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04" r:id="rId4"/>
    <p:sldId id="333" r:id="rId5"/>
    <p:sldId id="377" r:id="rId6"/>
    <p:sldId id="378" r:id="rId7"/>
    <p:sldId id="379" r:id="rId8"/>
    <p:sldId id="315" r:id="rId9"/>
    <p:sldId id="316" r:id="rId10"/>
    <p:sldId id="317" r:id="rId11"/>
    <p:sldId id="318" r:id="rId12"/>
    <p:sldId id="319" r:id="rId13"/>
    <p:sldId id="320" r:id="rId14"/>
    <p:sldId id="321" r:id="rId15"/>
    <p:sldId id="322" r:id="rId16"/>
    <p:sldId id="323" r:id="rId17"/>
    <p:sldId id="334" r:id="rId18"/>
    <p:sldId id="346" r:id="rId19"/>
    <p:sldId id="347" r:id="rId20"/>
    <p:sldId id="348" r:id="rId21"/>
    <p:sldId id="349" r:id="rId22"/>
    <p:sldId id="350" r:id="rId23"/>
    <p:sldId id="351" r:id="rId24"/>
    <p:sldId id="352" r:id="rId25"/>
    <p:sldId id="353" r:id="rId26"/>
    <p:sldId id="280" r:id="rId27"/>
    <p:sldId id="314"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F23DB37F-D896-4A38-A925-E7D58993FB7F}" type="datetimeFigureOut">
              <a:rPr lang="tr-TR" smtClean="0"/>
              <a:t>8.11.2024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83216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8.11.2024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74409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8.11.2024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935235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29DA7D-FEBD-DD46-0C17-11483CC1991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2F283FE-51F7-20AA-31F0-554F421F8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2BCA315-0D91-0ED7-F500-D952432AEFC6}"/>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5" name="Alt Bilgi Yer Tutucusu 4">
            <a:extLst>
              <a:ext uri="{FF2B5EF4-FFF2-40B4-BE49-F238E27FC236}">
                <a16:creationId xmlns:a16="http://schemas.microsoft.com/office/drawing/2014/main" id="{7548B61F-57AF-3652-2DED-4C2904F20EE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2EB30AB-90A5-68BA-98B7-54FE50D8AEC7}"/>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391924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831487-6F82-292E-6AB9-6C5B20D7EC7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9BFEEF4-0F7E-82A7-2817-0B768349FD15}"/>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AAF9899-9777-628F-0983-5A955D89EA2D}"/>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5" name="Alt Bilgi Yer Tutucusu 4">
            <a:extLst>
              <a:ext uri="{FF2B5EF4-FFF2-40B4-BE49-F238E27FC236}">
                <a16:creationId xmlns:a16="http://schemas.microsoft.com/office/drawing/2014/main" id="{0A34EB48-4E22-F318-0E36-AC34030908B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B75898D-7FC1-F90A-4A13-8546F6318CCF}"/>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1482682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B7F3CE-4329-0FC8-77F2-C33FDC26E42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77213C58-37B6-D897-A217-D8977B1BA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757F761A-349B-7160-78AF-55FDA65E8B5F}"/>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5" name="Alt Bilgi Yer Tutucusu 4">
            <a:extLst>
              <a:ext uri="{FF2B5EF4-FFF2-40B4-BE49-F238E27FC236}">
                <a16:creationId xmlns:a16="http://schemas.microsoft.com/office/drawing/2014/main" id="{C5E13291-7749-40B1-F96E-7702933D74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FCCB797-E281-6A36-053C-61257B276A03}"/>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2427501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97A08-DC32-2BB6-5A34-24A1C85B799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5250717-16DC-6F33-32AD-A304D72FB4D7}"/>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27A2013-B1E3-6C6A-D00E-BBA47EF0989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C5513E88-1A41-6EE2-058C-5E8C4BEAA036}"/>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6" name="Alt Bilgi Yer Tutucusu 5">
            <a:extLst>
              <a:ext uri="{FF2B5EF4-FFF2-40B4-BE49-F238E27FC236}">
                <a16:creationId xmlns:a16="http://schemas.microsoft.com/office/drawing/2014/main" id="{70560B08-D3D7-14DE-6F67-2A0BD179795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041EF44-7897-357A-8B61-13F72958B86B}"/>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3697940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DFB863-A32A-D5A8-2BD9-DC8A9291CC07}"/>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47E1AB9-F45E-5C92-C7D2-71F466EA1A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1D8726B-07FC-7FF2-EBD0-7210E60B20E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FC82BD0-9B88-1097-F456-B3928CC2B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DEB3DCA-597F-4106-4DD4-D251B508806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994BB39-4185-A6E4-BC1A-8713E28913CB}"/>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8" name="Alt Bilgi Yer Tutucusu 7">
            <a:extLst>
              <a:ext uri="{FF2B5EF4-FFF2-40B4-BE49-F238E27FC236}">
                <a16:creationId xmlns:a16="http://schemas.microsoft.com/office/drawing/2014/main" id="{AD4F6653-D381-A157-48CE-73AE8A242E8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9E8DC11-5C24-3EC3-CDAE-B2FDAEBAA037}"/>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405688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5681E4-B9EA-F101-48AA-5D28330664F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A12274C-C634-9AB1-AC49-207AF5E2066E}"/>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4" name="Alt Bilgi Yer Tutucusu 3">
            <a:extLst>
              <a:ext uri="{FF2B5EF4-FFF2-40B4-BE49-F238E27FC236}">
                <a16:creationId xmlns:a16="http://schemas.microsoft.com/office/drawing/2014/main" id="{5C6D0ED6-2302-14A7-FF5D-B8A1187D9DD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CA7B9CD-4889-2AC0-7BCA-DC61959482B5}"/>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253292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6830F8E-0E01-3423-5675-E181FFD6B272}"/>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3" name="Alt Bilgi Yer Tutucusu 2">
            <a:extLst>
              <a:ext uri="{FF2B5EF4-FFF2-40B4-BE49-F238E27FC236}">
                <a16:creationId xmlns:a16="http://schemas.microsoft.com/office/drawing/2014/main" id="{781CFC72-A71A-FD2C-F176-7B1543D764C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09211326-BDFA-B3BA-5FF4-47E42B531B2B}"/>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129459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2B04C2-884C-D1A9-CEA6-31B105D3E19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DDA6D27-68A4-3A23-4C44-B821F31C86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3FB52A7-2158-D61B-EAD7-A88180AC6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4F0813B-FC37-D2DA-66DF-7049E8D0B3FF}"/>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6" name="Alt Bilgi Yer Tutucusu 5">
            <a:extLst>
              <a:ext uri="{FF2B5EF4-FFF2-40B4-BE49-F238E27FC236}">
                <a16:creationId xmlns:a16="http://schemas.microsoft.com/office/drawing/2014/main" id="{5F2EF0BF-AD59-979B-4EE7-28B613423EC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C4F6F48-8C64-0B90-F2BD-AC5AE7DBE57A}"/>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1901159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F23DB37F-D896-4A38-A925-E7D58993FB7F}" type="datetimeFigureOut">
              <a:rPr lang="tr-TR" smtClean="0"/>
              <a:t>8.11.2024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33115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2B24CB-25DA-49F3-3547-21532D84392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3CC286B-399A-8A59-F013-628CBCF0DD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1907DE8F-7297-E481-D0DF-ACE6218EF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0CDC77-C92C-AAB4-C456-2E33D0A8C84F}"/>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6" name="Alt Bilgi Yer Tutucusu 5">
            <a:extLst>
              <a:ext uri="{FF2B5EF4-FFF2-40B4-BE49-F238E27FC236}">
                <a16:creationId xmlns:a16="http://schemas.microsoft.com/office/drawing/2014/main" id="{2AE6617C-C99C-C45E-48AA-7B818C913359}"/>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97368C1-4491-9D43-FF18-26B65C749CA0}"/>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2049155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84B433-A766-AFF0-DA22-7968E900035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00F8358-5323-150C-1CF5-D9FEA713669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97B20D8-18C9-E3F8-C242-32E484920459}"/>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5" name="Alt Bilgi Yer Tutucusu 4">
            <a:extLst>
              <a:ext uri="{FF2B5EF4-FFF2-40B4-BE49-F238E27FC236}">
                <a16:creationId xmlns:a16="http://schemas.microsoft.com/office/drawing/2014/main" id="{0291F0FE-7D1A-AE82-B2BA-456C647725D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2CE429D-A92F-9BFC-D814-E8797E019FEE}"/>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868598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28CD3EF-7694-177A-C9A6-005723D224B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E4604BB-7EF3-D8E5-FE18-61AE0F86740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ECC6A6C-9329-E687-716C-F680E14D6EF9}"/>
              </a:ext>
            </a:extLst>
          </p:cNvPr>
          <p:cNvSpPr>
            <a:spLocks noGrp="1"/>
          </p:cNvSpPr>
          <p:nvPr>
            <p:ph type="dt" sz="half" idx="10"/>
          </p:nvPr>
        </p:nvSpPr>
        <p:spPr/>
        <p:txBody>
          <a:bodyPr/>
          <a:lstStyle/>
          <a:p>
            <a:fld id="{BE7E58AE-E3FE-4C73-B1FA-10960F7E634C}" type="datetimeFigureOut">
              <a:rPr lang="tr-TR" smtClean="0"/>
              <a:t>8.11.2024</a:t>
            </a:fld>
            <a:endParaRPr lang="tr-TR"/>
          </a:p>
        </p:txBody>
      </p:sp>
      <p:sp>
        <p:nvSpPr>
          <p:cNvPr id="5" name="Alt Bilgi Yer Tutucusu 4">
            <a:extLst>
              <a:ext uri="{FF2B5EF4-FFF2-40B4-BE49-F238E27FC236}">
                <a16:creationId xmlns:a16="http://schemas.microsoft.com/office/drawing/2014/main" id="{497B44B8-0479-52BC-3899-789DB9C98DB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1131B62-3A01-A44B-D7C0-F5FCB810BE6A}"/>
              </a:ext>
            </a:extLst>
          </p:cNvPr>
          <p:cNvSpPr>
            <a:spLocks noGrp="1"/>
          </p:cNvSpPr>
          <p:nvPr>
            <p:ph type="sldNum" sz="quarter" idx="12"/>
          </p:nvPr>
        </p:nvSpPr>
        <p:spPr/>
        <p:txBody>
          <a:bodyPr/>
          <a:lstStyle/>
          <a:p>
            <a:fld id="{1724DC24-FC2C-4A0E-AA43-E3F5800534CA}" type="slidenum">
              <a:rPr lang="tr-TR" smtClean="0"/>
              <a:t>‹#›</a:t>
            </a:fld>
            <a:endParaRPr lang="tr-TR"/>
          </a:p>
        </p:txBody>
      </p:sp>
    </p:spTree>
    <p:extLst>
      <p:ext uri="{BB962C8B-B14F-4D97-AF65-F5344CB8AC3E}">
        <p14:creationId xmlns:p14="http://schemas.microsoft.com/office/powerpoint/2010/main" val="416709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F23DB37F-D896-4A38-A925-E7D58993FB7F}" type="datetimeFigureOut">
              <a:rPr lang="tr-TR" smtClean="0"/>
              <a:t>8.11.2024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708546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F23DB37F-D896-4A38-A925-E7D58993FB7F}" type="datetimeFigureOut">
              <a:rPr lang="tr-TR" smtClean="0"/>
              <a:t>8.11.2024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418890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F23DB37F-D896-4A38-A925-E7D58993FB7F}" type="datetimeFigureOut">
              <a:rPr lang="tr-TR" smtClean="0"/>
              <a:t>8.11.2024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54302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F23DB37F-D896-4A38-A925-E7D58993FB7F}" type="datetimeFigureOut">
              <a:rPr lang="tr-TR" smtClean="0"/>
              <a:t>8.11.2024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1245655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23DB37F-D896-4A38-A925-E7D58993FB7F}" type="datetimeFigureOut">
              <a:rPr lang="tr-TR" smtClean="0"/>
              <a:t>8.11.2024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4009026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8.11.2024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2573012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F23DB37F-D896-4A38-A925-E7D58993FB7F}" type="datetimeFigureOut">
              <a:rPr lang="tr-TR" smtClean="0"/>
              <a:t>8.11.2024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E1F808-0CB7-480B-8632-A669506E9D72}" type="slidenum">
              <a:rPr lang="tr-TR" smtClean="0"/>
              <a:t>‹#›</a:t>
            </a:fld>
            <a:endParaRPr lang="tr-TR"/>
          </a:p>
        </p:txBody>
      </p:sp>
    </p:spTree>
    <p:extLst>
      <p:ext uri="{BB962C8B-B14F-4D97-AF65-F5344CB8AC3E}">
        <p14:creationId xmlns:p14="http://schemas.microsoft.com/office/powerpoint/2010/main" val="3009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DB37F-D896-4A38-A925-E7D58993FB7F}" type="datetimeFigureOut">
              <a:rPr lang="tr-TR" smtClean="0"/>
              <a:t>8.11.2024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F808-0CB7-480B-8632-A669506E9D72}" type="slidenum">
              <a:rPr lang="tr-TR" smtClean="0"/>
              <a:t>‹#›</a:t>
            </a:fld>
            <a:endParaRPr lang="tr-TR"/>
          </a:p>
        </p:txBody>
      </p:sp>
    </p:spTree>
    <p:extLst>
      <p:ext uri="{BB962C8B-B14F-4D97-AF65-F5344CB8AC3E}">
        <p14:creationId xmlns:p14="http://schemas.microsoft.com/office/powerpoint/2010/main" val="82784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5AA67766-57A4-1873-9322-A296C8C0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29B9249-F419-4A1B-78FB-07CC71D7E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8E2111-A514-6E81-3D16-3DD9913716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7E58AE-E3FE-4C73-B1FA-10960F7E634C}" type="datetimeFigureOut">
              <a:rPr lang="tr-TR" smtClean="0"/>
              <a:t>8.11.2024</a:t>
            </a:fld>
            <a:endParaRPr lang="tr-TR"/>
          </a:p>
        </p:txBody>
      </p:sp>
      <p:sp>
        <p:nvSpPr>
          <p:cNvPr id="5" name="Alt Bilgi Yer Tutucusu 4">
            <a:extLst>
              <a:ext uri="{FF2B5EF4-FFF2-40B4-BE49-F238E27FC236}">
                <a16:creationId xmlns:a16="http://schemas.microsoft.com/office/drawing/2014/main" id="{4FE2A1DB-0F0E-F81A-35F6-C5034B4AE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236E2C87-7355-668F-24DC-63AD23F23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4DC24-FC2C-4A0E-AA43-E3F5800534CA}" type="slidenum">
              <a:rPr lang="tr-TR" smtClean="0"/>
              <a:t>‹#›</a:t>
            </a:fld>
            <a:endParaRPr lang="tr-TR"/>
          </a:p>
        </p:txBody>
      </p:sp>
    </p:spTree>
    <p:extLst>
      <p:ext uri="{BB962C8B-B14F-4D97-AF65-F5344CB8AC3E}">
        <p14:creationId xmlns:p14="http://schemas.microsoft.com/office/powerpoint/2010/main" val="1477740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file:///C:\Local%20Settings\Temp\Rar$DI00.375\swf1\bilorg_simd%20pipeline.html"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hyperlink" Target="file:///C:\Local%20Settings\Temp\Rar$DI00.375\swf1\bilorg_misd.html"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hyperlink" Target="file:///C:\Local%20Settings\Temp\Rar$DI00.375\swf1\bilorg_mimd.html"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file:///C:\Local%20Settings\Temp\Rar$DI00.375\swf1\bilorg_simd%20dizi.html"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6"/>
            <a:ext cx="9144000" cy="2429692"/>
          </a:xfrm>
        </p:spPr>
        <p:txBody>
          <a:bodyPr>
            <a:normAutofit/>
          </a:bodyPr>
          <a:lstStyle/>
          <a:p>
            <a:r>
              <a:rPr lang="tr-TR" sz="4500" b="1" dirty="0"/>
              <a:t>Bilgisayar Mimarisi</a:t>
            </a:r>
            <a:br>
              <a:rPr lang="tr-TR" sz="4500" b="1" dirty="0"/>
            </a:br>
            <a:r>
              <a:rPr lang="tr-TR" sz="4500" b="1" dirty="0"/>
              <a:t>BMB 3009</a:t>
            </a:r>
            <a:br>
              <a:rPr lang="tr-TR" sz="4500" b="1" dirty="0"/>
            </a:br>
            <a:r>
              <a:rPr lang="tr-TR" sz="4500" b="1" dirty="0"/>
              <a:t>Telafi H5</a:t>
            </a:r>
            <a:endParaRPr lang="tr-TR" sz="4500" dirty="0"/>
          </a:p>
        </p:txBody>
      </p:sp>
      <p:sp>
        <p:nvSpPr>
          <p:cNvPr id="3" name="Unvan 1"/>
          <p:cNvSpPr txBox="1">
            <a:spLocks/>
          </p:cNvSpPr>
          <p:nvPr/>
        </p:nvSpPr>
        <p:spPr>
          <a:xfrm>
            <a:off x="1092926" y="3492137"/>
            <a:ext cx="9144000" cy="252548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r>
              <a:rPr lang="tr-TR" sz="2500" b="1" dirty="0">
                <a:solidFill>
                  <a:schemeClr val="bg1">
                    <a:lumMod val="75000"/>
                  </a:schemeClr>
                </a:solidFill>
                <a:latin typeface="Sitka Heading" panose="02000505000000020004" pitchFamily="2" charset="0"/>
                <a:cs typeface="Times New Roman" panose="02020603050405020304" pitchFamily="18" charset="0"/>
              </a:rPr>
              <a:t>Hoş geldiniz…</a:t>
            </a:r>
          </a:p>
        </p:txBody>
      </p:sp>
    </p:spTree>
    <p:extLst>
      <p:ext uri="{BB962C8B-B14F-4D97-AF65-F5344CB8AC3E}">
        <p14:creationId xmlns:p14="http://schemas.microsoft.com/office/powerpoint/2010/main" val="4260644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SIMD</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Bunlardan birincisi dizi (matris veya vektör olarak da adlandırılır) bilgisayar olup her bir dizi elemanı üzerinde aynı işlemi yapar. İkincisi ise </a:t>
            </a:r>
            <a:r>
              <a:rPr kumimoji="0" lang="tr-TR" sz="2800" b="0" i="0" u="sng" strike="noStrike" kern="1200" cap="none" spc="0" normalizeH="0" baseline="0" noProof="0" dirty="0">
                <a:ln>
                  <a:noFill/>
                </a:ln>
                <a:solidFill>
                  <a:prstClr val="black"/>
                </a:solidFill>
                <a:effectLst/>
                <a:uLnTx/>
                <a:uFillTx/>
                <a:latin typeface="Calibri" panose="020F0502020204030204"/>
                <a:ea typeface="+mn-ea"/>
                <a:cs typeface="+mn-cs"/>
                <a:hlinkClick r:id="rId2"/>
              </a:rPr>
              <a:t>SIMD (</a:t>
            </a:r>
            <a:r>
              <a:rPr kumimoji="0" lang="tr-TR" sz="2800" b="0" i="0" u="sng" strike="noStrike" kern="1200" cap="none" spc="0" normalizeH="0" baseline="0" noProof="0" dirty="0" err="1">
                <a:ln>
                  <a:noFill/>
                </a:ln>
                <a:solidFill>
                  <a:prstClr val="black"/>
                </a:solidFill>
                <a:effectLst/>
                <a:uLnTx/>
                <a:uFillTx/>
                <a:latin typeface="Calibri" panose="020F0502020204030204"/>
                <a:ea typeface="+mn-ea"/>
                <a:cs typeface="+mn-cs"/>
                <a:hlinkClick r:id="rId2"/>
              </a:rPr>
              <a:t>Pipeline</a:t>
            </a:r>
            <a:r>
              <a:rPr kumimoji="0" lang="tr-TR" sz="2800" b="0" i="0" u="sng" strike="noStrike" kern="1200" cap="none" spc="0" normalizeH="0" baseline="0" noProof="0" dirty="0">
                <a:ln>
                  <a:noFill/>
                </a:ln>
                <a:solidFill>
                  <a:prstClr val="black"/>
                </a:solidFill>
                <a:effectLst/>
                <a:uLnTx/>
                <a:uFillTx/>
                <a:latin typeface="Calibri" panose="020F0502020204030204"/>
                <a:ea typeface="+mn-ea"/>
                <a:cs typeface="+mn-cs"/>
                <a:hlinkClick r:id="rId2"/>
              </a:rPr>
              <a:t>)</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Paralel Bilgisayar Mimarileri adlı şekilde görüldüğü gibi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pipeline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(boru hattı) olarak isimlendirilerek, çoklu veri, boru hattına ardışık olarak gönderilmektedir ve zamanın her anında boru hattının çeşitli noktalarındaki çeşidi veriler üzerinde aynı veya farklı işlemler yapılmaktadır.</a:t>
            </a:r>
          </a:p>
        </p:txBody>
      </p:sp>
    </p:spTree>
    <p:extLst>
      <p:ext uri="{BB962C8B-B14F-4D97-AF65-F5344CB8AC3E}">
        <p14:creationId xmlns:p14="http://schemas.microsoft.com/office/powerpoint/2010/main" val="32929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SIMD</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Resim 4" descr="https://novruzallahverdi.karatay.edu.tr/Content/images/CkImages/bilgisayar-mimarisi-4-2-simd.png"/>
          <p:cNvPicPr/>
          <p:nvPr/>
        </p:nvPicPr>
        <p:blipFill>
          <a:blip r:embed="rId2">
            <a:extLst>
              <a:ext uri="{28A0092B-C50C-407E-A947-70E740481C1C}">
                <a14:useLocalDpi xmlns:a14="http://schemas.microsoft.com/office/drawing/2010/main" val="0"/>
              </a:ext>
            </a:extLst>
          </a:blip>
          <a:srcRect/>
          <a:stretch>
            <a:fillRect/>
          </a:stretch>
        </p:blipFill>
        <p:spPr bwMode="auto">
          <a:xfrm>
            <a:off x="2377599" y="1304854"/>
            <a:ext cx="7489212" cy="4425385"/>
          </a:xfrm>
          <a:prstGeom prst="rect">
            <a:avLst/>
          </a:prstGeom>
          <a:noFill/>
          <a:ln>
            <a:noFill/>
          </a:ln>
        </p:spPr>
      </p:pic>
    </p:spTree>
    <p:extLst>
      <p:ext uri="{BB962C8B-B14F-4D97-AF65-F5344CB8AC3E}">
        <p14:creationId xmlns:p14="http://schemas.microsoft.com/office/powerpoint/2010/main" val="336276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dirty="0"/>
              <a:t>MISD</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sng" strike="noStrike" kern="1200" cap="none" spc="0" normalizeH="0" baseline="0" noProof="0" dirty="0">
                <a:ln>
                  <a:noFill/>
                </a:ln>
                <a:solidFill>
                  <a:prstClr val="black"/>
                </a:solidFill>
                <a:effectLst/>
                <a:uLnTx/>
                <a:uFillTx/>
                <a:latin typeface="Calibri" panose="020F0502020204030204"/>
                <a:ea typeface="+mn-ea"/>
                <a:cs typeface="+mn-cs"/>
                <a:hlinkClick r:id="rId2"/>
              </a:rPr>
              <a:t>MISD</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Multiple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Instruction</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Single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Data -Çok Komut Tek Veri): MISD Paralel Bilgisayar Mimarileri adlı şekilde görül düğü gibi bu yapıda birçok komut aynı anda bir tek veriyi işlemektedir, yani aynı bir işlemcideki veri üzerinde birden fazla Yönetim Birimi'nin ürettiği çeşitli komutlar işlem yapmaktadır. Böyle mimariye sahip olan bir bilgisayar tasarlamak çok zordur, çünkü bu türden işlemlere ihtiyaç duyulması başlı başına bir problemdir. Fakat bazı araştırmacılar boru ham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pipeline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mimarisine MISD makine gibi bakmaktadırlar</a:t>
            </a:r>
            <a:r>
              <a:rPr kumimoji="0" lang="tr-TR" sz="2800" b="0" i="0" u="none" strike="noStrike" kern="1200" cap="none" spc="0" normalizeH="0" baseline="3000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Çünkü bu mimaride aynı veri üzerinde çeşitli işlemler yapmaya imkân sağlanmaktadır.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1155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dirty="0"/>
              <a:t>MISD</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18158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sng"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0" i="0" u="sng"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Resim 4" descr="https://novruzallahverdi.karatay.edu.tr/Content/images/CkImages/bilgisayar-mimarisi-4-2-misd.png"/>
          <p:cNvPicPr/>
          <p:nvPr/>
        </p:nvPicPr>
        <p:blipFill>
          <a:blip r:embed="rId2">
            <a:extLst>
              <a:ext uri="{28A0092B-C50C-407E-A947-70E740481C1C}">
                <a14:useLocalDpi xmlns:a14="http://schemas.microsoft.com/office/drawing/2010/main" val="0"/>
              </a:ext>
            </a:extLst>
          </a:blip>
          <a:srcRect/>
          <a:stretch>
            <a:fillRect/>
          </a:stretch>
        </p:blipFill>
        <p:spPr bwMode="auto">
          <a:xfrm>
            <a:off x="3271837" y="2009457"/>
            <a:ext cx="7161031" cy="4206562"/>
          </a:xfrm>
          <a:prstGeom prst="rect">
            <a:avLst/>
          </a:prstGeom>
          <a:noFill/>
          <a:ln>
            <a:noFill/>
          </a:ln>
        </p:spPr>
      </p:pic>
    </p:spTree>
    <p:extLst>
      <p:ext uri="{BB962C8B-B14F-4D97-AF65-F5344CB8AC3E}">
        <p14:creationId xmlns:p14="http://schemas.microsoft.com/office/powerpoint/2010/main" val="57427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dirty="0"/>
              <a:t>MIMD</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35394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sng" strike="noStrike" kern="1200" cap="none" spc="0" normalizeH="0" baseline="0" noProof="0" dirty="0">
                <a:ln>
                  <a:noFill/>
                </a:ln>
                <a:solidFill>
                  <a:prstClr val="black"/>
                </a:solidFill>
                <a:effectLst/>
                <a:uLnTx/>
                <a:uFillTx/>
                <a:latin typeface="Calibri" panose="020F0502020204030204"/>
                <a:ea typeface="+mn-ea"/>
                <a:cs typeface="+mn-cs"/>
                <a:hlinkClick r:id="rId2"/>
              </a:rPr>
              <a:t>MIMD</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Multiple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Instruction</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Multiple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Data - Çok Komut Çok Veri): Bu yapıda çeşitli işlemcilerde çeşitli veriler üzerinde çeşitli komutlara uygun işlemler yapılmaktadır, yani işlemci ve Yönetim Birimlerinin sayısı MIMD Paralel Bilgisayar Mimarileri adlı şekilde görüldüğü gibi birden fazla olmaktadır. İşlemciler ara sonuçları birbirine iletebilmektedirler. Aslında bu mimari daha önce sözünü ettiğimiz çok bilgisayarlı paralel sistemlere uymaktadır. Örnek olarak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Cray</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-Z,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Ncube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hypercube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vb. süper bilgisayarları gösterebiliriz.</a:t>
            </a:r>
          </a:p>
        </p:txBody>
      </p:sp>
    </p:spTree>
    <p:extLst>
      <p:ext uri="{BB962C8B-B14F-4D97-AF65-F5344CB8AC3E}">
        <p14:creationId xmlns:p14="http://schemas.microsoft.com/office/powerpoint/2010/main" val="3021997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dirty="0"/>
              <a:t>MIMD</a:t>
            </a:r>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Resim 4" descr="https://novruzallahverdi.karatay.edu.tr/Content/images/CkImages/bilgisayar-mimarisi-4-2-mimd.png"/>
          <p:cNvPicPr/>
          <p:nvPr/>
        </p:nvPicPr>
        <p:blipFill>
          <a:blip r:embed="rId2">
            <a:extLst>
              <a:ext uri="{28A0092B-C50C-407E-A947-70E740481C1C}">
                <a14:useLocalDpi xmlns:a14="http://schemas.microsoft.com/office/drawing/2010/main" val="0"/>
              </a:ext>
            </a:extLst>
          </a:blip>
          <a:srcRect/>
          <a:stretch>
            <a:fillRect/>
          </a:stretch>
        </p:blipFill>
        <p:spPr bwMode="auto">
          <a:xfrm>
            <a:off x="2085089" y="1401399"/>
            <a:ext cx="6901952" cy="3734757"/>
          </a:xfrm>
          <a:prstGeom prst="rect">
            <a:avLst/>
          </a:prstGeom>
          <a:noFill/>
          <a:ln>
            <a:noFill/>
          </a:ln>
        </p:spPr>
      </p:pic>
    </p:spTree>
    <p:extLst>
      <p:ext uri="{BB962C8B-B14F-4D97-AF65-F5344CB8AC3E}">
        <p14:creationId xmlns:p14="http://schemas.microsoft.com/office/powerpoint/2010/main" val="373442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Bellek Sistemlerine Genel Bakış</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5224379"/>
          </a:xfrm>
          <a:prstGeom prst="rect">
            <a:avLst/>
          </a:prstGeom>
        </p:spPr>
        <p:txBody>
          <a:bodyPr wrap="square">
            <a:spAutoFit/>
          </a:bodyPr>
          <a:lstStyle/>
          <a:p>
            <a:pPr algn="just">
              <a:lnSpc>
                <a:spcPct val="150000"/>
              </a:lnSpc>
              <a:spcAft>
                <a:spcPts val="1125"/>
              </a:spcAft>
            </a:pPr>
            <a:r>
              <a:rPr lang="tr-TR" sz="2500" dirty="0"/>
              <a:t>Çok sayıda bellek teknolojisi mevcut olsa da, yalnızca iki temel bellek türü vardır: RAM (rastgele erişim belleği – </a:t>
            </a:r>
            <a:r>
              <a:rPr lang="tr-TR" sz="2500" dirty="0" err="1"/>
              <a:t>random</a:t>
            </a:r>
            <a:r>
              <a:rPr lang="tr-TR" sz="2500" dirty="0"/>
              <a:t> </a:t>
            </a:r>
            <a:r>
              <a:rPr lang="tr-TR" sz="2500" dirty="0" err="1"/>
              <a:t>access</a:t>
            </a:r>
            <a:r>
              <a:rPr lang="tr-TR" sz="2500" dirty="0"/>
              <a:t> </a:t>
            </a:r>
            <a:r>
              <a:rPr lang="tr-TR" sz="2500" dirty="0" err="1"/>
              <a:t>memory</a:t>
            </a:r>
            <a:r>
              <a:rPr lang="tr-TR" sz="2500" dirty="0"/>
              <a:t>) ve ROM (salt okunur bellek – </a:t>
            </a:r>
            <a:r>
              <a:rPr lang="tr-TR" sz="2500" dirty="0" err="1"/>
              <a:t>read</a:t>
            </a:r>
            <a:r>
              <a:rPr lang="tr-TR" sz="2500" dirty="0"/>
              <a:t> </a:t>
            </a:r>
            <a:r>
              <a:rPr lang="tr-TR" sz="2500" dirty="0" err="1"/>
              <a:t>only</a:t>
            </a:r>
            <a:r>
              <a:rPr lang="tr-TR" sz="2500" dirty="0"/>
              <a:t> </a:t>
            </a:r>
            <a:r>
              <a:rPr lang="tr-TR" sz="2500" dirty="0" err="1"/>
              <a:t>memory</a:t>
            </a:r>
            <a:r>
              <a:rPr lang="tr-TR" sz="2500" dirty="0"/>
              <a:t>). Genellikle birincil bellek olarak adlandırılan RAM, bilgisayarın programları çalıştırırken ihtiyaç duyduğu programları ve verileri depolamak için kullanılır; ancak RAM depolaması geçicidir ve güç kapatıldığında bu bilgileri kaybeder. Günümüz bilgisayarlarında RAM belleğinin büyük kısmını oluşturmak için kullanılan iki genel yonga türü vardır: SRAM ve DRAM (statik ve dinamik rasgele erişimli bellek).</a:t>
            </a:r>
            <a:endParaRPr lang="tr-TR" sz="25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6439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SRAM &amp; DRAM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527504"/>
            <a:ext cx="9596846" cy="4247317"/>
          </a:xfrm>
          <a:prstGeom prst="rect">
            <a:avLst/>
          </a:prstGeom>
        </p:spPr>
        <p:txBody>
          <a:bodyPr wrap="square">
            <a:spAutoFit/>
          </a:bodyPr>
          <a:lstStyle/>
          <a:p>
            <a:pPr algn="just">
              <a:lnSpc>
                <a:spcPct val="150000"/>
              </a:lnSpc>
              <a:spcAft>
                <a:spcPts val="1125"/>
              </a:spcAft>
            </a:pPr>
            <a:r>
              <a:rPr lang="tr-TR" sz="3000" dirty="0"/>
              <a:t>Dinamik RAM, çok sayıda küçük </a:t>
            </a:r>
            <a:r>
              <a:rPr lang="tr-TR" sz="3000" dirty="0" err="1"/>
              <a:t>kapasitörlerden</a:t>
            </a:r>
            <a:r>
              <a:rPr lang="tr-TR" sz="3000" dirty="0"/>
              <a:t> yapılmıştır. DRAM üzerinde ki verilerin korunması için birkaç milisaniyede bir </a:t>
            </a:r>
            <a:r>
              <a:rPr lang="tr-TR" sz="3000" dirty="0" err="1"/>
              <a:t>kapasitörlerinin</a:t>
            </a:r>
            <a:r>
              <a:rPr lang="tr-TR" sz="3000" dirty="0"/>
              <a:t> yeniden şarj edilmesi gereklidir. Statik RAM teknolojisi, aksine, güç mevcut olduğu sürece içeriğini tutar. SRAM, </a:t>
            </a:r>
            <a:r>
              <a:rPr lang="tr-TR" sz="3000" dirty="0">
                <a:solidFill>
                  <a:srgbClr val="FF0000"/>
                </a:solidFill>
              </a:rPr>
              <a:t>D </a:t>
            </a:r>
            <a:r>
              <a:rPr lang="tr-TR" sz="3000" dirty="0" err="1">
                <a:solidFill>
                  <a:srgbClr val="FF0000"/>
                </a:solidFill>
              </a:rPr>
              <a:t>flip-floplarına</a:t>
            </a:r>
            <a:r>
              <a:rPr lang="tr-TR" sz="3000" dirty="0"/>
              <a:t> benzer devrelerden oluşur.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92359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SRAM &amp; DRAM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274955"/>
            <a:ext cx="9596846" cy="4616648"/>
          </a:xfrm>
          <a:prstGeom prst="rect">
            <a:avLst/>
          </a:prstGeom>
        </p:spPr>
        <p:txBody>
          <a:bodyPr wrap="square">
            <a:spAutoFit/>
          </a:bodyPr>
          <a:lstStyle/>
          <a:p>
            <a:pPr algn="just">
              <a:lnSpc>
                <a:spcPct val="150000"/>
              </a:lnSpc>
              <a:spcAft>
                <a:spcPts val="1125"/>
              </a:spcAft>
            </a:pPr>
            <a:r>
              <a:rPr lang="tr-TR" sz="2800" dirty="0"/>
              <a:t>SRAM, D </a:t>
            </a:r>
            <a:r>
              <a:rPr lang="tr-TR" sz="2800" dirty="0" err="1"/>
              <a:t>flip-floplarına</a:t>
            </a:r>
            <a:r>
              <a:rPr lang="tr-TR" sz="2800" dirty="0"/>
              <a:t> benzer devrelerden oluşur. SRAM, </a:t>
            </a:r>
            <a:r>
              <a:rPr lang="tr-TR" sz="2800" dirty="0" err="1"/>
              <a:t>DRAM’den</a:t>
            </a:r>
            <a:r>
              <a:rPr lang="tr-TR" sz="2800" dirty="0"/>
              <a:t> daha hızlı ve çok daha pahalıdır; ancak tasarımcılar çok daha yoğun (yonga başına birçok bit depolayabilir), daha az güç kullanan ve </a:t>
            </a:r>
            <a:r>
              <a:rPr lang="tr-TR" sz="2800" dirty="0" err="1"/>
              <a:t>SRAM’den</a:t>
            </a:r>
            <a:r>
              <a:rPr lang="tr-TR" sz="2800" dirty="0"/>
              <a:t> daha az ısı üreten </a:t>
            </a:r>
            <a:r>
              <a:rPr lang="tr-TR" sz="2800" dirty="0" err="1"/>
              <a:t>DRAM’i</a:t>
            </a:r>
            <a:r>
              <a:rPr lang="tr-TR" sz="2800" dirty="0"/>
              <a:t> kullanır. Bu nedenlerle, ana bellek için DRAM ve önbellek için SRAM olacak şekilde her iki teknoloji de sıklıkla birlikte kullanılır. Birçok DRAM çeşidi olmasına rağmen hepsinin temel çalışması aynıdır.</a:t>
            </a:r>
            <a:endParaRPr lang="tr-TR"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998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DRAM Çeşitleri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5" name="Dikdörtgen 4"/>
          <p:cNvSpPr/>
          <p:nvPr/>
        </p:nvSpPr>
        <p:spPr>
          <a:xfrm>
            <a:off x="1820091" y="978099"/>
            <a:ext cx="7794172" cy="4247317"/>
          </a:xfrm>
          <a:prstGeom prst="rect">
            <a:avLst/>
          </a:prstGeom>
        </p:spPr>
        <p:txBody>
          <a:bodyPr wrap="square">
            <a:spAutoFit/>
          </a:bodyPr>
          <a:lstStyle/>
          <a:p>
            <a:r>
              <a:rPr lang="tr-TR" sz="3000" dirty="0">
                <a:solidFill>
                  <a:srgbClr val="000000"/>
                </a:solidFill>
                <a:latin typeface="PT Sans"/>
              </a:rPr>
              <a:t> </a:t>
            </a:r>
            <a:r>
              <a:rPr lang="tr-TR" sz="3000" dirty="0" err="1">
                <a:solidFill>
                  <a:srgbClr val="000000"/>
                </a:solidFill>
                <a:latin typeface="PT Sans"/>
              </a:rPr>
              <a:t>Multibank</a:t>
            </a:r>
            <a:r>
              <a:rPr lang="tr-TR" sz="3000" dirty="0">
                <a:solidFill>
                  <a:srgbClr val="000000"/>
                </a:solidFill>
                <a:latin typeface="PT Sans"/>
              </a:rPr>
              <a:t> DRAM (MDRAM)</a:t>
            </a:r>
          </a:p>
          <a:p>
            <a:r>
              <a:rPr lang="tr-TR" sz="3000" dirty="0">
                <a:solidFill>
                  <a:srgbClr val="000000"/>
                </a:solidFill>
                <a:latin typeface="PT Sans"/>
              </a:rPr>
              <a:t> </a:t>
            </a:r>
            <a:r>
              <a:rPr lang="tr-TR" sz="3000" dirty="0" err="1">
                <a:solidFill>
                  <a:srgbClr val="000000"/>
                </a:solidFill>
                <a:latin typeface="PT Sans"/>
              </a:rPr>
              <a:t>Fast-Page</a:t>
            </a:r>
            <a:r>
              <a:rPr lang="tr-TR" sz="3000" dirty="0">
                <a:solidFill>
                  <a:srgbClr val="000000"/>
                </a:solidFill>
                <a:latin typeface="PT Sans"/>
              </a:rPr>
              <a:t> </a:t>
            </a:r>
            <a:r>
              <a:rPr lang="tr-TR" sz="3000" dirty="0" err="1">
                <a:solidFill>
                  <a:srgbClr val="000000"/>
                </a:solidFill>
                <a:latin typeface="PT Sans"/>
              </a:rPr>
              <a:t>Mode</a:t>
            </a:r>
            <a:r>
              <a:rPr lang="tr-TR" sz="3000" dirty="0">
                <a:solidFill>
                  <a:srgbClr val="000000"/>
                </a:solidFill>
                <a:latin typeface="PT Sans"/>
              </a:rPr>
              <a:t> (FPM) DRAM</a:t>
            </a:r>
          </a:p>
          <a:p>
            <a:r>
              <a:rPr lang="tr-TR" sz="3000" dirty="0">
                <a:solidFill>
                  <a:srgbClr val="000000"/>
                </a:solidFill>
                <a:latin typeface="PT Sans"/>
              </a:rPr>
              <a:t> </a:t>
            </a:r>
            <a:r>
              <a:rPr lang="tr-TR" sz="3000" dirty="0" err="1">
                <a:solidFill>
                  <a:srgbClr val="000000"/>
                </a:solidFill>
                <a:latin typeface="PT Sans"/>
              </a:rPr>
              <a:t>Extended</a:t>
            </a:r>
            <a:r>
              <a:rPr lang="tr-TR" sz="3000" dirty="0">
                <a:solidFill>
                  <a:srgbClr val="000000"/>
                </a:solidFill>
                <a:latin typeface="PT Sans"/>
              </a:rPr>
              <a:t> Data </a:t>
            </a:r>
            <a:r>
              <a:rPr lang="tr-TR" sz="3000" dirty="0" err="1">
                <a:solidFill>
                  <a:srgbClr val="000000"/>
                </a:solidFill>
                <a:latin typeface="PT Sans"/>
              </a:rPr>
              <a:t>Out</a:t>
            </a:r>
            <a:r>
              <a:rPr lang="tr-TR" sz="3000" dirty="0">
                <a:solidFill>
                  <a:srgbClr val="000000"/>
                </a:solidFill>
                <a:latin typeface="PT Sans"/>
              </a:rPr>
              <a:t> (EDO) DRAM</a:t>
            </a:r>
          </a:p>
          <a:p>
            <a:r>
              <a:rPr lang="tr-TR" sz="3000" dirty="0">
                <a:solidFill>
                  <a:srgbClr val="000000"/>
                </a:solidFill>
                <a:latin typeface="PT Sans"/>
              </a:rPr>
              <a:t> </a:t>
            </a:r>
            <a:r>
              <a:rPr lang="tr-TR" sz="3000" dirty="0" err="1">
                <a:solidFill>
                  <a:srgbClr val="000000"/>
                </a:solidFill>
                <a:latin typeface="PT Sans"/>
              </a:rPr>
              <a:t>Burst</a:t>
            </a:r>
            <a:r>
              <a:rPr lang="tr-TR" sz="3000" dirty="0">
                <a:solidFill>
                  <a:srgbClr val="000000"/>
                </a:solidFill>
                <a:latin typeface="PT Sans"/>
              </a:rPr>
              <a:t> EDO DRAM (BEDO DRAM)</a:t>
            </a:r>
          </a:p>
          <a:p>
            <a:r>
              <a:rPr lang="tr-TR" sz="3000" dirty="0">
                <a:solidFill>
                  <a:srgbClr val="000000"/>
                </a:solidFill>
                <a:latin typeface="PT Sans"/>
              </a:rPr>
              <a:t> </a:t>
            </a:r>
            <a:r>
              <a:rPr lang="tr-TR" sz="3000" dirty="0" err="1">
                <a:solidFill>
                  <a:srgbClr val="000000"/>
                </a:solidFill>
                <a:latin typeface="PT Sans"/>
              </a:rPr>
              <a:t>Synchronous</a:t>
            </a:r>
            <a:r>
              <a:rPr lang="tr-TR" sz="3000" dirty="0">
                <a:solidFill>
                  <a:srgbClr val="000000"/>
                </a:solidFill>
                <a:latin typeface="PT Sans"/>
              </a:rPr>
              <a:t> </a:t>
            </a:r>
            <a:r>
              <a:rPr lang="tr-TR" sz="3000" dirty="0" err="1">
                <a:solidFill>
                  <a:srgbClr val="000000"/>
                </a:solidFill>
                <a:latin typeface="PT Sans"/>
              </a:rPr>
              <a:t>Dynamic</a:t>
            </a:r>
            <a:r>
              <a:rPr lang="tr-TR" sz="3000" dirty="0">
                <a:solidFill>
                  <a:srgbClr val="000000"/>
                </a:solidFill>
                <a:latin typeface="PT Sans"/>
              </a:rPr>
              <a:t> </a:t>
            </a:r>
            <a:r>
              <a:rPr lang="tr-TR" sz="3000" dirty="0" err="1">
                <a:solidFill>
                  <a:srgbClr val="000000"/>
                </a:solidFill>
                <a:latin typeface="PT Sans"/>
              </a:rPr>
              <a:t>Random</a:t>
            </a:r>
            <a:r>
              <a:rPr lang="tr-TR" sz="3000" dirty="0">
                <a:solidFill>
                  <a:srgbClr val="000000"/>
                </a:solidFill>
                <a:latin typeface="PT Sans"/>
              </a:rPr>
              <a:t> Access Memory (SDRAM)</a:t>
            </a:r>
          </a:p>
          <a:p>
            <a:r>
              <a:rPr lang="tr-TR" sz="3000" dirty="0">
                <a:solidFill>
                  <a:srgbClr val="000000"/>
                </a:solidFill>
                <a:latin typeface="PT Sans"/>
              </a:rPr>
              <a:t> </a:t>
            </a:r>
            <a:r>
              <a:rPr lang="tr-TR" sz="3000" dirty="0" err="1">
                <a:solidFill>
                  <a:srgbClr val="000000"/>
                </a:solidFill>
                <a:latin typeface="PT Sans"/>
              </a:rPr>
              <a:t>Synchronous</a:t>
            </a:r>
            <a:r>
              <a:rPr lang="tr-TR" sz="3000" dirty="0">
                <a:solidFill>
                  <a:srgbClr val="000000"/>
                </a:solidFill>
                <a:latin typeface="PT Sans"/>
              </a:rPr>
              <a:t> Link (SL) DRAM</a:t>
            </a:r>
          </a:p>
          <a:p>
            <a:r>
              <a:rPr lang="tr-TR" sz="3000" dirty="0">
                <a:solidFill>
                  <a:srgbClr val="000000"/>
                </a:solidFill>
                <a:latin typeface="PT Sans"/>
              </a:rPr>
              <a:t> </a:t>
            </a:r>
            <a:r>
              <a:rPr lang="tr-TR" sz="3000" dirty="0" err="1">
                <a:solidFill>
                  <a:srgbClr val="000000"/>
                </a:solidFill>
                <a:latin typeface="PT Sans"/>
              </a:rPr>
              <a:t>Double</a:t>
            </a:r>
            <a:r>
              <a:rPr lang="tr-TR" sz="3000" dirty="0">
                <a:solidFill>
                  <a:srgbClr val="000000"/>
                </a:solidFill>
                <a:latin typeface="PT Sans"/>
              </a:rPr>
              <a:t> Data Rate (DDR) SDRAM</a:t>
            </a:r>
          </a:p>
          <a:p>
            <a:r>
              <a:rPr lang="tr-TR" sz="3000" dirty="0">
                <a:solidFill>
                  <a:srgbClr val="000000"/>
                </a:solidFill>
                <a:latin typeface="PT Sans"/>
              </a:rPr>
              <a:t> Direct </a:t>
            </a:r>
            <a:r>
              <a:rPr lang="tr-TR" sz="3000" dirty="0" err="1">
                <a:solidFill>
                  <a:srgbClr val="000000"/>
                </a:solidFill>
                <a:latin typeface="PT Sans"/>
              </a:rPr>
              <a:t>Rambus</a:t>
            </a:r>
            <a:r>
              <a:rPr lang="tr-TR" sz="3000" dirty="0">
                <a:solidFill>
                  <a:srgbClr val="000000"/>
                </a:solidFill>
                <a:latin typeface="PT Sans"/>
              </a:rPr>
              <a:t> (DR) DRAM.</a:t>
            </a:r>
            <a:endParaRPr lang="tr-TR" sz="3000" b="0" i="0" dirty="0">
              <a:solidFill>
                <a:srgbClr val="000000"/>
              </a:solidFill>
              <a:effectLst/>
              <a:latin typeface="PT Sans"/>
            </a:endParaRPr>
          </a:p>
        </p:txBody>
      </p:sp>
    </p:spTree>
    <p:extLst>
      <p:ext uri="{BB962C8B-B14F-4D97-AF65-F5344CB8AC3E}">
        <p14:creationId xmlns:p14="http://schemas.microsoft.com/office/powerpoint/2010/main" val="796278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27909" y="1123405"/>
            <a:ext cx="10093234" cy="5042264"/>
          </a:xfrm>
        </p:spPr>
        <p:txBody>
          <a:bodyPr>
            <a:normAutofit fontScale="90000"/>
          </a:bodyPr>
          <a:lstStyle/>
          <a:p>
            <a:br>
              <a:rPr lang="tr-TR" sz="4500" b="1" dirty="0"/>
            </a:br>
            <a:r>
              <a:rPr lang="tr-TR" sz="4500" b="1" dirty="0"/>
              <a:t>Dersin Özeti</a:t>
            </a:r>
            <a:br>
              <a:rPr lang="tr-TR" sz="4500" b="1" dirty="0"/>
            </a:br>
            <a:br>
              <a:rPr lang="tr-TR" sz="4500" b="1" dirty="0"/>
            </a:br>
            <a:br>
              <a:rPr lang="tr-TR" sz="4500" b="1" dirty="0"/>
            </a:br>
            <a:r>
              <a:rPr lang="tr-TR" sz="4500" b="1" dirty="0"/>
              <a:t>Flynn Algoritması</a:t>
            </a:r>
            <a:br>
              <a:rPr lang="tr-TR" sz="4500" b="1" dirty="0"/>
            </a:br>
            <a:r>
              <a:rPr lang="tr-TR" sz="4500" b="1" dirty="0"/>
              <a:t>Bellek Sistemleri Eksik Kalanlar</a:t>
            </a:r>
            <a:br>
              <a:rPr lang="tr-TR" sz="4500" b="1" dirty="0"/>
            </a:br>
            <a:br>
              <a:rPr lang="tr-TR" sz="4500" b="1" dirty="0"/>
            </a:br>
            <a:br>
              <a:rPr lang="tr-TR" sz="4500" b="1" dirty="0"/>
            </a:b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Tree>
    <p:extLst>
      <p:ext uri="{BB962C8B-B14F-4D97-AF65-F5344CB8AC3E}">
        <p14:creationId xmlns:p14="http://schemas.microsoft.com/office/powerpoint/2010/main" val="248287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ROM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3480825"/>
          </a:xfrm>
          <a:prstGeom prst="rect">
            <a:avLst/>
          </a:prstGeom>
        </p:spPr>
        <p:txBody>
          <a:bodyPr wrap="square">
            <a:spAutoFit/>
          </a:bodyPr>
          <a:lstStyle/>
          <a:p>
            <a:pPr algn="just">
              <a:lnSpc>
                <a:spcPct val="150000"/>
              </a:lnSpc>
              <a:spcAft>
                <a:spcPts val="1125"/>
              </a:spcAft>
            </a:pPr>
            <a:r>
              <a:rPr lang="tr-TR" sz="3000" dirty="0" err="1"/>
              <a:t>RAM’e</a:t>
            </a:r>
            <a:r>
              <a:rPr lang="tr-TR" sz="3000" dirty="0"/>
              <a:t> ek olarak, çoğu bilgisayar bilgisayarı başlatmak ve sistemi çalıştırmak için gerekli program gibi kritik bilgileri depolayan küçük boyutta ROM (salt okunur bellek) bulundurur. ROM içindeki veriler kaybolmaz ve her zaman verilerini tutar.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976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ROM</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865819"/>
          </a:xfrm>
          <a:prstGeom prst="rect">
            <a:avLst/>
          </a:prstGeom>
        </p:spPr>
        <p:txBody>
          <a:bodyPr wrap="square">
            <a:spAutoFit/>
          </a:bodyPr>
          <a:lstStyle/>
          <a:p>
            <a:pPr algn="just">
              <a:lnSpc>
                <a:spcPct val="150000"/>
              </a:lnSpc>
              <a:spcAft>
                <a:spcPts val="1125"/>
              </a:spcAft>
            </a:pPr>
            <a:r>
              <a:rPr lang="tr-TR" sz="3000" dirty="0"/>
              <a:t>Bu tür bellekler, gömülü sistemlerde veya programın değişmesinin gerekmediği sistemlerde de kullanılmaktadır. Pek çok cihaz, oyuncaklar ve hatta otomobiller, güç kesildiğinde bilgileri korumak için ROM yongaları kullanır. ROM’lar ayrıca, yazı tiplerini ROM’larda saklayan lazer yazıcılar gibi çevre birimlerinde ve hesap makinelerinde yaygın olarak kullanılır.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1089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ROM Türleri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173322"/>
          </a:xfrm>
          <a:prstGeom prst="rect">
            <a:avLst/>
          </a:prstGeom>
        </p:spPr>
        <p:txBody>
          <a:bodyPr wrap="square">
            <a:spAutoFit/>
          </a:bodyPr>
          <a:lstStyle/>
          <a:p>
            <a:pPr algn="just">
              <a:lnSpc>
                <a:spcPct val="150000"/>
              </a:lnSpc>
              <a:spcAft>
                <a:spcPts val="1125"/>
              </a:spcAft>
            </a:pPr>
            <a:r>
              <a:rPr lang="tr-TR" sz="3000" dirty="0"/>
              <a:t>Beş farklı temel ROM türü vardır: ROM, PROM, EPROM, EEPROM ve </a:t>
            </a:r>
            <a:r>
              <a:rPr lang="tr-TR" sz="3000" dirty="0" err="1"/>
              <a:t>flash</a:t>
            </a:r>
            <a:r>
              <a:rPr lang="tr-TR" sz="3000" dirty="0"/>
              <a:t> bellek. PROM (programlanabilir salt okunur bellek – </a:t>
            </a:r>
            <a:r>
              <a:rPr lang="tr-TR" sz="3000" dirty="0" err="1"/>
              <a:t>programmable</a:t>
            </a:r>
            <a:r>
              <a:rPr lang="tr-TR" sz="3000" dirty="0"/>
              <a:t>  </a:t>
            </a:r>
            <a:r>
              <a:rPr lang="tr-TR" sz="3000" dirty="0" err="1"/>
              <a:t>read</a:t>
            </a:r>
            <a:r>
              <a:rPr lang="tr-TR" sz="3000" dirty="0"/>
              <a:t> </a:t>
            </a:r>
            <a:r>
              <a:rPr lang="tr-TR" sz="3000" dirty="0" err="1"/>
              <a:t>only</a:t>
            </a:r>
            <a:r>
              <a:rPr lang="tr-TR" sz="3000" dirty="0"/>
              <a:t>  </a:t>
            </a:r>
            <a:r>
              <a:rPr lang="tr-TR" sz="3000" dirty="0" err="1"/>
              <a:t>memory</a:t>
            </a:r>
            <a:r>
              <a:rPr lang="tr-TR" sz="3000" dirty="0"/>
              <a:t>) ROM’un bir varyasyonudur. </a:t>
            </a:r>
            <a:r>
              <a:rPr lang="tr-TR" sz="3000" dirty="0" err="1"/>
              <a:t>PROM’lar</a:t>
            </a:r>
            <a:r>
              <a:rPr lang="tr-TR" sz="3000" dirty="0"/>
              <a:t>, kullanıcı tarafından uygun ekipmanla programlanabilir. Programlandıktan sonra, </a:t>
            </a:r>
            <a:r>
              <a:rPr lang="tr-TR" sz="3000" dirty="0" err="1"/>
              <a:t>PROM’daki</a:t>
            </a:r>
            <a:r>
              <a:rPr lang="tr-TR" sz="3000" dirty="0"/>
              <a:t> veriler ve talimatlar değiştirilemez.</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2456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ROM Türleri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173322"/>
          </a:xfrm>
          <a:prstGeom prst="rect">
            <a:avLst/>
          </a:prstGeom>
        </p:spPr>
        <p:txBody>
          <a:bodyPr wrap="square">
            <a:spAutoFit/>
          </a:bodyPr>
          <a:lstStyle/>
          <a:p>
            <a:pPr algn="just">
              <a:lnSpc>
                <a:spcPct val="150000"/>
              </a:lnSpc>
              <a:spcAft>
                <a:spcPts val="1125"/>
              </a:spcAft>
            </a:pPr>
            <a:r>
              <a:rPr lang="tr-TR" sz="3000" dirty="0"/>
              <a:t>EPROM (silinebilir PROM – </a:t>
            </a:r>
            <a:r>
              <a:rPr lang="tr-TR" sz="3000" dirty="0" err="1"/>
              <a:t>erasable</a:t>
            </a:r>
            <a:r>
              <a:rPr lang="tr-TR" sz="3000" dirty="0"/>
              <a:t> PROM), yeniden programlanabilir bir ROM türüdür ancak silmek için ayrı yeniden programlamak için ayrı özel araçlar gerektirir. Bir </a:t>
            </a:r>
            <a:r>
              <a:rPr lang="tr-TR" sz="3000" dirty="0" err="1"/>
              <a:t>EPROM’u</a:t>
            </a:r>
            <a:r>
              <a:rPr lang="tr-TR" sz="3000" dirty="0"/>
              <a:t> yeniden programlamak için önce tüm yonganın silinmesi gerekir. Veriler silinmeden yeni veriler eskisinin üzerine yazılamaz. EEPROM (elektriksel olarak silinebilir </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5926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93074" y="296992"/>
            <a:ext cx="9144000" cy="792480"/>
          </a:xfrm>
        </p:spPr>
        <p:txBody>
          <a:bodyPr>
            <a:normAutofit/>
          </a:bodyPr>
          <a:lstStyle/>
          <a:p>
            <a:r>
              <a:rPr lang="tr-TR" sz="4500" b="1" dirty="0"/>
              <a:t>ROM Türleri</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a:p>
            <a:endParaRPr lang="tr-TR" sz="2500" b="1" dirty="0">
              <a:solidFill>
                <a:schemeClr val="bg1">
                  <a:lumMod val="75000"/>
                </a:schemeClr>
              </a:solidFill>
              <a:latin typeface="Sitka Heading" panose="02000505000000020004" pitchFamily="2" charset="0"/>
              <a:cs typeface="Times New Roman" panose="02020603050405020304" pitchFamily="18" charset="0"/>
            </a:endParaRPr>
          </a:p>
        </p:txBody>
      </p:sp>
      <p:sp>
        <p:nvSpPr>
          <p:cNvPr id="4" name="Dikdörtgen 3"/>
          <p:cNvSpPr/>
          <p:nvPr/>
        </p:nvSpPr>
        <p:spPr>
          <a:xfrm>
            <a:off x="1092926" y="1004989"/>
            <a:ext cx="9596846" cy="4865819"/>
          </a:xfrm>
          <a:prstGeom prst="rect">
            <a:avLst/>
          </a:prstGeom>
        </p:spPr>
        <p:txBody>
          <a:bodyPr wrap="square">
            <a:spAutoFit/>
          </a:bodyPr>
          <a:lstStyle/>
          <a:p>
            <a:pPr algn="just">
              <a:lnSpc>
                <a:spcPct val="150000"/>
              </a:lnSpc>
              <a:spcAft>
                <a:spcPts val="1125"/>
              </a:spcAft>
            </a:pPr>
            <a:r>
              <a:rPr lang="tr-TR" sz="3000" dirty="0"/>
              <a:t>PROM – </a:t>
            </a:r>
            <a:r>
              <a:rPr lang="tr-TR" sz="3000" dirty="0" err="1"/>
              <a:t>electrically</a:t>
            </a:r>
            <a:r>
              <a:rPr lang="tr-TR" sz="3000" dirty="0"/>
              <a:t> </a:t>
            </a:r>
            <a:r>
              <a:rPr lang="tr-TR" sz="3000" dirty="0" err="1"/>
              <a:t>erasable</a:t>
            </a:r>
            <a:r>
              <a:rPr lang="tr-TR" sz="3000" dirty="0"/>
              <a:t> PROM), silme için özel bir araç gerektirmez ve yonganın istenilen bölümleri silinebilir böylece </a:t>
            </a:r>
            <a:r>
              <a:rPr lang="tr-TR" sz="3000" dirty="0" err="1"/>
              <a:t>EPROM’un</a:t>
            </a:r>
            <a:r>
              <a:rPr lang="tr-TR" sz="3000" dirty="0"/>
              <a:t> birçok dezavantajını ortadan kaldırır.  Flash bellek temelde </a:t>
            </a:r>
            <a:r>
              <a:rPr lang="tr-TR" sz="3000" dirty="0" err="1"/>
              <a:t>EEPROM’dur</a:t>
            </a:r>
            <a:r>
              <a:rPr lang="tr-TR" sz="3000" dirty="0"/>
              <a:t> ve verilerin bloklar halinde yazılabilmesi veya silinebilmesi gibi ek özellikleri vardır. Bu, </a:t>
            </a:r>
            <a:r>
              <a:rPr lang="tr-TR" sz="3000" dirty="0" err="1"/>
              <a:t>flash</a:t>
            </a:r>
            <a:r>
              <a:rPr lang="tr-TR" sz="3000" dirty="0"/>
              <a:t> belleği </a:t>
            </a:r>
            <a:r>
              <a:rPr lang="tr-TR" sz="3000" dirty="0" err="1"/>
              <a:t>EEPROM’dan</a:t>
            </a:r>
            <a:r>
              <a:rPr lang="tr-TR" sz="3000" dirty="0"/>
              <a:t> daha hızlı hale getirir.</a:t>
            </a:r>
            <a:endParaRPr lang="tr-TR" sz="3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8570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a:bodyPr>
          <a:lstStyle/>
          <a:p>
            <a:r>
              <a:rPr lang="tr-TR" sz="4000" b="1" dirty="0"/>
              <a:t>Teşekkürler.</a:t>
            </a:r>
          </a:p>
        </p:txBody>
      </p:sp>
    </p:spTree>
    <p:extLst>
      <p:ext uri="{BB962C8B-B14F-4D97-AF65-F5344CB8AC3E}">
        <p14:creationId xmlns:p14="http://schemas.microsoft.com/office/powerpoint/2010/main" val="1374004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10491" y="2724740"/>
            <a:ext cx="9144000" cy="1159284"/>
          </a:xfrm>
        </p:spPr>
        <p:txBody>
          <a:bodyPr>
            <a:normAutofit fontScale="90000"/>
          </a:bodyPr>
          <a:lstStyle/>
          <a:p>
            <a:br>
              <a:rPr lang="tr-TR" sz="4000" b="1" dirty="0">
                <a:solidFill>
                  <a:schemeClr val="bg1">
                    <a:lumMod val="75000"/>
                  </a:schemeClr>
                </a:solidFill>
              </a:rPr>
            </a:br>
            <a:br>
              <a:rPr lang="tr-TR" sz="4000" b="1" dirty="0">
                <a:solidFill>
                  <a:schemeClr val="bg1">
                    <a:lumMod val="75000"/>
                  </a:schemeClr>
                </a:solidFill>
              </a:rPr>
            </a:br>
            <a:r>
              <a:rPr lang="tr-TR" sz="4000" b="1" dirty="0">
                <a:solidFill>
                  <a:schemeClr val="bg1">
                    <a:lumMod val="75000"/>
                  </a:schemeClr>
                </a:solidFill>
              </a:rPr>
              <a:t>Kaynaklar:</a:t>
            </a:r>
            <a:br>
              <a:rPr lang="tr-TR" sz="4000" b="1" dirty="0"/>
            </a:br>
            <a:br>
              <a:rPr lang="tr-TR" sz="4000" b="1" dirty="0"/>
            </a:br>
            <a:r>
              <a:rPr lang="tr-TR" sz="4000" b="1" dirty="0">
                <a:solidFill>
                  <a:schemeClr val="bg1">
                    <a:lumMod val="75000"/>
                  </a:schemeClr>
                </a:solidFill>
              </a:rPr>
              <a:t>1- </a:t>
            </a:r>
            <a:r>
              <a:rPr lang="tr-TR" sz="4000" b="1" dirty="0" err="1">
                <a:solidFill>
                  <a:schemeClr val="bg1">
                    <a:lumMod val="75000"/>
                  </a:schemeClr>
                </a:solidFill>
              </a:rPr>
              <a:t>Wikipedia</a:t>
            </a:r>
            <a:br>
              <a:rPr lang="tr-TR" sz="4000" b="1" dirty="0">
                <a:solidFill>
                  <a:schemeClr val="bg1">
                    <a:lumMod val="75000"/>
                  </a:schemeClr>
                </a:solidFill>
              </a:rPr>
            </a:br>
            <a:r>
              <a:rPr lang="tr-TR" sz="4000" b="1" dirty="0">
                <a:solidFill>
                  <a:schemeClr val="bg1">
                    <a:lumMod val="75000"/>
                  </a:schemeClr>
                </a:solidFill>
              </a:rPr>
              <a:t>2- </a:t>
            </a:r>
            <a:r>
              <a:rPr lang="tr-TR" sz="4000" b="1" dirty="0" err="1">
                <a:solidFill>
                  <a:schemeClr val="bg1">
                    <a:lumMod val="75000"/>
                  </a:schemeClr>
                </a:solidFill>
              </a:rPr>
              <a:t>Ersoyaydin</a:t>
            </a:r>
            <a:r>
              <a:rPr lang="tr-TR" sz="4000" b="1" dirty="0">
                <a:solidFill>
                  <a:schemeClr val="bg1">
                    <a:lumMod val="75000"/>
                  </a:schemeClr>
                </a:solidFill>
              </a:rPr>
              <a:t> web sayfası</a:t>
            </a:r>
            <a:br>
              <a:rPr lang="tr-TR" sz="4000" b="1" dirty="0">
                <a:solidFill>
                  <a:schemeClr val="bg1">
                    <a:lumMod val="75000"/>
                  </a:schemeClr>
                </a:solidFill>
              </a:rPr>
            </a:br>
            <a:r>
              <a:rPr lang="tr-TR" sz="4000" b="1" dirty="0">
                <a:solidFill>
                  <a:schemeClr val="bg1">
                    <a:lumMod val="75000"/>
                  </a:schemeClr>
                </a:solidFill>
              </a:rPr>
              <a:t>3- itu.edu.tr </a:t>
            </a:r>
            <a:r>
              <a:rPr lang="tr-TR" sz="4000" b="1" dirty="0" err="1">
                <a:solidFill>
                  <a:schemeClr val="bg1">
                    <a:lumMod val="75000"/>
                  </a:schemeClr>
                </a:solidFill>
              </a:rPr>
              <a:t>bkurt</a:t>
            </a:r>
            <a:r>
              <a:rPr lang="tr-TR" sz="4000" b="1" dirty="0">
                <a:solidFill>
                  <a:schemeClr val="bg1">
                    <a:lumMod val="75000"/>
                  </a:schemeClr>
                </a:solidFill>
              </a:rPr>
              <a:t> web sayfası OS ders notları</a:t>
            </a:r>
            <a:br>
              <a:rPr lang="tr-TR" sz="4000" b="1" dirty="0">
                <a:solidFill>
                  <a:schemeClr val="bg1">
                    <a:lumMod val="75000"/>
                  </a:schemeClr>
                </a:solidFill>
              </a:rPr>
            </a:br>
            <a:endParaRPr lang="tr-TR" sz="4000" b="1" dirty="0">
              <a:solidFill>
                <a:schemeClr val="bg1">
                  <a:lumMod val="75000"/>
                </a:schemeClr>
              </a:solidFill>
            </a:endParaRPr>
          </a:p>
        </p:txBody>
      </p:sp>
    </p:spTree>
    <p:extLst>
      <p:ext uri="{BB962C8B-B14F-4D97-AF65-F5344CB8AC3E}">
        <p14:creationId xmlns:p14="http://schemas.microsoft.com/office/powerpoint/2010/main" val="334544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Flynn</a:t>
            </a:r>
            <a:r>
              <a:rPr lang="tr-TR" sz="4500" b="1" dirty="0"/>
              <a:t> Sınıflandırması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1436914" y="2285148"/>
            <a:ext cx="9596846" cy="3593137"/>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125"/>
              </a:spcAft>
              <a:buClrTx/>
              <a:buSzTx/>
              <a:buFontTx/>
              <a:buNone/>
              <a:tabLst/>
              <a:defRPr/>
            </a:pPr>
            <a:r>
              <a:rPr kumimoji="0" lang="tr-TR" sz="2800" b="1" i="0" u="none" strike="noStrike" kern="1200" cap="none" spc="25" normalizeH="0" baseline="0" noProof="0" dirty="0" err="1">
                <a:ln>
                  <a:noFill/>
                </a:ln>
                <a:solidFill>
                  <a:srgbClr val="676767"/>
                </a:solidFill>
                <a:effectLst/>
                <a:uLnTx/>
                <a:uFillTx/>
                <a:latin typeface="Times New Roman" panose="02020603050405020304" pitchFamily="18" charset="0"/>
                <a:ea typeface="Times New Roman" panose="02020603050405020304" pitchFamily="18" charset="0"/>
                <a:cs typeface="+mn-cs"/>
              </a:rPr>
              <a:t>Flynn</a:t>
            </a:r>
            <a:r>
              <a:rPr kumimoji="0" lang="tr-TR" sz="2800" b="1" i="0" u="none" strike="noStrike" kern="1200" cap="none" spc="25" normalizeH="0" baseline="0" noProof="0" dirty="0">
                <a:ln>
                  <a:noFill/>
                </a:ln>
                <a:solidFill>
                  <a:srgbClr val="676767"/>
                </a:solidFill>
                <a:effectLst/>
                <a:uLnTx/>
                <a:uFillTx/>
                <a:latin typeface="Times New Roman" panose="02020603050405020304" pitchFamily="18" charset="0"/>
                <a:ea typeface="Times New Roman" panose="02020603050405020304" pitchFamily="18" charset="0"/>
                <a:cs typeface="+mn-cs"/>
              </a:rPr>
              <a:t> Sınıflandırması</a:t>
            </a:r>
            <a:endParaRPr kumimoji="0" lang="tr-TR"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0"/>
              </a:spcBef>
              <a:spcAft>
                <a:spcPts val="1125"/>
              </a:spcAft>
              <a:buClrTx/>
              <a:buSzTx/>
              <a:buFontTx/>
              <a:buNone/>
              <a:tabLst/>
              <a:defRPr/>
            </a:pPr>
            <a:r>
              <a:rPr kumimoji="0" lang="tr-TR" sz="2800" b="0" i="0" u="none" strike="noStrike" kern="1200" cap="none" spc="25" normalizeH="0" baseline="0" noProof="0" dirty="0">
                <a:ln>
                  <a:noFill/>
                </a:ln>
                <a:solidFill>
                  <a:srgbClr val="676767"/>
                </a:solidFill>
                <a:effectLst/>
                <a:uLnTx/>
                <a:uFillTx/>
                <a:latin typeface="Times New Roman" panose="02020603050405020304" pitchFamily="18" charset="0"/>
                <a:ea typeface="Times New Roman" panose="02020603050405020304" pitchFamily="18" charset="0"/>
                <a:cs typeface="+mn-cs"/>
              </a:rPr>
              <a:t>M. J. </a:t>
            </a:r>
            <a:r>
              <a:rPr kumimoji="0" lang="tr-TR" sz="2800" b="0" i="0" u="none" strike="noStrike" kern="1200" cap="none" spc="25" normalizeH="0" baseline="0" noProof="0" dirty="0" err="1">
                <a:ln>
                  <a:noFill/>
                </a:ln>
                <a:solidFill>
                  <a:srgbClr val="676767"/>
                </a:solidFill>
                <a:effectLst/>
                <a:uLnTx/>
                <a:uFillTx/>
                <a:latin typeface="Times New Roman" panose="02020603050405020304" pitchFamily="18" charset="0"/>
                <a:ea typeface="Times New Roman" panose="02020603050405020304" pitchFamily="18" charset="0"/>
                <a:cs typeface="+mn-cs"/>
              </a:rPr>
              <a:t>Flynn</a:t>
            </a:r>
            <a:r>
              <a:rPr kumimoji="0" lang="tr-TR" sz="2800" b="0" i="0" u="none" strike="noStrike" kern="1200" cap="none" spc="25" normalizeH="0" baseline="0" noProof="0" dirty="0">
                <a:ln>
                  <a:noFill/>
                </a:ln>
                <a:solidFill>
                  <a:srgbClr val="676767"/>
                </a:solidFill>
                <a:effectLst/>
                <a:uLnTx/>
                <a:uFillTx/>
                <a:latin typeface="Times New Roman" panose="02020603050405020304" pitchFamily="18" charset="0"/>
                <a:ea typeface="Times New Roman" panose="02020603050405020304" pitchFamily="18" charset="0"/>
                <a:cs typeface="+mn-cs"/>
              </a:rPr>
              <a:t>, bilgisayar sistemlerini aynı anda işlenebilen veri ve komut sayılarına göre dört gruba ayırmıştı. </a:t>
            </a:r>
            <a:r>
              <a:rPr kumimoji="0" lang="tr-TR" sz="2800" b="0" i="0" u="none" strike="noStrike" kern="1200" cap="none" spc="25" normalizeH="0" baseline="0" noProof="0" dirty="0" err="1">
                <a:ln>
                  <a:noFill/>
                </a:ln>
                <a:solidFill>
                  <a:srgbClr val="676767"/>
                </a:solidFill>
                <a:effectLst/>
                <a:uLnTx/>
                <a:uFillTx/>
                <a:latin typeface="Times New Roman" panose="02020603050405020304" pitchFamily="18" charset="0"/>
                <a:ea typeface="Times New Roman" panose="02020603050405020304" pitchFamily="18" charset="0"/>
                <a:cs typeface="+mn-cs"/>
              </a:rPr>
              <a:t>Flynn</a:t>
            </a:r>
            <a:r>
              <a:rPr kumimoji="0" lang="tr-TR" sz="2800" b="0" i="0" u="none" strike="noStrike" kern="1200" cap="none" spc="25" normalizeH="0" baseline="0" noProof="0" dirty="0">
                <a:ln>
                  <a:noFill/>
                </a:ln>
                <a:solidFill>
                  <a:srgbClr val="676767"/>
                </a:solidFill>
                <a:effectLst/>
                <a:uLnTx/>
                <a:uFillTx/>
                <a:latin typeface="Times New Roman" panose="02020603050405020304" pitchFamily="18" charset="0"/>
                <a:ea typeface="Times New Roman" panose="02020603050405020304" pitchFamily="18" charset="0"/>
                <a:cs typeface="+mn-cs"/>
              </a:rPr>
              <a:t> Sınıflandırması adlı tabloda gösterilen bu sınıflandırma çok yaygın olarak kullanılmaktadır.</a:t>
            </a:r>
            <a:endParaRPr kumimoji="0" lang="tr-TR"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9234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Flynn</a:t>
            </a:r>
            <a:r>
              <a:rPr lang="tr-TR" sz="4500" b="1" dirty="0"/>
              <a:t> Sınıflandırması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6" name="Metin kutusu 5">
            <a:extLst>
              <a:ext uri="{FF2B5EF4-FFF2-40B4-BE49-F238E27FC236}">
                <a16:creationId xmlns:a16="http://schemas.microsoft.com/office/drawing/2014/main" id="{8638307B-43C3-3143-AA05-80BE1A0C5BA9}"/>
              </a:ext>
            </a:extLst>
          </p:cNvPr>
          <p:cNvSpPr txBox="1"/>
          <p:nvPr/>
        </p:nvSpPr>
        <p:spPr>
          <a:xfrm>
            <a:off x="1371600" y="1604865"/>
            <a:ext cx="9727474" cy="4401205"/>
          </a:xfrm>
          <a:prstGeom prst="rect">
            <a:avLst/>
          </a:prstGeom>
          <a:noFill/>
        </p:spPr>
        <p:txBody>
          <a:bodyPr wrap="square">
            <a:spAutoFit/>
          </a:bodyPr>
          <a:lstStyle/>
          <a:p>
            <a:r>
              <a:rPr lang="tr-TR" sz="2800" dirty="0"/>
              <a:t>Flynn Sınıflandırması, farklı bilgisayar ve işlemci tiplerini daha iyi anlamak ve karşılaştırmak için kullanışlıdır. Bu sınıflandırma, paralel işlemcilerin ve hesaplama sistemlerinin işlevselliğini ve performansını değerlendirmek için bir temel oluşturur. Flynn, bu sınıflandırmayı oluşturarak, bilgisayar mimarilerini daha iyi anlamamıza yardımcı olur ve farklı uygulamalara uygun olanları seçmemize yardımcı olur. Özellikle yüksek performanslı bilgisayarlar ve paralel hesaplama alanında bu sınıflandırma önemlidir, çünkü bu sistemlerin nasıl çalıştığını ve nasıl optimize edilebileceğini anlamamıza yardımcı olur.</a:t>
            </a:r>
          </a:p>
        </p:txBody>
      </p:sp>
    </p:spTree>
    <p:extLst>
      <p:ext uri="{BB962C8B-B14F-4D97-AF65-F5344CB8AC3E}">
        <p14:creationId xmlns:p14="http://schemas.microsoft.com/office/powerpoint/2010/main" val="155419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Flynn</a:t>
            </a:r>
            <a:r>
              <a:rPr lang="tr-TR" sz="4500" b="1" dirty="0"/>
              <a:t> Sınıflandırması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6" name="Metin kutusu 5">
            <a:extLst>
              <a:ext uri="{FF2B5EF4-FFF2-40B4-BE49-F238E27FC236}">
                <a16:creationId xmlns:a16="http://schemas.microsoft.com/office/drawing/2014/main" id="{8638307B-43C3-3143-AA05-80BE1A0C5BA9}"/>
              </a:ext>
            </a:extLst>
          </p:cNvPr>
          <p:cNvSpPr txBox="1"/>
          <p:nvPr/>
        </p:nvSpPr>
        <p:spPr>
          <a:xfrm>
            <a:off x="1371600" y="1604865"/>
            <a:ext cx="9727474" cy="4832092"/>
          </a:xfrm>
          <a:prstGeom prst="rect">
            <a:avLst/>
          </a:prstGeom>
          <a:noFill/>
        </p:spPr>
        <p:txBody>
          <a:bodyPr wrap="square">
            <a:spAutoFit/>
          </a:bodyPr>
          <a:lstStyle/>
          <a:p>
            <a:r>
              <a:rPr lang="tr-TR" sz="2800" dirty="0"/>
              <a:t>SISD (</a:t>
            </a:r>
            <a:r>
              <a:rPr lang="tr-TR" sz="2800" dirty="0" err="1"/>
              <a:t>Single</a:t>
            </a:r>
            <a:r>
              <a:rPr lang="tr-TR" sz="2800" dirty="0"/>
              <a:t> </a:t>
            </a:r>
            <a:r>
              <a:rPr lang="tr-TR" sz="2800" dirty="0" err="1"/>
              <a:t>Instruction</a:t>
            </a:r>
            <a:r>
              <a:rPr lang="tr-TR" sz="2800" dirty="0"/>
              <a:t>, </a:t>
            </a:r>
            <a:r>
              <a:rPr lang="tr-TR" sz="2800" dirty="0" err="1"/>
              <a:t>Single</a:t>
            </a:r>
            <a:r>
              <a:rPr lang="tr-TR" sz="2800" dirty="0"/>
              <a:t> Data): Bu kategori, geleneksel bir tek işlemci ve tek bellek yapısını temsil eder. Tek bir komutla işlenen veri üzerinde çalışır. Bu, geleneksel seri işlemcileri tanımlar.</a:t>
            </a:r>
          </a:p>
          <a:p>
            <a:endParaRPr lang="tr-TR" sz="2800" dirty="0"/>
          </a:p>
          <a:p>
            <a:r>
              <a:rPr lang="tr-TR" sz="2800" dirty="0"/>
              <a:t>SIMD (</a:t>
            </a:r>
            <a:r>
              <a:rPr lang="tr-TR" sz="2800" dirty="0" err="1"/>
              <a:t>Single</a:t>
            </a:r>
            <a:r>
              <a:rPr lang="tr-TR" sz="2800" dirty="0"/>
              <a:t> </a:t>
            </a:r>
            <a:r>
              <a:rPr lang="tr-TR" sz="2800" dirty="0" err="1"/>
              <a:t>Instruction</a:t>
            </a:r>
            <a:r>
              <a:rPr lang="tr-TR" sz="2800" dirty="0"/>
              <a:t>, Multiple Data): SIMD mimarisi, tek bir komutun birden fazla veri öğesi üzerinde işlendiği sistemleri tanımlar. Genellikle paralel işlemciler veya grafik işlemciler (</a:t>
            </a:r>
            <a:r>
              <a:rPr lang="tr-TR" sz="2800" dirty="0" err="1"/>
              <a:t>GPU'lar</a:t>
            </a:r>
            <a:r>
              <a:rPr lang="tr-TR" sz="2800" dirty="0"/>
              <a:t>) gibi uygulamalarda kullanılır. Bir işlemci, aynı komutu aynı anda birden fazla veri öğesine uygular.</a:t>
            </a:r>
          </a:p>
          <a:p>
            <a:endParaRPr lang="tr-TR" sz="2800" dirty="0"/>
          </a:p>
        </p:txBody>
      </p:sp>
    </p:spTree>
    <p:extLst>
      <p:ext uri="{BB962C8B-B14F-4D97-AF65-F5344CB8AC3E}">
        <p14:creationId xmlns:p14="http://schemas.microsoft.com/office/powerpoint/2010/main" val="2182497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Flynn</a:t>
            </a:r>
            <a:r>
              <a:rPr lang="tr-TR" sz="4500" b="1" dirty="0"/>
              <a:t> Sınıflandırması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6" name="Metin kutusu 5">
            <a:extLst>
              <a:ext uri="{FF2B5EF4-FFF2-40B4-BE49-F238E27FC236}">
                <a16:creationId xmlns:a16="http://schemas.microsoft.com/office/drawing/2014/main" id="{8638307B-43C3-3143-AA05-80BE1A0C5BA9}"/>
              </a:ext>
            </a:extLst>
          </p:cNvPr>
          <p:cNvSpPr txBox="1"/>
          <p:nvPr/>
        </p:nvSpPr>
        <p:spPr>
          <a:xfrm>
            <a:off x="1371600" y="1604865"/>
            <a:ext cx="9727474" cy="4832092"/>
          </a:xfrm>
          <a:prstGeom prst="rect">
            <a:avLst/>
          </a:prstGeom>
          <a:noFill/>
        </p:spPr>
        <p:txBody>
          <a:bodyPr wrap="square">
            <a:spAutoFit/>
          </a:bodyPr>
          <a:lstStyle/>
          <a:p>
            <a:r>
              <a:rPr lang="tr-TR" sz="2800" dirty="0"/>
              <a:t>MISD (Multiple </a:t>
            </a:r>
            <a:r>
              <a:rPr lang="tr-TR" sz="2800" dirty="0" err="1"/>
              <a:t>Instruction</a:t>
            </a:r>
            <a:r>
              <a:rPr lang="tr-TR" sz="2800" dirty="0"/>
              <a:t>, </a:t>
            </a:r>
            <a:r>
              <a:rPr lang="tr-TR" sz="2800" dirty="0" err="1"/>
              <a:t>Single</a:t>
            </a:r>
            <a:r>
              <a:rPr lang="tr-TR" sz="2800" dirty="0"/>
              <a:t> Data): MISD, farklı işlemcilerin aynı veriye farklı işlemler uyguladığı bir yapıyı temsil eder. MISD, genellikle özel uygulamalarda kullanılır ve yaygın bir bilgisayar yapısı değildir.</a:t>
            </a:r>
          </a:p>
          <a:p>
            <a:endParaRPr lang="tr-TR" sz="2800" dirty="0"/>
          </a:p>
          <a:p>
            <a:r>
              <a:rPr lang="tr-TR" sz="2800" dirty="0"/>
              <a:t>MIMD (Multiple </a:t>
            </a:r>
            <a:r>
              <a:rPr lang="tr-TR" sz="2800" dirty="0" err="1"/>
              <a:t>Instruction</a:t>
            </a:r>
            <a:r>
              <a:rPr lang="tr-TR" sz="2800" dirty="0"/>
              <a:t>, Multiple Data): MIMD mimarisi, birden fazla işlemcinin veya çekirdeğin farklı komutları aynı anda farklı veri üzerinde işlediği bir sistemdir. Çoklu işlemcili süper bilgisayarlar ve bulut tabanlı hesaplama sistemleri bu kategoriye girer.</a:t>
            </a:r>
          </a:p>
          <a:p>
            <a:endParaRPr lang="tr-TR" sz="2800" dirty="0"/>
          </a:p>
        </p:txBody>
      </p:sp>
    </p:spTree>
    <p:extLst>
      <p:ext uri="{BB962C8B-B14F-4D97-AF65-F5344CB8AC3E}">
        <p14:creationId xmlns:p14="http://schemas.microsoft.com/office/powerpoint/2010/main" val="383901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err="1"/>
              <a:t>Flynn</a:t>
            </a:r>
            <a:r>
              <a:rPr lang="tr-TR" sz="4500" b="1" dirty="0"/>
              <a:t> Sınıflandırması</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1436914" y="2285148"/>
            <a:ext cx="9596846" cy="3970318"/>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1125"/>
              </a:spcAft>
              <a:buClrTx/>
              <a:buSzTx/>
              <a:buFontTx/>
              <a:buNone/>
              <a:tabLst/>
              <a:defRPr/>
            </a:pP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a) SISD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Single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Instruction</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Single</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Data - Tek Komut Tek Veri): "SISD Paralel Bilgisayar Mimarileri' adlı şekilde görüldüğü gibi aynı anda tek bir komut , tek bir veriyi işlemektedir, yani bilgisayar da bir işlemci (CPU) ve bir yönetim birimi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control</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unit</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mevcuttur. Böyle bir yapı, klasik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Von</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tr-TR" sz="2800" b="0" i="0" u="none" strike="noStrike" kern="1200" cap="none" spc="0" normalizeH="0" baseline="0" noProof="0" dirty="0" err="1">
                <a:ln>
                  <a:noFill/>
                </a:ln>
                <a:solidFill>
                  <a:prstClr val="black"/>
                </a:solidFill>
                <a:effectLst/>
                <a:uLnTx/>
                <a:uFillTx/>
                <a:latin typeface="Calibri" panose="020F0502020204030204"/>
                <a:ea typeface="+mn-ea"/>
                <a:cs typeface="+mn-cs"/>
              </a:rPr>
              <a:t>Neumann</a:t>
            </a:r>
            <a:r>
              <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rPr>
              <a:t> mimarisinin özelliğidir.</a:t>
            </a:r>
            <a:endParaRPr kumimoji="0" lang="tr-TR" sz="28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78961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SISD</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pic>
        <p:nvPicPr>
          <p:cNvPr id="5" name="Resim 4" descr="https://novruzallahverdi.karatay.edu.tr/Content/images/CkImages/bilgisayar-mimarisi-4-2-sisd.png"/>
          <p:cNvPicPr/>
          <p:nvPr/>
        </p:nvPicPr>
        <p:blipFill>
          <a:blip r:embed="rId2">
            <a:extLst>
              <a:ext uri="{28A0092B-C50C-407E-A947-70E740481C1C}">
                <a14:useLocalDpi xmlns:a14="http://schemas.microsoft.com/office/drawing/2010/main" val="0"/>
              </a:ext>
            </a:extLst>
          </a:blip>
          <a:srcRect/>
          <a:stretch>
            <a:fillRect/>
          </a:stretch>
        </p:blipFill>
        <p:spPr bwMode="auto">
          <a:xfrm>
            <a:off x="2970393" y="1846217"/>
            <a:ext cx="5520464" cy="3484517"/>
          </a:xfrm>
          <a:prstGeom prst="rect">
            <a:avLst/>
          </a:prstGeom>
          <a:noFill/>
          <a:ln>
            <a:noFill/>
          </a:ln>
        </p:spPr>
      </p:pic>
    </p:spTree>
    <p:extLst>
      <p:ext uri="{BB962C8B-B14F-4D97-AF65-F5344CB8AC3E}">
        <p14:creationId xmlns:p14="http://schemas.microsoft.com/office/powerpoint/2010/main" val="285489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8869" y="512375"/>
            <a:ext cx="9144000" cy="792480"/>
          </a:xfrm>
        </p:spPr>
        <p:txBody>
          <a:bodyPr>
            <a:normAutofit/>
          </a:bodyPr>
          <a:lstStyle/>
          <a:p>
            <a:r>
              <a:rPr lang="tr-TR" sz="4500" b="1" dirty="0"/>
              <a:t>SIMD</a:t>
            </a:r>
            <a:endParaRPr lang="tr-TR" sz="4500" dirty="0"/>
          </a:p>
        </p:txBody>
      </p:sp>
      <p:sp>
        <p:nvSpPr>
          <p:cNvPr id="3" name="Unvan 1"/>
          <p:cNvSpPr txBox="1">
            <a:spLocks/>
          </p:cNvSpPr>
          <p:nvPr/>
        </p:nvSpPr>
        <p:spPr>
          <a:xfrm>
            <a:off x="1092926" y="1846217"/>
            <a:ext cx="9144000" cy="417140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tr-TR" sz="2500" b="1" i="0" u="none" strike="noStrike" kern="1200" cap="none" spc="0" normalizeH="0" baseline="0" noProof="0" dirty="0">
              <a:ln>
                <a:noFill/>
              </a:ln>
              <a:solidFill>
                <a:prstClr val="white">
                  <a:lumMod val="75000"/>
                </a:prstClr>
              </a:solidFill>
              <a:effectLst/>
              <a:uLnTx/>
              <a:uFillTx/>
              <a:latin typeface="Sitka Heading" panose="02000505000000020004" pitchFamily="2" charset="0"/>
              <a:ea typeface="+mj-ea"/>
              <a:cs typeface="Times New Roman" panose="02020603050405020304" pitchFamily="18" charset="0"/>
            </a:endParaRPr>
          </a:p>
        </p:txBody>
      </p:sp>
      <p:sp>
        <p:nvSpPr>
          <p:cNvPr id="4" name="Dikdörtgen 3"/>
          <p:cNvSpPr/>
          <p:nvPr/>
        </p:nvSpPr>
        <p:spPr>
          <a:xfrm>
            <a:off x="896984" y="1647821"/>
            <a:ext cx="10807336" cy="310854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tr-TR" sz="2800" b="0" i="0" u="sng"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hlinkClick r:id="rId2"/>
              </a:rPr>
              <a:t>SIMD</a:t>
            </a: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tr-TR" sz="2800" b="0" i="0" u="none" strike="noStrike" kern="1200" cap="none" spc="25" normalizeH="0" baseline="0" noProof="0" dirty="0" err="1">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Single</a:t>
            </a: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tr-TR" sz="2800" b="0" i="0" u="none" strike="noStrike" kern="1200" cap="none" spc="25" normalizeH="0" baseline="0" noProof="0" dirty="0" err="1">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Instruction</a:t>
            </a: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tr-TR" sz="2800" b="0" i="0" u="none" strike="noStrike" kern="1200" cap="none" spc="25" normalizeH="0" baseline="0" noProof="0" dirty="0" err="1">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Multiple</a:t>
            </a: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Data - Tek Komut Çok Veri): SIMD (Dizi) Paralel Bilgisayar Mimarileri adlı şekilde görülen sistemde program Yönetim (kontrol) Birimi tektir, işlemci ise birden fazladır ve zamanın her anında bir komut birden fazla veri üzerinde işlem yapmaktadır. Bu tür mimarilere örnek olarak dizi veya matris işlemcisi gibi tasarlanmış olan ILLIAC-</a:t>
            </a:r>
            <a:r>
              <a:rPr kumimoji="0" lang="tr-TR" sz="2800" b="0" i="0" u="none" strike="noStrike" kern="1200" cap="none" spc="25" normalizeH="0" baseline="0" noProof="0" dirty="0" err="1">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IV’ü</a:t>
            </a:r>
            <a:r>
              <a:rPr kumimoji="0" lang="tr-TR" sz="2800" b="0" i="0" u="none" strike="noStrike" kern="1200" cap="none" spc="25" normalizeH="0" baseline="0" noProof="0" dirty="0">
                <a:ln>
                  <a:noFill/>
                </a:ln>
                <a:solidFill>
                  <a:srgbClr val="676767"/>
                </a:solidFill>
                <a:effectLst/>
                <a:uLnTx/>
                <a:uFillTx/>
                <a:latin typeface="Calibri" panose="020F0502020204030204" pitchFamily="34" charset="0"/>
                <a:ea typeface="Calibri" panose="020F0502020204030204" pitchFamily="34" charset="0"/>
                <a:cs typeface="Arial" panose="020B0604020202020204" pitchFamily="34" charset="0"/>
              </a:rPr>
              <a:t> göstermek mümkündür. SIMD yapılarının iki şekilde olduğunu söyleyebiliriz.</a:t>
            </a:r>
            <a:endParaRPr kumimoji="0" lang="tr-T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40827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1259</Words>
  <Application>Microsoft Office PowerPoint</Application>
  <PresentationFormat>Geniş ekran</PresentationFormat>
  <Paragraphs>62</Paragraphs>
  <Slides>26</Slides>
  <Notes>0</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26</vt:i4>
      </vt:variant>
    </vt:vector>
  </HeadingPairs>
  <TitlesOfParts>
    <vt:vector size="34" baseType="lpstr">
      <vt:lpstr>Arial</vt:lpstr>
      <vt:lpstr>Calibri</vt:lpstr>
      <vt:lpstr>Calibri Light</vt:lpstr>
      <vt:lpstr>PT Sans</vt:lpstr>
      <vt:lpstr>Sitka Heading</vt:lpstr>
      <vt:lpstr>Times New Roman</vt:lpstr>
      <vt:lpstr>Office Teması</vt:lpstr>
      <vt:lpstr>1_Office Teması</vt:lpstr>
      <vt:lpstr>Bilgisayar Mimarisi BMB 3009 Telafi H5</vt:lpstr>
      <vt:lpstr> Dersin Özeti   Flynn Algoritması Bellek Sistemleri Eksik Kalanlar   </vt:lpstr>
      <vt:lpstr>Flynn Sınıflandırması</vt:lpstr>
      <vt:lpstr>Flynn Sınıflandırması</vt:lpstr>
      <vt:lpstr>Flynn Sınıflandırması</vt:lpstr>
      <vt:lpstr>Flynn Sınıflandırması</vt:lpstr>
      <vt:lpstr>Flynn Sınıflandırması</vt:lpstr>
      <vt:lpstr>SISD</vt:lpstr>
      <vt:lpstr>SIMD</vt:lpstr>
      <vt:lpstr>SIMD</vt:lpstr>
      <vt:lpstr>SIMD</vt:lpstr>
      <vt:lpstr>MISD</vt:lpstr>
      <vt:lpstr>MISD</vt:lpstr>
      <vt:lpstr>MIMD</vt:lpstr>
      <vt:lpstr>MIMD</vt:lpstr>
      <vt:lpstr>Bellek Sistemlerine Genel Bakış</vt:lpstr>
      <vt:lpstr>SRAM &amp; DRAM</vt:lpstr>
      <vt:lpstr>SRAM &amp; DRAM</vt:lpstr>
      <vt:lpstr>DRAM Çeşitleri</vt:lpstr>
      <vt:lpstr>ROM</vt:lpstr>
      <vt:lpstr>ROM</vt:lpstr>
      <vt:lpstr>ROM Türleri</vt:lpstr>
      <vt:lpstr>ROM Türleri</vt:lpstr>
      <vt:lpstr>ROM Türleri</vt:lpstr>
      <vt:lpstr>Teşekkürler.</vt:lpstr>
      <vt:lpstr>  Kaynaklar:  1- Wikipedia 2- Ersoyaydin web sayfası 3- itu.edu.tr bkurt web sayfası OS ders notları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MARKA SATIŞ RAKAMLARI İLE MÜŞTERİ TWITTER YORUMLARI ARASINDAKİ İLİŞKİNİN İNCELENMESİ</dc:title>
  <dc:creator>nebi seren</dc:creator>
  <cp:lastModifiedBy>nebi seren</cp:lastModifiedBy>
  <cp:revision>113</cp:revision>
  <dcterms:created xsi:type="dcterms:W3CDTF">2022-05-06T05:47:56Z</dcterms:created>
  <dcterms:modified xsi:type="dcterms:W3CDTF">2024-11-08T08:37:36Z</dcterms:modified>
</cp:coreProperties>
</file>