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10" r:id="rId13"/>
    <p:sldId id="311" r:id="rId14"/>
    <p:sldId id="312" r:id="rId15"/>
    <p:sldId id="313" r:id="rId16"/>
    <p:sldId id="314" r:id="rId17"/>
    <p:sldId id="317" r:id="rId18"/>
    <p:sldId id="319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64" autoAdjust="0"/>
  </p:normalViewPr>
  <p:slideViewPr>
    <p:cSldViewPr>
      <p:cViewPr varScale="1">
        <p:scale>
          <a:sx n="85" d="100"/>
          <a:sy n="85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6C007-9E58-4D55-B900-421821F1FA7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112B-FED6-4915-A0F9-D07E31D399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72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1299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model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reflex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model.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reflex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Reflex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Agent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model-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knowledge about “how the world works” is called a model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agent that uses such a model is called a model-based agent.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Encode "internal state" of the world to remember the past as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earlier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percepts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Needed because sensors do not usually give the entire state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world at each input, so perception of the environment is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captured over time. "State" used to encode different "world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states" that generate the same immediate percept.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Requires ability to represent change in the world; one possibility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represent just the latest state, but then can't reason about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hypothetical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80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keeps track of the world state as well as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set of goals it is trying to achieve, and chooses an action that will (eventually) lead to the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achievement of its goals.</a:t>
            </a:r>
          </a:p>
          <a:p>
            <a:r>
              <a:rPr lang="tr-T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What is the agent trying to do?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Drive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Taksim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buy a book online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Perform actions that will realize the goal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set of condition-action rules is not enough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Think about a goal state where the desired goal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holds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sequence of actions such that</a:t>
            </a:r>
            <a:r>
              <a:rPr lang="tr-T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those actions will transform the current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into the goal state</a:t>
            </a:r>
            <a:endParaRPr lang="tr-TR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actions so as to achieve a (given or computed) goal= a</a:t>
            </a:r>
            <a:r>
              <a:rPr lang="tr-T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description of a desirable situation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Keeping track of the current state is often not enough--- need 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goals to decide which situations are good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have to consider long sequences of possible actions before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deciding if goal is achieved--- involves consideration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future, "what will happen if I do...?"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4230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Utility-Based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goal-oriented agent may achieve its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goals in a number of ways.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Nothing is said about whether one way is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However, one path can be preferred over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because it’s shorter, cheaper, etc.</a:t>
            </a:r>
          </a:p>
          <a:p>
            <a:r>
              <a:rPr lang="tr-T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have conflicting goals*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Buy a book with a low cost and buy it fast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–Which goal should have precedence over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Assign a utility to each goal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Maximize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utility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9475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“performance element” box represents what we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previously considered to be the whole agent program. Now, the “learning element” box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 to modify that program to improve its performance.</a:t>
            </a:r>
          </a:p>
          <a:p>
            <a:r>
              <a:rPr lang="tr-T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Learning Agent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element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responsible for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improvements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element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responsible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selecting external actions.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element is the entire agent: 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in percepts and decides on actions.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feedback from the on how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 generator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responsible for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suggesting actions that will lead to new 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3929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Agents interact with environments through actuators and sensors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agent function describes what the agent does in all circumstances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performance measure evaluates the environment sequence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perfectly rational agent maximizes expected performance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411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529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567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Fully</a:t>
            </a:r>
            <a:r>
              <a:rPr lang="tr-TR" dirty="0"/>
              <a:t> </a:t>
            </a:r>
            <a:r>
              <a:rPr lang="tr-TR" dirty="0" err="1"/>
              <a:t>observable</a:t>
            </a:r>
            <a:r>
              <a:rPr lang="tr-TR" dirty="0"/>
              <a:t> vs. </a:t>
            </a:r>
            <a:r>
              <a:rPr lang="tr-TR" dirty="0" err="1"/>
              <a:t>Partially</a:t>
            </a:r>
            <a:r>
              <a:rPr lang="tr-TR" dirty="0"/>
              <a:t> </a:t>
            </a:r>
            <a:r>
              <a:rPr lang="tr-TR" dirty="0" err="1"/>
              <a:t>observable</a:t>
            </a:r>
            <a:endParaRPr lang="tr-TR" dirty="0"/>
          </a:p>
          <a:p>
            <a:r>
              <a:rPr lang="en-US" altLang="tr-TR" dirty="0"/>
              <a:t>An environment is fully observable if an agent's sensors</a:t>
            </a:r>
            <a:r>
              <a:rPr lang="tr-TR" altLang="tr-TR" dirty="0"/>
              <a:t> </a:t>
            </a:r>
            <a:r>
              <a:rPr lang="tr-TR" altLang="tr-TR" dirty="0" err="1"/>
              <a:t>have</a:t>
            </a:r>
            <a:r>
              <a:rPr lang="tr-TR" altLang="tr-TR" dirty="0"/>
              <a:t> </a:t>
            </a:r>
            <a:r>
              <a:rPr lang="en-US" altLang="tr-TR" dirty="0"/>
              <a:t>access to the complete state of the environment at</a:t>
            </a:r>
            <a:r>
              <a:rPr lang="tr-TR" altLang="tr-TR" dirty="0"/>
              <a:t> </a:t>
            </a:r>
            <a:r>
              <a:rPr lang="tr-TR" altLang="tr-TR" dirty="0" err="1"/>
              <a:t>each</a:t>
            </a:r>
            <a:r>
              <a:rPr lang="tr-TR" altLang="tr-TR" dirty="0"/>
              <a:t> </a:t>
            </a:r>
            <a:r>
              <a:rPr lang="tr-TR" altLang="tr-TR" dirty="0" err="1"/>
              <a:t>point</a:t>
            </a:r>
            <a:r>
              <a:rPr lang="tr-TR" altLang="tr-TR" dirty="0"/>
              <a:t> in time.</a:t>
            </a:r>
          </a:p>
          <a:p>
            <a:r>
              <a:rPr lang="en-US" altLang="tr-TR" dirty="0"/>
              <a:t>Fully observable environments are convenient, because the</a:t>
            </a:r>
            <a:r>
              <a:rPr lang="tr-TR" altLang="tr-TR" dirty="0"/>
              <a:t> </a:t>
            </a:r>
            <a:r>
              <a:rPr lang="en-US" altLang="tr-TR" dirty="0"/>
              <a:t>agent need not maintain any internal state to keep track of</a:t>
            </a:r>
            <a:r>
              <a:rPr lang="tr-TR" altLang="tr-TR" dirty="0"/>
              <a:t>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world</a:t>
            </a:r>
            <a:endParaRPr lang="tr-TR" altLang="tr-TR" dirty="0"/>
          </a:p>
          <a:p>
            <a:r>
              <a:rPr lang="en-US" altLang="tr-TR" dirty="0"/>
              <a:t>An environment might be partially observable because of</a:t>
            </a:r>
            <a:r>
              <a:rPr lang="tr-TR" altLang="tr-TR" dirty="0"/>
              <a:t> </a:t>
            </a:r>
            <a:r>
              <a:rPr lang="en-US" altLang="tr-TR" dirty="0"/>
              <a:t>noisy and inaccurate sensors or because parts of the state</a:t>
            </a:r>
            <a:r>
              <a:rPr lang="tr-TR" altLang="tr-TR" dirty="0"/>
              <a:t> </a:t>
            </a:r>
            <a:r>
              <a:rPr lang="en-US" altLang="tr-TR" dirty="0"/>
              <a:t>are simply missing from the sensor data</a:t>
            </a:r>
          </a:p>
          <a:p>
            <a:r>
              <a:rPr lang="en-US" altLang="tr-TR" dirty="0"/>
              <a:t>Examples: vacuum cleaner with local dirt sensor, taxi</a:t>
            </a:r>
            <a:r>
              <a:rPr lang="tr-TR" altLang="tr-TR" dirty="0"/>
              <a:t> </a:t>
            </a:r>
            <a:r>
              <a:rPr lang="tr-TR" altLang="tr-TR" dirty="0" err="1"/>
              <a:t>driver</a:t>
            </a:r>
            <a:endParaRPr lang="tr-TR" altLang="tr-T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Deterministic</a:t>
            </a:r>
            <a:r>
              <a:rPr lang="tr-TR" dirty="0"/>
              <a:t> vs. </a:t>
            </a:r>
            <a:r>
              <a:rPr lang="tr-TR" dirty="0" err="1"/>
              <a:t>Stochastic</a:t>
            </a:r>
            <a:endParaRPr lang="tr-TR" dirty="0"/>
          </a:p>
          <a:p>
            <a:r>
              <a:rPr lang="en-US" altLang="tr-TR" dirty="0"/>
              <a:t>The environment is deterministic if the next state of the</a:t>
            </a:r>
            <a:r>
              <a:rPr lang="tr-TR" altLang="tr-TR" dirty="0"/>
              <a:t> </a:t>
            </a:r>
            <a:r>
              <a:rPr lang="en-US" altLang="tr-TR" dirty="0"/>
              <a:t>environment is completely determined by the current state</a:t>
            </a:r>
            <a:r>
              <a:rPr lang="tr-TR" altLang="tr-TR" dirty="0"/>
              <a:t> </a:t>
            </a:r>
            <a:r>
              <a:rPr lang="en-US" altLang="tr-TR" dirty="0"/>
              <a:t>and the action executed by the agent.</a:t>
            </a:r>
          </a:p>
          <a:p>
            <a:r>
              <a:rPr lang="en-US" altLang="tr-TR" dirty="0"/>
              <a:t>In principle, an agent need not worry about uncertainty in a</a:t>
            </a:r>
            <a:r>
              <a:rPr lang="tr-TR" altLang="tr-TR" dirty="0"/>
              <a:t> </a:t>
            </a:r>
            <a:r>
              <a:rPr lang="tr-TR" altLang="tr-TR" dirty="0" err="1"/>
              <a:t>fully</a:t>
            </a:r>
            <a:r>
              <a:rPr lang="tr-TR" altLang="tr-TR" dirty="0"/>
              <a:t> </a:t>
            </a:r>
            <a:r>
              <a:rPr lang="tr-TR" altLang="tr-TR" dirty="0" err="1"/>
              <a:t>observable</a:t>
            </a:r>
            <a:r>
              <a:rPr lang="tr-TR" altLang="tr-TR" dirty="0"/>
              <a:t>, </a:t>
            </a:r>
            <a:r>
              <a:rPr lang="tr-TR" altLang="tr-TR" dirty="0" err="1"/>
              <a:t>deterministic</a:t>
            </a:r>
            <a:r>
              <a:rPr lang="tr-TR" altLang="tr-TR" dirty="0"/>
              <a:t> </a:t>
            </a:r>
            <a:r>
              <a:rPr lang="tr-TR" altLang="tr-TR" dirty="0" err="1"/>
              <a:t>environment</a:t>
            </a:r>
            <a:endParaRPr lang="tr-TR" altLang="tr-TR" dirty="0"/>
          </a:p>
          <a:p>
            <a:r>
              <a:rPr lang="en-US" altLang="tr-TR" dirty="0"/>
              <a:t>If the environment is partially observable then it could</a:t>
            </a:r>
            <a:r>
              <a:rPr lang="tr-TR" altLang="tr-TR" dirty="0"/>
              <a:t> </a:t>
            </a:r>
            <a:r>
              <a:rPr lang="tr-TR" altLang="tr-TR" dirty="0" err="1"/>
              <a:t>appear</a:t>
            </a:r>
            <a:r>
              <a:rPr lang="tr-TR" altLang="tr-TR" dirty="0"/>
              <a:t> </a:t>
            </a:r>
            <a:r>
              <a:rPr lang="tr-TR" altLang="tr-TR" dirty="0" err="1"/>
              <a:t>to</a:t>
            </a:r>
            <a:r>
              <a:rPr lang="tr-TR" altLang="tr-TR" dirty="0"/>
              <a:t> be </a:t>
            </a:r>
            <a:r>
              <a:rPr lang="tr-TR" altLang="tr-TR" dirty="0" err="1"/>
              <a:t>stochastic</a:t>
            </a:r>
            <a:endParaRPr lang="tr-TR" altLang="tr-TR" dirty="0"/>
          </a:p>
          <a:p>
            <a:r>
              <a:rPr lang="en-US" altLang="tr-TR" dirty="0"/>
              <a:t>Examples: Vacuum world is deterministic while taxi driver</a:t>
            </a:r>
            <a:r>
              <a:rPr lang="tr-TR" altLang="tr-TR" dirty="0"/>
              <a:t> is not</a:t>
            </a:r>
          </a:p>
          <a:p>
            <a:endParaRPr lang="tr-TR" altLang="tr-TR" dirty="0"/>
          </a:p>
          <a:p>
            <a:r>
              <a:rPr lang="en-US" altLang="tr-TR" dirty="0"/>
              <a:t>If the environment is deterministic except for the actions of</a:t>
            </a:r>
            <a:r>
              <a:rPr lang="tr-TR" altLang="tr-TR" dirty="0"/>
              <a:t> </a:t>
            </a:r>
            <a:r>
              <a:rPr lang="en-US" altLang="tr-TR" dirty="0"/>
              <a:t>other agents, then the environment is </a:t>
            </a:r>
            <a:r>
              <a:rPr lang="en-US" altLang="tr-TR" b="1" dirty="0"/>
              <a:t>strategic</a:t>
            </a:r>
            <a:endParaRPr lang="tr-TR" altLang="tr-TR" b="1" dirty="0"/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Deterministic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Each action has a guaranteed effect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An agent can determine the state of the world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knowing the state before an action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happens and knowing the effect of the action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Deterministic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endParaRPr lang="tr-T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Episodic</a:t>
            </a:r>
            <a:r>
              <a:rPr lang="tr-TR" dirty="0"/>
              <a:t> vs. </a:t>
            </a:r>
            <a:r>
              <a:rPr lang="tr-TR" dirty="0" err="1"/>
              <a:t>Sequential</a:t>
            </a:r>
            <a:endParaRPr lang="tr-TR" dirty="0"/>
          </a:p>
          <a:p>
            <a:r>
              <a:rPr lang="en-US" altLang="tr-TR" dirty="0"/>
              <a:t>In episodic environments, the agent's experience is divided</a:t>
            </a:r>
            <a:r>
              <a:rPr lang="tr-TR" altLang="tr-TR" dirty="0"/>
              <a:t> </a:t>
            </a:r>
            <a:r>
              <a:rPr lang="en-US" altLang="tr-TR" dirty="0"/>
              <a:t>into atomic "episodes" (each episode consists of the agent</a:t>
            </a:r>
            <a:r>
              <a:rPr lang="tr-TR" altLang="tr-TR" dirty="0"/>
              <a:t> </a:t>
            </a:r>
            <a:r>
              <a:rPr lang="en-US" altLang="tr-TR" dirty="0"/>
              <a:t>perceiving and then performing a single action), and the</a:t>
            </a:r>
            <a:r>
              <a:rPr lang="tr-TR" altLang="tr-TR" dirty="0"/>
              <a:t> </a:t>
            </a:r>
            <a:r>
              <a:rPr lang="en-US" altLang="tr-TR" dirty="0"/>
              <a:t>choice of action in each episode depends only on the</a:t>
            </a:r>
            <a:r>
              <a:rPr lang="tr-TR" altLang="tr-TR" dirty="0"/>
              <a:t> </a:t>
            </a:r>
            <a:r>
              <a:rPr lang="tr-TR" altLang="tr-TR" dirty="0" err="1"/>
              <a:t>episode</a:t>
            </a:r>
            <a:r>
              <a:rPr lang="tr-TR" altLang="tr-TR" dirty="0"/>
              <a:t> </a:t>
            </a:r>
            <a:r>
              <a:rPr lang="tr-TR" altLang="tr-TR" dirty="0" err="1"/>
              <a:t>itself</a:t>
            </a:r>
            <a:r>
              <a:rPr lang="tr-TR" altLang="tr-TR" dirty="0"/>
              <a:t>.</a:t>
            </a:r>
          </a:p>
          <a:p>
            <a:r>
              <a:rPr lang="tr-TR" altLang="tr-TR" dirty="0" err="1"/>
              <a:t>Examples</a:t>
            </a:r>
            <a:r>
              <a:rPr lang="tr-TR" altLang="tr-TR" dirty="0"/>
              <a:t>: </a:t>
            </a:r>
            <a:r>
              <a:rPr lang="tr-TR" altLang="tr-TR" dirty="0" err="1"/>
              <a:t>classification</a:t>
            </a:r>
            <a:r>
              <a:rPr lang="tr-TR" altLang="tr-TR" dirty="0"/>
              <a:t> </a:t>
            </a:r>
            <a:r>
              <a:rPr lang="tr-TR" altLang="tr-TR" dirty="0" err="1"/>
              <a:t>tasks</a:t>
            </a:r>
            <a:endParaRPr lang="tr-TR" altLang="tr-TR" dirty="0"/>
          </a:p>
          <a:p>
            <a:endParaRPr lang="tr-TR" altLang="tr-TR" dirty="0"/>
          </a:p>
          <a:p>
            <a:r>
              <a:rPr lang="en-US" altLang="tr-TR" dirty="0"/>
              <a:t>In sequential environments, the current decision could</a:t>
            </a:r>
            <a:r>
              <a:rPr lang="tr-TR" altLang="tr-TR" dirty="0"/>
              <a:t> </a:t>
            </a:r>
            <a:r>
              <a:rPr lang="tr-TR" altLang="tr-TR" dirty="0" err="1"/>
              <a:t>affect</a:t>
            </a:r>
            <a:r>
              <a:rPr lang="tr-TR" altLang="tr-TR" dirty="0"/>
              <a:t> </a:t>
            </a:r>
            <a:r>
              <a:rPr lang="tr-TR" altLang="tr-TR" dirty="0" err="1"/>
              <a:t>all</a:t>
            </a:r>
            <a:r>
              <a:rPr lang="tr-TR" altLang="tr-TR" dirty="0"/>
              <a:t> </a:t>
            </a:r>
            <a:r>
              <a:rPr lang="tr-TR" altLang="tr-TR" dirty="0" err="1"/>
              <a:t>future</a:t>
            </a:r>
            <a:r>
              <a:rPr lang="tr-TR" altLang="tr-TR" dirty="0"/>
              <a:t> </a:t>
            </a:r>
            <a:r>
              <a:rPr lang="tr-TR" altLang="tr-TR" dirty="0" err="1"/>
              <a:t>decisions</a:t>
            </a:r>
            <a:endParaRPr lang="tr-TR" altLang="tr-TR" dirty="0"/>
          </a:p>
          <a:p>
            <a:r>
              <a:rPr lang="en-US" altLang="tr-TR" dirty="0"/>
              <a:t>Examples: chess and taxi driver</a:t>
            </a:r>
            <a:endParaRPr lang="tr-TR" altLang="tr-TR" dirty="0"/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History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freedom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Episode: Single cycle of an agent perceiving</a:t>
            </a: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Episodic: If the choice depends on the current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episode and not on previous episodes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operate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History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matters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ahead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2837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Static</a:t>
            </a:r>
            <a:r>
              <a:rPr lang="tr-TR" dirty="0"/>
              <a:t> vs. </a:t>
            </a:r>
            <a:r>
              <a:rPr lang="tr-TR" dirty="0" err="1"/>
              <a:t>Dynamic</a:t>
            </a:r>
            <a:endParaRPr lang="tr-TR" dirty="0"/>
          </a:p>
          <a:p>
            <a:r>
              <a:rPr lang="en-US" altLang="tr-TR" dirty="0"/>
              <a:t>The environment is unchanged while an agent is deliberating.</a:t>
            </a:r>
          </a:p>
          <a:p>
            <a:r>
              <a:rPr lang="en-US" altLang="tr-TR" dirty="0"/>
              <a:t>Static environments are easy to deal with because the agent need not</a:t>
            </a:r>
            <a:r>
              <a:rPr lang="tr-TR" altLang="tr-TR" dirty="0"/>
              <a:t> </a:t>
            </a:r>
            <a:r>
              <a:rPr lang="en-US" altLang="tr-TR" dirty="0"/>
              <a:t>keep looking at the world while it is deciding on the action or need it</a:t>
            </a:r>
            <a:r>
              <a:rPr lang="tr-TR" altLang="tr-TR" dirty="0"/>
              <a:t> </a:t>
            </a:r>
            <a:r>
              <a:rPr lang="en-US" altLang="tr-TR" dirty="0"/>
              <a:t>worry about the passage of time</a:t>
            </a:r>
          </a:p>
          <a:p>
            <a:r>
              <a:rPr lang="en-US" altLang="tr-TR" dirty="0"/>
              <a:t>Dynamic environments continuously ask the agent what it wants to</a:t>
            </a:r>
            <a:r>
              <a:rPr lang="tr-TR" altLang="tr-TR" dirty="0"/>
              <a:t> </a:t>
            </a:r>
            <a:r>
              <a:rPr lang="en-US" altLang="tr-TR" dirty="0"/>
              <a:t>do</a:t>
            </a:r>
          </a:p>
          <a:p>
            <a:r>
              <a:rPr lang="en-US" altLang="tr-TR" dirty="0"/>
              <a:t>The environment is semi-dynamic if the environment itself does not</a:t>
            </a:r>
            <a:r>
              <a:rPr lang="tr-TR" altLang="tr-TR" dirty="0"/>
              <a:t> </a:t>
            </a:r>
            <a:r>
              <a:rPr lang="en-US" altLang="tr-TR" dirty="0"/>
              <a:t>change with the passage of time but the agent's performance score</a:t>
            </a:r>
            <a:r>
              <a:rPr lang="tr-TR" altLang="tr-TR" dirty="0"/>
              <a:t> </a:t>
            </a:r>
            <a:r>
              <a:rPr lang="tr-TR" altLang="tr-TR" dirty="0" err="1"/>
              <a:t>does</a:t>
            </a:r>
            <a:endParaRPr lang="tr-TR" altLang="tr-TR" dirty="0"/>
          </a:p>
          <a:p>
            <a:r>
              <a:rPr lang="en-US" altLang="tr-TR" dirty="0"/>
              <a:t>Examples: taxi driving is dynamic, chess when played with a clock is</a:t>
            </a:r>
            <a:r>
              <a:rPr lang="tr-TR" altLang="tr-TR" dirty="0"/>
              <a:t> </a:t>
            </a:r>
            <a:r>
              <a:rPr lang="en-US" altLang="tr-TR" dirty="0"/>
              <a:t>semi-dynamic, are static</a:t>
            </a:r>
            <a:endParaRPr lang="tr-TR" altLang="tr-TR" dirty="0"/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The environment only changes by the actions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Other agents’ actions can change 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The environment itself can change over time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Internet</a:t>
            </a:r>
            <a:endParaRPr lang="tr-TR" altLang="tr-T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Discrete</a:t>
            </a:r>
            <a:r>
              <a:rPr lang="tr-TR" dirty="0"/>
              <a:t> vs. </a:t>
            </a:r>
            <a:r>
              <a:rPr lang="tr-TR" dirty="0" err="1"/>
              <a:t>Continuous</a:t>
            </a:r>
            <a:endParaRPr lang="tr-TR" dirty="0"/>
          </a:p>
          <a:p>
            <a:r>
              <a:rPr lang="en-US" altLang="tr-TR" dirty="0"/>
              <a:t>A limited number of distinct, clearly defined states, percepts and</a:t>
            </a:r>
            <a:r>
              <a:rPr lang="tr-TR" altLang="tr-TR" dirty="0"/>
              <a:t> </a:t>
            </a:r>
            <a:r>
              <a:rPr lang="tr-TR" altLang="tr-TR" dirty="0" err="1"/>
              <a:t>actions</a:t>
            </a:r>
            <a:r>
              <a:rPr lang="tr-TR" altLang="tr-TR" dirty="0"/>
              <a:t>.</a:t>
            </a:r>
          </a:p>
          <a:p>
            <a:r>
              <a:rPr lang="en-US" altLang="tr-TR" dirty="0"/>
              <a:t>Examples: Chess has finite number of discrete states, and has</a:t>
            </a:r>
            <a:r>
              <a:rPr lang="tr-TR" altLang="tr-TR" dirty="0"/>
              <a:t> </a:t>
            </a:r>
            <a:r>
              <a:rPr lang="en-US" altLang="tr-TR" dirty="0"/>
              <a:t>discrete set of percepts and actions. Taxi driving has continuous</a:t>
            </a:r>
            <a:r>
              <a:rPr lang="tr-TR" altLang="tr-TR" dirty="0"/>
              <a:t> </a:t>
            </a:r>
            <a:r>
              <a:rPr lang="tr-TR" altLang="tr-TR" dirty="0" err="1"/>
              <a:t>states</a:t>
            </a:r>
            <a:r>
              <a:rPr lang="tr-TR" altLang="tr-TR" dirty="0"/>
              <a:t>,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actions</a:t>
            </a:r>
            <a:endParaRPr lang="tr-TR" altLang="tr-TR" dirty="0"/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Fixed, finite number of actions and percepts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Chess: At each time point, the number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finite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Not composed of discrete units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Either number of actions or percepts infinite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tr-T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agent</a:t>
            </a:r>
            <a:r>
              <a:rPr lang="tr-TR" dirty="0"/>
              <a:t> vs. </a:t>
            </a:r>
            <a:r>
              <a:rPr lang="tr-TR" dirty="0" err="1"/>
              <a:t>Multiagent</a:t>
            </a:r>
            <a:endParaRPr lang="tr-TR" dirty="0"/>
          </a:p>
          <a:p>
            <a:r>
              <a:rPr lang="en-US" altLang="tr-TR" dirty="0"/>
              <a:t>An agent operating by itself in an environment is single agent</a:t>
            </a:r>
          </a:p>
          <a:p>
            <a:r>
              <a:rPr lang="en-US" altLang="tr-TR" dirty="0"/>
              <a:t>Examples: Crossword is a single agent while chess is two-agents</a:t>
            </a:r>
          </a:p>
          <a:p>
            <a:r>
              <a:rPr lang="en-US" altLang="tr-TR" dirty="0"/>
              <a:t>Question: Does an agent A have to treat an object B as an agent or</a:t>
            </a:r>
            <a:r>
              <a:rPr lang="tr-TR" altLang="tr-TR" dirty="0"/>
              <a:t> </a:t>
            </a:r>
            <a:r>
              <a:rPr lang="en-US" altLang="tr-TR" dirty="0"/>
              <a:t>can it be treated as a stochastically behaving object</a:t>
            </a:r>
          </a:p>
          <a:p>
            <a:r>
              <a:rPr lang="en-US" altLang="tr-TR" dirty="0"/>
              <a:t>Whether B's </a:t>
            </a:r>
            <a:r>
              <a:rPr lang="en-US" altLang="tr-TR" dirty="0" err="1"/>
              <a:t>behaviour</a:t>
            </a:r>
            <a:r>
              <a:rPr lang="en-US" altLang="tr-TR" dirty="0"/>
              <a:t> is best described by as maximizing a</a:t>
            </a:r>
            <a:r>
              <a:rPr lang="tr-TR" altLang="tr-TR" dirty="0"/>
              <a:t> </a:t>
            </a:r>
            <a:r>
              <a:rPr lang="en-US" altLang="tr-TR" dirty="0"/>
              <a:t>performance measure whose value depends on agent's A </a:t>
            </a:r>
            <a:r>
              <a:rPr lang="en-US" altLang="tr-TR" dirty="0" err="1"/>
              <a:t>behaviour</a:t>
            </a:r>
            <a:endParaRPr lang="en-US" altLang="tr-TR" dirty="0"/>
          </a:p>
          <a:p>
            <a:r>
              <a:rPr lang="en-US" altLang="tr-TR" dirty="0"/>
              <a:t>Examples: chess is a competitive </a:t>
            </a:r>
            <a:r>
              <a:rPr lang="en-US" altLang="tr-TR" dirty="0" err="1"/>
              <a:t>multiagent</a:t>
            </a:r>
            <a:r>
              <a:rPr lang="en-US" altLang="tr-TR" dirty="0"/>
              <a:t> environment while taxi</a:t>
            </a:r>
            <a:r>
              <a:rPr lang="tr-TR" altLang="tr-TR" dirty="0"/>
              <a:t> </a:t>
            </a:r>
            <a:r>
              <a:rPr lang="en-US" altLang="tr-TR" dirty="0"/>
              <a:t>driving is a partially cooperative </a:t>
            </a:r>
            <a:r>
              <a:rPr lang="en-US" altLang="tr-TR" dirty="0" err="1"/>
              <a:t>multiagent</a:t>
            </a:r>
            <a:r>
              <a:rPr lang="en-US" altLang="tr-TR" dirty="0"/>
              <a:t> environment</a:t>
            </a:r>
            <a:endParaRPr lang="tr-TR" altLang="tr-TR" dirty="0"/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vs.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Multiagent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Open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Autonomous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entities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Can enter and leave frequently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Don’t need to let anyone know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 control over what others will do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Cooperative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entities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 use of sellers if they cannot cooperate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Need for rules, regulations, contracts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41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All</a:t>
            </a:r>
            <a:r>
              <a:rPr lang="tr-TR" dirty="0"/>
              <a:t> can be </a:t>
            </a:r>
            <a:r>
              <a:rPr lang="tr-TR" dirty="0" err="1"/>
              <a:t>turned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agents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5745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reflex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whose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actions based only on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percept,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ignoring the rest of the percept history.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Table lookup of percept-action pairs defining all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condition-action rules necessary to interact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tr-T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environment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34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54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model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reflex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model.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reflex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Reflex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Agent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model-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knowledge about “how the world works” is called a model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agent that uses such a model is called a model-based agent.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Encode "internal state" of the world to remember the past as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earlier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percepts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Needed because sensors do not usually give the entire state of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world at each input, so perception of the environment is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captured over time. "State" used to encode different "world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states" that generate the same immediate percept.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Requires ability to represent change in the world; one possibility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represent just the latest state, but then can't reason about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hypothetical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0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8.png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" y="-20955"/>
            <a:ext cx="9144000" cy="376428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00783" y="4221088"/>
            <a:ext cx="3043225" cy="2160240"/>
          </a:xfrm>
        </p:spPr>
        <p:txBody>
          <a:bodyPr>
            <a:normAutofit fontScale="90000"/>
          </a:bodyPr>
          <a:lstStyle/>
          <a:p>
            <a:pPr algn="r"/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BM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B5116</a:t>
            </a:r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INTELLIGENCE</a:t>
            </a:r>
            <a:b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THEORY</a:t>
            </a:r>
            <a:endParaRPr lang="tr-T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932040" y="5157192"/>
            <a:ext cx="4211960" cy="725299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INTELLIGENT AGENTS</a:t>
            </a:r>
            <a:endParaRPr lang="tr-T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88189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Düz Bağlayıcı 7"/>
          <p:cNvCxnSpPr/>
          <p:nvPr/>
        </p:nvCxnSpPr>
        <p:spPr>
          <a:xfrm>
            <a:off x="4860032" y="4449804"/>
            <a:ext cx="0" cy="167111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0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Simple </a:t>
            </a:r>
            <a:r>
              <a:rPr lang="tr-TR" dirty="0" err="1"/>
              <a:t>Reflex</a:t>
            </a:r>
            <a:r>
              <a:rPr lang="tr-TR" dirty="0"/>
              <a:t> </a:t>
            </a:r>
            <a:r>
              <a:rPr lang="tr-TR" dirty="0" err="1"/>
              <a:t>Agents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0581"/>
          </a:xfrm>
        </p:spPr>
        <p:txBody>
          <a:bodyPr>
            <a:normAutofit/>
          </a:bodyPr>
          <a:lstStyle/>
          <a:p>
            <a:r>
              <a:rPr lang="en-US" sz="2800"/>
              <a:t>Acts according to a rule whose condition matches the current state, as defined by the percept.</a:t>
            </a:r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40" y="2903343"/>
            <a:ext cx="6009019" cy="3849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 flipH="1">
                <a:off x="323528" y="3284984"/>
                <a:ext cx="254958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/>
                  <a:t>rectangles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/>
                  <a:t> denote the current internal state of the agent’s decision process</a:t>
                </a:r>
              </a:p>
              <a:p>
                <a:r>
                  <a:rPr lang="en-US" sz="2000" b="1"/>
                  <a:t>ovals</a:t>
                </a:r>
                <a:r>
                  <a:rPr lang="en-US" sz="20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/>
                  <a:t>represent the background information used in the process.</a:t>
                </a:r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3528" y="3284984"/>
                <a:ext cx="2549580" cy="2862322"/>
              </a:xfrm>
              <a:prstGeom prst="rect">
                <a:avLst/>
              </a:prstGeom>
              <a:blipFill>
                <a:blip r:embed="rId5"/>
                <a:stretch>
                  <a:fillRect l="-2392" t="-1279" r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14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57200" y="1341610"/>
            <a:ext cx="5626968" cy="31249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tr-TR" sz="2400"/>
              <a:t>Problems</a:t>
            </a:r>
          </a:p>
          <a:p>
            <a:pPr lvl="1"/>
            <a:r>
              <a:rPr lang="en-US" sz="2000"/>
              <a:t>Possible condition-action rules too big to generat</a:t>
            </a:r>
            <a:r>
              <a:rPr lang="tr-TR" sz="2000"/>
              <a:t>e </a:t>
            </a:r>
            <a:r>
              <a:rPr lang="en-US" sz="2000"/>
              <a:t>and store</a:t>
            </a:r>
          </a:p>
          <a:p>
            <a:pPr lvl="2"/>
            <a:r>
              <a:rPr lang="en-US" sz="1600"/>
              <a:t>e.g. chess has about 10120 states</a:t>
            </a:r>
          </a:p>
          <a:p>
            <a:pPr lvl="1"/>
            <a:r>
              <a:rPr lang="en-US" sz="2000"/>
              <a:t>No knowledge of non-perceptual parts of the</a:t>
            </a:r>
            <a:r>
              <a:rPr lang="tr-TR" sz="2000"/>
              <a:t> current state</a:t>
            </a:r>
          </a:p>
          <a:p>
            <a:pPr lvl="1"/>
            <a:r>
              <a:rPr lang="en-US" sz="2000"/>
              <a:t>Not adaptive to changes in the environment</a:t>
            </a:r>
          </a:p>
          <a:p>
            <a:pPr lvl="2"/>
            <a:r>
              <a:rPr lang="en-US" sz="1600"/>
              <a:t>requires entire table to be updated if changes</a:t>
            </a:r>
            <a:r>
              <a:rPr lang="tr-TR" sz="1600"/>
              <a:t> occur</a:t>
            </a:r>
          </a:p>
          <a:p>
            <a:pPr lvl="2"/>
            <a:endParaRPr lang="en-US" sz="160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Simple </a:t>
            </a:r>
            <a:r>
              <a:rPr lang="tr-TR" dirty="0" err="1"/>
              <a:t>Reflex</a:t>
            </a:r>
            <a:r>
              <a:rPr lang="tr-TR" dirty="0"/>
              <a:t> </a:t>
            </a:r>
            <a:r>
              <a:rPr lang="tr-TR" dirty="0" err="1"/>
              <a:t>Agents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95" y="1628800"/>
            <a:ext cx="2943543" cy="188588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6" y="4536068"/>
            <a:ext cx="8918066" cy="23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7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Model-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Reflex</a:t>
            </a:r>
            <a:r>
              <a:rPr lang="tr-TR" dirty="0"/>
              <a:t> </a:t>
            </a:r>
            <a:r>
              <a:rPr lang="tr-TR" dirty="0" err="1"/>
              <a:t>Agents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036712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Encode "internal state" of the world to remember the past</a:t>
            </a:r>
          </a:p>
          <a:p>
            <a:r>
              <a:rPr lang="tr-TR"/>
              <a:t>Has t</a:t>
            </a:r>
            <a:r>
              <a:rPr lang="en-US"/>
              <a:t>he knowledge about “how the world evolves”</a:t>
            </a:r>
            <a:endParaRPr lang="tr-TR"/>
          </a:p>
          <a:p>
            <a:pPr lvl="1"/>
            <a:r>
              <a:rPr lang="en-US"/>
              <a:t>called a model of</a:t>
            </a:r>
            <a:r>
              <a:rPr lang="tr-TR"/>
              <a:t> the world</a:t>
            </a:r>
            <a:endParaRPr lang="en-US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29" y="2636913"/>
            <a:ext cx="6256989" cy="40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5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Model-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Reflex</a:t>
            </a:r>
            <a:r>
              <a:rPr lang="tr-TR" dirty="0"/>
              <a:t> </a:t>
            </a:r>
            <a:r>
              <a:rPr lang="tr-TR" dirty="0" err="1"/>
              <a:t>Agents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37" y="1433062"/>
            <a:ext cx="8071328" cy="352014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077072"/>
            <a:ext cx="4160096" cy="26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5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Goal-Based</a:t>
            </a:r>
            <a:r>
              <a:rPr lang="tr-TR" dirty="0"/>
              <a:t> </a:t>
            </a:r>
            <a:r>
              <a:rPr lang="tr-TR" dirty="0" err="1"/>
              <a:t>Agents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25273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Plan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dirty="0"/>
              <a:t>search</a:t>
            </a:r>
            <a:r>
              <a:rPr lang="en-US" i="1" dirty="0"/>
              <a:t> </a:t>
            </a:r>
            <a:r>
              <a:rPr lang="en-US" dirty="0"/>
              <a:t>a sequence of actions such that</a:t>
            </a:r>
            <a:r>
              <a:rPr lang="tr-TR" dirty="0"/>
              <a:t> </a:t>
            </a:r>
            <a:r>
              <a:rPr lang="en-US" dirty="0"/>
              <a:t>applying those actions will transform the current</a:t>
            </a:r>
            <a:r>
              <a:rPr lang="tr-TR" dirty="0"/>
              <a:t> </a:t>
            </a:r>
            <a:r>
              <a:rPr lang="en-US" dirty="0"/>
              <a:t>state into the </a:t>
            </a:r>
            <a:r>
              <a:rPr lang="en-US"/>
              <a:t>goal state</a:t>
            </a:r>
          </a:p>
          <a:p>
            <a:pPr lvl="1">
              <a:lnSpc>
                <a:spcPct val="120000"/>
              </a:lnSpc>
            </a:pPr>
            <a:r>
              <a:rPr lang="tr-TR"/>
              <a:t>Deliberative instead of reactive</a:t>
            </a:r>
          </a:p>
          <a:p>
            <a:pPr>
              <a:lnSpc>
                <a:spcPct val="120000"/>
              </a:lnSpc>
            </a:pPr>
            <a:endParaRPr lang="tr-TR" dirty="0"/>
          </a:p>
          <a:p>
            <a:pPr>
              <a:lnSpc>
                <a:spcPct val="120000"/>
              </a:lnSpc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74" y="2636912"/>
            <a:ext cx="6448252" cy="40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6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Utility-Based</a:t>
            </a:r>
            <a:r>
              <a:rPr lang="tr-TR" dirty="0"/>
              <a:t> </a:t>
            </a:r>
            <a:r>
              <a:rPr lang="tr-TR" dirty="0" err="1"/>
              <a:t>Agents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 fontScale="62500" lnSpcReduction="20000"/>
          </a:bodyPr>
          <a:lstStyle/>
          <a:p>
            <a:r>
              <a:rPr lang="tr-TR" dirty="0" err="1"/>
              <a:t>From</a:t>
            </a:r>
            <a:r>
              <a:rPr lang="tr-TR" dirty="0"/>
              <a:t> a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goals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utility</a:t>
            </a:r>
            <a:endParaRPr lang="tr-TR" dirty="0"/>
          </a:p>
          <a:p>
            <a:r>
              <a:rPr lang="tr-TR"/>
              <a:t>Utility</a:t>
            </a:r>
            <a:r>
              <a:rPr lang="en-US"/>
              <a:t> is a function from states to real numbers.</a:t>
            </a:r>
            <a:endParaRPr lang="tr-TR" dirty="0"/>
          </a:p>
          <a:p>
            <a:pPr lvl="1"/>
            <a:r>
              <a:rPr lang="en-US"/>
              <a:t>eg. quantitative </a:t>
            </a:r>
            <a:r>
              <a:rPr lang="en-US" dirty="0"/>
              <a:t>measure of a chosen path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78969"/>
            <a:ext cx="6480720" cy="41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1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</a:t>
            </a:r>
            <a:r>
              <a:rPr lang="tr-TR" dirty="0" err="1"/>
              <a:t>Agents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7606" y="1441374"/>
            <a:ext cx="8229600" cy="169959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/>
              <a:t>Has a </a:t>
            </a:r>
            <a:r>
              <a:rPr lang="tr-TR" dirty="0" err="1"/>
              <a:t>learning</a:t>
            </a:r>
            <a:r>
              <a:rPr lang="tr-TR" dirty="0"/>
              <a:t> element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responsible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err="1"/>
              <a:t>making</a:t>
            </a:r>
            <a:r>
              <a:rPr lang="tr-TR"/>
              <a:t> improvements</a:t>
            </a:r>
            <a:r>
              <a:rPr lang="en-US"/>
              <a:t>.</a:t>
            </a:r>
          </a:p>
          <a:p>
            <a:pPr>
              <a:lnSpc>
                <a:spcPct val="120000"/>
              </a:lnSpc>
            </a:pPr>
            <a:r>
              <a:rPr lang="en-US"/>
              <a:t>Performance element is the entire agent.</a:t>
            </a:r>
          </a:p>
          <a:p>
            <a:pPr lvl="1">
              <a:lnSpc>
                <a:spcPct val="120000"/>
              </a:lnSpc>
            </a:pPr>
            <a:r>
              <a:rPr lang="en-US"/>
              <a:t>can be a simple-reflex, model-based or utility-based agent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90691"/>
            <a:ext cx="5544616" cy="38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8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Agent </a:t>
            </a:r>
            <a:r>
              <a:rPr lang="tr-TR" dirty="0" err="1"/>
              <a:t>Architectures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err="1"/>
              <a:t>Reactive</a:t>
            </a:r>
            <a:r>
              <a:rPr lang="tr-TR" dirty="0"/>
              <a:t> </a:t>
            </a:r>
            <a:r>
              <a:rPr lang="tr-TR" dirty="0" err="1"/>
              <a:t>architectures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dirty="0"/>
              <a:t>Simple </a:t>
            </a:r>
            <a:r>
              <a:rPr lang="tr-TR" dirty="0" err="1"/>
              <a:t>reflex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/>
              <a:t>Model-</a:t>
            </a:r>
            <a:r>
              <a:rPr lang="tr-TR" err="1"/>
              <a:t>based</a:t>
            </a:r>
            <a:r>
              <a:rPr lang="tr-TR"/>
              <a:t> reflex</a:t>
            </a:r>
            <a:endParaRPr lang="en-US"/>
          </a:p>
          <a:p>
            <a:pPr>
              <a:lnSpc>
                <a:spcPct val="120000"/>
              </a:lnSpc>
            </a:pPr>
            <a:r>
              <a:rPr lang="tr-TR"/>
              <a:t>Deliberative </a:t>
            </a:r>
            <a:r>
              <a:rPr lang="tr-TR" dirty="0" err="1"/>
              <a:t>architectures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dirty="0" err="1"/>
              <a:t>Goal-based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/>
              <a:t>Utility-based</a:t>
            </a:r>
            <a:endParaRPr lang="en-US"/>
          </a:p>
          <a:p>
            <a:pPr>
              <a:lnSpc>
                <a:spcPct val="120000"/>
              </a:lnSpc>
            </a:pPr>
            <a:r>
              <a:rPr lang="tr-TR"/>
              <a:t>Hybrid </a:t>
            </a:r>
            <a:r>
              <a:rPr lang="tr-TR" dirty="0" err="1"/>
              <a:t>architectures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dirty="0" err="1"/>
              <a:t>Combines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reactive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err="1"/>
              <a:t>deliberative</a:t>
            </a:r>
            <a:r>
              <a:rPr lang="tr-TR"/>
              <a:t> architectures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Is l</a:t>
            </a:r>
            <a:r>
              <a:rPr lang="tr-TR"/>
              <a:t>earning-based</a:t>
            </a:r>
            <a:r>
              <a:rPr lang="en-US"/>
              <a:t> agent architecture a reactive or deliberative architecture?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4304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Summary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tr-TR" dirty="0"/>
              <a:t>An </a:t>
            </a:r>
            <a:r>
              <a:rPr lang="en-US" altLang="tr-TR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  <a:r>
              <a:rPr lang="en-US" altLang="tr-TR" dirty="0"/>
              <a:t> perceives and acts in an environment, has an architecture, and is implemented by an agent program. </a:t>
            </a:r>
          </a:p>
          <a:p>
            <a:pPr>
              <a:lnSpc>
                <a:spcPct val="120000"/>
              </a:lnSpc>
            </a:pPr>
            <a:r>
              <a:rPr lang="en-US" altLang="tr-TR"/>
              <a:t>An </a:t>
            </a:r>
            <a:r>
              <a:rPr lang="en-US" altLang="tr-TR" sz="3100" b="1">
                <a:solidFill>
                  <a:schemeClr val="accent5">
                    <a:lumMod val="50000"/>
                  </a:schemeClr>
                </a:solidFill>
              </a:rPr>
              <a:t>intelligent</a:t>
            </a:r>
            <a:r>
              <a:rPr lang="en-US" altLang="tr-TR">
                <a:solidFill>
                  <a:schemeClr val="accent2"/>
                </a:solidFill>
              </a:rPr>
              <a:t>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  <a:r>
              <a:rPr lang="en-US" altLang="tr-TR" dirty="0"/>
              <a:t> always chooses the action which maximizes its expected performance, given its percept sequence so far.</a:t>
            </a:r>
          </a:p>
          <a:p>
            <a:pPr>
              <a:lnSpc>
                <a:spcPct val="120000"/>
              </a:lnSpc>
            </a:pPr>
            <a:r>
              <a:rPr lang="en-US" altLang="tr-TR" dirty="0"/>
              <a:t>An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autonomous</a:t>
            </a:r>
            <a:r>
              <a:rPr lang="en-US" altLang="tr-TR" dirty="0">
                <a:solidFill>
                  <a:schemeClr val="accent2"/>
                </a:solidFill>
              </a:rPr>
              <a:t>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  <a:r>
              <a:rPr lang="en-US" altLang="tr-TR" dirty="0"/>
              <a:t> uses its own experience rather than built-in knowledge of the environment by the designer. </a:t>
            </a:r>
          </a:p>
          <a:p>
            <a:pPr>
              <a:lnSpc>
                <a:spcPct val="120000"/>
              </a:lnSpc>
            </a:pPr>
            <a:r>
              <a:rPr lang="en-US" altLang="tr-TR" dirty="0"/>
              <a:t>An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  <a:r>
              <a:rPr lang="en-US" altLang="tr-TR" dirty="0">
                <a:solidFill>
                  <a:schemeClr val="accent2"/>
                </a:solidFill>
              </a:rPr>
              <a:t>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program</a:t>
            </a:r>
            <a:r>
              <a:rPr lang="en-US" altLang="tr-TR" dirty="0"/>
              <a:t> maps from percept to action and updates its internal state. </a:t>
            </a:r>
          </a:p>
          <a:p>
            <a:pPr lvl="1">
              <a:lnSpc>
                <a:spcPct val="120000"/>
              </a:lnSpc>
            </a:pP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Reflex</a:t>
            </a:r>
            <a:r>
              <a:rPr lang="en-US" altLang="tr-TR" dirty="0">
                <a:solidFill>
                  <a:schemeClr val="accent2"/>
                </a:solidFill>
              </a:rPr>
              <a:t>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agents</a:t>
            </a:r>
            <a:r>
              <a:rPr lang="en-US" altLang="tr-TR" dirty="0"/>
              <a:t> respond immediately to percepts. </a:t>
            </a:r>
          </a:p>
          <a:p>
            <a:pPr lvl="1">
              <a:lnSpc>
                <a:spcPct val="120000"/>
              </a:lnSpc>
            </a:pP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Goal-based</a:t>
            </a:r>
            <a:r>
              <a:rPr lang="en-US" altLang="tr-TR" dirty="0">
                <a:solidFill>
                  <a:schemeClr val="accent2"/>
                </a:solidFill>
              </a:rPr>
              <a:t>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agents</a:t>
            </a:r>
            <a:r>
              <a:rPr lang="en-US" altLang="tr-TR" dirty="0"/>
              <a:t> act in order to achieve their goal(s). </a:t>
            </a:r>
          </a:p>
          <a:p>
            <a:pPr lvl="1">
              <a:lnSpc>
                <a:spcPct val="120000"/>
              </a:lnSpc>
            </a:pP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Utility-based</a:t>
            </a:r>
            <a:r>
              <a:rPr lang="en-US" altLang="tr-TR" dirty="0">
                <a:solidFill>
                  <a:schemeClr val="accent2"/>
                </a:solidFill>
              </a:rPr>
              <a:t>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agents</a:t>
            </a:r>
            <a:r>
              <a:rPr lang="en-US" altLang="tr-TR" dirty="0"/>
              <a:t> maximize their own utility function. </a:t>
            </a:r>
          </a:p>
          <a:p>
            <a:pPr>
              <a:lnSpc>
                <a:spcPct val="120000"/>
              </a:lnSpc>
            </a:pPr>
            <a:r>
              <a:rPr lang="tr-TR" altLang="tr-TR" dirty="0"/>
              <a:t>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Representing</a:t>
            </a:r>
            <a:r>
              <a:rPr lang="en-US" altLang="tr-TR" dirty="0">
                <a:solidFill>
                  <a:schemeClr val="accent2"/>
                </a:solidFill>
              </a:rPr>
              <a:t>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knowledge</a:t>
            </a:r>
            <a:r>
              <a:rPr lang="en-US" altLang="tr-TR" dirty="0"/>
              <a:t> is important for successful agent design.</a:t>
            </a:r>
            <a:endParaRPr lang="tr-TR" altLang="tr-TR" dirty="0"/>
          </a:p>
          <a:p>
            <a:pPr>
              <a:lnSpc>
                <a:spcPct val="120000"/>
              </a:lnSpc>
            </a:pPr>
            <a:r>
              <a:rPr lang="tr-TR" sz="3100" dirty="0"/>
              <a:t> </a:t>
            </a:r>
            <a:r>
              <a:rPr lang="fr-FR" sz="3100" b="1" dirty="0">
                <a:solidFill>
                  <a:schemeClr val="accent5">
                    <a:lumMod val="50000"/>
                  </a:schemeClr>
                </a:solidFill>
              </a:rPr>
              <a:t>PEAS</a:t>
            </a:r>
            <a:r>
              <a:rPr lang="fr-FR" dirty="0"/>
              <a:t> descriptions de</a:t>
            </a:r>
            <a:r>
              <a:rPr lang="tr-TR" dirty="0"/>
              <a:t>fi</a:t>
            </a:r>
            <a:r>
              <a:rPr lang="fr-FR" dirty="0"/>
              <a:t>ne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environments</a:t>
            </a:r>
            <a:r>
              <a:rPr lang="tr-TR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Environments are categorized along several dimensions:</a:t>
            </a:r>
          </a:p>
          <a:p>
            <a:pPr lvl="1">
              <a:lnSpc>
                <a:spcPct val="120000"/>
              </a:lnSpc>
            </a:pPr>
            <a:r>
              <a:rPr lang="en-US" sz="3100" b="1">
                <a:solidFill>
                  <a:schemeClr val="accent5">
                    <a:lumMod val="50000"/>
                  </a:schemeClr>
                </a:solidFill>
              </a:rPr>
              <a:t>fully</a:t>
            </a:r>
            <a:r>
              <a:rPr lang="en-US" sz="3000">
                <a:solidFill>
                  <a:schemeClr val="accent2"/>
                </a:solidFill>
              </a:rPr>
              <a:t> </a:t>
            </a:r>
            <a:r>
              <a:rPr lang="en-US" sz="3100" b="1">
                <a:solidFill>
                  <a:schemeClr val="accent5">
                    <a:lumMod val="50000"/>
                  </a:schemeClr>
                </a:solidFill>
              </a:rPr>
              <a:t>observable</a:t>
            </a:r>
            <a:r>
              <a:rPr lang="en-US" dirty="0"/>
              <a:t>? </a:t>
            </a:r>
            <a:r>
              <a:rPr lang="en-US" sz="3100" b="1" dirty="0">
                <a:solidFill>
                  <a:schemeClr val="accent5">
                    <a:lumMod val="50000"/>
                  </a:schemeClr>
                </a:solidFill>
              </a:rPr>
              <a:t>deterministic</a:t>
            </a:r>
            <a:r>
              <a:rPr lang="en-US" dirty="0"/>
              <a:t>? </a:t>
            </a:r>
            <a:r>
              <a:rPr lang="en-US" sz="3100" b="1" dirty="0">
                <a:solidFill>
                  <a:schemeClr val="accent5">
                    <a:lumMod val="50000"/>
                  </a:schemeClr>
                </a:solidFill>
              </a:rPr>
              <a:t>episodic</a:t>
            </a:r>
            <a:r>
              <a:rPr lang="en-US" dirty="0"/>
              <a:t>? </a:t>
            </a:r>
            <a:r>
              <a:rPr lang="en-US" sz="3100" b="1" dirty="0">
                <a:solidFill>
                  <a:schemeClr val="accent5">
                    <a:lumMod val="50000"/>
                  </a:schemeClr>
                </a:solidFill>
              </a:rPr>
              <a:t>static</a:t>
            </a:r>
            <a:r>
              <a:rPr lang="en-US" dirty="0"/>
              <a:t>? </a:t>
            </a:r>
            <a:r>
              <a:rPr lang="en-US" sz="3100" b="1" dirty="0">
                <a:solidFill>
                  <a:schemeClr val="accent5">
                    <a:lumMod val="50000"/>
                  </a:schemeClr>
                </a:solidFill>
              </a:rPr>
              <a:t>discrete</a:t>
            </a:r>
            <a:r>
              <a:rPr lang="en-US" dirty="0"/>
              <a:t>? </a:t>
            </a:r>
            <a:r>
              <a:rPr lang="en-US" sz="3100" b="1" dirty="0">
                <a:solidFill>
                  <a:schemeClr val="accent5">
                    <a:lumMod val="50000"/>
                  </a:schemeClr>
                </a:solidFill>
              </a:rPr>
              <a:t>single-agent</a:t>
            </a:r>
            <a:r>
              <a:rPr lang="en-US" dirty="0"/>
              <a:t>?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98473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Automated</a:t>
            </a:r>
            <a:r>
              <a:rPr lang="tr-TR" dirty="0"/>
              <a:t> </a:t>
            </a:r>
            <a:r>
              <a:rPr lang="tr-TR" dirty="0" err="1"/>
              <a:t>Taxi</a:t>
            </a:r>
            <a:r>
              <a:rPr lang="tr-TR" dirty="0"/>
              <a:t> </a:t>
            </a:r>
            <a:r>
              <a:rPr lang="tr-TR" dirty="0" err="1"/>
              <a:t>Driving</a:t>
            </a:r>
            <a:r>
              <a:rPr lang="tr-TR" dirty="0"/>
              <a:t> Agent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44823"/>
            <a:ext cx="8229600" cy="453650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tr-TR" altLang="tr-TR" b="1" dirty="0" err="1"/>
              <a:t>Performance</a:t>
            </a:r>
            <a:r>
              <a:rPr lang="tr-TR" altLang="tr-TR" b="1" dirty="0"/>
              <a:t> </a:t>
            </a:r>
            <a:r>
              <a:rPr lang="tr-TR" altLang="tr-TR" b="1" dirty="0" err="1"/>
              <a:t>Measure</a:t>
            </a:r>
            <a:r>
              <a:rPr lang="en-US" altLang="tr-TR"/>
              <a:t>: </a:t>
            </a:r>
          </a:p>
          <a:p>
            <a:pPr lvl="1">
              <a:lnSpc>
                <a:spcPct val="120000"/>
              </a:lnSpc>
            </a:pPr>
            <a:r>
              <a:rPr lang="en-US" altLang="tr-TR"/>
              <a:t>Maintain </a:t>
            </a:r>
            <a:r>
              <a:rPr lang="en-US" altLang="tr-TR" dirty="0"/>
              <a:t>safety, reach destination, maximize profits (fuel, tire wear), obey laws, provide passenger comfort, …</a:t>
            </a:r>
          </a:p>
          <a:p>
            <a:pPr>
              <a:lnSpc>
                <a:spcPct val="120000"/>
              </a:lnSpc>
            </a:pPr>
            <a:r>
              <a:rPr lang="en-US" altLang="tr-TR" b="1" dirty="0"/>
              <a:t>Environment</a:t>
            </a:r>
            <a:r>
              <a:rPr lang="en-US" altLang="tr-TR"/>
              <a:t>: </a:t>
            </a:r>
          </a:p>
          <a:p>
            <a:pPr lvl="1">
              <a:lnSpc>
                <a:spcPct val="120000"/>
              </a:lnSpc>
            </a:pPr>
            <a:r>
              <a:rPr lang="en-US" altLang="tr-TR"/>
              <a:t>urban </a:t>
            </a:r>
            <a:r>
              <a:rPr lang="en-US" altLang="tr-TR" dirty="0"/>
              <a:t>streets, freeways, traffic, pedestrians, weather, customers, …</a:t>
            </a:r>
          </a:p>
          <a:p>
            <a:pPr>
              <a:lnSpc>
                <a:spcPct val="120000"/>
              </a:lnSpc>
            </a:pPr>
            <a:r>
              <a:rPr lang="en-US" altLang="tr-TR" b="1" dirty="0"/>
              <a:t>Actions</a:t>
            </a:r>
            <a:r>
              <a:rPr lang="en-US" altLang="tr-TR"/>
              <a:t>: </a:t>
            </a:r>
          </a:p>
          <a:p>
            <a:pPr lvl="1">
              <a:lnSpc>
                <a:spcPct val="120000"/>
              </a:lnSpc>
            </a:pPr>
            <a:r>
              <a:rPr lang="en-US" altLang="tr-TR"/>
              <a:t>Steer</a:t>
            </a:r>
            <a:r>
              <a:rPr lang="en-US" altLang="tr-TR" dirty="0"/>
              <a:t>, accelerate, brake, horn</a:t>
            </a:r>
            <a:r>
              <a:rPr lang="en-US" altLang="tr-TR"/>
              <a:t>, speaker, display</a:t>
            </a:r>
            <a:r>
              <a:rPr lang="en-US" altLang="tr-TR" dirty="0"/>
              <a:t>, …</a:t>
            </a:r>
            <a:endParaRPr lang="tr-TR" altLang="tr-TR" dirty="0"/>
          </a:p>
          <a:p>
            <a:pPr>
              <a:lnSpc>
                <a:spcPct val="120000"/>
              </a:lnSpc>
            </a:pPr>
            <a:r>
              <a:rPr lang="tr-TR" altLang="tr-TR" b="1" dirty="0" err="1"/>
              <a:t>Sensors</a:t>
            </a:r>
            <a:r>
              <a:rPr lang="en-US" altLang="tr-TR"/>
              <a:t>: </a:t>
            </a:r>
          </a:p>
          <a:p>
            <a:pPr lvl="1">
              <a:lnSpc>
                <a:spcPct val="120000"/>
              </a:lnSpc>
            </a:pPr>
            <a:r>
              <a:rPr lang="en-US" altLang="tr-TR"/>
              <a:t>Video</a:t>
            </a:r>
            <a:r>
              <a:rPr lang="en-US" altLang="tr-TR" dirty="0"/>
              <a:t>, sonar, speedometer, odometer, engine sensors, keyboard input, microphone, GPS, …</a:t>
            </a:r>
            <a:endParaRPr lang="tr-TR" altLang="tr-TR" dirty="0"/>
          </a:p>
          <a:p>
            <a:pPr>
              <a:lnSpc>
                <a:spcPct val="120000"/>
              </a:lnSpc>
            </a:pPr>
            <a:endParaRPr lang="en-US" altLang="tr-TR" dirty="0"/>
          </a:p>
          <a:p>
            <a:pPr>
              <a:lnSpc>
                <a:spcPct val="12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290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Interactive English </a:t>
            </a:r>
            <a:r>
              <a:rPr lang="tr-TR" dirty="0" err="1"/>
              <a:t>Tutor</a:t>
            </a:r>
            <a:r>
              <a:rPr lang="tr-TR" dirty="0"/>
              <a:t> Agent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/>
              <a:t>Performance</a:t>
            </a:r>
            <a:r>
              <a:rPr lang="tr-TR" b="1" dirty="0"/>
              <a:t> </a:t>
            </a:r>
            <a:r>
              <a:rPr lang="tr-TR" b="1" dirty="0" err="1"/>
              <a:t>measure</a:t>
            </a:r>
            <a:r>
              <a:rPr lang="tr-TR" b="1"/>
              <a:t>: </a:t>
            </a:r>
            <a:endParaRPr lang="en-US" b="1"/>
          </a:p>
          <a:p>
            <a:pPr lvl="1"/>
            <a:r>
              <a:rPr lang="tr-TR"/>
              <a:t>Maximize student</a:t>
            </a:r>
            <a:r>
              <a:rPr lang="en-US"/>
              <a:t>s</a:t>
            </a:r>
            <a:r>
              <a:rPr lang="tr-TR"/>
              <a:t>' </a:t>
            </a:r>
            <a:r>
              <a:rPr lang="tr-TR" dirty="0" err="1"/>
              <a:t>score</a:t>
            </a:r>
            <a:r>
              <a:rPr lang="tr-TR" dirty="0"/>
              <a:t> on test</a:t>
            </a:r>
          </a:p>
          <a:p>
            <a:r>
              <a:rPr lang="tr-TR" b="1" dirty="0"/>
              <a:t>Environment</a:t>
            </a:r>
            <a:r>
              <a:rPr lang="tr-TR" b="1"/>
              <a:t>: </a:t>
            </a:r>
            <a:endParaRPr lang="en-US" b="1"/>
          </a:p>
          <a:p>
            <a:pPr lvl="1"/>
            <a:r>
              <a:rPr lang="tr-TR"/>
              <a:t>Set </a:t>
            </a:r>
            <a:r>
              <a:rPr lang="tr-TR" dirty="0"/>
              <a:t>of </a:t>
            </a:r>
            <a:r>
              <a:rPr lang="tr-TR" dirty="0" err="1"/>
              <a:t>students</a:t>
            </a:r>
            <a:endParaRPr lang="tr-TR" dirty="0"/>
          </a:p>
          <a:p>
            <a:r>
              <a:rPr lang="tr-TR" b="1" dirty="0" err="1"/>
              <a:t>Actuators</a:t>
            </a:r>
            <a:r>
              <a:rPr lang="tr-TR" b="1"/>
              <a:t>: </a:t>
            </a:r>
            <a:endParaRPr lang="en-US" b="1"/>
          </a:p>
          <a:p>
            <a:pPr lvl="1"/>
            <a:r>
              <a:rPr lang="tr-TR"/>
              <a:t>Screen display</a:t>
            </a:r>
            <a:r>
              <a:rPr lang="en-US"/>
              <a:t>, speaker</a:t>
            </a:r>
            <a:r>
              <a:rPr lang="tr-TR"/>
              <a:t> </a:t>
            </a:r>
          </a:p>
          <a:p>
            <a:pPr lvl="2"/>
            <a:r>
              <a:rPr lang="tr-TR"/>
              <a:t>exercises, suggestions, corrections</a:t>
            </a:r>
          </a:p>
          <a:p>
            <a:r>
              <a:rPr lang="tr-TR" b="1"/>
              <a:t>Sensors: </a:t>
            </a:r>
            <a:endParaRPr lang="en-US" b="1"/>
          </a:p>
          <a:p>
            <a:pPr lvl="1"/>
            <a:r>
              <a:rPr lang="tr-TR"/>
              <a:t>Keyboard</a:t>
            </a:r>
            <a:r>
              <a:rPr lang="en-US"/>
              <a:t>, mouse, microphone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70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PEAS: Examples</a:t>
            </a:r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568952" cy="4907220"/>
          </a:xfrm>
        </p:spPr>
      </p:pic>
    </p:spTree>
    <p:extLst>
      <p:ext uri="{BB962C8B-B14F-4D97-AF65-F5344CB8AC3E}">
        <p14:creationId xmlns:p14="http://schemas.microsoft.com/office/powerpoint/2010/main" val="165952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Agent </a:t>
            </a:r>
            <a:r>
              <a:rPr lang="tr-TR" dirty="0" err="1"/>
              <a:t>Characteristics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b="1" dirty="0" err="1"/>
              <a:t>Situatedness</a:t>
            </a:r>
            <a:endParaRPr lang="tr-TR" b="1" dirty="0"/>
          </a:p>
          <a:p>
            <a:pPr lvl="1">
              <a:lnSpc>
                <a:spcPct val="120000"/>
              </a:lnSpc>
            </a:pPr>
            <a:r>
              <a:rPr lang="tr-TR" sz="2900" dirty="0" err="1"/>
              <a:t>receives</a:t>
            </a:r>
            <a:r>
              <a:rPr lang="tr-TR" sz="2900" dirty="0"/>
              <a:t> </a:t>
            </a:r>
            <a:r>
              <a:rPr lang="en-US" sz="2900" dirty="0"/>
              <a:t>some sensory input from its</a:t>
            </a:r>
            <a:r>
              <a:rPr lang="tr-TR" sz="2900" dirty="0"/>
              <a:t> </a:t>
            </a:r>
            <a:r>
              <a:rPr lang="en-US" sz="2900" dirty="0"/>
              <a:t>environment</a:t>
            </a:r>
            <a:endParaRPr lang="tr-TR" sz="2900" dirty="0"/>
          </a:p>
          <a:p>
            <a:pPr lvl="1">
              <a:lnSpc>
                <a:spcPct val="120000"/>
              </a:lnSpc>
            </a:pPr>
            <a:r>
              <a:rPr lang="en-US" sz="2900" dirty="0"/>
              <a:t>performs some</a:t>
            </a:r>
            <a:r>
              <a:rPr lang="tr-TR" sz="2900" dirty="0"/>
              <a:t> </a:t>
            </a:r>
            <a:r>
              <a:rPr lang="en-US" sz="2900" dirty="0"/>
              <a:t>action that changes its environment in</a:t>
            </a:r>
            <a:r>
              <a:rPr lang="tr-TR" sz="2900" dirty="0"/>
              <a:t> </a:t>
            </a:r>
            <a:r>
              <a:rPr lang="en-US" sz="2900" dirty="0"/>
              <a:t>some way.</a:t>
            </a:r>
            <a:endParaRPr lang="tr-TR" sz="2900" dirty="0"/>
          </a:p>
          <a:p>
            <a:pPr>
              <a:lnSpc>
                <a:spcPct val="120000"/>
              </a:lnSpc>
            </a:pPr>
            <a:r>
              <a:rPr lang="tr-TR" sz="3100" b="1" dirty="0" err="1"/>
              <a:t>Autonomy</a:t>
            </a:r>
            <a:endParaRPr lang="tr-TR" sz="3100" b="1" dirty="0"/>
          </a:p>
          <a:p>
            <a:pPr lvl="1">
              <a:lnSpc>
                <a:spcPct val="120000"/>
              </a:lnSpc>
            </a:pPr>
            <a:r>
              <a:rPr lang="en-US" sz="2900" dirty="0"/>
              <a:t>act</a:t>
            </a:r>
            <a:r>
              <a:rPr lang="tr-TR" sz="2900" dirty="0"/>
              <a:t>s</a:t>
            </a:r>
            <a:r>
              <a:rPr lang="en-US" sz="2900" dirty="0"/>
              <a:t> without</a:t>
            </a:r>
            <a:r>
              <a:rPr lang="tr-TR" sz="2900" dirty="0"/>
              <a:t> </a:t>
            </a:r>
            <a:r>
              <a:rPr lang="en-US" sz="2900" dirty="0"/>
              <a:t>direct intervention by humans or other</a:t>
            </a:r>
            <a:r>
              <a:rPr lang="tr-TR" sz="2900" dirty="0"/>
              <a:t> </a:t>
            </a:r>
            <a:r>
              <a:rPr lang="en-US" sz="2900" dirty="0"/>
              <a:t>agents</a:t>
            </a:r>
            <a:endParaRPr lang="tr-TR" sz="2900" dirty="0"/>
          </a:p>
          <a:p>
            <a:pPr lvl="1">
              <a:lnSpc>
                <a:spcPct val="120000"/>
              </a:lnSpc>
            </a:pPr>
            <a:r>
              <a:rPr lang="en-US" sz="2900" dirty="0"/>
              <a:t>has control over its</a:t>
            </a:r>
            <a:r>
              <a:rPr lang="tr-TR" sz="2900" dirty="0"/>
              <a:t> </a:t>
            </a:r>
            <a:r>
              <a:rPr lang="en-US" sz="2900" dirty="0"/>
              <a:t>own actions and internal state.</a:t>
            </a:r>
            <a:endParaRPr lang="tr-TR" sz="2900" dirty="0"/>
          </a:p>
          <a:p>
            <a:pPr>
              <a:lnSpc>
                <a:spcPct val="120000"/>
              </a:lnSpc>
            </a:pPr>
            <a:r>
              <a:rPr lang="tr-TR" sz="3100" b="1" dirty="0" err="1"/>
              <a:t>Adaptivity</a:t>
            </a:r>
            <a:endParaRPr lang="tr-TR" sz="3100" b="1" dirty="0"/>
          </a:p>
          <a:p>
            <a:pPr lvl="1">
              <a:lnSpc>
                <a:spcPct val="120000"/>
              </a:lnSpc>
            </a:pPr>
            <a:r>
              <a:rPr lang="en-US" sz="2900" dirty="0" err="1"/>
              <a:t>reac</a:t>
            </a:r>
            <a:r>
              <a:rPr lang="tr-TR" sz="2900" dirty="0" err="1"/>
              <a:t>ts</a:t>
            </a:r>
            <a:r>
              <a:rPr lang="en-US" sz="2900" dirty="0"/>
              <a:t> flexibly to changes in its</a:t>
            </a:r>
            <a:r>
              <a:rPr lang="tr-TR" sz="2900" dirty="0"/>
              <a:t> </a:t>
            </a:r>
            <a:r>
              <a:rPr lang="tr-TR" sz="2900" dirty="0" err="1"/>
              <a:t>environment</a:t>
            </a:r>
            <a:r>
              <a:rPr lang="tr-TR" sz="2900" dirty="0"/>
              <a:t>;</a:t>
            </a:r>
          </a:p>
          <a:p>
            <a:pPr lvl="1">
              <a:lnSpc>
                <a:spcPct val="120000"/>
              </a:lnSpc>
            </a:pPr>
            <a:r>
              <a:rPr lang="tr-TR" sz="2900" dirty="0" err="1"/>
              <a:t>takes</a:t>
            </a:r>
            <a:r>
              <a:rPr lang="tr-TR" sz="2900" dirty="0"/>
              <a:t> </a:t>
            </a:r>
            <a:r>
              <a:rPr lang="tr-TR" sz="2900" dirty="0" err="1"/>
              <a:t>goal-directed</a:t>
            </a:r>
            <a:r>
              <a:rPr lang="tr-TR" sz="2900" dirty="0"/>
              <a:t> </a:t>
            </a:r>
            <a:r>
              <a:rPr lang="en-US" sz="2900" dirty="0"/>
              <a:t>initiative, when</a:t>
            </a:r>
            <a:r>
              <a:rPr lang="tr-TR" sz="2900" dirty="0"/>
              <a:t> </a:t>
            </a:r>
            <a:r>
              <a:rPr lang="en-US" sz="2900" dirty="0"/>
              <a:t>appropriate;</a:t>
            </a:r>
            <a:endParaRPr lang="tr-TR" sz="2900" dirty="0"/>
          </a:p>
          <a:p>
            <a:pPr lvl="1">
              <a:lnSpc>
                <a:spcPct val="120000"/>
              </a:lnSpc>
            </a:pPr>
            <a:r>
              <a:rPr lang="en-US" sz="2900" dirty="0"/>
              <a:t>learn</a:t>
            </a:r>
            <a:r>
              <a:rPr lang="tr-TR" sz="2900" dirty="0"/>
              <a:t>s</a:t>
            </a:r>
            <a:r>
              <a:rPr lang="en-US" sz="2900" dirty="0"/>
              <a:t> from its</a:t>
            </a:r>
            <a:r>
              <a:rPr lang="tr-TR" sz="2900" dirty="0"/>
              <a:t> </a:t>
            </a:r>
            <a:r>
              <a:rPr lang="en-US" sz="2900" dirty="0"/>
              <a:t>own experience, environment, and</a:t>
            </a:r>
            <a:r>
              <a:rPr lang="tr-TR" sz="2900" dirty="0"/>
              <a:t> </a:t>
            </a:r>
            <a:r>
              <a:rPr lang="tr-TR" sz="2900" dirty="0" err="1"/>
              <a:t>interactions</a:t>
            </a:r>
            <a:r>
              <a:rPr lang="tr-TR" sz="2900" dirty="0"/>
              <a:t>;</a:t>
            </a:r>
          </a:p>
          <a:p>
            <a:pPr lvl="2">
              <a:lnSpc>
                <a:spcPct val="120000"/>
              </a:lnSpc>
            </a:pPr>
            <a:r>
              <a:rPr lang="tr-TR" sz="2500" dirty="0" err="1"/>
              <a:t>performs</a:t>
            </a:r>
            <a:r>
              <a:rPr lang="tr-TR" sz="2500" dirty="0"/>
              <a:t> </a:t>
            </a:r>
            <a:r>
              <a:rPr lang="en-US" altLang="tr-TR" sz="2500" dirty="0"/>
              <a:t>actions in order to modify future percepts so as to obtain useful information (information gathering, exploration)</a:t>
            </a:r>
            <a:endParaRPr lang="tr-TR" sz="2500" dirty="0"/>
          </a:p>
          <a:p>
            <a:pPr>
              <a:lnSpc>
                <a:spcPct val="120000"/>
              </a:lnSpc>
            </a:pPr>
            <a:r>
              <a:rPr lang="tr-TR" sz="3100" b="1" dirty="0" err="1"/>
              <a:t>Sociability</a:t>
            </a:r>
            <a:endParaRPr lang="tr-TR" sz="3100" b="1" dirty="0"/>
          </a:p>
          <a:p>
            <a:pPr lvl="1">
              <a:lnSpc>
                <a:spcPct val="120000"/>
              </a:lnSpc>
            </a:pPr>
            <a:r>
              <a:rPr lang="en-US" dirty="0"/>
              <a:t>interact</a:t>
            </a:r>
            <a:r>
              <a:rPr lang="tr-TR" dirty="0"/>
              <a:t>s</a:t>
            </a:r>
            <a:r>
              <a:rPr lang="en-US" dirty="0"/>
              <a:t> in a peer-to-peer manner</a:t>
            </a:r>
            <a:r>
              <a:rPr lang="tr-TR" dirty="0"/>
              <a:t> </a:t>
            </a:r>
            <a:r>
              <a:rPr lang="en-US" dirty="0"/>
              <a:t>with other agents or humans.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351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Environment </a:t>
            </a:r>
            <a:r>
              <a:rPr lang="tr-TR" dirty="0" err="1"/>
              <a:t>Types</a:t>
            </a:r>
            <a:r>
              <a:rPr lang="tr-TR" dirty="0"/>
              <a:t> (I)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212776"/>
            <a:ext cx="8229600" cy="564522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tr-TR" b="1" dirty="0" err="1"/>
              <a:t>Fully</a:t>
            </a:r>
            <a:r>
              <a:rPr lang="tr-TR" b="1" dirty="0"/>
              <a:t> </a:t>
            </a:r>
            <a:r>
              <a:rPr lang="tr-TR" b="1" dirty="0" err="1"/>
              <a:t>observable</a:t>
            </a:r>
            <a:r>
              <a:rPr lang="tr-TR" b="1" dirty="0"/>
              <a:t> </a:t>
            </a:r>
            <a:r>
              <a:rPr lang="tr-TR" dirty="0"/>
              <a:t>vs. </a:t>
            </a:r>
            <a:r>
              <a:rPr lang="tr-TR" dirty="0" err="1"/>
              <a:t>Partially</a:t>
            </a:r>
            <a:r>
              <a:rPr lang="tr-TR" dirty="0"/>
              <a:t> </a:t>
            </a:r>
            <a:r>
              <a:rPr lang="tr-TR" dirty="0" err="1"/>
              <a:t>observable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 altLang="tr-TR" dirty="0"/>
              <a:t>if an agent's sensors</a:t>
            </a:r>
            <a:r>
              <a:rPr lang="tr-TR" altLang="tr-TR" dirty="0"/>
              <a:t> </a:t>
            </a:r>
            <a:r>
              <a:rPr lang="tr-TR" altLang="tr-TR" dirty="0" err="1"/>
              <a:t>have</a:t>
            </a:r>
            <a:r>
              <a:rPr lang="tr-TR" altLang="tr-TR" dirty="0"/>
              <a:t> </a:t>
            </a:r>
            <a:r>
              <a:rPr lang="en-US" altLang="tr-TR" dirty="0"/>
              <a:t>access to the complete state of the environment at</a:t>
            </a:r>
            <a:r>
              <a:rPr lang="tr-TR" altLang="tr-TR" dirty="0"/>
              <a:t> </a:t>
            </a:r>
            <a:r>
              <a:rPr lang="tr-TR" altLang="tr-TR" dirty="0" err="1"/>
              <a:t>each</a:t>
            </a:r>
            <a:r>
              <a:rPr lang="tr-TR" altLang="tr-TR" dirty="0"/>
              <a:t> </a:t>
            </a:r>
            <a:r>
              <a:rPr lang="tr-TR" altLang="tr-TR" dirty="0" err="1"/>
              <a:t>point</a:t>
            </a:r>
            <a:r>
              <a:rPr lang="tr-TR" altLang="tr-TR" dirty="0"/>
              <a:t> in time.</a:t>
            </a:r>
          </a:p>
          <a:p>
            <a:pPr lvl="1">
              <a:lnSpc>
                <a:spcPct val="120000"/>
              </a:lnSpc>
            </a:pPr>
            <a:r>
              <a:rPr lang="en-US" altLang="tr-TR" dirty="0"/>
              <a:t>vacuum cleaner with local dirt sensor</a:t>
            </a:r>
            <a:r>
              <a:rPr lang="tr-TR" altLang="tr-TR" dirty="0">
                <a:sym typeface="Wingdings" pitchFamily="2" charset="2"/>
              </a:rPr>
              <a:t></a:t>
            </a:r>
            <a:r>
              <a:rPr lang="tr-TR" altLang="tr-TR" dirty="0" err="1"/>
              <a:t>partially</a:t>
            </a:r>
            <a:r>
              <a:rPr lang="tr-TR" altLang="tr-TR" dirty="0"/>
              <a:t> </a:t>
            </a:r>
            <a:r>
              <a:rPr lang="tr-TR" altLang="tr-TR" dirty="0" err="1"/>
              <a:t>observable</a:t>
            </a:r>
            <a:endParaRPr lang="tr-TR" altLang="tr-TR" dirty="0"/>
          </a:p>
          <a:p>
            <a:pPr>
              <a:lnSpc>
                <a:spcPct val="120000"/>
              </a:lnSpc>
            </a:pPr>
            <a:r>
              <a:rPr lang="tr-TR" b="1" dirty="0" err="1"/>
              <a:t>Deterministic</a:t>
            </a:r>
            <a:r>
              <a:rPr lang="tr-TR" dirty="0"/>
              <a:t> vs. </a:t>
            </a:r>
            <a:r>
              <a:rPr lang="tr-TR" dirty="0" err="1"/>
              <a:t>Stochastic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 altLang="tr-TR" dirty="0"/>
              <a:t>if the next state of the</a:t>
            </a:r>
            <a:r>
              <a:rPr lang="tr-TR" altLang="tr-TR" dirty="0"/>
              <a:t> </a:t>
            </a:r>
            <a:r>
              <a:rPr lang="en-US" altLang="tr-TR" dirty="0"/>
              <a:t>environment is completely determined by the current state</a:t>
            </a:r>
            <a:r>
              <a:rPr lang="tr-TR" altLang="tr-TR" dirty="0"/>
              <a:t> </a:t>
            </a:r>
            <a:r>
              <a:rPr lang="en-US" altLang="tr-TR" dirty="0"/>
              <a:t>and the action executed by the agent</a:t>
            </a:r>
            <a:endParaRPr lang="tr-TR" altLang="tr-TR" dirty="0"/>
          </a:p>
          <a:p>
            <a:pPr lvl="1">
              <a:lnSpc>
                <a:spcPct val="120000"/>
              </a:lnSpc>
            </a:pPr>
            <a:r>
              <a:rPr lang="tr-TR" dirty="0" err="1"/>
              <a:t>Taxi</a:t>
            </a:r>
            <a:r>
              <a:rPr lang="tr-TR" dirty="0"/>
              <a:t> </a:t>
            </a:r>
            <a:r>
              <a:rPr lang="tr-TR" dirty="0" err="1"/>
              <a:t>driving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dice</a:t>
            </a:r>
            <a:r>
              <a:rPr lang="tr-TR" dirty="0" err="1">
                <a:sym typeface="Wingdings" pitchFamily="2" charset="2"/>
              </a:rPr>
              <a:t>stochastic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 altLang="tr-TR" dirty="0"/>
              <a:t>If the environment is deterministic except for the actions of</a:t>
            </a:r>
            <a:r>
              <a:rPr lang="tr-TR" altLang="tr-TR" dirty="0"/>
              <a:t> </a:t>
            </a:r>
            <a:r>
              <a:rPr lang="en-US" altLang="tr-TR" dirty="0"/>
              <a:t>other agents, then the environment is </a:t>
            </a:r>
            <a:r>
              <a:rPr lang="en-US" altLang="tr-TR" b="1" dirty="0"/>
              <a:t>strategic</a:t>
            </a:r>
            <a:r>
              <a:rPr lang="tr-TR" altLang="tr-TR" b="1" dirty="0"/>
              <a:t>  </a:t>
            </a:r>
            <a:r>
              <a:rPr lang="tr-TR" altLang="tr-TR" dirty="0"/>
              <a:t>(</a:t>
            </a:r>
            <a:r>
              <a:rPr lang="tr-TR" altLang="tr-TR" dirty="0" err="1"/>
              <a:t>chess</a:t>
            </a:r>
            <a:r>
              <a:rPr lang="tr-TR" altLang="tr-TR" dirty="0"/>
              <a:t>)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tr-TR" b="1" dirty="0" err="1"/>
              <a:t>Episodic</a:t>
            </a:r>
            <a:r>
              <a:rPr lang="tr-TR" dirty="0"/>
              <a:t> vs. </a:t>
            </a:r>
            <a:r>
              <a:rPr lang="tr-TR" dirty="0" err="1"/>
              <a:t>Sequential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states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independent</a:t>
            </a:r>
            <a:r>
              <a:rPr lang="tr-TR" dirty="0"/>
              <a:t> of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dependent</a:t>
            </a:r>
            <a:r>
              <a:rPr lang="tr-TR" dirty="0"/>
              <a:t> on </a:t>
            </a:r>
            <a:r>
              <a:rPr lang="tr-TR" err="1"/>
              <a:t>each</a:t>
            </a:r>
            <a:r>
              <a:rPr lang="tr-TR"/>
              <a:t> other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Episode: single cycle of an agent perceiving </a:t>
            </a:r>
            <a:r>
              <a:rPr lang="tr-TR"/>
              <a:t>and taking an action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altLang="tr-TR"/>
              <a:t>Episodic</a:t>
            </a:r>
            <a:r>
              <a:rPr lang="en-US" altLang="tr-TR">
                <a:sym typeface="Wingdings" pitchFamily="2" charset="2"/>
              </a:rPr>
              <a:t>:</a:t>
            </a:r>
            <a:r>
              <a:rPr lang="tr-TR" altLang="tr-TR">
                <a:sym typeface="Wingdings" pitchFamily="2" charset="2"/>
              </a:rPr>
              <a:t> </a:t>
            </a:r>
            <a:r>
              <a:rPr lang="en-US" altLang="tr-TR" dirty="0"/>
              <a:t>choice of action in </a:t>
            </a:r>
            <a:r>
              <a:rPr lang="tr-TR" altLang="tr-TR" dirty="0"/>
              <a:t>an </a:t>
            </a:r>
            <a:r>
              <a:rPr lang="en-US" altLang="tr-TR" dirty="0"/>
              <a:t>episode depends on </a:t>
            </a:r>
            <a:r>
              <a:rPr lang="tr-TR" altLang="tr-TR" dirty="0" err="1"/>
              <a:t>episode</a:t>
            </a:r>
            <a:r>
              <a:rPr lang="tr-TR" altLang="tr-TR" dirty="0"/>
              <a:t> </a:t>
            </a:r>
            <a:r>
              <a:rPr lang="tr-TR" altLang="tr-TR" dirty="0" err="1"/>
              <a:t>itself</a:t>
            </a:r>
            <a:endParaRPr lang="tr-TR" altLang="tr-TR" dirty="0"/>
          </a:p>
          <a:p>
            <a:pPr lvl="2">
              <a:lnSpc>
                <a:spcPct val="120000"/>
              </a:lnSpc>
            </a:pPr>
            <a:r>
              <a:rPr lang="en-US" altLang="tr-TR"/>
              <a:t>c</a:t>
            </a:r>
            <a:r>
              <a:rPr lang="tr-TR" altLang="tr-TR"/>
              <a:t>lassification </a:t>
            </a:r>
            <a:r>
              <a:rPr lang="tr-TR" altLang="tr-TR" dirty="0" err="1"/>
              <a:t>tasks</a:t>
            </a:r>
            <a:endParaRPr lang="tr-TR" altLang="tr-TR" dirty="0"/>
          </a:p>
          <a:p>
            <a:pPr lvl="1">
              <a:lnSpc>
                <a:spcPct val="120000"/>
              </a:lnSpc>
            </a:pPr>
            <a:r>
              <a:rPr lang="en-US" altLang="tr-TR"/>
              <a:t>Sequential</a:t>
            </a:r>
            <a:r>
              <a:rPr lang="en-US" altLang="tr-TR">
                <a:sym typeface="Wingdings" pitchFamily="2" charset="2"/>
              </a:rPr>
              <a:t>:</a:t>
            </a:r>
            <a:r>
              <a:rPr lang="tr-TR" altLang="tr-TR">
                <a:sym typeface="Wingdings" pitchFamily="2" charset="2"/>
              </a:rPr>
              <a:t> </a:t>
            </a:r>
            <a:r>
              <a:rPr lang="en-US" altLang="tr-TR" dirty="0"/>
              <a:t>current decision </a:t>
            </a:r>
            <a:r>
              <a:rPr lang="tr-TR" altLang="tr-TR" dirty="0" err="1"/>
              <a:t>affects</a:t>
            </a:r>
            <a:r>
              <a:rPr lang="tr-TR" altLang="tr-TR" dirty="0"/>
              <a:t> </a:t>
            </a:r>
            <a:r>
              <a:rPr lang="tr-TR" altLang="tr-TR" dirty="0" err="1"/>
              <a:t>future</a:t>
            </a:r>
            <a:r>
              <a:rPr lang="tr-TR" altLang="tr-TR" dirty="0"/>
              <a:t> </a:t>
            </a:r>
            <a:r>
              <a:rPr lang="tr-TR" altLang="tr-TR" dirty="0" err="1"/>
              <a:t>decisions</a:t>
            </a:r>
            <a:endParaRPr lang="tr-TR" altLang="tr-TR" dirty="0"/>
          </a:p>
          <a:p>
            <a:pPr lvl="2">
              <a:lnSpc>
                <a:spcPct val="120000"/>
              </a:lnSpc>
            </a:pPr>
            <a:r>
              <a:rPr lang="tr-TR" altLang="tr-TR" dirty="0" err="1"/>
              <a:t>chess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202909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Environment </a:t>
            </a:r>
            <a:r>
              <a:rPr lang="tr-TR" dirty="0" err="1"/>
              <a:t>Types</a:t>
            </a:r>
            <a:r>
              <a:rPr lang="tr-TR" dirty="0"/>
              <a:t> (II)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b="1" dirty="0" err="1"/>
                  <a:t>Static</a:t>
                </a:r>
                <a:r>
                  <a:rPr lang="tr-TR" b="1" dirty="0"/>
                  <a:t> </a:t>
                </a:r>
                <a:r>
                  <a:rPr lang="tr-TR" dirty="0"/>
                  <a:t>vs. </a:t>
                </a:r>
                <a:r>
                  <a:rPr lang="tr-TR" dirty="0" err="1"/>
                  <a:t>Dynamic</a:t>
                </a:r>
                <a:endParaRPr lang="tr-TR" dirty="0"/>
              </a:p>
              <a:p>
                <a:pPr lvl="1">
                  <a:lnSpc>
                    <a:spcPct val="120000"/>
                  </a:lnSpc>
                </a:pP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environment</a:t>
                </a:r>
                <a:r>
                  <a:rPr lang="tr-TR" dirty="0"/>
                  <a:t> is </a:t>
                </a:r>
                <a:r>
                  <a:rPr lang="tr-TR" dirty="0" err="1"/>
                  <a:t>unchanging</a:t>
                </a:r>
                <a:r>
                  <a:rPr lang="tr-TR" dirty="0"/>
                  <a:t> </a:t>
                </a:r>
                <a:r>
                  <a:rPr lang="tr-TR" dirty="0" err="1"/>
                  <a:t>or</a:t>
                </a:r>
                <a:r>
                  <a:rPr lang="tr-TR" dirty="0"/>
                  <a:t> </a:t>
                </a:r>
                <a:r>
                  <a:rPr lang="tr-TR" dirty="0" err="1"/>
                  <a:t>changing</a:t>
                </a:r>
                <a:r>
                  <a:rPr lang="tr-TR" dirty="0"/>
                  <a:t> </a:t>
                </a:r>
                <a:r>
                  <a:rPr lang="tr-TR" dirty="0" err="1"/>
                  <a:t>when</a:t>
                </a:r>
                <a:r>
                  <a:rPr lang="tr-TR" dirty="0"/>
                  <a:t> </a:t>
                </a:r>
                <a:r>
                  <a:rPr lang="tr-TR" dirty="0" err="1"/>
                  <a:t>agent</a:t>
                </a:r>
                <a:r>
                  <a:rPr lang="tr-TR" dirty="0"/>
                  <a:t> </a:t>
                </a:r>
                <a:r>
                  <a:rPr lang="tr-TR" dirty="0" err="1"/>
                  <a:t>deliberates</a:t>
                </a:r>
                <a:endParaRPr lang="tr-TR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tr-TR" dirty="0"/>
                  <a:t>crossword puzzles</a:t>
                </a:r>
                <a:r>
                  <a:rPr lang="tr-TR" altLang="tr-TR" dirty="0"/>
                  <a:t> </a:t>
                </a:r>
                <a:r>
                  <a:rPr lang="tr-TR" altLang="tr-TR" dirty="0" err="1"/>
                  <a:t>and</a:t>
                </a:r>
                <a:r>
                  <a:rPr lang="tr-TR" altLang="tr-TR" dirty="0"/>
                  <a:t> </a:t>
                </a:r>
                <a:r>
                  <a:rPr lang="tr-TR" altLang="tr-TR" dirty="0" err="1"/>
                  <a:t>chess</a:t>
                </a:r>
                <a:r>
                  <a:rPr lang="en-US" altLang="tr-TR" dirty="0"/>
                  <a:t> </a:t>
                </a:r>
                <a:r>
                  <a:rPr lang="tr-TR" altLang="tr-TR" dirty="0">
                    <a:sym typeface="Wingdings" pitchFamily="2" charset="2"/>
                  </a:rPr>
                  <a:t> </a:t>
                </a:r>
                <a:r>
                  <a:rPr lang="tr-TR" altLang="tr-TR" dirty="0" err="1">
                    <a:sym typeface="Wingdings" pitchFamily="2" charset="2"/>
                  </a:rPr>
                  <a:t>static</a:t>
                </a:r>
                <a:endParaRPr lang="tr-TR" dirty="0"/>
              </a:p>
              <a:p>
                <a:pPr>
                  <a:lnSpc>
                    <a:spcPct val="120000"/>
                  </a:lnSpc>
                </a:pPr>
                <a:r>
                  <a:rPr lang="tr-TR" b="1" dirty="0" err="1"/>
                  <a:t>Discrete</a:t>
                </a:r>
                <a:r>
                  <a:rPr lang="tr-TR" dirty="0"/>
                  <a:t> vs. </a:t>
                </a:r>
                <a:r>
                  <a:rPr lang="tr-TR" dirty="0" err="1"/>
                  <a:t>Continuous</a:t>
                </a:r>
                <a:endParaRPr lang="tr-TR" dirty="0"/>
              </a:p>
              <a:p>
                <a:pPr lvl="1">
                  <a:lnSpc>
                    <a:spcPct val="120000"/>
                  </a:lnSpc>
                </a:pP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sets</a:t>
                </a:r>
                <a:r>
                  <a:rPr lang="tr-TR" dirty="0"/>
                  <a:t> of </a:t>
                </a:r>
                <a:r>
                  <a:rPr lang="en-US" altLang="tr-TR" dirty="0"/>
                  <a:t>states, percepts</a:t>
                </a:r>
                <a:r>
                  <a:rPr lang="tr-TR" altLang="tr-TR" dirty="0"/>
                  <a:t>,</a:t>
                </a:r>
                <a:r>
                  <a:rPr lang="en-US" altLang="tr-TR" dirty="0"/>
                  <a:t> and</a:t>
                </a:r>
                <a:r>
                  <a:rPr lang="tr-TR" altLang="tr-TR" dirty="0"/>
                  <a:t> </a:t>
                </a:r>
                <a:r>
                  <a:rPr lang="tr-TR" altLang="tr-TR" dirty="0" err="1"/>
                  <a:t>actions</a:t>
                </a:r>
                <a:r>
                  <a:rPr lang="tr-TR" alt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finite</a:t>
                </a:r>
                <a:r>
                  <a:rPr lang="tr-TR" dirty="0"/>
                  <a:t> </a:t>
                </a:r>
                <a:r>
                  <a:rPr lang="tr-TR" dirty="0" err="1"/>
                  <a:t>or</a:t>
                </a:r>
                <a:r>
                  <a:rPr lang="tr-TR" dirty="0"/>
                  <a:t> </a:t>
                </a:r>
                <a:r>
                  <a:rPr lang="tr-TR" dirty="0" err="1"/>
                  <a:t>infinite</a:t>
                </a:r>
                <a:r>
                  <a:rPr lang="tr-TR" dirty="0"/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/>
                  <a:t>c</a:t>
                </a:r>
                <a:r>
                  <a:rPr lang="tr-TR"/>
                  <a:t>hess</a:t>
                </a:r>
                <a:r>
                  <a:rPr lang="tr-TR" dirty="0" err="1">
                    <a:sym typeface="Wingdings" pitchFamily="2" charset="2"/>
                  </a:rPr>
                  <a:t>discrete</a:t>
                </a:r>
                <a:r>
                  <a:rPr lang="tr-TR" dirty="0">
                    <a:sym typeface="Wingdings" pitchFamily="2" charset="2"/>
                  </a:rPr>
                  <a:t>, </a:t>
                </a:r>
                <a:r>
                  <a:rPr lang="tr-TR" dirty="0" err="1">
                    <a:sym typeface="Wingdings" pitchFamily="2" charset="2"/>
                  </a:rPr>
                  <a:t>taxi</a:t>
                </a:r>
                <a:r>
                  <a:rPr lang="tr-TR" dirty="0">
                    <a:sym typeface="Wingdings" pitchFamily="2" charset="2"/>
                  </a:rPr>
                  <a:t> </a:t>
                </a:r>
                <a:r>
                  <a:rPr lang="tr-TR" dirty="0" err="1">
                    <a:sym typeface="Wingdings" pitchFamily="2" charset="2"/>
                  </a:rPr>
                  <a:t>drivingcontinuous</a:t>
                </a:r>
                <a:endParaRPr lang="tr-TR" dirty="0"/>
              </a:p>
              <a:p>
                <a:pPr>
                  <a:lnSpc>
                    <a:spcPct val="120000"/>
                  </a:lnSpc>
                </a:pPr>
                <a:r>
                  <a:rPr lang="tr-TR" b="1" dirty="0" err="1"/>
                  <a:t>Benign</a:t>
                </a:r>
                <a:r>
                  <a:rPr lang="tr-TR" dirty="0"/>
                  <a:t> vs. </a:t>
                </a:r>
                <a:r>
                  <a:rPr lang="tr-TR" dirty="0" err="1"/>
                  <a:t>Adversarial</a:t>
                </a:r>
                <a:endParaRPr lang="tr-TR" dirty="0"/>
              </a:p>
              <a:p>
                <a:pPr lvl="1">
                  <a:lnSpc>
                    <a:spcPct val="120000"/>
                  </a:lnSpc>
                </a:pPr>
                <a:r>
                  <a:rPr lang="en-US"/>
                  <a:t>if the environment </a:t>
                </a:r>
                <a:r>
                  <a:rPr lang="tr-TR"/>
                  <a:t>does </a:t>
                </a:r>
                <a:r>
                  <a:rPr lang="tr-TR" dirty="0" err="1"/>
                  <a:t>favour</a:t>
                </a:r>
                <a:r>
                  <a:rPr lang="tr-TR" dirty="0"/>
                  <a:t> </a:t>
                </a:r>
                <a:r>
                  <a:rPr lang="tr-TR" dirty="0" err="1"/>
                  <a:t>or</a:t>
                </a:r>
                <a:r>
                  <a:rPr lang="tr-TR" dirty="0"/>
                  <a:t> </a:t>
                </a:r>
                <a:r>
                  <a:rPr lang="tr-TR" dirty="0" err="1"/>
                  <a:t>counteracts</a:t>
                </a:r>
                <a:r>
                  <a:rPr lang="tr-TR" dirty="0"/>
                  <a:t> </a:t>
                </a:r>
                <a:r>
                  <a:rPr lang="tr-TR" err="1"/>
                  <a:t>your</a:t>
                </a:r>
                <a:r>
                  <a:rPr lang="tr-TR"/>
                  <a:t> actions</a:t>
                </a:r>
                <a:endParaRPr lang="en-US"/>
              </a:p>
              <a:p>
                <a:pPr lvl="1">
                  <a:lnSpc>
                    <a:spcPct val="120000"/>
                  </a:lnSpc>
                </a:pPr>
                <a:r>
                  <a:rPr lang="en-US" altLang="tr-TR"/>
                  <a:t>all games with opponents </a:t>
                </a:r>
                <a:r>
                  <a:rPr lang="tr-TR" altLang="tr-TR">
                    <a:sym typeface="Wingdings" pitchFamily="2" charset="2"/>
                  </a:rPr>
                  <a:t> </a:t>
                </a:r>
                <a:r>
                  <a:rPr lang="en-US" altLang="tr-TR">
                    <a:sym typeface="Wingdings" pitchFamily="2" charset="2"/>
                  </a:rPr>
                  <a:t>adversarial</a:t>
                </a:r>
                <a:endParaRPr lang="tr-TR" dirty="0"/>
              </a:p>
              <a:p>
                <a:pPr>
                  <a:lnSpc>
                    <a:spcPct val="120000"/>
                  </a:lnSpc>
                </a:pPr>
                <a:r>
                  <a:rPr lang="tr-TR" b="1" dirty="0" err="1"/>
                  <a:t>Single</a:t>
                </a:r>
                <a:r>
                  <a:rPr lang="tr-TR" dirty="0"/>
                  <a:t> </a:t>
                </a:r>
                <a:r>
                  <a:rPr lang="tr-TR" b="1" dirty="0" err="1"/>
                  <a:t>agent</a:t>
                </a:r>
                <a:r>
                  <a:rPr lang="tr-TR" dirty="0"/>
                  <a:t> vs. </a:t>
                </a:r>
                <a:r>
                  <a:rPr lang="tr-TR" dirty="0" err="1"/>
                  <a:t>Multiagent</a:t>
                </a:r>
                <a:endParaRPr lang="tr-TR" dirty="0"/>
              </a:p>
              <a:p>
                <a:pPr lvl="1">
                  <a:lnSpc>
                    <a:spcPct val="120000"/>
                  </a:lnSpc>
                </a:pP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agent</a:t>
                </a:r>
                <a:r>
                  <a:rPr lang="tr-TR" dirty="0"/>
                  <a:t> </a:t>
                </a:r>
                <a:r>
                  <a:rPr lang="tr-TR" dirty="0" err="1"/>
                  <a:t>operates</a:t>
                </a:r>
                <a:r>
                  <a:rPr lang="tr-TR" dirty="0"/>
                  <a:t> </a:t>
                </a:r>
                <a:r>
                  <a:rPr lang="tr-TR" dirty="0" err="1"/>
                  <a:t>alone</a:t>
                </a:r>
                <a:r>
                  <a:rPr lang="tr-TR" dirty="0"/>
                  <a:t> </a:t>
                </a:r>
                <a:r>
                  <a:rPr lang="tr-TR" dirty="0" err="1"/>
                  <a:t>or</a:t>
                </a:r>
                <a:r>
                  <a:rPr lang="tr-TR" dirty="0"/>
                  <a:t> not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tr-TR"/>
                  <a:t>crossword</a:t>
                </a:r>
                <a:r>
                  <a:rPr lang="tr-TR" altLang="tr-TR" dirty="0">
                    <a:sym typeface="Wingdings" pitchFamily="2" charset="2"/>
                  </a:rPr>
                  <a:t> </a:t>
                </a:r>
                <a:r>
                  <a:rPr lang="tr-TR" altLang="tr-TR" dirty="0" err="1">
                    <a:sym typeface="Wingdings" pitchFamily="2" charset="2"/>
                  </a:rPr>
                  <a:t>single-agent</a:t>
                </a:r>
                <a:r>
                  <a:rPr lang="tr-TR" altLang="tr-TR" dirty="0">
                    <a:sym typeface="Wingdings" pitchFamily="2" charset="2"/>
                  </a:rPr>
                  <a:t>, </a:t>
                </a:r>
                <a:r>
                  <a:rPr lang="tr-TR" altLang="tr-TR" dirty="0" err="1">
                    <a:sym typeface="Wingdings" pitchFamily="2" charset="2"/>
                  </a:rPr>
                  <a:t>chess</a:t>
                </a:r>
                <a:r>
                  <a:rPr lang="tr-TR" altLang="tr-TR" err="1">
                    <a:sym typeface="Wingdings" pitchFamily="2" charset="2"/>
                  </a:rPr>
                  <a:t></a:t>
                </a:r>
                <a:r>
                  <a:rPr lang="tr-TR" altLang="tr-TR">
                    <a:sym typeface="Wingdings" pitchFamily="2" charset="2"/>
                  </a:rPr>
                  <a:t>two-agents</a:t>
                </a:r>
                <a:endParaRPr lang="en-US" altLang="tr-TR">
                  <a:sym typeface="Wingdings" pitchFamily="2" charset="2"/>
                </a:endParaRPr>
              </a:p>
              <a:p>
                <a:pPr marL="914400" lvl="2" indent="0">
                  <a:lnSpc>
                    <a:spcPct val="120000"/>
                  </a:lnSpc>
                  <a:buNone/>
                </a:pPr>
                <a:endParaRPr lang="tr-TR" altLang="tr-TR" dirty="0">
                  <a:sym typeface="Wingdings" pitchFamily="2" charset="2"/>
                </a:endParaRPr>
              </a:p>
              <a:p>
                <a:pPr marL="231775" indent="-17780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tr-TR" sz="2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tr-TR" sz="2900" b="1"/>
                  <a:t> </a:t>
                </a:r>
                <a:r>
                  <a:rPr lang="en-US" altLang="tr-TR" sz="2900" b="1" u="sng"/>
                  <a:t>The </a:t>
                </a:r>
                <a:r>
                  <a:rPr lang="en-US" altLang="tr-TR" sz="2900" b="1" u="sng" dirty="0"/>
                  <a:t>most challenging environments are </a:t>
                </a:r>
                <a:r>
                  <a:rPr lang="tr-TR" altLang="tr-TR" sz="2900" b="1" u="sng" dirty="0"/>
                  <a:t> </a:t>
                </a:r>
                <a:r>
                  <a:rPr lang="tr-TR" altLang="tr-TR" sz="2900" b="1" u="sng" dirty="0" err="1"/>
                  <a:t>partially</a:t>
                </a:r>
                <a:r>
                  <a:rPr lang="tr-TR" altLang="tr-TR" sz="2900" b="1" u="sng" dirty="0"/>
                  <a:t> </a:t>
                </a:r>
                <a:r>
                  <a:rPr lang="tr-TR" altLang="tr-TR" sz="2900" b="1" u="sng" dirty="0" err="1"/>
                  <a:t>observable</a:t>
                </a:r>
                <a:r>
                  <a:rPr lang="en-US" altLang="tr-TR" sz="2900" b="1" u="sng" dirty="0"/>
                  <a:t>, </a:t>
                </a:r>
                <a:r>
                  <a:rPr lang="tr-TR" altLang="tr-TR" sz="2900" b="1" u="sng" dirty="0" err="1"/>
                  <a:t>stochastic</a:t>
                </a:r>
                <a:r>
                  <a:rPr lang="en-US" altLang="tr-TR" sz="2900" b="1" u="sng" dirty="0"/>
                  <a:t>, </a:t>
                </a:r>
                <a:r>
                  <a:rPr lang="tr-TR" altLang="tr-TR" sz="2900" b="1" u="sng" dirty="0" err="1"/>
                  <a:t>sequential</a:t>
                </a:r>
                <a:r>
                  <a:rPr lang="en-US" altLang="tr-TR" sz="2900" b="1" u="sng" dirty="0"/>
                  <a:t>, dynamic, continuous,</a:t>
                </a:r>
                <a:r>
                  <a:rPr lang="tr-TR" altLang="tr-TR" sz="2900" b="1" u="sng" dirty="0"/>
                  <a:t> </a:t>
                </a:r>
                <a:r>
                  <a:rPr lang="tr-TR" altLang="tr-TR" sz="2900" b="1" u="sng" dirty="0" err="1"/>
                  <a:t>and</a:t>
                </a:r>
                <a:r>
                  <a:rPr lang="tr-TR" altLang="tr-TR" sz="2900" b="1" u="sng" dirty="0"/>
                  <a:t> </a:t>
                </a:r>
                <a:r>
                  <a:rPr lang="tr-TR" altLang="tr-TR" sz="2900" b="1" u="sng" dirty="0" err="1"/>
                  <a:t>multi-agent</a:t>
                </a:r>
                <a:endParaRPr lang="tr-TR" sz="2900" b="1" u="sng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>
                <a:blip r:embed="rId3"/>
                <a:stretch>
                  <a:fillRect l="-667" t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16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Types: Examples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3" y="2132856"/>
            <a:ext cx="8456533" cy="3910786"/>
          </a:xfrm>
        </p:spPr>
      </p:pic>
    </p:spTree>
    <p:extLst>
      <p:ext uri="{BB962C8B-B14F-4D97-AF65-F5344CB8AC3E}">
        <p14:creationId xmlns:p14="http://schemas.microsoft.com/office/powerpoint/2010/main" val="311936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Agent </a:t>
            </a:r>
            <a:r>
              <a:rPr lang="tr-TR" dirty="0" err="1"/>
              <a:t>Types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Simple reflex agents</a:t>
            </a:r>
          </a:p>
          <a:p>
            <a:r>
              <a:rPr lang="tr-TR"/>
              <a:t>Model-based reflex agents</a:t>
            </a:r>
          </a:p>
          <a:p>
            <a:pPr lvl="1"/>
            <a:r>
              <a:rPr lang="tr-TR"/>
              <a:t>Simple </a:t>
            </a:r>
            <a:r>
              <a:rPr lang="tr-TR" dirty="0" err="1"/>
              <a:t>reflex</a:t>
            </a:r>
            <a:r>
              <a:rPr lang="tr-TR" dirty="0"/>
              <a:t> </a:t>
            </a:r>
            <a:r>
              <a:rPr lang="tr-TR" dirty="0" err="1"/>
              <a:t>agents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state</a:t>
            </a:r>
            <a:endParaRPr lang="tr-TR" dirty="0"/>
          </a:p>
          <a:p>
            <a:r>
              <a:rPr lang="tr-TR" dirty="0" err="1"/>
              <a:t>Goal-based</a:t>
            </a:r>
            <a:r>
              <a:rPr lang="tr-TR" dirty="0"/>
              <a:t> </a:t>
            </a:r>
            <a:r>
              <a:rPr lang="tr-TR" dirty="0" err="1"/>
              <a:t>agents</a:t>
            </a:r>
            <a:endParaRPr lang="tr-TR" dirty="0"/>
          </a:p>
          <a:p>
            <a:r>
              <a:rPr lang="tr-TR" dirty="0" err="1"/>
              <a:t>Utility-based</a:t>
            </a:r>
            <a:r>
              <a:rPr lang="tr-TR" dirty="0"/>
              <a:t> </a:t>
            </a:r>
            <a:r>
              <a:rPr lang="tr-TR" dirty="0" err="1"/>
              <a:t>agents</a:t>
            </a:r>
            <a:endParaRPr lang="tr-TR" dirty="0"/>
          </a:p>
          <a:p>
            <a:r>
              <a:rPr lang="tr-TR" dirty="0"/>
              <a:t>Learning </a:t>
            </a:r>
            <a:r>
              <a:rPr lang="tr-TR" dirty="0" err="1"/>
              <a:t>agents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65104"/>
            <a:ext cx="4534078" cy="222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4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10316</TotalTime>
  <Words>2446</Words>
  <Application>Microsoft Office PowerPoint</Application>
  <PresentationFormat>Ekran Gösterisi (4:3)</PresentationFormat>
  <Paragraphs>268</Paragraphs>
  <Slides>18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Ofis Teması</vt:lpstr>
      <vt:lpstr>BMB5116  ARTIFICIAL INTELLIGENCE THEORY</vt:lpstr>
      <vt:lpstr>Automated Taxi Driving Agent</vt:lpstr>
      <vt:lpstr>Interactive English Tutor Agent</vt:lpstr>
      <vt:lpstr>PEAS: Examples</vt:lpstr>
      <vt:lpstr>Agent Characteristics</vt:lpstr>
      <vt:lpstr>Environment Types (I)</vt:lpstr>
      <vt:lpstr>Environment Types (II)</vt:lpstr>
      <vt:lpstr>Environment Types: Examples</vt:lpstr>
      <vt:lpstr>Agent Types</vt:lpstr>
      <vt:lpstr>Simple Reflex Agents</vt:lpstr>
      <vt:lpstr>Simple Reflex Agents</vt:lpstr>
      <vt:lpstr>Model-Based Reflex Agents</vt:lpstr>
      <vt:lpstr>Model-Based Reflex Agents</vt:lpstr>
      <vt:lpstr>Goal-Based Agents</vt:lpstr>
      <vt:lpstr>Utility-Based Agents</vt:lpstr>
      <vt:lpstr>Learning Agents</vt:lpstr>
      <vt:lpstr>Agent Architectures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BMB5116  ARTIFICIAL INTELLIGENCE THEORY</dc:title>
  <dc:creator>cnr</dc:creator>
  <cp:lastModifiedBy>Murat Berk Yetiştirir</cp:lastModifiedBy>
  <cp:revision>162</cp:revision>
  <dcterms:created xsi:type="dcterms:W3CDTF">2017-11-22T10:17:48Z</dcterms:created>
  <dcterms:modified xsi:type="dcterms:W3CDTF">2024-11-18T22:21:53Z</dcterms:modified>
</cp:coreProperties>
</file>