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09" r:id="rId2"/>
    <p:sldId id="310" r:id="rId3"/>
    <p:sldId id="290" r:id="rId4"/>
    <p:sldId id="257" r:id="rId5"/>
    <p:sldId id="282" r:id="rId6"/>
    <p:sldId id="278" r:id="rId7"/>
    <p:sldId id="305" r:id="rId8"/>
    <p:sldId id="306" r:id="rId9"/>
    <p:sldId id="280" r:id="rId10"/>
    <p:sldId id="303" r:id="rId11"/>
    <p:sldId id="288" r:id="rId12"/>
    <p:sldId id="286" r:id="rId13"/>
    <p:sldId id="291" r:id="rId14"/>
    <p:sldId id="308" r:id="rId15"/>
    <p:sldId id="260" r:id="rId16"/>
    <p:sldId id="261" r:id="rId17"/>
    <p:sldId id="262" r:id="rId18"/>
    <p:sldId id="264" r:id="rId19"/>
    <p:sldId id="268" r:id="rId20"/>
    <p:sldId id="296" r:id="rId21"/>
    <p:sldId id="274" r:id="rId22"/>
    <p:sldId id="267" r:id="rId23"/>
    <p:sldId id="270" r:id="rId24"/>
    <p:sldId id="307" r:id="rId25"/>
    <p:sldId id="273" r:id="rId26"/>
    <p:sldId id="275" r:id="rId27"/>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38A"/>
    <a:srgbClr val="DBD185"/>
    <a:srgbClr val="C4BD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5" autoAdjust="0"/>
    <p:restoredTop sz="80597" autoAdjust="0"/>
  </p:normalViewPr>
  <p:slideViewPr>
    <p:cSldViewPr>
      <p:cViewPr varScale="1">
        <p:scale>
          <a:sx n="69" d="100"/>
          <a:sy n="69" d="100"/>
        </p:scale>
        <p:origin x="1838"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06C007-9E58-4D55-B900-421821F1FA7B}" type="datetimeFigureOut">
              <a:rPr lang="tr-TR" smtClean="0"/>
              <a:t>18.11.2024</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6F112B-FED6-4915-A0F9-D07E31D399C3}" type="slidenum">
              <a:rPr lang="tr-TR" smtClean="0"/>
              <a:t>‹#›</a:t>
            </a:fld>
            <a:endParaRPr lang="tr-TR"/>
          </a:p>
        </p:txBody>
      </p:sp>
    </p:spTree>
    <p:extLst>
      <p:ext uri="{BB962C8B-B14F-4D97-AF65-F5344CB8AC3E}">
        <p14:creationId xmlns:p14="http://schemas.microsoft.com/office/powerpoint/2010/main" val="1797729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E80509D-24AD-4DE1-A792-D64411AA3A74}" type="slidenum">
              <a:rPr lang="tr-TR" smtClean="0"/>
              <a:t>1</a:t>
            </a:fld>
            <a:endParaRPr lang="tr-TR"/>
          </a:p>
        </p:txBody>
      </p:sp>
    </p:spTree>
    <p:extLst>
      <p:ext uri="{BB962C8B-B14F-4D97-AF65-F5344CB8AC3E}">
        <p14:creationId xmlns:p14="http://schemas.microsoft.com/office/powerpoint/2010/main" val="1226584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Restricted form of general agent:</a:t>
            </a:r>
            <a:endParaRPr lang="tr-TR"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Note: this is o</a:t>
            </a:r>
            <a:r>
              <a:rPr lang="tr-TR" sz="1200" b="0" i="0" u="none" strike="noStrike" kern="1200" baseline="0" dirty="0" err="1">
                <a:solidFill>
                  <a:schemeClr val="tx1"/>
                </a:solidFill>
                <a:latin typeface="+mn-lt"/>
                <a:ea typeface="+mn-ea"/>
                <a:cs typeface="+mn-cs"/>
              </a:rPr>
              <a:t>nl</a:t>
            </a:r>
            <a:r>
              <a:rPr lang="en-US" sz="1200" b="0" i="0" u="none" strike="noStrike" kern="1200" baseline="0" dirty="0" err="1">
                <a:solidFill>
                  <a:schemeClr val="tx1"/>
                </a:solidFill>
                <a:latin typeface="+mn-lt"/>
                <a:ea typeface="+mn-ea"/>
                <a:cs typeface="+mn-cs"/>
              </a:rPr>
              <a:t>ine</a:t>
            </a:r>
            <a:r>
              <a:rPr lang="en-US" sz="1200" b="0" i="0" u="none" strike="noStrike" kern="1200" baseline="0" dirty="0">
                <a:solidFill>
                  <a:schemeClr val="tx1"/>
                </a:solidFill>
                <a:latin typeface="+mn-lt"/>
                <a:ea typeface="+mn-ea"/>
                <a:cs typeface="+mn-cs"/>
              </a:rPr>
              <a:t> problem solving; solution executed \eyes closed."</a:t>
            </a:r>
          </a:p>
          <a:p>
            <a:r>
              <a:rPr lang="en-US" sz="1200" b="0" i="0" u="none" strike="noStrike" kern="1200" baseline="0" dirty="0">
                <a:solidFill>
                  <a:schemeClr val="tx1"/>
                </a:solidFill>
                <a:latin typeface="+mn-lt"/>
                <a:ea typeface="+mn-ea"/>
                <a:cs typeface="+mn-cs"/>
              </a:rPr>
              <a:t>Online problem solving involves acting without complete knowledge.</a:t>
            </a:r>
            <a:endParaRPr lang="tr-TR" sz="1200" b="0" i="0" u="none" strike="noStrike" kern="1200" baseline="0" dirty="0">
              <a:solidFill>
                <a:schemeClr val="tx1"/>
              </a:solidFill>
              <a:latin typeface="+mn-lt"/>
              <a:ea typeface="+mn-ea"/>
              <a:cs typeface="+mn-cs"/>
            </a:endParaRPr>
          </a:p>
          <a:p>
            <a:r>
              <a:rPr lang="en-US" altLang="tr-TR" dirty="0"/>
              <a:t>What is the goal to be achieved?</a:t>
            </a:r>
            <a:endParaRPr lang="tr-TR" sz="1200" b="0" i="0" u="none" strike="noStrike" kern="1200" baseline="0" dirty="0">
              <a:solidFill>
                <a:schemeClr val="tx1"/>
              </a:solidFill>
              <a:latin typeface="+mn-lt"/>
              <a:ea typeface="+mn-ea"/>
              <a:cs typeface="+mn-cs"/>
            </a:endParaRPr>
          </a:p>
          <a:p>
            <a:r>
              <a:rPr lang="en-US" altLang="tr-TR" dirty="0"/>
              <a:t>Could describe a situation we want to achieve, a set of properties that we want to hold, etc. </a:t>
            </a:r>
          </a:p>
          <a:p>
            <a:r>
              <a:rPr lang="en-US" altLang="tr-TR" dirty="0"/>
              <a:t>Requires defining a </a:t>
            </a:r>
            <a:r>
              <a:rPr lang="en-US" altLang="tr-TR" b="1" dirty="0"/>
              <a:t>“goal test”</a:t>
            </a:r>
            <a:r>
              <a:rPr lang="en-US" altLang="tr-TR" dirty="0"/>
              <a:t> so that we know what it means to have achieved/satisfied our goal.</a:t>
            </a:r>
          </a:p>
          <a:p>
            <a:r>
              <a:rPr lang="en-US" altLang="tr-TR" dirty="0"/>
              <a:t>This is a hard question that is rarely tackled in AI, usually assuming that the system designer or user will specify the goal to be achieved. </a:t>
            </a:r>
          </a:p>
          <a:p>
            <a:r>
              <a:rPr lang="en-US" altLang="tr-TR" dirty="0"/>
              <a:t>Certainly psychologists and motivational speakers always stress the importance of people establishing clear goals for themselves as the first step towards solving a problem. </a:t>
            </a:r>
          </a:p>
          <a:p>
            <a:r>
              <a:rPr lang="en-US" altLang="tr-TR" dirty="0"/>
              <a:t>Intelligent agents are to maximize their</a:t>
            </a:r>
            <a:r>
              <a:rPr lang="tr-TR" altLang="tr-TR" dirty="0"/>
              <a:t> </a:t>
            </a:r>
            <a:r>
              <a:rPr lang="tr-TR" altLang="tr-TR" dirty="0" err="1"/>
              <a:t>performance</a:t>
            </a:r>
            <a:r>
              <a:rPr lang="tr-TR" altLang="tr-TR" dirty="0"/>
              <a:t>  </a:t>
            </a:r>
            <a:r>
              <a:rPr lang="tr-TR" altLang="tr-TR" dirty="0" err="1"/>
              <a:t>measure</a:t>
            </a:r>
            <a:endParaRPr lang="tr-TR" altLang="tr-TR" dirty="0"/>
          </a:p>
          <a:p>
            <a:r>
              <a:rPr lang="en-US" altLang="tr-TR" dirty="0"/>
              <a:t>This can be simplified if the agent can adopt a goal and aim</a:t>
            </a:r>
            <a:r>
              <a:rPr lang="tr-TR" altLang="tr-TR" dirty="0"/>
              <a:t> at </a:t>
            </a:r>
            <a:r>
              <a:rPr lang="tr-TR" altLang="tr-TR" dirty="0" err="1"/>
              <a:t>satisfying</a:t>
            </a:r>
            <a:r>
              <a:rPr lang="tr-TR" altLang="tr-TR" dirty="0"/>
              <a:t> it</a:t>
            </a:r>
          </a:p>
          <a:p>
            <a:r>
              <a:rPr lang="en-US" altLang="tr-TR" dirty="0"/>
              <a:t>Goals help organize </a:t>
            </a:r>
            <a:r>
              <a:rPr lang="en-US" altLang="tr-TR" dirty="0" err="1"/>
              <a:t>behaviour</a:t>
            </a:r>
            <a:r>
              <a:rPr lang="en-US" altLang="tr-TR" dirty="0"/>
              <a:t> by limiting the objectives</a:t>
            </a:r>
            <a:r>
              <a:rPr lang="tr-TR" altLang="tr-TR" dirty="0"/>
              <a:t> </a:t>
            </a:r>
            <a:r>
              <a:rPr lang="en-US" altLang="tr-TR" dirty="0"/>
              <a:t>that the agent is trying to achieve</a:t>
            </a:r>
          </a:p>
          <a:p>
            <a:r>
              <a:rPr lang="en-US" altLang="tr-TR" b="1" dirty="0"/>
              <a:t>Goal formulation</a:t>
            </a:r>
            <a:r>
              <a:rPr lang="en-US" altLang="tr-TR" dirty="0"/>
              <a:t>, based on the current situation and the</a:t>
            </a:r>
            <a:r>
              <a:rPr lang="tr-TR" altLang="tr-TR" dirty="0"/>
              <a:t> </a:t>
            </a:r>
            <a:r>
              <a:rPr lang="en-US" altLang="tr-TR" dirty="0"/>
              <a:t>agent’s performance measure, is the first step in problem</a:t>
            </a:r>
            <a:r>
              <a:rPr lang="tr-TR" altLang="tr-TR" dirty="0"/>
              <a:t> </a:t>
            </a:r>
            <a:r>
              <a:rPr lang="tr-TR" altLang="tr-TR" dirty="0" err="1"/>
              <a:t>solving</a:t>
            </a:r>
            <a:endParaRPr lang="tr-TR" altLang="tr-TR" dirty="0"/>
          </a:p>
          <a:p>
            <a:r>
              <a:rPr lang="en-US" altLang="tr-TR" dirty="0"/>
              <a:t>Goal is a set of states. The agent’s task is to find out which</a:t>
            </a:r>
            <a:r>
              <a:rPr lang="tr-TR" altLang="tr-TR" dirty="0"/>
              <a:t> </a:t>
            </a:r>
            <a:r>
              <a:rPr lang="en-US" altLang="tr-TR" dirty="0"/>
              <a:t>sequence of actions will get it to a goal state</a:t>
            </a:r>
          </a:p>
          <a:p>
            <a:r>
              <a:rPr lang="en-US" altLang="tr-TR" b="1" dirty="0"/>
              <a:t>Problem formulation</a:t>
            </a:r>
            <a:r>
              <a:rPr lang="en-US" altLang="tr-TR" dirty="0"/>
              <a:t> is the process of deciding what sorts of</a:t>
            </a:r>
            <a:r>
              <a:rPr lang="tr-TR" altLang="tr-TR" dirty="0"/>
              <a:t> </a:t>
            </a:r>
            <a:r>
              <a:rPr lang="en-US" altLang="tr-TR" dirty="0"/>
              <a:t>actions and states to consider, given a goal</a:t>
            </a:r>
            <a:endParaRPr lang="tr-TR" altLang="tr-TR" dirty="0"/>
          </a:p>
          <a:p>
            <a:r>
              <a:rPr lang="en-US" altLang="tr-TR" dirty="0"/>
              <a:t>Characterize the </a:t>
            </a:r>
            <a:r>
              <a:rPr lang="en-US" altLang="tr-TR" b="1" dirty="0"/>
              <a:t>primitive actions</a:t>
            </a:r>
            <a:r>
              <a:rPr lang="en-US" altLang="tr-TR" dirty="0"/>
              <a:t> or events that are available for making changes in the world in order to achieve a goal. </a:t>
            </a:r>
          </a:p>
          <a:p>
            <a:r>
              <a:rPr lang="en-US" altLang="tr-TR" b="1" dirty="0"/>
              <a:t>Deterministic</a:t>
            </a:r>
            <a:r>
              <a:rPr lang="en-US" altLang="tr-TR" dirty="0"/>
              <a:t> world: no uncertainty in an action’s effects. Given an action (a.k.a. </a:t>
            </a:r>
            <a:r>
              <a:rPr lang="en-US" altLang="tr-TR" b="1" dirty="0"/>
              <a:t>operator</a:t>
            </a:r>
            <a:r>
              <a:rPr lang="en-US" altLang="tr-TR" dirty="0"/>
              <a:t> or move) and a description of the </a:t>
            </a:r>
            <a:r>
              <a:rPr lang="en-US" altLang="tr-TR" b="1" dirty="0"/>
              <a:t>current world state</a:t>
            </a:r>
            <a:r>
              <a:rPr lang="en-US" altLang="tr-TR" dirty="0"/>
              <a:t>, the action completely specifies </a:t>
            </a:r>
          </a:p>
          <a:p>
            <a:pPr lvl="1"/>
            <a:r>
              <a:rPr lang="en-US" altLang="tr-TR" sz="2400" dirty="0"/>
              <a:t>whether that action </a:t>
            </a:r>
            <a:r>
              <a:rPr lang="en-US" altLang="tr-TR" sz="2400" i="1" dirty="0"/>
              <a:t>can</a:t>
            </a:r>
            <a:r>
              <a:rPr lang="en-US" altLang="tr-TR" sz="2400" dirty="0"/>
              <a:t> be applied to the current world (i.e., is it applicable and legal), and </a:t>
            </a:r>
          </a:p>
          <a:p>
            <a:pPr lvl="1"/>
            <a:r>
              <a:rPr lang="en-US" altLang="tr-TR" sz="2400" dirty="0"/>
              <a:t>what the exact state of the world will be after the action is performed in the current world (i.e., no need  for "history" information to compute what the new world looks like).</a:t>
            </a:r>
          </a:p>
          <a:p>
            <a:r>
              <a:rPr lang="en-US" altLang="tr-TR" dirty="0"/>
              <a:t>An agent with several immediate options of unknown value</a:t>
            </a:r>
            <a:r>
              <a:rPr lang="tr-TR" altLang="tr-TR" dirty="0"/>
              <a:t> </a:t>
            </a:r>
            <a:r>
              <a:rPr lang="en-US" altLang="tr-TR" dirty="0"/>
              <a:t>can decide what to do </a:t>
            </a:r>
            <a:endParaRPr lang="tr-TR" altLang="tr-TR" dirty="0"/>
          </a:p>
          <a:p>
            <a:pPr marL="742950" lvl="1" indent="-285750"/>
            <a:r>
              <a:rPr lang="en-US" altLang="tr-TR" dirty="0"/>
              <a:t>by first </a:t>
            </a:r>
            <a:r>
              <a:rPr lang="tr-TR" altLang="tr-TR" dirty="0" err="1"/>
              <a:t>considering</a:t>
            </a:r>
            <a:r>
              <a:rPr lang="en-US" altLang="tr-TR" dirty="0"/>
              <a:t> different possible</a:t>
            </a:r>
            <a:r>
              <a:rPr lang="tr-TR" altLang="tr-TR" dirty="0"/>
              <a:t> </a:t>
            </a:r>
            <a:r>
              <a:rPr lang="en-US" altLang="tr-TR" dirty="0"/>
              <a:t>sequences of actions that lead to states of known value, and</a:t>
            </a:r>
            <a:r>
              <a:rPr lang="tr-TR" altLang="tr-TR" dirty="0"/>
              <a:t> </a:t>
            </a:r>
          </a:p>
          <a:p>
            <a:pPr marL="742950" lvl="1" indent="-285750"/>
            <a:r>
              <a:rPr lang="en-US" altLang="tr-TR" dirty="0"/>
              <a:t>then choosing the best sequence</a:t>
            </a:r>
          </a:p>
          <a:p>
            <a:r>
              <a:rPr lang="en-US" altLang="tr-TR" dirty="0"/>
              <a:t>Looking for such a sequence is called </a:t>
            </a:r>
            <a:r>
              <a:rPr lang="en-US" altLang="tr-TR" b="1" dirty="0"/>
              <a:t>search</a:t>
            </a:r>
          </a:p>
          <a:p>
            <a:r>
              <a:rPr lang="en-US" altLang="tr-TR" dirty="0"/>
              <a:t>A search algorithm takes a problem as input and returns a</a:t>
            </a:r>
            <a:r>
              <a:rPr lang="tr-TR" altLang="tr-TR" dirty="0"/>
              <a:t> </a:t>
            </a:r>
            <a:r>
              <a:rPr lang="en-US" altLang="tr-TR" b="1" dirty="0"/>
              <a:t>solution</a:t>
            </a:r>
            <a:r>
              <a:rPr lang="en-US" altLang="tr-TR" dirty="0"/>
              <a:t> in the form of </a:t>
            </a:r>
            <a:r>
              <a:rPr lang="en-US" altLang="tr-TR" b="1" dirty="0"/>
              <a:t>action sequence</a:t>
            </a:r>
          </a:p>
          <a:p>
            <a:r>
              <a:rPr lang="en-US" altLang="tr-TR" dirty="0"/>
              <a:t>On</a:t>
            </a:r>
            <a:r>
              <a:rPr lang="tr-TR" altLang="tr-TR" dirty="0"/>
              <a:t>c</a:t>
            </a:r>
            <a:r>
              <a:rPr lang="en-US" altLang="tr-TR" dirty="0"/>
              <a:t>e a solution is found</a:t>
            </a:r>
            <a:r>
              <a:rPr lang="tr-TR" altLang="tr-TR" dirty="0"/>
              <a:t>, </a:t>
            </a:r>
            <a:r>
              <a:rPr lang="tr-TR" altLang="tr-TR" dirty="0" err="1"/>
              <a:t>its</a:t>
            </a:r>
            <a:r>
              <a:rPr lang="tr-TR" altLang="tr-TR" dirty="0"/>
              <a:t> </a:t>
            </a:r>
            <a:r>
              <a:rPr lang="en-US" altLang="tr-TR" dirty="0"/>
              <a:t>actions</a:t>
            </a:r>
            <a:r>
              <a:rPr lang="tr-TR" altLang="tr-TR" dirty="0"/>
              <a:t> </a:t>
            </a:r>
            <a:r>
              <a:rPr lang="en-US" altLang="tr-TR" dirty="0"/>
              <a:t>can be</a:t>
            </a:r>
            <a:r>
              <a:rPr lang="tr-TR" altLang="tr-TR" dirty="0"/>
              <a:t> </a:t>
            </a:r>
            <a:r>
              <a:rPr lang="tr-TR" altLang="tr-TR" dirty="0" err="1"/>
              <a:t>carried</a:t>
            </a:r>
            <a:r>
              <a:rPr lang="tr-TR" altLang="tr-TR" dirty="0"/>
              <a:t> </a:t>
            </a:r>
            <a:r>
              <a:rPr lang="tr-TR" altLang="tr-TR" dirty="0" err="1"/>
              <a:t>out</a:t>
            </a:r>
            <a:r>
              <a:rPr lang="tr-TR" altLang="tr-TR" dirty="0"/>
              <a:t> – </a:t>
            </a:r>
            <a:r>
              <a:rPr lang="tr-TR" altLang="tr-TR" b="1" dirty="0" err="1"/>
              <a:t>execution</a:t>
            </a:r>
            <a:r>
              <a:rPr lang="tr-TR" altLang="tr-TR" b="1" dirty="0"/>
              <a:t> </a:t>
            </a:r>
            <a:r>
              <a:rPr lang="tr-TR" altLang="tr-TR" b="1" dirty="0" err="1"/>
              <a:t>phase</a:t>
            </a:r>
            <a:endParaRPr lang="tr-TR" altLang="tr-TR" b="1" dirty="0"/>
          </a:p>
          <a:p>
            <a:r>
              <a:rPr lang="en-US" altLang="tr-TR" b="1" dirty="0"/>
              <a:t>formulate, search, execute”</a:t>
            </a:r>
            <a:r>
              <a:rPr lang="en-US" altLang="tr-TR" dirty="0"/>
              <a:t> design </a:t>
            </a:r>
            <a:r>
              <a:rPr lang="tr-TR" altLang="tr-TR" dirty="0" err="1"/>
              <a:t>steps</a:t>
            </a:r>
            <a:r>
              <a:rPr lang="tr-TR" altLang="tr-TR" dirty="0"/>
              <a:t> </a:t>
            </a:r>
            <a:r>
              <a:rPr lang="en-US" altLang="tr-TR" dirty="0"/>
              <a:t>for the agent</a:t>
            </a:r>
          </a:p>
          <a:p>
            <a:endParaRPr lang="tr-TR" sz="1200" b="0" i="0" u="none" strike="noStrike" kern="1200" baseline="0" dirty="0">
              <a:solidFill>
                <a:schemeClr val="tx1"/>
              </a:solidFill>
              <a:latin typeface="+mn-lt"/>
              <a:ea typeface="+mn-ea"/>
              <a:cs typeface="+mn-cs"/>
            </a:endParaRPr>
          </a:p>
          <a:p>
            <a:endParaRPr lang="tr-TR" dirty="0"/>
          </a:p>
        </p:txBody>
      </p:sp>
      <p:sp>
        <p:nvSpPr>
          <p:cNvPr id="4" name="Slayt Numarası Yer Tutucusu 3"/>
          <p:cNvSpPr>
            <a:spLocks noGrp="1"/>
          </p:cNvSpPr>
          <p:nvPr>
            <p:ph type="sldNum" sz="quarter" idx="10"/>
          </p:nvPr>
        </p:nvSpPr>
        <p:spPr/>
        <p:txBody>
          <a:bodyPr/>
          <a:lstStyle/>
          <a:p>
            <a:fld id="{C06F112B-FED6-4915-A0F9-D07E31D399C3}" type="slidenum">
              <a:rPr lang="tr-TR" smtClean="0"/>
              <a:t>4</a:t>
            </a:fld>
            <a:endParaRPr lang="tr-TR"/>
          </a:p>
        </p:txBody>
      </p:sp>
    </p:spTree>
    <p:extLst>
      <p:ext uri="{BB962C8B-B14F-4D97-AF65-F5344CB8AC3E}">
        <p14:creationId xmlns:p14="http://schemas.microsoft.com/office/powerpoint/2010/main" val="1244330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a:p>
        </p:txBody>
      </p:sp>
      <p:sp>
        <p:nvSpPr>
          <p:cNvPr id="4" name="Slayt Numarası Yer Tutucusu 3"/>
          <p:cNvSpPr>
            <a:spLocks noGrp="1"/>
          </p:cNvSpPr>
          <p:nvPr>
            <p:ph type="sldNum" sz="quarter" idx="10"/>
          </p:nvPr>
        </p:nvSpPr>
        <p:spPr/>
        <p:txBody>
          <a:bodyPr/>
          <a:lstStyle/>
          <a:p>
            <a:fld id="{C06F112B-FED6-4915-A0F9-D07E31D399C3}" type="slidenum">
              <a:rPr lang="tr-TR" smtClean="0"/>
              <a:t>7</a:t>
            </a:fld>
            <a:endParaRPr lang="tr-TR"/>
          </a:p>
        </p:txBody>
      </p:sp>
    </p:spTree>
    <p:extLst>
      <p:ext uri="{BB962C8B-B14F-4D97-AF65-F5344CB8AC3E}">
        <p14:creationId xmlns:p14="http://schemas.microsoft.com/office/powerpoint/2010/main" val="3943792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altLang="tr-TR" sz="1200" dirty="0" err="1"/>
              <a:t>Conformant</a:t>
            </a:r>
            <a:r>
              <a:rPr lang="tr-TR" altLang="tr-TR" sz="1200" dirty="0">
                <a:sym typeface="Wingdings" panose="05000000000000000000" pitchFamily="2" charset="2"/>
              </a:rPr>
              <a:t> </a:t>
            </a:r>
            <a:r>
              <a:rPr lang="tr-TR" altLang="tr-TR" sz="1200" dirty="0" err="1">
                <a:sym typeface="Wingdings" panose="05000000000000000000" pitchFamily="2" charset="2"/>
              </a:rPr>
              <a:t>means</a:t>
            </a:r>
            <a:r>
              <a:rPr lang="tr-TR" altLang="tr-TR" sz="1200" dirty="0">
                <a:sym typeface="Wingdings" panose="05000000000000000000" pitchFamily="2" charset="2"/>
              </a:rPr>
              <a:t> in </a:t>
            </a:r>
            <a:r>
              <a:rPr lang="tr-TR" altLang="tr-TR" sz="1200" dirty="0" err="1">
                <a:sym typeface="Wingdings" panose="05000000000000000000" pitchFamily="2" charset="2"/>
              </a:rPr>
              <a:t>accordance</a:t>
            </a:r>
            <a:r>
              <a:rPr lang="tr-TR" altLang="tr-TR" sz="1200" dirty="0">
                <a:sym typeface="Wingdings" panose="05000000000000000000" pitchFamily="2" charset="2"/>
              </a:rPr>
              <a:t> </a:t>
            </a:r>
            <a:r>
              <a:rPr lang="tr-TR" altLang="tr-TR" sz="1200" dirty="0" err="1">
                <a:sym typeface="Wingdings" panose="05000000000000000000" pitchFamily="2" charset="2"/>
              </a:rPr>
              <a:t>with</a:t>
            </a:r>
            <a:r>
              <a:rPr lang="tr-TR" altLang="tr-TR" sz="1200" dirty="0">
                <a:sym typeface="Wingdings" panose="05000000000000000000" pitchFamily="2" charset="2"/>
              </a:rPr>
              <a:t> a set of </a:t>
            </a:r>
            <a:r>
              <a:rPr lang="tr-TR" altLang="tr-TR" sz="1200" dirty="0" err="1">
                <a:sym typeface="Wingdings" panose="05000000000000000000" pitchFamily="2" charset="2"/>
              </a:rPr>
              <a:t>specificatons</a:t>
            </a:r>
            <a:r>
              <a:rPr lang="tr-TR" altLang="tr-TR" sz="1200">
                <a:sym typeface="Wingdings" panose="05000000000000000000" pitchFamily="2" charset="2"/>
              </a:rPr>
              <a:t>. </a:t>
            </a:r>
            <a:endParaRPr lang="en-US" altLang="tr-TR" sz="1200">
              <a:sym typeface="Wingdings" panose="05000000000000000000" pitchFamily="2" charset="2"/>
            </a:endParaRPr>
          </a:p>
          <a:p>
            <a:r>
              <a:rPr lang="tr-TR"/>
              <a:t>interleave-</a:t>
            </a:r>
            <a:r>
              <a:rPr lang="tr-TR" dirty="0"/>
              <a:t>&gt; dönüşümlü çalıştır</a:t>
            </a:r>
          </a:p>
          <a:p>
            <a:r>
              <a:rPr lang="tr-TR" dirty="0" err="1"/>
              <a:t>Contingency</a:t>
            </a:r>
            <a:r>
              <a:rPr lang="tr-TR" dirty="0" err="1">
                <a:sym typeface="Wingdings" pitchFamily="2" charset="2"/>
              </a:rPr>
              <a:t>beklenmedik</a:t>
            </a:r>
            <a:r>
              <a:rPr lang="tr-TR" dirty="0">
                <a:sym typeface="Wingdings" pitchFamily="2" charset="2"/>
              </a:rPr>
              <a:t> durum</a:t>
            </a:r>
            <a:endParaRPr lang="tr-TR" dirty="0"/>
          </a:p>
          <a:p>
            <a:r>
              <a:rPr lang="tr-TR" altLang="tr-TR" dirty="0"/>
              <a:t>Toy </a:t>
            </a:r>
            <a:r>
              <a:rPr lang="tr-TR" altLang="tr-TR" dirty="0" err="1"/>
              <a:t>Problems</a:t>
            </a:r>
            <a:r>
              <a:rPr lang="tr-TR" altLang="tr-TR" dirty="0"/>
              <a:t>: </a:t>
            </a:r>
            <a:r>
              <a:rPr lang="tr-TR" altLang="tr-TR" dirty="0" err="1"/>
              <a:t>to</a:t>
            </a:r>
            <a:r>
              <a:rPr lang="tr-TR" altLang="tr-TR" dirty="0"/>
              <a:t> </a:t>
            </a:r>
            <a:r>
              <a:rPr lang="tr-TR" altLang="tr-TR" dirty="0" err="1"/>
              <a:t>show</a:t>
            </a:r>
            <a:r>
              <a:rPr lang="tr-TR" altLang="tr-TR" dirty="0"/>
              <a:t> how problem-</a:t>
            </a:r>
            <a:r>
              <a:rPr lang="tr-TR" altLang="tr-TR" dirty="0" err="1"/>
              <a:t>solving</a:t>
            </a:r>
            <a:r>
              <a:rPr lang="tr-TR" altLang="tr-TR" dirty="0"/>
              <a:t> </a:t>
            </a:r>
            <a:r>
              <a:rPr lang="tr-TR" altLang="tr-TR" dirty="0" err="1"/>
              <a:t>methods</a:t>
            </a:r>
            <a:r>
              <a:rPr lang="tr-TR" altLang="tr-TR" dirty="0"/>
              <a:t> </a:t>
            </a:r>
            <a:r>
              <a:rPr lang="tr-TR" altLang="tr-TR" dirty="0" err="1"/>
              <a:t>work</a:t>
            </a:r>
            <a:endParaRPr lang="tr-TR" altLang="tr-TR" dirty="0"/>
          </a:p>
          <a:p>
            <a:r>
              <a:rPr lang="tr-TR" altLang="tr-TR" dirty="0"/>
              <a:t>Real-World </a:t>
            </a:r>
            <a:r>
              <a:rPr lang="tr-TR" altLang="tr-TR" dirty="0" err="1"/>
              <a:t>Problems</a:t>
            </a:r>
            <a:r>
              <a:rPr lang="tr-TR" altLang="tr-TR" dirty="0"/>
              <a:t>: </a:t>
            </a:r>
            <a:r>
              <a:rPr lang="tr-TR" altLang="tr-TR" dirty="0" err="1"/>
              <a:t>used</a:t>
            </a:r>
            <a:r>
              <a:rPr lang="tr-TR" altLang="tr-TR" dirty="0"/>
              <a:t> in </a:t>
            </a:r>
            <a:r>
              <a:rPr lang="tr-TR" altLang="tr-TR" dirty="0" err="1"/>
              <a:t>various</a:t>
            </a:r>
            <a:r>
              <a:rPr lang="tr-TR" altLang="tr-TR" dirty="0"/>
              <a:t> </a:t>
            </a:r>
            <a:r>
              <a:rPr lang="tr-TR" altLang="tr-TR" dirty="0" err="1"/>
              <a:t>applications</a:t>
            </a:r>
            <a:r>
              <a:rPr lang="tr-TR" altLang="tr-TR" dirty="0"/>
              <a:t> </a:t>
            </a:r>
            <a:r>
              <a:rPr lang="tr-TR" altLang="tr-TR" dirty="0" err="1"/>
              <a:t>such</a:t>
            </a:r>
            <a:r>
              <a:rPr lang="tr-TR" altLang="tr-TR" dirty="0"/>
              <a:t> as </a:t>
            </a:r>
            <a:r>
              <a:rPr lang="tr-TR" altLang="tr-TR" dirty="0" err="1"/>
              <a:t>routing</a:t>
            </a:r>
            <a:r>
              <a:rPr lang="tr-TR" altLang="tr-TR" dirty="0"/>
              <a:t> in </a:t>
            </a:r>
            <a:r>
              <a:rPr lang="tr-TR" altLang="tr-TR" dirty="0" err="1"/>
              <a:t>computer</a:t>
            </a:r>
            <a:r>
              <a:rPr lang="tr-TR" altLang="tr-TR" dirty="0"/>
              <a:t> </a:t>
            </a:r>
            <a:r>
              <a:rPr lang="tr-TR" altLang="tr-TR" dirty="0" err="1"/>
              <a:t>networks</a:t>
            </a:r>
            <a:r>
              <a:rPr lang="tr-TR" altLang="tr-TR" dirty="0"/>
              <a:t>, </a:t>
            </a:r>
            <a:r>
              <a:rPr lang="tr-TR" altLang="tr-TR" dirty="0" err="1"/>
              <a:t>logistics</a:t>
            </a:r>
            <a:r>
              <a:rPr lang="tr-TR" altLang="tr-TR" dirty="0"/>
              <a:t> </a:t>
            </a:r>
            <a:r>
              <a:rPr lang="tr-TR" altLang="tr-TR" dirty="0" err="1"/>
              <a:t>planning</a:t>
            </a:r>
            <a:r>
              <a:rPr lang="tr-TR" altLang="tr-TR" dirty="0"/>
              <a:t>, </a:t>
            </a:r>
            <a:r>
              <a:rPr lang="tr-TR" altLang="tr-TR" dirty="0" err="1"/>
              <a:t>airline</a:t>
            </a:r>
            <a:r>
              <a:rPr lang="tr-TR" altLang="tr-TR" dirty="0"/>
              <a:t> </a:t>
            </a:r>
            <a:r>
              <a:rPr lang="tr-TR" altLang="tr-TR" dirty="0" err="1"/>
              <a:t>travel</a:t>
            </a:r>
            <a:r>
              <a:rPr lang="tr-TR" altLang="tr-TR" dirty="0"/>
              <a:t> </a:t>
            </a:r>
            <a:r>
              <a:rPr lang="tr-TR" altLang="tr-TR" dirty="0" err="1"/>
              <a:t>system</a:t>
            </a:r>
            <a:r>
              <a:rPr lang="tr-TR" altLang="tr-TR" dirty="0"/>
              <a:t>, </a:t>
            </a:r>
            <a:r>
              <a:rPr lang="tr-TR" altLang="tr-TR" dirty="0" err="1"/>
              <a:t>etc</a:t>
            </a:r>
            <a:r>
              <a:rPr lang="tr-TR" altLang="tr-TR" dirty="0"/>
              <a:t>.</a:t>
            </a:r>
          </a:p>
          <a:p>
            <a:r>
              <a:rPr lang="tr-TR" dirty="0" err="1"/>
              <a:t>mak</a:t>
            </a:r>
            <a:endParaRPr lang="tr-TR" dirty="0"/>
          </a:p>
        </p:txBody>
      </p:sp>
      <p:sp>
        <p:nvSpPr>
          <p:cNvPr id="4" name="Slayt Numarası Yer Tutucusu 3"/>
          <p:cNvSpPr>
            <a:spLocks noGrp="1"/>
          </p:cNvSpPr>
          <p:nvPr>
            <p:ph type="sldNum" sz="quarter" idx="10"/>
          </p:nvPr>
        </p:nvSpPr>
        <p:spPr/>
        <p:txBody>
          <a:bodyPr/>
          <a:lstStyle/>
          <a:p>
            <a:fld id="{C06F112B-FED6-4915-A0F9-D07E31D399C3}" type="slidenum">
              <a:rPr lang="tr-TR" smtClean="0"/>
              <a:t>12</a:t>
            </a:fld>
            <a:endParaRPr lang="tr-TR"/>
          </a:p>
        </p:txBody>
      </p:sp>
    </p:spTree>
    <p:extLst>
      <p:ext uri="{BB962C8B-B14F-4D97-AF65-F5344CB8AC3E}">
        <p14:creationId xmlns:p14="http://schemas.microsoft.com/office/powerpoint/2010/main" val="3807000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C06F112B-FED6-4915-A0F9-D07E31D399C3}" type="slidenum">
              <a:rPr lang="tr-TR" smtClean="0"/>
              <a:t>13</a:t>
            </a:fld>
            <a:endParaRPr lang="tr-TR"/>
          </a:p>
        </p:txBody>
      </p:sp>
    </p:spTree>
    <p:extLst>
      <p:ext uri="{BB962C8B-B14F-4D97-AF65-F5344CB8AC3E}">
        <p14:creationId xmlns:p14="http://schemas.microsoft.com/office/powerpoint/2010/main" val="1883365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C06F112B-FED6-4915-A0F9-D07E31D399C3}" type="slidenum">
              <a:rPr lang="tr-TR" smtClean="0"/>
              <a:t>14</a:t>
            </a:fld>
            <a:endParaRPr lang="tr-TR"/>
          </a:p>
        </p:txBody>
      </p:sp>
    </p:spTree>
    <p:extLst>
      <p:ext uri="{BB962C8B-B14F-4D97-AF65-F5344CB8AC3E}">
        <p14:creationId xmlns:p14="http://schemas.microsoft.com/office/powerpoint/2010/main" val="2265987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a:t>Finite</a:t>
            </a:r>
            <a:r>
              <a:rPr lang="tr-TR" dirty="0"/>
              <a:t> </a:t>
            </a:r>
            <a:r>
              <a:rPr lang="tr-TR" dirty="0" err="1"/>
              <a:t>geometric</a:t>
            </a:r>
            <a:r>
              <a:rPr lang="tr-TR" dirty="0"/>
              <a:t> </a:t>
            </a:r>
            <a:r>
              <a:rPr lang="tr-TR" dirty="0" err="1"/>
              <a:t>series</a:t>
            </a:r>
            <a:r>
              <a:rPr lang="tr-TR" dirty="0"/>
              <a:t>:</a:t>
            </a:r>
          </a:p>
          <a:p>
            <a:r>
              <a:rPr lang="pt-BR" dirty="0"/>
              <a:t>1 + r + r </a:t>
            </a:r>
            <a:r>
              <a:rPr lang="pt-BR" baseline="30000" dirty="0"/>
              <a:t>2</a:t>
            </a:r>
            <a:r>
              <a:rPr lang="pt-BR" dirty="0"/>
              <a:t> + r </a:t>
            </a:r>
            <a:r>
              <a:rPr lang="pt-BR" baseline="30000" dirty="0"/>
              <a:t>3</a:t>
            </a:r>
            <a:r>
              <a:rPr lang="pt-BR" dirty="0"/>
              <a:t> + .. + r </a:t>
            </a:r>
            <a:r>
              <a:rPr lang="pt-BR" baseline="30000" dirty="0"/>
              <a:t>n-1</a:t>
            </a:r>
            <a:r>
              <a:rPr lang="pt-BR" dirty="0"/>
              <a:t>= ( 1 - r </a:t>
            </a:r>
            <a:r>
              <a:rPr lang="pt-BR" baseline="30000" dirty="0"/>
              <a:t>n</a:t>
            </a:r>
            <a:r>
              <a:rPr lang="pt-BR" dirty="0"/>
              <a:t> ) / (1 - r)</a:t>
            </a:r>
            <a:r>
              <a:rPr lang="tr-TR" dirty="0"/>
              <a:t> </a:t>
            </a:r>
            <a:r>
              <a:rPr lang="tr-TR" dirty="0" err="1"/>
              <a:t>for</a:t>
            </a:r>
            <a:r>
              <a:rPr lang="tr-TR" dirty="0"/>
              <a:t> </a:t>
            </a:r>
            <a:r>
              <a:rPr lang="tr-TR"/>
              <a:t>r not</a:t>
            </a:r>
            <a:r>
              <a:rPr lang="en-US"/>
              <a:t> </a:t>
            </a:r>
            <a:r>
              <a:rPr lang="tr-TR"/>
              <a:t>equals </a:t>
            </a:r>
            <a:r>
              <a:rPr lang="tr-TR" dirty="0"/>
              <a:t>1</a:t>
            </a:r>
            <a:br>
              <a:rPr lang="pt-BR" dirty="0"/>
            </a:br>
            <a:r>
              <a:rPr lang="tr-TR" dirty="0"/>
              <a:t>                                      </a:t>
            </a:r>
            <a:r>
              <a:rPr lang="pt-BR" dirty="0"/>
              <a:t>= nr</a:t>
            </a:r>
            <a:r>
              <a:rPr lang="tr-TR" dirty="0"/>
              <a:t> </a:t>
            </a:r>
            <a:r>
              <a:rPr lang="pt-BR" dirty="0"/>
              <a:t>for r = 1,</a:t>
            </a:r>
            <a:br>
              <a:rPr lang="pt-BR" dirty="0"/>
            </a:br>
            <a:endParaRPr lang="tr-TR" dirty="0"/>
          </a:p>
        </p:txBody>
      </p:sp>
      <p:sp>
        <p:nvSpPr>
          <p:cNvPr id="4" name="Slayt Numarası Yer Tutucusu 3"/>
          <p:cNvSpPr>
            <a:spLocks noGrp="1"/>
          </p:cNvSpPr>
          <p:nvPr>
            <p:ph type="sldNum" sz="quarter" idx="10"/>
          </p:nvPr>
        </p:nvSpPr>
        <p:spPr/>
        <p:txBody>
          <a:bodyPr/>
          <a:lstStyle/>
          <a:p>
            <a:fld id="{C06F112B-FED6-4915-A0F9-D07E31D399C3}" type="slidenum">
              <a:rPr lang="tr-TR" smtClean="0"/>
              <a:t>18</a:t>
            </a:fld>
            <a:endParaRPr lang="tr-TR"/>
          </a:p>
        </p:txBody>
      </p:sp>
    </p:spTree>
    <p:extLst>
      <p:ext uri="{BB962C8B-B14F-4D97-AF65-F5344CB8AC3E}">
        <p14:creationId xmlns:p14="http://schemas.microsoft.com/office/powerpoint/2010/main" val="3311474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altLang="tr-TR" sz="1200"/>
              <a:t>Cannot stop when goal is</a:t>
            </a:r>
            <a:r>
              <a:rPr lang="en-US" altLang="tr-TR" sz="1200"/>
              <a:t> first generated</a:t>
            </a:r>
            <a:endParaRPr lang="tr-TR" altLang="tr-TR" sz="1200"/>
          </a:p>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ayt Numarası Yer Tutucusu 3"/>
          <p:cNvSpPr>
            <a:spLocks noGrp="1"/>
          </p:cNvSpPr>
          <p:nvPr>
            <p:ph type="sldNum" sz="quarter" idx="10"/>
          </p:nvPr>
        </p:nvSpPr>
        <p:spPr/>
        <p:txBody>
          <a:bodyPr/>
          <a:lstStyle/>
          <a:p>
            <a:fld id="{C06F112B-FED6-4915-A0F9-D07E31D399C3}" type="slidenum">
              <a:rPr lang="tr-TR" smtClean="0"/>
              <a:t>19</a:t>
            </a:fld>
            <a:endParaRPr lang="tr-TR"/>
          </a:p>
        </p:txBody>
      </p:sp>
    </p:spTree>
    <p:extLst>
      <p:ext uri="{BB962C8B-B14F-4D97-AF65-F5344CB8AC3E}">
        <p14:creationId xmlns:p14="http://schemas.microsoft.com/office/powerpoint/2010/main" val="3479426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sz="2400" dirty="0"/>
          </a:p>
          <a:p>
            <a:endParaRPr lang="tr-TR" dirty="0"/>
          </a:p>
        </p:txBody>
      </p:sp>
      <p:sp>
        <p:nvSpPr>
          <p:cNvPr id="4" name="Slayt Numarası Yer Tutucusu 3"/>
          <p:cNvSpPr>
            <a:spLocks noGrp="1"/>
          </p:cNvSpPr>
          <p:nvPr>
            <p:ph type="sldNum" sz="quarter" idx="10"/>
          </p:nvPr>
        </p:nvSpPr>
        <p:spPr/>
        <p:txBody>
          <a:bodyPr/>
          <a:lstStyle/>
          <a:p>
            <a:fld id="{C06F112B-FED6-4915-A0F9-D07E31D399C3}" type="slidenum">
              <a:rPr lang="tr-TR" smtClean="0"/>
              <a:t>26</a:t>
            </a:fld>
            <a:endParaRPr lang="tr-TR"/>
          </a:p>
        </p:txBody>
      </p:sp>
    </p:spTree>
    <p:extLst>
      <p:ext uri="{BB962C8B-B14F-4D97-AF65-F5344CB8AC3E}">
        <p14:creationId xmlns:p14="http://schemas.microsoft.com/office/powerpoint/2010/main" val="270747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a:t>Asıl başlık stili için tıklatın</a:t>
            </a: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3 Veri Yer Tutucusu"/>
          <p:cNvSpPr>
            <a:spLocks noGrp="1"/>
          </p:cNvSpPr>
          <p:nvPr>
            <p:ph type="dt" sz="half" idx="10"/>
          </p:nvPr>
        </p:nvSpPr>
        <p:spPr/>
        <p:txBody>
          <a:bodyPr/>
          <a:lstStyle/>
          <a:p>
            <a:fld id="{A23720DD-5B6D-40BF-8493-A6B52D484E6B}" type="datetimeFigureOut">
              <a:rPr lang="tr-TR" smtClean="0"/>
              <a:t>18.11.2024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A23720DD-5B6D-40BF-8493-A6B52D484E6B}" type="datetimeFigureOut">
              <a:rPr lang="tr-TR" smtClean="0"/>
              <a:t>18.11.2024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A23720DD-5B6D-40BF-8493-A6B52D484E6B}" type="datetimeFigureOut">
              <a:rPr lang="tr-TR" smtClean="0"/>
              <a:t>18.11.2024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A23720DD-5B6D-40BF-8493-A6B52D484E6B}" type="datetimeFigureOut">
              <a:rPr lang="tr-TR" smtClean="0"/>
              <a:t>18.11.2024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p>
            <a:fld id="{A23720DD-5B6D-40BF-8493-A6B52D484E6B}" type="datetimeFigureOut">
              <a:rPr lang="tr-TR" smtClean="0"/>
              <a:t>18.11.2024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Veri Yer Tutucusu"/>
          <p:cNvSpPr>
            <a:spLocks noGrp="1"/>
          </p:cNvSpPr>
          <p:nvPr>
            <p:ph type="dt" sz="half" idx="10"/>
          </p:nvPr>
        </p:nvSpPr>
        <p:spPr/>
        <p:txBody>
          <a:bodyPr/>
          <a:lstStyle/>
          <a:p>
            <a:fld id="{A23720DD-5B6D-40BF-8493-A6B52D484E6B}" type="datetimeFigureOut">
              <a:rPr lang="tr-TR" smtClean="0"/>
              <a:t>18.11.2024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6 Veri Yer Tutucusu"/>
          <p:cNvSpPr>
            <a:spLocks noGrp="1"/>
          </p:cNvSpPr>
          <p:nvPr>
            <p:ph type="dt" sz="half" idx="10"/>
          </p:nvPr>
        </p:nvSpPr>
        <p:spPr/>
        <p:txBody>
          <a:bodyPr/>
          <a:lstStyle/>
          <a:p>
            <a:fld id="{A23720DD-5B6D-40BF-8493-A6B52D484E6B}" type="datetimeFigureOut">
              <a:rPr lang="tr-TR" smtClean="0"/>
              <a:t>18.11.2024</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Veri Yer Tutucusu"/>
          <p:cNvSpPr>
            <a:spLocks noGrp="1"/>
          </p:cNvSpPr>
          <p:nvPr>
            <p:ph type="dt" sz="half" idx="10"/>
          </p:nvPr>
        </p:nvSpPr>
        <p:spPr/>
        <p:txBody>
          <a:bodyPr/>
          <a:lstStyle/>
          <a:p>
            <a:fld id="{A23720DD-5B6D-40BF-8493-A6B52D484E6B}" type="datetimeFigureOut">
              <a:rPr lang="tr-TR" smtClean="0"/>
              <a:t>18.11.2024</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A23720DD-5B6D-40BF-8493-A6B52D484E6B}" type="datetimeFigureOut">
              <a:rPr lang="tr-TR" smtClean="0"/>
              <a:t>18.11.2024</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18.11.2024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18.11.2024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a:t>Asıl başlık stili için tıklatın</a:t>
            </a: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720DD-5B6D-40BF-8493-A6B52D484E6B}" type="datetimeFigureOut">
              <a:rPr lang="tr-TR" smtClean="0"/>
              <a:t>18.11.2024</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176B-0E47-46AC-8F43-DAB4B8A37D06}"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5.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19" y="-20955"/>
            <a:ext cx="9144000" cy="3764280"/>
          </a:xfrm>
          <a:prstGeom prst="rect">
            <a:avLst/>
          </a:prstGeom>
        </p:spPr>
      </p:pic>
      <p:sp>
        <p:nvSpPr>
          <p:cNvPr id="2" name="Başlık 1"/>
          <p:cNvSpPr>
            <a:spLocks noGrp="1"/>
          </p:cNvSpPr>
          <p:nvPr>
            <p:ph type="ctrTitle"/>
          </p:nvPr>
        </p:nvSpPr>
        <p:spPr>
          <a:xfrm>
            <a:off x="1600783" y="4650896"/>
            <a:ext cx="3043225" cy="1470025"/>
          </a:xfrm>
        </p:spPr>
        <p:txBody>
          <a:bodyPr>
            <a:normAutofit fontScale="90000"/>
          </a:bodyPr>
          <a:lstStyle/>
          <a:p>
            <a:pPr algn="r"/>
            <a:r>
              <a:rPr lang="tr-TR" sz="3600">
                <a:solidFill>
                  <a:schemeClr val="tx1">
                    <a:lumMod val="65000"/>
                    <a:lumOff val="35000"/>
                  </a:schemeClr>
                </a:solidFill>
              </a:rPr>
              <a:t>BM</a:t>
            </a:r>
            <a:r>
              <a:rPr lang="en-US" sz="3600">
                <a:solidFill>
                  <a:schemeClr val="tx1">
                    <a:lumMod val="65000"/>
                    <a:lumOff val="35000"/>
                  </a:schemeClr>
                </a:solidFill>
              </a:rPr>
              <a:t>B3015</a:t>
            </a:r>
            <a:r>
              <a:rPr lang="tr-TR" sz="3600">
                <a:solidFill>
                  <a:schemeClr val="tx1">
                    <a:lumMod val="65000"/>
                    <a:lumOff val="35000"/>
                  </a:schemeClr>
                </a:solidFill>
              </a:rPr>
              <a:t> </a:t>
            </a:r>
            <a:br>
              <a:rPr lang="tr-TR" sz="3600" dirty="0">
                <a:solidFill>
                  <a:schemeClr val="tx1">
                    <a:lumMod val="65000"/>
                    <a:lumOff val="35000"/>
                  </a:schemeClr>
                </a:solidFill>
              </a:rPr>
            </a:br>
            <a:r>
              <a:rPr lang="tr-TR" sz="3600">
                <a:solidFill>
                  <a:schemeClr val="tx1">
                    <a:lumMod val="65000"/>
                    <a:lumOff val="35000"/>
                  </a:schemeClr>
                </a:solidFill>
              </a:rPr>
              <a:t>ARTIFICIAL INTELLIGENCE</a:t>
            </a:r>
            <a:endParaRPr lang="tr-TR" sz="3600" dirty="0">
              <a:solidFill>
                <a:schemeClr val="tx1">
                  <a:lumMod val="65000"/>
                  <a:lumOff val="35000"/>
                </a:schemeClr>
              </a:solidFill>
            </a:endParaRPr>
          </a:p>
        </p:txBody>
      </p:sp>
      <p:sp>
        <p:nvSpPr>
          <p:cNvPr id="3" name="Alt Başlık 2"/>
          <p:cNvSpPr>
            <a:spLocks noGrp="1"/>
          </p:cNvSpPr>
          <p:nvPr>
            <p:ph type="subTitle" idx="1"/>
          </p:nvPr>
        </p:nvSpPr>
        <p:spPr>
          <a:xfrm>
            <a:off x="4932040" y="5157192"/>
            <a:ext cx="4211960" cy="725299"/>
          </a:xfrm>
        </p:spPr>
        <p:txBody>
          <a:bodyPr>
            <a:normAutofit/>
          </a:bodyPr>
          <a:lstStyle/>
          <a:p>
            <a:pPr algn="l"/>
            <a:r>
              <a:rPr lang="en-US" sz="2800">
                <a:solidFill>
                  <a:schemeClr val="tx1">
                    <a:lumMod val="50000"/>
                    <a:lumOff val="50000"/>
                  </a:schemeClr>
                </a:solidFill>
              </a:rPr>
              <a:t>UNINFORMED SEARCH</a:t>
            </a:r>
            <a:endParaRPr lang="tr-TR" sz="2800" dirty="0">
              <a:solidFill>
                <a:schemeClr val="tx1">
                  <a:lumMod val="50000"/>
                  <a:lumOff val="50000"/>
                </a:schemeClr>
              </a:solidFill>
            </a:endParaRPr>
          </a:p>
        </p:txBody>
      </p:sp>
      <p:pic>
        <p:nvPicPr>
          <p:cNvPr id="1026" name="Picture 2" descr="http://www.uludag.edu.tr/uploads/5/menu_resimler/logojpeg.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512" y="4688189"/>
            <a:ext cx="1296144" cy="129614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Düz Bağlayıcı 7"/>
          <p:cNvCxnSpPr/>
          <p:nvPr/>
        </p:nvCxnSpPr>
        <p:spPr>
          <a:xfrm>
            <a:off x="4860032" y="4449804"/>
            <a:ext cx="0" cy="1671117"/>
          </a:xfrm>
          <a:prstGeom prst="line">
            <a:avLst/>
          </a:prstGeom>
          <a:ln w="28575">
            <a:solidFill>
              <a:schemeClr val="accent5">
                <a:lumMod val="50000"/>
              </a:schemeClr>
            </a:solidFill>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4658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States</a:t>
            </a:r>
            <a:r>
              <a:rPr lang="tr-TR" dirty="0"/>
              <a:t> </a:t>
            </a:r>
            <a:r>
              <a:rPr lang="tr-TR" dirty="0" err="1"/>
              <a:t>versus</a:t>
            </a:r>
            <a:r>
              <a:rPr lang="tr-TR" dirty="0"/>
              <a:t> </a:t>
            </a:r>
            <a:r>
              <a:rPr lang="tr-TR" dirty="0" err="1"/>
              <a:t>Nodes</a:t>
            </a:r>
            <a:endParaRPr lang="tr-TR" dirty="0"/>
          </a:p>
        </p:txBody>
      </p:sp>
      <p:sp>
        <p:nvSpPr>
          <p:cNvPr id="3" name="İçerik Yer Tutucusu 2"/>
          <p:cNvSpPr>
            <a:spLocks noGrp="1"/>
          </p:cNvSpPr>
          <p:nvPr>
            <p:ph idx="1"/>
          </p:nvPr>
        </p:nvSpPr>
        <p:spPr>
          <a:xfrm>
            <a:off x="457200" y="3717032"/>
            <a:ext cx="8229600" cy="2736304"/>
          </a:xfrm>
        </p:spPr>
        <p:txBody>
          <a:bodyPr>
            <a:normAutofit fontScale="77500" lnSpcReduction="20000"/>
          </a:bodyPr>
          <a:lstStyle/>
          <a:p>
            <a:pPr algn="just">
              <a:lnSpc>
                <a:spcPct val="110000"/>
              </a:lnSpc>
              <a:spcAft>
                <a:spcPts val="300"/>
              </a:spcAft>
            </a:pPr>
            <a:r>
              <a:rPr lang="en-US" altLang="tr-TR" dirty="0"/>
              <a:t>A </a:t>
            </a:r>
            <a:r>
              <a:rPr lang="en-US" altLang="tr-TR" b="1" dirty="0">
                <a:solidFill>
                  <a:schemeClr val="accent5">
                    <a:lumMod val="50000"/>
                  </a:schemeClr>
                </a:solidFill>
              </a:rPr>
              <a:t>state</a:t>
            </a:r>
            <a:r>
              <a:rPr lang="en-US" altLang="tr-TR" dirty="0"/>
              <a:t> is a (representation of) a physical configuration</a:t>
            </a:r>
          </a:p>
          <a:p>
            <a:pPr algn="just">
              <a:lnSpc>
                <a:spcPct val="110000"/>
              </a:lnSpc>
              <a:spcAft>
                <a:spcPts val="300"/>
              </a:spcAft>
            </a:pPr>
            <a:r>
              <a:rPr lang="en-US" altLang="tr-TR" dirty="0"/>
              <a:t>A </a:t>
            </a:r>
            <a:r>
              <a:rPr lang="en-US" altLang="tr-TR" b="1" dirty="0">
                <a:solidFill>
                  <a:schemeClr val="accent5">
                    <a:lumMod val="50000"/>
                  </a:schemeClr>
                </a:solidFill>
              </a:rPr>
              <a:t>node</a:t>
            </a:r>
            <a:r>
              <a:rPr lang="en-US" altLang="tr-TR" dirty="0"/>
              <a:t> is a data structure constituting part of a search tree</a:t>
            </a:r>
            <a:endParaRPr lang="tr-TR" altLang="tr-TR" dirty="0"/>
          </a:p>
          <a:p>
            <a:pPr lvl="1" algn="just">
              <a:lnSpc>
                <a:spcPct val="110000"/>
              </a:lnSpc>
              <a:spcAft>
                <a:spcPts val="300"/>
              </a:spcAft>
            </a:pPr>
            <a:r>
              <a:rPr lang="en-US" altLang="tr-TR" dirty="0"/>
              <a:t>includes </a:t>
            </a:r>
            <a:r>
              <a:rPr lang="en-US" altLang="tr-TR" sz="3200" b="1" dirty="0">
                <a:solidFill>
                  <a:schemeClr val="accent5">
                    <a:lumMod val="50000"/>
                  </a:schemeClr>
                </a:solidFill>
              </a:rPr>
              <a:t>state</a:t>
            </a:r>
            <a:r>
              <a:rPr lang="en-US" altLang="tr-TR" dirty="0"/>
              <a:t>, </a:t>
            </a:r>
            <a:r>
              <a:rPr lang="en-US" altLang="tr-TR" sz="3200" b="1" dirty="0">
                <a:solidFill>
                  <a:schemeClr val="accent5">
                    <a:lumMod val="50000"/>
                  </a:schemeClr>
                </a:solidFill>
              </a:rPr>
              <a:t>parent</a:t>
            </a:r>
            <a:r>
              <a:rPr lang="en-US" altLang="tr-TR" dirty="0">
                <a:solidFill>
                  <a:srgbClr val="FF0000"/>
                </a:solidFill>
              </a:rPr>
              <a:t> </a:t>
            </a:r>
            <a:r>
              <a:rPr lang="en-US" altLang="tr-TR" sz="3200" b="1" dirty="0">
                <a:solidFill>
                  <a:schemeClr val="accent5">
                    <a:lumMod val="50000"/>
                  </a:schemeClr>
                </a:solidFill>
              </a:rPr>
              <a:t>node</a:t>
            </a:r>
            <a:r>
              <a:rPr lang="en-US" altLang="tr-TR" dirty="0"/>
              <a:t>, </a:t>
            </a:r>
            <a:r>
              <a:rPr lang="en-US" altLang="tr-TR" sz="3200" b="1" dirty="0">
                <a:solidFill>
                  <a:schemeClr val="accent5">
                    <a:lumMod val="50000"/>
                  </a:schemeClr>
                </a:solidFill>
              </a:rPr>
              <a:t>action</a:t>
            </a:r>
            <a:r>
              <a:rPr lang="en-US" altLang="tr-TR" dirty="0"/>
              <a:t>, </a:t>
            </a:r>
            <a:r>
              <a:rPr lang="en-US" altLang="tr-TR" sz="3200" b="1" dirty="0">
                <a:solidFill>
                  <a:schemeClr val="accent5">
                    <a:lumMod val="50000"/>
                  </a:schemeClr>
                </a:solidFill>
              </a:rPr>
              <a:t>path</a:t>
            </a:r>
            <a:r>
              <a:rPr lang="en-US" altLang="tr-TR" dirty="0">
                <a:solidFill>
                  <a:srgbClr val="FF0000"/>
                </a:solidFill>
              </a:rPr>
              <a:t> </a:t>
            </a:r>
            <a:r>
              <a:rPr lang="en-US" altLang="tr-TR" sz="3200" b="1" dirty="0">
                <a:solidFill>
                  <a:schemeClr val="accent5">
                    <a:lumMod val="50000"/>
                  </a:schemeClr>
                </a:solidFill>
              </a:rPr>
              <a:t>cost</a:t>
            </a:r>
            <a:r>
              <a:rPr lang="en-US" altLang="tr-TR" dirty="0"/>
              <a:t> </a:t>
            </a:r>
            <a:r>
              <a:rPr lang="en-US" altLang="tr-TR" i="1" dirty="0"/>
              <a:t>g(x)</a:t>
            </a:r>
            <a:r>
              <a:rPr lang="en-US" altLang="tr-TR" dirty="0"/>
              <a:t>, </a:t>
            </a:r>
            <a:r>
              <a:rPr lang="en-US" altLang="tr-TR" sz="3200" b="1" dirty="0">
                <a:solidFill>
                  <a:schemeClr val="accent5">
                    <a:lumMod val="50000"/>
                  </a:schemeClr>
                </a:solidFill>
              </a:rPr>
              <a:t>depth</a:t>
            </a:r>
          </a:p>
          <a:p>
            <a:pPr algn="just">
              <a:lnSpc>
                <a:spcPct val="110000"/>
              </a:lnSpc>
              <a:spcAft>
                <a:spcPts val="300"/>
              </a:spcAft>
            </a:pPr>
            <a:r>
              <a:rPr lang="en-US" altLang="tr-TR" dirty="0"/>
              <a:t>The </a:t>
            </a:r>
            <a:r>
              <a:rPr lang="en-US" altLang="tr-TR" sz="2800" dirty="0">
                <a:latin typeface="Courier New" pitchFamily="49" charset="0"/>
              </a:rPr>
              <a:t>Expand</a:t>
            </a:r>
            <a:r>
              <a:rPr lang="en-US" altLang="tr-TR" dirty="0"/>
              <a:t> function </a:t>
            </a:r>
            <a:r>
              <a:rPr lang="tr-TR" altLang="tr-TR" dirty="0" err="1"/>
              <a:t>generates</a:t>
            </a:r>
            <a:r>
              <a:rPr lang="tr-TR" altLang="tr-TR" dirty="0"/>
              <a:t> </a:t>
            </a:r>
            <a:r>
              <a:rPr lang="en-US" altLang="tr-TR" dirty="0"/>
              <a:t>new nodes, fill</a:t>
            </a:r>
            <a:r>
              <a:rPr lang="tr-TR" altLang="tr-TR" dirty="0"/>
              <a:t>s</a:t>
            </a:r>
            <a:r>
              <a:rPr lang="en-US" altLang="tr-TR" dirty="0"/>
              <a:t> in the various fields</a:t>
            </a:r>
            <a:r>
              <a:rPr lang="tr-TR" altLang="tr-TR" dirty="0"/>
              <a:t> </a:t>
            </a:r>
            <a:r>
              <a:rPr lang="tr-TR" altLang="tr-TR" dirty="0" err="1"/>
              <a:t>using</a:t>
            </a:r>
            <a:r>
              <a:rPr lang="tr-TR" altLang="tr-TR" dirty="0"/>
              <a:t> </a:t>
            </a:r>
            <a:r>
              <a:rPr lang="en-US" altLang="tr-TR" dirty="0"/>
              <a:t>the </a:t>
            </a:r>
            <a:r>
              <a:rPr lang="en-US" altLang="tr-TR" sz="2800" dirty="0" err="1">
                <a:latin typeface="Courier New" pitchFamily="49" charset="0"/>
              </a:rPr>
              <a:t>SuccessorFn</a:t>
            </a:r>
            <a:r>
              <a:rPr lang="en-US" altLang="tr-TR" dirty="0"/>
              <a:t> of the problem to </a:t>
            </a:r>
            <a:r>
              <a:rPr lang="tr-TR" altLang="tr-TR" dirty="0" err="1"/>
              <a:t>generate</a:t>
            </a:r>
            <a:r>
              <a:rPr lang="tr-TR" altLang="tr-TR" dirty="0"/>
              <a:t> </a:t>
            </a:r>
            <a:r>
              <a:rPr lang="en-US" altLang="tr-TR" dirty="0"/>
              <a:t>the corresponding states</a:t>
            </a:r>
            <a:endParaRPr lang="tr-TR" dirty="0"/>
          </a:p>
        </p:txBody>
      </p:sp>
      <p:pic>
        <p:nvPicPr>
          <p:cNvPr id="4" name="Picture 4" descr="state-vs-node"/>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483768" y="1642465"/>
            <a:ext cx="4358825" cy="1858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7159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Selecting</a:t>
            </a:r>
            <a:r>
              <a:rPr lang="tr-TR" dirty="0"/>
              <a:t> a </a:t>
            </a:r>
            <a:r>
              <a:rPr lang="tr-TR" dirty="0" err="1"/>
              <a:t>State</a:t>
            </a:r>
            <a:r>
              <a:rPr lang="tr-TR" dirty="0"/>
              <a:t> Space</a:t>
            </a:r>
          </a:p>
        </p:txBody>
      </p:sp>
      <p:sp>
        <p:nvSpPr>
          <p:cNvPr id="3" name="İçerik Yer Tutucusu 2"/>
          <p:cNvSpPr>
            <a:spLocks noGrp="1"/>
          </p:cNvSpPr>
          <p:nvPr>
            <p:ph idx="1"/>
          </p:nvPr>
        </p:nvSpPr>
        <p:spPr/>
        <p:txBody>
          <a:bodyPr>
            <a:normAutofit/>
          </a:bodyPr>
          <a:lstStyle/>
          <a:p>
            <a:r>
              <a:rPr lang="en-US" altLang="tr-TR" sz="2400" dirty="0"/>
              <a:t>Real world is absurdly complex </a:t>
            </a:r>
          </a:p>
          <a:p>
            <a:pPr lvl="1">
              <a:buFont typeface="Wingdings" pitchFamily="2" charset="2"/>
              <a:buNone/>
            </a:pPr>
            <a:r>
              <a:rPr lang="en-US" altLang="tr-TR" sz="2000" dirty="0">
                <a:sym typeface="Wingdings" pitchFamily="2" charset="2"/>
              </a:rPr>
              <a:t></a:t>
            </a:r>
            <a:r>
              <a:rPr lang="en-US" altLang="tr-TR" sz="2000" dirty="0"/>
              <a:t> state space must be abstracted for problem solving</a:t>
            </a:r>
          </a:p>
          <a:p>
            <a:r>
              <a:rPr lang="tr-TR" altLang="tr-TR" sz="2400" dirty="0"/>
              <a:t>An </a:t>
            </a:r>
            <a:r>
              <a:rPr lang="tr-TR" altLang="tr-TR" sz="2400" dirty="0" err="1"/>
              <a:t>abstracted</a:t>
            </a:r>
            <a:r>
              <a:rPr lang="tr-TR" altLang="tr-TR" sz="2400" dirty="0"/>
              <a:t> </a:t>
            </a:r>
            <a:r>
              <a:rPr lang="en-US" altLang="tr-TR" sz="2400" dirty="0"/>
              <a:t>state </a:t>
            </a:r>
            <a:r>
              <a:rPr lang="tr-TR" altLang="tr-TR" sz="2400" dirty="0"/>
              <a:t>is a</a:t>
            </a:r>
            <a:r>
              <a:rPr lang="en-US" altLang="tr-TR" sz="2400" dirty="0"/>
              <a:t> set of real states</a:t>
            </a:r>
            <a:endParaRPr lang="tr-TR" altLang="tr-TR" sz="2400" dirty="0"/>
          </a:p>
          <a:p>
            <a:pPr lvl="1"/>
            <a:r>
              <a:rPr lang="en-US" altLang="tr-TR" sz="2000" dirty="0"/>
              <a:t>For guaranteed </a:t>
            </a:r>
            <a:r>
              <a:rPr lang="en-US" altLang="tr-TR" sz="2000" dirty="0" err="1"/>
              <a:t>realizability</a:t>
            </a:r>
            <a:r>
              <a:rPr lang="en-US" altLang="tr-TR" sz="2000" dirty="0"/>
              <a:t>, any real state "in Arad“ must get to some real state "in </a:t>
            </a:r>
            <a:r>
              <a:rPr lang="en-US" altLang="tr-TR" sz="2000" dirty="0" err="1"/>
              <a:t>Zerind</a:t>
            </a:r>
            <a:r>
              <a:rPr lang="en-US" altLang="tr-TR" sz="2000" dirty="0"/>
              <a:t>"</a:t>
            </a:r>
          </a:p>
          <a:p>
            <a:r>
              <a:rPr lang="tr-TR" altLang="tr-TR" sz="2400" dirty="0"/>
              <a:t>An </a:t>
            </a:r>
            <a:r>
              <a:rPr lang="tr-TR" altLang="tr-TR" sz="2400" dirty="0" err="1"/>
              <a:t>abstracted</a:t>
            </a:r>
            <a:r>
              <a:rPr lang="tr-TR" altLang="tr-TR" sz="2400" dirty="0"/>
              <a:t> </a:t>
            </a:r>
            <a:r>
              <a:rPr lang="en-US" altLang="tr-TR" sz="2400" dirty="0"/>
              <a:t>action </a:t>
            </a:r>
            <a:r>
              <a:rPr lang="tr-TR" altLang="tr-TR" sz="2400" dirty="0"/>
              <a:t>is </a:t>
            </a:r>
            <a:r>
              <a:rPr lang="en-US" altLang="tr-TR" sz="2400" dirty="0"/>
              <a:t>complex combination of real actions</a:t>
            </a:r>
          </a:p>
          <a:p>
            <a:pPr lvl="1"/>
            <a:r>
              <a:rPr lang="en-US" altLang="tr-TR" sz="2000" dirty="0"/>
              <a:t>e.g., "Arad </a:t>
            </a:r>
            <a:r>
              <a:rPr lang="en-US" altLang="tr-TR" sz="2000" dirty="0">
                <a:sym typeface="Wingdings" pitchFamily="2" charset="2"/>
              </a:rPr>
              <a:t></a:t>
            </a:r>
            <a:r>
              <a:rPr lang="en-US" altLang="tr-TR" sz="2000" dirty="0"/>
              <a:t> </a:t>
            </a:r>
            <a:r>
              <a:rPr lang="en-US" altLang="tr-TR" sz="2000" dirty="0" err="1"/>
              <a:t>Zerind</a:t>
            </a:r>
            <a:r>
              <a:rPr lang="en-US" altLang="tr-TR" sz="2000" dirty="0"/>
              <a:t>" represents a complex set of possible routes, detours, rest stops, etc. </a:t>
            </a:r>
            <a:endParaRPr lang="tr-TR" altLang="tr-TR" sz="2000" dirty="0"/>
          </a:p>
          <a:p>
            <a:pPr lvl="1"/>
            <a:r>
              <a:rPr lang="en-US" altLang="tr-TR" sz="2000" dirty="0"/>
              <a:t>Each abstract action should be "easier" than the original problem</a:t>
            </a:r>
          </a:p>
          <a:p>
            <a:r>
              <a:rPr lang="tr-TR" altLang="tr-TR" sz="2400" dirty="0"/>
              <a:t>An </a:t>
            </a:r>
            <a:r>
              <a:rPr lang="tr-TR" altLang="tr-TR" sz="2400" dirty="0" err="1"/>
              <a:t>abstracted</a:t>
            </a:r>
            <a:r>
              <a:rPr lang="tr-TR" altLang="tr-TR" sz="2400" dirty="0"/>
              <a:t> </a:t>
            </a:r>
            <a:r>
              <a:rPr lang="en-US" altLang="tr-TR" sz="2400" dirty="0"/>
              <a:t>solution </a:t>
            </a:r>
            <a:r>
              <a:rPr lang="tr-TR" altLang="tr-TR" sz="2400" dirty="0"/>
              <a:t>is a </a:t>
            </a:r>
            <a:r>
              <a:rPr lang="en-US" altLang="tr-TR" sz="2400" dirty="0"/>
              <a:t>set of real paths that are solutions in the real world</a:t>
            </a:r>
          </a:p>
        </p:txBody>
      </p:sp>
    </p:spTree>
    <p:extLst>
      <p:ext uri="{BB962C8B-B14F-4D97-AF65-F5344CB8AC3E}">
        <p14:creationId xmlns:p14="http://schemas.microsoft.com/office/powerpoint/2010/main" val="1855718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Problem </a:t>
            </a:r>
            <a:r>
              <a:rPr lang="tr-TR" dirty="0" err="1"/>
              <a:t>Types</a:t>
            </a:r>
            <a:endParaRPr lang="tr-TR" dirty="0"/>
          </a:p>
        </p:txBody>
      </p:sp>
      <p:sp>
        <p:nvSpPr>
          <p:cNvPr id="3" name="İçerik Yer Tutucusu 2"/>
          <p:cNvSpPr>
            <a:spLocks noGrp="1"/>
          </p:cNvSpPr>
          <p:nvPr>
            <p:ph idx="1"/>
          </p:nvPr>
        </p:nvSpPr>
        <p:spPr>
          <a:xfrm>
            <a:off x="457200" y="1600200"/>
            <a:ext cx="8363272" cy="4525963"/>
          </a:xfrm>
        </p:spPr>
        <p:txBody>
          <a:bodyPr/>
          <a:lstStyle/>
          <a:p>
            <a:pPr>
              <a:spcAft>
                <a:spcPts val="600"/>
              </a:spcAft>
            </a:pPr>
            <a:r>
              <a:rPr lang="en-US" altLang="tr-TR" sz="2400" dirty="0"/>
              <a:t>Deterministic, fully observable </a:t>
            </a:r>
            <a:r>
              <a:rPr lang="en-US" altLang="tr-TR" sz="2400" dirty="0">
                <a:sym typeface="Wingdings" pitchFamily="2" charset="2"/>
              </a:rPr>
              <a:t></a:t>
            </a:r>
            <a:r>
              <a:rPr lang="en-US" altLang="tr-TR" sz="2400" dirty="0"/>
              <a:t> single-state problem</a:t>
            </a:r>
          </a:p>
          <a:p>
            <a:pPr lvl="1">
              <a:spcAft>
                <a:spcPts val="600"/>
              </a:spcAft>
            </a:pPr>
            <a:r>
              <a:rPr lang="en-US" altLang="tr-TR" sz="2000" dirty="0"/>
              <a:t>Agent knows exactly which state it will be in; solution is a sequence</a:t>
            </a:r>
          </a:p>
          <a:p>
            <a:pPr>
              <a:spcAft>
                <a:spcPts val="600"/>
              </a:spcAft>
            </a:pPr>
            <a:r>
              <a:rPr lang="en-US" altLang="tr-TR" sz="2400" dirty="0"/>
              <a:t>Non-observable</a:t>
            </a:r>
            <a:r>
              <a:rPr lang="en-US" altLang="tr-TR" sz="2400" dirty="0">
                <a:cs typeface="Arial" pitchFamily="34" charset="0"/>
              </a:rPr>
              <a:t> </a:t>
            </a:r>
            <a:r>
              <a:rPr lang="en-US" altLang="tr-TR" sz="2400" dirty="0">
                <a:cs typeface="Arial" pitchFamily="34" charset="0"/>
                <a:sym typeface="Wingdings" pitchFamily="2" charset="2"/>
              </a:rPr>
              <a:t> </a:t>
            </a:r>
            <a:r>
              <a:rPr lang="en-US" altLang="tr-TR" sz="2400" dirty="0" err="1"/>
              <a:t>sensorless</a:t>
            </a:r>
            <a:r>
              <a:rPr lang="en-US" altLang="tr-TR" sz="2400" dirty="0"/>
              <a:t> </a:t>
            </a:r>
            <a:r>
              <a:rPr lang="tr-TR" altLang="tr-TR" sz="2400" dirty="0"/>
              <a:t>(</a:t>
            </a:r>
            <a:r>
              <a:rPr lang="tr-TR" altLang="tr-TR" sz="2400" dirty="0" err="1"/>
              <a:t>conformant</a:t>
            </a:r>
            <a:r>
              <a:rPr lang="tr-TR" altLang="tr-TR" sz="2400" dirty="0"/>
              <a:t>) </a:t>
            </a:r>
            <a:r>
              <a:rPr lang="en-US" altLang="tr-TR" sz="2400" dirty="0"/>
              <a:t>problem</a:t>
            </a:r>
          </a:p>
          <a:p>
            <a:pPr lvl="1">
              <a:spcAft>
                <a:spcPts val="600"/>
              </a:spcAft>
            </a:pPr>
            <a:r>
              <a:rPr lang="en-US" altLang="tr-TR" sz="2000" dirty="0"/>
              <a:t>Agent may have no idea where it is; solution is a sequence</a:t>
            </a:r>
          </a:p>
          <a:p>
            <a:pPr>
              <a:spcAft>
                <a:spcPts val="600"/>
              </a:spcAft>
            </a:pPr>
            <a:r>
              <a:rPr lang="en-US" altLang="tr-TR" sz="2400" dirty="0"/>
              <a:t>Nondeterministic</a:t>
            </a:r>
            <a:r>
              <a:rPr lang="tr-TR" altLang="tr-TR" sz="2400" dirty="0"/>
              <a:t>/</a:t>
            </a:r>
            <a:r>
              <a:rPr lang="en-US" altLang="tr-TR" sz="2400" dirty="0"/>
              <a:t>partially observable</a:t>
            </a:r>
            <a:r>
              <a:rPr lang="en-US" altLang="tr-TR" sz="2400" dirty="0">
                <a:cs typeface="Arial" pitchFamily="34" charset="0"/>
              </a:rPr>
              <a:t> </a:t>
            </a:r>
            <a:r>
              <a:rPr lang="en-US" altLang="tr-TR" sz="2400" dirty="0">
                <a:cs typeface="Arial" pitchFamily="34" charset="0"/>
                <a:sym typeface="Wingdings" pitchFamily="2" charset="2"/>
              </a:rPr>
              <a:t> </a:t>
            </a:r>
            <a:r>
              <a:rPr lang="en-US" altLang="tr-TR" sz="2400" dirty="0"/>
              <a:t>contingency problem</a:t>
            </a:r>
          </a:p>
          <a:p>
            <a:pPr lvl="1">
              <a:spcAft>
                <a:spcPts val="600"/>
              </a:spcAft>
            </a:pPr>
            <a:r>
              <a:rPr lang="en-US" altLang="tr-TR" sz="2000" dirty="0"/>
              <a:t>percepts provide new information about current state</a:t>
            </a:r>
          </a:p>
          <a:p>
            <a:pPr lvl="1">
              <a:spcAft>
                <a:spcPts val="600"/>
              </a:spcAft>
            </a:pPr>
            <a:r>
              <a:rPr lang="en-US" altLang="tr-TR" sz="2000" dirty="0"/>
              <a:t>often interleave search, execution</a:t>
            </a:r>
          </a:p>
          <a:p>
            <a:pPr>
              <a:spcAft>
                <a:spcPts val="600"/>
              </a:spcAft>
            </a:pPr>
            <a:r>
              <a:rPr lang="en-US" altLang="tr-TR" sz="2400" dirty="0"/>
              <a:t>Unknown state space </a:t>
            </a:r>
            <a:r>
              <a:rPr lang="en-US" altLang="tr-TR" sz="2400" dirty="0">
                <a:sym typeface="Wingdings" pitchFamily="2" charset="2"/>
              </a:rPr>
              <a:t> </a:t>
            </a:r>
            <a:r>
              <a:rPr lang="en-US" altLang="tr-TR" sz="2400" dirty="0"/>
              <a:t>exploration problem</a:t>
            </a:r>
          </a:p>
          <a:p>
            <a:pPr marL="0" indent="0">
              <a:spcAft>
                <a:spcPts val="600"/>
              </a:spcAft>
              <a:buNone/>
            </a:pPr>
            <a:endParaRPr lang="tr-TR" dirty="0"/>
          </a:p>
        </p:txBody>
      </p:sp>
    </p:spTree>
    <p:extLst>
      <p:ext uri="{BB962C8B-B14F-4D97-AF65-F5344CB8AC3E}">
        <p14:creationId xmlns:p14="http://schemas.microsoft.com/office/powerpoint/2010/main" val="3075812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Real-</a:t>
            </a:r>
            <a:r>
              <a:rPr lang="en-US"/>
              <a:t>W</a:t>
            </a:r>
            <a:r>
              <a:rPr lang="tr-TR"/>
              <a:t>orld Problems</a:t>
            </a:r>
            <a:endParaRPr lang="tr-TR" dirty="0"/>
          </a:p>
        </p:txBody>
      </p:sp>
      <p:sp>
        <p:nvSpPr>
          <p:cNvPr id="3" name="İçerik Yer Tutucusu 2"/>
          <p:cNvSpPr>
            <a:spLocks noGrp="1"/>
          </p:cNvSpPr>
          <p:nvPr>
            <p:ph idx="1"/>
          </p:nvPr>
        </p:nvSpPr>
        <p:spPr>
          <a:xfrm>
            <a:off x="457200" y="1340768"/>
            <a:ext cx="8229600" cy="4968552"/>
          </a:xfrm>
        </p:spPr>
        <p:txBody>
          <a:bodyPr>
            <a:normAutofit fontScale="55000" lnSpcReduction="20000"/>
          </a:bodyPr>
          <a:lstStyle/>
          <a:p>
            <a:pPr>
              <a:lnSpc>
                <a:spcPct val="120000"/>
              </a:lnSpc>
            </a:pPr>
            <a:r>
              <a:rPr lang="en-US" altLang="tr-TR"/>
              <a:t>Route finding algorithms are used in a variety of applications, such</a:t>
            </a:r>
            <a:r>
              <a:rPr lang="tr-TR" altLang="tr-TR"/>
              <a:t> </a:t>
            </a:r>
            <a:r>
              <a:rPr lang="en-US" altLang="tr-TR"/>
              <a:t>as </a:t>
            </a:r>
          </a:p>
          <a:p>
            <a:pPr lvl="1">
              <a:lnSpc>
                <a:spcPct val="120000"/>
              </a:lnSpc>
            </a:pPr>
            <a:r>
              <a:rPr lang="en-US" altLang="tr-TR"/>
              <a:t>routing in computer networks, </a:t>
            </a:r>
          </a:p>
          <a:p>
            <a:pPr lvl="1">
              <a:lnSpc>
                <a:spcPct val="120000"/>
              </a:lnSpc>
            </a:pPr>
            <a:r>
              <a:rPr lang="en-US" altLang="tr-TR"/>
              <a:t>military operations planning,</a:t>
            </a:r>
            <a:r>
              <a:rPr lang="tr-TR" altLang="tr-TR"/>
              <a:t> </a:t>
            </a:r>
            <a:endParaRPr lang="en-US" altLang="tr-TR"/>
          </a:p>
          <a:p>
            <a:pPr lvl="1">
              <a:lnSpc>
                <a:spcPct val="120000"/>
              </a:lnSpc>
            </a:pPr>
            <a:r>
              <a:rPr lang="tr-TR" altLang="tr-TR"/>
              <a:t>airline travel planning systems</a:t>
            </a:r>
          </a:p>
          <a:p>
            <a:pPr>
              <a:lnSpc>
                <a:spcPct val="120000"/>
              </a:lnSpc>
            </a:pPr>
            <a:r>
              <a:rPr lang="tr-TR" altLang="tr-TR" sz="3300" b="1"/>
              <a:t>Route </a:t>
            </a:r>
            <a:r>
              <a:rPr lang="tr-TR" altLang="tr-TR" sz="3300" b="1" dirty="0" err="1"/>
              <a:t>finding</a:t>
            </a:r>
            <a:r>
              <a:rPr lang="tr-TR" altLang="tr-TR" sz="3300" b="1" dirty="0"/>
              <a:t> problem</a:t>
            </a:r>
          </a:p>
          <a:p>
            <a:pPr lvl="1">
              <a:lnSpc>
                <a:spcPct val="120000"/>
              </a:lnSpc>
            </a:pPr>
            <a:r>
              <a:rPr lang="tr-TR" altLang="tr-TR" b="1" dirty="0" err="1"/>
              <a:t>St</a:t>
            </a:r>
            <a:r>
              <a:rPr lang="en-US" altLang="tr-TR" b="1" dirty="0" err="1"/>
              <a:t>ates</a:t>
            </a:r>
            <a:r>
              <a:rPr lang="en-US" altLang="tr-TR" dirty="0"/>
              <a:t>: represented by a location (e.g</a:t>
            </a:r>
            <a:r>
              <a:rPr lang="en-US" altLang="tr-TR"/>
              <a:t>. an </a:t>
            </a:r>
            <a:r>
              <a:rPr lang="en-US" altLang="tr-TR" dirty="0"/>
              <a:t>airport)</a:t>
            </a:r>
            <a:r>
              <a:rPr lang="tr-TR" altLang="tr-TR" dirty="0"/>
              <a:t> </a:t>
            </a:r>
            <a:r>
              <a:rPr lang="en-US" altLang="tr-TR" dirty="0"/>
              <a:t>and the</a:t>
            </a:r>
            <a:r>
              <a:rPr lang="tr-TR" altLang="tr-TR" dirty="0"/>
              <a:t> </a:t>
            </a:r>
            <a:r>
              <a:rPr lang="tr-TR" altLang="tr-TR" dirty="0" err="1"/>
              <a:t>current</a:t>
            </a:r>
            <a:r>
              <a:rPr lang="tr-TR" altLang="tr-TR" dirty="0"/>
              <a:t> time</a:t>
            </a:r>
          </a:p>
          <a:p>
            <a:pPr lvl="1">
              <a:lnSpc>
                <a:spcPct val="120000"/>
              </a:lnSpc>
            </a:pPr>
            <a:r>
              <a:rPr lang="en-US" altLang="tr-TR" b="1" dirty="0"/>
              <a:t>Initial state</a:t>
            </a:r>
            <a:r>
              <a:rPr lang="en-US" altLang="tr-TR" dirty="0"/>
              <a:t>: specified by the problem</a:t>
            </a:r>
          </a:p>
          <a:p>
            <a:pPr lvl="1">
              <a:lnSpc>
                <a:spcPct val="120000"/>
              </a:lnSpc>
            </a:pPr>
            <a:r>
              <a:rPr lang="en-US" altLang="tr-TR" b="1" dirty="0"/>
              <a:t>Successor function</a:t>
            </a:r>
            <a:r>
              <a:rPr lang="en-US" altLang="tr-TR" dirty="0"/>
              <a:t>: returns the states resulting from taking any</a:t>
            </a:r>
            <a:r>
              <a:rPr lang="tr-TR" altLang="tr-TR" dirty="0"/>
              <a:t> </a:t>
            </a:r>
            <a:r>
              <a:rPr lang="en-US" altLang="tr-TR" dirty="0"/>
              <a:t>scheduled flight, leaving later than the current time plus the within</a:t>
            </a:r>
            <a:r>
              <a:rPr lang="tr-TR" altLang="tr-TR" dirty="0"/>
              <a:t> </a:t>
            </a:r>
            <a:r>
              <a:rPr lang="en-US" altLang="tr-TR" dirty="0"/>
              <a:t>airport transit time, from the current airport to another</a:t>
            </a:r>
          </a:p>
          <a:p>
            <a:pPr lvl="1">
              <a:lnSpc>
                <a:spcPct val="120000"/>
              </a:lnSpc>
            </a:pPr>
            <a:r>
              <a:rPr lang="tr-TR" altLang="tr-TR" b="1" dirty="0"/>
              <a:t>G</a:t>
            </a:r>
            <a:r>
              <a:rPr lang="en-US" altLang="tr-TR" b="1" dirty="0" err="1"/>
              <a:t>oal</a:t>
            </a:r>
            <a:r>
              <a:rPr lang="en-US" altLang="tr-TR" b="1" dirty="0"/>
              <a:t> test</a:t>
            </a:r>
            <a:r>
              <a:rPr lang="en-US" altLang="tr-TR" dirty="0"/>
              <a:t>: are we at the destination by some pre-specified time</a:t>
            </a:r>
          </a:p>
          <a:p>
            <a:pPr lvl="1">
              <a:lnSpc>
                <a:spcPct val="120000"/>
              </a:lnSpc>
            </a:pPr>
            <a:r>
              <a:rPr lang="en-US" altLang="tr-TR" b="1" dirty="0"/>
              <a:t>Path cost</a:t>
            </a:r>
            <a:r>
              <a:rPr lang="en-US" altLang="tr-TR" dirty="0"/>
              <a:t>:</a:t>
            </a:r>
            <a:r>
              <a:rPr lang="tr-TR" altLang="tr-TR" dirty="0"/>
              <a:t> </a:t>
            </a:r>
            <a:r>
              <a:rPr lang="en-US" altLang="tr-TR" dirty="0"/>
              <a:t>monetary cost, waiting time, flight time, customs and</a:t>
            </a:r>
            <a:r>
              <a:rPr lang="tr-TR" altLang="tr-TR" dirty="0"/>
              <a:t> </a:t>
            </a:r>
            <a:r>
              <a:rPr lang="en-US" altLang="tr-TR" dirty="0"/>
              <a:t>immigration procedures, seat quality, time of day, type of airplane,</a:t>
            </a:r>
            <a:r>
              <a:rPr lang="tr-TR" altLang="tr-TR" dirty="0"/>
              <a:t> </a:t>
            </a:r>
            <a:r>
              <a:rPr lang="tr-TR" altLang="tr-TR" dirty="0" err="1"/>
              <a:t>frequent-flyer</a:t>
            </a:r>
            <a:r>
              <a:rPr lang="tr-TR" altLang="tr-TR" dirty="0"/>
              <a:t> </a:t>
            </a:r>
            <a:r>
              <a:rPr lang="tr-TR" altLang="tr-TR" dirty="0" err="1"/>
              <a:t>mileage</a:t>
            </a:r>
            <a:r>
              <a:rPr lang="tr-TR" altLang="tr-TR" dirty="0"/>
              <a:t> </a:t>
            </a:r>
            <a:r>
              <a:rPr lang="tr-TR" altLang="tr-TR" dirty="0" err="1"/>
              <a:t>awards</a:t>
            </a:r>
            <a:r>
              <a:rPr lang="tr-TR" altLang="tr-TR"/>
              <a:t>, etc</a:t>
            </a:r>
            <a:r>
              <a:rPr lang="en-US" altLang="tr-TR"/>
              <a:t>.</a:t>
            </a:r>
          </a:p>
          <a:p>
            <a:pPr>
              <a:lnSpc>
                <a:spcPct val="120000"/>
              </a:lnSpc>
            </a:pPr>
            <a:r>
              <a:rPr lang="en-US" altLang="tr-TR" b="1"/>
              <a:t>Touring problems</a:t>
            </a:r>
            <a:r>
              <a:rPr lang="en-US" altLang="tr-TR"/>
              <a:t>: </a:t>
            </a:r>
          </a:p>
          <a:p>
            <a:pPr lvl="1">
              <a:lnSpc>
                <a:spcPct val="120000"/>
              </a:lnSpc>
            </a:pPr>
            <a:r>
              <a:rPr lang="en-US" altLang="tr-TR"/>
              <a:t>visit every city </a:t>
            </a:r>
            <a:r>
              <a:rPr lang="tr-TR" altLang="tr-TR"/>
              <a:t>(e.g., in Romania) </a:t>
            </a:r>
            <a:r>
              <a:rPr lang="en-US" altLang="tr-TR"/>
              <a:t>at least once, starting</a:t>
            </a:r>
            <a:r>
              <a:rPr lang="tr-TR" altLang="tr-TR"/>
              <a:t> and ending at Bucharest. </a:t>
            </a:r>
          </a:p>
          <a:p>
            <a:pPr>
              <a:lnSpc>
                <a:spcPct val="120000"/>
              </a:lnSpc>
            </a:pPr>
            <a:r>
              <a:rPr lang="en-US" altLang="tr-TR" b="1"/>
              <a:t>Travelling sales</a:t>
            </a:r>
            <a:r>
              <a:rPr lang="tr-TR" altLang="tr-TR" b="1"/>
              <a:t>man</a:t>
            </a:r>
            <a:r>
              <a:rPr lang="en-US" altLang="tr-TR" b="1"/>
              <a:t> problem (TSP) : </a:t>
            </a:r>
          </a:p>
          <a:p>
            <a:pPr lvl="1">
              <a:lnSpc>
                <a:spcPct val="120000"/>
              </a:lnSpc>
            </a:pPr>
            <a:r>
              <a:rPr lang="tr-TR" altLang="tr-TR"/>
              <a:t>touring problem, in which </a:t>
            </a:r>
            <a:r>
              <a:rPr lang="en-US" altLang="tr-TR"/>
              <a:t>each city must be</a:t>
            </a:r>
            <a:r>
              <a:rPr lang="tr-TR" altLang="tr-TR"/>
              <a:t> </a:t>
            </a:r>
            <a:r>
              <a:rPr lang="en-US" altLang="tr-TR"/>
              <a:t>visited exactly once – find the shortest tour.</a:t>
            </a:r>
          </a:p>
          <a:p>
            <a:pPr>
              <a:lnSpc>
                <a:spcPct val="120000"/>
              </a:lnSpc>
            </a:pPr>
            <a:endParaRPr lang="tr-TR" altLang="tr-TR" dirty="0"/>
          </a:p>
          <a:p>
            <a:pPr>
              <a:lnSpc>
                <a:spcPct val="120000"/>
              </a:lnSpc>
            </a:pPr>
            <a:endParaRPr lang="tr-TR" dirty="0"/>
          </a:p>
        </p:txBody>
      </p:sp>
    </p:spTree>
    <p:extLst>
      <p:ext uri="{BB962C8B-B14F-4D97-AF65-F5344CB8AC3E}">
        <p14:creationId xmlns:p14="http://schemas.microsoft.com/office/powerpoint/2010/main" val="2640897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Real-</a:t>
            </a:r>
            <a:r>
              <a:rPr lang="en-US"/>
              <a:t>W</a:t>
            </a:r>
            <a:r>
              <a:rPr lang="tr-TR"/>
              <a:t>orld Problems</a:t>
            </a:r>
            <a:endParaRPr lang="tr-TR" dirty="0"/>
          </a:p>
        </p:txBody>
      </p:sp>
      <p:sp>
        <p:nvSpPr>
          <p:cNvPr id="3" name="İçerik Yer Tutucusu 2"/>
          <p:cNvSpPr>
            <a:spLocks noGrp="1"/>
          </p:cNvSpPr>
          <p:nvPr>
            <p:ph idx="1"/>
          </p:nvPr>
        </p:nvSpPr>
        <p:spPr>
          <a:xfrm>
            <a:off x="457200" y="1340768"/>
            <a:ext cx="8229600" cy="5184576"/>
          </a:xfrm>
        </p:spPr>
        <p:txBody>
          <a:bodyPr>
            <a:normAutofit/>
          </a:bodyPr>
          <a:lstStyle/>
          <a:p>
            <a:pPr>
              <a:lnSpc>
                <a:spcPct val="120000"/>
              </a:lnSpc>
            </a:pPr>
            <a:r>
              <a:rPr lang="en-US" altLang="tr-TR" sz="2400" b="1"/>
              <a:t>VLSI </a:t>
            </a:r>
            <a:r>
              <a:rPr lang="en-US" altLang="tr-TR" sz="2400" b="1" dirty="0"/>
              <a:t>layout design</a:t>
            </a:r>
            <a:r>
              <a:rPr lang="en-US" altLang="tr-TR" sz="2400" b="1"/>
              <a:t>: </a:t>
            </a:r>
          </a:p>
          <a:p>
            <a:pPr lvl="1">
              <a:lnSpc>
                <a:spcPct val="120000"/>
              </a:lnSpc>
            </a:pPr>
            <a:r>
              <a:rPr lang="en-US" altLang="tr-TR" sz="2000"/>
              <a:t>positioning </a:t>
            </a:r>
            <a:r>
              <a:rPr lang="en-US" altLang="tr-TR" sz="2000" dirty="0"/>
              <a:t>millions of components</a:t>
            </a:r>
            <a:r>
              <a:rPr lang="tr-TR" altLang="tr-TR" sz="2000" dirty="0"/>
              <a:t> </a:t>
            </a:r>
            <a:r>
              <a:rPr lang="en-US" altLang="tr-TR" sz="2000" dirty="0"/>
              <a:t>and connections on a chip to minimize area, minimize</a:t>
            </a:r>
            <a:r>
              <a:rPr lang="tr-TR" altLang="tr-TR" sz="2000" dirty="0"/>
              <a:t> </a:t>
            </a:r>
            <a:r>
              <a:rPr lang="en-US" altLang="tr-TR" sz="2000" dirty="0"/>
              <a:t>circuit delays, minimize stray capacitances, and maximize</a:t>
            </a:r>
            <a:r>
              <a:rPr lang="tr-TR" altLang="tr-TR" sz="2000" dirty="0"/>
              <a:t> </a:t>
            </a:r>
            <a:r>
              <a:rPr lang="tr-TR" altLang="tr-TR" sz="2000" dirty="0" err="1"/>
              <a:t>manufacturing</a:t>
            </a:r>
            <a:r>
              <a:rPr lang="tr-TR" altLang="tr-TR" sz="2000" dirty="0"/>
              <a:t>  </a:t>
            </a:r>
            <a:r>
              <a:rPr lang="tr-TR" altLang="tr-TR" sz="2000" dirty="0" err="1"/>
              <a:t>yield</a:t>
            </a:r>
            <a:endParaRPr lang="tr-TR" altLang="tr-TR" sz="2000" dirty="0"/>
          </a:p>
          <a:p>
            <a:pPr>
              <a:lnSpc>
                <a:spcPct val="120000"/>
              </a:lnSpc>
            </a:pPr>
            <a:r>
              <a:rPr lang="tr-TR" altLang="tr-TR" sz="2400" b="1" dirty="0"/>
              <a:t>Robot </a:t>
            </a:r>
            <a:r>
              <a:rPr lang="tr-TR" altLang="tr-TR" sz="2400" b="1" dirty="0" err="1"/>
              <a:t>navigation</a:t>
            </a:r>
            <a:endParaRPr lang="tr-TR" altLang="tr-TR" sz="2400" b="1" dirty="0"/>
          </a:p>
          <a:p>
            <a:pPr>
              <a:lnSpc>
                <a:spcPct val="120000"/>
              </a:lnSpc>
            </a:pPr>
            <a:r>
              <a:rPr lang="tr-TR" altLang="tr-TR" sz="2400" b="1" dirty="0"/>
              <a:t>Internet </a:t>
            </a:r>
            <a:r>
              <a:rPr lang="tr-TR" altLang="tr-TR" sz="2400" b="1" dirty="0" err="1"/>
              <a:t>searching</a:t>
            </a:r>
            <a:endParaRPr lang="tr-TR" altLang="tr-TR" sz="2400" b="1" dirty="0"/>
          </a:p>
          <a:p>
            <a:pPr>
              <a:lnSpc>
                <a:spcPct val="120000"/>
              </a:lnSpc>
            </a:pPr>
            <a:r>
              <a:rPr lang="tr-TR" altLang="tr-TR" sz="2400" b="1" dirty="0" err="1"/>
              <a:t>Automatic</a:t>
            </a:r>
            <a:r>
              <a:rPr lang="tr-TR" altLang="tr-TR" sz="2400" b="1" dirty="0"/>
              <a:t> </a:t>
            </a:r>
            <a:r>
              <a:rPr lang="tr-TR" altLang="tr-TR" sz="2400" b="1" dirty="0" err="1"/>
              <a:t>assembly</a:t>
            </a:r>
            <a:r>
              <a:rPr lang="tr-TR" altLang="tr-TR" sz="2400" b="1" dirty="0"/>
              <a:t> </a:t>
            </a:r>
            <a:r>
              <a:rPr lang="tr-TR" altLang="tr-TR" sz="2400" b="1" dirty="0" err="1"/>
              <a:t>sequencing</a:t>
            </a:r>
            <a:endParaRPr lang="tr-TR" altLang="tr-TR" sz="2400" b="1" dirty="0"/>
          </a:p>
          <a:p>
            <a:pPr>
              <a:lnSpc>
                <a:spcPct val="120000"/>
              </a:lnSpc>
            </a:pPr>
            <a:r>
              <a:rPr lang="tr-TR" altLang="tr-TR" sz="2400" b="1"/>
              <a:t>Protein design: </a:t>
            </a:r>
            <a:endParaRPr lang="en-US" altLang="tr-TR" sz="2400" b="1"/>
          </a:p>
          <a:p>
            <a:pPr lvl="1">
              <a:lnSpc>
                <a:spcPct val="120000"/>
              </a:lnSpc>
            </a:pPr>
            <a:r>
              <a:rPr lang="en-US" altLang="tr-TR" sz="2000"/>
              <a:t>An </a:t>
            </a:r>
            <a:r>
              <a:rPr lang="tr-TR" altLang="tr-TR" sz="2000"/>
              <a:t>assembly </a:t>
            </a:r>
            <a:r>
              <a:rPr lang="tr-TR" altLang="tr-TR" sz="2000" dirty="0"/>
              <a:t>problem </a:t>
            </a:r>
            <a:r>
              <a:rPr lang="tr-TR" altLang="tr-TR" sz="2000" dirty="0" err="1"/>
              <a:t>to</a:t>
            </a:r>
            <a:r>
              <a:rPr lang="tr-TR" altLang="tr-TR" sz="2000" dirty="0"/>
              <a:t> </a:t>
            </a:r>
            <a:r>
              <a:rPr lang="tr-TR" altLang="tr-TR" sz="2000" dirty="0" err="1"/>
              <a:t>find</a:t>
            </a:r>
            <a:r>
              <a:rPr lang="tr-TR" altLang="tr-TR" sz="2000" dirty="0"/>
              <a:t> </a:t>
            </a:r>
            <a:r>
              <a:rPr lang="tr-TR" altLang="tr-TR" sz="2000" dirty="0" err="1"/>
              <a:t>sequence</a:t>
            </a:r>
            <a:r>
              <a:rPr lang="tr-TR" altLang="tr-TR" sz="2000" dirty="0"/>
              <a:t> of amino </a:t>
            </a:r>
            <a:r>
              <a:rPr lang="tr-TR" altLang="tr-TR" sz="2000" dirty="0" err="1"/>
              <a:t>acids</a:t>
            </a:r>
            <a:r>
              <a:rPr lang="tr-TR" altLang="tr-TR" sz="2000" dirty="0"/>
              <a:t>.</a:t>
            </a:r>
            <a:endParaRPr lang="tr-TR" altLang="tr-TR" sz="2000" b="1" dirty="0"/>
          </a:p>
          <a:p>
            <a:pPr marL="0" indent="0">
              <a:lnSpc>
                <a:spcPct val="120000"/>
              </a:lnSpc>
              <a:buNone/>
            </a:pPr>
            <a:endParaRPr lang="tr-TR" altLang="tr-TR" sz="2400" dirty="0"/>
          </a:p>
          <a:p>
            <a:pPr>
              <a:lnSpc>
                <a:spcPct val="120000"/>
              </a:lnSpc>
            </a:pPr>
            <a:endParaRPr lang="tr-TR" sz="2400" dirty="0"/>
          </a:p>
        </p:txBody>
      </p:sp>
    </p:spTree>
    <p:extLst>
      <p:ext uri="{BB962C8B-B14F-4D97-AF65-F5344CB8AC3E}">
        <p14:creationId xmlns:p14="http://schemas.microsoft.com/office/powerpoint/2010/main" val="646453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Search</a:t>
            </a:r>
            <a:r>
              <a:rPr lang="tr-TR" dirty="0"/>
              <a:t> </a:t>
            </a:r>
            <a:r>
              <a:rPr lang="tr-TR" dirty="0" err="1"/>
              <a:t>Strategies</a:t>
            </a:r>
            <a:endParaRPr lang="tr-TR"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p:txBody>
              <a:bodyPr>
                <a:normAutofit/>
              </a:bodyPr>
              <a:lstStyle/>
              <a:p>
                <a:r>
                  <a:rPr lang="en-US" altLang="tr-TR" sz="2400" dirty="0"/>
                  <a:t>A search strategy is defined by picking the </a:t>
                </a:r>
                <a:r>
                  <a:rPr lang="en-US" altLang="tr-TR" sz="2400" b="1" dirty="0">
                    <a:solidFill>
                      <a:schemeClr val="accent5">
                        <a:lumMod val="50000"/>
                      </a:schemeClr>
                    </a:solidFill>
                  </a:rPr>
                  <a:t>order of node expansion</a:t>
                </a:r>
              </a:p>
              <a:p>
                <a:r>
                  <a:rPr lang="en-US" altLang="tr-TR" sz="2400" dirty="0"/>
                  <a:t>Strategies are evaluated along the following dimensions:</a:t>
                </a:r>
              </a:p>
              <a:p>
                <a:pPr lvl="1"/>
                <a:r>
                  <a:rPr lang="en-US" altLang="tr-TR" sz="2000" b="1" dirty="0">
                    <a:solidFill>
                      <a:schemeClr val="accent5">
                        <a:lumMod val="50000"/>
                      </a:schemeClr>
                    </a:solidFill>
                  </a:rPr>
                  <a:t>completeness: </a:t>
                </a:r>
                <a:r>
                  <a:rPr lang="en-US" altLang="tr-TR" sz="2000" dirty="0"/>
                  <a:t>does it always find a solution if one exists?</a:t>
                </a:r>
              </a:p>
              <a:p>
                <a:pPr lvl="1"/>
                <a:r>
                  <a:rPr lang="en-US" altLang="tr-TR" sz="2000" b="1" dirty="0">
                    <a:solidFill>
                      <a:schemeClr val="accent5">
                        <a:lumMod val="50000"/>
                      </a:schemeClr>
                    </a:solidFill>
                  </a:rPr>
                  <a:t>time complexity: </a:t>
                </a:r>
                <a:r>
                  <a:rPr lang="en-US" altLang="tr-TR" sz="2000" dirty="0"/>
                  <a:t>number of nodes generated</a:t>
                </a:r>
              </a:p>
              <a:p>
                <a:pPr lvl="1"/>
                <a:r>
                  <a:rPr lang="en-US" altLang="tr-TR" sz="2000" b="1" dirty="0">
                    <a:solidFill>
                      <a:schemeClr val="accent5">
                        <a:lumMod val="50000"/>
                      </a:schemeClr>
                    </a:solidFill>
                  </a:rPr>
                  <a:t>space complexity: </a:t>
                </a:r>
                <a:r>
                  <a:rPr lang="en-US" altLang="tr-TR" sz="2000" dirty="0"/>
                  <a:t>maximum number of nodes in memory</a:t>
                </a:r>
              </a:p>
              <a:p>
                <a:pPr lvl="1"/>
                <a:r>
                  <a:rPr lang="en-US" altLang="tr-TR" sz="2000" b="1" dirty="0">
                    <a:solidFill>
                      <a:schemeClr val="accent5">
                        <a:lumMod val="50000"/>
                      </a:schemeClr>
                    </a:solidFill>
                  </a:rPr>
                  <a:t>optimality: </a:t>
                </a:r>
                <a:r>
                  <a:rPr lang="en-US" altLang="tr-TR" sz="2000" dirty="0"/>
                  <a:t>does it always find a least-cost solution?</a:t>
                </a:r>
              </a:p>
              <a:p>
                <a:r>
                  <a:rPr lang="en-US" altLang="tr-TR" sz="2400" dirty="0"/>
                  <a:t>Time and space complexity are measured in terms of </a:t>
                </a:r>
              </a:p>
              <a:p>
                <a:pPr lvl="1"/>
                <a:r>
                  <a:rPr lang="en-US" altLang="tr-TR" sz="2000" i="1" dirty="0"/>
                  <a:t>b:</a:t>
                </a:r>
                <a:r>
                  <a:rPr lang="en-US" altLang="tr-TR" sz="2000" dirty="0"/>
                  <a:t> maximum branching factor of the search tree</a:t>
                </a:r>
              </a:p>
              <a:p>
                <a:pPr lvl="1"/>
                <a:r>
                  <a:rPr lang="en-US" altLang="tr-TR" sz="2000" i="1" dirty="0"/>
                  <a:t>d: </a:t>
                </a:r>
                <a:r>
                  <a:rPr lang="en-US" altLang="tr-TR" sz="2000" dirty="0"/>
                  <a:t>depth of the least-cost solution</a:t>
                </a:r>
              </a:p>
              <a:p>
                <a:pPr lvl="1"/>
                <a:r>
                  <a:rPr lang="en-US" altLang="tr-TR" sz="2000" i="1" dirty="0"/>
                  <a:t>m</a:t>
                </a:r>
                <a:r>
                  <a:rPr lang="en-US" altLang="tr-TR" sz="2000" dirty="0"/>
                  <a:t>: maximum depth of the state space (may be </a:t>
                </a:r>
                <a14:m>
                  <m:oMath xmlns:m="http://schemas.openxmlformats.org/officeDocument/2006/math">
                    <m:r>
                      <a:rPr lang="en-US" altLang="tr-TR" sz="2000" i="1" dirty="0" smtClean="0">
                        <a:latin typeface="Cambria Math"/>
                        <a:ea typeface="Cambria Math"/>
                        <a:cs typeface="Arial" pitchFamily="34" charset="0"/>
                      </a:rPr>
                      <m:t>∞</m:t>
                    </m:r>
                  </m:oMath>
                </a14:m>
                <a:r>
                  <a:rPr lang="en-US" altLang="tr-TR" sz="2000" dirty="0"/>
                  <a:t>)</a:t>
                </a:r>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blipFill>
                <a:blip r:embed="rId2"/>
                <a:stretch>
                  <a:fillRect l="-963" t="-1078"/>
                </a:stretch>
              </a:blipFill>
            </p:spPr>
            <p:txBody>
              <a:bodyPr/>
              <a:lstStyle/>
              <a:p>
                <a:r>
                  <a:rPr lang="en-US">
                    <a:noFill/>
                  </a:rPr>
                  <a:t> </a:t>
                </a:r>
              </a:p>
            </p:txBody>
          </p:sp>
        </mc:Fallback>
      </mc:AlternateContent>
    </p:spTree>
    <p:extLst>
      <p:ext uri="{BB962C8B-B14F-4D97-AF65-F5344CB8AC3E}">
        <p14:creationId xmlns:p14="http://schemas.microsoft.com/office/powerpoint/2010/main" val="2387460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Uninformed</a:t>
            </a:r>
            <a:r>
              <a:rPr lang="tr-TR" dirty="0"/>
              <a:t> </a:t>
            </a:r>
            <a:r>
              <a:rPr lang="tr-TR" dirty="0" err="1"/>
              <a:t>Search</a:t>
            </a:r>
            <a:r>
              <a:rPr lang="tr-TR" dirty="0"/>
              <a:t> </a:t>
            </a:r>
            <a:r>
              <a:rPr lang="tr-TR" dirty="0" err="1"/>
              <a:t>Strategies</a:t>
            </a:r>
            <a:endParaRPr lang="tr-TR" dirty="0"/>
          </a:p>
        </p:txBody>
      </p:sp>
      <p:sp>
        <p:nvSpPr>
          <p:cNvPr id="3" name="İçerik Yer Tutucusu 2"/>
          <p:cNvSpPr>
            <a:spLocks noGrp="1"/>
          </p:cNvSpPr>
          <p:nvPr>
            <p:ph idx="1"/>
          </p:nvPr>
        </p:nvSpPr>
        <p:spPr/>
        <p:txBody>
          <a:bodyPr>
            <a:normAutofit/>
          </a:bodyPr>
          <a:lstStyle/>
          <a:p>
            <a:r>
              <a:rPr lang="en-US" altLang="tr-TR" dirty="0"/>
              <a:t>use only the information available in the problem </a:t>
            </a:r>
            <a:r>
              <a:rPr lang="en-US" altLang="tr-TR" dirty="0" err="1"/>
              <a:t>definitio</a:t>
            </a:r>
            <a:r>
              <a:rPr lang="tr-TR" altLang="tr-TR" dirty="0"/>
              <a:t>n</a:t>
            </a:r>
          </a:p>
          <a:p>
            <a:r>
              <a:rPr lang="tr-TR" altLang="tr-TR" dirty="0" err="1"/>
              <a:t>Some</a:t>
            </a:r>
            <a:r>
              <a:rPr lang="tr-TR" altLang="tr-TR" dirty="0"/>
              <a:t> </a:t>
            </a:r>
            <a:r>
              <a:rPr lang="tr-TR" altLang="tr-TR" dirty="0" err="1"/>
              <a:t>uninformed</a:t>
            </a:r>
            <a:r>
              <a:rPr lang="tr-TR" altLang="tr-TR" dirty="0"/>
              <a:t> </a:t>
            </a:r>
            <a:r>
              <a:rPr lang="tr-TR" altLang="tr-TR" dirty="0" err="1"/>
              <a:t>search</a:t>
            </a:r>
            <a:r>
              <a:rPr lang="tr-TR" altLang="tr-TR" dirty="0"/>
              <a:t> </a:t>
            </a:r>
            <a:r>
              <a:rPr lang="tr-TR" altLang="tr-TR" dirty="0" err="1"/>
              <a:t>strategies</a:t>
            </a:r>
            <a:endParaRPr lang="en-US" altLang="tr-TR" dirty="0"/>
          </a:p>
          <a:p>
            <a:pPr lvl="1"/>
            <a:r>
              <a:rPr lang="en-US" altLang="tr-TR" dirty="0"/>
              <a:t>Breadth-first search</a:t>
            </a:r>
          </a:p>
          <a:p>
            <a:pPr lvl="1"/>
            <a:r>
              <a:rPr lang="en-US" altLang="tr-TR" dirty="0"/>
              <a:t>Depth-first search</a:t>
            </a:r>
            <a:endParaRPr lang="tr-TR" altLang="tr-TR" dirty="0"/>
          </a:p>
          <a:p>
            <a:pPr lvl="1"/>
            <a:r>
              <a:rPr lang="en-US" altLang="tr-TR" dirty="0"/>
              <a:t>Uniform-cost search</a:t>
            </a:r>
          </a:p>
          <a:p>
            <a:pPr lvl="1"/>
            <a:r>
              <a:rPr lang="en-US" altLang="tr-TR" dirty="0"/>
              <a:t>Depth-limited search</a:t>
            </a:r>
          </a:p>
          <a:p>
            <a:pPr lvl="1"/>
            <a:r>
              <a:rPr lang="en-US" altLang="tr-TR" dirty="0"/>
              <a:t>Iterative deepening search</a:t>
            </a:r>
          </a:p>
          <a:p>
            <a:endParaRPr lang="tr-TR" dirty="0"/>
          </a:p>
        </p:txBody>
      </p:sp>
    </p:spTree>
    <p:extLst>
      <p:ext uri="{BB962C8B-B14F-4D97-AF65-F5344CB8AC3E}">
        <p14:creationId xmlns:p14="http://schemas.microsoft.com/office/powerpoint/2010/main" val="714889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Breadth</a:t>
            </a:r>
            <a:r>
              <a:rPr lang="tr-TR" dirty="0"/>
              <a:t>-First </a:t>
            </a:r>
            <a:r>
              <a:rPr lang="tr-TR" dirty="0" err="1"/>
              <a:t>Search</a:t>
            </a:r>
            <a:endParaRPr lang="tr-TR" dirty="0"/>
          </a:p>
        </p:txBody>
      </p:sp>
      <p:sp>
        <p:nvSpPr>
          <p:cNvPr id="3" name="İçerik Yer Tutucusu 2"/>
          <p:cNvSpPr>
            <a:spLocks noGrp="1"/>
          </p:cNvSpPr>
          <p:nvPr>
            <p:ph idx="1"/>
          </p:nvPr>
        </p:nvSpPr>
        <p:spPr/>
        <p:txBody>
          <a:bodyPr/>
          <a:lstStyle/>
          <a:p>
            <a:r>
              <a:rPr lang="tr-TR" dirty="0" err="1"/>
              <a:t>Expand</a:t>
            </a:r>
            <a:r>
              <a:rPr lang="tr-TR" dirty="0"/>
              <a:t> </a:t>
            </a:r>
            <a:r>
              <a:rPr lang="tr-TR" dirty="0" err="1"/>
              <a:t>shallowest</a:t>
            </a:r>
            <a:r>
              <a:rPr lang="tr-TR" dirty="0"/>
              <a:t> </a:t>
            </a:r>
            <a:r>
              <a:rPr lang="tr-TR" dirty="0" err="1"/>
              <a:t>unexpanded</a:t>
            </a:r>
            <a:r>
              <a:rPr lang="tr-TR" dirty="0"/>
              <a:t> </a:t>
            </a:r>
            <a:r>
              <a:rPr lang="tr-TR" dirty="0" err="1"/>
              <a:t>node</a:t>
            </a:r>
            <a:endParaRPr lang="tr-TR" dirty="0"/>
          </a:p>
          <a:p>
            <a:pPr lvl="1"/>
            <a:r>
              <a:rPr lang="tr-TR" dirty="0" err="1"/>
              <a:t>just</a:t>
            </a:r>
            <a:r>
              <a:rPr lang="tr-TR" dirty="0"/>
              <a:t> </a:t>
            </a:r>
            <a:r>
              <a:rPr lang="tr-TR" dirty="0" err="1"/>
              <a:t>considering</a:t>
            </a:r>
            <a:r>
              <a:rPr lang="tr-TR" dirty="0"/>
              <a:t> </a:t>
            </a:r>
            <a:r>
              <a:rPr lang="tr-TR" dirty="0" err="1"/>
              <a:t>levels</a:t>
            </a:r>
            <a:r>
              <a:rPr lang="tr-TR" dirty="0"/>
              <a:t> of </a:t>
            </a:r>
            <a:r>
              <a:rPr lang="tr-TR" dirty="0" err="1"/>
              <a:t>the</a:t>
            </a:r>
            <a:r>
              <a:rPr lang="tr-TR" dirty="0"/>
              <a:t> </a:t>
            </a:r>
            <a:r>
              <a:rPr lang="tr-TR" dirty="0" err="1"/>
              <a:t>tree</a:t>
            </a:r>
            <a:r>
              <a:rPr lang="tr-TR" dirty="0"/>
              <a:t> but not </a:t>
            </a:r>
            <a:r>
              <a:rPr lang="tr-TR" dirty="0" err="1"/>
              <a:t>the</a:t>
            </a:r>
            <a:r>
              <a:rPr lang="tr-TR" dirty="0"/>
              <a:t> </a:t>
            </a:r>
            <a:r>
              <a:rPr lang="tr-TR" dirty="0" err="1"/>
              <a:t>cost</a:t>
            </a:r>
            <a:endParaRPr lang="tr-TR" dirty="0"/>
          </a:p>
          <a:p>
            <a:r>
              <a:rPr lang="tr-TR" dirty="0" err="1"/>
              <a:t>Implementation</a:t>
            </a:r>
            <a:r>
              <a:rPr lang="tr-TR" dirty="0"/>
              <a:t>:</a:t>
            </a:r>
          </a:p>
          <a:p>
            <a:pPr lvl="1"/>
            <a:r>
              <a:rPr lang="en-US" dirty="0"/>
              <a:t>fringe is a FIFO </a:t>
            </a:r>
            <a:r>
              <a:rPr lang="tr-TR" dirty="0"/>
              <a:t>(First </a:t>
            </a:r>
            <a:r>
              <a:rPr lang="tr-TR" dirty="0" err="1"/>
              <a:t>In</a:t>
            </a:r>
            <a:r>
              <a:rPr lang="tr-TR" dirty="0"/>
              <a:t> First </a:t>
            </a:r>
            <a:r>
              <a:rPr lang="tr-TR" dirty="0" err="1"/>
              <a:t>Out</a:t>
            </a:r>
            <a:r>
              <a:rPr lang="tr-TR" dirty="0"/>
              <a:t>) </a:t>
            </a:r>
            <a:r>
              <a:rPr lang="en-US" dirty="0"/>
              <a:t>queue </a:t>
            </a:r>
            <a:endParaRPr lang="tr-TR" dirty="0"/>
          </a:p>
          <a:p>
            <a:pPr lvl="1"/>
            <a:r>
              <a:rPr lang="en-US" dirty="0"/>
              <a:t>new successors go at end</a:t>
            </a:r>
            <a:endParaRPr lang="tr-TR" dirty="0"/>
          </a:p>
          <a:p>
            <a:pPr lvl="1"/>
            <a:r>
              <a:rPr lang="tr-TR" dirty="0"/>
              <a:t>stop </a:t>
            </a:r>
            <a:r>
              <a:rPr lang="tr-TR" dirty="0" err="1"/>
              <a:t>when</a:t>
            </a:r>
            <a:r>
              <a:rPr lang="tr-TR" dirty="0"/>
              <a:t> </a:t>
            </a:r>
            <a:r>
              <a:rPr lang="tr-TR" dirty="0" err="1"/>
              <a:t>goal</a:t>
            </a:r>
            <a:r>
              <a:rPr lang="tr-TR" dirty="0"/>
              <a:t> is </a:t>
            </a:r>
            <a:r>
              <a:rPr lang="tr-TR" dirty="0" err="1"/>
              <a:t>visited</a:t>
            </a:r>
            <a:r>
              <a:rPr lang="tr-TR" dirty="0"/>
              <a:t>, not </a:t>
            </a:r>
            <a:r>
              <a:rPr lang="tr-TR" dirty="0" err="1"/>
              <a:t>when</a:t>
            </a:r>
            <a:r>
              <a:rPr lang="tr-TR" dirty="0"/>
              <a:t> it is </a:t>
            </a:r>
            <a:r>
              <a:rPr lang="tr-TR" dirty="0" err="1"/>
              <a:t>added</a:t>
            </a:r>
            <a:r>
              <a:rPr lang="tr-TR" dirty="0"/>
              <a:t> </a:t>
            </a:r>
            <a:r>
              <a:rPr lang="tr-TR" err="1"/>
              <a:t>to</a:t>
            </a:r>
            <a:r>
              <a:rPr lang="tr-TR"/>
              <a:t> </a:t>
            </a:r>
            <a:r>
              <a:rPr lang="en-US"/>
              <a:t>fringe</a:t>
            </a:r>
            <a:endParaRPr lang="tr-TR" dirty="0"/>
          </a:p>
          <a:p>
            <a:pPr lvl="1"/>
            <a:endParaRPr lang="tr-TR" dirty="0"/>
          </a:p>
        </p:txBody>
      </p:sp>
    </p:spTree>
    <p:extLst>
      <p:ext uri="{BB962C8B-B14F-4D97-AF65-F5344CB8AC3E}">
        <p14:creationId xmlns:p14="http://schemas.microsoft.com/office/powerpoint/2010/main" val="1315213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Breadth</a:t>
            </a:r>
            <a:r>
              <a:rPr lang="tr-TR" dirty="0"/>
              <a:t>-First </a:t>
            </a:r>
            <a:r>
              <a:rPr lang="tr-TR" dirty="0" err="1"/>
              <a:t>Search</a:t>
            </a:r>
            <a:endParaRPr lang="tr-TR" dirty="0"/>
          </a:p>
        </p:txBody>
      </p:sp>
      <p:sp>
        <p:nvSpPr>
          <p:cNvPr id="3" name="İçerik Yer Tutucusu 2"/>
          <p:cNvSpPr>
            <a:spLocks noGrp="1"/>
          </p:cNvSpPr>
          <p:nvPr>
            <p:ph idx="1"/>
          </p:nvPr>
        </p:nvSpPr>
        <p:spPr/>
        <p:txBody>
          <a:bodyPr>
            <a:normAutofit/>
          </a:bodyPr>
          <a:lstStyle/>
          <a:p>
            <a:r>
              <a:rPr lang="en-US" altLang="tr-TR" u="sng" dirty="0">
                <a:solidFill>
                  <a:schemeClr val="accent5">
                    <a:lumMod val="50000"/>
                  </a:schemeClr>
                </a:solidFill>
              </a:rPr>
              <a:t>Complete</a:t>
            </a:r>
            <a:r>
              <a:rPr lang="en-US" altLang="tr-TR" dirty="0">
                <a:solidFill>
                  <a:schemeClr val="accent5">
                    <a:lumMod val="50000"/>
                  </a:schemeClr>
                </a:solidFill>
              </a:rPr>
              <a:t>? </a:t>
            </a:r>
            <a:r>
              <a:rPr lang="en-US" altLang="tr-TR" dirty="0"/>
              <a:t>Yes (if </a:t>
            </a:r>
            <a:r>
              <a:rPr lang="en-US" altLang="tr-TR" i="1" dirty="0"/>
              <a:t>b</a:t>
            </a:r>
            <a:r>
              <a:rPr lang="en-US" altLang="tr-TR" dirty="0"/>
              <a:t> is finite)</a:t>
            </a:r>
          </a:p>
          <a:p>
            <a:r>
              <a:rPr lang="en-US" altLang="tr-TR" u="sng" dirty="0">
                <a:solidFill>
                  <a:schemeClr val="accent5">
                    <a:lumMod val="50000"/>
                  </a:schemeClr>
                </a:solidFill>
              </a:rPr>
              <a:t>Time</a:t>
            </a:r>
            <a:r>
              <a:rPr lang="en-US" altLang="tr-TR" dirty="0">
                <a:solidFill>
                  <a:schemeClr val="accent5">
                    <a:lumMod val="50000"/>
                  </a:schemeClr>
                </a:solidFill>
              </a:rPr>
              <a:t>? </a:t>
            </a:r>
            <a:r>
              <a:rPr lang="en-US" altLang="tr-TR" i="1" dirty="0"/>
              <a:t>1+b+b</a:t>
            </a:r>
            <a:r>
              <a:rPr lang="en-US" altLang="tr-TR" i="1" baseline="30000" dirty="0"/>
              <a:t>2</a:t>
            </a:r>
            <a:r>
              <a:rPr lang="en-US" altLang="tr-TR" i="1" dirty="0"/>
              <a:t>+b</a:t>
            </a:r>
            <a:r>
              <a:rPr lang="en-US" altLang="tr-TR" i="1" baseline="30000" dirty="0"/>
              <a:t>3</a:t>
            </a:r>
            <a:r>
              <a:rPr lang="en-US" altLang="tr-TR" dirty="0"/>
              <a:t>+… +</a:t>
            </a:r>
            <a:r>
              <a:rPr lang="en-US" altLang="tr-TR" i="1" dirty="0" err="1"/>
              <a:t>b</a:t>
            </a:r>
            <a:r>
              <a:rPr lang="en-US" altLang="tr-TR" i="1" baseline="30000" dirty="0" err="1"/>
              <a:t>d</a:t>
            </a:r>
            <a:r>
              <a:rPr lang="en-US" altLang="tr-TR" dirty="0"/>
              <a:t> + </a:t>
            </a:r>
            <a:r>
              <a:rPr lang="en-US" altLang="tr-TR" i="1" dirty="0"/>
              <a:t>b(b</a:t>
            </a:r>
            <a:r>
              <a:rPr lang="en-US" altLang="tr-TR" i="1" baseline="30000" dirty="0"/>
              <a:t>d</a:t>
            </a:r>
            <a:r>
              <a:rPr lang="en-US" altLang="tr-TR" i="1" dirty="0"/>
              <a:t>-1</a:t>
            </a:r>
            <a:r>
              <a:rPr lang="en-US" altLang="tr-TR" dirty="0"/>
              <a:t>) = </a:t>
            </a:r>
            <a:r>
              <a:rPr lang="en-US" altLang="tr-TR" i="1" dirty="0"/>
              <a:t>O</a:t>
            </a:r>
            <a:r>
              <a:rPr lang="en-US" altLang="tr-TR" dirty="0"/>
              <a:t>(b</a:t>
            </a:r>
            <a:r>
              <a:rPr lang="en-US" altLang="tr-TR" baseline="30000" dirty="0"/>
              <a:t>d+1</a:t>
            </a:r>
            <a:r>
              <a:rPr lang="en-US" altLang="tr-TR" dirty="0"/>
              <a:t>)</a:t>
            </a:r>
          </a:p>
          <a:p>
            <a:r>
              <a:rPr lang="en-US" altLang="tr-TR" u="sng" dirty="0">
                <a:solidFill>
                  <a:schemeClr val="accent5">
                    <a:lumMod val="50000"/>
                  </a:schemeClr>
                </a:solidFill>
              </a:rPr>
              <a:t>Space</a:t>
            </a:r>
            <a:r>
              <a:rPr lang="en-US" altLang="tr-TR" dirty="0">
                <a:solidFill>
                  <a:schemeClr val="accent5">
                    <a:lumMod val="50000"/>
                  </a:schemeClr>
                </a:solidFill>
              </a:rPr>
              <a:t>? </a:t>
            </a:r>
            <a:r>
              <a:rPr lang="en-US" altLang="tr-TR" i="1" dirty="0"/>
              <a:t>O(b</a:t>
            </a:r>
            <a:r>
              <a:rPr lang="en-US" altLang="tr-TR" i="1" baseline="30000" dirty="0"/>
              <a:t>d+1</a:t>
            </a:r>
            <a:r>
              <a:rPr lang="en-US" altLang="tr-TR" i="1" dirty="0"/>
              <a:t>)</a:t>
            </a:r>
            <a:r>
              <a:rPr lang="en-US" altLang="tr-TR" dirty="0"/>
              <a:t> (keeps every node in memory)</a:t>
            </a:r>
          </a:p>
          <a:p>
            <a:r>
              <a:rPr lang="en-US" altLang="tr-TR" u="sng" dirty="0">
                <a:solidFill>
                  <a:schemeClr val="accent5">
                    <a:lumMod val="50000"/>
                  </a:schemeClr>
                </a:solidFill>
              </a:rPr>
              <a:t>Optimal</a:t>
            </a:r>
            <a:r>
              <a:rPr lang="en-US" altLang="tr-TR" dirty="0">
                <a:solidFill>
                  <a:schemeClr val="accent5">
                    <a:lumMod val="50000"/>
                  </a:schemeClr>
                </a:solidFill>
              </a:rPr>
              <a:t>? </a:t>
            </a:r>
            <a:r>
              <a:rPr lang="en-US" altLang="tr-TR" dirty="0"/>
              <a:t>Yes (if cost = 1 per step)</a:t>
            </a:r>
            <a:endParaRPr lang="tr-TR" altLang="tr-TR" dirty="0"/>
          </a:p>
          <a:p>
            <a:endParaRPr lang="tr-TR" altLang="tr-TR" dirty="0">
              <a:solidFill>
                <a:srgbClr val="FF0000"/>
              </a:solidFill>
            </a:endParaRPr>
          </a:p>
          <a:p>
            <a:pPr marL="0" indent="0">
              <a:buNone/>
            </a:pPr>
            <a:r>
              <a:rPr lang="tr-TR" altLang="tr-TR" dirty="0"/>
              <a:t>! </a:t>
            </a:r>
            <a:r>
              <a:rPr lang="en-US" altLang="tr-TR" dirty="0"/>
              <a:t>Space is the bigger problem (more than time)</a:t>
            </a:r>
            <a:endParaRPr lang="tr-TR" dirty="0"/>
          </a:p>
        </p:txBody>
      </p:sp>
    </p:spTree>
    <p:extLst>
      <p:ext uri="{BB962C8B-B14F-4D97-AF65-F5344CB8AC3E}">
        <p14:creationId xmlns:p14="http://schemas.microsoft.com/office/powerpoint/2010/main" val="3701176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altLang="tr-TR" dirty="0"/>
              <a:t>Uniform-</a:t>
            </a:r>
            <a:r>
              <a:rPr lang="tr-TR" altLang="tr-TR" dirty="0"/>
              <a:t>C</a:t>
            </a:r>
            <a:r>
              <a:rPr lang="en-US" altLang="tr-TR" dirty="0" err="1"/>
              <a:t>ost</a:t>
            </a:r>
            <a:r>
              <a:rPr lang="en-US" altLang="tr-TR" dirty="0"/>
              <a:t> </a:t>
            </a:r>
            <a:r>
              <a:rPr lang="tr-TR" altLang="tr-TR" dirty="0"/>
              <a:t>S</a:t>
            </a:r>
            <a:r>
              <a:rPr lang="en-US" altLang="tr-TR" dirty="0" err="1"/>
              <a:t>earch</a:t>
            </a:r>
            <a:endParaRPr lang="tr-TR" dirty="0"/>
          </a:p>
        </p:txBody>
      </p:sp>
      <p:sp>
        <p:nvSpPr>
          <p:cNvPr id="3" name="İçerik Yer Tutucusu 2"/>
          <p:cNvSpPr>
            <a:spLocks noGrp="1"/>
          </p:cNvSpPr>
          <p:nvPr>
            <p:ph idx="1"/>
          </p:nvPr>
        </p:nvSpPr>
        <p:spPr/>
        <p:txBody>
          <a:bodyPr>
            <a:normAutofit/>
          </a:bodyPr>
          <a:lstStyle/>
          <a:p>
            <a:r>
              <a:rPr lang="en-US" altLang="tr-TR" sz="2800" dirty="0"/>
              <a:t>Equivalent to breadth-first if step costs all equal</a:t>
            </a:r>
            <a:endParaRPr lang="tr-TR" altLang="tr-TR" sz="2800" dirty="0"/>
          </a:p>
          <a:p>
            <a:r>
              <a:rPr lang="en-US" altLang="tr-TR" sz="2800" dirty="0"/>
              <a:t>Expand least-cost unexpanded node</a:t>
            </a:r>
            <a:endParaRPr lang="tr-TR" altLang="tr-TR" sz="2800" dirty="0"/>
          </a:p>
          <a:p>
            <a:r>
              <a:rPr lang="en-US" altLang="tr-TR" sz="2800" dirty="0"/>
              <a:t>Implementation:</a:t>
            </a:r>
          </a:p>
          <a:p>
            <a:pPr lvl="1"/>
            <a:r>
              <a:rPr lang="en-US" altLang="tr-TR" sz="2400" i="1" dirty="0"/>
              <a:t>fringe</a:t>
            </a:r>
            <a:r>
              <a:rPr lang="en-US" altLang="tr-TR" sz="2400" dirty="0"/>
              <a:t> = queue ordered by path cost</a:t>
            </a:r>
            <a:endParaRPr lang="tr-TR" altLang="tr-TR" dirty="0"/>
          </a:p>
          <a:p>
            <a:r>
              <a:rPr lang="tr-TR" altLang="tr-TR" sz="2800"/>
              <a:t>Cannot stop when goal is </a:t>
            </a:r>
            <a:r>
              <a:rPr lang="en-US" altLang="tr-TR" sz="2800"/>
              <a:t>first generated</a:t>
            </a:r>
            <a:endParaRPr lang="tr-TR" altLang="tr-TR" sz="2800"/>
          </a:p>
          <a:p>
            <a:pPr lvl="1"/>
            <a:r>
              <a:rPr lang="tr-TR" altLang="tr-TR" sz="2400"/>
              <a:t>What </a:t>
            </a:r>
            <a:r>
              <a:rPr lang="tr-TR" altLang="tr-TR" sz="2400" dirty="0" err="1"/>
              <a:t>if</a:t>
            </a:r>
            <a:r>
              <a:rPr lang="tr-TR" altLang="tr-TR" sz="2400" dirty="0"/>
              <a:t> </a:t>
            </a:r>
            <a:r>
              <a:rPr lang="tr-TR" altLang="tr-TR" sz="2400" dirty="0" err="1"/>
              <a:t>there</a:t>
            </a:r>
            <a:r>
              <a:rPr lang="tr-TR" altLang="tr-TR" sz="2400" dirty="0"/>
              <a:t> is a </a:t>
            </a:r>
            <a:r>
              <a:rPr lang="tr-TR" altLang="tr-TR" sz="2400" dirty="0" err="1"/>
              <a:t>possibility</a:t>
            </a:r>
            <a:r>
              <a:rPr lang="tr-TR" altLang="tr-TR" sz="2400" dirty="0"/>
              <a:t> </a:t>
            </a:r>
            <a:r>
              <a:rPr lang="tr-TR" altLang="tr-TR" sz="2400" dirty="0" err="1"/>
              <a:t>to</a:t>
            </a:r>
            <a:r>
              <a:rPr lang="tr-TR" altLang="tr-TR" sz="2400" dirty="0"/>
              <a:t> </a:t>
            </a:r>
            <a:r>
              <a:rPr lang="tr-TR" altLang="tr-TR" sz="2400" dirty="0" err="1"/>
              <a:t>find</a:t>
            </a:r>
            <a:r>
              <a:rPr lang="tr-TR" altLang="tr-TR" sz="2400" dirty="0"/>
              <a:t> a </a:t>
            </a:r>
            <a:r>
              <a:rPr lang="tr-TR" altLang="tr-TR" sz="2400" dirty="0" err="1"/>
              <a:t>cheaper</a:t>
            </a:r>
            <a:r>
              <a:rPr lang="tr-TR" altLang="tr-TR" sz="2400" dirty="0"/>
              <a:t> </a:t>
            </a:r>
            <a:r>
              <a:rPr lang="tr-TR" altLang="tr-TR" sz="2400" dirty="0" err="1"/>
              <a:t>path</a:t>
            </a:r>
            <a:r>
              <a:rPr lang="tr-TR" altLang="tr-TR" sz="2400" dirty="0"/>
              <a:t>?</a:t>
            </a:r>
          </a:p>
        </p:txBody>
      </p:sp>
    </p:spTree>
    <p:extLst>
      <p:ext uri="{BB962C8B-B14F-4D97-AF65-F5344CB8AC3E}">
        <p14:creationId xmlns:p14="http://schemas.microsoft.com/office/powerpoint/2010/main" val="2266530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Holiday </a:t>
            </a:r>
            <a:r>
              <a:rPr lang="tr-TR"/>
              <a:t>in Romania</a:t>
            </a:r>
            <a:r>
              <a:rPr lang="en-US"/>
              <a:t> Problem </a:t>
            </a:r>
            <a:endParaRPr lang="tr-TR" dirty="0"/>
          </a:p>
        </p:txBody>
      </p:sp>
      <p:sp>
        <p:nvSpPr>
          <p:cNvPr id="3" name="İçerik Yer Tutucusu 2"/>
          <p:cNvSpPr>
            <a:spLocks noGrp="1"/>
          </p:cNvSpPr>
          <p:nvPr>
            <p:ph idx="1"/>
          </p:nvPr>
        </p:nvSpPr>
        <p:spPr/>
        <p:txBody>
          <a:bodyPr/>
          <a:lstStyle/>
          <a:p>
            <a:endParaRPr lang="tr-TR"/>
          </a:p>
        </p:txBody>
      </p:sp>
      <p:pic>
        <p:nvPicPr>
          <p:cNvPr id="6" name="Picture 4" descr="romania-distances"/>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a:xfrm>
            <a:off x="525016" y="1513907"/>
            <a:ext cx="8151440" cy="489858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421537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altLang="tr-TR" dirty="0"/>
              <a:t>Uniform-</a:t>
            </a:r>
            <a:r>
              <a:rPr lang="tr-TR" altLang="tr-TR" dirty="0"/>
              <a:t>C</a:t>
            </a:r>
            <a:r>
              <a:rPr lang="en-US" altLang="tr-TR" dirty="0" err="1"/>
              <a:t>ost</a:t>
            </a:r>
            <a:r>
              <a:rPr lang="en-US" altLang="tr-TR" dirty="0"/>
              <a:t> </a:t>
            </a:r>
            <a:r>
              <a:rPr lang="tr-TR" altLang="tr-TR" dirty="0"/>
              <a:t>S</a:t>
            </a:r>
            <a:r>
              <a:rPr lang="en-US" altLang="tr-TR" dirty="0" err="1"/>
              <a:t>earch</a:t>
            </a:r>
            <a:endParaRPr lang="tr-TR"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457200" y="1600200"/>
                <a:ext cx="8003232" cy="4525963"/>
              </a:xfrm>
            </p:spPr>
            <p:txBody>
              <a:bodyPr>
                <a:normAutofit fontScale="92500"/>
              </a:bodyPr>
              <a:lstStyle/>
              <a:p>
                <a:pPr>
                  <a:lnSpc>
                    <a:spcPct val="90000"/>
                  </a:lnSpc>
                </a:pPr>
                <a:r>
                  <a:rPr lang="en-US" altLang="tr-TR" sz="2800" u="sng" dirty="0">
                    <a:solidFill>
                      <a:schemeClr val="accent5">
                        <a:lumMod val="50000"/>
                      </a:schemeClr>
                    </a:solidFill>
                  </a:rPr>
                  <a:t>Complete</a:t>
                </a:r>
                <a:r>
                  <a:rPr lang="en-US" altLang="tr-TR" sz="2800" dirty="0">
                    <a:solidFill>
                      <a:schemeClr val="accent5">
                        <a:lumMod val="50000"/>
                      </a:schemeClr>
                    </a:solidFill>
                  </a:rPr>
                  <a:t>? </a:t>
                </a:r>
                <a:r>
                  <a:rPr lang="tr-TR" altLang="tr-TR" sz="2800" dirty="0">
                    <a:solidFill>
                      <a:schemeClr val="accent5">
                        <a:lumMod val="50000"/>
                      </a:schemeClr>
                    </a:solidFill>
                  </a:rPr>
                  <a:t> </a:t>
                </a:r>
                <a:r>
                  <a:rPr lang="en-US" altLang="tr-TR" sz="2800" dirty="0"/>
                  <a:t>Yes, if step cost </a:t>
                </a:r>
                <a:r>
                  <a:rPr lang="en-US" altLang="tr-TR" sz="2800" dirty="0">
                    <a:cs typeface="Arial" pitchFamily="34" charset="0"/>
                  </a:rPr>
                  <a:t>≥ </a:t>
                </a:r>
                <a:r>
                  <a:rPr lang="el-GR" altLang="tr-TR" sz="2800" dirty="0">
                    <a:cs typeface="Arial" pitchFamily="34" charset="0"/>
                  </a:rPr>
                  <a:t>ε</a:t>
                </a:r>
                <a:endParaRPr lang="en-US" altLang="tr-TR" sz="2800" dirty="0"/>
              </a:p>
              <a:p>
                <a:pPr>
                  <a:lnSpc>
                    <a:spcPct val="90000"/>
                  </a:lnSpc>
                </a:pPr>
                <a:r>
                  <a:rPr lang="en-US" altLang="tr-TR" sz="2800" u="sng" dirty="0">
                    <a:solidFill>
                      <a:schemeClr val="accent5">
                        <a:lumMod val="50000"/>
                      </a:schemeClr>
                    </a:solidFill>
                  </a:rPr>
                  <a:t>Time</a:t>
                </a:r>
                <a:r>
                  <a:rPr lang="en-US" altLang="tr-TR" sz="2800" dirty="0">
                    <a:solidFill>
                      <a:schemeClr val="accent5">
                        <a:lumMod val="50000"/>
                      </a:schemeClr>
                    </a:solidFill>
                  </a:rPr>
                  <a:t>?</a:t>
                </a:r>
                <a:r>
                  <a:rPr lang="tr-TR" altLang="tr-TR" sz="2800" dirty="0">
                    <a:solidFill>
                      <a:schemeClr val="accent5">
                        <a:lumMod val="50000"/>
                      </a:schemeClr>
                    </a:solidFill>
                  </a:rPr>
                  <a:t>  </a:t>
                </a:r>
                <a:r>
                  <a:rPr lang="en-US" altLang="tr-TR" sz="2800" dirty="0">
                    <a:solidFill>
                      <a:schemeClr val="accent5">
                        <a:lumMod val="50000"/>
                      </a:schemeClr>
                    </a:solidFill>
                  </a:rPr>
                  <a:t> </a:t>
                </a:r>
                <a:r>
                  <a:rPr lang="en-US" altLang="tr-TR" sz="2800" dirty="0"/>
                  <a:t># of nodes with </a:t>
                </a:r>
                <a:r>
                  <a:rPr lang="en-US" altLang="tr-TR" sz="2800" i="1" dirty="0"/>
                  <a:t>g </a:t>
                </a:r>
                <a:r>
                  <a:rPr lang="en-US" altLang="tr-TR" sz="2800" dirty="0">
                    <a:cs typeface="Arial" pitchFamily="34" charset="0"/>
                  </a:rPr>
                  <a:t>≤</a:t>
                </a:r>
                <a:r>
                  <a:rPr lang="en-US" altLang="tr-TR" sz="2800" dirty="0"/>
                  <a:t> cost of optimal solution,</a:t>
                </a:r>
                <a:r>
                  <a:rPr lang="tr-TR" altLang="tr-TR" sz="2800" dirty="0"/>
                  <a:t> </a:t>
                </a:r>
                <a:r>
                  <a:rPr lang="en-US" altLang="tr-TR" sz="2800" dirty="0"/>
                  <a:t> </a:t>
                </a:r>
                <a:r>
                  <a:rPr lang="tr-TR" altLang="tr-TR" sz="2800" dirty="0"/>
                  <a:t>     </a:t>
                </a:r>
              </a:p>
              <a:p>
                <a:pPr marL="1481138" indent="0">
                  <a:lnSpc>
                    <a:spcPct val="90000"/>
                  </a:lnSpc>
                  <a:buNone/>
                </a:pPr>
                <a14:m>
                  <m:oMath xmlns:m="http://schemas.openxmlformats.org/officeDocument/2006/math">
                    <m:r>
                      <a:rPr lang="en-US" altLang="tr-TR" sz="2800" i="1">
                        <a:latin typeface="Cambria Math" panose="02040503050406030204" pitchFamily="18" charset="0"/>
                      </a:rPr>
                      <m:t>𝑂</m:t>
                    </m:r>
                    <m:d>
                      <m:dPr>
                        <m:ctrlPr>
                          <a:rPr lang="en-US" altLang="tr-TR" sz="2800" i="1">
                            <a:latin typeface="Cambria Math" panose="02040503050406030204" pitchFamily="18" charset="0"/>
                          </a:rPr>
                        </m:ctrlPr>
                      </m:dPr>
                      <m:e>
                        <m:sSup>
                          <m:sSupPr>
                            <m:ctrlPr>
                              <a:rPr lang="en-US" altLang="tr-TR" sz="2800" i="1">
                                <a:latin typeface="Cambria Math" panose="02040503050406030204" pitchFamily="18" charset="0"/>
                              </a:rPr>
                            </m:ctrlPr>
                          </m:sSupPr>
                          <m:e>
                            <m:r>
                              <a:rPr lang="en-US" altLang="tr-TR" sz="2800" i="1">
                                <a:latin typeface="Cambria Math" panose="02040503050406030204" pitchFamily="18" charset="0"/>
                              </a:rPr>
                              <m:t>𝑏</m:t>
                            </m:r>
                          </m:e>
                          <m:sup>
                            <m:d>
                              <m:dPr>
                                <m:begChr m:val="⌈"/>
                                <m:endChr m:val="⌉"/>
                                <m:ctrlPr>
                                  <a:rPr lang="en-US" altLang="tr-TR" sz="2800" i="1">
                                    <a:latin typeface="Cambria Math" panose="02040503050406030204" pitchFamily="18" charset="0"/>
                                  </a:rPr>
                                </m:ctrlPr>
                              </m:dPr>
                              <m:e>
                                <m:f>
                                  <m:fPr>
                                    <m:type m:val="skw"/>
                                    <m:ctrlPr>
                                      <a:rPr lang="en-US" altLang="tr-TR" sz="2800" i="1">
                                        <a:latin typeface="Cambria Math" panose="02040503050406030204" pitchFamily="18" charset="0"/>
                                      </a:rPr>
                                    </m:ctrlPr>
                                  </m:fPr>
                                  <m:num>
                                    <m:sSup>
                                      <m:sSupPr>
                                        <m:ctrlPr>
                                          <a:rPr lang="en-US" altLang="tr-TR" sz="2800" i="1">
                                            <a:latin typeface="Cambria Math" panose="02040503050406030204" pitchFamily="18" charset="0"/>
                                          </a:rPr>
                                        </m:ctrlPr>
                                      </m:sSupPr>
                                      <m:e>
                                        <m:r>
                                          <a:rPr lang="en-US" altLang="tr-TR" sz="2800" i="1">
                                            <a:latin typeface="Cambria Math" panose="02040503050406030204" pitchFamily="18" charset="0"/>
                                          </a:rPr>
                                          <m:t>𝐶</m:t>
                                        </m:r>
                                      </m:e>
                                      <m:sup>
                                        <m:r>
                                          <a:rPr lang="en-US" altLang="tr-TR" sz="2800" i="1">
                                            <a:latin typeface="Cambria Math" panose="02040503050406030204" pitchFamily="18" charset="0"/>
                                          </a:rPr>
                                          <m:t>∗</m:t>
                                        </m:r>
                                      </m:sup>
                                    </m:sSup>
                                  </m:num>
                                  <m:den>
                                    <m:r>
                                      <m:rPr>
                                        <m:nor/>
                                      </m:rPr>
                                      <a:rPr lang="el-GR" altLang="tr-TR" sz="2800" i="1" baseline="30000" dirty="0">
                                        <a:cs typeface="Arial" pitchFamily="34" charset="0"/>
                                      </a:rPr>
                                      <m:t>ε</m:t>
                                    </m:r>
                                  </m:den>
                                </m:f>
                              </m:e>
                            </m:d>
                          </m:sup>
                        </m:sSup>
                      </m:e>
                    </m:d>
                  </m:oMath>
                </a14:m>
                <a:r>
                  <a:rPr lang="en-US" altLang="tr-TR" sz="2800"/>
                  <a:t> </a:t>
                </a:r>
                <a:r>
                  <a:rPr lang="en-US" altLang="tr-TR" sz="2800" dirty="0"/>
                  <a:t>where </a:t>
                </a:r>
                <a:r>
                  <a:rPr lang="en-US" altLang="tr-TR" sz="2800" i="1" dirty="0"/>
                  <a:t>C</a:t>
                </a:r>
                <a:r>
                  <a:rPr lang="en-US" altLang="tr-TR" sz="2800" baseline="30000" dirty="0"/>
                  <a:t>*</a:t>
                </a:r>
                <a:r>
                  <a:rPr lang="en-US" altLang="tr-TR" sz="2800" dirty="0"/>
                  <a:t> is the cost of the optimal solution</a:t>
                </a:r>
              </a:p>
              <a:p>
                <a:pPr>
                  <a:lnSpc>
                    <a:spcPct val="90000"/>
                  </a:lnSpc>
                </a:pPr>
                <a:r>
                  <a:rPr lang="en-US" altLang="tr-TR" sz="2800" u="sng" dirty="0">
                    <a:solidFill>
                      <a:schemeClr val="accent5">
                        <a:lumMod val="50000"/>
                      </a:schemeClr>
                    </a:solidFill>
                  </a:rPr>
                  <a:t>Space</a:t>
                </a:r>
                <a:r>
                  <a:rPr lang="en-US" altLang="tr-TR" sz="2800" dirty="0">
                    <a:solidFill>
                      <a:schemeClr val="accent5">
                        <a:lumMod val="50000"/>
                      </a:schemeClr>
                    </a:solidFill>
                  </a:rPr>
                  <a:t>?</a:t>
                </a:r>
                <a:r>
                  <a:rPr lang="tr-TR" altLang="tr-TR" sz="2800" dirty="0">
                    <a:solidFill>
                      <a:schemeClr val="accent5">
                        <a:lumMod val="50000"/>
                      </a:schemeClr>
                    </a:solidFill>
                  </a:rPr>
                  <a:t> </a:t>
                </a:r>
                <a:r>
                  <a:rPr lang="en-US" altLang="tr-TR" sz="2800" dirty="0"/>
                  <a:t># of nodes with </a:t>
                </a:r>
                <a:r>
                  <a:rPr lang="en-US" altLang="tr-TR" sz="2800" i="1" dirty="0"/>
                  <a:t>g</a:t>
                </a:r>
                <a:r>
                  <a:rPr lang="en-US" altLang="tr-TR" sz="2800" dirty="0"/>
                  <a:t> </a:t>
                </a:r>
                <a:r>
                  <a:rPr lang="en-US" altLang="tr-TR" sz="2800" dirty="0">
                    <a:cs typeface="Arial" pitchFamily="34" charset="0"/>
                  </a:rPr>
                  <a:t>≤ </a:t>
                </a:r>
                <a:r>
                  <a:rPr lang="en-US" altLang="tr-TR" sz="2800" dirty="0"/>
                  <a:t>cost of optimal solution, </a:t>
                </a:r>
                <a:endParaRPr lang="tr-TR" altLang="tr-TR" sz="2800" dirty="0"/>
              </a:p>
              <a:p>
                <a:pPr marL="0" indent="0">
                  <a:lnSpc>
                    <a:spcPct val="90000"/>
                  </a:lnSpc>
                  <a:buNone/>
                </a:pPr>
                <a:r>
                  <a:rPr lang="tr-TR" altLang="tr-TR" sz="2800" i="1"/>
                  <a:t>                   </a:t>
                </a:r>
                <a14:m>
                  <m:oMath xmlns:m="http://schemas.openxmlformats.org/officeDocument/2006/math">
                    <m:r>
                      <a:rPr lang="en-US" altLang="tr-TR" sz="2800" b="0" i="1" smtClean="0">
                        <a:latin typeface="Cambria Math" panose="02040503050406030204" pitchFamily="18" charset="0"/>
                      </a:rPr>
                      <m:t>𝑂</m:t>
                    </m:r>
                    <m:d>
                      <m:dPr>
                        <m:ctrlPr>
                          <a:rPr lang="en-US" altLang="tr-TR" sz="2800" b="0" i="1" smtClean="0">
                            <a:latin typeface="Cambria Math" panose="02040503050406030204" pitchFamily="18" charset="0"/>
                          </a:rPr>
                        </m:ctrlPr>
                      </m:dPr>
                      <m:e>
                        <m:sSup>
                          <m:sSupPr>
                            <m:ctrlPr>
                              <a:rPr lang="en-US" altLang="tr-TR" sz="2800" i="1">
                                <a:latin typeface="Cambria Math" panose="02040503050406030204" pitchFamily="18" charset="0"/>
                              </a:rPr>
                            </m:ctrlPr>
                          </m:sSupPr>
                          <m:e>
                            <m:r>
                              <a:rPr lang="en-US" altLang="tr-TR" sz="2800" i="1">
                                <a:latin typeface="Cambria Math" panose="02040503050406030204" pitchFamily="18" charset="0"/>
                              </a:rPr>
                              <m:t>𝑏</m:t>
                            </m:r>
                          </m:e>
                          <m:sup>
                            <m:d>
                              <m:dPr>
                                <m:begChr m:val="⌈"/>
                                <m:endChr m:val="⌉"/>
                                <m:ctrlPr>
                                  <a:rPr lang="en-US" altLang="tr-TR" sz="2800" i="1">
                                    <a:latin typeface="Cambria Math" panose="02040503050406030204" pitchFamily="18" charset="0"/>
                                  </a:rPr>
                                </m:ctrlPr>
                              </m:dPr>
                              <m:e>
                                <m:f>
                                  <m:fPr>
                                    <m:type m:val="skw"/>
                                    <m:ctrlPr>
                                      <a:rPr lang="en-US" altLang="tr-TR" sz="2800" i="1">
                                        <a:latin typeface="Cambria Math" panose="02040503050406030204" pitchFamily="18" charset="0"/>
                                      </a:rPr>
                                    </m:ctrlPr>
                                  </m:fPr>
                                  <m:num>
                                    <m:sSup>
                                      <m:sSupPr>
                                        <m:ctrlPr>
                                          <a:rPr lang="en-US" altLang="tr-TR" sz="2800" i="1">
                                            <a:latin typeface="Cambria Math" panose="02040503050406030204" pitchFamily="18" charset="0"/>
                                          </a:rPr>
                                        </m:ctrlPr>
                                      </m:sSupPr>
                                      <m:e>
                                        <m:r>
                                          <a:rPr lang="en-US" altLang="tr-TR" sz="2800" i="1">
                                            <a:latin typeface="Cambria Math" panose="02040503050406030204" pitchFamily="18" charset="0"/>
                                          </a:rPr>
                                          <m:t>𝐶</m:t>
                                        </m:r>
                                      </m:e>
                                      <m:sup>
                                        <m:r>
                                          <a:rPr lang="en-US" altLang="tr-TR" sz="2800" i="1">
                                            <a:latin typeface="Cambria Math" panose="02040503050406030204" pitchFamily="18" charset="0"/>
                                          </a:rPr>
                                          <m:t>∗</m:t>
                                        </m:r>
                                      </m:sup>
                                    </m:sSup>
                                  </m:num>
                                  <m:den>
                                    <m:r>
                                      <m:rPr>
                                        <m:nor/>
                                      </m:rPr>
                                      <a:rPr lang="el-GR" altLang="tr-TR" sz="2800" i="1" baseline="30000" dirty="0">
                                        <a:cs typeface="Arial" pitchFamily="34" charset="0"/>
                                      </a:rPr>
                                      <m:t>ε</m:t>
                                    </m:r>
                                  </m:den>
                                </m:f>
                              </m:e>
                            </m:d>
                          </m:sup>
                        </m:sSup>
                      </m:e>
                    </m:d>
                  </m:oMath>
                </a14:m>
                <a:endParaRPr lang="tr-TR" altLang="tr-TR" sz="2800" i="1" dirty="0"/>
              </a:p>
              <a:p>
                <a:pPr>
                  <a:lnSpc>
                    <a:spcPct val="90000"/>
                  </a:lnSpc>
                </a:pPr>
                <a:r>
                  <a:rPr lang="tr-TR" altLang="tr-TR" sz="2800" u="sng" dirty="0">
                    <a:solidFill>
                      <a:schemeClr val="accent5">
                        <a:lumMod val="50000"/>
                      </a:schemeClr>
                    </a:solidFill>
                  </a:rPr>
                  <a:t>Optimal</a:t>
                </a:r>
                <a:r>
                  <a:rPr lang="en-US" altLang="tr-TR" sz="2800" dirty="0">
                    <a:solidFill>
                      <a:schemeClr val="accent5">
                        <a:lumMod val="50000"/>
                      </a:schemeClr>
                    </a:solidFill>
                  </a:rPr>
                  <a:t>? </a:t>
                </a:r>
                <a:r>
                  <a:rPr lang="tr-TR" altLang="tr-TR" sz="2800" dirty="0" err="1"/>
                  <a:t>Yes</a:t>
                </a:r>
                <a:r>
                  <a:rPr lang="tr-TR" altLang="tr-TR" sz="2800" dirty="0"/>
                  <a:t>, </a:t>
                </a:r>
                <a:r>
                  <a:rPr lang="tr-TR" altLang="tr-TR" sz="2800" dirty="0" err="1"/>
                  <a:t>if</a:t>
                </a:r>
                <a:r>
                  <a:rPr lang="tr-TR" altLang="tr-TR" sz="2800" dirty="0"/>
                  <a:t> </a:t>
                </a:r>
                <a:r>
                  <a:rPr lang="tr-TR" altLang="tr-TR" sz="2800" dirty="0" err="1"/>
                  <a:t>all</a:t>
                </a:r>
                <a:r>
                  <a:rPr lang="tr-TR" altLang="tr-TR" sz="2800" dirty="0"/>
                  <a:t> </a:t>
                </a:r>
                <a:r>
                  <a:rPr lang="tr-TR" altLang="tr-TR" sz="2800" dirty="0" err="1"/>
                  <a:t>costs</a:t>
                </a:r>
                <a:r>
                  <a:rPr lang="tr-TR" altLang="tr-TR" sz="2800" dirty="0"/>
                  <a:t> </a:t>
                </a:r>
                <a:r>
                  <a:rPr lang="tr-TR" altLang="tr-TR" sz="2800" dirty="0" err="1"/>
                  <a:t>are</a:t>
                </a:r>
                <a:r>
                  <a:rPr lang="tr-TR" altLang="tr-TR" sz="2800" dirty="0"/>
                  <a:t> </a:t>
                </a:r>
                <a:r>
                  <a:rPr lang="tr-TR" altLang="tr-TR" sz="2800" dirty="0" err="1"/>
                  <a:t>positive</a:t>
                </a:r>
                <a:endParaRPr lang="tr-TR" altLang="tr-TR" sz="2800" dirty="0"/>
              </a:p>
              <a:p>
                <a:pPr marL="0" indent="0">
                  <a:lnSpc>
                    <a:spcPct val="90000"/>
                  </a:lnSpc>
                  <a:buNone/>
                </a:pPr>
                <a:endParaRPr lang="tr-TR" sz="2800" dirty="0"/>
              </a:p>
              <a:p>
                <a:pPr marL="0" indent="0">
                  <a:lnSpc>
                    <a:spcPct val="90000"/>
                  </a:lnSpc>
                  <a:buNone/>
                </a:pPr>
                <a:endParaRPr lang="tr-TR" sz="3600"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457200" y="1600200"/>
                <a:ext cx="8003232" cy="4525963"/>
              </a:xfrm>
              <a:blipFill>
                <a:blip r:embed="rId2"/>
                <a:stretch>
                  <a:fillRect l="-1142" t="-2156"/>
                </a:stretch>
              </a:blipFill>
            </p:spPr>
            <p:txBody>
              <a:bodyPr/>
              <a:lstStyle/>
              <a:p>
                <a:r>
                  <a:rPr lang="en-US">
                    <a:noFill/>
                  </a:rPr>
                  <a:t> </a:t>
                </a:r>
              </a:p>
            </p:txBody>
          </p:sp>
        </mc:Fallback>
      </mc:AlternateContent>
    </p:spTree>
    <p:extLst>
      <p:ext uri="{BB962C8B-B14F-4D97-AF65-F5344CB8AC3E}">
        <p14:creationId xmlns:p14="http://schemas.microsoft.com/office/powerpoint/2010/main" val="1481681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Depth-First </a:t>
            </a:r>
            <a:r>
              <a:rPr lang="tr-TR" dirty="0" err="1"/>
              <a:t>Search</a:t>
            </a:r>
            <a:endParaRPr lang="tr-TR" dirty="0"/>
          </a:p>
        </p:txBody>
      </p:sp>
      <p:sp>
        <p:nvSpPr>
          <p:cNvPr id="3" name="İçerik Yer Tutucusu 2"/>
          <p:cNvSpPr>
            <a:spLocks noGrp="1"/>
          </p:cNvSpPr>
          <p:nvPr>
            <p:ph idx="1"/>
          </p:nvPr>
        </p:nvSpPr>
        <p:spPr/>
        <p:txBody>
          <a:bodyPr>
            <a:normAutofit/>
          </a:bodyPr>
          <a:lstStyle/>
          <a:p>
            <a:r>
              <a:rPr lang="en-US" altLang="tr-TR" sz="2800" dirty="0"/>
              <a:t>Expand deepest unexpanded node</a:t>
            </a:r>
          </a:p>
          <a:p>
            <a:r>
              <a:rPr lang="en-US" altLang="tr-TR" sz="2800" dirty="0"/>
              <a:t>Implementation:</a:t>
            </a:r>
          </a:p>
          <a:p>
            <a:pPr lvl="1"/>
            <a:r>
              <a:rPr lang="en-US" altLang="tr-TR" sz="2400" i="1" dirty="0"/>
              <a:t>fringe </a:t>
            </a:r>
            <a:r>
              <a:rPr lang="en-US" altLang="tr-TR" sz="2400" dirty="0"/>
              <a:t>= LIFO queue</a:t>
            </a:r>
            <a:r>
              <a:rPr lang="tr-TR" altLang="tr-TR" sz="2400" dirty="0"/>
              <a:t> (</a:t>
            </a:r>
            <a:r>
              <a:rPr lang="tr-TR" altLang="tr-TR" sz="2400" dirty="0" err="1"/>
              <a:t>stack</a:t>
            </a:r>
            <a:r>
              <a:rPr lang="tr-TR" altLang="tr-TR" sz="2400" dirty="0"/>
              <a:t>)</a:t>
            </a:r>
            <a:r>
              <a:rPr lang="en-US" altLang="tr-TR" sz="2400" dirty="0"/>
              <a:t>, i.e., put successors at front</a:t>
            </a:r>
          </a:p>
          <a:p>
            <a:pPr lvl="1"/>
            <a:endParaRPr lang="tr-TR" dirty="0"/>
          </a:p>
        </p:txBody>
      </p:sp>
    </p:spTree>
    <p:extLst>
      <p:ext uri="{BB962C8B-B14F-4D97-AF65-F5344CB8AC3E}">
        <p14:creationId xmlns:p14="http://schemas.microsoft.com/office/powerpoint/2010/main" val="56552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Depth-First </a:t>
            </a:r>
            <a:r>
              <a:rPr lang="tr-TR" dirty="0" err="1"/>
              <a:t>Search</a:t>
            </a:r>
            <a:endParaRPr lang="tr-TR" dirty="0"/>
          </a:p>
        </p:txBody>
      </p:sp>
      <p:sp>
        <p:nvSpPr>
          <p:cNvPr id="3" name="İçerik Yer Tutucusu 2"/>
          <p:cNvSpPr>
            <a:spLocks noGrp="1"/>
          </p:cNvSpPr>
          <p:nvPr>
            <p:ph idx="1"/>
          </p:nvPr>
        </p:nvSpPr>
        <p:spPr/>
        <p:txBody>
          <a:bodyPr>
            <a:normAutofit/>
          </a:bodyPr>
          <a:lstStyle/>
          <a:p>
            <a:r>
              <a:rPr lang="en-US" altLang="tr-TR" sz="2800" u="sng" dirty="0">
                <a:solidFill>
                  <a:schemeClr val="accent5">
                    <a:lumMod val="50000"/>
                  </a:schemeClr>
                </a:solidFill>
              </a:rPr>
              <a:t>Complete</a:t>
            </a:r>
            <a:r>
              <a:rPr lang="en-US" altLang="tr-TR" sz="2800" dirty="0">
                <a:solidFill>
                  <a:schemeClr val="accent5">
                    <a:lumMod val="50000"/>
                  </a:schemeClr>
                </a:solidFill>
              </a:rPr>
              <a:t>? </a:t>
            </a:r>
            <a:r>
              <a:rPr lang="en-US" altLang="tr-TR" sz="2800" dirty="0"/>
              <a:t>No: fails in infinite-depth spaces, spaces with loops</a:t>
            </a:r>
          </a:p>
          <a:p>
            <a:pPr lvl="1"/>
            <a:r>
              <a:rPr lang="en-US" altLang="tr-TR" sz="2400" dirty="0"/>
              <a:t>Modify to avoid repeated states along path</a:t>
            </a:r>
            <a:endParaRPr lang="tr-TR" altLang="tr-TR" sz="2400" dirty="0"/>
          </a:p>
          <a:p>
            <a:pPr marL="457200" lvl="1" indent="0">
              <a:buNone/>
            </a:pPr>
            <a:r>
              <a:rPr lang="tr-TR" altLang="tr-TR" sz="2400" dirty="0">
                <a:sym typeface="Wingdings" pitchFamily="2" charset="2"/>
              </a:rPr>
              <a:t>	</a:t>
            </a:r>
            <a:r>
              <a:rPr lang="en-US" altLang="tr-TR" sz="2000" dirty="0">
                <a:sym typeface="Wingdings" pitchFamily="2" charset="2"/>
              </a:rPr>
              <a:t></a:t>
            </a:r>
            <a:r>
              <a:rPr lang="en-US" altLang="tr-TR" sz="2000" dirty="0"/>
              <a:t> </a:t>
            </a:r>
            <a:r>
              <a:rPr lang="en-US" altLang="tr-TR" sz="2200" dirty="0"/>
              <a:t>complete in finite spaces</a:t>
            </a:r>
          </a:p>
          <a:p>
            <a:r>
              <a:rPr lang="en-US" altLang="tr-TR" sz="2800" u="sng" dirty="0">
                <a:solidFill>
                  <a:schemeClr val="accent5">
                    <a:lumMod val="50000"/>
                  </a:schemeClr>
                </a:solidFill>
              </a:rPr>
              <a:t>Time</a:t>
            </a:r>
            <a:r>
              <a:rPr lang="en-US" altLang="tr-TR" sz="2800" dirty="0">
                <a:solidFill>
                  <a:schemeClr val="accent5">
                    <a:lumMod val="50000"/>
                  </a:schemeClr>
                </a:solidFill>
              </a:rPr>
              <a:t>? </a:t>
            </a:r>
            <a:r>
              <a:rPr lang="en-US" altLang="tr-TR" sz="2800" i="1" dirty="0"/>
              <a:t>O(</a:t>
            </a:r>
            <a:r>
              <a:rPr lang="en-US" altLang="tr-TR" sz="2800" i="1" dirty="0" err="1"/>
              <a:t>b</a:t>
            </a:r>
            <a:r>
              <a:rPr lang="en-US" altLang="tr-TR" sz="2800" i="1" baseline="30000" dirty="0" err="1"/>
              <a:t>m</a:t>
            </a:r>
            <a:r>
              <a:rPr lang="en-US" altLang="tr-TR" sz="2800" i="1" dirty="0"/>
              <a:t>)</a:t>
            </a:r>
            <a:r>
              <a:rPr lang="en-US" altLang="tr-TR" sz="2800" dirty="0"/>
              <a:t>: terrible if </a:t>
            </a:r>
            <a:r>
              <a:rPr lang="en-US" altLang="tr-TR" sz="2800" i="1" dirty="0"/>
              <a:t>m</a:t>
            </a:r>
            <a:r>
              <a:rPr lang="en-US" altLang="tr-TR" sz="2800" dirty="0"/>
              <a:t> is much larger than </a:t>
            </a:r>
            <a:r>
              <a:rPr lang="en-US" altLang="tr-TR" sz="2800" i="1" dirty="0"/>
              <a:t>d</a:t>
            </a:r>
          </a:p>
          <a:p>
            <a:pPr lvl="1"/>
            <a:r>
              <a:rPr lang="en-US" altLang="tr-TR" sz="2400" dirty="0"/>
              <a:t> but if solutions are dense</a:t>
            </a:r>
            <a:r>
              <a:rPr lang="tr-TR" altLang="tr-TR" sz="2400" dirty="0"/>
              <a:t> in </a:t>
            </a:r>
            <a:r>
              <a:rPr lang="tr-TR" altLang="tr-TR" sz="2400" dirty="0" err="1"/>
              <a:t>state</a:t>
            </a:r>
            <a:r>
              <a:rPr lang="tr-TR" altLang="tr-TR" sz="2400" dirty="0"/>
              <a:t> </a:t>
            </a:r>
            <a:r>
              <a:rPr lang="tr-TR" altLang="tr-TR" sz="2400" dirty="0" err="1"/>
              <a:t>space</a:t>
            </a:r>
            <a:r>
              <a:rPr lang="en-US" altLang="tr-TR" sz="2400" dirty="0"/>
              <a:t>, may be much faster </a:t>
            </a:r>
            <a:r>
              <a:rPr lang="en-US" altLang="tr-TR" sz="2400"/>
              <a:t>than BFS</a:t>
            </a:r>
            <a:endParaRPr lang="en-US" altLang="tr-TR" sz="2400" dirty="0"/>
          </a:p>
          <a:p>
            <a:r>
              <a:rPr lang="en-US" altLang="tr-TR" sz="2800" u="sng" dirty="0">
                <a:solidFill>
                  <a:schemeClr val="accent5">
                    <a:lumMod val="50000"/>
                  </a:schemeClr>
                </a:solidFill>
              </a:rPr>
              <a:t>Space</a:t>
            </a:r>
            <a:r>
              <a:rPr lang="en-US" altLang="tr-TR" sz="2800" dirty="0">
                <a:solidFill>
                  <a:schemeClr val="accent5">
                    <a:lumMod val="50000"/>
                  </a:schemeClr>
                </a:solidFill>
              </a:rPr>
              <a:t>? </a:t>
            </a:r>
            <a:r>
              <a:rPr lang="en-US" altLang="tr-TR" sz="2800" i="1" dirty="0"/>
              <a:t>O(</a:t>
            </a:r>
            <a:r>
              <a:rPr lang="en-US" altLang="tr-TR" sz="2800" i="1" dirty="0" err="1"/>
              <a:t>bm</a:t>
            </a:r>
            <a:r>
              <a:rPr lang="en-US" altLang="tr-TR" sz="2800" i="1" dirty="0"/>
              <a:t>), </a:t>
            </a:r>
            <a:r>
              <a:rPr lang="en-US" altLang="tr-TR" sz="2800" dirty="0"/>
              <a:t>i.e., linear space!</a:t>
            </a:r>
            <a:endParaRPr lang="tr-TR" dirty="0"/>
          </a:p>
        </p:txBody>
      </p:sp>
    </p:spTree>
    <p:extLst>
      <p:ext uri="{BB962C8B-B14F-4D97-AF65-F5344CB8AC3E}">
        <p14:creationId xmlns:p14="http://schemas.microsoft.com/office/powerpoint/2010/main" val="3440687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altLang="tr-TR" dirty="0"/>
              <a:t>Iterative </a:t>
            </a:r>
            <a:r>
              <a:rPr lang="tr-TR" altLang="tr-TR" dirty="0"/>
              <a:t>D</a:t>
            </a:r>
            <a:r>
              <a:rPr lang="en-US" altLang="tr-TR" dirty="0" err="1"/>
              <a:t>eepening</a:t>
            </a:r>
            <a:r>
              <a:rPr lang="en-US" altLang="tr-TR" dirty="0"/>
              <a:t> </a:t>
            </a:r>
            <a:r>
              <a:rPr lang="tr-TR" altLang="tr-TR" dirty="0"/>
              <a:t>S</a:t>
            </a:r>
            <a:r>
              <a:rPr lang="en-US" altLang="tr-TR" dirty="0" err="1"/>
              <a:t>earch</a:t>
            </a:r>
            <a:endParaRPr lang="tr-TR" dirty="0"/>
          </a:p>
        </p:txBody>
      </p:sp>
      <p:sp>
        <p:nvSpPr>
          <p:cNvPr id="5" name="İçerik Yer Tutucusu 2"/>
          <p:cNvSpPr txBox="1">
            <a:spLocks/>
          </p:cNvSpPr>
          <p:nvPr/>
        </p:nvSpPr>
        <p:spPr>
          <a:xfrm>
            <a:off x="457200" y="1600201"/>
            <a:ext cx="8229600" cy="2836911"/>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2" indent="-342900">
              <a:lnSpc>
                <a:spcPct val="110000"/>
              </a:lnSpc>
            </a:pPr>
            <a:r>
              <a:rPr lang="tr-TR" altLang="tr-TR" dirty="0" err="1"/>
              <a:t>Performs</a:t>
            </a:r>
            <a:r>
              <a:rPr lang="tr-TR" altLang="tr-TR" dirty="0"/>
              <a:t> </a:t>
            </a:r>
            <a:r>
              <a:rPr lang="tr-TR" altLang="tr-TR" dirty="0" err="1"/>
              <a:t>depth-limited</a:t>
            </a:r>
            <a:r>
              <a:rPr lang="tr-TR" altLang="tr-TR" dirty="0"/>
              <a:t> </a:t>
            </a:r>
            <a:r>
              <a:rPr lang="tr-TR" altLang="tr-TR" dirty="0" err="1"/>
              <a:t>search</a:t>
            </a:r>
            <a:r>
              <a:rPr lang="tr-TR" altLang="tr-TR" dirty="0"/>
              <a:t> </a:t>
            </a:r>
            <a:r>
              <a:rPr lang="tr-TR" altLang="tr-TR" dirty="0" err="1"/>
              <a:t>for</a:t>
            </a:r>
            <a:r>
              <a:rPr lang="tr-TR" altLang="tr-TR" dirty="0"/>
              <a:t> </a:t>
            </a:r>
            <a:r>
              <a:rPr lang="en-US" altLang="tr-TR" dirty="0"/>
              <a:t>depth</a:t>
            </a:r>
            <a:r>
              <a:rPr lang="tr-TR" altLang="tr-TR" dirty="0"/>
              <a:t> = 0 </a:t>
            </a:r>
            <a:r>
              <a:rPr lang="tr-TR" altLang="tr-TR" dirty="0" err="1"/>
              <a:t>to</a:t>
            </a:r>
            <a:r>
              <a:rPr lang="en-US" altLang="tr-TR" dirty="0"/>
              <a:t> </a:t>
            </a:r>
            <a:r>
              <a:rPr lang="tr-TR" altLang="tr-TR" i="1" dirty="0"/>
              <a:t>L</a:t>
            </a:r>
            <a:r>
              <a:rPr lang="en-US" altLang="tr-TR" dirty="0"/>
              <a:t> </a:t>
            </a:r>
            <a:endParaRPr lang="tr-TR" altLang="tr-TR" dirty="0"/>
          </a:p>
          <a:p>
            <a:pPr>
              <a:lnSpc>
                <a:spcPct val="110000"/>
              </a:lnSpc>
            </a:pPr>
            <a:r>
              <a:rPr lang="en-US" altLang="tr-TR" sz="2400" dirty="0"/>
              <a:t>Number of nodes generated in a depth-limited search to depth </a:t>
            </a:r>
            <a:r>
              <a:rPr lang="en-US" altLang="tr-TR" sz="2400" i="1" dirty="0"/>
              <a:t>d</a:t>
            </a:r>
            <a:r>
              <a:rPr lang="en-US" altLang="tr-TR" sz="2400" dirty="0"/>
              <a:t> with branching factor </a:t>
            </a:r>
            <a:r>
              <a:rPr lang="en-US" altLang="tr-TR" sz="2400" i="1" dirty="0"/>
              <a:t>b</a:t>
            </a:r>
            <a:r>
              <a:rPr lang="en-US" altLang="tr-TR" sz="2400" dirty="0"/>
              <a:t>: </a:t>
            </a:r>
          </a:p>
          <a:p>
            <a:pPr algn="ctr">
              <a:lnSpc>
                <a:spcPct val="110000"/>
              </a:lnSpc>
              <a:buFont typeface="Wingdings" pitchFamily="2" charset="2"/>
              <a:buNone/>
            </a:pPr>
            <a:r>
              <a:rPr lang="en-US" altLang="tr-TR" sz="2400" i="1" dirty="0"/>
              <a:t>	N</a:t>
            </a:r>
            <a:r>
              <a:rPr lang="en-US" altLang="tr-TR" sz="2400" i="1" baseline="-25000" dirty="0"/>
              <a:t>DLS</a:t>
            </a:r>
            <a:r>
              <a:rPr lang="en-US" altLang="tr-TR" sz="2400" i="1" dirty="0"/>
              <a:t> = b</a:t>
            </a:r>
            <a:r>
              <a:rPr lang="en-US" altLang="tr-TR" sz="2400" i="1" baseline="30000" dirty="0">
                <a:latin typeface="r"/>
              </a:rPr>
              <a:t>0</a:t>
            </a:r>
            <a:r>
              <a:rPr lang="en-US" altLang="tr-TR" sz="2400" i="1" dirty="0"/>
              <a:t> + b</a:t>
            </a:r>
            <a:r>
              <a:rPr lang="en-US" altLang="tr-TR" sz="2400" i="1" baseline="30000" dirty="0">
                <a:latin typeface="r"/>
              </a:rPr>
              <a:t>1</a:t>
            </a:r>
            <a:r>
              <a:rPr lang="en-US" altLang="tr-TR" sz="2400" i="1" dirty="0"/>
              <a:t> + b</a:t>
            </a:r>
            <a:r>
              <a:rPr lang="en-US" altLang="tr-TR" sz="2400" i="1" baseline="30000" dirty="0">
                <a:latin typeface="r"/>
              </a:rPr>
              <a:t>2</a:t>
            </a:r>
            <a:r>
              <a:rPr lang="en-US" altLang="tr-TR" sz="2400" i="1" dirty="0"/>
              <a:t> + … + b</a:t>
            </a:r>
            <a:r>
              <a:rPr lang="en-US" altLang="tr-TR" sz="2400" i="1" baseline="30000" dirty="0">
                <a:latin typeface="r"/>
              </a:rPr>
              <a:t>d-2</a:t>
            </a:r>
            <a:r>
              <a:rPr lang="en-US" altLang="tr-TR" sz="2400" i="1" dirty="0"/>
              <a:t> + b</a:t>
            </a:r>
            <a:r>
              <a:rPr lang="en-US" altLang="tr-TR" sz="2400" i="1" baseline="30000" dirty="0">
                <a:latin typeface="r"/>
              </a:rPr>
              <a:t>d-1</a:t>
            </a:r>
            <a:r>
              <a:rPr lang="en-US" altLang="tr-TR" sz="2400" i="1" dirty="0"/>
              <a:t> + </a:t>
            </a:r>
            <a:r>
              <a:rPr lang="en-US" altLang="tr-TR" sz="2400" i="1" dirty="0" err="1"/>
              <a:t>b</a:t>
            </a:r>
            <a:r>
              <a:rPr lang="en-US" altLang="tr-TR" sz="2400" i="1" baseline="30000" dirty="0" err="1">
                <a:latin typeface="r"/>
              </a:rPr>
              <a:t>d</a:t>
            </a:r>
            <a:r>
              <a:rPr lang="en-US" altLang="tr-TR" sz="2400" dirty="0"/>
              <a:t> </a:t>
            </a:r>
          </a:p>
          <a:p>
            <a:pPr>
              <a:lnSpc>
                <a:spcPct val="110000"/>
              </a:lnSpc>
            </a:pPr>
            <a:r>
              <a:rPr lang="en-US" altLang="tr-TR" sz="2400" dirty="0"/>
              <a:t>Number of nodes generated in an iterative deepening search to depth </a:t>
            </a:r>
            <a:r>
              <a:rPr lang="en-US" altLang="tr-TR" sz="2400" i="1" dirty="0"/>
              <a:t>d</a:t>
            </a:r>
            <a:r>
              <a:rPr lang="en-US" altLang="tr-TR" sz="2400" dirty="0"/>
              <a:t> with branching factor </a:t>
            </a:r>
            <a:r>
              <a:rPr lang="en-US" altLang="tr-TR" sz="2400" i="1" dirty="0"/>
              <a:t>b</a:t>
            </a:r>
            <a:r>
              <a:rPr lang="en-US" altLang="tr-TR" sz="2400" dirty="0"/>
              <a:t>: </a:t>
            </a:r>
          </a:p>
          <a:p>
            <a:pPr algn="ctr">
              <a:lnSpc>
                <a:spcPct val="110000"/>
              </a:lnSpc>
              <a:buFont typeface="Wingdings" pitchFamily="2" charset="2"/>
              <a:buNone/>
            </a:pPr>
            <a:r>
              <a:rPr lang="en-US" altLang="tr-TR" sz="2400" i="1" dirty="0"/>
              <a:t>N</a:t>
            </a:r>
            <a:r>
              <a:rPr lang="en-US" altLang="tr-TR" sz="2400" i="1" baseline="-25000" dirty="0"/>
              <a:t>IDS</a:t>
            </a:r>
            <a:r>
              <a:rPr lang="en-US" altLang="tr-TR" sz="2400" i="1" dirty="0"/>
              <a:t> = (d+1)</a:t>
            </a:r>
            <a:r>
              <a:rPr lang="tr-TR" altLang="tr-TR" sz="2400" i="1" dirty="0"/>
              <a:t> </a:t>
            </a:r>
            <a:r>
              <a:rPr lang="en-US" altLang="tr-TR" sz="2400" i="1" dirty="0"/>
              <a:t>b</a:t>
            </a:r>
            <a:r>
              <a:rPr lang="en-US" altLang="tr-TR" sz="2400" i="1" baseline="30000" dirty="0"/>
              <a:t>0</a:t>
            </a:r>
            <a:r>
              <a:rPr lang="en-US" altLang="tr-TR" sz="2400" i="1" dirty="0"/>
              <a:t> + d b</a:t>
            </a:r>
            <a:r>
              <a:rPr lang="en-US" altLang="tr-TR" sz="2400" i="1" baseline="30000" dirty="0">
                <a:latin typeface="r"/>
              </a:rPr>
              <a:t>1</a:t>
            </a:r>
            <a:r>
              <a:rPr lang="en-US" altLang="tr-TR" sz="2400" i="1" dirty="0"/>
              <a:t> + (d-1)</a:t>
            </a:r>
            <a:r>
              <a:rPr lang="tr-TR" altLang="tr-TR" sz="2400" i="1" dirty="0"/>
              <a:t> </a:t>
            </a:r>
            <a:r>
              <a:rPr lang="en-US" altLang="tr-TR" sz="2400" i="1" dirty="0"/>
              <a:t>b</a:t>
            </a:r>
            <a:r>
              <a:rPr lang="en-US" altLang="tr-TR" sz="2400" i="1" baseline="30000" dirty="0">
                <a:latin typeface="r"/>
              </a:rPr>
              <a:t>2</a:t>
            </a:r>
            <a:r>
              <a:rPr lang="en-US" altLang="tr-TR" sz="2400" i="1" dirty="0"/>
              <a:t> + … + 3b</a:t>
            </a:r>
            <a:r>
              <a:rPr lang="en-US" altLang="tr-TR" sz="2400" i="1" baseline="30000" dirty="0"/>
              <a:t>d-2</a:t>
            </a:r>
            <a:r>
              <a:rPr lang="en-US" altLang="tr-TR" sz="2400" i="1" dirty="0"/>
              <a:t> +2b</a:t>
            </a:r>
            <a:r>
              <a:rPr lang="en-US" altLang="tr-TR" sz="2400" i="1" baseline="30000" dirty="0"/>
              <a:t>d-1</a:t>
            </a:r>
            <a:r>
              <a:rPr lang="en-US" altLang="tr-TR" sz="2400" i="1" dirty="0"/>
              <a:t> + 1b</a:t>
            </a:r>
            <a:r>
              <a:rPr lang="en-US" altLang="tr-TR" sz="2400" i="1" baseline="30000" dirty="0"/>
              <a:t>d</a:t>
            </a:r>
            <a:r>
              <a:rPr lang="en-US" altLang="tr-TR" sz="2400" i="1" dirty="0"/>
              <a:t> </a:t>
            </a:r>
            <a:endParaRPr lang="tr-TR" altLang="tr-TR" sz="2400" i="1" dirty="0"/>
          </a:p>
          <a:p>
            <a:pPr algn="ctr">
              <a:lnSpc>
                <a:spcPct val="110000"/>
              </a:lnSpc>
              <a:buFont typeface="Wingdings" pitchFamily="2" charset="2"/>
              <a:buNone/>
            </a:pPr>
            <a:endParaRPr lang="en-US" altLang="tr-TR" sz="2400" dirty="0"/>
          </a:p>
        </p:txBody>
      </p:sp>
      <p:pic>
        <p:nvPicPr>
          <p:cNvPr id="3074"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755576" y="4371920"/>
            <a:ext cx="8124577" cy="22768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2872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altLang="tr-TR" dirty="0"/>
              <a:t>Iterative </a:t>
            </a:r>
            <a:r>
              <a:rPr lang="tr-TR" altLang="tr-TR" dirty="0"/>
              <a:t>D</a:t>
            </a:r>
            <a:r>
              <a:rPr lang="en-US" altLang="tr-TR" dirty="0" err="1"/>
              <a:t>eepening</a:t>
            </a:r>
            <a:r>
              <a:rPr lang="en-US" altLang="tr-TR" dirty="0"/>
              <a:t> </a:t>
            </a:r>
            <a:r>
              <a:rPr lang="tr-TR" altLang="tr-TR" dirty="0"/>
              <a:t>S</a:t>
            </a:r>
            <a:r>
              <a:rPr lang="en-US" altLang="tr-TR" dirty="0" err="1"/>
              <a:t>earch</a:t>
            </a:r>
            <a:endParaRPr lang="tr-TR" dirty="0"/>
          </a:p>
        </p:txBody>
      </p:sp>
      <p:sp>
        <p:nvSpPr>
          <p:cNvPr id="5" name="İçerik Yer Tutucusu 2"/>
          <p:cNvSpPr txBox="1">
            <a:spLocks/>
          </p:cNvSpPr>
          <p:nvPr/>
        </p:nvSpPr>
        <p:spPr>
          <a:xfrm>
            <a:off x="457200" y="1700808"/>
            <a:ext cx="8229600" cy="128184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tr-TR" sz="2400" dirty="0"/>
              <a:t>For </a:t>
            </a:r>
            <a:r>
              <a:rPr lang="en-US" altLang="tr-TR" sz="2400" i="1" dirty="0"/>
              <a:t>b = 10</a:t>
            </a:r>
            <a:r>
              <a:rPr lang="en-US" altLang="tr-TR" sz="2400" dirty="0"/>
              <a:t>, </a:t>
            </a:r>
            <a:r>
              <a:rPr lang="en-US" altLang="tr-TR" sz="2400" i="1" dirty="0"/>
              <a:t>d = 5</a:t>
            </a:r>
            <a:r>
              <a:rPr lang="en-US" altLang="tr-TR" sz="2400" dirty="0"/>
              <a:t>,</a:t>
            </a:r>
          </a:p>
          <a:p>
            <a:pPr lvl="1"/>
            <a:r>
              <a:rPr lang="en-US" altLang="tr-TR" sz="2000" i="1" dirty="0"/>
              <a:t>N</a:t>
            </a:r>
            <a:r>
              <a:rPr lang="en-US" altLang="tr-TR" sz="2000" i="1" baseline="-25000" dirty="0"/>
              <a:t>DLS </a:t>
            </a:r>
            <a:r>
              <a:rPr lang="en-US" altLang="tr-TR" sz="2000" i="1" dirty="0"/>
              <a:t>= 1 + 10 + 100 + 1,000 + 10,000 + 100,000 = 111,111</a:t>
            </a:r>
          </a:p>
          <a:p>
            <a:pPr lvl="1"/>
            <a:r>
              <a:rPr lang="en-US" altLang="tr-TR" sz="2000" i="1" dirty="0"/>
              <a:t>N</a:t>
            </a:r>
            <a:r>
              <a:rPr lang="en-US" altLang="tr-TR" sz="2000" i="1" baseline="-25000" dirty="0"/>
              <a:t>IDS</a:t>
            </a:r>
            <a:r>
              <a:rPr lang="en-US" altLang="tr-TR" sz="2000" i="1" dirty="0"/>
              <a:t> = 6 + 50 + 400 + 3,000 + 20,000 + 100,000 = 123,456</a:t>
            </a:r>
            <a:endParaRPr lang="tr-TR" i="1" dirty="0"/>
          </a:p>
        </p:txBody>
      </p:sp>
      <p:pic>
        <p:nvPicPr>
          <p:cNvPr id="3074"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744155" y="3573016"/>
            <a:ext cx="8124577" cy="22768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7249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en-US" altLang="tr-TR" dirty="0"/>
              <a:t>Iterative </a:t>
            </a:r>
            <a:r>
              <a:rPr lang="tr-TR" altLang="tr-TR" dirty="0"/>
              <a:t>D</a:t>
            </a:r>
            <a:r>
              <a:rPr lang="en-US" altLang="tr-TR" dirty="0" err="1"/>
              <a:t>eepening</a:t>
            </a:r>
            <a:r>
              <a:rPr lang="en-US" altLang="tr-TR" dirty="0"/>
              <a:t> </a:t>
            </a:r>
            <a:r>
              <a:rPr lang="tr-TR" altLang="tr-TR" dirty="0"/>
              <a:t>S</a:t>
            </a:r>
            <a:r>
              <a:rPr lang="en-US" altLang="tr-TR" dirty="0" err="1"/>
              <a:t>earch</a:t>
            </a:r>
            <a:endParaRPr lang="tr-TR" dirty="0"/>
          </a:p>
        </p:txBody>
      </p:sp>
      <p:sp>
        <p:nvSpPr>
          <p:cNvPr id="3" name="İçerik Yer Tutucusu 2"/>
          <p:cNvSpPr>
            <a:spLocks noGrp="1"/>
          </p:cNvSpPr>
          <p:nvPr>
            <p:ph idx="1"/>
          </p:nvPr>
        </p:nvSpPr>
        <p:spPr/>
        <p:txBody>
          <a:bodyPr/>
          <a:lstStyle/>
          <a:p>
            <a:r>
              <a:rPr lang="en-US" altLang="tr-TR" u="sng" dirty="0">
                <a:solidFill>
                  <a:schemeClr val="accent5">
                    <a:lumMod val="50000"/>
                  </a:schemeClr>
                </a:solidFill>
              </a:rPr>
              <a:t>Complete</a:t>
            </a:r>
            <a:r>
              <a:rPr lang="en-US" altLang="tr-TR" dirty="0">
                <a:solidFill>
                  <a:schemeClr val="accent5">
                    <a:lumMod val="50000"/>
                  </a:schemeClr>
                </a:solidFill>
              </a:rPr>
              <a:t>? </a:t>
            </a:r>
            <a:r>
              <a:rPr lang="en-US" altLang="tr-TR" dirty="0"/>
              <a:t>Yes</a:t>
            </a:r>
          </a:p>
          <a:p>
            <a:r>
              <a:rPr lang="en-US" altLang="tr-TR" u="sng" dirty="0">
                <a:solidFill>
                  <a:schemeClr val="accent5">
                    <a:lumMod val="50000"/>
                  </a:schemeClr>
                </a:solidFill>
              </a:rPr>
              <a:t>Time</a:t>
            </a:r>
            <a:r>
              <a:rPr lang="en-US" altLang="tr-TR" dirty="0">
                <a:solidFill>
                  <a:schemeClr val="accent5">
                    <a:lumMod val="50000"/>
                  </a:schemeClr>
                </a:solidFill>
              </a:rPr>
              <a:t>? </a:t>
            </a:r>
            <a:r>
              <a:rPr lang="en-US" altLang="tr-TR" i="1" dirty="0"/>
              <a:t>(d+1)b</a:t>
            </a:r>
            <a:r>
              <a:rPr lang="en-US" altLang="tr-TR" i="1" baseline="30000" dirty="0"/>
              <a:t>0</a:t>
            </a:r>
            <a:r>
              <a:rPr lang="en-US" altLang="tr-TR" i="1" dirty="0"/>
              <a:t> + db</a:t>
            </a:r>
            <a:r>
              <a:rPr lang="en-US" altLang="tr-TR" i="1" baseline="30000" dirty="0"/>
              <a:t>1</a:t>
            </a:r>
            <a:r>
              <a:rPr lang="en-US" altLang="tr-TR" i="1" dirty="0"/>
              <a:t> + (d-1)b</a:t>
            </a:r>
            <a:r>
              <a:rPr lang="en-US" altLang="tr-TR" i="1" baseline="30000" dirty="0"/>
              <a:t>2</a:t>
            </a:r>
            <a:r>
              <a:rPr lang="en-US" altLang="tr-TR" i="1" dirty="0"/>
              <a:t> + … + </a:t>
            </a:r>
            <a:r>
              <a:rPr lang="en-US" altLang="tr-TR" i="1" dirty="0" err="1"/>
              <a:t>b</a:t>
            </a:r>
            <a:r>
              <a:rPr lang="en-US" altLang="tr-TR" i="1" baseline="30000" dirty="0" err="1"/>
              <a:t>d</a:t>
            </a:r>
            <a:r>
              <a:rPr lang="en-US" altLang="tr-TR" i="1" dirty="0"/>
              <a:t> = O(</a:t>
            </a:r>
            <a:r>
              <a:rPr lang="en-US" altLang="tr-TR" i="1" dirty="0" err="1"/>
              <a:t>b</a:t>
            </a:r>
            <a:r>
              <a:rPr lang="en-US" altLang="tr-TR" i="1" baseline="30000" dirty="0" err="1"/>
              <a:t>d</a:t>
            </a:r>
            <a:r>
              <a:rPr lang="en-US" altLang="tr-TR" i="1" dirty="0"/>
              <a:t>)</a:t>
            </a:r>
            <a:endParaRPr lang="en-US" altLang="tr-TR" dirty="0"/>
          </a:p>
          <a:p>
            <a:r>
              <a:rPr lang="en-US" altLang="tr-TR" u="sng" dirty="0">
                <a:solidFill>
                  <a:schemeClr val="accent5">
                    <a:lumMod val="50000"/>
                  </a:schemeClr>
                </a:solidFill>
              </a:rPr>
              <a:t>Space</a:t>
            </a:r>
            <a:r>
              <a:rPr lang="en-US" altLang="tr-TR" dirty="0">
                <a:solidFill>
                  <a:schemeClr val="accent5">
                    <a:lumMod val="50000"/>
                  </a:schemeClr>
                </a:solidFill>
              </a:rPr>
              <a:t>? </a:t>
            </a:r>
            <a:r>
              <a:rPr lang="en-US" altLang="tr-TR" i="1" dirty="0"/>
              <a:t>O(</a:t>
            </a:r>
            <a:r>
              <a:rPr lang="en-US" altLang="tr-TR" i="1" dirty="0" err="1"/>
              <a:t>bd</a:t>
            </a:r>
            <a:r>
              <a:rPr lang="en-US" altLang="tr-TR" i="1" dirty="0"/>
              <a:t>)</a:t>
            </a:r>
            <a:endParaRPr lang="en-US" altLang="tr-TR" dirty="0"/>
          </a:p>
          <a:p>
            <a:r>
              <a:rPr lang="en-US" altLang="tr-TR" u="sng" dirty="0">
                <a:solidFill>
                  <a:schemeClr val="accent5">
                    <a:lumMod val="50000"/>
                  </a:schemeClr>
                </a:solidFill>
              </a:rPr>
              <a:t>Optimal</a:t>
            </a:r>
            <a:r>
              <a:rPr lang="en-US" altLang="tr-TR" dirty="0">
                <a:solidFill>
                  <a:schemeClr val="accent5">
                    <a:lumMod val="50000"/>
                  </a:schemeClr>
                </a:solidFill>
              </a:rPr>
              <a:t>? </a:t>
            </a:r>
            <a:r>
              <a:rPr lang="en-US" altLang="tr-TR" dirty="0"/>
              <a:t>Yes, if step cost = 1</a:t>
            </a:r>
          </a:p>
          <a:p>
            <a:endParaRPr lang="tr-TR" dirty="0"/>
          </a:p>
        </p:txBody>
      </p:sp>
    </p:spTree>
    <p:extLst>
      <p:ext uri="{BB962C8B-B14F-4D97-AF65-F5344CB8AC3E}">
        <p14:creationId xmlns:p14="http://schemas.microsoft.com/office/powerpoint/2010/main" val="36247200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err="1"/>
              <a:t>Summary</a:t>
            </a:r>
            <a:r>
              <a:rPr lang="tr-TR" dirty="0"/>
              <a:t> of </a:t>
            </a:r>
            <a:r>
              <a:rPr lang="tr-TR" dirty="0" err="1"/>
              <a:t>Uninformed</a:t>
            </a:r>
            <a:r>
              <a:rPr lang="tr-TR" dirty="0"/>
              <a:t> </a:t>
            </a:r>
            <a:r>
              <a:rPr lang="tr-TR" dirty="0" err="1"/>
              <a:t>Search</a:t>
            </a:r>
            <a:r>
              <a:rPr lang="tr-TR" dirty="0"/>
              <a:t> </a:t>
            </a:r>
            <a:r>
              <a:rPr lang="tr-TR" dirty="0" err="1"/>
              <a:t>Strategies</a:t>
            </a:r>
            <a:endParaRPr lang="tr-TR" dirty="0"/>
          </a:p>
        </p:txBody>
      </p:sp>
      <p:pic>
        <p:nvPicPr>
          <p:cNvPr id="5" name="Picture 4"/>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l="14063" t="22917" r="17969" b="51042"/>
          <a:stretch>
            <a:fillRect/>
          </a:stretch>
        </p:blipFill>
        <p:spPr bwMode="auto">
          <a:xfrm>
            <a:off x="312006" y="4149080"/>
            <a:ext cx="8519987"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İçerik Yer Tutucusu 2"/>
          <p:cNvSpPr txBox="1">
            <a:spLocks/>
          </p:cNvSpPr>
          <p:nvPr/>
        </p:nvSpPr>
        <p:spPr>
          <a:xfrm>
            <a:off x="457200" y="1700808"/>
            <a:ext cx="8229600" cy="23042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tr-TR" sz="2400" dirty="0"/>
              <a:t>Problem formulation usually requires abstracting away real-world details to define a state space that can feasibly be explored</a:t>
            </a:r>
            <a:r>
              <a:rPr lang="tr-TR" altLang="tr-TR" sz="2400" dirty="0"/>
              <a:t>.</a:t>
            </a:r>
            <a:endParaRPr lang="en-US" altLang="tr-TR" sz="1600" dirty="0"/>
          </a:p>
          <a:p>
            <a:r>
              <a:rPr lang="en-US" altLang="tr-TR" sz="2400" dirty="0"/>
              <a:t>Iterative deepening search uses only linear space and not much more time than other uninformed algorithms</a:t>
            </a:r>
            <a:r>
              <a:rPr lang="tr-TR" altLang="tr-TR" sz="2400" dirty="0"/>
              <a:t>.</a:t>
            </a:r>
          </a:p>
        </p:txBody>
      </p:sp>
    </p:spTree>
    <p:extLst>
      <p:ext uri="{BB962C8B-B14F-4D97-AF65-F5344CB8AC3E}">
        <p14:creationId xmlns:p14="http://schemas.microsoft.com/office/powerpoint/2010/main" val="995131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Recall</a:t>
            </a:r>
            <a:r>
              <a:rPr lang="tr-TR" dirty="0"/>
              <a:t> of Agent </a:t>
            </a:r>
            <a:r>
              <a:rPr lang="tr-TR" dirty="0" err="1"/>
              <a:t>Types</a:t>
            </a:r>
            <a:endParaRPr lang="tr-TR" dirty="0"/>
          </a:p>
        </p:txBody>
      </p:sp>
      <p:sp>
        <p:nvSpPr>
          <p:cNvPr id="3" name="İçerik Yer Tutucusu 2"/>
          <p:cNvSpPr>
            <a:spLocks noGrp="1"/>
          </p:cNvSpPr>
          <p:nvPr>
            <p:ph idx="1"/>
          </p:nvPr>
        </p:nvSpPr>
        <p:spPr>
          <a:xfrm>
            <a:off x="457200" y="1628800"/>
            <a:ext cx="8229600" cy="4709120"/>
          </a:xfrm>
        </p:spPr>
        <p:txBody>
          <a:bodyPr>
            <a:normAutofit fontScale="70000" lnSpcReduction="20000"/>
          </a:bodyPr>
          <a:lstStyle/>
          <a:p>
            <a:pPr>
              <a:lnSpc>
                <a:spcPct val="120000"/>
              </a:lnSpc>
              <a:spcAft>
                <a:spcPts val="600"/>
              </a:spcAft>
            </a:pPr>
            <a:r>
              <a:rPr lang="en-US" altLang="tr-TR" dirty="0"/>
              <a:t>Simple-reflex agents </a:t>
            </a:r>
            <a:endParaRPr lang="tr-TR" altLang="tr-TR" dirty="0"/>
          </a:p>
          <a:p>
            <a:pPr lvl="1">
              <a:lnSpc>
                <a:spcPct val="120000"/>
              </a:lnSpc>
              <a:spcAft>
                <a:spcPts val="600"/>
              </a:spcAft>
            </a:pPr>
            <a:r>
              <a:rPr lang="en-US" altLang="tr-TR" dirty="0"/>
              <a:t>directly maps states </a:t>
            </a:r>
            <a:r>
              <a:rPr lang="en-US" altLang="tr-TR"/>
              <a:t>to actions</a:t>
            </a:r>
            <a:endParaRPr lang="en-US" altLang="tr-TR" dirty="0"/>
          </a:p>
          <a:p>
            <a:pPr lvl="1">
              <a:lnSpc>
                <a:spcPct val="120000"/>
              </a:lnSpc>
              <a:spcAft>
                <a:spcPts val="600"/>
              </a:spcAft>
            </a:pPr>
            <a:r>
              <a:rPr lang="en-US" altLang="tr-TR" dirty="0"/>
              <a:t>cannot operate well in environments</a:t>
            </a:r>
            <a:r>
              <a:rPr lang="tr-TR" altLang="tr-TR" dirty="0"/>
              <a:t> </a:t>
            </a:r>
            <a:r>
              <a:rPr lang="en-US" altLang="tr-TR" dirty="0"/>
              <a:t>where the mapping is too large to store or takes too much</a:t>
            </a:r>
            <a:r>
              <a:rPr lang="tr-TR" altLang="tr-TR" dirty="0"/>
              <a:t> </a:t>
            </a:r>
            <a:r>
              <a:rPr lang="tr-TR" altLang="tr-TR" dirty="0" err="1"/>
              <a:t>to</a:t>
            </a:r>
            <a:r>
              <a:rPr lang="tr-TR" altLang="tr-TR" dirty="0"/>
              <a:t> </a:t>
            </a:r>
            <a:r>
              <a:rPr lang="tr-TR" altLang="tr-TR" dirty="0" err="1"/>
              <a:t>learn</a:t>
            </a:r>
            <a:endParaRPr lang="tr-TR" altLang="tr-TR" dirty="0"/>
          </a:p>
          <a:p>
            <a:pPr>
              <a:lnSpc>
                <a:spcPct val="120000"/>
              </a:lnSpc>
              <a:spcAft>
                <a:spcPts val="600"/>
              </a:spcAft>
            </a:pPr>
            <a:r>
              <a:rPr lang="en-US" altLang="tr-TR" dirty="0"/>
              <a:t>Goal-based agents</a:t>
            </a:r>
            <a:endParaRPr lang="tr-TR" altLang="tr-TR" dirty="0"/>
          </a:p>
          <a:p>
            <a:pPr lvl="1">
              <a:lnSpc>
                <a:spcPct val="120000"/>
              </a:lnSpc>
              <a:spcAft>
                <a:spcPts val="600"/>
              </a:spcAft>
            </a:pPr>
            <a:r>
              <a:rPr lang="en-US" altLang="tr-TR" dirty="0"/>
              <a:t>can succeed by considering future</a:t>
            </a:r>
            <a:r>
              <a:rPr lang="tr-TR" altLang="tr-TR" dirty="0"/>
              <a:t> </a:t>
            </a:r>
            <a:r>
              <a:rPr lang="en-US" altLang="tr-TR" dirty="0"/>
              <a:t>actions and desirability of their outcomes</a:t>
            </a:r>
          </a:p>
          <a:p>
            <a:pPr>
              <a:lnSpc>
                <a:spcPct val="120000"/>
              </a:lnSpc>
              <a:spcAft>
                <a:spcPts val="600"/>
              </a:spcAft>
            </a:pPr>
            <a:r>
              <a:rPr lang="en-US" altLang="tr-TR" dirty="0"/>
              <a:t>Problem solving agent </a:t>
            </a:r>
            <a:endParaRPr lang="tr-TR" altLang="tr-TR" dirty="0"/>
          </a:p>
          <a:p>
            <a:pPr lvl="1">
              <a:lnSpc>
                <a:spcPct val="120000"/>
              </a:lnSpc>
              <a:spcAft>
                <a:spcPts val="600"/>
              </a:spcAft>
            </a:pPr>
            <a:r>
              <a:rPr lang="en-US" altLang="tr-TR" dirty="0"/>
              <a:t>a goal-based agent </a:t>
            </a:r>
            <a:endParaRPr lang="tr-TR" altLang="tr-TR" dirty="0"/>
          </a:p>
          <a:p>
            <a:pPr lvl="1">
              <a:lnSpc>
                <a:spcPct val="120000"/>
              </a:lnSpc>
              <a:spcAft>
                <a:spcPts val="600"/>
              </a:spcAft>
            </a:pPr>
            <a:r>
              <a:rPr lang="en-US" altLang="tr-TR" dirty="0"/>
              <a:t>decides</a:t>
            </a:r>
            <a:r>
              <a:rPr lang="tr-TR" altLang="tr-TR" dirty="0"/>
              <a:t> </a:t>
            </a:r>
            <a:r>
              <a:rPr lang="en-US" altLang="tr-TR" dirty="0"/>
              <a:t>what to do by finding sequences of actions that lead to</a:t>
            </a:r>
            <a:r>
              <a:rPr lang="tr-TR" altLang="tr-TR" dirty="0"/>
              <a:t> </a:t>
            </a:r>
            <a:r>
              <a:rPr lang="tr-TR" altLang="tr-TR" dirty="0" err="1"/>
              <a:t>desirable</a:t>
            </a:r>
            <a:r>
              <a:rPr lang="tr-TR" altLang="tr-TR" dirty="0"/>
              <a:t> </a:t>
            </a:r>
            <a:r>
              <a:rPr lang="tr-TR" altLang="tr-TR" dirty="0" err="1"/>
              <a:t>states</a:t>
            </a:r>
            <a:endParaRPr lang="en-US" altLang="tr-TR" dirty="0"/>
          </a:p>
        </p:txBody>
      </p:sp>
    </p:spTree>
    <p:extLst>
      <p:ext uri="{BB962C8B-B14F-4D97-AF65-F5344CB8AC3E}">
        <p14:creationId xmlns:p14="http://schemas.microsoft.com/office/powerpoint/2010/main" val="3443826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Simple Problem </a:t>
            </a:r>
            <a:r>
              <a:rPr lang="tr-TR" dirty="0" err="1"/>
              <a:t>Solving</a:t>
            </a:r>
            <a:r>
              <a:rPr lang="tr-TR" dirty="0"/>
              <a:t> Agent</a:t>
            </a:r>
          </a:p>
        </p:txBody>
      </p:sp>
      <p:sp>
        <p:nvSpPr>
          <p:cNvPr id="5" name="İçerik Yer Tutucusu 4"/>
          <p:cNvSpPr>
            <a:spLocks noGrp="1"/>
          </p:cNvSpPr>
          <p:nvPr>
            <p:ph idx="1"/>
          </p:nvPr>
        </p:nvSpPr>
        <p:spPr/>
        <p:txBody>
          <a:bodyPr>
            <a:normAutofit fontScale="92500"/>
          </a:bodyPr>
          <a:lstStyle/>
          <a:p>
            <a:r>
              <a:rPr lang="en-US" altLang="tr-TR" dirty="0"/>
              <a:t>After formulating a goal and a problem to solve</a:t>
            </a:r>
            <a:r>
              <a:rPr lang="tr-TR" altLang="tr-TR" dirty="0"/>
              <a:t>,</a:t>
            </a:r>
            <a:r>
              <a:rPr lang="en-US" altLang="tr-TR" dirty="0"/>
              <a:t> the agent</a:t>
            </a:r>
            <a:r>
              <a:rPr lang="tr-TR" altLang="tr-TR" dirty="0"/>
              <a:t> </a:t>
            </a:r>
            <a:r>
              <a:rPr lang="en-US" altLang="tr-TR" dirty="0"/>
              <a:t>calls a search procedure to solve it</a:t>
            </a:r>
          </a:p>
          <a:p>
            <a:r>
              <a:rPr lang="tr-TR" altLang="tr-TR" dirty="0"/>
              <a:t>T</a:t>
            </a:r>
            <a:r>
              <a:rPr lang="en-US" altLang="tr-TR" dirty="0"/>
              <a:t>he solution</a:t>
            </a:r>
            <a:r>
              <a:rPr lang="tr-TR" altLang="tr-TR" dirty="0"/>
              <a:t> is </a:t>
            </a:r>
            <a:r>
              <a:rPr lang="tr-TR" altLang="tr-TR" dirty="0" err="1"/>
              <a:t>used</a:t>
            </a:r>
            <a:r>
              <a:rPr lang="en-US" altLang="tr-TR" dirty="0"/>
              <a:t> to guide </a:t>
            </a:r>
            <a:r>
              <a:rPr lang="tr-TR" altLang="tr-TR" dirty="0" err="1"/>
              <a:t>agent</a:t>
            </a:r>
            <a:r>
              <a:rPr lang="tr-TR" altLang="tr-TR" dirty="0"/>
              <a:t> </a:t>
            </a:r>
            <a:r>
              <a:rPr lang="en-US" altLang="tr-TR" dirty="0"/>
              <a:t>actions,</a:t>
            </a:r>
            <a:endParaRPr lang="tr-TR" altLang="tr-TR" dirty="0"/>
          </a:p>
          <a:p>
            <a:pPr lvl="1"/>
            <a:r>
              <a:rPr lang="en-US" altLang="tr-TR" dirty="0"/>
              <a:t>doing whatever</a:t>
            </a:r>
            <a:r>
              <a:rPr lang="tr-TR" altLang="tr-TR" dirty="0"/>
              <a:t> </a:t>
            </a:r>
            <a:r>
              <a:rPr lang="en-US" altLang="tr-TR" dirty="0"/>
              <a:t>the solution recommends as the next thing to do </a:t>
            </a:r>
            <a:r>
              <a:rPr lang="tr-TR" altLang="tr-TR" dirty="0"/>
              <a:t>(</a:t>
            </a:r>
            <a:r>
              <a:rPr lang="en-US" altLang="tr-TR" dirty="0"/>
              <a:t>typically</a:t>
            </a:r>
            <a:r>
              <a:rPr lang="tr-TR" altLang="tr-TR" dirty="0"/>
              <a:t> </a:t>
            </a:r>
            <a:r>
              <a:rPr lang="en-US" altLang="tr-TR" dirty="0"/>
              <a:t>the first action in the sequence</a:t>
            </a:r>
            <a:r>
              <a:rPr lang="tr-TR" altLang="tr-TR" dirty="0"/>
              <a:t>)</a:t>
            </a:r>
          </a:p>
          <a:p>
            <a:pPr lvl="1"/>
            <a:r>
              <a:rPr lang="en-US" altLang="tr-TR" dirty="0"/>
              <a:t>Then removing that step from the sequence</a:t>
            </a:r>
          </a:p>
          <a:p>
            <a:r>
              <a:rPr lang="en-US" altLang="tr-TR" dirty="0"/>
              <a:t>Once the solution has been executed, the agent will</a:t>
            </a:r>
            <a:r>
              <a:rPr lang="tr-TR" altLang="tr-TR" dirty="0"/>
              <a:t> </a:t>
            </a:r>
            <a:r>
              <a:rPr lang="tr-TR" altLang="tr-TR" dirty="0" err="1"/>
              <a:t>formulate</a:t>
            </a:r>
            <a:r>
              <a:rPr lang="tr-TR" altLang="tr-TR" dirty="0"/>
              <a:t> a </a:t>
            </a:r>
            <a:r>
              <a:rPr lang="tr-TR" altLang="tr-TR" dirty="0" err="1"/>
              <a:t>new</a:t>
            </a:r>
            <a:r>
              <a:rPr lang="tr-TR" altLang="tr-TR" dirty="0"/>
              <a:t> </a:t>
            </a:r>
            <a:r>
              <a:rPr lang="tr-TR" altLang="tr-TR" dirty="0" err="1"/>
              <a:t>goal</a:t>
            </a:r>
            <a:endParaRPr lang="tr-TR" altLang="tr-TR" dirty="0"/>
          </a:p>
          <a:p>
            <a:endParaRPr lang="tr-TR" dirty="0"/>
          </a:p>
        </p:txBody>
      </p:sp>
    </p:spTree>
    <p:extLst>
      <p:ext uri="{BB962C8B-B14F-4D97-AF65-F5344CB8AC3E}">
        <p14:creationId xmlns:p14="http://schemas.microsoft.com/office/powerpoint/2010/main" val="1149193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a:t>Example Problem I:</a:t>
            </a:r>
            <a:br>
              <a:rPr lang="tr-TR" dirty="0"/>
            </a:br>
            <a:r>
              <a:rPr lang="tr-TR" altLang="tr-TR" dirty="0"/>
              <a:t>H</a:t>
            </a:r>
            <a:r>
              <a:rPr lang="en-US" altLang="tr-TR" dirty="0" err="1"/>
              <a:t>oliday</a:t>
            </a:r>
            <a:r>
              <a:rPr lang="en-US" altLang="tr-TR" dirty="0"/>
              <a:t> in Romania</a:t>
            </a:r>
            <a:endParaRPr lang="tr-TR" dirty="0"/>
          </a:p>
        </p:txBody>
      </p:sp>
      <p:sp>
        <p:nvSpPr>
          <p:cNvPr id="3" name="İçerik Yer Tutucusu 2"/>
          <p:cNvSpPr>
            <a:spLocks noGrp="1"/>
          </p:cNvSpPr>
          <p:nvPr>
            <p:ph idx="1"/>
          </p:nvPr>
        </p:nvSpPr>
        <p:spPr/>
        <p:txBody>
          <a:bodyPr/>
          <a:lstStyle/>
          <a:p>
            <a:endParaRPr lang="tr-TR"/>
          </a:p>
        </p:txBody>
      </p:sp>
      <p:pic>
        <p:nvPicPr>
          <p:cNvPr id="4" name="Picture 4" descr="romania-distances"/>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a:xfrm>
            <a:off x="525016" y="1513907"/>
            <a:ext cx="8151440" cy="489858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736285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a:t>Example Problem I:</a:t>
            </a:r>
            <a:br>
              <a:rPr lang="tr-TR"/>
            </a:br>
            <a:r>
              <a:rPr lang="tr-TR" altLang="tr-TR"/>
              <a:t>H</a:t>
            </a:r>
            <a:r>
              <a:rPr lang="en-US" altLang="tr-TR"/>
              <a:t>oliday in Romania</a:t>
            </a:r>
            <a:endParaRPr lang="tr-TR"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457200" y="1600200"/>
                <a:ext cx="8229600" cy="4925144"/>
              </a:xfrm>
            </p:spPr>
            <p:txBody>
              <a:bodyPr>
                <a:normAutofit/>
              </a:bodyPr>
              <a:lstStyle/>
              <a:p>
                <a:pPr marL="514350" indent="-514350">
                  <a:lnSpc>
                    <a:spcPct val="120000"/>
                  </a:lnSpc>
                  <a:buFont typeface="+mj-lt"/>
                  <a:buAutoNum type="arabicPeriod"/>
                </a:pPr>
                <a:r>
                  <a:rPr lang="tr-TR" altLang="tr-TR" sz="2800" b="1" dirty="0"/>
                  <a:t>Initial </a:t>
                </a:r>
                <a:r>
                  <a:rPr lang="tr-TR" altLang="tr-TR" sz="2800" b="1" dirty="0" err="1"/>
                  <a:t>state</a:t>
                </a:r>
                <a:r>
                  <a:rPr lang="en-US" altLang="tr-TR" sz="2800" b="1" dirty="0"/>
                  <a:t>:</a:t>
                </a:r>
              </a:p>
              <a:p>
                <a:pPr lvl="1">
                  <a:lnSpc>
                    <a:spcPct val="120000"/>
                  </a:lnSpc>
                </a:pPr>
                <a14:m>
                  <m:oMath xmlns:m="http://schemas.openxmlformats.org/officeDocument/2006/math">
                    <m:sSub>
                      <m:sSubPr>
                        <m:ctrlPr>
                          <a:rPr lang="tr-TR" altLang="tr-TR" sz="2400" i="1" smtClean="0">
                            <a:latin typeface="Cambria Math" panose="02040503050406030204" pitchFamily="18" charset="0"/>
                          </a:rPr>
                        </m:ctrlPr>
                      </m:sSubPr>
                      <m:e>
                        <m:r>
                          <a:rPr lang="tr-TR" altLang="tr-TR" sz="2400" b="0" i="1" smtClean="0">
                            <a:latin typeface="Cambria Math"/>
                          </a:rPr>
                          <m:t>𝑠</m:t>
                        </m:r>
                      </m:e>
                      <m:sub>
                        <m:r>
                          <a:rPr lang="tr-TR" altLang="tr-TR" sz="2400" b="0" i="1" smtClean="0">
                            <a:latin typeface="Cambria Math"/>
                          </a:rPr>
                          <m:t>0</m:t>
                        </m:r>
                      </m:sub>
                    </m:sSub>
                  </m:oMath>
                </a14:m>
                <a:r>
                  <a:rPr lang="tr-TR" altLang="tr-TR" sz="2400" dirty="0"/>
                  <a:t>=</a:t>
                </a:r>
                <a:r>
                  <a:rPr lang="tr-TR" altLang="tr-TR" sz="2400" dirty="0" err="1"/>
                  <a:t>Arad</a:t>
                </a:r>
                <a:endParaRPr lang="en-US" altLang="tr-TR" sz="2400" dirty="0"/>
              </a:p>
              <a:p>
                <a:pPr marL="514350" indent="-514350">
                  <a:lnSpc>
                    <a:spcPct val="120000"/>
                  </a:lnSpc>
                  <a:buFont typeface="+mj-lt"/>
                  <a:buAutoNum type="arabicPeriod"/>
                </a:pPr>
                <a:r>
                  <a:rPr lang="en-US" altLang="tr-TR" sz="2800" b="1" dirty="0"/>
                  <a:t>Formulate goal:</a:t>
                </a:r>
              </a:p>
              <a:p>
                <a:pPr lvl="1">
                  <a:lnSpc>
                    <a:spcPct val="120000"/>
                  </a:lnSpc>
                </a:pPr>
                <a:r>
                  <a:rPr lang="en-US" altLang="tr-TR" sz="2400" dirty="0"/>
                  <a:t>be in Bucharest</a:t>
                </a:r>
                <a:r>
                  <a:rPr lang="tr-TR" altLang="tr-TR" sz="2400" dirty="0"/>
                  <a:t> (f</a:t>
                </a:r>
                <a:r>
                  <a:rPr lang="en-US" altLang="tr-TR" sz="2400" dirty="0"/>
                  <a:t>light leaves tomorrow from Bucharest</a:t>
                </a:r>
                <a:r>
                  <a:rPr lang="tr-TR" altLang="tr-TR" sz="2400" dirty="0"/>
                  <a:t>)</a:t>
                </a:r>
              </a:p>
              <a:p>
                <a:pPr lvl="2">
                  <a:lnSpc>
                    <a:spcPct val="120000"/>
                  </a:lnSpc>
                </a:pPr>
                <a:r>
                  <a:rPr lang="en-US" altLang="tr-TR" sz="2000" dirty="0" err="1"/>
                  <a:t>inBucharest</a:t>
                </a:r>
                <a:r>
                  <a:rPr lang="en-US" altLang="tr-TR" sz="2000" i="1" dirty="0"/>
                  <a:t>(</a:t>
                </a:r>
                <a14:m>
                  <m:oMath xmlns:m="http://schemas.openxmlformats.org/officeDocument/2006/math">
                    <m:sSub>
                      <m:sSubPr>
                        <m:ctrlPr>
                          <a:rPr lang="tr-TR" altLang="tr-TR" sz="2000" i="1">
                            <a:latin typeface="Cambria Math" panose="02040503050406030204" pitchFamily="18" charset="0"/>
                          </a:rPr>
                        </m:ctrlPr>
                      </m:sSubPr>
                      <m:e>
                        <m:r>
                          <a:rPr lang="tr-TR" altLang="tr-TR" sz="2000" i="1">
                            <a:latin typeface="Cambria Math"/>
                          </a:rPr>
                          <m:t>𝑠</m:t>
                        </m:r>
                      </m:e>
                      <m:sub>
                        <m:r>
                          <a:rPr lang="tr-TR" altLang="tr-TR" sz="2000" b="0" i="1" smtClean="0">
                            <a:latin typeface="Cambria Math"/>
                          </a:rPr>
                          <m:t>𝑖</m:t>
                        </m:r>
                      </m:sub>
                    </m:sSub>
                  </m:oMath>
                </a14:m>
                <a:r>
                  <a:rPr lang="en-US" altLang="tr-TR" sz="2000" i="1" dirty="0"/>
                  <a:t>)</a:t>
                </a:r>
                <a:r>
                  <a:rPr lang="tr-TR" altLang="tr-TR" sz="2000" i="1" dirty="0"/>
                  <a:t>={True, </a:t>
                </a:r>
                <a:r>
                  <a:rPr lang="tr-TR" altLang="tr-TR" sz="2000" i="1" dirty="0" err="1"/>
                  <a:t>False</a:t>
                </a:r>
                <a:r>
                  <a:rPr lang="tr-TR" altLang="tr-TR" sz="2000" i="1" dirty="0"/>
                  <a:t>}</a:t>
                </a:r>
                <a:endParaRPr lang="en-US" altLang="tr-TR" sz="2000"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457200" y="1600200"/>
                <a:ext cx="8229600" cy="4925144"/>
              </a:xfrm>
              <a:blipFill rotWithShape="1">
                <a:blip r:embed="rId2"/>
                <a:stretch>
                  <a:fillRect l="-1481" t="-248"/>
                </a:stretch>
              </a:blipFill>
            </p:spPr>
            <p:txBody>
              <a:bodyPr/>
              <a:lstStyle/>
              <a:p>
                <a:r>
                  <a:rPr lang="en-US">
                    <a:noFill/>
                  </a:rPr>
                  <a:t> </a:t>
                </a:r>
              </a:p>
            </p:txBody>
          </p:sp>
        </mc:Fallback>
      </mc:AlternateContent>
    </p:spTree>
    <p:extLst>
      <p:ext uri="{BB962C8B-B14F-4D97-AF65-F5344CB8AC3E}">
        <p14:creationId xmlns:p14="http://schemas.microsoft.com/office/powerpoint/2010/main" val="1170293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a:t>Example Problem I:</a:t>
            </a:r>
            <a:br>
              <a:rPr lang="tr-TR" dirty="0"/>
            </a:br>
            <a:r>
              <a:rPr lang="tr-TR" altLang="tr-TR" dirty="0"/>
              <a:t>H</a:t>
            </a:r>
            <a:r>
              <a:rPr lang="en-US" altLang="tr-TR" dirty="0" err="1"/>
              <a:t>oliday</a:t>
            </a:r>
            <a:r>
              <a:rPr lang="en-US" altLang="tr-TR" dirty="0"/>
              <a:t> in Romania</a:t>
            </a:r>
            <a:endParaRPr lang="tr-TR"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457200" y="1600200"/>
                <a:ext cx="8229600" cy="4925144"/>
              </a:xfrm>
            </p:spPr>
            <p:txBody>
              <a:bodyPr>
                <a:normAutofit fontScale="92500" lnSpcReduction="10000"/>
              </a:bodyPr>
              <a:lstStyle/>
              <a:p>
                <a:pPr marL="514350" indent="-514350">
                  <a:lnSpc>
                    <a:spcPct val="120000"/>
                  </a:lnSpc>
                  <a:buFont typeface="+mj-lt"/>
                  <a:buAutoNum type="arabicPeriod" startAt="3"/>
                </a:pPr>
                <a:r>
                  <a:rPr lang="en-US" altLang="tr-TR" sz="2800" b="1" dirty="0"/>
                  <a:t>Formulate problem:</a:t>
                </a:r>
              </a:p>
              <a:p>
                <a:pPr lvl="1">
                  <a:lnSpc>
                    <a:spcPct val="120000"/>
                  </a:lnSpc>
                </a:pPr>
                <a:r>
                  <a:rPr lang="en-US" altLang="tr-TR" sz="2400" u="sng" dirty="0"/>
                  <a:t>states:</a:t>
                </a:r>
                <a:r>
                  <a:rPr lang="en-US" altLang="tr-TR" sz="2400" dirty="0"/>
                  <a:t> various cities</a:t>
                </a:r>
                <a:r>
                  <a:rPr lang="tr-TR" altLang="tr-TR" sz="2400" dirty="0"/>
                  <a:t> </a:t>
                </a:r>
                <a14:m>
                  <m:oMath xmlns:m="http://schemas.openxmlformats.org/officeDocument/2006/math">
                    <m:sSub>
                      <m:sSubPr>
                        <m:ctrlPr>
                          <a:rPr lang="tr-TR" altLang="tr-TR" sz="2400" i="1">
                            <a:latin typeface="Cambria Math" panose="02040503050406030204" pitchFamily="18" charset="0"/>
                          </a:rPr>
                        </m:ctrlPr>
                      </m:sSubPr>
                      <m:e>
                        <m:r>
                          <a:rPr lang="tr-TR" altLang="tr-TR" sz="2400" i="1">
                            <a:latin typeface="Cambria Math"/>
                          </a:rPr>
                          <m:t>𝑠</m:t>
                        </m:r>
                      </m:e>
                      <m:sub>
                        <m:r>
                          <a:rPr lang="tr-TR" altLang="tr-TR" sz="2400" b="0" i="1" smtClean="0">
                            <a:latin typeface="Cambria Math"/>
                          </a:rPr>
                          <m:t>𝑖</m:t>
                        </m:r>
                      </m:sub>
                    </m:sSub>
                  </m:oMath>
                </a14:m>
                <a:endParaRPr lang="en-US" altLang="tr-TR" sz="2400" dirty="0"/>
              </a:p>
              <a:p>
                <a:pPr lvl="1">
                  <a:lnSpc>
                    <a:spcPct val="120000"/>
                  </a:lnSpc>
                </a:pPr>
                <a:r>
                  <a:rPr lang="en-US" altLang="tr-TR" sz="2400" u="sng" dirty="0"/>
                  <a:t>actions</a:t>
                </a:r>
                <a:r>
                  <a:rPr lang="en-US" altLang="tr-TR" sz="2400" dirty="0"/>
                  <a:t>: drive between cities</a:t>
                </a:r>
                <a:r>
                  <a:rPr lang="tr-TR" altLang="tr-TR" sz="2400" dirty="0"/>
                  <a:t> </a:t>
                </a:r>
                <a14:m>
                  <m:oMath xmlns:m="http://schemas.openxmlformats.org/officeDocument/2006/math">
                    <m:sSub>
                      <m:sSubPr>
                        <m:ctrlPr>
                          <a:rPr lang="tr-TR" altLang="tr-TR" sz="2400" i="1">
                            <a:latin typeface="Cambria Math" panose="02040503050406030204" pitchFamily="18" charset="0"/>
                          </a:rPr>
                        </m:ctrlPr>
                      </m:sSubPr>
                      <m:e>
                        <m:r>
                          <a:rPr lang="tr-TR" altLang="tr-TR" sz="2400" b="0" i="1" smtClean="0">
                            <a:latin typeface="Cambria Math"/>
                          </a:rPr>
                          <m:t>𝑎</m:t>
                        </m:r>
                      </m:e>
                      <m:sub>
                        <m:r>
                          <a:rPr lang="tr-TR" altLang="tr-TR" sz="2400" b="0" i="1" smtClean="0">
                            <a:latin typeface="Cambria Math"/>
                          </a:rPr>
                          <m:t>𝑗</m:t>
                        </m:r>
                      </m:sub>
                    </m:sSub>
                  </m:oMath>
                </a14:m>
                <a:endParaRPr lang="tr-TR" altLang="tr-TR" sz="2400" dirty="0"/>
              </a:p>
              <a:p>
                <a:pPr lvl="2">
                  <a:lnSpc>
                    <a:spcPct val="120000"/>
                  </a:lnSpc>
                </a:pPr>
                <a:r>
                  <a:rPr lang="en-US" altLang="tr-TR" sz="2000" dirty="0"/>
                  <a:t>actions or successor function </a:t>
                </a:r>
                <a:r>
                  <a:rPr lang="en-US" altLang="tr-TR" sz="2000" i="1" dirty="0"/>
                  <a:t>S(</a:t>
                </a:r>
                <a14:m>
                  <m:oMath xmlns:m="http://schemas.openxmlformats.org/officeDocument/2006/math">
                    <m:sSub>
                      <m:sSubPr>
                        <m:ctrlPr>
                          <a:rPr lang="tr-TR" altLang="tr-TR" sz="2000" i="1">
                            <a:latin typeface="Cambria Math" panose="02040503050406030204" pitchFamily="18" charset="0"/>
                          </a:rPr>
                        </m:ctrlPr>
                      </m:sSubPr>
                      <m:e>
                        <m:r>
                          <a:rPr lang="tr-TR" altLang="tr-TR" sz="2000" i="1">
                            <a:latin typeface="Cambria Math"/>
                          </a:rPr>
                          <m:t>𝑠</m:t>
                        </m:r>
                      </m:e>
                      <m:sub>
                        <m:r>
                          <a:rPr lang="tr-TR" altLang="tr-TR" sz="2000" i="1">
                            <a:latin typeface="Cambria Math"/>
                          </a:rPr>
                          <m:t>𝑖</m:t>
                        </m:r>
                      </m:sub>
                    </m:sSub>
                  </m:oMath>
                </a14:m>
                <a:r>
                  <a:rPr lang="en-US" altLang="tr-TR" sz="2000" i="1" dirty="0"/>
                  <a:t>)</a:t>
                </a:r>
                <a:r>
                  <a:rPr lang="en-US" altLang="tr-TR" sz="2000" dirty="0"/>
                  <a:t> = </a:t>
                </a:r>
                <a:r>
                  <a:rPr lang="tr-TR" altLang="tr-TR" sz="2000" dirty="0"/>
                  <a:t>{</a:t>
                </a:r>
                <a:r>
                  <a:rPr lang="en-US" altLang="tr-TR" sz="2000" dirty="0"/>
                  <a:t>set of </a:t>
                </a:r>
                <a14:m>
                  <m:oMath xmlns:m="http://schemas.openxmlformats.org/officeDocument/2006/math">
                    <m:sSub>
                      <m:sSubPr>
                        <m:ctrlPr>
                          <a:rPr lang="tr-TR" altLang="tr-TR" sz="2000" i="1">
                            <a:latin typeface="Cambria Math" panose="02040503050406030204" pitchFamily="18" charset="0"/>
                          </a:rPr>
                        </m:ctrlPr>
                      </m:sSubPr>
                      <m:e>
                        <m:r>
                          <a:rPr lang="tr-TR" altLang="tr-TR" sz="2000" i="1">
                            <a:latin typeface="Cambria Math"/>
                          </a:rPr>
                          <m:t>𝑎</m:t>
                        </m:r>
                      </m:e>
                      <m:sub>
                        <m:r>
                          <a:rPr lang="tr-TR" altLang="tr-TR" sz="2000" b="0" i="1" smtClean="0">
                            <a:latin typeface="Cambria Math"/>
                          </a:rPr>
                          <m:t>𝑗</m:t>
                        </m:r>
                      </m:sub>
                    </m:sSub>
                  </m:oMath>
                </a14:m>
                <a:r>
                  <a:rPr lang="en-US" altLang="tr-TR" sz="2000" dirty="0"/>
                  <a:t>–</a:t>
                </a:r>
                <a14:m>
                  <m:oMath xmlns:m="http://schemas.openxmlformats.org/officeDocument/2006/math">
                    <m:sSub>
                      <m:sSubPr>
                        <m:ctrlPr>
                          <a:rPr lang="tr-TR" altLang="tr-TR" sz="2000" i="1">
                            <a:latin typeface="Cambria Math" panose="02040503050406030204" pitchFamily="18" charset="0"/>
                          </a:rPr>
                        </m:ctrlPr>
                      </m:sSubPr>
                      <m:e>
                        <m:r>
                          <a:rPr lang="tr-TR" altLang="tr-TR" sz="2000" b="0" i="1" smtClean="0">
                            <a:latin typeface="Cambria Math"/>
                          </a:rPr>
                          <m:t>𝑠</m:t>
                        </m:r>
                      </m:e>
                      <m:sub>
                        <m:r>
                          <a:rPr lang="tr-TR" altLang="tr-TR" sz="2000" b="0" i="1" smtClean="0">
                            <a:latin typeface="Cambria Math"/>
                          </a:rPr>
                          <m:t>𝑘</m:t>
                        </m:r>
                      </m:sub>
                    </m:sSub>
                  </m:oMath>
                </a14:m>
                <a:r>
                  <a:rPr lang="en-US" altLang="tr-TR" sz="2000" dirty="0"/>
                  <a:t>pairs</a:t>
                </a:r>
                <a:r>
                  <a:rPr lang="tr-TR" altLang="tr-TR" sz="2000" dirty="0"/>
                  <a:t>}</a:t>
                </a:r>
                <a:endParaRPr lang="en-US" altLang="tr-TR" sz="2000" dirty="0"/>
              </a:p>
              <a:p>
                <a:pPr lvl="2">
                  <a:lnSpc>
                    <a:spcPct val="120000"/>
                  </a:lnSpc>
                </a:pPr>
                <a:r>
                  <a:rPr lang="en-US" altLang="tr-TR" sz="2000" dirty="0"/>
                  <a:t>e.g., S(Arad) = {</a:t>
                </a:r>
                <a:r>
                  <a:rPr lang="tr-TR" altLang="tr-TR" sz="2000" dirty="0"/>
                  <a:t>&lt;</a:t>
                </a:r>
                <a:r>
                  <a:rPr lang="en-US" altLang="tr-TR" sz="2000" dirty="0"/>
                  <a:t>Arad </a:t>
                </a:r>
                <a:r>
                  <a:rPr lang="en-US" altLang="tr-TR" sz="2000" dirty="0">
                    <a:sym typeface="Wingdings" pitchFamily="2" charset="2"/>
                  </a:rPr>
                  <a:t> </a:t>
                </a:r>
                <a:r>
                  <a:rPr lang="en-US" altLang="tr-TR" sz="2000" dirty="0" err="1"/>
                  <a:t>Zerind</a:t>
                </a:r>
                <a:r>
                  <a:rPr lang="en-US" altLang="tr-TR" sz="2000" dirty="0"/>
                  <a:t>, </a:t>
                </a:r>
                <a:r>
                  <a:rPr lang="en-US" altLang="tr-TR" sz="2000" dirty="0" err="1"/>
                  <a:t>Zerind</a:t>
                </a:r>
                <a:r>
                  <a:rPr lang="tr-TR" altLang="tr-TR" sz="2000" dirty="0"/>
                  <a:t> </a:t>
                </a:r>
                <a:r>
                  <a:rPr lang="tr-TR" altLang="tr-TR" sz="2000" dirty="0">
                    <a:sym typeface="Wingdings" panose="05000000000000000000" pitchFamily="2" charset="2"/>
                  </a:rPr>
                  <a:t>&gt;</a:t>
                </a:r>
                <a:r>
                  <a:rPr lang="en-US" altLang="tr-TR" sz="2000" dirty="0"/>
                  <a:t>, …</a:t>
                </a:r>
                <a:r>
                  <a:rPr lang="tr-TR" altLang="tr-TR" sz="2000" dirty="0"/>
                  <a:t>}</a:t>
                </a:r>
                <a:r>
                  <a:rPr lang="en-US" altLang="tr-TR" sz="2000" dirty="0"/>
                  <a:t> </a:t>
                </a:r>
                <a:endParaRPr lang="tr-TR" altLang="tr-TR" sz="2000" dirty="0"/>
              </a:p>
              <a:p>
                <a:pPr marL="514350" indent="-514350">
                  <a:lnSpc>
                    <a:spcPct val="120000"/>
                  </a:lnSpc>
                  <a:buFont typeface="+mj-lt"/>
                  <a:buAutoNum type="arabicPeriod" startAt="3"/>
                </a:pPr>
                <a:r>
                  <a:rPr lang="en-US" altLang="tr-TR" sz="2800" b="1" dirty="0"/>
                  <a:t>Find solution:</a:t>
                </a:r>
                <a:endParaRPr lang="tr-TR" altLang="tr-TR" sz="2800" b="1" dirty="0"/>
              </a:p>
              <a:p>
                <a:pPr lvl="1">
                  <a:lnSpc>
                    <a:spcPct val="120000"/>
                  </a:lnSpc>
                </a:pPr>
                <a:r>
                  <a:rPr lang="en-US" altLang="tr-TR" sz="2400" u="sng" dirty="0"/>
                  <a:t>path cost</a:t>
                </a:r>
                <a:r>
                  <a:rPr lang="tr-TR" altLang="tr-TR" sz="2400" u="sng" dirty="0"/>
                  <a:t>:</a:t>
                </a:r>
                <a:r>
                  <a:rPr lang="en-US" altLang="tr-TR" sz="2400" dirty="0"/>
                  <a:t> (additive)</a:t>
                </a:r>
              </a:p>
              <a:p>
                <a:pPr lvl="2">
                  <a:lnSpc>
                    <a:spcPct val="120000"/>
                  </a:lnSpc>
                </a:pPr>
                <a:r>
                  <a:rPr lang="en-US" altLang="tr-TR" sz="2000" dirty="0"/>
                  <a:t>e.g., sum of distances, number of actions executed, etc.</a:t>
                </a:r>
              </a:p>
              <a:p>
                <a:pPr lvl="2">
                  <a:lnSpc>
                    <a:spcPct val="120000"/>
                  </a:lnSpc>
                </a:pPr>
                <a:r>
                  <a:rPr lang="en-US" altLang="tr-TR" sz="2000" dirty="0"/>
                  <a:t>c(</a:t>
                </a:r>
                <a14:m>
                  <m:oMath xmlns:m="http://schemas.openxmlformats.org/officeDocument/2006/math">
                    <m:sSub>
                      <m:sSubPr>
                        <m:ctrlPr>
                          <a:rPr lang="tr-TR" altLang="tr-TR" sz="2000" i="1">
                            <a:latin typeface="Cambria Math" panose="02040503050406030204" pitchFamily="18" charset="0"/>
                          </a:rPr>
                        </m:ctrlPr>
                      </m:sSubPr>
                      <m:e>
                        <m:r>
                          <a:rPr lang="tr-TR" altLang="tr-TR" sz="2000" i="1">
                            <a:latin typeface="Cambria Math"/>
                          </a:rPr>
                          <m:t>𝑠</m:t>
                        </m:r>
                      </m:e>
                      <m:sub>
                        <m:r>
                          <a:rPr lang="tr-TR" altLang="tr-TR" sz="2000" i="1">
                            <a:latin typeface="Cambria Math"/>
                          </a:rPr>
                          <m:t>𝑖</m:t>
                        </m:r>
                      </m:sub>
                    </m:sSub>
                  </m:oMath>
                </a14:m>
                <a:r>
                  <a:rPr lang="en-US" altLang="tr-TR" sz="2000" dirty="0" err="1"/>
                  <a:t>,</a:t>
                </a:r>
                <a:r>
                  <a:rPr lang="tr-TR" altLang="tr-TR" sz="2000" dirty="0"/>
                  <a:t> </a:t>
                </a:r>
                <a14:m>
                  <m:oMath xmlns:m="http://schemas.openxmlformats.org/officeDocument/2006/math">
                    <m:sSub>
                      <m:sSubPr>
                        <m:ctrlPr>
                          <a:rPr lang="tr-TR" altLang="tr-TR" sz="2000" i="1">
                            <a:latin typeface="Cambria Math" panose="02040503050406030204" pitchFamily="18" charset="0"/>
                          </a:rPr>
                        </m:ctrlPr>
                      </m:sSubPr>
                      <m:e>
                        <m:r>
                          <a:rPr lang="tr-TR" altLang="tr-TR" sz="2000" b="0" i="1" smtClean="0">
                            <a:latin typeface="Cambria Math"/>
                          </a:rPr>
                          <m:t>𝑎</m:t>
                        </m:r>
                      </m:e>
                      <m:sub>
                        <m:r>
                          <a:rPr lang="tr-TR" altLang="tr-TR" sz="2000" b="0" i="1" smtClean="0">
                            <a:latin typeface="Cambria Math"/>
                          </a:rPr>
                          <m:t>𝑗</m:t>
                        </m:r>
                      </m:sub>
                    </m:sSub>
                  </m:oMath>
                </a14:m>
                <a:r>
                  <a:rPr lang="en-US" altLang="tr-TR" sz="2000" dirty="0" err="1"/>
                  <a:t>,</a:t>
                </a:r>
                <a:r>
                  <a:rPr lang="tr-TR" altLang="tr-TR" sz="2000" dirty="0"/>
                  <a:t> </a:t>
                </a:r>
                <a14:m>
                  <m:oMath xmlns:m="http://schemas.openxmlformats.org/officeDocument/2006/math">
                    <m:sSub>
                      <m:sSubPr>
                        <m:ctrlPr>
                          <a:rPr lang="tr-TR" altLang="tr-TR" sz="2000" i="1">
                            <a:latin typeface="Cambria Math" panose="02040503050406030204" pitchFamily="18" charset="0"/>
                          </a:rPr>
                        </m:ctrlPr>
                      </m:sSubPr>
                      <m:e>
                        <m:r>
                          <a:rPr lang="tr-TR" altLang="tr-TR" sz="2000" i="1">
                            <a:latin typeface="Cambria Math"/>
                          </a:rPr>
                          <m:t>𝑠</m:t>
                        </m:r>
                      </m:e>
                      <m:sub>
                        <m:r>
                          <a:rPr lang="tr-TR" altLang="tr-TR" sz="2000" b="0" i="1" smtClean="0">
                            <a:latin typeface="Cambria Math"/>
                          </a:rPr>
                          <m:t>𝑘</m:t>
                        </m:r>
                      </m:sub>
                    </m:sSub>
                  </m:oMath>
                </a14:m>
                <a:r>
                  <a:rPr lang="en-US" altLang="tr-TR" sz="2000" dirty="0"/>
                  <a:t>) is the step cost, assumed to be ≥ </a:t>
                </a:r>
                <a:r>
                  <a:rPr lang="tr-TR" altLang="tr-TR" sz="2000" dirty="0"/>
                  <a:t>0</a:t>
                </a:r>
                <a:endParaRPr lang="en-US" altLang="tr-TR" sz="2800" b="1" dirty="0"/>
              </a:p>
              <a:p>
                <a:pPr lvl="1">
                  <a:lnSpc>
                    <a:spcPct val="120000"/>
                  </a:lnSpc>
                </a:pPr>
                <a:r>
                  <a:rPr lang="en-US" altLang="tr-TR" sz="2400" dirty="0"/>
                  <a:t>a sequence of actions leading from the initial state to </a:t>
                </a:r>
                <a:r>
                  <a:rPr lang="tr-TR" altLang="tr-TR" sz="2400" dirty="0" err="1"/>
                  <a:t>the</a:t>
                </a:r>
                <a:r>
                  <a:rPr lang="tr-TR" altLang="tr-TR" sz="2400" dirty="0"/>
                  <a:t> </a:t>
                </a:r>
                <a:r>
                  <a:rPr lang="en-US" altLang="tr-TR" sz="2400" dirty="0"/>
                  <a:t>goal</a:t>
                </a:r>
                <a:endParaRPr lang="tr-TR" sz="2400" dirty="0"/>
              </a:p>
              <a:p>
                <a:pPr lvl="2">
                  <a:lnSpc>
                    <a:spcPct val="120000"/>
                  </a:lnSpc>
                </a:pPr>
                <a:r>
                  <a:rPr lang="en-US" altLang="tr-TR" sz="2000" dirty="0"/>
                  <a:t>e.g., Arad </a:t>
                </a:r>
                <a:r>
                  <a:rPr lang="en-US" altLang="tr-TR" sz="2000" dirty="0">
                    <a:sym typeface="Wingdings" pitchFamily="2" charset="2"/>
                  </a:rPr>
                  <a:t> </a:t>
                </a:r>
                <a:r>
                  <a:rPr lang="en-US" altLang="tr-TR" sz="2000" dirty="0"/>
                  <a:t>Sibiu, Sibiu </a:t>
                </a:r>
                <a:r>
                  <a:rPr lang="en-US" altLang="tr-TR" sz="2000" dirty="0">
                    <a:sym typeface="Wingdings" pitchFamily="2" charset="2"/>
                  </a:rPr>
                  <a:t> </a:t>
                </a:r>
                <a:r>
                  <a:rPr lang="en-US" altLang="tr-TR" sz="2000" dirty="0" err="1"/>
                  <a:t>Fagaras</a:t>
                </a:r>
                <a:r>
                  <a:rPr lang="en-US" altLang="tr-TR" sz="2000" dirty="0"/>
                  <a:t>, </a:t>
                </a:r>
                <a:r>
                  <a:rPr lang="en-US" altLang="tr-TR" sz="2000" dirty="0" err="1"/>
                  <a:t>Fagaras</a:t>
                </a:r>
                <a:r>
                  <a:rPr lang="en-US" altLang="tr-TR" sz="2000" dirty="0"/>
                  <a:t> </a:t>
                </a:r>
                <a:r>
                  <a:rPr lang="en-US" altLang="tr-TR" sz="2000" dirty="0">
                    <a:sym typeface="Wingdings" pitchFamily="2" charset="2"/>
                  </a:rPr>
                  <a:t> </a:t>
                </a:r>
                <a:r>
                  <a:rPr lang="en-US" altLang="tr-TR" sz="2000" dirty="0"/>
                  <a:t>Bucharest</a:t>
                </a:r>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457200" y="1600200"/>
                <a:ext cx="8229600" cy="4925144"/>
              </a:xfrm>
              <a:blipFill rotWithShape="1">
                <a:blip r:embed="rId3"/>
                <a:stretch>
                  <a:fillRect l="-1333" t="-743"/>
                </a:stretch>
              </a:blipFill>
            </p:spPr>
            <p:txBody>
              <a:bodyPr/>
              <a:lstStyle/>
              <a:p>
                <a:r>
                  <a:rPr lang="en-US">
                    <a:noFill/>
                  </a:rPr>
                  <a:t> </a:t>
                </a:r>
              </a:p>
            </p:txBody>
          </p:sp>
        </mc:Fallback>
      </mc:AlternateContent>
    </p:spTree>
    <p:extLst>
      <p:ext uri="{BB962C8B-B14F-4D97-AF65-F5344CB8AC3E}">
        <p14:creationId xmlns:p14="http://schemas.microsoft.com/office/powerpoint/2010/main" val="3437671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rbest Form 7"/>
          <p:cNvSpPr/>
          <p:nvPr/>
        </p:nvSpPr>
        <p:spPr>
          <a:xfrm>
            <a:off x="2627784" y="2924944"/>
            <a:ext cx="6369346" cy="3814237"/>
          </a:xfrm>
          <a:custGeom>
            <a:avLst/>
            <a:gdLst>
              <a:gd name="connsiteX0" fmla="*/ 3900784 w 6323944"/>
              <a:gd name="connsiteY0" fmla="*/ 114041 h 4111119"/>
              <a:gd name="connsiteX1" fmla="*/ 5786734 w 6323944"/>
              <a:gd name="connsiteY1" fmla="*/ 708401 h 4111119"/>
              <a:gd name="connsiteX2" fmla="*/ 6323944 w 6323944"/>
              <a:gd name="connsiteY2" fmla="*/ 2057141 h 4111119"/>
              <a:gd name="connsiteX3" fmla="*/ 5786734 w 6323944"/>
              <a:gd name="connsiteY3" fmla="*/ 3543041 h 4111119"/>
              <a:gd name="connsiteX4" fmla="*/ 3169264 w 6323944"/>
              <a:gd name="connsiteY4" fmla="*/ 3851651 h 4111119"/>
              <a:gd name="connsiteX5" fmla="*/ 1363324 w 6323944"/>
              <a:gd name="connsiteY5" fmla="*/ 4103111 h 4111119"/>
              <a:gd name="connsiteX6" fmla="*/ 426064 w 6323944"/>
              <a:gd name="connsiteY6" fmla="*/ 3543041 h 4111119"/>
              <a:gd name="connsiteX7" fmla="*/ 3154 w 6323944"/>
              <a:gd name="connsiteY7" fmla="*/ 2251451 h 4111119"/>
              <a:gd name="connsiteX8" fmla="*/ 311764 w 6323944"/>
              <a:gd name="connsiteY8" fmla="*/ 776981 h 4111119"/>
              <a:gd name="connsiteX9" fmla="*/ 1591924 w 6323944"/>
              <a:gd name="connsiteY9" fmla="*/ 56891 h 4111119"/>
              <a:gd name="connsiteX10" fmla="*/ 3409294 w 6323944"/>
              <a:gd name="connsiteY10" fmla="*/ 56891 h 4111119"/>
              <a:gd name="connsiteX11" fmla="*/ 4049374 w 6323944"/>
              <a:gd name="connsiteY11" fmla="*/ 148331 h 4111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23944" h="4111119">
                <a:moveTo>
                  <a:pt x="3900784" y="114041"/>
                </a:moveTo>
                <a:cubicBezTo>
                  <a:pt x="4641829" y="249296"/>
                  <a:pt x="5382874" y="384551"/>
                  <a:pt x="5786734" y="708401"/>
                </a:cubicBezTo>
                <a:cubicBezTo>
                  <a:pt x="6190594" y="1032251"/>
                  <a:pt x="6323944" y="1584701"/>
                  <a:pt x="6323944" y="2057141"/>
                </a:cubicBezTo>
                <a:cubicBezTo>
                  <a:pt x="6323944" y="2529581"/>
                  <a:pt x="6312514" y="3243956"/>
                  <a:pt x="5786734" y="3543041"/>
                </a:cubicBezTo>
                <a:cubicBezTo>
                  <a:pt x="5260954" y="3842126"/>
                  <a:pt x="3906499" y="3758306"/>
                  <a:pt x="3169264" y="3851651"/>
                </a:cubicBezTo>
                <a:cubicBezTo>
                  <a:pt x="2432029" y="3944996"/>
                  <a:pt x="1820524" y="4154546"/>
                  <a:pt x="1363324" y="4103111"/>
                </a:cubicBezTo>
                <a:cubicBezTo>
                  <a:pt x="906124" y="4051676"/>
                  <a:pt x="652759" y="3851651"/>
                  <a:pt x="426064" y="3543041"/>
                </a:cubicBezTo>
                <a:cubicBezTo>
                  <a:pt x="199369" y="3234431"/>
                  <a:pt x="22204" y="2712461"/>
                  <a:pt x="3154" y="2251451"/>
                </a:cubicBezTo>
                <a:cubicBezTo>
                  <a:pt x="-15896" y="1790441"/>
                  <a:pt x="46969" y="1142741"/>
                  <a:pt x="311764" y="776981"/>
                </a:cubicBezTo>
                <a:cubicBezTo>
                  <a:pt x="576559" y="411221"/>
                  <a:pt x="1075669" y="176906"/>
                  <a:pt x="1591924" y="56891"/>
                </a:cubicBezTo>
                <a:cubicBezTo>
                  <a:pt x="2108179" y="-63124"/>
                  <a:pt x="2999719" y="41651"/>
                  <a:pt x="3409294" y="56891"/>
                </a:cubicBezTo>
                <a:cubicBezTo>
                  <a:pt x="3818869" y="72131"/>
                  <a:pt x="3969364" y="148331"/>
                  <a:pt x="4049374" y="148331"/>
                </a:cubicBezTo>
              </a:path>
            </a:pathLst>
          </a:custGeom>
          <a:solidFill>
            <a:schemeClr val="accent5">
              <a:lumMod val="75000"/>
            </a:schemeClr>
          </a:solidFill>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b="1" dirty="0">
              <a:solidFill>
                <a:schemeClr val="bg1"/>
              </a:solidFill>
            </a:endParaRPr>
          </a:p>
        </p:txBody>
      </p:sp>
      <p:sp>
        <p:nvSpPr>
          <p:cNvPr id="2" name="Başlık 1"/>
          <p:cNvSpPr>
            <a:spLocks noGrp="1"/>
          </p:cNvSpPr>
          <p:nvPr>
            <p:ph type="title"/>
          </p:nvPr>
        </p:nvSpPr>
        <p:spPr/>
        <p:txBody>
          <a:bodyPr/>
          <a:lstStyle/>
          <a:p>
            <a:r>
              <a:rPr lang="tr-TR" dirty="0" err="1"/>
              <a:t>Search</a:t>
            </a:r>
            <a:r>
              <a:rPr lang="tr-TR" dirty="0"/>
              <a:t> Space</a:t>
            </a:r>
            <a:endParaRPr lang="en-US" dirty="0"/>
          </a:p>
        </p:txBody>
      </p:sp>
      <p:sp>
        <p:nvSpPr>
          <p:cNvPr id="3" name="İçerik Yer Tutucusu 2"/>
          <p:cNvSpPr>
            <a:spLocks noGrp="1"/>
          </p:cNvSpPr>
          <p:nvPr>
            <p:ph idx="1"/>
          </p:nvPr>
        </p:nvSpPr>
        <p:spPr>
          <a:xfrm>
            <a:off x="457200" y="1412776"/>
            <a:ext cx="8229600" cy="1514355"/>
          </a:xfrm>
        </p:spPr>
        <p:txBody>
          <a:bodyPr>
            <a:normAutofit fontScale="62500" lnSpcReduction="20000"/>
          </a:bodyPr>
          <a:lstStyle/>
          <a:p>
            <a:pPr>
              <a:lnSpc>
                <a:spcPct val="120000"/>
              </a:lnSpc>
            </a:pPr>
            <a:r>
              <a:rPr lang="tr-TR" dirty="0" err="1"/>
              <a:t>Search</a:t>
            </a:r>
            <a:r>
              <a:rPr lang="tr-TR" dirty="0"/>
              <a:t> </a:t>
            </a:r>
            <a:r>
              <a:rPr lang="tr-TR" dirty="0" err="1"/>
              <a:t>space</a:t>
            </a:r>
            <a:r>
              <a:rPr lang="tr-TR" dirty="0"/>
              <a:t> = </a:t>
            </a:r>
            <a:r>
              <a:rPr lang="tr-TR" dirty="0" err="1"/>
              <a:t>State</a:t>
            </a:r>
            <a:r>
              <a:rPr lang="tr-TR" dirty="0"/>
              <a:t> </a:t>
            </a:r>
            <a:r>
              <a:rPr lang="tr-TR" dirty="0" err="1"/>
              <a:t>space</a:t>
            </a:r>
            <a:endParaRPr lang="tr-TR" dirty="0"/>
          </a:p>
          <a:p>
            <a:pPr lvl="1">
              <a:lnSpc>
                <a:spcPct val="120000"/>
              </a:lnSpc>
            </a:pPr>
            <a:r>
              <a:rPr lang="tr-TR" dirty="0" err="1"/>
              <a:t>The</a:t>
            </a:r>
            <a:r>
              <a:rPr lang="tr-TR" dirty="0"/>
              <a:t> set of </a:t>
            </a:r>
            <a:r>
              <a:rPr lang="tr-TR" dirty="0" err="1"/>
              <a:t>all</a:t>
            </a:r>
            <a:r>
              <a:rPr lang="tr-TR" dirty="0"/>
              <a:t> </a:t>
            </a:r>
            <a:r>
              <a:rPr lang="tr-TR" dirty="0" err="1"/>
              <a:t>states</a:t>
            </a:r>
            <a:r>
              <a:rPr lang="tr-TR" dirty="0"/>
              <a:t> </a:t>
            </a:r>
            <a:r>
              <a:rPr lang="tr-TR" dirty="0" err="1"/>
              <a:t>that</a:t>
            </a:r>
            <a:r>
              <a:rPr lang="tr-TR" dirty="0"/>
              <a:t> can be </a:t>
            </a:r>
            <a:r>
              <a:rPr lang="tr-TR" dirty="0" err="1"/>
              <a:t>reached</a:t>
            </a:r>
            <a:r>
              <a:rPr lang="tr-TR" dirty="0"/>
              <a:t> in a problem</a:t>
            </a:r>
          </a:p>
          <a:p>
            <a:pPr>
              <a:lnSpc>
                <a:spcPct val="120000"/>
              </a:lnSpc>
            </a:pPr>
            <a:r>
              <a:rPr lang="tr-TR" dirty="0" err="1"/>
              <a:t>Fringe</a:t>
            </a:r>
            <a:r>
              <a:rPr lang="tr-TR" dirty="0"/>
              <a:t> </a:t>
            </a:r>
            <a:r>
              <a:rPr lang="tr-TR" dirty="0" err="1"/>
              <a:t>or</a:t>
            </a:r>
            <a:r>
              <a:rPr lang="tr-TR" dirty="0"/>
              <a:t> </a:t>
            </a:r>
            <a:r>
              <a:rPr lang="tr-TR" dirty="0" err="1"/>
              <a:t>Frontier</a:t>
            </a:r>
            <a:endParaRPr lang="tr-TR" dirty="0"/>
          </a:p>
          <a:p>
            <a:pPr lvl="1">
              <a:lnSpc>
                <a:spcPct val="120000"/>
              </a:lnSpc>
            </a:pPr>
            <a:r>
              <a:rPr lang="tr-TR" dirty="0" err="1"/>
              <a:t>The</a:t>
            </a:r>
            <a:r>
              <a:rPr lang="tr-TR" dirty="0"/>
              <a:t> set of </a:t>
            </a:r>
            <a:r>
              <a:rPr lang="tr-TR" dirty="0" err="1"/>
              <a:t>states</a:t>
            </a:r>
            <a:r>
              <a:rPr lang="tr-TR" dirty="0"/>
              <a:t> </a:t>
            </a:r>
            <a:r>
              <a:rPr lang="tr-TR" dirty="0" err="1"/>
              <a:t>that</a:t>
            </a:r>
            <a:r>
              <a:rPr lang="tr-TR" dirty="0"/>
              <a:t> </a:t>
            </a:r>
            <a:r>
              <a:rPr lang="tr-TR" dirty="0" err="1"/>
              <a:t>are</a:t>
            </a:r>
            <a:r>
              <a:rPr lang="tr-TR" dirty="0"/>
              <a:t> </a:t>
            </a:r>
            <a:r>
              <a:rPr lang="tr-TR" dirty="0" err="1"/>
              <a:t>farthestly</a:t>
            </a:r>
            <a:r>
              <a:rPr lang="tr-TR" dirty="0"/>
              <a:t> </a:t>
            </a:r>
            <a:r>
              <a:rPr lang="tr-TR" dirty="0" err="1"/>
              <a:t>explored</a:t>
            </a:r>
            <a:r>
              <a:rPr lang="tr-TR" dirty="0"/>
              <a:t> but not yet </a:t>
            </a:r>
            <a:r>
              <a:rPr lang="tr-TR" dirty="0" err="1"/>
              <a:t>expanded</a:t>
            </a:r>
            <a:r>
              <a:rPr lang="tr-TR" dirty="0"/>
              <a:t>.</a:t>
            </a:r>
            <a:endParaRPr lang="en-US" dirty="0"/>
          </a:p>
        </p:txBody>
      </p:sp>
      <p:sp>
        <p:nvSpPr>
          <p:cNvPr id="9" name="Oval 8"/>
          <p:cNvSpPr/>
          <p:nvPr/>
        </p:nvSpPr>
        <p:spPr>
          <a:xfrm>
            <a:off x="5644675" y="3315076"/>
            <a:ext cx="330364" cy="26723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600"/>
          </a:p>
        </p:txBody>
      </p:sp>
      <p:sp>
        <p:nvSpPr>
          <p:cNvPr id="10" name="Dikdörtgen 9"/>
          <p:cNvSpPr/>
          <p:nvPr/>
        </p:nvSpPr>
        <p:spPr>
          <a:xfrm>
            <a:off x="5847404" y="3608978"/>
            <a:ext cx="1172651" cy="338554"/>
          </a:xfrm>
          <a:prstGeom prst="rect">
            <a:avLst/>
          </a:prstGeom>
        </p:spPr>
        <p:txBody>
          <a:bodyPr wrap="square">
            <a:spAutoFit/>
          </a:bodyPr>
          <a:lstStyle/>
          <a:p>
            <a:pPr algn="ctr"/>
            <a:r>
              <a:rPr lang="tr-TR" sz="1600" b="1" dirty="0" err="1">
                <a:solidFill>
                  <a:schemeClr val="bg1"/>
                </a:solidFill>
              </a:rPr>
              <a:t>Initial</a:t>
            </a:r>
            <a:r>
              <a:rPr lang="tr-TR" sz="1600" b="1" dirty="0">
                <a:solidFill>
                  <a:schemeClr val="bg1"/>
                </a:solidFill>
              </a:rPr>
              <a:t> </a:t>
            </a:r>
            <a:r>
              <a:rPr lang="tr-TR" sz="1600" b="1" dirty="0" err="1">
                <a:solidFill>
                  <a:schemeClr val="bg1"/>
                </a:solidFill>
              </a:rPr>
              <a:t>state</a:t>
            </a:r>
            <a:endParaRPr lang="en-US" sz="1600" b="1" dirty="0">
              <a:solidFill>
                <a:schemeClr val="bg1"/>
              </a:solidFill>
            </a:endParaRPr>
          </a:p>
        </p:txBody>
      </p:sp>
      <p:sp>
        <p:nvSpPr>
          <p:cNvPr id="12" name="Serbest Form 11"/>
          <p:cNvSpPr/>
          <p:nvPr/>
        </p:nvSpPr>
        <p:spPr>
          <a:xfrm rot="635570">
            <a:off x="3293860" y="3490424"/>
            <a:ext cx="5485459" cy="1591535"/>
          </a:xfrm>
          <a:custGeom>
            <a:avLst/>
            <a:gdLst>
              <a:gd name="connsiteX0" fmla="*/ 392080 w 6818497"/>
              <a:gd name="connsiteY0" fmla="*/ 174585 h 1352130"/>
              <a:gd name="connsiteX1" fmla="*/ 1935130 w 6818497"/>
              <a:gd name="connsiteY1" fmla="*/ 780375 h 1352130"/>
              <a:gd name="connsiteX2" fmla="*/ 3946810 w 6818497"/>
              <a:gd name="connsiteY2" fmla="*/ 848955 h 1352130"/>
              <a:gd name="connsiteX3" fmla="*/ 5844190 w 6818497"/>
              <a:gd name="connsiteY3" fmla="*/ 414615 h 1352130"/>
              <a:gd name="connsiteX4" fmla="*/ 6610000 w 6818497"/>
              <a:gd name="connsiteY4" fmla="*/ 3135 h 1352130"/>
              <a:gd name="connsiteX5" fmla="*/ 6804310 w 6818497"/>
              <a:gd name="connsiteY5" fmla="*/ 254595 h 1352130"/>
              <a:gd name="connsiteX6" fmla="*/ 6312820 w 6818497"/>
              <a:gd name="connsiteY6" fmla="*/ 780375 h 1352130"/>
              <a:gd name="connsiteX7" fmla="*/ 4598320 w 6818497"/>
              <a:gd name="connsiteY7" fmla="*/ 1203285 h 1352130"/>
              <a:gd name="connsiteX8" fmla="*/ 2895250 w 6818497"/>
              <a:gd name="connsiteY8" fmla="*/ 1329015 h 1352130"/>
              <a:gd name="connsiteX9" fmla="*/ 563530 w 6818497"/>
              <a:gd name="connsiteY9" fmla="*/ 780375 h 1352130"/>
              <a:gd name="connsiteX10" fmla="*/ 14890 w 6818497"/>
              <a:gd name="connsiteY10" fmla="*/ 266025 h 1352130"/>
              <a:gd name="connsiteX11" fmla="*/ 174910 w 6818497"/>
              <a:gd name="connsiteY11" fmla="*/ 117435 h 1352130"/>
              <a:gd name="connsiteX12" fmla="*/ 392080 w 6818497"/>
              <a:gd name="connsiteY12" fmla="*/ 174585 h 1352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18497" h="1352130">
                <a:moveTo>
                  <a:pt x="392080" y="174585"/>
                </a:moveTo>
                <a:cubicBezTo>
                  <a:pt x="685450" y="285075"/>
                  <a:pt x="1342675" y="667980"/>
                  <a:pt x="1935130" y="780375"/>
                </a:cubicBezTo>
                <a:cubicBezTo>
                  <a:pt x="2527585" y="892770"/>
                  <a:pt x="3295300" y="909915"/>
                  <a:pt x="3946810" y="848955"/>
                </a:cubicBezTo>
                <a:cubicBezTo>
                  <a:pt x="4598320" y="787995"/>
                  <a:pt x="5400325" y="555585"/>
                  <a:pt x="5844190" y="414615"/>
                </a:cubicBezTo>
                <a:cubicBezTo>
                  <a:pt x="6288055" y="273645"/>
                  <a:pt x="6449980" y="29805"/>
                  <a:pt x="6610000" y="3135"/>
                </a:cubicBezTo>
                <a:cubicBezTo>
                  <a:pt x="6770020" y="-23535"/>
                  <a:pt x="6853840" y="125055"/>
                  <a:pt x="6804310" y="254595"/>
                </a:cubicBezTo>
                <a:cubicBezTo>
                  <a:pt x="6754780" y="384135"/>
                  <a:pt x="6680485" y="622260"/>
                  <a:pt x="6312820" y="780375"/>
                </a:cubicBezTo>
                <a:cubicBezTo>
                  <a:pt x="5945155" y="938490"/>
                  <a:pt x="5167915" y="1111845"/>
                  <a:pt x="4598320" y="1203285"/>
                </a:cubicBezTo>
                <a:cubicBezTo>
                  <a:pt x="4028725" y="1294725"/>
                  <a:pt x="3567715" y="1399500"/>
                  <a:pt x="2895250" y="1329015"/>
                </a:cubicBezTo>
                <a:cubicBezTo>
                  <a:pt x="2222785" y="1258530"/>
                  <a:pt x="1043590" y="957540"/>
                  <a:pt x="563530" y="780375"/>
                </a:cubicBezTo>
                <a:cubicBezTo>
                  <a:pt x="83470" y="603210"/>
                  <a:pt x="79660" y="376515"/>
                  <a:pt x="14890" y="266025"/>
                </a:cubicBezTo>
                <a:cubicBezTo>
                  <a:pt x="-49880" y="155535"/>
                  <a:pt x="113950" y="132675"/>
                  <a:pt x="174910" y="117435"/>
                </a:cubicBezTo>
                <a:cubicBezTo>
                  <a:pt x="235870" y="102195"/>
                  <a:pt x="98710" y="64095"/>
                  <a:pt x="392080" y="174585"/>
                </a:cubicBezTo>
                <a:close/>
              </a:path>
            </a:pathLst>
          </a:cu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3" name="Dikdörtgen 12"/>
          <p:cNvSpPr/>
          <p:nvPr/>
        </p:nvSpPr>
        <p:spPr>
          <a:xfrm>
            <a:off x="4349413" y="3232700"/>
            <a:ext cx="1106107" cy="338554"/>
          </a:xfrm>
          <a:prstGeom prst="rect">
            <a:avLst/>
          </a:prstGeom>
        </p:spPr>
        <p:txBody>
          <a:bodyPr wrap="square">
            <a:spAutoFit/>
          </a:bodyPr>
          <a:lstStyle/>
          <a:p>
            <a:pPr algn="ctr"/>
            <a:r>
              <a:rPr lang="tr-TR" sz="1600" b="1" dirty="0">
                <a:solidFill>
                  <a:schemeClr val="bg1"/>
                </a:solidFill>
              </a:rPr>
              <a:t>EXPLORED</a:t>
            </a:r>
            <a:endParaRPr lang="en-US" sz="1600" b="1" dirty="0">
              <a:solidFill>
                <a:schemeClr val="bg1"/>
              </a:solidFill>
            </a:endParaRPr>
          </a:p>
        </p:txBody>
      </p:sp>
      <p:sp>
        <p:nvSpPr>
          <p:cNvPr id="14" name="Dikdörtgen 13"/>
          <p:cNvSpPr/>
          <p:nvPr/>
        </p:nvSpPr>
        <p:spPr>
          <a:xfrm>
            <a:off x="3053269" y="5217775"/>
            <a:ext cx="1389118" cy="338554"/>
          </a:xfrm>
          <a:prstGeom prst="rect">
            <a:avLst/>
          </a:prstGeom>
        </p:spPr>
        <p:txBody>
          <a:bodyPr wrap="square">
            <a:spAutoFit/>
          </a:bodyPr>
          <a:lstStyle/>
          <a:p>
            <a:pPr algn="ctr"/>
            <a:r>
              <a:rPr lang="tr-TR" sz="1600" b="1" dirty="0">
                <a:solidFill>
                  <a:schemeClr val="bg1"/>
                </a:solidFill>
              </a:rPr>
              <a:t>UNEXPLORED</a:t>
            </a:r>
            <a:endParaRPr lang="en-US" sz="1600" b="1" dirty="0">
              <a:solidFill>
                <a:schemeClr val="bg1"/>
              </a:solidFill>
            </a:endParaRPr>
          </a:p>
        </p:txBody>
      </p:sp>
      <p:sp>
        <p:nvSpPr>
          <p:cNvPr id="15" name="Oval 14"/>
          <p:cNvSpPr/>
          <p:nvPr/>
        </p:nvSpPr>
        <p:spPr>
          <a:xfrm>
            <a:off x="5797075" y="5519890"/>
            <a:ext cx="330364" cy="26723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600"/>
          </a:p>
        </p:txBody>
      </p:sp>
      <p:sp>
        <p:nvSpPr>
          <p:cNvPr id="16" name="Dikdörtgen 15"/>
          <p:cNvSpPr/>
          <p:nvPr/>
        </p:nvSpPr>
        <p:spPr>
          <a:xfrm>
            <a:off x="6009145" y="5668478"/>
            <a:ext cx="1073822" cy="338554"/>
          </a:xfrm>
          <a:prstGeom prst="rect">
            <a:avLst/>
          </a:prstGeom>
        </p:spPr>
        <p:txBody>
          <a:bodyPr wrap="square">
            <a:spAutoFit/>
          </a:bodyPr>
          <a:lstStyle/>
          <a:p>
            <a:pPr algn="ctr"/>
            <a:r>
              <a:rPr lang="tr-TR" sz="1600" b="1" dirty="0" err="1">
                <a:solidFill>
                  <a:schemeClr val="bg1"/>
                </a:solidFill>
              </a:rPr>
              <a:t>Goal</a:t>
            </a:r>
            <a:r>
              <a:rPr lang="tr-TR" sz="1600" b="1" dirty="0">
                <a:solidFill>
                  <a:schemeClr val="bg1"/>
                </a:solidFill>
              </a:rPr>
              <a:t> </a:t>
            </a:r>
            <a:r>
              <a:rPr lang="tr-TR" sz="1600" b="1" dirty="0" err="1">
                <a:solidFill>
                  <a:schemeClr val="bg1"/>
                </a:solidFill>
              </a:rPr>
              <a:t>state</a:t>
            </a:r>
            <a:endParaRPr lang="en-US" sz="1600" b="1" dirty="0">
              <a:solidFill>
                <a:schemeClr val="bg1"/>
              </a:solidFill>
            </a:endParaRPr>
          </a:p>
        </p:txBody>
      </p:sp>
      <p:sp>
        <p:nvSpPr>
          <p:cNvPr id="17" name="İçerik Yer Tutucusu 2"/>
          <p:cNvSpPr txBox="1">
            <a:spLocks/>
          </p:cNvSpPr>
          <p:nvPr/>
        </p:nvSpPr>
        <p:spPr>
          <a:xfrm>
            <a:off x="111563" y="3865985"/>
            <a:ext cx="2516221" cy="1514355"/>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r>
              <a:rPr lang="tr-TR" b="1" dirty="0" err="1">
                <a:solidFill>
                  <a:schemeClr val="accent5">
                    <a:lumMod val="50000"/>
                  </a:schemeClr>
                </a:solidFill>
              </a:rPr>
              <a:t>Search</a:t>
            </a:r>
            <a:r>
              <a:rPr lang="tr-TR" b="1" dirty="0">
                <a:solidFill>
                  <a:schemeClr val="accent5">
                    <a:lumMod val="50000"/>
                  </a:schemeClr>
                </a:solidFill>
              </a:rPr>
              <a:t> </a:t>
            </a:r>
            <a:r>
              <a:rPr lang="tr-TR" b="1" dirty="0" err="1">
                <a:solidFill>
                  <a:schemeClr val="accent5">
                    <a:lumMod val="50000"/>
                  </a:schemeClr>
                </a:solidFill>
              </a:rPr>
              <a:t>strategy</a:t>
            </a:r>
            <a:r>
              <a:rPr lang="tr-TR" b="1" dirty="0">
                <a:solidFill>
                  <a:schemeClr val="accent5">
                    <a:lumMod val="50000"/>
                  </a:schemeClr>
                </a:solidFill>
              </a:rPr>
              <a:t> </a:t>
            </a:r>
            <a:r>
              <a:rPr lang="tr-TR" dirty="0"/>
              <a:t>is a </a:t>
            </a:r>
            <a:r>
              <a:rPr lang="tr-TR" dirty="0" err="1"/>
              <a:t>function</a:t>
            </a:r>
            <a:r>
              <a:rPr lang="tr-TR" dirty="0"/>
              <a:t> </a:t>
            </a:r>
            <a:r>
              <a:rPr lang="tr-TR" dirty="0" err="1"/>
              <a:t>that</a:t>
            </a:r>
            <a:r>
              <a:rPr lang="tr-TR" dirty="0"/>
              <a:t> </a:t>
            </a:r>
            <a:r>
              <a:rPr lang="tr-TR" dirty="0" err="1"/>
              <a:t>selects</a:t>
            </a:r>
            <a:r>
              <a:rPr lang="tr-TR" dirty="0"/>
              <a:t> </a:t>
            </a:r>
            <a:r>
              <a:rPr lang="tr-TR" dirty="0" err="1"/>
              <a:t>the</a:t>
            </a:r>
            <a:r>
              <a:rPr lang="tr-TR" dirty="0"/>
              <a:t> </a:t>
            </a:r>
            <a:r>
              <a:rPr lang="tr-TR" dirty="0" err="1"/>
              <a:t>next</a:t>
            </a:r>
            <a:r>
              <a:rPr lang="tr-TR" dirty="0"/>
              <a:t> </a:t>
            </a:r>
            <a:r>
              <a:rPr lang="tr-TR" dirty="0" err="1"/>
              <a:t>node</a:t>
            </a:r>
            <a:r>
              <a:rPr lang="tr-TR" dirty="0"/>
              <a:t> </a:t>
            </a:r>
            <a:r>
              <a:rPr lang="tr-TR" dirty="0" err="1"/>
              <a:t>to</a:t>
            </a:r>
            <a:r>
              <a:rPr lang="tr-TR" dirty="0"/>
              <a:t> be </a:t>
            </a:r>
            <a:r>
              <a:rPr lang="tr-TR" dirty="0" err="1"/>
              <a:t>expanded</a:t>
            </a:r>
            <a:r>
              <a:rPr lang="tr-TR" dirty="0"/>
              <a:t> </a:t>
            </a:r>
            <a:r>
              <a:rPr lang="tr-TR" dirty="0" err="1"/>
              <a:t>from</a:t>
            </a:r>
            <a:r>
              <a:rPr lang="tr-TR" dirty="0"/>
              <a:t> </a:t>
            </a:r>
            <a:r>
              <a:rPr lang="tr-TR" dirty="0" err="1"/>
              <a:t>frontier</a:t>
            </a:r>
            <a:r>
              <a:rPr lang="tr-TR" dirty="0"/>
              <a:t>.</a:t>
            </a:r>
          </a:p>
        </p:txBody>
      </p:sp>
      <p:sp>
        <p:nvSpPr>
          <p:cNvPr id="4" name="Dikdörtgen 3"/>
          <p:cNvSpPr/>
          <p:nvPr/>
        </p:nvSpPr>
        <p:spPr>
          <a:xfrm rot="1031061">
            <a:off x="5350478" y="4623162"/>
            <a:ext cx="893194" cy="369332"/>
          </a:xfrm>
          <a:prstGeom prst="rect">
            <a:avLst/>
          </a:prstGeom>
        </p:spPr>
        <p:txBody>
          <a:bodyPr wrap="none">
            <a:spAutoFit/>
          </a:bodyPr>
          <a:lstStyle/>
          <a:p>
            <a:pPr algn="ctr"/>
            <a:r>
              <a:rPr lang="tr-TR" b="1" dirty="0">
                <a:solidFill>
                  <a:schemeClr val="accent5">
                    <a:lumMod val="50000"/>
                  </a:schemeClr>
                </a:solidFill>
              </a:rPr>
              <a:t>FRINGE</a:t>
            </a:r>
            <a:endParaRPr lang="en-US" b="1" dirty="0">
              <a:solidFill>
                <a:schemeClr val="accent5">
                  <a:lumMod val="50000"/>
                </a:schemeClr>
              </a:solidFill>
            </a:endParaRPr>
          </a:p>
        </p:txBody>
      </p:sp>
      <p:cxnSp>
        <p:nvCxnSpPr>
          <p:cNvPr id="6" name="Düz Bağlayıcı 5"/>
          <p:cNvCxnSpPr/>
          <p:nvPr/>
        </p:nvCxnSpPr>
        <p:spPr>
          <a:xfrm flipH="1">
            <a:off x="3902224" y="2999793"/>
            <a:ext cx="669776" cy="448899"/>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Düz Bağlayıcı 17"/>
          <p:cNvCxnSpPr/>
          <p:nvPr/>
        </p:nvCxnSpPr>
        <p:spPr>
          <a:xfrm flipH="1">
            <a:off x="4091379" y="2983532"/>
            <a:ext cx="811087" cy="537822"/>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Düz Bağlayıcı 19"/>
          <p:cNvCxnSpPr/>
          <p:nvPr/>
        </p:nvCxnSpPr>
        <p:spPr>
          <a:xfrm flipH="1">
            <a:off x="3806741" y="2970523"/>
            <a:ext cx="478454" cy="325188"/>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Düz Bağlayıcı 22"/>
          <p:cNvCxnSpPr/>
          <p:nvPr/>
        </p:nvCxnSpPr>
        <p:spPr>
          <a:xfrm flipH="1">
            <a:off x="4203160" y="2967271"/>
            <a:ext cx="1059017" cy="705749"/>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Düz Bağlayıcı 24"/>
          <p:cNvCxnSpPr/>
          <p:nvPr/>
        </p:nvCxnSpPr>
        <p:spPr>
          <a:xfrm flipH="1">
            <a:off x="4344207" y="2967271"/>
            <a:ext cx="1257566" cy="861396"/>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Düz Bağlayıcı 26"/>
          <p:cNvCxnSpPr/>
          <p:nvPr/>
        </p:nvCxnSpPr>
        <p:spPr>
          <a:xfrm flipH="1">
            <a:off x="4496607" y="2967271"/>
            <a:ext cx="1428182" cy="1013796"/>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 name="Düz Bağlayıcı 28"/>
          <p:cNvCxnSpPr/>
          <p:nvPr/>
        </p:nvCxnSpPr>
        <p:spPr>
          <a:xfrm flipH="1">
            <a:off x="4709400" y="2999793"/>
            <a:ext cx="1495358" cy="1082208"/>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Düz Bağlayıcı 30"/>
          <p:cNvCxnSpPr>
            <a:stCxn id="8" idx="0"/>
          </p:cNvCxnSpPr>
          <p:nvPr/>
        </p:nvCxnSpPr>
        <p:spPr>
          <a:xfrm flipH="1">
            <a:off x="4925926" y="3030750"/>
            <a:ext cx="1630647" cy="1182779"/>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 name="Düz Bağlayıcı 32"/>
          <p:cNvCxnSpPr/>
          <p:nvPr/>
        </p:nvCxnSpPr>
        <p:spPr>
          <a:xfrm flipH="1">
            <a:off x="5157269" y="3119494"/>
            <a:ext cx="1690479" cy="1172095"/>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Düz Bağlayıcı 34"/>
          <p:cNvCxnSpPr/>
          <p:nvPr/>
        </p:nvCxnSpPr>
        <p:spPr>
          <a:xfrm flipH="1">
            <a:off x="5461580" y="3146126"/>
            <a:ext cx="1765501" cy="1228206"/>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Düz Bağlayıcı 36"/>
          <p:cNvCxnSpPr/>
          <p:nvPr/>
        </p:nvCxnSpPr>
        <p:spPr>
          <a:xfrm flipH="1">
            <a:off x="5691708" y="3219870"/>
            <a:ext cx="1765501" cy="1228206"/>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Düz Bağlayıcı 37"/>
          <p:cNvCxnSpPr/>
          <p:nvPr/>
        </p:nvCxnSpPr>
        <p:spPr>
          <a:xfrm flipH="1">
            <a:off x="5982883" y="3301661"/>
            <a:ext cx="1765501" cy="1228206"/>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Düz Bağlayıcı 38"/>
          <p:cNvCxnSpPr/>
          <p:nvPr/>
        </p:nvCxnSpPr>
        <p:spPr>
          <a:xfrm flipH="1">
            <a:off x="6350076" y="3349605"/>
            <a:ext cx="1765501" cy="1228206"/>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0" name="Düz Bağlayıcı 39"/>
          <p:cNvCxnSpPr/>
          <p:nvPr/>
        </p:nvCxnSpPr>
        <p:spPr>
          <a:xfrm flipH="1">
            <a:off x="6831405" y="3474169"/>
            <a:ext cx="1452773" cy="107967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2" name="Düz Bağlayıcı 41"/>
          <p:cNvCxnSpPr>
            <a:stCxn id="8" idx="1"/>
          </p:cNvCxnSpPr>
          <p:nvPr/>
        </p:nvCxnSpPr>
        <p:spPr>
          <a:xfrm flipH="1">
            <a:off x="7307554" y="3582188"/>
            <a:ext cx="1148509" cy="88986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4" name="Düz Bağlayıcı 43"/>
          <p:cNvCxnSpPr/>
          <p:nvPr/>
        </p:nvCxnSpPr>
        <p:spPr>
          <a:xfrm flipH="1">
            <a:off x="7798161" y="3760229"/>
            <a:ext cx="776013" cy="614103"/>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230981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Repeated</a:t>
            </a:r>
            <a:r>
              <a:rPr lang="tr-TR" dirty="0"/>
              <a:t> </a:t>
            </a:r>
            <a:r>
              <a:rPr lang="tr-TR" dirty="0" err="1"/>
              <a:t>States</a:t>
            </a:r>
            <a:endParaRPr lang="tr-TR" dirty="0"/>
          </a:p>
        </p:txBody>
      </p:sp>
      <p:sp>
        <p:nvSpPr>
          <p:cNvPr id="3" name="İçerik Yer Tutucusu 2"/>
          <p:cNvSpPr>
            <a:spLocks noGrp="1"/>
          </p:cNvSpPr>
          <p:nvPr>
            <p:ph idx="1"/>
          </p:nvPr>
        </p:nvSpPr>
        <p:spPr/>
        <p:txBody>
          <a:bodyPr/>
          <a:lstStyle/>
          <a:p>
            <a:r>
              <a:rPr lang="en-US" altLang="tr-TR" dirty="0"/>
              <a:t>Failure to detect repeated states can turn a linear problem into an exponential one!</a:t>
            </a:r>
          </a:p>
          <a:p>
            <a:endParaRPr lang="tr-TR" dirty="0"/>
          </a:p>
        </p:txBody>
      </p:sp>
      <p:sp>
        <p:nvSpPr>
          <p:cNvPr id="4" name="İçerik Yer Tutucusu 2"/>
          <p:cNvSpPr txBox="1">
            <a:spLocks/>
          </p:cNvSpPr>
          <p:nvPr/>
        </p:nvSpPr>
        <p:spPr>
          <a:xfrm>
            <a:off x="251520" y="3461792"/>
            <a:ext cx="8892480" cy="103126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tr-TR" dirty="0"/>
          </a:p>
        </p:txBody>
      </p:sp>
      <p:pic>
        <p:nvPicPr>
          <p:cNvPr id="5" name="Picture 4" descr="ribbon-space"/>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1884023" y="3461792"/>
            <a:ext cx="5627474" cy="2062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863897"/>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24193</TotalTime>
  <Words>2111</Words>
  <Application>Microsoft Office PowerPoint</Application>
  <PresentationFormat>Ekran Gösterisi (4:3)</PresentationFormat>
  <Paragraphs>215</Paragraphs>
  <Slides>26</Slides>
  <Notes>9</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26</vt:i4>
      </vt:variant>
    </vt:vector>
  </HeadingPairs>
  <TitlesOfParts>
    <vt:vector size="33" baseType="lpstr">
      <vt:lpstr>Arial</vt:lpstr>
      <vt:lpstr>Calibri</vt:lpstr>
      <vt:lpstr>Cambria Math</vt:lpstr>
      <vt:lpstr>Courier New</vt:lpstr>
      <vt:lpstr>r</vt:lpstr>
      <vt:lpstr>Wingdings</vt:lpstr>
      <vt:lpstr>Ofis Teması</vt:lpstr>
      <vt:lpstr>BMB3015  ARTIFICIAL INTELLIGENCE</vt:lpstr>
      <vt:lpstr>Holiday in Romania Problem </vt:lpstr>
      <vt:lpstr>Recall of Agent Types</vt:lpstr>
      <vt:lpstr>Simple Problem Solving Agent</vt:lpstr>
      <vt:lpstr>Example Problem I: Holiday in Romania</vt:lpstr>
      <vt:lpstr>Example Problem I: Holiday in Romania</vt:lpstr>
      <vt:lpstr>Example Problem I: Holiday in Romania</vt:lpstr>
      <vt:lpstr>Search Space</vt:lpstr>
      <vt:lpstr>Repeated States</vt:lpstr>
      <vt:lpstr>States versus Nodes</vt:lpstr>
      <vt:lpstr>Selecting a State Space</vt:lpstr>
      <vt:lpstr>Problem Types</vt:lpstr>
      <vt:lpstr>Real-World Problems</vt:lpstr>
      <vt:lpstr>Real-World Problems</vt:lpstr>
      <vt:lpstr>Search Strategies</vt:lpstr>
      <vt:lpstr>Uninformed Search Strategies</vt:lpstr>
      <vt:lpstr>Breadth-First Search</vt:lpstr>
      <vt:lpstr>Breadth-First Search</vt:lpstr>
      <vt:lpstr>Uniform-Cost Search</vt:lpstr>
      <vt:lpstr>Uniform-Cost Search</vt:lpstr>
      <vt:lpstr>Depth-First Search</vt:lpstr>
      <vt:lpstr>Depth-First Search</vt:lpstr>
      <vt:lpstr>Iterative Deepening Search</vt:lpstr>
      <vt:lpstr>Iterative Deepening Search</vt:lpstr>
      <vt:lpstr>Iterative Deepening Search</vt:lpstr>
      <vt:lpstr>Summary of Uninformed Search Strategies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BMB5116  ARTIFICIAL INTELLIGENCE THEORY</dc:title>
  <dc:creator>cnr</dc:creator>
  <cp:lastModifiedBy>Murat Berk Yetiştirir</cp:lastModifiedBy>
  <cp:revision>219</cp:revision>
  <dcterms:created xsi:type="dcterms:W3CDTF">2017-11-22T10:17:48Z</dcterms:created>
  <dcterms:modified xsi:type="dcterms:W3CDTF">2024-11-18T22:21:52Z</dcterms:modified>
</cp:coreProperties>
</file>