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24" r:id="rId2"/>
    <p:sldId id="360" r:id="rId3"/>
    <p:sldId id="307" r:id="rId4"/>
    <p:sldId id="257" r:id="rId5"/>
    <p:sldId id="308" r:id="rId6"/>
    <p:sldId id="313" r:id="rId7"/>
    <p:sldId id="309" r:id="rId8"/>
    <p:sldId id="297" r:id="rId9"/>
    <p:sldId id="268" r:id="rId10"/>
    <p:sldId id="310" r:id="rId11"/>
    <p:sldId id="260" r:id="rId12"/>
    <p:sldId id="270" r:id="rId13"/>
    <p:sldId id="261" r:id="rId14"/>
    <p:sldId id="262" r:id="rId15"/>
    <p:sldId id="263" r:id="rId16"/>
    <p:sldId id="264" r:id="rId17"/>
    <p:sldId id="265" r:id="rId18"/>
    <p:sldId id="267" r:id="rId19"/>
    <p:sldId id="266" r:id="rId20"/>
    <p:sldId id="274" r:id="rId21"/>
    <p:sldId id="271" r:id="rId22"/>
    <p:sldId id="302" r:id="rId23"/>
    <p:sldId id="291" r:id="rId24"/>
    <p:sldId id="322" r:id="rId25"/>
    <p:sldId id="275" r:id="rId26"/>
    <p:sldId id="332" r:id="rId27"/>
    <p:sldId id="336" r:id="rId28"/>
    <p:sldId id="337" r:id="rId29"/>
    <p:sldId id="338" r:id="rId30"/>
    <p:sldId id="339" r:id="rId31"/>
    <p:sldId id="340" r:id="rId32"/>
    <p:sldId id="341" r:id="rId33"/>
    <p:sldId id="343" r:id="rId34"/>
    <p:sldId id="344" r:id="rId35"/>
    <p:sldId id="345" r:id="rId36"/>
    <p:sldId id="346" r:id="rId37"/>
    <p:sldId id="350" r:id="rId38"/>
    <p:sldId id="351" r:id="rId39"/>
    <p:sldId id="352" r:id="rId4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D97"/>
    <a:srgbClr val="DBD185"/>
    <a:srgbClr val="CCC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79297" autoAdjust="0"/>
  </p:normalViewPr>
  <p:slideViewPr>
    <p:cSldViewPr>
      <p:cViewPr varScale="1">
        <p:scale>
          <a:sx n="67" d="100"/>
          <a:sy n="67" d="100"/>
        </p:scale>
        <p:origin x="187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04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Optima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Foothill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(Dağın uzantısı olan tepeler) Problem)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Problem Definition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Point reached by hill-climbing may be maximal but not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Maximal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Definition: not dominated by any neighboring point (with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Maximum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Definition: dominates all neighboring points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criterion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Ramifications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Steepest ascent hill-climbing will become trapped (why?)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Need some way to break out of trap state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Accept transition (i.e., search move) to dominated neighbor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Start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Lack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Gradient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Plateau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Problem)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Problem Definition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Function space may contain points whose neighbors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indistinguishable (with respect to criterion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measure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“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flat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landscape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Ramifications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Steepest ascent hill-climbing will become trapped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Need some way to break out of zero gradient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Accept transition (i.e., search move) to random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neighbor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restarts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bigger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38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dirty="0"/>
              <a:t>Ana Fikir: Tek bir durumu izlemek yerine K taneyi izle</a:t>
            </a:r>
            <a:endParaRPr lang="en-US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/>
              <a:t>K adet rasgele üretilmiş durumla başla</a:t>
            </a:r>
            <a:endParaRPr lang="en-US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/>
              <a:t>Her bir </a:t>
            </a:r>
            <a:r>
              <a:rPr lang="tr-TR" altLang="tr-TR" dirty="0" err="1"/>
              <a:t>iterasyonda</a:t>
            </a:r>
            <a:r>
              <a:rPr lang="tr-TR" altLang="tr-TR" dirty="0"/>
              <a:t> k durumun </a:t>
            </a:r>
            <a:r>
              <a:rPr lang="tr-TR" altLang="tr-TR" dirty="0" err="1"/>
              <a:t>hepsiden</a:t>
            </a:r>
            <a:r>
              <a:rPr lang="tr-TR" altLang="tr-TR" dirty="0"/>
              <a:t> gidilebilecek tüm durumları üret. </a:t>
            </a:r>
            <a:endParaRPr lang="en-US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/>
              <a:t>Bu durumlardan biri hedefse dur. Değilse, en iyi k tanesini mevcut durumlar olarak ata ve bir önceki adıma dön. </a:t>
            </a:r>
          </a:p>
          <a:p>
            <a:pPr eaLnBrk="1" hangingPunct="1">
              <a:lnSpc>
                <a:spcPct val="90000"/>
              </a:lnSpc>
            </a:pPr>
            <a:endParaRPr lang="tr-TR" altLang="tr-TR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Idea: keep k states instead of 1; choose top k of all their successors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the same as k searches run in parallel!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Searches that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good states recruit other searches to join them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Problem: quite often, all k states end up on same local hill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Idea: choose k successors randomly, biased towards good ones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Observe the close analogy to natural selection!</a:t>
            </a:r>
            <a:endParaRPr lang="tr-TR" altLang="tr-TR" dirty="0"/>
          </a:p>
          <a:p>
            <a:pPr eaLnBrk="1" hangingPunct="1">
              <a:lnSpc>
                <a:spcPct val="90000"/>
              </a:lnSpc>
            </a:pPr>
            <a:endParaRPr lang="tr-TR" alt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51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tr-TR" sz="1200" dirty="0" err="1"/>
              <a:t>Genetik</a:t>
            </a:r>
            <a:r>
              <a:rPr lang="en-US" altLang="tr-TR" sz="1200" dirty="0"/>
              <a:t> </a:t>
            </a:r>
            <a:r>
              <a:rPr lang="en-US" altLang="tr-TR" sz="1200" dirty="0" err="1"/>
              <a:t>algoritmalar</a:t>
            </a:r>
            <a:r>
              <a:rPr lang="tr-TR" altLang="tr-TR" sz="1200" dirty="0"/>
              <a:t>,</a:t>
            </a:r>
            <a:r>
              <a:rPr lang="en-US" altLang="tr-TR" sz="1200" dirty="0"/>
              <a:t> </a:t>
            </a:r>
            <a:r>
              <a:rPr lang="en-US" altLang="tr-TR" sz="1200" dirty="0" err="1"/>
              <a:t>evrim</a:t>
            </a:r>
            <a:r>
              <a:rPr lang="en-US" altLang="tr-TR" sz="1200" dirty="0"/>
              <a:t> </a:t>
            </a:r>
            <a:r>
              <a:rPr lang="en-US" altLang="tr-TR" sz="1200" dirty="0" err="1"/>
              <a:t>mekanizması</a:t>
            </a:r>
            <a:r>
              <a:rPr lang="tr-TR" altLang="tr-TR" sz="1200" dirty="0" err="1"/>
              <a:t>na</a:t>
            </a:r>
            <a:r>
              <a:rPr lang="en-US" altLang="tr-TR" sz="1200" dirty="0"/>
              <a:t> </a:t>
            </a:r>
            <a:r>
              <a:rPr lang="tr-TR" altLang="tr-TR" sz="1200" dirty="0"/>
              <a:t>(</a:t>
            </a:r>
            <a:r>
              <a:rPr lang="en-US" altLang="tr-TR" sz="1200" dirty="0"/>
              <a:t>en </a:t>
            </a:r>
            <a:r>
              <a:rPr lang="en-US" altLang="tr-TR" sz="1200" dirty="0" err="1"/>
              <a:t>iyinin</a:t>
            </a:r>
            <a:r>
              <a:rPr lang="en-US" altLang="tr-TR" sz="1200" dirty="0"/>
              <a:t> </a:t>
            </a:r>
            <a:r>
              <a:rPr lang="en-US" altLang="tr-TR" sz="1200" dirty="0" err="1"/>
              <a:t>yaşaması</a:t>
            </a:r>
            <a:r>
              <a:rPr lang="tr-TR" altLang="tr-TR" sz="1200" dirty="0"/>
              <a:t>)</a:t>
            </a:r>
            <a:r>
              <a:rPr lang="en-US" altLang="tr-TR" sz="1200" dirty="0"/>
              <a:t> </a:t>
            </a:r>
            <a:r>
              <a:rPr lang="en-US" altLang="tr-TR" sz="1200" dirty="0" err="1"/>
              <a:t>dayan</a:t>
            </a:r>
            <a:r>
              <a:rPr lang="tr-TR" altLang="tr-TR" sz="1200" dirty="0" err="1"/>
              <a:t>ır</a:t>
            </a:r>
            <a:r>
              <a:rPr lang="en-US" altLang="tr-TR" sz="1200" dirty="0"/>
              <a:t>. </a:t>
            </a:r>
            <a:endParaRPr lang="tr-TR" altLang="tr-TR" sz="1200" dirty="0"/>
          </a:p>
          <a:p>
            <a:pPr algn="just">
              <a:lnSpc>
                <a:spcPct val="110000"/>
              </a:lnSpc>
            </a:pPr>
            <a:r>
              <a:rPr lang="tr-TR" altLang="tr-TR" sz="1200" dirty="0"/>
              <a:t>Amaç, u</a:t>
            </a:r>
            <a:r>
              <a:rPr lang="en-US" altLang="tr-TR" sz="1200" dirty="0" err="1"/>
              <a:t>ygunluk</a:t>
            </a:r>
            <a:r>
              <a:rPr lang="en-US" altLang="tr-TR" sz="1200" dirty="0"/>
              <a:t> </a:t>
            </a:r>
            <a:r>
              <a:rPr lang="tr-TR" altLang="tr-TR" sz="1200" dirty="0"/>
              <a:t>fonksiyonunun </a:t>
            </a:r>
            <a:r>
              <a:rPr lang="en-US" altLang="tr-TR" sz="1200" dirty="0"/>
              <a:t>(fitness</a:t>
            </a:r>
            <a:r>
              <a:rPr lang="tr-TR" altLang="tr-TR" sz="1200" dirty="0"/>
              <a:t> </a:t>
            </a:r>
            <a:r>
              <a:rPr lang="tr-TR" altLang="tr-TR" sz="1200" dirty="0" err="1"/>
              <a:t>function</a:t>
            </a:r>
            <a:r>
              <a:rPr lang="en-US" altLang="tr-TR" sz="1200" dirty="0"/>
              <a:t>)</a:t>
            </a:r>
            <a:r>
              <a:rPr lang="tr-TR" altLang="tr-TR" sz="1200" dirty="0"/>
              <a:t> maksimizasyon / </a:t>
            </a:r>
            <a:r>
              <a:rPr lang="tr-TR" altLang="tr-TR" sz="1200" dirty="0" err="1"/>
              <a:t>minimizasyon</a:t>
            </a:r>
            <a:r>
              <a:rPr lang="tr-TR" altLang="tr-TR" sz="1200" dirty="0"/>
              <a:t> optimizasyonudur. </a:t>
            </a:r>
          </a:p>
          <a:p>
            <a:pPr algn="just">
              <a:lnSpc>
                <a:spcPct val="110000"/>
              </a:lnSpc>
            </a:pPr>
            <a:r>
              <a:rPr lang="tr-TR" altLang="tr-TR" sz="1200" dirty="0"/>
              <a:t>U</a:t>
            </a:r>
            <a:r>
              <a:rPr lang="en-US" altLang="tr-TR" sz="1200" dirty="0" err="1"/>
              <a:t>ygunluk</a:t>
            </a:r>
            <a:r>
              <a:rPr lang="en-US" altLang="tr-TR" sz="1200" dirty="0"/>
              <a:t> </a:t>
            </a:r>
            <a:r>
              <a:rPr lang="tr-TR" altLang="tr-TR" sz="1200" dirty="0"/>
              <a:t>fonksiyonu: Toplumdaki her kromozomun / birey / durum ne kadar iyi olduğu gösteren fonksiyondur. Büyük değer, iyi / uygun birey.</a:t>
            </a:r>
          </a:p>
          <a:p>
            <a:pPr>
              <a:lnSpc>
                <a:spcPct val="80000"/>
              </a:lnSpc>
            </a:pPr>
            <a:r>
              <a:rPr lang="tr-TR" altLang="tr-TR" sz="1200" dirty="0"/>
              <a:t>K adet rasgele üretilmiş kromozom / durum / çözüm hipotezi ile başlar. Durumlar kümesine popülasyon denir. </a:t>
            </a:r>
            <a:endParaRPr lang="en-US" altLang="tr-TR" sz="1200" dirty="0"/>
          </a:p>
          <a:p>
            <a:pPr>
              <a:lnSpc>
                <a:spcPct val="80000"/>
              </a:lnSpc>
            </a:pPr>
            <a:r>
              <a:rPr lang="tr-TR" altLang="tr-TR" sz="1200" dirty="0"/>
              <a:t>Kromozom / durumlar sırala ya da sırasız karakter kümeleri ile temsil edilir. Genelde sayılar ya da  0 ve 1’lardan oluşur.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627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110000"/>
              </a:lnSpc>
            </a:pPr>
            <a:r>
              <a:rPr lang="tr-TR" altLang="tr-TR" sz="2400" dirty="0"/>
              <a:t>Seçme (</a:t>
            </a:r>
            <a:r>
              <a:rPr lang="tr-TR" altLang="tr-TR" sz="2400" dirty="0" err="1"/>
              <a:t>selection</a:t>
            </a:r>
            <a:r>
              <a:rPr lang="tr-TR" altLang="tr-TR" sz="2400" dirty="0"/>
              <a:t>) : </a:t>
            </a:r>
          </a:p>
          <a:p>
            <a:pPr lvl="2" algn="just">
              <a:lnSpc>
                <a:spcPct val="110000"/>
              </a:lnSpc>
            </a:pPr>
            <a:r>
              <a:rPr lang="tr-TR" altLang="tr-TR" sz="2000" dirty="0"/>
              <a:t>Bir sonraki nesli üretecek kromozomların seçilmesidir.</a:t>
            </a:r>
          </a:p>
          <a:p>
            <a:pPr lvl="1" algn="just">
              <a:lnSpc>
                <a:spcPct val="110000"/>
              </a:lnSpc>
            </a:pPr>
            <a:r>
              <a:rPr lang="tr-TR" altLang="tr-TR" sz="2400" dirty="0"/>
              <a:t>Y</a:t>
            </a:r>
            <a:r>
              <a:rPr lang="en-US" altLang="tr-TR" sz="2400" dirty="0" err="1"/>
              <a:t>eniden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kopyalama</a:t>
            </a:r>
            <a:r>
              <a:rPr lang="en-US" altLang="tr-TR" sz="2400" dirty="0"/>
              <a:t> (re</a:t>
            </a:r>
            <a:r>
              <a:rPr lang="tr-TR" altLang="tr-TR" sz="2400" dirty="0" err="1"/>
              <a:t>produce</a:t>
            </a:r>
            <a:r>
              <a:rPr lang="en-US" altLang="tr-TR" sz="2400" dirty="0"/>
              <a:t>)</a:t>
            </a:r>
            <a:r>
              <a:rPr lang="tr-TR" altLang="tr-TR" sz="2400" dirty="0"/>
              <a:t> : </a:t>
            </a:r>
          </a:p>
          <a:p>
            <a:pPr lvl="2" algn="just">
              <a:lnSpc>
                <a:spcPct val="110000"/>
              </a:lnSpc>
            </a:pPr>
            <a:r>
              <a:rPr lang="tr-TR" altLang="tr-TR" sz="2000" dirty="0"/>
              <a:t>Y</a:t>
            </a:r>
            <a:r>
              <a:rPr lang="en-US" altLang="tr-TR" sz="2000" dirty="0" err="1"/>
              <a:t>eni</a:t>
            </a:r>
            <a:r>
              <a:rPr lang="en-US" altLang="tr-TR" sz="2000" dirty="0"/>
              <a:t> </a:t>
            </a:r>
            <a:r>
              <a:rPr lang="en-US" altLang="tr-TR" sz="2000" dirty="0" err="1"/>
              <a:t>çözümler</a:t>
            </a:r>
            <a:r>
              <a:rPr lang="en-US" altLang="tr-TR" sz="2000" dirty="0"/>
              <a:t> </a:t>
            </a:r>
            <a:r>
              <a:rPr lang="en-US" altLang="tr-TR" sz="2000" dirty="0" err="1"/>
              <a:t>üretmek</a:t>
            </a:r>
            <a:r>
              <a:rPr lang="en-US" altLang="tr-TR" sz="2000" dirty="0"/>
              <a:t> </a:t>
            </a:r>
            <a:r>
              <a:rPr lang="en-US" altLang="tr-TR" sz="2000" dirty="0" err="1"/>
              <a:t>için</a:t>
            </a:r>
            <a:r>
              <a:rPr lang="tr-TR" altLang="tr-TR" sz="2000" dirty="0"/>
              <a:t> çaprazlama (</a:t>
            </a:r>
            <a:r>
              <a:rPr lang="tr-TR" altLang="tr-TR" sz="2000" dirty="0" err="1"/>
              <a:t>crossover</a:t>
            </a:r>
            <a:r>
              <a:rPr lang="tr-TR" altLang="tr-TR" sz="2000" dirty="0"/>
              <a:t>) işlemi yapılır.</a:t>
            </a:r>
          </a:p>
          <a:p>
            <a:pPr lvl="1" algn="just">
              <a:lnSpc>
                <a:spcPct val="110000"/>
              </a:lnSpc>
            </a:pPr>
            <a:r>
              <a:rPr lang="tr-TR" altLang="tr-TR" sz="2400" dirty="0"/>
              <a:t>D</a:t>
            </a:r>
            <a:r>
              <a:rPr lang="en-US" altLang="tr-TR" sz="2400" dirty="0" err="1"/>
              <a:t>eğiştirme</a:t>
            </a:r>
            <a:r>
              <a:rPr lang="en-US" altLang="tr-TR" sz="2400" dirty="0"/>
              <a:t> (mutation)</a:t>
            </a:r>
            <a:r>
              <a:rPr lang="tr-TR" altLang="tr-TR" sz="2400" dirty="0"/>
              <a:t> : </a:t>
            </a:r>
          </a:p>
          <a:p>
            <a:pPr lvl="2" algn="just">
              <a:lnSpc>
                <a:spcPct val="110000"/>
              </a:lnSpc>
            </a:pPr>
            <a:r>
              <a:rPr lang="tr-TR" altLang="tr-TR" sz="2000" dirty="0" err="1"/>
              <a:t>Kromozom’un</a:t>
            </a:r>
            <a:r>
              <a:rPr lang="tr-TR" altLang="tr-TR" sz="2000"/>
              <a:t> bazı değerlerini rasgele değiştirir.</a:t>
            </a:r>
          </a:p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233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endParaRPr lang="tr-TR" altLang="tr-TR" sz="1200" dirty="0"/>
          </a:p>
          <a:p>
            <a:pPr algn="just">
              <a:lnSpc>
                <a:spcPct val="80000"/>
              </a:lnSpc>
            </a:pPr>
            <a:r>
              <a:rPr lang="tr-TR" altLang="tr-TR" dirty="0"/>
              <a:t>Farklı Olasılıklarla Seçim?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Seçilme şansları toplamı=100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Bir aralığı 100 parçaya böl.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Seçilme şanslarına göre parçaları kromozomlara ata.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1-100 arasında rasgele bir sayı üret.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O sayının karşı geldiği aralığın atandığı kromozomu seç.</a:t>
            </a:r>
          </a:p>
          <a:p>
            <a:pPr>
              <a:lnSpc>
                <a:spcPct val="90000"/>
              </a:lnSpc>
            </a:pPr>
            <a:r>
              <a:rPr lang="tr-TR" altLang="tr-TR" i="1" dirty="0"/>
              <a:t>Seçilme şansları %44.34355 şeklinde olursa?</a:t>
            </a:r>
            <a:endParaRPr lang="en-US" altLang="tr-TR" i="1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22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endParaRPr lang="tr-TR" altLang="tr-TR" sz="1200" dirty="0"/>
          </a:p>
          <a:p>
            <a:pPr algn="just">
              <a:lnSpc>
                <a:spcPct val="80000"/>
              </a:lnSpc>
            </a:pPr>
            <a:r>
              <a:rPr lang="tr-TR" altLang="tr-TR" dirty="0"/>
              <a:t>Farklı Olasılıklarla Seçim?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Seçilme şansları toplamı=100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Bir aralığı 100 parçaya böl.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Seçilme şanslarına göre parçaları kromozomlara ata.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1-100 arasında rasgele bir sayı üret.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O sayının karşı geldiği aralığın atandığı kromozomu seç.</a:t>
            </a:r>
          </a:p>
          <a:p>
            <a:pPr>
              <a:lnSpc>
                <a:spcPct val="90000"/>
              </a:lnSpc>
            </a:pPr>
            <a:r>
              <a:rPr lang="tr-TR" altLang="tr-TR" i="1" dirty="0"/>
              <a:t>Seçilme şansları %44.34355 şeklinde olursa?</a:t>
            </a:r>
            <a:endParaRPr lang="en-US" altLang="tr-TR" i="1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482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endParaRPr lang="tr-TR" altLang="tr-TR" sz="1200" dirty="0"/>
          </a:p>
          <a:p>
            <a:pPr algn="just">
              <a:lnSpc>
                <a:spcPct val="80000"/>
              </a:lnSpc>
            </a:pPr>
            <a:r>
              <a:rPr lang="tr-TR" altLang="tr-TR" dirty="0"/>
              <a:t>Farklı Olasılıklarla Seçim?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Seçilme şansları toplamı=100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Bir aralığı 100 parçaya böl.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Seçilme şanslarına göre parçaları kromozomlara ata.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1-100 arasında rasgele bir sayı üret.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O sayının karşı geldiği aralığın atandığı kromozomu seç.</a:t>
            </a:r>
          </a:p>
          <a:p>
            <a:pPr>
              <a:lnSpc>
                <a:spcPct val="90000"/>
              </a:lnSpc>
            </a:pPr>
            <a:r>
              <a:rPr lang="tr-TR" altLang="tr-TR" i="1" dirty="0"/>
              <a:t>Seçilme şansları %44.34355 şeklinde olursa?</a:t>
            </a:r>
            <a:endParaRPr lang="en-US" altLang="tr-TR" i="1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15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endParaRPr lang="tr-TR" altLang="tr-TR" sz="1200" dirty="0"/>
          </a:p>
          <a:p>
            <a:pPr algn="just">
              <a:lnSpc>
                <a:spcPct val="80000"/>
              </a:lnSpc>
            </a:pPr>
            <a:r>
              <a:rPr lang="tr-TR" altLang="tr-TR" dirty="0"/>
              <a:t>Farklı Olasılıklarla Seçim?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Seçilme şansları toplamı=100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Bir aralığı 100 parçaya böl.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Seçilme şanslarına göre parçaları kromozomlara ata.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1-100 arasında rasgele bir sayı üret.</a:t>
            </a:r>
          </a:p>
          <a:p>
            <a:pPr>
              <a:lnSpc>
                <a:spcPct val="90000"/>
              </a:lnSpc>
            </a:pPr>
            <a:r>
              <a:rPr lang="tr-TR" altLang="tr-TR" dirty="0"/>
              <a:t>O sayının karşı geldiği aralığın atandığı kromozomu seç.</a:t>
            </a:r>
          </a:p>
          <a:p>
            <a:pPr>
              <a:lnSpc>
                <a:spcPct val="90000"/>
              </a:lnSpc>
            </a:pPr>
            <a:r>
              <a:rPr lang="tr-TR" altLang="tr-TR" i="1" dirty="0"/>
              <a:t>Seçilme şansları %44.34355 şeklinde olursa?</a:t>
            </a:r>
            <a:endParaRPr lang="en-US" altLang="tr-TR" i="1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3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330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667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altLang="tr-TR" dirty="0" err="1"/>
              <a:t>Sezgisellik</a:t>
            </a:r>
            <a:r>
              <a:rPr lang="tr-TR" altLang="tr-TR" dirty="0"/>
              <a:t> (sezgisel kurallar, sezgisel yöntem) problemin durum uzayı çok büyük olduğunda, çözümün aranmasını kesin biçimde sınırlayan herhangi bir kural, strateji, hile, sadeleştirme ve diğer etmenlerin kullanımıdır. (</a:t>
            </a:r>
            <a:r>
              <a:rPr lang="tr-TR" altLang="tr-TR" dirty="0" err="1"/>
              <a:t>Fagenbaum</a:t>
            </a:r>
            <a:r>
              <a:rPr lang="tr-TR" altLang="tr-TR" dirty="0"/>
              <a:t> ve </a:t>
            </a:r>
            <a:r>
              <a:rPr lang="tr-TR" altLang="tr-TR" dirty="0" err="1"/>
              <a:t>Fieldman</a:t>
            </a:r>
            <a:r>
              <a:rPr lang="tr-TR" altLang="tr-TR" dirty="0"/>
              <a:t>)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99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369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9913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h*(n) = </a:t>
            </a:r>
            <a:r>
              <a:rPr lang="tr-TR" dirty="0" err="1"/>
              <a:t>true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getting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n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goal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226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Key point: the optimal solution cost of a relaxed problem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 greater than the optimal solution cost of the real</a:t>
            </a:r>
            <a:r>
              <a:rPr lang="tr-T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problem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427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tr-TR" sz="1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72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microsoft.com/office/2007/relationships/hdphoto" Target="../media/hdphoto4.wdp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microsoft.com/office/2007/relationships/hdphoto" Target="../media/hdphoto11.wdp"/><Relationship Id="rId2" Type="http://schemas.openxmlformats.org/officeDocument/2006/relationships/notesSlide" Target="../notesSlides/notesSlide6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3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4.png"/><Relationship Id="rId14" Type="http://schemas.microsoft.com/office/2007/relationships/hdphoto" Target="../media/hdphoto1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6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00783" y="4650896"/>
            <a:ext cx="3043225" cy="1470025"/>
          </a:xfrm>
        </p:spPr>
        <p:txBody>
          <a:bodyPr>
            <a:normAutofit fontScale="90000"/>
          </a:bodyPr>
          <a:lstStyle/>
          <a:p>
            <a:pPr algn="r"/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B3015</a:t>
            </a: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tr-T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32040" y="5157192"/>
            <a:ext cx="4211960" cy="72529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INFORMED SEARCH</a:t>
            </a:r>
            <a:endParaRPr lang="tr-T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8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Heuristic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/>
              <a:t>Heuristic</a:t>
            </a:r>
            <a:r>
              <a:rPr lang="tr-TR" sz="2800" dirty="0"/>
              <a:t> </a:t>
            </a:r>
            <a:r>
              <a:rPr lang="tr-TR" sz="2800" dirty="0" err="1"/>
              <a:t>function</a:t>
            </a:r>
            <a:r>
              <a:rPr lang="tr-TR" sz="2800" dirty="0"/>
              <a:t> is not </a:t>
            </a:r>
            <a:r>
              <a:rPr lang="tr-TR" sz="2800" dirty="0" err="1"/>
              <a:t>additive</a:t>
            </a:r>
            <a:r>
              <a:rPr lang="tr-TR" sz="2800" dirty="0"/>
              <a:t> as g(n)</a:t>
            </a:r>
          </a:p>
          <a:p>
            <a:pPr lvl="1"/>
            <a:r>
              <a:rPr lang="tr-TR" sz="2400" dirty="0" err="1"/>
              <a:t>Must</a:t>
            </a:r>
            <a:r>
              <a:rPr lang="tr-TR" sz="2400" dirty="0"/>
              <a:t> be </a:t>
            </a:r>
            <a:r>
              <a:rPr lang="tr-TR" sz="2400" dirty="0" err="1"/>
              <a:t>estimated</a:t>
            </a:r>
            <a:r>
              <a:rPr lang="tr-TR" sz="2400" dirty="0"/>
              <a:t> </a:t>
            </a:r>
            <a:r>
              <a:rPr lang="tr-TR" sz="2400" dirty="0" err="1"/>
              <a:t>separately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each</a:t>
            </a:r>
            <a:r>
              <a:rPr lang="tr-TR" sz="2400" dirty="0"/>
              <a:t> </a:t>
            </a:r>
            <a:r>
              <a:rPr lang="tr-TR" sz="2400" dirty="0" err="1"/>
              <a:t>node</a:t>
            </a:r>
            <a:r>
              <a:rPr lang="tr-TR" sz="2400" dirty="0"/>
              <a:t> </a:t>
            </a:r>
            <a:r>
              <a:rPr lang="tr-TR" sz="2400" dirty="0" err="1"/>
              <a:t>state</a:t>
            </a:r>
            <a:endParaRPr lang="tr-TR" sz="2400" dirty="0"/>
          </a:p>
          <a:p>
            <a:r>
              <a:rPr lang="tr-TR" sz="2800" dirty="0" err="1"/>
              <a:t>Trying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minimize g(n)</a:t>
            </a:r>
          </a:p>
          <a:p>
            <a:pPr lvl="1"/>
            <a:r>
              <a:rPr lang="tr-TR" sz="2400" dirty="0" err="1"/>
              <a:t>keeps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path</a:t>
            </a:r>
            <a:r>
              <a:rPr lang="tr-TR" sz="2400" dirty="0"/>
              <a:t> </a:t>
            </a:r>
            <a:r>
              <a:rPr lang="tr-TR" sz="2400" dirty="0" err="1"/>
              <a:t>short</a:t>
            </a:r>
            <a:endParaRPr lang="tr-TR" sz="2400" dirty="0"/>
          </a:p>
          <a:p>
            <a:r>
              <a:rPr lang="tr-TR" sz="2800" dirty="0" err="1"/>
              <a:t>Trying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minimize h(n)</a:t>
            </a:r>
          </a:p>
          <a:p>
            <a:pPr lvl="1"/>
            <a:r>
              <a:rPr lang="tr-TR" sz="2400" dirty="0" err="1"/>
              <a:t>focuses</a:t>
            </a:r>
            <a:r>
              <a:rPr lang="tr-TR" sz="2400" dirty="0"/>
              <a:t> on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goal</a:t>
            </a:r>
            <a:endParaRPr lang="tr-TR" sz="2400" dirty="0"/>
          </a:p>
          <a:p>
            <a:r>
              <a:rPr lang="tr-TR" sz="2800" dirty="0" err="1"/>
              <a:t>If</a:t>
            </a:r>
            <a:r>
              <a:rPr lang="tr-TR" sz="2800" dirty="0"/>
              <a:t> h(n)&lt; </a:t>
            </a:r>
            <a:r>
              <a:rPr lang="tr-TR" sz="2800" dirty="0" err="1"/>
              <a:t>true</a:t>
            </a:r>
            <a:r>
              <a:rPr lang="tr-TR" sz="2800" dirty="0"/>
              <a:t> </a:t>
            </a:r>
            <a:r>
              <a:rPr lang="tr-TR" sz="2800" dirty="0" err="1"/>
              <a:t>cost</a:t>
            </a:r>
            <a:r>
              <a:rPr lang="tr-TR" sz="2800" dirty="0"/>
              <a:t>, </a:t>
            </a:r>
            <a:r>
              <a:rPr lang="tr-TR" sz="2800" dirty="0" err="1"/>
              <a:t>then</a:t>
            </a:r>
            <a:r>
              <a:rPr lang="tr-TR" sz="2800" dirty="0"/>
              <a:t> A* can </a:t>
            </a:r>
            <a:r>
              <a:rPr lang="tr-TR" sz="2800" dirty="0" err="1"/>
              <a:t>find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optimal </a:t>
            </a:r>
            <a:r>
              <a:rPr lang="tr-TR" sz="2800" dirty="0" err="1"/>
              <a:t>path</a:t>
            </a:r>
            <a:r>
              <a:rPr lang="tr-T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3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Greedy </a:t>
            </a:r>
            <a:r>
              <a:rPr lang="tr-TR" altLang="tr-TR" dirty="0"/>
              <a:t>B</a:t>
            </a:r>
            <a:r>
              <a:rPr lang="en-US" altLang="tr-TR" dirty="0" err="1"/>
              <a:t>est</a:t>
            </a:r>
            <a:r>
              <a:rPr lang="en-US" altLang="tr-TR" dirty="0"/>
              <a:t>-</a:t>
            </a:r>
            <a:r>
              <a:rPr lang="tr-TR" altLang="tr-TR" dirty="0"/>
              <a:t>F</a:t>
            </a:r>
            <a:r>
              <a:rPr lang="en-US" altLang="tr-TR" dirty="0" err="1"/>
              <a:t>irst</a:t>
            </a:r>
            <a:r>
              <a:rPr lang="en-US" altLang="tr-TR" dirty="0"/>
              <a:t> </a:t>
            </a:r>
            <a:r>
              <a:rPr lang="tr-TR" altLang="tr-TR" dirty="0"/>
              <a:t>S</a:t>
            </a:r>
            <a:r>
              <a:rPr lang="en-US" altLang="tr-TR" dirty="0" err="1"/>
              <a:t>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/>
              <a:t>Expands the node that appears to be closest to the goal</a:t>
            </a:r>
            <a:endParaRPr lang="tr-TR"/>
          </a:p>
          <a:p>
            <a:r>
              <a:rPr lang="en-US" altLang="tr-TR"/>
              <a:t>Evaluation </a:t>
            </a:r>
            <a:r>
              <a:rPr lang="en-US" altLang="tr-TR" dirty="0"/>
              <a:t>function </a:t>
            </a:r>
            <a:r>
              <a:rPr lang="tr-TR" altLang="tr-TR" dirty="0"/>
              <a:t>is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en-US" altLang="tr-TR"/>
              <a:t>heuristic</a:t>
            </a:r>
            <a:r>
              <a:rPr lang="tr-TR" altLang="tr-TR"/>
              <a:t> function</a:t>
            </a:r>
            <a:endParaRPr lang="tr-TR" altLang="tr-TR" dirty="0"/>
          </a:p>
          <a:p>
            <a:pPr lvl="1"/>
            <a:r>
              <a:rPr lang="en-US" altLang="tr-TR" i="1" dirty="0"/>
              <a:t>f(n) = h(n)</a:t>
            </a:r>
            <a:endParaRPr lang="en-US" altLang="tr-TR" dirty="0"/>
          </a:p>
          <a:p>
            <a:pPr lvl="1"/>
            <a:r>
              <a:rPr lang="tr-TR" altLang="tr-TR" dirty="0" err="1"/>
              <a:t>means</a:t>
            </a:r>
            <a:r>
              <a:rPr lang="en-US" altLang="tr-TR" dirty="0"/>
              <a:t> estimate of cost from </a:t>
            </a:r>
            <a:r>
              <a:rPr lang="en-US" altLang="tr-TR" i="1" dirty="0"/>
              <a:t>n</a:t>
            </a:r>
            <a:r>
              <a:rPr lang="en-US" altLang="tr-TR" dirty="0"/>
              <a:t> to </a:t>
            </a:r>
            <a:r>
              <a:rPr lang="en-US" altLang="tr-TR" i="1" dirty="0"/>
              <a:t>goal</a:t>
            </a:r>
            <a:endParaRPr lang="en-US" altLang="tr-TR" dirty="0"/>
          </a:p>
          <a:p>
            <a:pPr lvl="2"/>
            <a:r>
              <a:rPr lang="en-US" altLang="tr-TR"/>
              <a:t>For holiday in Romania problem, </a:t>
            </a:r>
          </a:p>
          <a:p>
            <a:pPr lvl="2"/>
            <a:r>
              <a:rPr lang="en-US" altLang="tr-TR"/>
              <a:t>e.g., </a:t>
            </a:r>
            <a:r>
              <a:rPr lang="en-US" altLang="tr-TR" i="1"/>
              <a:t>h</a:t>
            </a:r>
            <a:r>
              <a:rPr lang="en-US" altLang="tr-TR" i="1" baseline="-25000"/>
              <a:t> </a:t>
            </a:r>
            <a:r>
              <a:rPr lang="en-US" altLang="tr-TR" i="1"/>
              <a:t>(</a:t>
            </a:r>
            <a:r>
              <a:rPr lang="en-US" altLang="tr-TR" i="1" dirty="0"/>
              <a:t>n)</a:t>
            </a:r>
            <a:r>
              <a:rPr lang="en-US" altLang="tr-TR" dirty="0"/>
              <a:t> = straight-line distance from </a:t>
            </a:r>
            <a:r>
              <a:rPr lang="en-US" altLang="tr-TR" i="1" dirty="0"/>
              <a:t>n</a:t>
            </a:r>
            <a:r>
              <a:rPr lang="en-US" altLang="tr-TR" dirty="0"/>
              <a:t> </a:t>
            </a:r>
            <a:r>
              <a:rPr lang="en-US" altLang="tr-TR"/>
              <a:t>to Bucharest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4398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tr-TR"/>
              <a:t>Romania with </a:t>
            </a:r>
            <a:br>
              <a:rPr lang="en-US" altLang="tr-TR"/>
            </a:br>
            <a:r>
              <a:rPr lang="tr-TR" altLang="tr-TR"/>
              <a:t>Straight-Line </a:t>
            </a:r>
            <a:r>
              <a:rPr lang="tr-TR" altLang="tr-TR" dirty="0" err="1"/>
              <a:t>Distances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8206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/>
              <a:t>h(n)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straight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a </a:t>
            </a:r>
            <a:r>
              <a:rPr lang="tr-TR" dirty="0" err="1"/>
              <a:t>city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Bucharest</a:t>
            </a:r>
            <a:endParaRPr lang="tr-TR" dirty="0"/>
          </a:p>
        </p:txBody>
      </p:sp>
      <p:pic>
        <p:nvPicPr>
          <p:cNvPr id="4" name="Picture 4" descr="romania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1392"/>
          <a:stretch/>
        </p:blipFill>
        <p:spPr bwMode="auto">
          <a:xfrm>
            <a:off x="375441" y="2420888"/>
            <a:ext cx="6619061" cy="412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05741"/>
              </p:ext>
            </p:extLst>
          </p:nvPr>
        </p:nvGraphicFramePr>
        <p:xfrm>
          <a:off x="7100579" y="116632"/>
          <a:ext cx="1908720" cy="661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3487">
                  <a:extLst>
                    <a:ext uri="{9D8B030D-6E8A-4147-A177-3AD203B41FA5}">
                      <a16:colId xmlns:a16="http://schemas.microsoft.com/office/drawing/2014/main" val="213304038"/>
                    </a:ext>
                  </a:extLst>
                </a:gridCol>
                <a:gridCol w="595233">
                  <a:extLst>
                    <a:ext uri="{9D8B030D-6E8A-4147-A177-3AD203B41FA5}">
                      <a16:colId xmlns:a16="http://schemas.microsoft.com/office/drawing/2014/main" val="3857871786"/>
                    </a:ext>
                  </a:extLst>
                </a:gridCol>
              </a:tblGrid>
              <a:tr h="42669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Straight-line</a:t>
                      </a:r>
                      <a:r>
                        <a:rPr lang="en-US" sz="1400" baseline="0"/>
                        <a:t> distances to Bucharest</a:t>
                      </a:r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5643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Arad</a:t>
                      </a:r>
                      <a:r>
                        <a:rPr lang="en-US" sz="1400" baseline="0"/>
                        <a:t>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86510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 baseline="0"/>
                        <a:t>Bucharest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41907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Craiova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241757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Dobreta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63483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Eforie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66668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Fagaras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0938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Giurgiu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85699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Hirsova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50446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Iasi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19296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Lugoj</a:t>
                      </a:r>
                      <a:r>
                        <a:rPr lang="en-US" sz="1400" baseline="0"/>
                        <a:t> 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94181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Mehadia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31690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Neamt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64920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Oradea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03742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Pitesti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300641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Rimnicu Vilcea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561449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Sibiu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80517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Timisoara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11783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Urziceni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632851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Vaslui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709379"/>
                  </a:ext>
                </a:extLst>
              </a:tr>
              <a:tr h="267012">
                <a:tc>
                  <a:txBody>
                    <a:bodyPr/>
                    <a:lstStyle/>
                    <a:p>
                      <a:r>
                        <a:rPr lang="en-US" sz="1400"/>
                        <a:t>Zerind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14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0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Holiday in </a:t>
            </a:r>
            <a:r>
              <a:rPr lang="tr-TR" altLang="tr-TR" dirty="0" err="1"/>
              <a:t>Romania</a:t>
            </a:r>
            <a:r>
              <a:rPr lang="tr-TR" altLang="tr-TR" dirty="0"/>
              <a:t>: </a:t>
            </a:r>
            <a:br>
              <a:rPr lang="tr-TR" altLang="tr-TR" dirty="0"/>
            </a:br>
            <a:r>
              <a:rPr lang="en-US" altLang="tr-TR" dirty="0"/>
              <a:t>Greedy </a:t>
            </a:r>
            <a:r>
              <a:rPr lang="tr-TR" altLang="tr-TR" dirty="0"/>
              <a:t>B</a:t>
            </a:r>
            <a:r>
              <a:rPr lang="en-US" altLang="tr-TR" dirty="0" err="1"/>
              <a:t>est</a:t>
            </a:r>
            <a:r>
              <a:rPr lang="en-US" altLang="tr-TR" dirty="0"/>
              <a:t>-</a:t>
            </a:r>
            <a:r>
              <a:rPr lang="tr-TR" altLang="tr-TR" dirty="0"/>
              <a:t>F</a:t>
            </a:r>
            <a:r>
              <a:rPr lang="en-US" altLang="tr-TR" dirty="0" err="1"/>
              <a:t>irst</a:t>
            </a:r>
            <a:r>
              <a:rPr lang="en-US" altLang="tr-TR" dirty="0"/>
              <a:t> </a:t>
            </a:r>
            <a:r>
              <a:rPr lang="tr-TR" altLang="tr-TR" dirty="0"/>
              <a:t>S</a:t>
            </a:r>
            <a:r>
              <a:rPr lang="en-US" altLang="tr-TR" dirty="0" err="1"/>
              <a:t>earch</a:t>
            </a:r>
            <a:endParaRPr lang="tr-TR" dirty="0"/>
          </a:p>
        </p:txBody>
      </p:sp>
      <p:pic>
        <p:nvPicPr>
          <p:cNvPr id="4" name="Picture 4" descr="greedy-progress01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35494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eedy-progress02c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07" y="1645133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reedy-progress03c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73" y="1641045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reedy-progress04c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07" y="1615116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omania-distances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3509962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5455670" y="4667250"/>
            <a:ext cx="74295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219825" y="4895850"/>
            <a:ext cx="628650" cy="4531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6868886" y="4941168"/>
            <a:ext cx="685800" cy="8461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23" name="Picture 3" descr="romania-distances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62" y="3220777"/>
            <a:ext cx="45847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835087" y="4035013"/>
            <a:ext cx="899801" cy="31423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1734888" y="4349248"/>
            <a:ext cx="265656" cy="434384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2000543" y="4783632"/>
            <a:ext cx="736980" cy="434384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2737523" y="5218015"/>
            <a:ext cx="682349" cy="29921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" name="Metin kutusu 23"/>
          <p:cNvSpPr txBox="1"/>
          <p:nvPr/>
        </p:nvSpPr>
        <p:spPr>
          <a:xfrm>
            <a:off x="1734888" y="6180404"/>
            <a:ext cx="2440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Optimal </a:t>
            </a:r>
            <a:r>
              <a:rPr lang="tr-TR" sz="2000" dirty="0" err="1"/>
              <a:t>solution</a:t>
            </a:r>
            <a:endParaRPr lang="tr-TR" sz="2000" dirty="0"/>
          </a:p>
        </p:txBody>
      </p:sp>
      <p:sp>
        <p:nvSpPr>
          <p:cNvPr id="25" name="Metin kutusu 24"/>
          <p:cNvSpPr txBox="1"/>
          <p:nvPr/>
        </p:nvSpPr>
        <p:spPr>
          <a:xfrm>
            <a:off x="5220072" y="6227421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err="1"/>
              <a:t>Greedy</a:t>
            </a:r>
            <a:r>
              <a:rPr lang="tr-TR" sz="2000"/>
              <a:t> </a:t>
            </a:r>
            <a:r>
              <a:rPr lang="en-US" sz="2000"/>
              <a:t>best first search</a:t>
            </a:r>
            <a:r>
              <a:rPr lang="tr-TR" sz="2000"/>
              <a:t> </a:t>
            </a:r>
            <a:r>
              <a:rPr lang="tr-TR" sz="2000" dirty="0" err="1"/>
              <a:t>solution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159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Greedy </a:t>
            </a:r>
            <a:r>
              <a:rPr lang="tr-TR" altLang="tr-TR" dirty="0"/>
              <a:t>B</a:t>
            </a:r>
            <a:r>
              <a:rPr lang="en-US" altLang="tr-TR" dirty="0" err="1"/>
              <a:t>est</a:t>
            </a:r>
            <a:r>
              <a:rPr lang="en-US" altLang="tr-TR" dirty="0"/>
              <a:t>-</a:t>
            </a:r>
            <a:r>
              <a:rPr lang="tr-TR" altLang="tr-TR" dirty="0"/>
              <a:t>F</a:t>
            </a:r>
            <a:r>
              <a:rPr lang="en-US" altLang="tr-TR" dirty="0" err="1"/>
              <a:t>irst</a:t>
            </a:r>
            <a:r>
              <a:rPr lang="en-US" altLang="tr-TR" dirty="0"/>
              <a:t> </a:t>
            </a:r>
            <a:r>
              <a:rPr lang="tr-TR" altLang="tr-TR" dirty="0"/>
              <a:t>S</a:t>
            </a:r>
            <a:r>
              <a:rPr lang="en-US" altLang="tr-TR" dirty="0" err="1"/>
              <a:t>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tr-TR" u="sng">
                <a:solidFill>
                  <a:schemeClr val="accent5">
                    <a:lumMod val="75000"/>
                  </a:schemeClr>
                </a:solidFill>
              </a:rPr>
              <a:t>Complete</a:t>
            </a:r>
            <a:r>
              <a:rPr lang="en-US" altLang="tr-TR" u="sng" dirty="0">
                <a:solidFill>
                  <a:schemeClr val="accent5">
                    <a:lumMod val="75000"/>
                  </a:schemeClr>
                </a:solidFill>
              </a:rPr>
              <a:t>?</a:t>
            </a:r>
            <a:r>
              <a:rPr lang="en-US" altLang="tr-T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tr-TR" dirty="0"/>
              <a:t>No – can get stuck in loops</a:t>
            </a:r>
            <a:r>
              <a:rPr lang="en-US" altLang="tr-TR"/>
              <a:t>, </a:t>
            </a:r>
          </a:p>
          <a:p>
            <a:pPr lvl="1">
              <a:lnSpc>
                <a:spcPct val="120000"/>
              </a:lnSpc>
            </a:pPr>
            <a:r>
              <a:rPr lang="en-US" altLang="tr-TR"/>
              <a:t>R</a:t>
            </a:r>
            <a:r>
              <a:rPr lang="tr-TR" altLang="tr-TR"/>
              <a:t>esembles DFS since it prefers to follow a single path on the way to the goal</a:t>
            </a:r>
            <a:endParaRPr lang="tr-TR" altLang="tr-TR" dirty="0"/>
          </a:p>
          <a:p>
            <a:pPr lvl="1">
              <a:lnSpc>
                <a:spcPct val="120000"/>
              </a:lnSpc>
            </a:pPr>
            <a:r>
              <a:rPr lang="en-US" altLang="tr-TR" dirty="0"/>
              <a:t>e.g., </a:t>
            </a:r>
            <a:r>
              <a:rPr lang="tr-TR" altLang="tr-TR" dirty="0" err="1"/>
              <a:t>Iasi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Fagaras</a:t>
            </a:r>
            <a:r>
              <a:rPr lang="tr-TR" altLang="tr-TR" dirty="0"/>
              <a:t> problem: </a:t>
            </a:r>
          </a:p>
          <a:p>
            <a:pPr lvl="2">
              <a:lnSpc>
                <a:spcPct val="120000"/>
              </a:lnSpc>
            </a:pPr>
            <a:r>
              <a:rPr lang="tr-TR" altLang="tr-TR" dirty="0"/>
              <a:t>I</a:t>
            </a:r>
            <a:r>
              <a:rPr lang="en-US" altLang="tr-TR" dirty="0" err="1"/>
              <a:t>asi</a:t>
            </a:r>
            <a:r>
              <a:rPr lang="en-US" altLang="tr-TR" dirty="0"/>
              <a:t> </a:t>
            </a:r>
            <a:r>
              <a:rPr lang="en-US" altLang="tr-TR" dirty="0">
                <a:sym typeface="Wingdings" pitchFamily="2" charset="2"/>
              </a:rPr>
              <a:t></a:t>
            </a:r>
            <a:r>
              <a:rPr lang="en-US" altLang="tr-TR" dirty="0"/>
              <a:t> </a:t>
            </a:r>
            <a:r>
              <a:rPr lang="en-US" altLang="tr-TR" dirty="0" err="1"/>
              <a:t>Neamt</a:t>
            </a:r>
            <a:r>
              <a:rPr lang="en-US" altLang="tr-TR" dirty="0"/>
              <a:t> </a:t>
            </a:r>
            <a:r>
              <a:rPr lang="en-US" altLang="tr-TR" dirty="0">
                <a:sym typeface="Wingdings" pitchFamily="2" charset="2"/>
              </a:rPr>
              <a:t></a:t>
            </a:r>
            <a:r>
              <a:rPr lang="en-US" altLang="tr-TR" dirty="0"/>
              <a:t> Iasi </a:t>
            </a:r>
            <a:r>
              <a:rPr lang="en-US" altLang="tr-TR" dirty="0">
                <a:sym typeface="Wingdings" pitchFamily="2" charset="2"/>
              </a:rPr>
              <a:t></a:t>
            </a:r>
            <a:r>
              <a:rPr lang="en-US" altLang="tr-TR" dirty="0"/>
              <a:t> </a:t>
            </a:r>
            <a:r>
              <a:rPr lang="en-US" altLang="tr-TR" dirty="0" err="1"/>
              <a:t>Neamt</a:t>
            </a:r>
            <a:r>
              <a:rPr lang="en-US" altLang="tr-TR" dirty="0"/>
              <a:t> </a:t>
            </a:r>
            <a:r>
              <a:rPr lang="en-US" altLang="tr-TR" dirty="0">
                <a:sym typeface="Wingdings" pitchFamily="2" charset="2"/>
              </a:rPr>
              <a:t></a:t>
            </a:r>
            <a:r>
              <a:rPr lang="en-US" altLang="tr-TR" dirty="0"/>
              <a:t> </a:t>
            </a:r>
            <a:r>
              <a:rPr lang="tr-TR" altLang="tr-TR" dirty="0"/>
              <a:t>…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Complete in </a:t>
            </a:r>
            <a:r>
              <a:rPr lang="tr-TR" dirty="0"/>
              <a:t>fi</a:t>
            </a:r>
            <a:r>
              <a:rPr lang="en-US" dirty="0" err="1"/>
              <a:t>nite</a:t>
            </a:r>
            <a:r>
              <a:rPr lang="en-US" dirty="0"/>
              <a:t> space with repeated-state checking</a:t>
            </a:r>
            <a:endParaRPr lang="en-US" altLang="tr-TR" dirty="0"/>
          </a:p>
          <a:p>
            <a:pPr>
              <a:lnSpc>
                <a:spcPct val="120000"/>
              </a:lnSpc>
            </a:pPr>
            <a:r>
              <a:rPr lang="en-US" altLang="tr-TR" u="sng" dirty="0">
                <a:solidFill>
                  <a:schemeClr val="accent5">
                    <a:lumMod val="75000"/>
                  </a:schemeClr>
                </a:solidFill>
              </a:rPr>
              <a:t>Time?</a:t>
            </a:r>
            <a:r>
              <a:rPr lang="en-US" altLang="tr-T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tr-TR" i="1"/>
              <a:t>O(</a:t>
            </a:r>
            <a:r>
              <a:rPr lang="en-US" altLang="tr-TR" i="1" err="1"/>
              <a:t>b</a:t>
            </a:r>
            <a:r>
              <a:rPr lang="en-US" altLang="tr-TR" i="1" baseline="30000" err="1"/>
              <a:t>m</a:t>
            </a:r>
            <a:r>
              <a:rPr lang="en-US" altLang="tr-TR" i="1"/>
              <a:t>)</a:t>
            </a:r>
            <a:endParaRPr lang="tr-TR" altLang="tr-TR" dirty="0"/>
          </a:p>
          <a:p>
            <a:pPr lvl="1">
              <a:lnSpc>
                <a:spcPct val="120000"/>
              </a:lnSpc>
            </a:pPr>
            <a:r>
              <a:rPr lang="en-US" altLang="tr-TR" sz="2600" dirty="0"/>
              <a:t>but a good heuristic can give dramatic </a:t>
            </a:r>
            <a:r>
              <a:rPr lang="tr-TR" altLang="tr-TR" sz="2600" dirty="0"/>
              <a:t>i</a:t>
            </a:r>
            <a:r>
              <a:rPr lang="en-US" altLang="tr-TR" sz="2600" dirty="0" err="1"/>
              <a:t>mprovement</a:t>
            </a:r>
            <a:endParaRPr lang="en-US" altLang="tr-TR" sz="2600" dirty="0"/>
          </a:p>
          <a:p>
            <a:pPr>
              <a:lnSpc>
                <a:spcPct val="120000"/>
              </a:lnSpc>
            </a:pPr>
            <a:r>
              <a:rPr lang="en-US" altLang="tr-TR" u="sng" dirty="0">
                <a:solidFill>
                  <a:schemeClr val="accent5">
                    <a:lumMod val="75000"/>
                  </a:schemeClr>
                </a:solidFill>
              </a:rPr>
              <a:t>Space?</a:t>
            </a:r>
            <a:r>
              <a:rPr lang="en-US" altLang="tr-T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tr-TR" i="1" dirty="0"/>
              <a:t>O(</a:t>
            </a:r>
            <a:r>
              <a:rPr lang="en-US" altLang="tr-TR" i="1" dirty="0" err="1"/>
              <a:t>b</a:t>
            </a:r>
            <a:r>
              <a:rPr lang="en-US" altLang="tr-TR" i="1" baseline="30000" dirty="0" err="1"/>
              <a:t>m</a:t>
            </a:r>
            <a:r>
              <a:rPr lang="en-US" altLang="tr-TR" i="1" dirty="0"/>
              <a:t>)</a:t>
            </a:r>
            <a:r>
              <a:rPr lang="tr-TR" altLang="tr-TR" i="1" dirty="0"/>
              <a:t>, </a:t>
            </a:r>
            <a:r>
              <a:rPr lang="en-US" altLang="tr-TR" dirty="0"/>
              <a:t>keeps all nodes in memory</a:t>
            </a:r>
            <a:endParaRPr lang="tr-TR" altLang="tr-TR" dirty="0"/>
          </a:p>
          <a:p>
            <a:pPr>
              <a:lnSpc>
                <a:spcPct val="120000"/>
              </a:lnSpc>
            </a:pPr>
            <a:r>
              <a:rPr lang="tr-TR" u="sng" dirty="0">
                <a:solidFill>
                  <a:schemeClr val="accent5">
                    <a:lumMod val="75000"/>
                  </a:schemeClr>
                </a:solidFill>
              </a:rPr>
              <a:t>Optimal?</a:t>
            </a:r>
            <a:r>
              <a:rPr lang="tr-T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9804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A*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tr-TR" dirty="0"/>
              <a:t>Idea</a:t>
            </a:r>
            <a:r>
              <a:rPr lang="en-US" altLang="tr-TR"/>
              <a:t>: </a:t>
            </a:r>
          </a:p>
          <a:p>
            <a:pPr lvl="1" algn="just"/>
            <a:r>
              <a:rPr lang="en-US" altLang="tr-TR"/>
              <a:t>avoid </a:t>
            </a:r>
            <a:r>
              <a:rPr lang="en-US" altLang="tr-TR" dirty="0"/>
              <a:t>expanding paths that are already expensive</a:t>
            </a:r>
          </a:p>
          <a:p>
            <a:pPr algn="just"/>
            <a:r>
              <a:rPr lang="en-US" altLang="tr-TR" dirty="0"/>
              <a:t>Evaluation function </a:t>
            </a:r>
            <a:r>
              <a:rPr lang="en-US" altLang="tr-TR" i="1" dirty="0"/>
              <a:t>f(n) = g(n) + h(n)</a:t>
            </a:r>
            <a:endParaRPr lang="en-US" altLang="tr-TR" dirty="0"/>
          </a:p>
          <a:p>
            <a:pPr lvl="1" algn="just"/>
            <a:r>
              <a:rPr lang="en-US" altLang="tr-TR" i="1" dirty="0"/>
              <a:t>g(n) </a:t>
            </a:r>
            <a:r>
              <a:rPr lang="en-US" altLang="tr-TR" dirty="0"/>
              <a:t>= cost so far to reach </a:t>
            </a:r>
            <a:r>
              <a:rPr lang="en-US" altLang="tr-TR" i="1" dirty="0"/>
              <a:t>n</a:t>
            </a:r>
          </a:p>
          <a:p>
            <a:pPr lvl="1" algn="just"/>
            <a:r>
              <a:rPr lang="en-US" altLang="tr-TR" i="1" dirty="0"/>
              <a:t>h(n)</a:t>
            </a:r>
            <a:r>
              <a:rPr lang="en-US" altLang="tr-TR" dirty="0"/>
              <a:t> = estimated cost from </a:t>
            </a:r>
            <a:r>
              <a:rPr lang="en-US" altLang="tr-TR" i="1" dirty="0"/>
              <a:t>n</a:t>
            </a:r>
            <a:r>
              <a:rPr lang="en-US" altLang="tr-TR" dirty="0"/>
              <a:t> to goal</a:t>
            </a:r>
          </a:p>
          <a:p>
            <a:pPr lvl="1" algn="just"/>
            <a:r>
              <a:rPr lang="en-US" altLang="tr-TR" i="1" dirty="0"/>
              <a:t>f(n) </a:t>
            </a:r>
            <a:r>
              <a:rPr lang="en-US" altLang="tr-TR" dirty="0"/>
              <a:t>= estimated total cost of path through </a:t>
            </a:r>
            <a:r>
              <a:rPr lang="en-US" altLang="tr-TR" i="1" dirty="0"/>
              <a:t>n</a:t>
            </a:r>
            <a:r>
              <a:rPr lang="en-US" altLang="tr-TR" dirty="0"/>
              <a:t> to goal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58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Holiday in </a:t>
            </a:r>
            <a:r>
              <a:rPr lang="tr-TR" altLang="tr-TR" dirty="0" err="1"/>
              <a:t>Romania</a:t>
            </a:r>
            <a:r>
              <a:rPr lang="tr-TR" altLang="tr-TR" dirty="0"/>
              <a:t>: </a:t>
            </a:r>
            <a:br>
              <a:rPr lang="tr-TR" altLang="tr-TR" dirty="0"/>
            </a:br>
            <a:r>
              <a:rPr lang="tr-TR" altLang="tr-TR" dirty="0"/>
              <a:t>A* </a:t>
            </a:r>
            <a:r>
              <a:rPr lang="en-US" altLang="tr-TR" dirty="0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4" descr="astar-progress01c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700807"/>
            <a:ext cx="7305109" cy="29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star-progress02c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9" y="1700806"/>
            <a:ext cx="7305109" cy="29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star-progress03c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2" y="1605326"/>
            <a:ext cx="7305109" cy="29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star-progress04c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5" y="1627631"/>
            <a:ext cx="7305109" cy="29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star-progress05c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19" y="1680480"/>
            <a:ext cx="7305109" cy="29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star-progress06c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4" y="1678501"/>
            <a:ext cx="7305109" cy="29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romania-distances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804" y="3381498"/>
            <a:ext cx="4584700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4919429" y="4195734"/>
            <a:ext cx="899801" cy="31423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5819230" y="4509969"/>
            <a:ext cx="265656" cy="434384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084885" y="4944353"/>
            <a:ext cx="736980" cy="434384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6821865" y="5378736"/>
            <a:ext cx="682349" cy="29921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5" name="Metin kutusu 14"/>
          <p:cNvSpPr txBox="1"/>
          <p:nvPr/>
        </p:nvSpPr>
        <p:spPr>
          <a:xfrm>
            <a:off x="5711517" y="6351711"/>
            <a:ext cx="244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chemeClr val="accent5">
                    <a:lumMod val="75000"/>
                  </a:schemeClr>
                </a:solidFill>
              </a:rPr>
              <a:t>Optimal </a:t>
            </a:r>
            <a:r>
              <a:rPr lang="tr-TR" sz="2400" b="1" dirty="0" err="1">
                <a:solidFill>
                  <a:schemeClr val="accent5">
                    <a:lumMod val="75000"/>
                  </a:schemeClr>
                </a:solidFill>
              </a:rPr>
              <a:t>solution</a:t>
            </a:r>
            <a:endParaRPr lang="tr-TR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3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A*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tr-TR" sz="2800" u="sng" dirty="0">
                <a:solidFill>
                  <a:schemeClr val="accent5">
                    <a:lumMod val="75000"/>
                  </a:schemeClr>
                </a:solidFill>
              </a:rPr>
              <a:t>Complete?</a:t>
            </a:r>
            <a:r>
              <a:rPr lang="en-US" altLang="tr-TR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tr-TR" sz="2800" dirty="0"/>
              <a:t>Yes </a:t>
            </a:r>
            <a:endParaRPr lang="tr-TR" altLang="tr-TR" sz="2800" dirty="0"/>
          </a:p>
          <a:p>
            <a:pPr lvl="1">
              <a:lnSpc>
                <a:spcPct val="120000"/>
              </a:lnSpc>
            </a:pPr>
            <a:r>
              <a:rPr lang="en-US" altLang="tr-TR" sz="2400" dirty="0"/>
              <a:t>unless there are infinitely many nodes with f </a:t>
            </a:r>
            <a:r>
              <a:rPr lang="en-US" altLang="tr-TR" sz="2400" i="1" dirty="0">
                <a:cs typeface="Arial" pitchFamily="34" charset="0"/>
              </a:rPr>
              <a:t>≤</a:t>
            </a:r>
            <a:r>
              <a:rPr lang="en-US" altLang="tr-TR" sz="2400" i="1" dirty="0"/>
              <a:t> f(G)</a:t>
            </a:r>
            <a:endParaRPr lang="en-US" altLang="tr-TR" sz="2400" dirty="0"/>
          </a:p>
          <a:p>
            <a:pPr>
              <a:lnSpc>
                <a:spcPct val="120000"/>
              </a:lnSpc>
            </a:pPr>
            <a:r>
              <a:rPr lang="en-US" altLang="tr-TR" sz="2800" u="sng" dirty="0">
                <a:solidFill>
                  <a:schemeClr val="accent5">
                    <a:lumMod val="75000"/>
                  </a:schemeClr>
                </a:solidFill>
              </a:rPr>
              <a:t>Time?</a:t>
            </a:r>
            <a:r>
              <a:rPr lang="en-US" altLang="tr-TR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tr-TR" sz="2800" dirty="0"/>
              <a:t>Exponential</a:t>
            </a:r>
          </a:p>
          <a:p>
            <a:pPr>
              <a:lnSpc>
                <a:spcPct val="120000"/>
              </a:lnSpc>
            </a:pPr>
            <a:r>
              <a:rPr lang="en-US" altLang="tr-TR" sz="2800" u="sng" dirty="0">
                <a:solidFill>
                  <a:schemeClr val="accent5">
                    <a:lumMod val="75000"/>
                  </a:schemeClr>
                </a:solidFill>
              </a:rPr>
              <a:t>Space?</a:t>
            </a:r>
            <a:r>
              <a:rPr lang="en-US" altLang="tr-TR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tr-TR" sz="2800" dirty="0"/>
              <a:t>Keeps all nodes in memory
</a:t>
            </a: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Optimal?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Yes</a:t>
            </a:r>
            <a:r>
              <a:rPr lang="tr-TR" sz="2800" dirty="0"/>
              <a:t>, </a:t>
            </a:r>
            <a:r>
              <a:rPr lang="en-US" sz="2800" dirty="0"/>
              <a:t>cannot expand f</a:t>
            </a:r>
            <a:r>
              <a:rPr lang="en-US" sz="2800" baseline="-25000" dirty="0"/>
              <a:t>i+1</a:t>
            </a:r>
            <a:r>
              <a:rPr lang="en-US" sz="2800" dirty="0"/>
              <a:t> until f</a:t>
            </a:r>
            <a:r>
              <a:rPr lang="en-US" sz="2800" baseline="-25000" dirty="0"/>
              <a:t>i</a:t>
            </a:r>
            <a:r>
              <a:rPr lang="en-US" sz="2800" dirty="0"/>
              <a:t> is </a:t>
            </a:r>
            <a:r>
              <a:rPr lang="tr-TR" sz="2800" dirty="0"/>
              <a:t>fi</a:t>
            </a:r>
            <a:r>
              <a:rPr lang="en-US" sz="2800" dirty="0" err="1"/>
              <a:t>nished</a:t>
            </a:r>
            <a:endParaRPr lang="tr-TR" sz="2800" dirty="0"/>
          </a:p>
          <a:p>
            <a:pPr marL="0" indent="0">
              <a:lnSpc>
                <a:spcPct val="120000"/>
              </a:lnSpc>
              <a:buNone/>
            </a:pPr>
            <a:r>
              <a:rPr lang="tr-TR" sz="2800" dirty="0"/>
              <a:t>     </a:t>
            </a:r>
            <a:r>
              <a:rPr lang="tr-TR" sz="2800" dirty="0" err="1"/>
              <a:t>If</a:t>
            </a:r>
            <a:r>
              <a:rPr lang="tr-TR" sz="2800" dirty="0"/>
              <a:t> </a:t>
            </a:r>
            <a:r>
              <a:rPr lang="en-US" sz="2800" dirty="0"/>
              <a:t>C</a:t>
            </a:r>
            <a:r>
              <a:rPr lang="tr-TR" sz="2800" dirty="0"/>
              <a:t>* is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cost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optimal </a:t>
            </a:r>
            <a:r>
              <a:rPr lang="tr-TR" sz="2800" dirty="0" err="1"/>
              <a:t>solution</a:t>
            </a:r>
            <a:endParaRPr lang="en-US" sz="28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A</a:t>
            </a:r>
            <a:r>
              <a:rPr lang="tr-TR" sz="2400" dirty="0"/>
              <a:t>*</a:t>
            </a:r>
            <a:r>
              <a:rPr lang="en-US" sz="2400" dirty="0"/>
              <a:t> expands all nodes with f(n) &lt; C</a:t>
            </a:r>
            <a:r>
              <a:rPr lang="tr-TR" sz="2400" dirty="0"/>
              <a:t>*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A</a:t>
            </a:r>
            <a:r>
              <a:rPr lang="tr-TR" sz="2400" dirty="0"/>
              <a:t>*</a:t>
            </a:r>
            <a:r>
              <a:rPr lang="en-US" sz="2400" dirty="0"/>
              <a:t> expands some nodes with f(n) = C</a:t>
            </a:r>
            <a:r>
              <a:rPr lang="tr-TR" sz="2400" dirty="0"/>
              <a:t>*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tr-TR" sz="2400" dirty="0"/>
              <a:t>A* </a:t>
            </a:r>
            <a:r>
              <a:rPr lang="tr-TR" sz="2400" dirty="0" err="1"/>
              <a:t>expands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/>
              <a:t>nodes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f(n) &gt; C*</a:t>
            </a:r>
          </a:p>
        </p:txBody>
      </p:sp>
    </p:spTree>
    <p:extLst>
      <p:ext uri="{BB962C8B-B14F-4D97-AF65-F5344CB8AC3E}">
        <p14:creationId xmlns:p14="http://schemas.microsoft.com/office/powerpoint/2010/main" val="397868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Consistent</a:t>
            </a:r>
            <a:r>
              <a:rPr lang="tr-TR" dirty="0"/>
              <a:t> </a:t>
            </a:r>
            <a:r>
              <a:rPr lang="tr-TR" dirty="0" err="1"/>
              <a:t>Heuristics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altLang="tr-TR" dirty="0"/>
              <a:t>A heuristic is consistent if for every node n, every successor n' of n generated by any action a, 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altLang="tr-TR" dirty="0"/>
              <a:t>	</a:t>
            </a:r>
            <a:r>
              <a:rPr lang="en-US" altLang="tr-TR" i="1" dirty="0"/>
              <a:t>h(n) </a:t>
            </a:r>
            <a:r>
              <a:rPr lang="en-US" altLang="tr-TR" i="1" dirty="0">
                <a:cs typeface="Arial" pitchFamily="34" charset="0"/>
              </a:rPr>
              <a:t>≤</a:t>
            </a:r>
            <a:r>
              <a:rPr lang="en-US" altLang="tr-TR" i="1" dirty="0"/>
              <a:t> c(</a:t>
            </a:r>
            <a:r>
              <a:rPr lang="en-US" altLang="tr-TR" i="1" dirty="0" err="1"/>
              <a:t>n,a,n</a:t>
            </a:r>
            <a:r>
              <a:rPr lang="en-US" altLang="tr-TR" i="1" dirty="0"/>
              <a:t>') + h(n')</a:t>
            </a:r>
            <a:endParaRPr lang="en-US" altLang="tr-TR" dirty="0"/>
          </a:p>
          <a:p>
            <a:pPr algn="just">
              <a:lnSpc>
                <a:spcPct val="120000"/>
              </a:lnSpc>
            </a:pPr>
            <a:r>
              <a:rPr lang="en-US" altLang="tr-TR" dirty="0"/>
              <a:t>If </a:t>
            </a:r>
            <a:r>
              <a:rPr lang="en-US" altLang="tr-TR" i="1" dirty="0"/>
              <a:t>h</a:t>
            </a:r>
            <a:r>
              <a:rPr lang="en-US" altLang="tr-TR" dirty="0"/>
              <a:t> is consistent, we have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tr-TR" altLang="tr-TR" dirty="0"/>
              <a:t>[</a:t>
            </a:r>
            <a:r>
              <a:rPr lang="en-US" altLang="tr-TR" dirty="0"/>
              <a:t>f(n') = g(n') + h(n') = g(n) + c(</a:t>
            </a:r>
            <a:r>
              <a:rPr lang="en-US" altLang="tr-TR" dirty="0" err="1"/>
              <a:t>n,a,n</a:t>
            </a:r>
            <a:r>
              <a:rPr lang="en-US" altLang="tr-TR" dirty="0"/>
              <a:t>') + h(n') </a:t>
            </a:r>
            <a:r>
              <a:rPr lang="tr-TR" altLang="tr-TR" dirty="0"/>
              <a:t>]</a:t>
            </a:r>
            <a:endParaRPr lang="en-US" altLang="tr-TR" dirty="0"/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en-US" altLang="tr-TR" dirty="0"/>
              <a:t>      	</a:t>
            </a:r>
            <a:r>
              <a:rPr lang="tr-TR" altLang="tr-TR" dirty="0"/>
              <a:t>               </a:t>
            </a:r>
            <a:r>
              <a:rPr lang="en-US" altLang="tr-TR" sz="3800" dirty="0">
                <a:cs typeface="Arial" pitchFamily="34" charset="0"/>
              </a:rPr>
              <a:t>≥</a:t>
            </a:r>
            <a:r>
              <a:rPr lang="tr-TR" altLang="tr-TR" sz="3800" dirty="0">
                <a:cs typeface="Arial" pitchFamily="34" charset="0"/>
              </a:rPr>
              <a:t>  </a:t>
            </a:r>
            <a:r>
              <a:rPr lang="en-US" altLang="tr-TR" dirty="0">
                <a:cs typeface="Arial" pitchFamily="34" charset="0"/>
              </a:rPr>
              <a:t> </a:t>
            </a:r>
            <a:r>
              <a:rPr lang="tr-TR" altLang="tr-TR" dirty="0">
                <a:cs typeface="Arial" pitchFamily="34" charset="0"/>
              </a:rPr>
              <a:t>[</a:t>
            </a:r>
            <a:r>
              <a:rPr lang="en-US" altLang="tr-TR" dirty="0"/>
              <a:t>g(n) + h(n)</a:t>
            </a:r>
            <a:r>
              <a:rPr lang="tr-TR" altLang="tr-TR" dirty="0"/>
              <a:t> </a:t>
            </a:r>
            <a:r>
              <a:rPr lang="en-US" altLang="tr-TR" dirty="0"/>
              <a:t>= f(n)</a:t>
            </a:r>
            <a:r>
              <a:rPr lang="tr-TR" altLang="tr-TR" dirty="0"/>
              <a:t>]</a:t>
            </a:r>
            <a:endParaRPr lang="en-US" altLang="tr-TR" dirty="0"/>
          </a:p>
          <a:p>
            <a:pPr lvl="1" algn="just">
              <a:lnSpc>
                <a:spcPct val="120000"/>
              </a:lnSpc>
            </a:pPr>
            <a:r>
              <a:rPr lang="en-US" altLang="tr-TR" dirty="0"/>
              <a:t>i.e., </a:t>
            </a:r>
            <a:r>
              <a:rPr lang="en-US" altLang="tr-TR" i="1" dirty="0"/>
              <a:t>f(n)</a:t>
            </a:r>
            <a:r>
              <a:rPr lang="en-US" altLang="tr-TR" dirty="0"/>
              <a:t> is non-decreasing along any path.</a:t>
            </a:r>
          </a:p>
          <a:p>
            <a:pPr algn="just">
              <a:lnSpc>
                <a:spcPct val="120000"/>
              </a:lnSpc>
            </a:pPr>
            <a:r>
              <a:rPr lang="en-US" altLang="tr-TR" b="1" dirty="0">
                <a:solidFill>
                  <a:schemeClr val="accent5">
                    <a:lumMod val="75000"/>
                  </a:schemeClr>
                </a:solidFill>
              </a:rPr>
              <a:t>Theorem: </a:t>
            </a:r>
            <a:r>
              <a:rPr lang="en-US" altLang="tr-TR" dirty="0"/>
              <a:t>If </a:t>
            </a:r>
            <a:r>
              <a:rPr lang="en-US" altLang="tr-TR" i="1" dirty="0"/>
              <a:t>h(n)</a:t>
            </a:r>
            <a:r>
              <a:rPr lang="en-US" altLang="tr-TR" dirty="0"/>
              <a:t> is consistent, </a:t>
            </a:r>
            <a:endParaRPr lang="tr-TR" altLang="tr-TR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tr-TR" altLang="tr-TR" dirty="0"/>
              <a:t>                                    </a:t>
            </a:r>
            <a:r>
              <a:rPr lang="en-US" altLang="tr-TR" dirty="0"/>
              <a:t>A</a:t>
            </a:r>
            <a:r>
              <a:rPr lang="en-US" altLang="tr-TR" i="1" dirty="0"/>
              <a:t>*</a:t>
            </a:r>
            <a:r>
              <a:rPr lang="en-US" altLang="tr-TR" dirty="0"/>
              <a:t> using </a:t>
            </a:r>
            <a:r>
              <a:rPr lang="en-US" altLang="tr-TR" dirty="0">
                <a:latin typeface="Courier New" pitchFamily="49" charset="0"/>
              </a:rPr>
              <a:t>GRAPH-SEARCH</a:t>
            </a:r>
            <a:r>
              <a:rPr lang="en-US" altLang="tr-TR" dirty="0"/>
              <a:t> is optimal</a:t>
            </a:r>
          </a:p>
          <a:p>
            <a:pPr algn="just">
              <a:lnSpc>
                <a:spcPct val="120000"/>
              </a:lnSpc>
            </a:pPr>
            <a:endParaRPr lang="tr-TR" dirty="0"/>
          </a:p>
        </p:txBody>
      </p:sp>
      <p:pic>
        <p:nvPicPr>
          <p:cNvPr id="4" name="Picture 4" descr="consistenc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852936"/>
            <a:ext cx="19621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6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Admissible</a:t>
            </a:r>
            <a:r>
              <a:rPr lang="tr-TR" dirty="0"/>
              <a:t> </a:t>
            </a:r>
            <a:r>
              <a:rPr lang="tr-TR" dirty="0" err="1"/>
              <a:t>Heuristics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tr-TR" dirty="0"/>
              <a:t>A heuristic </a:t>
            </a:r>
            <a:r>
              <a:rPr lang="en-US" altLang="tr-TR" i="1" dirty="0"/>
              <a:t>h(n)</a:t>
            </a:r>
            <a:r>
              <a:rPr lang="en-US" altLang="tr-TR" dirty="0"/>
              <a:t> is admissible if for every node </a:t>
            </a:r>
            <a:r>
              <a:rPr lang="en-US" altLang="tr-TR" i="1" dirty="0"/>
              <a:t>n</a:t>
            </a:r>
            <a:r>
              <a:rPr lang="en-US" altLang="tr-TR" dirty="0"/>
              <a:t>,</a:t>
            </a:r>
            <a:r>
              <a:rPr lang="tr-TR" altLang="tr-TR" dirty="0"/>
              <a:t> 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tr-TR" i="1" dirty="0"/>
              <a:t>h(n) </a:t>
            </a:r>
            <a:r>
              <a:rPr lang="en-US" altLang="tr-TR" i="1" dirty="0">
                <a:cs typeface="Arial" pitchFamily="34" charset="0"/>
              </a:rPr>
              <a:t>≤</a:t>
            </a:r>
            <a:r>
              <a:rPr lang="en-US" altLang="tr-TR" i="1" dirty="0"/>
              <a:t> h</a:t>
            </a:r>
            <a:r>
              <a:rPr lang="en-US" altLang="tr-TR" i="1" baseline="30000" dirty="0"/>
              <a:t>*</a:t>
            </a:r>
            <a:r>
              <a:rPr lang="en-US" altLang="tr-TR" i="1" dirty="0"/>
              <a:t>(n)</a:t>
            </a:r>
            <a:endParaRPr lang="tr-TR" altLang="tr-TR" i="1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tr-TR" dirty="0"/>
              <a:t>where </a:t>
            </a:r>
            <a:r>
              <a:rPr lang="en-US" altLang="tr-TR" i="1" dirty="0"/>
              <a:t>h</a:t>
            </a:r>
            <a:r>
              <a:rPr lang="en-US" altLang="tr-TR" i="1" baseline="30000" dirty="0"/>
              <a:t>*</a:t>
            </a:r>
            <a:r>
              <a:rPr lang="en-US" altLang="tr-TR" i="1" dirty="0"/>
              <a:t>(n)</a:t>
            </a:r>
            <a:r>
              <a:rPr lang="en-US" altLang="tr-TR" dirty="0"/>
              <a:t> is the true cost to reach the goal state </a:t>
            </a:r>
            <a:r>
              <a:rPr lang="en-US" altLang="tr-TR"/>
              <a:t>from </a:t>
            </a:r>
            <a:r>
              <a:rPr lang="en-US" altLang="tr-TR" i="1"/>
              <a:t>n</a:t>
            </a:r>
            <a:endParaRPr lang="en-US" altLang="tr-TR" dirty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tr-TR" dirty="0"/>
              <a:t>An admissible heuristic never overestimates the cost to reach the goal, </a:t>
            </a:r>
            <a:endParaRPr lang="tr-TR" altLang="tr-TR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tr-TR" dirty="0"/>
              <a:t>i.e., it is optimistic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tr-TR" altLang="tr-TR" dirty="0" err="1"/>
              <a:t>For</a:t>
            </a:r>
            <a:r>
              <a:rPr lang="tr-TR" altLang="tr-TR" dirty="0"/>
              <a:t> </a:t>
            </a:r>
            <a:r>
              <a:rPr lang="tr-TR" altLang="tr-TR" dirty="0" err="1"/>
              <a:t>example</a:t>
            </a:r>
            <a:r>
              <a:rPr lang="tr-TR" altLang="tr-TR"/>
              <a:t>,</a:t>
            </a:r>
            <a:r>
              <a:rPr lang="en-US" altLang="tr-TR"/>
              <a:t> </a:t>
            </a:r>
            <a:r>
              <a:rPr lang="en-US" altLang="tr-TR" i="1"/>
              <a:t>h(n) </a:t>
            </a:r>
            <a:r>
              <a:rPr lang="en-US" altLang="tr-TR"/>
              <a:t>of</a:t>
            </a:r>
            <a:r>
              <a:rPr lang="en-US" altLang="tr-TR" i="1"/>
              <a:t> straight line distance </a:t>
            </a:r>
            <a:r>
              <a:rPr lang="en-US" altLang="tr-TR" dirty="0"/>
              <a:t>never overestimates the actual road distance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583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Holiday </a:t>
            </a:r>
            <a:r>
              <a:rPr lang="tr-TR"/>
              <a:t>in Romania</a:t>
            </a:r>
            <a:r>
              <a:rPr lang="en-US"/>
              <a:t> Problem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Picture 4" descr="romania-distanc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016" y="1513907"/>
            <a:ext cx="8151440" cy="489858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323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Dominance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tr-TR" dirty="0"/>
              <a:t>If </a:t>
            </a:r>
            <a:r>
              <a:rPr lang="en-US" altLang="tr-TR" i="1" dirty="0"/>
              <a:t>h</a:t>
            </a:r>
            <a:r>
              <a:rPr lang="en-US" altLang="tr-TR" i="1" baseline="-25000" dirty="0"/>
              <a:t>2</a:t>
            </a:r>
            <a:r>
              <a:rPr lang="en-US" altLang="tr-TR" i="1" dirty="0"/>
              <a:t>(n) </a:t>
            </a:r>
            <a:r>
              <a:rPr lang="en-US" altLang="tr-TR" i="1" dirty="0">
                <a:cs typeface="Arial" pitchFamily="34" charset="0"/>
              </a:rPr>
              <a:t>≥</a:t>
            </a:r>
            <a:r>
              <a:rPr lang="en-US" altLang="tr-TR" i="1" dirty="0"/>
              <a:t> h</a:t>
            </a:r>
            <a:r>
              <a:rPr lang="en-US" altLang="tr-TR" i="1" baseline="-25000" dirty="0"/>
              <a:t>1</a:t>
            </a:r>
            <a:r>
              <a:rPr lang="en-US" altLang="tr-TR" i="1" dirty="0"/>
              <a:t>(n)</a:t>
            </a:r>
            <a:r>
              <a:rPr lang="en-US" altLang="tr-TR" dirty="0"/>
              <a:t> for all </a:t>
            </a:r>
            <a:r>
              <a:rPr lang="en-US" altLang="tr-TR" i="1" dirty="0"/>
              <a:t>n</a:t>
            </a:r>
            <a:r>
              <a:rPr lang="en-US" altLang="tr-TR" dirty="0"/>
              <a:t> (both admissible)</a:t>
            </a:r>
          </a:p>
          <a:p>
            <a:pPr lvl="1">
              <a:lnSpc>
                <a:spcPct val="120000"/>
              </a:lnSpc>
            </a:pPr>
            <a:r>
              <a:rPr lang="en-US" altLang="tr-TR" dirty="0"/>
              <a:t>then </a:t>
            </a:r>
            <a:r>
              <a:rPr lang="en-US" altLang="tr-TR" i="1" dirty="0"/>
              <a:t>h</a:t>
            </a:r>
            <a:r>
              <a:rPr lang="en-US" altLang="tr-TR" i="1" baseline="-25000" dirty="0"/>
              <a:t>2</a:t>
            </a:r>
            <a:r>
              <a:rPr lang="en-US" altLang="tr-TR" i="1" dirty="0"/>
              <a:t> </a:t>
            </a:r>
            <a:r>
              <a:rPr lang="en-US" altLang="tr-TR" dirty="0"/>
              <a:t>dominates </a:t>
            </a:r>
            <a:r>
              <a:rPr lang="en-US" altLang="tr-TR" i="1" dirty="0"/>
              <a:t>h</a:t>
            </a:r>
            <a:r>
              <a:rPr lang="en-US" altLang="tr-TR" i="1" baseline="-25000" dirty="0"/>
              <a:t>1</a:t>
            </a:r>
            <a:r>
              <a:rPr lang="en-US" altLang="tr-TR" i="1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tr-TR" i="1" dirty="0"/>
              <a:t>h</a:t>
            </a:r>
            <a:r>
              <a:rPr lang="en-US" altLang="tr-TR" i="1" baseline="-25000" dirty="0"/>
              <a:t>2</a:t>
            </a:r>
            <a:r>
              <a:rPr lang="en-US" altLang="tr-TR" i="1" dirty="0"/>
              <a:t> </a:t>
            </a:r>
            <a:r>
              <a:rPr lang="en-US" altLang="tr-TR" dirty="0"/>
              <a:t>is better for search</a:t>
            </a:r>
          </a:p>
          <a:p>
            <a:pPr>
              <a:lnSpc>
                <a:spcPct val="120000"/>
              </a:lnSpc>
            </a:pPr>
            <a:r>
              <a:rPr lang="en-US" altLang="tr-TR" dirty="0"/>
              <a:t>Typical search costs (average number of nodes expanded):</a:t>
            </a:r>
            <a:endParaRPr lang="en-US" altLang="tr-TR" i="1" dirty="0"/>
          </a:p>
          <a:p>
            <a:pPr lvl="1">
              <a:lnSpc>
                <a:spcPct val="120000"/>
              </a:lnSpc>
            </a:pPr>
            <a:r>
              <a:rPr lang="en-US" altLang="tr-TR" i="1" dirty="0"/>
              <a:t>d=12	</a:t>
            </a:r>
            <a:endParaRPr lang="tr-TR" altLang="tr-TR" i="1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tr-TR" altLang="tr-TR" i="1" dirty="0"/>
              <a:t>      </a:t>
            </a:r>
            <a:r>
              <a:rPr lang="tr-TR" altLang="tr-TR" err="1"/>
              <a:t>Iterative</a:t>
            </a:r>
            <a:r>
              <a:rPr lang="tr-TR" altLang="tr-TR"/>
              <a:t> Deep</a:t>
            </a:r>
            <a:r>
              <a:rPr lang="en-US" altLang="tr-TR"/>
              <a:t>e</a:t>
            </a:r>
            <a:r>
              <a:rPr lang="tr-TR" altLang="tr-TR"/>
              <a:t>ning </a:t>
            </a:r>
            <a:r>
              <a:rPr lang="tr-TR" altLang="tr-TR" dirty="0" err="1"/>
              <a:t>Search</a:t>
            </a:r>
            <a:r>
              <a:rPr lang="tr-TR" altLang="tr-TR" dirty="0"/>
              <a:t> (IDS) </a:t>
            </a:r>
            <a:r>
              <a:rPr lang="en-US" altLang="tr-TR" dirty="0"/>
              <a:t>= 3,644,035 nodes</a:t>
            </a:r>
            <a:br>
              <a:rPr lang="en-US" altLang="tr-TR" dirty="0"/>
            </a:br>
            <a:r>
              <a:rPr lang="en-US" altLang="tr-TR" dirty="0"/>
              <a:t>	A</a:t>
            </a:r>
            <a:r>
              <a:rPr lang="en-US" altLang="tr-TR" baseline="30000" dirty="0"/>
              <a:t>*</a:t>
            </a:r>
            <a:r>
              <a:rPr lang="en-US" altLang="tr-TR" dirty="0"/>
              <a:t>(h</a:t>
            </a:r>
            <a:r>
              <a:rPr lang="en-US" altLang="tr-TR" baseline="-25000" dirty="0"/>
              <a:t>1</a:t>
            </a:r>
            <a:r>
              <a:rPr lang="en-US" altLang="tr-TR" dirty="0"/>
              <a:t>) = 227 nodes </a:t>
            </a:r>
            <a:br>
              <a:rPr lang="en-US" altLang="tr-TR" dirty="0"/>
            </a:br>
            <a:r>
              <a:rPr lang="en-US" altLang="tr-TR" dirty="0"/>
              <a:t>	A</a:t>
            </a:r>
            <a:r>
              <a:rPr lang="en-US" altLang="tr-TR" baseline="30000" dirty="0"/>
              <a:t>*</a:t>
            </a:r>
            <a:r>
              <a:rPr lang="en-US" altLang="tr-TR" dirty="0"/>
              <a:t>(h</a:t>
            </a:r>
            <a:r>
              <a:rPr lang="en-US" altLang="tr-TR" baseline="-25000" dirty="0"/>
              <a:t>2</a:t>
            </a:r>
            <a:r>
              <a:rPr lang="en-US" altLang="tr-TR" dirty="0"/>
              <a:t>) = 73 nodes </a:t>
            </a:r>
          </a:p>
          <a:p>
            <a:pPr lvl="1">
              <a:lnSpc>
                <a:spcPct val="120000"/>
              </a:lnSpc>
            </a:pPr>
            <a:r>
              <a:rPr lang="en-US" altLang="tr-TR" i="1" dirty="0"/>
              <a:t>d=24</a:t>
            </a:r>
            <a:endParaRPr lang="tr-TR" altLang="tr-TR" i="1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tr-TR" altLang="tr-TR" i="1" dirty="0"/>
              <a:t>       </a:t>
            </a:r>
            <a:r>
              <a:rPr lang="en-US" altLang="tr-TR" dirty="0"/>
              <a:t>IDS = too many nodes</a:t>
            </a:r>
            <a:br>
              <a:rPr lang="en-US" altLang="tr-TR" dirty="0"/>
            </a:br>
            <a:r>
              <a:rPr lang="en-US" altLang="tr-TR" dirty="0"/>
              <a:t>	A</a:t>
            </a:r>
            <a:r>
              <a:rPr lang="en-US" altLang="tr-TR" baseline="30000" dirty="0"/>
              <a:t>*</a:t>
            </a:r>
            <a:r>
              <a:rPr lang="en-US" altLang="tr-TR" dirty="0"/>
              <a:t>(h</a:t>
            </a:r>
            <a:r>
              <a:rPr lang="en-US" altLang="tr-TR" baseline="-25000" dirty="0"/>
              <a:t>1</a:t>
            </a:r>
            <a:r>
              <a:rPr lang="en-US" altLang="tr-TR" dirty="0"/>
              <a:t>) = 39,135 nodes </a:t>
            </a:r>
            <a:br>
              <a:rPr lang="en-US" altLang="tr-TR" dirty="0"/>
            </a:br>
            <a:r>
              <a:rPr lang="en-US" altLang="tr-TR" dirty="0"/>
              <a:t>	A</a:t>
            </a:r>
            <a:r>
              <a:rPr lang="en-US" altLang="tr-TR" baseline="30000" dirty="0"/>
              <a:t>*</a:t>
            </a:r>
            <a:r>
              <a:rPr lang="en-US" altLang="tr-TR" dirty="0"/>
              <a:t>(h</a:t>
            </a:r>
            <a:r>
              <a:rPr lang="en-US" altLang="tr-TR" baseline="-25000" dirty="0"/>
              <a:t>2</a:t>
            </a:r>
            <a:r>
              <a:rPr lang="en-US" altLang="tr-TR" dirty="0"/>
              <a:t>) = 1,641 nodes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798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Optimality</a:t>
            </a:r>
            <a:r>
              <a:rPr lang="tr-TR" dirty="0"/>
              <a:t> of A*</a:t>
            </a:r>
          </a:p>
        </p:txBody>
      </p:sp>
      <p:pic>
        <p:nvPicPr>
          <p:cNvPr id="4" name="Picture 5" descr="astar-proo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350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67544" y="1424667"/>
            <a:ext cx="835292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tr-TR" sz="2400" dirty="0"/>
              <a:t>Suppose some suboptimal goal </a:t>
            </a:r>
            <a:r>
              <a:rPr lang="en-US" altLang="tr-TR" sz="2400" i="1" dirty="0"/>
              <a:t>G</a:t>
            </a:r>
            <a:r>
              <a:rPr lang="en-US" altLang="tr-TR" sz="2400" i="1" baseline="-25000" dirty="0"/>
              <a:t>2</a:t>
            </a:r>
            <a:r>
              <a:rPr lang="en-US" altLang="tr-TR" sz="2400" i="1" dirty="0"/>
              <a:t> </a:t>
            </a:r>
            <a:r>
              <a:rPr lang="en-US" altLang="tr-TR" sz="2400" dirty="0"/>
              <a:t>has been generated and is in the fringe. </a:t>
            </a:r>
            <a:endParaRPr lang="tr-TR" altLang="tr-TR" sz="2400" dirty="0"/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tr-TR" sz="2400" dirty="0"/>
              <a:t>Let </a:t>
            </a:r>
            <a:r>
              <a:rPr lang="en-US" altLang="tr-TR" sz="2400" i="1" dirty="0"/>
              <a:t>n</a:t>
            </a:r>
            <a:r>
              <a:rPr lang="en-US" altLang="tr-TR" sz="2400" dirty="0"/>
              <a:t> be an unexpanded node in the fringe such that </a:t>
            </a:r>
            <a:r>
              <a:rPr lang="en-US" altLang="tr-TR" sz="2400" i="1" dirty="0"/>
              <a:t>n </a:t>
            </a:r>
            <a:r>
              <a:rPr lang="en-US" altLang="tr-TR" sz="2400" dirty="0"/>
              <a:t>is on a shortest path to an optimal goal </a:t>
            </a:r>
            <a:r>
              <a:rPr lang="en-US" altLang="tr-TR" sz="2400" i="1" dirty="0"/>
              <a:t>G</a:t>
            </a:r>
            <a:r>
              <a:rPr lang="en-US" altLang="tr-TR" sz="2400" dirty="0"/>
              <a:t>.</a:t>
            </a:r>
            <a:endParaRPr lang="en-US" altLang="tr-TR" dirty="0"/>
          </a:p>
        </p:txBody>
      </p:sp>
      <p:sp>
        <p:nvSpPr>
          <p:cNvPr id="6" name="Dikdörtgen 5"/>
          <p:cNvSpPr/>
          <p:nvPr/>
        </p:nvSpPr>
        <p:spPr>
          <a:xfrm>
            <a:off x="1835696" y="4894128"/>
            <a:ext cx="59766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tr-TR" sz="2500" dirty="0"/>
              <a:t>f(G</a:t>
            </a:r>
            <a:r>
              <a:rPr lang="en-US" altLang="tr-TR" sz="2500" baseline="-25000" dirty="0"/>
              <a:t>2</a:t>
            </a:r>
            <a:r>
              <a:rPr lang="en-US" altLang="tr-TR" sz="2500" dirty="0"/>
              <a:t>)  = g(G</a:t>
            </a:r>
            <a:r>
              <a:rPr lang="en-US" altLang="tr-TR" sz="2500" baseline="-25000" dirty="0"/>
              <a:t>2</a:t>
            </a:r>
            <a:r>
              <a:rPr lang="en-US" altLang="tr-TR" sz="2500" dirty="0"/>
              <a:t>)		since </a:t>
            </a:r>
            <a:r>
              <a:rPr lang="en-US" altLang="tr-TR" sz="2500" i="1" dirty="0"/>
              <a:t>h</a:t>
            </a:r>
            <a:r>
              <a:rPr lang="en-US" altLang="tr-TR" sz="2500" dirty="0"/>
              <a:t>(G</a:t>
            </a:r>
            <a:r>
              <a:rPr lang="en-US" altLang="tr-TR" sz="2500" baseline="-25000" dirty="0"/>
              <a:t>2</a:t>
            </a:r>
            <a:r>
              <a:rPr lang="en-US" altLang="tr-TR" sz="2500" dirty="0"/>
              <a:t>) = 0 </a:t>
            </a:r>
          </a:p>
          <a:p>
            <a:r>
              <a:rPr lang="en-US" altLang="tr-TR" sz="2500" dirty="0"/>
              <a:t>f(G)   = g(G)		since </a:t>
            </a:r>
            <a:r>
              <a:rPr lang="en-US" altLang="tr-TR" sz="2500" i="1" dirty="0"/>
              <a:t>h</a:t>
            </a:r>
            <a:r>
              <a:rPr lang="en-US" altLang="tr-TR" sz="2500" dirty="0"/>
              <a:t>(G) = 0 </a:t>
            </a:r>
            <a:endParaRPr lang="tr-TR" altLang="tr-TR" sz="2500" dirty="0"/>
          </a:p>
          <a:p>
            <a:r>
              <a:rPr lang="en-US" altLang="tr-TR" sz="2500" dirty="0"/>
              <a:t>g(G</a:t>
            </a:r>
            <a:r>
              <a:rPr lang="en-US" altLang="tr-TR" sz="2500" baseline="-25000" dirty="0"/>
              <a:t>2</a:t>
            </a:r>
            <a:r>
              <a:rPr lang="en-US" altLang="tr-TR" sz="2500" dirty="0"/>
              <a:t>) &gt; g(G) 		since G</a:t>
            </a:r>
            <a:r>
              <a:rPr lang="en-US" altLang="tr-TR" sz="2500" baseline="-25000" dirty="0"/>
              <a:t>2</a:t>
            </a:r>
            <a:r>
              <a:rPr lang="en-US" altLang="tr-TR" sz="2500" dirty="0"/>
              <a:t> is suboptimal </a:t>
            </a:r>
          </a:p>
          <a:p>
            <a:r>
              <a:rPr lang="en-US" altLang="tr-TR" sz="2500" dirty="0"/>
              <a:t>f(G</a:t>
            </a:r>
            <a:r>
              <a:rPr lang="en-US" altLang="tr-TR" sz="2500" baseline="-25000" dirty="0"/>
              <a:t>2</a:t>
            </a:r>
            <a:r>
              <a:rPr lang="en-US" altLang="tr-TR" sz="2500" dirty="0"/>
              <a:t>)  &gt; f(G)		since G</a:t>
            </a:r>
            <a:r>
              <a:rPr lang="en-US" altLang="tr-TR" sz="2500" baseline="-25000" dirty="0"/>
              <a:t>2</a:t>
            </a:r>
            <a:r>
              <a:rPr lang="en-US" altLang="tr-TR" sz="2500" dirty="0"/>
              <a:t> is suboptimal </a:t>
            </a:r>
          </a:p>
        </p:txBody>
      </p:sp>
    </p:spTree>
    <p:extLst>
      <p:ext uri="{BB962C8B-B14F-4D97-AF65-F5344CB8AC3E}">
        <p14:creationId xmlns:p14="http://schemas.microsoft.com/office/powerpoint/2010/main" val="30335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Optimality</a:t>
            </a:r>
            <a:r>
              <a:rPr lang="tr-TR" dirty="0"/>
              <a:t> of A*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5576" y="4653136"/>
            <a:ext cx="8208912" cy="21602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tr-TR" dirty="0"/>
              <a:t>f(G</a:t>
            </a:r>
            <a:r>
              <a:rPr lang="en-US" altLang="tr-TR" baseline="-25000" dirty="0"/>
              <a:t>2</a:t>
            </a:r>
            <a:r>
              <a:rPr lang="en-US" altLang="tr-TR" dirty="0"/>
              <a:t>)</a:t>
            </a:r>
            <a:r>
              <a:rPr lang="tr-TR" altLang="tr-TR" dirty="0"/>
              <a:t> </a:t>
            </a:r>
            <a:r>
              <a:rPr lang="en-US" altLang="tr-TR" dirty="0"/>
              <a:t>&gt; f(G) 		since G</a:t>
            </a:r>
            <a:r>
              <a:rPr lang="en-US" altLang="tr-TR" baseline="-25000" dirty="0"/>
              <a:t>2</a:t>
            </a:r>
            <a:r>
              <a:rPr lang="en-US" altLang="tr-TR" dirty="0"/>
              <a:t> is suboptimal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tr-TR" dirty="0"/>
              <a:t>h(n)</a:t>
            </a:r>
            <a:r>
              <a:rPr lang="tr-TR" altLang="tr-TR" dirty="0"/>
              <a:t> </a:t>
            </a:r>
            <a:r>
              <a:rPr lang="en-US" altLang="tr-TR" dirty="0">
                <a:cs typeface="Arial" pitchFamily="34" charset="0"/>
              </a:rPr>
              <a:t>≤</a:t>
            </a:r>
            <a:r>
              <a:rPr lang="en-US" altLang="tr-TR" dirty="0"/>
              <a:t> h*(n)	</a:t>
            </a:r>
            <a:r>
              <a:rPr lang="tr-TR" altLang="tr-TR" dirty="0"/>
              <a:t>	</a:t>
            </a:r>
            <a:r>
              <a:rPr lang="en-US" altLang="tr-TR" dirty="0"/>
              <a:t>since h is admissible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tr-TR" dirty="0"/>
              <a:t>g(n) + h(n)</a:t>
            </a:r>
            <a:r>
              <a:rPr lang="tr-TR" altLang="tr-TR" dirty="0"/>
              <a:t> </a:t>
            </a:r>
            <a:r>
              <a:rPr lang="en-US" altLang="tr-TR" dirty="0">
                <a:cs typeface="Arial" pitchFamily="34" charset="0"/>
              </a:rPr>
              <a:t>≤</a:t>
            </a:r>
            <a:r>
              <a:rPr lang="en-US" altLang="tr-TR" dirty="0"/>
              <a:t> g(n) + h</a:t>
            </a:r>
            <a:r>
              <a:rPr lang="en-US" altLang="tr-TR" baseline="30000" dirty="0"/>
              <a:t>*</a:t>
            </a:r>
            <a:r>
              <a:rPr lang="en-US" altLang="tr-TR" dirty="0"/>
              <a:t>(n)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tr-TR" dirty="0"/>
              <a:t>f(n) </a:t>
            </a:r>
            <a:r>
              <a:rPr lang="en-US" altLang="tr-TR" dirty="0">
                <a:cs typeface="Arial" pitchFamily="34" charset="0"/>
              </a:rPr>
              <a:t>≤</a:t>
            </a:r>
            <a:r>
              <a:rPr lang="en-US" altLang="tr-TR" dirty="0"/>
              <a:t> f(G)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tr-TR" dirty="0"/>
              <a:t>Hence </a:t>
            </a:r>
            <a:r>
              <a:rPr lang="en-US" altLang="tr-TR" i="1" dirty="0"/>
              <a:t>f(G</a:t>
            </a:r>
            <a:r>
              <a:rPr lang="en-US" altLang="tr-TR" i="1" baseline="-25000" dirty="0"/>
              <a:t>2</a:t>
            </a:r>
            <a:r>
              <a:rPr lang="en-US" altLang="tr-TR" i="1" dirty="0"/>
              <a:t>) &gt; f(n)</a:t>
            </a:r>
            <a:r>
              <a:rPr lang="en-US" altLang="tr-TR" dirty="0"/>
              <a:t>, and A</a:t>
            </a:r>
            <a:r>
              <a:rPr lang="en-US" altLang="tr-TR" baseline="30000" dirty="0"/>
              <a:t>*</a:t>
            </a:r>
            <a:r>
              <a:rPr lang="en-US" altLang="tr-TR" dirty="0"/>
              <a:t> will never select G</a:t>
            </a:r>
            <a:r>
              <a:rPr lang="en-US" altLang="tr-TR" baseline="-25000" dirty="0"/>
              <a:t>2</a:t>
            </a:r>
            <a:r>
              <a:rPr lang="en-US" altLang="tr-TR" dirty="0"/>
              <a:t> for expansion</a:t>
            </a:r>
          </a:p>
        </p:txBody>
      </p:sp>
      <p:pic>
        <p:nvPicPr>
          <p:cNvPr id="8" name="Picture 5" descr="astar-proo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48744"/>
            <a:ext cx="350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467544" y="1424667"/>
            <a:ext cx="8352928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tr-TR" sz="2400" dirty="0"/>
              <a:t>Suppose some suboptimal goal </a:t>
            </a:r>
            <a:r>
              <a:rPr lang="en-US" altLang="tr-TR" sz="2400" i="1" dirty="0"/>
              <a:t>G</a:t>
            </a:r>
            <a:r>
              <a:rPr lang="en-US" altLang="tr-TR" sz="2400" i="1" baseline="-25000" dirty="0"/>
              <a:t>2</a:t>
            </a:r>
            <a:r>
              <a:rPr lang="en-US" altLang="tr-TR" sz="2400" i="1" dirty="0"/>
              <a:t> </a:t>
            </a:r>
            <a:r>
              <a:rPr lang="en-US" altLang="tr-TR" sz="2400" dirty="0"/>
              <a:t>has been generated and is in the fringe. </a:t>
            </a:r>
            <a:endParaRPr lang="tr-TR" altLang="tr-TR" sz="2400" dirty="0"/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altLang="tr-TR" sz="2400" dirty="0"/>
              <a:t>Let </a:t>
            </a:r>
            <a:r>
              <a:rPr lang="en-US" altLang="tr-TR" sz="2400" i="1" dirty="0"/>
              <a:t>n</a:t>
            </a:r>
            <a:r>
              <a:rPr lang="en-US" altLang="tr-TR" sz="2400" dirty="0"/>
              <a:t> be an unexpanded node in the fringe such that </a:t>
            </a:r>
            <a:r>
              <a:rPr lang="en-US" altLang="tr-TR" sz="2400" i="1" dirty="0"/>
              <a:t>n </a:t>
            </a:r>
            <a:r>
              <a:rPr lang="en-US" altLang="tr-TR" sz="2400" dirty="0"/>
              <a:t>is on a shortest path to an optimal goal </a:t>
            </a:r>
            <a:r>
              <a:rPr lang="en-US" altLang="tr-TR" sz="2400" i="1" dirty="0"/>
              <a:t>G</a:t>
            </a:r>
            <a:r>
              <a:rPr lang="en-US" altLang="tr-TR" sz="2400" dirty="0"/>
              <a:t>.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876965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Optimality</a:t>
            </a:r>
            <a:r>
              <a:rPr lang="tr-TR" dirty="0"/>
              <a:t> of A*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tr-TR" dirty="0"/>
              <a:t>A</a:t>
            </a:r>
            <a:r>
              <a:rPr lang="en-US" altLang="tr-TR" baseline="30000" dirty="0"/>
              <a:t>*</a:t>
            </a:r>
            <a:r>
              <a:rPr lang="en-US" altLang="tr-TR" dirty="0"/>
              <a:t> expands nodes in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en-US" altLang="tr-TR" dirty="0"/>
              <a:t>order of increasing </a:t>
            </a:r>
            <a:r>
              <a:rPr lang="en-US" altLang="tr-TR" i="1" dirty="0"/>
              <a:t>f</a:t>
            </a:r>
            <a:r>
              <a:rPr lang="en-US" altLang="tr-TR" dirty="0"/>
              <a:t> value</a:t>
            </a:r>
          </a:p>
          <a:p>
            <a:pPr>
              <a:lnSpc>
                <a:spcPct val="120000"/>
              </a:lnSpc>
            </a:pPr>
            <a:r>
              <a:rPr lang="en-US" altLang="tr-TR" dirty="0"/>
              <a:t>Gradually adds "</a:t>
            </a:r>
            <a:r>
              <a:rPr lang="en-US" altLang="tr-TR" i="1" dirty="0"/>
              <a:t>f</a:t>
            </a:r>
            <a:r>
              <a:rPr lang="en-US" altLang="tr-TR" dirty="0"/>
              <a:t>-contours" of nodes </a:t>
            </a:r>
          </a:p>
          <a:p>
            <a:pPr lvl="1">
              <a:lnSpc>
                <a:spcPct val="120000"/>
              </a:lnSpc>
            </a:pPr>
            <a:r>
              <a:rPr lang="en-US" altLang="tr-TR" dirty="0"/>
              <a:t>Contour </a:t>
            </a:r>
            <a:r>
              <a:rPr lang="en-US" altLang="tr-TR" i="1" dirty="0"/>
              <a:t>i</a:t>
            </a:r>
            <a:r>
              <a:rPr lang="en-US" altLang="tr-TR" dirty="0"/>
              <a:t> has all nodes with </a:t>
            </a:r>
            <a:r>
              <a:rPr lang="en-US" altLang="tr-TR" i="1" dirty="0"/>
              <a:t>f=f</a:t>
            </a:r>
            <a:r>
              <a:rPr lang="en-US" altLang="tr-TR" i="1" baseline="-25000" dirty="0"/>
              <a:t>i</a:t>
            </a:r>
            <a:r>
              <a:rPr lang="tr-TR" altLang="tr-TR" i="1" baseline="-25000" dirty="0"/>
              <a:t> </a:t>
            </a:r>
            <a:r>
              <a:rPr lang="en-US" altLang="tr-TR" dirty="0"/>
              <a:t>, where </a:t>
            </a:r>
            <a:r>
              <a:rPr lang="en-US" altLang="tr-TR" i="1" dirty="0"/>
              <a:t>f</a:t>
            </a:r>
            <a:r>
              <a:rPr lang="en-US" altLang="tr-TR" i="1" baseline="-25000" dirty="0"/>
              <a:t>i</a:t>
            </a:r>
            <a:r>
              <a:rPr lang="en-US" altLang="tr-TR" i="1" dirty="0"/>
              <a:t> &lt; f</a:t>
            </a:r>
            <a:r>
              <a:rPr lang="en-US" altLang="tr-TR" i="1" baseline="-25000" dirty="0"/>
              <a:t>i+1</a:t>
            </a:r>
            <a:endParaRPr lang="en-US" altLang="tr-TR" dirty="0"/>
          </a:p>
        </p:txBody>
      </p:sp>
      <p:pic>
        <p:nvPicPr>
          <p:cNvPr id="4" name="Picture 4" descr="f-circl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48000"/>
            <a:ext cx="56388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5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Relaxed</a:t>
            </a:r>
            <a:r>
              <a:rPr lang="tr-TR" dirty="0"/>
              <a:t> </a:t>
            </a:r>
            <a:r>
              <a:rPr lang="tr-TR" dirty="0" err="1"/>
              <a:t>Problems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tr-TR" sz="2800" dirty="0"/>
              <a:t>A problem with fewer restrictions on the actions is called a relaxed problem</a:t>
            </a:r>
          </a:p>
          <a:p>
            <a:pPr>
              <a:lnSpc>
                <a:spcPct val="110000"/>
              </a:lnSpc>
            </a:pPr>
            <a:r>
              <a:rPr lang="en-US" altLang="tr-TR" sz="2800" dirty="0"/>
              <a:t>The cost of an optimal solution to a relaxed problem is an admissible heuristic for the original problem</a:t>
            </a:r>
            <a:endParaRPr lang="tr-TR" altLang="tr-TR" sz="2800" dirty="0"/>
          </a:p>
          <a:p>
            <a:r>
              <a:rPr lang="tr-TR" sz="2800" dirty="0"/>
              <a:t>How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obtain</a:t>
            </a:r>
            <a:r>
              <a:rPr lang="tr-TR" sz="2800" dirty="0"/>
              <a:t> a </a:t>
            </a:r>
            <a:r>
              <a:rPr lang="tr-TR" sz="2800" dirty="0" err="1"/>
              <a:t>good</a:t>
            </a:r>
            <a:r>
              <a:rPr lang="tr-TR" sz="2800" dirty="0"/>
              <a:t> </a:t>
            </a:r>
            <a:r>
              <a:rPr lang="tr-TR" sz="2800" dirty="0" err="1"/>
              <a:t>heuristic</a:t>
            </a:r>
            <a:r>
              <a:rPr lang="tr-TR" sz="2800" dirty="0"/>
              <a:t> </a:t>
            </a:r>
            <a:r>
              <a:rPr lang="tr-TR" sz="2800" dirty="0" err="1"/>
              <a:t>function</a:t>
            </a:r>
            <a:r>
              <a:rPr lang="tr-TR" sz="2800" dirty="0"/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/>
              <a:t>Define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rules</a:t>
            </a:r>
            <a:r>
              <a:rPr lang="tr-TR" sz="2400" dirty="0"/>
              <a:t> of a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/>
              <a:t>Cross </a:t>
            </a:r>
            <a:r>
              <a:rPr lang="tr-TR" sz="2400" dirty="0" err="1"/>
              <a:t>out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part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rules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define a </a:t>
            </a:r>
            <a:r>
              <a:rPr lang="tr-TR" sz="2400" dirty="0" err="1"/>
              <a:t>relaxed</a:t>
            </a:r>
            <a:r>
              <a:rPr lang="tr-TR" sz="2400" dirty="0"/>
              <a:t>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tr-TR" sz="2400" dirty="0" err="1"/>
              <a:t>Find</a:t>
            </a:r>
            <a:r>
              <a:rPr lang="tr-TR" sz="2400" dirty="0"/>
              <a:t> </a:t>
            </a:r>
            <a:r>
              <a:rPr lang="tr-TR" sz="2400" dirty="0" err="1"/>
              <a:t>heuristics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never</a:t>
            </a:r>
            <a:r>
              <a:rPr lang="tr-TR" sz="2400" dirty="0"/>
              <a:t> </a:t>
            </a:r>
            <a:r>
              <a:rPr lang="tr-TR" sz="2400" dirty="0" err="1"/>
              <a:t>overestimate</a:t>
            </a:r>
            <a:r>
              <a:rPr lang="tr-TR" sz="2400" dirty="0"/>
              <a:t> in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way</a:t>
            </a:r>
            <a:endParaRPr lang="en-US" sz="2400" dirty="0"/>
          </a:p>
          <a:p>
            <a:pPr>
              <a:lnSpc>
                <a:spcPct val="110000"/>
              </a:lnSpc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00949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LOCAL SEARCH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altLang="tr-TR" dirty="0"/>
              <a:t>In many optimization problems</a:t>
            </a:r>
            <a:endParaRPr lang="tr-TR" altLang="tr-TR" dirty="0"/>
          </a:p>
          <a:p>
            <a:pPr lvl="1" algn="just">
              <a:lnSpc>
                <a:spcPct val="120000"/>
              </a:lnSpc>
              <a:spcBef>
                <a:spcPts val="300"/>
              </a:spcBef>
            </a:pPr>
            <a:r>
              <a:rPr lang="en-US" altLang="tr-TR" dirty="0"/>
              <a:t>the path to the goal is irrelevant</a:t>
            </a:r>
            <a:r>
              <a:rPr lang="tr-TR" altLang="tr-TR" dirty="0"/>
              <a:t> </a:t>
            </a:r>
          </a:p>
          <a:p>
            <a:pPr lvl="1" algn="just">
              <a:lnSpc>
                <a:spcPct val="120000"/>
              </a:lnSpc>
              <a:spcBef>
                <a:spcPts val="300"/>
              </a:spcBef>
            </a:pPr>
            <a:r>
              <a:rPr lang="en-US" altLang="tr-TR" dirty="0"/>
              <a:t>the goal state itself is the solution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altLang="tr-TR" dirty="0"/>
              <a:t>State space = set of "complete" configurations</a:t>
            </a:r>
            <a:endParaRPr lang="tr-TR" altLang="tr-TR" dirty="0"/>
          </a:p>
          <a:p>
            <a:pPr lvl="1" algn="just">
              <a:lnSpc>
                <a:spcPct val="120000"/>
              </a:lnSpc>
              <a:spcBef>
                <a:spcPts val="300"/>
              </a:spcBef>
            </a:pPr>
            <a:r>
              <a:rPr lang="tr-TR" altLang="tr-TR" dirty="0" err="1"/>
              <a:t>find</a:t>
            </a:r>
            <a:r>
              <a:rPr lang="tr-TR" altLang="tr-TR" dirty="0"/>
              <a:t> </a:t>
            </a:r>
            <a:r>
              <a:rPr lang="tr-TR" altLang="tr-TR"/>
              <a:t>optimal configuration</a:t>
            </a:r>
            <a:r>
              <a:rPr lang="en-US" altLang="tr-TR"/>
              <a:t>, </a:t>
            </a:r>
            <a:r>
              <a:rPr lang="tr-TR" altLang="tr-TR"/>
              <a:t>e.g.</a:t>
            </a:r>
            <a:r>
              <a:rPr lang="en-US" altLang="tr-TR"/>
              <a:t> </a:t>
            </a:r>
            <a:r>
              <a:rPr lang="tr-TR" altLang="tr-TR"/>
              <a:t>travelling </a:t>
            </a:r>
            <a:r>
              <a:rPr lang="tr-TR" altLang="tr-TR" dirty="0" err="1"/>
              <a:t>salesman</a:t>
            </a:r>
            <a:r>
              <a:rPr lang="tr-TR" altLang="tr-TR" dirty="0"/>
              <a:t> problem (TSP)</a:t>
            </a:r>
            <a:endParaRPr lang="en-US" altLang="tr-TR" dirty="0"/>
          </a:p>
          <a:p>
            <a:pPr lvl="1" algn="just">
              <a:lnSpc>
                <a:spcPct val="120000"/>
              </a:lnSpc>
              <a:spcBef>
                <a:spcPts val="300"/>
              </a:spcBef>
            </a:pPr>
            <a:r>
              <a:rPr lang="tr-TR" altLang="tr-TR" dirty="0"/>
              <a:t>f</a:t>
            </a:r>
            <a:r>
              <a:rPr lang="en-US" altLang="tr-TR" dirty="0" err="1"/>
              <a:t>ind</a:t>
            </a:r>
            <a:r>
              <a:rPr lang="en-US" altLang="tr-TR" dirty="0"/>
              <a:t> configuration </a:t>
            </a:r>
            <a:r>
              <a:rPr lang="en-US" altLang="tr-TR"/>
              <a:t>satisfying constraints, e.g</a:t>
            </a:r>
            <a:r>
              <a:rPr lang="en-US" altLang="tr-TR" dirty="0"/>
              <a:t>. </a:t>
            </a:r>
            <a:r>
              <a:rPr lang="tr-TR" altLang="tr-TR" dirty="0"/>
              <a:t>N</a:t>
            </a:r>
            <a:r>
              <a:rPr lang="en-US" altLang="tr-TR" dirty="0"/>
              <a:t>-queens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en-US" altLang="tr-TR" dirty="0"/>
              <a:t>In such cases, local search </a:t>
            </a:r>
            <a:r>
              <a:rPr lang="tr-TR" altLang="tr-TR" dirty="0"/>
              <a:t>(</a:t>
            </a:r>
            <a:r>
              <a:rPr lang="tr-TR" altLang="tr-TR" dirty="0" err="1"/>
              <a:t>iterative</a:t>
            </a:r>
            <a:r>
              <a:rPr lang="tr-TR" altLang="tr-TR" dirty="0"/>
              <a:t> </a:t>
            </a:r>
            <a:r>
              <a:rPr lang="tr-TR" altLang="tr-TR" dirty="0" err="1"/>
              <a:t>improvement</a:t>
            </a:r>
            <a:r>
              <a:rPr lang="tr-TR" altLang="tr-TR" dirty="0"/>
              <a:t>) </a:t>
            </a:r>
            <a:r>
              <a:rPr lang="en-US" altLang="tr-TR" dirty="0"/>
              <a:t>algorithms</a:t>
            </a:r>
            <a:r>
              <a:rPr lang="tr-TR" altLang="tr-TR" dirty="0"/>
              <a:t> </a:t>
            </a:r>
            <a:r>
              <a:rPr lang="tr-TR" altLang="tr-TR" dirty="0" err="1"/>
              <a:t>are</a:t>
            </a:r>
            <a:r>
              <a:rPr lang="tr-TR" altLang="tr-TR" dirty="0"/>
              <a:t> </a:t>
            </a:r>
            <a:r>
              <a:rPr lang="tr-TR" altLang="tr-TR" dirty="0" err="1"/>
              <a:t>useful</a:t>
            </a:r>
            <a:endParaRPr lang="en-US" altLang="tr-TR" dirty="0"/>
          </a:p>
          <a:p>
            <a:pPr lvl="1" algn="just">
              <a:lnSpc>
                <a:spcPct val="120000"/>
              </a:lnSpc>
              <a:spcBef>
                <a:spcPts val="300"/>
              </a:spcBef>
            </a:pPr>
            <a:r>
              <a:rPr lang="en-US" altLang="tr-TR" dirty="0"/>
              <a:t>keep a single "current" state, try to improve it</a:t>
            </a:r>
            <a:endParaRPr lang="tr-TR" altLang="tr-TR" dirty="0"/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tr-TR" altLang="tr-TR" dirty="0" err="1"/>
              <a:t>Requires</a:t>
            </a:r>
            <a:r>
              <a:rPr lang="tr-TR" altLang="tr-TR" dirty="0"/>
              <a:t> </a:t>
            </a:r>
            <a:r>
              <a:rPr lang="tr-TR" dirty="0"/>
              <a:t>c</a:t>
            </a:r>
            <a:r>
              <a:rPr lang="en-US" dirty="0" err="1"/>
              <a:t>onstant</a:t>
            </a:r>
            <a:r>
              <a:rPr lang="en-US" dirty="0"/>
              <a:t> 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en-US" dirty="0"/>
              <a:t>space</a:t>
            </a:r>
            <a:endParaRPr lang="tr-TR" dirty="0"/>
          </a:p>
          <a:p>
            <a:pPr lvl="1" algn="just"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suitable for online as well as o</a:t>
            </a:r>
            <a:r>
              <a:rPr lang="tr-TR" dirty="0" err="1"/>
              <a:t>ffl</a:t>
            </a:r>
            <a:r>
              <a:rPr lang="en-US" dirty="0" err="1"/>
              <a:t>ine</a:t>
            </a:r>
            <a:r>
              <a:rPr lang="en-US" dirty="0"/>
              <a:t> search</a:t>
            </a:r>
            <a:endParaRPr lang="tr-TR" dirty="0"/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endParaRPr lang="en-US" altLang="tr-TR" dirty="0"/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8283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Hill-Climbing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Problem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tr-TR" sz="2800" dirty="0"/>
              <a:t>D</a:t>
            </a:r>
            <a:r>
              <a:rPr lang="en-US" altLang="tr-TR" sz="2800" dirty="0" err="1"/>
              <a:t>epending</a:t>
            </a:r>
            <a:r>
              <a:rPr lang="en-US" altLang="tr-TR" sz="2800" dirty="0"/>
              <a:t> on initial state, can get stuck in local maxima</a:t>
            </a:r>
            <a:r>
              <a:rPr lang="tr-TR" altLang="tr-TR" sz="2800" dirty="0"/>
              <a:t>, </a:t>
            </a:r>
            <a:r>
              <a:rPr lang="tr-TR" altLang="tr-TR" sz="2800" dirty="0" err="1"/>
              <a:t>i.e</a:t>
            </a:r>
            <a:r>
              <a:rPr lang="tr-TR" altLang="tr-TR" sz="2800" dirty="0"/>
              <a:t>: </a:t>
            </a:r>
            <a:r>
              <a:rPr lang="tr-TR" altLang="tr-TR" sz="2800" dirty="0" err="1"/>
              <a:t>foothill</a:t>
            </a:r>
            <a:r>
              <a:rPr lang="tr-TR" altLang="tr-TR" sz="2800" dirty="0"/>
              <a:t> </a:t>
            </a:r>
            <a:r>
              <a:rPr lang="tr-TR" altLang="tr-TR" sz="2800" dirty="0" err="1"/>
              <a:t>or</a:t>
            </a:r>
            <a:r>
              <a:rPr lang="tr-TR" altLang="tr-TR" sz="2800" dirty="0"/>
              <a:t> </a:t>
            </a:r>
            <a:r>
              <a:rPr lang="tr-TR" altLang="tr-TR" sz="2800" dirty="0" err="1"/>
              <a:t>p</a:t>
            </a:r>
            <a:r>
              <a:rPr lang="tr-TR" sz="2800" dirty="0" err="1"/>
              <a:t>lateau</a:t>
            </a:r>
            <a:endParaRPr lang="tr-TR" sz="2800" dirty="0"/>
          </a:p>
          <a:p>
            <a:pPr lvl="1"/>
            <a:endParaRPr lang="tr-TR" sz="2400" dirty="0"/>
          </a:p>
          <a:p>
            <a:pPr lvl="1"/>
            <a:endParaRPr lang="tr-TR" sz="2400" dirty="0"/>
          </a:p>
          <a:p>
            <a:pPr lvl="1"/>
            <a:endParaRPr lang="tr-TR" sz="2400" dirty="0"/>
          </a:p>
          <a:p>
            <a:pPr lvl="1"/>
            <a:endParaRPr lang="tr-TR" sz="2400" dirty="0"/>
          </a:p>
          <a:p>
            <a:pPr lvl="1"/>
            <a:endParaRPr lang="tr-TR" sz="2400" dirty="0"/>
          </a:p>
          <a:p>
            <a:pPr lvl="1"/>
            <a:endParaRPr lang="tr-TR" sz="2400" dirty="0"/>
          </a:p>
          <a:p>
            <a:pPr lvl="1"/>
            <a:r>
              <a:rPr lang="tr-TR" sz="2400" dirty="0" err="1"/>
              <a:t>Random</a:t>
            </a:r>
            <a:r>
              <a:rPr lang="tr-TR" sz="2400" dirty="0"/>
              <a:t> </a:t>
            </a:r>
            <a:r>
              <a:rPr lang="tr-TR" sz="2400" dirty="0" err="1"/>
              <a:t>restarts</a:t>
            </a:r>
            <a:endParaRPr lang="tr-TR" sz="2400" dirty="0"/>
          </a:p>
          <a:p>
            <a:pPr lvl="1"/>
            <a:r>
              <a:rPr lang="tr-TR" sz="2400" dirty="0" err="1"/>
              <a:t>Taking</a:t>
            </a:r>
            <a:r>
              <a:rPr lang="tr-TR" sz="2400" dirty="0"/>
              <a:t> </a:t>
            </a:r>
            <a:r>
              <a:rPr lang="tr-TR" sz="2400" dirty="0" err="1"/>
              <a:t>bigger</a:t>
            </a:r>
            <a:r>
              <a:rPr lang="tr-TR" sz="2400" dirty="0"/>
              <a:t> </a:t>
            </a:r>
            <a:r>
              <a:rPr lang="tr-TR" sz="2400" dirty="0" err="1"/>
              <a:t>steps</a:t>
            </a:r>
            <a:endParaRPr lang="tr-TR" sz="2400" dirty="0"/>
          </a:p>
        </p:txBody>
      </p:sp>
      <p:pic>
        <p:nvPicPr>
          <p:cNvPr id="4" name="Picture 4" descr="hill-climbi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68" y="3140968"/>
            <a:ext cx="4657328" cy="26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395536" y="2636913"/>
            <a:ext cx="396044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altLang="tr-TR" sz="2800" dirty="0" err="1"/>
              <a:t>Therefore</a:t>
            </a:r>
            <a:r>
              <a:rPr lang="tr-TR" altLang="tr-TR" sz="2800" dirty="0"/>
              <a:t>, p</a:t>
            </a:r>
            <a:r>
              <a:rPr lang="en-US" sz="2800" dirty="0" err="1"/>
              <a:t>oint</a:t>
            </a:r>
            <a:r>
              <a:rPr lang="en-US" sz="2800" dirty="0"/>
              <a:t> reached by hill-climbing may be maximal but not</a:t>
            </a:r>
            <a:r>
              <a:rPr lang="tr-TR" sz="2800" dirty="0"/>
              <a:t> </a:t>
            </a:r>
            <a:r>
              <a:rPr lang="tr-TR" sz="2800" dirty="0" err="1"/>
              <a:t>maximum</a:t>
            </a:r>
            <a:r>
              <a:rPr lang="tr-TR" sz="2800" dirty="0"/>
              <a:t>.</a:t>
            </a:r>
          </a:p>
          <a:p>
            <a:pPr>
              <a:spcAft>
                <a:spcPts val="600"/>
              </a:spcAft>
            </a:pPr>
            <a:r>
              <a:rPr lang="tr-TR" altLang="tr-TR" sz="2800" dirty="0"/>
              <a:t>Solutions?</a:t>
            </a:r>
          </a:p>
          <a:p>
            <a:pPr lvl="1">
              <a:spcAft>
                <a:spcPts val="600"/>
              </a:spcAft>
            </a:pPr>
            <a:endParaRPr lang="tr-TR" altLang="tr-TR" sz="2400" dirty="0"/>
          </a:p>
          <a:p>
            <a:pPr>
              <a:spcAft>
                <a:spcPts val="600"/>
              </a:spcAft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641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Tabu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 </a:t>
            </a:r>
            <a:r>
              <a:rPr lang="en-US" dirty="0" err="1"/>
              <a:t>Tabu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  <a:p>
            <a:pPr lvl="1">
              <a:lnSpc>
                <a:spcPct val="110000"/>
              </a:lnSpc>
            </a:pPr>
            <a:r>
              <a:rPr lang="en-US" dirty="0"/>
              <a:t>prevent</a:t>
            </a:r>
            <a:r>
              <a:rPr lang="tr-TR" dirty="0"/>
              <a:t>s</a:t>
            </a:r>
            <a:r>
              <a:rPr lang="en-US" dirty="0"/>
              <a:t> returning quickly to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en-US" dirty="0" err="1"/>
              <a:t>sam</a:t>
            </a:r>
            <a:r>
              <a:rPr lang="tr-TR" dirty="0"/>
              <a:t>e </a:t>
            </a:r>
            <a:r>
              <a:rPr lang="tr-TR" dirty="0" err="1"/>
              <a:t>state</a:t>
            </a:r>
            <a:r>
              <a:rPr lang="tr-TR" dirty="0"/>
              <a:t>.</a:t>
            </a:r>
          </a:p>
          <a:p>
            <a:pPr>
              <a:lnSpc>
                <a:spcPct val="110000"/>
              </a:lnSpc>
            </a:pPr>
            <a:r>
              <a:rPr lang="en-US" dirty="0"/>
              <a:t> Implementation</a:t>
            </a:r>
            <a:endParaRPr lang="tr-TR" dirty="0"/>
          </a:p>
          <a:p>
            <a:pPr lvl="1">
              <a:lnSpc>
                <a:spcPct val="110000"/>
              </a:lnSpc>
            </a:pPr>
            <a:r>
              <a:rPr lang="tr-TR" dirty="0"/>
              <a:t>k</a:t>
            </a:r>
            <a:r>
              <a:rPr lang="en-US" dirty="0" err="1"/>
              <a:t>eep</a:t>
            </a:r>
            <a:r>
              <a:rPr lang="en-US" dirty="0"/>
              <a:t> fixed length queue</a:t>
            </a:r>
            <a:r>
              <a:rPr lang="tr-TR" dirty="0"/>
              <a:t> </a:t>
            </a:r>
            <a:r>
              <a:rPr lang="tr-TR" dirty="0" err="1"/>
              <a:t>so-called</a:t>
            </a:r>
            <a:r>
              <a:rPr lang="tr-TR" dirty="0"/>
              <a:t> «</a:t>
            </a:r>
            <a:r>
              <a:rPr lang="en-US" dirty="0" err="1"/>
              <a:t>tabu</a:t>
            </a:r>
            <a:r>
              <a:rPr lang="en-US" dirty="0"/>
              <a:t> list</a:t>
            </a:r>
            <a:r>
              <a:rPr lang="tr-TR" dirty="0"/>
              <a:t>»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most recent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en-US" dirty="0"/>
              <a:t>to</a:t>
            </a:r>
            <a:r>
              <a:rPr lang="tr-TR" dirty="0"/>
              <a:t> </a:t>
            </a:r>
            <a:r>
              <a:rPr lang="tr-TR" dirty="0" err="1"/>
              <a:t>queue</a:t>
            </a:r>
            <a:endParaRPr lang="tr-TR" dirty="0"/>
          </a:p>
          <a:p>
            <a:pPr lvl="1">
              <a:lnSpc>
                <a:spcPct val="110000"/>
              </a:lnSpc>
            </a:pP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oldest</a:t>
            </a:r>
            <a:r>
              <a:rPr lang="tr-TR" dirty="0"/>
              <a:t> </a:t>
            </a:r>
            <a:r>
              <a:rPr lang="tr-TR" dirty="0" err="1"/>
              <a:t>state</a:t>
            </a:r>
            <a:endParaRPr lang="tr-TR" dirty="0"/>
          </a:p>
          <a:p>
            <a:pPr>
              <a:lnSpc>
                <a:spcPct val="110000"/>
              </a:lnSpc>
            </a:pPr>
            <a:r>
              <a:rPr lang="en-US" dirty="0"/>
              <a:t>Never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a </a:t>
            </a:r>
            <a:r>
              <a:rPr lang="tr-TR" dirty="0" err="1"/>
              <a:t>state</a:t>
            </a:r>
            <a:r>
              <a:rPr lang="tr-TR" dirty="0"/>
              <a:t> </a:t>
            </a:r>
            <a:r>
              <a:rPr lang="en-US" dirty="0"/>
              <a:t>that's currently on the</a:t>
            </a:r>
            <a:r>
              <a:rPr lang="tr-TR" dirty="0"/>
              <a:t> tabu </a:t>
            </a:r>
            <a:r>
              <a:rPr lang="tr-TR" err="1"/>
              <a:t>list</a:t>
            </a:r>
            <a:r>
              <a:rPr lang="tr-TR"/>
              <a:t>.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/>
              <a:t>A significant cost can be added to f(n) of the visited states</a:t>
            </a:r>
            <a:endParaRPr lang="tr-TR" dirty="0"/>
          </a:p>
          <a:p>
            <a:pPr>
              <a:lnSpc>
                <a:spcPct val="110000"/>
              </a:lnSpc>
            </a:pPr>
            <a:r>
              <a:rPr lang="en-US" dirty="0"/>
              <a:t> Quite powerful</a:t>
            </a:r>
            <a:endParaRPr lang="tr-TR" dirty="0"/>
          </a:p>
          <a:p>
            <a:pPr lvl="1">
              <a:lnSpc>
                <a:spcPct val="110000"/>
              </a:lnSpc>
            </a:pPr>
            <a:r>
              <a:rPr lang="en-US" dirty="0"/>
              <a:t>competitive with simulated</a:t>
            </a:r>
            <a:r>
              <a:rPr lang="tr-TR" dirty="0"/>
              <a:t> </a:t>
            </a:r>
            <a:r>
              <a:rPr lang="tr-TR" dirty="0" err="1"/>
              <a:t>annealing</a:t>
            </a:r>
            <a:endParaRPr lang="en-US" altLang="tr-TR" dirty="0"/>
          </a:p>
          <a:p>
            <a:pPr>
              <a:lnSpc>
                <a:spcPct val="11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314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tr-TR" sz="2800" dirty="0" err="1"/>
              <a:t>Idea</a:t>
            </a:r>
            <a:r>
              <a:rPr lang="tr-TR" altLang="tr-TR" sz="2800" dirty="0"/>
              <a:t> is </a:t>
            </a:r>
            <a:r>
              <a:rPr lang="tr-TR" altLang="tr-TR" sz="2800" dirty="0" err="1"/>
              <a:t>to</a:t>
            </a:r>
            <a:r>
              <a:rPr lang="tr-TR" altLang="tr-TR" sz="2800" dirty="0"/>
              <a:t> k</a:t>
            </a:r>
            <a:r>
              <a:rPr lang="en-US" altLang="tr-TR" sz="2800" dirty="0" err="1"/>
              <a:t>eep</a:t>
            </a:r>
            <a:r>
              <a:rPr lang="en-US" altLang="tr-TR" sz="2800" dirty="0"/>
              <a:t> track of </a:t>
            </a:r>
            <a:r>
              <a:rPr lang="en-US" altLang="tr-TR" sz="2800" i="1" dirty="0"/>
              <a:t>k</a:t>
            </a:r>
            <a:r>
              <a:rPr lang="en-US" altLang="tr-TR" sz="2800" dirty="0"/>
              <a:t> states rather than just one</a:t>
            </a:r>
            <a:endParaRPr lang="en-US" altLang="tr-TR" sz="2400" dirty="0"/>
          </a:p>
          <a:p>
            <a:r>
              <a:rPr lang="en-US" altLang="tr-TR" sz="2800" dirty="0"/>
              <a:t>Start with </a:t>
            </a:r>
            <a:r>
              <a:rPr lang="en-US" altLang="tr-TR" sz="2800" i="1" dirty="0"/>
              <a:t>k</a:t>
            </a:r>
            <a:r>
              <a:rPr lang="en-US" altLang="tr-TR" sz="2800" dirty="0"/>
              <a:t> randomly generated states</a:t>
            </a:r>
            <a:endParaRPr lang="en-US" altLang="tr-TR" sz="2400" dirty="0"/>
          </a:p>
          <a:p>
            <a:r>
              <a:rPr lang="en-US" altLang="tr-TR" sz="2800" dirty="0"/>
              <a:t>At each iteration, the successors of all </a:t>
            </a:r>
            <a:r>
              <a:rPr lang="en-US" altLang="tr-TR" sz="2800" i="1" dirty="0"/>
              <a:t>k</a:t>
            </a:r>
            <a:r>
              <a:rPr lang="en-US" altLang="tr-TR" sz="2800" dirty="0"/>
              <a:t> states are generated</a:t>
            </a:r>
            <a:endParaRPr lang="en-US" altLang="tr-TR" sz="2400" dirty="0"/>
          </a:p>
          <a:p>
            <a:r>
              <a:rPr lang="en-US" altLang="tr-TR" sz="2800" dirty="0"/>
              <a:t>If any one is a goal state, stop; </a:t>
            </a:r>
            <a:endParaRPr lang="tr-TR" altLang="tr-TR" sz="2800" dirty="0"/>
          </a:p>
          <a:p>
            <a:r>
              <a:rPr lang="tr-TR" altLang="tr-TR" sz="2800" dirty="0"/>
              <a:t>E</a:t>
            </a:r>
            <a:r>
              <a:rPr lang="en-US" altLang="tr-TR" sz="2800" dirty="0" err="1"/>
              <a:t>lse</a:t>
            </a:r>
            <a:r>
              <a:rPr lang="en-US" altLang="tr-TR" sz="2800" dirty="0"/>
              <a:t> select the </a:t>
            </a:r>
            <a:r>
              <a:rPr lang="en-US" altLang="tr-TR" sz="2800" i="1" dirty="0"/>
              <a:t>k</a:t>
            </a:r>
            <a:r>
              <a:rPr lang="en-US" altLang="tr-TR" sz="2800" dirty="0"/>
              <a:t> best successors from the complete list and repeat.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100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/>
          </a:bodyPr>
          <a:lstStyle/>
          <a:p>
            <a:pPr marL="265113" indent="-265113">
              <a:lnSpc>
                <a:spcPct val="110000"/>
              </a:lnSpc>
              <a:buNone/>
            </a:pPr>
            <a:r>
              <a:rPr lang="tr-TR" sz="2800" dirty="0"/>
              <a:t>• </a:t>
            </a:r>
            <a:r>
              <a:rPr lang="tr-TR" sz="2800" dirty="0" err="1"/>
              <a:t>Assume</a:t>
            </a:r>
            <a:r>
              <a:rPr lang="tr-TR" sz="2800" dirty="0"/>
              <a:t> a </a:t>
            </a:r>
            <a:r>
              <a:rPr lang="tr-TR" sz="2800" dirty="0" err="1"/>
              <a:t>pre-fixed</a:t>
            </a:r>
            <a:r>
              <a:rPr lang="tr-TR" sz="2800" dirty="0"/>
              <a:t> </a:t>
            </a:r>
            <a:r>
              <a:rPr lang="tr-TR" sz="2800" dirty="0" err="1"/>
              <a:t>width</a:t>
            </a:r>
            <a:endParaRPr lang="tr-TR" sz="2800" dirty="0"/>
          </a:p>
          <a:p>
            <a:pPr lvl="1">
              <a:lnSpc>
                <a:spcPct val="110000"/>
              </a:lnSpc>
            </a:pPr>
            <a:r>
              <a:rPr lang="tr-TR" sz="2400" dirty="0"/>
              <a:t>in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example</a:t>
            </a:r>
            <a:r>
              <a:rPr lang="tr-TR" sz="2400" dirty="0"/>
              <a:t> b= 2</a:t>
            </a:r>
          </a:p>
          <a:p>
            <a:pPr lvl="1">
              <a:lnSpc>
                <a:spcPct val="110000"/>
              </a:lnSpc>
            </a:pPr>
            <a:endParaRPr lang="tr-TR" sz="2400" dirty="0"/>
          </a:p>
          <a:p>
            <a:pPr lvl="1">
              <a:lnSpc>
                <a:spcPct val="110000"/>
              </a:lnSpc>
            </a:pPr>
            <a:endParaRPr lang="tr-TR" sz="2400" dirty="0"/>
          </a:p>
          <a:p>
            <a:pPr marL="265113" indent="-265113">
              <a:lnSpc>
                <a:spcPct val="110000"/>
              </a:lnSpc>
              <a:buNone/>
            </a:pPr>
            <a:r>
              <a:rPr lang="tr-TR" sz="2800" dirty="0"/>
              <a:t>• </a:t>
            </a:r>
            <a:r>
              <a:rPr lang="tr-TR" sz="2800" dirty="0" err="1"/>
              <a:t>Perform</a:t>
            </a:r>
            <a:r>
              <a:rPr lang="tr-TR" sz="2800" dirty="0"/>
              <a:t> </a:t>
            </a:r>
            <a:r>
              <a:rPr lang="tr-TR" sz="2800" dirty="0" err="1"/>
              <a:t>breadthfirst</a:t>
            </a:r>
            <a:r>
              <a:rPr lang="tr-TR" sz="2800" dirty="0"/>
              <a:t>, but </a:t>
            </a:r>
            <a:r>
              <a:rPr lang="tr-TR" sz="2800" dirty="0" err="1"/>
              <a:t>only</a:t>
            </a:r>
            <a:r>
              <a:rPr lang="tr-TR" sz="2800" dirty="0"/>
              <a:t> </a:t>
            </a:r>
            <a:r>
              <a:rPr lang="tr-TR" sz="2800" dirty="0" err="1"/>
              <a:t>keep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width</a:t>
            </a:r>
            <a:r>
              <a:rPr lang="tr-TR" sz="2800" dirty="0"/>
              <a:t> </a:t>
            </a:r>
            <a:r>
              <a:rPr lang="tr-TR" sz="2800" dirty="0" err="1"/>
              <a:t>number</a:t>
            </a:r>
            <a:r>
              <a:rPr lang="tr-TR" sz="2800" dirty="0"/>
              <a:t> of </a:t>
            </a:r>
            <a:r>
              <a:rPr lang="tr-TR" sz="2800" dirty="0" err="1"/>
              <a:t>best</a:t>
            </a:r>
            <a:r>
              <a:rPr lang="tr-TR" sz="2800" dirty="0"/>
              <a:t> </a:t>
            </a:r>
            <a:r>
              <a:rPr lang="tr-TR" sz="2800" dirty="0" err="1"/>
              <a:t>new</a:t>
            </a:r>
            <a:r>
              <a:rPr lang="tr-TR" sz="2800" dirty="0"/>
              <a:t> </a:t>
            </a:r>
            <a:r>
              <a:rPr lang="tr-TR" sz="2800" dirty="0" err="1"/>
              <a:t>nodes</a:t>
            </a:r>
            <a:r>
              <a:rPr lang="tr-TR" sz="2800" dirty="0"/>
              <a:t> </a:t>
            </a:r>
            <a:r>
              <a:rPr lang="tr-TR" sz="2800" dirty="0" err="1"/>
              <a:t>depending</a:t>
            </a:r>
            <a:r>
              <a:rPr lang="tr-TR" sz="2800" dirty="0"/>
              <a:t> on </a:t>
            </a:r>
            <a:r>
              <a:rPr lang="tr-TR" sz="2800" dirty="0" err="1"/>
              <a:t>heuristic</a:t>
            </a:r>
            <a:r>
              <a:rPr lang="tr-TR" sz="2800" dirty="0"/>
              <a:t> at </a:t>
            </a:r>
            <a:r>
              <a:rPr lang="tr-TR" sz="2800" dirty="0" err="1"/>
              <a:t>each</a:t>
            </a:r>
            <a:r>
              <a:rPr lang="tr-TR" sz="2800" dirty="0"/>
              <a:t> </a:t>
            </a:r>
            <a:r>
              <a:rPr lang="tr-TR" sz="2800" dirty="0" err="1"/>
              <a:t>new</a:t>
            </a:r>
            <a:r>
              <a:rPr lang="tr-TR" sz="2800" dirty="0"/>
              <a:t> </a:t>
            </a:r>
            <a:r>
              <a:rPr lang="tr-TR" sz="2800" dirty="0" err="1"/>
              <a:t>level</a:t>
            </a:r>
            <a:endParaRPr lang="tr-T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46" y="1850708"/>
            <a:ext cx="3241109" cy="1426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30" y="3717337"/>
            <a:ext cx="377954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Online </a:t>
            </a:r>
            <a:r>
              <a:rPr lang="tr-TR" dirty="0" err="1"/>
              <a:t>versus</a:t>
            </a:r>
            <a:r>
              <a:rPr lang="tr-TR" dirty="0"/>
              <a:t> Offline </a:t>
            </a:r>
            <a:r>
              <a:rPr lang="tr-TR" dirty="0" err="1"/>
              <a:t>Search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tr-TR" dirty="0" err="1"/>
              <a:t>Tree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en-US" dirty="0"/>
              <a:t>is </a:t>
            </a:r>
            <a:r>
              <a:rPr lang="tr-TR" dirty="0"/>
              <a:t>an </a:t>
            </a:r>
            <a:r>
              <a:rPr lang="en-US" dirty="0"/>
              <a:t>o</a:t>
            </a:r>
            <a:r>
              <a:rPr lang="tr-TR" dirty="0" err="1"/>
              <a:t>ffl</a:t>
            </a:r>
            <a:r>
              <a:rPr lang="en-US" dirty="0" err="1"/>
              <a:t>ine</a:t>
            </a:r>
            <a:r>
              <a:rPr lang="en-US" dirty="0"/>
              <a:t> problem solving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  <a:p>
            <a:pPr lvl="1" algn="just">
              <a:spcAft>
                <a:spcPts val="600"/>
              </a:spcAft>
            </a:pPr>
            <a:r>
              <a:rPr lang="en-US" dirty="0"/>
              <a:t>solution executed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en-US" dirty="0"/>
              <a:t>eyes closed.</a:t>
            </a:r>
          </a:p>
          <a:p>
            <a:pPr algn="just">
              <a:spcAft>
                <a:spcPts val="600"/>
              </a:spcAft>
            </a:pPr>
            <a:r>
              <a:rPr lang="en-US" dirty="0"/>
              <a:t>Online problem solving involves acting without complete knowledge.</a:t>
            </a:r>
            <a:endParaRPr lang="tr-TR" dirty="0"/>
          </a:p>
          <a:p>
            <a:pPr algn="just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73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9" y="1600200"/>
            <a:ext cx="3245969" cy="4525963"/>
          </a:xfrm>
        </p:spPr>
        <p:txBody>
          <a:bodyPr>
            <a:normAutofit/>
          </a:bodyPr>
          <a:lstStyle/>
          <a:p>
            <a:pPr marL="180975" indent="-180975">
              <a:buNone/>
            </a:pPr>
            <a:r>
              <a:rPr lang="tr-TR" sz="2800" dirty="0"/>
              <a:t>• </a:t>
            </a:r>
            <a:r>
              <a:rPr lang="tr-TR" sz="2800" dirty="0" err="1"/>
              <a:t>Optimization</a:t>
            </a:r>
            <a:r>
              <a:rPr lang="tr-TR" sz="2800" dirty="0"/>
              <a:t> is </a:t>
            </a:r>
            <a:r>
              <a:rPr lang="tr-TR" sz="2800" dirty="0" err="1"/>
              <a:t>possible</a:t>
            </a:r>
            <a:endParaRPr lang="tr-TR" sz="2800" dirty="0"/>
          </a:p>
          <a:p>
            <a:pPr lvl="1"/>
            <a:r>
              <a:rPr lang="tr-TR" sz="2400" dirty="0" err="1"/>
              <a:t>Ignore</a:t>
            </a:r>
            <a:r>
              <a:rPr lang="tr-TR" sz="2400" dirty="0"/>
              <a:t> </a:t>
            </a:r>
            <a:r>
              <a:rPr lang="tr-TR" sz="2400" dirty="0" err="1"/>
              <a:t>leafs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not </a:t>
            </a:r>
            <a:r>
              <a:rPr lang="tr-TR" sz="2400" dirty="0" err="1"/>
              <a:t>goal</a:t>
            </a:r>
            <a:r>
              <a:rPr lang="tr-TR" sz="2400" dirty="0"/>
              <a:t> </a:t>
            </a:r>
            <a:r>
              <a:rPr lang="tr-TR" sz="2400" dirty="0" err="1"/>
              <a:t>nodes</a:t>
            </a:r>
            <a:r>
              <a:rPr lang="tr-TR" sz="2400" dirty="0"/>
              <a:t> </a:t>
            </a:r>
          </a:p>
          <a:p>
            <a:pPr lvl="1"/>
            <a:r>
              <a:rPr lang="tr-TR" sz="2400" dirty="0" err="1"/>
              <a:t>see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node</a:t>
            </a:r>
            <a:r>
              <a:rPr lang="tr-TR" sz="2400" dirty="0"/>
              <a:t> C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00808"/>
            <a:ext cx="5281198" cy="223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91" y="4149080"/>
            <a:ext cx="5261319" cy="222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tr-TR" dirty="0"/>
              <a:t>A successor state is generated by combining two parent states</a:t>
            </a:r>
          </a:p>
          <a:p>
            <a:pPr>
              <a:lnSpc>
                <a:spcPct val="110000"/>
              </a:lnSpc>
            </a:pPr>
            <a:r>
              <a:rPr lang="en-US" altLang="tr-TR" dirty="0"/>
              <a:t>Start with </a:t>
            </a:r>
            <a:r>
              <a:rPr lang="en-US" altLang="tr-TR" i="1" dirty="0"/>
              <a:t>k</a:t>
            </a:r>
            <a:r>
              <a:rPr lang="en-US" altLang="tr-TR" dirty="0"/>
              <a:t> randomly generated states (</a:t>
            </a:r>
            <a:r>
              <a:rPr lang="en-US" altLang="tr-TR" dirty="0">
                <a:solidFill>
                  <a:schemeClr val="accent5">
                    <a:lumMod val="75000"/>
                  </a:schemeClr>
                </a:solidFill>
              </a:rPr>
              <a:t>population</a:t>
            </a:r>
            <a:r>
              <a:rPr lang="en-US" altLang="tr-TR" dirty="0"/>
              <a:t>)</a:t>
            </a:r>
          </a:p>
          <a:p>
            <a:pPr>
              <a:lnSpc>
                <a:spcPct val="110000"/>
              </a:lnSpc>
            </a:pPr>
            <a:r>
              <a:rPr lang="en-US" altLang="tr-TR" dirty="0"/>
              <a:t>A state </a:t>
            </a:r>
            <a:r>
              <a:rPr lang="tr-TR" altLang="tr-TR" dirty="0"/>
              <a:t>(</a:t>
            </a:r>
            <a:r>
              <a:rPr lang="tr-TR" altLang="tr-TR" dirty="0" err="1">
                <a:solidFill>
                  <a:schemeClr val="accent5">
                    <a:lumMod val="75000"/>
                  </a:schemeClr>
                </a:solidFill>
              </a:rPr>
              <a:t>chromosome</a:t>
            </a:r>
            <a:r>
              <a:rPr lang="tr-TR" altLang="tr-TR" dirty="0"/>
              <a:t>) </a:t>
            </a:r>
            <a:r>
              <a:rPr lang="en-US" altLang="tr-TR" dirty="0"/>
              <a:t>is represented as a string over a finite alphabet (often a string of 0s and 1s)</a:t>
            </a:r>
          </a:p>
          <a:p>
            <a:pPr>
              <a:lnSpc>
                <a:spcPct val="110000"/>
              </a:lnSpc>
            </a:pPr>
            <a:r>
              <a:rPr lang="en-US" altLang="tr-TR" dirty="0"/>
              <a:t>Evaluation function (</a:t>
            </a:r>
            <a:r>
              <a:rPr lang="en-US" altLang="tr-TR" dirty="0">
                <a:solidFill>
                  <a:schemeClr val="accent5">
                    <a:lumMod val="75000"/>
                  </a:schemeClr>
                </a:solidFill>
              </a:rPr>
              <a:t>fitness function</a:t>
            </a:r>
            <a:r>
              <a:rPr lang="en-US" altLang="tr-TR"/>
              <a:t>). </a:t>
            </a:r>
          </a:p>
          <a:p>
            <a:pPr lvl="1">
              <a:lnSpc>
                <a:spcPct val="110000"/>
              </a:lnSpc>
            </a:pPr>
            <a:r>
              <a:rPr lang="en-US" altLang="tr-TR"/>
              <a:t>Higher </a:t>
            </a:r>
            <a:r>
              <a:rPr lang="en-US" altLang="tr-TR" dirty="0"/>
              <a:t>values for better states.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5273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altLang="tr-TR" sz="2800" dirty="0"/>
              <a:t>Operations </a:t>
            </a:r>
            <a:r>
              <a:rPr lang="tr-TR" altLang="tr-TR" sz="2800" dirty="0" err="1"/>
              <a:t>used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to</a:t>
            </a:r>
            <a:r>
              <a:rPr lang="tr-TR" altLang="tr-TR" sz="2800" dirty="0"/>
              <a:t> </a:t>
            </a:r>
            <a:r>
              <a:rPr lang="tr-TR" altLang="tr-TR" sz="2800" dirty="0" err="1"/>
              <a:t>produce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new</a:t>
            </a:r>
            <a:r>
              <a:rPr lang="tr-TR" altLang="tr-TR" sz="2800" dirty="0"/>
              <a:t> </a:t>
            </a:r>
            <a:r>
              <a:rPr lang="tr-TR" altLang="tr-TR" sz="2800" dirty="0" err="1"/>
              <a:t>chromosomes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or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states</a:t>
            </a:r>
            <a:endParaRPr lang="tr-TR" altLang="tr-TR" sz="2800" dirty="0"/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altLang="tr-TR" dirty="0" err="1"/>
              <a:t>selection</a:t>
            </a:r>
            <a:r>
              <a:rPr lang="tr-TR" altLang="tr-TR" dirty="0"/>
              <a:t>: </a:t>
            </a:r>
          </a:p>
          <a:p>
            <a:pPr marL="914400" lvl="2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altLang="tr-TR" dirty="0" err="1"/>
              <a:t>Selection</a:t>
            </a:r>
            <a:r>
              <a:rPr lang="tr-TR" altLang="tr-TR" dirty="0"/>
              <a:t> of </a:t>
            </a:r>
            <a:r>
              <a:rPr lang="tr-TR" altLang="tr-TR" dirty="0" err="1"/>
              <a:t>chromosomes</a:t>
            </a:r>
            <a:r>
              <a:rPr lang="tr-TR" altLang="tr-TR" dirty="0"/>
              <a:t> </a:t>
            </a:r>
            <a:r>
              <a:rPr lang="tr-TR" altLang="tr-TR" dirty="0" err="1"/>
              <a:t>that</a:t>
            </a:r>
            <a:r>
              <a:rPr lang="tr-TR" altLang="tr-TR" dirty="0"/>
              <a:t> </a:t>
            </a:r>
            <a:r>
              <a:rPr lang="tr-TR" altLang="tr-TR" dirty="0" err="1"/>
              <a:t>are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be </a:t>
            </a:r>
            <a:r>
              <a:rPr lang="tr-TR" altLang="tr-TR" dirty="0" err="1"/>
              <a:t>used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produce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next</a:t>
            </a:r>
            <a:r>
              <a:rPr lang="tr-TR" altLang="tr-TR" dirty="0"/>
              <a:t> </a:t>
            </a:r>
            <a:r>
              <a:rPr lang="tr-TR" altLang="tr-TR" dirty="0" err="1"/>
              <a:t>generation</a:t>
            </a:r>
            <a:endParaRPr lang="tr-TR" altLang="tr-TR" dirty="0"/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tr-TR" dirty="0"/>
              <a:t>re</a:t>
            </a:r>
            <a:r>
              <a:rPr lang="tr-TR" altLang="tr-TR" dirty="0" err="1"/>
              <a:t>produce</a:t>
            </a:r>
            <a:r>
              <a:rPr lang="tr-TR" altLang="tr-TR" dirty="0"/>
              <a:t>: </a:t>
            </a:r>
          </a:p>
          <a:p>
            <a:pPr marL="914400" lvl="2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altLang="tr-TR" dirty="0" err="1"/>
              <a:t>Performance</a:t>
            </a:r>
            <a:r>
              <a:rPr lang="tr-TR" altLang="tr-TR" dirty="0"/>
              <a:t> of </a:t>
            </a:r>
            <a:r>
              <a:rPr lang="tr-TR" altLang="tr-TR" dirty="0" err="1"/>
              <a:t>crossover</a:t>
            </a:r>
            <a:r>
              <a:rPr lang="tr-TR" altLang="tr-TR" dirty="0"/>
              <a:t> </a:t>
            </a:r>
            <a:r>
              <a:rPr lang="tr-TR" altLang="tr-TR" dirty="0" err="1"/>
              <a:t>operation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generate</a:t>
            </a:r>
            <a:r>
              <a:rPr lang="tr-TR" altLang="tr-TR" dirty="0"/>
              <a:t> </a:t>
            </a:r>
            <a:r>
              <a:rPr lang="tr-TR" altLang="tr-TR" dirty="0" err="1"/>
              <a:t>new</a:t>
            </a:r>
            <a:r>
              <a:rPr lang="tr-TR" altLang="tr-TR" dirty="0"/>
              <a:t> </a:t>
            </a:r>
            <a:r>
              <a:rPr lang="tr-TR" altLang="tr-TR" dirty="0" err="1"/>
              <a:t>solutions</a:t>
            </a:r>
            <a:endParaRPr lang="tr-TR" altLang="tr-TR" dirty="0"/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tr-TR" dirty="0"/>
              <a:t>mutation</a:t>
            </a:r>
            <a:r>
              <a:rPr lang="tr-TR" altLang="tr-TR" dirty="0"/>
              <a:t>: </a:t>
            </a:r>
          </a:p>
          <a:p>
            <a:pPr marL="914400" lvl="2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altLang="tr-TR" dirty="0" err="1"/>
              <a:t>Random</a:t>
            </a:r>
            <a:r>
              <a:rPr lang="tr-TR" altLang="tr-TR" dirty="0"/>
              <a:t> </a:t>
            </a:r>
            <a:r>
              <a:rPr lang="tr-TR" altLang="tr-TR" dirty="0" err="1"/>
              <a:t>change</a:t>
            </a:r>
            <a:r>
              <a:rPr lang="tr-TR" altLang="tr-TR" dirty="0"/>
              <a:t> of </a:t>
            </a:r>
            <a:r>
              <a:rPr lang="tr-TR" altLang="tr-TR" dirty="0" err="1"/>
              <a:t>some</a:t>
            </a:r>
            <a:r>
              <a:rPr lang="tr-TR" altLang="tr-TR" dirty="0"/>
              <a:t> </a:t>
            </a:r>
            <a:r>
              <a:rPr lang="tr-TR" altLang="tr-TR" dirty="0" err="1"/>
              <a:t>values</a:t>
            </a:r>
            <a:r>
              <a:rPr lang="tr-TR" altLang="tr-TR" dirty="0"/>
              <a:t> of </a:t>
            </a:r>
            <a:r>
              <a:rPr lang="tr-TR" altLang="tr-TR" dirty="0" err="1"/>
              <a:t>chromosomes</a:t>
            </a:r>
            <a:endParaRPr lang="tr-TR" altLang="tr-TR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tr-TR" altLang="tr-TR" sz="12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tr-TR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tr-TR" altLang="tr-TR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538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Ways</a:t>
            </a:r>
            <a:r>
              <a:rPr lang="tr-TR" dirty="0"/>
              <a:t> of </a:t>
            </a:r>
            <a:r>
              <a:rPr lang="tr-TR" dirty="0" err="1"/>
              <a:t>Chromosome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I:</a:t>
            </a:r>
            <a:br>
              <a:rPr lang="tr-TR" dirty="0"/>
            </a:br>
            <a:r>
              <a:rPr lang="tr-TR" altLang="tr-TR" dirty="0" err="1"/>
              <a:t>Roulette</a:t>
            </a:r>
            <a:r>
              <a:rPr lang="tr-TR" altLang="tr-TR" dirty="0"/>
              <a:t> Wheel </a:t>
            </a:r>
            <a:r>
              <a:rPr lang="tr-TR" altLang="tr-TR" dirty="0" err="1"/>
              <a:t>Selection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5112568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dirty="0" err="1"/>
              <a:t>Chromosomes</a:t>
            </a:r>
            <a:r>
              <a:rPr lang="tr-TR" altLang="tr-TR" dirty="0"/>
              <a:t> </a:t>
            </a:r>
            <a:r>
              <a:rPr lang="tr-TR" altLang="tr-TR" dirty="0" err="1"/>
              <a:t>are</a:t>
            </a:r>
            <a:r>
              <a:rPr lang="tr-TR" altLang="tr-TR" dirty="0"/>
              <a:t> </a:t>
            </a:r>
            <a:r>
              <a:rPr lang="tr-TR" altLang="tr-TR" dirty="0" err="1"/>
              <a:t>selected</a:t>
            </a:r>
            <a:r>
              <a:rPr lang="tr-TR" altLang="tr-TR" dirty="0"/>
              <a:t> </a:t>
            </a:r>
            <a:r>
              <a:rPr lang="tr-TR" altLang="tr-TR" dirty="0" err="1"/>
              <a:t>according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their</a:t>
            </a:r>
            <a:r>
              <a:rPr lang="tr-TR" altLang="tr-TR" dirty="0"/>
              <a:t> </a:t>
            </a:r>
            <a:r>
              <a:rPr lang="tr-TR" altLang="tr-TR" dirty="0" err="1"/>
              <a:t>fitness</a:t>
            </a:r>
            <a:r>
              <a:rPr lang="tr-TR" altLang="tr-TR" dirty="0"/>
              <a:t> </a:t>
            </a:r>
            <a:r>
              <a:rPr lang="tr-TR" altLang="tr-TR" dirty="0" err="1"/>
              <a:t>values</a:t>
            </a:r>
            <a:r>
              <a:rPr lang="tr-TR" altLang="tr-TR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chromosome</a:t>
            </a:r>
            <a:r>
              <a:rPr lang="tr-TR" altLang="tr-TR" dirty="0"/>
              <a:t> </a:t>
            </a:r>
            <a:r>
              <a:rPr lang="tr-TR" altLang="tr-TR" dirty="0" err="1"/>
              <a:t>with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greatest</a:t>
            </a:r>
            <a:r>
              <a:rPr lang="tr-TR" altLang="tr-TR" dirty="0"/>
              <a:t> </a:t>
            </a:r>
            <a:r>
              <a:rPr lang="tr-TR" altLang="tr-TR" dirty="0" err="1"/>
              <a:t>fitness</a:t>
            </a:r>
            <a:r>
              <a:rPr lang="tr-TR" altLang="tr-TR" dirty="0"/>
              <a:t> </a:t>
            </a:r>
            <a:r>
              <a:rPr lang="tr-TR" altLang="tr-TR" dirty="0" err="1"/>
              <a:t>values</a:t>
            </a:r>
            <a:endParaRPr lang="tr-TR" altLang="tr-TR" dirty="0"/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dirty="0"/>
              <a:t>has </a:t>
            </a:r>
            <a:r>
              <a:rPr lang="tr-TR" altLang="tr-TR" dirty="0" err="1"/>
              <a:t>only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greatest</a:t>
            </a:r>
            <a:r>
              <a:rPr lang="tr-TR" altLang="tr-TR" dirty="0"/>
              <a:t> </a:t>
            </a:r>
            <a:r>
              <a:rPr lang="tr-TR" altLang="tr-TR" dirty="0" err="1"/>
              <a:t>probability</a:t>
            </a:r>
            <a:r>
              <a:rPr lang="tr-TR" altLang="tr-TR" dirty="0"/>
              <a:t> </a:t>
            </a:r>
            <a:r>
              <a:rPr lang="tr-TR" altLang="tr-TR" dirty="0" err="1"/>
              <a:t>for</a:t>
            </a:r>
            <a:r>
              <a:rPr lang="tr-TR" altLang="tr-TR" dirty="0"/>
              <a:t> </a:t>
            </a:r>
            <a:r>
              <a:rPr lang="tr-TR" altLang="tr-TR" dirty="0" err="1"/>
              <a:t>being</a:t>
            </a:r>
            <a:r>
              <a:rPr lang="tr-TR" altLang="tr-TR" dirty="0"/>
              <a:t> </a:t>
            </a:r>
            <a:r>
              <a:rPr lang="tr-TR" altLang="tr-TR" dirty="0" err="1"/>
              <a:t>selected</a:t>
            </a:r>
            <a:endParaRPr lang="tr-TR" altLang="tr-TR" dirty="0"/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dirty="0"/>
              <a:t>but </a:t>
            </a:r>
            <a:r>
              <a:rPr lang="tr-TR" altLang="tr-TR" dirty="0" err="1"/>
              <a:t>its</a:t>
            </a:r>
            <a:r>
              <a:rPr lang="tr-TR" altLang="tr-TR" dirty="0"/>
              <a:t> </a:t>
            </a:r>
            <a:r>
              <a:rPr lang="tr-TR" altLang="tr-TR" dirty="0" err="1"/>
              <a:t>selection</a:t>
            </a:r>
            <a:r>
              <a:rPr lang="tr-TR" altLang="tr-TR" dirty="0"/>
              <a:t> is not </a:t>
            </a:r>
            <a:r>
              <a:rPr lang="tr-TR" altLang="tr-TR" dirty="0" err="1"/>
              <a:t>guaranteed</a:t>
            </a:r>
            <a:r>
              <a:rPr lang="tr-TR" altLang="tr-TR" dirty="0"/>
              <a:t>.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selection</a:t>
            </a:r>
            <a:r>
              <a:rPr lang="tr-TR" altLang="tr-TR" dirty="0"/>
              <a:t> </a:t>
            </a:r>
            <a:r>
              <a:rPr lang="tr-TR" altLang="tr-TR" dirty="0" err="1"/>
              <a:t>probability</a:t>
            </a:r>
            <a:r>
              <a:rPr lang="tr-TR" altLang="tr-TR" dirty="0"/>
              <a:t> of </a:t>
            </a:r>
            <a:r>
              <a:rPr lang="tr-TR" altLang="tr-TR" dirty="0" err="1"/>
              <a:t>each</a:t>
            </a:r>
            <a:r>
              <a:rPr lang="tr-TR" altLang="tr-TR" dirty="0"/>
              <a:t> </a:t>
            </a:r>
            <a:r>
              <a:rPr lang="tr-TR" altLang="tr-TR" dirty="0" err="1"/>
              <a:t>chromosome</a:t>
            </a:r>
            <a:r>
              <a:rPr lang="tr-TR" altLang="tr-TR" dirty="0"/>
              <a:t> is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ratio</a:t>
            </a:r>
            <a:r>
              <a:rPr lang="tr-TR" altLang="tr-TR" dirty="0"/>
              <a:t> of </a:t>
            </a:r>
            <a:r>
              <a:rPr lang="tr-TR" altLang="tr-TR" dirty="0" err="1"/>
              <a:t>its</a:t>
            </a:r>
            <a:r>
              <a:rPr lang="tr-TR" altLang="tr-TR" dirty="0"/>
              <a:t> </a:t>
            </a:r>
            <a:r>
              <a:rPr lang="tr-TR" altLang="tr-TR" dirty="0" err="1"/>
              <a:t>fitness</a:t>
            </a:r>
            <a:r>
              <a:rPr lang="tr-TR" altLang="tr-TR" dirty="0"/>
              <a:t> </a:t>
            </a:r>
            <a:r>
              <a:rPr lang="tr-TR" altLang="tr-TR" dirty="0" err="1"/>
              <a:t>value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sum</a:t>
            </a:r>
            <a:r>
              <a:rPr lang="tr-TR" altLang="tr-TR" dirty="0"/>
              <a:t> of </a:t>
            </a:r>
            <a:r>
              <a:rPr lang="tr-TR" altLang="tr-TR" dirty="0" err="1"/>
              <a:t>fitness</a:t>
            </a:r>
            <a:r>
              <a:rPr lang="tr-TR" altLang="tr-TR" dirty="0"/>
              <a:t> </a:t>
            </a:r>
            <a:r>
              <a:rPr lang="tr-TR" altLang="tr-TR" dirty="0" err="1"/>
              <a:t>values</a:t>
            </a:r>
            <a:r>
              <a:rPr lang="tr-TR" altLang="tr-TR" dirty="0"/>
              <a:t> of </a:t>
            </a:r>
            <a:r>
              <a:rPr lang="tr-TR" altLang="tr-TR" dirty="0" err="1"/>
              <a:t>all</a:t>
            </a:r>
            <a:r>
              <a:rPr lang="tr-TR" altLang="tr-TR" dirty="0"/>
              <a:t> </a:t>
            </a:r>
            <a:r>
              <a:rPr lang="tr-TR" altLang="tr-TR" dirty="0" err="1"/>
              <a:t>chromosomes</a:t>
            </a:r>
            <a:r>
              <a:rPr lang="tr-TR" altLang="tr-TR" dirty="0"/>
              <a:t> in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population</a:t>
            </a:r>
            <a:r>
              <a:rPr lang="tr-TR" alt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40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err="1"/>
              <a:t>Problems</a:t>
            </a:r>
            <a:r>
              <a:rPr lang="tr-TR" altLang="tr-TR" dirty="0"/>
              <a:t> of </a:t>
            </a:r>
            <a:r>
              <a:rPr lang="tr-TR" altLang="tr-TR" dirty="0" err="1"/>
              <a:t>Roulette</a:t>
            </a:r>
            <a:r>
              <a:rPr lang="tr-TR" altLang="tr-TR" dirty="0"/>
              <a:t> Wheel </a:t>
            </a:r>
            <a:r>
              <a:rPr lang="tr-TR" altLang="tr-TR" dirty="0" err="1"/>
              <a:t>Selection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5112568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sz="2800" dirty="0" err="1"/>
              <a:t>Roulette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wheel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selection</a:t>
            </a:r>
            <a:r>
              <a:rPr lang="tr-TR" altLang="tr-TR" sz="2800" dirty="0"/>
              <a:t> </a:t>
            </a:r>
            <a:r>
              <a:rPr lang="tr-TR" altLang="tr-TR" sz="2800" dirty="0" err="1"/>
              <a:t>leads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to</a:t>
            </a:r>
            <a:r>
              <a:rPr lang="tr-TR" altLang="tr-TR" sz="2800" dirty="0"/>
              <a:t> </a:t>
            </a:r>
            <a:r>
              <a:rPr lang="tr-TR" altLang="tr-TR" sz="2800" dirty="0" err="1"/>
              <a:t>problems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when</a:t>
            </a:r>
            <a:r>
              <a:rPr lang="tr-TR" altLang="tr-TR" sz="2800" dirty="0"/>
              <a:t> </a:t>
            </a:r>
            <a:r>
              <a:rPr lang="tr-TR" altLang="tr-TR" sz="2800" dirty="0" err="1"/>
              <a:t>fitness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values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are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fairly</a:t>
            </a:r>
            <a:r>
              <a:rPr lang="tr-TR" altLang="tr-TR" sz="2800" dirty="0"/>
              <a:t> </a:t>
            </a:r>
            <a:r>
              <a:rPr lang="tr-TR" altLang="tr-TR" sz="2800" dirty="0" err="1"/>
              <a:t>different</a:t>
            </a:r>
            <a:r>
              <a:rPr lang="tr-TR" altLang="tr-TR" sz="2800" dirty="0"/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sz="2800" dirty="0" err="1"/>
              <a:t>For</a:t>
            </a:r>
            <a:r>
              <a:rPr lang="tr-TR" altLang="tr-TR" sz="2800" dirty="0"/>
              <a:t> </a:t>
            </a:r>
            <a:r>
              <a:rPr lang="tr-TR" altLang="tr-TR" sz="2800" dirty="0" err="1"/>
              <a:t>example</a:t>
            </a:r>
            <a:r>
              <a:rPr lang="tr-TR" altLang="tr-TR" sz="2800" dirty="0"/>
              <a:t>,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sz="2400" dirty="0" err="1"/>
              <a:t>if</a:t>
            </a:r>
            <a:r>
              <a:rPr lang="tr-TR" altLang="tr-TR" sz="2400" dirty="0"/>
              <a:t>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selection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probability</a:t>
            </a:r>
            <a:r>
              <a:rPr lang="tr-TR" altLang="tr-TR" sz="2400" dirty="0"/>
              <a:t> of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best</a:t>
            </a:r>
            <a:r>
              <a:rPr lang="tr-TR" altLang="tr-TR" sz="2400" dirty="0"/>
              <a:t> </a:t>
            </a:r>
            <a:r>
              <a:rPr lang="tr-TR" altLang="tr-TR" sz="2400" dirty="0" err="1"/>
              <a:t>chromosome</a:t>
            </a:r>
            <a:r>
              <a:rPr lang="tr-TR" altLang="tr-TR" sz="2400" dirty="0"/>
              <a:t> is 90%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other</a:t>
            </a:r>
            <a:r>
              <a:rPr lang="tr-TR" altLang="tr-TR" sz="2400" dirty="0"/>
              <a:t> </a:t>
            </a:r>
            <a:r>
              <a:rPr lang="tr-TR" altLang="tr-TR" sz="2400" dirty="0" err="1"/>
              <a:t>chromosomes</a:t>
            </a:r>
            <a:r>
              <a:rPr lang="tr-TR" altLang="tr-TR" sz="2400" dirty="0"/>
              <a:t> </a:t>
            </a:r>
            <a:r>
              <a:rPr lang="tr-TR" altLang="tr-TR" sz="2400" dirty="0" err="1"/>
              <a:t>have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much</a:t>
            </a:r>
            <a:r>
              <a:rPr lang="tr-TR" altLang="tr-TR" sz="2400" dirty="0"/>
              <a:t> </a:t>
            </a:r>
            <a:r>
              <a:rPr lang="tr-TR" altLang="tr-TR" sz="2400" dirty="0" err="1"/>
              <a:t>less</a:t>
            </a:r>
            <a:r>
              <a:rPr lang="tr-TR" altLang="tr-TR" sz="2400" dirty="0"/>
              <a:t> </a:t>
            </a:r>
            <a:r>
              <a:rPr lang="tr-TR" altLang="tr-TR" sz="2400" dirty="0" err="1"/>
              <a:t>chance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for</a:t>
            </a:r>
            <a:r>
              <a:rPr lang="tr-TR" altLang="tr-TR" sz="2400" dirty="0"/>
              <a:t> </a:t>
            </a:r>
            <a:r>
              <a:rPr lang="tr-TR" altLang="tr-TR" sz="2400" dirty="0" err="1"/>
              <a:t>being</a:t>
            </a:r>
            <a:r>
              <a:rPr lang="tr-TR" altLang="tr-TR" sz="2400" dirty="0"/>
              <a:t> </a:t>
            </a:r>
            <a:r>
              <a:rPr lang="tr-TR" altLang="tr-TR" sz="2400" dirty="0" err="1"/>
              <a:t>selected</a:t>
            </a:r>
            <a:r>
              <a:rPr lang="tr-TR" altLang="tr-TR" sz="2400" dirty="0"/>
              <a:t>.</a:t>
            </a:r>
          </a:p>
          <a:p>
            <a:pPr marL="265113" lvl="2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tr-TR" altLang="tr-TR" sz="2000" dirty="0"/>
          </a:p>
        </p:txBody>
      </p:sp>
    </p:spTree>
    <p:extLst>
      <p:ext uri="{BB962C8B-B14F-4D97-AF65-F5344CB8AC3E}">
        <p14:creationId xmlns:p14="http://schemas.microsoft.com/office/powerpoint/2010/main" val="233367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Ways</a:t>
            </a:r>
            <a:r>
              <a:rPr lang="tr-TR" dirty="0"/>
              <a:t> of </a:t>
            </a:r>
            <a:r>
              <a:rPr lang="tr-TR" dirty="0" err="1"/>
              <a:t>Chromosome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II:</a:t>
            </a:r>
            <a:br>
              <a:rPr lang="tr-TR" dirty="0"/>
            </a:br>
            <a:r>
              <a:rPr lang="tr-TR" altLang="tr-TR" dirty="0" err="1"/>
              <a:t>Ordered</a:t>
            </a:r>
            <a:r>
              <a:rPr lang="tr-TR" altLang="tr-TR" dirty="0"/>
              <a:t> </a:t>
            </a:r>
            <a:r>
              <a:rPr lang="tr-TR" altLang="tr-TR" dirty="0" err="1"/>
              <a:t>Selection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5112568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altLang="tr-TR" sz="2800" dirty="0" err="1"/>
              <a:t>Ordered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selection</a:t>
            </a:r>
            <a:r>
              <a:rPr lang="tr-TR" altLang="tr-TR" sz="2800" dirty="0"/>
              <a:t> </a:t>
            </a:r>
            <a:r>
              <a:rPr lang="tr-TR" altLang="tr-TR" sz="2800" dirty="0" err="1"/>
              <a:t>first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sorts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population</a:t>
            </a:r>
            <a:r>
              <a:rPr lang="tr-TR" altLang="tr-TR" sz="2800" dirty="0"/>
              <a:t> </a:t>
            </a:r>
            <a:r>
              <a:rPr lang="tr-TR" altLang="tr-TR" sz="2800" dirty="0" err="1"/>
              <a:t>according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to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fitness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values</a:t>
            </a:r>
            <a:r>
              <a:rPr lang="tr-TR" altLang="tr-TR" sz="2800" dirty="0"/>
              <a:t> in </a:t>
            </a:r>
            <a:r>
              <a:rPr lang="tr-TR" altLang="tr-TR" sz="2800" dirty="0" err="1"/>
              <a:t>ascending</a:t>
            </a:r>
            <a:r>
              <a:rPr lang="tr-TR" altLang="tr-TR" sz="2800" dirty="0"/>
              <a:t> </a:t>
            </a:r>
            <a:r>
              <a:rPr lang="tr-TR" altLang="tr-TR" sz="2800" dirty="0" err="1"/>
              <a:t>order</a:t>
            </a:r>
            <a:r>
              <a:rPr lang="tr-TR" altLang="tr-TR" sz="2800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order</a:t>
            </a:r>
            <a:r>
              <a:rPr lang="tr-TR" altLang="tr-TR" sz="2400" dirty="0"/>
              <a:t> </a:t>
            </a:r>
            <a:r>
              <a:rPr lang="tr-TR" altLang="tr-TR" sz="2400" dirty="0" err="1"/>
              <a:t>value</a:t>
            </a:r>
            <a:r>
              <a:rPr lang="tr-TR" altLang="tr-TR" sz="2400" dirty="0"/>
              <a:t> of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chromosome</a:t>
            </a:r>
            <a:r>
              <a:rPr lang="tr-TR" altLang="tr-TR" sz="2400" dirty="0"/>
              <a:t> is </a:t>
            </a:r>
            <a:r>
              <a:rPr lang="tr-TR" altLang="tr-TR" sz="2400" dirty="0" err="1"/>
              <a:t>assigned</a:t>
            </a:r>
            <a:r>
              <a:rPr lang="tr-TR" altLang="tr-TR" sz="2400" dirty="0"/>
              <a:t> as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fitness</a:t>
            </a:r>
            <a:r>
              <a:rPr lang="tr-TR" altLang="tr-TR" sz="2400" dirty="0"/>
              <a:t> </a:t>
            </a:r>
            <a:r>
              <a:rPr lang="tr-TR" altLang="tr-TR" sz="2400" dirty="0" err="1"/>
              <a:t>value</a:t>
            </a:r>
            <a:r>
              <a:rPr lang="tr-TR" altLang="tr-TR" sz="2400" dirty="0"/>
              <a:t>, </a:t>
            </a:r>
            <a:r>
              <a:rPr lang="tr-TR" altLang="tr-TR" sz="2400" dirty="0" err="1"/>
              <a:t>which</a:t>
            </a:r>
            <a:r>
              <a:rPr lang="tr-TR" altLang="tr-TR" sz="2400" dirty="0"/>
              <a:t> is 1 </a:t>
            </a:r>
            <a:r>
              <a:rPr lang="tr-TR" altLang="tr-TR" sz="2400" dirty="0" err="1"/>
              <a:t>and</a:t>
            </a:r>
            <a:r>
              <a:rPr lang="tr-TR" altLang="tr-TR" sz="2400" dirty="0"/>
              <a:t> N in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worst</a:t>
            </a:r>
            <a:r>
              <a:rPr lang="tr-TR" altLang="tr-TR" sz="2400" dirty="0"/>
              <a:t> </a:t>
            </a:r>
            <a:r>
              <a:rPr lang="tr-TR" altLang="tr-TR" sz="2400" dirty="0" err="1"/>
              <a:t>and</a:t>
            </a:r>
            <a:r>
              <a:rPr lang="tr-TR" altLang="tr-TR" sz="2400" dirty="0"/>
              <a:t> </a:t>
            </a:r>
            <a:r>
              <a:rPr lang="tr-TR" altLang="tr-TR" sz="2400" dirty="0" err="1"/>
              <a:t>best</a:t>
            </a:r>
            <a:r>
              <a:rPr lang="tr-TR" altLang="tr-TR" sz="2400" dirty="0"/>
              <a:t> </a:t>
            </a:r>
            <a:r>
              <a:rPr lang="tr-TR" altLang="tr-TR" sz="2400" dirty="0" err="1"/>
              <a:t>cases</a:t>
            </a:r>
            <a:r>
              <a:rPr lang="tr-TR" altLang="tr-TR" sz="2400" dirty="0"/>
              <a:t>, </a:t>
            </a:r>
            <a:r>
              <a:rPr lang="tr-TR" altLang="tr-TR" sz="2400" dirty="0" err="1"/>
              <a:t>respectively</a:t>
            </a:r>
            <a:r>
              <a:rPr lang="tr-TR" altLang="tr-TR" sz="2400" dirty="0"/>
              <a:t>.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altLang="tr-TR" sz="2400" dirty="0" err="1"/>
              <a:t>Selection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probability</a:t>
            </a:r>
            <a:r>
              <a:rPr lang="tr-TR" altLang="tr-TR" sz="2400" dirty="0"/>
              <a:t> is </a:t>
            </a:r>
            <a:r>
              <a:rPr lang="tr-TR" altLang="tr-TR" sz="2400" dirty="0" err="1"/>
              <a:t>again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ratio</a:t>
            </a:r>
            <a:r>
              <a:rPr lang="tr-TR" altLang="tr-TR" sz="2400" dirty="0"/>
              <a:t> of a </a:t>
            </a:r>
            <a:r>
              <a:rPr lang="tr-TR" altLang="tr-TR" sz="2400" dirty="0" err="1"/>
              <a:t>fitness</a:t>
            </a:r>
            <a:r>
              <a:rPr lang="tr-TR" altLang="tr-TR" sz="2400" dirty="0"/>
              <a:t> </a:t>
            </a:r>
            <a:r>
              <a:rPr lang="tr-TR" altLang="tr-TR" sz="2400" dirty="0" err="1"/>
              <a:t>value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to</a:t>
            </a:r>
            <a:r>
              <a:rPr lang="tr-TR" altLang="tr-TR" sz="2400" dirty="0"/>
              <a:t>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total </a:t>
            </a:r>
            <a:r>
              <a:rPr lang="tr-TR" altLang="tr-TR" sz="2400" dirty="0" err="1"/>
              <a:t>fitness</a:t>
            </a:r>
            <a:r>
              <a:rPr lang="tr-TR" altLang="tr-TR" sz="2400" dirty="0"/>
              <a:t> </a:t>
            </a:r>
            <a:r>
              <a:rPr lang="tr-TR" altLang="tr-TR" sz="2400" dirty="0" err="1"/>
              <a:t>values</a:t>
            </a:r>
            <a:r>
              <a:rPr lang="tr-TR" altLang="tr-TR" sz="2400" dirty="0"/>
              <a:t> in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population</a:t>
            </a:r>
            <a:r>
              <a:rPr lang="tr-TR" altLang="tr-TR" sz="2400" dirty="0"/>
              <a:t>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altLang="tr-TR" sz="2800" dirty="0" err="1"/>
              <a:t>Therefore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all</a:t>
            </a:r>
            <a:r>
              <a:rPr lang="tr-TR" altLang="tr-TR" sz="2800" dirty="0"/>
              <a:t> </a:t>
            </a:r>
            <a:r>
              <a:rPr lang="tr-TR" altLang="tr-TR" sz="2800" dirty="0" err="1"/>
              <a:t>chromosomes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have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chance</a:t>
            </a:r>
            <a:r>
              <a:rPr lang="tr-TR" altLang="tr-TR" sz="2800" dirty="0"/>
              <a:t> of </a:t>
            </a:r>
            <a:r>
              <a:rPr lang="tr-TR" altLang="tr-TR" sz="2800" dirty="0" err="1"/>
              <a:t>being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selected</a:t>
            </a:r>
            <a:r>
              <a:rPr lang="tr-TR" altLang="tr-TR" sz="2800" dirty="0"/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tr-TR" altLang="tr-TR" sz="2800" dirty="0"/>
          </a:p>
        </p:txBody>
      </p:sp>
    </p:spTree>
    <p:extLst>
      <p:ext uri="{BB962C8B-B14F-4D97-AF65-F5344CB8AC3E}">
        <p14:creationId xmlns:p14="http://schemas.microsoft.com/office/powerpoint/2010/main" val="1567533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err="1"/>
              <a:t>Problems</a:t>
            </a:r>
            <a:r>
              <a:rPr lang="tr-TR" altLang="tr-TR" dirty="0"/>
              <a:t> of </a:t>
            </a:r>
            <a:r>
              <a:rPr lang="tr-TR" altLang="tr-TR" dirty="0" err="1"/>
              <a:t>Ordered</a:t>
            </a:r>
            <a:r>
              <a:rPr lang="tr-TR" altLang="tr-TR" dirty="0"/>
              <a:t> </a:t>
            </a:r>
            <a:r>
              <a:rPr lang="tr-TR" altLang="tr-TR" dirty="0" err="1"/>
              <a:t>Selection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5112568"/>
          </a:xfrm>
        </p:spPr>
        <p:txBody>
          <a:bodyPr>
            <a:noAutofit/>
          </a:bodyPr>
          <a:lstStyle/>
          <a:p>
            <a:pPr marL="342900" lvl="2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convergence</a:t>
            </a:r>
            <a:r>
              <a:rPr lang="tr-TR" altLang="tr-TR" sz="2800" dirty="0"/>
              <a:t> of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method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to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solution</a:t>
            </a:r>
            <a:r>
              <a:rPr lang="tr-TR" altLang="tr-TR" sz="2800" dirty="0"/>
              <a:t> </a:t>
            </a:r>
            <a:r>
              <a:rPr lang="tr-TR" altLang="tr-TR" sz="2800" dirty="0" err="1"/>
              <a:t>would</a:t>
            </a:r>
            <a:r>
              <a:rPr lang="tr-TR" altLang="tr-TR" sz="2800" dirty="0"/>
              <a:t> be </a:t>
            </a:r>
            <a:r>
              <a:rPr lang="tr-TR" altLang="tr-TR" sz="2800" dirty="0" err="1"/>
              <a:t>slow</a:t>
            </a:r>
            <a:r>
              <a:rPr lang="tr-TR" altLang="tr-TR" sz="2800" dirty="0"/>
              <a:t>.</a:t>
            </a:r>
          </a:p>
          <a:p>
            <a:pPr marL="342900" lvl="2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altLang="tr-TR" sz="2800" dirty="0" err="1"/>
              <a:t>Because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selection</a:t>
            </a:r>
            <a:r>
              <a:rPr lang="tr-TR" altLang="tr-TR" sz="2800" dirty="0"/>
              <a:t> </a:t>
            </a:r>
            <a:r>
              <a:rPr lang="tr-TR" altLang="tr-TR" sz="2800" dirty="0" err="1"/>
              <a:t>probability</a:t>
            </a:r>
            <a:r>
              <a:rPr lang="tr-TR" altLang="tr-TR" sz="2800" dirty="0"/>
              <a:t> of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best</a:t>
            </a:r>
            <a:r>
              <a:rPr lang="tr-TR" altLang="tr-TR" sz="2800" dirty="0"/>
              <a:t> </a:t>
            </a:r>
            <a:r>
              <a:rPr lang="tr-TR" altLang="tr-TR" sz="2800" dirty="0" err="1"/>
              <a:t>chromosomes</a:t>
            </a:r>
            <a:r>
              <a:rPr lang="tr-TR" altLang="tr-TR" sz="2800" dirty="0"/>
              <a:t> </a:t>
            </a:r>
            <a:r>
              <a:rPr lang="tr-TR" altLang="tr-TR" sz="2800" dirty="0" err="1"/>
              <a:t>are</a:t>
            </a:r>
            <a:r>
              <a:rPr lang="tr-TR" altLang="tr-TR" sz="2800" dirty="0"/>
              <a:t> not </a:t>
            </a:r>
            <a:r>
              <a:rPr lang="tr-TR" altLang="tr-TR" sz="2800" dirty="0" err="1"/>
              <a:t>much</a:t>
            </a:r>
            <a:r>
              <a:rPr lang="tr-TR" altLang="tr-TR" sz="2800" dirty="0"/>
              <a:t> </a:t>
            </a:r>
            <a:r>
              <a:rPr lang="tr-TR" altLang="tr-TR" sz="2800" dirty="0" err="1"/>
              <a:t>different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than</a:t>
            </a:r>
            <a:r>
              <a:rPr lang="tr-TR" altLang="tr-TR" sz="2800" dirty="0"/>
              <a:t> </a:t>
            </a:r>
            <a:r>
              <a:rPr lang="tr-TR" altLang="tr-TR" sz="2800" dirty="0" err="1"/>
              <a:t>the</a:t>
            </a:r>
            <a:r>
              <a:rPr lang="tr-TR" altLang="tr-TR" sz="2800" dirty="0"/>
              <a:t> </a:t>
            </a:r>
            <a:r>
              <a:rPr lang="tr-TR" altLang="tr-TR" sz="2800" dirty="0" err="1"/>
              <a:t>others</a:t>
            </a:r>
            <a:r>
              <a:rPr lang="tr-TR" altLang="tr-TR" sz="2800" dirty="0"/>
              <a:t>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tr-TR" altLang="tr-TR" dirty="0"/>
          </a:p>
          <a:p>
            <a:pPr marL="265113" lvl="2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tr-TR" altLang="tr-TR" sz="2000" dirty="0"/>
          </a:p>
        </p:txBody>
      </p:sp>
    </p:spTree>
    <p:extLst>
      <p:ext uri="{BB962C8B-B14F-4D97-AF65-F5344CB8AC3E}">
        <p14:creationId xmlns:p14="http://schemas.microsoft.com/office/powerpoint/2010/main" val="2785815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Uniform</a:t>
            </a:r>
            <a:r>
              <a:rPr lang="tr-TR" dirty="0"/>
              <a:t> </a:t>
            </a:r>
            <a:r>
              <a:rPr lang="tr-TR" dirty="0" err="1"/>
              <a:t>Crossover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altLang="tr-TR" dirty="0" err="1"/>
              <a:t>Construct</a:t>
            </a:r>
            <a:r>
              <a:rPr lang="tr-TR" altLang="tr-TR" dirty="0"/>
              <a:t> a </a:t>
            </a:r>
            <a:r>
              <a:rPr lang="tr-TR" altLang="tr-TR" dirty="0" err="1"/>
              <a:t>template</a:t>
            </a:r>
            <a:r>
              <a:rPr lang="tr-TR" altLang="tr-TR" dirty="0"/>
              <a:t> </a:t>
            </a:r>
            <a:r>
              <a:rPr lang="tr-TR" altLang="tr-TR" dirty="0" err="1"/>
              <a:t>from</a:t>
            </a:r>
            <a:r>
              <a:rPr lang="tr-TR" altLang="tr-TR" dirty="0"/>
              <a:t> </a:t>
            </a:r>
            <a:r>
              <a:rPr lang="tr-TR" altLang="tr-TR" dirty="0" err="1"/>
              <a:t>random</a:t>
            </a:r>
            <a:r>
              <a:rPr lang="tr-TR" altLang="tr-TR" dirty="0"/>
              <a:t> 1’s </a:t>
            </a:r>
            <a:r>
              <a:rPr lang="tr-TR" altLang="tr-TR" dirty="0" err="1"/>
              <a:t>and</a:t>
            </a:r>
            <a:r>
              <a:rPr lang="tr-TR" altLang="tr-TR" dirty="0"/>
              <a:t> 0’s at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length</a:t>
            </a:r>
            <a:r>
              <a:rPr lang="tr-TR" altLang="tr-TR" dirty="0"/>
              <a:t> of a </a:t>
            </a:r>
            <a:r>
              <a:rPr lang="tr-TR" altLang="tr-TR" dirty="0" err="1"/>
              <a:t>chromosome</a:t>
            </a:r>
            <a:r>
              <a:rPr lang="tr-TR" altLang="tr-TR" dirty="0"/>
              <a:t>.</a:t>
            </a:r>
          </a:p>
          <a:p>
            <a:pPr>
              <a:lnSpc>
                <a:spcPct val="120000"/>
              </a:lnSpc>
            </a:pPr>
            <a:r>
              <a:rPr lang="tr-TR" altLang="tr-TR" dirty="0" err="1"/>
              <a:t>Change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locations</a:t>
            </a:r>
            <a:r>
              <a:rPr lang="tr-TR" altLang="tr-TR" dirty="0"/>
              <a:t> of P1 </a:t>
            </a:r>
            <a:r>
              <a:rPr lang="tr-TR" altLang="tr-TR" dirty="0" err="1"/>
              <a:t>and</a:t>
            </a:r>
            <a:r>
              <a:rPr lang="tr-TR" altLang="tr-TR" dirty="0"/>
              <a:t> P2 </a:t>
            </a:r>
            <a:r>
              <a:rPr lang="tr-TR" altLang="tr-TR" dirty="0" err="1"/>
              <a:t>for</a:t>
            </a:r>
            <a:r>
              <a:rPr lang="tr-TR" altLang="tr-TR" dirty="0"/>
              <a:t> 0’s in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template</a:t>
            </a:r>
            <a:r>
              <a:rPr lang="tr-TR" altLang="tr-TR" dirty="0"/>
              <a:t>. </a:t>
            </a:r>
          </a:p>
          <a:p>
            <a:pPr>
              <a:lnSpc>
                <a:spcPct val="120000"/>
              </a:lnSpc>
            </a:pPr>
            <a:r>
              <a:rPr lang="tr-TR" altLang="tr-TR" dirty="0"/>
              <a:t>Do not </a:t>
            </a:r>
            <a:r>
              <a:rPr lang="tr-TR" altLang="tr-TR" dirty="0" err="1"/>
              <a:t>change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locations</a:t>
            </a:r>
            <a:r>
              <a:rPr lang="tr-TR" altLang="tr-TR" dirty="0"/>
              <a:t> of P1 </a:t>
            </a:r>
            <a:r>
              <a:rPr lang="tr-TR" altLang="tr-TR" dirty="0" err="1"/>
              <a:t>and</a:t>
            </a:r>
            <a:r>
              <a:rPr lang="tr-TR" altLang="tr-TR" dirty="0"/>
              <a:t> P2 </a:t>
            </a:r>
            <a:r>
              <a:rPr lang="tr-TR" altLang="tr-TR" dirty="0" err="1"/>
              <a:t>for</a:t>
            </a:r>
            <a:r>
              <a:rPr lang="tr-TR" altLang="tr-TR" dirty="0"/>
              <a:t> 1’s in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template</a:t>
            </a:r>
            <a:r>
              <a:rPr lang="tr-TR" altLang="tr-TR" dirty="0"/>
              <a:t>. </a:t>
            </a:r>
          </a:p>
          <a:p>
            <a:pPr>
              <a:lnSpc>
                <a:spcPct val="120000"/>
              </a:lnSpc>
            </a:pPr>
            <a:r>
              <a:rPr lang="tr-TR" altLang="tr-TR" dirty="0" err="1"/>
              <a:t>Cannot</a:t>
            </a:r>
            <a:r>
              <a:rPr lang="tr-TR" altLang="tr-TR" dirty="0"/>
              <a:t> </a:t>
            </a:r>
            <a:r>
              <a:rPr lang="tr-TR" altLang="tr-TR" dirty="0" err="1"/>
              <a:t>solve</a:t>
            </a:r>
            <a:r>
              <a:rPr lang="tr-TR" altLang="tr-TR" dirty="0"/>
              <a:t> TSP problem</a:t>
            </a:r>
          </a:p>
          <a:p>
            <a:pPr marL="0" indent="0">
              <a:lnSpc>
                <a:spcPct val="120000"/>
              </a:lnSpc>
              <a:buNone/>
            </a:pP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1128"/>
            <a:ext cx="50101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8726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Order-based</a:t>
            </a:r>
            <a:r>
              <a:rPr lang="tr-TR" dirty="0"/>
              <a:t> </a:t>
            </a:r>
            <a:r>
              <a:rPr lang="tr-TR" dirty="0" err="1"/>
              <a:t>Crossover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925144"/>
          </a:xfrm>
        </p:spPr>
        <p:txBody>
          <a:bodyPr>
            <a:noAutofit/>
          </a:bodyPr>
          <a:lstStyle/>
          <a:p>
            <a:r>
              <a:rPr lang="tr-TR" altLang="tr-TR" sz="2400" dirty="0" err="1"/>
              <a:t>Construct</a:t>
            </a:r>
            <a:r>
              <a:rPr lang="tr-TR" altLang="tr-TR" sz="2400" dirty="0"/>
              <a:t> a </a:t>
            </a:r>
            <a:r>
              <a:rPr lang="tr-TR" altLang="tr-TR" sz="2400" dirty="0" err="1"/>
              <a:t>template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from</a:t>
            </a:r>
            <a:r>
              <a:rPr lang="tr-TR" altLang="tr-TR" sz="2400" dirty="0"/>
              <a:t> </a:t>
            </a:r>
            <a:r>
              <a:rPr lang="tr-TR" altLang="tr-TR" sz="2400" dirty="0" err="1"/>
              <a:t>random</a:t>
            </a:r>
            <a:r>
              <a:rPr lang="tr-TR" altLang="tr-TR" sz="2400" dirty="0"/>
              <a:t> 1’s </a:t>
            </a:r>
            <a:r>
              <a:rPr lang="tr-TR" altLang="tr-TR" sz="2400" dirty="0" err="1"/>
              <a:t>and</a:t>
            </a:r>
            <a:r>
              <a:rPr lang="tr-TR" altLang="tr-TR" sz="2400" dirty="0"/>
              <a:t> 0’s at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length</a:t>
            </a:r>
            <a:r>
              <a:rPr lang="tr-TR" altLang="tr-TR" sz="2400" dirty="0"/>
              <a:t> of a </a:t>
            </a:r>
            <a:r>
              <a:rPr lang="tr-TR" altLang="tr-TR" sz="2400" dirty="0" err="1"/>
              <a:t>chromosome</a:t>
            </a:r>
            <a:r>
              <a:rPr lang="tr-TR" altLang="tr-TR" sz="2400" dirty="0"/>
              <a:t>.</a:t>
            </a:r>
          </a:p>
          <a:p>
            <a:r>
              <a:rPr lang="tr-TR" altLang="tr-TR" sz="2400" dirty="0" err="1"/>
              <a:t>For</a:t>
            </a:r>
            <a:r>
              <a:rPr lang="tr-TR" altLang="tr-TR" sz="2400" dirty="0"/>
              <a:t> Child1:</a:t>
            </a:r>
          </a:p>
          <a:p>
            <a:pPr lvl="1"/>
            <a:r>
              <a:rPr lang="tr-TR" altLang="tr-TR" sz="2000" dirty="0" err="1"/>
              <a:t>Take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values</a:t>
            </a:r>
            <a:r>
              <a:rPr lang="tr-TR" altLang="tr-TR" sz="2000" dirty="0"/>
              <a:t> in Parent1 </a:t>
            </a:r>
            <a:r>
              <a:rPr lang="tr-TR" altLang="tr-TR" sz="2000" dirty="0" err="1"/>
              <a:t>for</a:t>
            </a:r>
            <a:r>
              <a:rPr lang="tr-TR" altLang="tr-TR" sz="2000" dirty="0"/>
              <a:t> </a:t>
            </a:r>
            <a:r>
              <a:rPr lang="tr-TR" altLang="tr-TR" sz="2000" dirty="0" err="1"/>
              <a:t>which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indices</a:t>
            </a:r>
            <a:r>
              <a:rPr lang="tr-TR" altLang="tr-TR" sz="2000" dirty="0"/>
              <a:t> in </a:t>
            </a:r>
            <a:r>
              <a:rPr lang="tr-TR" altLang="tr-TR" sz="2000" dirty="0" err="1"/>
              <a:t>Template</a:t>
            </a:r>
            <a:r>
              <a:rPr lang="tr-TR" altLang="tr-TR" sz="2000" dirty="0"/>
              <a:t> is 1. Put </a:t>
            </a:r>
            <a:r>
              <a:rPr lang="tr-TR" altLang="tr-TR" sz="2000" dirty="0" err="1"/>
              <a:t>them</a:t>
            </a:r>
            <a:r>
              <a:rPr lang="tr-TR" altLang="tr-TR" sz="2000" dirty="0"/>
              <a:t> at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same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indices</a:t>
            </a:r>
            <a:r>
              <a:rPr lang="tr-TR" altLang="tr-TR" sz="2000" dirty="0"/>
              <a:t> in Child1. Child1 has </a:t>
            </a:r>
            <a:r>
              <a:rPr lang="tr-TR" altLang="tr-TR" sz="2000" dirty="0" err="1"/>
              <a:t>some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spaces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then</a:t>
            </a:r>
            <a:r>
              <a:rPr lang="tr-TR" altLang="tr-TR" sz="2000" dirty="0"/>
              <a:t>.</a:t>
            </a:r>
          </a:p>
          <a:p>
            <a:pPr lvl="1"/>
            <a:r>
              <a:rPr lang="tr-TR" altLang="tr-TR" sz="2000" dirty="0" err="1"/>
              <a:t>Take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values</a:t>
            </a:r>
            <a:r>
              <a:rPr lang="tr-TR" altLang="tr-TR" sz="2000" dirty="0"/>
              <a:t> in Parent1 </a:t>
            </a:r>
            <a:r>
              <a:rPr lang="tr-TR" altLang="tr-TR" sz="2000" dirty="0" err="1"/>
              <a:t>for</a:t>
            </a:r>
            <a:r>
              <a:rPr lang="tr-TR" altLang="tr-TR" sz="2000" dirty="0"/>
              <a:t> </a:t>
            </a:r>
            <a:r>
              <a:rPr lang="tr-TR" altLang="tr-TR" sz="2000" dirty="0" err="1"/>
              <a:t>which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indices</a:t>
            </a:r>
            <a:r>
              <a:rPr lang="tr-TR" altLang="tr-TR" sz="2000" dirty="0"/>
              <a:t> in </a:t>
            </a:r>
            <a:r>
              <a:rPr lang="tr-TR" altLang="tr-TR" sz="2000" dirty="0" err="1"/>
              <a:t>Template</a:t>
            </a:r>
            <a:r>
              <a:rPr lang="tr-TR" altLang="tr-TR" sz="2000" dirty="0"/>
              <a:t> is 0.</a:t>
            </a:r>
          </a:p>
          <a:p>
            <a:pPr lvl="2"/>
            <a:r>
              <a:rPr lang="tr-TR" altLang="tr-TR" sz="1600" dirty="0"/>
              <a:t> (A D E G)</a:t>
            </a:r>
          </a:p>
          <a:p>
            <a:pPr lvl="1"/>
            <a:r>
              <a:rPr lang="tr-TR" altLang="tr-TR" sz="2000" dirty="0" err="1"/>
              <a:t>Reorder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list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according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to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their</a:t>
            </a:r>
            <a:r>
              <a:rPr lang="tr-TR" altLang="tr-TR" sz="2000" dirty="0"/>
              <a:t> </a:t>
            </a:r>
            <a:r>
              <a:rPr lang="tr-TR" altLang="tr-TR" sz="2000" dirty="0" err="1"/>
              <a:t>order</a:t>
            </a:r>
            <a:r>
              <a:rPr lang="tr-TR" altLang="tr-TR" sz="2000" dirty="0"/>
              <a:t> in Parent2. </a:t>
            </a:r>
          </a:p>
          <a:p>
            <a:pPr lvl="2"/>
            <a:r>
              <a:rPr lang="tr-TR" altLang="tr-TR" sz="1600" dirty="0"/>
              <a:t>(E D G A)</a:t>
            </a:r>
          </a:p>
          <a:p>
            <a:pPr lvl="1"/>
            <a:r>
              <a:rPr lang="tr-TR" altLang="tr-TR" sz="2000" dirty="0" err="1"/>
              <a:t>Fill</a:t>
            </a:r>
            <a:r>
              <a:rPr lang="tr-TR" altLang="tr-TR" sz="2000" dirty="0"/>
              <a:t> in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spaces</a:t>
            </a:r>
            <a:r>
              <a:rPr lang="tr-TR" altLang="tr-TR" sz="2000" dirty="0"/>
              <a:t> of Child1 </a:t>
            </a:r>
            <a:r>
              <a:rPr lang="tr-TR" altLang="tr-TR" sz="2000" dirty="0" err="1"/>
              <a:t>with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resulting</a:t>
            </a:r>
            <a:r>
              <a:rPr lang="tr-TR" altLang="tr-TR" sz="2000" dirty="0"/>
              <a:t> </a:t>
            </a:r>
            <a:r>
              <a:rPr lang="tr-TR" altLang="tr-TR" sz="2000" dirty="0" err="1"/>
              <a:t>list</a:t>
            </a:r>
            <a:r>
              <a:rPr lang="tr-TR" altLang="tr-TR" sz="2000" dirty="0"/>
              <a:t>. </a:t>
            </a:r>
          </a:p>
          <a:p>
            <a:r>
              <a:rPr lang="tr-TR" altLang="tr-TR" sz="2400" dirty="0" err="1"/>
              <a:t>For</a:t>
            </a:r>
            <a:r>
              <a:rPr lang="tr-TR" altLang="tr-TR" sz="2400" dirty="0"/>
              <a:t> Child2 :</a:t>
            </a:r>
          </a:p>
          <a:p>
            <a:pPr lvl="1"/>
            <a:r>
              <a:rPr lang="tr-TR" altLang="tr-TR" sz="2000" dirty="0" err="1"/>
              <a:t>Apply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same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procedure</a:t>
            </a:r>
            <a:r>
              <a:rPr lang="tr-TR" altLang="tr-TR" sz="2000" dirty="0"/>
              <a:t> </a:t>
            </a:r>
          </a:p>
          <a:p>
            <a:pPr lvl="1"/>
            <a:r>
              <a:rPr lang="tr-TR" altLang="tr-TR" sz="2000" dirty="0"/>
              <a:t>(E C F A) </a:t>
            </a:r>
            <a:r>
              <a:rPr lang="tr-TR" altLang="tr-TR" sz="2000" dirty="0">
                <a:sym typeface="Wingdings" pitchFamily="2" charset="2"/>
              </a:rPr>
              <a:t> (A C E F)</a:t>
            </a:r>
            <a:endParaRPr lang="en-US" altLang="tr-TR" sz="2000" dirty="0"/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085184"/>
            <a:ext cx="40005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19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Summary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32500" lnSpcReduction="20000"/>
          </a:bodyPr>
          <a:lstStyle/>
          <a:p>
            <a:r>
              <a:rPr lang="en-US" sz="4500" b="1" dirty="0"/>
              <a:t>Heuristic functions</a:t>
            </a:r>
            <a:endParaRPr lang="tr-TR" sz="4500" b="1" dirty="0"/>
          </a:p>
          <a:p>
            <a:pPr lvl="1"/>
            <a:r>
              <a:rPr lang="en-US" sz="4300" dirty="0"/>
              <a:t>estimate costs of shortest paths</a:t>
            </a:r>
          </a:p>
          <a:p>
            <a:pPr lvl="1"/>
            <a:r>
              <a:rPr lang="tr-TR" sz="4300" dirty="0"/>
              <a:t>g</a:t>
            </a:r>
            <a:r>
              <a:rPr lang="en-US" sz="4300" dirty="0" err="1"/>
              <a:t>ood</a:t>
            </a:r>
            <a:r>
              <a:rPr lang="en-US" sz="4300" dirty="0"/>
              <a:t> heuristics can dramatically reduce search cost</a:t>
            </a:r>
          </a:p>
          <a:p>
            <a:pPr lvl="1"/>
            <a:r>
              <a:rPr lang="tr-TR" sz="4300" dirty="0"/>
              <a:t>a</a:t>
            </a:r>
            <a:r>
              <a:rPr lang="en-US" sz="4300" dirty="0" err="1"/>
              <a:t>dmissible</a:t>
            </a:r>
            <a:r>
              <a:rPr lang="en-US" sz="4300" dirty="0"/>
              <a:t> heuristics can be derived from exact solution of relaxed problems</a:t>
            </a:r>
            <a:endParaRPr lang="tr-TR" sz="4300" dirty="0"/>
          </a:p>
          <a:p>
            <a:r>
              <a:rPr lang="en-US" altLang="tr-TR" sz="4500" b="1" dirty="0"/>
              <a:t>Best-first search</a:t>
            </a:r>
            <a:r>
              <a:rPr lang="en-US" altLang="tr-TR" sz="4500" dirty="0"/>
              <a:t> </a:t>
            </a:r>
            <a:endParaRPr lang="tr-TR" altLang="tr-TR" sz="4500" dirty="0"/>
          </a:p>
          <a:p>
            <a:pPr lvl="1"/>
            <a:r>
              <a:rPr lang="en-US" altLang="tr-TR" sz="4300"/>
              <a:t>is a general </a:t>
            </a:r>
            <a:r>
              <a:rPr lang="en-US" altLang="tr-TR" sz="4300" dirty="0"/>
              <a:t>search where the minimum-cost nodes (according to some measure) are </a:t>
            </a:r>
            <a:r>
              <a:rPr lang="en-US" altLang="tr-TR" sz="4300"/>
              <a:t>expanded first.</a:t>
            </a:r>
          </a:p>
          <a:p>
            <a:pPr lvl="1"/>
            <a:r>
              <a:rPr lang="tr-TR" altLang="tr-TR" sz="4300"/>
              <a:t>Greedy </a:t>
            </a:r>
            <a:r>
              <a:rPr lang="tr-TR" altLang="tr-TR" sz="4300" dirty="0" err="1"/>
              <a:t>search</a:t>
            </a:r>
            <a:r>
              <a:rPr lang="tr-TR" altLang="tr-TR" sz="4300" dirty="0"/>
              <a:t> </a:t>
            </a:r>
            <a:r>
              <a:rPr lang="tr-TR" altLang="tr-TR" sz="4300" dirty="0" err="1"/>
              <a:t>and</a:t>
            </a:r>
            <a:r>
              <a:rPr lang="tr-TR" altLang="tr-TR" sz="4300" dirty="0"/>
              <a:t> A* </a:t>
            </a:r>
            <a:r>
              <a:rPr lang="tr-TR" altLang="tr-TR" sz="4300" dirty="0" err="1"/>
              <a:t>search</a:t>
            </a:r>
            <a:r>
              <a:rPr lang="tr-TR" altLang="tr-TR" sz="4300" dirty="0"/>
              <a:t> </a:t>
            </a:r>
            <a:r>
              <a:rPr lang="tr-TR" altLang="tr-TR" sz="4300" dirty="0" err="1"/>
              <a:t>are</a:t>
            </a:r>
            <a:r>
              <a:rPr lang="tr-TR" altLang="tr-TR" sz="4300" dirty="0"/>
              <a:t> </a:t>
            </a:r>
            <a:r>
              <a:rPr lang="tr-TR" altLang="tr-TR" sz="4300" dirty="0" err="1"/>
              <a:t>examples</a:t>
            </a:r>
            <a:r>
              <a:rPr lang="tr-TR" altLang="tr-TR" sz="4300" dirty="0"/>
              <a:t> of </a:t>
            </a:r>
            <a:r>
              <a:rPr lang="tr-TR" altLang="tr-TR" sz="4300" dirty="0" err="1"/>
              <a:t>best-first</a:t>
            </a:r>
            <a:r>
              <a:rPr lang="tr-TR" altLang="tr-TR" sz="4300" dirty="0"/>
              <a:t> </a:t>
            </a:r>
            <a:r>
              <a:rPr lang="tr-TR" altLang="tr-TR" sz="4300" dirty="0" err="1"/>
              <a:t>search</a:t>
            </a:r>
            <a:r>
              <a:rPr lang="tr-TR" altLang="tr-TR" sz="4300" dirty="0"/>
              <a:t> </a:t>
            </a:r>
            <a:r>
              <a:rPr lang="tr-TR" altLang="tr-TR" sz="4300" dirty="0" err="1"/>
              <a:t>algorithms</a:t>
            </a:r>
            <a:endParaRPr lang="en-US" altLang="tr-TR" sz="4300" dirty="0"/>
          </a:p>
          <a:p>
            <a:r>
              <a:rPr lang="en-US" altLang="tr-TR" sz="4500" b="1" dirty="0"/>
              <a:t>Greedy search</a:t>
            </a:r>
            <a:r>
              <a:rPr lang="en-US" altLang="tr-TR" sz="4500" dirty="0"/>
              <a:t> </a:t>
            </a:r>
            <a:endParaRPr lang="tr-TR" altLang="tr-TR" sz="4500" dirty="0"/>
          </a:p>
          <a:p>
            <a:pPr lvl="1"/>
            <a:r>
              <a:rPr lang="en-US" altLang="tr-TR" sz="4300" dirty="0"/>
              <a:t>uses minimal estimated cost h(n) to the goal state as measure. </a:t>
            </a:r>
            <a:endParaRPr lang="tr-TR" altLang="tr-TR" sz="4300" dirty="0"/>
          </a:p>
          <a:p>
            <a:pPr lvl="1"/>
            <a:r>
              <a:rPr lang="en-US" altLang="tr-TR" sz="4300" dirty="0"/>
              <a:t>This reduces the search time, but the algorithm is neither complete nor optimal. </a:t>
            </a:r>
          </a:p>
          <a:p>
            <a:r>
              <a:rPr lang="en-US" altLang="tr-TR" sz="4500" b="1" dirty="0"/>
              <a:t>A* search</a:t>
            </a:r>
            <a:r>
              <a:rPr lang="en-US" altLang="tr-TR" sz="4500" dirty="0"/>
              <a:t> </a:t>
            </a:r>
            <a:endParaRPr lang="tr-TR" altLang="tr-TR" sz="4500" dirty="0"/>
          </a:p>
          <a:p>
            <a:pPr lvl="1"/>
            <a:r>
              <a:rPr lang="en-US" altLang="tr-TR" sz="4300" dirty="0"/>
              <a:t>combines uniform-cost search and greedy search: f(n) = g(n) + h(n).</a:t>
            </a:r>
            <a:endParaRPr lang="tr-TR" altLang="tr-TR" sz="4300" dirty="0"/>
          </a:p>
          <a:p>
            <a:pPr lvl="1"/>
            <a:r>
              <a:rPr lang="en-US" altLang="tr-TR" sz="4300" dirty="0"/>
              <a:t>A* handles state repetitions and h(n) never overestimates. </a:t>
            </a:r>
          </a:p>
          <a:p>
            <a:pPr lvl="1"/>
            <a:r>
              <a:rPr lang="en-US" altLang="tr-TR" sz="4300" dirty="0"/>
              <a:t>A* is complete, optimal and optimally efficient, but its space complexity is still bad. </a:t>
            </a:r>
          </a:p>
          <a:p>
            <a:pPr lvl="1"/>
            <a:r>
              <a:rPr lang="en-US" altLang="tr-TR" sz="4300" dirty="0"/>
              <a:t>The time complexity depends on the quality of the heuristic function. </a:t>
            </a:r>
          </a:p>
          <a:p>
            <a:pPr lvl="1"/>
            <a:r>
              <a:rPr lang="tr-TR" altLang="tr-TR" sz="4300" dirty="0" err="1"/>
              <a:t>Iterative</a:t>
            </a:r>
            <a:r>
              <a:rPr lang="tr-TR" altLang="tr-TR" sz="4300" dirty="0"/>
              <a:t> </a:t>
            </a:r>
            <a:r>
              <a:rPr lang="tr-TR" altLang="tr-TR" sz="4300" dirty="0" err="1"/>
              <a:t>deepening</a:t>
            </a:r>
            <a:r>
              <a:rPr lang="tr-TR" altLang="tr-TR" sz="4300" dirty="0"/>
              <a:t> </a:t>
            </a:r>
            <a:r>
              <a:rPr lang="en-US" altLang="tr-TR" sz="4300" dirty="0"/>
              <a:t>A* and S</a:t>
            </a:r>
            <a:r>
              <a:rPr lang="tr-TR" altLang="tr-TR" sz="4300" dirty="0" err="1"/>
              <a:t>implified</a:t>
            </a:r>
            <a:r>
              <a:rPr lang="tr-TR" altLang="tr-TR" sz="4300" dirty="0"/>
              <a:t> </a:t>
            </a:r>
            <a:r>
              <a:rPr lang="tr-TR" altLang="tr-TR" sz="4300" dirty="0" err="1"/>
              <a:t>memory</a:t>
            </a:r>
            <a:r>
              <a:rPr lang="tr-TR" altLang="tr-TR" sz="4300" dirty="0"/>
              <a:t> </a:t>
            </a:r>
            <a:r>
              <a:rPr lang="tr-TR" altLang="tr-TR" sz="4300" dirty="0" err="1"/>
              <a:t>bounded</a:t>
            </a:r>
            <a:r>
              <a:rPr lang="tr-TR" altLang="tr-TR" sz="4300" dirty="0"/>
              <a:t> </a:t>
            </a:r>
            <a:r>
              <a:rPr lang="en-US" altLang="tr-TR" sz="4300" dirty="0"/>
              <a:t>A* reduce the memory requirements of A*. </a:t>
            </a:r>
          </a:p>
          <a:p>
            <a:r>
              <a:rPr lang="tr-TR" altLang="tr-TR" sz="4500" b="1" dirty="0" err="1"/>
              <a:t>Local</a:t>
            </a:r>
            <a:r>
              <a:rPr lang="tr-TR" altLang="tr-TR" sz="4500" b="1" dirty="0"/>
              <a:t> </a:t>
            </a:r>
            <a:r>
              <a:rPr lang="tr-TR" altLang="tr-TR" sz="4500" b="1" dirty="0" err="1"/>
              <a:t>Search</a:t>
            </a:r>
            <a:endParaRPr lang="tr-TR" altLang="tr-TR" sz="4400" dirty="0"/>
          </a:p>
          <a:p>
            <a:pPr lvl="1"/>
            <a:r>
              <a:rPr lang="tr-TR" altLang="tr-TR" sz="4000" dirty="0" err="1"/>
              <a:t>Used</a:t>
            </a:r>
            <a:r>
              <a:rPr lang="tr-TR" altLang="tr-TR" sz="4000" dirty="0"/>
              <a:t> </a:t>
            </a:r>
            <a:r>
              <a:rPr lang="tr-TR" altLang="tr-TR" sz="4000" dirty="0" err="1"/>
              <a:t>when</a:t>
            </a:r>
            <a:r>
              <a:rPr lang="tr-TR" altLang="tr-TR" sz="4000" dirty="0"/>
              <a:t> </a:t>
            </a:r>
            <a:r>
              <a:rPr lang="en-US" altLang="tr-TR" sz="4000" dirty="0"/>
              <a:t>the path to the goal is irrelevant;</a:t>
            </a:r>
            <a:r>
              <a:rPr lang="tr-TR" altLang="tr-TR" sz="4000" dirty="0"/>
              <a:t> but </a:t>
            </a:r>
            <a:r>
              <a:rPr lang="en-US" altLang="tr-TR" sz="4000" dirty="0"/>
              <a:t>the goal state itself is the solution</a:t>
            </a:r>
            <a:endParaRPr lang="tr-TR" altLang="tr-TR" sz="4100" b="1" dirty="0"/>
          </a:p>
          <a:p>
            <a:r>
              <a:rPr lang="en-US" altLang="tr-TR" sz="4500" b="1" dirty="0"/>
              <a:t>Hill-climbing algorithms</a:t>
            </a:r>
            <a:r>
              <a:rPr lang="en-US" altLang="tr-TR" sz="4500" dirty="0"/>
              <a:t> </a:t>
            </a:r>
            <a:endParaRPr lang="tr-TR" altLang="tr-TR" sz="4500" dirty="0"/>
          </a:p>
          <a:p>
            <a:pPr lvl="1"/>
            <a:r>
              <a:rPr lang="en-US" altLang="tr-TR" sz="4300" dirty="0"/>
              <a:t>keep only a single state in memory, but can get stuck on local optima. </a:t>
            </a:r>
          </a:p>
          <a:p>
            <a:r>
              <a:rPr lang="en-US" altLang="tr-TR" sz="4500" b="1" dirty="0"/>
              <a:t>Simulated annealing</a:t>
            </a:r>
            <a:r>
              <a:rPr lang="en-US" altLang="tr-TR" sz="4500" dirty="0"/>
              <a:t> </a:t>
            </a:r>
            <a:endParaRPr lang="tr-TR" altLang="tr-TR" sz="4500" dirty="0"/>
          </a:p>
          <a:p>
            <a:pPr lvl="1"/>
            <a:r>
              <a:rPr lang="en-US" altLang="tr-TR" sz="4300" dirty="0"/>
              <a:t>escapes local optima, and is complete and optimal given a “long enough” cooling schedule.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700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err="1"/>
              <a:t>Informed</a:t>
            </a:r>
            <a:r>
              <a:rPr lang="tr-TR" altLang="tr-TR" dirty="0"/>
              <a:t> </a:t>
            </a:r>
            <a:r>
              <a:rPr lang="tr-TR" altLang="tr-TR" dirty="0" err="1"/>
              <a:t>Search</a:t>
            </a:r>
            <a:r>
              <a:rPr lang="tr-TR" altLang="tr-TR" dirty="0"/>
              <a:t> </a:t>
            </a:r>
            <a:r>
              <a:rPr lang="tr-TR" altLang="tr-TR" dirty="0" err="1"/>
              <a:t>Methods</a:t>
            </a:r>
            <a:endParaRPr lang="tr-TR" alt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altLang="tr-TR" sz="3000" dirty="0" err="1"/>
              <a:t>Use</a:t>
            </a:r>
            <a:r>
              <a:rPr lang="tr-TR" altLang="tr-TR" sz="3000" dirty="0"/>
              <a:t> </a:t>
            </a:r>
            <a:r>
              <a:rPr lang="tr-TR" altLang="tr-TR" sz="3000" dirty="0" err="1"/>
              <a:t>information</a:t>
            </a:r>
            <a:r>
              <a:rPr lang="tr-TR" altLang="tr-TR" sz="3000" dirty="0"/>
              <a:t> </a:t>
            </a:r>
            <a:r>
              <a:rPr lang="tr-TR" altLang="tr-TR" sz="3000" dirty="0" err="1"/>
              <a:t>about</a:t>
            </a:r>
            <a:r>
              <a:rPr lang="tr-TR" altLang="tr-TR" sz="3000" dirty="0"/>
              <a:t> </a:t>
            </a:r>
            <a:r>
              <a:rPr lang="tr-TR" altLang="tr-TR" sz="3000" dirty="0" err="1"/>
              <a:t>the</a:t>
            </a:r>
            <a:r>
              <a:rPr lang="tr-TR" altLang="tr-TR" sz="3000" dirty="0"/>
              <a:t> domain </a:t>
            </a:r>
            <a:r>
              <a:rPr lang="tr-TR" altLang="tr-TR" sz="3000" dirty="0" err="1"/>
              <a:t>to</a:t>
            </a:r>
            <a:r>
              <a:rPr lang="tr-TR" altLang="tr-TR" sz="3000" dirty="0"/>
              <a:t> </a:t>
            </a:r>
            <a:r>
              <a:rPr lang="tr-TR" altLang="tr-TR" sz="3000" dirty="0" err="1"/>
              <a:t>get</a:t>
            </a:r>
            <a:r>
              <a:rPr lang="tr-TR" altLang="tr-TR" sz="3000" dirty="0"/>
              <a:t> </a:t>
            </a:r>
            <a:r>
              <a:rPr lang="tr-TR" altLang="tr-TR" sz="3000" dirty="0" err="1"/>
              <a:t>directed</a:t>
            </a:r>
            <a:r>
              <a:rPr lang="tr-TR" altLang="tr-TR" sz="3000" dirty="0"/>
              <a:t> </a:t>
            </a:r>
            <a:r>
              <a:rPr lang="tr-TR" altLang="tr-TR" sz="3000" dirty="0" err="1"/>
              <a:t>to</a:t>
            </a:r>
            <a:r>
              <a:rPr lang="tr-TR" altLang="tr-TR" sz="3000" dirty="0"/>
              <a:t> </a:t>
            </a:r>
            <a:r>
              <a:rPr lang="tr-TR" altLang="tr-TR" sz="3000" dirty="0" err="1"/>
              <a:t>the</a:t>
            </a:r>
            <a:r>
              <a:rPr lang="tr-TR" altLang="tr-TR" sz="3000" dirty="0"/>
              <a:t> </a:t>
            </a:r>
            <a:r>
              <a:rPr lang="tr-TR" altLang="tr-TR" sz="3000" dirty="0" err="1"/>
              <a:t>goal</a:t>
            </a:r>
            <a:endParaRPr lang="tr-TR" altLang="tr-TR" sz="3000" dirty="0"/>
          </a:p>
          <a:p>
            <a:pPr>
              <a:lnSpc>
                <a:spcPct val="120000"/>
              </a:lnSpc>
            </a:pPr>
            <a:r>
              <a:rPr lang="tr-TR" altLang="tr-TR" sz="3000" dirty="0" err="1"/>
              <a:t>Also</a:t>
            </a:r>
            <a:r>
              <a:rPr lang="tr-TR" altLang="tr-TR" sz="3000" dirty="0"/>
              <a:t> </a:t>
            </a:r>
            <a:r>
              <a:rPr lang="tr-TR" altLang="tr-TR" sz="3000" dirty="0" err="1"/>
              <a:t>known</a:t>
            </a:r>
            <a:r>
              <a:rPr lang="tr-TR" altLang="tr-TR" sz="3000" dirty="0"/>
              <a:t> </a:t>
            </a:r>
            <a:r>
              <a:rPr lang="tr-TR" altLang="tr-TR" sz="3000"/>
              <a:t>as heuristic</a:t>
            </a:r>
            <a:r>
              <a:rPr lang="en-US" altLang="tr-TR" sz="3000"/>
              <a:t>s-based</a:t>
            </a:r>
            <a:r>
              <a:rPr lang="tr-TR" altLang="tr-TR" sz="3000"/>
              <a:t> </a:t>
            </a:r>
            <a:r>
              <a:rPr lang="tr-TR" altLang="tr-TR" sz="3000" dirty="0" err="1"/>
              <a:t>search</a:t>
            </a:r>
            <a:r>
              <a:rPr lang="tr-TR" altLang="tr-TR" sz="3000" dirty="0"/>
              <a:t> </a:t>
            </a:r>
            <a:r>
              <a:rPr lang="tr-TR" altLang="tr-TR" sz="3000" dirty="0" err="1"/>
              <a:t>methods</a:t>
            </a:r>
            <a:endParaRPr lang="tr-TR" altLang="tr-TR" sz="3000" dirty="0"/>
          </a:p>
          <a:p>
            <a:pPr>
              <a:lnSpc>
                <a:spcPct val="120000"/>
              </a:lnSpc>
            </a:pPr>
            <a:r>
              <a:rPr lang="tr-TR" altLang="tr-TR" sz="3000" dirty="0" err="1"/>
              <a:t>Informed</a:t>
            </a:r>
            <a:r>
              <a:rPr lang="tr-TR" altLang="tr-TR" sz="3000" dirty="0"/>
              <a:t> </a:t>
            </a:r>
            <a:r>
              <a:rPr lang="tr-TR" altLang="tr-TR" sz="3000" dirty="0" err="1"/>
              <a:t>search</a:t>
            </a:r>
            <a:endParaRPr lang="tr-TR" altLang="tr-TR" sz="3000" dirty="0"/>
          </a:p>
          <a:p>
            <a:pPr lvl="1">
              <a:lnSpc>
                <a:spcPct val="120000"/>
              </a:lnSpc>
            </a:pPr>
            <a:r>
              <a:rPr lang="tr-TR" altLang="tr-TR" dirty="0"/>
              <a:t>B</a:t>
            </a:r>
            <a:r>
              <a:rPr lang="en-US" altLang="tr-TR" dirty="0" err="1"/>
              <a:t>est</a:t>
            </a:r>
            <a:r>
              <a:rPr lang="en-US" altLang="tr-TR" dirty="0"/>
              <a:t>-first</a:t>
            </a:r>
            <a:r>
              <a:rPr lang="tr-TR" altLang="tr-TR" dirty="0"/>
              <a:t> </a:t>
            </a:r>
            <a:r>
              <a:rPr lang="tr-TR" altLang="tr-TR" dirty="0" err="1"/>
              <a:t>search</a:t>
            </a:r>
            <a:endParaRPr lang="tr-TR" altLang="tr-TR" dirty="0"/>
          </a:p>
          <a:p>
            <a:pPr lvl="2">
              <a:lnSpc>
                <a:spcPct val="120000"/>
              </a:lnSpc>
            </a:pPr>
            <a:r>
              <a:rPr lang="tr-TR" altLang="tr-TR" dirty="0" err="1"/>
              <a:t>Greedy</a:t>
            </a:r>
            <a:r>
              <a:rPr lang="tr-TR" altLang="tr-TR" dirty="0"/>
              <a:t> b</a:t>
            </a:r>
            <a:r>
              <a:rPr lang="en-US" altLang="tr-TR" dirty="0" err="1"/>
              <a:t>est</a:t>
            </a:r>
            <a:r>
              <a:rPr lang="en-US" altLang="tr-TR" dirty="0"/>
              <a:t>-first</a:t>
            </a:r>
            <a:r>
              <a:rPr lang="tr-TR" altLang="tr-TR" dirty="0"/>
              <a:t> </a:t>
            </a:r>
            <a:r>
              <a:rPr lang="tr-TR" altLang="tr-TR" dirty="0" err="1"/>
              <a:t>search</a:t>
            </a:r>
            <a:endParaRPr lang="tr-TR" altLang="tr-TR" dirty="0"/>
          </a:p>
          <a:p>
            <a:pPr lvl="2">
              <a:lnSpc>
                <a:spcPct val="120000"/>
              </a:lnSpc>
            </a:pPr>
            <a:r>
              <a:rPr lang="en-US" altLang="tr-TR" dirty="0"/>
              <a:t>A*</a:t>
            </a:r>
            <a:r>
              <a:rPr lang="tr-TR" altLang="tr-TR" dirty="0"/>
              <a:t> </a:t>
            </a:r>
            <a:r>
              <a:rPr lang="tr-TR" altLang="tr-TR" dirty="0" err="1"/>
              <a:t>search</a:t>
            </a:r>
            <a:endParaRPr lang="tr-TR" altLang="tr-TR" dirty="0"/>
          </a:p>
          <a:p>
            <a:pPr lvl="1">
              <a:lnSpc>
                <a:spcPct val="120000"/>
              </a:lnSpc>
            </a:pP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altLang="tr-TR" dirty="0"/>
              <a:t>H</a:t>
            </a:r>
            <a:r>
              <a:rPr lang="en-US" altLang="tr-TR" dirty="0"/>
              <a:t>ill climbing</a:t>
            </a:r>
            <a:endParaRPr lang="tr-TR" altLang="tr-TR" dirty="0"/>
          </a:p>
          <a:p>
            <a:pPr lvl="2">
              <a:lnSpc>
                <a:spcPct val="120000"/>
              </a:lnSpc>
            </a:pPr>
            <a:r>
              <a:rPr lang="tr-TR" dirty="0" err="1"/>
              <a:t>Simulated</a:t>
            </a:r>
            <a:r>
              <a:rPr lang="tr-TR" dirty="0"/>
              <a:t> </a:t>
            </a:r>
            <a:r>
              <a:rPr lang="tr-TR" dirty="0" err="1"/>
              <a:t>annealing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beam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dirty="0" err="1"/>
              <a:t>Genetic</a:t>
            </a:r>
            <a:r>
              <a:rPr lang="tr-TR" dirty="0"/>
              <a:t> </a:t>
            </a:r>
            <a:r>
              <a:rPr lang="tr-TR" dirty="0" err="1"/>
              <a:t>algorithms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919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Dynamic</a:t>
            </a:r>
            <a:r>
              <a:rPr lang="tr-TR" dirty="0"/>
              <a:t> Programming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tr-TR" sz="2800" dirty="0" err="1"/>
              <a:t>Evaluates</a:t>
            </a:r>
            <a:r>
              <a:rPr lang="tr-TR" sz="2800" dirty="0"/>
              <a:t> </a:t>
            </a:r>
            <a:r>
              <a:rPr lang="tr-TR" sz="2800" dirty="0" err="1"/>
              <a:t>current</a:t>
            </a:r>
            <a:r>
              <a:rPr lang="tr-TR" sz="2800" dirty="0"/>
              <a:t> </a:t>
            </a:r>
            <a:r>
              <a:rPr lang="tr-TR" sz="2800" dirty="0" err="1"/>
              <a:t>cost</a:t>
            </a:r>
            <a:r>
              <a:rPr lang="tr-TR" sz="2800" dirty="0"/>
              <a:t>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state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uses</a:t>
            </a:r>
            <a:r>
              <a:rPr lang="tr-TR" sz="2800" dirty="0"/>
              <a:t> </a:t>
            </a:r>
            <a:r>
              <a:rPr lang="tr-TR" sz="2800" dirty="0" err="1"/>
              <a:t>some</a:t>
            </a:r>
            <a:r>
              <a:rPr lang="tr-TR" sz="2800" dirty="0"/>
              <a:t> </a:t>
            </a:r>
            <a:r>
              <a:rPr lang="tr-TR" sz="2800" dirty="0" err="1"/>
              <a:t>heuristics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reach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err="1"/>
              <a:t>goal</a:t>
            </a:r>
            <a:r>
              <a:rPr lang="tr-TR" sz="2800"/>
              <a:t> state</a:t>
            </a:r>
            <a:r>
              <a:rPr lang="en-US" sz="280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800"/>
              <a:t>G</a:t>
            </a:r>
            <a:r>
              <a:rPr lang="tr-TR" sz="2800"/>
              <a:t>eneral strategy is to expand the node with the best evaluation value or the least cost</a:t>
            </a:r>
            <a:r>
              <a:rPr lang="en-US" sz="280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800"/>
              <a:t>Decisions at each time step depend on the solution to the previous subproblems.</a:t>
            </a:r>
          </a:p>
          <a:p>
            <a:pPr algn="just">
              <a:lnSpc>
                <a:spcPct val="120000"/>
              </a:lnSpc>
            </a:pPr>
            <a:r>
              <a:rPr lang="en-US" sz="2800"/>
              <a:t>Final solution is obtained using backtracing.</a:t>
            </a:r>
            <a:endParaRPr lang="tr-TR" sz="2800" dirty="0"/>
          </a:p>
          <a:p>
            <a:pPr algn="just">
              <a:lnSpc>
                <a:spcPct val="120000"/>
              </a:lnSpc>
            </a:pPr>
            <a:r>
              <a:rPr lang="tr-TR" sz="2800" dirty="0" err="1"/>
              <a:t>Alleviates</a:t>
            </a:r>
            <a:r>
              <a:rPr lang="tr-TR" sz="2800" dirty="0"/>
              <a:t> </a:t>
            </a:r>
            <a:r>
              <a:rPr lang="tr-TR" sz="2800" dirty="0" err="1"/>
              <a:t>exponential</a:t>
            </a:r>
            <a:r>
              <a:rPr lang="tr-TR" sz="2800" dirty="0"/>
              <a:t> </a:t>
            </a:r>
            <a:r>
              <a:rPr lang="tr-TR" sz="2800" dirty="0" err="1"/>
              <a:t>complexities</a:t>
            </a:r>
            <a:r>
              <a:rPr lang="tr-TR" sz="2800" dirty="0"/>
              <a:t> of </a:t>
            </a:r>
            <a:r>
              <a:rPr lang="tr-TR" sz="2800" dirty="0" err="1"/>
              <a:t>uninformed</a:t>
            </a:r>
            <a:r>
              <a:rPr lang="tr-TR" sz="2800" dirty="0"/>
              <a:t> </a:t>
            </a:r>
            <a:r>
              <a:rPr lang="tr-TR" sz="2800" err="1"/>
              <a:t>search</a:t>
            </a:r>
            <a:r>
              <a:rPr lang="tr-TR" sz="2800"/>
              <a:t> algorithms</a:t>
            </a:r>
            <a:r>
              <a:rPr lang="en-US" sz="2800"/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20154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Best-First </a:t>
            </a:r>
            <a:r>
              <a:rPr lang="tr-TR" dirty="0" err="1"/>
              <a:t>Search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tr-TR" sz="2800" dirty="0"/>
              <a:t>Idea: use an evaluation function </a:t>
            </a:r>
            <a:r>
              <a:rPr lang="en-US" altLang="tr-TR" sz="2800" i="1" dirty="0"/>
              <a:t>f(n) </a:t>
            </a:r>
            <a:r>
              <a:rPr lang="en-US" altLang="tr-TR" sz="2800" dirty="0"/>
              <a:t>for each node</a:t>
            </a:r>
          </a:p>
          <a:p>
            <a:pPr lvl="1"/>
            <a:r>
              <a:rPr lang="en-US" altLang="tr-TR" sz="2400" dirty="0"/>
              <a:t>estimate of "desirability"</a:t>
            </a:r>
          </a:p>
          <a:p>
            <a:pPr lvl="1"/>
            <a:r>
              <a:rPr lang="en-US" altLang="tr-TR" sz="2400"/>
              <a:t>expand </a:t>
            </a:r>
            <a:r>
              <a:rPr lang="en-US" altLang="tr-TR" sz="2400" dirty="0"/>
              <a:t>most desirable unexpanded node</a:t>
            </a:r>
          </a:p>
          <a:p>
            <a:r>
              <a:rPr lang="en-US" altLang="tr-TR" sz="2800" u="sng" dirty="0"/>
              <a:t>Implementation</a:t>
            </a:r>
            <a:r>
              <a:rPr lang="en-US" altLang="tr-TR" sz="2800" dirty="0"/>
              <a:t>:</a:t>
            </a:r>
            <a:endParaRPr lang="tr-TR" altLang="tr-TR" sz="2800" dirty="0"/>
          </a:p>
          <a:p>
            <a:pPr lvl="1"/>
            <a:r>
              <a:rPr lang="en-US" altLang="tr-TR" sz="2400" dirty="0"/>
              <a:t>Order the nodes in fringe in decreasing order of desirability</a:t>
            </a:r>
          </a:p>
          <a:p>
            <a:r>
              <a:rPr lang="en-US" altLang="tr-TR" sz="2800"/>
              <a:t>Special cases</a:t>
            </a:r>
            <a:endParaRPr lang="en-US" altLang="tr-TR" sz="2800" dirty="0"/>
          </a:p>
          <a:p>
            <a:pPr lvl="1"/>
            <a:r>
              <a:rPr lang="tr-TR" altLang="tr-TR" sz="2400" dirty="0"/>
              <a:t>G</a:t>
            </a:r>
            <a:r>
              <a:rPr lang="en-US" altLang="tr-TR" sz="2400" dirty="0"/>
              <a:t>reedy best-first search</a:t>
            </a:r>
          </a:p>
          <a:p>
            <a:pPr lvl="1"/>
            <a:r>
              <a:rPr lang="en-US" altLang="tr-TR" sz="2400" dirty="0"/>
              <a:t>A</a:t>
            </a:r>
            <a:r>
              <a:rPr lang="en-US" altLang="tr-TR" sz="2400" baseline="30000" dirty="0"/>
              <a:t>*</a:t>
            </a:r>
            <a:r>
              <a:rPr lang="en-US" altLang="tr-TR" sz="2400" dirty="0"/>
              <a:t> </a:t>
            </a:r>
            <a:r>
              <a:rPr lang="en-US" altLang="tr-TR" sz="2400" dirty="0" err="1"/>
              <a:t>searc</a:t>
            </a:r>
            <a:r>
              <a:rPr lang="tr-TR" altLang="tr-TR" sz="2400" dirty="0"/>
              <a:t>h</a:t>
            </a: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17464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Evaluation </a:t>
            </a:r>
            <a:r>
              <a:rPr lang="tr-TR" dirty="0" err="1"/>
              <a:t>Function</a:t>
            </a:r>
            <a:r>
              <a:rPr lang="tr-TR" dirty="0"/>
              <a:t> f(n)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dirty="0" err="1"/>
              <a:t>Remember</a:t>
            </a:r>
            <a:r>
              <a:rPr lang="tr-TR" dirty="0"/>
              <a:t> </a:t>
            </a:r>
            <a:r>
              <a:rPr lang="tr-TR" dirty="0" err="1"/>
              <a:t>uniform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/>
              <a:t>(UC</a:t>
            </a:r>
            <a:r>
              <a:rPr lang="en-US"/>
              <a:t>S</a:t>
            </a:r>
            <a:r>
              <a:rPr lang="tr-TR"/>
              <a:t>)</a:t>
            </a:r>
            <a:endParaRPr lang="tr-TR" dirty="0"/>
          </a:p>
          <a:p>
            <a:pPr lvl="1" algn="just">
              <a:lnSpc>
                <a:spcPct val="120000"/>
              </a:lnSpc>
            </a:pPr>
            <a:r>
              <a:rPr lang="tr-TR" dirty="0"/>
              <a:t>f(n) = g(n)</a:t>
            </a:r>
          </a:p>
          <a:p>
            <a:pPr lvl="1" algn="just">
              <a:lnSpc>
                <a:spcPct val="120000"/>
              </a:lnSpc>
            </a:pPr>
            <a:r>
              <a:rPr lang="tr-TR" dirty="0"/>
              <a:t>f(n) is </a:t>
            </a:r>
            <a:r>
              <a:rPr lang="tr-TR" dirty="0" err="1"/>
              <a:t>evaluation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lvl="2" algn="just">
              <a:lnSpc>
                <a:spcPct val="120000"/>
              </a:lnSpc>
            </a:pP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decide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expand</a:t>
            </a:r>
            <a:r>
              <a:rPr lang="tr-TR" dirty="0"/>
              <a:t> </a:t>
            </a:r>
            <a:r>
              <a:rPr lang="tr-TR" dirty="0" err="1"/>
              <a:t>next</a:t>
            </a:r>
            <a:endParaRPr lang="tr-TR" dirty="0"/>
          </a:p>
          <a:p>
            <a:pPr lvl="1" algn="just">
              <a:lnSpc>
                <a:spcPct val="120000"/>
              </a:lnSpc>
            </a:pPr>
            <a:r>
              <a:rPr lang="tr-TR" dirty="0"/>
              <a:t>g(n) is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lvl="2" algn="just">
              <a:lnSpc>
                <a:spcPct val="120000"/>
              </a:lnSpc>
            </a:pP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n</a:t>
            </a:r>
          </a:p>
          <a:p>
            <a:pPr algn="just">
              <a:lnSpc>
                <a:spcPct val="120000"/>
              </a:lnSpc>
            </a:pPr>
            <a:r>
              <a:rPr lang="tr-TR" dirty="0" err="1"/>
              <a:t>Greedy</a:t>
            </a:r>
            <a:r>
              <a:rPr lang="tr-TR" dirty="0"/>
              <a:t> </a:t>
            </a:r>
            <a:r>
              <a:rPr lang="tr-TR" dirty="0" err="1"/>
              <a:t>best-first</a:t>
            </a:r>
            <a:r>
              <a:rPr lang="tr-TR" dirty="0"/>
              <a:t> </a:t>
            </a:r>
            <a:r>
              <a:rPr lang="tr-TR" dirty="0" err="1"/>
              <a:t>search</a:t>
            </a:r>
            <a:endParaRPr lang="tr-TR" dirty="0"/>
          </a:p>
          <a:p>
            <a:pPr lvl="1" algn="just">
              <a:lnSpc>
                <a:spcPct val="120000"/>
              </a:lnSpc>
            </a:pPr>
            <a:r>
              <a:rPr lang="tr-TR" dirty="0"/>
              <a:t>f(n) = h(n)</a:t>
            </a:r>
          </a:p>
          <a:p>
            <a:pPr lvl="1" algn="just">
              <a:lnSpc>
                <a:spcPct val="120000"/>
              </a:lnSpc>
            </a:pPr>
            <a:r>
              <a:rPr lang="tr-TR" dirty="0"/>
              <a:t>h(n) is </a:t>
            </a:r>
            <a:r>
              <a:rPr lang="tr-TR" dirty="0" err="1"/>
              <a:t>heuristic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  <a:p>
            <a:pPr lvl="2" algn="just">
              <a:lnSpc>
                <a:spcPct val="120000"/>
              </a:lnSpc>
            </a:pP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estimated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n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goal</a:t>
            </a:r>
            <a:endParaRPr lang="tr-TR" dirty="0"/>
          </a:p>
          <a:p>
            <a:pPr algn="just">
              <a:lnSpc>
                <a:spcPct val="120000"/>
              </a:lnSpc>
            </a:pPr>
            <a:r>
              <a:rPr lang="tr-TR" dirty="0"/>
              <a:t>A* </a:t>
            </a:r>
            <a:r>
              <a:rPr lang="tr-TR" dirty="0" err="1"/>
              <a:t>search</a:t>
            </a:r>
            <a:endParaRPr lang="tr-TR" dirty="0"/>
          </a:p>
          <a:p>
            <a:pPr lvl="1" algn="just">
              <a:lnSpc>
                <a:spcPct val="120000"/>
              </a:lnSpc>
            </a:pPr>
            <a:r>
              <a:rPr lang="tr-TR" dirty="0"/>
              <a:t>f(n) = g(n) + h(n)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Estimate</a:t>
            </a:r>
            <a:r>
              <a:rPr lang="tr-TR" dirty="0"/>
              <a:t> of </a:t>
            </a:r>
            <a:r>
              <a:rPr lang="tr-TR" dirty="0" err="1"/>
              <a:t>Goal</a:t>
            </a:r>
            <a:r>
              <a:rPr lang="tr-TR" dirty="0"/>
              <a:t> </a:t>
            </a:r>
            <a:r>
              <a:rPr lang="tr-TR" dirty="0" err="1"/>
              <a:t>Distance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4276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1880" y="3014662"/>
            <a:ext cx="5499100" cy="3294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926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Heuristics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 err="1"/>
              <a:t>Heuristics</a:t>
            </a:r>
            <a:r>
              <a:rPr lang="tr-TR" sz="2800" dirty="0"/>
              <a:t> </a:t>
            </a:r>
            <a:r>
              <a:rPr lang="tr-TR" altLang="tr-TR" sz="2800" dirty="0"/>
              <a:t>(</a:t>
            </a:r>
            <a:r>
              <a:rPr lang="tr-TR" sz="2800" dirty="0" err="1"/>
              <a:t>heuristic</a:t>
            </a:r>
            <a:r>
              <a:rPr lang="tr-TR" sz="2800" dirty="0"/>
              <a:t> </a:t>
            </a:r>
            <a:r>
              <a:rPr lang="tr-TR" sz="2800" dirty="0" err="1"/>
              <a:t>rules</a:t>
            </a:r>
            <a:r>
              <a:rPr lang="tr-TR" altLang="tr-TR" sz="2800" dirty="0"/>
              <a:t>, </a:t>
            </a:r>
            <a:r>
              <a:rPr lang="tr-TR" altLang="tr-TR" sz="2800" dirty="0" err="1"/>
              <a:t>h</a:t>
            </a:r>
            <a:r>
              <a:rPr lang="tr-TR" sz="2800" dirty="0" err="1"/>
              <a:t>euristic</a:t>
            </a:r>
            <a:r>
              <a:rPr lang="tr-TR" sz="2800" dirty="0"/>
              <a:t> </a:t>
            </a:r>
            <a:r>
              <a:rPr lang="tr-TR" sz="2800" dirty="0" err="1"/>
              <a:t>methods</a:t>
            </a:r>
            <a:r>
              <a:rPr lang="tr-TR" altLang="tr-TR" sz="2800" dirty="0"/>
              <a:t>) </a:t>
            </a:r>
          </a:p>
          <a:p>
            <a:pPr lvl="1" algn="just"/>
            <a:r>
              <a:rPr lang="tr-TR" altLang="tr-TR" sz="2400" dirty="0" err="1"/>
              <a:t>strictly</a:t>
            </a:r>
            <a:r>
              <a:rPr lang="tr-TR" altLang="tr-TR" sz="2400" dirty="0"/>
              <a:t> </a:t>
            </a:r>
            <a:r>
              <a:rPr lang="tr-TR" altLang="tr-TR" sz="2400" dirty="0" err="1"/>
              <a:t>restricts</a:t>
            </a:r>
            <a:r>
              <a:rPr lang="tr-TR" altLang="tr-TR" sz="2400" dirty="0"/>
              <a:t>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search</a:t>
            </a:r>
            <a:r>
              <a:rPr lang="tr-TR" altLang="tr-TR" sz="2400" dirty="0"/>
              <a:t> of a </a:t>
            </a:r>
            <a:r>
              <a:rPr lang="tr-TR" altLang="tr-TR" sz="2400" dirty="0" err="1"/>
              <a:t>solution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using</a:t>
            </a:r>
            <a:r>
              <a:rPr lang="tr-TR" altLang="tr-TR" sz="2400" dirty="0"/>
              <a:t> a </a:t>
            </a:r>
            <a:r>
              <a:rPr lang="tr-TR" altLang="tr-TR" sz="2400" dirty="0" err="1"/>
              <a:t>rule</a:t>
            </a:r>
            <a:r>
              <a:rPr lang="tr-TR" altLang="tr-TR" sz="2400" dirty="0"/>
              <a:t>, </a:t>
            </a:r>
            <a:r>
              <a:rPr lang="tr-TR" altLang="tr-TR" sz="2400" dirty="0" err="1"/>
              <a:t>strategy</a:t>
            </a:r>
            <a:r>
              <a:rPr lang="tr-TR" altLang="tr-TR" sz="2400" dirty="0"/>
              <a:t>, </a:t>
            </a:r>
            <a:r>
              <a:rPr lang="tr-TR" altLang="tr-TR" sz="2400" dirty="0" err="1"/>
              <a:t>trick</a:t>
            </a:r>
            <a:r>
              <a:rPr lang="tr-TR" altLang="tr-TR" sz="2400" dirty="0"/>
              <a:t>, </a:t>
            </a:r>
            <a:r>
              <a:rPr lang="tr-TR" altLang="tr-TR" sz="2400" dirty="0" err="1"/>
              <a:t>simplification</a:t>
            </a:r>
            <a:r>
              <a:rPr lang="tr-TR" altLang="tr-TR" sz="2400" dirty="0"/>
              <a:t>, </a:t>
            </a:r>
            <a:r>
              <a:rPr lang="tr-TR" altLang="tr-TR" sz="2400" dirty="0" err="1"/>
              <a:t>or</a:t>
            </a:r>
            <a:r>
              <a:rPr lang="tr-TR" altLang="tr-TR" sz="2400" dirty="0"/>
              <a:t> </a:t>
            </a:r>
            <a:r>
              <a:rPr lang="tr-TR" altLang="tr-TR" sz="2400" dirty="0" err="1"/>
              <a:t>another</a:t>
            </a:r>
            <a:r>
              <a:rPr lang="tr-TR" altLang="tr-TR" sz="2400" dirty="0"/>
              <a:t> element </a:t>
            </a:r>
          </a:p>
          <a:p>
            <a:pPr lvl="1" algn="just"/>
            <a:r>
              <a:rPr lang="tr-TR" altLang="tr-TR" sz="2400" dirty="0" err="1"/>
              <a:t>when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state-space</a:t>
            </a:r>
            <a:r>
              <a:rPr lang="tr-TR" altLang="tr-TR" sz="2400" dirty="0"/>
              <a:t> of a problem is </a:t>
            </a:r>
            <a:r>
              <a:rPr lang="tr-TR" altLang="tr-TR" sz="2400" dirty="0" err="1"/>
              <a:t>very</a:t>
            </a:r>
            <a:r>
              <a:rPr lang="tr-TR" altLang="tr-TR" sz="2400" dirty="0"/>
              <a:t> </a:t>
            </a:r>
            <a:r>
              <a:rPr lang="tr-TR" altLang="tr-TR" sz="2400" dirty="0" err="1"/>
              <a:t>large</a:t>
            </a:r>
            <a:r>
              <a:rPr lang="tr-TR" altLang="tr-TR" sz="2400" dirty="0"/>
              <a:t>. </a:t>
            </a:r>
          </a:p>
          <a:p>
            <a:pPr marL="457200" lvl="1" indent="0" algn="just">
              <a:buNone/>
            </a:pPr>
            <a:r>
              <a:rPr lang="tr-TR" altLang="tr-TR" sz="2400" dirty="0"/>
              <a:t>				«</a:t>
            </a:r>
            <a:r>
              <a:rPr lang="tr-TR" altLang="tr-TR" sz="2400" dirty="0" err="1"/>
              <a:t>Fagenbaum</a:t>
            </a:r>
            <a:r>
              <a:rPr lang="tr-TR" altLang="tr-TR" sz="2400" dirty="0"/>
              <a:t> </a:t>
            </a:r>
            <a:r>
              <a:rPr lang="tr-TR" altLang="tr-TR" sz="2400" dirty="0" err="1"/>
              <a:t>and</a:t>
            </a:r>
            <a:r>
              <a:rPr lang="tr-TR" altLang="tr-TR" sz="2400" dirty="0"/>
              <a:t> </a:t>
            </a:r>
            <a:r>
              <a:rPr lang="tr-TR" altLang="tr-TR" sz="2400" dirty="0" err="1"/>
              <a:t>Fieldman</a:t>
            </a:r>
            <a:r>
              <a:rPr lang="tr-TR" altLang="tr-TR" sz="2400" dirty="0"/>
              <a:t>»</a:t>
            </a:r>
          </a:p>
          <a:p>
            <a:pPr algn="just"/>
            <a:r>
              <a:rPr lang="tr-TR" sz="2800" dirty="0" err="1"/>
              <a:t>Properties</a:t>
            </a:r>
            <a:r>
              <a:rPr lang="tr-TR" sz="2800" dirty="0"/>
              <a:t> of a </a:t>
            </a:r>
            <a:r>
              <a:rPr lang="tr-TR" sz="2800" dirty="0" err="1"/>
              <a:t>good</a:t>
            </a:r>
            <a:r>
              <a:rPr lang="tr-TR" sz="2800" dirty="0"/>
              <a:t> </a:t>
            </a:r>
            <a:r>
              <a:rPr lang="tr-TR" sz="2800" dirty="0" err="1"/>
              <a:t>heuristic</a:t>
            </a:r>
            <a:r>
              <a:rPr lang="tr-TR" sz="2800" dirty="0"/>
              <a:t> </a:t>
            </a:r>
            <a:r>
              <a:rPr lang="tr-TR" sz="2800" dirty="0" err="1"/>
              <a:t>function</a:t>
            </a:r>
            <a:endParaRPr lang="tr-TR" sz="2800" dirty="0"/>
          </a:p>
          <a:p>
            <a:pPr lvl="1" algn="just"/>
            <a:r>
              <a:rPr lang="tr-TR" sz="2400" dirty="0" err="1"/>
              <a:t>never</a:t>
            </a:r>
            <a:r>
              <a:rPr lang="tr-TR" sz="2400" dirty="0"/>
              <a:t> </a:t>
            </a:r>
            <a:r>
              <a:rPr lang="tr-TR" sz="2400" dirty="0" err="1"/>
              <a:t>overestimates</a:t>
            </a:r>
            <a:r>
              <a:rPr lang="tr-TR" altLang="tr-TR" sz="2400" dirty="0"/>
              <a:t> (abartmayan)</a:t>
            </a:r>
          </a:p>
          <a:p>
            <a:pPr lvl="1" algn="just"/>
            <a:r>
              <a:rPr lang="tr-TR" altLang="tr-TR" sz="2400" dirty="0" err="1"/>
              <a:t>optimistic</a:t>
            </a:r>
            <a:r>
              <a:rPr lang="tr-TR" altLang="tr-TR" sz="2400" dirty="0"/>
              <a:t> (iyimser)</a:t>
            </a:r>
          </a:p>
          <a:p>
            <a:pPr lvl="1" algn="just"/>
            <a:r>
              <a:rPr lang="tr-TR" altLang="tr-TR" sz="2400" dirty="0" err="1"/>
              <a:t>admissible</a:t>
            </a:r>
            <a:r>
              <a:rPr lang="tr-TR" altLang="tr-TR" sz="2400" dirty="0"/>
              <a:t> (makul)</a:t>
            </a:r>
            <a:endParaRPr lang="tr-TR" alt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71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46205</TotalTime>
  <Words>3222</Words>
  <Application>Microsoft Office PowerPoint</Application>
  <PresentationFormat>Ekran Gösterisi (4:3)</PresentationFormat>
  <Paragraphs>420</Paragraphs>
  <Slides>39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Wingdings</vt:lpstr>
      <vt:lpstr>Ofis Teması</vt:lpstr>
      <vt:lpstr>BMB3015  ARTIFICIAL INTELLIGENCE</vt:lpstr>
      <vt:lpstr>Holiday in Romania Problem </vt:lpstr>
      <vt:lpstr>Online versus Offline Search</vt:lpstr>
      <vt:lpstr>Informed Search Methods</vt:lpstr>
      <vt:lpstr>Dynamic Programming</vt:lpstr>
      <vt:lpstr>Best-First Search</vt:lpstr>
      <vt:lpstr>Evaluation Function f(n)</vt:lpstr>
      <vt:lpstr>Estimate of Goal Distance</vt:lpstr>
      <vt:lpstr>Heuristics</vt:lpstr>
      <vt:lpstr>Heuristic Function vs Cost Function</vt:lpstr>
      <vt:lpstr>Greedy Best-First Search</vt:lpstr>
      <vt:lpstr>Romania with  Straight-Line Distances</vt:lpstr>
      <vt:lpstr>Holiday in Romania:  Greedy Best-First Search</vt:lpstr>
      <vt:lpstr>Greedy Best-First Search</vt:lpstr>
      <vt:lpstr>A* Search</vt:lpstr>
      <vt:lpstr>Holiday in Romania:  A* search</vt:lpstr>
      <vt:lpstr>A* Search</vt:lpstr>
      <vt:lpstr>Consistent Heuristics</vt:lpstr>
      <vt:lpstr>Admissible Heuristics</vt:lpstr>
      <vt:lpstr>Dominance</vt:lpstr>
      <vt:lpstr>Optimality of A*</vt:lpstr>
      <vt:lpstr>Optimality of A*</vt:lpstr>
      <vt:lpstr>Optimality of A*</vt:lpstr>
      <vt:lpstr>Relaxed Problems</vt:lpstr>
      <vt:lpstr>LOCAL SEARCH</vt:lpstr>
      <vt:lpstr>Hill-Climbing Search Problem</vt:lpstr>
      <vt:lpstr>Tabu Search</vt:lpstr>
      <vt:lpstr>Local Beam Search</vt:lpstr>
      <vt:lpstr>Local Beam Search</vt:lpstr>
      <vt:lpstr>Local Beam Search</vt:lpstr>
      <vt:lpstr>Genetic Algorithms</vt:lpstr>
      <vt:lpstr>Genetic Algorithm</vt:lpstr>
      <vt:lpstr>Ways of Chromosome Selection I: Roulette Wheel Selection</vt:lpstr>
      <vt:lpstr>Problems of Roulette Wheel Selection</vt:lpstr>
      <vt:lpstr>Ways of Chromosome Selection II: Ordered Selection</vt:lpstr>
      <vt:lpstr>Problems of Ordered Selection</vt:lpstr>
      <vt:lpstr>Uniform Crossover</vt:lpstr>
      <vt:lpstr>Order-based Crossover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Murat Berk Yetiştirir</cp:lastModifiedBy>
  <cp:revision>324</cp:revision>
  <dcterms:created xsi:type="dcterms:W3CDTF">2017-11-22T10:17:48Z</dcterms:created>
  <dcterms:modified xsi:type="dcterms:W3CDTF">2024-11-18T22:21:50Z</dcterms:modified>
</cp:coreProperties>
</file>