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98" r:id="rId2"/>
    <p:sldId id="307" r:id="rId3"/>
    <p:sldId id="329" r:id="rId4"/>
    <p:sldId id="327" r:id="rId5"/>
    <p:sldId id="385" r:id="rId6"/>
    <p:sldId id="388" r:id="rId7"/>
    <p:sldId id="330" r:id="rId8"/>
    <p:sldId id="394" r:id="rId9"/>
    <p:sldId id="395" r:id="rId10"/>
    <p:sldId id="400" r:id="rId11"/>
    <p:sldId id="339" r:id="rId12"/>
    <p:sldId id="335" r:id="rId13"/>
    <p:sldId id="309" r:id="rId14"/>
    <p:sldId id="336" r:id="rId15"/>
    <p:sldId id="337" r:id="rId16"/>
    <p:sldId id="310" r:id="rId17"/>
    <p:sldId id="391" r:id="rId18"/>
    <p:sldId id="312" r:id="rId19"/>
    <p:sldId id="355" r:id="rId20"/>
    <p:sldId id="401" r:id="rId21"/>
    <p:sldId id="356" r:id="rId22"/>
    <p:sldId id="368" r:id="rId23"/>
    <p:sldId id="370" r:id="rId24"/>
    <p:sldId id="396" r:id="rId25"/>
    <p:sldId id="402" r:id="rId26"/>
    <p:sldId id="340" r:id="rId27"/>
    <p:sldId id="353" r:id="rId28"/>
    <p:sldId id="341" r:id="rId29"/>
    <p:sldId id="313" r:id="rId30"/>
    <p:sldId id="314" r:id="rId31"/>
    <p:sldId id="315" r:id="rId32"/>
    <p:sldId id="316" r:id="rId33"/>
    <p:sldId id="317" r:id="rId34"/>
    <p:sldId id="343" r:id="rId35"/>
    <p:sldId id="344" r:id="rId36"/>
    <p:sldId id="342" r:id="rId37"/>
    <p:sldId id="390" r:id="rId38"/>
    <p:sldId id="325" r:id="rId39"/>
    <p:sldId id="393" r:id="rId40"/>
    <p:sldId id="399" r:id="rId41"/>
    <p:sldId id="360" r:id="rId42"/>
    <p:sldId id="361" r:id="rId43"/>
    <p:sldId id="376" r:id="rId44"/>
    <p:sldId id="377" r:id="rId45"/>
    <p:sldId id="379" r:id="rId46"/>
    <p:sldId id="380" r:id="rId47"/>
    <p:sldId id="381" r:id="rId48"/>
    <p:sldId id="363" r:id="rId49"/>
    <p:sldId id="364" r:id="rId50"/>
    <p:sldId id="367" r:id="rId51"/>
    <p:sldId id="382" r:id="rId52"/>
    <p:sldId id="383" r:id="rId53"/>
    <p:sldId id="384" r:id="rId54"/>
    <p:sldId id="326" r:id="rId5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BD97"/>
    <a:srgbClr val="DBD185"/>
    <a:srgbClr val="CCC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3679" autoAdjust="0"/>
  </p:normalViewPr>
  <p:slideViewPr>
    <p:cSldViewPr>
      <p:cViewPr varScale="1">
        <p:scale>
          <a:sx n="85" d="100"/>
          <a:sy n="85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6C007-9E58-4D55-B900-421821F1FA7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112B-FED6-4915-A0F9-D07E31D399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72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phaZero#cite_note-preprint-1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Draw_(chess)" TargetMode="External"/><Relationship Id="rId4" Type="http://schemas.openxmlformats.org/officeDocument/2006/relationships/hyperlink" Target="https://en.wikipedia.org/wiki/Hyperparameter_(machine_learning)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442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/>
              <a:t>Satrançta Sınırlar</a:t>
            </a:r>
          </a:p>
          <a:p>
            <a:pPr eaLnBrk="1" hangingPunct="1"/>
            <a:r>
              <a:rPr lang="tr-TR" sz="2400" dirty="0"/>
              <a:t>Arama uzayının büyüklüğü</a:t>
            </a:r>
            <a:r>
              <a:rPr lang="en-US" sz="2400" dirty="0"/>
              <a:t> </a:t>
            </a:r>
            <a:r>
              <a:rPr lang="tr-TR" sz="2400" dirty="0"/>
              <a:t>(32</a:t>
            </a:r>
            <a:r>
              <a:rPr lang="tr-TR" sz="2400" baseline="30000" dirty="0"/>
              <a:t>4</a:t>
            </a:r>
            <a:r>
              <a:rPr lang="en-US" sz="2400" baseline="30000" dirty="0"/>
              <a:t>0</a:t>
            </a:r>
            <a:r>
              <a:rPr lang="tr-TR" sz="2400" dirty="0"/>
              <a:t>)</a:t>
            </a:r>
          </a:p>
          <a:p>
            <a:pPr lvl="1" eaLnBrk="1" hangingPunct="1"/>
            <a:r>
              <a:rPr lang="tr-TR" sz="2400" dirty="0"/>
              <a:t>Ortalama hamle sayısı = 40</a:t>
            </a:r>
          </a:p>
          <a:p>
            <a:pPr lvl="1" eaLnBrk="1" hangingPunct="1"/>
            <a:r>
              <a:rPr lang="tr-TR" sz="2400" dirty="0"/>
              <a:t>Her adımda yapılabilecek farklı hamle sayısı ortalaması = 32</a:t>
            </a:r>
          </a:p>
          <a:p>
            <a:pPr lvl="1" eaLnBrk="1" hangingPunct="1"/>
            <a:r>
              <a:rPr lang="tr-TR" sz="2400" dirty="0"/>
              <a:t>32</a:t>
            </a:r>
            <a:r>
              <a:rPr lang="tr-TR" sz="2400" baseline="30000" dirty="0"/>
              <a:t>4</a:t>
            </a:r>
            <a:r>
              <a:rPr lang="en-US" sz="2400" baseline="30000" dirty="0"/>
              <a:t>0</a:t>
            </a:r>
            <a:r>
              <a:rPr lang="en-US" sz="2400" dirty="0"/>
              <a:t> </a:t>
            </a:r>
            <a:r>
              <a:rPr lang="tr-TR" sz="2400" dirty="0"/>
              <a:t>= 2</a:t>
            </a:r>
            <a:r>
              <a:rPr lang="tr-TR" sz="2400" baseline="30000" dirty="0"/>
              <a:t>20</a:t>
            </a:r>
            <a:r>
              <a:rPr lang="en-US" sz="2400" baseline="30000" dirty="0"/>
              <a:t>0</a:t>
            </a:r>
            <a:r>
              <a:rPr lang="en-US" sz="2400" dirty="0"/>
              <a:t> </a:t>
            </a:r>
            <a:r>
              <a:rPr lang="tr-TR" sz="2400" dirty="0"/>
              <a:t>~= 10</a:t>
            </a:r>
            <a:r>
              <a:rPr lang="tr-TR" sz="2400" baseline="30000" dirty="0"/>
              <a:t>6</a:t>
            </a:r>
            <a:r>
              <a:rPr lang="en-US" sz="2400" baseline="30000" dirty="0"/>
              <a:t>0</a:t>
            </a:r>
            <a:endParaRPr lang="en-US" sz="2400" dirty="0"/>
          </a:p>
          <a:p>
            <a:pPr eaLnBrk="1" hangingPunct="1"/>
            <a:r>
              <a:rPr lang="tr-TR" sz="2400" dirty="0"/>
              <a:t>Saniyede 3</a:t>
            </a:r>
            <a:r>
              <a:rPr lang="en-US" sz="2400" dirty="0"/>
              <a:t> mil</a:t>
            </a:r>
            <a:r>
              <a:rPr lang="tr-TR" sz="2400" dirty="0"/>
              <a:t>yar durum işlersek</a:t>
            </a:r>
            <a:r>
              <a:rPr lang="en-US" sz="2400" dirty="0"/>
              <a:t> </a:t>
            </a:r>
            <a:endParaRPr lang="tr-TR" sz="2400" dirty="0"/>
          </a:p>
          <a:p>
            <a:pPr lvl="1" eaLnBrk="1" hangingPunct="1"/>
            <a:r>
              <a:rPr lang="tr-TR" sz="2400" dirty="0"/>
              <a:t>Bir yıldaki saniye sayısı ~</a:t>
            </a:r>
            <a:r>
              <a:rPr lang="en-US" sz="2400" dirty="0"/>
              <a:t>=</a:t>
            </a:r>
            <a:r>
              <a:rPr lang="tr-TR" sz="2400" dirty="0"/>
              <a:t> 32*10</a:t>
            </a:r>
            <a:r>
              <a:rPr lang="tr-TR" sz="2400" baseline="30000" dirty="0"/>
              <a:t>6</a:t>
            </a:r>
            <a:r>
              <a:rPr lang="en-US" sz="2400" dirty="0"/>
              <a:t> </a:t>
            </a:r>
            <a:endParaRPr lang="tr-TR" sz="2400" dirty="0"/>
          </a:p>
          <a:p>
            <a:pPr lvl="1" eaLnBrk="1" hangingPunct="1"/>
            <a:r>
              <a:rPr lang="tr-TR" sz="2400" dirty="0"/>
              <a:t>Bir yılda işlenecek durum sayısı ~= 10</a:t>
            </a:r>
            <a:r>
              <a:rPr lang="tr-TR" sz="2400" baseline="30000" dirty="0"/>
              <a:t>17 </a:t>
            </a:r>
          </a:p>
          <a:p>
            <a:pPr lvl="1" eaLnBrk="1" hangingPunct="1"/>
            <a:r>
              <a:rPr lang="tr-TR" sz="2400" dirty="0"/>
              <a:t>Tüm durumların değerlendirilmesi  </a:t>
            </a:r>
            <a:r>
              <a:rPr lang="en-US" sz="2400" dirty="0"/>
              <a:t>10</a:t>
            </a:r>
            <a:r>
              <a:rPr lang="tr-TR" sz="2400" baseline="30000" dirty="0"/>
              <a:t>43</a:t>
            </a:r>
            <a:r>
              <a:rPr lang="en-US" sz="2400" dirty="0"/>
              <a:t> </a:t>
            </a:r>
            <a:r>
              <a:rPr lang="tr-TR" sz="2400" dirty="0"/>
              <a:t>yıl sürer.</a:t>
            </a:r>
            <a:endParaRPr lang="en-US" sz="2400" dirty="0"/>
          </a:p>
          <a:p>
            <a:pPr lvl="1" eaLnBrk="1" hangingPunct="1"/>
            <a:r>
              <a:rPr lang="tr-TR" sz="2400" dirty="0"/>
              <a:t>Evrenin yaşı</a:t>
            </a:r>
            <a:r>
              <a:rPr lang="en-US" sz="2400" dirty="0"/>
              <a:t> </a:t>
            </a:r>
            <a:r>
              <a:rPr lang="tr-TR" sz="2400" dirty="0"/>
              <a:t>~</a:t>
            </a:r>
            <a:r>
              <a:rPr lang="en-US" sz="2400" dirty="0"/>
              <a:t>= 10</a:t>
            </a:r>
            <a:r>
              <a:rPr lang="en-US" sz="2400" baseline="30000" dirty="0"/>
              <a:t>10</a:t>
            </a:r>
            <a:r>
              <a:rPr lang="tr-TR" sz="2400" baseline="30000" dirty="0"/>
              <a:t> </a:t>
            </a:r>
            <a:r>
              <a:rPr lang="tr-TR" sz="2400" dirty="0"/>
              <a:t>yıl</a:t>
            </a:r>
            <a:r>
              <a:rPr lang="tr-TR" sz="2400" baseline="30000" dirty="0"/>
              <a:t> </a:t>
            </a:r>
            <a:endParaRPr lang="en-US" sz="2400" baseline="30000" dirty="0"/>
          </a:p>
          <a:p>
            <a:r>
              <a:rPr lang="tr-TR" dirty="0"/>
              <a:t>Sınırları Aşmak İçin</a:t>
            </a:r>
          </a:p>
          <a:p>
            <a:pPr eaLnBrk="1" hangingPunct="1"/>
            <a:r>
              <a:rPr lang="tr-TR" dirty="0"/>
              <a:t>Sınırlı Derinlikte Arama ve değerlendirme fonksiyonu (</a:t>
            </a:r>
            <a:r>
              <a:rPr lang="en-US" dirty="0"/>
              <a:t>cutoff test</a:t>
            </a:r>
            <a:r>
              <a:rPr lang="tr-TR" dirty="0"/>
              <a:t>, </a:t>
            </a:r>
            <a:r>
              <a:rPr lang="en-US" dirty="0"/>
              <a:t>evaluation function</a:t>
            </a:r>
            <a:r>
              <a:rPr lang="tr-TR" dirty="0"/>
              <a:t>)</a:t>
            </a:r>
            <a:r>
              <a:rPr lang="en-US" dirty="0"/>
              <a:t> </a:t>
            </a:r>
          </a:p>
          <a:p>
            <a:pPr eaLnBrk="1" hangingPunct="1"/>
            <a:r>
              <a:rPr lang="tr-TR" sz="1400" dirty="0"/>
              <a:t>Alfa beta budaması</a:t>
            </a:r>
            <a:endParaRPr lang="en-US" sz="14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5207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Digression: Ara söz</a:t>
            </a:r>
          </a:p>
          <a:p>
            <a:r>
              <a:rPr lang="en-US"/>
              <a:t>Ordinal: sıra belirten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5520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055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tr-TR" sz="2000"/>
              <a:t>Çözüm</a:t>
            </a:r>
            <a:r>
              <a:rPr lang="tr-TR" sz="2000" dirty="0"/>
              <a:t>: Sınırlı derinlikte aramaya alfa beta </a:t>
            </a:r>
            <a:r>
              <a:rPr lang="tr-TR" sz="2000"/>
              <a:t>budama eklemek</a:t>
            </a:r>
            <a:endParaRPr lang="en-US" sz="2000"/>
          </a:p>
          <a:p>
            <a:pPr marL="59055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/>
              <a:t>Novice: acemi, amatör</a:t>
            </a:r>
            <a:endParaRPr lang="tr-TR" sz="20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939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94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3195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Endgame: final maçı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845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270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 between AZ and AGZ include:</a:t>
            </a:r>
            <a:r>
              <a:rPr lang="en-US" sz="1200" b="0" i="0" u="none" strike="noStrike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[1]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has hard-coded rules for setting search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perparameter (machine learning)"/>
              </a:rPr>
              <a:t>hyperparameters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neural network is now updated continually.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doesn't use symmetries, unlike AGZ.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Chess can end in a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raw (chess)"/>
              </a:rPr>
              <a:t>draw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unlike Go; therefore, AlphaZero takes into account the possibility of a drawn game.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205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9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 1 1/36</a:t>
            </a:r>
          </a:p>
          <a:p>
            <a:r>
              <a:rPr lang="en-US"/>
              <a:t>2 1,1 2 2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3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Bidding: fiyat teklifi verme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335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8717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13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08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Contingent: muhtemel,</a:t>
            </a:r>
            <a:r>
              <a:rPr lang="en-US" baseline="0"/>
              <a:t> olası, beklenmedik durum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43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Payoff: ödünleşme, ödül veya ceza</a:t>
            </a:r>
          </a:p>
          <a:p>
            <a:r>
              <a:rPr lang="tr-TR"/>
              <a:t>Minimax </a:t>
            </a:r>
            <a:r>
              <a:rPr lang="tr-TR" dirty="0" err="1"/>
              <a:t>value</a:t>
            </a:r>
            <a:endParaRPr lang="en-US" dirty="0"/>
          </a:p>
          <a:p>
            <a:r>
              <a:rPr lang="en-US" dirty="0"/>
              <a:t>Given a game tree, the optimal strategy can be</a:t>
            </a:r>
            <a:r>
              <a:rPr lang="tr-TR" dirty="0"/>
              <a:t> </a:t>
            </a:r>
            <a:r>
              <a:rPr lang="en-US" dirty="0"/>
              <a:t>determined by examining the </a:t>
            </a:r>
            <a:r>
              <a:rPr lang="en-US" dirty="0" err="1"/>
              <a:t>minimax</a:t>
            </a:r>
            <a:r>
              <a:rPr lang="en-US" dirty="0"/>
              <a:t> value of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(MINIMAX-VALUE(n))</a:t>
            </a:r>
          </a:p>
          <a:p>
            <a:r>
              <a:rPr lang="en-US" dirty="0"/>
              <a:t>The </a:t>
            </a:r>
            <a:r>
              <a:rPr lang="en-US" dirty="0" err="1"/>
              <a:t>minimax</a:t>
            </a:r>
            <a:r>
              <a:rPr lang="en-US" dirty="0"/>
              <a:t> value of a node is the utility of being</a:t>
            </a:r>
            <a:r>
              <a:rPr lang="tr-TR" dirty="0"/>
              <a:t> </a:t>
            </a:r>
            <a:r>
              <a:rPr lang="en-US" dirty="0"/>
              <a:t>in the corresponding state, assuming that both</a:t>
            </a:r>
            <a:r>
              <a:rPr lang="tr-TR" dirty="0"/>
              <a:t> </a:t>
            </a:r>
            <a:r>
              <a:rPr lang="en-US" dirty="0"/>
              <a:t>players play optimally from there to the end of the</a:t>
            </a:r>
            <a:r>
              <a:rPr lang="tr-TR" dirty="0"/>
              <a:t> </a:t>
            </a:r>
            <a:r>
              <a:rPr lang="tr-TR" dirty="0" err="1"/>
              <a:t>game</a:t>
            </a:r>
            <a:endParaRPr lang="tr-TR" dirty="0"/>
          </a:p>
          <a:p>
            <a:r>
              <a:rPr lang="en-US" dirty="0"/>
              <a:t>Given a choice, MAX prefer to move to a state of</a:t>
            </a:r>
            <a:r>
              <a:rPr lang="tr-TR" dirty="0"/>
              <a:t> </a:t>
            </a:r>
            <a:r>
              <a:rPr lang="en-US" dirty="0"/>
              <a:t>maximum value, whereas MIN prefers a state of</a:t>
            </a:r>
            <a:r>
              <a:rPr lang="tr-TR" dirty="0"/>
              <a:t> minimum </a:t>
            </a:r>
            <a:r>
              <a:rPr lang="tr-TR" dirty="0" err="1"/>
              <a:t>value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594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Complete?? Only if tree is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(chess has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rules for this).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 a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strategy can exist even in an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tree!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75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1200" dirty="0"/>
              <a:t>Oyunun sonucunun çok derinlerde olduğu durumlarda durumların değerlendirilmesi için kullanılan fonksiyonlardır.</a:t>
            </a:r>
          </a:p>
          <a:p>
            <a:pPr eaLnBrk="1" hangingPunct="1"/>
            <a:r>
              <a:rPr lang="tr-TR" sz="1200" dirty="0"/>
              <a:t>Satranç için bu fonksiyon genellikle önceden belirlenen </a:t>
            </a:r>
            <a:r>
              <a:rPr lang="tr-TR" sz="1200" dirty="0">
                <a:solidFill>
                  <a:schemeClr val="accent2"/>
                </a:solidFill>
              </a:rPr>
              <a:t>özniteliklerin</a:t>
            </a:r>
            <a:r>
              <a:rPr lang="tr-TR" sz="1200" dirty="0"/>
              <a:t> </a:t>
            </a:r>
            <a:r>
              <a:rPr lang="tr-TR" sz="1200" dirty="0">
                <a:solidFill>
                  <a:srgbClr val="FF0000"/>
                </a:solidFill>
              </a:rPr>
              <a:t>doğrusal</a:t>
            </a:r>
            <a:r>
              <a:rPr lang="tr-TR" sz="1200" dirty="0"/>
              <a:t> toplamı olarak düşünülür.</a:t>
            </a:r>
            <a:r>
              <a:rPr lang="en-US" sz="1200" dirty="0"/>
              <a:t> </a:t>
            </a:r>
          </a:p>
          <a:p>
            <a:pPr algn="ctr" eaLnBrk="1" hangingPunct="1">
              <a:buFontTx/>
              <a:buNone/>
            </a:pPr>
            <a:r>
              <a:rPr lang="en-US" sz="1200" i="1" dirty="0" err="1"/>
              <a:t>Eval</a:t>
            </a:r>
            <a:r>
              <a:rPr lang="en-US" sz="1200" i="1" dirty="0"/>
              <a:t>(s) </a:t>
            </a:r>
            <a:r>
              <a:rPr lang="en-US" sz="1200" dirty="0"/>
              <a:t>= w</a:t>
            </a:r>
            <a:r>
              <a:rPr lang="en-US" sz="1200" baseline="-25000" dirty="0"/>
              <a:t>1</a:t>
            </a:r>
            <a:r>
              <a:rPr lang="en-US" sz="1200" dirty="0"/>
              <a:t> f</a:t>
            </a:r>
            <a:r>
              <a:rPr lang="en-US" sz="1200" baseline="-25000" dirty="0"/>
              <a:t>1</a:t>
            </a:r>
            <a:r>
              <a:rPr lang="en-US" sz="1200" dirty="0"/>
              <a:t>(s) + w</a:t>
            </a:r>
            <a:r>
              <a:rPr lang="en-US" sz="1200" baseline="-25000" dirty="0"/>
              <a:t>2</a:t>
            </a:r>
            <a:r>
              <a:rPr lang="en-US" sz="1200" dirty="0"/>
              <a:t> f</a:t>
            </a:r>
            <a:r>
              <a:rPr lang="en-US" sz="1200" baseline="-25000" dirty="0"/>
              <a:t>2</a:t>
            </a:r>
            <a:r>
              <a:rPr lang="en-US" sz="1200" dirty="0"/>
              <a:t>(s) + … + </a:t>
            </a:r>
            <a:r>
              <a:rPr lang="en-US" sz="1200" dirty="0" err="1"/>
              <a:t>w</a:t>
            </a:r>
            <a:r>
              <a:rPr lang="en-US" sz="1200" baseline="-25000" dirty="0" err="1"/>
              <a:t>n</a:t>
            </a:r>
            <a:r>
              <a:rPr lang="en-US" sz="1200" dirty="0"/>
              <a:t> </a:t>
            </a:r>
            <a:r>
              <a:rPr lang="en-US" sz="1200" dirty="0" err="1"/>
              <a:t>f</a:t>
            </a:r>
            <a:r>
              <a:rPr lang="en-US" sz="1200" baseline="-25000" dirty="0" err="1"/>
              <a:t>n</a:t>
            </a:r>
            <a:r>
              <a:rPr lang="en-US" sz="1200" dirty="0"/>
              <a:t>(s)</a:t>
            </a:r>
          </a:p>
          <a:p>
            <a:pPr eaLnBrk="1" hangingPunct="1"/>
            <a:r>
              <a:rPr lang="tr-TR" sz="1200" dirty="0"/>
              <a:t>Örnek</a:t>
            </a:r>
            <a:r>
              <a:rPr lang="en-US" sz="1200" dirty="0"/>
              <a:t>, w</a:t>
            </a:r>
            <a:r>
              <a:rPr lang="en-US" sz="1200" baseline="-25000" dirty="0"/>
              <a:t>1</a:t>
            </a:r>
            <a:r>
              <a:rPr lang="en-US" sz="1200" dirty="0"/>
              <a:t> = 9 </a:t>
            </a:r>
            <a:r>
              <a:rPr lang="tr-TR" sz="1200" dirty="0"/>
              <a:t>ve</a:t>
            </a:r>
            <a:r>
              <a:rPr lang="en-US" sz="1200" dirty="0"/>
              <a:t> </a:t>
            </a:r>
          </a:p>
          <a:p>
            <a:pPr eaLnBrk="1" hangingPunct="1"/>
            <a:r>
              <a:rPr lang="en-US" sz="1200" dirty="0"/>
              <a:t>	f</a:t>
            </a:r>
            <a:r>
              <a:rPr lang="en-US" sz="1200" baseline="-25000" dirty="0"/>
              <a:t>1</a:t>
            </a:r>
            <a:r>
              <a:rPr lang="en-US" sz="1200" dirty="0"/>
              <a:t>(s) = (</a:t>
            </a:r>
            <a:r>
              <a:rPr lang="tr-TR" sz="1200" dirty="0"/>
              <a:t>beyaz vezir sayısı</a:t>
            </a:r>
            <a:r>
              <a:rPr lang="en-US" sz="1200" dirty="0"/>
              <a:t>) –  (</a:t>
            </a:r>
            <a:r>
              <a:rPr lang="tr-TR" sz="1200" dirty="0"/>
              <a:t>siyah vezir sayısı</a:t>
            </a:r>
            <a:r>
              <a:rPr lang="en-US" sz="1200" dirty="0"/>
              <a:t>), </a:t>
            </a:r>
            <a:r>
              <a:rPr lang="tr-TR" sz="1200" dirty="0" err="1"/>
              <a:t>vs</a:t>
            </a:r>
            <a:r>
              <a:rPr lang="en-US" sz="1200" dirty="0"/>
              <a:t>.</a:t>
            </a:r>
            <a:endParaRPr lang="tr-TR" sz="1200" dirty="0"/>
          </a:p>
          <a:p>
            <a:pPr eaLnBrk="1" hangingPunct="1"/>
            <a:r>
              <a:rPr lang="tr-TR" sz="1200" dirty="0"/>
              <a:t>Ağırlıklı toplam, bileşenlerin birbirinden bağımsız olduğunu varsayar.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1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6.wdp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7" Type="http://schemas.microsoft.com/office/2007/relationships/hdphoto" Target="../media/hdphoto20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9.wdp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" y="-20955"/>
            <a:ext cx="9144000" cy="376428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932040" y="4941168"/>
            <a:ext cx="4211960" cy="941323"/>
          </a:xfrm>
        </p:spPr>
        <p:txBody>
          <a:bodyPr>
            <a:noAutofit/>
          </a:bodyPr>
          <a:lstStyle/>
          <a:p>
            <a:pPr algn="l"/>
            <a:r>
              <a:rPr lang="tr-TR" sz="2800"/>
              <a:t>ADVERSARIAL SEARCH</a:t>
            </a:r>
          </a:p>
          <a:p>
            <a:pPr algn="l"/>
            <a:r>
              <a:rPr lang="tr-TR" sz="2800"/>
              <a:t>(GAME PLAYING)</a:t>
            </a:r>
            <a:endParaRPr lang="tr-TR" sz="2800" dirty="0"/>
          </a:p>
        </p:txBody>
      </p:sp>
      <p:pic>
        <p:nvPicPr>
          <p:cNvPr id="1026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88189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Düz Bağlayıcı 7"/>
          <p:cNvCxnSpPr/>
          <p:nvPr/>
        </p:nvCxnSpPr>
        <p:spPr>
          <a:xfrm>
            <a:off x="4860032" y="4449804"/>
            <a:ext cx="0" cy="167111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aşlık 1"/>
          <p:cNvSpPr txBox="1">
            <a:spLocks/>
          </p:cNvSpPr>
          <p:nvPr/>
        </p:nvSpPr>
        <p:spPr>
          <a:xfrm>
            <a:off x="1600783" y="4221088"/>
            <a:ext cx="3043225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BM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B3015</a:t>
            </a:r>
            <a:b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</a:t>
            </a:r>
            <a:endParaRPr lang="tr-T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4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</a:t>
            </a:r>
            <a:r>
              <a:rPr lang="tr-TR" dirty="0"/>
              <a:t>S</a:t>
            </a:r>
            <a:r>
              <a:rPr lang="en-US" dirty="0" err="1"/>
              <a:t>earch</a:t>
            </a:r>
            <a:r>
              <a:rPr lang="en-US" dirty="0"/>
              <a:t> </a:t>
            </a:r>
            <a:r>
              <a:rPr lang="tr-TR" dirty="0"/>
              <a:t>P</a:t>
            </a:r>
            <a:r>
              <a:rPr lang="en-US" dirty="0" err="1"/>
              <a:t>roblems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"Unpredictable" opponent </a:t>
            </a:r>
            <a:endParaRPr lang="tr-TR" dirty="0"/>
          </a:p>
          <a:p>
            <a:pPr lvl="1"/>
            <a:r>
              <a:rPr lang="tr-TR" dirty="0" err="1"/>
              <a:t>requires</a:t>
            </a:r>
            <a:r>
              <a:rPr lang="tr-TR" dirty="0"/>
              <a:t> </a:t>
            </a:r>
            <a:r>
              <a:rPr lang="en-US" dirty="0"/>
              <a:t>specifying a move for every possible opponent reply</a:t>
            </a:r>
            <a:endParaRPr lang="tr-TR" dirty="0"/>
          </a:p>
          <a:p>
            <a:r>
              <a:rPr lang="en-US" dirty="0"/>
              <a:t>Time limits </a:t>
            </a:r>
            <a:endParaRPr lang="tr-TR" dirty="0"/>
          </a:p>
          <a:p>
            <a:pPr lvl="1"/>
            <a:r>
              <a:rPr lang="en-US" dirty="0"/>
              <a:t>unlikely to find goal, must approximate</a:t>
            </a:r>
          </a:p>
        </p:txBody>
      </p:sp>
    </p:spTree>
    <p:extLst>
      <p:ext uri="{BB962C8B-B14F-4D97-AF65-F5344CB8AC3E}">
        <p14:creationId xmlns:p14="http://schemas.microsoft.com/office/powerpoint/2010/main" val="264354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Game </a:t>
            </a:r>
            <a:r>
              <a:rPr lang="tr-TR" dirty="0" err="1"/>
              <a:t>Trees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531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 A game formulated as a </a:t>
            </a:r>
            <a:r>
              <a:rPr lang="en-US"/>
              <a:t>search problem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Initial state: board position and </a:t>
            </a:r>
            <a:r>
              <a:rPr lang="tr-TR" dirty="0" err="1"/>
              <a:t>player</a:t>
            </a:r>
            <a:r>
              <a:rPr lang="tr-TR" dirty="0"/>
              <a:t> </a:t>
            </a:r>
            <a:r>
              <a:rPr lang="en-US" dirty="0"/>
              <a:t>turn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Operators: definition of legal moves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Terminal state: conditions for when game is over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Utility</a:t>
            </a:r>
            <a:r>
              <a:rPr lang="tr-TR" dirty="0"/>
              <a:t> </a:t>
            </a:r>
            <a:r>
              <a:rPr lang="en-US" dirty="0"/>
              <a:t>function: a numeric value that</a:t>
            </a:r>
            <a:r>
              <a:rPr lang="tr-TR" dirty="0"/>
              <a:t> is </a:t>
            </a:r>
            <a:r>
              <a:rPr lang="tr-TR" dirty="0" err="1"/>
              <a:t>assigned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en-US" dirty="0"/>
              <a:t> describes the</a:t>
            </a:r>
          </a:p>
          <a:p>
            <a:pPr lvl="2">
              <a:lnSpc>
                <a:spcPct val="120000"/>
              </a:lnSpc>
            </a:pPr>
            <a:r>
              <a:rPr lang="tr-TR" dirty="0" err="1"/>
              <a:t>outcome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e.g., -1, 0, 1 for loss, draw, win.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/>
              <a:t>Game </a:t>
            </a:r>
            <a:r>
              <a:rPr lang="tr-TR" dirty="0" err="1"/>
              <a:t>tree</a:t>
            </a:r>
            <a:r>
              <a:rPr lang="tr-TR" dirty="0"/>
              <a:t>: </a:t>
            </a:r>
            <a:r>
              <a:rPr lang="tr-TR" dirty="0" err="1"/>
              <a:t>encodes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games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not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looking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a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path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dirty="0"/>
              <a:t>but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only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next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move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to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make</a:t>
            </a:r>
            <a:r>
              <a:rPr lang="tr-TR" dirty="0"/>
              <a:t> (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hopefully</a:t>
            </a:r>
            <a:r>
              <a:rPr lang="tr-TR" dirty="0"/>
              <a:t> </a:t>
            </a:r>
            <a:r>
              <a:rPr lang="tr-TR" dirty="0" err="1"/>
              <a:t>leads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winning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)</a:t>
            </a:r>
          </a:p>
          <a:p>
            <a:pPr>
              <a:lnSpc>
                <a:spcPct val="120000"/>
              </a:lnSpc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depends</a:t>
            </a:r>
            <a:r>
              <a:rPr lang="tr-TR" dirty="0"/>
              <a:t> on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player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</a:t>
            </a:r>
          </a:p>
          <a:p>
            <a:pPr lvl="1">
              <a:lnSpc>
                <a:spcPct val="12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88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Partial</a:t>
            </a:r>
            <a:r>
              <a:rPr lang="tr-TR" dirty="0"/>
              <a:t> Game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Tic-Tac-Toe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1680" y="1471954"/>
            <a:ext cx="5623570" cy="47960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34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" y="476672"/>
            <a:ext cx="78105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Game </a:t>
            </a:r>
            <a:r>
              <a:rPr lang="tr-TR" dirty="0"/>
              <a:t>T</a:t>
            </a:r>
            <a:r>
              <a:rPr lang="en-US" dirty="0" err="1"/>
              <a:t>ree</a:t>
            </a:r>
            <a:r>
              <a:rPr lang="en-US" dirty="0"/>
              <a:t>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5580112" y="2924944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2-player</a:t>
            </a:r>
            <a:endParaRPr lang="tr-T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/>
              <a:t>d</a:t>
            </a:r>
            <a:r>
              <a:rPr lang="en-US" sz="2400" dirty="0" err="1"/>
              <a:t>eterministic</a:t>
            </a:r>
            <a:endParaRPr lang="tr-T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 err="1"/>
              <a:t>alternating</a:t>
            </a:r>
            <a:r>
              <a:rPr lang="tr-TR" sz="2400" dirty="0"/>
              <a:t> </a:t>
            </a:r>
            <a:r>
              <a:rPr lang="tr-TR" sz="2400" dirty="0" err="1"/>
              <a:t>moves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940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Searching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Move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Complexity: </a:t>
            </a:r>
            <a:r>
              <a:rPr lang="en-US" dirty="0"/>
              <a:t>many games have a huge search</a:t>
            </a:r>
            <a:r>
              <a:rPr lang="tr-TR" dirty="0"/>
              <a:t> </a:t>
            </a:r>
            <a:r>
              <a:rPr lang="tr-TR" dirty="0" err="1"/>
              <a:t>space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tr-TR" b="1" dirty="0" err="1"/>
              <a:t>Chess</a:t>
            </a:r>
            <a:r>
              <a:rPr lang="tr-TR" b="1" dirty="0"/>
              <a:t>: </a:t>
            </a:r>
            <a:r>
              <a:rPr lang="tr-TR" i="1" dirty="0"/>
              <a:t>b = 35</a:t>
            </a:r>
            <a:r>
              <a:rPr lang="tr-TR" i="1"/>
              <a:t>, m</a:t>
            </a:r>
            <a:r>
              <a:rPr lang="en-US" i="1"/>
              <a:t> </a:t>
            </a:r>
            <a:r>
              <a:rPr lang="tr-TR" i="1"/>
              <a:t>=</a:t>
            </a:r>
            <a:r>
              <a:rPr lang="en-US" i="1"/>
              <a:t> </a:t>
            </a:r>
            <a:r>
              <a:rPr lang="tr-TR" i="1"/>
              <a:t>100 </a:t>
            </a:r>
            <a:r>
              <a:rPr lang="tr-TR"/>
              <a:t> </a:t>
            </a:r>
            <a:r>
              <a:rPr lang="tr-TR" i="1" dirty="0" err="1"/>
              <a:t>nodes</a:t>
            </a:r>
            <a:r>
              <a:rPr lang="tr-TR" i="1" dirty="0"/>
              <a:t> </a:t>
            </a:r>
            <a:r>
              <a:rPr lang="tr-TR" i="1"/>
              <a:t>= 35</a:t>
            </a:r>
            <a:r>
              <a:rPr lang="en-US" i="1"/>
              <a:t> </a:t>
            </a:r>
            <a:r>
              <a:rPr lang="tr-TR" baseline="30000"/>
              <a:t>100</a:t>
            </a:r>
            <a:endParaRPr lang="tr-TR" baseline="30000" dirty="0"/>
          </a:p>
          <a:p>
            <a:pPr lvl="1">
              <a:lnSpc>
                <a:spcPct val="120000"/>
              </a:lnSpc>
            </a:pPr>
            <a:r>
              <a:rPr lang="en-US" dirty="0"/>
              <a:t>if each node takes about 1 ns to explore</a:t>
            </a:r>
            <a:r>
              <a:rPr lang="tr-TR" dirty="0"/>
              <a:t> </a:t>
            </a:r>
            <a:r>
              <a:rPr lang="en-US" dirty="0"/>
              <a:t>then each move will take about </a:t>
            </a:r>
            <a:r>
              <a:rPr lang="en-US" b="1" i="1" dirty="0"/>
              <a:t>10</a:t>
            </a:r>
            <a:r>
              <a:rPr lang="tr-TR" b="1" i="1" baseline="30000" dirty="0"/>
              <a:t>134</a:t>
            </a:r>
            <a:r>
              <a:rPr lang="en-US" b="1" i="1" dirty="0"/>
              <a:t> </a:t>
            </a:r>
            <a:r>
              <a:rPr lang="en-US" b="1" dirty="0"/>
              <a:t>millenniums</a:t>
            </a:r>
            <a:r>
              <a:rPr lang="tr-TR" b="1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calculate</a:t>
            </a:r>
            <a:r>
              <a:rPr lang="tr-TR" dirty="0"/>
              <a:t>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Resource (e.g., time, memory) limit: </a:t>
            </a:r>
            <a:r>
              <a:rPr lang="en-US" dirty="0"/>
              <a:t>optimal</a:t>
            </a:r>
            <a:r>
              <a:rPr lang="tr-TR" dirty="0"/>
              <a:t> </a:t>
            </a:r>
            <a:r>
              <a:rPr lang="en-US" dirty="0"/>
              <a:t>solution not feasible/possible, thus must approximate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Pruning: </a:t>
            </a:r>
            <a:r>
              <a:rPr lang="en-US" dirty="0"/>
              <a:t>makes the search more efficient by</a:t>
            </a:r>
            <a:r>
              <a:rPr lang="tr-TR" dirty="0"/>
              <a:t> </a:t>
            </a:r>
            <a:r>
              <a:rPr lang="en-US" dirty="0"/>
              <a:t>discarding portions of the search tree that </a:t>
            </a:r>
            <a:r>
              <a:rPr lang="en-US" i="1" dirty="0"/>
              <a:t>obviously</a:t>
            </a:r>
            <a:r>
              <a:rPr lang="tr-TR" i="1" dirty="0"/>
              <a:t> </a:t>
            </a:r>
            <a:r>
              <a:rPr lang="en-US" dirty="0"/>
              <a:t>cannot improve quality of result.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Evaluation functions: </a:t>
            </a:r>
            <a:r>
              <a:rPr lang="en-US" dirty="0"/>
              <a:t>heuristics to evaluate utility of</a:t>
            </a:r>
            <a:r>
              <a:rPr lang="tr-TR" dirty="0"/>
              <a:t> </a:t>
            </a:r>
            <a:r>
              <a:rPr lang="en-US" dirty="0"/>
              <a:t>a state without exhaustive search.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887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Strategies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  <a:defRPr/>
            </a:pPr>
            <a:r>
              <a:rPr lang="en-US" dirty="0"/>
              <a:t>In a normal search problem, the optimal solution would be </a:t>
            </a:r>
            <a:endParaRPr lang="tr-TR" dirty="0"/>
          </a:p>
          <a:p>
            <a:pPr lvl="1">
              <a:lnSpc>
                <a:spcPct val="120000"/>
              </a:lnSpc>
              <a:spcAft>
                <a:spcPts val="300"/>
              </a:spcAft>
              <a:defRPr/>
            </a:pPr>
            <a:r>
              <a:rPr lang="en-US" dirty="0"/>
              <a:t>a</a:t>
            </a:r>
            <a:r>
              <a:rPr lang="tr-TR" dirty="0"/>
              <a:t> </a:t>
            </a:r>
            <a:r>
              <a:rPr lang="en-US" dirty="0"/>
              <a:t>sequence of moves leading to a goal </a:t>
            </a:r>
            <a:r>
              <a:rPr lang="tr-TR" dirty="0"/>
              <a:t>(</a:t>
            </a:r>
            <a:r>
              <a:rPr lang="en-US" dirty="0" err="1"/>
              <a:t>termina</a:t>
            </a:r>
            <a:r>
              <a:rPr lang="tr-TR" dirty="0"/>
              <a:t>l)</a:t>
            </a:r>
            <a:r>
              <a:rPr lang="en-US" dirty="0"/>
              <a:t> state that is</a:t>
            </a:r>
            <a:r>
              <a:rPr lang="tr-TR" dirty="0"/>
              <a:t> a </a:t>
            </a:r>
            <a:r>
              <a:rPr lang="tr-TR" dirty="0" err="1"/>
              <a:t>win</a:t>
            </a:r>
            <a:endParaRPr lang="tr-TR" dirty="0"/>
          </a:p>
          <a:p>
            <a:pPr>
              <a:lnSpc>
                <a:spcPct val="120000"/>
              </a:lnSpc>
              <a:spcAft>
                <a:spcPts val="300"/>
              </a:spcAft>
              <a:defRPr/>
            </a:pPr>
            <a:r>
              <a:rPr lang="en-US" dirty="0"/>
              <a:t>In a game, MIN has something to say about it and therefore MAX</a:t>
            </a:r>
            <a:r>
              <a:rPr lang="tr-TR" dirty="0"/>
              <a:t> </a:t>
            </a:r>
            <a:r>
              <a:rPr lang="en-US" dirty="0"/>
              <a:t>must find a contingent strategy, which specifies</a:t>
            </a:r>
          </a:p>
          <a:p>
            <a:pPr lvl="1">
              <a:lnSpc>
                <a:spcPct val="120000"/>
              </a:lnSpc>
              <a:spcAft>
                <a:spcPts val="300"/>
              </a:spcAft>
              <a:buFontTx/>
              <a:buNone/>
              <a:defRPr/>
            </a:pPr>
            <a:r>
              <a:rPr lang="en-US" dirty="0"/>
              <a:t>– MAX’s move in the initial state,</a:t>
            </a:r>
          </a:p>
          <a:p>
            <a:pPr lvl="1">
              <a:lnSpc>
                <a:spcPct val="120000"/>
              </a:lnSpc>
              <a:spcAft>
                <a:spcPts val="300"/>
              </a:spcAft>
              <a:buFontTx/>
              <a:buNone/>
              <a:defRPr/>
            </a:pPr>
            <a:r>
              <a:rPr lang="en-US" dirty="0"/>
              <a:t>– then MAX’s moves in the states resulting from every possible response by</a:t>
            </a:r>
            <a:r>
              <a:rPr lang="tr-TR" dirty="0"/>
              <a:t> MIN,</a:t>
            </a:r>
          </a:p>
          <a:p>
            <a:pPr lvl="1">
              <a:lnSpc>
                <a:spcPct val="120000"/>
              </a:lnSpc>
              <a:spcAft>
                <a:spcPts val="300"/>
              </a:spcAft>
              <a:buFontTx/>
              <a:buNone/>
              <a:defRPr/>
            </a:pPr>
            <a:r>
              <a:rPr lang="en-US" dirty="0"/>
              <a:t>– then MAX’s moves in the states resulting from every possible response by</a:t>
            </a:r>
            <a:r>
              <a:rPr lang="tr-TR" dirty="0"/>
              <a:t> MIN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moves</a:t>
            </a:r>
            <a:endParaRPr lang="tr-TR" dirty="0"/>
          </a:p>
          <a:p>
            <a:pPr lvl="1">
              <a:lnSpc>
                <a:spcPct val="120000"/>
              </a:lnSpc>
              <a:spcAft>
                <a:spcPts val="300"/>
              </a:spcAft>
              <a:buFontTx/>
              <a:buNone/>
              <a:defRPr/>
            </a:pPr>
            <a:r>
              <a:rPr lang="tr-TR" dirty="0"/>
              <a:t>– …</a:t>
            </a:r>
          </a:p>
          <a:p>
            <a:pPr>
              <a:lnSpc>
                <a:spcPct val="120000"/>
              </a:lnSpc>
              <a:spcAft>
                <a:spcPts val="300"/>
              </a:spcAft>
              <a:defRPr/>
            </a:pPr>
            <a:r>
              <a:rPr lang="en-US" dirty="0"/>
              <a:t>An optimal strategy leads to outcomes at least as good as any other</a:t>
            </a:r>
            <a:r>
              <a:rPr lang="tr-TR" dirty="0"/>
              <a:t> </a:t>
            </a:r>
            <a:r>
              <a:rPr lang="en-US" dirty="0"/>
              <a:t>strategy when one is playing an infallible opponent</a:t>
            </a:r>
            <a:endParaRPr lang="tr-TR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873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dirty="0"/>
              <a:t>Perfect play for deterministic games</a:t>
            </a:r>
          </a:p>
          <a:p>
            <a:pPr>
              <a:lnSpc>
                <a:spcPct val="120000"/>
              </a:lnSpc>
            </a:pPr>
            <a:r>
              <a:rPr lang="en-US" sz="3100" dirty="0"/>
              <a:t>Idea: choose move to position with highest </a:t>
            </a:r>
            <a:r>
              <a:rPr lang="en-US" sz="3100" b="1" u="sng" dirty="0" err="1">
                <a:solidFill>
                  <a:schemeClr val="accent5">
                    <a:lumMod val="50000"/>
                  </a:schemeClr>
                </a:solidFill>
              </a:rPr>
              <a:t>minimax</a:t>
            </a:r>
            <a:r>
              <a:rPr lang="en-US" sz="3100" b="1" u="sng" dirty="0">
                <a:solidFill>
                  <a:schemeClr val="accent5">
                    <a:lumMod val="50000"/>
                  </a:schemeClr>
                </a:solidFill>
              </a:rPr>
              <a:t> value </a:t>
            </a:r>
            <a:br>
              <a:rPr lang="en-US" sz="3100" dirty="0"/>
            </a:br>
            <a:r>
              <a:rPr lang="en-US" sz="3100" dirty="0"/>
              <a:t>	= best achievable payoff against best play</a:t>
            </a:r>
            <a:endParaRPr lang="tr-TR" sz="3100" dirty="0"/>
          </a:p>
          <a:p>
            <a:pPr>
              <a:lnSpc>
                <a:spcPct val="120000"/>
              </a:lnSpc>
            </a:pPr>
            <a:r>
              <a:rPr lang="en-US" dirty="0" err="1"/>
              <a:t>Minimax</a:t>
            </a:r>
            <a:r>
              <a:rPr lang="en-US" dirty="0"/>
              <a:t> procedure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 err="1"/>
              <a:t>Generate</a:t>
            </a:r>
            <a:r>
              <a:rPr lang="tr-TR" dirty="0"/>
              <a:t> </a:t>
            </a:r>
            <a:r>
              <a:rPr lang="en-US" dirty="0"/>
              <a:t>start node as a MAX node  with current board configuration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Expand nodes down to some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depth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(a.k.a. </a:t>
            </a:r>
            <a:r>
              <a:rPr lang="en-US" sz="2900" b="1" dirty="0">
                <a:solidFill>
                  <a:schemeClr val="accent5">
                    <a:lumMod val="50000"/>
                  </a:schemeClr>
                </a:solidFill>
              </a:rPr>
              <a:t>ply</a:t>
            </a:r>
            <a:r>
              <a:rPr lang="en-US" dirty="0"/>
              <a:t>) of </a:t>
            </a:r>
            <a:r>
              <a:rPr lang="en-US" dirty="0" err="1"/>
              <a:t>lookahead</a:t>
            </a:r>
            <a:r>
              <a:rPr lang="en-US" dirty="0"/>
              <a:t> in the game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Apply the evaluation function at each of the leaf nodes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“Back up” values for each of the non-leaf nodes until a value is computed for the root node</a:t>
            </a:r>
          </a:p>
          <a:p>
            <a:pPr lvl="2">
              <a:lnSpc>
                <a:spcPct val="120000"/>
              </a:lnSpc>
            </a:pPr>
            <a:r>
              <a:rPr lang="en-US" sz="2700" dirty="0"/>
              <a:t>At MIN nodes, the backed-up value is the </a:t>
            </a:r>
            <a:r>
              <a:rPr lang="en-US" sz="2700" b="1" dirty="0"/>
              <a:t>minimum</a:t>
            </a:r>
            <a:r>
              <a:rPr lang="en-US" sz="2700" dirty="0"/>
              <a:t> of the values associated with its children. </a:t>
            </a:r>
          </a:p>
          <a:p>
            <a:pPr lvl="2">
              <a:lnSpc>
                <a:spcPct val="120000"/>
              </a:lnSpc>
            </a:pPr>
            <a:r>
              <a:rPr lang="en-US" sz="2700" dirty="0"/>
              <a:t>At MAX nodes, the backed</a:t>
            </a:r>
            <a:r>
              <a:rPr lang="tr-TR" sz="2700" dirty="0"/>
              <a:t>-</a:t>
            </a:r>
            <a:r>
              <a:rPr lang="en-US" sz="2700" dirty="0"/>
              <a:t>up value is the </a:t>
            </a:r>
            <a:r>
              <a:rPr lang="en-US" sz="2700" b="1" dirty="0"/>
              <a:t>maximum</a:t>
            </a:r>
            <a:r>
              <a:rPr lang="en-US" sz="2700" dirty="0"/>
              <a:t> of the values associated with its children.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Pick the operator associated with the child node whose backed-up value determined the value at the root </a:t>
            </a:r>
          </a:p>
          <a:p>
            <a:pPr>
              <a:lnSpc>
                <a:spcPct val="120000"/>
              </a:lnSpc>
            </a:pPr>
            <a:endParaRPr lang="tr-TR" dirty="0"/>
          </a:p>
          <a:p>
            <a:pPr>
              <a:lnSpc>
                <a:spcPct val="120000"/>
              </a:lnSpc>
            </a:pPr>
            <a:endParaRPr lang="tr-TR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tr-TR" dirty="0"/>
              <a:t> 2-Ply Game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3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/>
              <a:t>	MINIMAX-VALUE(</a:t>
            </a:r>
            <a:r>
              <a:rPr lang="tr-TR" dirty="0" err="1"/>
              <a:t>root</a:t>
            </a:r>
            <a:r>
              <a:rPr lang="tr-TR" dirty="0"/>
              <a:t>)=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max</a:t>
            </a:r>
            <a:r>
              <a:rPr lang="tr-TR" dirty="0"/>
              <a:t>(</a:t>
            </a:r>
            <a:r>
              <a:rPr lang="tr-TR" dirty="0" err="1"/>
              <a:t>min</a:t>
            </a:r>
            <a:r>
              <a:rPr lang="tr-TR" dirty="0"/>
              <a:t>(3,12,8), </a:t>
            </a:r>
            <a:r>
              <a:rPr lang="tr-TR" dirty="0" err="1"/>
              <a:t>min</a:t>
            </a:r>
            <a:r>
              <a:rPr lang="tr-TR" dirty="0"/>
              <a:t>(2,4,6), </a:t>
            </a:r>
            <a:r>
              <a:rPr lang="tr-TR" dirty="0" err="1"/>
              <a:t>min</a:t>
            </a:r>
            <a:r>
              <a:rPr lang="tr-TR" dirty="0"/>
              <a:t>(14,5,2)) =</a:t>
            </a:r>
          </a:p>
          <a:p>
            <a:pPr marL="0" indent="0">
              <a:buNone/>
            </a:pPr>
            <a:r>
              <a:rPr lang="tr-TR" dirty="0"/>
              <a:t>		 </a:t>
            </a:r>
            <a:r>
              <a:rPr lang="tr-TR" dirty="0" err="1"/>
              <a:t>max</a:t>
            </a:r>
            <a:r>
              <a:rPr lang="tr-TR" dirty="0"/>
              <a:t>(3,2,2)= 3</a:t>
            </a:r>
          </a:p>
          <a:p>
            <a:pPr marL="0" indent="0">
              <a:buNone/>
            </a:pPr>
            <a:endParaRPr lang="en-US" dirty="0"/>
          </a:p>
          <a:p>
            <a:endParaRPr lang="tr-TR" dirty="0"/>
          </a:p>
        </p:txBody>
      </p:sp>
      <p:pic>
        <p:nvPicPr>
          <p:cNvPr id="5" name="Picture 4" descr="minimax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00" y="3645024"/>
            <a:ext cx="6705600" cy="28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982693" y="4509120"/>
            <a:ext cx="411931" cy="743992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solidFill>
                <a:srgbClr val="C0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68169" y="3073400"/>
            <a:ext cx="1261884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MAX node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647742" y="4745945"/>
            <a:ext cx="1184940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MIN node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183281" y="3322887"/>
            <a:ext cx="453058" cy="919088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solidFill>
                <a:srgbClr val="C00000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9463" y="5957881"/>
            <a:ext cx="864339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f value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922016" y="6282390"/>
            <a:ext cx="648072" cy="45897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tr-TR">
              <a:latin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41922" y="3277995"/>
            <a:ext cx="1877437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en-US" dirty="0"/>
              <a:t>value computed </a:t>
            </a:r>
          </a:p>
          <a:p>
            <a:pPr algn="ctr"/>
            <a:r>
              <a:rPr lang="en-US" dirty="0"/>
              <a:t>by </a:t>
            </a:r>
            <a:r>
              <a:rPr lang="en-US" dirty="0" err="1"/>
              <a:t>minimax</a:t>
            </a:r>
            <a:endParaRPr lang="en-US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489949" y="4099652"/>
            <a:ext cx="302221" cy="646293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tr-TR">
              <a:latin typeface="Arial" charset="0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256238" y="4535119"/>
            <a:ext cx="411931" cy="743992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solidFill>
                <a:srgbClr val="C00000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739982" y="4756829"/>
            <a:ext cx="1184940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MIN node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2380239" y="4485208"/>
            <a:ext cx="411931" cy="743992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solidFill>
                <a:srgbClr val="C00000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919645" y="4745945"/>
            <a:ext cx="1184940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MIN node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972137" y="5681054"/>
            <a:ext cx="1051643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 err="1"/>
              <a:t>Leaf</a:t>
            </a:r>
            <a:r>
              <a:rPr lang="tr-TR" dirty="0"/>
              <a:t> </a:t>
            </a:r>
            <a:r>
              <a:rPr lang="tr-TR" dirty="0" err="1"/>
              <a:t>nodes</a:t>
            </a:r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 flipV="1">
            <a:off x="7380312" y="5805264"/>
            <a:ext cx="527241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tr-T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tr-TR" dirty="0"/>
              <a:t>M</a:t>
            </a:r>
            <a:r>
              <a:rPr lang="en-US" dirty="0" err="1"/>
              <a:t>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u="sng" dirty="0">
                    <a:solidFill>
                      <a:schemeClr val="accent5">
                        <a:lumMod val="50000"/>
                      </a:schemeClr>
                    </a:solidFill>
                  </a:rPr>
                  <a:t>Complete?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/>
                  <a:t>Yes (if tree is finite)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u="sng" dirty="0">
                    <a:solidFill>
                      <a:schemeClr val="accent5">
                        <a:lumMod val="50000"/>
                      </a:schemeClr>
                    </a:solidFill>
                  </a:rPr>
                  <a:t>Optimal? </a:t>
                </a:r>
                <a:r>
                  <a:rPr lang="en-US" sz="2400" dirty="0"/>
                  <a:t>Yes (against an optimal opponent)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u="sng" dirty="0">
                    <a:solidFill>
                      <a:schemeClr val="accent5">
                        <a:lumMod val="50000"/>
                      </a:schemeClr>
                    </a:solidFill>
                  </a:rPr>
                  <a:t>Time complexity? </a:t>
                </a:r>
                <a:r>
                  <a:rPr lang="en-US" sz="2400" dirty="0"/>
                  <a:t>O(</a:t>
                </a:r>
                <a:r>
                  <a:rPr lang="en-US" sz="2400" dirty="0" err="1"/>
                  <a:t>b</a:t>
                </a:r>
                <a:r>
                  <a:rPr lang="en-US" sz="2400" baseline="30000" dirty="0" err="1"/>
                  <a:t>m</a:t>
                </a:r>
                <a:r>
                  <a:rPr lang="en-US" sz="2400" dirty="0"/>
                  <a:t>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u="sng" dirty="0">
                    <a:solidFill>
                      <a:schemeClr val="accent5">
                        <a:lumMod val="50000"/>
                      </a:schemeClr>
                    </a:solidFill>
                  </a:rPr>
                  <a:t>Space complexity? </a:t>
                </a:r>
                <a:r>
                  <a:rPr lang="en-US" sz="2400" dirty="0"/>
                  <a:t>O(</a:t>
                </a:r>
                <a:r>
                  <a:rPr lang="en-US" sz="2400" dirty="0" err="1"/>
                  <a:t>bm</a:t>
                </a:r>
                <a:r>
                  <a:rPr lang="en-US" sz="2400" dirty="0"/>
                  <a:t>) (depth-first exploration)</a:t>
                </a:r>
              </a:p>
              <a:p>
                <a:pPr>
                  <a:spcAft>
                    <a:spcPts val="600"/>
                  </a:spcAft>
                </a:pPr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/>
                  <a:t>In </a:t>
                </a:r>
                <a:r>
                  <a:rPr lang="en-US" sz="2400" dirty="0"/>
                  <a:t>chess, b </a:t>
                </a:r>
                <a:r>
                  <a:rPr lang="en-US" sz="2400" dirty="0">
                    <a:cs typeface="Arial" charset="0"/>
                  </a:rPr>
                  <a:t>≈</a:t>
                </a:r>
                <a:r>
                  <a:rPr lang="en-US" sz="2400" dirty="0"/>
                  <a:t> 35, m </a:t>
                </a:r>
                <a:r>
                  <a:rPr lang="en-US" sz="2400">
                    <a:cs typeface="Arial" charset="0"/>
                  </a:rPr>
                  <a:t>≈</a:t>
                </a:r>
                <a:r>
                  <a:rPr lang="en-US" sz="2400"/>
                  <a:t>100 and for reasonable </a:t>
                </a:r>
                <a:r>
                  <a:rPr lang="en-US" sz="2400" dirty="0"/>
                  <a:t>games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exact solution completely infeasible</a:t>
                </a:r>
                <a:endParaRPr lang="tr-TR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But do we need to explore every path?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70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Evaluation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Moves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without</a:t>
            </a:r>
            <a:r>
              <a:rPr lang="tr-TR" dirty="0"/>
              <a:t> Complete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en-US" sz="2800" dirty="0"/>
              <a:t>Complete search is too complex and impractical</a:t>
            </a:r>
          </a:p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Evaluation function: </a:t>
            </a:r>
            <a:r>
              <a:rPr lang="en-US" sz="2800" dirty="0"/>
              <a:t>evaluates value of state using</a:t>
            </a:r>
            <a:r>
              <a:rPr lang="tr-TR" sz="2800" dirty="0"/>
              <a:t> </a:t>
            </a:r>
            <a:r>
              <a:rPr lang="en-US" sz="2800" dirty="0"/>
              <a:t>heuristics and cuts off search</a:t>
            </a:r>
          </a:p>
          <a:p>
            <a:r>
              <a:rPr lang="tr-TR" sz="2800" dirty="0"/>
              <a:t> </a:t>
            </a:r>
            <a:r>
              <a:rPr lang="tr-TR" sz="2800" dirty="0" err="1"/>
              <a:t>Modified</a:t>
            </a:r>
            <a:r>
              <a:rPr lang="tr-TR" sz="2800" dirty="0"/>
              <a:t> MINIMAX:</a:t>
            </a:r>
          </a:p>
          <a:p>
            <a:pPr lvl="1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CUTOFF-TEST: </a:t>
            </a:r>
            <a:r>
              <a:rPr lang="en-US" sz="2400" dirty="0"/>
              <a:t>cutoff test to replace the termination</a:t>
            </a:r>
            <a:r>
              <a:rPr lang="tr-TR" sz="2400" dirty="0"/>
              <a:t> </a:t>
            </a:r>
            <a:r>
              <a:rPr lang="fr-FR" sz="2400" dirty="0"/>
              <a:t>condition (</a:t>
            </a:r>
            <a:r>
              <a:rPr lang="fr-FR" sz="2400" dirty="0" err="1"/>
              <a:t>e.g</a:t>
            </a:r>
            <a:r>
              <a:rPr lang="fr-FR" sz="2400" dirty="0"/>
              <a:t>., deadline, </a:t>
            </a:r>
            <a:r>
              <a:rPr lang="fr-FR" sz="2400" dirty="0" err="1"/>
              <a:t>depth-limit</a:t>
            </a:r>
            <a:r>
              <a:rPr lang="fr-FR" sz="2400" dirty="0"/>
              <a:t>, etc.)</a:t>
            </a:r>
          </a:p>
          <a:p>
            <a:pPr lvl="1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EVAL:</a:t>
            </a:r>
            <a:r>
              <a:rPr lang="en-US" sz="2400" dirty="0"/>
              <a:t> evaluation function to replace utility function (e.g.,</a:t>
            </a:r>
            <a:r>
              <a:rPr lang="tr-TR" sz="2400" dirty="0"/>
              <a:t> </a:t>
            </a:r>
            <a:r>
              <a:rPr lang="en-US" sz="2400" dirty="0"/>
              <a:t>number of chess pieces taken)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72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Games</a:t>
            </a:r>
          </a:p>
          <a:p>
            <a:r>
              <a:rPr lang="en-US" dirty="0"/>
              <a:t>Optimal decisions</a:t>
            </a:r>
            <a:endParaRPr lang="tr-TR" dirty="0"/>
          </a:p>
          <a:p>
            <a:pPr lvl="1"/>
            <a:r>
              <a:rPr lang="tr-TR" dirty="0" err="1"/>
              <a:t>minimax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  <a:p>
            <a:pPr lvl="1"/>
            <a:r>
              <a:rPr lang="en-US" dirty="0"/>
              <a:t>α-β pruning</a:t>
            </a:r>
          </a:p>
          <a:p>
            <a:r>
              <a:rPr lang="en-US" dirty="0"/>
              <a:t>Resource limits and approximate evaluation</a:t>
            </a:r>
            <a:endParaRPr lang="tr-TR" dirty="0"/>
          </a:p>
          <a:p>
            <a:r>
              <a:rPr lang="tr-TR" dirty="0" err="1"/>
              <a:t>Nondeterministic</a:t>
            </a:r>
            <a:r>
              <a:rPr lang="tr-TR" dirty="0"/>
              <a:t> </a:t>
            </a:r>
            <a:r>
              <a:rPr lang="tr-TR" dirty="0" err="1"/>
              <a:t>games</a:t>
            </a:r>
            <a:endParaRPr lang="tr-TR" dirty="0"/>
          </a:p>
          <a:p>
            <a:pPr lvl="1"/>
            <a:r>
              <a:rPr lang="tr-TR" dirty="0" err="1"/>
              <a:t>Expectiminimax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40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</a:t>
            </a:r>
            <a:r>
              <a:rPr lang="tr-TR" dirty="0"/>
              <a:t>S</a:t>
            </a:r>
            <a:r>
              <a:rPr lang="en-US" dirty="0" err="1"/>
              <a:t>earch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err="1"/>
              <a:t>MinimaxCutoff</a:t>
            </a:r>
            <a:r>
              <a:rPr lang="en-US" sz="2800" dirty="0"/>
              <a:t> is identical to </a:t>
            </a:r>
            <a:r>
              <a:rPr lang="en-US" sz="2800" i="1" dirty="0" err="1"/>
              <a:t>MinimaxValue</a:t>
            </a:r>
            <a:r>
              <a:rPr lang="en-US" sz="2800" dirty="0"/>
              <a:t> except</a:t>
            </a:r>
          </a:p>
          <a:p>
            <a:pPr lvl="1">
              <a:lnSpc>
                <a:spcPct val="120000"/>
              </a:lnSpc>
            </a:pP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cutoff test</a:t>
            </a:r>
            <a:r>
              <a:rPr lang="tr-TR" sz="2400" dirty="0"/>
              <a:t> </a:t>
            </a:r>
            <a:r>
              <a:rPr lang="tr-TR" sz="2400" dirty="0" err="1"/>
              <a:t>instead</a:t>
            </a:r>
            <a:r>
              <a:rPr lang="tr-TR" sz="2400" dirty="0"/>
              <a:t> of terminal test</a:t>
            </a:r>
            <a:r>
              <a:rPr lang="en-US" sz="2400" dirty="0"/>
              <a:t> </a:t>
            </a:r>
          </a:p>
          <a:p>
            <a:pPr lvl="2">
              <a:lnSpc>
                <a:spcPct val="120000"/>
              </a:lnSpc>
              <a:buNone/>
            </a:pPr>
            <a:r>
              <a:rPr lang="en-US" sz="2000" dirty="0"/>
              <a:t>e.g., </a:t>
            </a:r>
            <a:r>
              <a:rPr lang="en-US" sz="2000" i="1" dirty="0"/>
              <a:t>Terminal?</a:t>
            </a:r>
            <a:r>
              <a:rPr lang="en-US" sz="2000" dirty="0"/>
              <a:t> is replaced by </a:t>
            </a:r>
            <a:r>
              <a:rPr lang="en-US" sz="2000" i="1" dirty="0"/>
              <a:t>Cutoff?</a:t>
            </a:r>
            <a:r>
              <a:rPr lang="tr-TR" sz="2000" i="1" dirty="0"/>
              <a:t> (</a:t>
            </a:r>
            <a:r>
              <a:rPr lang="tr-TR" sz="2000" dirty="0"/>
              <a:t>D</a:t>
            </a:r>
            <a:r>
              <a:rPr lang="en-US" sz="2000" dirty="0" err="1"/>
              <a:t>epth</a:t>
            </a:r>
            <a:r>
              <a:rPr lang="en-US" sz="2000" dirty="0"/>
              <a:t> limit</a:t>
            </a:r>
            <a:r>
              <a:rPr lang="tr-TR" sz="2000" dirty="0"/>
              <a:t>)</a:t>
            </a:r>
            <a:r>
              <a:rPr lang="en-US" sz="2000" dirty="0"/>
              <a:t> </a:t>
            </a:r>
          </a:p>
          <a:p>
            <a:pPr lvl="1">
              <a:lnSpc>
                <a:spcPct val="120000"/>
              </a:lnSpc>
            </a:pP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evaluation function </a:t>
            </a:r>
            <a:r>
              <a:rPr lang="tr-TR" sz="2400" dirty="0"/>
              <a:t> </a:t>
            </a:r>
            <a:r>
              <a:rPr lang="tr-TR" sz="2400" dirty="0" err="1"/>
              <a:t>instead</a:t>
            </a:r>
            <a:r>
              <a:rPr lang="tr-TR" sz="2400" dirty="0"/>
              <a:t> of </a:t>
            </a:r>
            <a:r>
              <a:rPr lang="tr-TR" sz="2400" dirty="0" err="1"/>
              <a:t>utility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2000" dirty="0"/>
              <a:t>= </a:t>
            </a:r>
            <a:r>
              <a:rPr lang="tr-TR" sz="2000" dirty="0" err="1"/>
              <a:t>evaluation</a:t>
            </a:r>
            <a:r>
              <a:rPr lang="tr-TR" sz="2000" dirty="0"/>
              <a:t> </a:t>
            </a:r>
            <a:r>
              <a:rPr lang="tr-TR" sz="2000" dirty="0" err="1"/>
              <a:t>function</a:t>
            </a:r>
            <a:r>
              <a:rPr lang="tr-TR" sz="2000" dirty="0"/>
              <a:t> </a:t>
            </a:r>
            <a:r>
              <a:rPr lang="en-US" sz="2000" dirty="0"/>
              <a:t>estimate</a:t>
            </a:r>
            <a:r>
              <a:rPr lang="tr-TR" sz="2000" dirty="0"/>
              <a:t>s</a:t>
            </a:r>
            <a:r>
              <a:rPr lang="en-US" sz="2000" dirty="0"/>
              <a:t> desirability of position</a:t>
            </a:r>
            <a:endParaRPr lang="tr-TR" sz="2000" dirty="0"/>
          </a:p>
          <a:p>
            <a:pPr lvl="2">
              <a:lnSpc>
                <a:spcPct val="120000"/>
              </a:lnSpc>
              <a:buNone/>
            </a:pPr>
            <a:r>
              <a:rPr lang="tr-TR" sz="2000" dirty="0" err="1"/>
              <a:t>e.g</a:t>
            </a:r>
            <a:r>
              <a:rPr lang="tr-TR" sz="2000" dirty="0"/>
              <a:t>., </a:t>
            </a:r>
            <a:r>
              <a:rPr lang="en-US" i="1" dirty="0"/>
              <a:t>Utility</a:t>
            </a:r>
            <a:r>
              <a:rPr lang="en-US" dirty="0"/>
              <a:t> is replaced by </a:t>
            </a:r>
            <a:r>
              <a:rPr lang="en-US" i="1" dirty="0" err="1"/>
              <a:t>Eval</a:t>
            </a:r>
            <a:endParaRPr lang="en-US" sz="20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1385" t="57813" r="1385" b="4687"/>
          <a:stretch/>
        </p:blipFill>
        <p:spPr>
          <a:xfrm>
            <a:off x="323528" y="4797152"/>
            <a:ext cx="8496944" cy="1728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29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Evaluation </a:t>
            </a:r>
            <a:r>
              <a:rPr lang="tr-TR" dirty="0" err="1"/>
              <a:t>Functions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4365104"/>
            <a:ext cx="8219256" cy="23488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Weighted linear evaluation function:</a:t>
            </a:r>
            <a:r>
              <a:rPr lang="en-US" b="1" dirty="0"/>
              <a:t> </a:t>
            </a:r>
            <a:r>
              <a:rPr lang="en-US" dirty="0"/>
              <a:t>to combine </a:t>
            </a:r>
            <a:r>
              <a:rPr lang="en-US" i="1" dirty="0"/>
              <a:t>n</a:t>
            </a:r>
            <a:r>
              <a:rPr lang="tr-TR" i="1" dirty="0"/>
              <a:t> </a:t>
            </a:r>
            <a:r>
              <a:rPr lang="tr-TR" dirty="0" err="1"/>
              <a:t>heuristics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i="1" dirty="0"/>
              <a:t>f </a:t>
            </a:r>
            <a:r>
              <a:rPr lang="tr-TR" dirty="0"/>
              <a:t>= </a:t>
            </a:r>
            <a:r>
              <a:rPr lang="tr-TR" i="1" dirty="0"/>
              <a:t>w</a:t>
            </a:r>
            <a:r>
              <a:rPr lang="tr-TR" i="1" baseline="-25000" dirty="0"/>
              <a:t>1</a:t>
            </a:r>
            <a:r>
              <a:rPr lang="tr-TR" i="1" dirty="0"/>
              <a:t>.f</a:t>
            </a:r>
            <a:r>
              <a:rPr lang="tr-TR" sz="2900" i="1" baseline="-25000" dirty="0"/>
              <a:t>1</a:t>
            </a:r>
            <a:r>
              <a:rPr lang="tr-TR" i="1" dirty="0"/>
              <a:t> + w</a:t>
            </a:r>
            <a:r>
              <a:rPr lang="tr-TR" sz="2900" i="1" baseline="-25000" dirty="0"/>
              <a:t>2</a:t>
            </a:r>
            <a:r>
              <a:rPr lang="tr-TR" i="1" dirty="0"/>
              <a:t>.f</a:t>
            </a:r>
            <a:r>
              <a:rPr lang="tr-TR" sz="2900" i="1" baseline="-25000" dirty="0"/>
              <a:t>2</a:t>
            </a:r>
            <a:r>
              <a:rPr lang="tr-TR" i="1" dirty="0"/>
              <a:t> + … + </a:t>
            </a:r>
            <a:r>
              <a:rPr lang="tr-TR" i="1" dirty="0" err="1"/>
              <a:t>w</a:t>
            </a:r>
            <a:r>
              <a:rPr lang="tr-TR" sz="2900" i="1" baseline="-25000" dirty="0" err="1"/>
              <a:t>n</a:t>
            </a:r>
            <a:r>
              <a:rPr lang="tr-TR" i="1" dirty="0" err="1"/>
              <a:t>.f</a:t>
            </a:r>
            <a:r>
              <a:rPr lang="tr-TR" sz="2900" i="1" baseline="-25000" dirty="0" err="1"/>
              <a:t>n</a:t>
            </a:r>
            <a:endParaRPr lang="tr-TR" sz="2900" i="1" baseline="-25000" dirty="0"/>
          </a:p>
          <a:p>
            <a:pPr lvl="1">
              <a:lnSpc>
                <a:spcPct val="120000"/>
              </a:lnSpc>
            </a:pPr>
            <a:r>
              <a:rPr lang="en-US" i="1" dirty="0"/>
              <a:t>w’s </a:t>
            </a:r>
            <a:r>
              <a:rPr lang="en-US" dirty="0"/>
              <a:t>could be the values of pieces </a:t>
            </a:r>
            <a:endParaRPr lang="tr-TR" dirty="0"/>
          </a:p>
          <a:p>
            <a:pPr lvl="2">
              <a:lnSpc>
                <a:spcPct val="120000"/>
              </a:lnSpc>
            </a:pPr>
            <a:r>
              <a:rPr lang="en-US" dirty="0"/>
              <a:t>1 for pawn, 3 for</a:t>
            </a:r>
            <a:r>
              <a:rPr lang="tr-TR" dirty="0"/>
              <a:t> </a:t>
            </a:r>
            <a:r>
              <a:rPr lang="en-US" dirty="0"/>
              <a:t>bishop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9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queen</a:t>
            </a:r>
            <a:r>
              <a:rPr lang="en-US" dirty="0"/>
              <a:t> etc.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i="1" dirty="0"/>
              <a:t>f’s </a:t>
            </a:r>
            <a:r>
              <a:rPr lang="en-US" dirty="0"/>
              <a:t>could be the number of piece</a:t>
            </a:r>
            <a:r>
              <a:rPr lang="tr-TR" dirty="0"/>
              <a:t>s of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en-US" dirty="0"/>
              <a:t> on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board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(s) = (number of white </a:t>
            </a:r>
            <a:r>
              <a:rPr lang="tr-TR" dirty="0" err="1"/>
              <a:t>pawns</a:t>
            </a:r>
            <a:r>
              <a:rPr lang="en-US" dirty="0"/>
              <a:t>) –  (number of black </a:t>
            </a:r>
            <a:r>
              <a:rPr lang="tr-TR" dirty="0" err="1"/>
              <a:t>pawns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09912"/>
            <a:ext cx="5904656" cy="278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666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/>
              <a:t>Evaluation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Chess</a:t>
            </a:r>
            <a:endParaRPr lang="en-GB" dirty="0"/>
          </a:p>
        </p:txBody>
      </p:sp>
      <p:pic>
        <p:nvPicPr>
          <p:cNvPr id="13315" name="Picture 5" descr="H:\teaching\ai\lecture5\chesssc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457200" y="2743200"/>
            <a:ext cx="32004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0" y="1412776"/>
            <a:ext cx="5010472" cy="5184576"/>
          </a:xfrm>
          <a:noFill/>
        </p:spPr>
        <p:txBody>
          <a:bodyPr>
            <a:normAutofit lnSpcReduction="10000"/>
          </a:bodyPr>
          <a:lstStyle/>
          <a:p>
            <a:r>
              <a:rPr lang="tr-TR" sz="2400" dirty="0" err="1"/>
              <a:t>Piece</a:t>
            </a:r>
            <a:r>
              <a:rPr lang="tr-TR" sz="2400" dirty="0"/>
              <a:t> </a:t>
            </a:r>
            <a:r>
              <a:rPr lang="tr-TR" sz="2400" dirty="0" err="1"/>
              <a:t>values</a:t>
            </a:r>
            <a:r>
              <a:rPr lang="en-GB" sz="2400" dirty="0"/>
              <a:t>:</a:t>
            </a:r>
            <a:endParaRPr lang="tr-TR" sz="2400" dirty="0"/>
          </a:p>
          <a:p>
            <a:pPr marL="714375" indent="0" eaLnBrk="1" hangingPunct="1">
              <a:buFontTx/>
              <a:buNone/>
            </a:pPr>
            <a:r>
              <a:rPr lang="tr-TR" sz="2000" dirty="0" err="1"/>
              <a:t>pawn</a:t>
            </a:r>
            <a:r>
              <a:rPr lang="en-GB" sz="2000" dirty="0"/>
              <a:t>=1, </a:t>
            </a:r>
            <a:r>
              <a:rPr lang="tr-TR" sz="2000" dirty="0" err="1"/>
              <a:t>horse</a:t>
            </a:r>
            <a:r>
              <a:rPr lang="en-GB" sz="2000" dirty="0"/>
              <a:t>=</a:t>
            </a:r>
            <a:r>
              <a:rPr lang="tr-TR" sz="2000" dirty="0" err="1"/>
              <a:t>bishop</a:t>
            </a:r>
            <a:r>
              <a:rPr lang="en-GB" sz="2000" dirty="0"/>
              <a:t>=3, </a:t>
            </a:r>
            <a:endParaRPr lang="tr-TR" sz="2000" dirty="0"/>
          </a:p>
          <a:p>
            <a:pPr marL="714375" indent="0" eaLnBrk="1" hangingPunct="1">
              <a:buFontTx/>
              <a:buNone/>
            </a:pPr>
            <a:r>
              <a:rPr lang="tr-TR" sz="2000" dirty="0" err="1"/>
              <a:t>castle</a:t>
            </a:r>
            <a:r>
              <a:rPr lang="en-GB" sz="2000" dirty="0"/>
              <a:t>=5, </a:t>
            </a:r>
            <a:r>
              <a:rPr lang="tr-TR" sz="2000" dirty="0" err="1"/>
              <a:t>queen</a:t>
            </a:r>
            <a:r>
              <a:rPr lang="en-GB" sz="2000" dirty="0"/>
              <a:t>=9</a:t>
            </a:r>
            <a:endParaRPr lang="tr-TR" sz="2000" dirty="0"/>
          </a:p>
          <a:p>
            <a:pPr eaLnBrk="1" hangingPunct="1"/>
            <a:r>
              <a:rPr lang="tr-TR" sz="2400" dirty="0"/>
              <a:t>Black</a:t>
            </a:r>
            <a:r>
              <a:rPr lang="en-GB" sz="2400" dirty="0"/>
              <a:t>:</a:t>
            </a:r>
          </a:p>
          <a:p>
            <a:pPr lvl="1" eaLnBrk="1" hangingPunct="1"/>
            <a:r>
              <a:rPr lang="en-GB" sz="2000" dirty="0"/>
              <a:t>5 p</a:t>
            </a:r>
            <a:r>
              <a:rPr lang="tr-TR" sz="2000" dirty="0" err="1"/>
              <a:t>awn</a:t>
            </a:r>
            <a:r>
              <a:rPr lang="en-GB" sz="2000" dirty="0"/>
              <a:t>, 1 </a:t>
            </a:r>
            <a:r>
              <a:rPr lang="tr-TR" sz="2000" dirty="0" err="1"/>
              <a:t>bishop</a:t>
            </a:r>
            <a:r>
              <a:rPr lang="en-GB" sz="2000" dirty="0"/>
              <a:t>, 2 </a:t>
            </a:r>
            <a:r>
              <a:rPr lang="tr-TR" sz="2000" dirty="0" err="1"/>
              <a:t>castle</a:t>
            </a:r>
            <a:endParaRPr lang="en-GB" sz="2000" dirty="0"/>
          </a:p>
          <a:p>
            <a:pPr lvl="1"/>
            <a:r>
              <a:rPr lang="en-GB" sz="2000" dirty="0"/>
              <a:t>S</a:t>
            </a:r>
            <a:r>
              <a:rPr lang="tr-TR" sz="2000" dirty="0" err="1"/>
              <a:t>core</a:t>
            </a:r>
            <a:r>
              <a:rPr lang="en-GB" sz="2000" dirty="0"/>
              <a:t> = 1*(5)+3*(1)+5*(2)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/>
              <a:t>               = 5+3+10 = 18</a:t>
            </a:r>
          </a:p>
          <a:p>
            <a:pPr eaLnBrk="1" hangingPunct="1"/>
            <a:r>
              <a:rPr lang="tr-TR" sz="2400" dirty="0"/>
              <a:t>White</a:t>
            </a:r>
            <a:r>
              <a:rPr lang="en-GB" sz="2400" dirty="0"/>
              <a:t>:</a:t>
            </a:r>
          </a:p>
          <a:p>
            <a:pPr lvl="1" eaLnBrk="1" hangingPunct="1"/>
            <a:r>
              <a:rPr lang="en-GB" sz="2000" dirty="0"/>
              <a:t>5 p</a:t>
            </a:r>
            <a:r>
              <a:rPr lang="tr-TR" sz="2000" dirty="0" err="1"/>
              <a:t>awn</a:t>
            </a:r>
            <a:r>
              <a:rPr lang="en-GB" sz="2000" dirty="0"/>
              <a:t>, 1 </a:t>
            </a:r>
            <a:r>
              <a:rPr lang="tr-TR" sz="2000" dirty="0" err="1"/>
              <a:t>castle</a:t>
            </a:r>
            <a:endParaRPr lang="en-GB" sz="2000" dirty="0"/>
          </a:p>
          <a:p>
            <a:pPr lvl="1"/>
            <a:r>
              <a:rPr lang="en-GB" sz="2000" dirty="0"/>
              <a:t>S</a:t>
            </a:r>
            <a:r>
              <a:rPr lang="tr-TR" sz="2000" dirty="0" err="1"/>
              <a:t>core</a:t>
            </a:r>
            <a:r>
              <a:rPr lang="en-GB" sz="2000" dirty="0"/>
              <a:t> = 1*(5)+5*(1)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/>
              <a:t>               = 5 + 5 = 10</a:t>
            </a:r>
          </a:p>
          <a:p>
            <a:r>
              <a:rPr lang="tr-TR" sz="2400" dirty="0" err="1"/>
              <a:t>Scores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two</a:t>
            </a:r>
            <a:r>
              <a:rPr lang="tr-TR" sz="2400" dirty="0"/>
              <a:t> </a:t>
            </a:r>
            <a:r>
              <a:rPr lang="tr-TR" sz="2400" dirty="0" err="1"/>
              <a:t>sides</a:t>
            </a:r>
            <a:r>
              <a:rPr lang="tr-TR" sz="2400" dirty="0"/>
              <a:t> in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state</a:t>
            </a:r>
            <a:r>
              <a:rPr lang="en-GB" sz="2400" dirty="0"/>
              <a:t>: </a:t>
            </a:r>
            <a:endParaRPr lang="tr-TR" sz="2400" dirty="0"/>
          </a:p>
          <a:p>
            <a:pPr lvl="1">
              <a:buFont typeface="Wingdings" pitchFamily="2" charset="2"/>
              <a:buNone/>
            </a:pPr>
            <a:r>
              <a:rPr lang="tr-TR" sz="2000" dirty="0"/>
              <a:t>	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black</a:t>
            </a:r>
            <a:r>
              <a:rPr lang="en-GB" sz="2000" dirty="0"/>
              <a:t>= 18-10 = 8</a:t>
            </a:r>
          </a:p>
          <a:p>
            <a:pPr lvl="1"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white</a:t>
            </a:r>
            <a:r>
              <a:rPr lang="en-GB" sz="2000" dirty="0"/>
              <a:t>= 10-18 = -8</a:t>
            </a:r>
          </a:p>
        </p:txBody>
      </p:sp>
    </p:spTree>
    <p:extLst>
      <p:ext uri="{BB962C8B-B14F-4D97-AF65-F5344CB8AC3E}">
        <p14:creationId xmlns:p14="http://schemas.microsoft.com/office/powerpoint/2010/main" val="85288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Evaluation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Chess</a:t>
            </a:r>
            <a:endParaRPr lang="tr-TR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Main </a:t>
            </a:r>
            <a:r>
              <a:rPr lang="tr-TR" sz="2800" dirty="0" err="1"/>
              <a:t>task</a:t>
            </a:r>
            <a:r>
              <a:rPr lang="tr-TR" sz="2800" dirty="0"/>
              <a:t> is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determine</a:t>
            </a:r>
            <a:r>
              <a:rPr lang="tr-TR" sz="2800" dirty="0"/>
              <a:t> f </a:t>
            </a:r>
            <a:r>
              <a:rPr lang="tr-TR" sz="2800" dirty="0" err="1"/>
              <a:t>and</a:t>
            </a:r>
            <a:r>
              <a:rPr lang="tr-TR" sz="2800" dirty="0"/>
              <a:t> w </a:t>
            </a:r>
            <a:r>
              <a:rPr lang="tr-TR" sz="2800" dirty="0" err="1"/>
              <a:t>values</a:t>
            </a:r>
            <a:r>
              <a:rPr lang="tr-TR" sz="2800" dirty="0"/>
              <a:t>:</a:t>
            </a:r>
            <a:endParaRPr lang="en-US" sz="2800" dirty="0"/>
          </a:p>
          <a:p>
            <a:pPr lvl="1"/>
            <a:r>
              <a:rPr lang="en-US" sz="2400" dirty="0"/>
              <a:t>	</a:t>
            </a:r>
            <a:r>
              <a:rPr lang="tr-TR" sz="2400" dirty="0" err="1"/>
              <a:t>Pawns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empty</a:t>
            </a:r>
            <a:r>
              <a:rPr lang="tr-TR" sz="2400" dirty="0"/>
              <a:t> </a:t>
            </a:r>
            <a:r>
              <a:rPr lang="tr-TR" sz="2400" dirty="0" err="1"/>
              <a:t>surrounding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bad</a:t>
            </a:r>
            <a:r>
              <a:rPr lang="tr-TR" sz="2400" dirty="0"/>
              <a:t>. </a:t>
            </a:r>
            <a:endParaRPr lang="en-US" sz="2400" dirty="0"/>
          </a:p>
          <a:p>
            <a:pPr lvl="1"/>
            <a:r>
              <a:rPr lang="en-US" sz="2400" dirty="0"/>
              <a:t>	</a:t>
            </a:r>
            <a:r>
              <a:rPr lang="tr-TR" sz="2400" dirty="0" err="1"/>
              <a:t>Does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king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guardians</a:t>
            </a:r>
            <a:r>
              <a:rPr lang="tr-TR" sz="2400" dirty="0"/>
              <a:t>?</a:t>
            </a:r>
            <a:endParaRPr lang="en-US" sz="2400" dirty="0"/>
          </a:p>
          <a:p>
            <a:pPr lvl="1"/>
            <a:r>
              <a:rPr lang="en-US" sz="2400" dirty="0"/>
              <a:t>	H</a:t>
            </a:r>
            <a:r>
              <a:rPr lang="tr-TR" sz="2400" dirty="0" err="1"/>
              <a:t>ow</a:t>
            </a:r>
            <a:r>
              <a:rPr lang="tr-TR" sz="2400" dirty="0"/>
              <a:t> is </a:t>
            </a:r>
            <a:r>
              <a:rPr lang="tr-TR" sz="2400" dirty="0" err="1"/>
              <a:t>your</a:t>
            </a:r>
            <a:r>
              <a:rPr lang="tr-TR" sz="2400" dirty="0"/>
              <a:t> </a:t>
            </a:r>
            <a:r>
              <a:rPr lang="tr-TR" sz="2400" dirty="0" err="1"/>
              <a:t>movement</a:t>
            </a:r>
            <a:r>
              <a:rPr lang="tr-TR" sz="2400" dirty="0"/>
              <a:t> </a:t>
            </a:r>
            <a:r>
              <a:rPr lang="tr-TR" sz="2400" dirty="0" err="1"/>
              <a:t>ability</a:t>
            </a:r>
            <a:r>
              <a:rPr lang="tr-TR" sz="2400" dirty="0"/>
              <a:t>? </a:t>
            </a:r>
            <a:endParaRPr lang="en-US" sz="2400" dirty="0"/>
          </a:p>
          <a:p>
            <a:pPr lvl="1"/>
            <a:r>
              <a:rPr lang="en-US" sz="2400" dirty="0"/>
              <a:t>	</a:t>
            </a:r>
            <a:r>
              <a:rPr lang="tr-TR" sz="2400" dirty="0"/>
              <a:t>Do </a:t>
            </a:r>
            <a:r>
              <a:rPr lang="tr-TR" sz="2400" dirty="0" err="1"/>
              <a:t>you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control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board </a:t>
            </a:r>
            <a:r>
              <a:rPr lang="tr-TR" sz="2400" dirty="0" err="1"/>
              <a:t>center</a:t>
            </a:r>
            <a:r>
              <a:rPr lang="tr-TR" sz="2400" dirty="0"/>
              <a:t>?</a:t>
            </a:r>
            <a:endParaRPr lang="en-US" sz="2400" dirty="0"/>
          </a:p>
          <a:p>
            <a:pPr lvl="1"/>
            <a:r>
              <a:rPr lang="en-US" sz="2400" dirty="0"/>
              <a:t>	</a:t>
            </a:r>
            <a:r>
              <a:rPr lang="tr-TR" sz="2400" dirty="0"/>
              <a:t>Do </a:t>
            </a:r>
            <a:r>
              <a:rPr lang="tr-TR" sz="2400" dirty="0" err="1"/>
              <a:t>w’s</a:t>
            </a:r>
            <a:r>
              <a:rPr lang="tr-TR" sz="2400" dirty="0"/>
              <a:t> </a:t>
            </a:r>
            <a:r>
              <a:rPr lang="tr-TR" sz="2400" dirty="0" err="1"/>
              <a:t>change</a:t>
            </a:r>
            <a:r>
              <a:rPr lang="tr-TR" sz="2400" dirty="0"/>
              <a:t> </a:t>
            </a:r>
            <a:r>
              <a:rPr lang="tr-TR" sz="2400" dirty="0" err="1"/>
              <a:t>values</a:t>
            </a:r>
            <a:r>
              <a:rPr lang="tr-TR" sz="2400" dirty="0"/>
              <a:t> </a:t>
            </a:r>
            <a:r>
              <a:rPr lang="tr-TR" sz="2400" dirty="0" err="1"/>
              <a:t>during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game</a:t>
            </a:r>
            <a:r>
              <a:rPr lang="tr-TR" sz="2400" dirty="0"/>
              <a:t>?</a:t>
            </a:r>
            <a:endParaRPr lang="en-US" i="1" dirty="0"/>
          </a:p>
          <a:p>
            <a:pPr>
              <a:buFontTx/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23333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Digression</a:t>
            </a:r>
            <a:r>
              <a:rPr lang="tr-TR" dirty="0"/>
              <a:t>: </a:t>
            </a:r>
            <a:r>
              <a:rPr lang="tr-TR" dirty="0" err="1"/>
              <a:t>Exact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Matter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/>
              <a:t>Behaviour</a:t>
            </a:r>
            <a:r>
              <a:rPr lang="en-US" sz="2400" dirty="0"/>
              <a:t> is preserved under any monotonic transformation</a:t>
            </a:r>
            <a:r>
              <a:rPr lang="tr-TR" sz="2400" dirty="0"/>
              <a:t> </a:t>
            </a:r>
            <a:r>
              <a:rPr lang="en-US" sz="2400" dirty="0"/>
              <a:t>of </a:t>
            </a:r>
            <a:r>
              <a:rPr lang="en-US" sz="2400" dirty="0" err="1"/>
              <a:t>Eval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tr-TR" sz="2400" dirty="0" err="1"/>
              <a:t>Only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order</a:t>
            </a:r>
            <a:r>
              <a:rPr lang="tr-TR" sz="2400" dirty="0"/>
              <a:t> </a:t>
            </a:r>
            <a:r>
              <a:rPr lang="tr-TR" sz="2400" dirty="0" err="1"/>
              <a:t>matters</a:t>
            </a:r>
            <a:r>
              <a:rPr lang="tr-TR" sz="2400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payo</a:t>
            </a:r>
            <a:r>
              <a:rPr lang="tr-TR" sz="2000" dirty="0" err="1"/>
              <a:t>ff</a:t>
            </a:r>
            <a:r>
              <a:rPr lang="en-US" sz="2000" dirty="0"/>
              <a:t> in deterministic games acts as an ordinal utility function</a:t>
            </a:r>
            <a:endParaRPr lang="tr-TR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5" y="3789040"/>
            <a:ext cx="81915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6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</a:t>
            </a:r>
            <a:r>
              <a:rPr lang="tr-TR" dirty="0"/>
              <a:t>S</a:t>
            </a:r>
            <a:r>
              <a:rPr lang="en-US" dirty="0" err="1"/>
              <a:t>earch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Does it work in practice?</a:t>
            </a:r>
            <a:endParaRPr lang="tr-TR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Suppose we have 100 </a:t>
            </a:r>
            <a:r>
              <a:rPr lang="en-US" sz="2800" dirty="0" err="1"/>
              <a:t>secs</a:t>
            </a:r>
            <a:r>
              <a:rPr lang="en-US" sz="2800" dirty="0"/>
              <a:t>, explore 10</a:t>
            </a:r>
            <a:r>
              <a:rPr lang="en-US" sz="2800" baseline="30000" dirty="0"/>
              <a:t>4</a:t>
            </a:r>
            <a:r>
              <a:rPr lang="en-US" sz="2800" dirty="0"/>
              <a:t> nodes/sec</a:t>
            </a:r>
            <a:br>
              <a:rPr lang="en-US" sz="2800" dirty="0"/>
            </a:br>
            <a:r>
              <a:rPr lang="tr-TR" sz="2800" dirty="0"/>
              <a:t>  </a:t>
            </a:r>
            <a:r>
              <a:rPr lang="tr-TR" sz="2800" dirty="0">
                <a:cs typeface="Arial" charset="0"/>
                <a:sym typeface="Wingdings" pitchFamily="2" charset="2"/>
              </a:rPr>
              <a:t>	</a:t>
            </a:r>
            <a:r>
              <a:rPr lang="en-US" sz="2800" dirty="0"/>
              <a:t> </a:t>
            </a:r>
            <a:r>
              <a:rPr lang="tr-TR" sz="2800" dirty="0"/>
              <a:t>	</a:t>
            </a:r>
            <a:r>
              <a:rPr lang="tr-TR" sz="2800" dirty="0" err="1"/>
              <a:t>then</a:t>
            </a:r>
            <a:r>
              <a:rPr lang="tr-TR" sz="2800" dirty="0"/>
              <a:t> </a:t>
            </a:r>
            <a:r>
              <a:rPr lang="en-US" sz="2800" dirty="0" err="1"/>
              <a:t>b</a:t>
            </a:r>
            <a:r>
              <a:rPr lang="en-US" sz="2800" baseline="30000" dirty="0" err="1"/>
              <a:t>m</a:t>
            </a:r>
            <a:r>
              <a:rPr lang="en-US" sz="2800" dirty="0"/>
              <a:t> </a:t>
            </a:r>
            <a:r>
              <a:rPr lang="tr-TR" sz="2800" dirty="0"/>
              <a:t>is </a:t>
            </a:r>
            <a:r>
              <a:rPr lang="tr-TR" sz="2800" dirty="0" err="1"/>
              <a:t>limited</a:t>
            </a:r>
            <a:r>
              <a:rPr lang="tr-TR" sz="2800" dirty="0"/>
              <a:t> </a:t>
            </a:r>
            <a:r>
              <a:rPr lang="tr-TR" sz="2800" dirty="0" err="1"/>
              <a:t>by</a:t>
            </a:r>
            <a:r>
              <a:rPr lang="en-US" sz="2800" dirty="0"/>
              <a:t> 10</a:t>
            </a:r>
            <a:r>
              <a:rPr lang="en-US" sz="2800" baseline="30000" dirty="0"/>
              <a:t>6</a:t>
            </a:r>
            <a:endParaRPr lang="tr-TR" sz="2800" baseline="30000" dirty="0"/>
          </a:p>
          <a:p>
            <a:pPr marL="0" indent="0">
              <a:lnSpc>
                <a:spcPct val="120000"/>
              </a:lnSpc>
              <a:buNone/>
            </a:pPr>
            <a:r>
              <a:rPr lang="tr-TR" sz="2800" baseline="30000" dirty="0"/>
              <a:t>	 </a:t>
            </a:r>
            <a:r>
              <a:rPr lang="tr-TR" sz="2800" dirty="0" err="1"/>
              <a:t>if</a:t>
            </a:r>
            <a:r>
              <a:rPr lang="en-US" sz="2800" dirty="0"/>
              <a:t> b=35 </a:t>
            </a:r>
            <a:r>
              <a:rPr lang="en-US" sz="2800" dirty="0">
                <a:cs typeface="Arial" charset="0"/>
                <a:sym typeface="Wingdings" pitchFamily="2" charset="2"/>
              </a:rPr>
              <a:t></a:t>
            </a:r>
            <a:r>
              <a:rPr lang="en-US" sz="2800" dirty="0"/>
              <a:t> m=4</a:t>
            </a:r>
            <a:endParaRPr lang="tr-TR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4-ply </a:t>
            </a:r>
            <a:r>
              <a:rPr lang="en-US" sz="2800" dirty="0" err="1"/>
              <a:t>lookahead</a:t>
            </a:r>
            <a:r>
              <a:rPr lang="en-US" sz="2800" dirty="0"/>
              <a:t> is a hopeless chess player!</a:t>
            </a:r>
          </a:p>
          <a:p>
            <a:pPr marL="990600" lvl="1" indent="-533400">
              <a:lnSpc>
                <a:spcPct val="120000"/>
              </a:lnSpc>
            </a:pPr>
            <a:r>
              <a:rPr lang="en-US" sz="2400" dirty="0"/>
              <a:t>4-ply </a:t>
            </a:r>
            <a:r>
              <a:rPr lang="en-US" sz="2400" dirty="0">
                <a:cs typeface="Arial" charset="0"/>
              </a:rPr>
              <a:t>≈ </a:t>
            </a:r>
            <a:r>
              <a:rPr lang="en-US" sz="2400" dirty="0"/>
              <a:t>human novice</a:t>
            </a:r>
          </a:p>
          <a:p>
            <a:pPr marL="990600" lvl="1" indent="-533400">
              <a:lnSpc>
                <a:spcPct val="120000"/>
              </a:lnSpc>
            </a:pPr>
            <a:r>
              <a:rPr lang="en-US" sz="2400" dirty="0"/>
              <a:t>8-ply </a:t>
            </a:r>
            <a:r>
              <a:rPr lang="en-US" sz="2400" dirty="0">
                <a:cs typeface="Arial" charset="0"/>
              </a:rPr>
              <a:t>≈</a:t>
            </a:r>
            <a:r>
              <a:rPr lang="en-US" sz="2400" dirty="0"/>
              <a:t> typical PC, human master</a:t>
            </a:r>
          </a:p>
          <a:p>
            <a:pPr marL="990600" lvl="1" indent="-533400">
              <a:lnSpc>
                <a:spcPct val="120000"/>
              </a:lnSpc>
            </a:pPr>
            <a:r>
              <a:rPr lang="en-US" sz="2400" dirty="0"/>
              <a:t>12-ply </a:t>
            </a:r>
            <a:r>
              <a:rPr lang="en-US" sz="2400" dirty="0">
                <a:cs typeface="Arial" charset="0"/>
              </a:rPr>
              <a:t>≈</a:t>
            </a:r>
            <a:r>
              <a:rPr lang="en-US" sz="2400" dirty="0"/>
              <a:t> Deep Blue, Kasparov</a:t>
            </a:r>
            <a:endParaRPr lang="tr-TR" dirty="0">
              <a:sym typeface="Wingdings" pitchFamily="2" charset="2"/>
            </a:endParaRPr>
          </a:p>
          <a:p>
            <a:pPr marL="51435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tr-TR" dirty="0">
                <a:sym typeface="Wingdings" pitchFamily="2" charset="2"/>
              </a:rPr>
              <a:t> </a:t>
            </a:r>
            <a:r>
              <a:rPr lang="en-US" sz="2800" dirty="0"/>
              <a:t>α-β reaches depth 8 </a:t>
            </a:r>
            <a:r>
              <a:rPr lang="tr-TR" sz="2800" dirty="0"/>
              <a:t>(</a:t>
            </a:r>
            <a:r>
              <a:rPr lang="en-US" sz="2800" dirty="0"/>
              <a:t>pretty good chess program</a:t>
            </a:r>
            <a:r>
              <a:rPr lang="tr-TR" sz="2800" dirty="0"/>
              <a:t>)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6602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</a:t>
            </a:r>
            <a:r>
              <a:rPr lang="tr-TR" dirty="0"/>
              <a:t>B</a:t>
            </a:r>
            <a:r>
              <a:rPr lang="en-US" dirty="0"/>
              <a:t>eta </a:t>
            </a:r>
            <a:r>
              <a:rPr lang="tr-TR" dirty="0"/>
              <a:t>P</a:t>
            </a:r>
            <a:r>
              <a:rPr lang="en-US" dirty="0" err="1"/>
              <a:t>runing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tr-TR" dirty="0"/>
              <a:t>I</a:t>
            </a:r>
            <a:r>
              <a:rPr lang="en-US" dirty="0" err="1"/>
              <a:t>mprove</a:t>
            </a:r>
            <a:r>
              <a:rPr lang="tr-TR" dirty="0"/>
              <a:t>s </a:t>
            </a:r>
            <a:r>
              <a:rPr lang="en-US" dirty="0"/>
              <a:t>the performance of the </a:t>
            </a:r>
            <a:r>
              <a:rPr lang="en-US" dirty="0" err="1"/>
              <a:t>minimax</a:t>
            </a:r>
            <a:r>
              <a:rPr lang="en-US" dirty="0"/>
              <a:t> algorithm through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alpha-beta pruning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Basic idea: </a:t>
            </a:r>
            <a:r>
              <a:rPr lang="en-US" i="1" dirty="0"/>
              <a:t>“If you have an idea that is surely bad, don't take the time to see how truly awful it is.”</a:t>
            </a:r>
            <a:r>
              <a:rPr lang="en-US" dirty="0"/>
              <a:t> -- Pat Winston 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tr-TR" dirty="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271111" y="4069552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 flipV="1">
            <a:off x="2810682" y="4635074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 flipV="1">
            <a:off x="1839132" y="4635074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2061130" y="5333375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1603930" y="5333375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>
            <a:off x="3089830" y="5333375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2632630" y="5333375"/>
            <a:ext cx="263166" cy="2540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 flipV="1">
            <a:off x="1938756" y="4324350"/>
            <a:ext cx="48897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 flipH="1" flipV="1">
            <a:off x="2391984" y="4324350"/>
            <a:ext cx="5501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1726045" y="4915520"/>
            <a:ext cx="244489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 flipH="1" flipV="1">
            <a:off x="1954645" y="4915520"/>
            <a:ext cx="244489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 flipV="1">
            <a:off x="2758717" y="4915520"/>
            <a:ext cx="183367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 flipH="1" flipV="1">
            <a:off x="2922223" y="4915520"/>
            <a:ext cx="305611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1599172" y="5787429"/>
            <a:ext cx="3363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2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056372" y="5787429"/>
            <a:ext cx="3363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7</a:t>
            </a:r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2627872" y="5787429"/>
            <a:ext cx="3363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1468267" y="4581128"/>
            <a:ext cx="4923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=2</a:t>
            </a: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2534276" y="4015606"/>
            <a:ext cx="6106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&gt;=2</a:t>
            </a:r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3073847" y="4581128"/>
            <a:ext cx="6106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&lt;=1</a:t>
            </a:r>
          </a:p>
        </p:txBody>
      </p:sp>
      <p:sp>
        <p:nvSpPr>
          <p:cNvPr id="48" name="Text Box 26"/>
          <p:cNvSpPr txBox="1">
            <a:spLocks noChangeArrowheads="1"/>
          </p:cNvSpPr>
          <p:nvPr/>
        </p:nvSpPr>
        <p:spPr bwMode="auto">
          <a:xfrm>
            <a:off x="3085305" y="5785812"/>
            <a:ext cx="332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?</a:t>
            </a:r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4572000" y="3933056"/>
            <a:ext cx="396044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4950" indent="-23495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tr-TR" sz="2400" dirty="0">
                <a:latin typeface="+mj-lt"/>
              </a:rPr>
              <a:t>No </a:t>
            </a:r>
            <a:r>
              <a:rPr lang="en-US" sz="2400" dirty="0">
                <a:latin typeface="+mj-lt"/>
              </a:rPr>
              <a:t>need to compute the value at this node.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+mj-lt"/>
              </a:rPr>
              <a:t>No matter what it is, it can’t affect the value of the root node.</a:t>
            </a:r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H="1">
            <a:off x="3471800" y="4406895"/>
            <a:ext cx="1100200" cy="10668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tr-TR">
              <a:latin typeface="Arial" charset="0"/>
            </a:endParaRP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1187624" y="3933056"/>
            <a:ext cx="734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MAX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874455" y="5157192"/>
            <a:ext cx="734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MAX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827584" y="4581128"/>
            <a:ext cx="6775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+mn-lt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1048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</a:t>
            </a:r>
            <a:r>
              <a:rPr lang="tr-TR" dirty="0"/>
              <a:t>B</a:t>
            </a:r>
            <a:r>
              <a:rPr lang="en-US" dirty="0"/>
              <a:t>eta </a:t>
            </a:r>
            <a:r>
              <a:rPr lang="tr-TR" dirty="0"/>
              <a:t>P</a:t>
            </a:r>
            <a:r>
              <a:rPr lang="en-US" dirty="0" err="1"/>
              <a:t>runing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Cut-off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/>
                  <a:t>Pruning</a:t>
                </a:r>
                <a:endParaRPr lang="tr-TR" dirty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/>
                  <a:t>eliminating a branch of the search tree from</a:t>
                </a:r>
                <a:r>
                  <a:rPr lang="tr-TR" dirty="0"/>
                  <a:t> </a:t>
                </a:r>
                <a:r>
                  <a:rPr lang="en-US" dirty="0"/>
                  <a:t>consideration without exhaustive examination of each</a:t>
                </a:r>
                <a:r>
                  <a:rPr lang="tr-TR" dirty="0"/>
                  <a:t> </a:t>
                </a:r>
                <a:r>
                  <a:rPr lang="tr-TR" dirty="0" err="1"/>
                  <a:t>node</a:t>
                </a:r>
                <a:endParaRPr lang="tr-TR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/>
                  <a:t>α-β pruning</a:t>
                </a:r>
                <a:endParaRPr lang="tr-TR" dirty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 err="1"/>
                  <a:t>prun</a:t>
                </a:r>
                <a:r>
                  <a:rPr lang="tr-TR" dirty="0" err="1"/>
                  <a:t>ing</a:t>
                </a:r>
                <a:r>
                  <a:rPr lang="en-US" dirty="0"/>
                  <a:t> portions of the</a:t>
                </a:r>
                <a:r>
                  <a:rPr lang="tr-TR" dirty="0"/>
                  <a:t> </a:t>
                </a:r>
                <a:r>
                  <a:rPr lang="en-US" dirty="0"/>
                  <a:t>search tree that cannot improve the utility value of the</a:t>
                </a:r>
                <a:r>
                  <a:rPr lang="tr-TR" dirty="0"/>
                  <a:t> </a:t>
                </a:r>
                <a:r>
                  <a:rPr lang="en-US" dirty="0"/>
                  <a:t>max or min node</a:t>
                </a:r>
                <a:endParaRPr lang="tr-TR" dirty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/>
                  <a:t>just considering the values of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nodes</a:t>
                </a:r>
                <a:r>
                  <a:rPr lang="tr-TR" dirty="0"/>
                  <a:t> </a:t>
                </a:r>
                <a:r>
                  <a:rPr lang="tr-TR" dirty="0" err="1"/>
                  <a:t>seen</a:t>
                </a:r>
                <a:r>
                  <a:rPr lang="tr-TR" dirty="0"/>
                  <a:t> </a:t>
                </a:r>
                <a:r>
                  <a:rPr lang="tr-TR" dirty="0" err="1"/>
                  <a:t>so</a:t>
                </a:r>
                <a:r>
                  <a:rPr lang="tr-TR" dirty="0"/>
                  <a:t> far.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/>
                  <a:t>Does it work? </a:t>
                </a:r>
                <a:endParaRPr lang="tr-TR" dirty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dirty="0"/>
                  <a:t>Yes, it roughly cuts the branching factor</a:t>
                </a:r>
                <a:r>
                  <a:rPr lang="tr-TR" dirty="0"/>
                  <a:t> </a:t>
                </a:r>
                <a:r>
                  <a:rPr lang="en-US" dirty="0"/>
                  <a:t>from b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</m:e>
                    </m:rad>
                  </m:oMath>
                </a14:m>
                <a:r>
                  <a:rPr lang="en-US" dirty="0"/>
                  <a:t> resulting in as double as far look-ahead</a:t>
                </a:r>
                <a:r>
                  <a:rPr lang="tr-TR" dirty="0"/>
                  <a:t> </a:t>
                </a:r>
                <a:r>
                  <a:rPr lang="tr-TR" dirty="0" err="1"/>
                  <a:t>than</a:t>
                </a:r>
                <a:r>
                  <a:rPr lang="tr-TR" dirty="0"/>
                  <a:t> </a:t>
                </a:r>
                <a:r>
                  <a:rPr lang="tr-TR" dirty="0" err="1"/>
                  <a:t>pure</a:t>
                </a:r>
                <a:r>
                  <a:rPr lang="tr-TR" dirty="0"/>
                  <a:t> </a:t>
                </a:r>
                <a:r>
                  <a:rPr lang="tr-TR" dirty="0" err="1"/>
                  <a:t>minimax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7" t="-1078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4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</a:t>
            </a:r>
            <a:r>
              <a:rPr lang="tr-TR" dirty="0"/>
              <a:t>B</a:t>
            </a:r>
            <a:r>
              <a:rPr lang="en-US" dirty="0"/>
              <a:t>eta </a:t>
            </a:r>
            <a:r>
              <a:rPr lang="tr-TR" dirty="0"/>
              <a:t>P</a:t>
            </a:r>
            <a:r>
              <a:rPr lang="en-US" dirty="0" err="1"/>
              <a:t>runing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600200"/>
                <a:ext cx="8075240" cy="449309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Traverse the search tree in depth-first order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At each </a:t>
                </a:r>
                <a:r>
                  <a:rPr lang="en-US" b="1" dirty="0"/>
                  <a:t>MAX</a:t>
                </a:r>
                <a:r>
                  <a:rPr lang="en-US" dirty="0"/>
                  <a:t> node n, </a:t>
                </a:r>
                <a:r>
                  <a:rPr lang="en-US" b="1" dirty="0"/>
                  <a:t>alpha(n)</a:t>
                </a:r>
                <a:r>
                  <a:rPr lang="en-US" dirty="0"/>
                  <a:t> =  maximum value found so far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At each </a:t>
                </a:r>
                <a:r>
                  <a:rPr lang="en-US" b="1" dirty="0"/>
                  <a:t>MIN</a:t>
                </a:r>
                <a:r>
                  <a:rPr lang="en-US" dirty="0"/>
                  <a:t> node n, </a:t>
                </a:r>
                <a:r>
                  <a:rPr lang="en-US" b="1" dirty="0"/>
                  <a:t>beta(n)</a:t>
                </a:r>
                <a:r>
                  <a:rPr lang="en-US" dirty="0"/>
                  <a:t> =  minimum value found so far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Note: The alpha values start at 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tr-TR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tr-TR" dirty="0"/>
                  <a:t> </a:t>
                </a:r>
                <a:r>
                  <a:rPr lang="en-US" dirty="0"/>
                  <a:t>and only increase, </a:t>
                </a:r>
                <a:endParaRPr lang="tr-TR" dirty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tr-TR" dirty="0"/>
                  <a:t>                </a:t>
                </a:r>
                <a:r>
                  <a:rPr lang="en-US" dirty="0"/>
                  <a:t>while beta values start at </a:t>
                </a:r>
                <a14:m>
                  <m:oMath xmlns:m="http://schemas.openxmlformats.org/officeDocument/2006/math">
                    <m:r>
                      <a:rPr lang="tr-TR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tr-TR" dirty="0"/>
                  <a:t> </a:t>
                </a:r>
                <a:r>
                  <a:rPr lang="en-US" dirty="0"/>
                  <a:t>and only decrease.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/>
                  <a:t>Beta cutoff</a:t>
                </a:r>
                <a:r>
                  <a:rPr lang="en-US" dirty="0"/>
                  <a:t>: Given a MAX node n, cut off the search below n </a:t>
                </a:r>
                <a:r>
                  <a:rPr lang="tr-TR" dirty="0"/>
                  <a:t>    </a:t>
                </a:r>
                <a:r>
                  <a:rPr lang="en-US" dirty="0"/>
                  <a:t>(i.e., don’t generate or examine any more of n’s children) </a:t>
                </a:r>
                <a:r>
                  <a:rPr lang="tr-TR" dirty="0"/>
                  <a:t>                </a:t>
                </a:r>
                <a:r>
                  <a:rPr lang="en-US" dirty="0"/>
                  <a:t>if alpha(n) &gt;= beta(i) for some MIN node ancestor i of n.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/>
                  <a:t>Alpha cutoff:</a:t>
                </a:r>
                <a:r>
                  <a:rPr lang="en-US" dirty="0"/>
                  <a:t> </a:t>
                </a:r>
                <a:r>
                  <a:rPr lang="tr-TR" dirty="0"/>
                  <a:t>S</a:t>
                </a:r>
                <a:r>
                  <a:rPr lang="en-US" dirty="0"/>
                  <a:t>top searching below MIN node n </a:t>
                </a:r>
                <a:r>
                  <a:rPr lang="tr-TR" dirty="0"/>
                  <a:t>                               </a:t>
                </a:r>
                <a:r>
                  <a:rPr lang="en-US" dirty="0"/>
                  <a:t>if beta(n) &lt;= alpha(i) for some MAX node ancestor i of n.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600200"/>
                <a:ext cx="8075240" cy="4493095"/>
              </a:xfrm>
              <a:blipFill rotWithShape="1">
                <a:blip r:embed="rId2"/>
                <a:stretch>
                  <a:fillRect l="-830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4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α-β </a:t>
            </a:r>
            <a:r>
              <a:rPr lang="tr-TR" dirty="0"/>
              <a:t>P</a:t>
            </a:r>
            <a:r>
              <a:rPr lang="en-US" dirty="0" err="1"/>
              <a:t>runing</a:t>
            </a:r>
            <a:r>
              <a:rPr lang="en-US" dirty="0"/>
              <a:t> </a:t>
            </a:r>
            <a:r>
              <a:rPr lang="tr-TR" dirty="0"/>
              <a:t>E</a:t>
            </a:r>
            <a:r>
              <a:rPr lang="en-US" dirty="0" err="1"/>
              <a:t>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76424"/>
            <a:ext cx="6893546" cy="392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88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Games?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Clear criteria for success</a:t>
            </a:r>
          </a:p>
          <a:p>
            <a:r>
              <a:rPr lang="en-US" sz="2800" dirty="0"/>
              <a:t>Offer an opportunity to study problems involving hostile, adversarial, competing agents.</a:t>
            </a:r>
          </a:p>
          <a:p>
            <a:r>
              <a:rPr lang="en-US" sz="2800" dirty="0"/>
              <a:t>Historical reasons</a:t>
            </a:r>
          </a:p>
          <a:p>
            <a:r>
              <a:rPr lang="en-US" sz="2800" dirty="0"/>
              <a:t>Fun</a:t>
            </a:r>
          </a:p>
          <a:p>
            <a:r>
              <a:rPr lang="en-US" sz="2800" dirty="0"/>
              <a:t>Interesting, hard problems which require minimal “initial structure”</a:t>
            </a:r>
          </a:p>
          <a:p>
            <a:r>
              <a:rPr lang="en-US" sz="2800" dirty="0"/>
              <a:t>Games often define very large search spaces</a:t>
            </a:r>
          </a:p>
          <a:p>
            <a:pPr lvl="1"/>
            <a:r>
              <a:rPr lang="en-US" sz="2400" dirty="0"/>
              <a:t>chess 35</a:t>
            </a:r>
            <a:r>
              <a:rPr lang="en-US" sz="2400" baseline="30000" dirty="0"/>
              <a:t>100</a:t>
            </a:r>
            <a:r>
              <a:rPr lang="en-US" sz="2400" dirty="0"/>
              <a:t> nodes in search tree, 10</a:t>
            </a:r>
            <a:r>
              <a:rPr lang="en-US" sz="2400" baseline="30000" dirty="0"/>
              <a:t>40</a:t>
            </a:r>
            <a:r>
              <a:rPr lang="en-US" sz="2400" dirty="0"/>
              <a:t> legal states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998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α-β </a:t>
            </a:r>
            <a:r>
              <a:rPr lang="tr-TR" dirty="0"/>
              <a:t>P</a:t>
            </a:r>
            <a:r>
              <a:rPr lang="en-US" dirty="0" err="1"/>
              <a:t>runing</a:t>
            </a:r>
            <a:r>
              <a:rPr lang="en-US" dirty="0"/>
              <a:t> </a:t>
            </a:r>
            <a:r>
              <a:rPr lang="tr-TR" dirty="0"/>
              <a:t>E</a:t>
            </a:r>
            <a:r>
              <a:rPr lang="en-US" dirty="0" err="1"/>
              <a:t>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64187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026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α-β </a:t>
            </a:r>
            <a:r>
              <a:rPr lang="tr-TR" dirty="0"/>
              <a:t>P</a:t>
            </a:r>
            <a:r>
              <a:rPr lang="en-US" dirty="0" err="1"/>
              <a:t>runing</a:t>
            </a:r>
            <a:r>
              <a:rPr lang="en-US" dirty="0"/>
              <a:t> </a:t>
            </a:r>
            <a:r>
              <a:rPr lang="tr-TR" dirty="0"/>
              <a:t>E</a:t>
            </a:r>
            <a:r>
              <a:rPr lang="en-US" dirty="0" err="1"/>
              <a:t>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187771" cy="383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94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α-β </a:t>
            </a:r>
            <a:r>
              <a:rPr lang="tr-TR" dirty="0"/>
              <a:t>P</a:t>
            </a:r>
            <a:r>
              <a:rPr lang="en-US" dirty="0" err="1"/>
              <a:t>runing</a:t>
            </a:r>
            <a:r>
              <a:rPr lang="en-US" dirty="0"/>
              <a:t> </a:t>
            </a:r>
            <a:r>
              <a:rPr lang="tr-TR" dirty="0"/>
              <a:t>E</a:t>
            </a:r>
            <a:r>
              <a:rPr lang="en-US" dirty="0" err="1"/>
              <a:t>xample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230226" cy="339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11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α-β </a:t>
            </a:r>
            <a:r>
              <a:rPr lang="tr-TR" dirty="0"/>
              <a:t>P</a:t>
            </a:r>
            <a:r>
              <a:rPr lang="en-US" dirty="0" err="1"/>
              <a:t>runing</a:t>
            </a:r>
            <a:r>
              <a:rPr lang="en-US" dirty="0"/>
              <a:t> </a:t>
            </a:r>
            <a:r>
              <a:rPr lang="tr-TR" dirty="0"/>
              <a:t>E</a:t>
            </a:r>
            <a:r>
              <a:rPr lang="en-US" dirty="0" err="1"/>
              <a:t>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07169" cy="3573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098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1196752"/>
            <a:ext cx="8223275" cy="5595921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α-β </a:t>
            </a:r>
            <a:r>
              <a:rPr lang="tr-TR" dirty="0"/>
              <a:t>A</a:t>
            </a:r>
            <a:r>
              <a:rPr lang="en-US" dirty="0" err="1"/>
              <a:t>lgorithm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657228" y="3563235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β</a:t>
            </a:r>
            <a:r>
              <a:rPr lang="tr-TR" dirty="0"/>
              <a:t> </a:t>
            </a:r>
            <a:r>
              <a:rPr lang="tr-TR" dirty="0" err="1"/>
              <a:t>Cutoff</a:t>
            </a:r>
            <a:endParaRPr lang="en-US" dirty="0"/>
          </a:p>
        </p:txBody>
      </p:sp>
      <p:cxnSp>
        <p:nvCxnSpPr>
          <p:cNvPr id="6" name="Düz Ok Bağlayıcısı 5"/>
          <p:cNvCxnSpPr/>
          <p:nvPr/>
        </p:nvCxnSpPr>
        <p:spPr>
          <a:xfrm flipH="1" flipV="1">
            <a:off x="4897105" y="3747901"/>
            <a:ext cx="1584176" cy="43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6628755" y="5769605"/>
            <a:ext cx="94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α</a:t>
            </a:r>
            <a:r>
              <a:rPr lang="tr-TR" dirty="0"/>
              <a:t> </a:t>
            </a:r>
            <a:r>
              <a:rPr lang="tr-TR" dirty="0" err="1"/>
              <a:t>Cutoff</a:t>
            </a:r>
            <a:endParaRPr lang="en-US" dirty="0"/>
          </a:p>
        </p:txBody>
      </p:sp>
      <p:cxnSp>
        <p:nvCxnSpPr>
          <p:cNvPr id="9" name="Düz Ok Bağlayıcısı 8"/>
          <p:cNvCxnSpPr/>
          <p:nvPr/>
        </p:nvCxnSpPr>
        <p:spPr>
          <a:xfrm flipH="1" flipV="1">
            <a:off x="4900563" y="5954271"/>
            <a:ext cx="1584176" cy="43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α-β</a:t>
            </a:r>
            <a:r>
              <a:rPr lang="tr-TR" dirty="0"/>
              <a:t> </a:t>
            </a:r>
            <a:r>
              <a:rPr lang="tr-TR" dirty="0" err="1"/>
              <a:t>Pruning</a:t>
            </a:r>
            <a:r>
              <a:rPr lang="tr-TR" dirty="0"/>
              <a:t>: General </a:t>
            </a:r>
            <a:r>
              <a:rPr lang="tr-TR" dirty="0" err="1"/>
              <a:t>Principle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35551"/>
            <a:ext cx="7472164" cy="425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226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Effectiveness</a:t>
            </a:r>
            <a:r>
              <a:rPr lang="tr-TR" dirty="0"/>
              <a:t> of Alpha-Beta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Pruning does not affect final result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Alpha-beta is guaranteed to compute the same value for the root node as computed by </a:t>
            </a:r>
            <a:r>
              <a:rPr lang="en-US" sz="3400" dirty="0" err="1"/>
              <a:t>minimax</a:t>
            </a:r>
            <a:r>
              <a:rPr lang="en-US" sz="3400" dirty="0"/>
              <a:t>, with less or equal computation</a:t>
            </a:r>
          </a:p>
          <a:p>
            <a:pPr>
              <a:lnSpc>
                <a:spcPct val="120000"/>
              </a:lnSpc>
            </a:pPr>
            <a:r>
              <a:rPr lang="en-US" sz="3400" b="1" dirty="0"/>
              <a:t>Worst case:</a:t>
            </a:r>
            <a:r>
              <a:rPr lang="en-US" sz="3400" dirty="0"/>
              <a:t>  no pruning, examining </a:t>
            </a:r>
            <a:r>
              <a:rPr lang="tr-TR" sz="3400" dirty="0"/>
              <a:t>O(</a:t>
            </a:r>
            <a:r>
              <a:rPr lang="en-US" sz="3400" dirty="0" err="1"/>
              <a:t>b</a:t>
            </a:r>
            <a:r>
              <a:rPr lang="en-US" sz="3400" baseline="30000" dirty="0" err="1"/>
              <a:t>d</a:t>
            </a:r>
            <a:r>
              <a:rPr lang="tr-TR" sz="3400" dirty="0"/>
              <a:t>) </a:t>
            </a:r>
            <a:r>
              <a:rPr lang="en-US" sz="3400" dirty="0"/>
              <a:t>leaf nodes, where each node has b children and a d-ply search is performed </a:t>
            </a:r>
          </a:p>
          <a:p>
            <a:pPr>
              <a:lnSpc>
                <a:spcPct val="120000"/>
              </a:lnSpc>
            </a:pPr>
            <a:r>
              <a:rPr lang="en-US" sz="3400" b="1" dirty="0"/>
              <a:t>Best case:</a:t>
            </a:r>
            <a:r>
              <a:rPr lang="en-US" sz="3400" dirty="0"/>
              <a:t> examine only </a:t>
            </a:r>
            <a:r>
              <a:rPr lang="tr-TR" sz="3400" dirty="0"/>
              <a:t>O</a:t>
            </a:r>
            <a:r>
              <a:rPr lang="en-US" sz="3400" dirty="0"/>
              <a:t>(b</a:t>
            </a:r>
            <a:r>
              <a:rPr lang="en-US" sz="3400" baseline="30000" dirty="0"/>
              <a:t>(d/2)</a:t>
            </a:r>
            <a:r>
              <a:rPr lang="tr-TR" sz="3400" dirty="0"/>
              <a:t>) </a:t>
            </a:r>
            <a:r>
              <a:rPr lang="en-US" sz="3400" dirty="0"/>
              <a:t>leaf nodes. 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Result is you can search twice as deep as </a:t>
            </a:r>
            <a:r>
              <a:rPr lang="en-US" sz="3400" dirty="0" err="1"/>
              <a:t>minimax</a:t>
            </a:r>
            <a:r>
              <a:rPr lang="en-US" sz="3400" dirty="0"/>
              <a:t>! </a:t>
            </a:r>
          </a:p>
          <a:p>
            <a:pPr lvl="1">
              <a:lnSpc>
                <a:spcPct val="120000"/>
              </a:lnSpc>
            </a:pPr>
            <a:r>
              <a:rPr lang="tr-TR" sz="3400" dirty="0" err="1"/>
              <a:t>Occurs</a:t>
            </a:r>
            <a:r>
              <a:rPr lang="tr-TR" sz="3400" dirty="0"/>
              <a:t> w</a:t>
            </a:r>
            <a:r>
              <a:rPr lang="en-US" sz="3400" dirty="0"/>
              <a:t>hen each player’s best move is generated first</a:t>
            </a:r>
            <a:r>
              <a:rPr lang="tr-TR" sz="3400" dirty="0"/>
              <a:t> </a:t>
            </a:r>
            <a:r>
              <a:rPr lang="tr-TR" sz="3400" dirty="0" err="1"/>
              <a:t>among</a:t>
            </a:r>
            <a:r>
              <a:rPr lang="tr-TR" sz="3400" dirty="0"/>
              <a:t> </a:t>
            </a:r>
            <a:r>
              <a:rPr lang="tr-TR" sz="3400" dirty="0" err="1"/>
              <a:t>the</a:t>
            </a:r>
            <a:r>
              <a:rPr lang="tr-TR" sz="3400" dirty="0"/>
              <a:t> </a:t>
            </a:r>
            <a:r>
              <a:rPr lang="en-US" sz="3400" dirty="0"/>
              <a:t>alternative</a:t>
            </a:r>
            <a:r>
              <a:rPr lang="tr-TR" sz="3400" dirty="0"/>
              <a:t>s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Good move ordering improves effectiveness of pruning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In Deep Blue, they found empirically that </a:t>
            </a:r>
            <a:r>
              <a:rPr lang="tr-TR" sz="3400" dirty="0" err="1"/>
              <a:t>with</a:t>
            </a:r>
            <a:r>
              <a:rPr lang="tr-TR" sz="3400" dirty="0"/>
              <a:t> </a:t>
            </a:r>
            <a:r>
              <a:rPr lang="en-US" sz="3400" dirty="0"/>
              <a:t>alpha-beta pruning </a:t>
            </a:r>
            <a:r>
              <a:rPr lang="tr-TR" sz="3400" dirty="0"/>
              <a:t>    </a:t>
            </a:r>
            <a:r>
              <a:rPr lang="en-US" sz="3400" dirty="0"/>
              <a:t>the average branching factor at each node was about 6 instead of about 35!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Games–</a:t>
            </a:r>
            <a:r>
              <a:rPr lang="tr-TR" dirty="0"/>
              <a:t>H</a:t>
            </a:r>
            <a:r>
              <a:rPr lang="en-US" dirty="0" err="1"/>
              <a:t>istory</a:t>
            </a:r>
            <a:r>
              <a:rPr lang="en-US" dirty="0"/>
              <a:t> of </a:t>
            </a:r>
            <a:r>
              <a:rPr lang="tr-TR" dirty="0"/>
              <a:t>C</a:t>
            </a:r>
            <a:r>
              <a:rPr lang="en-US" dirty="0" err="1"/>
              <a:t>hess</a:t>
            </a:r>
            <a:r>
              <a:rPr lang="en-US" dirty="0"/>
              <a:t> </a:t>
            </a:r>
            <a:r>
              <a:rPr lang="tr-TR" dirty="0"/>
              <a:t>P</a:t>
            </a:r>
            <a:r>
              <a:rPr lang="en-US" dirty="0"/>
              <a:t>laying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400" dirty="0"/>
              <a:t>• 1949 – Shannon paper – originated the ideas</a:t>
            </a:r>
          </a:p>
          <a:p>
            <a:pPr>
              <a:buFontTx/>
              <a:buNone/>
            </a:pPr>
            <a:r>
              <a:rPr lang="tr-TR" sz="2400" dirty="0"/>
              <a:t>• 1951 – Turing </a:t>
            </a:r>
            <a:r>
              <a:rPr lang="tr-TR" sz="2400" dirty="0" err="1"/>
              <a:t>paper</a:t>
            </a:r>
            <a:r>
              <a:rPr lang="tr-TR" sz="2400" dirty="0"/>
              <a:t> – </a:t>
            </a:r>
            <a:r>
              <a:rPr lang="tr-TR" sz="2400" dirty="0" err="1"/>
              <a:t>hand</a:t>
            </a:r>
            <a:r>
              <a:rPr lang="tr-TR" sz="2400" dirty="0"/>
              <a:t> </a:t>
            </a:r>
            <a:r>
              <a:rPr lang="tr-TR" sz="2400" dirty="0" err="1"/>
              <a:t>simulation</a:t>
            </a:r>
            <a:endParaRPr lang="tr-TR" sz="2400" dirty="0"/>
          </a:p>
          <a:p>
            <a:pPr>
              <a:buNone/>
            </a:pPr>
            <a:r>
              <a:rPr lang="tr-TR" sz="2400" dirty="0"/>
              <a:t>• 1958 – First </a:t>
            </a:r>
            <a:r>
              <a:rPr lang="tr-TR" sz="2400" dirty="0" err="1"/>
              <a:t>computer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played</a:t>
            </a:r>
            <a:r>
              <a:rPr lang="tr-TR" sz="2400" dirty="0"/>
              <a:t> </a:t>
            </a:r>
            <a:r>
              <a:rPr lang="tr-TR" sz="2400" dirty="0" err="1"/>
              <a:t>chess</a:t>
            </a:r>
            <a:r>
              <a:rPr lang="tr-TR" sz="2400" dirty="0"/>
              <a:t>, </a:t>
            </a:r>
            <a:r>
              <a:rPr lang="en-US" sz="2400" dirty="0"/>
              <a:t>IBM 704</a:t>
            </a:r>
            <a:endParaRPr lang="tr-TR" sz="2400" dirty="0"/>
          </a:p>
          <a:p>
            <a:pPr>
              <a:buFontTx/>
              <a:buNone/>
            </a:pPr>
            <a:r>
              <a:rPr lang="tr-TR" sz="2400" dirty="0"/>
              <a:t>• 1955-1960 – </a:t>
            </a:r>
            <a:r>
              <a:rPr lang="tr-TR" sz="2400" dirty="0" err="1"/>
              <a:t>Simon-Newell</a:t>
            </a:r>
            <a:r>
              <a:rPr lang="tr-TR" sz="2400" dirty="0"/>
              <a:t> program</a:t>
            </a:r>
          </a:p>
          <a:p>
            <a:pPr>
              <a:buFontTx/>
              <a:buNone/>
            </a:pPr>
            <a:r>
              <a:rPr lang="tr-TR" sz="2400" dirty="0"/>
              <a:t>• 1961 – </a:t>
            </a:r>
            <a:r>
              <a:rPr lang="tr-TR" sz="2400" dirty="0" err="1"/>
              <a:t>Soviet</a:t>
            </a:r>
            <a:r>
              <a:rPr lang="tr-TR" sz="2400" dirty="0"/>
              <a:t> program</a:t>
            </a:r>
          </a:p>
          <a:p>
            <a:pPr>
              <a:buFontTx/>
              <a:buNone/>
            </a:pPr>
            <a:r>
              <a:rPr lang="en-US" sz="2400" dirty="0"/>
              <a:t>• 1966 – 1967 – </a:t>
            </a:r>
            <a:r>
              <a:rPr lang="en-US" sz="2400" dirty="0" err="1"/>
              <a:t>MacHack</a:t>
            </a:r>
            <a:r>
              <a:rPr lang="en-US" sz="2400" dirty="0"/>
              <a:t> 6 – defeated a good player</a:t>
            </a:r>
          </a:p>
          <a:p>
            <a:pPr>
              <a:buFontTx/>
              <a:buNone/>
            </a:pPr>
            <a:r>
              <a:rPr lang="tr-TR" sz="2400" dirty="0"/>
              <a:t>• 1970s – NW </a:t>
            </a:r>
            <a:r>
              <a:rPr lang="tr-TR" sz="2400" dirty="0" err="1"/>
              <a:t>chess</a:t>
            </a:r>
            <a:r>
              <a:rPr lang="tr-TR" sz="2400" dirty="0"/>
              <a:t> 4.5</a:t>
            </a:r>
          </a:p>
          <a:p>
            <a:pPr>
              <a:buNone/>
            </a:pPr>
            <a:r>
              <a:rPr lang="tr-TR" sz="2400" dirty="0"/>
              <a:t>• 1980s – </a:t>
            </a:r>
            <a:r>
              <a:rPr lang="tr-TR" sz="2400" dirty="0" err="1"/>
              <a:t>Cray</a:t>
            </a:r>
            <a:r>
              <a:rPr lang="tr-TR" sz="2400" dirty="0"/>
              <a:t> </a:t>
            </a:r>
            <a:r>
              <a:rPr lang="tr-TR" sz="2400" dirty="0" err="1"/>
              <a:t>Bitz</a:t>
            </a:r>
            <a:endParaRPr lang="tr-TR" sz="2400" dirty="0"/>
          </a:p>
          <a:p>
            <a:pPr>
              <a:buNone/>
            </a:pPr>
            <a:r>
              <a:rPr lang="en-US" sz="2400" dirty="0"/>
              <a:t>• 1990s – Belle, </a:t>
            </a:r>
            <a:r>
              <a:rPr lang="en-US" sz="2400" dirty="0" err="1"/>
              <a:t>Hitech</a:t>
            </a:r>
            <a:r>
              <a:rPr lang="en-US" sz="2400" dirty="0"/>
              <a:t>, Deep Thought,</a:t>
            </a:r>
          </a:p>
          <a:p>
            <a:pPr>
              <a:buNone/>
            </a:pPr>
            <a:r>
              <a:rPr lang="en-US" sz="2400"/>
              <a:t>• 1997 – Deep </a:t>
            </a:r>
            <a:r>
              <a:rPr lang="en-US" sz="2400" dirty="0"/>
              <a:t>Blue - defeated </a:t>
            </a:r>
            <a:r>
              <a:rPr lang="en-US" sz="2400"/>
              <a:t>Garry Kasparov</a:t>
            </a:r>
          </a:p>
          <a:p>
            <a:pPr>
              <a:buNone/>
            </a:pPr>
            <a:r>
              <a:rPr lang="tr-TR" sz="2400"/>
              <a:t>• </a:t>
            </a:r>
            <a:r>
              <a:rPr lang="en-US" sz="2400"/>
              <a:t>2008 – Stockfish, the world's strongest CPU chess engine</a:t>
            </a:r>
          </a:p>
          <a:p>
            <a:pPr>
              <a:buNone/>
            </a:pPr>
            <a:r>
              <a:rPr lang="tr-TR" sz="2400"/>
              <a:t>• </a:t>
            </a:r>
            <a:r>
              <a:rPr lang="en-US" sz="2400"/>
              <a:t>2017 – AlphaZero- defeated Stockfish</a:t>
            </a:r>
          </a:p>
          <a:p>
            <a:pPr>
              <a:buNone/>
            </a:pPr>
            <a:r>
              <a:rPr lang="en-US" sz="2400"/>
              <a:t>		(scoring 28 wins, 72 draws, and zero losses)</a:t>
            </a:r>
            <a:endParaRPr lang="en-US" sz="2400" dirty="0"/>
          </a:p>
          <a:p>
            <a:endParaRPr lang="en-US" sz="2400" dirty="0"/>
          </a:p>
          <a:p>
            <a:endParaRPr lang="tr-TR" sz="2200" dirty="0"/>
          </a:p>
        </p:txBody>
      </p:sp>
      <p:sp>
        <p:nvSpPr>
          <p:cNvPr id="4" name="AutoShape 2" descr="Deep Blue - Vikiped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204864"/>
            <a:ext cx="17430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675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</a:t>
            </a:r>
            <a:r>
              <a:rPr lang="tr-TR" dirty="0"/>
              <a:t>G</a:t>
            </a:r>
            <a:r>
              <a:rPr lang="en-US" dirty="0" err="1"/>
              <a:t>ames</a:t>
            </a:r>
            <a:r>
              <a:rPr lang="en-US" dirty="0"/>
              <a:t> in </a:t>
            </a:r>
            <a:r>
              <a:rPr lang="tr-TR" dirty="0"/>
              <a:t>P</a:t>
            </a:r>
            <a:r>
              <a:rPr lang="en-US" dirty="0" err="1"/>
              <a:t>ractice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Checkers: </a:t>
            </a:r>
            <a:endParaRPr lang="tr-TR" sz="2400" b="1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Chinook ended 40-year-reign of human world champion Marion Tinsley in 1994. </a:t>
            </a:r>
            <a:endParaRPr lang="tr-TR" sz="200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Used a </a:t>
            </a:r>
            <a:r>
              <a:rPr lang="en-US" sz="2000" dirty="0" err="1"/>
              <a:t>precomputed</a:t>
            </a:r>
            <a:r>
              <a:rPr lang="en-US" sz="2000" dirty="0"/>
              <a:t> endgame database defining perfect play for all positions involving 8 or fewer pieces on the board, a total of 444 billion positions.</a:t>
            </a:r>
            <a:endParaRPr lang="tr-TR" sz="20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Chess: </a:t>
            </a:r>
            <a:endParaRPr lang="tr-TR" sz="2400" b="1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Deep Blue defeated human world champion Garry Kasparov in a six-game match in 1997. </a:t>
            </a:r>
            <a:endParaRPr lang="tr-TR" sz="200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Deep Blue searches 200 million positions per second, uses very sophisticated evaluation, </a:t>
            </a:r>
            <a:r>
              <a:rPr lang="en-US" sz="2000"/>
              <a:t>and extends some </a:t>
            </a:r>
            <a:r>
              <a:rPr lang="en-US" sz="2000" dirty="0"/>
              <a:t>lines of search up to 40 </a:t>
            </a:r>
            <a:r>
              <a:rPr lang="en-US" sz="2000"/>
              <a:t>ply.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2100"/>
              <a:t>AlphaZero searches just 80,000 positions per second in chess compared to 70 million for Stockfish, 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900"/>
              <a:t>compensates for the lower number of evaluations by using its deep neural network to focus much more selectively on the most promising variation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71583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</a:t>
            </a:r>
            <a:r>
              <a:rPr lang="tr-TR" dirty="0"/>
              <a:t>G</a:t>
            </a:r>
            <a:r>
              <a:rPr lang="en-US" dirty="0" err="1"/>
              <a:t>ames</a:t>
            </a:r>
            <a:r>
              <a:rPr lang="en-US" dirty="0"/>
              <a:t> in </a:t>
            </a:r>
            <a:r>
              <a:rPr lang="tr-TR" dirty="0"/>
              <a:t>P</a:t>
            </a:r>
            <a:r>
              <a:rPr lang="en-US" dirty="0" err="1"/>
              <a:t>ractice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8229600" cy="50032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b="1" dirty="0"/>
              <a:t>Othello: </a:t>
            </a:r>
            <a:endParaRPr lang="tr-TR" sz="2000" b="1" dirty="0"/>
          </a:p>
          <a:p>
            <a:pPr lvl="1">
              <a:lnSpc>
                <a:spcPct val="80000"/>
              </a:lnSpc>
            </a:pPr>
            <a:r>
              <a:rPr lang="tr-TR" sz="1800" dirty="0"/>
              <a:t>H</a:t>
            </a:r>
            <a:r>
              <a:rPr lang="en-US" sz="1800" dirty="0" err="1"/>
              <a:t>uman</a:t>
            </a:r>
            <a:r>
              <a:rPr lang="en-US" sz="1800" dirty="0"/>
              <a:t> champions refuse to compete against computers, who are too good.</a:t>
            </a:r>
            <a:endParaRPr lang="tr-TR" sz="1800" dirty="0"/>
          </a:p>
          <a:p>
            <a:pPr lvl="1">
              <a:lnSpc>
                <a:spcPct val="80000"/>
              </a:lnSpc>
            </a:pPr>
            <a:endParaRPr lang="tr-TR" sz="1800" dirty="0"/>
          </a:p>
          <a:p>
            <a:pPr lvl="1">
              <a:lnSpc>
                <a:spcPct val="80000"/>
              </a:lnSpc>
            </a:pPr>
            <a:endParaRPr lang="tr-TR" sz="1800" dirty="0"/>
          </a:p>
          <a:p>
            <a:pPr lvl="1">
              <a:lnSpc>
                <a:spcPct val="80000"/>
              </a:lnSpc>
            </a:pPr>
            <a:endParaRPr lang="tr-TR" sz="1800" dirty="0"/>
          </a:p>
          <a:p>
            <a:pPr lvl="1">
              <a:lnSpc>
                <a:spcPct val="80000"/>
              </a:lnSpc>
            </a:pPr>
            <a:endParaRPr lang="tr-TR" sz="1800" dirty="0"/>
          </a:p>
          <a:p>
            <a:pPr lvl="1">
              <a:lnSpc>
                <a:spcPct val="80000"/>
              </a:lnSpc>
            </a:pPr>
            <a:endParaRPr lang="tr-TR" sz="1800" dirty="0"/>
          </a:p>
          <a:p>
            <a:pPr lvl="1">
              <a:lnSpc>
                <a:spcPct val="80000"/>
              </a:lnSpc>
            </a:pPr>
            <a:endParaRPr lang="tr-TR" sz="18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1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4" y="2952183"/>
            <a:ext cx="2082155" cy="232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79" y="2952183"/>
            <a:ext cx="2082154" cy="231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32445"/>
            <a:ext cx="2072288" cy="23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62" y="2932445"/>
            <a:ext cx="2101892" cy="232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3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Multiagent</a:t>
            </a:r>
            <a:r>
              <a:rPr lang="en-US" dirty="0"/>
              <a:t> environments 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dirty="0"/>
              <a:t>any given agent will need to</a:t>
            </a:r>
            <a:r>
              <a:rPr lang="tr-TR" dirty="0"/>
              <a:t> </a:t>
            </a:r>
            <a:r>
              <a:rPr lang="en-US" dirty="0"/>
              <a:t>consider the actions of other agents and how they affect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welfare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dirty="0"/>
              <a:t>The unpredictability of these other agents can introduce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contingencies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dirty="0"/>
              <a:t>There could be competitive or cooperative environments</a:t>
            </a:r>
          </a:p>
          <a:p>
            <a:pPr>
              <a:lnSpc>
                <a:spcPct val="120000"/>
              </a:lnSpc>
            </a:pPr>
            <a:r>
              <a:rPr lang="en-US" dirty="0"/>
              <a:t>Competitive environments, in which </a:t>
            </a:r>
            <a:r>
              <a:rPr lang="en-US"/>
              <a:t>the agents’ </a:t>
            </a:r>
            <a:r>
              <a:rPr lang="en-US" dirty="0"/>
              <a:t>goals are</a:t>
            </a:r>
            <a:r>
              <a:rPr lang="tr-TR" dirty="0"/>
              <a:t> </a:t>
            </a:r>
            <a:r>
              <a:rPr lang="en-US" dirty="0"/>
              <a:t>in conflict require adversarial search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dirty="0"/>
              <a:t>these problems are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as </a:t>
            </a:r>
            <a:r>
              <a:rPr lang="tr-TR" dirty="0" err="1"/>
              <a:t>games</a:t>
            </a:r>
            <a:endParaRPr lang="tr-TR" dirty="0"/>
          </a:p>
          <a:p>
            <a:pPr>
              <a:lnSpc>
                <a:spcPct val="12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4163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</a:t>
            </a:r>
            <a:r>
              <a:rPr lang="tr-TR" dirty="0"/>
              <a:t>G</a:t>
            </a:r>
            <a:r>
              <a:rPr lang="en-US" dirty="0" err="1"/>
              <a:t>ames</a:t>
            </a:r>
            <a:r>
              <a:rPr lang="en-US" dirty="0"/>
              <a:t> in </a:t>
            </a:r>
            <a:r>
              <a:rPr lang="tr-TR" dirty="0"/>
              <a:t>P</a:t>
            </a:r>
            <a:r>
              <a:rPr lang="en-US" dirty="0" err="1"/>
              <a:t>ractice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199"/>
            <a:ext cx="6779096" cy="5003219"/>
          </a:xfrm>
        </p:spPr>
        <p:txBody>
          <a:bodyPr>
            <a:normAutofit lnSpcReduction="10000"/>
          </a:bodyPr>
          <a:lstStyle/>
          <a:p>
            <a:r>
              <a:rPr lang="en-US" sz="2000" b="1"/>
              <a:t>Go</a:t>
            </a:r>
            <a:r>
              <a:rPr lang="en-US" sz="2000" b="1" dirty="0"/>
              <a:t>: </a:t>
            </a:r>
            <a:endParaRPr lang="tr-TR" sz="2000" b="1" dirty="0"/>
          </a:p>
          <a:p>
            <a:pPr lvl="1"/>
            <a:r>
              <a:rPr lang="en-US" sz="1800"/>
              <a:t>Formerly human </a:t>
            </a:r>
            <a:r>
              <a:rPr lang="en-US" sz="1800" dirty="0"/>
              <a:t>champions refuse to compete against computers, who are too bad. </a:t>
            </a:r>
            <a:endParaRPr lang="tr-TR" sz="1800" dirty="0"/>
          </a:p>
          <a:p>
            <a:pPr lvl="1"/>
            <a:r>
              <a:rPr lang="en-US" sz="1800" dirty="0"/>
              <a:t>In go, b </a:t>
            </a:r>
            <a:r>
              <a:rPr lang="tr-TR" sz="1800" dirty="0"/>
              <a:t>is</a:t>
            </a:r>
            <a:r>
              <a:rPr lang="en-US" sz="1800" dirty="0"/>
              <a:t> 3</a:t>
            </a:r>
            <a:r>
              <a:rPr lang="tr-TR" sz="1800" dirty="0"/>
              <a:t>61 on a 19x19 </a:t>
            </a:r>
            <a:r>
              <a:rPr lang="tr-TR" sz="1800" dirty="0" err="1"/>
              <a:t>play</a:t>
            </a:r>
            <a:r>
              <a:rPr lang="tr-TR" sz="1800" dirty="0"/>
              <a:t> board.</a:t>
            </a:r>
          </a:p>
          <a:p>
            <a:pPr lvl="1"/>
            <a:r>
              <a:rPr lang="tr-TR" sz="1800"/>
              <a:t>In </a:t>
            </a:r>
            <a:r>
              <a:rPr lang="en-US" sz="1800"/>
              <a:t>March</a:t>
            </a:r>
            <a:r>
              <a:rPr lang="tr-TR" sz="1800"/>
              <a:t> 20</a:t>
            </a:r>
            <a:r>
              <a:rPr lang="en-US" sz="1800"/>
              <a:t>16</a:t>
            </a:r>
            <a:r>
              <a:rPr lang="tr-TR" sz="1800"/>
              <a:t>, </a:t>
            </a:r>
            <a:r>
              <a:rPr lang="en-US" sz="1800"/>
              <a:t>AlphaG</a:t>
            </a:r>
            <a:r>
              <a:rPr lang="tr-TR" sz="1800"/>
              <a:t>o defeated</a:t>
            </a:r>
            <a:r>
              <a:rPr lang="en-US" sz="1800"/>
              <a:t> world champion Lee Sedol</a:t>
            </a:r>
            <a:r>
              <a:rPr lang="tr-TR" sz="1800"/>
              <a:t> </a:t>
            </a:r>
            <a:r>
              <a:rPr lang="en-US" sz="1800"/>
              <a:t>4:1</a:t>
            </a:r>
            <a:r>
              <a:rPr lang="tr-TR" sz="1800"/>
              <a:t> running on </a:t>
            </a:r>
            <a:r>
              <a:rPr lang="en-US" sz="1800"/>
              <a:t>48 TPUs, distributed.</a:t>
            </a:r>
          </a:p>
          <a:p>
            <a:pPr lvl="1"/>
            <a:r>
              <a:rPr lang="en-US" sz="1800"/>
              <a:t>In October 2017, AlphaGo Zero defeated AlphaGo 100:0 running on 40 blocks, 4 TPUs, single machine.</a:t>
            </a:r>
          </a:p>
          <a:p>
            <a:pPr lvl="1"/>
            <a:r>
              <a:rPr lang="en-US" sz="1800"/>
              <a:t>In December 2017, AlphaZero defeated AlphaGo Zero 60:40 running on 20 blocks, 4 TPUs, single machine.</a:t>
            </a:r>
          </a:p>
          <a:p>
            <a:pPr lvl="1"/>
            <a:r>
              <a:rPr lang="en-US" sz="1800"/>
              <a:t>AlphaZero is a more generalized variant of the AlphaGo Zero algorithm, and is able to play shogi and chess as well as Go.</a:t>
            </a:r>
          </a:p>
          <a:p>
            <a:pPr lvl="1"/>
            <a:r>
              <a:rPr lang="en-US" sz="1800"/>
              <a:t>AlphaGo's algorithm uses a combination of </a:t>
            </a:r>
          </a:p>
          <a:p>
            <a:pPr lvl="2"/>
            <a:r>
              <a:rPr lang="en-US" sz="1400"/>
              <a:t>machine learning and tree search techniques, </a:t>
            </a:r>
          </a:p>
          <a:p>
            <a:pPr lvl="2"/>
            <a:r>
              <a:rPr lang="en-US" sz="1400"/>
              <a:t>combined with extensive training, both from human and computer play. </a:t>
            </a:r>
          </a:p>
          <a:p>
            <a:pPr lvl="2"/>
            <a:r>
              <a:rPr lang="en-US" sz="1400"/>
              <a:t>Monte Carlo tree search, guided by a value network and a policy network, both implemented using deep neural network technology.</a:t>
            </a:r>
          </a:p>
          <a:p>
            <a:pPr lvl="1"/>
            <a:endParaRPr lang="en-US" sz="18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49" y="4101808"/>
            <a:ext cx="1545640" cy="155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073" y="2419816"/>
            <a:ext cx="1961993" cy="152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Nondeterministic</a:t>
            </a:r>
            <a:r>
              <a:rPr lang="tr-TR" dirty="0"/>
              <a:t> Games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2527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In nondeterministic games, chance </a:t>
            </a:r>
            <a:r>
              <a:rPr lang="en-US" sz="2400"/>
              <a:t>introduced by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dice or </a:t>
            </a:r>
            <a:r>
              <a:rPr lang="en-US" sz="2000" dirty="0"/>
              <a:t>card-</a:t>
            </a:r>
            <a:r>
              <a:rPr lang="en-US" sz="2000" dirty="0" err="1"/>
              <a:t>shu</a:t>
            </a:r>
            <a:r>
              <a:rPr lang="tr-TR" sz="2000" dirty="0" err="1"/>
              <a:t>ffl</a:t>
            </a:r>
            <a:r>
              <a:rPr lang="en-US" sz="2000" dirty="0" err="1"/>
              <a:t>ing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tr-TR" sz="2400" dirty="0" err="1"/>
              <a:t>Simplified</a:t>
            </a:r>
            <a:r>
              <a:rPr lang="tr-TR" sz="2400" dirty="0"/>
              <a:t> </a:t>
            </a:r>
            <a:r>
              <a:rPr lang="tr-TR" sz="2400" dirty="0" err="1"/>
              <a:t>example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coin-flipping</a:t>
            </a:r>
            <a:r>
              <a:rPr lang="tr-TR" sz="2400" dirty="0"/>
              <a:t>: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43558"/>
            <a:ext cx="5112568" cy="369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687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900" dirty="0" err="1"/>
              <a:t>Algorithms</a:t>
            </a:r>
            <a:r>
              <a:rPr lang="tr-TR" sz="3900" dirty="0"/>
              <a:t> </a:t>
            </a:r>
            <a:r>
              <a:rPr lang="tr-TR" sz="3900" dirty="0" err="1"/>
              <a:t>for</a:t>
            </a:r>
            <a:r>
              <a:rPr lang="tr-TR" sz="3900" dirty="0"/>
              <a:t> </a:t>
            </a:r>
            <a:r>
              <a:rPr lang="tr-TR" sz="3900" dirty="0" err="1"/>
              <a:t>Nondeterministic</a:t>
            </a:r>
            <a:r>
              <a:rPr lang="tr-TR" sz="3900" dirty="0"/>
              <a:t> Games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r>
              <a:rPr lang="tr-TR" dirty="0" err="1"/>
              <a:t>Expectiminimax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perfect</a:t>
            </a:r>
            <a:r>
              <a:rPr lang="tr-TR" dirty="0"/>
              <a:t> </a:t>
            </a:r>
            <a:r>
              <a:rPr lang="tr-TR" dirty="0" err="1"/>
              <a:t>play</a:t>
            </a:r>
            <a:endParaRPr lang="tr-TR" dirty="0"/>
          </a:p>
          <a:p>
            <a:r>
              <a:rPr lang="en-US" dirty="0"/>
              <a:t>Just like </a:t>
            </a:r>
            <a:r>
              <a:rPr lang="en-US" dirty="0" err="1"/>
              <a:t>Minimax</a:t>
            </a:r>
            <a:r>
              <a:rPr lang="en-US" dirty="0"/>
              <a:t>, except we must also handle chance nodes: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82486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304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Expectiminimax</a:t>
            </a:r>
            <a:r>
              <a:rPr lang="tr-TR" dirty="0"/>
              <a:t> Evaluation of </a:t>
            </a:r>
            <a:r>
              <a:rPr lang="tr-TR" dirty="0" err="1"/>
              <a:t>Nodes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EXPECTIMINIMAX(n) =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n is terminal node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UTILITY(n)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n is max node</a:t>
            </a:r>
            <a:r>
              <a:rPr lang="en-US" dirty="0">
                <a:sym typeface="Wingdings" pitchFamily="2" charset="2"/>
              </a:rPr>
              <a:t>	     </a:t>
            </a:r>
            <a:r>
              <a:rPr lang="en-US" dirty="0"/>
              <a:t>max ( Successors(n) 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n is min node</a:t>
            </a:r>
            <a:r>
              <a:rPr lang="en-US" dirty="0">
                <a:sym typeface="Wingdings" pitchFamily="2" charset="2"/>
              </a:rPr>
              <a:t> </a:t>
            </a:r>
            <a:r>
              <a:rPr lang="en-US" dirty="0"/>
              <a:t>        min( Successors(n) 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n is chance node</a:t>
            </a:r>
            <a:r>
              <a:rPr lang="en-US" dirty="0">
                <a:sym typeface="Wingdings" pitchFamily="2" charset="2"/>
              </a:rPr>
              <a:t>   </a:t>
            </a:r>
            <a:r>
              <a:rPr lang="en-US" dirty="0">
                <a:cs typeface="Arial" charset="0"/>
              </a:rPr>
              <a:t>∑ P(s) * </a:t>
            </a:r>
            <a:r>
              <a:rPr lang="en-US" dirty="0"/>
              <a:t>Successors(n</a:t>
            </a:r>
            <a:r>
              <a:rPr lang="en-US" dirty="0">
                <a:cs typeface="Arial" charset="0"/>
              </a:rPr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States that may occur with dices or cards are ordered according to their probabilities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For example</a:t>
            </a:r>
            <a:r>
              <a:rPr lang="tr-TR" dirty="0"/>
              <a:t>,</a:t>
            </a:r>
            <a:r>
              <a:rPr lang="en-US" dirty="0"/>
              <a:t> 21 different </a:t>
            </a:r>
            <a:r>
              <a:rPr lang="tr-TR" dirty="0" err="1"/>
              <a:t>chance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</a:t>
            </a:r>
            <a:r>
              <a:rPr lang="en-US" dirty="0"/>
              <a:t>are possible for two dices in backgammon (6 double dice</a:t>
            </a:r>
            <a:r>
              <a:rPr lang="tr-TR" dirty="0"/>
              <a:t>s, 15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dices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52861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Expectiminimax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73"/>
          <a:stretch/>
        </p:blipFill>
        <p:spPr bwMode="auto">
          <a:xfrm>
            <a:off x="683568" y="1447800"/>
            <a:ext cx="8077200" cy="486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152399" y="1486525"/>
            <a:ext cx="1544639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/>
              <a:t>My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moves</a:t>
            </a:r>
            <a:endParaRPr lang="en-US" dirty="0"/>
          </a:p>
        </p:txBody>
      </p:sp>
      <p:sp>
        <p:nvSpPr>
          <p:cNvPr id="44037" name="Text Box 9"/>
          <p:cNvSpPr txBox="1">
            <a:spLocks noChangeArrowheads="1"/>
          </p:cNvSpPr>
          <p:nvPr/>
        </p:nvSpPr>
        <p:spPr bwMode="auto">
          <a:xfrm>
            <a:off x="152401" y="2209800"/>
            <a:ext cx="1544638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 err="1"/>
              <a:t>Opponent’s</a:t>
            </a:r>
            <a:r>
              <a:rPr lang="tr-TR" dirty="0"/>
              <a:t> </a:t>
            </a:r>
            <a:r>
              <a:rPr lang="tr-TR" dirty="0" err="1"/>
              <a:t>rolled</a:t>
            </a:r>
            <a:r>
              <a:rPr lang="tr-TR" dirty="0"/>
              <a:t> </a:t>
            </a:r>
            <a:r>
              <a:rPr lang="tr-TR" dirty="0" err="1"/>
              <a:t>dices</a:t>
            </a:r>
            <a:endParaRPr lang="en-US" dirty="0"/>
          </a:p>
        </p:txBody>
      </p:sp>
      <p:sp>
        <p:nvSpPr>
          <p:cNvPr id="44038" name="Text Box 10"/>
          <p:cNvSpPr txBox="1">
            <a:spLocks noChangeArrowheads="1"/>
          </p:cNvSpPr>
          <p:nvPr/>
        </p:nvSpPr>
        <p:spPr bwMode="auto">
          <a:xfrm>
            <a:off x="152400" y="2895600"/>
            <a:ext cx="1544638" cy="92333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 err="1"/>
              <a:t>Opponent’s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moves</a:t>
            </a:r>
            <a:endParaRPr lang="en-US" dirty="0"/>
          </a:p>
        </p:txBody>
      </p:sp>
      <p:sp>
        <p:nvSpPr>
          <p:cNvPr id="44039" name="Text Box 11"/>
          <p:cNvSpPr txBox="1">
            <a:spLocks noChangeArrowheads="1"/>
          </p:cNvSpPr>
          <p:nvPr/>
        </p:nvSpPr>
        <p:spPr bwMode="auto">
          <a:xfrm>
            <a:off x="152401" y="3854450"/>
            <a:ext cx="1544638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/>
              <a:t>My </a:t>
            </a:r>
            <a:r>
              <a:rPr lang="tr-TR" dirty="0" err="1"/>
              <a:t>rolled</a:t>
            </a:r>
            <a:r>
              <a:rPr lang="tr-TR" dirty="0"/>
              <a:t> </a:t>
            </a:r>
            <a:r>
              <a:rPr lang="tr-TR" dirty="0" err="1"/>
              <a:t>dices</a:t>
            </a:r>
            <a:endParaRPr lang="en-US" dirty="0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20650" y="4800600"/>
            <a:ext cx="1576388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tr-TR" dirty="0"/>
              <a:t>My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moves</a:t>
            </a:r>
            <a:endParaRPr lang="en-US" dirty="0"/>
          </a:p>
        </p:txBody>
      </p:sp>
      <p:cxnSp>
        <p:nvCxnSpPr>
          <p:cNvPr id="10" name="9 Düz Ok Bağlayıcısı"/>
          <p:cNvCxnSpPr>
            <a:stCxn id="44036" idx="3"/>
          </p:cNvCxnSpPr>
          <p:nvPr/>
        </p:nvCxnSpPr>
        <p:spPr>
          <a:xfrm>
            <a:off x="1697038" y="1809691"/>
            <a:ext cx="1960562" cy="219417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2" name="11 Düz Ok Bağlayıcısı"/>
          <p:cNvCxnSpPr>
            <a:stCxn id="44037" idx="3"/>
          </p:cNvCxnSpPr>
          <p:nvPr/>
        </p:nvCxnSpPr>
        <p:spPr>
          <a:xfrm>
            <a:off x="1697039" y="2532966"/>
            <a:ext cx="3179761" cy="286434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" name="13 Düz Ok Bağlayıcısı"/>
          <p:cNvCxnSpPr>
            <a:stCxn id="44038" idx="3"/>
          </p:cNvCxnSpPr>
          <p:nvPr/>
        </p:nvCxnSpPr>
        <p:spPr>
          <a:xfrm>
            <a:off x="1697038" y="3357265"/>
            <a:ext cx="3865562" cy="376535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6" name="15 Düz Ok Bağlayıcısı"/>
          <p:cNvCxnSpPr>
            <a:stCxn id="44039" idx="3"/>
          </p:cNvCxnSpPr>
          <p:nvPr/>
        </p:nvCxnSpPr>
        <p:spPr>
          <a:xfrm>
            <a:off x="1697039" y="4177616"/>
            <a:ext cx="2417761" cy="470584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17 Düz Ok Bağlayıcısı"/>
          <p:cNvCxnSpPr>
            <a:stCxn id="44040" idx="3"/>
          </p:cNvCxnSpPr>
          <p:nvPr/>
        </p:nvCxnSpPr>
        <p:spPr>
          <a:xfrm>
            <a:off x="1697038" y="5123766"/>
            <a:ext cx="3179762" cy="438834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54781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Expectiminimax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en-US" dirty="0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0993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8"/>
          <p:cNvSpPr txBox="1">
            <a:spLocks noChangeArrowheads="1"/>
          </p:cNvSpPr>
          <p:nvPr/>
        </p:nvSpPr>
        <p:spPr bwMode="auto">
          <a:xfrm>
            <a:off x="251520" y="1828800"/>
            <a:ext cx="1512168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/>
              <a:t>My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moves</a:t>
            </a:r>
            <a:endParaRPr lang="en-US" dirty="0"/>
          </a:p>
        </p:txBody>
      </p:sp>
      <p:cxnSp>
        <p:nvCxnSpPr>
          <p:cNvPr id="6" name="5 Düz Ok Bağlayıcısı"/>
          <p:cNvCxnSpPr>
            <a:stCxn id="46084" idx="3"/>
          </p:cNvCxnSpPr>
          <p:nvPr/>
        </p:nvCxnSpPr>
        <p:spPr>
          <a:xfrm>
            <a:off x="1763688" y="2151966"/>
            <a:ext cx="2122512" cy="438834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6086" name="Text Box 9"/>
          <p:cNvSpPr txBox="1">
            <a:spLocks noChangeArrowheads="1"/>
          </p:cNvSpPr>
          <p:nvPr/>
        </p:nvSpPr>
        <p:spPr bwMode="auto">
          <a:xfrm>
            <a:off x="251520" y="3124200"/>
            <a:ext cx="1512168" cy="64135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 err="1"/>
              <a:t>Opponent’s</a:t>
            </a:r>
            <a:r>
              <a:rPr lang="tr-TR" dirty="0"/>
              <a:t> </a:t>
            </a:r>
            <a:r>
              <a:rPr lang="tr-TR" dirty="0" err="1"/>
              <a:t>rolled</a:t>
            </a:r>
            <a:r>
              <a:rPr lang="tr-TR" dirty="0"/>
              <a:t> </a:t>
            </a:r>
            <a:r>
              <a:rPr lang="tr-TR" dirty="0" err="1"/>
              <a:t>dices</a:t>
            </a:r>
            <a:endParaRPr lang="en-US" dirty="0"/>
          </a:p>
        </p:txBody>
      </p:sp>
      <p:cxnSp>
        <p:nvCxnSpPr>
          <p:cNvPr id="8" name="7 Düz Ok Bağlayıcısı"/>
          <p:cNvCxnSpPr>
            <a:stCxn id="46086" idx="3"/>
          </p:cNvCxnSpPr>
          <p:nvPr/>
        </p:nvCxnSpPr>
        <p:spPr>
          <a:xfrm>
            <a:off x="1763688" y="3444875"/>
            <a:ext cx="979512" cy="60325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251520" y="4189413"/>
            <a:ext cx="1512168" cy="91598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 err="1"/>
              <a:t>Opponent’s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moves</a:t>
            </a:r>
            <a:endParaRPr lang="en-US" dirty="0"/>
          </a:p>
        </p:txBody>
      </p:sp>
      <p:cxnSp>
        <p:nvCxnSpPr>
          <p:cNvPr id="11" name="10 Düz Ok Bağlayıcısı"/>
          <p:cNvCxnSpPr>
            <a:stCxn id="46088" idx="3"/>
          </p:cNvCxnSpPr>
          <p:nvPr/>
        </p:nvCxnSpPr>
        <p:spPr>
          <a:xfrm>
            <a:off x="1763688" y="4647407"/>
            <a:ext cx="369912" cy="793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1500" y="5865844"/>
            <a:ext cx="1872208" cy="64633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 algn="ctr"/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scores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me</a:t>
            </a:r>
            <a:endParaRPr lang="en-US" dirty="0"/>
          </a:p>
        </p:txBody>
      </p:sp>
      <p:cxnSp>
        <p:nvCxnSpPr>
          <p:cNvPr id="14" name="13 Düz Ok Bağlayıcısı"/>
          <p:cNvCxnSpPr>
            <a:stCxn id="46090" idx="3"/>
          </p:cNvCxnSpPr>
          <p:nvPr/>
        </p:nvCxnSpPr>
        <p:spPr>
          <a:xfrm flipV="1">
            <a:off x="1943708" y="5575601"/>
            <a:ext cx="418492" cy="613409"/>
          </a:xfrm>
          <a:prstGeom prst="straightConnector1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9276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Expectiminimax</a:t>
            </a:r>
            <a:r>
              <a:rPr lang="tr-TR"/>
              <a:t> Example</a:t>
            </a:r>
            <a:endParaRPr lang="en-US" dirty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2672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439863"/>
            <a:ext cx="4425950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4106863"/>
            <a:ext cx="4178300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9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err="1"/>
              <a:t>Expectim</a:t>
            </a:r>
            <a:r>
              <a:rPr lang="en-US" dirty="0" err="1"/>
              <a:t>inimax</a:t>
            </a:r>
            <a:r>
              <a:rPr lang="tr-TR" dirty="0"/>
              <a:t>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tr-TR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Complete</a:t>
                </a:r>
                <a:r>
                  <a:rPr lang="en-US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? </a:t>
                </a:r>
                <a:r>
                  <a:rPr lang="tr-TR" sz="2400" dirty="0" err="1"/>
                  <a:t>Yes</a:t>
                </a:r>
                <a:r>
                  <a:rPr lang="tr-TR" sz="2400" dirty="0"/>
                  <a:t> </a:t>
                </a:r>
                <a:r>
                  <a:rPr lang="en-US" sz="2400" dirty="0"/>
                  <a:t>(</a:t>
                </a:r>
                <a:r>
                  <a:rPr lang="tr-TR" sz="2400" dirty="0" err="1"/>
                  <a:t>if</a:t>
                </a:r>
                <a:r>
                  <a:rPr lang="tr-TR" sz="2400" dirty="0"/>
                  <a:t> </a:t>
                </a:r>
                <a:r>
                  <a:rPr lang="tr-TR" sz="2400" dirty="0" err="1"/>
                  <a:t>tree</a:t>
                </a:r>
                <a:r>
                  <a:rPr lang="tr-TR" sz="2400" dirty="0"/>
                  <a:t> is </a:t>
                </a:r>
                <a:r>
                  <a:rPr lang="tr-TR" sz="2400" dirty="0" err="1"/>
                  <a:t>limited</a:t>
                </a:r>
                <a:r>
                  <a:rPr lang="en-US" sz="2400" dirty="0"/>
                  <a:t>)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tr-TR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Optimal</a:t>
                </a:r>
                <a:r>
                  <a:rPr lang="en-US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? </a:t>
                </a:r>
                <a:r>
                  <a:rPr lang="tr-TR" sz="2400" dirty="0" err="1"/>
                  <a:t>Yes</a:t>
                </a:r>
                <a:r>
                  <a:rPr lang="tr-TR" sz="2400" dirty="0"/>
                  <a:t> </a:t>
                </a:r>
                <a:r>
                  <a:rPr lang="en-US" sz="2400" dirty="0"/>
                  <a:t>(</a:t>
                </a:r>
                <a:r>
                  <a:rPr lang="tr-TR" sz="2400" dirty="0" err="1"/>
                  <a:t>chance</a:t>
                </a:r>
                <a:r>
                  <a:rPr lang="tr-TR" sz="2400" dirty="0"/>
                  <a:t> </a:t>
                </a:r>
                <a:r>
                  <a:rPr lang="tr-TR" sz="2400" dirty="0" err="1"/>
                  <a:t>factor</a:t>
                </a:r>
                <a:r>
                  <a:rPr lang="tr-TR" sz="2400" dirty="0"/>
                  <a:t> </a:t>
                </a:r>
                <a:r>
                  <a:rPr lang="tr-TR" sz="2400" dirty="0" err="1"/>
                  <a:t>must</a:t>
                </a:r>
                <a:r>
                  <a:rPr lang="tr-TR" sz="2400" dirty="0"/>
                  <a:t> be </a:t>
                </a:r>
                <a:r>
                  <a:rPr lang="tr-TR" sz="2400" dirty="0" err="1"/>
                  <a:t>considered</a:t>
                </a:r>
                <a:r>
                  <a:rPr lang="en-US" sz="2400" dirty="0"/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tr-TR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Time </a:t>
                </a:r>
                <a:r>
                  <a:rPr lang="tr-TR" sz="2400" b="1" u="sng" dirty="0" err="1">
                    <a:solidFill>
                      <a:schemeClr val="accent5">
                        <a:lumMod val="75000"/>
                      </a:schemeClr>
                    </a:solidFill>
                  </a:rPr>
                  <a:t>Complexity</a:t>
                </a:r>
                <a:r>
                  <a:rPr lang="en-US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? </a:t>
                </a:r>
                <a:r>
                  <a:rPr lang="en-US" sz="2400" dirty="0"/>
                  <a:t>O(</a:t>
                </a:r>
                <a:r>
                  <a:rPr lang="en-US" sz="2400" dirty="0" err="1"/>
                  <a:t>b</a:t>
                </a:r>
                <a:r>
                  <a:rPr lang="en-US" sz="2400" baseline="30000" dirty="0" err="1"/>
                  <a:t>m</a:t>
                </a:r>
                <a:r>
                  <a:rPr lang="tr-TR" sz="2400" dirty="0"/>
                  <a:t>n</a:t>
                </a:r>
                <a:r>
                  <a:rPr lang="en-US" sz="2400" baseline="30000" dirty="0"/>
                  <a:t>m</a:t>
                </a:r>
                <a:r>
                  <a:rPr lang="en-US" sz="2400" dirty="0"/>
                  <a:t>)</a:t>
                </a:r>
                <a:r>
                  <a:rPr lang="tr-TR" sz="2400" dirty="0"/>
                  <a:t> = </a:t>
                </a:r>
                <a:r>
                  <a:rPr lang="en-US" sz="2400" dirty="0"/>
                  <a:t>O(</a:t>
                </a:r>
                <a:r>
                  <a:rPr lang="tr-TR" sz="2400" dirty="0"/>
                  <a:t>(</a:t>
                </a:r>
                <a:r>
                  <a:rPr lang="en-US" sz="2400" dirty="0"/>
                  <a:t>b</a:t>
                </a:r>
                <a:r>
                  <a:rPr lang="tr-TR" sz="2400" dirty="0"/>
                  <a:t>n)</a:t>
                </a:r>
                <a:r>
                  <a:rPr lang="en-US" sz="2400" baseline="30000" dirty="0"/>
                  <a:t>m</a:t>
                </a:r>
                <a:r>
                  <a:rPr lang="en-US" sz="2400" dirty="0"/>
                  <a:t>)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tr-TR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Space </a:t>
                </a:r>
                <a:r>
                  <a:rPr lang="tr-TR" sz="2400" b="1" u="sng" dirty="0" err="1">
                    <a:solidFill>
                      <a:schemeClr val="accent5">
                        <a:lumMod val="75000"/>
                      </a:schemeClr>
                    </a:solidFill>
                  </a:rPr>
                  <a:t>Complexity</a:t>
                </a:r>
                <a:r>
                  <a:rPr lang="en-US" sz="2400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? </a:t>
                </a:r>
                <a:r>
                  <a:rPr lang="en-US" sz="2400" dirty="0"/>
                  <a:t>O(</a:t>
                </a:r>
                <a:r>
                  <a:rPr lang="tr-TR" sz="2400" dirty="0"/>
                  <a:t>(</a:t>
                </a:r>
                <a:r>
                  <a:rPr lang="tr-TR" sz="2400" dirty="0" err="1"/>
                  <a:t>n+b</a:t>
                </a:r>
                <a:r>
                  <a:rPr lang="tr-TR" sz="2400" dirty="0"/>
                  <a:t>)</a:t>
                </a:r>
                <a:r>
                  <a:rPr lang="en-US" sz="2400" dirty="0"/>
                  <a:t>m) (</a:t>
                </a:r>
                <a:r>
                  <a:rPr lang="tr-TR" sz="2400" dirty="0" err="1"/>
                  <a:t>depth</a:t>
                </a:r>
                <a:r>
                  <a:rPr lang="tr-TR" sz="2400" dirty="0"/>
                  <a:t> </a:t>
                </a:r>
                <a:r>
                  <a:rPr lang="tr-TR" sz="2400" dirty="0" err="1"/>
                  <a:t>first</a:t>
                </a:r>
                <a:r>
                  <a:rPr lang="tr-TR" sz="2400" dirty="0"/>
                  <a:t> </a:t>
                </a:r>
                <a:r>
                  <a:rPr lang="tr-TR" sz="2400" dirty="0" err="1"/>
                  <a:t>search</a:t>
                </a:r>
                <a:r>
                  <a:rPr lang="en-US" sz="2400" dirty="0"/>
                  <a:t>)</a:t>
                </a:r>
                <a:endParaRPr lang="tr-TR" sz="2400" dirty="0"/>
              </a:p>
              <a:p>
                <a:pPr eaLnBrk="1" hangingPunct="1">
                  <a:lnSpc>
                    <a:spcPct val="110000"/>
                  </a:lnSpc>
                </a:pPr>
                <a:endParaRPr lang="tr-TR" sz="2400" dirty="0"/>
              </a:p>
              <a:p>
                <a:pPr eaLnBrk="1" hangingPunct="1">
                  <a:lnSpc>
                    <a:spcPct val="110000"/>
                  </a:lnSpc>
                </a:pPr>
                <a:r>
                  <a:rPr lang="tr-TR" sz="2400" dirty="0"/>
                  <a:t>n</a:t>
                </a:r>
                <a:r>
                  <a:rPr lang="tr-TR" sz="2400" dirty="0">
                    <a:sym typeface="Wingdings" pitchFamily="2" charset="2"/>
                  </a:rPr>
                  <a:t> </a:t>
                </a:r>
                <a:r>
                  <a:rPr lang="tr-TR" sz="2400" dirty="0" err="1">
                    <a:sym typeface="Wingdings" pitchFamily="2" charset="2"/>
                  </a:rPr>
                  <a:t>branching</a:t>
                </a:r>
                <a:r>
                  <a:rPr lang="tr-TR" sz="2400" dirty="0">
                    <a:sym typeface="Wingdings" pitchFamily="2" charset="2"/>
                  </a:rPr>
                  <a:t> </a:t>
                </a:r>
                <a:r>
                  <a:rPr lang="tr-TR" sz="2400" dirty="0" err="1">
                    <a:sym typeface="Wingdings" pitchFamily="2" charset="2"/>
                  </a:rPr>
                  <a:t>number</a:t>
                </a:r>
                <a:r>
                  <a:rPr lang="tr-TR" sz="2400" dirty="0">
                    <a:sym typeface="Wingdings" pitchFamily="2" charset="2"/>
                  </a:rPr>
                  <a:t> of </a:t>
                </a:r>
                <a:r>
                  <a:rPr lang="tr-TR" sz="2400" dirty="0" err="1">
                    <a:sym typeface="Wingdings" pitchFamily="2" charset="2"/>
                  </a:rPr>
                  <a:t>chance</a:t>
                </a:r>
                <a:r>
                  <a:rPr lang="tr-TR" sz="2400" dirty="0">
                    <a:sym typeface="Wingdings" pitchFamily="2" charset="2"/>
                  </a:rPr>
                  <a:t> </a:t>
                </a:r>
                <a:r>
                  <a:rPr lang="tr-TR" sz="2400" dirty="0" err="1">
                    <a:sym typeface="Wingdings" pitchFamily="2" charset="2"/>
                  </a:rPr>
                  <a:t>factor</a:t>
                </a:r>
                <a:endParaRPr lang="en-US" sz="2400" dirty="0"/>
              </a:p>
              <a:p>
                <a:pPr eaLnBrk="1" hangingPunct="1">
                  <a:lnSpc>
                    <a:spcPct val="110000"/>
                  </a:lnSpc>
                </a:pPr>
                <a:r>
                  <a:rPr lang="tr-TR" sz="2400" dirty="0" err="1"/>
                  <a:t>For</a:t>
                </a:r>
                <a:r>
                  <a:rPr lang="tr-TR" sz="2400" dirty="0"/>
                  <a:t> </a:t>
                </a:r>
                <a:r>
                  <a:rPr lang="tr-TR" sz="2400" dirty="0" err="1"/>
                  <a:t>backgammon</a:t>
                </a:r>
                <a:r>
                  <a:rPr lang="tr-TR" sz="2400" dirty="0"/>
                  <a:t> </a:t>
                </a:r>
                <a:r>
                  <a:rPr lang="en-US" sz="2400" dirty="0"/>
                  <a:t>b </a:t>
                </a:r>
                <a:r>
                  <a:rPr lang="en-US" sz="2400" dirty="0">
                    <a:cs typeface="Arial" charset="0"/>
                  </a:rPr>
                  <a:t>≈</a:t>
                </a:r>
                <a:r>
                  <a:rPr lang="en-US" sz="2400" dirty="0"/>
                  <a:t> </a:t>
                </a:r>
                <a:r>
                  <a:rPr lang="tr-TR" sz="2400" dirty="0"/>
                  <a:t>20</a:t>
                </a:r>
                <a:r>
                  <a:rPr lang="en-US" sz="2400" dirty="0"/>
                  <a:t>, </a:t>
                </a:r>
                <a:r>
                  <a:rPr lang="tr-TR" sz="2400" dirty="0"/>
                  <a:t>n</a:t>
                </a:r>
                <a:r>
                  <a:rPr lang="en-US" sz="2400" dirty="0"/>
                  <a:t> </a:t>
                </a:r>
                <a:r>
                  <a:rPr lang="tr-TR" sz="2400" dirty="0">
                    <a:cs typeface="Arial" charset="0"/>
                  </a:rPr>
                  <a:t>= </a:t>
                </a:r>
                <a:r>
                  <a:rPr lang="tr-TR" sz="2400" dirty="0"/>
                  <a:t>21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tr-TR" sz="2000" dirty="0"/>
                  <a:t>Complete </a:t>
                </a:r>
                <a:r>
                  <a:rPr lang="tr-TR" sz="2000" dirty="0" err="1"/>
                  <a:t>solution</a:t>
                </a:r>
                <a:r>
                  <a:rPr lang="tr-TR" sz="2000" dirty="0"/>
                  <a:t> is </a:t>
                </a:r>
                <a:r>
                  <a:rPr lang="en-US" sz="2000" dirty="0"/>
                  <a:t>infeasible</a:t>
                </a:r>
                <a:r>
                  <a:rPr lang="tr-TR" sz="2000" dirty="0"/>
                  <a:t> </a:t>
                </a:r>
                <a:r>
                  <a:rPr lang="tr-TR" sz="2000" dirty="0" err="1"/>
                  <a:t>under</a:t>
                </a:r>
                <a:r>
                  <a:rPr lang="tr-TR" sz="2000" dirty="0"/>
                  <a:t> </a:t>
                </a:r>
                <a:r>
                  <a:rPr lang="tr-TR" sz="2000" dirty="0" err="1"/>
                  <a:t>current</a:t>
                </a:r>
                <a:r>
                  <a:rPr lang="tr-TR" sz="2000" dirty="0"/>
                  <a:t> </a:t>
                </a:r>
                <a:r>
                  <a:rPr lang="tr-TR" sz="2000" dirty="0" err="1"/>
                  <a:t>conditions</a:t>
                </a:r>
                <a:endParaRPr lang="tr-TR" sz="2000" dirty="0"/>
              </a:p>
              <a:p>
                <a:pPr lvl="1">
                  <a:lnSpc>
                    <a:spcPct val="110000"/>
                  </a:lnSpc>
                </a:pPr>
                <a:r>
                  <a:rPr lang="tr-TR" sz="2000" dirty="0" err="1"/>
                  <a:t>Practically</a:t>
                </a:r>
                <a:r>
                  <a:rPr lang="tr-TR" sz="2000" dirty="0"/>
                  <a:t> </a:t>
                </a:r>
                <a:r>
                  <a:rPr lang="tr-TR" sz="2000" dirty="0" err="1"/>
                  <a:t>mostly</a:t>
                </a:r>
                <a:r>
                  <a:rPr lang="tr-TR" sz="2000" dirty="0"/>
                  <a:t> 3–</a:t>
                </a:r>
                <a:r>
                  <a:rPr lang="tr-TR" sz="2000" dirty="0" err="1"/>
                  <a:t>ply</a:t>
                </a:r>
                <a:r>
                  <a:rPr lang="tr-TR" sz="2000" dirty="0"/>
                  <a:t> is </a:t>
                </a:r>
                <a:r>
                  <a:rPr lang="tr-TR" sz="2000" dirty="0" err="1"/>
                  <a:t>possible</a:t>
                </a:r>
                <a:r>
                  <a:rPr lang="tr-TR" sz="2000" dirty="0"/>
                  <a:t>  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tr-TR" sz="2000" dirty="0"/>
                  <a:t>For </a:t>
                </a:r>
                <a:r>
                  <a:rPr lang="tr-TR" sz="2000" dirty="0" err="1"/>
                  <a:t>depth</a:t>
                </a:r>
                <a:r>
                  <a:rPr lang="tr-TR" sz="2000" dirty="0"/>
                  <a:t>- 3</a:t>
                </a:r>
                <a:r>
                  <a:rPr lang="en-US" sz="2000" dirty="0"/>
                  <a:t> </a:t>
                </a:r>
                <a:r>
                  <a:rPr lang="tr-TR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/>
                  <a:t>(21 </a:t>
                </a:r>
                <a:r>
                  <a:rPr lang="tr-TR" sz="2000" dirty="0"/>
                  <a:t>x</a:t>
                </a:r>
                <a:r>
                  <a:rPr lang="en-US" sz="2000" dirty="0"/>
                  <a:t> 20)</a:t>
                </a:r>
                <a:r>
                  <a:rPr lang="en-US" sz="2000" baseline="30000" dirty="0"/>
                  <a:t>3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2000" dirty="0"/>
                  <a:t> </a:t>
                </a:r>
                <a:r>
                  <a:rPr lang="tr-TR" sz="2000" dirty="0"/>
                  <a:t>7.4 x</a:t>
                </a:r>
                <a:r>
                  <a:rPr lang="en-US" sz="2000" dirty="0"/>
                  <a:t> 10</a:t>
                </a:r>
                <a:r>
                  <a:rPr lang="tr-TR" sz="2000" baseline="30000" dirty="0"/>
                  <a:t>7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tr-TR" sz="2000" dirty="0"/>
                  <a:t>For </a:t>
                </a:r>
                <a:r>
                  <a:rPr lang="tr-TR" sz="2000" dirty="0" err="1"/>
                  <a:t>depth</a:t>
                </a:r>
                <a:r>
                  <a:rPr lang="tr-TR" sz="2000" dirty="0"/>
                  <a:t>- 4</a:t>
                </a:r>
                <a:r>
                  <a:rPr lang="en-US" sz="2000" dirty="0"/>
                  <a:t> </a:t>
                </a:r>
                <a:r>
                  <a:rPr lang="tr-TR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/>
                  <a:t>(21 </a:t>
                </a:r>
                <a:r>
                  <a:rPr lang="tr-TR" sz="2000" dirty="0"/>
                  <a:t>x</a:t>
                </a:r>
                <a:r>
                  <a:rPr lang="en-US" sz="2000" dirty="0"/>
                  <a:t> 20)</a:t>
                </a:r>
                <a:r>
                  <a:rPr lang="tr-TR" sz="2000" baseline="30000" dirty="0"/>
                  <a:t>4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tr-TR" sz="2000" b="0" i="1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tr-TR" sz="2000" dirty="0"/>
                  <a:t>.1 x</a:t>
                </a:r>
                <a:r>
                  <a:rPr lang="en-US" sz="2000" dirty="0"/>
                  <a:t> 10</a:t>
                </a:r>
                <a:r>
                  <a:rPr lang="tr-TR" sz="2000" baseline="30000" dirty="0"/>
                  <a:t>10</a:t>
                </a:r>
                <a:endParaRPr lang="tr-TR" sz="2000" dirty="0"/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sz="2400" dirty="0" err="1">
                    <a:ea typeface="宋体" pitchFamily="2" charset="-122"/>
                  </a:rPr>
                  <a:t>TDGammon</a:t>
                </a:r>
                <a:r>
                  <a:rPr lang="en-US" altLang="zh-CN" sz="2400" dirty="0">
                    <a:ea typeface="宋体" pitchFamily="2" charset="-122"/>
                  </a:rPr>
                  <a:t> </a:t>
                </a:r>
                <a:r>
                  <a:rPr lang="tr-TR" altLang="zh-CN" sz="2400" dirty="0" err="1">
                    <a:ea typeface="宋体" pitchFamily="2" charset="-122"/>
                  </a:rPr>
                  <a:t>does</a:t>
                </a:r>
                <a:r>
                  <a:rPr lang="tr-TR" altLang="zh-CN" sz="2400" dirty="0">
                    <a:ea typeface="宋体" pitchFamily="2" charset="-122"/>
                  </a:rPr>
                  <a:t> </a:t>
                </a:r>
                <a:r>
                  <a:rPr lang="tr-TR" altLang="zh-CN" sz="2400" dirty="0" err="1">
                    <a:ea typeface="宋体" pitchFamily="2" charset="-122"/>
                  </a:rPr>
                  <a:t>depth</a:t>
                </a:r>
                <a:r>
                  <a:rPr lang="tr-TR" altLang="zh-CN" sz="2400" dirty="0">
                    <a:ea typeface="宋体" pitchFamily="2" charset="-122"/>
                  </a:rPr>
                  <a:t> 2 </a:t>
                </a:r>
                <a:r>
                  <a:rPr lang="tr-TR" altLang="zh-CN" sz="2400" dirty="0" err="1">
                    <a:ea typeface="宋体" pitchFamily="2" charset="-122"/>
                  </a:rPr>
                  <a:t>search</a:t>
                </a:r>
                <a:r>
                  <a:rPr lang="tr-TR" altLang="zh-CN" sz="2400" dirty="0">
                    <a:ea typeface="宋体" pitchFamily="2" charset="-122"/>
                  </a:rPr>
                  <a:t>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tr-TR" altLang="zh-CN" sz="2000" dirty="0">
                    <a:ea typeface="宋体" pitchFamily="2" charset="-122"/>
                  </a:rPr>
                  <a:t>has a </a:t>
                </a:r>
                <a:r>
                  <a:rPr lang="tr-TR" altLang="zh-CN" sz="2000" dirty="0" err="1">
                    <a:ea typeface="宋体" pitchFamily="2" charset="-122"/>
                  </a:rPr>
                  <a:t>good</a:t>
                </a:r>
                <a:r>
                  <a:rPr lang="tr-TR" altLang="zh-CN" sz="2000" dirty="0">
                    <a:ea typeface="宋体" pitchFamily="2" charset="-122"/>
                  </a:rPr>
                  <a:t> </a:t>
                </a:r>
                <a:r>
                  <a:rPr lang="tr-TR" altLang="zh-CN" sz="2000" dirty="0" err="1">
                    <a:ea typeface="宋体" pitchFamily="2" charset="-122"/>
                  </a:rPr>
                  <a:t>evaluation</a:t>
                </a:r>
                <a:r>
                  <a:rPr lang="tr-TR" altLang="zh-CN" sz="2000" dirty="0">
                    <a:ea typeface="宋体" pitchFamily="2" charset="-122"/>
                  </a:rPr>
                  <a:t> </a:t>
                </a:r>
                <a:r>
                  <a:rPr lang="tr-TR" altLang="zh-CN" sz="2000" dirty="0" err="1">
                    <a:ea typeface="宋体" pitchFamily="2" charset="-122"/>
                  </a:rPr>
                  <a:t>function</a:t>
                </a:r>
                <a:endParaRPr lang="tr-TR" altLang="zh-CN" sz="2000" dirty="0">
                  <a:ea typeface="宋体" pitchFamily="2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tr-TR" altLang="zh-CN" sz="2000" dirty="0" err="1">
                    <a:ea typeface="宋体" pitchFamily="2" charset="-122"/>
                  </a:rPr>
                  <a:t>Result</a:t>
                </a:r>
                <a:r>
                  <a:rPr lang="tr-TR" altLang="zh-CN" sz="2000" dirty="0">
                    <a:ea typeface="宋体" pitchFamily="2" charset="-122"/>
                  </a:rPr>
                  <a:t>: </a:t>
                </a:r>
                <a:r>
                  <a:rPr lang="tr-TR" altLang="zh-CN" sz="2000" dirty="0" err="1">
                    <a:ea typeface="宋体" pitchFamily="2" charset="-122"/>
                  </a:rPr>
                  <a:t>the</a:t>
                </a:r>
                <a:r>
                  <a:rPr lang="tr-TR" altLang="zh-CN" sz="2000" dirty="0">
                    <a:ea typeface="宋体" pitchFamily="2" charset="-122"/>
                  </a:rPr>
                  <a:t> </a:t>
                </a:r>
                <a:r>
                  <a:rPr lang="tr-TR" altLang="zh-CN" sz="2000" dirty="0" err="1">
                    <a:ea typeface="宋体" pitchFamily="2" charset="-122"/>
                  </a:rPr>
                  <a:t>world</a:t>
                </a:r>
                <a:r>
                  <a:rPr lang="tr-TR" altLang="zh-CN" sz="2000" dirty="0">
                    <a:ea typeface="宋体" pitchFamily="2" charset="-122"/>
                  </a:rPr>
                  <a:t> </a:t>
                </a:r>
                <a:r>
                  <a:rPr lang="tr-TR" altLang="zh-CN" sz="2000" dirty="0" err="1">
                    <a:ea typeface="宋体" pitchFamily="2" charset="-122"/>
                  </a:rPr>
                  <a:t>champion</a:t>
                </a:r>
                <a:endParaRPr lang="tr-TR" sz="2000" dirty="0"/>
              </a:p>
            </p:txBody>
          </p:sp>
        </mc:Choice>
        <mc:Fallback xmlns="">
          <p:sp>
            <p:nvSpPr>
              <p:cNvPr id="48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59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907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Digression</a:t>
            </a:r>
            <a:r>
              <a:rPr lang="tr-TR" dirty="0"/>
              <a:t>: </a:t>
            </a:r>
            <a:r>
              <a:rPr lang="tr-TR" dirty="0" err="1"/>
              <a:t>Exact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DO </a:t>
            </a:r>
            <a:r>
              <a:rPr lang="tr-TR" dirty="0" err="1"/>
              <a:t>Matter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61277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/>
              <a:t>Behaviour</a:t>
            </a:r>
            <a:r>
              <a:rPr lang="en-US" dirty="0"/>
              <a:t> is preserved only by positive linear transformation of </a:t>
            </a:r>
            <a:r>
              <a:rPr lang="tr-TR" dirty="0"/>
              <a:t>EVAL</a:t>
            </a: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dirty="0"/>
              <a:t>Hence </a:t>
            </a:r>
            <a:r>
              <a:rPr lang="tr-TR" dirty="0"/>
              <a:t>EVAL </a:t>
            </a:r>
            <a:r>
              <a:rPr lang="en-US" dirty="0"/>
              <a:t>should be proportional to the expected </a:t>
            </a:r>
            <a:r>
              <a:rPr lang="en-US" dirty="0" err="1"/>
              <a:t>payo</a:t>
            </a:r>
            <a:r>
              <a:rPr lang="tr-TR" dirty="0" err="1"/>
              <a:t>ff</a:t>
            </a:r>
            <a:endParaRPr lang="tr-T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51297"/>
            <a:ext cx="7643762" cy="302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404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Games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Imperfect</a:t>
            </a:r>
            <a:r>
              <a:rPr lang="tr-TR" dirty="0"/>
              <a:t> Information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en-US" dirty="0"/>
              <a:t>card games, where opponent's initial cards are unknown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Typically we can calculate a probability for each possible deal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Seems just like having one big dice roll at the beginning of the game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b="1" dirty="0"/>
              <a:t>Idea: </a:t>
            </a:r>
            <a:r>
              <a:rPr lang="en-US" dirty="0"/>
              <a:t>compute the </a:t>
            </a:r>
            <a:r>
              <a:rPr lang="en-US" dirty="0" err="1"/>
              <a:t>minimax</a:t>
            </a:r>
            <a:r>
              <a:rPr lang="en-US" dirty="0"/>
              <a:t> value of each action in each deal,</a:t>
            </a:r>
            <a:r>
              <a:rPr lang="tr-TR" dirty="0"/>
              <a:t> </a:t>
            </a:r>
            <a:r>
              <a:rPr lang="en-US" dirty="0"/>
              <a:t>then choose the action with highest expected value over all deals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b="1" dirty="0"/>
              <a:t>Special case: </a:t>
            </a:r>
            <a:r>
              <a:rPr lang="en-US" dirty="0"/>
              <a:t>if an action is optimal for all deals, it's optimal.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GIB</a:t>
            </a:r>
            <a:r>
              <a:rPr lang="en-US"/>
              <a:t>, once the </a:t>
            </a:r>
            <a:r>
              <a:rPr lang="en-US" dirty="0"/>
              <a:t>best bridge program, approximates this idea by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tr-TR" dirty="0"/>
              <a:t>	</a:t>
            </a:r>
            <a:r>
              <a:rPr lang="en-US" sz="2600" dirty="0"/>
              <a:t>1) generating 100 deals consistent with bidding information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tr-TR" sz="2600" dirty="0"/>
              <a:t>	</a:t>
            </a:r>
            <a:r>
              <a:rPr lang="en-US" sz="2600" dirty="0"/>
              <a:t>2) picking the action that wins most tricks on average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11624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In game theory (economics), </a:t>
            </a:r>
            <a:endParaRPr lang="tr-TR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any </a:t>
            </a:r>
            <a:r>
              <a:rPr lang="en-US" dirty="0" err="1"/>
              <a:t>multiagent</a:t>
            </a:r>
            <a:r>
              <a:rPr lang="en-US" dirty="0"/>
              <a:t> environment</a:t>
            </a:r>
            <a:r>
              <a:rPr lang="tr-TR" dirty="0"/>
              <a:t> </a:t>
            </a:r>
            <a:r>
              <a:rPr lang="en-US" dirty="0"/>
              <a:t>(either cooperative or competitive) is a game provided</a:t>
            </a:r>
            <a:r>
              <a:rPr lang="tr-TR" dirty="0"/>
              <a:t> </a:t>
            </a:r>
            <a:r>
              <a:rPr lang="en-US" dirty="0"/>
              <a:t>that the impact of each agent on the other is significant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AI games are a specialized kind</a:t>
            </a:r>
            <a:endParaRPr lang="tr-TR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deterministic, turn</a:t>
            </a:r>
            <a:r>
              <a:rPr lang="tr-TR" dirty="0"/>
              <a:t> </a:t>
            </a:r>
            <a:r>
              <a:rPr lang="en-US" dirty="0"/>
              <a:t>taking, two-player, zero sum games of perfect</a:t>
            </a:r>
            <a:r>
              <a:rPr lang="tr-TR" dirty="0"/>
              <a:t> </a:t>
            </a:r>
            <a:r>
              <a:rPr lang="tr-TR" dirty="0" err="1"/>
              <a:t>information</a:t>
            </a:r>
            <a:endParaRPr lang="tr-TR" dirty="0"/>
          </a:p>
          <a:p>
            <a:pPr algn="just">
              <a:lnSpc>
                <a:spcPct val="120000"/>
              </a:lnSpc>
            </a:pPr>
            <a:r>
              <a:rPr lang="tr-TR" dirty="0" err="1"/>
              <a:t>Therefore</a:t>
            </a:r>
            <a:r>
              <a:rPr lang="tr-TR" dirty="0"/>
              <a:t> i</a:t>
            </a:r>
            <a:r>
              <a:rPr lang="en-US" dirty="0"/>
              <a:t>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context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assumed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deterministic, fully observable</a:t>
            </a:r>
            <a:r>
              <a:rPr lang="tr-TR" dirty="0"/>
              <a:t> </a:t>
            </a:r>
            <a:r>
              <a:rPr lang="en-US" dirty="0"/>
              <a:t>environments </a:t>
            </a:r>
            <a:endParaRPr lang="tr-TR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with two agents whose actions alternate</a:t>
            </a:r>
            <a:r>
              <a:rPr lang="tr-TR" dirty="0"/>
              <a:t> 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and the utility values at the end are always</a:t>
            </a:r>
            <a:r>
              <a:rPr lang="tr-TR" dirty="0"/>
              <a:t> </a:t>
            </a:r>
            <a:r>
              <a:rPr lang="en-US" dirty="0"/>
              <a:t>equal and opposite (+1 and –1)</a:t>
            </a:r>
          </a:p>
          <a:p>
            <a:pPr>
              <a:lnSpc>
                <a:spcPct val="12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0782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Proper</a:t>
            </a:r>
            <a:r>
              <a:rPr lang="tr-TR" dirty="0"/>
              <a:t> Analysis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Intuition that the value of an action is the average of its values</a:t>
            </a:r>
            <a:r>
              <a:rPr lang="tr-TR" dirty="0"/>
              <a:t> </a:t>
            </a:r>
            <a:r>
              <a:rPr lang="en-US" dirty="0"/>
              <a:t>in all actual states is</a:t>
            </a:r>
            <a:r>
              <a:rPr lang="tr-TR" dirty="0"/>
              <a:t> </a:t>
            </a:r>
            <a:r>
              <a:rPr lang="en-US" dirty="0"/>
              <a:t>WRONG</a:t>
            </a:r>
          </a:p>
          <a:p>
            <a:pPr>
              <a:lnSpc>
                <a:spcPct val="120000"/>
              </a:lnSpc>
            </a:pPr>
            <a:r>
              <a:rPr lang="en-US" dirty="0"/>
              <a:t>With partial </a:t>
            </a:r>
            <a:r>
              <a:rPr lang="en-US" dirty="0" err="1"/>
              <a:t>observability</a:t>
            </a:r>
            <a:r>
              <a:rPr lang="en-US" dirty="0"/>
              <a:t>, value of an action depends on the</a:t>
            </a:r>
            <a:r>
              <a:rPr lang="tr-TR" dirty="0"/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information state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belief state </a:t>
            </a:r>
            <a:r>
              <a:rPr lang="en-US" dirty="0"/>
              <a:t>the agent is in</a:t>
            </a:r>
          </a:p>
          <a:p>
            <a:pPr>
              <a:lnSpc>
                <a:spcPct val="120000"/>
              </a:lnSpc>
            </a:pPr>
            <a:r>
              <a:rPr lang="en-US" dirty="0"/>
              <a:t>Can generate and search a tree of information states</a:t>
            </a:r>
          </a:p>
          <a:p>
            <a:pPr>
              <a:lnSpc>
                <a:spcPct val="120000"/>
              </a:lnSpc>
            </a:pPr>
            <a:r>
              <a:rPr lang="en-US" dirty="0"/>
              <a:t>Leads to rational behaviors such as</a:t>
            </a:r>
          </a:p>
          <a:p>
            <a:pPr lvl="1">
              <a:lnSpc>
                <a:spcPct val="120000"/>
              </a:lnSpc>
            </a:pPr>
            <a:r>
              <a:rPr lang="tr-TR" dirty="0" err="1"/>
              <a:t>Acting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information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 err="1"/>
              <a:t>Signalling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one's</a:t>
            </a:r>
            <a:r>
              <a:rPr lang="tr-TR" dirty="0"/>
              <a:t> partner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Acting randomly to minimize information disclosure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597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zh-TW" dirty="0" err="1">
                <a:ea typeface="新細明體" pitchFamily="18" charset="-120"/>
              </a:rPr>
              <a:t>Prediction</a:t>
            </a:r>
            <a:r>
              <a:rPr lang="tr-TR" altLang="zh-TW" dirty="0">
                <a:ea typeface="新細明體" pitchFamily="18" charset="-120"/>
              </a:rPr>
              <a:t> </a:t>
            </a:r>
            <a:r>
              <a:rPr lang="tr-TR" altLang="zh-TW" dirty="0" err="1">
                <a:ea typeface="新細明體" pitchFamily="18" charset="-120"/>
              </a:rPr>
              <a:t>and</a:t>
            </a:r>
            <a:r>
              <a:rPr lang="tr-TR" altLang="zh-TW" dirty="0">
                <a:ea typeface="新細明體" pitchFamily="18" charset="-120"/>
              </a:rPr>
              <a:t> Learning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tr-TR" altLang="zh-TW" sz="2400" dirty="0" err="1">
                <a:ea typeface="新細明體" pitchFamily="18" charset="-120"/>
              </a:rPr>
              <a:t>Computers</a:t>
            </a:r>
            <a:r>
              <a:rPr lang="tr-TR" altLang="zh-TW" sz="2400" dirty="0">
                <a:ea typeface="新細明體" pitchFamily="18" charset="-120"/>
              </a:rPr>
              <a:t> can </a:t>
            </a:r>
          </a:p>
          <a:p>
            <a:pPr lvl="1">
              <a:lnSpc>
                <a:spcPct val="120000"/>
              </a:lnSpc>
            </a:pPr>
            <a:r>
              <a:rPr lang="tr-TR" altLang="zh-TW" sz="2000" dirty="0" err="1">
                <a:ea typeface="新細明體" pitchFamily="18" charset="-120"/>
              </a:rPr>
              <a:t>record</a:t>
            </a:r>
            <a:r>
              <a:rPr lang="tr-TR" altLang="zh-TW" sz="2000" dirty="0">
                <a:ea typeface="新細明體" pitchFamily="18" charset="-120"/>
              </a:rPr>
              <a:t> </a:t>
            </a:r>
            <a:r>
              <a:rPr lang="tr-TR" altLang="zh-TW" sz="2000" dirty="0" err="1">
                <a:ea typeface="新細明體" pitchFamily="18" charset="-120"/>
              </a:rPr>
              <a:t>logs</a:t>
            </a:r>
            <a:r>
              <a:rPr lang="tr-TR" altLang="zh-TW" sz="2000" dirty="0">
                <a:ea typeface="新細明體" pitchFamily="18" charset="-120"/>
              </a:rPr>
              <a:t> of </a:t>
            </a:r>
            <a:r>
              <a:rPr lang="tr-TR" altLang="zh-TW" sz="2000" dirty="0" err="1">
                <a:ea typeface="新細明體" pitchFamily="18" charset="-120"/>
              </a:rPr>
              <a:t>user</a:t>
            </a:r>
            <a:r>
              <a:rPr lang="tr-TR" altLang="zh-TW" sz="2000" dirty="0">
                <a:ea typeface="新細明體" pitchFamily="18" charset="-120"/>
              </a:rPr>
              <a:t> </a:t>
            </a:r>
            <a:r>
              <a:rPr lang="tr-TR" altLang="zh-TW" sz="2000" dirty="0" err="1">
                <a:ea typeface="新細明體" pitchFamily="18" charset="-120"/>
              </a:rPr>
              <a:t>actions</a:t>
            </a:r>
            <a:r>
              <a:rPr lang="tr-TR" altLang="zh-TW" sz="2000" dirty="0">
                <a:ea typeface="新細明體" pitchFamily="18" charset="-12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tr-TR" altLang="zh-TW" sz="2000" dirty="0" err="1">
                <a:ea typeface="新細明體" pitchFamily="18" charset="-120"/>
              </a:rPr>
              <a:t>predict</a:t>
            </a:r>
            <a:r>
              <a:rPr lang="tr-TR" altLang="zh-TW" sz="2000" dirty="0">
                <a:ea typeface="新細明體" pitchFamily="18" charset="-120"/>
              </a:rPr>
              <a:t> </a:t>
            </a:r>
            <a:r>
              <a:rPr lang="tr-TR" altLang="zh-TW" sz="2000" dirty="0" err="1">
                <a:ea typeface="新細明體" pitchFamily="18" charset="-120"/>
              </a:rPr>
              <a:t>user</a:t>
            </a:r>
            <a:r>
              <a:rPr lang="tr-TR" altLang="zh-TW" sz="2000" dirty="0">
                <a:ea typeface="新細明體" pitchFamily="18" charset="-120"/>
              </a:rPr>
              <a:t> </a:t>
            </a:r>
            <a:r>
              <a:rPr lang="tr-TR" altLang="zh-TW" sz="2000" dirty="0" err="1">
                <a:ea typeface="新細明體" pitchFamily="18" charset="-120"/>
              </a:rPr>
              <a:t>actions</a:t>
            </a:r>
            <a:r>
              <a:rPr lang="tr-TR" altLang="zh-TW" sz="2000" dirty="0">
                <a:ea typeface="新細明體" pitchFamily="18" charset="-120"/>
              </a:rPr>
              <a:t> </a:t>
            </a:r>
            <a:r>
              <a:rPr lang="tr-TR" altLang="zh-TW" sz="2000" dirty="0" err="1">
                <a:ea typeface="新細明體" pitchFamily="18" charset="-120"/>
              </a:rPr>
              <a:t>depending</a:t>
            </a:r>
            <a:r>
              <a:rPr lang="tr-TR" altLang="zh-TW" sz="2000" dirty="0">
                <a:ea typeface="新細明體" pitchFamily="18" charset="-120"/>
              </a:rPr>
              <a:t> on </a:t>
            </a:r>
            <a:r>
              <a:rPr lang="tr-TR" altLang="zh-TW" sz="2000" dirty="0" err="1">
                <a:ea typeface="新細明體" pitchFamily="18" charset="-120"/>
              </a:rPr>
              <a:t>these</a:t>
            </a:r>
            <a:r>
              <a:rPr lang="tr-TR" altLang="zh-TW" sz="2000" dirty="0">
                <a:ea typeface="新細明體" pitchFamily="18" charset="-120"/>
              </a:rPr>
              <a:t> </a:t>
            </a:r>
            <a:r>
              <a:rPr lang="tr-TR" altLang="zh-TW" sz="2000" dirty="0" err="1">
                <a:ea typeface="新細明體" pitchFamily="18" charset="-120"/>
              </a:rPr>
              <a:t>logs</a:t>
            </a:r>
            <a:r>
              <a:rPr lang="tr-TR" altLang="zh-TW" sz="2000" dirty="0">
                <a:ea typeface="新細明體" pitchFamily="18" charset="-12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tr-TR" altLang="zh-TW" sz="2000" dirty="0">
                <a:ea typeface="新細明體" pitchFamily="18" charset="-120"/>
              </a:rPr>
              <a:t>do </a:t>
            </a:r>
            <a:r>
              <a:rPr lang="tr-TR" altLang="zh-TW" sz="2000" dirty="0" err="1">
                <a:ea typeface="新細明體" pitchFamily="18" charset="-120"/>
              </a:rPr>
              <a:t>the</a:t>
            </a:r>
            <a:r>
              <a:rPr lang="tr-TR" altLang="zh-TW" sz="2000" dirty="0">
                <a:ea typeface="新細明體" pitchFamily="18" charset="-120"/>
              </a:rPr>
              <a:t> </a:t>
            </a:r>
            <a:r>
              <a:rPr lang="tr-TR" altLang="zh-TW" sz="2000" dirty="0" err="1">
                <a:ea typeface="新細明體" pitchFamily="18" charset="-120"/>
              </a:rPr>
              <a:t>best</a:t>
            </a:r>
            <a:r>
              <a:rPr lang="tr-TR" altLang="zh-TW" sz="2000" dirty="0">
                <a:ea typeface="新細明體" pitchFamily="18" charset="-120"/>
              </a:rPr>
              <a:t> </a:t>
            </a:r>
            <a:r>
              <a:rPr lang="tr-TR" altLang="zh-TW" sz="2000" dirty="0" err="1">
                <a:ea typeface="新細明體" pitchFamily="18" charset="-120"/>
              </a:rPr>
              <a:t>action</a:t>
            </a:r>
            <a:r>
              <a:rPr lang="tr-TR" altLang="zh-TW" sz="2000" dirty="0">
                <a:ea typeface="新細明體" pitchFamily="18" charset="-120"/>
              </a:rPr>
              <a:t> </a:t>
            </a:r>
            <a:r>
              <a:rPr lang="tr-TR" altLang="zh-TW" sz="2000" dirty="0" err="1">
                <a:ea typeface="新細明體" pitchFamily="18" charset="-120"/>
              </a:rPr>
              <a:t>according</a:t>
            </a:r>
            <a:r>
              <a:rPr lang="tr-TR" altLang="zh-TW" sz="2000" dirty="0">
                <a:ea typeface="新細明體" pitchFamily="18" charset="-120"/>
              </a:rPr>
              <a:t> </a:t>
            </a:r>
            <a:r>
              <a:rPr lang="tr-TR" altLang="zh-TW" sz="2000" dirty="0" err="1">
                <a:ea typeface="新細明體" pitchFamily="18" charset="-120"/>
              </a:rPr>
              <a:t>to</a:t>
            </a:r>
            <a:r>
              <a:rPr lang="tr-TR" altLang="zh-TW" sz="2000" dirty="0">
                <a:ea typeface="新細明體" pitchFamily="18" charset="-120"/>
              </a:rPr>
              <a:t> </a:t>
            </a:r>
            <a:r>
              <a:rPr lang="tr-TR" altLang="zh-TW" sz="2000" dirty="0" err="1">
                <a:ea typeface="新細明體" pitchFamily="18" charset="-120"/>
              </a:rPr>
              <a:t>these</a:t>
            </a:r>
            <a:r>
              <a:rPr lang="tr-TR" altLang="zh-TW" sz="2000" dirty="0">
                <a:ea typeface="新細明體" pitchFamily="18" charset="-120"/>
              </a:rPr>
              <a:t> </a:t>
            </a:r>
            <a:r>
              <a:rPr lang="tr-TR" altLang="zh-TW" sz="2000" dirty="0" err="1">
                <a:ea typeface="新細明體" pitchFamily="18" charset="-120"/>
              </a:rPr>
              <a:t>predictions</a:t>
            </a:r>
            <a:endParaRPr lang="tr-TR" altLang="zh-TW" sz="2000" dirty="0">
              <a:ea typeface="新細明體" pitchFamily="18" charset="-120"/>
            </a:endParaRPr>
          </a:p>
          <a:p>
            <a:pPr>
              <a:lnSpc>
                <a:spcPct val="120000"/>
              </a:lnSpc>
            </a:pPr>
            <a:r>
              <a:rPr lang="tr-TR" altLang="zh-TW" sz="2400" dirty="0" err="1">
                <a:ea typeface="新細明體" pitchFamily="18" charset="-120"/>
              </a:rPr>
              <a:t>Then</a:t>
            </a:r>
            <a:r>
              <a:rPr lang="tr-TR" altLang="zh-TW" sz="2400" dirty="0">
                <a:ea typeface="新細明體" pitchFamily="18" charset="-120"/>
              </a:rPr>
              <a:t> </a:t>
            </a:r>
            <a:r>
              <a:rPr lang="tr-TR" altLang="zh-TW" sz="2400" dirty="0" err="1">
                <a:ea typeface="新細明體" pitchFamily="18" charset="-120"/>
              </a:rPr>
              <a:t>there</a:t>
            </a:r>
            <a:r>
              <a:rPr lang="tr-TR" altLang="zh-TW" sz="2400" dirty="0">
                <a:ea typeface="新細明體" pitchFamily="18" charset="-120"/>
              </a:rPr>
              <a:t> is </a:t>
            </a:r>
            <a:r>
              <a:rPr lang="tr-TR" altLang="zh-TW" sz="2400" dirty="0" err="1">
                <a:ea typeface="新細明體" pitchFamily="18" charset="-120"/>
              </a:rPr>
              <a:t>no</a:t>
            </a:r>
            <a:r>
              <a:rPr lang="tr-TR" altLang="zh-TW" sz="2400" dirty="0">
                <a:ea typeface="新細明體" pitchFamily="18" charset="-120"/>
              </a:rPr>
              <a:t> </a:t>
            </a:r>
            <a:r>
              <a:rPr lang="tr-TR" altLang="zh-TW" sz="2400" dirty="0" err="1">
                <a:ea typeface="新細明體" pitchFamily="18" charset="-120"/>
              </a:rPr>
              <a:t>need</a:t>
            </a:r>
            <a:r>
              <a:rPr lang="tr-TR" altLang="zh-TW" sz="2400" dirty="0">
                <a:ea typeface="新細明體" pitchFamily="18" charset="-120"/>
              </a:rPr>
              <a:t> </a:t>
            </a:r>
            <a:r>
              <a:rPr lang="tr-TR" altLang="zh-TW" sz="2400" dirty="0" err="1">
                <a:ea typeface="新細明體" pitchFamily="18" charset="-120"/>
              </a:rPr>
              <a:t>to</a:t>
            </a:r>
            <a:r>
              <a:rPr lang="tr-TR" altLang="zh-TW" sz="2400" dirty="0">
                <a:ea typeface="新細明體" pitchFamily="18" charset="-120"/>
              </a:rPr>
              <a:t> </a:t>
            </a:r>
            <a:r>
              <a:rPr lang="tr-TR" altLang="zh-TW" sz="2400" dirty="0" err="1">
                <a:ea typeface="新細明體" pitchFamily="18" charset="-120"/>
              </a:rPr>
              <a:t>consider</a:t>
            </a:r>
            <a:r>
              <a:rPr lang="tr-TR" altLang="zh-TW" sz="2400" dirty="0">
                <a:ea typeface="新細明體" pitchFamily="18" charset="-120"/>
              </a:rPr>
              <a:t> </a:t>
            </a:r>
            <a:r>
              <a:rPr lang="tr-TR" altLang="zh-TW" sz="2400" dirty="0" err="1">
                <a:ea typeface="新細明體" pitchFamily="18" charset="-120"/>
              </a:rPr>
              <a:t>all</a:t>
            </a:r>
            <a:r>
              <a:rPr lang="tr-TR" altLang="zh-TW" sz="2400" dirty="0">
                <a:ea typeface="新細明體" pitchFamily="18" charset="-120"/>
              </a:rPr>
              <a:t> </a:t>
            </a:r>
            <a:r>
              <a:rPr lang="tr-TR" altLang="zh-TW" sz="2400" dirty="0" err="1">
                <a:ea typeface="新細明體" pitchFamily="18" charset="-120"/>
              </a:rPr>
              <a:t>contingencies</a:t>
            </a:r>
            <a:endParaRPr lang="tr-TR" altLang="zh-TW" sz="2400" dirty="0">
              <a:ea typeface="新細明體" pitchFamily="18" charset="-120"/>
            </a:endParaRPr>
          </a:p>
          <a:p>
            <a:pPr>
              <a:lnSpc>
                <a:spcPct val="120000"/>
              </a:lnSpc>
            </a:pPr>
            <a:r>
              <a:rPr lang="tr-TR" altLang="zh-TW" sz="2400" dirty="0" err="1">
                <a:ea typeface="新細明體" pitchFamily="18" charset="-120"/>
              </a:rPr>
              <a:t>For</a:t>
            </a:r>
            <a:r>
              <a:rPr lang="tr-TR" altLang="zh-TW" sz="2400" dirty="0">
                <a:ea typeface="新細明體" pitchFamily="18" charset="-120"/>
              </a:rPr>
              <a:t> </a:t>
            </a:r>
            <a:r>
              <a:rPr lang="tr-TR" altLang="zh-TW" sz="2400" dirty="0" err="1">
                <a:ea typeface="新細明體" pitchFamily="18" charset="-120"/>
              </a:rPr>
              <a:t>example</a:t>
            </a:r>
            <a:r>
              <a:rPr lang="tr-TR" altLang="zh-TW" sz="2400" dirty="0">
                <a:ea typeface="新細明體" pitchFamily="18" charset="-120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tr-TR" altLang="zh-TW" sz="2400" dirty="0"/>
              <a:t>	</a:t>
            </a:r>
            <a:r>
              <a:rPr lang="tr-TR" altLang="zh-TW" sz="2400" dirty="0" err="1"/>
              <a:t>Previous</a:t>
            </a:r>
            <a:r>
              <a:rPr lang="tr-TR" altLang="zh-TW" sz="2400" dirty="0"/>
              <a:t> </a:t>
            </a:r>
            <a:r>
              <a:rPr lang="tr-TR" altLang="zh-TW" sz="2400" dirty="0" err="1"/>
              <a:t>actions</a:t>
            </a:r>
            <a:r>
              <a:rPr lang="tr-TR" altLang="zh-TW" sz="2400" dirty="0"/>
              <a:t> </a:t>
            </a:r>
            <a:endParaRPr lang="en-US" altLang="zh-TW" sz="2000" u="sng" dirty="0">
              <a:ea typeface="新細明體" pitchFamily="18" charset="-12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1800" dirty="0">
                <a:ea typeface="新細明體" pitchFamily="18" charset="-120"/>
              </a:rPr>
              <a:t>	Low Kick, Low Punch, Uppercut		10		50%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1800" dirty="0">
                <a:ea typeface="新細明體" pitchFamily="18" charset="-120"/>
              </a:rPr>
              <a:t>	Low Kick, Low Punch, Low Punch	 </a:t>
            </a:r>
            <a:r>
              <a:rPr lang="tr-TR" altLang="zh-TW" sz="1800" dirty="0">
                <a:ea typeface="新細明體" pitchFamily="18" charset="-120"/>
              </a:rPr>
              <a:t>	</a:t>
            </a:r>
            <a:r>
              <a:rPr lang="en-US" altLang="zh-TW" sz="1800" dirty="0">
                <a:ea typeface="新細明體" pitchFamily="18" charset="-120"/>
              </a:rPr>
              <a:t>7		35%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1800" dirty="0">
                <a:ea typeface="新細明體" pitchFamily="18" charset="-120"/>
              </a:rPr>
              <a:t>	Low Kick, Low Punch, Low Kick	 	3		15%</a:t>
            </a:r>
            <a:endParaRPr lang="tr-TR" altLang="zh-TW" sz="1800" dirty="0">
              <a:ea typeface="新細明體" pitchFamily="18" charset="-12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tr-TR" altLang="zh-TW" sz="1800" dirty="0">
              <a:ea typeface="新細明體" pitchFamily="18" charset="-12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tr-TR" altLang="zh-TW" sz="2400" dirty="0"/>
              <a:t>	</a:t>
            </a:r>
            <a:r>
              <a:rPr lang="tr-TR" altLang="zh-TW" sz="2400" dirty="0" err="1"/>
              <a:t>Current</a:t>
            </a:r>
            <a:r>
              <a:rPr lang="tr-TR" altLang="zh-TW" sz="2400" dirty="0"/>
              <a:t> </a:t>
            </a:r>
            <a:r>
              <a:rPr lang="tr-TR" altLang="zh-TW" sz="2400" dirty="0" err="1"/>
              <a:t>state</a:t>
            </a:r>
            <a:r>
              <a:rPr lang="tr-TR" altLang="zh-TW" sz="2400" dirty="0"/>
              <a:t>: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tr-TR" altLang="zh-TW" sz="2400" dirty="0"/>
              <a:t>	</a:t>
            </a:r>
            <a:r>
              <a:rPr lang="en-US" altLang="zh-TW" sz="1800" dirty="0">
                <a:ea typeface="新細明體" pitchFamily="18" charset="-120"/>
              </a:rPr>
              <a:t>Low Kick, Low Punch</a:t>
            </a:r>
            <a:r>
              <a:rPr lang="tr-TR" altLang="zh-TW" sz="1800" dirty="0">
                <a:ea typeface="新細明體" pitchFamily="18" charset="-120"/>
              </a:rPr>
              <a:t>, ?</a:t>
            </a:r>
            <a:endParaRPr lang="en-US" altLang="zh-TW" sz="1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33927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41500"/>
            <a:ext cx="8534400" cy="28829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lvl="1"/>
            <a:r>
              <a:rPr lang="en-US" dirty="0"/>
              <a:t>Deep Blue </a:t>
            </a:r>
            <a:r>
              <a:rPr lang="tr-TR" dirty="0"/>
              <a:t>has </a:t>
            </a: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weights</a:t>
            </a:r>
            <a:r>
              <a:rPr lang="tr-TR" dirty="0"/>
              <a:t> (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tr-TR" baseline="-25000" dirty="0"/>
              <a:t>, </a:t>
            </a:r>
            <a:r>
              <a:rPr lang="en-US" dirty="0"/>
              <a:t>w</a:t>
            </a:r>
            <a:r>
              <a:rPr lang="tr-TR" baseline="-25000" dirty="0"/>
              <a:t>2,..</a:t>
            </a:r>
            <a:r>
              <a:rPr lang="en-US" dirty="0"/>
              <a:t> </a:t>
            </a:r>
            <a:r>
              <a:rPr lang="tr-TR" dirty="0"/>
              <a:t>,</a:t>
            </a:r>
            <a:r>
              <a:rPr lang="en-US" dirty="0"/>
              <a:t>w</a:t>
            </a:r>
            <a:r>
              <a:rPr lang="tr-TR" baseline="-25000" dirty="0"/>
              <a:t>n</a:t>
            </a:r>
            <a:r>
              <a:rPr lang="tr-TR" dirty="0"/>
              <a:t>)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lvl="1" eaLnBrk="1" hangingPunct="1">
              <a:buFontTx/>
              <a:buNone/>
            </a:pPr>
            <a:r>
              <a:rPr lang="tr-TR" sz="3200" dirty="0">
                <a:solidFill>
                  <a:srgbClr val="FF0000"/>
                </a:solidFill>
              </a:rPr>
              <a:t>	</a:t>
            </a:r>
            <a:r>
              <a:rPr lang="en-US" sz="3200" dirty="0"/>
              <a:t>f(p) = w</a:t>
            </a:r>
            <a:r>
              <a:rPr lang="en-US" sz="3200" baseline="-25000" dirty="0"/>
              <a:t>1</a:t>
            </a:r>
            <a:r>
              <a:rPr lang="en-US" sz="3200" dirty="0"/>
              <a:t>f</a:t>
            </a:r>
            <a:r>
              <a:rPr lang="en-US" sz="3200" baseline="-25000" dirty="0"/>
              <a:t>1</a:t>
            </a:r>
            <a:r>
              <a:rPr lang="en-US" sz="3200" dirty="0"/>
              <a:t>(p) + w</a:t>
            </a:r>
            <a:r>
              <a:rPr lang="en-US" sz="3200" baseline="-25000" dirty="0"/>
              <a:t>2</a:t>
            </a:r>
            <a:r>
              <a:rPr lang="en-US" sz="3200" dirty="0"/>
              <a:t>f</a:t>
            </a:r>
            <a:r>
              <a:rPr lang="en-US" sz="3200" baseline="-25000" dirty="0"/>
              <a:t>2</a:t>
            </a:r>
            <a:r>
              <a:rPr lang="en-US" sz="3200" dirty="0"/>
              <a:t>(p) + ... + </a:t>
            </a:r>
            <a:r>
              <a:rPr lang="en-US" sz="3200" dirty="0" err="1"/>
              <a:t>w</a:t>
            </a:r>
            <a:r>
              <a:rPr lang="en-US" sz="3200" baseline="-25000" dirty="0" err="1"/>
              <a:t>n</a:t>
            </a:r>
            <a:r>
              <a:rPr lang="en-US" sz="3200" dirty="0" err="1"/>
              <a:t>f</a:t>
            </a:r>
            <a:r>
              <a:rPr lang="en-US" sz="3200" baseline="-25000" dirty="0" err="1"/>
              <a:t>n</a:t>
            </a:r>
            <a:r>
              <a:rPr lang="en-US" sz="3200" dirty="0"/>
              <a:t>(p)</a:t>
            </a:r>
          </a:p>
          <a:p>
            <a:pPr lvl="1" eaLnBrk="1" hangingPunct="1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tr-TR" dirty="0"/>
              <a:t>How?</a:t>
            </a:r>
          </a:p>
        </p:txBody>
      </p:sp>
      <p:sp>
        <p:nvSpPr>
          <p:cNvPr id="50179" name="Title 3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Autofit/>
          </a:bodyPr>
          <a:lstStyle/>
          <a:p>
            <a:r>
              <a:rPr lang="tr-TR" dirty="0">
                <a:ea typeface="新細明體" pitchFamily="18" charset="-120"/>
              </a:rPr>
              <a:t>Learning </a:t>
            </a:r>
            <a:r>
              <a:rPr lang="tr-TR" dirty="0" err="1">
                <a:ea typeface="新細明體" pitchFamily="18" charset="-120"/>
              </a:rPr>
              <a:t>the</a:t>
            </a:r>
            <a:r>
              <a:rPr lang="tr-TR" dirty="0">
                <a:ea typeface="新細明體" pitchFamily="18" charset="-120"/>
              </a:rPr>
              <a:t> Evaluation </a:t>
            </a:r>
            <a:r>
              <a:rPr lang="tr-TR" dirty="0" err="1">
                <a:ea typeface="新細明體" pitchFamily="18" charset="-120"/>
              </a:rPr>
              <a:t>Function</a:t>
            </a:r>
            <a:endParaRPr lang="tr-TR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929430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>
                <a:ea typeface="新細明體" pitchFamily="18" charset="-120"/>
              </a:rPr>
              <a:t>Learning </a:t>
            </a:r>
            <a:r>
              <a:rPr lang="tr-TR" dirty="0" err="1">
                <a:ea typeface="新細明體" pitchFamily="18" charset="-120"/>
              </a:rPr>
              <a:t>the</a:t>
            </a:r>
            <a:r>
              <a:rPr lang="tr-TR" dirty="0">
                <a:ea typeface="新細明體" pitchFamily="18" charset="-120"/>
              </a:rPr>
              <a:t> Evaluation </a:t>
            </a:r>
            <a:r>
              <a:rPr lang="tr-TR" dirty="0" err="1">
                <a:ea typeface="新細明體" pitchFamily="18" charset="-120"/>
              </a:rPr>
              <a:t>Function</a:t>
            </a:r>
            <a:endParaRPr lang="tr-TR" dirty="0">
              <a:ea typeface="新細明體" pitchFamily="18" charset="-120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lang="tr-TR" dirty="0"/>
              <a:t>A </a:t>
            </a:r>
            <a:r>
              <a:rPr lang="tr-TR" dirty="0" err="1"/>
              <a:t>database</a:t>
            </a:r>
            <a:r>
              <a:rPr lang="tr-TR" dirty="0"/>
              <a:t> of «</a:t>
            </a:r>
            <a:r>
              <a:rPr lang="tr-TR" dirty="0" err="1"/>
              <a:t>did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»  is </a:t>
            </a:r>
            <a:r>
              <a:rPr lang="tr-TR" dirty="0" err="1"/>
              <a:t>recorded</a:t>
            </a:r>
            <a:r>
              <a:rPr lang="tr-TR" dirty="0"/>
              <a:t> in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1000 </a:t>
            </a:r>
            <a:r>
              <a:rPr lang="tr-TR" dirty="0" err="1"/>
              <a:t>games</a:t>
            </a:r>
            <a:r>
              <a:rPr lang="tr-TR" dirty="0"/>
              <a:t> of </a:t>
            </a:r>
            <a:r>
              <a:rPr lang="tr-TR" dirty="0" err="1"/>
              <a:t>grand-master-level</a:t>
            </a:r>
            <a:r>
              <a:rPr lang="tr-TR" dirty="0"/>
              <a:t> </a:t>
            </a:r>
            <a:r>
              <a:rPr lang="tr-TR" dirty="0" err="1"/>
              <a:t>players</a:t>
            </a:r>
            <a:r>
              <a:rPr lang="tr-TR" dirty="0"/>
              <a:t>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move</a:t>
            </a:r>
            <a:endParaRPr lang="tr-TR" dirty="0"/>
          </a:p>
          <a:p>
            <a:pPr marL="342900" lvl="1" indent="-342900" algn="just"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, </a:t>
            </a:r>
            <a:r>
              <a:rPr lang="tr-TR" dirty="0" err="1"/>
              <a:t>w’s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reorganized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err="1"/>
              <a:t>that</a:t>
            </a:r>
            <a:r>
              <a:rPr lang="tr-TR"/>
              <a:t> </a:t>
            </a:r>
            <a:endParaRPr lang="en-US"/>
          </a:p>
          <a:p>
            <a:pPr marL="742950" lvl="2" indent="-342900" algn="just">
              <a:lnSpc>
                <a:spcPct val="120000"/>
              </a:lnSpc>
              <a:spcAft>
                <a:spcPts val="600"/>
              </a:spcAft>
              <a:buFontTx/>
              <a:buChar char="•"/>
            </a:pPr>
            <a:r>
              <a:rPr lang="tr-TR"/>
              <a:t>the </a:t>
            </a:r>
            <a:r>
              <a:rPr lang="tr-TR" dirty="0" err="1"/>
              <a:t>evaluation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f(p) is </a:t>
            </a:r>
            <a:r>
              <a:rPr lang="tr-TR" dirty="0" err="1"/>
              <a:t>maximized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performed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actions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044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800" dirty="0"/>
              <a:t>Games </a:t>
            </a:r>
            <a:r>
              <a:rPr lang="en-US" sz="2800" dirty="0"/>
              <a:t>illustrate several important points about AI</a:t>
            </a:r>
            <a:endParaRPr lang="tr-TR" sz="2800" dirty="0"/>
          </a:p>
          <a:p>
            <a:pPr lvl="1">
              <a:spcAft>
                <a:spcPts val="600"/>
              </a:spcAft>
            </a:pPr>
            <a:r>
              <a:rPr lang="en-US" sz="2400" dirty="0"/>
              <a:t>Perfection is unattainable -&gt; approximation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G</a:t>
            </a:r>
            <a:r>
              <a:rPr lang="tr-TR" sz="2400" dirty="0" err="1"/>
              <a:t>ives</a:t>
            </a:r>
            <a:r>
              <a:rPr lang="tr-TR" sz="2400" dirty="0"/>
              <a:t> </a:t>
            </a:r>
            <a:r>
              <a:rPr lang="tr-TR" sz="2400" dirty="0" err="1"/>
              <a:t>practical</a:t>
            </a:r>
            <a:r>
              <a:rPr lang="en-US" sz="2400" dirty="0"/>
              <a:t> idea what to </a:t>
            </a:r>
            <a:r>
              <a:rPr lang="tr-TR" sz="2400" dirty="0" err="1"/>
              <a:t>consider</a:t>
            </a:r>
            <a:r>
              <a:rPr lang="tr-TR" sz="2400" dirty="0"/>
              <a:t> in AI </a:t>
            </a:r>
            <a:r>
              <a:rPr lang="tr-TR" sz="2400" dirty="0" err="1"/>
              <a:t>problems</a:t>
            </a: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sz="2400" dirty="0"/>
              <a:t>Uncertainty constrains the assignment of values to states</a:t>
            </a:r>
            <a:endParaRPr lang="tr-TR" sz="2400" dirty="0"/>
          </a:p>
          <a:p>
            <a:pPr>
              <a:spcAft>
                <a:spcPts val="600"/>
              </a:spcAft>
            </a:pPr>
            <a:r>
              <a:rPr lang="en-US" sz="2800" dirty="0"/>
              <a:t>Games are to AI as grand prix racing is to automobile design</a:t>
            </a:r>
          </a:p>
        </p:txBody>
      </p:sp>
    </p:spTree>
    <p:extLst>
      <p:ext uri="{BB962C8B-B14F-4D97-AF65-F5344CB8AC3E}">
        <p14:creationId xmlns:p14="http://schemas.microsoft.com/office/powerpoint/2010/main" val="342388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Types</a:t>
            </a:r>
            <a:r>
              <a:rPr lang="tr-TR" dirty="0"/>
              <a:t> of Games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647414"/>
            <a:ext cx="8229600" cy="2877930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Backgammon</a:t>
            </a:r>
            <a:endParaRPr lang="tr-TR"/>
          </a:p>
          <a:p>
            <a:pPr lvl="1"/>
            <a:r>
              <a:rPr lang="en-US"/>
              <a:t>Involves randomness, i.e. dice rolls</a:t>
            </a:r>
          </a:p>
          <a:p>
            <a:pPr lvl="1"/>
            <a:r>
              <a:rPr lang="en-US"/>
              <a:t>Machine learning-based player could draw the world champion human player.</a:t>
            </a:r>
          </a:p>
          <a:p>
            <a:pPr lvl="1"/>
            <a:r>
              <a:rPr lang="en-US"/>
              <a:t>Computer players are better today with advanced technologies.</a:t>
            </a:r>
          </a:p>
          <a:p>
            <a:r>
              <a:rPr lang="en-US"/>
              <a:t>Bridge</a:t>
            </a:r>
            <a:endParaRPr lang="tr-TR"/>
          </a:p>
          <a:p>
            <a:pPr lvl="1"/>
            <a:r>
              <a:rPr lang="en-US"/>
              <a:t>Involves hidden information, i.e. other players’ cards and communication during bidding</a:t>
            </a:r>
          </a:p>
          <a:p>
            <a:pPr lvl="1"/>
            <a:r>
              <a:rPr lang="en-US"/>
              <a:t>Computer players play well but may not bid well.</a:t>
            </a:r>
          </a:p>
          <a:p>
            <a:r>
              <a:rPr lang="en-US"/>
              <a:t>Go</a:t>
            </a:r>
          </a:p>
          <a:p>
            <a:pPr lvl="1"/>
            <a:r>
              <a:rPr lang="en-US"/>
              <a:t>No new elements but huge branching factor</a:t>
            </a:r>
          </a:p>
          <a:p>
            <a:pPr lvl="1"/>
            <a:r>
              <a:rPr lang="en-US"/>
              <a:t>Deep reinforcement learning-based player (AlphaGo) could defeat champion human player</a:t>
            </a: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2" y="1268760"/>
            <a:ext cx="82105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72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err="1"/>
              <a:t>Typical</a:t>
            </a:r>
            <a:r>
              <a:rPr lang="tr-TR"/>
              <a:t> </a:t>
            </a:r>
            <a:r>
              <a:rPr lang="en-US"/>
              <a:t>AI </a:t>
            </a:r>
            <a:r>
              <a:rPr lang="tr-TR"/>
              <a:t>Game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2-player </a:t>
            </a:r>
            <a:r>
              <a:rPr lang="en-US" dirty="0"/>
              <a:t>game</a:t>
            </a:r>
          </a:p>
          <a:p>
            <a:pPr>
              <a:lnSpc>
                <a:spcPct val="120000"/>
              </a:lnSpc>
            </a:pPr>
            <a:r>
              <a:rPr lang="en-US" dirty="0"/>
              <a:t>Players alternate moves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Zero-sum: </a:t>
            </a:r>
            <a:r>
              <a:rPr lang="en-US" dirty="0"/>
              <a:t>one player’s loss is the other’s gain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Perfect information: </a:t>
            </a:r>
            <a:endParaRPr lang="tr-TR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both players have access to complete information about the state of the game.  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dirty="0"/>
              <a:t>No information is hidden from either player.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chance (e.g., using dice) involved 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  <a:r>
              <a:rPr lang="en-US"/>
              <a:t>: </a:t>
            </a:r>
          </a:p>
          <a:p>
            <a:pPr lvl="1">
              <a:lnSpc>
                <a:spcPct val="120000"/>
              </a:lnSpc>
            </a:pPr>
            <a:r>
              <a:rPr lang="en-US"/>
              <a:t>Tic-Tac-Toe</a:t>
            </a:r>
            <a:r>
              <a:rPr lang="en-US" dirty="0"/>
              <a:t>, Checkers, Chess, Go, </a:t>
            </a:r>
            <a:r>
              <a:rPr lang="en-US" dirty="0" err="1"/>
              <a:t>Nim</a:t>
            </a:r>
            <a:r>
              <a:rPr lang="en-US" dirty="0"/>
              <a:t>,  Othello</a:t>
            </a:r>
          </a:p>
          <a:p>
            <a:pPr>
              <a:lnSpc>
                <a:spcPct val="120000"/>
              </a:lnSpc>
            </a:pPr>
            <a:r>
              <a:rPr lang="en-US" dirty="0"/>
              <a:t>Not</a:t>
            </a:r>
            <a:r>
              <a:rPr lang="tr-TR" dirty="0"/>
              <a:t> a </a:t>
            </a:r>
            <a:r>
              <a:rPr lang="tr-TR" dirty="0" err="1"/>
              <a:t>typical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en-US"/>
              <a:t>: </a:t>
            </a:r>
          </a:p>
          <a:p>
            <a:pPr lvl="1">
              <a:lnSpc>
                <a:spcPct val="120000"/>
              </a:lnSpc>
            </a:pPr>
            <a:r>
              <a:rPr lang="en-US"/>
              <a:t>Bridge</a:t>
            </a:r>
            <a:r>
              <a:rPr lang="en-US" dirty="0"/>
              <a:t>,  Solitaire, Backgammon, ...</a:t>
            </a:r>
          </a:p>
          <a:p>
            <a:pPr>
              <a:lnSpc>
                <a:spcPct val="12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779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Play A Game?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A way to play such a game </a:t>
            </a:r>
            <a:r>
              <a:rPr lang="en-US" sz="2800"/>
              <a:t>is to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Consider all the legal moves you can make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Compute the new position resulting from each move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Evaluate each resulting position and determine which is best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Make that move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Wait for your opponent to move and repeat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Key </a:t>
            </a:r>
            <a:r>
              <a:rPr lang="en-US" sz="2800"/>
              <a:t>problems are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Representing the “board”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Generating all legal next boards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Evaluating a position</a:t>
            </a:r>
          </a:p>
          <a:p>
            <a:pPr>
              <a:lnSpc>
                <a:spcPct val="11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23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an Agent can Play a Game?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49251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Abstraction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dirty="0"/>
              <a:t>To describe a game we must capture</a:t>
            </a:r>
            <a:r>
              <a:rPr lang="tr-TR" dirty="0"/>
              <a:t> </a:t>
            </a:r>
            <a:r>
              <a:rPr lang="en-US" dirty="0"/>
              <a:t>every relevant aspect of </a:t>
            </a:r>
            <a:r>
              <a:rPr lang="en-US"/>
              <a:t>the game such as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tr-TR" dirty="0" err="1"/>
              <a:t>Chess</a:t>
            </a:r>
            <a:r>
              <a:rPr lang="tr-TR" dirty="0"/>
              <a:t>, </a:t>
            </a:r>
            <a:r>
              <a:rPr lang="tr-TR" dirty="0" err="1"/>
              <a:t>tic-tac-toe</a:t>
            </a:r>
            <a:r>
              <a:rPr lang="tr-TR" dirty="0"/>
              <a:t>, …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/>
              <a:t>Accessible environments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dirty="0"/>
              <a:t>Such games are</a:t>
            </a:r>
            <a:r>
              <a:rPr lang="tr-TR" dirty="0"/>
              <a:t> </a:t>
            </a:r>
            <a:r>
              <a:rPr lang="tr-TR" dirty="0" err="1"/>
              <a:t>characterized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perfect</a:t>
            </a:r>
            <a:r>
              <a:rPr lang="tr-TR" dirty="0"/>
              <a:t> </a:t>
            </a:r>
            <a:r>
              <a:rPr lang="tr-TR" dirty="0" err="1"/>
              <a:t>information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en-US"/>
              <a:t> Search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/>
              <a:t>Game playing </a:t>
            </a:r>
            <a:r>
              <a:rPr lang="en-US" dirty="0"/>
              <a:t>then consists of a search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board </a:t>
            </a:r>
            <a:r>
              <a:rPr lang="tr-TR" dirty="0" err="1"/>
              <a:t>configurations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/>
              <a:t>Unpredictable opponent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dirty="0"/>
              <a:t>introduces uncertainty thus</a:t>
            </a:r>
            <a:r>
              <a:rPr lang="tr-TR" dirty="0"/>
              <a:t> </a:t>
            </a:r>
            <a:r>
              <a:rPr lang="en-US" dirty="0"/>
              <a:t>game-playing must deal with contingency problems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020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56930</TotalTime>
  <Words>3731</Words>
  <Application>Microsoft Office PowerPoint</Application>
  <PresentationFormat>Ekran Gösterisi (4:3)</PresentationFormat>
  <Paragraphs>449</Paragraphs>
  <Slides>54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54</vt:i4>
      </vt:variant>
    </vt:vector>
  </HeadingPairs>
  <TitlesOfParts>
    <vt:vector size="61" baseType="lpstr">
      <vt:lpstr>新細明體</vt:lpstr>
      <vt:lpstr>宋体</vt:lpstr>
      <vt:lpstr>Arial</vt:lpstr>
      <vt:lpstr>Calibri</vt:lpstr>
      <vt:lpstr>Cambria Math</vt:lpstr>
      <vt:lpstr>Wingdings</vt:lpstr>
      <vt:lpstr>Ofis Teması</vt:lpstr>
      <vt:lpstr>PowerPoint Sunusu</vt:lpstr>
      <vt:lpstr>Outline</vt:lpstr>
      <vt:lpstr>Why Study Games?</vt:lpstr>
      <vt:lpstr>Games</vt:lpstr>
      <vt:lpstr>Games</vt:lpstr>
      <vt:lpstr>Types of Games</vt:lpstr>
      <vt:lpstr>A Typical AI Game</vt:lpstr>
      <vt:lpstr>How to Play A Game?</vt:lpstr>
      <vt:lpstr>How an Agent can Play a Game?</vt:lpstr>
      <vt:lpstr>Games vs. Search Problems</vt:lpstr>
      <vt:lpstr>Game Trees</vt:lpstr>
      <vt:lpstr>Partial Game Tree for Tic-Tac-Toe</vt:lpstr>
      <vt:lpstr>Game Tree </vt:lpstr>
      <vt:lpstr>Searching for the Next Move</vt:lpstr>
      <vt:lpstr>Optimal Strategies</vt:lpstr>
      <vt:lpstr>Minimax</vt:lpstr>
      <vt:lpstr>Minimax 2-Ply Game</vt:lpstr>
      <vt:lpstr>Properties of Minimax</vt:lpstr>
      <vt:lpstr>Evaluation of the Moves  without Complete Search</vt:lpstr>
      <vt:lpstr>Cutting off Search</vt:lpstr>
      <vt:lpstr>Evaluation Functions</vt:lpstr>
      <vt:lpstr>Evaluation Function for Chess</vt:lpstr>
      <vt:lpstr>Evaluation Function for Chess</vt:lpstr>
      <vt:lpstr>Digression: Exact Values Don’t Matter</vt:lpstr>
      <vt:lpstr>Cutting off Search</vt:lpstr>
      <vt:lpstr>Alpha-Beta Pruning</vt:lpstr>
      <vt:lpstr>Alpha-Beta Pruning Search Cut-off</vt:lpstr>
      <vt:lpstr>Alpha-Beta Pruning</vt:lpstr>
      <vt:lpstr>α-β Pruning Example</vt:lpstr>
      <vt:lpstr>α-β Pruning Example</vt:lpstr>
      <vt:lpstr>α-β Pruning Example</vt:lpstr>
      <vt:lpstr>α-β Pruning Example</vt:lpstr>
      <vt:lpstr>α-β Pruning Example</vt:lpstr>
      <vt:lpstr>The α-β Algorithm</vt:lpstr>
      <vt:lpstr>α-β Pruning: General Principle</vt:lpstr>
      <vt:lpstr>Effectiveness of Alpha-Beta </vt:lpstr>
      <vt:lpstr>Games–History of Chess Playing</vt:lpstr>
      <vt:lpstr>Deterministic Games in Practice</vt:lpstr>
      <vt:lpstr>Deterministic Games in Practice</vt:lpstr>
      <vt:lpstr>Deterministic Games in Practice</vt:lpstr>
      <vt:lpstr>Nondeterministic Games</vt:lpstr>
      <vt:lpstr>Algorithms for Nondeterministic Games</vt:lpstr>
      <vt:lpstr>Expectiminimax Evaluation of Nodes</vt:lpstr>
      <vt:lpstr>Expectiminimax</vt:lpstr>
      <vt:lpstr>Expectiminimax Example</vt:lpstr>
      <vt:lpstr>Expectiminimax Example</vt:lpstr>
      <vt:lpstr>Expectiminimax Evaluation</vt:lpstr>
      <vt:lpstr>Digression: Exact Values DO Matter</vt:lpstr>
      <vt:lpstr>Games with Imperfect Information</vt:lpstr>
      <vt:lpstr>Proper Analysis</vt:lpstr>
      <vt:lpstr>Prediction and Learning</vt:lpstr>
      <vt:lpstr>Learning the Evaluation Function</vt:lpstr>
      <vt:lpstr>Learning the Evaluation Function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BMB5116  ARTIFICIAL INTELLIGENCE THEORY</dc:title>
  <dc:creator>cnr</dc:creator>
  <cp:lastModifiedBy>Murat Berk Yetiştirir</cp:lastModifiedBy>
  <cp:revision>431</cp:revision>
  <dcterms:created xsi:type="dcterms:W3CDTF">2017-11-22T10:17:48Z</dcterms:created>
  <dcterms:modified xsi:type="dcterms:W3CDTF">2024-11-18T22:21:47Z</dcterms:modified>
</cp:coreProperties>
</file>