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41" r:id="rId2"/>
    <p:sldId id="308" r:id="rId3"/>
    <p:sldId id="309" r:id="rId4"/>
    <p:sldId id="306" r:id="rId5"/>
    <p:sldId id="307" r:id="rId6"/>
    <p:sldId id="310" r:id="rId7"/>
    <p:sldId id="311" r:id="rId8"/>
    <p:sldId id="312" r:id="rId9"/>
    <p:sldId id="313" r:id="rId10"/>
    <p:sldId id="314" r:id="rId11"/>
    <p:sldId id="340" r:id="rId12"/>
    <p:sldId id="339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BD97"/>
    <a:srgbClr val="DBD185"/>
    <a:srgbClr val="CCC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30" autoAdjust="0"/>
  </p:normalViewPr>
  <p:slideViewPr>
    <p:cSldViewPr>
      <p:cViewPr varScale="1">
        <p:scale>
          <a:sx n="74" d="100"/>
          <a:sy n="74" d="100"/>
        </p:scale>
        <p:origin x="164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6C007-9E58-4D55-B900-421821F1FA7B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F112B-FED6-4915-A0F9-D07E31D399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772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ureng.com/tr/turkce-ingilizce/%C3%A7ok%20b%C3%BCy%C3%BCk%20uzakl%C4%B1klara%20ili%C5%9Fkin%20g%C3%B6zlem%20yapabilmek%20i%C3%A7in%20tasarlanm%C4%B1%C5%9F%20bir%20g%C3%B6zlemevi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096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90000"/>
              </a:lnSpc>
            </a:pPr>
            <a:r>
              <a:rPr lang="en-US" altLang="tr-TR" sz="1200" smtClean="0"/>
              <a:t>Hubble Space Telescope </a:t>
            </a:r>
          </a:p>
          <a:p>
            <a:pPr lvl="2">
              <a:lnSpc>
                <a:spcPct val="90000"/>
              </a:lnSpc>
            </a:pPr>
            <a:r>
              <a:rPr lang="en-US" sz="1200" b="0" i="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çok büyük uzaklıklara ilişkin gözlem yapabilmek için tasarlanmış bir gözlemevi</a:t>
            </a:r>
            <a:endParaRPr lang="en-US" sz="1200" b="0" i="0" u="sng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>
              <a:lnSpc>
                <a:spcPct val="90000"/>
              </a:lnSpc>
            </a:pPr>
            <a:r>
              <a:rPr lang="en-US" altLang="tr-TR" sz="1800" smtClean="0"/>
              <a:t>e.g</a:t>
            </a:r>
            <a:r>
              <a:rPr lang="en-US" altLang="tr-TR" sz="1800" dirty="0" smtClean="0"/>
              <a:t>., Boolean CSPs, </a:t>
            </a:r>
            <a:r>
              <a:rPr lang="en-US" altLang="tr-TR" sz="1800" dirty="0" err="1" smtClean="0"/>
              <a:t>incl</a:t>
            </a:r>
            <a:r>
              <a:rPr lang="tr-TR" altLang="tr-TR" sz="1800" dirty="0" err="1" smtClean="0"/>
              <a:t>ude</a:t>
            </a:r>
            <a:r>
              <a:rPr lang="tr-TR" altLang="tr-TR" sz="1800" dirty="0" smtClean="0"/>
              <a:t> </a:t>
            </a:r>
            <a:r>
              <a:rPr lang="en-US" altLang="tr-TR" sz="1800" dirty="0" smtClean="0"/>
              <a:t>Boolean </a:t>
            </a:r>
            <a:r>
              <a:rPr lang="en-US" altLang="tr-TR" sz="1800" dirty="0" err="1" smtClean="0"/>
              <a:t>satisfiability</a:t>
            </a:r>
            <a:r>
              <a:rPr lang="en-US" altLang="tr-TR" sz="1800" dirty="0" smtClean="0"/>
              <a:t> (NP-complete)</a:t>
            </a:r>
            <a:endParaRPr lang="en-US" altLang="tr-TR" sz="1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7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nd+n.d*n-1.d+n.d*n-1.d*n-2*d…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755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957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7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7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" y="-20955"/>
            <a:ext cx="9144000" cy="3764280"/>
          </a:xfrm>
          <a:prstGeom prst="rect">
            <a:avLst/>
          </a:prstGeom>
        </p:spPr>
      </p:pic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928559" y="4854396"/>
            <a:ext cx="4211960" cy="963729"/>
          </a:xfrm>
        </p:spPr>
        <p:txBody>
          <a:bodyPr>
            <a:normAutofit/>
          </a:bodyPr>
          <a:lstStyle/>
          <a:p>
            <a:pPr algn="l"/>
            <a:r>
              <a:rPr lang="tr-TR" sz="2800"/>
              <a:t>CONSTRAINT SATISFACTION PROBLEMS</a:t>
            </a:r>
            <a:endParaRPr lang="tr-TR" sz="2800" dirty="0"/>
          </a:p>
        </p:txBody>
      </p:sp>
      <p:pic>
        <p:nvPicPr>
          <p:cNvPr id="1026" name="Picture 2" descr="http://www.uludag.edu.tr/uploads/5/menu_resimler/logojpe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88189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Düz Bağlayıcı 7"/>
          <p:cNvCxnSpPr/>
          <p:nvPr/>
        </p:nvCxnSpPr>
        <p:spPr>
          <a:xfrm>
            <a:off x="4860032" y="4449804"/>
            <a:ext cx="0" cy="167111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aşlık 1"/>
          <p:cNvSpPr txBox="1">
            <a:spLocks/>
          </p:cNvSpPr>
          <p:nvPr/>
        </p:nvSpPr>
        <p:spPr>
          <a:xfrm>
            <a:off x="1600783" y="4221088"/>
            <a:ext cx="3043225" cy="216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tr-T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BM</a:t>
            </a:r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B3015</a:t>
            </a:r>
            <a:r>
              <a:rPr lang="tr-TR" sz="360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tr-TR" sz="36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tr-T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ARTIFICIAL INTELLIGENCE</a:t>
            </a:r>
            <a:endParaRPr lang="tr-T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89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Real-World </a:t>
            </a:r>
            <a:r>
              <a:rPr lang="en-US" altLang="tr-TR"/>
              <a:t>CSPs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50288" cy="41372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tr-TR" sz="2800" dirty="0"/>
              <a:t>Assignment problems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altLang="tr-TR" sz="2400" dirty="0"/>
              <a:t>e.g., who teaches what </a:t>
            </a:r>
            <a:r>
              <a:rPr lang="en-US" altLang="tr-TR" sz="2400" dirty="0" smtClean="0"/>
              <a:t>class</a:t>
            </a:r>
            <a:endParaRPr lang="en-US" altLang="tr-TR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tr-TR" sz="2800" dirty="0" smtClean="0"/>
              <a:t>Time</a:t>
            </a:r>
            <a:r>
              <a:rPr lang="tr-TR" altLang="tr-TR" sz="2800" dirty="0" smtClean="0"/>
              <a:t> </a:t>
            </a:r>
            <a:r>
              <a:rPr lang="en-US" altLang="tr-TR" sz="2800" dirty="0" smtClean="0"/>
              <a:t>tabling problems</a:t>
            </a:r>
            <a:endParaRPr lang="en-US" altLang="tr-TR" sz="2800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altLang="tr-TR" sz="2400" dirty="0"/>
              <a:t>e.g., which class is offered when and where</a:t>
            </a:r>
            <a:r>
              <a:rPr lang="en-US" altLang="tr-TR" sz="2400" dirty="0" smtClean="0"/>
              <a:t>?</a:t>
            </a:r>
            <a:endParaRPr lang="en-US" altLang="tr-TR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tr-TR" sz="2800" dirty="0"/>
              <a:t>Transportation </a:t>
            </a:r>
            <a:r>
              <a:rPr lang="en-US" altLang="tr-TR" sz="2800" dirty="0" smtClean="0"/>
              <a:t>scheduling</a:t>
            </a:r>
            <a:endParaRPr lang="en-US" altLang="tr-TR" sz="28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tr-TR" sz="2800" dirty="0"/>
              <a:t>Factory </a:t>
            </a:r>
            <a:r>
              <a:rPr lang="en-US" altLang="tr-TR" sz="2800" dirty="0" smtClean="0"/>
              <a:t>scheduling</a:t>
            </a:r>
            <a:endParaRPr lang="en-US" altLang="tr-TR" sz="28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tr-TR" sz="2800" dirty="0"/>
              <a:t>Notice that many </a:t>
            </a:r>
            <a:r>
              <a:rPr lang="en-US" altLang="tr-TR" sz="2800" dirty="0" smtClean="0"/>
              <a:t>real-world </a:t>
            </a:r>
            <a:r>
              <a:rPr lang="en-US" altLang="tr-TR" sz="2800" dirty="0"/>
              <a:t>problems involve real-valued </a:t>
            </a:r>
            <a:r>
              <a:rPr lang="en-US" altLang="tr-TR" sz="2800" dirty="0" smtClean="0"/>
              <a:t>variables</a:t>
            </a:r>
            <a:endParaRPr lang="en-US" altLang="tr-TR" sz="2800" dirty="0"/>
          </a:p>
        </p:txBody>
      </p:sp>
    </p:spTree>
    <p:extLst>
      <p:ext uri="{BB962C8B-B14F-4D97-AF65-F5344CB8AC3E}">
        <p14:creationId xmlns:p14="http://schemas.microsoft.com/office/powerpoint/2010/main" val="8055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tr-TR" sz="4000" dirty="0"/>
              <a:t>Standard </a:t>
            </a:r>
            <a:r>
              <a:rPr lang="tr-TR" altLang="tr-TR" sz="4000" dirty="0" smtClean="0"/>
              <a:t>S</a:t>
            </a:r>
            <a:r>
              <a:rPr lang="en-US" altLang="tr-TR" sz="4000" dirty="0" err="1" smtClean="0"/>
              <a:t>earch</a:t>
            </a:r>
            <a:r>
              <a:rPr lang="en-US" altLang="tr-TR" sz="4000" dirty="0" smtClean="0"/>
              <a:t> </a:t>
            </a:r>
            <a:r>
              <a:rPr lang="tr-TR" altLang="tr-TR" sz="4000" dirty="0"/>
              <a:t>F</a:t>
            </a:r>
            <a:r>
              <a:rPr lang="en-US" altLang="tr-TR" sz="4000" dirty="0" err="1" smtClean="0"/>
              <a:t>ormulation</a:t>
            </a:r>
            <a:r>
              <a:rPr lang="en-US" altLang="tr-TR" sz="4000" dirty="0" smtClean="0"/>
              <a:t> </a:t>
            </a:r>
            <a:r>
              <a:rPr lang="tr-TR" altLang="tr-TR" sz="4000" dirty="0" smtClean="0"/>
              <a:t/>
            </a:r>
            <a:br>
              <a:rPr lang="tr-TR" altLang="tr-TR" sz="4000" dirty="0" smtClean="0"/>
            </a:br>
            <a:r>
              <a:rPr lang="en-US" altLang="tr-TR" sz="4000" dirty="0" smtClean="0"/>
              <a:t>(</a:t>
            </a:r>
            <a:r>
              <a:rPr lang="tr-TR" altLang="tr-TR" sz="4000" dirty="0" smtClean="0"/>
              <a:t>I</a:t>
            </a:r>
            <a:r>
              <a:rPr lang="en-US" altLang="tr-TR" sz="4000" dirty="0" err="1" smtClean="0"/>
              <a:t>ncremental</a:t>
            </a:r>
            <a:r>
              <a:rPr lang="en-US" altLang="tr-TR" sz="4000" dirty="0"/>
              <a:t>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1000" indent="-381000">
              <a:spcAft>
                <a:spcPts val="600"/>
              </a:spcAft>
            </a:pPr>
            <a:r>
              <a:rPr lang="tr-TR" altLang="tr-TR" sz="2800" dirty="0" smtClean="0"/>
              <a:t>Start </a:t>
            </a:r>
            <a:r>
              <a:rPr lang="en-US" altLang="tr-TR" sz="2800" dirty="0" smtClean="0"/>
              <a:t>with </a:t>
            </a:r>
            <a:r>
              <a:rPr lang="en-US" altLang="tr-TR" sz="2800" dirty="0"/>
              <a:t>the straightforward approach, then fix </a:t>
            </a:r>
            <a:r>
              <a:rPr lang="en-US" altLang="tr-TR" sz="2800" dirty="0" smtClean="0"/>
              <a:t>it</a:t>
            </a:r>
            <a:endParaRPr lang="tr-TR" altLang="tr-TR" sz="2800" dirty="0" smtClean="0"/>
          </a:p>
          <a:p>
            <a:pPr marL="781050" lvl="1" indent="-381000">
              <a:spcAft>
                <a:spcPts val="600"/>
              </a:spcAft>
            </a:pPr>
            <a:r>
              <a:rPr lang="en-US" altLang="tr-TR" sz="2400" dirty="0" smtClean="0"/>
              <a:t>States </a:t>
            </a:r>
            <a:r>
              <a:rPr lang="en-US" altLang="tr-TR" sz="2400" dirty="0"/>
              <a:t>are defined by the values assigned so </a:t>
            </a:r>
            <a:r>
              <a:rPr lang="en-US" altLang="tr-TR" sz="2400" dirty="0" smtClean="0"/>
              <a:t>far</a:t>
            </a:r>
            <a:endParaRPr lang="en-US" altLang="tr-TR" sz="2400" dirty="0">
              <a:solidFill>
                <a:schemeClr val="accent2"/>
              </a:solidFill>
            </a:endParaRPr>
          </a:p>
          <a:p>
            <a:pPr marL="781050" lvl="1" indent="-381000">
              <a:spcAft>
                <a:spcPts val="600"/>
              </a:spcAft>
            </a:pPr>
            <a:r>
              <a:rPr lang="en-US" altLang="tr-TR" sz="2400" dirty="0">
                <a:solidFill>
                  <a:schemeClr val="accent5">
                    <a:lumMod val="50000"/>
                  </a:schemeClr>
                </a:solidFill>
              </a:rPr>
              <a:t>Initial state: </a:t>
            </a:r>
            <a:r>
              <a:rPr lang="en-US" altLang="tr-TR" sz="2400" dirty="0"/>
              <a:t>the empty assignment { }</a:t>
            </a:r>
          </a:p>
          <a:p>
            <a:pPr marL="781050" lvl="1" indent="-381000">
              <a:spcAft>
                <a:spcPts val="600"/>
              </a:spcAft>
            </a:pPr>
            <a:r>
              <a:rPr lang="en-US" altLang="tr-TR" sz="2400" dirty="0">
                <a:solidFill>
                  <a:schemeClr val="accent5">
                    <a:lumMod val="50000"/>
                  </a:schemeClr>
                </a:solidFill>
              </a:rPr>
              <a:t>Successor function: </a:t>
            </a:r>
            <a:r>
              <a:rPr lang="en-US" altLang="tr-TR" sz="2400" dirty="0"/>
              <a:t>assign a value to an unassigned variable that does not conflict with current assignment</a:t>
            </a:r>
          </a:p>
          <a:p>
            <a:pPr marL="1200150" lvl="2" indent="-342900">
              <a:spcAft>
                <a:spcPts val="600"/>
              </a:spcAft>
              <a:buFont typeface="Wingdings" pitchFamily="2" charset="2"/>
              <a:buNone/>
            </a:pPr>
            <a:r>
              <a:rPr lang="en-US" altLang="tr-TR" sz="2200" dirty="0">
                <a:sym typeface="Wingdings" pitchFamily="2" charset="2"/>
              </a:rPr>
              <a:t> </a:t>
            </a:r>
            <a:r>
              <a:rPr lang="en-US" altLang="tr-TR" sz="2200" dirty="0" smtClean="0"/>
              <a:t>fail</a:t>
            </a:r>
            <a:r>
              <a:rPr lang="tr-TR" altLang="tr-TR" sz="2200" dirty="0" smtClean="0"/>
              <a:t>s</a:t>
            </a:r>
            <a:r>
              <a:rPr lang="en-US" altLang="tr-TR" sz="2200" dirty="0" smtClean="0"/>
              <a:t> </a:t>
            </a:r>
            <a:r>
              <a:rPr lang="en-US" altLang="tr-TR" sz="2200" dirty="0"/>
              <a:t>if no legal </a:t>
            </a:r>
            <a:r>
              <a:rPr lang="en-US" altLang="tr-TR" sz="2200" dirty="0" smtClean="0"/>
              <a:t>assignments</a:t>
            </a:r>
            <a:endParaRPr lang="en-US" altLang="tr-TR" sz="2200" dirty="0"/>
          </a:p>
          <a:p>
            <a:pPr marL="781050" lvl="1" indent="-381000">
              <a:spcAft>
                <a:spcPts val="600"/>
              </a:spcAft>
            </a:pPr>
            <a:r>
              <a:rPr lang="en-US" altLang="tr-TR" sz="2400" dirty="0">
                <a:solidFill>
                  <a:schemeClr val="accent5">
                    <a:lumMod val="50000"/>
                  </a:schemeClr>
                </a:solidFill>
              </a:rPr>
              <a:t>Goal test: </a:t>
            </a:r>
            <a:r>
              <a:rPr lang="en-US" altLang="tr-TR" sz="2400" dirty="0"/>
              <a:t>the current assignment is </a:t>
            </a:r>
            <a:r>
              <a:rPr lang="en-US" altLang="tr-TR" sz="2400" dirty="0" smtClean="0"/>
              <a:t>complete</a:t>
            </a:r>
            <a:endParaRPr lang="tr-TR" alt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17476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tr-TR" sz="4000" dirty="0"/>
              <a:t>Standard </a:t>
            </a:r>
            <a:r>
              <a:rPr lang="tr-TR" altLang="tr-TR" sz="4000" dirty="0" smtClean="0"/>
              <a:t>S</a:t>
            </a:r>
            <a:r>
              <a:rPr lang="en-US" altLang="tr-TR" sz="4000" dirty="0" err="1" smtClean="0"/>
              <a:t>earch</a:t>
            </a:r>
            <a:r>
              <a:rPr lang="en-US" altLang="tr-TR" sz="4000" dirty="0" smtClean="0"/>
              <a:t> </a:t>
            </a:r>
            <a:r>
              <a:rPr lang="tr-TR" altLang="tr-TR" sz="4000" dirty="0" smtClean="0"/>
              <a:t>F</a:t>
            </a:r>
            <a:r>
              <a:rPr lang="en-US" altLang="tr-TR" sz="4000" dirty="0" err="1" smtClean="0"/>
              <a:t>ormulation</a:t>
            </a:r>
            <a:r>
              <a:rPr lang="en-US" altLang="tr-TR" sz="4000" dirty="0" smtClean="0"/>
              <a:t> </a:t>
            </a:r>
            <a:r>
              <a:rPr lang="tr-TR" altLang="tr-TR" sz="4000" dirty="0" smtClean="0"/>
              <a:t/>
            </a:r>
            <a:br>
              <a:rPr lang="tr-TR" altLang="tr-TR" sz="4000" dirty="0" smtClean="0"/>
            </a:br>
            <a:r>
              <a:rPr lang="en-US" altLang="tr-TR" sz="4000" dirty="0" smtClean="0"/>
              <a:t>(</a:t>
            </a:r>
            <a:r>
              <a:rPr lang="tr-TR" altLang="tr-TR" sz="4000" dirty="0" smtClean="0"/>
              <a:t>I</a:t>
            </a:r>
            <a:r>
              <a:rPr lang="en-US" altLang="tr-TR" sz="4000" dirty="0" err="1" smtClean="0"/>
              <a:t>ncremental</a:t>
            </a:r>
            <a:r>
              <a:rPr lang="en-US" altLang="tr-TR" sz="4000" dirty="0"/>
              <a:t>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tr-TR" sz="2800" dirty="0" smtClean="0"/>
              <a:t>This </a:t>
            </a:r>
            <a:r>
              <a:rPr lang="en-US" altLang="tr-TR" sz="2800" dirty="0"/>
              <a:t>is the same for all CSPs</a:t>
            </a:r>
          </a:p>
          <a:p>
            <a:pPr>
              <a:spcAft>
                <a:spcPts val="600"/>
              </a:spcAft>
            </a:pPr>
            <a:r>
              <a:rPr lang="en-US" altLang="tr-TR" sz="2800" dirty="0"/>
              <a:t>Every solution appears at depth </a:t>
            </a:r>
            <a:r>
              <a:rPr lang="en-US" altLang="tr-TR" sz="2800" i="1" dirty="0"/>
              <a:t>n</a:t>
            </a:r>
            <a:r>
              <a:rPr lang="en-US" altLang="tr-TR" sz="2800" dirty="0"/>
              <a:t> with </a:t>
            </a:r>
            <a:r>
              <a:rPr lang="en-US" altLang="tr-TR" sz="2800" i="1" dirty="0"/>
              <a:t>n</a:t>
            </a:r>
            <a:r>
              <a:rPr lang="en-US" altLang="tr-TR" sz="2800" dirty="0"/>
              <a:t> </a:t>
            </a:r>
            <a:r>
              <a:rPr lang="en-US" altLang="tr-TR" sz="2800" dirty="0" smtClean="0"/>
              <a:t>variables</a:t>
            </a:r>
            <a:endParaRPr lang="tr-TR" altLang="tr-TR" sz="2800" dirty="0" smtClean="0"/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tr-TR" sz="2400" dirty="0" smtClean="0">
                <a:sym typeface="Wingdings" pitchFamily="2" charset="2"/>
              </a:rPr>
              <a:t></a:t>
            </a:r>
            <a:r>
              <a:rPr lang="en-US" altLang="tr-TR" sz="2400" dirty="0" smtClean="0"/>
              <a:t> </a:t>
            </a:r>
            <a:r>
              <a:rPr lang="en-US" altLang="tr-TR" sz="2400" dirty="0"/>
              <a:t>use depth-first search</a:t>
            </a:r>
          </a:p>
          <a:p>
            <a:pPr>
              <a:spcAft>
                <a:spcPts val="600"/>
              </a:spcAft>
            </a:pPr>
            <a:r>
              <a:rPr lang="en-US" altLang="tr-TR" sz="2800" smtClean="0"/>
              <a:t>Path is irrelevant, so can also use complete-state formulation</a:t>
            </a:r>
          </a:p>
          <a:p>
            <a:pPr>
              <a:spcAft>
                <a:spcPts val="600"/>
              </a:spcAft>
            </a:pPr>
            <a:r>
              <a:rPr lang="en-US" altLang="tr-TR" sz="2800" smtClean="0"/>
              <a:t>b </a:t>
            </a:r>
            <a:r>
              <a:rPr lang="en-US" altLang="tr-TR" sz="2800" dirty="0"/>
              <a:t>= (n - </a:t>
            </a:r>
            <a:r>
              <a:rPr lang="en-US" altLang="tr-TR" sz="2800" dirty="0" smtClean="0">
                <a:latin typeface="Monotype Corsiva" pitchFamily="66" charset="0"/>
              </a:rPr>
              <a:t>l</a:t>
            </a:r>
            <a:r>
              <a:rPr lang="en-US" altLang="tr-TR" sz="2800" dirty="0" smtClean="0"/>
              <a:t> )d </a:t>
            </a:r>
            <a:r>
              <a:rPr lang="en-US" altLang="tr-TR" sz="2800" dirty="0"/>
              <a:t>at depth </a:t>
            </a:r>
            <a:r>
              <a:rPr lang="en-US" altLang="tr-TR" sz="2800" smtClean="0">
                <a:latin typeface="Monotype Corsiva" pitchFamily="66" charset="0"/>
              </a:rPr>
              <a:t>l</a:t>
            </a:r>
            <a:r>
              <a:rPr lang="tr-TR" altLang="tr-TR" sz="2800" smtClean="0">
                <a:latin typeface="Monotype Corsiva" pitchFamily="66" charset="0"/>
              </a:rPr>
              <a:t> </a:t>
            </a:r>
            <a:r>
              <a:rPr lang="en-US" altLang="tr-TR" sz="2800" smtClean="0"/>
              <a:t>, </a:t>
            </a:r>
            <a:r>
              <a:rPr lang="en-US" altLang="tr-TR" sz="2800" dirty="0"/>
              <a:t>hence </a:t>
            </a:r>
            <a:r>
              <a:rPr lang="en-US" altLang="tr-TR" sz="2800" dirty="0" smtClean="0"/>
              <a:t>n!</a:t>
            </a:r>
            <a:r>
              <a:rPr lang="tr-TR" altLang="tr-TR" sz="2800" dirty="0" smtClean="0"/>
              <a:t> </a:t>
            </a:r>
            <a:r>
              <a:rPr lang="en-US" altLang="tr-TR" sz="2800" err="1" smtClean="0"/>
              <a:t>d</a:t>
            </a:r>
            <a:r>
              <a:rPr lang="en-US" altLang="tr-TR" sz="2800" baseline="30000" err="1" smtClean="0"/>
              <a:t>n</a:t>
            </a:r>
            <a:r>
              <a:rPr lang="en-US" altLang="tr-TR" sz="2800" smtClean="0"/>
              <a:t> </a:t>
            </a:r>
            <a:r>
              <a:rPr lang="tr-TR" altLang="tr-TR" sz="2800" smtClean="0"/>
              <a:t>states</a:t>
            </a:r>
            <a:endParaRPr lang="en-US" altLang="tr-TR" sz="2800" smtClean="0"/>
          </a:p>
          <a:p>
            <a:pPr lvl="1">
              <a:spcAft>
                <a:spcPts val="600"/>
              </a:spcAft>
            </a:pPr>
            <a:r>
              <a:rPr lang="en-US" sz="2400" smtClean="0"/>
              <a:t>nd+n.d*n-1.d+n.d*n-1.d*n-2*d+…+</a:t>
            </a:r>
            <a:r>
              <a:rPr lang="en-US" altLang="tr-TR" sz="2400"/>
              <a:t> n!</a:t>
            </a:r>
            <a:r>
              <a:rPr lang="tr-TR" altLang="tr-TR" sz="2400"/>
              <a:t> </a:t>
            </a:r>
            <a:r>
              <a:rPr lang="en-US" altLang="tr-TR" sz="2400"/>
              <a:t>d</a:t>
            </a:r>
            <a:r>
              <a:rPr lang="en-US" altLang="tr-TR" sz="2400" baseline="30000"/>
              <a:t>n</a:t>
            </a:r>
            <a:r>
              <a:rPr lang="en-US" altLang="tr-TR" sz="2400"/>
              <a:t> </a:t>
            </a:r>
            <a:endParaRPr lang="en-US" sz="2400"/>
          </a:p>
          <a:p>
            <a:pPr lvl="1">
              <a:spcAft>
                <a:spcPts val="600"/>
              </a:spcAft>
            </a:pPr>
            <a:endParaRPr lang="en-US" altLang="tr-TR" sz="2400" dirty="0"/>
          </a:p>
        </p:txBody>
      </p:sp>
    </p:spTree>
    <p:extLst>
      <p:ext uri="{BB962C8B-B14F-4D97-AF65-F5344CB8AC3E}">
        <p14:creationId xmlns:p14="http://schemas.microsoft.com/office/powerpoint/2010/main" val="17476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Backtracking </a:t>
            </a:r>
            <a:r>
              <a:rPr lang="en-US" altLang="tr-TR" smtClean="0"/>
              <a:t>Search</a:t>
            </a:r>
            <a:endParaRPr lang="en-US" altLang="tr-T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tr-TR" altLang="tr-TR" sz="2800" dirty="0" err="1" smtClean="0"/>
              <a:t>In</a:t>
            </a:r>
            <a:r>
              <a:rPr lang="tr-TR" altLang="tr-TR" sz="2800" dirty="0" smtClean="0"/>
              <a:t> a CSP v</a:t>
            </a:r>
            <a:r>
              <a:rPr lang="en-US" altLang="tr-TR" sz="2800" dirty="0" err="1" smtClean="0"/>
              <a:t>ariable</a:t>
            </a:r>
            <a:r>
              <a:rPr lang="en-US" altLang="tr-TR" sz="2800" dirty="0" smtClean="0"/>
              <a:t> </a:t>
            </a:r>
            <a:r>
              <a:rPr lang="en-US" altLang="tr-TR" sz="2800" dirty="0"/>
              <a:t>assignments are </a:t>
            </a:r>
            <a:r>
              <a:rPr lang="en-US" altLang="tr-TR" sz="2800" dirty="0" smtClean="0"/>
              <a:t>commutative, </a:t>
            </a:r>
            <a:endParaRPr lang="tr-TR" altLang="tr-TR" sz="2800" dirty="0" smtClean="0"/>
          </a:p>
          <a:p>
            <a:pPr lvl="1">
              <a:lnSpc>
                <a:spcPct val="120000"/>
              </a:lnSpc>
            </a:pPr>
            <a:r>
              <a:rPr lang="tr-TR" altLang="tr-TR" sz="2600" dirty="0" err="1" smtClean="0"/>
              <a:t>if</a:t>
            </a:r>
            <a:r>
              <a:rPr lang="tr-TR" altLang="tr-TR" sz="2600" dirty="0" smtClean="0"/>
              <a:t> </a:t>
            </a:r>
            <a:r>
              <a:rPr lang="tr-TR" altLang="tr-TR" sz="2600" dirty="0" err="1" smtClean="0"/>
              <a:t>order</a:t>
            </a:r>
            <a:r>
              <a:rPr lang="tr-TR" altLang="tr-TR" sz="2600" dirty="0" smtClean="0"/>
              <a:t> of </a:t>
            </a:r>
            <a:r>
              <a:rPr lang="tr-TR" altLang="tr-TR" sz="2600" dirty="0" err="1" smtClean="0"/>
              <a:t>application</a:t>
            </a:r>
            <a:r>
              <a:rPr lang="tr-TR" altLang="tr-TR" sz="2600" dirty="0" smtClean="0"/>
              <a:t> of </a:t>
            </a:r>
            <a:r>
              <a:rPr lang="tr-TR" altLang="tr-TR" sz="2600" dirty="0" err="1" smtClean="0"/>
              <a:t>any</a:t>
            </a:r>
            <a:r>
              <a:rPr lang="tr-TR" altLang="tr-TR" sz="2600" dirty="0" smtClean="0"/>
              <a:t> </a:t>
            </a:r>
            <a:r>
              <a:rPr lang="tr-TR" altLang="tr-TR" sz="2600" dirty="0" err="1" smtClean="0"/>
              <a:t>given</a:t>
            </a:r>
            <a:r>
              <a:rPr lang="tr-TR" altLang="tr-TR" sz="2600" dirty="0" smtClean="0"/>
              <a:t> set of </a:t>
            </a:r>
            <a:r>
              <a:rPr lang="tr-TR" altLang="tr-TR" sz="2600" dirty="0" err="1" smtClean="0"/>
              <a:t>actions</a:t>
            </a:r>
            <a:r>
              <a:rPr lang="tr-TR" altLang="tr-TR" sz="2600" dirty="0" smtClean="0"/>
              <a:t> has </a:t>
            </a:r>
            <a:r>
              <a:rPr lang="tr-TR" altLang="tr-TR" sz="2600" dirty="0" err="1" smtClean="0"/>
              <a:t>no</a:t>
            </a:r>
            <a:r>
              <a:rPr lang="tr-TR" altLang="tr-TR" sz="2600" dirty="0" smtClean="0"/>
              <a:t> </a:t>
            </a:r>
            <a:r>
              <a:rPr lang="tr-TR" altLang="tr-TR" sz="2600" dirty="0" err="1" smtClean="0"/>
              <a:t>effect</a:t>
            </a:r>
            <a:r>
              <a:rPr lang="tr-TR" altLang="tr-TR" sz="2600" dirty="0" smtClean="0"/>
              <a:t> on </a:t>
            </a:r>
            <a:r>
              <a:rPr lang="tr-TR" altLang="tr-TR" sz="2600" dirty="0" err="1" smtClean="0"/>
              <a:t>the</a:t>
            </a:r>
            <a:r>
              <a:rPr lang="tr-TR" altLang="tr-TR" sz="2600" dirty="0" smtClean="0"/>
              <a:t> </a:t>
            </a:r>
            <a:r>
              <a:rPr lang="tr-TR" altLang="tr-TR" sz="2600" dirty="0" err="1" smtClean="0"/>
              <a:t>outcome</a:t>
            </a:r>
            <a:endParaRPr lang="tr-TR" altLang="tr-TR" sz="2600" dirty="0" smtClean="0"/>
          </a:p>
          <a:p>
            <a:pPr lvl="1">
              <a:lnSpc>
                <a:spcPct val="120000"/>
              </a:lnSpc>
            </a:pPr>
            <a:r>
              <a:rPr lang="en-US" altLang="tr-TR" sz="2600" dirty="0" smtClean="0"/>
              <a:t>i.e.,</a:t>
            </a:r>
            <a:r>
              <a:rPr lang="tr-TR" altLang="tr-TR" sz="2600" dirty="0" smtClean="0"/>
              <a:t> </a:t>
            </a:r>
            <a:r>
              <a:rPr lang="en-US" altLang="tr-TR" sz="2600" dirty="0" smtClean="0"/>
              <a:t>[ </a:t>
            </a:r>
            <a:r>
              <a:rPr lang="en-US" altLang="tr-TR" sz="2600" dirty="0"/>
              <a:t>WA = red then NT = green ] same as [ NT = green then WA = red </a:t>
            </a:r>
            <a:r>
              <a:rPr lang="en-US" altLang="tr-TR" sz="2600" dirty="0" smtClean="0"/>
              <a:t>]</a:t>
            </a:r>
            <a:endParaRPr lang="en-US" altLang="tr-TR" sz="4100" dirty="0"/>
          </a:p>
          <a:p>
            <a:pPr>
              <a:lnSpc>
                <a:spcPct val="120000"/>
              </a:lnSpc>
            </a:pPr>
            <a:r>
              <a:rPr lang="tr-TR" altLang="tr-TR" sz="2800" dirty="0" smtClean="0"/>
              <a:t>A CSP o</a:t>
            </a:r>
            <a:r>
              <a:rPr lang="en-US" altLang="tr-TR" sz="2800" dirty="0" err="1" smtClean="0"/>
              <a:t>nly</a:t>
            </a:r>
            <a:r>
              <a:rPr lang="en-US" altLang="tr-TR" sz="2800" dirty="0" smtClean="0"/>
              <a:t> need</a:t>
            </a:r>
            <a:r>
              <a:rPr lang="tr-TR" altLang="tr-TR" sz="2800" dirty="0" smtClean="0"/>
              <a:t>s</a:t>
            </a:r>
            <a:r>
              <a:rPr lang="en-US" altLang="tr-TR" sz="2800" dirty="0" smtClean="0"/>
              <a:t> </a:t>
            </a:r>
            <a:r>
              <a:rPr lang="en-US" altLang="tr-TR" sz="2800" dirty="0"/>
              <a:t>to consider assignments to a single variable at each node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tr-TR" sz="2400" dirty="0">
                <a:sym typeface="Wingdings" pitchFamily="2" charset="2"/>
              </a:rPr>
              <a:t> </a:t>
            </a:r>
            <a:r>
              <a:rPr lang="tr-TR" altLang="tr-TR" sz="2400" dirty="0" err="1" smtClean="0">
                <a:sym typeface="Wingdings" pitchFamily="2" charset="2"/>
              </a:rPr>
              <a:t>Then</a:t>
            </a:r>
            <a:r>
              <a:rPr lang="tr-TR" altLang="tr-TR" sz="2400" dirty="0" smtClean="0">
                <a:sym typeface="Wingdings" pitchFamily="2" charset="2"/>
              </a:rPr>
              <a:t> since </a:t>
            </a:r>
            <a:r>
              <a:rPr lang="en-US" altLang="tr-TR" sz="2400" dirty="0" smtClean="0"/>
              <a:t>b </a:t>
            </a:r>
            <a:r>
              <a:rPr lang="en-US" altLang="tr-TR" sz="2400" dirty="0"/>
              <a:t>= </a:t>
            </a:r>
            <a:r>
              <a:rPr lang="en-US" altLang="tr-TR" sz="2400" dirty="0" smtClean="0"/>
              <a:t>d</a:t>
            </a:r>
            <a:r>
              <a:rPr lang="tr-TR" altLang="tr-TR" sz="2400" dirty="0" smtClean="0"/>
              <a:t>,</a:t>
            </a:r>
            <a:r>
              <a:rPr lang="en-US" altLang="tr-TR" sz="2400" dirty="0" smtClean="0"/>
              <a:t> </a:t>
            </a:r>
            <a:r>
              <a:rPr lang="tr-TR" altLang="tr-TR" sz="2400" dirty="0" smtClean="0"/>
              <a:t>t</a:t>
            </a:r>
            <a:r>
              <a:rPr lang="en-US" altLang="tr-TR" sz="2400" dirty="0" smtClean="0"/>
              <a:t>here </a:t>
            </a:r>
            <a:r>
              <a:rPr lang="en-US" altLang="tr-TR" sz="2400" dirty="0"/>
              <a:t>are </a:t>
            </a:r>
            <a:r>
              <a:rPr lang="en-US" altLang="tr-TR" sz="2400" dirty="0" err="1" smtClean="0"/>
              <a:t>d</a:t>
            </a:r>
            <a:r>
              <a:rPr lang="en-US" altLang="tr-TR" sz="2400" baseline="30000" dirty="0" err="1" smtClean="0"/>
              <a:t>n</a:t>
            </a:r>
            <a:r>
              <a:rPr lang="en-US" altLang="tr-TR" sz="2400" dirty="0" smtClean="0"/>
              <a:t> </a:t>
            </a:r>
            <a:r>
              <a:rPr lang="tr-TR" altLang="tr-TR" sz="2400" dirty="0" err="1" smtClean="0"/>
              <a:t>possible</a:t>
            </a:r>
            <a:r>
              <a:rPr lang="tr-TR" altLang="tr-TR" sz="2400" dirty="0" smtClean="0"/>
              <a:t> </a:t>
            </a:r>
            <a:r>
              <a:rPr lang="en-US" altLang="tr-TR" sz="2400" dirty="0" smtClean="0"/>
              <a:t>leaves</a:t>
            </a:r>
            <a:endParaRPr lang="en-US" altLang="tr-TR" dirty="0"/>
          </a:p>
          <a:p>
            <a:pPr>
              <a:lnSpc>
                <a:spcPct val="120000"/>
              </a:lnSpc>
            </a:pPr>
            <a:r>
              <a:rPr lang="en-US" altLang="tr-TR" sz="2800" dirty="0"/>
              <a:t>Depth-first search for CSPs with single-variable assignments is called </a:t>
            </a:r>
            <a:r>
              <a:rPr lang="en-US" altLang="tr-TR" sz="2800" b="1" dirty="0">
                <a:solidFill>
                  <a:schemeClr val="accent5">
                    <a:lumMod val="50000"/>
                  </a:schemeClr>
                </a:solidFill>
              </a:rPr>
              <a:t>backtracking</a:t>
            </a:r>
            <a:r>
              <a:rPr lang="en-US" altLang="tr-TR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tr-TR" sz="2800" dirty="0" smtClean="0"/>
              <a:t>search</a:t>
            </a:r>
            <a:endParaRPr lang="en-US" altLang="tr-TR" sz="2800" dirty="0"/>
          </a:p>
          <a:p>
            <a:pPr>
              <a:lnSpc>
                <a:spcPct val="120000"/>
              </a:lnSpc>
            </a:pPr>
            <a:r>
              <a:rPr lang="en-US" altLang="tr-TR" sz="2800" dirty="0"/>
              <a:t>Backtracking search is the basic uninformed algorithm for </a:t>
            </a:r>
            <a:r>
              <a:rPr lang="en-US" altLang="tr-TR" sz="2800" dirty="0" smtClean="0"/>
              <a:t>CSPs</a:t>
            </a:r>
            <a:endParaRPr lang="en-US" altLang="tr-TR" sz="2800" dirty="0"/>
          </a:p>
          <a:p>
            <a:pPr>
              <a:lnSpc>
                <a:spcPct val="120000"/>
              </a:lnSpc>
            </a:pPr>
            <a:r>
              <a:rPr lang="en-US" altLang="tr-TR" sz="2800" dirty="0"/>
              <a:t>Can solve </a:t>
            </a:r>
            <a:r>
              <a:rPr lang="en-US" altLang="tr-TR" sz="2800" i="1" dirty="0"/>
              <a:t>n</a:t>
            </a:r>
            <a:r>
              <a:rPr lang="en-US" altLang="tr-TR" sz="2800" dirty="0"/>
              <a:t>-queens for </a:t>
            </a:r>
            <a:r>
              <a:rPr lang="en-US" altLang="tr-TR" sz="2800" i="1" dirty="0"/>
              <a:t>n</a:t>
            </a:r>
            <a:r>
              <a:rPr lang="en-US" altLang="tr-TR" sz="2800" dirty="0"/>
              <a:t> </a:t>
            </a:r>
            <a:r>
              <a:rPr lang="en-US" altLang="tr-TR" sz="2800" dirty="0">
                <a:cs typeface="Arial" charset="0"/>
              </a:rPr>
              <a:t>≈ </a:t>
            </a:r>
            <a:r>
              <a:rPr lang="en-US" altLang="tr-TR" sz="2800" dirty="0" smtClean="0"/>
              <a:t>25</a:t>
            </a:r>
            <a:endParaRPr lang="en-US" altLang="tr-TR" sz="2800" dirty="0"/>
          </a:p>
        </p:txBody>
      </p:sp>
    </p:spTree>
    <p:extLst>
      <p:ext uri="{BB962C8B-B14F-4D97-AF65-F5344CB8AC3E}">
        <p14:creationId xmlns:p14="http://schemas.microsoft.com/office/powerpoint/2010/main" val="197141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Backtracking </a:t>
            </a:r>
            <a:r>
              <a:rPr lang="en-US" altLang="tr-TR" smtClean="0"/>
              <a:t>Search</a:t>
            </a:r>
            <a:endParaRPr lang="en-US" altLang="tr-TR"/>
          </a:p>
        </p:txBody>
      </p:sp>
      <p:sp>
        <p:nvSpPr>
          <p:cNvPr id="2" name="Metin kutusu 1"/>
          <p:cNvSpPr txBox="1"/>
          <p:nvPr/>
        </p:nvSpPr>
        <p:spPr>
          <a:xfrm>
            <a:off x="179513" y="5694474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/>
              <a:t>SELECT-UNASSIGNED-VARIABLE </a:t>
            </a:r>
            <a:r>
              <a:rPr lang="tr-TR" sz="2400" dirty="0" err="1" smtClean="0"/>
              <a:t>and</a:t>
            </a:r>
            <a:r>
              <a:rPr lang="tr-TR" sz="2400" dirty="0" smtClean="0"/>
              <a:t> ORDER-DOMAIN-VALUES </a:t>
            </a:r>
          </a:p>
          <a:p>
            <a:pPr algn="ctr"/>
            <a:r>
              <a:rPr lang="tr-TR" sz="2400" dirty="0" smtClean="0"/>
              <a:t>can be </a:t>
            </a:r>
            <a:r>
              <a:rPr lang="tr-TR" sz="2400" dirty="0" err="1" smtClean="0"/>
              <a:t>used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implement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general </a:t>
            </a:r>
            <a:r>
              <a:rPr lang="tr-TR" sz="2400" dirty="0" err="1" smtClean="0"/>
              <a:t>purpose</a:t>
            </a:r>
            <a:r>
              <a:rPr lang="tr-TR" sz="2400" dirty="0" smtClean="0"/>
              <a:t> </a:t>
            </a:r>
            <a:r>
              <a:rPr lang="tr-TR" sz="2400" dirty="0" err="1" smtClean="0"/>
              <a:t>heuristics</a:t>
            </a:r>
            <a:endParaRPr lang="tr-T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14" y="1412776"/>
            <a:ext cx="8103441" cy="4085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59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Backtracking </a:t>
            </a:r>
            <a:r>
              <a:rPr lang="en-US" altLang="tr-TR" smtClean="0"/>
              <a:t>Example</a:t>
            </a:r>
            <a:endParaRPr lang="en-US" altLang="tr-TR"/>
          </a:p>
        </p:txBody>
      </p:sp>
      <p:pic>
        <p:nvPicPr>
          <p:cNvPr id="16388" name="Picture 4" descr="backtrack-progress1c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19250"/>
            <a:ext cx="7940126" cy="490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25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 descr="backtrack-progress2c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89087"/>
            <a:ext cx="7755860" cy="479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Backtracking </a:t>
            </a:r>
            <a:r>
              <a:rPr lang="en-US" altLang="tr-TR" smtClean="0"/>
              <a:t>Example</a:t>
            </a:r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5923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Backtracking </a:t>
            </a:r>
            <a:r>
              <a:rPr lang="en-US" altLang="tr-TR" smtClean="0"/>
              <a:t>Example</a:t>
            </a:r>
            <a:endParaRPr lang="en-US" altLang="tr-TR"/>
          </a:p>
        </p:txBody>
      </p:sp>
      <p:pic>
        <p:nvPicPr>
          <p:cNvPr id="41989" name="Picture 5" descr="backtrack-progress3c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157749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05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Backtracking </a:t>
            </a:r>
            <a:r>
              <a:rPr lang="en-US" altLang="tr-TR" smtClean="0"/>
              <a:t>Example</a:t>
            </a:r>
            <a:endParaRPr lang="en-US" altLang="tr-TR"/>
          </a:p>
        </p:txBody>
      </p:sp>
      <p:pic>
        <p:nvPicPr>
          <p:cNvPr id="19460" name="Picture 4" descr="backtrack-progress4c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691591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74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4000"/>
              <a:t>Improving </a:t>
            </a:r>
            <a:r>
              <a:rPr lang="en-US" altLang="tr-TR" sz="4000" smtClean="0"/>
              <a:t>Backtracking Efficiency</a:t>
            </a:r>
            <a:endParaRPr lang="en-US" altLang="tr-TR" sz="40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 altLang="tr-TR" dirty="0" err="1" smtClean="0"/>
              <a:t>Uninformed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search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algorithms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are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improved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with</a:t>
            </a:r>
            <a:r>
              <a:rPr lang="tr-TR" altLang="tr-TR" dirty="0" smtClean="0"/>
              <a:t> domain-</a:t>
            </a:r>
            <a:r>
              <a:rPr lang="tr-TR" altLang="tr-TR" dirty="0" err="1" smtClean="0"/>
              <a:t>specific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heuristics</a:t>
            </a:r>
            <a:endParaRPr lang="tr-TR" altLang="tr-TR" dirty="0" smtClean="0"/>
          </a:p>
          <a:p>
            <a:pPr>
              <a:spcAft>
                <a:spcPts val="600"/>
              </a:spcAft>
            </a:pPr>
            <a:r>
              <a:rPr lang="tr-TR" altLang="tr-TR" dirty="0" err="1" smtClean="0"/>
              <a:t>In</a:t>
            </a:r>
            <a:r>
              <a:rPr lang="tr-TR" altLang="tr-TR" dirty="0" smtClean="0"/>
              <a:t> CSP g</a:t>
            </a:r>
            <a:r>
              <a:rPr lang="en-US" altLang="tr-TR" dirty="0" err="1" smtClean="0"/>
              <a:t>eneral</a:t>
            </a:r>
            <a:r>
              <a:rPr lang="en-US" altLang="tr-TR" dirty="0" smtClean="0"/>
              <a:t>-purpose </a:t>
            </a:r>
            <a:r>
              <a:rPr lang="en-US" altLang="tr-TR" dirty="0"/>
              <a:t>methods can give huge gains in speed</a:t>
            </a:r>
            <a:r>
              <a:rPr lang="en-US" altLang="tr-TR" dirty="0" smtClean="0"/>
              <a:t>:</a:t>
            </a:r>
            <a:endParaRPr lang="en-US" altLang="tr-TR" dirty="0"/>
          </a:p>
          <a:p>
            <a:pPr lvl="1">
              <a:spcAft>
                <a:spcPts val="600"/>
              </a:spcAft>
            </a:pPr>
            <a:r>
              <a:rPr lang="en-US" altLang="tr-TR" dirty="0"/>
              <a:t>Which variable should be assigned next</a:t>
            </a:r>
            <a:r>
              <a:rPr lang="en-US" altLang="tr-TR" dirty="0" smtClean="0"/>
              <a:t>?</a:t>
            </a:r>
            <a:endParaRPr lang="en-US" altLang="tr-TR" dirty="0"/>
          </a:p>
          <a:p>
            <a:pPr lvl="1">
              <a:spcAft>
                <a:spcPts val="600"/>
              </a:spcAft>
            </a:pPr>
            <a:r>
              <a:rPr lang="en-US" altLang="tr-TR" dirty="0"/>
              <a:t>In what order should its values be tried</a:t>
            </a:r>
            <a:r>
              <a:rPr lang="en-US" altLang="tr-TR" dirty="0" smtClean="0"/>
              <a:t>?</a:t>
            </a:r>
            <a:endParaRPr lang="en-US" altLang="tr-TR" dirty="0"/>
          </a:p>
          <a:p>
            <a:pPr lvl="1">
              <a:spcAft>
                <a:spcPts val="600"/>
              </a:spcAft>
            </a:pPr>
            <a:r>
              <a:rPr lang="en-US" altLang="tr-TR" dirty="0"/>
              <a:t>Can we detect inevitable failure early</a:t>
            </a:r>
            <a:r>
              <a:rPr lang="en-US" altLang="tr-TR" dirty="0" smtClean="0"/>
              <a:t>?</a:t>
            </a: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22405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Map-Coloring Problem</a:t>
            </a:r>
            <a:endParaRPr lang="en-US" altLang="tr-TR"/>
          </a:p>
        </p:txBody>
      </p:sp>
      <p:pic>
        <p:nvPicPr>
          <p:cNvPr id="6149" name="Picture 5" descr="australi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778" y="2132856"/>
            <a:ext cx="3816424" cy="315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72816"/>
            <a:ext cx="4771257" cy="435969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tr-TR" sz="2400" smtClean="0">
                <a:solidFill>
                  <a:schemeClr val="accent5">
                    <a:lumMod val="50000"/>
                  </a:schemeClr>
                </a:solidFill>
              </a:rPr>
              <a:t>Variables </a:t>
            </a:r>
            <a:r>
              <a:rPr lang="en-US" altLang="tr-TR" sz="2400" i="1" dirty="0"/>
              <a:t>WA, NT, Q, NSW, V, SA</a:t>
            </a:r>
            <a:r>
              <a:rPr lang="en-US" altLang="tr-TR" sz="2400" i="1"/>
              <a:t>, </a:t>
            </a:r>
            <a:r>
              <a:rPr lang="en-US" altLang="tr-TR" sz="2400" i="1" smtClean="0"/>
              <a:t>T</a:t>
            </a:r>
            <a:endParaRPr lang="en-US" altLang="tr-TR" sz="2400" i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tr-TR" sz="2400" smtClean="0">
                <a:solidFill>
                  <a:schemeClr val="accent5">
                    <a:lumMod val="50000"/>
                  </a:schemeClr>
                </a:solidFill>
              </a:rPr>
              <a:t>Domains</a:t>
            </a:r>
            <a:r>
              <a:rPr lang="en-US" altLang="tr-TR" sz="2400" smtClean="0"/>
              <a:t> </a:t>
            </a:r>
            <a:r>
              <a:rPr lang="en-US" altLang="tr-TR" sz="2400" i="1" dirty="0"/>
              <a:t>D</a:t>
            </a:r>
            <a:r>
              <a:rPr lang="en-US" altLang="tr-TR" sz="2400" i="1" baseline="-25000" dirty="0"/>
              <a:t>i</a:t>
            </a:r>
            <a:r>
              <a:rPr lang="en-US" altLang="tr-TR" sz="2400" dirty="0"/>
              <a:t> = {red</a:t>
            </a:r>
            <a:r>
              <a:rPr lang="en-US" altLang="tr-TR" sz="2400" dirty="0" smtClean="0"/>
              <a:t>,</a:t>
            </a:r>
            <a:r>
              <a:rPr lang="tr-TR" altLang="tr-TR" sz="2400" dirty="0" smtClean="0"/>
              <a:t> </a:t>
            </a:r>
            <a:r>
              <a:rPr lang="en-US" altLang="tr-TR" sz="2400" dirty="0" smtClean="0"/>
              <a:t>green,</a:t>
            </a:r>
            <a:r>
              <a:rPr lang="tr-TR" altLang="tr-TR" sz="2400" dirty="0" smtClean="0"/>
              <a:t> </a:t>
            </a:r>
            <a:r>
              <a:rPr lang="en-US" altLang="tr-TR" sz="2400" dirty="0" smtClean="0"/>
              <a:t>blue}</a:t>
            </a:r>
            <a:endParaRPr lang="tr-TR" altLang="tr-TR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tr-TR" sz="2400" smtClean="0">
                <a:solidFill>
                  <a:schemeClr val="accent5">
                    <a:lumMod val="50000"/>
                  </a:schemeClr>
                </a:solidFill>
              </a:rPr>
              <a:t>Constraints</a:t>
            </a:r>
            <a:r>
              <a:rPr lang="en-US" altLang="tr-TR" sz="2400" dirty="0"/>
              <a:t>: adjacent regions must have different </a:t>
            </a:r>
            <a:r>
              <a:rPr lang="en-US" altLang="tr-TR" sz="2400" dirty="0" smtClean="0"/>
              <a:t>colors</a:t>
            </a:r>
            <a:endParaRPr lang="en-US" altLang="tr-TR" sz="24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tr-TR" sz="2000" dirty="0"/>
              <a:t>e.g., WA </a:t>
            </a:r>
            <a:r>
              <a:rPr lang="en-US" altLang="tr-TR" sz="2000" dirty="0">
                <a:cs typeface="Arial" charset="0"/>
              </a:rPr>
              <a:t>≠</a:t>
            </a:r>
            <a:r>
              <a:rPr lang="en-US" altLang="tr-TR" sz="2000" dirty="0"/>
              <a:t> NT, or (WA,NT) in {(red</a:t>
            </a:r>
            <a:r>
              <a:rPr lang="en-US" altLang="tr-TR" sz="2000" dirty="0" smtClean="0"/>
              <a:t>,</a:t>
            </a:r>
            <a:r>
              <a:rPr lang="tr-TR" altLang="tr-TR" sz="2000" dirty="0" smtClean="0"/>
              <a:t> </a:t>
            </a:r>
            <a:r>
              <a:rPr lang="en-US" altLang="tr-TR" sz="2000" dirty="0" smtClean="0"/>
              <a:t>green</a:t>
            </a:r>
            <a:r>
              <a:rPr lang="en-US" altLang="tr-TR" sz="2000" dirty="0"/>
              <a:t>),(red</a:t>
            </a:r>
            <a:r>
              <a:rPr lang="en-US" altLang="tr-TR" sz="2000" dirty="0" smtClean="0"/>
              <a:t>,</a:t>
            </a:r>
            <a:r>
              <a:rPr lang="tr-TR" altLang="tr-TR" sz="2000" dirty="0" smtClean="0"/>
              <a:t> </a:t>
            </a:r>
            <a:r>
              <a:rPr lang="en-US" altLang="tr-TR" sz="2000" dirty="0" smtClean="0"/>
              <a:t>blue</a:t>
            </a:r>
            <a:r>
              <a:rPr lang="en-US" altLang="tr-TR" sz="2000" dirty="0"/>
              <a:t>),(green</a:t>
            </a:r>
            <a:r>
              <a:rPr lang="en-US" altLang="tr-TR" sz="2000" dirty="0" smtClean="0"/>
              <a:t>,</a:t>
            </a:r>
            <a:r>
              <a:rPr lang="tr-TR" altLang="tr-TR" sz="2000" dirty="0" smtClean="0"/>
              <a:t> </a:t>
            </a:r>
            <a:r>
              <a:rPr lang="en-US" altLang="tr-TR" sz="2000" dirty="0" smtClean="0"/>
              <a:t>red</a:t>
            </a:r>
            <a:r>
              <a:rPr lang="en-US" altLang="tr-TR" sz="2000" dirty="0"/>
              <a:t>), (green</a:t>
            </a:r>
            <a:r>
              <a:rPr lang="en-US" altLang="tr-TR" sz="2000" dirty="0" smtClean="0"/>
              <a:t>,</a:t>
            </a:r>
            <a:r>
              <a:rPr lang="tr-TR" altLang="tr-TR" sz="2000" dirty="0" smtClean="0"/>
              <a:t> </a:t>
            </a:r>
            <a:r>
              <a:rPr lang="en-US" altLang="tr-TR" sz="2000" dirty="0" smtClean="0"/>
              <a:t>blue</a:t>
            </a:r>
            <a:r>
              <a:rPr lang="en-US" altLang="tr-TR" sz="2000" dirty="0"/>
              <a:t>),(blue</a:t>
            </a:r>
            <a:r>
              <a:rPr lang="en-US" altLang="tr-TR" sz="2000" dirty="0" smtClean="0"/>
              <a:t>,</a:t>
            </a:r>
            <a:r>
              <a:rPr lang="tr-TR" altLang="tr-TR" sz="2000" dirty="0" smtClean="0"/>
              <a:t> </a:t>
            </a:r>
            <a:r>
              <a:rPr lang="en-US" altLang="tr-TR" sz="2000" dirty="0" smtClean="0"/>
              <a:t>red</a:t>
            </a:r>
            <a:r>
              <a:rPr lang="en-US" altLang="tr-TR" sz="2000" dirty="0"/>
              <a:t>),(blue</a:t>
            </a:r>
            <a:r>
              <a:rPr lang="en-US" altLang="tr-TR" sz="2000" dirty="0" smtClean="0"/>
              <a:t>,</a:t>
            </a:r>
            <a:r>
              <a:rPr lang="tr-TR" altLang="tr-TR" sz="2000" dirty="0" smtClean="0"/>
              <a:t> </a:t>
            </a:r>
            <a:r>
              <a:rPr lang="en-US" altLang="tr-TR" sz="2000" dirty="0" smtClean="0"/>
              <a:t>green)}</a:t>
            </a:r>
            <a:endParaRPr lang="en-US" altLang="tr-TR" sz="2000" dirty="0"/>
          </a:p>
        </p:txBody>
      </p:sp>
    </p:spTree>
    <p:extLst>
      <p:ext uri="{BB962C8B-B14F-4D97-AF65-F5344CB8AC3E}">
        <p14:creationId xmlns:p14="http://schemas.microsoft.com/office/powerpoint/2010/main" val="4325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 smtClean="0"/>
              <a:t>Minimum </a:t>
            </a:r>
            <a:r>
              <a:rPr lang="tr-TR" altLang="tr-TR" dirty="0" err="1" smtClean="0"/>
              <a:t>Remaining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Values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Heuristic</a:t>
            </a:r>
            <a:r>
              <a:rPr lang="tr-TR" altLang="tr-TR" dirty="0" smtClean="0"/>
              <a:t>:</a:t>
            </a:r>
            <a:br>
              <a:rPr lang="tr-TR" altLang="tr-TR" dirty="0" smtClean="0"/>
            </a:br>
            <a:r>
              <a:rPr lang="en-US" altLang="tr-TR" dirty="0" smtClean="0"/>
              <a:t>Most </a:t>
            </a:r>
            <a:r>
              <a:rPr lang="tr-TR" altLang="tr-TR" dirty="0" smtClean="0"/>
              <a:t>C</a:t>
            </a:r>
            <a:r>
              <a:rPr lang="en-US" altLang="tr-TR" dirty="0" err="1" smtClean="0"/>
              <a:t>onstrained</a:t>
            </a:r>
            <a:r>
              <a:rPr lang="en-US" altLang="tr-TR" dirty="0" smtClean="0"/>
              <a:t> </a:t>
            </a:r>
            <a:r>
              <a:rPr lang="tr-TR" altLang="tr-TR" dirty="0"/>
              <a:t>V</a:t>
            </a:r>
            <a:r>
              <a:rPr lang="en-US" altLang="tr-TR" dirty="0" err="1" smtClean="0"/>
              <a:t>ariable</a:t>
            </a:r>
            <a:endParaRPr lang="en-US" altLang="tr-TR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00200"/>
            <a:ext cx="8496944" cy="492514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tr-TR" dirty="0" smtClean="0"/>
              <a:t>SELECT-UNASSIGNED-VARIABLE </a:t>
            </a:r>
            <a:r>
              <a:rPr lang="tr-TR" dirty="0" err="1" smtClean="0"/>
              <a:t>selects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next</a:t>
            </a:r>
            <a:r>
              <a:rPr lang="tr-TR" dirty="0" smtClean="0"/>
              <a:t> </a:t>
            </a:r>
            <a:r>
              <a:rPr lang="tr-TR" dirty="0" err="1" smtClean="0"/>
              <a:t>unassigned</a:t>
            </a:r>
            <a:r>
              <a:rPr lang="tr-TR" dirty="0" smtClean="0"/>
              <a:t> </a:t>
            </a:r>
            <a:r>
              <a:rPr lang="tr-TR" dirty="0" err="1" smtClean="0"/>
              <a:t>variable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order</a:t>
            </a:r>
            <a:r>
              <a:rPr lang="tr-TR" dirty="0" smtClean="0"/>
              <a:t> </a:t>
            </a:r>
            <a:r>
              <a:rPr lang="tr-TR" dirty="0" err="1" smtClean="0"/>
              <a:t>given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list</a:t>
            </a:r>
            <a:r>
              <a:rPr lang="tr-TR" dirty="0" smtClean="0"/>
              <a:t> VARIABLES[</a:t>
            </a:r>
            <a:r>
              <a:rPr lang="tr-TR" dirty="0" err="1" smtClean="0"/>
              <a:t>csp</a:t>
            </a:r>
            <a:r>
              <a:rPr lang="tr-TR" dirty="0" smtClean="0"/>
              <a:t>]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default</a:t>
            </a:r>
            <a:r>
              <a:rPr lang="tr-TR" dirty="0" smtClean="0"/>
              <a:t>. </a:t>
            </a: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tr-TR" dirty="0" err="1" smtClean="0"/>
              <a:t>Known</a:t>
            </a:r>
            <a:r>
              <a:rPr lang="tr-TR" dirty="0" smtClean="0"/>
              <a:t> as </a:t>
            </a:r>
            <a:r>
              <a:rPr lang="tr-TR" b="1" dirty="0" err="1" smtClean="0"/>
              <a:t>variable</a:t>
            </a:r>
            <a:r>
              <a:rPr lang="tr-TR" b="1" dirty="0" smtClean="0"/>
              <a:t> </a:t>
            </a:r>
            <a:r>
              <a:rPr lang="tr-TR" b="1" dirty="0" err="1" smtClean="0"/>
              <a:t>ordering</a:t>
            </a:r>
            <a:endParaRPr lang="tr-TR" b="1" dirty="0" smtClean="0"/>
          </a:p>
          <a:p>
            <a:pPr marL="514350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altLang="tr-TR" dirty="0" smtClean="0"/>
              <a:t>Most </a:t>
            </a:r>
            <a:r>
              <a:rPr lang="en-US" altLang="tr-TR" dirty="0"/>
              <a:t>constrained variable:</a:t>
            </a:r>
          </a:p>
          <a:p>
            <a:pPr lvl="1">
              <a:lnSpc>
                <a:spcPct val="120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n-US" altLang="tr-TR" dirty="0"/>
              <a:t>choose the variable with the fewest legal </a:t>
            </a:r>
            <a:r>
              <a:rPr lang="en-US" altLang="tr-TR" dirty="0" smtClean="0"/>
              <a:t>values</a:t>
            </a:r>
            <a:endParaRPr lang="tr-TR" altLang="tr-TR" dirty="0" smtClean="0"/>
          </a:p>
          <a:p>
            <a:pPr lvl="1">
              <a:lnSpc>
                <a:spcPct val="120000"/>
              </a:lnSpc>
              <a:spcAft>
                <a:spcPts val="300"/>
              </a:spcAft>
              <a:buFont typeface="Wingdings" pitchFamily="2" charset="2"/>
              <a:buNone/>
            </a:pPr>
            <a:endParaRPr lang="en-US" altLang="tr-TR" dirty="0"/>
          </a:p>
          <a:p>
            <a:pPr>
              <a:lnSpc>
                <a:spcPct val="120000"/>
              </a:lnSpc>
              <a:spcAft>
                <a:spcPts val="300"/>
              </a:spcAft>
            </a:pPr>
            <a:endParaRPr lang="en-US" altLang="tr-TR" dirty="0"/>
          </a:p>
          <a:p>
            <a:pPr>
              <a:lnSpc>
                <a:spcPct val="120000"/>
              </a:lnSpc>
              <a:spcAft>
                <a:spcPts val="300"/>
              </a:spcAft>
            </a:pPr>
            <a:endParaRPr lang="en-US" altLang="tr-TR" dirty="0"/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tr-TR" altLang="tr-TR" dirty="0" err="1" smtClean="0"/>
              <a:t>Also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known</a:t>
            </a:r>
            <a:r>
              <a:rPr lang="tr-TR" altLang="tr-TR" dirty="0" smtClean="0"/>
              <a:t> as </a:t>
            </a:r>
            <a:r>
              <a:rPr lang="en-US" altLang="tr-TR" dirty="0" smtClean="0">
                <a:solidFill>
                  <a:schemeClr val="accent5">
                    <a:lumMod val="50000"/>
                  </a:schemeClr>
                </a:solidFill>
              </a:rPr>
              <a:t>minimum </a:t>
            </a:r>
            <a:r>
              <a:rPr lang="en-US" altLang="tr-TR" dirty="0">
                <a:solidFill>
                  <a:schemeClr val="accent5">
                    <a:lumMod val="50000"/>
                  </a:schemeClr>
                </a:solidFill>
              </a:rPr>
              <a:t>remaining values (MRV) </a:t>
            </a:r>
            <a:r>
              <a:rPr lang="en-US" altLang="tr-TR" dirty="0" smtClean="0"/>
              <a:t>heuristic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or</a:t>
            </a:r>
            <a:r>
              <a:rPr lang="tr-TR" altLang="tr-TR" dirty="0" smtClean="0"/>
              <a:t> </a:t>
            </a:r>
            <a:r>
              <a:rPr lang="tr-TR" altLang="tr-TR" dirty="0" smtClean="0">
                <a:solidFill>
                  <a:schemeClr val="accent5">
                    <a:lumMod val="50000"/>
                  </a:schemeClr>
                </a:solidFill>
              </a:rPr>
              <a:t>fail-</a:t>
            </a:r>
            <a:r>
              <a:rPr lang="tr-TR" altLang="tr-TR" dirty="0" err="1" smtClean="0">
                <a:solidFill>
                  <a:schemeClr val="accent5">
                    <a:lumMod val="50000"/>
                  </a:schemeClr>
                </a:solidFill>
              </a:rPr>
              <a:t>first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heuristic</a:t>
            </a:r>
            <a:endParaRPr lang="en-US" altLang="tr-TR" dirty="0"/>
          </a:p>
        </p:txBody>
      </p:sp>
      <p:pic>
        <p:nvPicPr>
          <p:cNvPr id="21508" name="Picture 4" descr="australia-most-constrained-variable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437112"/>
            <a:ext cx="610552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16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 err="1" smtClean="0"/>
              <a:t>Degree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Heuristic</a:t>
            </a:r>
            <a:r>
              <a:rPr lang="tr-TR" altLang="tr-TR" dirty="0" smtClean="0"/>
              <a:t>:</a:t>
            </a:r>
            <a:br>
              <a:rPr lang="tr-TR" altLang="tr-TR" dirty="0" smtClean="0"/>
            </a:br>
            <a:r>
              <a:rPr lang="en-US" altLang="tr-TR" dirty="0" smtClean="0"/>
              <a:t>Most </a:t>
            </a:r>
            <a:r>
              <a:rPr lang="tr-TR" altLang="tr-TR" dirty="0" smtClean="0"/>
              <a:t>C</a:t>
            </a:r>
            <a:r>
              <a:rPr lang="en-US" altLang="tr-TR" dirty="0" err="1" smtClean="0"/>
              <a:t>onstraining</a:t>
            </a:r>
            <a:r>
              <a:rPr lang="en-US" altLang="tr-TR" dirty="0" smtClean="0"/>
              <a:t> </a:t>
            </a:r>
            <a:r>
              <a:rPr lang="tr-TR" altLang="tr-TR" dirty="0" smtClean="0"/>
              <a:t>V</a:t>
            </a:r>
            <a:r>
              <a:rPr lang="en-US" altLang="tr-TR" dirty="0" err="1" smtClean="0"/>
              <a:t>ariable</a:t>
            </a:r>
            <a:endParaRPr lang="en-US" altLang="tr-TR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dirty="0"/>
              <a:t>Tie-breaker among most constrained variables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tr-TR" dirty="0"/>
              <a:t>Most constraining variable</a:t>
            </a:r>
            <a:r>
              <a:rPr lang="en-US" altLang="tr-TR" dirty="0" smtClean="0"/>
              <a:t>:</a:t>
            </a:r>
            <a:endParaRPr lang="en-US" altLang="tr-TR" dirty="0"/>
          </a:p>
          <a:p>
            <a:pPr lvl="1"/>
            <a:r>
              <a:rPr lang="en-US" altLang="tr-TR" dirty="0"/>
              <a:t>choose the variable with the most constraints on remaining </a:t>
            </a:r>
            <a:r>
              <a:rPr lang="en-US" altLang="tr-TR" dirty="0" smtClean="0"/>
              <a:t>variables</a:t>
            </a:r>
            <a:endParaRPr lang="en-US" altLang="tr-TR" dirty="0"/>
          </a:p>
        </p:txBody>
      </p:sp>
      <p:pic>
        <p:nvPicPr>
          <p:cNvPr id="22532" name="Picture 4" descr="australia-most-constraining-variabl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17" y="3776513"/>
            <a:ext cx="7620000" cy="12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ustralia-csp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587806"/>
            <a:ext cx="2386730" cy="204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australia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50700"/>
            <a:ext cx="2477198" cy="204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13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Least </a:t>
            </a:r>
            <a:r>
              <a:rPr lang="tr-TR" altLang="tr-TR" dirty="0" smtClean="0"/>
              <a:t>C</a:t>
            </a:r>
            <a:r>
              <a:rPr lang="en-US" altLang="tr-TR" dirty="0" err="1" smtClean="0"/>
              <a:t>onstraining</a:t>
            </a:r>
            <a:r>
              <a:rPr lang="en-US" altLang="tr-TR" dirty="0" smtClean="0"/>
              <a:t> </a:t>
            </a:r>
            <a:r>
              <a:rPr lang="tr-TR" altLang="tr-TR" dirty="0" smtClean="0"/>
              <a:t>V</a:t>
            </a:r>
            <a:r>
              <a:rPr lang="en-US" altLang="tr-TR" dirty="0" err="1" smtClean="0"/>
              <a:t>alue</a:t>
            </a:r>
            <a:endParaRPr lang="en-US" altLang="tr-T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tr-TR" dirty="0"/>
              <a:t>Given a variable, choose the least constraining value</a:t>
            </a:r>
            <a:r>
              <a:rPr lang="en-US" altLang="tr-TR" dirty="0" smtClean="0"/>
              <a:t>:</a:t>
            </a:r>
            <a:endParaRPr lang="en-US" altLang="tr-TR" dirty="0"/>
          </a:p>
          <a:p>
            <a:pPr lvl="1"/>
            <a:r>
              <a:rPr lang="en-US" altLang="tr-TR" dirty="0"/>
              <a:t>the one that rules out the fewest values in the remaining </a:t>
            </a:r>
            <a:r>
              <a:rPr lang="en-US" altLang="tr-TR" dirty="0" smtClean="0"/>
              <a:t>variables</a:t>
            </a:r>
            <a:endParaRPr lang="tr-TR" altLang="tr-TR" dirty="0" smtClean="0"/>
          </a:p>
          <a:p>
            <a:pPr lvl="1"/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known</a:t>
            </a:r>
            <a:r>
              <a:rPr lang="tr-TR" dirty="0" smtClean="0"/>
              <a:t> </a:t>
            </a:r>
            <a:r>
              <a:rPr lang="tr-TR" dirty="0"/>
              <a:t>as </a:t>
            </a:r>
            <a:r>
              <a:rPr lang="tr-TR" b="1" dirty="0" err="1" smtClean="0">
                <a:solidFill>
                  <a:schemeClr val="accent5">
                    <a:lumMod val="50000"/>
                  </a:schemeClr>
                </a:solidFill>
              </a:rPr>
              <a:t>value</a:t>
            </a: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b="1" dirty="0" err="1" smtClean="0">
                <a:solidFill>
                  <a:schemeClr val="accent5">
                    <a:lumMod val="50000"/>
                  </a:schemeClr>
                </a:solidFill>
              </a:rPr>
              <a:t>selection</a:t>
            </a:r>
            <a:endParaRPr lang="tr-TR" b="1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tr-TR" altLang="tr-TR" dirty="0" smtClean="0"/>
          </a:p>
          <a:p>
            <a:pPr lvl="1"/>
            <a:endParaRPr lang="tr-TR" altLang="tr-TR" dirty="0"/>
          </a:p>
          <a:p>
            <a:pPr lvl="1"/>
            <a:endParaRPr lang="en-US" altLang="tr-TR" dirty="0"/>
          </a:p>
          <a:p>
            <a:pPr lvl="1"/>
            <a:endParaRPr lang="en-US" altLang="tr-TR" dirty="0"/>
          </a:p>
          <a:p>
            <a:pPr lvl="1"/>
            <a:endParaRPr lang="en-US" altLang="tr-TR" dirty="0"/>
          </a:p>
          <a:p>
            <a:pPr lvl="1"/>
            <a:endParaRPr lang="en-US" altLang="tr-TR" dirty="0"/>
          </a:p>
          <a:p>
            <a:pPr marL="0" indent="0" algn="ctr">
              <a:buNone/>
            </a:pPr>
            <a:r>
              <a:rPr lang="tr-TR" altLang="tr-TR" sz="2800" b="1" dirty="0" smtClean="0"/>
              <a:t>! </a:t>
            </a:r>
            <a:r>
              <a:rPr lang="en-US" altLang="tr-TR" sz="2800" b="1" dirty="0" smtClean="0"/>
              <a:t>Combining </a:t>
            </a:r>
            <a:r>
              <a:rPr lang="en-US" altLang="tr-TR" sz="2800" b="1" dirty="0"/>
              <a:t>these </a:t>
            </a:r>
            <a:r>
              <a:rPr lang="en-US" altLang="tr-TR" sz="2800" b="1" dirty="0" smtClean="0"/>
              <a:t>heuristics </a:t>
            </a:r>
            <a:r>
              <a:rPr lang="en-US" altLang="tr-TR" sz="2800" b="1" dirty="0"/>
              <a:t>makes 1000 queens </a:t>
            </a:r>
            <a:r>
              <a:rPr lang="en-US" altLang="tr-TR" sz="2800" b="1" dirty="0" smtClean="0"/>
              <a:t>feasible</a:t>
            </a:r>
            <a:endParaRPr lang="en-US" altLang="tr-TR" sz="2800" b="1" dirty="0"/>
          </a:p>
        </p:txBody>
      </p:sp>
      <p:pic>
        <p:nvPicPr>
          <p:cNvPr id="23556" name="Picture 4" descr="australia-least-constraining-valu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07196"/>
            <a:ext cx="7086600" cy="167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76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Forward </a:t>
            </a:r>
            <a:r>
              <a:rPr lang="tr-TR" altLang="tr-TR" dirty="0" smtClean="0"/>
              <a:t>C</a:t>
            </a:r>
            <a:r>
              <a:rPr lang="en-US" altLang="tr-TR" dirty="0" err="1" smtClean="0"/>
              <a:t>hecking</a:t>
            </a:r>
            <a:endParaRPr lang="en-US" altLang="tr-TR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sz="2400" dirty="0" err="1" smtClean="0"/>
              <a:t>So</a:t>
            </a:r>
            <a:r>
              <a:rPr lang="tr-TR" altLang="tr-TR" sz="2400" dirty="0" smtClean="0"/>
              <a:t> far </a:t>
            </a:r>
            <a:r>
              <a:rPr lang="tr-TR" altLang="tr-TR" sz="2400" dirty="0" err="1" smtClean="0"/>
              <a:t>constraints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applied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only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during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variable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selection</a:t>
            </a:r>
            <a:endParaRPr lang="tr-TR" altLang="tr-TR" sz="2400" dirty="0" smtClean="0"/>
          </a:p>
          <a:p>
            <a:r>
              <a:rPr lang="tr-TR" altLang="tr-TR" sz="2400" dirty="0" err="1" smtClean="0"/>
              <a:t>Looking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constraints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earlier</a:t>
            </a:r>
            <a:r>
              <a:rPr lang="tr-TR" altLang="tr-TR" sz="2400" dirty="0" smtClean="0"/>
              <a:t> in </a:t>
            </a:r>
            <a:r>
              <a:rPr lang="tr-TR" altLang="tr-TR" sz="2400" dirty="0" err="1" smtClean="0"/>
              <a:t>the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search</a:t>
            </a:r>
            <a:r>
              <a:rPr lang="tr-TR" altLang="tr-TR" sz="2400" dirty="0" smtClean="0"/>
              <a:t>, </a:t>
            </a:r>
            <a:r>
              <a:rPr lang="tr-TR" altLang="tr-TR" sz="2400" dirty="0" err="1" smtClean="0"/>
              <a:t>search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space</a:t>
            </a:r>
            <a:r>
              <a:rPr lang="tr-TR" altLang="tr-TR" sz="2400" dirty="0" smtClean="0"/>
              <a:t> can be </a:t>
            </a:r>
            <a:r>
              <a:rPr lang="tr-TR" altLang="tr-TR" sz="2400" dirty="0" err="1" smtClean="0"/>
              <a:t>reduced</a:t>
            </a:r>
            <a:endParaRPr lang="tr-TR" altLang="tr-TR" sz="2400" dirty="0" smtClean="0"/>
          </a:p>
          <a:p>
            <a:r>
              <a:rPr lang="en-US" altLang="tr-TR" sz="2400" b="1" dirty="0" smtClean="0">
                <a:solidFill>
                  <a:schemeClr val="accent5">
                    <a:lumMod val="50000"/>
                  </a:schemeClr>
                </a:solidFill>
              </a:rPr>
              <a:t>Idea</a:t>
            </a:r>
            <a:r>
              <a:rPr lang="en-US" altLang="tr-TR" sz="2400" b="1" dirty="0">
                <a:solidFill>
                  <a:schemeClr val="accent5">
                    <a:lumMod val="50000"/>
                  </a:schemeClr>
                </a:solidFill>
              </a:rPr>
              <a:t>: </a:t>
            </a:r>
          </a:p>
          <a:p>
            <a:pPr lvl="1"/>
            <a:r>
              <a:rPr lang="en-US" altLang="tr-TR" sz="2000" dirty="0"/>
              <a:t>Keep track of remaining legal values for unassigned variables</a:t>
            </a:r>
          </a:p>
          <a:p>
            <a:pPr lvl="1"/>
            <a:r>
              <a:rPr lang="en-US" altLang="tr-TR" sz="2000" dirty="0" smtClean="0"/>
              <a:t>Terminate </a:t>
            </a:r>
            <a:r>
              <a:rPr lang="en-US" altLang="tr-TR" sz="2000" dirty="0"/>
              <a:t>search when any variable has no legal </a:t>
            </a:r>
            <a:r>
              <a:rPr lang="en-US" altLang="tr-TR" sz="2000" dirty="0" smtClean="0"/>
              <a:t>values</a:t>
            </a:r>
            <a:endParaRPr lang="en-US" altLang="tr-TR" sz="2000" dirty="0"/>
          </a:p>
        </p:txBody>
      </p:sp>
      <p:pic>
        <p:nvPicPr>
          <p:cNvPr id="24580" name="Picture 4" descr="forward-checking-progress1c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80135"/>
            <a:ext cx="7807012" cy="212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australia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077" y="3757408"/>
            <a:ext cx="2042875" cy="168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60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Forward </a:t>
            </a:r>
            <a:r>
              <a:rPr lang="tr-TR" altLang="tr-TR" dirty="0" smtClean="0"/>
              <a:t>C</a:t>
            </a:r>
            <a:r>
              <a:rPr lang="en-US" altLang="tr-TR" dirty="0" err="1" smtClean="0"/>
              <a:t>hecking</a:t>
            </a:r>
            <a:endParaRPr lang="en-US" altLang="tr-T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sz="2400" b="1" dirty="0">
                <a:solidFill>
                  <a:schemeClr val="accent5">
                    <a:lumMod val="50000"/>
                  </a:schemeClr>
                </a:solidFill>
              </a:rPr>
              <a:t>Idea: </a:t>
            </a:r>
          </a:p>
          <a:p>
            <a:pPr lvl="1"/>
            <a:r>
              <a:rPr lang="en-US" altLang="tr-TR" sz="2000" dirty="0"/>
              <a:t>Keep track of remaining legal values for unassigned variables</a:t>
            </a:r>
          </a:p>
          <a:p>
            <a:pPr lvl="1"/>
            <a:r>
              <a:rPr lang="en-US" altLang="tr-TR" sz="2000" dirty="0"/>
              <a:t>Terminate search when any variable has no legal </a:t>
            </a:r>
            <a:r>
              <a:rPr lang="en-US" altLang="tr-TR" sz="2000" dirty="0" smtClean="0"/>
              <a:t>values</a:t>
            </a:r>
            <a:endParaRPr lang="en-US" altLang="tr-TR" sz="2000" dirty="0"/>
          </a:p>
        </p:txBody>
      </p:sp>
      <p:pic>
        <p:nvPicPr>
          <p:cNvPr id="43012" name="Picture 4" descr="forward-checking-progress2c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53544"/>
            <a:ext cx="6977494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australia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101" y="2817856"/>
            <a:ext cx="2042875" cy="168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7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Forward </a:t>
            </a:r>
            <a:r>
              <a:rPr lang="tr-TR" altLang="tr-TR" dirty="0" smtClean="0"/>
              <a:t>C</a:t>
            </a:r>
            <a:r>
              <a:rPr lang="en-US" altLang="tr-TR" dirty="0" err="1" smtClean="0"/>
              <a:t>hecking</a:t>
            </a:r>
            <a:endParaRPr lang="en-US" altLang="tr-TR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sz="2400" b="1" dirty="0">
                <a:solidFill>
                  <a:schemeClr val="accent5">
                    <a:lumMod val="50000"/>
                  </a:schemeClr>
                </a:solidFill>
              </a:rPr>
              <a:t>Idea: </a:t>
            </a:r>
          </a:p>
          <a:p>
            <a:pPr lvl="1"/>
            <a:r>
              <a:rPr lang="en-US" altLang="tr-TR" sz="2000" dirty="0"/>
              <a:t>Keep track of remaining legal values for unassigned variables</a:t>
            </a:r>
          </a:p>
          <a:p>
            <a:pPr lvl="1"/>
            <a:r>
              <a:rPr lang="en-US" altLang="tr-TR" sz="2000" dirty="0"/>
              <a:t>Terminate search when any variable has no legal </a:t>
            </a:r>
            <a:r>
              <a:rPr lang="en-US" altLang="tr-TR" sz="2000" dirty="0" smtClean="0"/>
              <a:t>values</a:t>
            </a:r>
            <a:endParaRPr lang="en-US" altLang="tr-TR" sz="2000" dirty="0"/>
          </a:p>
        </p:txBody>
      </p:sp>
      <p:pic>
        <p:nvPicPr>
          <p:cNvPr id="44036" name="Picture 4" descr="forward-checking-progress3c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40968"/>
            <a:ext cx="7090711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australia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125" y="2636912"/>
            <a:ext cx="2042875" cy="168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8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Forward </a:t>
            </a:r>
            <a:r>
              <a:rPr lang="tr-TR" altLang="tr-TR" dirty="0" smtClean="0"/>
              <a:t>C</a:t>
            </a:r>
            <a:r>
              <a:rPr lang="en-US" altLang="tr-TR" dirty="0" err="1" smtClean="0"/>
              <a:t>hecking</a:t>
            </a:r>
            <a:endParaRPr lang="en-US" altLang="tr-TR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sz="2400" b="1" dirty="0">
                <a:solidFill>
                  <a:schemeClr val="accent5">
                    <a:lumMod val="50000"/>
                  </a:schemeClr>
                </a:solidFill>
              </a:rPr>
              <a:t>Idea: </a:t>
            </a:r>
          </a:p>
          <a:p>
            <a:pPr lvl="1"/>
            <a:r>
              <a:rPr lang="en-US" altLang="tr-TR" sz="2000" dirty="0"/>
              <a:t>Keep track of remaining legal values for unassigned variables</a:t>
            </a:r>
          </a:p>
          <a:p>
            <a:pPr lvl="1"/>
            <a:r>
              <a:rPr lang="en-US" altLang="tr-TR" sz="2000" dirty="0"/>
              <a:t>Terminate search when any variable has no legal </a:t>
            </a:r>
            <a:r>
              <a:rPr lang="en-US" altLang="tr-TR" sz="2000" dirty="0" smtClean="0"/>
              <a:t>values</a:t>
            </a:r>
            <a:endParaRPr lang="en-US" altLang="tr-TR" sz="2000" dirty="0"/>
          </a:p>
        </p:txBody>
      </p:sp>
      <p:pic>
        <p:nvPicPr>
          <p:cNvPr id="45060" name="Picture 4" descr="forward-checking-progress4c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6840760" cy="303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australia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101" y="2708920"/>
            <a:ext cx="2042875" cy="168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7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Constraint </a:t>
            </a:r>
            <a:r>
              <a:rPr lang="tr-TR" altLang="tr-TR" dirty="0" smtClean="0"/>
              <a:t>P</a:t>
            </a:r>
            <a:r>
              <a:rPr lang="en-US" altLang="tr-TR" dirty="0" err="1" smtClean="0"/>
              <a:t>ropagation</a:t>
            </a:r>
            <a:endParaRPr lang="en-US" altLang="tr-TR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781128"/>
          </a:xfrm>
        </p:spPr>
        <p:txBody>
          <a:bodyPr>
            <a:normAutofit/>
          </a:bodyPr>
          <a:lstStyle/>
          <a:p>
            <a:pPr algn="just"/>
            <a:r>
              <a:rPr lang="en-US" altLang="tr-TR" sz="2400" dirty="0"/>
              <a:t>Forward checking propagates information from assigned to unassigned variables, but doesn't provide early detection for all </a:t>
            </a:r>
            <a:r>
              <a:rPr lang="en-US" altLang="tr-TR" sz="2400" dirty="0" smtClean="0"/>
              <a:t>failures</a:t>
            </a:r>
            <a:r>
              <a:rPr lang="tr-TR" altLang="tr-TR" sz="2400" dirty="0"/>
              <a:t>.</a:t>
            </a:r>
            <a:endParaRPr lang="en-US" altLang="tr-TR" sz="2400" dirty="0"/>
          </a:p>
          <a:p>
            <a:pPr algn="just"/>
            <a:endParaRPr lang="en-US" altLang="tr-TR" sz="2400" dirty="0"/>
          </a:p>
          <a:p>
            <a:pPr algn="just"/>
            <a:endParaRPr lang="en-US" altLang="tr-TR" sz="2400" dirty="0"/>
          </a:p>
          <a:p>
            <a:pPr algn="just"/>
            <a:endParaRPr lang="en-US" altLang="tr-TR" sz="2400" dirty="0"/>
          </a:p>
          <a:p>
            <a:pPr algn="just"/>
            <a:endParaRPr lang="en-US" altLang="tr-TR" sz="2400" dirty="0"/>
          </a:p>
          <a:p>
            <a:pPr algn="just"/>
            <a:endParaRPr lang="tr-TR" altLang="tr-TR" sz="2400" dirty="0" smtClean="0"/>
          </a:p>
          <a:p>
            <a:pPr algn="just"/>
            <a:endParaRPr lang="en-US" altLang="tr-TR" sz="2400" dirty="0"/>
          </a:p>
          <a:p>
            <a:pPr algn="just"/>
            <a:r>
              <a:rPr lang="en-US" altLang="tr-TR" sz="2400" dirty="0"/>
              <a:t>NT and SA cannot both be blue</a:t>
            </a:r>
            <a:r>
              <a:rPr lang="en-US" altLang="tr-TR" sz="2400" dirty="0" smtClean="0"/>
              <a:t>!</a:t>
            </a:r>
            <a:endParaRPr lang="en-US" altLang="tr-TR" sz="2400" dirty="0"/>
          </a:p>
          <a:p>
            <a:pPr algn="just"/>
            <a:r>
              <a:rPr lang="en-US" altLang="tr-TR" sz="2400" b="1" dirty="0">
                <a:solidFill>
                  <a:schemeClr val="accent5">
                    <a:lumMod val="50000"/>
                  </a:schemeClr>
                </a:solidFill>
              </a:rPr>
              <a:t>Constraint propagation</a:t>
            </a:r>
            <a:r>
              <a:rPr lang="en-US" altLang="tr-TR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tr-TR" sz="2400" dirty="0"/>
              <a:t>repeatedly enforces constraints </a:t>
            </a:r>
            <a:r>
              <a:rPr lang="en-US" altLang="tr-TR" sz="2400" dirty="0" smtClean="0"/>
              <a:t>locally</a:t>
            </a:r>
            <a:endParaRPr lang="en-US" altLang="tr-TR" sz="2400" dirty="0"/>
          </a:p>
        </p:txBody>
      </p:sp>
      <p:pic>
        <p:nvPicPr>
          <p:cNvPr id="28676" name="Picture 4" descr="forward-checking-progress3c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8" y="2900164"/>
            <a:ext cx="597112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7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Arc </a:t>
            </a:r>
            <a:r>
              <a:rPr lang="tr-TR" altLang="tr-TR" dirty="0" smtClean="0"/>
              <a:t>C</a:t>
            </a:r>
            <a:r>
              <a:rPr lang="en-US" altLang="tr-TR" dirty="0" err="1" smtClean="0"/>
              <a:t>onsistency</a:t>
            </a:r>
            <a:endParaRPr lang="en-US" altLang="tr-TR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sz="2400" dirty="0"/>
              <a:t>Simplest form of propagation makes each arc consistent</a:t>
            </a:r>
          </a:p>
          <a:p>
            <a:r>
              <a:rPr lang="en-US" altLang="tr-TR" sz="2400" i="1" dirty="0"/>
              <a:t>X </a:t>
            </a:r>
            <a:r>
              <a:rPr lang="en-US" altLang="tr-TR" sz="2400" dirty="0">
                <a:sym typeface="Wingdings" pitchFamily="2" charset="2"/>
              </a:rPr>
              <a:t></a:t>
            </a:r>
            <a:r>
              <a:rPr lang="en-US" altLang="tr-TR" sz="2400" i="1" dirty="0"/>
              <a:t>Y</a:t>
            </a:r>
            <a:r>
              <a:rPr lang="en-US" altLang="tr-TR" sz="2400" dirty="0"/>
              <a:t> is consistent </a:t>
            </a:r>
            <a:r>
              <a:rPr lang="en-US" altLang="tr-TR" sz="2400" dirty="0" err="1" smtClean="0"/>
              <a:t>iff</a:t>
            </a:r>
            <a:endParaRPr lang="en-US" altLang="tr-TR" sz="2400" dirty="0"/>
          </a:p>
          <a:p>
            <a:pPr lvl="1">
              <a:buFont typeface="Wingdings" pitchFamily="2" charset="2"/>
              <a:buNone/>
            </a:pPr>
            <a:r>
              <a:rPr lang="en-US" altLang="tr-TR" sz="2400" dirty="0"/>
              <a:t>for </a:t>
            </a:r>
            <a:r>
              <a:rPr lang="en-US" altLang="tr-TR" sz="2400" b="1" u="sng" dirty="0">
                <a:solidFill>
                  <a:schemeClr val="accent5">
                    <a:lumMod val="50000"/>
                  </a:schemeClr>
                </a:solidFill>
              </a:rPr>
              <a:t>every</a:t>
            </a:r>
            <a:r>
              <a:rPr lang="en-US" altLang="tr-TR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tr-TR" sz="2400" dirty="0"/>
              <a:t>value </a:t>
            </a:r>
            <a:r>
              <a:rPr lang="en-US" altLang="tr-TR" sz="2400" i="1" dirty="0"/>
              <a:t>x </a:t>
            </a:r>
            <a:r>
              <a:rPr lang="en-US" altLang="tr-TR" sz="2400" dirty="0"/>
              <a:t>of </a:t>
            </a:r>
            <a:r>
              <a:rPr lang="en-US" altLang="tr-TR" sz="2400" i="1" dirty="0"/>
              <a:t>X </a:t>
            </a:r>
            <a:r>
              <a:rPr lang="en-US" altLang="tr-TR" sz="2400" dirty="0"/>
              <a:t>there is </a:t>
            </a:r>
            <a:r>
              <a:rPr lang="en-US" altLang="tr-TR" sz="2400" b="1" u="sng" dirty="0">
                <a:solidFill>
                  <a:schemeClr val="accent5">
                    <a:lumMod val="50000"/>
                  </a:schemeClr>
                </a:solidFill>
              </a:rPr>
              <a:t>some</a:t>
            </a:r>
            <a:r>
              <a:rPr lang="en-US" altLang="tr-TR" sz="2400" dirty="0"/>
              <a:t> allowed </a:t>
            </a:r>
            <a:r>
              <a:rPr lang="en-US" altLang="tr-TR" sz="2400" i="1" dirty="0" smtClean="0"/>
              <a:t>y</a:t>
            </a:r>
            <a:r>
              <a:rPr lang="tr-TR" altLang="tr-TR" sz="2400" i="1" dirty="0" smtClean="0"/>
              <a:t> </a:t>
            </a:r>
            <a:r>
              <a:rPr lang="tr-TR" altLang="tr-TR" sz="2400" i="1" dirty="0" err="1" smtClean="0"/>
              <a:t>for</a:t>
            </a:r>
            <a:r>
              <a:rPr lang="tr-TR" altLang="tr-TR" sz="2400" i="1" dirty="0" smtClean="0"/>
              <a:t> Y</a:t>
            </a:r>
            <a:r>
              <a:rPr lang="en-US" altLang="tr-TR" sz="2000" dirty="0"/>
              <a:t>
</a:t>
            </a:r>
          </a:p>
        </p:txBody>
      </p:sp>
      <p:pic>
        <p:nvPicPr>
          <p:cNvPr id="50182" name="Picture 6" descr="ac-example1c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68960"/>
            <a:ext cx="608409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ustralia-csp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43" y="4823417"/>
            <a:ext cx="2320616" cy="198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australia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05" y="3068960"/>
            <a:ext cx="2286154" cy="188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59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Arc </a:t>
            </a:r>
            <a:r>
              <a:rPr lang="tr-TR" altLang="tr-TR" dirty="0" smtClean="0"/>
              <a:t>C</a:t>
            </a:r>
            <a:r>
              <a:rPr lang="en-US" altLang="tr-TR" dirty="0" err="1" smtClean="0"/>
              <a:t>onsistency</a:t>
            </a:r>
            <a:endParaRPr lang="en-US" altLang="tr-TR" dirty="0"/>
          </a:p>
        </p:txBody>
      </p:sp>
      <p:pic>
        <p:nvPicPr>
          <p:cNvPr id="29702" name="Picture 6" descr="ac-example2c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75703"/>
            <a:ext cx="6192688" cy="21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tr-TR" sz="2400" dirty="0" smtClean="0"/>
              <a:t>Simplest form of propagation makes each arc consistent</a:t>
            </a:r>
          </a:p>
          <a:p>
            <a:r>
              <a:rPr lang="en-US" altLang="tr-TR" sz="2400" i="1" dirty="0" smtClean="0"/>
              <a:t>X </a:t>
            </a:r>
            <a:r>
              <a:rPr lang="en-US" altLang="tr-TR" sz="2400" dirty="0" smtClean="0">
                <a:sym typeface="Wingdings" pitchFamily="2" charset="2"/>
              </a:rPr>
              <a:t></a:t>
            </a:r>
            <a:r>
              <a:rPr lang="en-US" altLang="tr-TR" sz="2400" i="1" dirty="0" smtClean="0"/>
              <a:t>Y</a:t>
            </a:r>
            <a:r>
              <a:rPr lang="en-US" altLang="tr-TR" sz="2400" dirty="0" smtClean="0"/>
              <a:t> is consistent </a:t>
            </a:r>
            <a:r>
              <a:rPr lang="en-US" altLang="tr-TR" sz="2400" dirty="0" err="1" smtClean="0"/>
              <a:t>iff</a:t>
            </a:r>
            <a:endParaRPr lang="en-US" altLang="tr-TR" sz="2400" dirty="0" smtClean="0"/>
          </a:p>
          <a:p>
            <a:pPr lvl="1">
              <a:buFont typeface="Wingdings" pitchFamily="2" charset="2"/>
              <a:buNone/>
            </a:pPr>
            <a:r>
              <a:rPr lang="en-US" altLang="tr-TR" sz="2400" dirty="0" smtClean="0"/>
              <a:t>for </a:t>
            </a:r>
            <a:r>
              <a:rPr lang="en-US" altLang="tr-TR" sz="2400" b="1" u="sng" dirty="0" smtClean="0">
                <a:solidFill>
                  <a:schemeClr val="accent5">
                    <a:lumMod val="50000"/>
                  </a:schemeClr>
                </a:solidFill>
              </a:rPr>
              <a:t>every</a:t>
            </a:r>
            <a:r>
              <a:rPr lang="en-US" altLang="tr-TR" sz="2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tr-TR" sz="2400" dirty="0" smtClean="0"/>
              <a:t>value </a:t>
            </a:r>
            <a:r>
              <a:rPr lang="en-US" altLang="tr-TR" sz="2400" i="1" dirty="0" smtClean="0"/>
              <a:t>x </a:t>
            </a:r>
            <a:r>
              <a:rPr lang="en-US" altLang="tr-TR" sz="2400" dirty="0" smtClean="0"/>
              <a:t>of </a:t>
            </a:r>
            <a:r>
              <a:rPr lang="en-US" altLang="tr-TR" sz="2400" i="1" dirty="0" smtClean="0"/>
              <a:t>X </a:t>
            </a:r>
            <a:r>
              <a:rPr lang="en-US" altLang="tr-TR" sz="2400" dirty="0" smtClean="0"/>
              <a:t>there is </a:t>
            </a:r>
            <a:r>
              <a:rPr lang="en-US" altLang="tr-TR" sz="2400" b="1" u="sng" dirty="0" smtClean="0">
                <a:solidFill>
                  <a:schemeClr val="accent5">
                    <a:lumMod val="50000"/>
                  </a:schemeClr>
                </a:solidFill>
              </a:rPr>
              <a:t>some</a:t>
            </a:r>
            <a:r>
              <a:rPr lang="en-US" altLang="tr-TR" sz="2400" dirty="0" smtClean="0"/>
              <a:t> allowed </a:t>
            </a:r>
            <a:r>
              <a:rPr lang="en-US" altLang="tr-TR" sz="2400" i="1" dirty="0" smtClean="0"/>
              <a:t>y</a:t>
            </a:r>
            <a:r>
              <a:rPr lang="tr-TR" altLang="tr-TR" sz="2400" i="1" dirty="0" smtClean="0"/>
              <a:t> </a:t>
            </a:r>
            <a:r>
              <a:rPr lang="tr-TR" altLang="tr-TR" sz="2400" i="1" dirty="0" err="1" smtClean="0"/>
              <a:t>for</a:t>
            </a:r>
            <a:r>
              <a:rPr lang="tr-TR" altLang="tr-TR" sz="2400" i="1" dirty="0" smtClean="0"/>
              <a:t> Y</a:t>
            </a:r>
          </a:p>
          <a:p>
            <a:pPr lvl="1">
              <a:buFont typeface="Wingdings" pitchFamily="2" charset="2"/>
              <a:buNone/>
            </a:pPr>
            <a:endParaRPr lang="tr-TR" altLang="tr-TR" sz="2400" i="1" dirty="0"/>
          </a:p>
          <a:p>
            <a:pPr lvl="1">
              <a:buFont typeface="Wingdings" pitchFamily="2" charset="2"/>
              <a:buNone/>
            </a:pPr>
            <a:endParaRPr lang="tr-TR" altLang="tr-TR" sz="2400" i="1" dirty="0" smtClean="0"/>
          </a:p>
          <a:p>
            <a:pPr lvl="1">
              <a:buFont typeface="Wingdings" pitchFamily="2" charset="2"/>
              <a:buNone/>
            </a:pPr>
            <a:endParaRPr lang="tr-TR" altLang="tr-TR" sz="2400" i="1" dirty="0"/>
          </a:p>
          <a:p>
            <a:pPr lvl="1">
              <a:buFont typeface="Wingdings" pitchFamily="2" charset="2"/>
              <a:buNone/>
            </a:pPr>
            <a:endParaRPr lang="tr-TR" altLang="tr-TR" sz="2400" i="1" dirty="0" smtClean="0"/>
          </a:p>
          <a:p>
            <a:pPr lvl="1">
              <a:buFont typeface="Wingdings" pitchFamily="2" charset="2"/>
              <a:buNone/>
            </a:pPr>
            <a:endParaRPr lang="tr-TR" altLang="tr-TR" sz="2400" i="1" dirty="0"/>
          </a:p>
          <a:p>
            <a:pPr lvl="1">
              <a:buFont typeface="Wingdings" pitchFamily="2" charset="2"/>
              <a:buNone/>
            </a:pPr>
            <a:endParaRPr lang="tr-TR" altLang="tr-TR" sz="2400" i="1" dirty="0" smtClean="0"/>
          </a:p>
          <a:p>
            <a:pPr lvl="1">
              <a:buFont typeface="Wingdings" pitchFamily="2" charset="2"/>
              <a:buNone/>
            </a:pPr>
            <a:endParaRPr lang="tr-TR" altLang="tr-TR" sz="2400" i="1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tr-TR" sz="2400" dirty="0"/>
              <a:t>If X loses a value, neighbors of X need to be rechecked</a:t>
            </a:r>
          </a:p>
        </p:txBody>
      </p:sp>
      <p:pic>
        <p:nvPicPr>
          <p:cNvPr id="5" name="Picture 5" descr="australia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75703"/>
            <a:ext cx="2572639" cy="21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69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australia-soluti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400"/>
            <a:ext cx="37814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Map-Coloring Problem</a:t>
            </a:r>
            <a:endParaRPr lang="en-US" altLang="tr-T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549775"/>
            <a:ext cx="8650288" cy="15827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tr-TR" sz="2800" dirty="0"/>
              <a:t>Solutions are complete and consistent assignments, </a:t>
            </a:r>
            <a:endParaRPr lang="tr-TR" altLang="tr-TR" sz="2600" dirty="0"/>
          </a:p>
          <a:p>
            <a:pPr marL="0" indent="0">
              <a:buNone/>
            </a:pPr>
            <a:r>
              <a:rPr lang="tr-TR" altLang="tr-TR" sz="2600" dirty="0"/>
              <a:t> </a:t>
            </a:r>
            <a:r>
              <a:rPr lang="tr-TR" altLang="tr-TR" sz="2600" dirty="0" smtClean="0"/>
              <a:t> </a:t>
            </a:r>
            <a:r>
              <a:rPr lang="en-US" altLang="tr-TR" sz="2800" dirty="0" smtClean="0"/>
              <a:t>e.g</a:t>
            </a:r>
            <a:r>
              <a:rPr lang="en-US" altLang="tr-TR" sz="2800" dirty="0"/>
              <a:t>., WA = red, NT = green</a:t>
            </a:r>
            <a:r>
              <a:rPr lang="en-US" altLang="tr-TR" sz="2800" dirty="0" smtClean="0"/>
              <a:t>,</a:t>
            </a:r>
            <a:r>
              <a:rPr lang="tr-TR" altLang="tr-TR" sz="2800" dirty="0" smtClean="0"/>
              <a:t> </a:t>
            </a:r>
            <a:r>
              <a:rPr lang="en-US" altLang="tr-TR" sz="2800" dirty="0" smtClean="0"/>
              <a:t>Q </a:t>
            </a:r>
            <a:r>
              <a:rPr lang="en-US" altLang="tr-TR" sz="2800" dirty="0"/>
              <a:t>= red</a:t>
            </a:r>
            <a:r>
              <a:rPr lang="en-US" altLang="tr-TR" sz="2800" dirty="0" smtClean="0"/>
              <a:t>,</a:t>
            </a:r>
            <a:r>
              <a:rPr lang="tr-TR" altLang="tr-TR" sz="2800" dirty="0" smtClean="0"/>
              <a:t> </a:t>
            </a:r>
            <a:r>
              <a:rPr lang="en-US" altLang="tr-TR" sz="2800" dirty="0" smtClean="0"/>
              <a:t>NSW </a:t>
            </a:r>
            <a:r>
              <a:rPr lang="en-US" altLang="tr-TR" sz="2800" dirty="0"/>
              <a:t>= green</a:t>
            </a:r>
            <a:r>
              <a:rPr lang="en-US" altLang="tr-TR" sz="2800" dirty="0" smtClean="0"/>
              <a:t>,</a:t>
            </a:r>
            <a:r>
              <a:rPr lang="tr-TR" altLang="tr-TR" sz="2800" dirty="0" smtClean="0"/>
              <a:t> </a:t>
            </a:r>
            <a:r>
              <a:rPr lang="en-US" altLang="tr-TR" sz="2800" dirty="0" smtClean="0"/>
              <a:t>V </a:t>
            </a:r>
            <a:r>
              <a:rPr lang="en-US" altLang="tr-TR" sz="2800" dirty="0"/>
              <a:t>= </a:t>
            </a:r>
            <a:r>
              <a:rPr lang="en-US" altLang="tr-TR" sz="2800"/>
              <a:t>red</a:t>
            </a:r>
            <a:r>
              <a:rPr lang="en-US" altLang="tr-TR" sz="2800" smtClean="0"/>
              <a:t>,</a:t>
            </a:r>
          </a:p>
          <a:p>
            <a:pPr marL="0" indent="0">
              <a:buNone/>
            </a:pPr>
            <a:r>
              <a:rPr lang="en-US" altLang="tr-TR" sz="2800"/>
              <a:t>	</a:t>
            </a:r>
            <a:r>
              <a:rPr lang="tr-TR" altLang="tr-TR" sz="2800" smtClean="0"/>
              <a:t> </a:t>
            </a:r>
            <a:r>
              <a:rPr lang="en-US" altLang="tr-TR" sz="2800" smtClean="0"/>
              <a:t>SA </a:t>
            </a:r>
            <a:r>
              <a:rPr lang="en-US" altLang="tr-TR" sz="2800" dirty="0"/>
              <a:t>= blue</a:t>
            </a:r>
            <a:r>
              <a:rPr lang="en-US" altLang="tr-TR" sz="2800" dirty="0" smtClean="0"/>
              <a:t>,</a:t>
            </a:r>
            <a:r>
              <a:rPr lang="tr-TR" altLang="tr-TR" sz="2800" dirty="0" smtClean="0"/>
              <a:t> </a:t>
            </a:r>
            <a:r>
              <a:rPr lang="en-US" altLang="tr-TR" sz="2800" dirty="0" smtClean="0"/>
              <a:t>T </a:t>
            </a:r>
            <a:r>
              <a:rPr lang="en-US" altLang="tr-TR" sz="2800" dirty="0"/>
              <a:t>= green
</a:t>
            </a:r>
          </a:p>
        </p:txBody>
      </p:sp>
    </p:spTree>
    <p:extLst>
      <p:ext uri="{BB962C8B-B14F-4D97-AF65-F5344CB8AC3E}">
        <p14:creationId xmlns:p14="http://schemas.microsoft.com/office/powerpoint/2010/main" val="6271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Arc </a:t>
            </a:r>
            <a:r>
              <a:rPr lang="tr-TR" altLang="tr-TR" dirty="0" smtClean="0"/>
              <a:t>C</a:t>
            </a:r>
            <a:r>
              <a:rPr lang="en-US" altLang="tr-TR" dirty="0" err="1" smtClean="0"/>
              <a:t>onsistency</a:t>
            </a:r>
            <a:endParaRPr lang="en-US" altLang="tr-TR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tr-TR" sz="2400" dirty="0"/>
              <a:t>Simplest form of propagation makes each arc consistent</a:t>
            </a:r>
          </a:p>
          <a:p>
            <a:r>
              <a:rPr lang="en-US" altLang="tr-TR" sz="2400" i="1" dirty="0"/>
              <a:t>X </a:t>
            </a:r>
            <a:r>
              <a:rPr lang="en-US" altLang="tr-TR" sz="2400" dirty="0">
                <a:sym typeface="Wingdings" pitchFamily="2" charset="2"/>
              </a:rPr>
              <a:t></a:t>
            </a:r>
            <a:r>
              <a:rPr lang="en-US" altLang="tr-TR" sz="2400" i="1" dirty="0"/>
              <a:t>Y</a:t>
            </a:r>
            <a:r>
              <a:rPr lang="en-US" altLang="tr-TR" sz="2400" dirty="0"/>
              <a:t> is consistent </a:t>
            </a:r>
            <a:r>
              <a:rPr lang="en-US" altLang="tr-TR" sz="2400" dirty="0" err="1"/>
              <a:t>iff</a:t>
            </a:r>
            <a:endParaRPr lang="en-US" altLang="tr-TR" sz="2400" dirty="0"/>
          </a:p>
          <a:p>
            <a:pPr lvl="1">
              <a:buFont typeface="Wingdings" pitchFamily="2" charset="2"/>
              <a:buNone/>
            </a:pPr>
            <a:r>
              <a:rPr lang="en-US" altLang="tr-TR" sz="2400" dirty="0"/>
              <a:t>for </a:t>
            </a:r>
            <a:r>
              <a:rPr lang="en-US" altLang="tr-TR" sz="2400" b="1" u="sng" dirty="0">
                <a:solidFill>
                  <a:schemeClr val="accent5">
                    <a:lumMod val="50000"/>
                  </a:schemeClr>
                </a:solidFill>
              </a:rPr>
              <a:t>every</a:t>
            </a:r>
            <a:r>
              <a:rPr lang="en-US" altLang="tr-TR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tr-TR" sz="2400" dirty="0"/>
              <a:t>value </a:t>
            </a:r>
            <a:r>
              <a:rPr lang="en-US" altLang="tr-TR" sz="2400" i="1" dirty="0"/>
              <a:t>x </a:t>
            </a:r>
            <a:r>
              <a:rPr lang="en-US" altLang="tr-TR" sz="2400" dirty="0"/>
              <a:t>of </a:t>
            </a:r>
            <a:r>
              <a:rPr lang="en-US" altLang="tr-TR" sz="2400" i="1" dirty="0"/>
              <a:t>X </a:t>
            </a:r>
            <a:r>
              <a:rPr lang="en-US" altLang="tr-TR" sz="2400" dirty="0"/>
              <a:t>there is </a:t>
            </a:r>
            <a:r>
              <a:rPr lang="en-US" altLang="tr-TR" sz="2400" b="1" u="sng" dirty="0">
                <a:solidFill>
                  <a:schemeClr val="accent5">
                    <a:lumMod val="50000"/>
                  </a:schemeClr>
                </a:solidFill>
              </a:rPr>
              <a:t>some</a:t>
            </a:r>
            <a:r>
              <a:rPr lang="en-US" altLang="tr-TR" sz="2400" dirty="0"/>
              <a:t> allowed </a:t>
            </a:r>
            <a:r>
              <a:rPr lang="en-US" altLang="tr-TR" sz="2400" i="1" dirty="0"/>
              <a:t>y</a:t>
            </a:r>
            <a:r>
              <a:rPr lang="tr-TR" altLang="tr-TR" sz="2400" i="1" dirty="0"/>
              <a:t> </a:t>
            </a:r>
            <a:r>
              <a:rPr lang="tr-TR" altLang="tr-TR" sz="2400" dirty="0" err="1"/>
              <a:t>for</a:t>
            </a:r>
            <a:r>
              <a:rPr lang="tr-TR" altLang="tr-TR" sz="2400" dirty="0"/>
              <a:t> Y </a:t>
            </a:r>
            <a:r>
              <a:rPr lang="en-US" altLang="tr-TR" sz="2000" dirty="0"/>
              <a:t>
</a:t>
            </a:r>
          </a:p>
          <a:p>
            <a:pPr lvl="1">
              <a:buFont typeface="Wingdings" pitchFamily="2" charset="2"/>
              <a:buNone/>
            </a:pPr>
            <a:endParaRPr lang="en-US" altLang="tr-TR" sz="2000" dirty="0"/>
          </a:p>
          <a:p>
            <a:pPr lvl="1">
              <a:buFont typeface="Wingdings" pitchFamily="2" charset="2"/>
              <a:buNone/>
            </a:pPr>
            <a:endParaRPr lang="en-US" altLang="tr-TR" sz="2000" dirty="0"/>
          </a:p>
          <a:p>
            <a:pPr lvl="1">
              <a:buFont typeface="Wingdings" pitchFamily="2" charset="2"/>
              <a:buNone/>
            </a:pPr>
            <a:endParaRPr lang="en-US" altLang="tr-TR" sz="1800" dirty="0"/>
          </a:p>
          <a:p>
            <a:pPr lvl="1">
              <a:buFont typeface="Wingdings" pitchFamily="2" charset="2"/>
              <a:buNone/>
            </a:pPr>
            <a:endParaRPr lang="en-US" altLang="tr-TR" sz="1800" dirty="0"/>
          </a:p>
          <a:p>
            <a:pPr lvl="1">
              <a:buFont typeface="Wingdings" pitchFamily="2" charset="2"/>
              <a:buNone/>
            </a:pPr>
            <a:endParaRPr lang="tr-TR" altLang="tr-TR" sz="1800" dirty="0" smtClean="0"/>
          </a:p>
          <a:p>
            <a:pPr lvl="1">
              <a:buFont typeface="Wingdings" pitchFamily="2" charset="2"/>
              <a:buNone/>
            </a:pPr>
            <a:endParaRPr lang="en-US" altLang="tr-TR" sz="1800" dirty="0"/>
          </a:p>
          <a:p>
            <a:r>
              <a:rPr lang="en-US" altLang="tr-TR" sz="2400" dirty="0"/>
              <a:t>If </a:t>
            </a:r>
            <a:r>
              <a:rPr lang="en-US" altLang="tr-TR" sz="2400" i="1" dirty="0"/>
              <a:t>X</a:t>
            </a:r>
            <a:r>
              <a:rPr lang="en-US" altLang="tr-TR" sz="2400" dirty="0"/>
              <a:t> loses a value, neighbors of </a:t>
            </a:r>
            <a:r>
              <a:rPr lang="en-US" altLang="tr-TR" sz="2400" i="1" dirty="0"/>
              <a:t>X</a:t>
            </a:r>
            <a:r>
              <a:rPr lang="en-US" altLang="tr-TR" sz="2400" dirty="0"/>
              <a:t> need to be </a:t>
            </a:r>
            <a:r>
              <a:rPr lang="en-US" altLang="tr-TR" sz="2400" dirty="0" smtClean="0"/>
              <a:t>rechecked</a:t>
            </a:r>
            <a:endParaRPr lang="en-US" altLang="tr-TR" sz="2400" dirty="0"/>
          </a:p>
        </p:txBody>
      </p:sp>
      <p:pic>
        <p:nvPicPr>
          <p:cNvPr id="48134" name="Picture 6" descr="ac-example3c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023876"/>
            <a:ext cx="6217251" cy="213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australia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06" y="3095884"/>
            <a:ext cx="2408532" cy="198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3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Arc </a:t>
            </a:r>
            <a:r>
              <a:rPr lang="tr-TR" altLang="tr-TR" dirty="0" smtClean="0"/>
              <a:t>C</a:t>
            </a:r>
            <a:r>
              <a:rPr lang="en-US" altLang="tr-TR" dirty="0" err="1" smtClean="0"/>
              <a:t>onsistency</a:t>
            </a:r>
            <a:endParaRPr lang="en-US" altLang="tr-TR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773758"/>
          </a:xfrm>
        </p:spPr>
        <p:txBody>
          <a:bodyPr>
            <a:normAutofit/>
          </a:bodyPr>
          <a:lstStyle/>
          <a:p>
            <a:r>
              <a:rPr lang="en-US" altLang="tr-TR" sz="2400" dirty="0"/>
              <a:t>Simplest form of propagation makes each arc consistent</a:t>
            </a:r>
          </a:p>
          <a:p>
            <a:r>
              <a:rPr lang="en-US" altLang="tr-TR" sz="2400" i="1" dirty="0"/>
              <a:t>X </a:t>
            </a:r>
            <a:r>
              <a:rPr lang="en-US" altLang="tr-TR" sz="2400" dirty="0">
                <a:sym typeface="Wingdings" pitchFamily="2" charset="2"/>
              </a:rPr>
              <a:t></a:t>
            </a:r>
            <a:r>
              <a:rPr lang="en-US" altLang="tr-TR" sz="2400" i="1" dirty="0"/>
              <a:t>Y</a:t>
            </a:r>
            <a:r>
              <a:rPr lang="en-US" altLang="tr-TR" sz="2400" dirty="0"/>
              <a:t> is consistent </a:t>
            </a:r>
            <a:r>
              <a:rPr lang="en-US" altLang="tr-TR" sz="2400" dirty="0" err="1"/>
              <a:t>iff</a:t>
            </a:r>
            <a:endParaRPr lang="en-US" altLang="tr-TR" sz="2400" dirty="0"/>
          </a:p>
          <a:p>
            <a:pPr lvl="1">
              <a:buFont typeface="Wingdings" pitchFamily="2" charset="2"/>
              <a:buNone/>
            </a:pPr>
            <a:r>
              <a:rPr lang="en-US" altLang="tr-TR" sz="2000" dirty="0"/>
              <a:t>for </a:t>
            </a:r>
            <a:r>
              <a:rPr lang="en-US" altLang="tr-TR" sz="2000" b="1" u="sng" dirty="0">
                <a:solidFill>
                  <a:schemeClr val="accent5">
                    <a:lumMod val="50000"/>
                  </a:schemeClr>
                </a:solidFill>
              </a:rPr>
              <a:t>every</a:t>
            </a:r>
            <a:r>
              <a:rPr lang="en-US" altLang="tr-TR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tr-TR" sz="2000" dirty="0"/>
              <a:t>value </a:t>
            </a:r>
            <a:r>
              <a:rPr lang="en-US" altLang="tr-TR" sz="2000" i="1" dirty="0"/>
              <a:t>x </a:t>
            </a:r>
            <a:r>
              <a:rPr lang="en-US" altLang="tr-TR" sz="2000" dirty="0"/>
              <a:t>of </a:t>
            </a:r>
            <a:r>
              <a:rPr lang="en-US" altLang="tr-TR" sz="2000" i="1" dirty="0"/>
              <a:t>X </a:t>
            </a:r>
            <a:r>
              <a:rPr lang="en-US" altLang="tr-TR" sz="2000" dirty="0"/>
              <a:t>there is </a:t>
            </a:r>
            <a:r>
              <a:rPr lang="en-US" altLang="tr-TR" sz="2000" b="1" u="sng" dirty="0">
                <a:solidFill>
                  <a:schemeClr val="accent5">
                    <a:lumMod val="50000"/>
                  </a:schemeClr>
                </a:solidFill>
              </a:rPr>
              <a:t>some</a:t>
            </a:r>
            <a:r>
              <a:rPr lang="en-US" altLang="tr-TR" sz="2000" dirty="0"/>
              <a:t> allowed </a:t>
            </a:r>
            <a:r>
              <a:rPr lang="en-US" altLang="tr-TR" sz="2000" i="1" dirty="0"/>
              <a:t>y</a:t>
            </a:r>
            <a:r>
              <a:rPr lang="tr-TR" altLang="tr-TR" sz="2000" i="1" dirty="0"/>
              <a:t> </a:t>
            </a:r>
            <a:r>
              <a:rPr lang="tr-TR" altLang="tr-TR" sz="2000" dirty="0" err="1"/>
              <a:t>for</a:t>
            </a:r>
            <a:r>
              <a:rPr lang="tr-TR" altLang="tr-TR" sz="2000" dirty="0"/>
              <a:t> Y</a:t>
            </a:r>
            <a:endParaRPr lang="en-US" altLang="tr-TR" sz="2000" dirty="0" smtClean="0"/>
          </a:p>
        </p:txBody>
      </p:sp>
      <p:pic>
        <p:nvPicPr>
          <p:cNvPr id="49158" name="Picture 6" descr="ac-example4c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3139649"/>
            <a:ext cx="513397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5013176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tr-TR" sz="2400" dirty="0" smtClean="0"/>
              <a:t>If </a:t>
            </a:r>
            <a:r>
              <a:rPr lang="en-US" altLang="tr-TR" sz="2400" i="1" dirty="0" smtClean="0"/>
              <a:t>X</a:t>
            </a:r>
            <a:r>
              <a:rPr lang="en-US" altLang="tr-TR" sz="2400" dirty="0" smtClean="0"/>
              <a:t> loses a value, neighbors of </a:t>
            </a:r>
            <a:r>
              <a:rPr lang="en-US" altLang="tr-TR" sz="2400" i="1" dirty="0" smtClean="0"/>
              <a:t>X</a:t>
            </a:r>
            <a:r>
              <a:rPr lang="en-US" altLang="tr-TR" sz="2400" dirty="0" smtClean="0"/>
              <a:t> need to be rechecked</a:t>
            </a:r>
          </a:p>
          <a:p>
            <a:r>
              <a:rPr lang="en-US" altLang="tr-TR" sz="2400" dirty="0" smtClean="0"/>
              <a:t>Arc consistency detects failure earlier than forward checking</a:t>
            </a:r>
          </a:p>
          <a:p>
            <a:r>
              <a:rPr lang="en-US" altLang="tr-TR" sz="2400" dirty="0" smtClean="0"/>
              <a:t>Can be run as a preprocessor or after each assignment</a:t>
            </a:r>
            <a:endParaRPr lang="en-US" altLang="tr-TR" sz="2400" dirty="0"/>
          </a:p>
        </p:txBody>
      </p:sp>
      <p:pic>
        <p:nvPicPr>
          <p:cNvPr id="6" name="Picture 5" descr="australia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39649"/>
            <a:ext cx="2095939" cy="173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9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4000" dirty="0"/>
              <a:t>Arc </a:t>
            </a:r>
            <a:r>
              <a:rPr lang="tr-TR" altLang="tr-TR" sz="4000" dirty="0" smtClean="0"/>
              <a:t>C</a:t>
            </a:r>
            <a:r>
              <a:rPr lang="en-US" altLang="tr-TR" sz="4000" dirty="0" err="1" smtClean="0"/>
              <a:t>onsistency</a:t>
            </a:r>
            <a:r>
              <a:rPr lang="en-US" altLang="tr-TR" sz="4000" dirty="0" smtClean="0"/>
              <a:t> </a:t>
            </a:r>
            <a:r>
              <a:rPr lang="tr-TR" altLang="tr-TR" sz="4000" dirty="0" smtClean="0"/>
              <a:t>A</a:t>
            </a:r>
            <a:r>
              <a:rPr lang="en-US" altLang="tr-TR" sz="4000" dirty="0" err="1" smtClean="0"/>
              <a:t>lgorithm</a:t>
            </a:r>
            <a:r>
              <a:rPr lang="en-US" altLang="tr-TR" sz="4000" dirty="0" smtClean="0"/>
              <a:t> </a:t>
            </a:r>
            <a:r>
              <a:rPr lang="en-US" altLang="tr-TR" sz="4000" dirty="0"/>
              <a:t>AC-3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410200"/>
            <a:ext cx="8650288" cy="118715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tr-TR" dirty="0"/>
              <a:t>Time complexity: O(n</a:t>
            </a:r>
            <a:r>
              <a:rPr lang="en-US" altLang="tr-TR" baseline="30000" dirty="0"/>
              <a:t>2</a:t>
            </a:r>
            <a:r>
              <a:rPr lang="en-US" altLang="tr-TR" dirty="0"/>
              <a:t>d</a:t>
            </a:r>
            <a:r>
              <a:rPr lang="en-US" altLang="tr-TR" baseline="30000" dirty="0"/>
              <a:t>3</a:t>
            </a:r>
            <a:r>
              <a:rPr lang="en-US" altLang="tr-TR" dirty="0" smtClean="0"/>
              <a:t>)</a:t>
            </a:r>
            <a:endParaRPr lang="tr-TR" altLang="tr-TR" dirty="0" smtClean="0"/>
          </a:p>
          <a:p>
            <a:pPr marL="400050" lvl="1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tr-TR" altLang="tr-TR" dirty="0" smtClean="0"/>
              <a:t>a </a:t>
            </a:r>
            <a:r>
              <a:rPr lang="tr-TR" altLang="tr-TR" dirty="0" err="1" smtClean="0"/>
              <a:t>binary</a:t>
            </a:r>
            <a:r>
              <a:rPr lang="tr-TR" altLang="tr-TR" dirty="0" smtClean="0"/>
              <a:t> CSP has </a:t>
            </a:r>
            <a:r>
              <a:rPr lang="en-US" altLang="tr-TR" dirty="0" smtClean="0"/>
              <a:t>O(n</a:t>
            </a:r>
            <a:r>
              <a:rPr lang="en-US" altLang="tr-TR" baseline="30000" dirty="0" smtClean="0"/>
              <a:t>2</a:t>
            </a:r>
            <a:r>
              <a:rPr lang="en-US" altLang="tr-TR" dirty="0" smtClean="0"/>
              <a:t>)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arcs</a:t>
            </a:r>
            <a:endParaRPr lang="tr-TR" altLang="tr-TR" dirty="0" smtClean="0"/>
          </a:p>
          <a:p>
            <a:pPr marL="400050" lvl="1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tr-TR" altLang="tr-TR" err="1" smtClean="0"/>
              <a:t>each</a:t>
            </a:r>
            <a:r>
              <a:rPr lang="tr-TR" altLang="tr-TR" smtClean="0"/>
              <a:t> arc </a:t>
            </a:r>
            <a:r>
              <a:rPr lang="tr-TR" altLang="tr-TR" dirty="0" smtClean="0"/>
              <a:t>can be </a:t>
            </a:r>
            <a:r>
              <a:rPr lang="tr-TR" altLang="tr-TR" dirty="0" err="1" smtClean="0"/>
              <a:t>inserted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into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queue</a:t>
            </a:r>
            <a:r>
              <a:rPr lang="tr-TR" altLang="tr-TR" dirty="0" smtClean="0"/>
              <a:t> d </a:t>
            </a:r>
            <a:r>
              <a:rPr lang="tr-TR" altLang="tr-TR" dirty="0" err="1" smtClean="0"/>
              <a:t>times</a:t>
            </a:r>
            <a:endParaRPr lang="tr-TR" altLang="tr-TR" dirty="0" smtClean="0"/>
          </a:p>
          <a:p>
            <a:pPr marL="400050" lvl="1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tr-TR" altLang="tr-TR" dirty="0" err="1"/>
              <a:t>c</a:t>
            </a:r>
            <a:r>
              <a:rPr lang="tr-TR" altLang="tr-TR" dirty="0" err="1" smtClean="0"/>
              <a:t>hecking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arc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consistency</a:t>
            </a:r>
            <a:r>
              <a:rPr lang="tr-TR" altLang="tr-TR" dirty="0" smtClean="0"/>
              <a:t> has O(</a:t>
            </a:r>
            <a:r>
              <a:rPr lang="en-US" altLang="tr-TR" dirty="0" smtClean="0"/>
              <a:t>d</a:t>
            </a:r>
            <a:r>
              <a:rPr lang="tr-TR" altLang="tr-TR" baseline="30000" dirty="0" smtClean="0"/>
              <a:t>2</a:t>
            </a:r>
            <a:r>
              <a:rPr lang="en-US" altLang="tr-TR" dirty="0"/>
              <a:t>)</a:t>
            </a:r>
            <a:endParaRPr lang="tr-TR" altLang="tr-TR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tr-T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1365421"/>
            <a:ext cx="6408713" cy="3906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13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Local </a:t>
            </a:r>
            <a:r>
              <a:rPr lang="en-US" altLang="tr-TR" smtClean="0"/>
              <a:t>Search </a:t>
            </a:r>
            <a:r>
              <a:rPr lang="en-US" altLang="tr-TR"/>
              <a:t>for CSPs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tr-TR" sz="2400" dirty="0"/>
              <a:t>Hill-climbing, simulated annealing typically work with "complete" states, i.e., all variables </a:t>
            </a:r>
            <a:r>
              <a:rPr lang="en-US" altLang="tr-TR" sz="2400" dirty="0" smtClean="0"/>
              <a:t>assigned</a:t>
            </a:r>
            <a:endParaRPr lang="en-US" altLang="tr-TR" sz="2400" dirty="0"/>
          </a:p>
          <a:p>
            <a:r>
              <a:rPr lang="en-US" altLang="tr-TR" sz="2400" dirty="0" smtClean="0"/>
              <a:t>To </a:t>
            </a:r>
            <a:r>
              <a:rPr lang="en-US" altLang="tr-TR" sz="2400" dirty="0"/>
              <a:t>apply to CSPs</a:t>
            </a:r>
            <a:r>
              <a:rPr lang="en-US" altLang="tr-TR" sz="2400" dirty="0" smtClean="0"/>
              <a:t>:</a:t>
            </a:r>
            <a:endParaRPr lang="en-US" altLang="tr-TR" sz="2400" dirty="0"/>
          </a:p>
          <a:p>
            <a:pPr lvl="1"/>
            <a:r>
              <a:rPr lang="en-US" altLang="tr-TR" sz="2000" dirty="0"/>
              <a:t>allow states with unsatisfied constraints</a:t>
            </a:r>
          </a:p>
          <a:p>
            <a:pPr lvl="1"/>
            <a:r>
              <a:rPr lang="en-US" altLang="tr-TR" sz="2000" dirty="0"/>
              <a:t>operators reassign variable </a:t>
            </a:r>
            <a:r>
              <a:rPr lang="en-US" altLang="tr-TR" sz="2000" dirty="0" smtClean="0"/>
              <a:t>values</a:t>
            </a:r>
            <a:endParaRPr lang="en-US" altLang="tr-TR" sz="2000" dirty="0"/>
          </a:p>
          <a:p>
            <a:r>
              <a:rPr lang="en-US" altLang="tr-TR" sz="2400" dirty="0" smtClean="0"/>
              <a:t>Variable </a:t>
            </a:r>
            <a:r>
              <a:rPr lang="en-US" altLang="tr-TR" sz="2400" dirty="0"/>
              <a:t>selection: randomly select any conflicted </a:t>
            </a:r>
            <a:r>
              <a:rPr lang="en-US" altLang="tr-TR" sz="2400" dirty="0" smtClean="0"/>
              <a:t>variable</a:t>
            </a:r>
            <a:endParaRPr lang="en-US" altLang="tr-TR" sz="2400" dirty="0"/>
          </a:p>
          <a:p>
            <a:r>
              <a:rPr lang="en-US" altLang="tr-TR" sz="2400" dirty="0" smtClean="0"/>
              <a:t>Value </a:t>
            </a:r>
            <a:r>
              <a:rPr lang="en-US" altLang="tr-TR" sz="2400" dirty="0"/>
              <a:t>selection by </a:t>
            </a:r>
            <a:r>
              <a:rPr lang="en-US" altLang="tr-TR" sz="2400" b="1" dirty="0">
                <a:solidFill>
                  <a:schemeClr val="accent5">
                    <a:lumMod val="50000"/>
                  </a:schemeClr>
                </a:solidFill>
              </a:rPr>
              <a:t>min-conflicts</a:t>
            </a:r>
            <a:r>
              <a:rPr lang="en-US" altLang="tr-TR" sz="2400" dirty="0">
                <a:solidFill>
                  <a:srgbClr val="FF0000"/>
                </a:solidFill>
              </a:rPr>
              <a:t> </a:t>
            </a:r>
            <a:r>
              <a:rPr lang="en-US" altLang="tr-TR" sz="2400" dirty="0"/>
              <a:t>heuristic</a:t>
            </a:r>
            <a:r>
              <a:rPr lang="en-US" altLang="tr-TR" sz="2400" dirty="0" smtClean="0"/>
              <a:t>:</a:t>
            </a:r>
            <a:endParaRPr lang="en-US" altLang="tr-TR" sz="2400" dirty="0"/>
          </a:p>
          <a:p>
            <a:pPr lvl="1"/>
            <a:r>
              <a:rPr lang="en-US" altLang="tr-TR" sz="2000" dirty="0"/>
              <a:t>choose value that violates the fewest </a:t>
            </a:r>
            <a:r>
              <a:rPr lang="en-US" altLang="tr-TR" sz="2000" dirty="0" smtClean="0"/>
              <a:t>constraints</a:t>
            </a:r>
            <a:endParaRPr lang="en-US" altLang="tr-TR" sz="2000" dirty="0"/>
          </a:p>
          <a:p>
            <a:pPr lvl="1"/>
            <a:r>
              <a:rPr lang="en-US" altLang="tr-TR" sz="2000" dirty="0"/>
              <a:t>i.e., hill-climb with </a:t>
            </a:r>
            <a:r>
              <a:rPr lang="en-US" altLang="tr-TR" sz="2000" i="1" dirty="0"/>
              <a:t>h(n) </a:t>
            </a:r>
            <a:r>
              <a:rPr lang="en-US" altLang="tr-TR" sz="2000" dirty="0"/>
              <a:t>= total number of </a:t>
            </a:r>
            <a:r>
              <a:rPr lang="en-US" altLang="tr-TR" sz="2000" dirty="0" smtClean="0"/>
              <a:t>violated constraints</a:t>
            </a:r>
            <a:endParaRPr lang="en-US" altLang="tr-TR" sz="2000" dirty="0"/>
          </a:p>
        </p:txBody>
      </p:sp>
    </p:spTree>
    <p:extLst>
      <p:ext uri="{BB962C8B-B14F-4D97-AF65-F5344CB8AC3E}">
        <p14:creationId xmlns:p14="http://schemas.microsoft.com/office/powerpoint/2010/main" val="128175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Example: 4-Queens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tr-TR" sz="2400" b="1" dirty="0">
                <a:solidFill>
                  <a:schemeClr val="accent5">
                    <a:lumMod val="50000"/>
                  </a:schemeClr>
                </a:solidFill>
              </a:rPr>
              <a:t>States</a:t>
            </a:r>
            <a:r>
              <a:rPr lang="en-US" altLang="tr-TR" sz="2400" dirty="0"/>
              <a:t>: 4 queens in 4 columns (4</a:t>
            </a:r>
            <a:r>
              <a:rPr lang="en-US" altLang="tr-TR" sz="2400" baseline="30000" dirty="0"/>
              <a:t>4</a:t>
            </a:r>
            <a:r>
              <a:rPr lang="en-US" altLang="tr-TR" sz="2400" dirty="0"/>
              <a:t> = 256 states</a:t>
            </a:r>
            <a:r>
              <a:rPr lang="en-US" altLang="tr-TR" sz="2400" dirty="0" smtClean="0"/>
              <a:t>)</a:t>
            </a:r>
            <a:endParaRPr lang="en-US" altLang="tr-TR" sz="2400" dirty="0"/>
          </a:p>
          <a:p>
            <a:r>
              <a:rPr lang="en-US" altLang="tr-TR" sz="2400" b="1" dirty="0">
                <a:solidFill>
                  <a:schemeClr val="accent5">
                    <a:lumMod val="50000"/>
                  </a:schemeClr>
                </a:solidFill>
              </a:rPr>
              <a:t>Actions</a:t>
            </a:r>
            <a:r>
              <a:rPr lang="en-US" altLang="tr-TR" sz="2400" dirty="0"/>
              <a:t>: move queen in </a:t>
            </a:r>
            <a:r>
              <a:rPr lang="en-US" altLang="tr-TR" sz="2400" dirty="0" smtClean="0"/>
              <a:t>column</a:t>
            </a:r>
            <a:endParaRPr lang="en-US" altLang="tr-TR" sz="2400" dirty="0"/>
          </a:p>
          <a:p>
            <a:r>
              <a:rPr lang="en-US" altLang="tr-TR" sz="2400" b="1" dirty="0">
                <a:solidFill>
                  <a:schemeClr val="accent5">
                    <a:lumMod val="50000"/>
                  </a:schemeClr>
                </a:solidFill>
              </a:rPr>
              <a:t>Goal test</a:t>
            </a:r>
            <a:r>
              <a:rPr lang="en-US" altLang="tr-TR" sz="2400" dirty="0"/>
              <a:t>: no </a:t>
            </a:r>
            <a:r>
              <a:rPr lang="en-US" altLang="tr-TR" sz="2400" dirty="0" smtClean="0"/>
              <a:t>attacks</a:t>
            </a:r>
            <a:endParaRPr lang="en-US" altLang="tr-TR" sz="2400" dirty="0"/>
          </a:p>
          <a:p>
            <a:r>
              <a:rPr lang="en-US" altLang="tr-TR" sz="2400" b="1" dirty="0">
                <a:solidFill>
                  <a:schemeClr val="accent5">
                    <a:lumMod val="50000"/>
                  </a:schemeClr>
                </a:solidFill>
              </a:rPr>
              <a:t>Evaluation</a:t>
            </a:r>
            <a:r>
              <a:rPr lang="en-US" altLang="tr-TR" sz="2400" dirty="0"/>
              <a:t>: </a:t>
            </a:r>
            <a:r>
              <a:rPr lang="en-US" altLang="tr-TR" sz="2400" i="1" dirty="0"/>
              <a:t>h(n) </a:t>
            </a:r>
            <a:r>
              <a:rPr lang="en-US" altLang="tr-TR" sz="2400" dirty="0"/>
              <a:t>= number of </a:t>
            </a:r>
            <a:r>
              <a:rPr lang="en-US" altLang="tr-TR" sz="2400" dirty="0" smtClean="0"/>
              <a:t>attacks</a:t>
            </a:r>
            <a:endParaRPr lang="en-US" altLang="tr-TR" sz="2400" dirty="0"/>
          </a:p>
          <a:p>
            <a:endParaRPr lang="en-US" altLang="tr-TR" sz="2400" dirty="0"/>
          </a:p>
          <a:p>
            <a:endParaRPr lang="en-US" altLang="tr-TR" sz="2400" dirty="0"/>
          </a:p>
          <a:p>
            <a:endParaRPr lang="en-US" altLang="tr-TR" sz="2400" dirty="0"/>
          </a:p>
          <a:p>
            <a:endParaRPr lang="en-US" altLang="tr-TR" sz="2400" dirty="0"/>
          </a:p>
          <a:p>
            <a:endParaRPr lang="en-US" altLang="tr-TR" sz="2400" dirty="0"/>
          </a:p>
          <a:p>
            <a:r>
              <a:rPr lang="en-US" altLang="tr-TR" sz="2400" dirty="0"/>
              <a:t>Given random initial state, can solve </a:t>
            </a:r>
            <a:r>
              <a:rPr lang="en-US" altLang="tr-TR" sz="2400" i="1" dirty="0"/>
              <a:t>n</a:t>
            </a:r>
            <a:r>
              <a:rPr lang="en-US" altLang="tr-TR" sz="2400" dirty="0"/>
              <a:t>-queens in almost constant time for arbitrary </a:t>
            </a:r>
            <a:r>
              <a:rPr lang="en-US" altLang="tr-TR" sz="2400" i="1" dirty="0"/>
              <a:t>n</a:t>
            </a:r>
            <a:r>
              <a:rPr lang="en-US" altLang="tr-TR" sz="2400" dirty="0"/>
              <a:t> with high probability (e.g., </a:t>
            </a:r>
            <a:r>
              <a:rPr lang="en-US" altLang="tr-TR" sz="2400" i="1" dirty="0"/>
              <a:t>n</a:t>
            </a:r>
            <a:r>
              <a:rPr lang="en-US" altLang="tr-TR" sz="2400" dirty="0"/>
              <a:t> = 10,000,000</a:t>
            </a:r>
            <a:r>
              <a:rPr lang="en-US" altLang="tr-TR" sz="2400" dirty="0" smtClean="0"/>
              <a:t>)</a:t>
            </a:r>
            <a:endParaRPr lang="en-US" altLang="tr-TR" sz="2400" dirty="0"/>
          </a:p>
        </p:txBody>
      </p:sp>
      <p:pic>
        <p:nvPicPr>
          <p:cNvPr id="35844" name="Picture 4" descr="4queens-iterativ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78572"/>
            <a:ext cx="5791200" cy="176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07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Summary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544"/>
          </a:xfrm>
        </p:spPr>
        <p:txBody>
          <a:bodyPr>
            <a:noAutofit/>
          </a:bodyPr>
          <a:lstStyle/>
          <a:p>
            <a:r>
              <a:rPr lang="en-US" altLang="tr-TR" sz="2400" dirty="0"/>
              <a:t>CSPs are a special kind of problem</a:t>
            </a:r>
            <a:r>
              <a:rPr lang="en-US" altLang="tr-TR" sz="2400" dirty="0" smtClean="0"/>
              <a:t>:</a:t>
            </a:r>
            <a:endParaRPr lang="en-US" altLang="tr-TR" sz="2400" dirty="0"/>
          </a:p>
          <a:p>
            <a:pPr lvl="1"/>
            <a:r>
              <a:rPr lang="en-US" altLang="tr-TR" sz="2000" dirty="0"/>
              <a:t>states defined by values of a fixed set of </a:t>
            </a:r>
            <a:r>
              <a:rPr lang="en-US" altLang="tr-TR" sz="2000" dirty="0" smtClean="0"/>
              <a:t>variables</a:t>
            </a:r>
            <a:endParaRPr lang="en-US" altLang="tr-TR" sz="2000" dirty="0"/>
          </a:p>
          <a:p>
            <a:pPr lvl="1"/>
            <a:r>
              <a:rPr lang="en-US" altLang="tr-TR" sz="2000" dirty="0"/>
              <a:t>goal test defined by constraints on variable </a:t>
            </a:r>
            <a:r>
              <a:rPr lang="en-US" altLang="tr-TR" sz="2000" dirty="0" smtClean="0"/>
              <a:t>values</a:t>
            </a:r>
            <a:endParaRPr lang="en-US" altLang="tr-TR" sz="1600" dirty="0"/>
          </a:p>
          <a:p>
            <a:r>
              <a:rPr lang="en-US" altLang="tr-TR" sz="2400" dirty="0"/>
              <a:t>Backtracking = depth-first search with one variable assigned per </a:t>
            </a:r>
            <a:r>
              <a:rPr lang="en-US" altLang="tr-TR" sz="2400" dirty="0" smtClean="0"/>
              <a:t>node</a:t>
            </a:r>
            <a:endParaRPr lang="en-US" altLang="tr-TR" sz="1600" dirty="0"/>
          </a:p>
          <a:p>
            <a:r>
              <a:rPr lang="en-US" altLang="tr-TR" sz="2400" dirty="0"/>
              <a:t>Variable ordering and value selection heuristics help </a:t>
            </a:r>
            <a:r>
              <a:rPr lang="en-US" altLang="tr-TR" sz="2400" dirty="0" smtClean="0"/>
              <a:t>significantly</a:t>
            </a:r>
            <a:endParaRPr lang="en-US" altLang="tr-TR" sz="1600" dirty="0"/>
          </a:p>
          <a:p>
            <a:r>
              <a:rPr lang="en-US" altLang="tr-TR" sz="2400" dirty="0"/>
              <a:t>Forward checking prevents assignments that guarantee later </a:t>
            </a:r>
            <a:r>
              <a:rPr lang="en-US" altLang="tr-TR" sz="2400" dirty="0" smtClean="0"/>
              <a:t>failure</a:t>
            </a:r>
            <a:endParaRPr lang="en-US" altLang="tr-TR" sz="1600" dirty="0"/>
          </a:p>
          <a:p>
            <a:r>
              <a:rPr lang="en-US" altLang="tr-TR" sz="2400" dirty="0"/>
              <a:t>Constraint propagation (e.g., arc consistency) does additional work to constrain values and detect </a:t>
            </a:r>
            <a:r>
              <a:rPr lang="en-US" altLang="tr-TR" sz="2400" dirty="0" smtClean="0"/>
              <a:t>inconsistencies</a:t>
            </a:r>
            <a:endParaRPr lang="en-US" altLang="tr-TR" sz="1600" dirty="0"/>
          </a:p>
          <a:p>
            <a:r>
              <a:rPr lang="en-US" altLang="tr-TR" sz="2400" dirty="0"/>
              <a:t>Iterative min-conflicts is usually effective in </a:t>
            </a:r>
            <a:r>
              <a:rPr lang="en-US" altLang="tr-TR" sz="2400" dirty="0" smtClean="0"/>
              <a:t>practice</a:t>
            </a:r>
            <a:endParaRPr lang="en-US" altLang="tr-TR" sz="2400" dirty="0"/>
          </a:p>
        </p:txBody>
      </p:sp>
    </p:spTree>
    <p:extLst>
      <p:ext uri="{BB962C8B-B14F-4D97-AF65-F5344CB8AC3E}">
        <p14:creationId xmlns:p14="http://schemas.microsoft.com/office/powerpoint/2010/main" val="28491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/>
              <a:t>Constraint Satisfaction Problems (CSP)</a:t>
            </a:r>
          </a:p>
          <a:p>
            <a:r>
              <a:rPr lang="en-US" altLang="tr-TR"/>
              <a:t>Backtracking search for CSPs</a:t>
            </a:r>
          </a:p>
          <a:p>
            <a:r>
              <a:rPr lang="en-US" altLang="tr-TR"/>
              <a:t>Local search for CSPs</a:t>
            </a:r>
          </a:p>
        </p:txBody>
      </p:sp>
    </p:spTree>
    <p:extLst>
      <p:ext uri="{BB962C8B-B14F-4D97-AF65-F5344CB8AC3E}">
        <p14:creationId xmlns:p14="http://schemas.microsoft.com/office/powerpoint/2010/main" val="246652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tr-TR" smtClean="0"/>
              <a:t>Constraint Satisfaction Problems</a:t>
            </a:r>
            <a:endParaRPr lang="en-US" altLang="tr-T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altLang="tr-TR" sz="2800" dirty="0"/>
              <a:t>Standard search problem</a:t>
            </a:r>
            <a:r>
              <a:rPr lang="en-US" altLang="tr-TR" sz="2800" dirty="0" smtClean="0"/>
              <a:t>:</a:t>
            </a:r>
            <a:endParaRPr lang="en-US" altLang="tr-TR" sz="2800" dirty="0"/>
          </a:p>
          <a:p>
            <a:pPr lvl="1"/>
            <a:r>
              <a:rPr lang="en-US" altLang="tr-TR" sz="2400" b="1" dirty="0">
                <a:solidFill>
                  <a:schemeClr val="accent5">
                    <a:lumMod val="50000"/>
                  </a:schemeClr>
                </a:solidFill>
              </a:rPr>
              <a:t>state</a:t>
            </a:r>
            <a:r>
              <a:rPr lang="en-US" altLang="tr-TR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tr-TR" sz="2400" dirty="0"/>
              <a:t>is </a:t>
            </a:r>
            <a:r>
              <a:rPr lang="en-US" altLang="tr-TR" sz="2400"/>
              <a:t>a </a:t>
            </a:r>
            <a:r>
              <a:rPr lang="en-US" altLang="tr-TR" sz="2400" smtClean="0"/>
              <a:t>black box </a:t>
            </a:r>
            <a:r>
              <a:rPr lang="en-US" altLang="tr-TR" sz="2400" dirty="0"/>
              <a:t>– any data structure that supports successor function, heuristic function, and goal </a:t>
            </a:r>
            <a:r>
              <a:rPr lang="en-US" altLang="tr-TR" sz="2400" dirty="0" smtClean="0"/>
              <a:t>test</a:t>
            </a:r>
            <a:endParaRPr lang="en-US" altLang="tr-TR" sz="2400" dirty="0"/>
          </a:p>
          <a:p>
            <a:r>
              <a:rPr lang="en-US" altLang="tr-TR" sz="2800"/>
              <a:t>Constraint Satisfaction </a:t>
            </a:r>
            <a:r>
              <a:rPr lang="en-US" altLang="tr-TR" sz="2800" smtClean="0"/>
              <a:t>Problem (CSP):</a:t>
            </a:r>
            <a:endParaRPr lang="en-US" altLang="tr-TR" sz="2800" dirty="0"/>
          </a:p>
          <a:p>
            <a:pPr lvl="1"/>
            <a:r>
              <a:rPr lang="en-US" altLang="tr-TR" sz="2400" b="1" dirty="0">
                <a:solidFill>
                  <a:schemeClr val="accent5">
                    <a:lumMod val="50000"/>
                  </a:schemeClr>
                </a:solidFill>
              </a:rPr>
              <a:t>state</a:t>
            </a:r>
            <a:r>
              <a:rPr lang="en-US" altLang="tr-TR" sz="2400" dirty="0"/>
              <a:t> is defined by variables </a:t>
            </a:r>
            <a:r>
              <a:rPr lang="en-US" altLang="tr-TR" sz="2400" i="1" dirty="0"/>
              <a:t>X</a:t>
            </a:r>
            <a:r>
              <a:rPr lang="en-US" altLang="tr-TR" sz="2400" i="1" baseline="-25000" dirty="0"/>
              <a:t>i</a:t>
            </a:r>
            <a:r>
              <a:rPr lang="en-US" altLang="tr-TR" sz="2400" dirty="0"/>
              <a:t> with values from domain </a:t>
            </a:r>
            <a:r>
              <a:rPr lang="en-US" altLang="tr-TR" sz="2400" i="1" dirty="0" smtClean="0"/>
              <a:t>D</a:t>
            </a:r>
            <a:r>
              <a:rPr lang="en-US" altLang="tr-TR" sz="2400" i="1" baseline="-25000" dirty="0" smtClean="0"/>
              <a:t>i</a:t>
            </a:r>
            <a:endParaRPr lang="en-US" altLang="tr-TR" sz="2400" dirty="0"/>
          </a:p>
          <a:p>
            <a:pPr lvl="1"/>
            <a:r>
              <a:rPr lang="en-US" altLang="tr-TR" sz="2400" b="1" dirty="0">
                <a:solidFill>
                  <a:schemeClr val="accent5">
                    <a:lumMod val="50000"/>
                  </a:schemeClr>
                </a:solidFill>
              </a:rPr>
              <a:t>goal</a:t>
            </a:r>
            <a:r>
              <a:rPr lang="en-US" altLang="tr-TR" sz="2400" dirty="0">
                <a:solidFill>
                  <a:schemeClr val="accent2"/>
                </a:solidFill>
              </a:rPr>
              <a:t> </a:t>
            </a:r>
            <a:r>
              <a:rPr lang="en-US" altLang="tr-TR" sz="2400" b="1" dirty="0">
                <a:solidFill>
                  <a:schemeClr val="accent5">
                    <a:lumMod val="50000"/>
                  </a:schemeClr>
                </a:solidFill>
              </a:rPr>
              <a:t>test</a:t>
            </a:r>
            <a:r>
              <a:rPr lang="en-US" altLang="tr-TR" sz="2400" dirty="0"/>
              <a:t> is a set of </a:t>
            </a:r>
            <a:r>
              <a:rPr lang="en-US" altLang="tr-TR" sz="2400"/>
              <a:t>constraints </a:t>
            </a:r>
            <a:r>
              <a:rPr lang="en-US" altLang="tr-TR" sz="2400" smtClean="0"/>
              <a:t>that specify </a:t>
            </a:r>
            <a:r>
              <a:rPr lang="en-US" altLang="tr-TR" sz="2400" dirty="0"/>
              <a:t>allowable combinations of values for subsets </a:t>
            </a:r>
            <a:r>
              <a:rPr lang="en-US" altLang="tr-TR" sz="2400"/>
              <a:t>of </a:t>
            </a:r>
            <a:r>
              <a:rPr lang="en-US" altLang="tr-TR" sz="2400" smtClean="0"/>
              <a:t>variables</a:t>
            </a:r>
            <a:endParaRPr lang="en-US" altLang="tr-TR" sz="2400" dirty="0"/>
          </a:p>
          <a:p>
            <a:r>
              <a:rPr lang="en-US" altLang="tr-TR" sz="2800" dirty="0"/>
              <a:t>Simple example of a formal representation language</a:t>
            </a:r>
          </a:p>
          <a:p>
            <a:r>
              <a:rPr lang="en-US" altLang="tr-TR" sz="2800" dirty="0"/>
              <a:t>Allows useful general-purpose algorithms with more power than standard search algorithms</a:t>
            </a:r>
          </a:p>
        </p:txBody>
      </p:sp>
    </p:spTree>
    <p:extLst>
      <p:ext uri="{BB962C8B-B14F-4D97-AF65-F5344CB8AC3E}">
        <p14:creationId xmlns:p14="http://schemas.microsoft.com/office/powerpoint/2010/main" val="122924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Constraint </a:t>
            </a:r>
            <a:r>
              <a:rPr lang="en-US" altLang="tr-TR" smtClean="0"/>
              <a:t>Graph</a:t>
            </a:r>
            <a:endParaRPr lang="en-US" altLang="tr-T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sz="2400" b="1" dirty="0">
                <a:solidFill>
                  <a:schemeClr val="accent5">
                    <a:lumMod val="50000"/>
                  </a:schemeClr>
                </a:solidFill>
              </a:rPr>
              <a:t>Binary CSP: </a:t>
            </a:r>
            <a:r>
              <a:rPr lang="en-US" altLang="tr-TR" sz="2400" dirty="0"/>
              <a:t>each constraint relates two </a:t>
            </a:r>
            <a:r>
              <a:rPr lang="en-US" altLang="tr-TR" sz="2400" dirty="0" smtClean="0"/>
              <a:t>variables</a:t>
            </a:r>
            <a:endParaRPr lang="en-US" altLang="tr-TR" sz="2400" dirty="0"/>
          </a:p>
          <a:p>
            <a:r>
              <a:rPr lang="en-US" altLang="tr-TR" sz="2400" b="1" dirty="0">
                <a:solidFill>
                  <a:schemeClr val="accent5">
                    <a:lumMod val="50000"/>
                  </a:schemeClr>
                </a:solidFill>
              </a:rPr>
              <a:t>Constraint graph: </a:t>
            </a:r>
            <a:r>
              <a:rPr lang="en-US" altLang="tr-TR" sz="2400" dirty="0"/>
              <a:t>nodes are variables, arcs are </a:t>
            </a:r>
            <a:r>
              <a:rPr lang="en-US" altLang="tr-TR" sz="2400" dirty="0" smtClean="0"/>
              <a:t>constraints</a:t>
            </a:r>
            <a:endParaRPr lang="en-US" altLang="tr-TR" sz="2400" dirty="0"/>
          </a:p>
        </p:txBody>
      </p:sp>
      <p:pic>
        <p:nvPicPr>
          <p:cNvPr id="8196" name="Picture 4" descr="australia-csp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491" y="2924944"/>
            <a:ext cx="367665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3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Varieties of CSPs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229600" cy="504056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tr-TR" sz="2800" dirty="0"/>
              <a:t>Discrete </a:t>
            </a:r>
            <a:r>
              <a:rPr lang="en-US" altLang="tr-TR" sz="2800" dirty="0" smtClean="0"/>
              <a:t>variables</a:t>
            </a:r>
            <a:endParaRPr lang="en-US" altLang="tr-TR" sz="2800" dirty="0"/>
          </a:p>
          <a:p>
            <a:pPr lvl="1">
              <a:lnSpc>
                <a:spcPct val="90000"/>
              </a:lnSpc>
            </a:pPr>
            <a:r>
              <a:rPr lang="en-US" altLang="tr-TR" sz="2400"/>
              <a:t>finite </a:t>
            </a:r>
            <a:r>
              <a:rPr lang="en-US" altLang="tr-TR" sz="2400" smtClean="0"/>
              <a:t>domains</a:t>
            </a:r>
            <a:endParaRPr lang="en-US" altLang="tr-TR" sz="2400" dirty="0"/>
          </a:p>
          <a:p>
            <a:pPr lvl="2">
              <a:lnSpc>
                <a:spcPct val="90000"/>
              </a:lnSpc>
            </a:pPr>
            <a:r>
              <a:rPr lang="en-US" altLang="tr-TR" sz="2000" i="1" dirty="0"/>
              <a:t>n</a:t>
            </a:r>
            <a:r>
              <a:rPr lang="en-US" altLang="tr-TR" sz="2000" dirty="0"/>
              <a:t> variables, domain size </a:t>
            </a:r>
            <a:r>
              <a:rPr lang="en-US" altLang="tr-TR" sz="2000" i="1" dirty="0"/>
              <a:t>d </a:t>
            </a:r>
            <a:r>
              <a:rPr lang="en-US" altLang="tr-TR" sz="2000" i="1" dirty="0">
                <a:sym typeface="Wingdings" pitchFamily="2" charset="2"/>
              </a:rPr>
              <a:t> </a:t>
            </a:r>
            <a:r>
              <a:rPr lang="en-US" altLang="tr-TR" sz="2000" i="1" dirty="0"/>
              <a:t>O(</a:t>
            </a:r>
            <a:r>
              <a:rPr lang="en-US" altLang="tr-TR" sz="2000" i="1" dirty="0" err="1"/>
              <a:t>d</a:t>
            </a:r>
            <a:r>
              <a:rPr lang="en-US" altLang="tr-TR" sz="2000" i="1" baseline="30000" dirty="0" err="1"/>
              <a:t>n</a:t>
            </a:r>
            <a:r>
              <a:rPr lang="en-US" altLang="tr-TR" sz="2000" i="1" dirty="0"/>
              <a:t>) </a:t>
            </a:r>
            <a:r>
              <a:rPr lang="en-US" altLang="tr-TR" sz="2000" dirty="0"/>
              <a:t>complete assignments</a:t>
            </a:r>
          </a:p>
          <a:p>
            <a:pPr lvl="2">
              <a:lnSpc>
                <a:spcPct val="90000"/>
              </a:lnSpc>
            </a:pPr>
            <a:r>
              <a:rPr lang="en-US" altLang="tr-TR" sz="2000" dirty="0"/>
              <a:t>e.g., Boolean CSPs, </a:t>
            </a:r>
            <a:r>
              <a:rPr lang="tr-TR" altLang="tr-TR" sz="2000" dirty="0" err="1" smtClean="0"/>
              <a:t>variables</a:t>
            </a:r>
            <a:r>
              <a:rPr lang="tr-TR" altLang="tr-TR" sz="2000" dirty="0" smtClean="0"/>
              <a:t> can be </a:t>
            </a:r>
            <a:r>
              <a:rPr lang="tr-TR" altLang="tr-TR" sz="2000" dirty="0" err="1" smtClean="0"/>
              <a:t>either</a:t>
            </a:r>
            <a:r>
              <a:rPr lang="tr-TR" altLang="tr-TR" sz="2000" dirty="0" smtClean="0"/>
              <a:t> </a:t>
            </a:r>
            <a:r>
              <a:rPr lang="tr-TR" altLang="tr-TR" sz="2000" dirty="0" err="1" smtClean="0"/>
              <a:t>true</a:t>
            </a:r>
            <a:r>
              <a:rPr lang="tr-TR" altLang="tr-TR" sz="2000" dirty="0" smtClean="0"/>
              <a:t> </a:t>
            </a:r>
            <a:r>
              <a:rPr lang="tr-TR" altLang="tr-TR" sz="2000" dirty="0" err="1" smtClean="0"/>
              <a:t>or</a:t>
            </a:r>
            <a:r>
              <a:rPr lang="tr-TR" altLang="tr-TR" sz="2000" dirty="0" smtClean="0"/>
              <a:t> </a:t>
            </a:r>
            <a:r>
              <a:rPr lang="tr-TR" altLang="tr-TR" sz="2000" dirty="0" err="1" smtClean="0"/>
              <a:t>false</a:t>
            </a:r>
            <a:endParaRPr lang="en-US" altLang="tr-TR" sz="2000" dirty="0"/>
          </a:p>
          <a:p>
            <a:pPr lvl="1">
              <a:lnSpc>
                <a:spcPct val="90000"/>
              </a:lnSpc>
            </a:pPr>
            <a:r>
              <a:rPr lang="en-US" altLang="tr-TR" sz="2400"/>
              <a:t>infinite </a:t>
            </a:r>
            <a:r>
              <a:rPr lang="en-US" altLang="tr-TR" sz="2400" smtClean="0"/>
              <a:t>domains</a:t>
            </a:r>
            <a:endParaRPr lang="en-US" altLang="tr-TR" sz="2400" dirty="0"/>
          </a:p>
          <a:p>
            <a:pPr lvl="2">
              <a:lnSpc>
                <a:spcPct val="90000"/>
              </a:lnSpc>
            </a:pPr>
            <a:r>
              <a:rPr lang="en-US" altLang="tr-TR" sz="2000" dirty="0"/>
              <a:t>integers, strings, etc.</a:t>
            </a:r>
          </a:p>
          <a:p>
            <a:pPr lvl="2">
              <a:lnSpc>
                <a:spcPct val="90000"/>
              </a:lnSpc>
            </a:pPr>
            <a:r>
              <a:rPr lang="en-US" altLang="tr-TR" sz="2000" dirty="0"/>
              <a:t>e.g., job scheduling, variables are start/end days for each job</a:t>
            </a:r>
          </a:p>
          <a:p>
            <a:pPr lvl="2">
              <a:lnSpc>
                <a:spcPct val="90000"/>
              </a:lnSpc>
            </a:pPr>
            <a:r>
              <a:rPr lang="en-US" altLang="tr-TR" sz="2000" dirty="0"/>
              <a:t>need a constraint language, e.g., </a:t>
            </a:r>
            <a:r>
              <a:rPr lang="en-US" altLang="tr-TR" sz="2000" i="1" dirty="0"/>
              <a:t>StartJob</a:t>
            </a:r>
            <a:r>
              <a:rPr lang="en-US" altLang="tr-TR" sz="2000" i="1" baseline="-25000" dirty="0"/>
              <a:t>1</a:t>
            </a:r>
            <a:r>
              <a:rPr lang="en-US" altLang="tr-TR" sz="2000" i="1" dirty="0"/>
              <a:t> + 5 </a:t>
            </a:r>
            <a:r>
              <a:rPr lang="en-US" altLang="tr-TR" sz="2000" i="1" dirty="0">
                <a:cs typeface="Arial" charset="0"/>
              </a:rPr>
              <a:t>≤ </a:t>
            </a:r>
            <a:r>
              <a:rPr lang="en-US" altLang="tr-TR" sz="2000" i="1" dirty="0" smtClean="0"/>
              <a:t>StartJob</a:t>
            </a:r>
            <a:r>
              <a:rPr lang="en-US" altLang="tr-TR" sz="2000" i="1" baseline="-25000" dirty="0" smtClean="0"/>
              <a:t>3</a:t>
            </a:r>
            <a:endParaRPr lang="en-US" altLang="tr-TR" sz="2000" i="1" dirty="0"/>
          </a:p>
          <a:p>
            <a:pPr lvl="1">
              <a:lnSpc>
                <a:spcPct val="90000"/>
              </a:lnSpc>
            </a:pPr>
            <a:r>
              <a:rPr lang="tr-TR" altLang="tr-TR" sz="2400" dirty="0" smtClean="0"/>
              <a:t>c</a:t>
            </a:r>
            <a:r>
              <a:rPr lang="en-US" altLang="tr-TR" sz="2400" dirty="0" err="1" smtClean="0"/>
              <a:t>ontinuous</a:t>
            </a:r>
            <a:r>
              <a:rPr lang="en-US" altLang="tr-TR" sz="2400" dirty="0" smtClean="0"/>
              <a:t> </a:t>
            </a:r>
            <a:r>
              <a:rPr lang="tr-TR" altLang="tr-TR" sz="2400" dirty="0" err="1" smtClean="0"/>
              <a:t>domains</a:t>
            </a:r>
            <a:endParaRPr lang="tr-TR" altLang="tr-TR" sz="2400" dirty="0" smtClean="0"/>
          </a:p>
          <a:p>
            <a:pPr lvl="2">
              <a:lnSpc>
                <a:spcPct val="90000"/>
              </a:lnSpc>
            </a:pPr>
            <a:r>
              <a:rPr lang="tr-TR" altLang="tr-TR" sz="2100" dirty="0" err="1" smtClean="0"/>
              <a:t>common</a:t>
            </a:r>
            <a:r>
              <a:rPr lang="tr-TR" altLang="tr-TR" sz="2100" dirty="0" smtClean="0"/>
              <a:t> </a:t>
            </a:r>
            <a:r>
              <a:rPr lang="tr-TR" altLang="tr-TR" sz="2100" dirty="0"/>
              <a:t>in </a:t>
            </a:r>
            <a:r>
              <a:rPr lang="tr-TR" altLang="tr-TR" sz="2100" dirty="0" err="1"/>
              <a:t>real</a:t>
            </a:r>
            <a:r>
              <a:rPr lang="tr-TR" altLang="tr-TR" sz="2100" dirty="0"/>
              <a:t> </a:t>
            </a:r>
            <a:r>
              <a:rPr lang="tr-TR" altLang="tr-TR" sz="2100" dirty="0" err="1"/>
              <a:t>world</a:t>
            </a:r>
            <a:r>
              <a:rPr lang="tr-TR" altLang="tr-TR" sz="2100" dirty="0"/>
              <a:t> </a:t>
            </a:r>
            <a:r>
              <a:rPr lang="tr-TR" altLang="tr-TR" sz="2100" dirty="0" err="1"/>
              <a:t>and</a:t>
            </a:r>
            <a:r>
              <a:rPr lang="tr-TR" altLang="tr-TR" sz="2100" dirty="0"/>
              <a:t> </a:t>
            </a:r>
            <a:r>
              <a:rPr lang="tr-TR" altLang="tr-TR" sz="2100" dirty="0" err="1"/>
              <a:t>widely</a:t>
            </a:r>
            <a:r>
              <a:rPr lang="tr-TR" altLang="tr-TR" sz="2100" dirty="0"/>
              <a:t> </a:t>
            </a:r>
            <a:r>
              <a:rPr lang="tr-TR" altLang="tr-TR" sz="2100" dirty="0" err="1"/>
              <a:t>studied</a:t>
            </a:r>
            <a:r>
              <a:rPr lang="tr-TR" altLang="tr-TR" sz="2100" dirty="0"/>
              <a:t> in </a:t>
            </a:r>
            <a:r>
              <a:rPr lang="tr-TR" altLang="tr-TR" sz="2100" dirty="0" err="1"/>
              <a:t>the</a:t>
            </a:r>
            <a:r>
              <a:rPr lang="tr-TR" altLang="tr-TR" sz="2100" dirty="0"/>
              <a:t> </a:t>
            </a:r>
            <a:r>
              <a:rPr lang="tr-TR" altLang="tr-TR" sz="2100" dirty="0" err="1"/>
              <a:t>field</a:t>
            </a:r>
            <a:r>
              <a:rPr lang="tr-TR" altLang="tr-TR" sz="2100" dirty="0"/>
              <a:t> of </a:t>
            </a:r>
            <a:r>
              <a:rPr lang="tr-TR" altLang="tr-TR" sz="2100" dirty="0" err="1"/>
              <a:t>operations</a:t>
            </a:r>
            <a:r>
              <a:rPr lang="tr-TR" altLang="tr-TR" sz="2100" dirty="0"/>
              <a:t> </a:t>
            </a:r>
            <a:r>
              <a:rPr lang="tr-TR" altLang="tr-TR" sz="2100" dirty="0" err="1"/>
              <a:t>research</a:t>
            </a:r>
            <a:r>
              <a:rPr lang="tr-TR" altLang="tr-TR" sz="2100" dirty="0"/>
              <a:t> </a:t>
            </a:r>
            <a:endParaRPr lang="en-US" altLang="tr-TR" sz="2100" dirty="0"/>
          </a:p>
          <a:p>
            <a:pPr lvl="2">
              <a:lnSpc>
                <a:spcPct val="90000"/>
              </a:lnSpc>
            </a:pPr>
            <a:r>
              <a:rPr lang="en-US" altLang="tr-TR" sz="2100" dirty="0"/>
              <a:t>e.g., start/end times for Hubble Space Telescope observations</a:t>
            </a:r>
            <a:r>
              <a:rPr lang="tr-TR" altLang="tr-TR" sz="2100" dirty="0"/>
              <a:t> </a:t>
            </a:r>
            <a:r>
              <a:rPr lang="tr-TR" altLang="tr-TR" sz="2100" dirty="0" err="1"/>
              <a:t>and</a:t>
            </a:r>
            <a:r>
              <a:rPr lang="tr-TR" altLang="tr-TR" sz="2100" dirty="0"/>
              <a:t> </a:t>
            </a:r>
            <a:r>
              <a:rPr lang="tr-TR" altLang="tr-TR" sz="2100" dirty="0" err="1"/>
              <a:t>maneuver</a:t>
            </a:r>
            <a:endParaRPr lang="en-US" altLang="tr-TR" sz="2100" dirty="0"/>
          </a:p>
          <a:p>
            <a:pPr lvl="2">
              <a:lnSpc>
                <a:spcPct val="90000"/>
              </a:lnSpc>
            </a:pPr>
            <a:r>
              <a:rPr lang="en-US" altLang="tr-TR" sz="2100" dirty="0"/>
              <a:t>linear constraints solvable in polynomial time by linear programming</a:t>
            </a:r>
            <a:endParaRPr lang="tr-TR" altLang="tr-TR" sz="2100" dirty="0"/>
          </a:p>
          <a:p>
            <a:pPr lvl="2">
              <a:lnSpc>
                <a:spcPct val="90000"/>
              </a:lnSpc>
            </a:pPr>
            <a:r>
              <a:rPr lang="tr-TR" altLang="tr-TR" sz="2100" dirty="0" err="1"/>
              <a:t>constraints</a:t>
            </a:r>
            <a:r>
              <a:rPr lang="tr-TR" altLang="tr-TR" sz="2100" dirty="0"/>
              <a:t> </a:t>
            </a:r>
            <a:r>
              <a:rPr lang="tr-TR" altLang="tr-TR" sz="2100" dirty="0" err="1"/>
              <a:t>must</a:t>
            </a:r>
            <a:r>
              <a:rPr lang="tr-TR" altLang="tr-TR" sz="2100" dirty="0"/>
              <a:t> be </a:t>
            </a:r>
            <a:r>
              <a:rPr lang="tr-TR" altLang="tr-TR" sz="2100" dirty="0" err="1"/>
              <a:t>linear</a:t>
            </a:r>
            <a:r>
              <a:rPr lang="tr-TR" altLang="tr-TR" sz="2100" dirty="0"/>
              <a:t> </a:t>
            </a:r>
            <a:r>
              <a:rPr lang="tr-TR" altLang="tr-TR" sz="2100" dirty="0" err="1"/>
              <a:t>equalities</a:t>
            </a:r>
            <a:r>
              <a:rPr lang="tr-TR" altLang="tr-TR" sz="2100" dirty="0"/>
              <a:t> </a:t>
            </a:r>
            <a:r>
              <a:rPr lang="tr-TR" altLang="tr-TR" sz="2100" dirty="0" err="1"/>
              <a:t>forming</a:t>
            </a:r>
            <a:r>
              <a:rPr lang="tr-TR" altLang="tr-TR" sz="2100" dirty="0"/>
              <a:t> a </a:t>
            </a:r>
            <a:r>
              <a:rPr lang="tr-TR" altLang="tr-TR" sz="2100" dirty="0" err="1"/>
              <a:t>convex</a:t>
            </a:r>
            <a:r>
              <a:rPr lang="tr-TR" altLang="tr-TR" sz="2100" dirty="0"/>
              <a:t> </a:t>
            </a:r>
            <a:r>
              <a:rPr lang="tr-TR" altLang="tr-TR" sz="2100" dirty="0" err="1"/>
              <a:t>region</a:t>
            </a:r>
            <a:r>
              <a:rPr lang="tr-TR" altLang="tr-TR" sz="2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241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Varieties of </a:t>
            </a:r>
            <a:r>
              <a:rPr lang="en-US" altLang="tr-TR" smtClean="0"/>
              <a:t>Constraints</a:t>
            </a:r>
            <a:endParaRPr lang="en-US" altLang="tr-T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tr-TR" sz="2800" b="1" dirty="0">
                <a:solidFill>
                  <a:schemeClr val="accent5">
                    <a:lumMod val="50000"/>
                  </a:schemeClr>
                </a:solidFill>
              </a:rPr>
              <a:t>Unary</a:t>
            </a:r>
            <a:r>
              <a:rPr lang="en-US" altLang="tr-TR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tr-TR" sz="2800" dirty="0"/>
              <a:t>constraints involve a single variable, </a:t>
            </a:r>
          </a:p>
          <a:p>
            <a:pPr lvl="1"/>
            <a:r>
              <a:rPr lang="en-US" altLang="tr-TR" sz="2400" dirty="0"/>
              <a:t>e.g., SA </a:t>
            </a:r>
            <a:r>
              <a:rPr lang="en-US" altLang="tr-TR" sz="2400" dirty="0">
                <a:cs typeface="Arial" charset="0"/>
              </a:rPr>
              <a:t>≠</a:t>
            </a:r>
            <a:r>
              <a:rPr lang="en-US" altLang="tr-TR" sz="2400" dirty="0"/>
              <a:t> </a:t>
            </a:r>
            <a:r>
              <a:rPr lang="en-US" altLang="tr-TR" sz="2400" dirty="0" smtClean="0"/>
              <a:t>green</a:t>
            </a:r>
            <a:endParaRPr lang="tr-TR" altLang="tr-TR" sz="2400" dirty="0"/>
          </a:p>
          <a:p>
            <a:pPr lvl="1"/>
            <a:endParaRPr lang="en-US" altLang="tr-TR" sz="2800" dirty="0">
              <a:solidFill>
                <a:schemeClr val="accent2"/>
              </a:solidFill>
            </a:endParaRPr>
          </a:p>
          <a:p>
            <a:r>
              <a:rPr lang="en-US" altLang="tr-TR" sz="2800" b="1" dirty="0">
                <a:solidFill>
                  <a:schemeClr val="accent5">
                    <a:lumMod val="50000"/>
                  </a:schemeClr>
                </a:solidFill>
              </a:rPr>
              <a:t>Binary</a:t>
            </a:r>
            <a:r>
              <a:rPr lang="en-US" altLang="tr-TR" sz="2800" dirty="0"/>
              <a:t> constraints involve pairs of variables,</a:t>
            </a:r>
          </a:p>
          <a:p>
            <a:pPr lvl="1"/>
            <a:r>
              <a:rPr lang="en-US" altLang="tr-TR" sz="2400" dirty="0"/>
              <a:t>e.g., SA </a:t>
            </a:r>
            <a:r>
              <a:rPr lang="en-US" altLang="tr-TR" sz="2400" dirty="0">
                <a:cs typeface="Arial" charset="0"/>
              </a:rPr>
              <a:t>≠</a:t>
            </a:r>
            <a:r>
              <a:rPr lang="en-US" altLang="tr-TR" sz="2400" dirty="0"/>
              <a:t> </a:t>
            </a:r>
            <a:r>
              <a:rPr lang="en-US" altLang="tr-TR" sz="2400" dirty="0" smtClean="0"/>
              <a:t>WA</a:t>
            </a:r>
            <a:endParaRPr lang="en-US" altLang="tr-TR" sz="2400" dirty="0"/>
          </a:p>
          <a:p>
            <a:pPr lvl="1"/>
            <a:endParaRPr lang="en-US" altLang="tr-TR" sz="2400" dirty="0"/>
          </a:p>
          <a:p>
            <a:r>
              <a:rPr lang="en-US" altLang="tr-TR" sz="2800" b="1" dirty="0">
                <a:solidFill>
                  <a:schemeClr val="accent5">
                    <a:lumMod val="50000"/>
                  </a:schemeClr>
                </a:solidFill>
              </a:rPr>
              <a:t>Higher-order</a:t>
            </a:r>
            <a:r>
              <a:rPr lang="en-US" altLang="tr-TR" sz="2800" dirty="0"/>
              <a:t> constraints involve 3 or more variables,</a:t>
            </a:r>
          </a:p>
          <a:p>
            <a:pPr lvl="1"/>
            <a:r>
              <a:rPr lang="en-US" altLang="tr-TR" sz="2400" dirty="0"/>
              <a:t>e.g., </a:t>
            </a:r>
            <a:r>
              <a:rPr lang="en-US" altLang="tr-TR" sz="2400" dirty="0" err="1"/>
              <a:t>cryptarithmetic</a:t>
            </a:r>
            <a:r>
              <a:rPr lang="en-US" altLang="tr-TR" sz="2400" dirty="0"/>
              <a:t> column </a:t>
            </a:r>
            <a:r>
              <a:rPr lang="en-US" altLang="tr-TR" sz="2400" dirty="0" smtClean="0"/>
              <a:t>constraints</a:t>
            </a:r>
            <a:endParaRPr lang="en-US" altLang="tr-TR" sz="2400" dirty="0"/>
          </a:p>
        </p:txBody>
      </p:sp>
    </p:spTree>
    <p:extLst>
      <p:ext uri="{BB962C8B-B14F-4D97-AF65-F5344CB8AC3E}">
        <p14:creationId xmlns:p14="http://schemas.microsoft.com/office/powerpoint/2010/main" val="29985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Example: Cryptarithmetic</a:t>
            </a:r>
          </a:p>
        </p:txBody>
      </p:sp>
      <p:pic>
        <p:nvPicPr>
          <p:cNvPr id="11269" name="Picture 5" descr="cryptarithmetic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28800"/>
            <a:ext cx="6096000" cy="22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4276691"/>
            <a:ext cx="6408712" cy="18886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tr-TR" sz="2400" b="1" dirty="0">
                <a:solidFill>
                  <a:schemeClr val="accent5">
                    <a:lumMod val="50000"/>
                  </a:schemeClr>
                </a:solidFill>
              </a:rPr>
              <a:t>Variables:</a:t>
            </a:r>
            <a:r>
              <a:rPr lang="en-US" altLang="tr-TR" sz="2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tr-TR" sz="2400" i="1" dirty="0"/>
              <a:t>F T U W </a:t>
            </a:r>
            <a:r>
              <a:rPr lang="en-US" altLang="tr-TR" sz="2400" i="1" dirty="0" smtClean="0"/>
              <a:t>R </a:t>
            </a:r>
            <a:r>
              <a:rPr lang="en-US" altLang="tr-TR" sz="2400" i="1" dirty="0"/>
              <a:t>O X</a:t>
            </a:r>
            <a:r>
              <a:rPr lang="en-US" altLang="tr-TR" sz="2400" i="1" baseline="-25000" dirty="0"/>
              <a:t>1</a:t>
            </a:r>
            <a:r>
              <a:rPr lang="en-US" altLang="tr-TR" sz="2400" i="1" dirty="0"/>
              <a:t> X</a:t>
            </a:r>
            <a:r>
              <a:rPr lang="en-US" altLang="tr-TR" sz="2400" i="1" baseline="-25000" dirty="0"/>
              <a:t>2 </a:t>
            </a:r>
            <a:r>
              <a:rPr lang="en-US" altLang="tr-TR" sz="2400" i="1" dirty="0" smtClean="0"/>
              <a:t>X</a:t>
            </a:r>
            <a:r>
              <a:rPr lang="en-US" altLang="tr-TR" sz="2400" i="1" baseline="-25000" dirty="0" smtClean="0"/>
              <a:t>3</a:t>
            </a:r>
            <a:endParaRPr lang="tr-TR" altLang="tr-TR" sz="2400" i="1" baseline="-25000" dirty="0" smtClean="0"/>
          </a:p>
          <a:p>
            <a:pPr lvl="1">
              <a:lnSpc>
                <a:spcPct val="90000"/>
              </a:lnSpc>
            </a:pPr>
            <a:r>
              <a:rPr lang="en-US" altLang="tr-TR" sz="2000" i="1" dirty="0"/>
              <a:t>X</a:t>
            </a:r>
            <a:r>
              <a:rPr lang="en-US" altLang="tr-TR" sz="2000" i="1" baseline="-25000" dirty="0"/>
              <a:t>1</a:t>
            </a:r>
            <a:r>
              <a:rPr lang="en-US" altLang="tr-TR" sz="2000" i="1" dirty="0"/>
              <a:t> X</a:t>
            </a:r>
            <a:r>
              <a:rPr lang="en-US" altLang="tr-TR" sz="2000" i="1" baseline="-25000" dirty="0"/>
              <a:t>2 </a:t>
            </a:r>
            <a:r>
              <a:rPr lang="en-US" altLang="tr-TR" sz="2000" i="1" dirty="0"/>
              <a:t>X</a:t>
            </a:r>
            <a:r>
              <a:rPr lang="en-US" altLang="tr-TR" sz="2000" i="1" baseline="-25000" dirty="0"/>
              <a:t>3 </a:t>
            </a:r>
            <a:r>
              <a:rPr lang="tr-TR" altLang="tr-TR" sz="2000" i="1" baseline="-25000" dirty="0" smtClean="0"/>
              <a:t> </a:t>
            </a:r>
            <a:r>
              <a:rPr lang="tr-TR" altLang="tr-TR" sz="2000" i="1" dirty="0" err="1" smtClean="0"/>
              <a:t>are</a:t>
            </a:r>
            <a:r>
              <a:rPr lang="tr-TR" altLang="tr-TR" sz="2000" i="1" dirty="0" smtClean="0"/>
              <a:t> </a:t>
            </a:r>
            <a:r>
              <a:rPr lang="tr-TR" altLang="tr-TR" sz="2000" i="1" dirty="0" err="1" smtClean="0"/>
              <a:t>auxiliary</a:t>
            </a:r>
            <a:r>
              <a:rPr lang="tr-TR" altLang="tr-TR" sz="2000" i="1" dirty="0" smtClean="0"/>
              <a:t> </a:t>
            </a:r>
            <a:r>
              <a:rPr lang="tr-TR" altLang="tr-TR" sz="2000" i="1" dirty="0" err="1" smtClean="0"/>
              <a:t>representing</a:t>
            </a:r>
            <a:r>
              <a:rPr lang="tr-TR" altLang="tr-TR" sz="2000" i="1" dirty="0" smtClean="0"/>
              <a:t> </a:t>
            </a:r>
            <a:r>
              <a:rPr lang="tr-TR" altLang="tr-TR" sz="2000" i="1" dirty="0" err="1" smtClean="0"/>
              <a:t>the</a:t>
            </a:r>
            <a:r>
              <a:rPr lang="tr-TR" altLang="tr-TR" sz="2000" i="1" dirty="0" smtClean="0"/>
              <a:t> </a:t>
            </a:r>
            <a:r>
              <a:rPr lang="tr-TR" altLang="tr-TR" sz="2000" i="1" dirty="0" err="1" smtClean="0"/>
              <a:t>digit</a:t>
            </a:r>
            <a:r>
              <a:rPr lang="tr-TR" altLang="tr-TR" sz="2000" i="1" dirty="0" smtClean="0"/>
              <a:t> 0 </a:t>
            </a:r>
            <a:r>
              <a:rPr lang="tr-TR" altLang="tr-TR" sz="2000" i="1" dirty="0" err="1" smtClean="0"/>
              <a:t>or</a:t>
            </a:r>
            <a:r>
              <a:rPr lang="tr-TR" altLang="tr-TR" sz="2000" i="1" dirty="0" smtClean="0"/>
              <a:t> 1</a:t>
            </a:r>
            <a:endParaRPr lang="en-US" altLang="tr-TR" sz="2000" i="1" dirty="0"/>
          </a:p>
          <a:p>
            <a:pPr>
              <a:lnSpc>
                <a:spcPct val="90000"/>
              </a:lnSpc>
            </a:pPr>
            <a:r>
              <a:rPr lang="en-US" altLang="tr-TR" sz="2400" b="1" dirty="0">
                <a:solidFill>
                  <a:schemeClr val="accent5">
                    <a:lumMod val="50000"/>
                  </a:schemeClr>
                </a:solidFill>
              </a:rPr>
              <a:t>Domains:</a:t>
            </a:r>
            <a:r>
              <a:rPr lang="en-US" altLang="tr-TR" sz="2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tr-TR" sz="2400" dirty="0"/>
              <a:t>{</a:t>
            </a:r>
            <a:r>
              <a:rPr lang="en-US" altLang="tr-TR" sz="2400" i="1" dirty="0"/>
              <a:t>0,1,2,3,4,5,6,7,8,9</a:t>
            </a:r>
            <a:r>
              <a:rPr lang="en-US" altLang="tr-TR" sz="2400" dirty="0"/>
              <a:t>}</a:t>
            </a:r>
          </a:p>
          <a:p>
            <a:pPr>
              <a:lnSpc>
                <a:spcPct val="90000"/>
              </a:lnSpc>
            </a:pPr>
            <a:r>
              <a:rPr lang="en-US" altLang="tr-TR" sz="2400" b="1" dirty="0">
                <a:solidFill>
                  <a:schemeClr val="accent5">
                    <a:lumMod val="50000"/>
                  </a:schemeClr>
                </a:solidFill>
              </a:rPr>
              <a:t>Constraints:</a:t>
            </a:r>
            <a:r>
              <a:rPr lang="en-US" altLang="tr-TR" sz="2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tr-TR" sz="2400" i="1" dirty="0" err="1"/>
              <a:t>Alldiff</a:t>
            </a:r>
            <a:r>
              <a:rPr lang="en-US" altLang="tr-TR" sz="2400" i="1" dirty="0"/>
              <a:t> (F</a:t>
            </a:r>
            <a:r>
              <a:rPr lang="en-US" altLang="tr-TR" sz="2400" i="1" dirty="0" smtClean="0"/>
              <a:t>,</a:t>
            </a:r>
            <a:r>
              <a:rPr lang="tr-TR" altLang="tr-TR" sz="2400" i="1" dirty="0" smtClean="0"/>
              <a:t> </a:t>
            </a:r>
            <a:r>
              <a:rPr lang="en-US" altLang="tr-TR" sz="2400" i="1" dirty="0" smtClean="0"/>
              <a:t>T,</a:t>
            </a:r>
            <a:r>
              <a:rPr lang="tr-TR" altLang="tr-TR" sz="2400" i="1" dirty="0" smtClean="0"/>
              <a:t> </a:t>
            </a:r>
            <a:r>
              <a:rPr lang="en-US" altLang="tr-TR" sz="2400" i="1" dirty="0" smtClean="0"/>
              <a:t>U,</a:t>
            </a:r>
            <a:r>
              <a:rPr lang="tr-TR" altLang="tr-TR" sz="2400" i="1" dirty="0" smtClean="0"/>
              <a:t> </a:t>
            </a:r>
            <a:r>
              <a:rPr lang="en-US" altLang="tr-TR" sz="2400" i="1" dirty="0" smtClean="0"/>
              <a:t>W,</a:t>
            </a:r>
            <a:r>
              <a:rPr lang="tr-TR" altLang="tr-TR" sz="2400" i="1" dirty="0" smtClean="0"/>
              <a:t> </a:t>
            </a:r>
            <a:r>
              <a:rPr lang="en-US" altLang="tr-TR" sz="2400" i="1" dirty="0" smtClean="0"/>
              <a:t>R,</a:t>
            </a:r>
            <a:r>
              <a:rPr lang="tr-TR" altLang="tr-TR" sz="2400" i="1" dirty="0" smtClean="0"/>
              <a:t> </a:t>
            </a:r>
            <a:r>
              <a:rPr lang="en-US" altLang="tr-TR" sz="2400" i="1" dirty="0" smtClean="0"/>
              <a:t>O)</a:t>
            </a:r>
            <a:endParaRPr lang="en-US" altLang="tr-TR" sz="2400" dirty="0"/>
          </a:p>
        </p:txBody>
      </p:sp>
      <p:sp>
        <p:nvSpPr>
          <p:cNvPr id="2" name="Dikdörtgen 1"/>
          <p:cNvSpPr/>
          <p:nvPr/>
        </p:nvSpPr>
        <p:spPr>
          <a:xfrm>
            <a:off x="5305872" y="5301208"/>
            <a:ext cx="4572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tr-TR" sz="2400" i="1" dirty="0"/>
              <a:t>O + O = R + 10 </a:t>
            </a:r>
            <a:r>
              <a:rPr lang="en-US" altLang="tr-TR" sz="2400" i="1" dirty="0">
                <a:latin typeface="Arial"/>
                <a:cs typeface="Arial" charset="0"/>
              </a:rPr>
              <a:t>·</a:t>
            </a:r>
            <a:r>
              <a:rPr lang="en-US" altLang="tr-TR" sz="2400" i="1" dirty="0">
                <a:cs typeface="Arial" charset="0"/>
              </a:rPr>
              <a:t> </a:t>
            </a:r>
            <a:r>
              <a:rPr lang="en-US" altLang="tr-TR" sz="2400" i="1" dirty="0"/>
              <a:t>X</a:t>
            </a:r>
            <a:r>
              <a:rPr lang="en-US" altLang="tr-TR" sz="2400" i="1" baseline="-25000" dirty="0"/>
              <a:t>1</a:t>
            </a:r>
            <a:endParaRPr lang="en-US" altLang="tr-TR" sz="2400" i="1" dirty="0"/>
          </a:p>
          <a:p>
            <a:pPr lvl="1">
              <a:lnSpc>
                <a:spcPct val="90000"/>
              </a:lnSpc>
            </a:pPr>
            <a:r>
              <a:rPr lang="en-US" altLang="tr-TR" sz="2400" i="1" dirty="0"/>
              <a:t>X</a:t>
            </a:r>
            <a:r>
              <a:rPr lang="en-US" altLang="tr-TR" sz="2400" i="1" baseline="-25000" dirty="0"/>
              <a:t>1</a:t>
            </a:r>
            <a:r>
              <a:rPr lang="en-US" altLang="tr-TR" sz="2400" i="1" dirty="0"/>
              <a:t> + W + W = U + 10 </a:t>
            </a:r>
            <a:r>
              <a:rPr lang="en-US" altLang="tr-TR" sz="2400" i="1" dirty="0">
                <a:latin typeface="Arial"/>
                <a:cs typeface="Arial" charset="0"/>
              </a:rPr>
              <a:t>·</a:t>
            </a:r>
            <a:r>
              <a:rPr lang="en-US" altLang="tr-TR" sz="2400" i="1" dirty="0"/>
              <a:t> X</a:t>
            </a:r>
            <a:r>
              <a:rPr lang="en-US" altLang="tr-TR" sz="2400" i="1" baseline="-25000" dirty="0"/>
              <a:t>2</a:t>
            </a:r>
            <a:endParaRPr lang="en-US" altLang="tr-TR" sz="2400" i="1" dirty="0"/>
          </a:p>
          <a:p>
            <a:pPr lvl="1">
              <a:lnSpc>
                <a:spcPct val="90000"/>
              </a:lnSpc>
            </a:pPr>
            <a:r>
              <a:rPr lang="en-US" altLang="tr-TR" sz="2400" i="1" dirty="0"/>
              <a:t>X</a:t>
            </a:r>
            <a:r>
              <a:rPr lang="en-US" altLang="tr-TR" sz="2400" i="1" baseline="-25000" dirty="0"/>
              <a:t>2</a:t>
            </a:r>
            <a:r>
              <a:rPr lang="en-US" altLang="tr-TR" sz="2400" i="1" dirty="0"/>
              <a:t> + T + T </a:t>
            </a:r>
            <a:r>
              <a:rPr lang="en-US" altLang="tr-TR" sz="2400" dirty="0"/>
              <a:t>= </a:t>
            </a:r>
            <a:r>
              <a:rPr lang="en-US" altLang="tr-TR" sz="2400" i="1" dirty="0"/>
              <a:t>O + 10 </a:t>
            </a:r>
            <a:r>
              <a:rPr lang="en-US" altLang="tr-TR" sz="2400" i="1" dirty="0">
                <a:latin typeface="Arial"/>
                <a:cs typeface="Arial" charset="0"/>
              </a:rPr>
              <a:t>·</a:t>
            </a:r>
            <a:r>
              <a:rPr lang="en-US" altLang="tr-TR" sz="2400" i="1" dirty="0"/>
              <a:t> X</a:t>
            </a:r>
            <a:r>
              <a:rPr lang="en-US" altLang="tr-TR" sz="2400" i="1" baseline="-25000" dirty="0"/>
              <a:t>3</a:t>
            </a:r>
          </a:p>
          <a:p>
            <a:pPr lvl="1">
              <a:lnSpc>
                <a:spcPct val="90000"/>
              </a:lnSpc>
            </a:pPr>
            <a:r>
              <a:rPr lang="en-US" altLang="tr-TR" sz="2400" i="1" dirty="0"/>
              <a:t>X</a:t>
            </a:r>
            <a:r>
              <a:rPr lang="en-US" altLang="tr-TR" sz="2400" i="1" baseline="-25000" dirty="0"/>
              <a:t>3</a:t>
            </a:r>
            <a:r>
              <a:rPr lang="en-US" altLang="tr-TR" sz="2400" dirty="0"/>
              <a:t> = </a:t>
            </a:r>
            <a:r>
              <a:rPr lang="en-US" altLang="tr-TR" sz="2400" i="1" dirty="0"/>
              <a:t>F</a:t>
            </a:r>
            <a:r>
              <a:rPr lang="en-US" altLang="tr-TR" sz="2400" dirty="0"/>
              <a:t>, </a:t>
            </a:r>
            <a:r>
              <a:rPr lang="en-US" altLang="tr-TR" sz="2400" i="1" dirty="0"/>
              <a:t>T </a:t>
            </a:r>
            <a:r>
              <a:rPr lang="en-US" altLang="tr-TR" sz="2400" dirty="0">
                <a:cs typeface="Arial" charset="0"/>
              </a:rPr>
              <a:t>≠</a:t>
            </a:r>
            <a:r>
              <a:rPr lang="en-US" altLang="tr-TR" sz="2400" dirty="0"/>
              <a:t> 0, </a:t>
            </a:r>
            <a:r>
              <a:rPr lang="en-US" altLang="tr-TR" sz="2400" i="1" dirty="0"/>
              <a:t>F</a:t>
            </a:r>
            <a:r>
              <a:rPr lang="en-US" altLang="tr-TR" sz="2400" dirty="0"/>
              <a:t> </a:t>
            </a:r>
            <a:r>
              <a:rPr lang="en-US" altLang="tr-TR" sz="2400" dirty="0">
                <a:cs typeface="Arial" charset="0"/>
              </a:rPr>
              <a:t>≠</a:t>
            </a:r>
            <a:r>
              <a:rPr lang="en-US" altLang="tr-TR" sz="2400" dirty="0"/>
              <a:t> 0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6452361" y="3843363"/>
            <a:ext cx="227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Constraint</a:t>
            </a:r>
            <a:r>
              <a:rPr lang="tr-TR" dirty="0" smtClean="0"/>
              <a:t> </a:t>
            </a:r>
            <a:r>
              <a:rPr lang="tr-TR" dirty="0" err="1" smtClean="0"/>
              <a:t>hypergraph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83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43482</TotalTime>
  <Words>1484</Words>
  <Application>Microsoft Office PowerPoint</Application>
  <PresentationFormat>Ekran Gösterisi (4:3)</PresentationFormat>
  <Paragraphs>231</Paragraphs>
  <Slides>35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40" baseType="lpstr">
      <vt:lpstr>Arial</vt:lpstr>
      <vt:lpstr>Calibri</vt:lpstr>
      <vt:lpstr>Monotype Corsiva</vt:lpstr>
      <vt:lpstr>Wingdings</vt:lpstr>
      <vt:lpstr>Ofis Teması</vt:lpstr>
      <vt:lpstr>PowerPoint Sunusu</vt:lpstr>
      <vt:lpstr>Map-Coloring Problem</vt:lpstr>
      <vt:lpstr>Map-Coloring Problem</vt:lpstr>
      <vt:lpstr>Outline</vt:lpstr>
      <vt:lpstr>Constraint Satisfaction Problems</vt:lpstr>
      <vt:lpstr>Constraint Graph</vt:lpstr>
      <vt:lpstr>Varieties of CSPs</vt:lpstr>
      <vt:lpstr>Varieties of Constraints</vt:lpstr>
      <vt:lpstr>Example: Cryptarithmetic</vt:lpstr>
      <vt:lpstr>Real-World CSPs</vt:lpstr>
      <vt:lpstr>Standard Search Formulation  (Incremental)</vt:lpstr>
      <vt:lpstr>Standard Search Formulation  (Incremental)</vt:lpstr>
      <vt:lpstr>Backtracking Search</vt:lpstr>
      <vt:lpstr>Backtracking Search</vt:lpstr>
      <vt:lpstr>Backtracking Example</vt:lpstr>
      <vt:lpstr>Backtracking Example</vt:lpstr>
      <vt:lpstr>Backtracking Example</vt:lpstr>
      <vt:lpstr>Backtracking Example</vt:lpstr>
      <vt:lpstr>Improving Backtracking Efficiency</vt:lpstr>
      <vt:lpstr>Minimum Remaining Values Heuristic: Most Constrained Variable</vt:lpstr>
      <vt:lpstr>Degree Heuristic: Most Constraining Variable</vt:lpstr>
      <vt:lpstr>Least Constraining Value</vt:lpstr>
      <vt:lpstr>Forward Checking</vt:lpstr>
      <vt:lpstr>Forward Checking</vt:lpstr>
      <vt:lpstr>Forward Checking</vt:lpstr>
      <vt:lpstr>Forward Checking</vt:lpstr>
      <vt:lpstr>Constraint Propagation</vt:lpstr>
      <vt:lpstr>Arc Consistency</vt:lpstr>
      <vt:lpstr>Arc Consistency</vt:lpstr>
      <vt:lpstr>Arc Consistency</vt:lpstr>
      <vt:lpstr>Arc Consistency</vt:lpstr>
      <vt:lpstr>Arc Consistency Algorithm AC-3</vt:lpstr>
      <vt:lpstr>Local Search for CSPs</vt:lpstr>
      <vt:lpstr>Example: 4-Queens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BMB5116  ARTIFICIAL INTELLIGENCE THEORY</dc:title>
  <dc:creator>cnr</dc:creator>
  <cp:lastModifiedBy>Ceydanur Öztürk</cp:lastModifiedBy>
  <cp:revision>282</cp:revision>
  <dcterms:created xsi:type="dcterms:W3CDTF">2017-11-22T10:17:48Z</dcterms:created>
  <dcterms:modified xsi:type="dcterms:W3CDTF">2024-11-07T13:16:36Z</dcterms:modified>
</cp:coreProperties>
</file>