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56" autoAdjust="0"/>
  </p:normalViewPr>
  <p:slideViewPr>
    <p:cSldViewPr>
      <p:cViewPr varScale="1">
        <p:scale>
          <a:sx n="109" d="100"/>
          <a:sy n="109" d="100"/>
        </p:scale>
        <p:origin x="164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41FEE-2D1F-4264-A67D-9C7C63FD9F3A}" type="datetimeFigureOut">
              <a:rPr lang="tr-TR" smtClean="0"/>
              <a:t>11.12.2024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0AD95-CF66-4C98-A3E8-3D5F050B8E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597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0AD95-CF66-4C98-A3E8-3D5F050B8EAD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5928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0AD95-CF66-4C98-A3E8-3D5F050B8EAD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4800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0AD95-CF66-4C98-A3E8-3D5F050B8EAD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531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0AD95-CF66-4C98-A3E8-3D5F050B8EAD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397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0AD95-CF66-4C98-A3E8-3D5F050B8EAD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528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F2F2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4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3654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22148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629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1534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8956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-6350" y="209930"/>
            <a:ext cx="9156700" cy="66544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  <a:path w="3679190"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6C6C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649723" y="0"/>
            <a:ext cx="3505200" cy="2291080"/>
          </a:xfrm>
          <a:custGeom>
            <a:avLst/>
            <a:gdLst/>
            <a:ahLst/>
            <a:cxnLst/>
            <a:rect l="l" t="t" r="r" b="b"/>
            <a:pathLst>
              <a:path w="3505200" h="2291080">
                <a:moveTo>
                  <a:pt x="0" y="2290572"/>
                </a:moveTo>
                <a:lnTo>
                  <a:pt x="3505200" y="2290572"/>
                </a:lnTo>
                <a:lnTo>
                  <a:pt x="3505200" y="0"/>
                </a:lnTo>
                <a:lnTo>
                  <a:pt x="0" y="0"/>
                </a:lnTo>
                <a:lnTo>
                  <a:pt x="0" y="2290572"/>
                </a:lnTo>
                <a:close/>
              </a:path>
            </a:pathLst>
          </a:custGeom>
          <a:solidFill>
            <a:srgbClr val="71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651247" y="6088379"/>
            <a:ext cx="3505200" cy="82550"/>
          </a:xfrm>
          <a:custGeom>
            <a:avLst/>
            <a:gdLst/>
            <a:ahLst/>
            <a:cxnLst/>
            <a:rect l="l" t="t" r="r" b="b"/>
            <a:pathLst>
              <a:path w="3505200" h="82550">
                <a:moveTo>
                  <a:pt x="3505200" y="0"/>
                </a:moveTo>
                <a:lnTo>
                  <a:pt x="0" y="0"/>
                </a:lnTo>
                <a:lnTo>
                  <a:pt x="0" y="82296"/>
                </a:lnTo>
                <a:lnTo>
                  <a:pt x="3505200" y="82296"/>
                </a:lnTo>
                <a:lnTo>
                  <a:pt x="3505200" y="0"/>
                </a:lnTo>
                <a:close/>
              </a:path>
            </a:pathLst>
          </a:custGeom>
          <a:solidFill>
            <a:srgbClr val="A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92124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7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272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998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7123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1124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63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863" y="6858000"/>
                </a:lnTo>
                <a:lnTo>
                  <a:pt x="9128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723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3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532" y="3486378"/>
            <a:ext cx="9078595" cy="2715260"/>
          </a:xfrm>
          <a:custGeom>
            <a:avLst/>
            <a:gdLst/>
            <a:ahLst/>
            <a:cxnLst/>
            <a:rect l="l" t="t" r="r" b="b"/>
            <a:pathLst>
              <a:path w="9078595" h="2715260">
                <a:moveTo>
                  <a:pt x="0" y="2664574"/>
                </a:moveTo>
                <a:lnTo>
                  <a:pt x="44905" y="2667271"/>
                </a:lnTo>
                <a:lnTo>
                  <a:pt x="89843" y="2669961"/>
                </a:lnTo>
                <a:lnTo>
                  <a:pt x="134845" y="2672637"/>
                </a:lnTo>
                <a:lnTo>
                  <a:pt x="179944" y="2675292"/>
                </a:lnTo>
                <a:lnTo>
                  <a:pt x="225172" y="2677919"/>
                </a:lnTo>
                <a:lnTo>
                  <a:pt x="270560" y="2680512"/>
                </a:lnTo>
                <a:lnTo>
                  <a:pt x="316143" y="2683063"/>
                </a:lnTo>
                <a:lnTo>
                  <a:pt x="361950" y="2685565"/>
                </a:lnTo>
                <a:lnTo>
                  <a:pt x="408016" y="2688012"/>
                </a:lnTo>
                <a:lnTo>
                  <a:pt x="454371" y="2690397"/>
                </a:lnTo>
                <a:lnTo>
                  <a:pt x="501049" y="2692711"/>
                </a:lnTo>
                <a:lnTo>
                  <a:pt x="548082" y="2694950"/>
                </a:lnTo>
                <a:lnTo>
                  <a:pt x="595501" y="2697105"/>
                </a:lnTo>
                <a:lnTo>
                  <a:pt x="643339" y="2699171"/>
                </a:lnTo>
                <a:lnTo>
                  <a:pt x="691629" y="2701138"/>
                </a:lnTo>
                <a:lnTo>
                  <a:pt x="740401" y="2703002"/>
                </a:lnTo>
                <a:lnTo>
                  <a:pt x="789690" y="2704755"/>
                </a:lnTo>
                <a:lnTo>
                  <a:pt x="839527" y="2706390"/>
                </a:lnTo>
                <a:lnTo>
                  <a:pt x="889943" y="2707900"/>
                </a:lnTo>
                <a:lnTo>
                  <a:pt x="940972" y="2709279"/>
                </a:lnTo>
                <a:lnTo>
                  <a:pt x="992646" y="2710518"/>
                </a:lnTo>
                <a:lnTo>
                  <a:pt x="1044997" y="2711612"/>
                </a:lnTo>
                <a:lnTo>
                  <a:pt x="1098057" y="2712553"/>
                </a:lnTo>
                <a:lnTo>
                  <a:pt x="1151858" y="2713335"/>
                </a:lnTo>
                <a:lnTo>
                  <a:pt x="1206433" y="2713950"/>
                </a:lnTo>
                <a:lnTo>
                  <a:pt x="1261813" y="2714392"/>
                </a:lnTo>
                <a:lnTo>
                  <a:pt x="1318032" y="2714653"/>
                </a:lnTo>
                <a:lnTo>
                  <a:pt x="1375121" y="2714727"/>
                </a:lnTo>
                <a:lnTo>
                  <a:pt x="1433112" y="2714607"/>
                </a:lnTo>
                <a:lnTo>
                  <a:pt x="1492039" y="2714286"/>
                </a:lnTo>
                <a:lnTo>
                  <a:pt x="1551932" y="2713757"/>
                </a:lnTo>
                <a:lnTo>
                  <a:pt x="1612824" y="2713013"/>
                </a:lnTo>
                <a:lnTo>
                  <a:pt x="1674749" y="2712047"/>
                </a:lnTo>
                <a:lnTo>
                  <a:pt x="1717877" y="2711302"/>
                </a:lnTo>
                <a:lnTo>
                  <a:pt x="1761409" y="2710548"/>
                </a:lnTo>
                <a:lnTo>
                  <a:pt x="1805340" y="2709780"/>
                </a:lnTo>
                <a:lnTo>
                  <a:pt x="1849664" y="2708995"/>
                </a:lnTo>
                <a:lnTo>
                  <a:pt x="1894378" y="2708188"/>
                </a:lnTo>
                <a:lnTo>
                  <a:pt x="1939476" y="2707355"/>
                </a:lnTo>
                <a:lnTo>
                  <a:pt x="1984955" y="2706491"/>
                </a:lnTo>
                <a:lnTo>
                  <a:pt x="2030810" y="2705593"/>
                </a:lnTo>
                <a:lnTo>
                  <a:pt x="2077036" y="2704657"/>
                </a:lnTo>
                <a:lnTo>
                  <a:pt x="2123629" y="2703677"/>
                </a:lnTo>
                <a:lnTo>
                  <a:pt x="2170585" y="2702651"/>
                </a:lnTo>
                <a:lnTo>
                  <a:pt x="2217898" y="2701573"/>
                </a:lnTo>
                <a:lnTo>
                  <a:pt x="2265564" y="2700440"/>
                </a:lnTo>
                <a:lnTo>
                  <a:pt x="2313579" y="2699248"/>
                </a:lnTo>
                <a:lnTo>
                  <a:pt x="2361939" y="2697991"/>
                </a:lnTo>
                <a:lnTo>
                  <a:pt x="2410638" y="2696667"/>
                </a:lnTo>
                <a:lnTo>
                  <a:pt x="2459673" y="2695270"/>
                </a:lnTo>
                <a:lnTo>
                  <a:pt x="2509038" y="2693798"/>
                </a:lnTo>
                <a:lnTo>
                  <a:pt x="2558730" y="2692244"/>
                </a:lnTo>
                <a:lnTo>
                  <a:pt x="2608743" y="2690606"/>
                </a:lnTo>
                <a:lnTo>
                  <a:pt x="2659073" y="2688880"/>
                </a:lnTo>
                <a:lnTo>
                  <a:pt x="2709716" y="2687060"/>
                </a:lnTo>
                <a:lnTo>
                  <a:pt x="2760667" y="2685142"/>
                </a:lnTo>
                <a:lnTo>
                  <a:pt x="2811922" y="2683124"/>
                </a:lnTo>
                <a:lnTo>
                  <a:pt x="2863476" y="2681000"/>
                </a:lnTo>
                <a:lnTo>
                  <a:pt x="2915325" y="2678766"/>
                </a:lnTo>
                <a:lnTo>
                  <a:pt x="2967464" y="2676418"/>
                </a:lnTo>
                <a:lnTo>
                  <a:pt x="3019888" y="2673951"/>
                </a:lnTo>
                <a:lnTo>
                  <a:pt x="3072594" y="2671363"/>
                </a:lnTo>
                <a:lnTo>
                  <a:pt x="3125576" y="2668648"/>
                </a:lnTo>
                <a:lnTo>
                  <a:pt x="3178830" y="2665802"/>
                </a:lnTo>
                <a:lnTo>
                  <a:pt x="3232352" y="2662821"/>
                </a:lnTo>
                <a:lnTo>
                  <a:pt x="3286136" y="2659701"/>
                </a:lnTo>
                <a:lnTo>
                  <a:pt x="3340180" y="2656438"/>
                </a:lnTo>
                <a:lnTo>
                  <a:pt x="3394477" y="2653028"/>
                </a:lnTo>
                <a:lnTo>
                  <a:pt x="3449024" y="2649465"/>
                </a:lnTo>
                <a:lnTo>
                  <a:pt x="3503816" y="2645747"/>
                </a:lnTo>
                <a:lnTo>
                  <a:pt x="3558848" y="2641869"/>
                </a:lnTo>
                <a:lnTo>
                  <a:pt x="3614116" y="2637827"/>
                </a:lnTo>
                <a:lnTo>
                  <a:pt x="3669616" y="2633616"/>
                </a:lnTo>
                <a:lnTo>
                  <a:pt x="3725342" y="2629233"/>
                </a:lnTo>
                <a:lnTo>
                  <a:pt x="3781291" y="2624673"/>
                </a:lnTo>
                <a:lnTo>
                  <a:pt x="3837458" y="2619931"/>
                </a:lnTo>
                <a:lnTo>
                  <a:pt x="3893839" y="2615005"/>
                </a:lnTo>
                <a:lnTo>
                  <a:pt x="3950428" y="2609890"/>
                </a:lnTo>
                <a:lnTo>
                  <a:pt x="4007221" y="2604581"/>
                </a:lnTo>
                <a:lnTo>
                  <a:pt x="4064215" y="2599074"/>
                </a:lnTo>
                <a:lnTo>
                  <a:pt x="4121404" y="2593365"/>
                </a:lnTo>
                <a:lnTo>
                  <a:pt x="4166784" y="2588729"/>
                </a:lnTo>
                <a:lnTo>
                  <a:pt x="4212759" y="2583967"/>
                </a:lnTo>
                <a:lnTo>
                  <a:pt x="4259305" y="2579082"/>
                </a:lnTo>
                <a:lnTo>
                  <a:pt x="4306400" y="2574076"/>
                </a:lnTo>
                <a:lnTo>
                  <a:pt x="4354022" y="2568950"/>
                </a:lnTo>
                <a:lnTo>
                  <a:pt x="4402149" y="2563706"/>
                </a:lnTo>
                <a:lnTo>
                  <a:pt x="4450758" y="2558348"/>
                </a:lnTo>
                <a:lnTo>
                  <a:pt x="4499826" y="2552876"/>
                </a:lnTo>
                <a:lnTo>
                  <a:pt x="4549333" y="2547292"/>
                </a:lnTo>
                <a:lnTo>
                  <a:pt x="4599254" y="2541600"/>
                </a:lnTo>
                <a:lnTo>
                  <a:pt x="4649569" y="2535800"/>
                </a:lnTo>
                <a:lnTo>
                  <a:pt x="4700255" y="2529895"/>
                </a:lnTo>
                <a:lnTo>
                  <a:pt x="4751289" y="2523887"/>
                </a:lnTo>
                <a:lnTo>
                  <a:pt x="4802649" y="2517778"/>
                </a:lnTo>
                <a:lnTo>
                  <a:pt x="4854314" y="2511570"/>
                </a:lnTo>
                <a:lnTo>
                  <a:pt x="4906259" y="2505265"/>
                </a:lnTo>
                <a:lnTo>
                  <a:pt x="4958465" y="2498865"/>
                </a:lnTo>
                <a:lnTo>
                  <a:pt x="5010907" y="2492372"/>
                </a:lnTo>
                <a:lnTo>
                  <a:pt x="5063564" y="2485788"/>
                </a:lnTo>
                <a:lnTo>
                  <a:pt x="5116413" y="2479116"/>
                </a:lnTo>
                <a:lnTo>
                  <a:pt x="5169433" y="2472356"/>
                </a:lnTo>
                <a:lnTo>
                  <a:pt x="5222600" y="2465512"/>
                </a:lnTo>
                <a:lnTo>
                  <a:pt x="5275893" y="2458585"/>
                </a:lnTo>
                <a:lnTo>
                  <a:pt x="5329290" y="2451578"/>
                </a:lnTo>
                <a:lnTo>
                  <a:pt x="5382767" y="2444492"/>
                </a:lnTo>
                <a:lnTo>
                  <a:pt x="5436303" y="2437329"/>
                </a:lnTo>
                <a:lnTo>
                  <a:pt x="5489875" y="2430092"/>
                </a:lnTo>
                <a:lnTo>
                  <a:pt x="5543462" y="2422782"/>
                </a:lnTo>
                <a:lnTo>
                  <a:pt x="5597040" y="2415401"/>
                </a:lnTo>
                <a:lnTo>
                  <a:pt x="5650588" y="2407953"/>
                </a:lnTo>
                <a:lnTo>
                  <a:pt x="5704084" y="2400438"/>
                </a:lnTo>
                <a:lnTo>
                  <a:pt x="5757504" y="2392858"/>
                </a:lnTo>
                <a:lnTo>
                  <a:pt x="5810827" y="2385216"/>
                </a:lnTo>
                <a:lnTo>
                  <a:pt x="5864030" y="2377514"/>
                </a:lnTo>
                <a:lnTo>
                  <a:pt x="5917091" y="2369754"/>
                </a:lnTo>
                <a:lnTo>
                  <a:pt x="5969988" y="2361937"/>
                </a:lnTo>
                <a:lnTo>
                  <a:pt x="6022699" y="2354067"/>
                </a:lnTo>
                <a:lnTo>
                  <a:pt x="6075201" y="2346144"/>
                </a:lnTo>
                <a:lnTo>
                  <a:pt x="6127472" y="2338171"/>
                </a:lnTo>
                <a:lnTo>
                  <a:pt x="6179489" y="2330150"/>
                </a:lnTo>
                <a:lnTo>
                  <a:pt x="6231231" y="2322083"/>
                </a:lnTo>
                <a:lnTo>
                  <a:pt x="6282674" y="2313972"/>
                </a:lnTo>
                <a:lnTo>
                  <a:pt x="6333798" y="2305819"/>
                </a:lnTo>
                <a:lnTo>
                  <a:pt x="6384579" y="2297627"/>
                </a:lnTo>
                <a:lnTo>
                  <a:pt x="6434995" y="2289396"/>
                </a:lnTo>
                <a:lnTo>
                  <a:pt x="6485024" y="2281130"/>
                </a:lnTo>
                <a:lnTo>
                  <a:pt x="6534644" y="2272830"/>
                </a:lnTo>
                <a:lnTo>
                  <a:pt x="6583832" y="2264498"/>
                </a:lnTo>
                <a:lnTo>
                  <a:pt x="6632566" y="2256136"/>
                </a:lnTo>
                <a:lnTo>
                  <a:pt x="6680824" y="2247747"/>
                </a:lnTo>
                <a:lnTo>
                  <a:pt x="6728583" y="2239332"/>
                </a:lnTo>
                <a:lnTo>
                  <a:pt x="6775821" y="2230894"/>
                </a:lnTo>
                <a:lnTo>
                  <a:pt x="6822516" y="2222434"/>
                </a:lnTo>
                <a:lnTo>
                  <a:pt x="6868646" y="2213955"/>
                </a:lnTo>
                <a:lnTo>
                  <a:pt x="6914188" y="2205458"/>
                </a:lnTo>
                <a:lnTo>
                  <a:pt x="6959120" y="2196945"/>
                </a:lnTo>
                <a:lnTo>
                  <a:pt x="7003419" y="2188420"/>
                </a:lnTo>
                <a:lnTo>
                  <a:pt x="7047064" y="2179883"/>
                </a:lnTo>
                <a:lnTo>
                  <a:pt x="7090032" y="2171337"/>
                </a:lnTo>
                <a:lnTo>
                  <a:pt x="7132301" y="2162783"/>
                </a:lnTo>
                <a:lnTo>
                  <a:pt x="7173849" y="2154224"/>
                </a:lnTo>
                <a:lnTo>
                  <a:pt x="7235151" y="2141311"/>
                </a:lnTo>
                <a:lnTo>
                  <a:pt x="7296471" y="2128050"/>
                </a:lnTo>
                <a:lnTo>
                  <a:pt x="7357758" y="2114460"/>
                </a:lnTo>
                <a:lnTo>
                  <a:pt x="7418958" y="2100562"/>
                </a:lnTo>
                <a:lnTo>
                  <a:pt x="7480019" y="2086375"/>
                </a:lnTo>
                <a:lnTo>
                  <a:pt x="7540889" y="2071919"/>
                </a:lnTo>
                <a:lnTo>
                  <a:pt x="7601517" y="2057213"/>
                </a:lnTo>
                <a:lnTo>
                  <a:pt x="7661849" y="2042277"/>
                </a:lnTo>
                <a:lnTo>
                  <a:pt x="7721835" y="2027130"/>
                </a:lnTo>
                <a:lnTo>
                  <a:pt x="7781420" y="2011793"/>
                </a:lnTo>
                <a:lnTo>
                  <a:pt x="7840554" y="1996285"/>
                </a:lnTo>
                <a:lnTo>
                  <a:pt x="7899183" y="1980625"/>
                </a:lnTo>
                <a:lnTo>
                  <a:pt x="7957256" y="1964834"/>
                </a:lnTo>
                <a:lnTo>
                  <a:pt x="8014721" y="1948930"/>
                </a:lnTo>
                <a:lnTo>
                  <a:pt x="8071526" y="1932934"/>
                </a:lnTo>
                <a:lnTo>
                  <a:pt x="8127617" y="1916865"/>
                </a:lnTo>
                <a:lnTo>
                  <a:pt x="8182944" y="1900743"/>
                </a:lnTo>
                <a:lnTo>
                  <a:pt x="8237453" y="1884587"/>
                </a:lnTo>
                <a:lnTo>
                  <a:pt x="8291092" y="1868417"/>
                </a:lnTo>
                <a:lnTo>
                  <a:pt x="8343810" y="1852253"/>
                </a:lnTo>
                <a:lnTo>
                  <a:pt x="8395555" y="1836114"/>
                </a:lnTo>
                <a:lnTo>
                  <a:pt x="8446273" y="1820021"/>
                </a:lnTo>
                <a:lnTo>
                  <a:pt x="8495912" y="1803992"/>
                </a:lnTo>
                <a:lnTo>
                  <a:pt x="8544422" y="1788047"/>
                </a:lnTo>
                <a:lnTo>
                  <a:pt x="8591748" y="1772206"/>
                </a:lnTo>
                <a:lnTo>
                  <a:pt x="8637840" y="1756489"/>
                </a:lnTo>
                <a:lnTo>
                  <a:pt x="8682644" y="1740915"/>
                </a:lnTo>
                <a:lnTo>
                  <a:pt x="8726109" y="1725503"/>
                </a:lnTo>
                <a:lnTo>
                  <a:pt x="8768183" y="1710275"/>
                </a:lnTo>
                <a:lnTo>
                  <a:pt x="8808813" y="1695248"/>
                </a:lnTo>
                <a:lnTo>
                  <a:pt x="8847947" y="1680444"/>
                </a:lnTo>
                <a:lnTo>
                  <a:pt x="8885533" y="1665880"/>
                </a:lnTo>
                <a:lnTo>
                  <a:pt x="8921518" y="1651578"/>
                </a:lnTo>
                <a:lnTo>
                  <a:pt x="8988479" y="1623835"/>
                </a:lnTo>
                <a:lnTo>
                  <a:pt x="9048412" y="1597373"/>
                </a:lnTo>
                <a:lnTo>
                  <a:pt x="9075613" y="1584671"/>
                </a:lnTo>
                <a:lnTo>
                  <a:pt x="9078468" y="1583280"/>
                </a:lnTo>
              </a:path>
              <a:path w="9078595" h="2715260">
                <a:moveTo>
                  <a:pt x="0" y="870737"/>
                </a:moveTo>
                <a:lnTo>
                  <a:pt x="35926" y="851722"/>
                </a:lnTo>
                <a:lnTo>
                  <a:pt x="71996" y="832709"/>
                </a:lnTo>
                <a:lnTo>
                  <a:pt x="108353" y="813699"/>
                </a:lnTo>
                <a:lnTo>
                  <a:pt x="145143" y="794694"/>
                </a:lnTo>
                <a:lnTo>
                  <a:pt x="182507" y="775696"/>
                </a:lnTo>
                <a:lnTo>
                  <a:pt x="220591" y="756707"/>
                </a:lnTo>
                <a:lnTo>
                  <a:pt x="259538" y="737728"/>
                </a:lnTo>
                <a:lnTo>
                  <a:pt x="299493" y="718761"/>
                </a:lnTo>
                <a:lnTo>
                  <a:pt x="340599" y="699807"/>
                </a:lnTo>
                <a:lnTo>
                  <a:pt x="382999" y="680870"/>
                </a:lnTo>
                <a:lnTo>
                  <a:pt x="426839" y="661949"/>
                </a:lnTo>
                <a:lnTo>
                  <a:pt x="472261" y="643047"/>
                </a:lnTo>
                <a:lnTo>
                  <a:pt x="519410" y="624166"/>
                </a:lnTo>
                <a:lnTo>
                  <a:pt x="568429" y="605307"/>
                </a:lnTo>
                <a:lnTo>
                  <a:pt x="619463" y="586473"/>
                </a:lnTo>
                <a:lnTo>
                  <a:pt x="672656" y="567664"/>
                </a:lnTo>
                <a:lnTo>
                  <a:pt x="728151" y="548882"/>
                </a:lnTo>
                <a:lnTo>
                  <a:pt x="786092" y="530130"/>
                </a:lnTo>
                <a:lnTo>
                  <a:pt x="846623" y="511409"/>
                </a:lnTo>
                <a:lnTo>
                  <a:pt x="909888" y="492720"/>
                </a:lnTo>
                <a:lnTo>
                  <a:pt x="976032" y="474065"/>
                </a:lnTo>
                <a:lnTo>
                  <a:pt x="1045197" y="455447"/>
                </a:lnTo>
                <a:lnTo>
                  <a:pt x="1082614" y="445590"/>
                </a:lnTo>
                <a:lnTo>
                  <a:pt x="1120759" y="435534"/>
                </a:lnTo>
                <a:lnTo>
                  <a:pt x="1159622" y="425295"/>
                </a:lnTo>
                <a:lnTo>
                  <a:pt x="1199191" y="414888"/>
                </a:lnTo>
                <a:lnTo>
                  <a:pt x="1239454" y="404329"/>
                </a:lnTo>
                <a:lnTo>
                  <a:pt x="1280400" y="393635"/>
                </a:lnTo>
                <a:lnTo>
                  <a:pt x="1322017" y="382821"/>
                </a:lnTo>
                <a:lnTo>
                  <a:pt x="1364293" y="371902"/>
                </a:lnTo>
                <a:lnTo>
                  <a:pt x="1407218" y="360895"/>
                </a:lnTo>
                <a:lnTo>
                  <a:pt x="1450780" y="349816"/>
                </a:lnTo>
                <a:lnTo>
                  <a:pt x="1494966" y="338681"/>
                </a:lnTo>
                <a:lnTo>
                  <a:pt x="1539766" y="327504"/>
                </a:lnTo>
                <a:lnTo>
                  <a:pt x="1585168" y="316303"/>
                </a:lnTo>
                <a:lnTo>
                  <a:pt x="1631160" y="305093"/>
                </a:lnTo>
                <a:lnTo>
                  <a:pt x="1677732" y="293890"/>
                </a:lnTo>
                <a:lnTo>
                  <a:pt x="1724870" y="282710"/>
                </a:lnTo>
                <a:lnTo>
                  <a:pt x="1772565" y="271568"/>
                </a:lnTo>
                <a:lnTo>
                  <a:pt x="1820804" y="260481"/>
                </a:lnTo>
                <a:lnTo>
                  <a:pt x="1869576" y="249464"/>
                </a:lnTo>
                <a:lnTo>
                  <a:pt x="1918869" y="238533"/>
                </a:lnTo>
                <a:lnTo>
                  <a:pt x="1968673" y="227704"/>
                </a:lnTo>
                <a:lnTo>
                  <a:pt x="2018974" y="216994"/>
                </a:lnTo>
                <a:lnTo>
                  <a:pt x="2069762" y="206417"/>
                </a:lnTo>
                <a:lnTo>
                  <a:pt x="2121025" y="195989"/>
                </a:lnTo>
                <a:lnTo>
                  <a:pt x="2172752" y="185728"/>
                </a:lnTo>
                <a:lnTo>
                  <a:pt x="2224931" y="175647"/>
                </a:lnTo>
                <a:lnTo>
                  <a:pt x="2277551" y="165764"/>
                </a:lnTo>
                <a:lnTo>
                  <a:pt x="2330600" y="156094"/>
                </a:lnTo>
                <a:lnTo>
                  <a:pt x="2384066" y="146653"/>
                </a:lnTo>
                <a:lnTo>
                  <a:pt x="2437938" y="137456"/>
                </a:lnTo>
                <a:lnTo>
                  <a:pt x="2492205" y="128521"/>
                </a:lnTo>
                <a:lnTo>
                  <a:pt x="2546855" y="119862"/>
                </a:lnTo>
                <a:lnTo>
                  <a:pt x="2601876" y="111495"/>
                </a:lnTo>
                <a:lnTo>
                  <a:pt x="2657257" y="103436"/>
                </a:lnTo>
                <a:lnTo>
                  <a:pt x="2712987" y="95702"/>
                </a:lnTo>
                <a:lnTo>
                  <a:pt x="2769053" y="88307"/>
                </a:lnTo>
                <a:lnTo>
                  <a:pt x="2825445" y="81269"/>
                </a:lnTo>
                <a:lnTo>
                  <a:pt x="2882151" y="74602"/>
                </a:lnTo>
                <a:lnTo>
                  <a:pt x="2939159" y="68322"/>
                </a:lnTo>
                <a:lnTo>
                  <a:pt x="2996457" y="62446"/>
                </a:lnTo>
                <a:lnTo>
                  <a:pt x="3054035" y="56990"/>
                </a:lnTo>
                <a:lnTo>
                  <a:pt x="3111881" y="51968"/>
                </a:lnTo>
                <a:lnTo>
                  <a:pt x="3156318" y="48359"/>
                </a:lnTo>
                <a:lnTo>
                  <a:pt x="3201095" y="44877"/>
                </a:lnTo>
                <a:lnTo>
                  <a:pt x="3246208" y="41521"/>
                </a:lnTo>
                <a:lnTo>
                  <a:pt x="3291649" y="38292"/>
                </a:lnTo>
                <a:lnTo>
                  <a:pt x="3337414" y="35191"/>
                </a:lnTo>
                <a:lnTo>
                  <a:pt x="3383497" y="32217"/>
                </a:lnTo>
                <a:lnTo>
                  <a:pt x="3429892" y="29372"/>
                </a:lnTo>
                <a:lnTo>
                  <a:pt x="3476594" y="26655"/>
                </a:lnTo>
                <a:lnTo>
                  <a:pt x="3523597" y="24067"/>
                </a:lnTo>
                <a:lnTo>
                  <a:pt x="3570896" y="21609"/>
                </a:lnTo>
                <a:lnTo>
                  <a:pt x="3618486" y="19281"/>
                </a:lnTo>
                <a:lnTo>
                  <a:pt x="3666359" y="17084"/>
                </a:lnTo>
                <a:lnTo>
                  <a:pt x="3714512" y="15017"/>
                </a:lnTo>
                <a:lnTo>
                  <a:pt x="3762937" y="13081"/>
                </a:lnTo>
                <a:lnTo>
                  <a:pt x="3811631" y="11277"/>
                </a:lnTo>
                <a:lnTo>
                  <a:pt x="3860587" y="9605"/>
                </a:lnTo>
                <a:lnTo>
                  <a:pt x="3909799" y="8066"/>
                </a:lnTo>
                <a:lnTo>
                  <a:pt x="3959262" y="6659"/>
                </a:lnTo>
                <a:lnTo>
                  <a:pt x="4008971" y="5386"/>
                </a:lnTo>
                <a:lnTo>
                  <a:pt x="4058920" y="4247"/>
                </a:lnTo>
                <a:lnTo>
                  <a:pt x="4109103" y="3241"/>
                </a:lnTo>
                <a:lnTo>
                  <a:pt x="4159515" y="2371"/>
                </a:lnTo>
                <a:lnTo>
                  <a:pt x="4210150" y="1636"/>
                </a:lnTo>
                <a:lnTo>
                  <a:pt x="4261002" y="1036"/>
                </a:lnTo>
                <a:lnTo>
                  <a:pt x="4312066" y="572"/>
                </a:lnTo>
                <a:lnTo>
                  <a:pt x="4363337" y="244"/>
                </a:lnTo>
                <a:lnTo>
                  <a:pt x="4414809" y="53"/>
                </a:lnTo>
                <a:lnTo>
                  <a:pt x="4466475" y="0"/>
                </a:lnTo>
                <a:lnTo>
                  <a:pt x="4518332" y="83"/>
                </a:lnTo>
                <a:lnTo>
                  <a:pt x="4570373" y="305"/>
                </a:lnTo>
                <a:lnTo>
                  <a:pt x="4622592" y="666"/>
                </a:lnTo>
                <a:lnTo>
                  <a:pt x="4674984" y="1165"/>
                </a:lnTo>
                <a:lnTo>
                  <a:pt x="4727543" y="1804"/>
                </a:lnTo>
                <a:lnTo>
                  <a:pt x="4780264" y="2583"/>
                </a:lnTo>
                <a:lnTo>
                  <a:pt x="4833141" y="3501"/>
                </a:lnTo>
                <a:lnTo>
                  <a:pt x="4886169" y="4560"/>
                </a:lnTo>
                <a:lnTo>
                  <a:pt x="4939342" y="5761"/>
                </a:lnTo>
                <a:lnTo>
                  <a:pt x="4992655" y="7102"/>
                </a:lnTo>
                <a:lnTo>
                  <a:pt x="5046101" y="8586"/>
                </a:lnTo>
                <a:lnTo>
                  <a:pt x="5099676" y="10212"/>
                </a:lnTo>
                <a:lnTo>
                  <a:pt x="5153373" y="11981"/>
                </a:lnTo>
                <a:lnTo>
                  <a:pt x="5207188" y="13893"/>
                </a:lnTo>
                <a:lnTo>
                  <a:pt x="5261114" y="15948"/>
                </a:lnTo>
                <a:lnTo>
                  <a:pt x="5315146" y="18147"/>
                </a:lnTo>
                <a:lnTo>
                  <a:pt x="5369278" y="20491"/>
                </a:lnTo>
                <a:lnTo>
                  <a:pt x="5423505" y="22980"/>
                </a:lnTo>
                <a:lnTo>
                  <a:pt x="5477822" y="25614"/>
                </a:lnTo>
                <a:lnTo>
                  <a:pt x="5532222" y="28394"/>
                </a:lnTo>
                <a:lnTo>
                  <a:pt x="5586700" y="31320"/>
                </a:lnTo>
                <a:lnTo>
                  <a:pt x="5641251" y="34392"/>
                </a:lnTo>
                <a:lnTo>
                  <a:pt x="5695869" y="37612"/>
                </a:lnTo>
                <a:lnTo>
                  <a:pt x="5750548" y="40979"/>
                </a:lnTo>
                <a:lnTo>
                  <a:pt x="5805283" y="44493"/>
                </a:lnTo>
                <a:lnTo>
                  <a:pt x="5860068" y="48156"/>
                </a:lnTo>
                <a:lnTo>
                  <a:pt x="5914897" y="51968"/>
                </a:lnTo>
                <a:lnTo>
                  <a:pt x="5962519" y="55457"/>
                </a:lnTo>
                <a:lnTo>
                  <a:pt x="6011082" y="59249"/>
                </a:lnTo>
                <a:lnTo>
                  <a:pt x="6060546" y="63334"/>
                </a:lnTo>
                <a:lnTo>
                  <a:pt x="6110870" y="67703"/>
                </a:lnTo>
                <a:lnTo>
                  <a:pt x="6162011" y="72347"/>
                </a:lnTo>
                <a:lnTo>
                  <a:pt x="6213930" y="77254"/>
                </a:lnTo>
                <a:lnTo>
                  <a:pt x="6266585" y="82416"/>
                </a:lnTo>
                <a:lnTo>
                  <a:pt x="6319934" y="87822"/>
                </a:lnTo>
                <a:lnTo>
                  <a:pt x="6373937" y="93463"/>
                </a:lnTo>
                <a:lnTo>
                  <a:pt x="6428553" y="99330"/>
                </a:lnTo>
                <a:lnTo>
                  <a:pt x="6483739" y="105411"/>
                </a:lnTo>
                <a:lnTo>
                  <a:pt x="6539455" y="111698"/>
                </a:lnTo>
                <a:lnTo>
                  <a:pt x="6595661" y="118181"/>
                </a:lnTo>
                <a:lnTo>
                  <a:pt x="6652314" y="124849"/>
                </a:lnTo>
                <a:lnTo>
                  <a:pt x="6709373" y="131694"/>
                </a:lnTo>
                <a:lnTo>
                  <a:pt x="6766798" y="138705"/>
                </a:lnTo>
                <a:lnTo>
                  <a:pt x="6824546" y="145873"/>
                </a:lnTo>
                <a:lnTo>
                  <a:pt x="6882578" y="153187"/>
                </a:lnTo>
                <a:lnTo>
                  <a:pt x="6940851" y="160638"/>
                </a:lnTo>
                <a:lnTo>
                  <a:pt x="6999325" y="168217"/>
                </a:lnTo>
                <a:lnTo>
                  <a:pt x="7057958" y="175913"/>
                </a:lnTo>
                <a:lnTo>
                  <a:pt x="7116709" y="183716"/>
                </a:lnTo>
                <a:lnTo>
                  <a:pt x="7175538" y="191618"/>
                </a:lnTo>
                <a:lnTo>
                  <a:pt x="7234402" y="199607"/>
                </a:lnTo>
                <a:lnTo>
                  <a:pt x="7293260" y="207675"/>
                </a:lnTo>
                <a:lnTo>
                  <a:pt x="7352072" y="215811"/>
                </a:lnTo>
                <a:lnTo>
                  <a:pt x="7410797" y="224006"/>
                </a:lnTo>
                <a:lnTo>
                  <a:pt x="7469392" y="232250"/>
                </a:lnTo>
                <a:lnTo>
                  <a:pt x="7527817" y="240533"/>
                </a:lnTo>
                <a:lnTo>
                  <a:pt x="7586031" y="248845"/>
                </a:lnTo>
                <a:lnTo>
                  <a:pt x="7643993" y="257177"/>
                </a:lnTo>
                <a:lnTo>
                  <a:pt x="7701660" y="265519"/>
                </a:lnTo>
                <a:lnTo>
                  <a:pt x="7758993" y="273860"/>
                </a:lnTo>
                <a:lnTo>
                  <a:pt x="7815950" y="282192"/>
                </a:lnTo>
                <a:lnTo>
                  <a:pt x="7872490" y="290504"/>
                </a:lnTo>
                <a:lnTo>
                  <a:pt x="7928571" y="298787"/>
                </a:lnTo>
                <a:lnTo>
                  <a:pt x="7984153" y="307031"/>
                </a:lnTo>
                <a:lnTo>
                  <a:pt x="8039193" y="315226"/>
                </a:lnTo>
                <a:lnTo>
                  <a:pt x="8093652" y="323362"/>
                </a:lnTo>
                <a:lnTo>
                  <a:pt x="8147488" y="331430"/>
                </a:lnTo>
                <a:lnTo>
                  <a:pt x="8200659" y="339419"/>
                </a:lnTo>
                <a:lnTo>
                  <a:pt x="8253125" y="347321"/>
                </a:lnTo>
                <a:lnTo>
                  <a:pt x="8304844" y="355124"/>
                </a:lnTo>
                <a:lnTo>
                  <a:pt x="8355776" y="362820"/>
                </a:lnTo>
                <a:lnTo>
                  <a:pt x="8405878" y="370399"/>
                </a:lnTo>
                <a:lnTo>
                  <a:pt x="8455110" y="377850"/>
                </a:lnTo>
                <a:lnTo>
                  <a:pt x="8503430" y="385164"/>
                </a:lnTo>
                <a:lnTo>
                  <a:pt x="8550798" y="392332"/>
                </a:lnTo>
                <a:lnTo>
                  <a:pt x="8597172" y="399343"/>
                </a:lnTo>
                <a:lnTo>
                  <a:pt x="8642512" y="406188"/>
                </a:lnTo>
                <a:lnTo>
                  <a:pt x="8686775" y="412856"/>
                </a:lnTo>
                <a:lnTo>
                  <a:pt x="8729920" y="419339"/>
                </a:lnTo>
                <a:lnTo>
                  <a:pt x="8771907" y="425626"/>
                </a:lnTo>
                <a:lnTo>
                  <a:pt x="8812695" y="431707"/>
                </a:lnTo>
                <a:lnTo>
                  <a:pt x="8852241" y="437574"/>
                </a:lnTo>
                <a:lnTo>
                  <a:pt x="8890506" y="443215"/>
                </a:lnTo>
                <a:lnTo>
                  <a:pt x="8963023" y="453783"/>
                </a:lnTo>
                <a:lnTo>
                  <a:pt x="9029919" y="463334"/>
                </a:lnTo>
                <a:lnTo>
                  <a:pt x="9061155" y="467703"/>
                </a:lnTo>
                <a:lnTo>
                  <a:pt x="9078468" y="470084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340" y="5640324"/>
            <a:ext cx="3005455" cy="1211580"/>
          </a:xfrm>
          <a:custGeom>
            <a:avLst/>
            <a:gdLst/>
            <a:ahLst/>
            <a:cxnLst/>
            <a:rect l="l" t="t" r="r" b="b"/>
            <a:pathLst>
              <a:path w="3005455" h="1211579">
                <a:moveTo>
                  <a:pt x="0" y="0"/>
                </a:moveTo>
                <a:lnTo>
                  <a:pt x="51736" y="23523"/>
                </a:lnTo>
                <a:lnTo>
                  <a:pt x="103465" y="47039"/>
                </a:lnTo>
                <a:lnTo>
                  <a:pt x="155181" y="70542"/>
                </a:lnTo>
                <a:lnTo>
                  <a:pt x="206875" y="94025"/>
                </a:lnTo>
                <a:lnTo>
                  <a:pt x="258542" y="117481"/>
                </a:lnTo>
                <a:lnTo>
                  <a:pt x="310173" y="140903"/>
                </a:lnTo>
                <a:lnTo>
                  <a:pt x="361763" y="164285"/>
                </a:lnTo>
                <a:lnTo>
                  <a:pt x="413304" y="187620"/>
                </a:lnTo>
                <a:lnTo>
                  <a:pt x="464788" y="210901"/>
                </a:lnTo>
                <a:lnTo>
                  <a:pt x="516210" y="234122"/>
                </a:lnTo>
                <a:lnTo>
                  <a:pt x="567562" y="257275"/>
                </a:lnTo>
                <a:lnTo>
                  <a:pt x="618837" y="280354"/>
                </a:lnTo>
                <a:lnTo>
                  <a:pt x="670028" y="303352"/>
                </a:lnTo>
                <a:lnTo>
                  <a:pt x="721127" y="326263"/>
                </a:lnTo>
                <a:lnTo>
                  <a:pt x="772129" y="349080"/>
                </a:lnTo>
                <a:lnTo>
                  <a:pt x="823026" y="371796"/>
                </a:lnTo>
                <a:lnTo>
                  <a:pt x="873811" y="394404"/>
                </a:lnTo>
                <a:lnTo>
                  <a:pt x="924477" y="416898"/>
                </a:lnTo>
                <a:lnTo>
                  <a:pt x="975017" y="439271"/>
                </a:lnTo>
                <a:lnTo>
                  <a:pt x="1025424" y="461515"/>
                </a:lnTo>
                <a:lnTo>
                  <a:pt x="1075691" y="483626"/>
                </a:lnTo>
                <a:lnTo>
                  <a:pt x="1125811" y="505594"/>
                </a:lnTo>
                <a:lnTo>
                  <a:pt x="1175776" y="527415"/>
                </a:lnTo>
                <a:lnTo>
                  <a:pt x="1225581" y="549081"/>
                </a:lnTo>
                <a:lnTo>
                  <a:pt x="1275218" y="570586"/>
                </a:lnTo>
                <a:lnTo>
                  <a:pt x="1324680" y="591923"/>
                </a:lnTo>
                <a:lnTo>
                  <a:pt x="1373960" y="613084"/>
                </a:lnTo>
                <a:lnTo>
                  <a:pt x="1423050" y="634064"/>
                </a:lnTo>
                <a:lnTo>
                  <a:pt x="1471945" y="654855"/>
                </a:lnTo>
                <a:lnTo>
                  <a:pt x="1520637" y="675452"/>
                </a:lnTo>
                <a:lnTo>
                  <a:pt x="1569118" y="695846"/>
                </a:lnTo>
                <a:lnTo>
                  <a:pt x="1617383" y="716032"/>
                </a:lnTo>
                <a:lnTo>
                  <a:pt x="1665423" y="736002"/>
                </a:lnTo>
                <a:lnTo>
                  <a:pt x="1713232" y="755751"/>
                </a:lnTo>
                <a:lnTo>
                  <a:pt x="1760804" y="775270"/>
                </a:lnTo>
                <a:lnTo>
                  <a:pt x="1808130" y="794555"/>
                </a:lnTo>
                <a:lnTo>
                  <a:pt x="1855204" y="813597"/>
                </a:lnTo>
                <a:lnTo>
                  <a:pt x="1902019" y="832390"/>
                </a:lnTo>
                <a:lnTo>
                  <a:pt x="1948568" y="850927"/>
                </a:lnTo>
                <a:lnTo>
                  <a:pt x="1994844" y="869202"/>
                </a:lnTo>
                <a:lnTo>
                  <a:pt x="2040840" y="887208"/>
                </a:lnTo>
                <a:lnTo>
                  <a:pt x="2086549" y="904937"/>
                </a:lnTo>
                <a:lnTo>
                  <a:pt x="2131963" y="922385"/>
                </a:lnTo>
                <a:lnTo>
                  <a:pt x="2177077" y="939543"/>
                </a:lnTo>
                <a:lnTo>
                  <a:pt x="2221882" y="956404"/>
                </a:lnTo>
                <a:lnTo>
                  <a:pt x="2266372" y="972963"/>
                </a:lnTo>
                <a:lnTo>
                  <a:pt x="2310540" y="989213"/>
                </a:lnTo>
                <a:lnTo>
                  <a:pt x="2354379" y="1005146"/>
                </a:lnTo>
                <a:lnTo>
                  <a:pt x="2397882" y="1020757"/>
                </a:lnTo>
                <a:lnTo>
                  <a:pt x="2441042" y="1036037"/>
                </a:lnTo>
                <a:lnTo>
                  <a:pt x="2483852" y="1050981"/>
                </a:lnTo>
                <a:lnTo>
                  <a:pt x="2526304" y="1065583"/>
                </a:lnTo>
                <a:lnTo>
                  <a:pt x="2568393" y="1079834"/>
                </a:lnTo>
                <a:lnTo>
                  <a:pt x="2610110" y="1093728"/>
                </a:lnTo>
                <a:lnTo>
                  <a:pt x="2651449" y="1107259"/>
                </a:lnTo>
                <a:lnTo>
                  <a:pt x="2692403" y="1120420"/>
                </a:lnTo>
                <a:lnTo>
                  <a:pt x="2732964" y="1133205"/>
                </a:lnTo>
                <a:lnTo>
                  <a:pt x="2773127" y="1145605"/>
                </a:lnTo>
                <a:lnTo>
                  <a:pt x="2812883" y="1157616"/>
                </a:lnTo>
                <a:lnTo>
                  <a:pt x="2852227" y="1169229"/>
                </a:lnTo>
                <a:lnTo>
                  <a:pt x="2891150" y="1180439"/>
                </a:lnTo>
                <a:lnTo>
                  <a:pt x="2929645" y="1191239"/>
                </a:lnTo>
                <a:lnTo>
                  <a:pt x="2967707" y="1201621"/>
                </a:lnTo>
                <a:lnTo>
                  <a:pt x="3005328" y="1211579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532" y="5285232"/>
            <a:ext cx="9078595" cy="1467485"/>
          </a:xfrm>
          <a:custGeom>
            <a:avLst/>
            <a:gdLst/>
            <a:ahLst/>
            <a:cxnLst/>
            <a:rect l="l" t="t" r="r" b="b"/>
            <a:pathLst>
              <a:path w="9078595" h="1467484">
                <a:moveTo>
                  <a:pt x="0" y="0"/>
                </a:moveTo>
                <a:lnTo>
                  <a:pt x="37330" y="13040"/>
                </a:lnTo>
                <a:lnTo>
                  <a:pt x="74781" y="26102"/>
                </a:lnTo>
                <a:lnTo>
                  <a:pt x="112476" y="39209"/>
                </a:lnTo>
                <a:lnTo>
                  <a:pt x="150535" y="52381"/>
                </a:lnTo>
                <a:lnTo>
                  <a:pt x="189081" y="65641"/>
                </a:lnTo>
                <a:lnTo>
                  <a:pt x="228234" y="79010"/>
                </a:lnTo>
                <a:lnTo>
                  <a:pt x="268117" y="92511"/>
                </a:lnTo>
                <a:lnTo>
                  <a:pt x="308850" y="106166"/>
                </a:lnTo>
                <a:lnTo>
                  <a:pt x="350556" y="119996"/>
                </a:lnTo>
                <a:lnTo>
                  <a:pt x="393355" y="134024"/>
                </a:lnTo>
                <a:lnTo>
                  <a:pt x="437370" y="148271"/>
                </a:lnTo>
                <a:lnTo>
                  <a:pt x="482722" y="162760"/>
                </a:lnTo>
                <a:lnTo>
                  <a:pt x="529532" y="177511"/>
                </a:lnTo>
                <a:lnTo>
                  <a:pt x="577923" y="192548"/>
                </a:lnTo>
                <a:lnTo>
                  <a:pt x="628015" y="207892"/>
                </a:lnTo>
                <a:lnTo>
                  <a:pt x="679930" y="223566"/>
                </a:lnTo>
                <a:lnTo>
                  <a:pt x="733790" y="239590"/>
                </a:lnTo>
                <a:lnTo>
                  <a:pt x="789716" y="255987"/>
                </a:lnTo>
                <a:lnTo>
                  <a:pt x="847830" y="272779"/>
                </a:lnTo>
                <a:lnTo>
                  <a:pt x="908254" y="289988"/>
                </a:lnTo>
                <a:lnTo>
                  <a:pt x="971108" y="307635"/>
                </a:lnTo>
                <a:lnTo>
                  <a:pt x="1036514" y="325744"/>
                </a:lnTo>
                <a:lnTo>
                  <a:pt x="1104595" y="344335"/>
                </a:lnTo>
                <a:lnTo>
                  <a:pt x="1143070" y="354783"/>
                </a:lnTo>
                <a:lnTo>
                  <a:pt x="1182416" y="365482"/>
                </a:lnTo>
                <a:lnTo>
                  <a:pt x="1222610" y="376420"/>
                </a:lnTo>
                <a:lnTo>
                  <a:pt x="1263628" y="387587"/>
                </a:lnTo>
                <a:lnTo>
                  <a:pt x="1305446" y="398970"/>
                </a:lnTo>
                <a:lnTo>
                  <a:pt x="1348038" y="410558"/>
                </a:lnTo>
                <a:lnTo>
                  <a:pt x="1391383" y="422339"/>
                </a:lnTo>
                <a:lnTo>
                  <a:pt x="1435454" y="434301"/>
                </a:lnTo>
                <a:lnTo>
                  <a:pt x="1480229" y="446435"/>
                </a:lnTo>
                <a:lnTo>
                  <a:pt x="1525683" y="458726"/>
                </a:lnTo>
                <a:lnTo>
                  <a:pt x="1571793" y="471165"/>
                </a:lnTo>
                <a:lnTo>
                  <a:pt x="1618533" y="483740"/>
                </a:lnTo>
                <a:lnTo>
                  <a:pt x="1665881" y="496438"/>
                </a:lnTo>
                <a:lnTo>
                  <a:pt x="1713812" y="509249"/>
                </a:lnTo>
                <a:lnTo>
                  <a:pt x="1762302" y="522161"/>
                </a:lnTo>
                <a:lnTo>
                  <a:pt x="1811326" y="535163"/>
                </a:lnTo>
                <a:lnTo>
                  <a:pt x="1860862" y="548242"/>
                </a:lnTo>
                <a:lnTo>
                  <a:pt x="1910884" y="561388"/>
                </a:lnTo>
                <a:lnTo>
                  <a:pt x="1961369" y="574589"/>
                </a:lnTo>
                <a:lnTo>
                  <a:pt x="2012293" y="587832"/>
                </a:lnTo>
                <a:lnTo>
                  <a:pt x="2063632" y="601108"/>
                </a:lnTo>
                <a:lnTo>
                  <a:pt x="2115361" y="614404"/>
                </a:lnTo>
                <a:lnTo>
                  <a:pt x="2167457" y="627708"/>
                </a:lnTo>
                <a:lnTo>
                  <a:pt x="2219896" y="641010"/>
                </a:lnTo>
                <a:lnTo>
                  <a:pt x="2272652" y="654297"/>
                </a:lnTo>
                <a:lnTo>
                  <a:pt x="2325704" y="667558"/>
                </a:lnTo>
                <a:lnTo>
                  <a:pt x="2379025" y="680782"/>
                </a:lnTo>
                <a:lnTo>
                  <a:pt x="2432593" y="693956"/>
                </a:lnTo>
                <a:lnTo>
                  <a:pt x="2486383" y="707070"/>
                </a:lnTo>
                <a:lnTo>
                  <a:pt x="2540372" y="720112"/>
                </a:lnTo>
                <a:lnTo>
                  <a:pt x="2594535" y="733070"/>
                </a:lnTo>
                <a:lnTo>
                  <a:pt x="2648847" y="745933"/>
                </a:lnTo>
                <a:lnTo>
                  <a:pt x="2703286" y="758689"/>
                </a:lnTo>
                <a:lnTo>
                  <a:pt x="2757827" y="771327"/>
                </a:lnTo>
                <a:lnTo>
                  <a:pt x="2812445" y="783835"/>
                </a:lnTo>
                <a:lnTo>
                  <a:pt x="2867118" y="796202"/>
                </a:lnTo>
                <a:lnTo>
                  <a:pt x="2921820" y="808416"/>
                </a:lnTo>
                <a:lnTo>
                  <a:pt x="2976529" y="820465"/>
                </a:lnTo>
                <a:lnTo>
                  <a:pt x="3031219" y="832339"/>
                </a:lnTo>
                <a:lnTo>
                  <a:pt x="3085866" y="844024"/>
                </a:lnTo>
                <a:lnTo>
                  <a:pt x="3140448" y="855511"/>
                </a:lnTo>
                <a:lnTo>
                  <a:pt x="3194939" y="866787"/>
                </a:lnTo>
                <a:lnTo>
                  <a:pt x="3240905" y="876174"/>
                </a:lnTo>
                <a:lnTo>
                  <a:pt x="3287337" y="885572"/>
                </a:lnTo>
                <a:lnTo>
                  <a:pt x="3334214" y="894977"/>
                </a:lnTo>
                <a:lnTo>
                  <a:pt x="3381516" y="904385"/>
                </a:lnTo>
                <a:lnTo>
                  <a:pt x="3429225" y="913795"/>
                </a:lnTo>
                <a:lnTo>
                  <a:pt x="3477320" y="923202"/>
                </a:lnTo>
                <a:lnTo>
                  <a:pt x="3525781" y="932602"/>
                </a:lnTo>
                <a:lnTo>
                  <a:pt x="3574590" y="941993"/>
                </a:lnTo>
                <a:lnTo>
                  <a:pt x="3623725" y="951370"/>
                </a:lnTo>
                <a:lnTo>
                  <a:pt x="3673169" y="960731"/>
                </a:lnTo>
                <a:lnTo>
                  <a:pt x="3722900" y="970072"/>
                </a:lnTo>
                <a:lnTo>
                  <a:pt x="3772900" y="979390"/>
                </a:lnTo>
                <a:lnTo>
                  <a:pt x="3823148" y="988681"/>
                </a:lnTo>
                <a:lnTo>
                  <a:pt x="3873625" y="997942"/>
                </a:lnTo>
                <a:lnTo>
                  <a:pt x="3924312" y="1007169"/>
                </a:lnTo>
                <a:lnTo>
                  <a:pt x="3975188" y="1016359"/>
                </a:lnTo>
                <a:lnTo>
                  <a:pt x="4026234" y="1025508"/>
                </a:lnTo>
                <a:lnTo>
                  <a:pt x="4077431" y="1034614"/>
                </a:lnTo>
                <a:lnTo>
                  <a:pt x="4128758" y="1043673"/>
                </a:lnTo>
                <a:lnTo>
                  <a:pt x="4180196" y="1052680"/>
                </a:lnTo>
                <a:lnTo>
                  <a:pt x="4231726" y="1061634"/>
                </a:lnTo>
                <a:lnTo>
                  <a:pt x="4283327" y="1070530"/>
                </a:lnTo>
                <a:lnTo>
                  <a:pt x="4334980" y="1079365"/>
                </a:lnTo>
                <a:lnTo>
                  <a:pt x="4386666" y="1088135"/>
                </a:lnTo>
                <a:lnTo>
                  <a:pt x="4438364" y="1096838"/>
                </a:lnTo>
                <a:lnTo>
                  <a:pt x="4490055" y="1105470"/>
                </a:lnTo>
                <a:lnTo>
                  <a:pt x="4541719" y="1114027"/>
                </a:lnTo>
                <a:lnTo>
                  <a:pt x="4593337" y="1122505"/>
                </a:lnTo>
                <a:lnTo>
                  <a:pt x="4644889" y="1130903"/>
                </a:lnTo>
                <a:lnTo>
                  <a:pt x="4696356" y="1139215"/>
                </a:lnTo>
                <a:lnTo>
                  <a:pt x="4747717" y="1147439"/>
                </a:lnTo>
                <a:lnTo>
                  <a:pt x="4798953" y="1155572"/>
                </a:lnTo>
                <a:lnTo>
                  <a:pt x="4850044" y="1163609"/>
                </a:lnTo>
                <a:lnTo>
                  <a:pt x="4900971" y="1171548"/>
                </a:lnTo>
                <a:lnTo>
                  <a:pt x="4951715" y="1179384"/>
                </a:lnTo>
                <a:lnTo>
                  <a:pt x="5002254" y="1187116"/>
                </a:lnTo>
                <a:lnTo>
                  <a:pt x="5052570" y="1194738"/>
                </a:lnTo>
                <a:lnTo>
                  <a:pt x="5102643" y="1202248"/>
                </a:lnTo>
                <a:lnTo>
                  <a:pt x="5152453" y="1209643"/>
                </a:lnTo>
                <a:lnTo>
                  <a:pt x="5201981" y="1216918"/>
                </a:lnTo>
                <a:lnTo>
                  <a:pt x="5251208" y="1224071"/>
                </a:lnTo>
                <a:lnTo>
                  <a:pt x="5300112" y="1231098"/>
                </a:lnTo>
                <a:lnTo>
                  <a:pt x="5348675" y="1237995"/>
                </a:lnTo>
                <a:lnTo>
                  <a:pt x="5396877" y="1244760"/>
                </a:lnTo>
                <a:lnTo>
                  <a:pt x="5444699" y="1251389"/>
                </a:lnTo>
                <a:lnTo>
                  <a:pt x="5492120" y="1257878"/>
                </a:lnTo>
                <a:lnTo>
                  <a:pt x="5539121" y="1264224"/>
                </a:lnTo>
                <a:lnTo>
                  <a:pt x="5585682" y="1270423"/>
                </a:lnTo>
                <a:lnTo>
                  <a:pt x="5631784" y="1276473"/>
                </a:lnTo>
                <a:lnTo>
                  <a:pt x="5677408" y="1282369"/>
                </a:lnTo>
                <a:lnTo>
                  <a:pt x="5732837" y="1289363"/>
                </a:lnTo>
                <a:lnTo>
                  <a:pt x="5788444" y="1296155"/>
                </a:lnTo>
                <a:lnTo>
                  <a:pt x="5844194" y="1302751"/>
                </a:lnTo>
                <a:lnTo>
                  <a:pt x="5900055" y="1309154"/>
                </a:lnTo>
                <a:lnTo>
                  <a:pt x="5955991" y="1315370"/>
                </a:lnTo>
                <a:lnTo>
                  <a:pt x="6011969" y="1321401"/>
                </a:lnTo>
                <a:lnTo>
                  <a:pt x="6067954" y="1327252"/>
                </a:lnTo>
                <a:lnTo>
                  <a:pt x="6123913" y="1332927"/>
                </a:lnTo>
                <a:lnTo>
                  <a:pt x="6179810" y="1338430"/>
                </a:lnTo>
                <a:lnTo>
                  <a:pt x="6235613" y="1343766"/>
                </a:lnTo>
                <a:lnTo>
                  <a:pt x="6291286" y="1348938"/>
                </a:lnTo>
                <a:lnTo>
                  <a:pt x="6346796" y="1353951"/>
                </a:lnTo>
                <a:lnTo>
                  <a:pt x="6402109" y="1358809"/>
                </a:lnTo>
                <a:lnTo>
                  <a:pt x="6457190" y="1363515"/>
                </a:lnTo>
                <a:lnTo>
                  <a:pt x="6512005" y="1368075"/>
                </a:lnTo>
                <a:lnTo>
                  <a:pt x="6566521" y="1372492"/>
                </a:lnTo>
                <a:lnTo>
                  <a:pt x="6620702" y="1376770"/>
                </a:lnTo>
                <a:lnTo>
                  <a:pt x="6674516" y="1380913"/>
                </a:lnTo>
                <a:lnTo>
                  <a:pt x="6727927" y="1384927"/>
                </a:lnTo>
                <a:lnTo>
                  <a:pt x="6780902" y="1388814"/>
                </a:lnTo>
                <a:lnTo>
                  <a:pt x="6833407" y="1392578"/>
                </a:lnTo>
                <a:lnTo>
                  <a:pt x="6885407" y="1396225"/>
                </a:lnTo>
                <a:lnTo>
                  <a:pt x="6936868" y="1399758"/>
                </a:lnTo>
                <a:lnTo>
                  <a:pt x="6987756" y="1403181"/>
                </a:lnTo>
                <a:lnTo>
                  <a:pt x="7038038" y="1406499"/>
                </a:lnTo>
                <a:lnTo>
                  <a:pt x="7087678" y="1409715"/>
                </a:lnTo>
                <a:lnTo>
                  <a:pt x="7136643" y="1412834"/>
                </a:lnTo>
                <a:lnTo>
                  <a:pt x="7184899" y="1415860"/>
                </a:lnTo>
                <a:lnTo>
                  <a:pt x="7232411" y="1418796"/>
                </a:lnTo>
                <a:lnTo>
                  <a:pt x="7279146" y="1421648"/>
                </a:lnTo>
                <a:lnTo>
                  <a:pt x="7325068" y="1424419"/>
                </a:lnTo>
                <a:lnTo>
                  <a:pt x="7370145" y="1427113"/>
                </a:lnTo>
                <a:lnTo>
                  <a:pt x="7414342" y="1429735"/>
                </a:lnTo>
                <a:lnTo>
                  <a:pt x="7457625" y="1432289"/>
                </a:lnTo>
                <a:lnTo>
                  <a:pt x="7499959" y="1434778"/>
                </a:lnTo>
                <a:lnTo>
                  <a:pt x="7541311" y="1437207"/>
                </a:lnTo>
                <a:lnTo>
                  <a:pt x="7581647" y="1439580"/>
                </a:lnTo>
                <a:lnTo>
                  <a:pt x="7620931" y="1441901"/>
                </a:lnTo>
                <a:lnTo>
                  <a:pt x="7659131" y="1444175"/>
                </a:lnTo>
                <a:lnTo>
                  <a:pt x="7696213" y="1446405"/>
                </a:lnTo>
                <a:lnTo>
                  <a:pt x="7732141" y="1448596"/>
                </a:lnTo>
                <a:lnTo>
                  <a:pt x="7813749" y="1453393"/>
                </a:lnTo>
                <a:lnTo>
                  <a:pt x="7888492" y="1457351"/>
                </a:lnTo>
                <a:lnTo>
                  <a:pt x="7956943" y="1460536"/>
                </a:lnTo>
                <a:lnTo>
                  <a:pt x="8019675" y="1463013"/>
                </a:lnTo>
                <a:lnTo>
                  <a:pt x="8077260" y="1464848"/>
                </a:lnTo>
                <a:lnTo>
                  <a:pt x="8130273" y="1466104"/>
                </a:lnTo>
                <a:lnTo>
                  <a:pt x="8179284" y="1466849"/>
                </a:lnTo>
                <a:lnTo>
                  <a:pt x="8224868" y="1467146"/>
                </a:lnTo>
                <a:lnTo>
                  <a:pt x="8267598" y="1467061"/>
                </a:lnTo>
                <a:lnTo>
                  <a:pt x="8308046" y="1466660"/>
                </a:lnTo>
                <a:lnTo>
                  <a:pt x="8346785" y="1466007"/>
                </a:lnTo>
                <a:lnTo>
                  <a:pt x="8421428" y="1464209"/>
                </a:lnTo>
                <a:lnTo>
                  <a:pt x="8458479" y="1463194"/>
                </a:lnTo>
                <a:lnTo>
                  <a:pt x="8496113" y="1462189"/>
                </a:lnTo>
                <a:lnTo>
                  <a:pt x="8534902" y="1461258"/>
                </a:lnTo>
                <a:lnTo>
                  <a:pt x="8575421" y="1460468"/>
                </a:lnTo>
                <a:lnTo>
                  <a:pt x="8638028" y="1459103"/>
                </a:lnTo>
                <a:lnTo>
                  <a:pt x="8697556" y="1457203"/>
                </a:lnTo>
                <a:lnTo>
                  <a:pt x="8754312" y="1454821"/>
                </a:lnTo>
                <a:lnTo>
                  <a:pt x="8808603" y="1452010"/>
                </a:lnTo>
                <a:lnTo>
                  <a:pt x="8860739" y="1448825"/>
                </a:lnTo>
                <a:lnTo>
                  <a:pt x="8911026" y="1445320"/>
                </a:lnTo>
                <a:lnTo>
                  <a:pt x="8959774" y="1441546"/>
                </a:lnTo>
                <a:lnTo>
                  <a:pt x="9007289" y="1437559"/>
                </a:lnTo>
                <a:lnTo>
                  <a:pt x="9053881" y="1433412"/>
                </a:lnTo>
                <a:lnTo>
                  <a:pt x="9078468" y="1431137"/>
                </a:lnTo>
              </a:path>
            </a:pathLst>
          </a:custGeom>
          <a:ln w="60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214372" y="5138558"/>
            <a:ext cx="6929755" cy="1713864"/>
          </a:xfrm>
          <a:custGeom>
            <a:avLst/>
            <a:gdLst/>
            <a:ahLst/>
            <a:cxnLst/>
            <a:rect l="l" t="t" r="r" b="b"/>
            <a:pathLst>
              <a:path w="6929755" h="1713865">
                <a:moveTo>
                  <a:pt x="0" y="1713344"/>
                </a:moveTo>
                <a:lnTo>
                  <a:pt x="32478" y="1676752"/>
                </a:lnTo>
                <a:lnTo>
                  <a:pt x="65062" y="1640186"/>
                </a:lnTo>
                <a:lnTo>
                  <a:pt x="97858" y="1603673"/>
                </a:lnTo>
                <a:lnTo>
                  <a:pt x="130969" y="1567238"/>
                </a:lnTo>
                <a:lnTo>
                  <a:pt x="164502" y="1530909"/>
                </a:lnTo>
                <a:lnTo>
                  <a:pt x="198562" y="1494711"/>
                </a:lnTo>
                <a:lnTo>
                  <a:pt x="233255" y="1458672"/>
                </a:lnTo>
                <a:lnTo>
                  <a:pt x="268686" y="1422817"/>
                </a:lnTo>
                <a:lnTo>
                  <a:pt x="304961" y="1387174"/>
                </a:lnTo>
                <a:lnTo>
                  <a:pt x="342185" y="1351767"/>
                </a:lnTo>
                <a:lnTo>
                  <a:pt x="380462" y="1316625"/>
                </a:lnTo>
                <a:lnTo>
                  <a:pt x="419900" y="1281772"/>
                </a:lnTo>
                <a:lnTo>
                  <a:pt x="460603" y="1247236"/>
                </a:lnTo>
                <a:lnTo>
                  <a:pt x="502677" y="1213044"/>
                </a:lnTo>
                <a:lnTo>
                  <a:pt x="546226" y="1179221"/>
                </a:lnTo>
                <a:lnTo>
                  <a:pt x="583948" y="1151080"/>
                </a:lnTo>
                <a:lnTo>
                  <a:pt x="623105" y="1122756"/>
                </a:lnTo>
                <a:lnTo>
                  <a:pt x="663556" y="1094323"/>
                </a:lnTo>
                <a:lnTo>
                  <a:pt x="705161" y="1065853"/>
                </a:lnTo>
                <a:lnTo>
                  <a:pt x="747779" y="1037419"/>
                </a:lnTo>
                <a:lnTo>
                  <a:pt x="791271" y="1009096"/>
                </a:lnTo>
                <a:lnTo>
                  <a:pt x="835494" y="980955"/>
                </a:lnTo>
                <a:lnTo>
                  <a:pt x="880309" y="953072"/>
                </a:lnTo>
                <a:lnTo>
                  <a:pt x="925575" y="925518"/>
                </a:lnTo>
                <a:lnTo>
                  <a:pt x="971152" y="898366"/>
                </a:lnTo>
                <a:lnTo>
                  <a:pt x="1016899" y="871692"/>
                </a:lnTo>
                <a:lnTo>
                  <a:pt x="1062674" y="845566"/>
                </a:lnTo>
                <a:lnTo>
                  <a:pt x="1108339" y="820064"/>
                </a:lnTo>
                <a:lnTo>
                  <a:pt x="1153751" y="795257"/>
                </a:lnTo>
                <a:lnTo>
                  <a:pt x="1198771" y="771220"/>
                </a:lnTo>
                <a:lnTo>
                  <a:pt x="1243258" y="748025"/>
                </a:lnTo>
                <a:lnTo>
                  <a:pt x="1287072" y="725746"/>
                </a:lnTo>
                <a:lnTo>
                  <a:pt x="1330070" y="704457"/>
                </a:lnTo>
                <a:lnTo>
                  <a:pt x="1376865" y="681872"/>
                </a:lnTo>
                <a:lnTo>
                  <a:pt x="1421746" y="660755"/>
                </a:lnTo>
                <a:lnTo>
                  <a:pt x="1465124" y="640947"/>
                </a:lnTo>
                <a:lnTo>
                  <a:pt x="1507406" y="622293"/>
                </a:lnTo>
                <a:lnTo>
                  <a:pt x="1549003" y="604635"/>
                </a:lnTo>
                <a:lnTo>
                  <a:pt x="1590322" y="587818"/>
                </a:lnTo>
                <a:lnTo>
                  <a:pt x="1631773" y="571684"/>
                </a:lnTo>
                <a:lnTo>
                  <a:pt x="1673764" y="556078"/>
                </a:lnTo>
                <a:lnTo>
                  <a:pt x="1716705" y="540841"/>
                </a:lnTo>
                <a:lnTo>
                  <a:pt x="1761005" y="525819"/>
                </a:lnTo>
                <a:lnTo>
                  <a:pt x="1807072" y="510854"/>
                </a:lnTo>
                <a:lnTo>
                  <a:pt x="1855315" y="495789"/>
                </a:lnTo>
                <a:lnTo>
                  <a:pt x="1906143" y="480469"/>
                </a:lnTo>
                <a:lnTo>
                  <a:pt x="1959965" y="464736"/>
                </a:lnTo>
                <a:lnTo>
                  <a:pt x="2017190" y="448434"/>
                </a:lnTo>
                <a:lnTo>
                  <a:pt x="2078227" y="431407"/>
                </a:lnTo>
                <a:lnTo>
                  <a:pt x="2118257" y="420519"/>
                </a:lnTo>
                <a:lnTo>
                  <a:pt x="2160550" y="409335"/>
                </a:lnTo>
                <a:lnTo>
                  <a:pt x="2204913" y="397889"/>
                </a:lnTo>
                <a:lnTo>
                  <a:pt x="2251151" y="386220"/>
                </a:lnTo>
                <a:lnTo>
                  <a:pt x="2299069" y="374362"/>
                </a:lnTo>
                <a:lnTo>
                  <a:pt x="2348473" y="362354"/>
                </a:lnTo>
                <a:lnTo>
                  <a:pt x="2399168" y="350230"/>
                </a:lnTo>
                <a:lnTo>
                  <a:pt x="2450960" y="338028"/>
                </a:lnTo>
                <a:lnTo>
                  <a:pt x="2503654" y="325784"/>
                </a:lnTo>
                <a:lnTo>
                  <a:pt x="2557056" y="313534"/>
                </a:lnTo>
                <a:lnTo>
                  <a:pt x="2610971" y="301316"/>
                </a:lnTo>
                <a:lnTo>
                  <a:pt x="2665204" y="289165"/>
                </a:lnTo>
                <a:lnTo>
                  <a:pt x="2719562" y="277117"/>
                </a:lnTo>
                <a:lnTo>
                  <a:pt x="2773849" y="265211"/>
                </a:lnTo>
                <a:lnTo>
                  <a:pt x="2827871" y="253480"/>
                </a:lnTo>
                <a:lnTo>
                  <a:pt x="2881434" y="241964"/>
                </a:lnTo>
                <a:lnTo>
                  <a:pt x="2934342" y="230696"/>
                </a:lnTo>
                <a:lnTo>
                  <a:pt x="2986402" y="219715"/>
                </a:lnTo>
                <a:lnTo>
                  <a:pt x="3037419" y="209057"/>
                </a:lnTo>
                <a:lnTo>
                  <a:pt x="3087198" y="198758"/>
                </a:lnTo>
                <a:lnTo>
                  <a:pt x="3135545" y="188854"/>
                </a:lnTo>
                <a:lnTo>
                  <a:pt x="3182266" y="179383"/>
                </a:lnTo>
                <a:lnTo>
                  <a:pt x="3227165" y="170379"/>
                </a:lnTo>
                <a:lnTo>
                  <a:pt x="3270048" y="161881"/>
                </a:lnTo>
                <a:lnTo>
                  <a:pt x="3310721" y="153924"/>
                </a:lnTo>
                <a:lnTo>
                  <a:pt x="3348990" y="146546"/>
                </a:lnTo>
                <a:lnTo>
                  <a:pt x="3418406" y="133499"/>
                </a:lnTo>
                <a:lnTo>
                  <a:pt x="3479570" y="122452"/>
                </a:lnTo>
                <a:lnTo>
                  <a:pt x="3533862" y="113160"/>
                </a:lnTo>
                <a:lnTo>
                  <a:pt x="3582659" y="105382"/>
                </a:lnTo>
                <a:lnTo>
                  <a:pt x="3627342" y="98875"/>
                </a:lnTo>
                <a:lnTo>
                  <a:pt x="3669289" y="93396"/>
                </a:lnTo>
                <a:lnTo>
                  <a:pt x="3709879" y="88704"/>
                </a:lnTo>
                <a:lnTo>
                  <a:pt x="3750491" y="84556"/>
                </a:lnTo>
                <a:lnTo>
                  <a:pt x="3792504" y="80709"/>
                </a:lnTo>
                <a:lnTo>
                  <a:pt x="3837298" y="76922"/>
                </a:lnTo>
                <a:lnTo>
                  <a:pt x="3886251" y="72950"/>
                </a:lnTo>
                <a:lnTo>
                  <a:pt x="3940742" y="68553"/>
                </a:lnTo>
                <a:lnTo>
                  <a:pt x="4002151" y="63488"/>
                </a:lnTo>
                <a:lnTo>
                  <a:pt x="4043676" y="60084"/>
                </a:lnTo>
                <a:lnTo>
                  <a:pt x="4087243" y="56666"/>
                </a:lnTo>
                <a:lnTo>
                  <a:pt x="4132660" y="53244"/>
                </a:lnTo>
                <a:lnTo>
                  <a:pt x="4179734" y="49831"/>
                </a:lnTo>
                <a:lnTo>
                  <a:pt x="4228274" y="46438"/>
                </a:lnTo>
                <a:lnTo>
                  <a:pt x="4278086" y="43077"/>
                </a:lnTo>
                <a:lnTo>
                  <a:pt x="4328978" y="39757"/>
                </a:lnTo>
                <a:lnTo>
                  <a:pt x="4380758" y="36492"/>
                </a:lnTo>
                <a:lnTo>
                  <a:pt x="4433235" y="33293"/>
                </a:lnTo>
                <a:lnTo>
                  <a:pt x="4486215" y="30171"/>
                </a:lnTo>
                <a:lnTo>
                  <a:pt x="4539506" y="27137"/>
                </a:lnTo>
                <a:lnTo>
                  <a:pt x="4592916" y="24203"/>
                </a:lnTo>
                <a:lnTo>
                  <a:pt x="4646253" y="21380"/>
                </a:lnTo>
                <a:lnTo>
                  <a:pt x="4699324" y="18680"/>
                </a:lnTo>
                <a:lnTo>
                  <a:pt x="4751937" y="16114"/>
                </a:lnTo>
                <a:lnTo>
                  <a:pt x="4803901" y="13694"/>
                </a:lnTo>
                <a:lnTo>
                  <a:pt x="4855021" y="11431"/>
                </a:lnTo>
                <a:lnTo>
                  <a:pt x="4905107" y="9337"/>
                </a:lnTo>
                <a:lnTo>
                  <a:pt x="4953966" y="7422"/>
                </a:lnTo>
                <a:lnTo>
                  <a:pt x="5001406" y="5699"/>
                </a:lnTo>
                <a:lnTo>
                  <a:pt x="5047233" y="4179"/>
                </a:lnTo>
                <a:lnTo>
                  <a:pt x="5311743" y="0"/>
                </a:lnTo>
                <a:lnTo>
                  <a:pt x="5586825" y="464"/>
                </a:lnTo>
                <a:lnTo>
                  <a:pt x="5802899" y="2786"/>
                </a:lnTo>
                <a:lnTo>
                  <a:pt x="5890386" y="4179"/>
                </a:lnTo>
                <a:lnTo>
                  <a:pt x="6496050" y="4179"/>
                </a:lnTo>
                <a:lnTo>
                  <a:pt x="6558382" y="6085"/>
                </a:lnTo>
                <a:lnTo>
                  <a:pt x="6618712" y="8711"/>
                </a:lnTo>
                <a:lnTo>
                  <a:pt x="6676344" y="11849"/>
                </a:lnTo>
                <a:lnTo>
                  <a:pt x="6730587" y="15291"/>
                </a:lnTo>
                <a:lnTo>
                  <a:pt x="6780745" y="18828"/>
                </a:lnTo>
                <a:lnTo>
                  <a:pt x="6826126" y="22252"/>
                </a:lnTo>
                <a:lnTo>
                  <a:pt x="6866037" y="25355"/>
                </a:lnTo>
                <a:lnTo>
                  <a:pt x="6899783" y="27928"/>
                </a:lnTo>
                <a:lnTo>
                  <a:pt x="6929627" y="30185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6778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76778" y="2749931"/>
            <a:ext cx="2118995" cy="2874645"/>
          </a:xfrm>
          <a:custGeom>
            <a:avLst/>
            <a:gdLst/>
            <a:ahLst/>
            <a:cxnLst/>
            <a:rect l="l" t="t" r="r" b="b"/>
            <a:pathLst>
              <a:path w="2118995" h="2874645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  <a:path w="2118995" h="2874645">
                <a:moveTo>
                  <a:pt x="727837" y="1670050"/>
                </a:moveTo>
                <a:lnTo>
                  <a:pt x="1418463" y="1266825"/>
                </a:lnTo>
                <a:lnTo>
                  <a:pt x="2118868" y="1671193"/>
                </a:lnTo>
                <a:lnTo>
                  <a:pt x="2115058" y="2470912"/>
                </a:lnTo>
                <a:lnTo>
                  <a:pt x="1424432" y="2874200"/>
                </a:lnTo>
                <a:lnTo>
                  <a:pt x="723900" y="2469769"/>
                </a:lnTo>
                <a:lnTo>
                  <a:pt x="727837" y="167005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157728" y="21628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7728" y="21628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643628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563" y="0"/>
                </a:moveTo>
                <a:lnTo>
                  <a:pt x="3937" y="403237"/>
                </a:lnTo>
                <a:lnTo>
                  <a:pt x="0" y="1202969"/>
                </a:lnTo>
                <a:lnTo>
                  <a:pt x="659948" y="1583942"/>
                </a:lnTo>
                <a:lnTo>
                  <a:pt x="740657" y="1583942"/>
                </a:lnTo>
                <a:lnTo>
                  <a:pt x="1391158" y="1204137"/>
                </a:lnTo>
                <a:lnTo>
                  <a:pt x="1394968" y="4044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3628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3237"/>
                </a:moveTo>
                <a:lnTo>
                  <a:pt x="694563" y="0"/>
                </a:lnTo>
                <a:lnTo>
                  <a:pt x="1394968" y="404406"/>
                </a:lnTo>
                <a:lnTo>
                  <a:pt x="1391158" y="1204137"/>
                </a:lnTo>
                <a:lnTo>
                  <a:pt x="740657" y="1583942"/>
                </a:lnTo>
              </a:path>
              <a:path w="1395095" h="1584325">
                <a:moveTo>
                  <a:pt x="659948" y="1583942"/>
                </a:moveTo>
                <a:lnTo>
                  <a:pt x="0" y="1202969"/>
                </a:lnTo>
                <a:lnTo>
                  <a:pt x="3937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74090" y="4007739"/>
            <a:ext cx="802640" cy="1606550"/>
          </a:xfrm>
          <a:custGeom>
            <a:avLst/>
            <a:gdLst/>
            <a:ahLst/>
            <a:cxnLst/>
            <a:rect l="l" t="t" r="r" b="b"/>
            <a:pathLst>
              <a:path w="802640" h="1606550">
                <a:moveTo>
                  <a:pt x="101347" y="0"/>
                </a:moveTo>
                <a:lnTo>
                  <a:pt x="0" y="62737"/>
                </a:lnTo>
                <a:lnTo>
                  <a:pt x="4065" y="1545590"/>
                </a:lnTo>
                <a:lnTo>
                  <a:pt x="108433" y="1606207"/>
                </a:lnTo>
                <a:lnTo>
                  <a:pt x="798628" y="1203579"/>
                </a:lnTo>
                <a:lnTo>
                  <a:pt x="802171" y="404622"/>
                </a:lnTo>
                <a:lnTo>
                  <a:pt x="101347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090" y="4007739"/>
            <a:ext cx="802640" cy="1606550"/>
          </a:xfrm>
          <a:custGeom>
            <a:avLst/>
            <a:gdLst/>
            <a:ahLst/>
            <a:cxnLst/>
            <a:rect l="l" t="t" r="r" b="b"/>
            <a:pathLst>
              <a:path w="802640" h="1606550">
                <a:moveTo>
                  <a:pt x="0" y="62737"/>
                </a:moveTo>
                <a:lnTo>
                  <a:pt x="101347" y="0"/>
                </a:lnTo>
                <a:lnTo>
                  <a:pt x="802171" y="404622"/>
                </a:lnTo>
                <a:lnTo>
                  <a:pt x="798628" y="1203579"/>
                </a:lnTo>
                <a:lnTo>
                  <a:pt x="108433" y="1606207"/>
                </a:lnTo>
                <a:lnTo>
                  <a:pt x="4065" y="1545590"/>
                </a:lnTo>
                <a:lnTo>
                  <a:pt x="0" y="627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05003" y="5293106"/>
            <a:ext cx="1395095" cy="1565275"/>
          </a:xfrm>
          <a:custGeom>
            <a:avLst/>
            <a:gdLst/>
            <a:ahLst/>
            <a:cxnLst/>
            <a:rect l="l" t="t" r="r" b="b"/>
            <a:pathLst>
              <a:path w="1395095" h="1565275">
                <a:moveTo>
                  <a:pt x="3898" y="403237"/>
                </a:moveTo>
                <a:lnTo>
                  <a:pt x="694537" y="0"/>
                </a:lnTo>
                <a:lnTo>
                  <a:pt x="1394942" y="404406"/>
                </a:lnTo>
                <a:lnTo>
                  <a:pt x="1391132" y="1204137"/>
                </a:lnTo>
                <a:lnTo>
                  <a:pt x="773202" y="1564892"/>
                </a:lnTo>
              </a:path>
              <a:path w="1395095" h="1565275">
                <a:moveTo>
                  <a:pt x="626869" y="1564892"/>
                </a:moveTo>
                <a:lnTo>
                  <a:pt x="0" y="1202969"/>
                </a:lnTo>
                <a:lnTo>
                  <a:pt x="3898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578" y="27404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37" y="0"/>
                </a:moveTo>
                <a:lnTo>
                  <a:pt x="3898" y="403225"/>
                </a:lnTo>
                <a:lnTo>
                  <a:pt x="0" y="1202944"/>
                </a:lnTo>
                <a:lnTo>
                  <a:pt x="700443" y="1607312"/>
                </a:lnTo>
                <a:lnTo>
                  <a:pt x="1391132" y="1204087"/>
                </a:lnTo>
                <a:lnTo>
                  <a:pt x="1394942" y="404368"/>
                </a:lnTo>
                <a:lnTo>
                  <a:pt x="694537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578" y="27404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443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478" y="4016756"/>
            <a:ext cx="2128520" cy="2841625"/>
          </a:xfrm>
          <a:custGeom>
            <a:avLst/>
            <a:gdLst/>
            <a:ahLst/>
            <a:cxnLst/>
            <a:rect l="l" t="t" r="r" b="b"/>
            <a:pathLst>
              <a:path w="2128520" h="2841625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75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  <a:path w="2128520" h="2841625">
                <a:moveTo>
                  <a:pt x="737336" y="1689112"/>
                </a:moveTo>
                <a:lnTo>
                  <a:pt x="1427962" y="1285875"/>
                </a:lnTo>
                <a:lnTo>
                  <a:pt x="2128367" y="1690281"/>
                </a:lnTo>
                <a:lnTo>
                  <a:pt x="2124557" y="2490012"/>
                </a:lnTo>
                <a:lnTo>
                  <a:pt x="1522998" y="2841242"/>
                </a:lnTo>
              </a:path>
              <a:path w="2128520" h="2841625">
                <a:moveTo>
                  <a:pt x="1343848" y="2841242"/>
                </a:moveTo>
                <a:lnTo>
                  <a:pt x="733399" y="2488844"/>
                </a:lnTo>
                <a:lnTo>
                  <a:pt x="737336" y="16891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09928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09928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528" y="14545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12"/>
                </a:lnTo>
                <a:lnTo>
                  <a:pt x="0" y="1202944"/>
                </a:lnTo>
                <a:lnTo>
                  <a:pt x="3898" y="40322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8301" y="4036187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88"/>
                </a:lnTo>
                <a:lnTo>
                  <a:pt x="1389633" y="1203325"/>
                </a:lnTo>
                <a:lnTo>
                  <a:pt x="1393571" y="4036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8301" y="4036187"/>
            <a:ext cx="2136775" cy="2821940"/>
          </a:xfrm>
          <a:custGeom>
            <a:avLst/>
            <a:gdLst/>
            <a:ahLst/>
            <a:cxnLst/>
            <a:rect l="l" t="t" r="r" b="b"/>
            <a:pathLst>
              <a:path w="2136775" h="2821940">
                <a:moveTo>
                  <a:pt x="3937" y="403225"/>
                </a:moveTo>
                <a:lnTo>
                  <a:pt x="694563" y="0"/>
                </a:lnTo>
                <a:lnTo>
                  <a:pt x="1393571" y="403606"/>
                </a:lnTo>
                <a:lnTo>
                  <a:pt x="1389633" y="1203325"/>
                </a:lnTo>
                <a:lnTo>
                  <a:pt x="699007" y="1606588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  <a:path w="2136775" h="2821940">
                <a:moveTo>
                  <a:pt x="746887" y="1679613"/>
                </a:moveTo>
                <a:lnTo>
                  <a:pt x="1437513" y="1276350"/>
                </a:lnTo>
                <a:lnTo>
                  <a:pt x="2136521" y="1679981"/>
                </a:lnTo>
                <a:lnTo>
                  <a:pt x="2132583" y="2479713"/>
                </a:lnTo>
                <a:lnTo>
                  <a:pt x="1546656" y="2821811"/>
                </a:lnTo>
              </a:path>
              <a:path w="2136775" h="2821940">
                <a:moveTo>
                  <a:pt x="1336088" y="2821811"/>
                </a:moveTo>
                <a:lnTo>
                  <a:pt x="742950" y="2479332"/>
                </a:lnTo>
                <a:lnTo>
                  <a:pt x="746887" y="167961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1251" y="2759837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50"/>
                </a:lnTo>
                <a:lnTo>
                  <a:pt x="1389633" y="1203325"/>
                </a:lnTo>
                <a:lnTo>
                  <a:pt x="1393571" y="403605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1251" y="2759837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3937" y="403225"/>
                </a:moveTo>
                <a:lnTo>
                  <a:pt x="694563" y="0"/>
                </a:lnTo>
                <a:lnTo>
                  <a:pt x="1393571" y="403605"/>
                </a:lnTo>
                <a:lnTo>
                  <a:pt x="1389633" y="1203325"/>
                </a:lnTo>
                <a:lnTo>
                  <a:pt x="699007" y="1606550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8464676" y="4044691"/>
            <a:ext cx="679450" cy="1585595"/>
          </a:xfrm>
          <a:custGeom>
            <a:avLst/>
            <a:gdLst/>
            <a:ahLst/>
            <a:cxnLst/>
            <a:rect l="l" t="t" r="r" b="b"/>
            <a:pathLst>
              <a:path w="679450" h="1585595">
                <a:moveTo>
                  <a:pt x="679323" y="0"/>
                </a:moveTo>
                <a:lnTo>
                  <a:pt x="3809" y="394339"/>
                </a:lnTo>
                <a:lnTo>
                  <a:pt x="0" y="1193169"/>
                </a:lnTo>
                <a:lnTo>
                  <a:pt x="679323" y="1585424"/>
                </a:lnTo>
                <a:lnTo>
                  <a:pt x="67932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4169" y="1500889"/>
            <a:ext cx="680085" cy="4129404"/>
          </a:xfrm>
          <a:custGeom>
            <a:avLst/>
            <a:gdLst/>
            <a:ahLst/>
            <a:cxnLst/>
            <a:rect l="l" t="t" r="r" b="b"/>
            <a:pathLst>
              <a:path w="680084" h="4129404">
                <a:moveTo>
                  <a:pt x="4317" y="2938141"/>
                </a:moveTo>
                <a:lnTo>
                  <a:pt x="679830" y="2543802"/>
                </a:lnTo>
              </a:path>
              <a:path w="680084" h="4129404">
                <a:moveTo>
                  <a:pt x="679830" y="4129227"/>
                </a:moveTo>
                <a:lnTo>
                  <a:pt x="507" y="3736971"/>
                </a:lnTo>
                <a:lnTo>
                  <a:pt x="4317" y="2938141"/>
                </a:lnTo>
              </a:path>
              <a:path w="680084" h="4129404">
                <a:moveTo>
                  <a:pt x="4063" y="394839"/>
                </a:moveTo>
                <a:lnTo>
                  <a:pt x="679830" y="0"/>
                </a:lnTo>
              </a:path>
              <a:path w="680084" h="4129404">
                <a:moveTo>
                  <a:pt x="679830" y="1586686"/>
                </a:moveTo>
                <a:lnTo>
                  <a:pt x="0" y="1194177"/>
                </a:lnTo>
                <a:lnTo>
                  <a:pt x="4063" y="3948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457200" y="33375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344424"/>
                </a:lnTo>
                <a:lnTo>
                  <a:pt x="0" y="6185916"/>
                </a:lnTo>
                <a:lnTo>
                  <a:pt x="8229600" y="6185916"/>
                </a:lnTo>
                <a:lnTo>
                  <a:pt x="8229600" y="344424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457199" y="33375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561331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61331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  <a:path w="3679190"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6C6C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649724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71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1765" y="860805"/>
            <a:ext cx="6900468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1280" y="1512990"/>
            <a:ext cx="7231380" cy="2648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2F2F2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r.wikipedia.org/wiki/Kova_s&#305;ralamas&#305;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jpg"/><Relationship Id="rId4" Type="http://schemas.openxmlformats.org/officeDocument/2006/relationships/image" Target="../media/image5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654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148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9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534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-6350" y="0"/>
            <a:ext cx="9156700" cy="6871970"/>
            <a:chOff x="-6350" y="0"/>
            <a:chExt cx="9156700" cy="6871970"/>
          </a:xfrm>
        </p:grpSpPr>
        <p:sp>
          <p:nvSpPr>
            <p:cNvPr id="11" name="object 11"/>
            <p:cNvSpPr/>
            <p:nvPr/>
          </p:nvSpPr>
          <p:spPr>
            <a:xfrm>
              <a:off x="2895600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-6350" y="209930"/>
              <a:ext cx="9156700" cy="66544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61332" y="0"/>
              <a:ext cx="3679190" cy="6250305"/>
            </a:xfrm>
            <a:custGeom>
              <a:avLst/>
              <a:gdLst/>
              <a:ahLst/>
              <a:cxnLst/>
              <a:rect l="l" t="t" r="r" b="b"/>
              <a:pathLst>
                <a:path w="3679190" h="6250305">
                  <a:moveTo>
                    <a:pt x="0" y="6249924"/>
                  </a:moveTo>
                  <a:lnTo>
                    <a:pt x="3678936" y="6249924"/>
                  </a:lnTo>
                  <a:lnTo>
                    <a:pt x="3678936" y="0"/>
                  </a:lnTo>
                  <a:lnTo>
                    <a:pt x="0" y="0"/>
                  </a:lnTo>
                  <a:lnTo>
                    <a:pt x="0" y="624992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1332" y="0"/>
              <a:ext cx="3679190" cy="6250305"/>
            </a:xfrm>
            <a:custGeom>
              <a:avLst/>
              <a:gdLst/>
              <a:ahLst/>
              <a:cxnLst/>
              <a:rect l="l" t="t" r="r" b="b"/>
              <a:pathLst>
                <a:path w="3679190" h="6250305">
                  <a:moveTo>
                    <a:pt x="0" y="6249924"/>
                  </a:moveTo>
                  <a:lnTo>
                    <a:pt x="3678936" y="6249924"/>
                  </a:lnTo>
                  <a:lnTo>
                    <a:pt x="3678936" y="0"/>
                  </a:lnTo>
                </a:path>
                <a:path w="3679190" h="6250305">
                  <a:moveTo>
                    <a:pt x="0" y="0"/>
                  </a:moveTo>
                  <a:lnTo>
                    <a:pt x="0" y="6249924"/>
                  </a:lnTo>
                </a:path>
              </a:pathLst>
            </a:custGeom>
            <a:ln w="15240">
              <a:solidFill>
                <a:srgbClr val="6C6C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49723" y="0"/>
              <a:ext cx="3505200" cy="2291080"/>
            </a:xfrm>
            <a:custGeom>
              <a:avLst/>
              <a:gdLst/>
              <a:ahLst/>
              <a:cxnLst/>
              <a:rect l="l" t="t" r="r" b="b"/>
              <a:pathLst>
                <a:path w="3505200" h="2291080">
                  <a:moveTo>
                    <a:pt x="0" y="2290572"/>
                  </a:moveTo>
                  <a:lnTo>
                    <a:pt x="3505200" y="2290572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2290572"/>
                  </a:lnTo>
                  <a:close/>
                </a:path>
              </a:pathLst>
            </a:custGeom>
            <a:solidFill>
              <a:srgbClr val="7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1247" y="6088379"/>
              <a:ext cx="3505200" cy="82550"/>
            </a:xfrm>
            <a:custGeom>
              <a:avLst/>
              <a:gdLst/>
              <a:ahLst/>
              <a:cxnLst/>
              <a:rect l="l" t="t" r="r" b="b"/>
              <a:pathLst>
                <a:path w="3505200" h="82550">
                  <a:moveTo>
                    <a:pt x="3505200" y="0"/>
                  </a:moveTo>
                  <a:lnTo>
                    <a:pt x="0" y="0"/>
                  </a:lnTo>
                  <a:lnTo>
                    <a:pt x="0" y="82296"/>
                  </a:lnTo>
                  <a:lnTo>
                    <a:pt x="3505200" y="82296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A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940046" y="2195271"/>
            <a:ext cx="3028950" cy="215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21510" algn="r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5.H</a:t>
            </a:r>
            <a:r>
              <a:rPr sz="2800" spc="-30" dirty="0"/>
              <a:t>a</a:t>
            </a:r>
            <a:r>
              <a:rPr sz="2800" spc="-10" dirty="0"/>
              <a:t>f</a:t>
            </a:r>
            <a:r>
              <a:rPr sz="2800" spc="-30" dirty="0"/>
              <a:t>t</a:t>
            </a:r>
            <a:r>
              <a:rPr sz="2800" spc="-5" dirty="0"/>
              <a:t>a  Alt</a:t>
            </a:r>
            <a:r>
              <a:rPr sz="2800" spc="-20" dirty="0"/>
              <a:t> </a:t>
            </a:r>
            <a:r>
              <a:rPr sz="2800" spc="-10" dirty="0"/>
              <a:t>Sınırları</a:t>
            </a:r>
            <a:r>
              <a:rPr sz="2800" spc="5" dirty="0"/>
              <a:t> </a:t>
            </a:r>
            <a:r>
              <a:rPr sz="2800" spc="-10" dirty="0"/>
              <a:t>Sıralama </a:t>
            </a:r>
            <a:r>
              <a:rPr sz="2800" spc="-5" dirty="0"/>
              <a:t> </a:t>
            </a:r>
            <a:r>
              <a:rPr sz="2800" spc="-10" dirty="0"/>
              <a:t>Doğrusa</a:t>
            </a:r>
            <a:r>
              <a:rPr sz="2800" spc="-5" dirty="0"/>
              <a:t>l</a:t>
            </a:r>
            <a:r>
              <a:rPr sz="2800" spc="-10" dirty="0"/>
              <a:t>-</a:t>
            </a:r>
            <a:r>
              <a:rPr sz="2800" spc="-25" dirty="0"/>
              <a:t>Z</a:t>
            </a:r>
            <a:r>
              <a:rPr sz="2800" spc="-5" dirty="0"/>
              <a:t>aman  (linear</a:t>
            </a:r>
            <a:r>
              <a:rPr sz="2800" spc="-45" dirty="0"/>
              <a:t> </a:t>
            </a:r>
            <a:r>
              <a:rPr sz="2800" spc="-5" dirty="0"/>
              <a:t>time)</a:t>
            </a:r>
            <a:endParaRPr sz="2800"/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2800" spc="-10" dirty="0"/>
              <a:t>Sıralaması</a:t>
            </a:r>
            <a:r>
              <a:rPr sz="2800" spc="-50" dirty="0"/>
              <a:t> </a:t>
            </a:r>
            <a:r>
              <a:rPr sz="2800" spc="-10" dirty="0"/>
              <a:t>(devam)</a:t>
            </a:r>
            <a:endParaRPr sz="2800"/>
          </a:p>
        </p:txBody>
      </p:sp>
      <p:sp>
        <p:nvSpPr>
          <p:cNvPr id="18" name="object 18"/>
          <p:cNvSpPr txBox="1"/>
          <p:nvPr/>
        </p:nvSpPr>
        <p:spPr>
          <a:xfrm>
            <a:off x="4729353" y="4409313"/>
            <a:ext cx="1924685" cy="1593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424242"/>
                </a:solidFill>
                <a:latin typeface="Calibri"/>
                <a:cs typeface="Calibri"/>
              </a:rPr>
              <a:t>Alt Sınırları</a:t>
            </a:r>
            <a:r>
              <a:rPr sz="1300" spc="-5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424242"/>
                </a:solidFill>
                <a:latin typeface="Calibri"/>
                <a:cs typeface="Calibri"/>
              </a:rPr>
              <a:t>Sıralama</a:t>
            </a:r>
            <a:endParaRPr sz="1300">
              <a:latin typeface="Calibri"/>
              <a:cs typeface="Calibri"/>
            </a:endParaRPr>
          </a:p>
          <a:p>
            <a:pPr marL="254635" indent="-120650">
              <a:lnSpc>
                <a:spcPct val="100000"/>
              </a:lnSpc>
              <a:buChar char="•"/>
              <a:tabLst>
                <a:tab pos="255270" algn="l"/>
              </a:tabLst>
            </a:pPr>
            <a:r>
              <a:rPr sz="1300" spc="-15" dirty="0">
                <a:solidFill>
                  <a:srgbClr val="424242"/>
                </a:solidFill>
                <a:latin typeface="Calibri"/>
                <a:cs typeface="Calibri"/>
              </a:rPr>
              <a:t>Karar</a:t>
            </a:r>
            <a:r>
              <a:rPr sz="1300" spc="-6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424242"/>
                </a:solidFill>
                <a:latin typeface="Calibri"/>
                <a:cs typeface="Calibri"/>
              </a:rPr>
              <a:t>ağaçları</a:t>
            </a:r>
            <a:endParaRPr sz="1300">
              <a:latin typeface="Calibri"/>
              <a:cs typeface="Calibri"/>
            </a:endParaRPr>
          </a:p>
          <a:p>
            <a:pPr marL="96520">
              <a:lnSpc>
                <a:spcPct val="100000"/>
              </a:lnSpc>
            </a:pPr>
            <a:r>
              <a:rPr sz="1300" spc="-5" dirty="0">
                <a:solidFill>
                  <a:srgbClr val="424242"/>
                </a:solidFill>
                <a:latin typeface="Calibri"/>
                <a:cs typeface="Calibri"/>
              </a:rPr>
              <a:t>Doğrusal-Zaman</a:t>
            </a:r>
            <a:r>
              <a:rPr sz="1300" spc="-1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424242"/>
                </a:solidFill>
                <a:latin typeface="Calibri"/>
                <a:cs typeface="Calibri"/>
              </a:rPr>
              <a:t>Sıralaması</a:t>
            </a:r>
            <a:endParaRPr sz="1300">
              <a:latin typeface="Calibri"/>
              <a:cs typeface="Calibri"/>
            </a:endParaRPr>
          </a:p>
          <a:p>
            <a:pPr marL="292735" indent="-120650">
              <a:lnSpc>
                <a:spcPct val="100000"/>
              </a:lnSpc>
              <a:spcBef>
                <a:spcPts val="5"/>
              </a:spcBef>
              <a:buChar char="•"/>
              <a:tabLst>
                <a:tab pos="293370" algn="l"/>
              </a:tabLst>
            </a:pPr>
            <a:r>
              <a:rPr sz="1300" spc="-10" dirty="0">
                <a:solidFill>
                  <a:srgbClr val="424242"/>
                </a:solidFill>
                <a:latin typeface="Calibri"/>
                <a:cs typeface="Calibri"/>
              </a:rPr>
              <a:t>Sayma</a:t>
            </a:r>
            <a:r>
              <a:rPr sz="1300" spc="1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Calibri"/>
                <a:cs typeface="Calibri"/>
              </a:rPr>
              <a:t>sıralaması</a:t>
            </a:r>
            <a:endParaRPr sz="1300">
              <a:latin typeface="Calibri"/>
              <a:cs typeface="Calibri"/>
            </a:endParaRPr>
          </a:p>
          <a:p>
            <a:pPr marL="292735" indent="-120650">
              <a:lnSpc>
                <a:spcPct val="100000"/>
              </a:lnSpc>
              <a:buChar char="•"/>
              <a:tabLst>
                <a:tab pos="293370" algn="l"/>
              </a:tabLst>
            </a:pPr>
            <a:r>
              <a:rPr sz="1300" b="1" spc="-25" dirty="0">
                <a:solidFill>
                  <a:srgbClr val="424242"/>
                </a:solidFill>
                <a:latin typeface="Calibri"/>
                <a:cs typeface="Calibri"/>
              </a:rPr>
              <a:t>Taban</a:t>
            </a:r>
            <a:r>
              <a:rPr sz="1300" b="1" spc="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424242"/>
                </a:solidFill>
                <a:latin typeface="Calibri"/>
                <a:cs typeface="Calibri"/>
              </a:rPr>
              <a:t>sıralaması</a:t>
            </a:r>
            <a:endParaRPr sz="1300">
              <a:latin typeface="Calibri"/>
              <a:cs typeface="Calibri"/>
            </a:endParaRPr>
          </a:p>
          <a:p>
            <a:pPr marL="292735" indent="-120650">
              <a:lnSpc>
                <a:spcPct val="100000"/>
              </a:lnSpc>
              <a:buChar char="•"/>
              <a:tabLst>
                <a:tab pos="293370" algn="l"/>
              </a:tabLst>
            </a:pPr>
            <a:r>
              <a:rPr sz="1300" b="1" spc="-20" dirty="0">
                <a:solidFill>
                  <a:srgbClr val="424242"/>
                </a:solidFill>
                <a:latin typeface="Calibri"/>
                <a:cs typeface="Calibri"/>
              </a:rPr>
              <a:t>Kova</a:t>
            </a:r>
            <a:r>
              <a:rPr sz="1300" b="1" spc="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300" b="1" spc="-10" dirty="0">
                <a:solidFill>
                  <a:srgbClr val="424242"/>
                </a:solidFill>
                <a:latin typeface="Calibri"/>
                <a:cs typeface="Calibri"/>
              </a:rPr>
              <a:t>sıralaması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AC000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418846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Taban </a:t>
            </a:r>
            <a:r>
              <a:rPr spc="-10" dirty="0"/>
              <a:t>sıralamasının  çözümlemesi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50391" y="836675"/>
            <a:ext cx="7477125" cy="5687695"/>
            <a:chOff x="850391" y="836675"/>
            <a:chExt cx="7477125" cy="5687695"/>
          </a:xfrm>
        </p:grpSpPr>
        <p:sp>
          <p:nvSpPr>
            <p:cNvPr id="5" name="object 5"/>
            <p:cNvSpPr/>
            <p:nvPr/>
          </p:nvSpPr>
          <p:spPr>
            <a:xfrm>
              <a:off x="7164324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0391" y="2188463"/>
              <a:ext cx="7476744" cy="43357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25057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r' yi</a:t>
            </a:r>
            <a:r>
              <a:rPr spc="-70" dirty="0"/>
              <a:t> </a:t>
            </a:r>
            <a:r>
              <a:rPr dirty="0"/>
              <a:t>seçmek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75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5" dirty="0">
                <a:solidFill>
                  <a:srgbClr val="FDFDFD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4276" y="836675"/>
            <a:ext cx="7955280" cy="5113020"/>
            <a:chOff x="684276" y="836675"/>
            <a:chExt cx="7955280" cy="5113020"/>
          </a:xfrm>
        </p:grpSpPr>
        <p:sp>
          <p:nvSpPr>
            <p:cNvPr id="5" name="object 5"/>
            <p:cNvSpPr/>
            <p:nvPr/>
          </p:nvSpPr>
          <p:spPr>
            <a:xfrm>
              <a:off x="7164323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4276" y="2421636"/>
              <a:ext cx="7955280" cy="35280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46705" y="2197049"/>
            <a:ext cx="10737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"/>
                <a:cs typeface="Arial"/>
              </a:rPr>
              <a:t>(r’ye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göre)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9583" y="5963513"/>
            <a:ext cx="73425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 marR="431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Not: Değer aralığı </a:t>
            </a:r>
            <a:r>
              <a:rPr sz="1600" spc="-5" dirty="0">
                <a:latin typeface="Arial"/>
                <a:cs typeface="Arial"/>
              </a:rPr>
              <a:t>0 … </a:t>
            </a:r>
            <a:r>
              <a:rPr sz="1600" dirty="0">
                <a:latin typeface="Arial"/>
                <a:cs typeface="Arial"/>
              </a:rPr>
              <a:t>2</a:t>
            </a:r>
            <a:r>
              <a:rPr sz="1575" baseline="26455" dirty="0">
                <a:latin typeface="Arial"/>
                <a:cs typeface="Arial"/>
              </a:rPr>
              <a:t>b </a:t>
            </a:r>
            <a:r>
              <a:rPr sz="1600" spc="-10" dirty="0">
                <a:latin typeface="Arial"/>
                <a:cs typeface="Arial"/>
              </a:rPr>
              <a:t>-1= </a:t>
            </a:r>
            <a:r>
              <a:rPr sz="1600" spc="-5" dirty="0">
                <a:latin typeface="Arial"/>
                <a:cs typeface="Arial"/>
              </a:rPr>
              <a:t>0 … 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575" baseline="26455" dirty="0">
                <a:latin typeface="Arial"/>
                <a:cs typeface="Arial"/>
              </a:rPr>
              <a:t>d </a:t>
            </a:r>
            <a:r>
              <a:rPr sz="1600" spc="-5" dirty="0">
                <a:latin typeface="Arial"/>
                <a:cs typeface="Arial"/>
              </a:rPr>
              <a:t>kabul edip </a:t>
            </a:r>
            <a:r>
              <a:rPr sz="1600" spc="-10" dirty="0">
                <a:latin typeface="Arial"/>
                <a:cs typeface="Arial"/>
              </a:rPr>
              <a:t>her </a:t>
            </a:r>
            <a:r>
              <a:rPr sz="1600" spc="-5" dirty="0">
                <a:latin typeface="Arial"/>
                <a:cs typeface="Arial"/>
              </a:rPr>
              <a:t>iki tarasın logaritması </a:t>
            </a:r>
            <a:r>
              <a:rPr sz="1600" spc="-20" dirty="0">
                <a:latin typeface="Arial"/>
                <a:cs typeface="Arial"/>
              </a:rPr>
              <a:t>alınır.  </a:t>
            </a:r>
            <a:r>
              <a:rPr sz="1600" spc="-5" dirty="0">
                <a:latin typeface="Arial"/>
                <a:cs typeface="Arial"/>
              </a:rPr>
              <a:t>b=dlogn </a:t>
            </a:r>
            <a:r>
              <a:rPr sz="1600" spc="-25" dirty="0">
                <a:latin typeface="Arial"/>
                <a:cs typeface="Arial"/>
              </a:rPr>
              <a:t>olur. </a:t>
            </a:r>
            <a:r>
              <a:rPr sz="1600" spc="-5" dirty="0">
                <a:latin typeface="Arial"/>
                <a:cs typeface="Arial"/>
              </a:rPr>
              <a:t>Burada d </a:t>
            </a:r>
            <a:r>
              <a:rPr sz="1600" spc="-10" dirty="0">
                <a:latin typeface="Arial"/>
                <a:cs typeface="Arial"/>
              </a:rPr>
              <a:t>basamak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sayısıdır.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18522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Sonuçlar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7532" y="653795"/>
            <a:ext cx="7499984" cy="5295900"/>
            <a:chOff x="827532" y="653795"/>
            <a:chExt cx="7499984" cy="5295900"/>
          </a:xfrm>
        </p:grpSpPr>
        <p:sp>
          <p:nvSpPr>
            <p:cNvPr id="5" name="object 5"/>
            <p:cNvSpPr/>
            <p:nvPr/>
          </p:nvSpPr>
          <p:spPr>
            <a:xfrm>
              <a:off x="7164323" y="653795"/>
              <a:ext cx="1162812" cy="11917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7532" y="1909571"/>
              <a:ext cx="7415783" cy="40401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06576" y="5978753"/>
            <a:ext cx="77196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Pratikte radix sort </a:t>
            </a:r>
            <a:r>
              <a:rPr sz="1800" spc="-15" dirty="0">
                <a:latin typeface="Arial"/>
                <a:cs typeface="Arial"/>
              </a:rPr>
              <a:t>yani </a:t>
            </a:r>
            <a:r>
              <a:rPr sz="1800" spc="-5" dirty="0">
                <a:latin typeface="Arial"/>
                <a:cs typeface="Arial"/>
              </a:rPr>
              <a:t>taban </a:t>
            </a:r>
            <a:r>
              <a:rPr sz="1800" spc="-10" dirty="0">
                <a:latin typeface="Arial"/>
                <a:cs typeface="Arial"/>
              </a:rPr>
              <a:t>sıralaması, sayılarınız </a:t>
            </a:r>
            <a:r>
              <a:rPr sz="1800" spc="-5" dirty="0">
                <a:latin typeface="Arial"/>
                <a:cs typeface="Arial"/>
              </a:rPr>
              <a:t>gerçekten küçük</a:t>
            </a:r>
            <a:r>
              <a:rPr sz="1800" spc="30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değilse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çok </a:t>
            </a:r>
            <a:r>
              <a:rPr sz="1800" spc="-5" dirty="0">
                <a:latin typeface="Arial"/>
                <a:cs typeface="Arial"/>
              </a:rPr>
              <a:t>hızlı bir algoritma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değildir.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24814"/>
            <a:ext cx="1963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Radix</a:t>
            </a:r>
            <a:r>
              <a:rPr sz="3600" spc="-95" dirty="0"/>
              <a:t> </a:t>
            </a:r>
            <a:r>
              <a:rPr sz="3600" dirty="0"/>
              <a:t>Sort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64323" y="653795"/>
            <a:ext cx="1162812" cy="1191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23261" y="2747899"/>
            <a:ext cx="6609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400" dirty="0">
                <a:latin typeface="Consolas"/>
                <a:cs typeface="Consolas"/>
              </a:rPr>
              <a:t>r = 4;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// 2, 8 veya 16 </a:t>
            </a:r>
            <a:r>
              <a:rPr sz="1400" spc="5" dirty="0">
                <a:solidFill>
                  <a:srgbClr val="008000"/>
                </a:solidFill>
                <a:latin typeface="Consolas"/>
                <a:cs typeface="Consolas"/>
              </a:rPr>
              <a:t>bit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ile </a:t>
            </a:r>
            <a:r>
              <a:rPr sz="1400" spc="5" dirty="0">
                <a:solidFill>
                  <a:srgbClr val="008000"/>
                </a:solidFill>
                <a:latin typeface="Consolas"/>
                <a:cs typeface="Consolas"/>
              </a:rPr>
              <a:t>kaç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geçiş yapılacağı</a:t>
            </a:r>
            <a:r>
              <a:rPr sz="1400" spc="14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denenebilir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23261" y="2961868"/>
            <a:ext cx="6028690" cy="207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47110">
              <a:lnSpc>
                <a:spcPct val="120000"/>
              </a:lnSpc>
              <a:spcBef>
                <a:spcPts val="100"/>
              </a:spcBef>
            </a:pP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sz="1400" spc="5" dirty="0">
                <a:solidFill>
                  <a:srgbClr val="008000"/>
                </a:solidFill>
                <a:latin typeface="Consolas"/>
                <a:cs typeface="Consolas"/>
              </a:rPr>
              <a:t>int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4 byte yani 32 bit 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400" dirty="0">
                <a:latin typeface="Consolas"/>
                <a:cs typeface="Consolas"/>
              </a:rPr>
              <a:t>b =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32;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5" dirty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counting </a:t>
            </a:r>
            <a:r>
              <a:rPr sz="1400" spc="5" dirty="0">
                <a:solidFill>
                  <a:srgbClr val="008000"/>
                </a:solidFill>
                <a:latin typeface="Consolas"/>
                <a:cs typeface="Consolas"/>
              </a:rPr>
              <a:t>ve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prefix</a:t>
            </a:r>
            <a:r>
              <a:rPr sz="1400" spc="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dizileri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// (unutmayın bu dizlerin boyutu 2^r düzeyinde</a:t>
            </a:r>
            <a:r>
              <a:rPr sz="1400" spc="1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olacaktır.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sz="1400" spc="5" dirty="0">
                <a:solidFill>
                  <a:srgbClr val="008000"/>
                </a:solidFill>
                <a:latin typeface="Consolas"/>
                <a:cs typeface="Consolas"/>
              </a:rPr>
              <a:t>Bu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değerin uygun seçilmesi gerekir r=4 için dizi boyutu</a:t>
            </a:r>
            <a:r>
              <a:rPr sz="1400" spc="14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16</a:t>
            </a:r>
            <a:endParaRPr sz="1400">
              <a:latin typeface="Consolas"/>
              <a:cs typeface="Consolas"/>
            </a:endParaRPr>
          </a:p>
          <a:p>
            <a:pPr marL="12700" marR="2957195">
              <a:lnSpc>
                <a:spcPct val="120000"/>
              </a:lnSpc>
            </a:pP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// r=16 için dizi boyutu 65535) 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dirty="0">
                <a:latin typeface="Consolas"/>
                <a:cs typeface="Consolas"/>
              </a:rPr>
              <a:t>[] count =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new int</a:t>
            </a:r>
            <a:r>
              <a:rPr sz="1400" dirty="0">
                <a:latin typeface="Consolas"/>
                <a:cs typeface="Consolas"/>
              </a:rPr>
              <a:t>[1 &lt;&lt; </a:t>
            </a:r>
            <a:r>
              <a:rPr sz="1400" spc="5" dirty="0">
                <a:latin typeface="Consolas"/>
                <a:cs typeface="Consolas"/>
              </a:rPr>
              <a:t>r]; 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dirty="0">
                <a:latin typeface="Consolas"/>
                <a:cs typeface="Consolas"/>
              </a:rPr>
              <a:t>[] pref =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new int</a:t>
            </a:r>
            <a:r>
              <a:rPr sz="1400" dirty="0">
                <a:latin typeface="Consolas"/>
                <a:cs typeface="Consolas"/>
              </a:rPr>
              <a:t>[1 &lt;&lt;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r];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3827" y="1680946"/>
            <a:ext cx="5021580" cy="436943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285115" algn="l"/>
                <a:tab pos="3928110" algn="l"/>
              </a:tabLst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050" spc="-10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public void</a:t>
            </a:r>
            <a:r>
              <a:rPr sz="1400" spc="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RadixSort(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dirty="0">
                <a:latin typeface="Consolas"/>
                <a:cs typeface="Consolas"/>
              </a:rPr>
              <a:t>[]</a:t>
            </a:r>
            <a:r>
              <a:rPr sz="1400" spc="3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Dizi)	{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1071880" algn="l"/>
              </a:tabLst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050" spc="-10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// Yardımcı dizimiz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1071880" algn="l"/>
              </a:tabLst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050" spc="-10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dirty="0">
                <a:latin typeface="Consolas"/>
                <a:cs typeface="Consolas"/>
              </a:rPr>
              <a:t>[] t =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sz="1400" spc="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dirty="0">
                <a:latin typeface="Consolas"/>
                <a:cs typeface="Consolas"/>
              </a:rPr>
              <a:t>[Dizi.Length];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1071880" algn="l"/>
              </a:tabLst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050" spc="-10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sz="1400" spc="5" dirty="0">
                <a:solidFill>
                  <a:srgbClr val="008000"/>
                </a:solidFill>
                <a:latin typeface="Consolas"/>
                <a:cs typeface="Consolas"/>
              </a:rPr>
              <a:t>her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defasında </a:t>
            </a:r>
            <a:r>
              <a:rPr sz="1400" spc="5" dirty="0">
                <a:solidFill>
                  <a:srgbClr val="008000"/>
                </a:solidFill>
                <a:latin typeface="Consolas"/>
                <a:cs typeface="Consolas"/>
              </a:rPr>
              <a:t>kaç bit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işleme</a:t>
            </a:r>
            <a:r>
              <a:rPr sz="14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alınacak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0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0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0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0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0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0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0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0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0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0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0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0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23261" y="5009681"/>
            <a:ext cx="5342890" cy="104965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3160395" algn="l"/>
              </a:tabLst>
            </a:pPr>
            <a:r>
              <a:rPr sz="1400" spc="5" dirty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grupların sayısı</a:t>
            </a:r>
            <a:r>
              <a:rPr sz="1400" spc="4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yani</a:t>
            </a:r>
            <a:r>
              <a:rPr sz="1400" spc="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geçiş	bulunuyor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400" dirty="0">
                <a:latin typeface="Consolas"/>
                <a:cs typeface="Consolas"/>
              </a:rPr>
              <a:t>groups = (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dirty="0">
                <a:latin typeface="Consolas"/>
                <a:cs typeface="Consolas"/>
              </a:rPr>
              <a:t>)</a:t>
            </a:r>
            <a:r>
              <a:rPr sz="1400" dirty="0">
                <a:solidFill>
                  <a:srgbClr val="2B91AE"/>
                </a:solidFill>
                <a:latin typeface="Consolas"/>
                <a:cs typeface="Consolas"/>
              </a:rPr>
              <a:t>Math</a:t>
            </a:r>
            <a:r>
              <a:rPr sz="1400" dirty="0">
                <a:latin typeface="Consolas"/>
                <a:cs typeface="Consolas"/>
              </a:rPr>
              <a:t>.Ceiling((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sz="1400" dirty="0">
                <a:latin typeface="Consolas"/>
                <a:cs typeface="Consolas"/>
              </a:rPr>
              <a:t>)b /</a:t>
            </a:r>
            <a:r>
              <a:rPr sz="1400" spc="1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sz="1400" dirty="0">
                <a:latin typeface="Consolas"/>
                <a:cs typeface="Consolas"/>
              </a:rPr>
              <a:t>)r);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// gruplara uygulanacak</a:t>
            </a:r>
            <a:r>
              <a:rPr sz="14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maske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400" dirty="0">
                <a:latin typeface="Consolas"/>
                <a:cs typeface="Consolas"/>
              </a:rPr>
              <a:t>mask = (1 &lt;&lt; r) - 1; </a:t>
            </a:r>
            <a:r>
              <a:rPr sz="1400" spc="5" dirty="0">
                <a:solidFill>
                  <a:srgbClr val="008000"/>
                </a:solidFill>
                <a:latin typeface="Consolas"/>
                <a:cs typeface="Consolas"/>
              </a:rPr>
              <a:t>//r=4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için</a:t>
            </a:r>
            <a:r>
              <a:rPr sz="1400" spc="4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008000"/>
                </a:solidFill>
                <a:latin typeface="Consolas"/>
                <a:cs typeface="Consolas"/>
              </a:rPr>
              <a:t>15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24814"/>
            <a:ext cx="1963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Radix</a:t>
            </a:r>
            <a:r>
              <a:rPr sz="3600" spc="-95" dirty="0"/>
              <a:t> </a:t>
            </a:r>
            <a:r>
              <a:rPr sz="3600" dirty="0"/>
              <a:t>Sort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64323" y="653795"/>
            <a:ext cx="1162812" cy="1191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32636" y="1865853"/>
            <a:ext cx="5735320" cy="5372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405765" algn="l"/>
              </a:tabLst>
            </a:pPr>
            <a:r>
              <a:rPr sz="1400" dirty="0">
                <a:latin typeface="Consolas"/>
                <a:cs typeface="Consolas"/>
              </a:rPr>
              <a:t>{	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sz="1400" spc="5" dirty="0">
                <a:solidFill>
                  <a:srgbClr val="008000"/>
                </a:solidFill>
                <a:latin typeface="Consolas"/>
                <a:cs typeface="Consolas"/>
              </a:rPr>
              <a:t>count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dizisini</a:t>
            </a:r>
            <a:r>
              <a:rPr sz="1400" spc="5" dirty="0">
                <a:solidFill>
                  <a:srgbClr val="008000"/>
                </a:solidFill>
                <a:latin typeface="Consolas"/>
                <a:cs typeface="Consolas"/>
              </a:rPr>
              <a:t> resetleme</a:t>
            </a:r>
            <a:endParaRPr sz="1400">
              <a:latin typeface="Consolas"/>
              <a:cs typeface="Consolas"/>
            </a:endParaRPr>
          </a:p>
          <a:p>
            <a:pPr marL="504825">
              <a:lnSpc>
                <a:spcPct val="100000"/>
              </a:lnSpc>
              <a:spcBef>
                <a:spcPts val="335"/>
              </a:spcBef>
              <a:tabLst>
                <a:tab pos="4443095" algn="l"/>
              </a:tabLst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for </a:t>
            </a:r>
            <a:r>
              <a:rPr sz="1400" dirty="0"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400" dirty="0">
                <a:latin typeface="Consolas"/>
                <a:cs typeface="Consolas"/>
              </a:rPr>
              <a:t>j = </a:t>
            </a:r>
            <a:r>
              <a:rPr sz="1400" spc="-5" dirty="0">
                <a:latin typeface="Consolas"/>
                <a:cs typeface="Consolas"/>
              </a:rPr>
              <a:t>0; </a:t>
            </a:r>
            <a:r>
              <a:rPr sz="1400" dirty="0">
                <a:latin typeface="Consolas"/>
                <a:cs typeface="Consolas"/>
              </a:rPr>
              <a:t>j &lt;</a:t>
            </a:r>
            <a:r>
              <a:rPr sz="1400" spc="1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count.Length;</a:t>
            </a:r>
            <a:r>
              <a:rPr sz="1400" spc="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j++)	count[j] =</a:t>
            </a:r>
            <a:r>
              <a:rPr sz="1400" spc="-50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0;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24888" y="2377795"/>
            <a:ext cx="4551680" cy="1818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91185">
              <a:lnSpc>
                <a:spcPct val="120000"/>
              </a:lnSpc>
              <a:spcBef>
                <a:spcPts val="100"/>
              </a:spcBef>
            </a:pP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// c inci grubun elamanlarının sayılması 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for </a:t>
            </a:r>
            <a:r>
              <a:rPr sz="1400" dirty="0"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400" dirty="0">
                <a:latin typeface="Consolas"/>
                <a:cs typeface="Consolas"/>
              </a:rPr>
              <a:t>i = 0; i &lt; </a:t>
            </a:r>
            <a:r>
              <a:rPr sz="1400" spc="5" dirty="0">
                <a:latin typeface="Consolas"/>
                <a:cs typeface="Consolas"/>
              </a:rPr>
              <a:t>Dizi.Length;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i++)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nsolas"/>
                <a:cs typeface="Consolas"/>
              </a:rPr>
              <a:t>count[(Dizi[i] &gt;&gt; shift) &amp;</a:t>
            </a:r>
            <a:r>
              <a:rPr sz="1400" spc="3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mask]++;</a:t>
            </a:r>
            <a:endParaRPr sz="1400">
              <a:latin typeface="Consolas"/>
              <a:cs typeface="Consolas"/>
            </a:endParaRPr>
          </a:p>
          <a:p>
            <a:pPr marL="12700" marR="1380490">
              <a:lnSpc>
                <a:spcPct val="120000"/>
              </a:lnSpc>
            </a:pP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// prefix dizisinin hesaplanması  </a:t>
            </a:r>
            <a:r>
              <a:rPr sz="1400" dirty="0">
                <a:latin typeface="Consolas"/>
                <a:cs typeface="Consolas"/>
              </a:rPr>
              <a:t>pref[0] = 0;</a:t>
            </a:r>
            <a:endParaRPr sz="1400">
              <a:latin typeface="Consolas"/>
              <a:cs typeface="Consolas"/>
            </a:endParaRPr>
          </a:p>
          <a:p>
            <a:pPr marL="405765" marR="493395" indent="-393700">
              <a:lnSpc>
                <a:spcPts val="2020"/>
              </a:lnSpc>
              <a:spcBef>
                <a:spcPts val="12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for </a:t>
            </a:r>
            <a:r>
              <a:rPr sz="1400" dirty="0"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400" dirty="0">
                <a:latin typeface="Consolas"/>
                <a:cs typeface="Consolas"/>
              </a:rPr>
              <a:t>i = 1; i &lt; count.Length; i++)  pref[i] = pref[i - 1] + count[i -</a:t>
            </a:r>
            <a:r>
              <a:rPr sz="1400" spc="6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1];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1999" y="1540115"/>
            <a:ext cx="5810250" cy="308864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382905" algn="l"/>
              </a:tabLst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050" spc="-10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for </a:t>
            </a:r>
            <a:r>
              <a:rPr sz="1400" dirty="0"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400" dirty="0">
                <a:latin typeface="Consolas"/>
                <a:cs typeface="Consolas"/>
              </a:rPr>
              <a:t>c = </a:t>
            </a:r>
            <a:r>
              <a:rPr sz="1400" spc="5" dirty="0">
                <a:latin typeface="Consolas"/>
                <a:cs typeface="Consolas"/>
              </a:rPr>
              <a:t>0, </a:t>
            </a:r>
            <a:r>
              <a:rPr sz="1400" dirty="0">
                <a:latin typeface="Consolas"/>
                <a:cs typeface="Consolas"/>
              </a:rPr>
              <a:t>shift = 0; c &lt; groups; c++, shift </a:t>
            </a:r>
            <a:r>
              <a:rPr sz="1400" spc="5" dirty="0">
                <a:latin typeface="Consolas"/>
                <a:cs typeface="Consolas"/>
              </a:rPr>
              <a:t>+=</a:t>
            </a:r>
            <a:r>
              <a:rPr sz="1400" spc="10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r)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0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0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0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0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0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0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0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0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0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900" spc="-9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9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900" spc="-9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1999" y="5331564"/>
            <a:ext cx="146685" cy="79502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0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0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1999" y="4171315"/>
            <a:ext cx="6448425" cy="19634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704850">
              <a:lnSpc>
                <a:spcPct val="100000"/>
              </a:lnSpc>
              <a:spcBef>
                <a:spcPts val="385"/>
              </a:spcBef>
              <a:tabLst>
                <a:tab pos="1377950" algn="l"/>
              </a:tabLst>
            </a:pP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t[]	dizisine c. inci grupta sıralanmış elamanların</a:t>
            </a:r>
            <a:r>
              <a:rPr sz="1200" spc="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indisine</a:t>
            </a:r>
            <a:endParaRPr sz="1200">
              <a:latin typeface="Consolas"/>
              <a:cs typeface="Consolas"/>
            </a:endParaRPr>
          </a:p>
          <a:p>
            <a:pPr marL="70485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//uygun değerin Dizi den</a:t>
            </a:r>
            <a:r>
              <a:rPr sz="1200" spc="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atanması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875030" algn="l"/>
              </a:tabLst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050" spc="-10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for </a:t>
            </a:r>
            <a:r>
              <a:rPr sz="1400" dirty="0"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400" dirty="0">
                <a:latin typeface="Consolas"/>
                <a:cs typeface="Consolas"/>
              </a:rPr>
              <a:t>i = 0; i &lt; </a:t>
            </a:r>
            <a:r>
              <a:rPr sz="1400" spc="5" dirty="0">
                <a:latin typeface="Consolas"/>
                <a:cs typeface="Consolas"/>
              </a:rPr>
              <a:t>Dizi.Length;</a:t>
            </a:r>
            <a:r>
              <a:rPr sz="1400" spc="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i++)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1268095" algn="l"/>
              </a:tabLst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050" spc="-10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latin typeface="Consolas"/>
                <a:cs typeface="Consolas"/>
              </a:rPr>
              <a:t>t[pref[(Dizi[i] &gt;&gt; shift) &amp; mask]++] =</a:t>
            </a:r>
            <a:r>
              <a:rPr sz="1400" spc="6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Dizi[i];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  <a:tabLst>
                <a:tab pos="285115" algn="l"/>
              </a:tabLst>
            </a:pPr>
            <a:r>
              <a:rPr sz="900" spc="-9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900" spc="-9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// Dizi[]=t[] c inci guruba göre sıralanmış değerlerin diziye</a:t>
            </a:r>
            <a:r>
              <a:rPr sz="1200" spc="8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00"/>
                </a:solidFill>
                <a:latin typeface="Consolas"/>
                <a:cs typeface="Consolas"/>
              </a:rPr>
              <a:t>aktarılması</a:t>
            </a:r>
            <a:endParaRPr sz="1200">
              <a:latin typeface="Consolas"/>
              <a:cs typeface="Consolas"/>
            </a:endParaRPr>
          </a:p>
          <a:p>
            <a:pPr marL="1268730">
              <a:lnSpc>
                <a:spcPct val="100000"/>
              </a:lnSpc>
              <a:spcBef>
                <a:spcPts val="325"/>
              </a:spcBef>
            </a:pPr>
            <a:r>
              <a:rPr sz="1400" dirty="0">
                <a:latin typeface="Consolas"/>
                <a:cs typeface="Consolas"/>
              </a:rPr>
              <a:t>t.CopyTo(Dizi, </a:t>
            </a:r>
            <a:r>
              <a:rPr sz="1400" spc="5" dirty="0">
                <a:latin typeface="Consolas"/>
                <a:cs typeface="Consolas"/>
              </a:rPr>
              <a:t>0);</a:t>
            </a:r>
            <a:endParaRPr sz="1400">
              <a:latin typeface="Consolas"/>
              <a:cs typeface="Consolas"/>
            </a:endParaRPr>
          </a:p>
          <a:p>
            <a:pPr marL="875030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107188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// Dizi</a:t>
            </a:r>
            <a:r>
              <a:rPr sz="14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sıralı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1999" y="6149746"/>
            <a:ext cx="3968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5115" algn="l"/>
              </a:tabLst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050" spc="-10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00773" y="2599436"/>
            <a:ext cx="1763395" cy="153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latin typeface="Consolas"/>
                <a:cs typeface="Consolas"/>
              </a:rPr>
              <a:t>Çıktı: 32/4= </a:t>
            </a:r>
            <a:r>
              <a:rPr sz="1100" dirty="0">
                <a:latin typeface="Consolas"/>
                <a:cs typeface="Consolas"/>
              </a:rPr>
              <a:t>8</a:t>
            </a:r>
            <a:r>
              <a:rPr sz="1100" spc="-50" dirty="0">
                <a:latin typeface="Consolas"/>
                <a:cs typeface="Consolas"/>
              </a:rPr>
              <a:t> </a:t>
            </a:r>
            <a:r>
              <a:rPr sz="1100" spc="-10" dirty="0">
                <a:latin typeface="Consolas"/>
                <a:cs typeface="Consolas"/>
              </a:rPr>
              <a:t>geçiş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"/>
                <a:cs typeface="Arial"/>
              </a:rPr>
              <a:t>256 , 1 , 120 , 10 , 235 ,</a:t>
            </a:r>
            <a:r>
              <a:rPr sz="1100" spc="-2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987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256 , 1 , 10 , 120 , 987 ,</a:t>
            </a:r>
            <a:r>
              <a:rPr sz="1100" spc="-2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235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1 , 10 , 120 , 235 , 256 ,</a:t>
            </a:r>
            <a:r>
              <a:rPr sz="1100" spc="-2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987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1 , 10 , 120 , 235 , 256 ,</a:t>
            </a:r>
            <a:r>
              <a:rPr sz="1100" spc="-2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987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1 , 10 , 120 , 235 , 256 ,</a:t>
            </a:r>
            <a:r>
              <a:rPr sz="1100" spc="-2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987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1 , 10 , 120 , 235 , 256 ,</a:t>
            </a:r>
            <a:r>
              <a:rPr sz="1100" spc="-2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987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1 , 10 , 120 , 235 , 256 ,</a:t>
            </a:r>
            <a:r>
              <a:rPr sz="1100" spc="-2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987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1 , 10 , 120 , 235 , 256 ,</a:t>
            </a:r>
            <a:r>
              <a:rPr sz="1100" spc="-2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987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299148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Kova</a:t>
            </a:r>
            <a:r>
              <a:rPr spc="-75" dirty="0"/>
              <a:t> </a:t>
            </a:r>
            <a:r>
              <a:rPr spc="-15" dirty="0"/>
              <a:t>Sıralama  </a:t>
            </a:r>
            <a:r>
              <a:rPr spc="-20" dirty="0"/>
              <a:t>(Bucket</a:t>
            </a:r>
            <a:r>
              <a:rPr spc="-30" dirty="0"/>
              <a:t> </a:t>
            </a:r>
            <a:r>
              <a:rPr spc="-10" dirty="0"/>
              <a:t>Sort)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64323" y="836675"/>
            <a:ext cx="1162812" cy="1190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2174" y="2340991"/>
            <a:ext cx="7359650" cy="4554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27685" indent="-27305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2F2F2F"/>
                </a:solidFill>
                <a:latin typeface="Calibri"/>
                <a:cs typeface="Calibri"/>
              </a:rPr>
              <a:t>Kova </a:t>
            </a:r>
            <a:r>
              <a:rPr sz="2000" b="1" spc="-10" dirty="0">
                <a:solidFill>
                  <a:srgbClr val="2F2F2F"/>
                </a:solidFill>
                <a:latin typeface="Calibri"/>
                <a:cs typeface="Calibri"/>
              </a:rPr>
              <a:t>Sıralaması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(ya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da </a:t>
            </a:r>
            <a:r>
              <a:rPr sz="2000" b="1" spc="-5" dirty="0">
                <a:solidFill>
                  <a:srgbClr val="2F2F2F"/>
                </a:solidFill>
                <a:latin typeface="Calibri"/>
                <a:cs typeface="Calibri"/>
              </a:rPr>
              <a:t>sepet sıralaması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), sıralanacak bir diziyi 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parçalara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ayırarak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sınırlı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sayıdaki </a:t>
            </a:r>
            <a:r>
              <a:rPr sz="2000" i="1" spc="-15" dirty="0">
                <a:solidFill>
                  <a:srgbClr val="2F2F2F"/>
                </a:solidFill>
                <a:latin typeface="Calibri"/>
                <a:cs typeface="Calibri"/>
              </a:rPr>
              <a:t>kovalara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(ya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da </a:t>
            </a:r>
            <a:r>
              <a:rPr sz="2000" i="1" spc="-5" dirty="0">
                <a:solidFill>
                  <a:srgbClr val="2F2F2F"/>
                </a:solidFill>
                <a:latin typeface="Calibri"/>
                <a:cs typeface="Calibri"/>
              </a:rPr>
              <a:t>sepetlere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)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atan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sıralama</a:t>
            </a:r>
            <a:r>
              <a:rPr sz="2000" spc="3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algoritmasıdır.</a:t>
            </a:r>
            <a:endParaRPr sz="2000">
              <a:latin typeface="Calibri"/>
              <a:cs typeface="Calibri"/>
            </a:endParaRPr>
          </a:p>
          <a:p>
            <a:pPr marL="285115" marR="381000" indent="-27305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Ayrışma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işleminin ardından her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kova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kendi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içinde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ya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farklı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bir  algoritma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kullanılarak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ya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da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kova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sıralamasını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özyinelemeli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olarak  çağırarak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sıralanır.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Kova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sıralaması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aşağıdaki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biçimde</a:t>
            </a:r>
            <a:r>
              <a:rPr sz="2000" spc="-1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çalışır: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Başlangıçta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boş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olan bir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"kovalar"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dizisi</a:t>
            </a:r>
            <a:r>
              <a:rPr sz="2000" spc="-1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oluştur.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Asıl dizinin üzerinden geçerek her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öğeyi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ilgili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aralığa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denk</a:t>
            </a:r>
            <a:r>
              <a:rPr sz="2000" spc="-1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gelen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kovaya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at.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Boş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olmayan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bütün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kovaları</a:t>
            </a:r>
            <a:r>
              <a:rPr sz="2000" spc="-14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sırala.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Boş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olmayan kovalardaki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bütün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öğeleri yeniden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diziye</a:t>
            </a:r>
            <a:r>
              <a:rPr sz="2000" spc="-14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al.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Calibri"/>
              <a:cs typeface="Calibri"/>
            </a:endParaRPr>
          </a:p>
          <a:p>
            <a:pPr marL="352488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  <a:hlinkClick r:id="rId3"/>
              </a:rPr>
              <a:t>http://tr.wikipedia.org/wiki/Kova_sıralaması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299148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Kova</a:t>
            </a:r>
            <a:r>
              <a:rPr spc="-75" dirty="0"/>
              <a:t> </a:t>
            </a:r>
            <a:r>
              <a:rPr spc="-15" dirty="0"/>
              <a:t>Sıralama  </a:t>
            </a:r>
            <a:r>
              <a:rPr spc="-20" dirty="0"/>
              <a:t>(Bucket</a:t>
            </a:r>
            <a:r>
              <a:rPr spc="-30" dirty="0"/>
              <a:t> </a:t>
            </a:r>
            <a:r>
              <a:rPr spc="-10" dirty="0"/>
              <a:t>Sort)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64323" y="836675"/>
            <a:ext cx="1162812" cy="1190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2174" y="2264791"/>
            <a:ext cx="6384925" cy="37572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Kova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sıralaması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doğrusal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zamanda</a:t>
            </a:r>
            <a:r>
              <a:rPr sz="2400" spc="-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2F2F2F"/>
                </a:solidFill>
                <a:latin typeface="Calibri"/>
                <a:cs typeface="Calibri"/>
              </a:rPr>
              <a:t>çalışır.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Girişin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düzgün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dağılımlı olduğu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kabul</a:t>
            </a:r>
            <a:r>
              <a:rPr sz="2400" spc="-8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2F2F2F"/>
                </a:solidFill>
                <a:latin typeface="Calibri"/>
                <a:cs typeface="Calibri"/>
              </a:rPr>
              <a:t>edilir.</a:t>
            </a:r>
            <a:endParaRPr sz="2400">
              <a:latin typeface="Calibri"/>
              <a:cs typeface="Calibri"/>
            </a:endParaRPr>
          </a:p>
          <a:p>
            <a:pPr marL="285115" marR="35560" indent="-27305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Random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olarak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[0,1) aralığında oluşturulmuş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giriş 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bilgileri olduğu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kabul</a:t>
            </a:r>
            <a:r>
              <a:rPr sz="2400" spc="-35" dirty="0">
                <a:solidFill>
                  <a:srgbClr val="2F2F2F"/>
                </a:solidFill>
                <a:latin typeface="Calibri"/>
                <a:cs typeface="Calibri"/>
              </a:rPr>
              <a:t> edilir.</a:t>
            </a:r>
            <a:endParaRPr sz="2400">
              <a:latin typeface="Calibri"/>
              <a:cs typeface="Calibri"/>
            </a:endParaRPr>
          </a:p>
          <a:p>
            <a:pPr marL="285115" marR="48895" indent="-273050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F2F2F"/>
                </a:solidFill>
                <a:latin typeface="Calibri"/>
                <a:cs typeface="Calibri"/>
              </a:rPr>
              <a:t>Temel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olarak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[0, 1) aralığını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n eşit alt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aralığa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böler 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girişi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bu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aralıklara</a:t>
            </a:r>
            <a:r>
              <a:rPr sz="2400" spc="-4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2F2F2F"/>
                </a:solidFill>
                <a:latin typeface="Calibri"/>
                <a:cs typeface="Calibri"/>
              </a:rPr>
              <a:t>dağıtır.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Aralıklardaki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değerleri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insert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sort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ile</a:t>
            </a:r>
            <a:r>
              <a:rPr sz="2400" spc="-8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2F2F2F"/>
                </a:solidFill>
                <a:latin typeface="Calibri"/>
                <a:cs typeface="Calibri"/>
              </a:rPr>
              <a:t>sıralar.</a:t>
            </a:r>
            <a:endParaRPr sz="2400">
              <a:latin typeface="Calibri"/>
              <a:cs typeface="Calibri"/>
            </a:endParaRPr>
          </a:p>
          <a:p>
            <a:pPr marL="285115" marR="5080" indent="-273050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Aralıkları bir biri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ardına ekleyerek sıralanmış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diziyi 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elde </a:t>
            </a:r>
            <a:r>
              <a:rPr sz="2400" spc="-50" dirty="0">
                <a:solidFill>
                  <a:srgbClr val="2F2F2F"/>
                </a:solidFill>
                <a:latin typeface="Calibri"/>
                <a:cs typeface="Calibri"/>
              </a:rPr>
              <a:t>eder.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3131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Kova</a:t>
            </a:r>
            <a:r>
              <a:rPr spc="-60" dirty="0"/>
              <a:t> </a:t>
            </a:r>
            <a:r>
              <a:rPr spc="-15" dirty="0"/>
              <a:t>Sıralama: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15567" y="836675"/>
            <a:ext cx="7211695" cy="5462270"/>
            <a:chOff x="1115567" y="836675"/>
            <a:chExt cx="7211695" cy="5462270"/>
          </a:xfrm>
        </p:grpSpPr>
        <p:sp>
          <p:nvSpPr>
            <p:cNvPr id="5" name="object 5"/>
            <p:cNvSpPr/>
            <p:nvPr/>
          </p:nvSpPr>
          <p:spPr>
            <a:xfrm>
              <a:off x="7164323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15567" y="2048255"/>
              <a:ext cx="6233159" cy="42504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553711" y="0"/>
            <a:ext cx="3694429" cy="693420"/>
            <a:chOff x="4553711" y="0"/>
            <a:chExt cx="3694429" cy="693420"/>
          </a:xfrm>
        </p:grpSpPr>
        <p:sp>
          <p:nvSpPr>
            <p:cNvPr id="4" name="object 4"/>
            <p:cNvSpPr/>
            <p:nvPr/>
          </p:nvSpPr>
          <p:spPr>
            <a:xfrm>
              <a:off x="4561331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  <a:lnTo>
                    <a:pt x="0" y="0"/>
                  </a:lnTo>
                  <a:lnTo>
                    <a:pt x="0" y="67817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61331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</a:path>
                <a:path w="3679190" h="678180">
                  <a:moveTo>
                    <a:pt x="0" y="0"/>
                  </a:moveTo>
                  <a:lnTo>
                    <a:pt x="0" y="678179"/>
                  </a:lnTo>
                </a:path>
              </a:pathLst>
            </a:custGeom>
            <a:ln w="15240">
              <a:solidFill>
                <a:srgbClr val="6C6C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49723" y="0"/>
              <a:ext cx="3505200" cy="601980"/>
            </a:xfrm>
            <a:custGeom>
              <a:avLst/>
              <a:gdLst/>
              <a:ahLst/>
              <a:cxnLst/>
              <a:rect l="l" t="t" r="r" b="b"/>
              <a:pathLst>
                <a:path w="3505200" h="601980">
                  <a:moveTo>
                    <a:pt x="0" y="601979"/>
                  </a:moveTo>
                  <a:lnTo>
                    <a:pt x="3505200" y="601979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601979"/>
                  </a:lnTo>
                  <a:close/>
                </a:path>
              </a:pathLst>
            </a:custGeom>
            <a:solidFill>
              <a:srgbClr val="7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299148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Kova</a:t>
            </a:r>
            <a:r>
              <a:rPr spc="-75" dirty="0"/>
              <a:t> </a:t>
            </a:r>
            <a:r>
              <a:rPr spc="-15" dirty="0"/>
              <a:t>Sıralama  </a:t>
            </a:r>
            <a:r>
              <a:rPr spc="-20" dirty="0"/>
              <a:t>(Bucket</a:t>
            </a:r>
            <a:r>
              <a:rPr spc="-30" dirty="0"/>
              <a:t> </a:t>
            </a:r>
            <a:r>
              <a:rPr spc="-10" dirty="0"/>
              <a:t>Sort)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64323" y="836675"/>
            <a:ext cx="1162812" cy="1190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34075" y="2424707"/>
            <a:ext cx="2780226" cy="11147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45772" y="2526410"/>
            <a:ext cx="2781657" cy="1114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73124" y="3978790"/>
            <a:ext cx="4941856" cy="23126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37006" y="4149369"/>
            <a:ext cx="579755" cy="190055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60"/>
              </a:spcBef>
            </a:pPr>
            <a:r>
              <a:rPr sz="1600" spc="-5" dirty="0">
                <a:latin typeface="Symbol"/>
                <a:cs typeface="Symbol"/>
              </a:rPr>
              <a:t></a:t>
            </a:r>
            <a:r>
              <a:rPr sz="1600" spc="-5" dirty="0">
                <a:latin typeface="Arial"/>
                <a:cs typeface="Arial"/>
              </a:rPr>
              <a:t>(n)</a:t>
            </a:r>
            <a:endParaRPr sz="16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Symbol"/>
                <a:cs typeface="Symbol"/>
              </a:rPr>
              <a:t></a:t>
            </a:r>
            <a:r>
              <a:rPr sz="1600" spc="-5" dirty="0">
                <a:latin typeface="Arial"/>
                <a:cs typeface="Arial"/>
              </a:rPr>
              <a:t>(n)</a:t>
            </a:r>
            <a:endParaRPr sz="16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840"/>
              </a:spcBef>
            </a:pPr>
            <a:r>
              <a:rPr sz="1600" spc="-5" dirty="0">
                <a:latin typeface="Symbol"/>
                <a:cs typeface="Symbol"/>
              </a:rPr>
              <a:t></a:t>
            </a:r>
            <a:r>
              <a:rPr sz="1600" spc="-5" dirty="0">
                <a:latin typeface="Arial"/>
                <a:cs typeface="Arial"/>
              </a:rPr>
              <a:t>(n)</a:t>
            </a:r>
            <a:endParaRPr sz="16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latin typeface="Symbol"/>
                <a:cs typeface="Symbol"/>
              </a:rPr>
              <a:t></a:t>
            </a:r>
            <a:r>
              <a:rPr sz="1600" spc="-5" dirty="0">
                <a:latin typeface="Arial"/>
                <a:cs typeface="Arial"/>
              </a:rPr>
              <a:t>(n)</a:t>
            </a:r>
            <a:endParaRPr sz="16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600" spc="-5" dirty="0">
                <a:latin typeface="Symbol"/>
                <a:cs typeface="Symbol"/>
              </a:rPr>
              <a:t></a:t>
            </a:r>
            <a:r>
              <a:rPr sz="1600" spc="-5" dirty="0">
                <a:latin typeface="Arial"/>
                <a:cs typeface="Arial"/>
              </a:rPr>
              <a:t>(n</a:t>
            </a:r>
            <a:r>
              <a:rPr sz="1575" spc="-7" baseline="-21164" dirty="0">
                <a:latin typeface="Arial"/>
                <a:cs typeface="Arial"/>
              </a:rPr>
              <a:t>i</a:t>
            </a:r>
            <a:r>
              <a:rPr sz="1575" spc="-7" baseline="26455" dirty="0">
                <a:latin typeface="Arial"/>
                <a:cs typeface="Arial"/>
              </a:rPr>
              <a:t>2</a:t>
            </a:r>
            <a:r>
              <a:rPr sz="1600" spc="-5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600" spc="-5" dirty="0">
                <a:latin typeface="Symbol"/>
                <a:cs typeface="Symbol"/>
              </a:rPr>
              <a:t></a:t>
            </a:r>
            <a:r>
              <a:rPr sz="1600" spc="-5" dirty="0">
                <a:latin typeface="Arial"/>
                <a:cs typeface="Arial"/>
              </a:rPr>
              <a:t>(n)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02402" y="4392929"/>
            <a:ext cx="2399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Çalışma zamanı=</a:t>
            </a:r>
            <a:r>
              <a:rPr sz="18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Symbol"/>
                <a:cs typeface="Symbol"/>
              </a:rPr>
              <a:t>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(n)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77002" y="4666945"/>
            <a:ext cx="27285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ymbol"/>
                <a:cs typeface="Symbol"/>
              </a:rPr>
              <a:t></a:t>
            </a:r>
            <a:r>
              <a:rPr sz="1800" spc="-5" dirty="0">
                <a:latin typeface="Arial"/>
                <a:cs typeface="Arial"/>
              </a:rPr>
              <a:t>(n </a:t>
            </a:r>
            <a:r>
              <a:rPr sz="1800" baseline="25462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) B[i]. </a:t>
            </a:r>
            <a:r>
              <a:rPr sz="1800" spc="-25" dirty="0">
                <a:latin typeface="Arial"/>
                <a:cs typeface="Arial"/>
              </a:rPr>
              <a:t>Yerdeki</a:t>
            </a:r>
            <a:r>
              <a:rPr sz="1800" spc="-3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eleman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02402" y="4799533"/>
            <a:ext cx="2956560" cy="716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175">
              <a:lnSpc>
                <a:spcPts val="128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2000"/>
              </a:lnSpc>
            </a:pPr>
            <a:r>
              <a:rPr sz="1800" spc="-10" dirty="0">
                <a:latin typeface="Arial"/>
                <a:cs typeface="Arial"/>
              </a:rPr>
              <a:t>sayısını </a:t>
            </a:r>
            <a:r>
              <a:rPr sz="1800" spc="-5" dirty="0">
                <a:latin typeface="Arial"/>
                <a:cs typeface="Arial"/>
              </a:rPr>
              <a:t>ifade </a:t>
            </a:r>
            <a:r>
              <a:rPr sz="1800" spc="-25" dirty="0">
                <a:latin typeface="Arial"/>
                <a:cs typeface="Arial"/>
              </a:rPr>
              <a:t>eder.</a:t>
            </a:r>
            <a:r>
              <a:rPr sz="1800" spc="-5" dirty="0">
                <a:latin typeface="Arial"/>
                <a:cs typeface="Arial"/>
              </a:rPr>
              <a:t> Beklenen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çalışma süresi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doğrusaldır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306000" y="6149098"/>
            <a:ext cx="5307965" cy="709295"/>
            <a:chOff x="3306000" y="6149098"/>
            <a:chExt cx="5307965" cy="709295"/>
          </a:xfrm>
        </p:grpSpPr>
        <p:sp>
          <p:nvSpPr>
            <p:cNvPr id="18" name="object 18"/>
            <p:cNvSpPr/>
            <p:nvPr/>
          </p:nvSpPr>
          <p:spPr>
            <a:xfrm>
              <a:off x="3315462" y="6153861"/>
              <a:ext cx="5288915" cy="704215"/>
            </a:xfrm>
            <a:custGeom>
              <a:avLst/>
              <a:gdLst/>
              <a:ahLst/>
              <a:cxnLst/>
              <a:rect l="l" t="t" r="r" b="b"/>
              <a:pathLst>
                <a:path w="5288915" h="704215">
                  <a:moveTo>
                    <a:pt x="5288915" y="365772"/>
                  </a:moveTo>
                  <a:lnTo>
                    <a:pt x="3415411" y="365772"/>
                  </a:lnTo>
                  <a:lnTo>
                    <a:pt x="0" y="365772"/>
                  </a:lnTo>
                  <a:lnTo>
                    <a:pt x="0" y="704138"/>
                  </a:lnTo>
                  <a:lnTo>
                    <a:pt x="3415411" y="704138"/>
                  </a:lnTo>
                  <a:lnTo>
                    <a:pt x="5288915" y="704138"/>
                  </a:lnTo>
                  <a:lnTo>
                    <a:pt x="5288915" y="365772"/>
                  </a:lnTo>
                  <a:close/>
                </a:path>
                <a:path w="5288915" h="704215">
                  <a:moveTo>
                    <a:pt x="5288915" y="0"/>
                  </a:moveTo>
                  <a:lnTo>
                    <a:pt x="3415411" y="0"/>
                  </a:lnTo>
                  <a:lnTo>
                    <a:pt x="0" y="0"/>
                  </a:lnTo>
                  <a:lnTo>
                    <a:pt x="0" y="365760"/>
                  </a:lnTo>
                  <a:lnTo>
                    <a:pt x="3415411" y="365760"/>
                  </a:lnTo>
                  <a:lnTo>
                    <a:pt x="5288915" y="365760"/>
                  </a:lnTo>
                  <a:lnTo>
                    <a:pt x="5288915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26110" y="6149098"/>
              <a:ext cx="9525" cy="709295"/>
            </a:xfrm>
            <a:custGeom>
              <a:avLst/>
              <a:gdLst/>
              <a:ahLst/>
              <a:cxnLst/>
              <a:rect l="l" t="t" r="r" b="b"/>
              <a:pathLst>
                <a:path w="9525" h="709295">
                  <a:moveTo>
                    <a:pt x="9525" y="0"/>
                  </a:moveTo>
                  <a:lnTo>
                    <a:pt x="0" y="0"/>
                  </a:lnTo>
                  <a:lnTo>
                    <a:pt x="0" y="708899"/>
                  </a:lnTo>
                  <a:lnTo>
                    <a:pt x="9525" y="708899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10763" y="6519621"/>
              <a:ext cx="5298440" cy="0"/>
            </a:xfrm>
            <a:custGeom>
              <a:avLst/>
              <a:gdLst/>
              <a:ahLst/>
              <a:cxnLst/>
              <a:rect l="l" t="t" r="r" b="b"/>
              <a:pathLst>
                <a:path w="5298440">
                  <a:moveTo>
                    <a:pt x="0" y="0"/>
                  </a:moveTo>
                  <a:lnTo>
                    <a:pt x="5298440" y="0"/>
                  </a:lnTo>
                </a:path>
              </a:pathLst>
            </a:custGeom>
            <a:ln w="9525">
              <a:solidFill>
                <a:srgbClr val="AAAA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10699" y="6149098"/>
              <a:ext cx="5299075" cy="709295"/>
            </a:xfrm>
            <a:custGeom>
              <a:avLst/>
              <a:gdLst/>
              <a:ahLst/>
              <a:cxnLst/>
              <a:rect l="l" t="t" r="r" b="b"/>
              <a:pathLst>
                <a:path w="5299075" h="709295">
                  <a:moveTo>
                    <a:pt x="9525" y="0"/>
                  </a:moveTo>
                  <a:lnTo>
                    <a:pt x="0" y="0"/>
                  </a:lnTo>
                  <a:lnTo>
                    <a:pt x="0" y="708901"/>
                  </a:lnTo>
                  <a:lnTo>
                    <a:pt x="9525" y="708901"/>
                  </a:lnTo>
                  <a:lnTo>
                    <a:pt x="9525" y="0"/>
                  </a:lnTo>
                  <a:close/>
                </a:path>
                <a:path w="5299075" h="709295">
                  <a:moveTo>
                    <a:pt x="5298567" y="0"/>
                  </a:moveTo>
                  <a:lnTo>
                    <a:pt x="5289042" y="0"/>
                  </a:lnTo>
                  <a:lnTo>
                    <a:pt x="5289042" y="708901"/>
                  </a:lnTo>
                  <a:lnTo>
                    <a:pt x="5298567" y="708901"/>
                  </a:lnTo>
                  <a:lnTo>
                    <a:pt x="5298567" y="0"/>
                  </a:lnTo>
                  <a:close/>
                </a:path>
              </a:pathLst>
            </a:custGeom>
            <a:solidFill>
              <a:srgbClr val="AA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10763" y="6153861"/>
              <a:ext cx="5298440" cy="0"/>
            </a:xfrm>
            <a:custGeom>
              <a:avLst/>
              <a:gdLst/>
              <a:ahLst/>
              <a:cxnLst/>
              <a:rect l="l" t="t" r="r" b="b"/>
              <a:pathLst>
                <a:path w="5298440">
                  <a:moveTo>
                    <a:pt x="0" y="0"/>
                  </a:moveTo>
                  <a:lnTo>
                    <a:pt x="5298440" y="0"/>
                  </a:lnTo>
                </a:path>
              </a:pathLst>
            </a:custGeom>
            <a:ln w="9525">
              <a:solidFill>
                <a:srgbClr val="AAAA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394709" y="6086043"/>
            <a:ext cx="24879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100"/>
              </a:spcBef>
            </a:pPr>
            <a:r>
              <a:rPr sz="1800" spc="-30" dirty="0">
                <a:solidFill>
                  <a:srgbClr val="0A0080"/>
                </a:solidFill>
                <a:latin typeface="Calibri"/>
                <a:cs typeface="Calibri"/>
              </a:rPr>
              <a:t>Worst </a:t>
            </a:r>
            <a:r>
              <a:rPr sz="1800" spc="-5" dirty="0">
                <a:solidFill>
                  <a:srgbClr val="0A0080"/>
                </a:solidFill>
                <a:latin typeface="Calibri"/>
                <a:cs typeface="Calibri"/>
              </a:rPr>
              <a:t>case </a:t>
            </a:r>
            <a:r>
              <a:rPr sz="1800" spc="-10" dirty="0">
                <a:solidFill>
                  <a:srgbClr val="0A0080"/>
                </a:solidFill>
                <a:latin typeface="Calibri"/>
                <a:cs typeface="Calibri"/>
              </a:rPr>
              <a:t>performance  </a:t>
            </a:r>
            <a:r>
              <a:rPr sz="1800" spc="-15" dirty="0">
                <a:solidFill>
                  <a:srgbClr val="0A0080"/>
                </a:solidFill>
                <a:latin typeface="Calibri"/>
                <a:cs typeface="Calibri"/>
              </a:rPr>
              <a:t>Average </a:t>
            </a:r>
            <a:r>
              <a:rPr sz="1800" spc="-5" dirty="0">
                <a:solidFill>
                  <a:srgbClr val="0A0080"/>
                </a:solidFill>
                <a:latin typeface="Calibri"/>
                <a:cs typeface="Calibri"/>
              </a:rPr>
              <a:t>case</a:t>
            </a:r>
            <a:r>
              <a:rPr sz="1800" spc="-45" dirty="0">
                <a:solidFill>
                  <a:srgbClr val="0A00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A0080"/>
                </a:solidFill>
                <a:latin typeface="Calibri"/>
                <a:cs typeface="Calibri"/>
              </a:rPr>
              <a:t>performance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307580" y="6306311"/>
            <a:ext cx="723900" cy="508000"/>
            <a:chOff x="7307580" y="6306311"/>
            <a:chExt cx="723900" cy="508000"/>
          </a:xfrm>
        </p:grpSpPr>
        <p:sp>
          <p:nvSpPr>
            <p:cNvPr id="25" name="object 25"/>
            <p:cNvSpPr/>
            <p:nvPr/>
          </p:nvSpPr>
          <p:spPr>
            <a:xfrm>
              <a:off x="7399020" y="6306311"/>
              <a:ext cx="466344" cy="21945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07580" y="6612634"/>
              <a:ext cx="723900" cy="2011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4025" y="0"/>
            <a:ext cx="8235950" cy="6530975"/>
            <a:chOff x="454025" y="0"/>
            <a:chExt cx="8235950" cy="6530975"/>
          </a:xfrm>
        </p:grpSpPr>
        <p:sp>
          <p:nvSpPr>
            <p:cNvPr id="3" name="object 3"/>
            <p:cNvSpPr/>
            <p:nvPr/>
          </p:nvSpPr>
          <p:spPr>
            <a:xfrm>
              <a:off x="457200" y="333755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916"/>
                  </a:moveTo>
                  <a:lnTo>
                    <a:pt x="8229600" y="6185916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916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61332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  <a:lnTo>
                    <a:pt x="0" y="0"/>
                  </a:lnTo>
                  <a:lnTo>
                    <a:pt x="0" y="67817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61332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</a:path>
                <a:path w="3679190" h="678180">
                  <a:moveTo>
                    <a:pt x="0" y="0"/>
                  </a:moveTo>
                  <a:lnTo>
                    <a:pt x="0" y="678179"/>
                  </a:lnTo>
                </a:path>
              </a:pathLst>
            </a:custGeom>
            <a:ln w="15240">
              <a:solidFill>
                <a:srgbClr val="6C6C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49723" y="0"/>
              <a:ext cx="3505200" cy="601980"/>
            </a:xfrm>
            <a:custGeom>
              <a:avLst/>
              <a:gdLst/>
              <a:ahLst/>
              <a:cxnLst/>
              <a:rect l="l" t="t" r="r" b="b"/>
              <a:pathLst>
                <a:path w="3505200" h="601980">
                  <a:moveTo>
                    <a:pt x="0" y="601979"/>
                  </a:moveTo>
                  <a:lnTo>
                    <a:pt x="3505200" y="601979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601979"/>
                  </a:lnTo>
                  <a:close/>
                </a:path>
              </a:pathLst>
            </a:custGeom>
            <a:solidFill>
              <a:srgbClr val="7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299148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Kova</a:t>
            </a:r>
            <a:r>
              <a:rPr spc="-75" dirty="0"/>
              <a:t> </a:t>
            </a:r>
            <a:r>
              <a:rPr spc="-15" dirty="0"/>
              <a:t>Sıralama  </a:t>
            </a:r>
            <a:r>
              <a:rPr spc="-20" dirty="0"/>
              <a:t>(Bucket</a:t>
            </a:r>
            <a:r>
              <a:rPr spc="-30" dirty="0"/>
              <a:t> </a:t>
            </a:r>
            <a:r>
              <a:rPr spc="-10" dirty="0"/>
              <a:t>Sort)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64323" y="836675"/>
            <a:ext cx="1162812" cy="1190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54074" y="2342515"/>
            <a:ext cx="6337935" cy="4144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marR="106680" indent="-273050">
              <a:lnSpc>
                <a:spcPct val="100000"/>
              </a:lnSpc>
              <a:spcBef>
                <a:spcPts val="10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Değer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aralıkları çok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büyük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seçilirse </a:t>
            </a:r>
            <a:r>
              <a:rPr sz="1800" spc="-15" dirty="0">
                <a:solidFill>
                  <a:srgbClr val="2F2F2F"/>
                </a:solidFill>
                <a:latin typeface="Calibri"/>
                <a:cs typeface="Calibri"/>
              </a:rPr>
              <a:t>veya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girişler düzgün dağılımlı  değil ise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sıralama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O(n</a:t>
            </a:r>
            <a:r>
              <a:rPr sz="1800" baseline="25462" dirty="0">
                <a:solidFill>
                  <a:srgbClr val="2F2F2F"/>
                </a:solidFill>
                <a:latin typeface="Calibri"/>
                <a:cs typeface="Calibri"/>
              </a:rPr>
              <a:t>2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) </a:t>
            </a:r>
            <a:r>
              <a:rPr sz="1800" spc="-45" dirty="0">
                <a:solidFill>
                  <a:srgbClr val="2F2F2F"/>
                </a:solidFill>
                <a:latin typeface="Calibri"/>
                <a:cs typeface="Calibri"/>
              </a:rPr>
              <a:t>olur.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Değer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aralığını yani </a:t>
            </a:r>
            <a:r>
              <a:rPr sz="1800" spc="-30" dirty="0">
                <a:solidFill>
                  <a:srgbClr val="2F2F2F"/>
                </a:solidFill>
                <a:latin typeface="Calibri"/>
                <a:cs typeface="Calibri"/>
              </a:rPr>
              <a:t>kova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sayısını 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bulmak için</a:t>
            </a:r>
            <a:endParaRPr sz="1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43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Dizi boyutu*i. Dizi elamanı/(Girişlerin maksimumu+x_sayı)</a:t>
            </a:r>
            <a:endParaRPr sz="1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430"/>
              </a:spcBef>
            </a:pPr>
            <a:r>
              <a:rPr sz="1350" spc="-13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ile</a:t>
            </a:r>
            <a:r>
              <a:rPr sz="1800" spc="-1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F2F2F"/>
                </a:solidFill>
                <a:latin typeface="Calibri"/>
                <a:cs typeface="Calibri"/>
              </a:rPr>
              <a:t>bulunabilir.</a:t>
            </a:r>
            <a:endParaRPr sz="1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459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2F2F2F"/>
                </a:solidFill>
                <a:latin typeface="Calibri"/>
                <a:cs typeface="Calibri"/>
              </a:rPr>
              <a:t>Aralık-kova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sayısı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2F2F2F"/>
                </a:solidFill>
                <a:latin typeface="Wingdings"/>
                <a:cs typeface="Wingdings"/>
              </a:rPr>
              <a:t></a:t>
            </a:r>
            <a:r>
              <a:rPr sz="1800" spc="-13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n*max(A[i])/(max(A[i])+x)</a:t>
            </a:r>
            <a:endParaRPr sz="1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409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29 25 3 49 9 37 21</a:t>
            </a:r>
            <a:r>
              <a:rPr sz="1800" spc="-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43</a:t>
            </a:r>
            <a:endParaRPr sz="1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430"/>
              </a:spcBef>
              <a:tabLst>
                <a:tab pos="648970" algn="l"/>
                <a:tab pos="921385" algn="l"/>
                <a:tab pos="1466850" algn="l"/>
                <a:tab pos="1960245" algn="l"/>
                <a:tab pos="2232660" algn="l"/>
              </a:tabLst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  </a:t>
            </a:r>
            <a:r>
              <a:rPr sz="1350" spc="-2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0	1	2  3	4 </a:t>
            </a:r>
            <a:r>
              <a:rPr sz="1800" spc="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5	6	7</a:t>
            </a:r>
            <a:endParaRPr sz="1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455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n=8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,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giriş maksimum değeri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49,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k&gt;maks</a:t>
            </a:r>
            <a:r>
              <a:rPr sz="1800" spc="-5" dirty="0">
                <a:solidFill>
                  <a:srgbClr val="2F2F2F"/>
                </a:solidFill>
                <a:latin typeface="Wingdings"/>
                <a:cs typeface="Wingdings"/>
              </a:rPr>
              <a:t></a:t>
            </a:r>
            <a:r>
              <a:rPr sz="1800" spc="-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k=50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üst</a:t>
            </a:r>
            <a:r>
              <a:rPr sz="1800" spc="-1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sınır</a:t>
            </a:r>
            <a:endParaRPr sz="1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434"/>
              </a:spcBef>
              <a:tabLst>
                <a:tab pos="1809114" algn="l"/>
              </a:tabLst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  </a:t>
            </a:r>
            <a:r>
              <a:rPr sz="1350" spc="-1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29*8/50=</a:t>
            </a:r>
            <a:r>
              <a:rPr sz="1800" spc="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4,64	</a:t>
            </a:r>
            <a:r>
              <a:rPr sz="1800" spc="-10" dirty="0">
                <a:solidFill>
                  <a:srgbClr val="2F2F2F"/>
                </a:solidFill>
                <a:latin typeface="Wingdings"/>
                <a:cs typeface="Wingdings"/>
              </a:rPr>
              <a:t>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Kova[4]=29</a:t>
            </a:r>
            <a:endParaRPr sz="1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434"/>
              </a:spcBef>
              <a:tabLst>
                <a:tab pos="1809114" algn="l"/>
              </a:tabLst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  </a:t>
            </a:r>
            <a:r>
              <a:rPr sz="1350" spc="-2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25*8/50=</a:t>
            </a:r>
            <a:r>
              <a:rPr sz="1800" spc="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4	</a:t>
            </a:r>
            <a:r>
              <a:rPr sz="1800" spc="-15" dirty="0">
                <a:solidFill>
                  <a:srgbClr val="2F2F2F"/>
                </a:solidFill>
                <a:latin typeface="Wingdings"/>
                <a:cs typeface="Wingdings"/>
              </a:rPr>
              <a:t></a:t>
            </a:r>
            <a:r>
              <a:rPr sz="1800" spc="-15" dirty="0">
                <a:solidFill>
                  <a:srgbClr val="2F2F2F"/>
                </a:solidFill>
                <a:latin typeface="Calibri"/>
                <a:cs typeface="Calibri"/>
              </a:rPr>
              <a:t>Kova</a:t>
            </a:r>
            <a:r>
              <a:rPr sz="1800" spc="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[4]=25</a:t>
            </a:r>
            <a:r>
              <a:rPr sz="1800" spc="-5" dirty="0">
                <a:solidFill>
                  <a:srgbClr val="2F2F2F"/>
                </a:solidFill>
                <a:latin typeface="Wingdings"/>
                <a:cs typeface="Wingdings"/>
              </a:rPr>
              <a:t>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29</a:t>
            </a:r>
            <a:endParaRPr sz="1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430"/>
              </a:spcBef>
              <a:tabLst>
                <a:tab pos="1809114" algn="l"/>
              </a:tabLst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  </a:t>
            </a:r>
            <a:r>
              <a:rPr sz="1350" spc="-1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3*8/49=</a:t>
            </a:r>
            <a:r>
              <a:rPr sz="1800" spc="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0,48	</a:t>
            </a:r>
            <a:r>
              <a:rPr sz="1800" spc="-15" dirty="0">
                <a:solidFill>
                  <a:srgbClr val="2F2F2F"/>
                </a:solidFill>
                <a:latin typeface="Wingdings"/>
                <a:cs typeface="Wingdings"/>
              </a:rPr>
              <a:t></a:t>
            </a:r>
            <a:r>
              <a:rPr sz="1800" spc="-15" dirty="0">
                <a:solidFill>
                  <a:srgbClr val="2F2F2F"/>
                </a:solidFill>
                <a:latin typeface="Calibri"/>
                <a:cs typeface="Calibri"/>
              </a:rPr>
              <a:t>Kova</a:t>
            </a:r>
            <a:r>
              <a:rPr sz="1800" spc="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[0]=3</a:t>
            </a:r>
            <a:endParaRPr sz="1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430"/>
              </a:spcBef>
              <a:tabLst>
                <a:tab pos="1809114" algn="l"/>
              </a:tabLst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  </a:t>
            </a:r>
            <a:r>
              <a:rPr sz="1350" spc="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49*8/50=7,84	</a:t>
            </a:r>
            <a:r>
              <a:rPr sz="1800" spc="-10" dirty="0">
                <a:solidFill>
                  <a:srgbClr val="2F2F2F"/>
                </a:solidFill>
                <a:latin typeface="Wingdings"/>
                <a:cs typeface="Wingdings"/>
              </a:rPr>
              <a:t>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Kova[7]=49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3681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Sayma</a:t>
            </a:r>
            <a:r>
              <a:rPr spc="-15" dirty="0"/>
              <a:t> Sıralaması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62227" y="836675"/>
            <a:ext cx="7265034" cy="5469890"/>
            <a:chOff x="1062227" y="836675"/>
            <a:chExt cx="7265034" cy="5469890"/>
          </a:xfrm>
        </p:grpSpPr>
        <p:sp>
          <p:nvSpPr>
            <p:cNvPr id="5" name="object 5"/>
            <p:cNvSpPr/>
            <p:nvPr/>
          </p:nvSpPr>
          <p:spPr>
            <a:xfrm>
              <a:off x="1062227" y="1629155"/>
              <a:ext cx="6963156" cy="4677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64324" y="836675"/>
              <a:ext cx="1162812" cy="11902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2124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7123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1124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63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863" y="6858000"/>
                </a:lnTo>
                <a:lnTo>
                  <a:pt x="9128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723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292" y="0"/>
            <a:ext cx="9097010" cy="6858000"/>
            <a:chOff x="50292" y="0"/>
            <a:chExt cx="9097010" cy="6858000"/>
          </a:xfrm>
        </p:grpSpPr>
        <p:sp>
          <p:nvSpPr>
            <p:cNvPr id="11" name="object 11"/>
            <p:cNvSpPr/>
            <p:nvPr/>
          </p:nvSpPr>
          <p:spPr>
            <a:xfrm>
              <a:off x="2973324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532" y="3486378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74"/>
                  </a:moveTo>
                  <a:lnTo>
                    <a:pt x="44905" y="2667271"/>
                  </a:lnTo>
                  <a:lnTo>
                    <a:pt x="89843" y="2669961"/>
                  </a:lnTo>
                  <a:lnTo>
                    <a:pt x="134845" y="2672637"/>
                  </a:lnTo>
                  <a:lnTo>
                    <a:pt x="179944" y="2675292"/>
                  </a:lnTo>
                  <a:lnTo>
                    <a:pt x="225172" y="2677919"/>
                  </a:lnTo>
                  <a:lnTo>
                    <a:pt x="270560" y="2680512"/>
                  </a:lnTo>
                  <a:lnTo>
                    <a:pt x="316143" y="2683063"/>
                  </a:lnTo>
                  <a:lnTo>
                    <a:pt x="361950" y="2685565"/>
                  </a:lnTo>
                  <a:lnTo>
                    <a:pt x="408016" y="2688012"/>
                  </a:lnTo>
                  <a:lnTo>
                    <a:pt x="454371" y="2690397"/>
                  </a:lnTo>
                  <a:lnTo>
                    <a:pt x="501049" y="2692711"/>
                  </a:lnTo>
                  <a:lnTo>
                    <a:pt x="548082" y="2694950"/>
                  </a:lnTo>
                  <a:lnTo>
                    <a:pt x="595501" y="2697105"/>
                  </a:lnTo>
                  <a:lnTo>
                    <a:pt x="643339" y="2699171"/>
                  </a:lnTo>
                  <a:lnTo>
                    <a:pt x="691629" y="2701138"/>
                  </a:lnTo>
                  <a:lnTo>
                    <a:pt x="740401" y="2703002"/>
                  </a:lnTo>
                  <a:lnTo>
                    <a:pt x="789690" y="2704755"/>
                  </a:lnTo>
                  <a:lnTo>
                    <a:pt x="839527" y="2706390"/>
                  </a:lnTo>
                  <a:lnTo>
                    <a:pt x="889943" y="2707900"/>
                  </a:lnTo>
                  <a:lnTo>
                    <a:pt x="940972" y="2709279"/>
                  </a:lnTo>
                  <a:lnTo>
                    <a:pt x="992646" y="2710518"/>
                  </a:lnTo>
                  <a:lnTo>
                    <a:pt x="1044997" y="2711612"/>
                  </a:lnTo>
                  <a:lnTo>
                    <a:pt x="1098057" y="2712553"/>
                  </a:lnTo>
                  <a:lnTo>
                    <a:pt x="1151858" y="2713335"/>
                  </a:lnTo>
                  <a:lnTo>
                    <a:pt x="1206433" y="2713950"/>
                  </a:lnTo>
                  <a:lnTo>
                    <a:pt x="1261813" y="2714392"/>
                  </a:lnTo>
                  <a:lnTo>
                    <a:pt x="1318032" y="2714653"/>
                  </a:lnTo>
                  <a:lnTo>
                    <a:pt x="1375121" y="2714727"/>
                  </a:lnTo>
                  <a:lnTo>
                    <a:pt x="1433112" y="2714607"/>
                  </a:lnTo>
                  <a:lnTo>
                    <a:pt x="1492039" y="2714286"/>
                  </a:lnTo>
                  <a:lnTo>
                    <a:pt x="1551932" y="2713757"/>
                  </a:lnTo>
                  <a:lnTo>
                    <a:pt x="1612824" y="2713013"/>
                  </a:lnTo>
                  <a:lnTo>
                    <a:pt x="1674749" y="2712047"/>
                  </a:lnTo>
                  <a:lnTo>
                    <a:pt x="1717877" y="2711302"/>
                  </a:lnTo>
                  <a:lnTo>
                    <a:pt x="1761409" y="2710548"/>
                  </a:lnTo>
                  <a:lnTo>
                    <a:pt x="1805340" y="2709780"/>
                  </a:lnTo>
                  <a:lnTo>
                    <a:pt x="1849664" y="2708995"/>
                  </a:lnTo>
                  <a:lnTo>
                    <a:pt x="1894378" y="2708188"/>
                  </a:lnTo>
                  <a:lnTo>
                    <a:pt x="1939476" y="2707355"/>
                  </a:lnTo>
                  <a:lnTo>
                    <a:pt x="1984955" y="2706491"/>
                  </a:lnTo>
                  <a:lnTo>
                    <a:pt x="2030810" y="2705593"/>
                  </a:lnTo>
                  <a:lnTo>
                    <a:pt x="2077036" y="2704657"/>
                  </a:lnTo>
                  <a:lnTo>
                    <a:pt x="2123629" y="2703677"/>
                  </a:lnTo>
                  <a:lnTo>
                    <a:pt x="2170585" y="2702651"/>
                  </a:lnTo>
                  <a:lnTo>
                    <a:pt x="2217898" y="2701573"/>
                  </a:lnTo>
                  <a:lnTo>
                    <a:pt x="2265564" y="2700440"/>
                  </a:lnTo>
                  <a:lnTo>
                    <a:pt x="2313579" y="2699248"/>
                  </a:lnTo>
                  <a:lnTo>
                    <a:pt x="2361939" y="2697991"/>
                  </a:lnTo>
                  <a:lnTo>
                    <a:pt x="2410638" y="2696667"/>
                  </a:lnTo>
                  <a:lnTo>
                    <a:pt x="2459673" y="2695270"/>
                  </a:lnTo>
                  <a:lnTo>
                    <a:pt x="2509038" y="2693798"/>
                  </a:lnTo>
                  <a:lnTo>
                    <a:pt x="2558730" y="2692244"/>
                  </a:lnTo>
                  <a:lnTo>
                    <a:pt x="2608743" y="2690606"/>
                  </a:lnTo>
                  <a:lnTo>
                    <a:pt x="2659073" y="2688880"/>
                  </a:lnTo>
                  <a:lnTo>
                    <a:pt x="2709716" y="2687060"/>
                  </a:lnTo>
                  <a:lnTo>
                    <a:pt x="2760667" y="2685142"/>
                  </a:lnTo>
                  <a:lnTo>
                    <a:pt x="2811922" y="2683124"/>
                  </a:lnTo>
                  <a:lnTo>
                    <a:pt x="2863476" y="2681000"/>
                  </a:lnTo>
                  <a:lnTo>
                    <a:pt x="2915325" y="2678766"/>
                  </a:lnTo>
                  <a:lnTo>
                    <a:pt x="2967464" y="2676418"/>
                  </a:lnTo>
                  <a:lnTo>
                    <a:pt x="3019888" y="2673951"/>
                  </a:lnTo>
                  <a:lnTo>
                    <a:pt x="3072594" y="2671363"/>
                  </a:lnTo>
                  <a:lnTo>
                    <a:pt x="3125576" y="2668648"/>
                  </a:lnTo>
                  <a:lnTo>
                    <a:pt x="3178830" y="2665802"/>
                  </a:lnTo>
                  <a:lnTo>
                    <a:pt x="3232352" y="2662821"/>
                  </a:lnTo>
                  <a:lnTo>
                    <a:pt x="3286136" y="2659701"/>
                  </a:lnTo>
                  <a:lnTo>
                    <a:pt x="3340180" y="2656438"/>
                  </a:lnTo>
                  <a:lnTo>
                    <a:pt x="3394477" y="2653028"/>
                  </a:lnTo>
                  <a:lnTo>
                    <a:pt x="3449024" y="2649465"/>
                  </a:lnTo>
                  <a:lnTo>
                    <a:pt x="3503816" y="2645747"/>
                  </a:lnTo>
                  <a:lnTo>
                    <a:pt x="3558848" y="2641869"/>
                  </a:lnTo>
                  <a:lnTo>
                    <a:pt x="3614116" y="2637827"/>
                  </a:lnTo>
                  <a:lnTo>
                    <a:pt x="3669616" y="2633616"/>
                  </a:lnTo>
                  <a:lnTo>
                    <a:pt x="3725342" y="2629233"/>
                  </a:lnTo>
                  <a:lnTo>
                    <a:pt x="3781291" y="2624673"/>
                  </a:lnTo>
                  <a:lnTo>
                    <a:pt x="3837458" y="2619931"/>
                  </a:lnTo>
                  <a:lnTo>
                    <a:pt x="3893839" y="2615005"/>
                  </a:lnTo>
                  <a:lnTo>
                    <a:pt x="3950428" y="2609890"/>
                  </a:lnTo>
                  <a:lnTo>
                    <a:pt x="4007221" y="2604581"/>
                  </a:lnTo>
                  <a:lnTo>
                    <a:pt x="4064215" y="2599074"/>
                  </a:lnTo>
                  <a:lnTo>
                    <a:pt x="4121404" y="2593365"/>
                  </a:lnTo>
                  <a:lnTo>
                    <a:pt x="4166784" y="2588729"/>
                  </a:lnTo>
                  <a:lnTo>
                    <a:pt x="4212759" y="2583967"/>
                  </a:lnTo>
                  <a:lnTo>
                    <a:pt x="4259305" y="2579082"/>
                  </a:lnTo>
                  <a:lnTo>
                    <a:pt x="4306400" y="2574076"/>
                  </a:lnTo>
                  <a:lnTo>
                    <a:pt x="4354022" y="2568950"/>
                  </a:lnTo>
                  <a:lnTo>
                    <a:pt x="4402149" y="2563706"/>
                  </a:lnTo>
                  <a:lnTo>
                    <a:pt x="4450758" y="2558348"/>
                  </a:lnTo>
                  <a:lnTo>
                    <a:pt x="4499826" y="2552876"/>
                  </a:lnTo>
                  <a:lnTo>
                    <a:pt x="4549333" y="2547292"/>
                  </a:lnTo>
                  <a:lnTo>
                    <a:pt x="4599254" y="2541600"/>
                  </a:lnTo>
                  <a:lnTo>
                    <a:pt x="4649569" y="2535800"/>
                  </a:lnTo>
                  <a:lnTo>
                    <a:pt x="4700255" y="2529895"/>
                  </a:lnTo>
                  <a:lnTo>
                    <a:pt x="4751289" y="2523887"/>
                  </a:lnTo>
                  <a:lnTo>
                    <a:pt x="4802649" y="2517778"/>
                  </a:lnTo>
                  <a:lnTo>
                    <a:pt x="4854314" y="2511570"/>
                  </a:lnTo>
                  <a:lnTo>
                    <a:pt x="4906259" y="2505265"/>
                  </a:lnTo>
                  <a:lnTo>
                    <a:pt x="4958465" y="2498865"/>
                  </a:lnTo>
                  <a:lnTo>
                    <a:pt x="5010907" y="2492372"/>
                  </a:lnTo>
                  <a:lnTo>
                    <a:pt x="5063564" y="2485788"/>
                  </a:lnTo>
                  <a:lnTo>
                    <a:pt x="5116413" y="2479116"/>
                  </a:lnTo>
                  <a:lnTo>
                    <a:pt x="5169433" y="2472356"/>
                  </a:lnTo>
                  <a:lnTo>
                    <a:pt x="5222600" y="2465512"/>
                  </a:lnTo>
                  <a:lnTo>
                    <a:pt x="5275893" y="2458585"/>
                  </a:lnTo>
                  <a:lnTo>
                    <a:pt x="5329290" y="2451578"/>
                  </a:lnTo>
                  <a:lnTo>
                    <a:pt x="5382767" y="2444492"/>
                  </a:lnTo>
                  <a:lnTo>
                    <a:pt x="5436303" y="2437329"/>
                  </a:lnTo>
                  <a:lnTo>
                    <a:pt x="5489875" y="2430092"/>
                  </a:lnTo>
                  <a:lnTo>
                    <a:pt x="5543462" y="2422782"/>
                  </a:lnTo>
                  <a:lnTo>
                    <a:pt x="5597040" y="2415401"/>
                  </a:lnTo>
                  <a:lnTo>
                    <a:pt x="5650588" y="2407953"/>
                  </a:lnTo>
                  <a:lnTo>
                    <a:pt x="5704084" y="2400438"/>
                  </a:lnTo>
                  <a:lnTo>
                    <a:pt x="5757504" y="2392858"/>
                  </a:lnTo>
                  <a:lnTo>
                    <a:pt x="5810827" y="2385216"/>
                  </a:lnTo>
                  <a:lnTo>
                    <a:pt x="5864030" y="2377514"/>
                  </a:lnTo>
                  <a:lnTo>
                    <a:pt x="5917091" y="2369754"/>
                  </a:lnTo>
                  <a:lnTo>
                    <a:pt x="5969988" y="2361937"/>
                  </a:lnTo>
                  <a:lnTo>
                    <a:pt x="6022699" y="2354067"/>
                  </a:lnTo>
                  <a:lnTo>
                    <a:pt x="6075201" y="2346144"/>
                  </a:lnTo>
                  <a:lnTo>
                    <a:pt x="6127472" y="2338171"/>
                  </a:lnTo>
                  <a:lnTo>
                    <a:pt x="6179489" y="2330150"/>
                  </a:lnTo>
                  <a:lnTo>
                    <a:pt x="6231231" y="2322083"/>
                  </a:lnTo>
                  <a:lnTo>
                    <a:pt x="6282674" y="2313972"/>
                  </a:lnTo>
                  <a:lnTo>
                    <a:pt x="6333798" y="2305819"/>
                  </a:lnTo>
                  <a:lnTo>
                    <a:pt x="6384579" y="2297627"/>
                  </a:lnTo>
                  <a:lnTo>
                    <a:pt x="6434995" y="2289396"/>
                  </a:lnTo>
                  <a:lnTo>
                    <a:pt x="6485024" y="2281130"/>
                  </a:lnTo>
                  <a:lnTo>
                    <a:pt x="6534644" y="2272830"/>
                  </a:lnTo>
                  <a:lnTo>
                    <a:pt x="6583832" y="2264498"/>
                  </a:lnTo>
                  <a:lnTo>
                    <a:pt x="6632566" y="2256136"/>
                  </a:lnTo>
                  <a:lnTo>
                    <a:pt x="6680824" y="2247747"/>
                  </a:lnTo>
                  <a:lnTo>
                    <a:pt x="6728583" y="2239332"/>
                  </a:lnTo>
                  <a:lnTo>
                    <a:pt x="6775821" y="2230894"/>
                  </a:lnTo>
                  <a:lnTo>
                    <a:pt x="6822516" y="2222434"/>
                  </a:lnTo>
                  <a:lnTo>
                    <a:pt x="6868646" y="2213955"/>
                  </a:lnTo>
                  <a:lnTo>
                    <a:pt x="6914188" y="2205458"/>
                  </a:lnTo>
                  <a:lnTo>
                    <a:pt x="6959120" y="2196945"/>
                  </a:lnTo>
                  <a:lnTo>
                    <a:pt x="7003419" y="2188420"/>
                  </a:lnTo>
                  <a:lnTo>
                    <a:pt x="7047064" y="2179883"/>
                  </a:lnTo>
                  <a:lnTo>
                    <a:pt x="7090032" y="2171337"/>
                  </a:lnTo>
                  <a:lnTo>
                    <a:pt x="7132301" y="2162783"/>
                  </a:lnTo>
                  <a:lnTo>
                    <a:pt x="7173849" y="2154224"/>
                  </a:lnTo>
                  <a:lnTo>
                    <a:pt x="7235151" y="2141311"/>
                  </a:lnTo>
                  <a:lnTo>
                    <a:pt x="7296471" y="2128050"/>
                  </a:lnTo>
                  <a:lnTo>
                    <a:pt x="7357758" y="2114460"/>
                  </a:lnTo>
                  <a:lnTo>
                    <a:pt x="7418958" y="2100562"/>
                  </a:lnTo>
                  <a:lnTo>
                    <a:pt x="7480019" y="2086375"/>
                  </a:lnTo>
                  <a:lnTo>
                    <a:pt x="7540889" y="2071919"/>
                  </a:lnTo>
                  <a:lnTo>
                    <a:pt x="7601517" y="2057213"/>
                  </a:lnTo>
                  <a:lnTo>
                    <a:pt x="7661849" y="2042277"/>
                  </a:lnTo>
                  <a:lnTo>
                    <a:pt x="7721835" y="2027130"/>
                  </a:lnTo>
                  <a:lnTo>
                    <a:pt x="7781420" y="2011793"/>
                  </a:lnTo>
                  <a:lnTo>
                    <a:pt x="7840554" y="1996285"/>
                  </a:lnTo>
                  <a:lnTo>
                    <a:pt x="7899183" y="1980625"/>
                  </a:lnTo>
                  <a:lnTo>
                    <a:pt x="7957256" y="1964834"/>
                  </a:lnTo>
                  <a:lnTo>
                    <a:pt x="8014721" y="1948930"/>
                  </a:lnTo>
                  <a:lnTo>
                    <a:pt x="8071526" y="1932934"/>
                  </a:lnTo>
                  <a:lnTo>
                    <a:pt x="8127617" y="1916865"/>
                  </a:lnTo>
                  <a:lnTo>
                    <a:pt x="8182944" y="1900743"/>
                  </a:lnTo>
                  <a:lnTo>
                    <a:pt x="8237453" y="1884587"/>
                  </a:lnTo>
                  <a:lnTo>
                    <a:pt x="8291092" y="1868417"/>
                  </a:lnTo>
                  <a:lnTo>
                    <a:pt x="8343810" y="1852253"/>
                  </a:lnTo>
                  <a:lnTo>
                    <a:pt x="8395555" y="1836114"/>
                  </a:lnTo>
                  <a:lnTo>
                    <a:pt x="8446273" y="1820021"/>
                  </a:lnTo>
                  <a:lnTo>
                    <a:pt x="8495912" y="1803992"/>
                  </a:lnTo>
                  <a:lnTo>
                    <a:pt x="8544422" y="1788047"/>
                  </a:lnTo>
                  <a:lnTo>
                    <a:pt x="8591748" y="1772206"/>
                  </a:lnTo>
                  <a:lnTo>
                    <a:pt x="8637840" y="1756489"/>
                  </a:lnTo>
                  <a:lnTo>
                    <a:pt x="8682644" y="1740915"/>
                  </a:lnTo>
                  <a:lnTo>
                    <a:pt x="8726109" y="1725503"/>
                  </a:lnTo>
                  <a:lnTo>
                    <a:pt x="8768183" y="1710275"/>
                  </a:lnTo>
                  <a:lnTo>
                    <a:pt x="8808813" y="1695248"/>
                  </a:lnTo>
                  <a:lnTo>
                    <a:pt x="8847947" y="1680444"/>
                  </a:lnTo>
                  <a:lnTo>
                    <a:pt x="8885533" y="1665880"/>
                  </a:lnTo>
                  <a:lnTo>
                    <a:pt x="8921518" y="1651578"/>
                  </a:lnTo>
                  <a:lnTo>
                    <a:pt x="8988479" y="1623835"/>
                  </a:lnTo>
                  <a:lnTo>
                    <a:pt x="9048412" y="1597373"/>
                  </a:lnTo>
                  <a:lnTo>
                    <a:pt x="9075613" y="1584671"/>
                  </a:lnTo>
                  <a:lnTo>
                    <a:pt x="9078468" y="1583280"/>
                  </a:lnTo>
                </a:path>
                <a:path w="9078595" h="2715260">
                  <a:moveTo>
                    <a:pt x="0" y="870737"/>
                  </a:moveTo>
                  <a:lnTo>
                    <a:pt x="35926" y="851722"/>
                  </a:lnTo>
                  <a:lnTo>
                    <a:pt x="71996" y="832709"/>
                  </a:lnTo>
                  <a:lnTo>
                    <a:pt x="108353" y="813699"/>
                  </a:lnTo>
                  <a:lnTo>
                    <a:pt x="145143" y="794694"/>
                  </a:lnTo>
                  <a:lnTo>
                    <a:pt x="182507" y="775696"/>
                  </a:lnTo>
                  <a:lnTo>
                    <a:pt x="220591" y="756707"/>
                  </a:lnTo>
                  <a:lnTo>
                    <a:pt x="259538" y="737728"/>
                  </a:lnTo>
                  <a:lnTo>
                    <a:pt x="299493" y="718761"/>
                  </a:lnTo>
                  <a:lnTo>
                    <a:pt x="340599" y="699807"/>
                  </a:lnTo>
                  <a:lnTo>
                    <a:pt x="382999" y="680870"/>
                  </a:lnTo>
                  <a:lnTo>
                    <a:pt x="426839" y="661949"/>
                  </a:lnTo>
                  <a:lnTo>
                    <a:pt x="472261" y="643047"/>
                  </a:lnTo>
                  <a:lnTo>
                    <a:pt x="519410" y="624166"/>
                  </a:lnTo>
                  <a:lnTo>
                    <a:pt x="568429" y="605307"/>
                  </a:lnTo>
                  <a:lnTo>
                    <a:pt x="619463" y="586473"/>
                  </a:lnTo>
                  <a:lnTo>
                    <a:pt x="672656" y="567664"/>
                  </a:lnTo>
                  <a:lnTo>
                    <a:pt x="728151" y="548882"/>
                  </a:lnTo>
                  <a:lnTo>
                    <a:pt x="786092" y="530130"/>
                  </a:lnTo>
                  <a:lnTo>
                    <a:pt x="846623" y="511409"/>
                  </a:lnTo>
                  <a:lnTo>
                    <a:pt x="909888" y="492720"/>
                  </a:lnTo>
                  <a:lnTo>
                    <a:pt x="976032" y="474065"/>
                  </a:lnTo>
                  <a:lnTo>
                    <a:pt x="1045197" y="455447"/>
                  </a:lnTo>
                  <a:lnTo>
                    <a:pt x="1082614" y="445590"/>
                  </a:lnTo>
                  <a:lnTo>
                    <a:pt x="1120759" y="435534"/>
                  </a:lnTo>
                  <a:lnTo>
                    <a:pt x="1159622" y="425295"/>
                  </a:lnTo>
                  <a:lnTo>
                    <a:pt x="1199191" y="414888"/>
                  </a:lnTo>
                  <a:lnTo>
                    <a:pt x="1239454" y="404329"/>
                  </a:lnTo>
                  <a:lnTo>
                    <a:pt x="1280400" y="393635"/>
                  </a:lnTo>
                  <a:lnTo>
                    <a:pt x="1322017" y="382821"/>
                  </a:lnTo>
                  <a:lnTo>
                    <a:pt x="1364293" y="371902"/>
                  </a:lnTo>
                  <a:lnTo>
                    <a:pt x="1407218" y="360895"/>
                  </a:lnTo>
                  <a:lnTo>
                    <a:pt x="1450780" y="349816"/>
                  </a:lnTo>
                  <a:lnTo>
                    <a:pt x="1494966" y="338681"/>
                  </a:lnTo>
                  <a:lnTo>
                    <a:pt x="1539766" y="327504"/>
                  </a:lnTo>
                  <a:lnTo>
                    <a:pt x="1585168" y="316303"/>
                  </a:lnTo>
                  <a:lnTo>
                    <a:pt x="1631160" y="305093"/>
                  </a:lnTo>
                  <a:lnTo>
                    <a:pt x="1677732" y="293890"/>
                  </a:lnTo>
                  <a:lnTo>
                    <a:pt x="1724870" y="282710"/>
                  </a:lnTo>
                  <a:lnTo>
                    <a:pt x="1772565" y="271568"/>
                  </a:lnTo>
                  <a:lnTo>
                    <a:pt x="1820804" y="260481"/>
                  </a:lnTo>
                  <a:lnTo>
                    <a:pt x="1869576" y="249464"/>
                  </a:lnTo>
                  <a:lnTo>
                    <a:pt x="1918869" y="238533"/>
                  </a:lnTo>
                  <a:lnTo>
                    <a:pt x="1968673" y="227704"/>
                  </a:lnTo>
                  <a:lnTo>
                    <a:pt x="2018974" y="216994"/>
                  </a:lnTo>
                  <a:lnTo>
                    <a:pt x="2069762" y="206417"/>
                  </a:lnTo>
                  <a:lnTo>
                    <a:pt x="2121025" y="195989"/>
                  </a:lnTo>
                  <a:lnTo>
                    <a:pt x="2172752" y="185728"/>
                  </a:lnTo>
                  <a:lnTo>
                    <a:pt x="2224931" y="175647"/>
                  </a:lnTo>
                  <a:lnTo>
                    <a:pt x="2277551" y="165764"/>
                  </a:lnTo>
                  <a:lnTo>
                    <a:pt x="2330600" y="156094"/>
                  </a:lnTo>
                  <a:lnTo>
                    <a:pt x="2384066" y="146653"/>
                  </a:lnTo>
                  <a:lnTo>
                    <a:pt x="2437938" y="137456"/>
                  </a:lnTo>
                  <a:lnTo>
                    <a:pt x="2492205" y="128521"/>
                  </a:lnTo>
                  <a:lnTo>
                    <a:pt x="2546855" y="119862"/>
                  </a:lnTo>
                  <a:lnTo>
                    <a:pt x="2601876" y="111495"/>
                  </a:lnTo>
                  <a:lnTo>
                    <a:pt x="2657257" y="103436"/>
                  </a:lnTo>
                  <a:lnTo>
                    <a:pt x="2712987" y="95702"/>
                  </a:lnTo>
                  <a:lnTo>
                    <a:pt x="2769053" y="88307"/>
                  </a:lnTo>
                  <a:lnTo>
                    <a:pt x="2825445" y="81269"/>
                  </a:lnTo>
                  <a:lnTo>
                    <a:pt x="2882151" y="74602"/>
                  </a:lnTo>
                  <a:lnTo>
                    <a:pt x="2939159" y="68322"/>
                  </a:lnTo>
                  <a:lnTo>
                    <a:pt x="2996457" y="62446"/>
                  </a:lnTo>
                  <a:lnTo>
                    <a:pt x="3054035" y="56990"/>
                  </a:lnTo>
                  <a:lnTo>
                    <a:pt x="3111881" y="51968"/>
                  </a:lnTo>
                  <a:lnTo>
                    <a:pt x="3156318" y="48359"/>
                  </a:lnTo>
                  <a:lnTo>
                    <a:pt x="3201095" y="44877"/>
                  </a:lnTo>
                  <a:lnTo>
                    <a:pt x="3246208" y="41521"/>
                  </a:lnTo>
                  <a:lnTo>
                    <a:pt x="3291649" y="38292"/>
                  </a:lnTo>
                  <a:lnTo>
                    <a:pt x="3337414" y="35191"/>
                  </a:lnTo>
                  <a:lnTo>
                    <a:pt x="3383497" y="32217"/>
                  </a:lnTo>
                  <a:lnTo>
                    <a:pt x="3429892" y="29372"/>
                  </a:lnTo>
                  <a:lnTo>
                    <a:pt x="3476594" y="26655"/>
                  </a:lnTo>
                  <a:lnTo>
                    <a:pt x="3523597" y="24067"/>
                  </a:lnTo>
                  <a:lnTo>
                    <a:pt x="3570896" y="21609"/>
                  </a:lnTo>
                  <a:lnTo>
                    <a:pt x="3618486" y="19281"/>
                  </a:lnTo>
                  <a:lnTo>
                    <a:pt x="3666359" y="17084"/>
                  </a:lnTo>
                  <a:lnTo>
                    <a:pt x="3714512" y="15017"/>
                  </a:lnTo>
                  <a:lnTo>
                    <a:pt x="3762937" y="13081"/>
                  </a:lnTo>
                  <a:lnTo>
                    <a:pt x="3811631" y="11277"/>
                  </a:lnTo>
                  <a:lnTo>
                    <a:pt x="3860587" y="9605"/>
                  </a:lnTo>
                  <a:lnTo>
                    <a:pt x="3909799" y="8066"/>
                  </a:lnTo>
                  <a:lnTo>
                    <a:pt x="3959262" y="6659"/>
                  </a:lnTo>
                  <a:lnTo>
                    <a:pt x="4008971" y="5386"/>
                  </a:lnTo>
                  <a:lnTo>
                    <a:pt x="4058920" y="4247"/>
                  </a:lnTo>
                  <a:lnTo>
                    <a:pt x="4109103" y="3241"/>
                  </a:lnTo>
                  <a:lnTo>
                    <a:pt x="4159515" y="2371"/>
                  </a:lnTo>
                  <a:lnTo>
                    <a:pt x="4210150" y="1636"/>
                  </a:lnTo>
                  <a:lnTo>
                    <a:pt x="4261002" y="1036"/>
                  </a:lnTo>
                  <a:lnTo>
                    <a:pt x="4312066" y="572"/>
                  </a:lnTo>
                  <a:lnTo>
                    <a:pt x="4363337" y="244"/>
                  </a:lnTo>
                  <a:lnTo>
                    <a:pt x="4414809" y="53"/>
                  </a:lnTo>
                  <a:lnTo>
                    <a:pt x="4466475" y="0"/>
                  </a:lnTo>
                  <a:lnTo>
                    <a:pt x="4518332" y="83"/>
                  </a:lnTo>
                  <a:lnTo>
                    <a:pt x="4570373" y="305"/>
                  </a:lnTo>
                  <a:lnTo>
                    <a:pt x="4622592" y="666"/>
                  </a:lnTo>
                  <a:lnTo>
                    <a:pt x="4674984" y="1165"/>
                  </a:lnTo>
                  <a:lnTo>
                    <a:pt x="4727543" y="1804"/>
                  </a:lnTo>
                  <a:lnTo>
                    <a:pt x="4780264" y="2583"/>
                  </a:lnTo>
                  <a:lnTo>
                    <a:pt x="4833141" y="3501"/>
                  </a:lnTo>
                  <a:lnTo>
                    <a:pt x="4886169" y="4560"/>
                  </a:lnTo>
                  <a:lnTo>
                    <a:pt x="4939342" y="5761"/>
                  </a:lnTo>
                  <a:lnTo>
                    <a:pt x="4992655" y="7102"/>
                  </a:lnTo>
                  <a:lnTo>
                    <a:pt x="5046101" y="8586"/>
                  </a:lnTo>
                  <a:lnTo>
                    <a:pt x="5099676" y="10212"/>
                  </a:lnTo>
                  <a:lnTo>
                    <a:pt x="5153373" y="11981"/>
                  </a:lnTo>
                  <a:lnTo>
                    <a:pt x="5207188" y="13893"/>
                  </a:lnTo>
                  <a:lnTo>
                    <a:pt x="5261114" y="15948"/>
                  </a:lnTo>
                  <a:lnTo>
                    <a:pt x="5315146" y="18147"/>
                  </a:lnTo>
                  <a:lnTo>
                    <a:pt x="5369278" y="20491"/>
                  </a:lnTo>
                  <a:lnTo>
                    <a:pt x="5423505" y="22980"/>
                  </a:lnTo>
                  <a:lnTo>
                    <a:pt x="5477822" y="25614"/>
                  </a:lnTo>
                  <a:lnTo>
                    <a:pt x="5532222" y="28394"/>
                  </a:lnTo>
                  <a:lnTo>
                    <a:pt x="5586700" y="31320"/>
                  </a:lnTo>
                  <a:lnTo>
                    <a:pt x="5641251" y="34392"/>
                  </a:lnTo>
                  <a:lnTo>
                    <a:pt x="5695869" y="37612"/>
                  </a:lnTo>
                  <a:lnTo>
                    <a:pt x="5750548" y="40979"/>
                  </a:lnTo>
                  <a:lnTo>
                    <a:pt x="5805283" y="44493"/>
                  </a:lnTo>
                  <a:lnTo>
                    <a:pt x="5860068" y="48156"/>
                  </a:lnTo>
                  <a:lnTo>
                    <a:pt x="5914897" y="51968"/>
                  </a:lnTo>
                  <a:lnTo>
                    <a:pt x="5962519" y="55457"/>
                  </a:lnTo>
                  <a:lnTo>
                    <a:pt x="6011082" y="59249"/>
                  </a:lnTo>
                  <a:lnTo>
                    <a:pt x="6060546" y="63334"/>
                  </a:lnTo>
                  <a:lnTo>
                    <a:pt x="6110870" y="67703"/>
                  </a:lnTo>
                  <a:lnTo>
                    <a:pt x="6162011" y="72347"/>
                  </a:lnTo>
                  <a:lnTo>
                    <a:pt x="6213930" y="77254"/>
                  </a:lnTo>
                  <a:lnTo>
                    <a:pt x="6266585" y="82416"/>
                  </a:lnTo>
                  <a:lnTo>
                    <a:pt x="6319934" y="87822"/>
                  </a:lnTo>
                  <a:lnTo>
                    <a:pt x="6373937" y="93463"/>
                  </a:lnTo>
                  <a:lnTo>
                    <a:pt x="6428553" y="99330"/>
                  </a:lnTo>
                  <a:lnTo>
                    <a:pt x="6483739" y="105411"/>
                  </a:lnTo>
                  <a:lnTo>
                    <a:pt x="6539455" y="111698"/>
                  </a:lnTo>
                  <a:lnTo>
                    <a:pt x="6595661" y="118181"/>
                  </a:lnTo>
                  <a:lnTo>
                    <a:pt x="6652314" y="124849"/>
                  </a:lnTo>
                  <a:lnTo>
                    <a:pt x="6709373" y="131694"/>
                  </a:lnTo>
                  <a:lnTo>
                    <a:pt x="6766798" y="138705"/>
                  </a:lnTo>
                  <a:lnTo>
                    <a:pt x="6824546" y="145873"/>
                  </a:lnTo>
                  <a:lnTo>
                    <a:pt x="6882578" y="153187"/>
                  </a:lnTo>
                  <a:lnTo>
                    <a:pt x="6940851" y="160638"/>
                  </a:lnTo>
                  <a:lnTo>
                    <a:pt x="6999325" y="168217"/>
                  </a:lnTo>
                  <a:lnTo>
                    <a:pt x="7057958" y="175913"/>
                  </a:lnTo>
                  <a:lnTo>
                    <a:pt x="7116709" y="183716"/>
                  </a:lnTo>
                  <a:lnTo>
                    <a:pt x="7175538" y="191618"/>
                  </a:lnTo>
                  <a:lnTo>
                    <a:pt x="7234402" y="199607"/>
                  </a:lnTo>
                  <a:lnTo>
                    <a:pt x="7293260" y="207675"/>
                  </a:lnTo>
                  <a:lnTo>
                    <a:pt x="7352072" y="215811"/>
                  </a:lnTo>
                  <a:lnTo>
                    <a:pt x="7410797" y="224006"/>
                  </a:lnTo>
                  <a:lnTo>
                    <a:pt x="7469392" y="232250"/>
                  </a:lnTo>
                  <a:lnTo>
                    <a:pt x="7527817" y="240533"/>
                  </a:lnTo>
                  <a:lnTo>
                    <a:pt x="7586031" y="248845"/>
                  </a:lnTo>
                  <a:lnTo>
                    <a:pt x="7643993" y="257177"/>
                  </a:lnTo>
                  <a:lnTo>
                    <a:pt x="7701660" y="265519"/>
                  </a:lnTo>
                  <a:lnTo>
                    <a:pt x="7758993" y="273860"/>
                  </a:lnTo>
                  <a:lnTo>
                    <a:pt x="7815950" y="282192"/>
                  </a:lnTo>
                  <a:lnTo>
                    <a:pt x="7872490" y="290504"/>
                  </a:lnTo>
                  <a:lnTo>
                    <a:pt x="7928571" y="298787"/>
                  </a:lnTo>
                  <a:lnTo>
                    <a:pt x="7984153" y="307031"/>
                  </a:lnTo>
                  <a:lnTo>
                    <a:pt x="8039193" y="315226"/>
                  </a:lnTo>
                  <a:lnTo>
                    <a:pt x="8093652" y="323362"/>
                  </a:lnTo>
                  <a:lnTo>
                    <a:pt x="8147488" y="331430"/>
                  </a:lnTo>
                  <a:lnTo>
                    <a:pt x="8200659" y="339419"/>
                  </a:lnTo>
                  <a:lnTo>
                    <a:pt x="8253125" y="347321"/>
                  </a:lnTo>
                  <a:lnTo>
                    <a:pt x="8304844" y="355124"/>
                  </a:lnTo>
                  <a:lnTo>
                    <a:pt x="8355776" y="362820"/>
                  </a:lnTo>
                  <a:lnTo>
                    <a:pt x="8405878" y="370399"/>
                  </a:lnTo>
                  <a:lnTo>
                    <a:pt x="8455110" y="377850"/>
                  </a:lnTo>
                  <a:lnTo>
                    <a:pt x="8503430" y="385164"/>
                  </a:lnTo>
                  <a:lnTo>
                    <a:pt x="8550798" y="392332"/>
                  </a:lnTo>
                  <a:lnTo>
                    <a:pt x="8597172" y="399343"/>
                  </a:lnTo>
                  <a:lnTo>
                    <a:pt x="8642512" y="406188"/>
                  </a:lnTo>
                  <a:lnTo>
                    <a:pt x="8686775" y="412856"/>
                  </a:lnTo>
                  <a:lnTo>
                    <a:pt x="8729920" y="419339"/>
                  </a:lnTo>
                  <a:lnTo>
                    <a:pt x="8771907" y="425626"/>
                  </a:lnTo>
                  <a:lnTo>
                    <a:pt x="8812695" y="431707"/>
                  </a:lnTo>
                  <a:lnTo>
                    <a:pt x="8852241" y="437574"/>
                  </a:lnTo>
                  <a:lnTo>
                    <a:pt x="8890506" y="443215"/>
                  </a:lnTo>
                  <a:lnTo>
                    <a:pt x="8963023" y="453783"/>
                  </a:lnTo>
                  <a:lnTo>
                    <a:pt x="9029919" y="463334"/>
                  </a:lnTo>
                  <a:lnTo>
                    <a:pt x="9061155" y="467703"/>
                  </a:lnTo>
                  <a:lnTo>
                    <a:pt x="9078468" y="470084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40" y="5640323"/>
              <a:ext cx="3005455" cy="1211580"/>
            </a:xfrm>
            <a:custGeom>
              <a:avLst/>
              <a:gdLst/>
              <a:ahLst/>
              <a:cxnLst/>
              <a:rect l="l" t="t" r="r" b="b"/>
              <a:pathLst>
                <a:path w="3005455" h="1211579">
                  <a:moveTo>
                    <a:pt x="0" y="0"/>
                  </a:moveTo>
                  <a:lnTo>
                    <a:pt x="51736" y="23523"/>
                  </a:lnTo>
                  <a:lnTo>
                    <a:pt x="103465" y="47039"/>
                  </a:lnTo>
                  <a:lnTo>
                    <a:pt x="155181" y="70542"/>
                  </a:lnTo>
                  <a:lnTo>
                    <a:pt x="206875" y="94025"/>
                  </a:lnTo>
                  <a:lnTo>
                    <a:pt x="258542" y="117481"/>
                  </a:lnTo>
                  <a:lnTo>
                    <a:pt x="310173" y="140903"/>
                  </a:lnTo>
                  <a:lnTo>
                    <a:pt x="361763" y="164285"/>
                  </a:lnTo>
                  <a:lnTo>
                    <a:pt x="413304" y="187620"/>
                  </a:lnTo>
                  <a:lnTo>
                    <a:pt x="464788" y="210901"/>
                  </a:lnTo>
                  <a:lnTo>
                    <a:pt x="516210" y="234122"/>
                  </a:lnTo>
                  <a:lnTo>
                    <a:pt x="567562" y="257275"/>
                  </a:lnTo>
                  <a:lnTo>
                    <a:pt x="618837" y="280354"/>
                  </a:lnTo>
                  <a:lnTo>
                    <a:pt x="670028" y="303352"/>
                  </a:lnTo>
                  <a:lnTo>
                    <a:pt x="721127" y="326263"/>
                  </a:lnTo>
                  <a:lnTo>
                    <a:pt x="772129" y="349080"/>
                  </a:lnTo>
                  <a:lnTo>
                    <a:pt x="823026" y="371796"/>
                  </a:lnTo>
                  <a:lnTo>
                    <a:pt x="873811" y="394404"/>
                  </a:lnTo>
                  <a:lnTo>
                    <a:pt x="924477" y="416898"/>
                  </a:lnTo>
                  <a:lnTo>
                    <a:pt x="975017" y="439271"/>
                  </a:lnTo>
                  <a:lnTo>
                    <a:pt x="1025424" y="461515"/>
                  </a:lnTo>
                  <a:lnTo>
                    <a:pt x="1075691" y="483626"/>
                  </a:lnTo>
                  <a:lnTo>
                    <a:pt x="1125811" y="505594"/>
                  </a:lnTo>
                  <a:lnTo>
                    <a:pt x="1175776" y="527415"/>
                  </a:lnTo>
                  <a:lnTo>
                    <a:pt x="1225581" y="549081"/>
                  </a:lnTo>
                  <a:lnTo>
                    <a:pt x="1275218" y="570586"/>
                  </a:lnTo>
                  <a:lnTo>
                    <a:pt x="1324680" y="591923"/>
                  </a:lnTo>
                  <a:lnTo>
                    <a:pt x="1373960" y="613084"/>
                  </a:lnTo>
                  <a:lnTo>
                    <a:pt x="1423050" y="634064"/>
                  </a:lnTo>
                  <a:lnTo>
                    <a:pt x="1471945" y="654855"/>
                  </a:lnTo>
                  <a:lnTo>
                    <a:pt x="1520637" y="675452"/>
                  </a:lnTo>
                  <a:lnTo>
                    <a:pt x="1569118" y="695846"/>
                  </a:lnTo>
                  <a:lnTo>
                    <a:pt x="1617383" y="716032"/>
                  </a:lnTo>
                  <a:lnTo>
                    <a:pt x="1665423" y="736002"/>
                  </a:lnTo>
                  <a:lnTo>
                    <a:pt x="1713232" y="755751"/>
                  </a:lnTo>
                  <a:lnTo>
                    <a:pt x="1760804" y="775270"/>
                  </a:lnTo>
                  <a:lnTo>
                    <a:pt x="1808130" y="794555"/>
                  </a:lnTo>
                  <a:lnTo>
                    <a:pt x="1855204" y="813597"/>
                  </a:lnTo>
                  <a:lnTo>
                    <a:pt x="1902019" y="832390"/>
                  </a:lnTo>
                  <a:lnTo>
                    <a:pt x="1948568" y="850927"/>
                  </a:lnTo>
                  <a:lnTo>
                    <a:pt x="1994844" y="869202"/>
                  </a:lnTo>
                  <a:lnTo>
                    <a:pt x="2040840" y="887208"/>
                  </a:lnTo>
                  <a:lnTo>
                    <a:pt x="2086549" y="904937"/>
                  </a:lnTo>
                  <a:lnTo>
                    <a:pt x="2131963" y="922385"/>
                  </a:lnTo>
                  <a:lnTo>
                    <a:pt x="2177077" y="939543"/>
                  </a:lnTo>
                  <a:lnTo>
                    <a:pt x="2221882" y="956404"/>
                  </a:lnTo>
                  <a:lnTo>
                    <a:pt x="2266372" y="972963"/>
                  </a:lnTo>
                  <a:lnTo>
                    <a:pt x="2310540" y="989213"/>
                  </a:lnTo>
                  <a:lnTo>
                    <a:pt x="2354379" y="1005146"/>
                  </a:lnTo>
                  <a:lnTo>
                    <a:pt x="2397882" y="1020757"/>
                  </a:lnTo>
                  <a:lnTo>
                    <a:pt x="2441042" y="1036037"/>
                  </a:lnTo>
                  <a:lnTo>
                    <a:pt x="2483852" y="1050981"/>
                  </a:lnTo>
                  <a:lnTo>
                    <a:pt x="2526304" y="1065583"/>
                  </a:lnTo>
                  <a:lnTo>
                    <a:pt x="2568393" y="1079834"/>
                  </a:lnTo>
                  <a:lnTo>
                    <a:pt x="2610110" y="1093728"/>
                  </a:lnTo>
                  <a:lnTo>
                    <a:pt x="2651449" y="1107259"/>
                  </a:lnTo>
                  <a:lnTo>
                    <a:pt x="2692403" y="1120420"/>
                  </a:lnTo>
                  <a:lnTo>
                    <a:pt x="2732964" y="1133205"/>
                  </a:lnTo>
                  <a:lnTo>
                    <a:pt x="2773127" y="1145605"/>
                  </a:lnTo>
                  <a:lnTo>
                    <a:pt x="2812883" y="1157616"/>
                  </a:lnTo>
                  <a:lnTo>
                    <a:pt x="2852227" y="1169229"/>
                  </a:lnTo>
                  <a:lnTo>
                    <a:pt x="2891150" y="1180439"/>
                  </a:lnTo>
                  <a:lnTo>
                    <a:pt x="2929645" y="1191239"/>
                  </a:lnTo>
                  <a:lnTo>
                    <a:pt x="2967707" y="1201621"/>
                  </a:lnTo>
                  <a:lnTo>
                    <a:pt x="3005328" y="121157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532" y="5285232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30" y="13040"/>
                  </a:lnTo>
                  <a:lnTo>
                    <a:pt x="74781" y="26102"/>
                  </a:lnTo>
                  <a:lnTo>
                    <a:pt x="112476" y="39209"/>
                  </a:lnTo>
                  <a:lnTo>
                    <a:pt x="150535" y="52381"/>
                  </a:lnTo>
                  <a:lnTo>
                    <a:pt x="189081" y="65641"/>
                  </a:lnTo>
                  <a:lnTo>
                    <a:pt x="228234" y="79010"/>
                  </a:lnTo>
                  <a:lnTo>
                    <a:pt x="268117" y="92511"/>
                  </a:lnTo>
                  <a:lnTo>
                    <a:pt x="308850" y="106166"/>
                  </a:lnTo>
                  <a:lnTo>
                    <a:pt x="350556" y="119996"/>
                  </a:lnTo>
                  <a:lnTo>
                    <a:pt x="393355" y="134024"/>
                  </a:lnTo>
                  <a:lnTo>
                    <a:pt x="437370" y="148271"/>
                  </a:lnTo>
                  <a:lnTo>
                    <a:pt x="482722" y="162760"/>
                  </a:lnTo>
                  <a:lnTo>
                    <a:pt x="529532" y="177511"/>
                  </a:lnTo>
                  <a:lnTo>
                    <a:pt x="577923" y="192548"/>
                  </a:lnTo>
                  <a:lnTo>
                    <a:pt x="628015" y="207892"/>
                  </a:lnTo>
                  <a:lnTo>
                    <a:pt x="679930" y="223566"/>
                  </a:lnTo>
                  <a:lnTo>
                    <a:pt x="733790" y="239590"/>
                  </a:lnTo>
                  <a:lnTo>
                    <a:pt x="789716" y="255987"/>
                  </a:lnTo>
                  <a:lnTo>
                    <a:pt x="847830" y="272779"/>
                  </a:lnTo>
                  <a:lnTo>
                    <a:pt x="908254" y="289988"/>
                  </a:lnTo>
                  <a:lnTo>
                    <a:pt x="971108" y="307635"/>
                  </a:lnTo>
                  <a:lnTo>
                    <a:pt x="1036514" y="325744"/>
                  </a:lnTo>
                  <a:lnTo>
                    <a:pt x="1104595" y="344335"/>
                  </a:lnTo>
                  <a:lnTo>
                    <a:pt x="1143070" y="354783"/>
                  </a:lnTo>
                  <a:lnTo>
                    <a:pt x="1182416" y="365482"/>
                  </a:lnTo>
                  <a:lnTo>
                    <a:pt x="1222610" y="376420"/>
                  </a:lnTo>
                  <a:lnTo>
                    <a:pt x="1263628" y="387587"/>
                  </a:lnTo>
                  <a:lnTo>
                    <a:pt x="1305446" y="398970"/>
                  </a:lnTo>
                  <a:lnTo>
                    <a:pt x="1348038" y="410558"/>
                  </a:lnTo>
                  <a:lnTo>
                    <a:pt x="1391383" y="422339"/>
                  </a:lnTo>
                  <a:lnTo>
                    <a:pt x="1435454" y="434301"/>
                  </a:lnTo>
                  <a:lnTo>
                    <a:pt x="1480229" y="446435"/>
                  </a:lnTo>
                  <a:lnTo>
                    <a:pt x="1525683" y="458726"/>
                  </a:lnTo>
                  <a:lnTo>
                    <a:pt x="1571793" y="471165"/>
                  </a:lnTo>
                  <a:lnTo>
                    <a:pt x="1618533" y="483740"/>
                  </a:lnTo>
                  <a:lnTo>
                    <a:pt x="1665881" y="496438"/>
                  </a:lnTo>
                  <a:lnTo>
                    <a:pt x="1713812" y="509249"/>
                  </a:lnTo>
                  <a:lnTo>
                    <a:pt x="1762302" y="522161"/>
                  </a:lnTo>
                  <a:lnTo>
                    <a:pt x="1811326" y="535163"/>
                  </a:lnTo>
                  <a:lnTo>
                    <a:pt x="1860862" y="548242"/>
                  </a:lnTo>
                  <a:lnTo>
                    <a:pt x="1910884" y="561388"/>
                  </a:lnTo>
                  <a:lnTo>
                    <a:pt x="1961369" y="574589"/>
                  </a:lnTo>
                  <a:lnTo>
                    <a:pt x="2012293" y="587832"/>
                  </a:lnTo>
                  <a:lnTo>
                    <a:pt x="2063632" y="601108"/>
                  </a:lnTo>
                  <a:lnTo>
                    <a:pt x="2115361" y="614404"/>
                  </a:lnTo>
                  <a:lnTo>
                    <a:pt x="2167457" y="627708"/>
                  </a:lnTo>
                  <a:lnTo>
                    <a:pt x="2219896" y="641010"/>
                  </a:lnTo>
                  <a:lnTo>
                    <a:pt x="2272652" y="654297"/>
                  </a:lnTo>
                  <a:lnTo>
                    <a:pt x="2325704" y="667558"/>
                  </a:lnTo>
                  <a:lnTo>
                    <a:pt x="2379025" y="680782"/>
                  </a:lnTo>
                  <a:lnTo>
                    <a:pt x="2432593" y="693956"/>
                  </a:lnTo>
                  <a:lnTo>
                    <a:pt x="2486383" y="707070"/>
                  </a:lnTo>
                  <a:lnTo>
                    <a:pt x="2540372" y="720112"/>
                  </a:lnTo>
                  <a:lnTo>
                    <a:pt x="2594535" y="733070"/>
                  </a:lnTo>
                  <a:lnTo>
                    <a:pt x="2648847" y="745933"/>
                  </a:lnTo>
                  <a:lnTo>
                    <a:pt x="2703286" y="758689"/>
                  </a:lnTo>
                  <a:lnTo>
                    <a:pt x="2757827" y="771327"/>
                  </a:lnTo>
                  <a:lnTo>
                    <a:pt x="2812445" y="783835"/>
                  </a:lnTo>
                  <a:lnTo>
                    <a:pt x="2867118" y="796202"/>
                  </a:lnTo>
                  <a:lnTo>
                    <a:pt x="2921820" y="808416"/>
                  </a:lnTo>
                  <a:lnTo>
                    <a:pt x="2976529" y="820465"/>
                  </a:lnTo>
                  <a:lnTo>
                    <a:pt x="3031219" y="832339"/>
                  </a:lnTo>
                  <a:lnTo>
                    <a:pt x="3085866" y="844024"/>
                  </a:lnTo>
                  <a:lnTo>
                    <a:pt x="3140448" y="855511"/>
                  </a:lnTo>
                  <a:lnTo>
                    <a:pt x="3194939" y="866787"/>
                  </a:lnTo>
                  <a:lnTo>
                    <a:pt x="3240905" y="876174"/>
                  </a:lnTo>
                  <a:lnTo>
                    <a:pt x="3287337" y="885572"/>
                  </a:lnTo>
                  <a:lnTo>
                    <a:pt x="3334214" y="894977"/>
                  </a:lnTo>
                  <a:lnTo>
                    <a:pt x="3381516" y="904385"/>
                  </a:lnTo>
                  <a:lnTo>
                    <a:pt x="3429225" y="913795"/>
                  </a:lnTo>
                  <a:lnTo>
                    <a:pt x="3477320" y="923202"/>
                  </a:lnTo>
                  <a:lnTo>
                    <a:pt x="3525781" y="932602"/>
                  </a:lnTo>
                  <a:lnTo>
                    <a:pt x="3574590" y="941993"/>
                  </a:lnTo>
                  <a:lnTo>
                    <a:pt x="3623725" y="951370"/>
                  </a:lnTo>
                  <a:lnTo>
                    <a:pt x="3673169" y="960731"/>
                  </a:lnTo>
                  <a:lnTo>
                    <a:pt x="3722900" y="970072"/>
                  </a:lnTo>
                  <a:lnTo>
                    <a:pt x="3772900" y="979390"/>
                  </a:lnTo>
                  <a:lnTo>
                    <a:pt x="3823148" y="988681"/>
                  </a:lnTo>
                  <a:lnTo>
                    <a:pt x="3873625" y="997942"/>
                  </a:lnTo>
                  <a:lnTo>
                    <a:pt x="3924312" y="1007169"/>
                  </a:lnTo>
                  <a:lnTo>
                    <a:pt x="3975188" y="1016359"/>
                  </a:lnTo>
                  <a:lnTo>
                    <a:pt x="4026234" y="1025508"/>
                  </a:lnTo>
                  <a:lnTo>
                    <a:pt x="4077431" y="1034614"/>
                  </a:lnTo>
                  <a:lnTo>
                    <a:pt x="4128758" y="1043673"/>
                  </a:lnTo>
                  <a:lnTo>
                    <a:pt x="4180196" y="1052680"/>
                  </a:lnTo>
                  <a:lnTo>
                    <a:pt x="4231726" y="1061634"/>
                  </a:lnTo>
                  <a:lnTo>
                    <a:pt x="4283327" y="1070530"/>
                  </a:lnTo>
                  <a:lnTo>
                    <a:pt x="4334980" y="1079365"/>
                  </a:lnTo>
                  <a:lnTo>
                    <a:pt x="4386666" y="1088135"/>
                  </a:lnTo>
                  <a:lnTo>
                    <a:pt x="4438364" y="1096838"/>
                  </a:lnTo>
                  <a:lnTo>
                    <a:pt x="4490055" y="1105470"/>
                  </a:lnTo>
                  <a:lnTo>
                    <a:pt x="4541719" y="1114027"/>
                  </a:lnTo>
                  <a:lnTo>
                    <a:pt x="4593337" y="1122505"/>
                  </a:lnTo>
                  <a:lnTo>
                    <a:pt x="4644889" y="1130903"/>
                  </a:lnTo>
                  <a:lnTo>
                    <a:pt x="4696356" y="1139215"/>
                  </a:lnTo>
                  <a:lnTo>
                    <a:pt x="4747717" y="1147439"/>
                  </a:lnTo>
                  <a:lnTo>
                    <a:pt x="4798953" y="1155572"/>
                  </a:lnTo>
                  <a:lnTo>
                    <a:pt x="4850044" y="1163609"/>
                  </a:lnTo>
                  <a:lnTo>
                    <a:pt x="4900971" y="1171548"/>
                  </a:lnTo>
                  <a:lnTo>
                    <a:pt x="4951715" y="1179384"/>
                  </a:lnTo>
                  <a:lnTo>
                    <a:pt x="5002254" y="1187116"/>
                  </a:lnTo>
                  <a:lnTo>
                    <a:pt x="5052570" y="1194738"/>
                  </a:lnTo>
                  <a:lnTo>
                    <a:pt x="5102643" y="1202248"/>
                  </a:lnTo>
                  <a:lnTo>
                    <a:pt x="5152453" y="1209643"/>
                  </a:lnTo>
                  <a:lnTo>
                    <a:pt x="5201981" y="1216918"/>
                  </a:lnTo>
                  <a:lnTo>
                    <a:pt x="5251208" y="1224071"/>
                  </a:lnTo>
                  <a:lnTo>
                    <a:pt x="5300112" y="1231098"/>
                  </a:lnTo>
                  <a:lnTo>
                    <a:pt x="5348675" y="1237995"/>
                  </a:lnTo>
                  <a:lnTo>
                    <a:pt x="5396877" y="1244760"/>
                  </a:lnTo>
                  <a:lnTo>
                    <a:pt x="5444699" y="1251389"/>
                  </a:lnTo>
                  <a:lnTo>
                    <a:pt x="5492120" y="1257878"/>
                  </a:lnTo>
                  <a:lnTo>
                    <a:pt x="5539121" y="1264224"/>
                  </a:lnTo>
                  <a:lnTo>
                    <a:pt x="5585682" y="1270423"/>
                  </a:lnTo>
                  <a:lnTo>
                    <a:pt x="5631784" y="1276473"/>
                  </a:lnTo>
                  <a:lnTo>
                    <a:pt x="5677408" y="1282369"/>
                  </a:lnTo>
                  <a:lnTo>
                    <a:pt x="5732837" y="1289363"/>
                  </a:lnTo>
                  <a:lnTo>
                    <a:pt x="5788444" y="1296155"/>
                  </a:lnTo>
                  <a:lnTo>
                    <a:pt x="5844194" y="1302751"/>
                  </a:lnTo>
                  <a:lnTo>
                    <a:pt x="5900055" y="1309154"/>
                  </a:lnTo>
                  <a:lnTo>
                    <a:pt x="5955991" y="1315370"/>
                  </a:lnTo>
                  <a:lnTo>
                    <a:pt x="6011969" y="1321401"/>
                  </a:lnTo>
                  <a:lnTo>
                    <a:pt x="6067954" y="1327252"/>
                  </a:lnTo>
                  <a:lnTo>
                    <a:pt x="6123913" y="1332927"/>
                  </a:lnTo>
                  <a:lnTo>
                    <a:pt x="6179810" y="1338430"/>
                  </a:lnTo>
                  <a:lnTo>
                    <a:pt x="6235613" y="1343766"/>
                  </a:lnTo>
                  <a:lnTo>
                    <a:pt x="6291286" y="1348938"/>
                  </a:lnTo>
                  <a:lnTo>
                    <a:pt x="6346796" y="1353951"/>
                  </a:lnTo>
                  <a:lnTo>
                    <a:pt x="6402109" y="1358809"/>
                  </a:lnTo>
                  <a:lnTo>
                    <a:pt x="6457190" y="1363515"/>
                  </a:lnTo>
                  <a:lnTo>
                    <a:pt x="6512005" y="1368075"/>
                  </a:lnTo>
                  <a:lnTo>
                    <a:pt x="6566521" y="1372492"/>
                  </a:lnTo>
                  <a:lnTo>
                    <a:pt x="6620702" y="1376770"/>
                  </a:lnTo>
                  <a:lnTo>
                    <a:pt x="6674516" y="1380913"/>
                  </a:lnTo>
                  <a:lnTo>
                    <a:pt x="6727927" y="1384927"/>
                  </a:lnTo>
                  <a:lnTo>
                    <a:pt x="6780902" y="1388814"/>
                  </a:lnTo>
                  <a:lnTo>
                    <a:pt x="6833407" y="1392578"/>
                  </a:lnTo>
                  <a:lnTo>
                    <a:pt x="6885407" y="1396225"/>
                  </a:lnTo>
                  <a:lnTo>
                    <a:pt x="6936868" y="1399758"/>
                  </a:lnTo>
                  <a:lnTo>
                    <a:pt x="6987756" y="1403181"/>
                  </a:lnTo>
                  <a:lnTo>
                    <a:pt x="7038038" y="1406499"/>
                  </a:lnTo>
                  <a:lnTo>
                    <a:pt x="7087678" y="1409715"/>
                  </a:lnTo>
                  <a:lnTo>
                    <a:pt x="7136643" y="1412834"/>
                  </a:lnTo>
                  <a:lnTo>
                    <a:pt x="7184899" y="1415860"/>
                  </a:lnTo>
                  <a:lnTo>
                    <a:pt x="7232411" y="1418796"/>
                  </a:lnTo>
                  <a:lnTo>
                    <a:pt x="7279146" y="1421648"/>
                  </a:lnTo>
                  <a:lnTo>
                    <a:pt x="7325068" y="1424419"/>
                  </a:lnTo>
                  <a:lnTo>
                    <a:pt x="7370145" y="1427113"/>
                  </a:lnTo>
                  <a:lnTo>
                    <a:pt x="7414342" y="1429735"/>
                  </a:lnTo>
                  <a:lnTo>
                    <a:pt x="7457625" y="1432289"/>
                  </a:lnTo>
                  <a:lnTo>
                    <a:pt x="7499959" y="1434778"/>
                  </a:lnTo>
                  <a:lnTo>
                    <a:pt x="7541311" y="1437207"/>
                  </a:lnTo>
                  <a:lnTo>
                    <a:pt x="7581647" y="1439580"/>
                  </a:lnTo>
                  <a:lnTo>
                    <a:pt x="7620931" y="1441901"/>
                  </a:lnTo>
                  <a:lnTo>
                    <a:pt x="7659131" y="1444175"/>
                  </a:lnTo>
                  <a:lnTo>
                    <a:pt x="7696213" y="1446405"/>
                  </a:lnTo>
                  <a:lnTo>
                    <a:pt x="7732141" y="1448596"/>
                  </a:lnTo>
                  <a:lnTo>
                    <a:pt x="7813749" y="1453393"/>
                  </a:lnTo>
                  <a:lnTo>
                    <a:pt x="7888492" y="1457351"/>
                  </a:lnTo>
                  <a:lnTo>
                    <a:pt x="7956943" y="1460536"/>
                  </a:lnTo>
                  <a:lnTo>
                    <a:pt x="8019675" y="1463013"/>
                  </a:lnTo>
                  <a:lnTo>
                    <a:pt x="8077260" y="1464848"/>
                  </a:lnTo>
                  <a:lnTo>
                    <a:pt x="8130273" y="1466104"/>
                  </a:lnTo>
                  <a:lnTo>
                    <a:pt x="8179284" y="1466849"/>
                  </a:lnTo>
                  <a:lnTo>
                    <a:pt x="8224868" y="1467146"/>
                  </a:lnTo>
                  <a:lnTo>
                    <a:pt x="8267598" y="1467061"/>
                  </a:lnTo>
                  <a:lnTo>
                    <a:pt x="8308046" y="1466660"/>
                  </a:lnTo>
                  <a:lnTo>
                    <a:pt x="8346785" y="1466007"/>
                  </a:lnTo>
                  <a:lnTo>
                    <a:pt x="8421428" y="1464209"/>
                  </a:lnTo>
                  <a:lnTo>
                    <a:pt x="8458479" y="1463194"/>
                  </a:lnTo>
                  <a:lnTo>
                    <a:pt x="8496113" y="1462189"/>
                  </a:lnTo>
                  <a:lnTo>
                    <a:pt x="8534902" y="1461258"/>
                  </a:lnTo>
                  <a:lnTo>
                    <a:pt x="8575421" y="1460468"/>
                  </a:lnTo>
                  <a:lnTo>
                    <a:pt x="8638028" y="1459103"/>
                  </a:lnTo>
                  <a:lnTo>
                    <a:pt x="8697556" y="1457203"/>
                  </a:lnTo>
                  <a:lnTo>
                    <a:pt x="8754312" y="1454821"/>
                  </a:lnTo>
                  <a:lnTo>
                    <a:pt x="8808603" y="1452010"/>
                  </a:lnTo>
                  <a:lnTo>
                    <a:pt x="8860739" y="1448825"/>
                  </a:lnTo>
                  <a:lnTo>
                    <a:pt x="8911026" y="1445320"/>
                  </a:lnTo>
                  <a:lnTo>
                    <a:pt x="8959774" y="1441546"/>
                  </a:lnTo>
                  <a:lnTo>
                    <a:pt x="9007289" y="1437559"/>
                  </a:lnTo>
                  <a:lnTo>
                    <a:pt x="9053881" y="1433412"/>
                  </a:lnTo>
                  <a:lnTo>
                    <a:pt x="9078468" y="1431137"/>
                  </a:lnTo>
                </a:path>
              </a:pathLst>
            </a:custGeom>
            <a:ln w="60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4371" y="5138558"/>
              <a:ext cx="6929755" cy="1713864"/>
            </a:xfrm>
            <a:custGeom>
              <a:avLst/>
              <a:gdLst/>
              <a:ahLst/>
              <a:cxnLst/>
              <a:rect l="l" t="t" r="r" b="b"/>
              <a:pathLst>
                <a:path w="6929755" h="1713865">
                  <a:moveTo>
                    <a:pt x="0" y="1713344"/>
                  </a:moveTo>
                  <a:lnTo>
                    <a:pt x="32478" y="1676752"/>
                  </a:lnTo>
                  <a:lnTo>
                    <a:pt x="65062" y="1640186"/>
                  </a:lnTo>
                  <a:lnTo>
                    <a:pt x="97858" y="1603673"/>
                  </a:lnTo>
                  <a:lnTo>
                    <a:pt x="130969" y="1567238"/>
                  </a:lnTo>
                  <a:lnTo>
                    <a:pt x="164502" y="1530909"/>
                  </a:lnTo>
                  <a:lnTo>
                    <a:pt x="198562" y="1494711"/>
                  </a:lnTo>
                  <a:lnTo>
                    <a:pt x="233255" y="1458672"/>
                  </a:lnTo>
                  <a:lnTo>
                    <a:pt x="268686" y="1422817"/>
                  </a:lnTo>
                  <a:lnTo>
                    <a:pt x="304961" y="1387174"/>
                  </a:lnTo>
                  <a:lnTo>
                    <a:pt x="342185" y="1351767"/>
                  </a:lnTo>
                  <a:lnTo>
                    <a:pt x="380462" y="1316625"/>
                  </a:lnTo>
                  <a:lnTo>
                    <a:pt x="419900" y="1281772"/>
                  </a:lnTo>
                  <a:lnTo>
                    <a:pt x="460603" y="1247236"/>
                  </a:lnTo>
                  <a:lnTo>
                    <a:pt x="502677" y="1213044"/>
                  </a:lnTo>
                  <a:lnTo>
                    <a:pt x="546226" y="1179221"/>
                  </a:lnTo>
                  <a:lnTo>
                    <a:pt x="583948" y="1151080"/>
                  </a:lnTo>
                  <a:lnTo>
                    <a:pt x="623105" y="1122756"/>
                  </a:lnTo>
                  <a:lnTo>
                    <a:pt x="663556" y="1094323"/>
                  </a:lnTo>
                  <a:lnTo>
                    <a:pt x="705161" y="1065853"/>
                  </a:lnTo>
                  <a:lnTo>
                    <a:pt x="747779" y="1037419"/>
                  </a:lnTo>
                  <a:lnTo>
                    <a:pt x="791271" y="1009096"/>
                  </a:lnTo>
                  <a:lnTo>
                    <a:pt x="835494" y="980955"/>
                  </a:lnTo>
                  <a:lnTo>
                    <a:pt x="880309" y="953072"/>
                  </a:lnTo>
                  <a:lnTo>
                    <a:pt x="925575" y="925518"/>
                  </a:lnTo>
                  <a:lnTo>
                    <a:pt x="971152" y="898366"/>
                  </a:lnTo>
                  <a:lnTo>
                    <a:pt x="1016899" y="871692"/>
                  </a:lnTo>
                  <a:lnTo>
                    <a:pt x="1062674" y="845566"/>
                  </a:lnTo>
                  <a:lnTo>
                    <a:pt x="1108339" y="820064"/>
                  </a:lnTo>
                  <a:lnTo>
                    <a:pt x="1153751" y="795257"/>
                  </a:lnTo>
                  <a:lnTo>
                    <a:pt x="1198771" y="771220"/>
                  </a:lnTo>
                  <a:lnTo>
                    <a:pt x="1243258" y="748025"/>
                  </a:lnTo>
                  <a:lnTo>
                    <a:pt x="1287072" y="725746"/>
                  </a:lnTo>
                  <a:lnTo>
                    <a:pt x="1330070" y="704457"/>
                  </a:lnTo>
                  <a:lnTo>
                    <a:pt x="1376865" y="681872"/>
                  </a:lnTo>
                  <a:lnTo>
                    <a:pt x="1421746" y="660755"/>
                  </a:lnTo>
                  <a:lnTo>
                    <a:pt x="1465124" y="640947"/>
                  </a:lnTo>
                  <a:lnTo>
                    <a:pt x="1507406" y="622293"/>
                  </a:lnTo>
                  <a:lnTo>
                    <a:pt x="1549003" y="604635"/>
                  </a:lnTo>
                  <a:lnTo>
                    <a:pt x="1590322" y="587818"/>
                  </a:lnTo>
                  <a:lnTo>
                    <a:pt x="1631773" y="571684"/>
                  </a:lnTo>
                  <a:lnTo>
                    <a:pt x="1673764" y="556078"/>
                  </a:lnTo>
                  <a:lnTo>
                    <a:pt x="1716705" y="540841"/>
                  </a:lnTo>
                  <a:lnTo>
                    <a:pt x="1761005" y="525819"/>
                  </a:lnTo>
                  <a:lnTo>
                    <a:pt x="1807072" y="510854"/>
                  </a:lnTo>
                  <a:lnTo>
                    <a:pt x="1855315" y="495789"/>
                  </a:lnTo>
                  <a:lnTo>
                    <a:pt x="1906143" y="480469"/>
                  </a:lnTo>
                  <a:lnTo>
                    <a:pt x="1959965" y="464736"/>
                  </a:lnTo>
                  <a:lnTo>
                    <a:pt x="2017190" y="448434"/>
                  </a:lnTo>
                  <a:lnTo>
                    <a:pt x="2078227" y="431407"/>
                  </a:lnTo>
                  <a:lnTo>
                    <a:pt x="2118257" y="420519"/>
                  </a:lnTo>
                  <a:lnTo>
                    <a:pt x="2160550" y="409335"/>
                  </a:lnTo>
                  <a:lnTo>
                    <a:pt x="2204913" y="397889"/>
                  </a:lnTo>
                  <a:lnTo>
                    <a:pt x="2251151" y="386220"/>
                  </a:lnTo>
                  <a:lnTo>
                    <a:pt x="2299069" y="374362"/>
                  </a:lnTo>
                  <a:lnTo>
                    <a:pt x="2348473" y="362354"/>
                  </a:lnTo>
                  <a:lnTo>
                    <a:pt x="2399168" y="350230"/>
                  </a:lnTo>
                  <a:lnTo>
                    <a:pt x="2450960" y="338028"/>
                  </a:lnTo>
                  <a:lnTo>
                    <a:pt x="2503654" y="325784"/>
                  </a:lnTo>
                  <a:lnTo>
                    <a:pt x="2557056" y="313534"/>
                  </a:lnTo>
                  <a:lnTo>
                    <a:pt x="2610971" y="301316"/>
                  </a:lnTo>
                  <a:lnTo>
                    <a:pt x="2665204" y="289165"/>
                  </a:lnTo>
                  <a:lnTo>
                    <a:pt x="2719562" y="277117"/>
                  </a:lnTo>
                  <a:lnTo>
                    <a:pt x="2773849" y="265211"/>
                  </a:lnTo>
                  <a:lnTo>
                    <a:pt x="2827871" y="253480"/>
                  </a:lnTo>
                  <a:lnTo>
                    <a:pt x="2881434" y="241964"/>
                  </a:lnTo>
                  <a:lnTo>
                    <a:pt x="2934342" y="230696"/>
                  </a:lnTo>
                  <a:lnTo>
                    <a:pt x="2986402" y="219715"/>
                  </a:lnTo>
                  <a:lnTo>
                    <a:pt x="3037419" y="209057"/>
                  </a:lnTo>
                  <a:lnTo>
                    <a:pt x="3087198" y="198758"/>
                  </a:lnTo>
                  <a:lnTo>
                    <a:pt x="3135545" y="188854"/>
                  </a:lnTo>
                  <a:lnTo>
                    <a:pt x="3182266" y="179383"/>
                  </a:lnTo>
                  <a:lnTo>
                    <a:pt x="3227165" y="170379"/>
                  </a:lnTo>
                  <a:lnTo>
                    <a:pt x="3270048" y="161881"/>
                  </a:lnTo>
                  <a:lnTo>
                    <a:pt x="3310721" y="153924"/>
                  </a:lnTo>
                  <a:lnTo>
                    <a:pt x="3348990" y="146546"/>
                  </a:lnTo>
                  <a:lnTo>
                    <a:pt x="3418406" y="133499"/>
                  </a:lnTo>
                  <a:lnTo>
                    <a:pt x="3479570" y="122452"/>
                  </a:lnTo>
                  <a:lnTo>
                    <a:pt x="3533862" y="113160"/>
                  </a:lnTo>
                  <a:lnTo>
                    <a:pt x="3582659" y="105382"/>
                  </a:lnTo>
                  <a:lnTo>
                    <a:pt x="3627342" y="98875"/>
                  </a:lnTo>
                  <a:lnTo>
                    <a:pt x="3669289" y="93396"/>
                  </a:lnTo>
                  <a:lnTo>
                    <a:pt x="3709879" y="88704"/>
                  </a:lnTo>
                  <a:lnTo>
                    <a:pt x="3750491" y="84556"/>
                  </a:lnTo>
                  <a:lnTo>
                    <a:pt x="3792504" y="80709"/>
                  </a:lnTo>
                  <a:lnTo>
                    <a:pt x="3837298" y="76922"/>
                  </a:lnTo>
                  <a:lnTo>
                    <a:pt x="3886251" y="72950"/>
                  </a:lnTo>
                  <a:lnTo>
                    <a:pt x="3940742" y="68553"/>
                  </a:lnTo>
                  <a:lnTo>
                    <a:pt x="4002151" y="63488"/>
                  </a:lnTo>
                  <a:lnTo>
                    <a:pt x="4043676" y="60084"/>
                  </a:lnTo>
                  <a:lnTo>
                    <a:pt x="4087243" y="56666"/>
                  </a:lnTo>
                  <a:lnTo>
                    <a:pt x="4132660" y="53244"/>
                  </a:lnTo>
                  <a:lnTo>
                    <a:pt x="4179734" y="49831"/>
                  </a:lnTo>
                  <a:lnTo>
                    <a:pt x="4228274" y="46438"/>
                  </a:lnTo>
                  <a:lnTo>
                    <a:pt x="4278086" y="43077"/>
                  </a:lnTo>
                  <a:lnTo>
                    <a:pt x="4328978" y="39757"/>
                  </a:lnTo>
                  <a:lnTo>
                    <a:pt x="4380758" y="36492"/>
                  </a:lnTo>
                  <a:lnTo>
                    <a:pt x="4433235" y="33293"/>
                  </a:lnTo>
                  <a:lnTo>
                    <a:pt x="4486215" y="30171"/>
                  </a:lnTo>
                  <a:lnTo>
                    <a:pt x="4539506" y="27137"/>
                  </a:lnTo>
                  <a:lnTo>
                    <a:pt x="4592916" y="24203"/>
                  </a:lnTo>
                  <a:lnTo>
                    <a:pt x="4646253" y="21380"/>
                  </a:lnTo>
                  <a:lnTo>
                    <a:pt x="4699324" y="18680"/>
                  </a:lnTo>
                  <a:lnTo>
                    <a:pt x="4751937" y="16114"/>
                  </a:lnTo>
                  <a:lnTo>
                    <a:pt x="4803901" y="13694"/>
                  </a:lnTo>
                  <a:lnTo>
                    <a:pt x="4855021" y="11431"/>
                  </a:lnTo>
                  <a:lnTo>
                    <a:pt x="4905107" y="9337"/>
                  </a:lnTo>
                  <a:lnTo>
                    <a:pt x="4953966" y="7422"/>
                  </a:lnTo>
                  <a:lnTo>
                    <a:pt x="5001406" y="5699"/>
                  </a:lnTo>
                  <a:lnTo>
                    <a:pt x="5047233" y="4179"/>
                  </a:lnTo>
                  <a:lnTo>
                    <a:pt x="5311743" y="0"/>
                  </a:lnTo>
                  <a:lnTo>
                    <a:pt x="5586825" y="464"/>
                  </a:lnTo>
                  <a:lnTo>
                    <a:pt x="5802899" y="2786"/>
                  </a:lnTo>
                  <a:lnTo>
                    <a:pt x="5890386" y="4179"/>
                  </a:lnTo>
                  <a:lnTo>
                    <a:pt x="6496050" y="4179"/>
                  </a:lnTo>
                  <a:lnTo>
                    <a:pt x="6558382" y="6085"/>
                  </a:lnTo>
                  <a:lnTo>
                    <a:pt x="6618712" y="8711"/>
                  </a:lnTo>
                  <a:lnTo>
                    <a:pt x="6676344" y="11849"/>
                  </a:lnTo>
                  <a:lnTo>
                    <a:pt x="6730587" y="15291"/>
                  </a:lnTo>
                  <a:lnTo>
                    <a:pt x="6780745" y="18828"/>
                  </a:lnTo>
                  <a:lnTo>
                    <a:pt x="6826126" y="22252"/>
                  </a:lnTo>
                  <a:lnTo>
                    <a:pt x="6866037" y="25355"/>
                  </a:lnTo>
                  <a:lnTo>
                    <a:pt x="6899783" y="27928"/>
                  </a:lnTo>
                  <a:lnTo>
                    <a:pt x="6929627" y="30185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151377" y="209931"/>
            <a:ext cx="2893695" cy="6654800"/>
            <a:chOff x="3151377" y="209931"/>
            <a:chExt cx="2893695" cy="6654800"/>
          </a:xfrm>
        </p:grpSpPr>
        <p:sp>
          <p:nvSpPr>
            <p:cNvPr id="17" name="object 17"/>
            <p:cNvSpPr/>
            <p:nvPr/>
          </p:nvSpPr>
          <p:spPr>
            <a:xfrm>
              <a:off x="3176777" y="274993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76777" y="2749931"/>
              <a:ext cx="2118995" cy="2874645"/>
            </a:xfrm>
            <a:custGeom>
              <a:avLst/>
              <a:gdLst/>
              <a:ahLst/>
              <a:cxnLst/>
              <a:rect l="l" t="t" r="r" b="b"/>
              <a:pathLst>
                <a:path w="2118995" h="2874645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  <a:path w="2118995" h="2874645">
                  <a:moveTo>
                    <a:pt x="727837" y="1670050"/>
                  </a:moveTo>
                  <a:lnTo>
                    <a:pt x="1418463" y="1266825"/>
                  </a:lnTo>
                  <a:lnTo>
                    <a:pt x="2118868" y="1671193"/>
                  </a:lnTo>
                  <a:lnTo>
                    <a:pt x="2115058" y="2470912"/>
                  </a:lnTo>
                  <a:lnTo>
                    <a:pt x="1424432" y="2874200"/>
                  </a:lnTo>
                  <a:lnTo>
                    <a:pt x="723900" y="2469769"/>
                  </a:lnTo>
                  <a:lnTo>
                    <a:pt x="727837" y="167005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202" y="1483106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0202" y="1483106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7727" y="21628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7727" y="21628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3627" y="5274056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563" y="0"/>
                  </a:moveTo>
                  <a:lnTo>
                    <a:pt x="3937" y="403237"/>
                  </a:lnTo>
                  <a:lnTo>
                    <a:pt x="0" y="1202969"/>
                  </a:lnTo>
                  <a:lnTo>
                    <a:pt x="659948" y="1583942"/>
                  </a:lnTo>
                  <a:lnTo>
                    <a:pt x="740657" y="1583942"/>
                  </a:lnTo>
                  <a:lnTo>
                    <a:pt x="1391158" y="1204137"/>
                  </a:lnTo>
                  <a:lnTo>
                    <a:pt x="1394968" y="404406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43627" y="5274056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3237"/>
                  </a:moveTo>
                  <a:lnTo>
                    <a:pt x="694563" y="0"/>
                  </a:lnTo>
                  <a:lnTo>
                    <a:pt x="1394968" y="404406"/>
                  </a:lnTo>
                  <a:lnTo>
                    <a:pt x="1391158" y="1204137"/>
                  </a:lnTo>
                  <a:lnTo>
                    <a:pt x="740657" y="1583942"/>
                  </a:lnTo>
                </a:path>
                <a:path w="1395095" h="1584325">
                  <a:moveTo>
                    <a:pt x="659948" y="1583942"/>
                  </a:moveTo>
                  <a:lnTo>
                    <a:pt x="0" y="1202969"/>
                  </a:lnTo>
                  <a:lnTo>
                    <a:pt x="3937" y="4032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67740" y="2734055"/>
            <a:ext cx="3024505" cy="4130675"/>
            <a:chOff x="67740" y="2734055"/>
            <a:chExt cx="3024505" cy="4130675"/>
          </a:xfrm>
        </p:grpSpPr>
        <p:sp>
          <p:nvSpPr>
            <p:cNvPr id="26" name="object 26"/>
            <p:cNvSpPr/>
            <p:nvPr/>
          </p:nvSpPr>
          <p:spPr>
            <a:xfrm>
              <a:off x="74090" y="4007738"/>
              <a:ext cx="802640" cy="1606550"/>
            </a:xfrm>
            <a:custGeom>
              <a:avLst/>
              <a:gdLst/>
              <a:ahLst/>
              <a:cxnLst/>
              <a:rect l="l" t="t" r="r" b="b"/>
              <a:pathLst>
                <a:path w="802640" h="1606550">
                  <a:moveTo>
                    <a:pt x="101347" y="0"/>
                  </a:moveTo>
                  <a:lnTo>
                    <a:pt x="0" y="62737"/>
                  </a:lnTo>
                  <a:lnTo>
                    <a:pt x="4065" y="1545590"/>
                  </a:lnTo>
                  <a:lnTo>
                    <a:pt x="108433" y="1606207"/>
                  </a:lnTo>
                  <a:lnTo>
                    <a:pt x="798628" y="1203579"/>
                  </a:lnTo>
                  <a:lnTo>
                    <a:pt x="802171" y="404622"/>
                  </a:lnTo>
                  <a:lnTo>
                    <a:pt x="101347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090" y="4007738"/>
              <a:ext cx="802640" cy="1606550"/>
            </a:xfrm>
            <a:custGeom>
              <a:avLst/>
              <a:gdLst/>
              <a:ahLst/>
              <a:cxnLst/>
              <a:rect l="l" t="t" r="r" b="b"/>
              <a:pathLst>
                <a:path w="802640" h="1606550">
                  <a:moveTo>
                    <a:pt x="0" y="62737"/>
                  </a:moveTo>
                  <a:lnTo>
                    <a:pt x="101347" y="0"/>
                  </a:lnTo>
                  <a:lnTo>
                    <a:pt x="802171" y="404622"/>
                  </a:lnTo>
                  <a:lnTo>
                    <a:pt x="798628" y="1203579"/>
                  </a:lnTo>
                  <a:lnTo>
                    <a:pt x="108433" y="1606207"/>
                  </a:lnTo>
                  <a:lnTo>
                    <a:pt x="4065" y="1545590"/>
                  </a:lnTo>
                  <a:lnTo>
                    <a:pt x="0" y="627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003" y="5293105"/>
              <a:ext cx="1395095" cy="1565275"/>
            </a:xfrm>
            <a:custGeom>
              <a:avLst/>
              <a:gdLst/>
              <a:ahLst/>
              <a:cxnLst/>
              <a:rect l="l" t="t" r="r" b="b"/>
              <a:pathLst>
                <a:path w="1395095" h="1565275">
                  <a:moveTo>
                    <a:pt x="3898" y="403237"/>
                  </a:moveTo>
                  <a:lnTo>
                    <a:pt x="694537" y="0"/>
                  </a:lnTo>
                  <a:lnTo>
                    <a:pt x="1394942" y="404406"/>
                  </a:lnTo>
                  <a:lnTo>
                    <a:pt x="1391132" y="1204137"/>
                  </a:lnTo>
                  <a:lnTo>
                    <a:pt x="773202" y="1564892"/>
                  </a:lnTo>
                </a:path>
                <a:path w="1395095" h="1565275">
                  <a:moveTo>
                    <a:pt x="626869" y="1564892"/>
                  </a:moveTo>
                  <a:lnTo>
                    <a:pt x="0" y="1202969"/>
                  </a:lnTo>
                  <a:lnTo>
                    <a:pt x="3898" y="4032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3578" y="2740405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37" y="0"/>
                  </a:moveTo>
                  <a:lnTo>
                    <a:pt x="3898" y="403225"/>
                  </a:lnTo>
                  <a:lnTo>
                    <a:pt x="0" y="1202944"/>
                  </a:lnTo>
                  <a:lnTo>
                    <a:pt x="700443" y="1607312"/>
                  </a:lnTo>
                  <a:lnTo>
                    <a:pt x="1391132" y="1204087"/>
                  </a:lnTo>
                  <a:lnTo>
                    <a:pt x="1394942" y="404368"/>
                  </a:lnTo>
                  <a:lnTo>
                    <a:pt x="694537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3578" y="2740405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443" y="1607312"/>
                  </a:lnTo>
                  <a:lnTo>
                    <a:pt x="0" y="1202944"/>
                  </a:lnTo>
                  <a:lnTo>
                    <a:pt x="3898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57478" y="4016755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506" y="1607375"/>
                  </a:lnTo>
                  <a:lnTo>
                    <a:pt x="0" y="1202944"/>
                  </a:lnTo>
                  <a:lnTo>
                    <a:pt x="3898" y="403225"/>
                  </a:lnTo>
                  <a:close/>
                </a:path>
                <a:path w="2128520" h="2841625">
                  <a:moveTo>
                    <a:pt x="737336" y="1689112"/>
                  </a:moveTo>
                  <a:lnTo>
                    <a:pt x="1427962" y="1285875"/>
                  </a:lnTo>
                  <a:lnTo>
                    <a:pt x="2128367" y="1690281"/>
                  </a:lnTo>
                  <a:lnTo>
                    <a:pt x="2124557" y="2490012"/>
                  </a:lnTo>
                  <a:lnTo>
                    <a:pt x="1522998" y="2841242"/>
                  </a:lnTo>
                </a:path>
                <a:path w="2128520" h="2841625">
                  <a:moveTo>
                    <a:pt x="1343848" y="2841242"/>
                  </a:moveTo>
                  <a:lnTo>
                    <a:pt x="733399" y="2488844"/>
                  </a:lnTo>
                  <a:lnTo>
                    <a:pt x="737336" y="168911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970178" y="1448180"/>
            <a:ext cx="2141220" cy="2915920"/>
            <a:chOff x="970178" y="1448180"/>
            <a:chExt cx="2141220" cy="2915920"/>
          </a:xfrm>
        </p:grpSpPr>
        <p:sp>
          <p:nvSpPr>
            <p:cNvPr id="33" name="object 33"/>
            <p:cNvSpPr/>
            <p:nvPr/>
          </p:nvSpPr>
          <p:spPr>
            <a:xfrm>
              <a:off x="1709927" y="274993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09927" y="274993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76528" y="145453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506" y="1607312"/>
                  </a:lnTo>
                  <a:lnTo>
                    <a:pt x="0" y="1202944"/>
                  </a:lnTo>
                  <a:lnTo>
                    <a:pt x="3898" y="40322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6981952" y="2753486"/>
            <a:ext cx="2168525" cy="4110990"/>
            <a:chOff x="6981952" y="2753486"/>
            <a:chExt cx="2168525" cy="4110990"/>
          </a:xfrm>
        </p:grpSpPr>
        <p:sp>
          <p:nvSpPr>
            <p:cNvPr id="37" name="object 37"/>
            <p:cNvSpPr/>
            <p:nvPr/>
          </p:nvSpPr>
          <p:spPr>
            <a:xfrm>
              <a:off x="6988302" y="4036186"/>
              <a:ext cx="1393825" cy="1607185"/>
            </a:xfrm>
            <a:custGeom>
              <a:avLst/>
              <a:gdLst/>
              <a:ahLst/>
              <a:cxnLst/>
              <a:rect l="l" t="t" r="r" b="b"/>
              <a:pathLst>
                <a:path w="1393825" h="1607185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699007" y="1606588"/>
                  </a:lnTo>
                  <a:lnTo>
                    <a:pt x="1389633" y="1203325"/>
                  </a:lnTo>
                  <a:lnTo>
                    <a:pt x="1393571" y="403606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988302" y="4036186"/>
              <a:ext cx="2136775" cy="2821940"/>
            </a:xfrm>
            <a:custGeom>
              <a:avLst/>
              <a:gdLst/>
              <a:ahLst/>
              <a:cxnLst/>
              <a:rect l="l" t="t" r="r" b="b"/>
              <a:pathLst>
                <a:path w="2136775" h="2821940">
                  <a:moveTo>
                    <a:pt x="3937" y="403225"/>
                  </a:moveTo>
                  <a:lnTo>
                    <a:pt x="694563" y="0"/>
                  </a:lnTo>
                  <a:lnTo>
                    <a:pt x="1393571" y="403606"/>
                  </a:lnTo>
                  <a:lnTo>
                    <a:pt x="1389633" y="1203325"/>
                  </a:lnTo>
                  <a:lnTo>
                    <a:pt x="699007" y="1606588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  <a:path w="2136775" h="2821940">
                  <a:moveTo>
                    <a:pt x="746887" y="1679613"/>
                  </a:moveTo>
                  <a:lnTo>
                    <a:pt x="1437513" y="1276350"/>
                  </a:lnTo>
                  <a:lnTo>
                    <a:pt x="2136521" y="1679981"/>
                  </a:lnTo>
                  <a:lnTo>
                    <a:pt x="2132583" y="2479713"/>
                  </a:lnTo>
                  <a:lnTo>
                    <a:pt x="1546656" y="2821811"/>
                  </a:lnTo>
                </a:path>
                <a:path w="2136775" h="2821940">
                  <a:moveTo>
                    <a:pt x="1336088" y="2821811"/>
                  </a:moveTo>
                  <a:lnTo>
                    <a:pt x="742950" y="2479332"/>
                  </a:lnTo>
                  <a:lnTo>
                    <a:pt x="746887" y="167961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731252" y="2759836"/>
              <a:ext cx="1393825" cy="1606550"/>
            </a:xfrm>
            <a:custGeom>
              <a:avLst/>
              <a:gdLst/>
              <a:ahLst/>
              <a:cxnLst/>
              <a:rect l="l" t="t" r="r" b="b"/>
              <a:pathLst>
                <a:path w="1393825" h="160655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699007" y="1606550"/>
                  </a:lnTo>
                  <a:lnTo>
                    <a:pt x="1389633" y="1203325"/>
                  </a:lnTo>
                  <a:lnTo>
                    <a:pt x="1393571" y="403605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31252" y="2759836"/>
              <a:ext cx="1393825" cy="1606550"/>
            </a:xfrm>
            <a:custGeom>
              <a:avLst/>
              <a:gdLst/>
              <a:ahLst/>
              <a:cxnLst/>
              <a:rect l="l" t="t" r="r" b="b"/>
              <a:pathLst>
                <a:path w="1393825" h="1606550">
                  <a:moveTo>
                    <a:pt x="3937" y="403225"/>
                  </a:moveTo>
                  <a:lnTo>
                    <a:pt x="694563" y="0"/>
                  </a:lnTo>
                  <a:lnTo>
                    <a:pt x="1393571" y="403605"/>
                  </a:lnTo>
                  <a:lnTo>
                    <a:pt x="1389633" y="1203325"/>
                  </a:lnTo>
                  <a:lnTo>
                    <a:pt x="699007" y="1606550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464677" y="4044691"/>
              <a:ext cx="679450" cy="1585595"/>
            </a:xfrm>
            <a:custGeom>
              <a:avLst/>
              <a:gdLst/>
              <a:ahLst/>
              <a:cxnLst/>
              <a:rect l="l" t="t" r="r" b="b"/>
              <a:pathLst>
                <a:path w="679450" h="1585595">
                  <a:moveTo>
                    <a:pt x="679323" y="0"/>
                  </a:moveTo>
                  <a:lnTo>
                    <a:pt x="3809" y="394339"/>
                  </a:lnTo>
                  <a:lnTo>
                    <a:pt x="0" y="1193169"/>
                  </a:lnTo>
                  <a:lnTo>
                    <a:pt x="679323" y="1585424"/>
                  </a:lnTo>
                  <a:lnTo>
                    <a:pt x="679323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464677" y="4044691"/>
              <a:ext cx="679450" cy="1585595"/>
            </a:xfrm>
            <a:custGeom>
              <a:avLst/>
              <a:gdLst/>
              <a:ahLst/>
              <a:cxnLst/>
              <a:rect l="l" t="t" r="r" b="b"/>
              <a:pathLst>
                <a:path w="679450" h="1585595">
                  <a:moveTo>
                    <a:pt x="3809" y="394339"/>
                  </a:moveTo>
                  <a:lnTo>
                    <a:pt x="679323" y="0"/>
                  </a:lnTo>
                </a:path>
                <a:path w="679450" h="1585595">
                  <a:moveTo>
                    <a:pt x="679323" y="1585424"/>
                  </a:moveTo>
                  <a:lnTo>
                    <a:pt x="0" y="1193169"/>
                  </a:lnTo>
                  <a:lnTo>
                    <a:pt x="3809" y="39433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8464168" y="1500889"/>
            <a:ext cx="680085" cy="1586865"/>
          </a:xfrm>
          <a:custGeom>
            <a:avLst/>
            <a:gdLst/>
            <a:ahLst/>
            <a:cxnLst/>
            <a:rect l="l" t="t" r="r" b="b"/>
            <a:pathLst>
              <a:path w="680084" h="1586864">
                <a:moveTo>
                  <a:pt x="4063" y="394839"/>
                </a:moveTo>
                <a:lnTo>
                  <a:pt x="679830" y="0"/>
                </a:lnTo>
              </a:path>
              <a:path w="680084" h="1586864">
                <a:moveTo>
                  <a:pt x="679830" y="1586686"/>
                </a:moveTo>
                <a:lnTo>
                  <a:pt x="0" y="1194177"/>
                </a:lnTo>
                <a:lnTo>
                  <a:pt x="4063" y="3948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454025" y="0"/>
            <a:ext cx="8235950" cy="6530975"/>
            <a:chOff x="454025" y="0"/>
            <a:chExt cx="8235950" cy="6530975"/>
          </a:xfrm>
        </p:grpSpPr>
        <p:sp>
          <p:nvSpPr>
            <p:cNvPr id="45" name="object 45"/>
            <p:cNvSpPr/>
            <p:nvPr/>
          </p:nvSpPr>
          <p:spPr>
            <a:xfrm>
              <a:off x="457200" y="333755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344424"/>
                  </a:lnTo>
                  <a:lnTo>
                    <a:pt x="0" y="6185916"/>
                  </a:lnTo>
                  <a:lnTo>
                    <a:pt x="8229600" y="6185916"/>
                  </a:lnTo>
                  <a:lnTo>
                    <a:pt x="8229600" y="344424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7200" y="333755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916"/>
                  </a:moveTo>
                  <a:lnTo>
                    <a:pt x="8229600" y="6185916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916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61332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  <a:lnTo>
                    <a:pt x="0" y="0"/>
                  </a:lnTo>
                  <a:lnTo>
                    <a:pt x="0" y="67817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61332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</a:path>
                <a:path w="3679190" h="678180">
                  <a:moveTo>
                    <a:pt x="0" y="0"/>
                  </a:moveTo>
                  <a:lnTo>
                    <a:pt x="0" y="678179"/>
                  </a:lnTo>
                </a:path>
              </a:pathLst>
            </a:custGeom>
            <a:ln w="15240">
              <a:solidFill>
                <a:srgbClr val="6C6C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649723" y="0"/>
              <a:ext cx="3505200" cy="601980"/>
            </a:xfrm>
            <a:custGeom>
              <a:avLst/>
              <a:gdLst/>
              <a:ahLst/>
              <a:cxnLst/>
              <a:rect l="l" t="t" r="r" b="b"/>
              <a:pathLst>
                <a:path w="3505200" h="601980">
                  <a:moveTo>
                    <a:pt x="0" y="601979"/>
                  </a:moveTo>
                  <a:lnTo>
                    <a:pt x="3505200" y="601979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601979"/>
                  </a:lnTo>
                  <a:close/>
                </a:path>
              </a:pathLst>
            </a:custGeom>
            <a:solidFill>
              <a:srgbClr val="7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3131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Kova</a:t>
            </a:r>
            <a:r>
              <a:rPr spc="-60" dirty="0"/>
              <a:t> </a:t>
            </a:r>
            <a:r>
              <a:rPr spc="-15" dirty="0"/>
              <a:t>Sıralama: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164323" y="836675"/>
            <a:ext cx="1162812" cy="1190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1532000" y="2345689"/>
          <a:ext cx="5612765" cy="3236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8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203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Algorithm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609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Worst-case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running</a:t>
                      </a:r>
                      <a:r>
                        <a:rPr sz="1800" b="1" spc="-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612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Average-case/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expected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running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Insert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Sort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Θ(n</a:t>
                      </a:r>
                      <a:r>
                        <a:rPr sz="1800" spc="-7" baseline="25462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Θ(n</a:t>
                      </a:r>
                      <a:r>
                        <a:rPr sz="1800" spc="-7" baseline="25462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Merge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Sort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Θ(nlogn)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Θ(nlogn)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Heap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Sort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Θ(nlogn)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Θ(nlogn)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QuickSort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Θ(n</a:t>
                      </a:r>
                      <a:r>
                        <a:rPr sz="1800" spc="-7" baseline="25462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Θ(nlogn)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Counting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Sort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Θ(n+k)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Θ(n+k)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Radix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Sort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Θ(d(n+k))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Θ(d(n+k))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Bucket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Sort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Θ(n</a:t>
                      </a:r>
                      <a:r>
                        <a:rPr sz="1800" spc="-7" baseline="25462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Θ(n)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4178" y="3351021"/>
            <a:ext cx="273431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3200" b="1" spc="-20" dirty="0">
                <a:solidFill>
                  <a:srgbClr val="AC0000"/>
                </a:solidFill>
                <a:latin typeface="Calibri"/>
                <a:cs typeface="Calibri"/>
              </a:rPr>
              <a:t>Sıra</a:t>
            </a:r>
            <a:r>
              <a:rPr sz="3200" b="1" spc="-60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AC0000"/>
                </a:solidFill>
                <a:latin typeface="Calibri"/>
                <a:cs typeface="Calibri"/>
              </a:rPr>
              <a:t>İstatistikleri</a:t>
            </a:r>
            <a:endParaRPr sz="3200">
              <a:latin typeface="Calibri"/>
              <a:cs typeface="Calibri"/>
            </a:endParaRPr>
          </a:p>
          <a:p>
            <a:pPr marR="6985" algn="r">
              <a:lnSpc>
                <a:spcPct val="100000"/>
              </a:lnSpc>
            </a:pPr>
            <a:r>
              <a:rPr sz="3200" spc="-15" dirty="0">
                <a:solidFill>
                  <a:srgbClr val="AC0000"/>
                </a:solidFill>
                <a:latin typeface="Calibri"/>
                <a:cs typeface="Calibri"/>
              </a:rPr>
              <a:t>Order</a:t>
            </a:r>
            <a:r>
              <a:rPr sz="3200" spc="-70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AC0000"/>
                </a:solidFill>
                <a:latin typeface="Calibri"/>
                <a:cs typeface="Calibri"/>
              </a:rPr>
              <a:t>Statistics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9353" y="4401692"/>
            <a:ext cx="2639695" cy="160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424242"/>
                </a:solidFill>
                <a:latin typeface="Calibri"/>
                <a:cs typeface="Calibri"/>
              </a:rPr>
              <a:t>Rastgele böl </a:t>
            </a:r>
            <a:r>
              <a:rPr sz="1500" spc="-10" dirty="0">
                <a:solidFill>
                  <a:srgbClr val="424242"/>
                </a:solidFill>
                <a:latin typeface="Calibri"/>
                <a:cs typeface="Calibri"/>
              </a:rPr>
              <a:t>ve</a:t>
            </a:r>
            <a:r>
              <a:rPr sz="1500" spc="31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424242"/>
                </a:solidFill>
                <a:latin typeface="Calibri"/>
                <a:cs typeface="Calibri"/>
              </a:rPr>
              <a:t>fethet</a:t>
            </a:r>
            <a:endParaRPr sz="1500">
              <a:latin typeface="Calibri"/>
              <a:cs typeface="Calibri"/>
            </a:endParaRPr>
          </a:p>
          <a:p>
            <a:pPr marL="234950" indent="-139065">
              <a:lnSpc>
                <a:spcPct val="100000"/>
              </a:lnSpc>
              <a:buChar char="•"/>
              <a:tabLst>
                <a:tab pos="235585" algn="l"/>
              </a:tabLst>
            </a:pPr>
            <a:r>
              <a:rPr sz="1500" dirty="0">
                <a:solidFill>
                  <a:srgbClr val="424242"/>
                </a:solidFill>
                <a:latin typeface="Calibri"/>
                <a:cs typeface="Calibri"/>
              </a:rPr>
              <a:t>Beklenen </a:t>
            </a:r>
            <a:r>
              <a:rPr sz="1500" spc="-5" dirty="0">
                <a:solidFill>
                  <a:srgbClr val="424242"/>
                </a:solidFill>
                <a:latin typeface="Calibri"/>
                <a:cs typeface="Calibri"/>
              </a:rPr>
              <a:t>sürenin</a:t>
            </a:r>
            <a:r>
              <a:rPr sz="1500" spc="-3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424242"/>
                </a:solidFill>
                <a:latin typeface="Calibri"/>
                <a:cs typeface="Calibri"/>
              </a:rPr>
              <a:t>çözümlemesi</a:t>
            </a:r>
            <a:endParaRPr sz="1500">
              <a:latin typeface="Calibri"/>
              <a:cs typeface="Calibri"/>
            </a:endParaRPr>
          </a:p>
          <a:p>
            <a:pPr marL="234950" indent="-139065">
              <a:lnSpc>
                <a:spcPct val="100000"/>
              </a:lnSpc>
              <a:buChar char="•"/>
              <a:tabLst>
                <a:tab pos="235585" algn="l"/>
              </a:tabLst>
            </a:pPr>
            <a:r>
              <a:rPr sz="1500" spc="-5" dirty="0">
                <a:solidFill>
                  <a:srgbClr val="424242"/>
                </a:solidFill>
                <a:latin typeface="Calibri"/>
                <a:cs typeface="Calibri"/>
              </a:rPr>
              <a:t>En </a:t>
            </a:r>
            <a:r>
              <a:rPr sz="1500" spc="-20" dirty="0">
                <a:solidFill>
                  <a:srgbClr val="424242"/>
                </a:solidFill>
                <a:latin typeface="Calibri"/>
                <a:cs typeface="Calibri"/>
              </a:rPr>
              <a:t>kötü </a:t>
            </a:r>
            <a:r>
              <a:rPr sz="1500" dirty="0">
                <a:solidFill>
                  <a:srgbClr val="424242"/>
                </a:solidFill>
                <a:latin typeface="Calibri"/>
                <a:cs typeface="Calibri"/>
              </a:rPr>
              <a:t>durum</a:t>
            </a:r>
            <a:r>
              <a:rPr sz="1500" spc="-4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424242"/>
                </a:solidFill>
                <a:latin typeface="Calibri"/>
                <a:cs typeface="Calibri"/>
              </a:rPr>
              <a:t>doğrusal-süre</a:t>
            </a:r>
            <a:endParaRPr sz="1500">
              <a:latin typeface="Calibri"/>
              <a:cs typeface="Calibri"/>
            </a:endParaRPr>
          </a:p>
          <a:p>
            <a:pPr marL="96520">
              <a:lnSpc>
                <a:spcPct val="100000"/>
              </a:lnSpc>
            </a:pPr>
            <a:r>
              <a:rPr sz="1500" spc="-10" dirty="0">
                <a:solidFill>
                  <a:srgbClr val="424242"/>
                </a:solidFill>
                <a:latin typeface="Calibri"/>
                <a:cs typeface="Calibri"/>
              </a:rPr>
              <a:t>sıra</a:t>
            </a:r>
            <a:r>
              <a:rPr sz="1500" spc="-10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424242"/>
                </a:solidFill>
                <a:latin typeface="Calibri"/>
                <a:cs typeface="Calibri"/>
              </a:rPr>
              <a:t>istatistikleri</a:t>
            </a:r>
            <a:endParaRPr sz="1500">
              <a:latin typeface="Calibri"/>
              <a:cs typeface="Calibri"/>
            </a:endParaRPr>
          </a:p>
          <a:p>
            <a:pPr marL="234950" indent="-139065">
              <a:lnSpc>
                <a:spcPct val="100000"/>
              </a:lnSpc>
              <a:buChar char="•"/>
              <a:tabLst>
                <a:tab pos="235585" algn="l"/>
              </a:tabLst>
            </a:pPr>
            <a:r>
              <a:rPr sz="1500" spc="-5" dirty="0">
                <a:solidFill>
                  <a:srgbClr val="424242"/>
                </a:solidFill>
                <a:latin typeface="Calibri"/>
                <a:cs typeface="Calibri"/>
              </a:rPr>
              <a:t>Çözümleme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AC0000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470405"/>
            <a:ext cx="3406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Sıra</a:t>
            </a:r>
            <a:r>
              <a:rPr spc="-45" dirty="0"/>
              <a:t> </a:t>
            </a:r>
            <a:r>
              <a:rPr spc="-15" dirty="0"/>
              <a:t>İstatistikleri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64323" y="836675"/>
            <a:ext cx="1162812" cy="1190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2174" y="2264791"/>
            <a:ext cx="6420485" cy="38665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Doğrusal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zaman çözümüne gereksinim</a:t>
            </a:r>
            <a:r>
              <a:rPr sz="2400" spc="-8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2F2F2F"/>
                </a:solidFill>
                <a:latin typeface="Calibri"/>
                <a:cs typeface="Calibri"/>
              </a:rPr>
              <a:t>duyulur.</a:t>
            </a:r>
            <a:endParaRPr sz="2400">
              <a:latin typeface="Calibri"/>
              <a:cs typeface="Calibri"/>
            </a:endParaRPr>
          </a:p>
          <a:p>
            <a:pPr marL="285115" marR="5080" indent="-27305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n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elamanlı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bir dizide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i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‘ inci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sıra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istatistiği, </a:t>
            </a:r>
            <a:r>
              <a:rPr sz="2400" spc="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spc="10" dirty="0">
                <a:solidFill>
                  <a:srgbClr val="2F2F2F"/>
                </a:solidFill>
                <a:latin typeface="Calibri"/>
                <a:cs typeface="Calibri"/>
              </a:rPr>
              <a:t>’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inci en  küçük elemanı</a:t>
            </a:r>
            <a:r>
              <a:rPr sz="2400" spc="-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bulmak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1207135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7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i=1 ise	</a:t>
            </a:r>
            <a:r>
              <a:rPr sz="2400" i="1" dirty="0">
                <a:solidFill>
                  <a:srgbClr val="2F2F2F"/>
                </a:solidFill>
                <a:latin typeface="Calibri"/>
                <a:cs typeface="Calibri"/>
              </a:rPr>
              <a:t>minimum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i=n ise</a:t>
            </a:r>
            <a:r>
              <a:rPr sz="2400" spc="-14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2F2F2F"/>
                </a:solidFill>
                <a:latin typeface="Calibri"/>
                <a:cs typeface="Calibri"/>
              </a:rPr>
              <a:t>maximum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i=n/2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orta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değeri</a:t>
            </a:r>
            <a:r>
              <a:rPr sz="2400" spc="-4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(medyan)</a:t>
            </a:r>
            <a:endParaRPr sz="24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50"/>
              </a:spcBef>
              <a:tabLst>
                <a:tab pos="1211580" algn="l"/>
              </a:tabLst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Eğer	</a:t>
            </a:r>
            <a:r>
              <a:rPr sz="2200" i="1" spc="-5" dirty="0">
                <a:solidFill>
                  <a:srgbClr val="2F2F2F"/>
                </a:solidFill>
                <a:latin typeface="Calibri"/>
                <a:cs typeface="Calibri"/>
              </a:rPr>
              <a:t>n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tek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ise, 2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medyan</a:t>
            </a:r>
            <a:r>
              <a:rPr sz="2200" spc="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45" dirty="0">
                <a:solidFill>
                  <a:srgbClr val="2F2F2F"/>
                </a:solidFill>
                <a:latin typeface="Calibri"/>
                <a:cs typeface="Calibri"/>
              </a:rPr>
              <a:t>vardır.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AC0000"/>
                </a:solidFill>
                <a:latin typeface="Calibri"/>
                <a:cs typeface="Calibri"/>
              </a:rPr>
              <a:t>Sıra </a:t>
            </a:r>
            <a:r>
              <a:rPr sz="2400" i="1" spc="-10" dirty="0">
                <a:solidFill>
                  <a:srgbClr val="AC0000"/>
                </a:solidFill>
                <a:latin typeface="Calibri"/>
                <a:cs typeface="Calibri"/>
              </a:rPr>
              <a:t>istatistiğini </a:t>
            </a:r>
            <a:r>
              <a:rPr sz="2400" i="1" spc="-5" dirty="0">
                <a:solidFill>
                  <a:srgbClr val="AC0000"/>
                </a:solidFill>
                <a:latin typeface="Calibri"/>
                <a:cs typeface="Calibri"/>
              </a:rPr>
              <a:t>nasıl</a:t>
            </a:r>
            <a:r>
              <a:rPr sz="2400" i="1" spc="-60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AC0000"/>
                </a:solidFill>
                <a:latin typeface="Calibri"/>
                <a:cs typeface="Calibri"/>
              </a:rPr>
              <a:t>hesaplayabiliriz?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AC0000"/>
                </a:solidFill>
                <a:latin typeface="Calibri"/>
                <a:cs typeface="Calibri"/>
              </a:rPr>
              <a:t>Çalışma </a:t>
            </a:r>
            <a:r>
              <a:rPr sz="2400" i="1" spc="-15" dirty="0">
                <a:solidFill>
                  <a:srgbClr val="AC0000"/>
                </a:solidFill>
                <a:latin typeface="Calibri"/>
                <a:cs typeface="Calibri"/>
              </a:rPr>
              <a:t>zamanı</a:t>
            </a:r>
            <a:r>
              <a:rPr sz="2400" i="1" spc="-35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AC0000"/>
                </a:solidFill>
                <a:latin typeface="Calibri"/>
                <a:cs typeface="Calibri"/>
              </a:rPr>
              <a:t>nedir?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2725"/>
            <a:ext cx="3395979" cy="1129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Sıra</a:t>
            </a:r>
            <a:r>
              <a:rPr spc="-45" dirty="0"/>
              <a:t> </a:t>
            </a:r>
            <a:r>
              <a:rPr spc="-15" dirty="0"/>
              <a:t>istatistikleri</a:t>
            </a: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3200" dirty="0"/>
              <a:t>(doğrusal</a:t>
            </a:r>
            <a:r>
              <a:rPr sz="3200" spc="-35" dirty="0"/>
              <a:t> </a:t>
            </a:r>
            <a:r>
              <a:rPr sz="3200" spc="-10" dirty="0"/>
              <a:t>zamanda)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4276" y="836675"/>
            <a:ext cx="7896225" cy="5615940"/>
            <a:chOff x="684276" y="836675"/>
            <a:chExt cx="7896225" cy="5615940"/>
          </a:xfrm>
        </p:grpSpPr>
        <p:sp>
          <p:nvSpPr>
            <p:cNvPr id="5" name="object 5"/>
            <p:cNvSpPr/>
            <p:nvPr/>
          </p:nvSpPr>
          <p:spPr>
            <a:xfrm>
              <a:off x="7164323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4276" y="2133600"/>
              <a:ext cx="7895843" cy="43190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470405"/>
            <a:ext cx="3406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Sıra</a:t>
            </a:r>
            <a:r>
              <a:rPr spc="-45" dirty="0"/>
              <a:t> </a:t>
            </a:r>
            <a:r>
              <a:rPr spc="-15" dirty="0"/>
              <a:t>İstatistikleri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64323" y="836675"/>
            <a:ext cx="1162812" cy="1190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2174" y="2280640"/>
            <a:ext cx="6365875" cy="37274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Calibri"/>
                <a:cs typeface="Calibri"/>
              </a:rPr>
              <a:t>O(n lg n)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daha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iyisi olabilir</a:t>
            </a:r>
            <a:r>
              <a:rPr sz="2000" spc="-15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mi?</a:t>
            </a:r>
            <a:endParaRPr sz="2000">
              <a:latin typeface="Calibri"/>
              <a:cs typeface="Calibri"/>
            </a:endParaRPr>
          </a:p>
          <a:p>
            <a:pPr marL="285115" marR="5080" indent="-27305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dizideki minimum elemanı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bulmak için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kaç karşılaştırma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gereklidir?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Minimum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Maksimumu,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2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kez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daha az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maliyetli</a:t>
            </a:r>
            <a:r>
              <a:rPr sz="2000" spc="9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bulabilir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miyiz?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5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Evet:</a:t>
            </a:r>
            <a:endParaRPr sz="20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Çiftler şeklinde</a:t>
            </a:r>
            <a:r>
              <a:rPr sz="2000" spc="-1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ilerleyerek</a:t>
            </a:r>
            <a:endParaRPr sz="2000">
              <a:latin typeface="Calibri"/>
              <a:cs typeface="Calibri"/>
            </a:endParaRPr>
          </a:p>
          <a:p>
            <a:pPr marL="628015">
              <a:lnSpc>
                <a:spcPct val="100000"/>
              </a:lnSpc>
              <a:spcBef>
                <a:spcPts val="44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Diğer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çifteki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her bir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eleman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ile</a:t>
            </a:r>
            <a:r>
              <a:rPr sz="1800" spc="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2F2F2F"/>
                </a:solidFill>
                <a:latin typeface="Calibri"/>
                <a:cs typeface="Calibri"/>
              </a:rPr>
              <a:t>karşılaştır.</a:t>
            </a:r>
            <a:endParaRPr sz="1800">
              <a:latin typeface="Calibri"/>
              <a:cs typeface="Calibri"/>
            </a:endParaRPr>
          </a:p>
          <a:p>
            <a:pPr marL="628015">
              <a:lnSpc>
                <a:spcPct val="100000"/>
              </a:lnSpc>
              <a:spcBef>
                <a:spcPts val="430"/>
              </a:spcBef>
            </a:pPr>
            <a:r>
              <a:rPr sz="1350" spc="-13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Maksimum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için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en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büyük, minimum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için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en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küçük</a:t>
            </a:r>
            <a:r>
              <a:rPr sz="1800" spc="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elamanı</a:t>
            </a:r>
            <a:endParaRPr sz="1800">
              <a:latin typeface="Calibri"/>
              <a:cs typeface="Calibri"/>
            </a:endParaRPr>
          </a:p>
          <a:p>
            <a:pPr marL="856615">
              <a:lnSpc>
                <a:spcPct val="100000"/>
              </a:lnSpc>
              <a:spcBef>
                <a:spcPts val="5"/>
              </a:spcBef>
            </a:pPr>
            <a:r>
              <a:rPr sz="1800" spc="-30" dirty="0">
                <a:solidFill>
                  <a:srgbClr val="2F2F2F"/>
                </a:solidFill>
                <a:latin typeface="Calibri"/>
                <a:cs typeface="Calibri"/>
              </a:rPr>
              <a:t>karşılaştır.</a:t>
            </a:r>
            <a:endParaRPr sz="1800">
              <a:latin typeface="Calibri"/>
              <a:cs typeface="Calibri"/>
            </a:endParaRPr>
          </a:p>
          <a:p>
            <a:pPr marL="628015">
              <a:lnSpc>
                <a:spcPct val="100000"/>
              </a:lnSpc>
              <a:spcBef>
                <a:spcPts val="43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2F2F2F"/>
                </a:solidFill>
                <a:latin typeface="Calibri"/>
                <a:cs typeface="Calibri"/>
              </a:rPr>
              <a:t>Toplam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maliyet: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2 elaman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başına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3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karşılaştırma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=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O(3n/2)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b="0" spc="-30" dirty="0">
                <a:latin typeface="Calibri"/>
                <a:cs typeface="Calibri"/>
              </a:rPr>
              <a:t>Sıra </a:t>
            </a:r>
            <a:r>
              <a:rPr b="0" spc="-15" dirty="0">
                <a:latin typeface="Calibri"/>
                <a:cs typeface="Calibri"/>
              </a:rPr>
              <a:t>istatistiklerinin </a:t>
            </a:r>
            <a:r>
              <a:rPr b="0" spc="-5" dirty="0">
                <a:latin typeface="Calibri"/>
                <a:cs typeface="Calibri"/>
              </a:rPr>
              <a:t>Bulunması:  Seçim </a:t>
            </a:r>
            <a:r>
              <a:rPr b="0" spc="-10" dirty="0">
                <a:latin typeface="Calibri"/>
                <a:cs typeface="Calibri"/>
              </a:rPr>
              <a:t>Problemi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52359" y="0"/>
            <a:ext cx="1161288" cy="1091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2174" y="2337942"/>
            <a:ext cx="6446520" cy="3844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Seçme </a:t>
            </a:r>
            <a:r>
              <a:rPr sz="2400" spc="-5" dirty="0">
                <a:latin typeface="Calibri"/>
                <a:cs typeface="Calibri"/>
              </a:rPr>
              <a:t>daha </a:t>
            </a:r>
            <a:r>
              <a:rPr sz="2400" dirty="0">
                <a:latin typeface="Calibri"/>
                <a:cs typeface="Calibri"/>
              </a:rPr>
              <a:t>ilginç </a:t>
            </a:r>
            <a:r>
              <a:rPr sz="2400" spc="-10" dirty="0">
                <a:latin typeface="Calibri"/>
                <a:cs typeface="Calibri"/>
              </a:rPr>
              <a:t>problemdir: </a:t>
            </a:r>
            <a:r>
              <a:rPr sz="2400" dirty="0">
                <a:latin typeface="Calibri"/>
                <a:cs typeface="Calibri"/>
              </a:rPr>
              <a:t>Bir </a:t>
            </a:r>
            <a:r>
              <a:rPr sz="2400" spc="-5" dirty="0">
                <a:latin typeface="Calibri"/>
                <a:cs typeface="Calibri"/>
              </a:rPr>
              <a:t>dizideki </a:t>
            </a:r>
            <a:r>
              <a:rPr sz="2400" spc="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’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inci</a:t>
            </a:r>
            <a:endParaRPr sz="24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en küçük elemanı </a:t>
            </a:r>
            <a:r>
              <a:rPr sz="2400" spc="-5" dirty="0">
                <a:latin typeface="Calibri"/>
                <a:cs typeface="Calibri"/>
              </a:rPr>
              <a:t>bulma. </a:t>
            </a:r>
            <a:r>
              <a:rPr sz="2400" dirty="0">
                <a:latin typeface="Calibri"/>
                <a:cs typeface="Calibri"/>
              </a:rPr>
              <a:t>Bunun için iki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algoritma;</a:t>
            </a:r>
            <a:endParaRPr sz="24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4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Beklenen </a:t>
            </a:r>
            <a:r>
              <a:rPr sz="2200" spc="-10" dirty="0">
                <a:latin typeface="Calibri"/>
                <a:cs typeface="Calibri"/>
              </a:rPr>
              <a:t>çalışma zamanı O(n) </a:t>
            </a:r>
            <a:r>
              <a:rPr sz="2200" spc="-5" dirty="0">
                <a:latin typeface="Calibri"/>
                <a:cs typeface="Calibri"/>
              </a:rPr>
              <a:t>olan bir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pratik</a:t>
            </a:r>
            <a:endParaRPr sz="2200">
              <a:latin typeface="Calibri"/>
              <a:cs typeface="Calibri"/>
            </a:endParaRPr>
          </a:p>
          <a:p>
            <a:pPr marL="582295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rastgele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algoritması</a:t>
            </a:r>
            <a:endParaRPr sz="2200">
              <a:latin typeface="Calibri"/>
              <a:cs typeface="Calibri"/>
            </a:endParaRPr>
          </a:p>
          <a:p>
            <a:pPr marL="582295" marR="244475" indent="-273050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En </a:t>
            </a:r>
            <a:r>
              <a:rPr sz="2200" spc="-25" dirty="0">
                <a:latin typeface="Calibri"/>
                <a:cs typeface="Calibri"/>
              </a:rPr>
              <a:t>kötü </a:t>
            </a:r>
            <a:r>
              <a:rPr sz="2200" spc="-10" dirty="0">
                <a:latin typeface="Calibri"/>
                <a:cs typeface="Calibri"/>
              </a:rPr>
              <a:t>çalışma zamanı sadece O(n) </a:t>
            </a:r>
            <a:r>
              <a:rPr sz="2200" spc="-5" dirty="0">
                <a:latin typeface="Calibri"/>
                <a:cs typeface="Calibri"/>
              </a:rPr>
              <a:t>ile ilgili </a:t>
            </a:r>
            <a:r>
              <a:rPr sz="2200" spc="-10" dirty="0">
                <a:latin typeface="Calibri"/>
                <a:cs typeface="Calibri"/>
              </a:rPr>
              <a:t>teorik  </a:t>
            </a:r>
            <a:r>
              <a:rPr sz="2200" spc="-5" dirty="0">
                <a:latin typeface="Calibri"/>
                <a:cs typeface="Calibri"/>
              </a:rPr>
              <a:t>algoritma</a:t>
            </a:r>
            <a:endParaRPr sz="2200">
              <a:latin typeface="Calibri"/>
              <a:cs typeface="Calibri"/>
            </a:endParaRPr>
          </a:p>
          <a:p>
            <a:pPr marL="285115" marR="74930" indent="-273050">
              <a:lnSpc>
                <a:spcPct val="100000"/>
              </a:lnSpc>
              <a:spcBef>
                <a:spcPts val="56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Anahtar </a:t>
            </a:r>
            <a:r>
              <a:rPr sz="2400" spc="-5" dirty="0">
                <a:latin typeface="Calibri"/>
                <a:cs typeface="Calibri"/>
              </a:rPr>
              <a:t>Fikir: Quicksort algoritmasındaki </a:t>
            </a:r>
            <a:r>
              <a:rPr sz="2400" spc="-15" dirty="0">
                <a:latin typeface="Calibri"/>
                <a:cs typeface="Calibri"/>
              </a:rPr>
              <a:t>rastgele  </a:t>
            </a:r>
            <a:r>
              <a:rPr sz="2400" spc="-5" dirty="0">
                <a:latin typeface="Calibri"/>
                <a:cs typeface="Calibri"/>
              </a:rPr>
              <a:t>bölüntüyü </a:t>
            </a:r>
            <a:r>
              <a:rPr sz="2400" spc="-10" dirty="0">
                <a:latin typeface="Calibri"/>
                <a:cs typeface="Calibri"/>
              </a:rPr>
              <a:t>kullanmak.</a:t>
            </a:r>
            <a:endParaRPr sz="24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5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Fakat, </a:t>
            </a:r>
            <a:r>
              <a:rPr sz="2200" spc="-10" dirty="0">
                <a:latin typeface="Calibri"/>
                <a:cs typeface="Calibri"/>
              </a:rPr>
              <a:t>sadece </a:t>
            </a:r>
            <a:r>
              <a:rPr sz="2200" spc="-5" dirty="0">
                <a:latin typeface="Calibri"/>
                <a:cs typeface="Calibri"/>
              </a:rPr>
              <a:t>bir </a:t>
            </a:r>
            <a:r>
              <a:rPr sz="2200" spc="-10" dirty="0">
                <a:latin typeface="Calibri"/>
                <a:cs typeface="Calibri"/>
              </a:rPr>
              <a:t>altdizi </a:t>
            </a:r>
            <a:r>
              <a:rPr sz="2200" spc="-5" dirty="0">
                <a:latin typeface="Calibri"/>
                <a:cs typeface="Calibri"/>
              </a:rPr>
              <a:t>incelememiz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gerekir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2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Bu işlem </a:t>
            </a:r>
            <a:r>
              <a:rPr sz="2200" spc="-10" dirty="0">
                <a:latin typeface="Calibri"/>
                <a:cs typeface="Calibri"/>
              </a:rPr>
              <a:t>çalışma zamanında tasarruf </a:t>
            </a:r>
            <a:r>
              <a:rPr sz="2200" spc="-5" dirty="0">
                <a:latin typeface="Calibri"/>
                <a:cs typeface="Calibri"/>
              </a:rPr>
              <a:t>sağlar: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O(n)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Rastgele </a:t>
            </a:r>
            <a:r>
              <a:rPr spc="-15" dirty="0"/>
              <a:t>böl-ve-fethet  </a:t>
            </a:r>
            <a:r>
              <a:rPr spc="-5" dirty="0"/>
              <a:t>algoritması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26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7532" y="836675"/>
            <a:ext cx="7635240" cy="5546090"/>
            <a:chOff x="827532" y="836675"/>
            <a:chExt cx="7635240" cy="5546090"/>
          </a:xfrm>
        </p:grpSpPr>
        <p:sp>
          <p:nvSpPr>
            <p:cNvPr id="5" name="object 5"/>
            <p:cNvSpPr/>
            <p:nvPr/>
          </p:nvSpPr>
          <p:spPr>
            <a:xfrm>
              <a:off x="7164323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7532" y="2205227"/>
              <a:ext cx="7635240" cy="41772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1321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Örn</a:t>
            </a:r>
            <a:r>
              <a:rPr dirty="0"/>
              <a:t>e</a:t>
            </a:r>
            <a:r>
              <a:rPr spc="-5" dirty="0"/>
              <a:t>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27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9495" y="836675"/>
            <a:ext cx="7999730" cy="5329555"/>
            <a:chOff x="539495" y="836675"/>
            <a:chExt cx="7999730" cy="5329555"/>
          </a:xfrm>
        </p:grpSpPr>
        <p:sp>
          <p:nvSpPr>
            <p:cNvPr id="5" name="object 5"/>
            <p:cNvSpPr/>
            <p:nvPr/>
          </p:nvSpPr>
          <p:spPr>
            <a:xfrm>
              <a:off x="7164324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9495" y="2205227"/>
              <a:ext cx="7999476" cy="39608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489331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Rastgele </a:t>
            </a:r>
            <a:r>
              <a:rPr sz="3200" dirty="0"/>
              <a:t>Seçme Analizi:  </a:t>
            </a:r>
            <a:r>
              <a:rPr sz="3200" spc="-5" dirty="0"/>
              <a:t>Çözümlemede </a:t>
            </a:r>
            <a:r>
              <a:rPr sz="3200" spc="-10" dirty="0"/>
              <a:t>sezgi</a:t>
            </a:r>
            <a:r>
              <a:rPr sz="3200" spc="-45" dirty="0"/>
              <a:t> </a:t>
            </a:r>
            <a:r>
              <a:rPr sz="3200" spc="-5" dirty="0"/>
              <a:t>(öngörü)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28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31975" y="833627"/>
            <a:ext cx="7210425" cy="5253355"/>
            <a:chOff x="1331975" y="833627"/>
            <a:chExt cx="7210425" cy="5253355"/>
          </a:xfrm>
        </p:grpSpPr>
        <p:sp>
          <p:nvSpPr>
            <p:cNvPr id="5" name="object 5"/>
            <p:cNvSpPr/>
            <p:nvPr/>
          </p:nvSpPr>
          <p:spPr>
            <a:xfrm>
              <a:off x="7380731" y="833627"/>
              <a:ext cx="1161287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1975" y="3429000"/>
              <a:ext cx="6210300" cy="26578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92174" y="2337942"/>
            <a:ext cx="6413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(Çözümlemelerin hepsinde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tüm elemanların</a:t>
            </a:r>
            <a:r>
              <a:rPr sz="2400" spc="-1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farklı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4944" y="2703703"/>
            <a:ext cx="2476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olduğu</a:t>
            </a:r>
            <a:r>
              <a:rPr sz="2400" spc="-7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varsayılıyor.)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0002" y="5511190"/>
            <a:ext cx="2790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En kötü </a:t>
            </a:r>
            <a:r>
              <a:rPr sz="1800" spc="-5" dirty="0">
                <a:latin typeface="Arial"/>
                <a:cs typeface="Arial"/>
              </a:rPr>
              <a:t>durum(Worst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case:  Bölüntü daima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0:n-1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99709" y="2821304"/>
            <a:ext cx="25781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En </a:t>
            </a:r>
            <a:r>
              <a:rPr sz="1800" spc="-10" dirty="0">
                <a:latin typeface="Arial"/>
                <a:cs typeface="Arial"/>
              </a:rPr>
              <a:t>iyi </a:t>
            </a:r>
            <a:r>
              <a:rPr sz="1800" spc="-5" dirty="0">
                <a:latin typeface="Arial"/>
                <a:cs typeface="Arial"/>
              </a:rPr>
              <a:t>durum </a:t>
            </a:r>
            <a:r>
              <a:rPr sz="1800" dirty="0">
                <a:latin typeface="Arial"/>
                <a:cs typeface="Arial"/>
              </a:rPr>
              <a:t>(Best </a:t>
            </a:r>
            <a:r>
              <a:rPr sz="1800" spc="-5" dirty="0">
                <a:latin typeface="Arial"/>
                <a:cs typeface="Arial"/>
              </a:rPr>
              <a:t>case):  9:1 </a:t>
            </a:r>
            <a:r>
              <a:rPr sz="1800" spc="-10" dirty="0">
                <a:latin typeface="Arial"/>
                <a:cs typeface="Arial"/>
              </a:rPr>
              <a:t>bölüntü </a:t>
            </a:r>
            <a:r>
              <a:rPr sz="1800" spc="-5" dirty="0">
                <a:latin typeface="Arial"/>
                <a:cs typeface="Arial"/>
              </a:rPr>
              <a:t>(partion)  </a:t>
            </a:r>
            <a:r>
              <a:rPr sz="1800" spc="-10" dirty="0">
                <a:latin typeface="Arial"/>
                <a:cs typeface="Arial"/>
              </a:rPr>
              <a:t>olduğunu </a:t>
            </a:r>
            <a:r>
              <a:rPr sz="1800" dirty="0">
                <a:latin typeface="Arial"/>
                <a:cs typeface="Arial"/>
              </a:rPr>
              <a:t>farz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edin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Beklenen </a:t>
            </a:r>
            <a:r>
              <a:rPr spc="-15" dirty="0"/>
              <a:t>süre </a:t>
            </a:r>
            <a:r>
              <a:rPr spc="-10" dirty="0"/>
              <a:t>çözümlemesi:  </a:t>
            </a:r>
            <a:r>
              <a:rPr spc="-40" dirty="0"/>
              <a:t>(Average</a:t>
            </a:r>
            <a:r>
              <a:rPr dirty="0"/>
              <a:t> </a:t>
            </a:r>
            <a:r>
              <a:rPr spc="-10" dirty="0"/>
              <a:t>Case)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29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86127" y="836675"/>
            <a:ext cx="6541134" cy="5321935"/>
            <a:chOff x="1786127" y="836675"/>
            <a:chExt cx="6541134" cy="5321935"/>
          </a:xfrm>
        </p:grpSpPr>
        <p:sp>
          <p:nvSpPr>
            <p:cNvPr id="5" name="object 5"/>
            <p:cNvSpPr/>
            <p:nvPr/>
          </p:nvSpPr>
          <p:spPr>
            <a:xfrm>
              <a:off x="7164324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6127" y="5300472"/>
              <a:ext cx="5638800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92174" y="2337942"/>
            <a:ext cx="6689090" cy="27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Çözümleme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rastgele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çabuk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sıralamanın benzeri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ama 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bazı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farkları</a:t>
            </a: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70" dirty="0">
                <a:solidFill>
                  <a:srgbClr val="2F2F2F"/>
                </a:solidFill>
                <a:latin typeface="Calibri"/>
                <a:cs typeface="Calibri"/>
              </a:rPr>
              <a:t>var.</a:t>
            </a:r>
            <a:endParaRPr sz="2400">
              <a:latin typeface="Calibri"/>
              <a:cs typeface="Calibri"/>
            </a:endParaRPr>
          </a:p>
          <a:p>
            <a:pPr marL="285115" marR="290830" indent="-273050">
              <a:lnSpc>
                <a:spcPct val="100000"/>
              </a:lnSpc>
              <a:spcBef>
                <a:spcPts val="575"/>
              </a:spcBef>
              <a:tabLst>
                <a:tab pos="100584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7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T(n),	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Rastgele-seçim çalışma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zamanının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rastgele  değişkeni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olsun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(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n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boyutlu bir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girişte),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ve rastgele 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sayılar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birbirinden bağımsız</a:t>
            </a:r>
            <a:r>
              <a:rPr sz="2400" spc="-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olsun.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792730" algn="l"/>
                <a:tab pos="4359275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k = 0,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1, …,</a:t>
            </a:r>
            <a:r>
              <a:rPr sz="2400" b="1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n–1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için	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göstergesel	rastgele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değişkeni</a:t>
            </a:r>
            <a:endParaRPr sz="24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tanımlayın.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51136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Taban </a:t>
            </a:r>
            <a:r>
              <a:rPr spc="-5" dirty="0"/>
              <a:t>(Radix)</a:t>
            </a:r>
            <a:r>
              <a:rPr spc="45" dirty="0"/>
              <a:t> </a:t>
            </a:r>
            <a:r>
              <a:rPr spc="-15" dirty="0"/>
              <a:t>sıralaması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9328" y="1861566"/>
            <a:ext cx="6352540" cy="3311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243204" indent="-273050">
              <a:lnSpc>
                <a:spcPct val="100000"/>
              </a:lnSpc>
              <a:spcBef>
                <a:spcPts val="9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En az öneme sahip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basamaktan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başlayarak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sıralama  </a:t>
            </a:r>
            <a:r>
              <a:rPr sz="2200" spc="-45" dirty="0">
                <a:solidFill>
                  <a:srgbClr val="2F2F2F"/>
                </a:solidFill>
                <a:latin typeface="Calibri"/>
                <a:cs typeface="Calibri"/>
              </a:rPr>
              <a:t>yapar.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Calibri"/>
              <a:cs typeface="Calibri"/>
            </a:endParaRPr>
          </a:p>
          <a:p>
            <a:pPr marL="285115" marR="605790" indent="-273050">
              <a:lnSpc>
                <a:spcPct val="100000"/>
              </a:lnSpc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Birden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fazla anahtara göre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sıralama gerektiğinde 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kolaylıkla</a:t>
            </a:r>
            <a:r>
              <a:rPr sz="2200" spc="-25" dirty="0">
                <a:solidFill>
                  <a:srgbClr val="2F2F2F"/>
                </a:solidFill>
                <a:latin typeface="Calibri"/>
                <a:cs typeface="Calibri"/>
              </a:rPr>
              <a:t> kullanılabilir.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Calibri"/>
              <a:cs typeface="Calibri"/>
            </a:endParaRPr>
          </a:p>
          <a:p>
            <a:pPr marL="285115" marR="5080" indent="-273050" algn="just">
              <a:lnSpc>
                <a:spcPct val="100000"/>
              </a:lnSpc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Ör: tarihe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göre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sıralamada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yıl, </a:t>
            </a:r>
            <a:r>
              <a:rPr sz="2200" spc="-70" dirty="0">
                <a:solidFill>
                  <a:srgbClr val="2F2F2F"/>
                </a:solidFill>
                <a:latin typeface="Calibri"/>
                <a:cs typeface="Calibri"/>
              </a:rPr>
              <a:t>ay, </a:t>
            </a:r>
            <a:r>
              <a:rPr sz="2200" spc="-35" dirty="0">
                <a:solidFill>
                  <a:srgbClr val="2F2F2F"/>
                </a:solidFill>
                <a:latin typeface="Calibri"/>
                <a:cs typeface="Calibri"/>
              </a:rPr>
              <a:t>gün’e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göre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sıralama  </a:t>
            </a:r>
            <a:r>
              <a:rPr sz="2200" spc="-35" dirty="0">
                <a:solidFill>
                  <a:srgbClr val="2F2F2F"/>
                </a:solidFill>
                <a:latin typeface="Calibri"/>
                <a:cs typeface="Calibri"/>
              </a:rPr>
              <a:t>yapılır. </a:t>
            </a:r>
            <a:r>
              <a:rPr sz="2200" spc="-40" dirty="0">
                <a:solidFill>
                  <a:srgbClr val="2F2F2F"/>
                </a:solidFill>
                <a:latin typeface="Calibri"/>
                <a:cs typeface="Calibri"/>
              </a:rPr>
              <a:t>Tarih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sıralamasında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önce gün,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sonra </a:t>
            </a:r>
            <a:r>
              <a:rPr sz="2200" spc="-20" dirty="0">
                <a:solidFill>
                  <a:srgbClr val="2F2F2F"/>
                </a:solidFill>
                <a:latin typeface="Calibri"/>
                <a:cs typeface="Calibri"/>
              </a:rPr>
              <a:t>ay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200" dirty="0">
                <a:solidFill>
                  <a:srgbClr val="2F2F2F"/>
                </a:solidFill>
                <a:latin typeface="Calibri"/>
                <a:cs typeface="Calibri"/>
              </a:rPr>
              <a:t>yıl’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a 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göre </a:t>
            </a:r>
            <a:r>
              <a:rPr sz="2200" spc="-25" dirty="0">
                <a:solidFill>
                  <a:srgbClr val="2F2F2F"/>
                </a:solidFill>
                <a:latin typeface="Calibri"/>
                <a:cs typeface="Calibri"/>
              </a:rPr>
              <a:t>kolayca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2F2F2F"/>
                </a:solidFill>
                <a:latin typeface="Calibri"/>
                <a:cs typeface="Calibri"/>
              </a:rPr>
              <a:t>sıralanır.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35011" y="765048"/>
            <a:ext cx="1063752" cy="1089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5872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Beklenen </a:t>
            </a:r>
            <a:r>
              <a:rPr spc="-15" dirty="0"/>
              <a:t>süre</a:t>
            </a:r>
            <a:r>
              <a:rPr spc="-55" dirty="0"/>
              <a:t> </a:t>
            </a:r>
            <a:r>
              <a:rPr spc="-10" dirty="0"/>
              <a:t>çözümlemesi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87196" y="836675"/>
            <a:ext cx="7139940" cy="5328285"/>
            <a:chOff x="1187196" y="836675"/>
            <a:chExt cx="7139940" cy="5328285"/>
          </a:xfrm>
        </p:grpSpPr>
        <p:sp>
          <p:nvSpPr>
            <p:cNvPr id="5" name="object 5"/>
            <p:cNvSpPr/>
            <p:nvPr/>
          </p:nvSpPr>
          <p:spPr>
            <a:xfrm>
              <a:off x="7164324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87196" y="3573780"/>
              <a:ext cx="6315456" cy="2590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92174" y="2337942"/>
            <a:ext cx="63576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  <a:tabLst>
                <a:tab pos="3833495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üst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sınır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elde</a:t>
            </a: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etmek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için,	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' ninci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elemanın</a:t>
            </a:r>
            <a:r>
              <a:rPr sz="2400" spc="-8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her 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zaman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bölüntünün büyük bölgesinde olduğunu 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varsayın: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5401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Beklenenin</a:t>
            </a:r>
            <a:r>
              <a:rPr spc="-40" dirty="0"/>
              <a:t> </a:t>
            </a:r>
            <a:r>
              <a:rPr spc="-5" dirty="0"/>
              <a:t>hesaplanması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58824" y="836675"/>
            <a:ext cx="7068820" cy="5276215"/>
            <a:chOff x="1258824" y="836675"/>
            <a:chExt cx="7068820" cy="5276215"/>
          </a:xfrm>
        </p:grpSpPr>
        <p:sp>
          <p:nvSpPr>
            <p:cNvPr id="5" name="object 5"/>
            <p:cNvSpPr/>
            <p:nvPr/>
          </p:nvSpPr>
          <p:spPr>
            <a:xfrm>
              <a:off x="7164324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58824" y="2350008"/>
              <a:ext cx="5184648" cy="12740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3604" y="3860291"/>
              <a:ext cx="5760720" cy="22524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5401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Beklenenin</a:t>
            </a:r>
            <a:r>
              <a:rPr spc="-40" dirty="0"/>
              <a:t> </a:t>
            </a:r>
            <a:r>
              <a:rPr spc="-5" dirty="0"/>
              <a:t>hesaplanması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00327" y="836675"/>
            <a:ext cx="7226934" cy="5401310"/>
            <a:chOff x="1100327" y="836675"/>
            <a:chExt cx="7226934" cy="5401310"/>
          </a:xfrm>
        </p:grpSpPr>
        <p:sp>
          <p:nvSpPr>
            <p:cNvPr id="5" name="object 5"/>
            <p:cNvSpPr/>
            <p:nvPr/>
          </p:nvSpPr>
          <p:spPr>
            <a:xfrm>
              <a:off x="7164324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0327" y="2421636"/>
              <a:ext cx="6644640" cy="3816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5401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Beklenenin</a:t>
            </a:r>
            <a:r>
              <a:rPr spc="-40" dirty="0"/>
              <a:t> </a:t>
            </a:r>
            <a:r>
              <a:rPr spc="-5" dirty="0"/>
              <a:t>hesaplanması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33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76755" y="836675"/>
            <a:ext cx="6850380" cy="5615940"/>
            <a:chOff x="1476755" y="836675"/>
            <a:chExt cx="6850380" cy="5615940"/>
          </a:xfrm>
        </p:grpSpPr>
        <p:sp>
          <p:nvSpPr>
            <p:cNvPr id="5" name="object 5"/>
            <p:cNvSpPr/>
            <p:nvPr/>
          </p:nvSpPr>
          <p:spPr>
            <a:xfrm>
              <a:off x="7164323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76755" y="2100072"/>
              <a:ext cx="6124956" cy="43525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5401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Beklenenin</a:t>
            </a:r>
            <a:r>
              <a:rPr spc="-40" dirty="0"/>
              <a:t> </a:t>
            </a:r>
            <a:r>
              <a:rPr spc="-5" dirty="0"/>
              <a:t>hesaplanması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03603" y="836675"/>
            <a:ext cx="7027545" cy="5473065"/>
            <a:chOff x="1403603" y="836675"/>
            <a:chExt cx="7027545" cy="5473065"/>
          </a:xfrm>
        </p:grpSpPr>
        <p:sp>
          <p:nvSpPr>
            <p:cNvPr id="5" name="object 5"/>
            <p:cNvSpPr/>
            <p:nvPr/>
          </p:nvSpPr>
          <p:spPr>
            <a:xfrm>
              <a:off x="7164324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03603" y="2060447"/>
              <a:ext cx="7027164" cy="4248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4028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Karmaşık</a:t>
            </a:r>
            <a:r>
              <a:rPr spc="-20" dirty="0"/>
              <a:t> </a:t>
            </a:r>
            <a:r>
              <a:rPr spc="-5" dirty="0"/>
              <a:t>yineleme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35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87196" y="836675"/>
            <a:ext cx="7139940" cy="5335905"/>
            <a:chOff x="1187196" y="836675"/>
            <a:chExt cx="7139940" cy="5335905"/>
          </a:xfrm>
        </p:grpSpPr>
        <p:sp>
          <p:nvSpPr>
            <p:cNvPr id="5" name="object 5"/>
            <p:cNvSpPr/>
            <p:nvPr/>
          </p:nvSpPr>
          <p:spPr>
            <a:xfrm>
              <a:off x="7164324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87196" y="2350008"/>
              <a:ext cx="6557772" cy="38221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4630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Yerine </a:t>
            </a:r>
            <a:r>
              <a:rPr spc="-30" dirty="0"/>
              <a:t>koyma</a:t>
            </a:r>
            <a:r>
              <a:rPr spc="20" dirty="0"/>
              <a:t> </a:t>
            </a:r>
            <a:r>
              <a:rPr spc="-15" dirty="0"/>
              <a:t>metodu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36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15567" y="836675"/>
            <a:ext cx="7211695" cy="5297805"/>
            <a:chOff x="1115567" y="836675"/>
            <a:chExt cx="7211695" cy="5297805"/>
          </a:xfrm>
        </p:grpSpPr>
        <p:sp>
          <p:nvSpPr>
            <p:cNvPr id="5" name="object 5"/>
            <p:cNvSpPr/>
            <p:nvPr/>
          </p:nvSpPr>
          <p:spPr>
            <a:xfrm>
              <a:off x="7164323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15567" y="2069591"/>
              <a:ext cx="5896356" cy="14584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64079" y="3933443"/>
              <a:ext cx="4847844" cy="22006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4630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Yerine </a:t>
            </a:r>
            <a:r>
              <a:rPr spc="-30" dirty="0"/>
              <a:t>koyma</a:t>
            </a:r>
            <a:r>
              <a:rPr spc="20" dirty="0"/>
              <a:t> </a:t>
            </a:r>
            <a:r>
              <a:rPr spc="-15" dirty="0"/>
              <a:t>metodu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37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20011" y="836675"/>
            <a:ext cx="6707505" cy="4776470"/>
            <a:chOff x="1620011" y="836675"/>
            <a:chExt cx="6707505" cy="4776470"/>
          </a:xfrm>
        </p:grpSpPr>
        <p:sp>
          <p:nvSpPr>
            <p:cNvPr id="5" name="object 5"/>
            <p:cNvSpPr/>
            <p:nvPr/>
          </p:nvSpPr>
          <p:spPr>
            <a:xfrm>
              <a:off x="7164323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0011" y="2372867"/>
              <a:ext cx="5306568" cy="32400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4630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Yerine </a:t>
            </a:r>
            <a:r>
              <a:rPr spc="-30" dirty="0"/>
              <a:t>koyma</a:t>
            </a:r>
            <a:r>
              <a:rPr spc="20" dirty="0"/>
              <a:t> </a:t>
            </a:r>
            <a:r>
              <a:rPr spc="-15" dirty="0"/>
              <a:t>metodu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38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00072" y="836675"/>
            <a:ext cx="6227445" cy="5477510"/>
            <a:chOff x="2100072" y="836675"/>
            <a:chExt cx="6227445" cy="5477510"/>
          </a:xfrm>
        </p:grpSpPr>
        <p:sp>
          <p:nvSpPr>
            <p:cNvPr id="5" name="object 5"/>
            <p:cNvSpPr/>
            <p:nvPr/>
          </p:nvSpPr>
          <p:spPr>
            <a:xfrm>
              <a:off x="7164324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00072" y="2636519"/>
              <a:ext cx="4943855" cy="36774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51149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İspat, </a:t>
            </a:r>
            <a:r>
              <a:rPr sz="3200" spc="-45" dirty="0"/>
              <a:t>Yerine </a:t>
            </a:r>
            <a:r>
              <a:rPr sz="3200" spc="-25" dirty="0"/>
              <a:t>koyma </a:t>
            </a:r>
            <a:r>
              <a:rPr sz="3200" dirty="0"/>
              <a:t>2.</a:t>
            </a:r>
            <a:r>
              <a:rPr sz="3200" spc="20" dirty="0"/>
              <a:t> </a:t>
            </a:r>
            <a:r>
              <a:rPr sz="3200" spc="-15" dirty="0"/>
              <a:t>yöntem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39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10093" y="836675"/>
            <a:ext cx="6517640" cy="5304155"/>
            <a:chOff x="1810093" y="836675"/>
            <a:chExt cx="6517640" cy="5304155"/>
          </a:xfrm>
        </p:grpSpPr>
        <p:sp>
          <p:nvSpPr>
            <p:cNvPr id="5" name="object 5"/>
            <p:cNvSpPr/>
            <p:nvPr/>
          </p:nvSpPr>
          <p:spPr>
            <a:xfrm>
              <a:off x="7164324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10093" y="2700045"/>
              <a:ext cx="302895" cy="1691639"/>
            </a:xfrm>
            <a:custGeom>
              <a:avLst/>
              <a:gdLst/>
              <a:ahLst/>
              <a:cxnLst/>
              <a:rect l="l" t="t" r="r" b="b"/>
              <a:pathLst>
                <a:path w="302894" h="1691639">
                  <a:moveTo>
                    <a:pt x="0" y="0"/>
                  </a:moveTo>
                  <a:lnTo>
                    <a:pt x="174971" y="0"/>
                  </a:lnTo>
                </a:path>
                <a:path w="302894" h="1691639">
                  <a:moveTo>
                    <a:pt x="0" y="824102"/>
                  </a:moveTo>
                  <a:lnTo>
                    <a:pt x="174971" y="824102"/>
                  </a:lnTo>
                </a:path>
                <a:path w="302894" h="1691639">
                  <a:moveTo>
                    <a:pt x="0" y="1691535"/>
                  </a:moveTo>
                  <a:lnTo>
                    <a:pt x="302435" y="1691535"/>
                  </a:lnTo>
                </a:path>
              </a:pathLst>
            </a:custGeom>
            <a:ln w="11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15432" y="4029868"/>
              <a:ext cx="52705" cy="163830"/>
            </a:xfrm>
            <a:custGeom>
              <a:avLst/>
              <a:gdLst/>
              <a:ahLst/>
              <a:cxnLst/>
              <a:rect l="l" t="t" r="r" b="b"/>
              <a:pathLst>
                <a:path w="52705" h="163829">
                  <a:moveTo>
                    <a:pt x="52135" y="0"/>
                  </a:moveTo>
                  <a:lnTo>
                    <a:pt x="0" y="163675"/>
                  </a:lnTo>
                </a:path>
              </a:pathLst>
            </a:custGeom>
            <a:ln w="57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10093" y="5284242"/>
              <a:ext cx="3004820" cy="850900"/>
            </a:xfrm>
            <a:custGeom>
              <a:avLst/>
              <a:gdLst/>
              <a:ahLst/>
              <a:cxnLst/>
              <a:rect l="l" t="t" r="r" b="b"/>
              <a:pathLst>
                <a:path w="3004820" h="850900">
                  <a:moveTo>
                    <a:pt x="0" y="0"/>
                  </a:moveTo>
                  <a:lnTo>
                    <a:pt x="302435" y="0"/>
                  </a:lnTo>
                </a:path>
                <a:path w="3004820" h="850900">
                  <a:moveTo>
                    <a:pt x="481474" y="0"/>
                  </a:moveTo>
                  <a:lnTo>
                    <a:pt x="651816" y="0"/>
                  </a:lnTo>
                </a:path>
                <a:path w="3004820" h="850900">
                  <a:moveTo>
                    <a:pt x="1775263" y="0"/>
                  </a:moveTo>
                  <a:lnTo>
                    <a:pt x="1945699" y="0"/>
                  </a:lnTo>
                </a:path>
                <a:path w="3004820" h="850900">
                  <a:moveTo>
                    <a:pt x="2124551" y="0"/>
                  </a:moveTo>
                  <a:lnTo>
                    <a:pt x="2298960" y="0"/>
                  </a:lnTo>
                </a:path>
                <a:path w="3004820" h="850900">
                  <a:moveTo>
                    <a:pt x="2830373" y="0"/>
                  </a:moveTo>
                  <a:lnTo>
                    <a:pt x="3004783" y="0"/>
                  </a:lnTo>
                </a:path>
                <a:path w="3004820" h="850900">
                  <a:moveTo>
                    <a:pt x="1059131" y="850381"/>
                  </a:moveTo>
                  <a:lnTo>
                    <a:pt x="1229356" y="850381"/>
                  </a:lnTo>
                </a:path>
                <a:path w="3004820" h="850900">
                  <a:moveTo>
                    <a:pt x="1408441" y="850381"/>
                  </a:moveTo>
                  <a:lnTo>
                    <a:pt x="1582851" y="850381"/>
                  </a:lnTo>
                </a:path>
              </a:pathLst>
            </a:custGeom>
            <a:ln w="11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92174" y="1645411"/>
            <a:ext cx="4479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T(</a:t>
            </a:r>
            <a:r>
              <a:rPr sz="2400" i="1" spc="-5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) </a:t>
            </a:r>
            <a:r>
              <a:rPr sz="2400" dirty="0">
                <a:solidFill>
                  <a:srgbClr val="2F2F2F"/>
                </a:solidFill>
                <a:latin typeface="Symbol"/>
                <a:cs typeface="Symbol"/>
              </a:rPr>
              <a:t></a:t>
            </a:r>
            <a:r>
              <a:rPr sz="240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2F2F2F"/>
                </a:solidFill>
                <a:latin typeface="Calibri"/>
                <a:cs typeface="Calibri"/>
              </a:rPr>
              <a:t>cn, </a:t>
            </a:r>
            <a:r>
              <a:rPr sz="2400" i="1" dirty="0">
                <a:solidFill>
                  <a:srgbClr val="2F2F2F"/>
                </a:solidFill>
                <a:latin typeface="Calibri"/>
                <a:cs typeface="Calibri"/>
              </a:rPr>
              <a:t>c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sabitini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çok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büyük</a:t>
            </a:r>
            <a:r>
              <a:rPr sz="2400" spc="-17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seç: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0834" y="4400722"/>
            <a:ext cx="158750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i="1" spc="-5" dirty="0"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67874" y="6177468"/>
            <a:ext cx="127635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-5" dirty="0">
                <a:latin typeface="Symbol"/>
                <a:cs typeface="Symbol"/>
              </a:rPr>
              <a:t>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60415" y="5953084"/>
            <a:ext cx="835025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20090" algn="l"/>
              </a:tabLst>
            </a:pPr>
            <a:r>
              <a:rPr sz="2100" spc="-5" dirty="0">
                <a:latin typeface="Symbol"/>
                <a:cs typeface="Symbol"/>
              </a:rPr>
              <a:t></a:t>
            </a:r>
            <a:r>
              <a:rPr sz="2100" spc="-5" dirty="0">
                <a:latin typeface="Times New Roman"/>
                <a:cs typeface="Times New Roman"/>
              </a:rPr>
              <a:t>	</a:t>
            </a:r>
            <a:r>
              <a:rPr sz="2100" spc="-5" dirty="0">
                <a:latin typeface="Symbol"/>
                <a:cs typeface="Symbol"/>
              </a:rPr>
              <a:t>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76524" y="5102096"/>
            <a:ext cx="835025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20090" algn="l"/>
              </a:tabLst>
            </a:pPr>
            <a:r>
              <a:rPr sz="2100" spc="-5" dirty="0">
                <a:latin typeface="Symbol"/>
                <a:cs typeface="Symbol"/>
              </a:rPr>
              <a:t></a:t>
            </a:r>
            <a:r>
              <a:rPr sz="2100" spc="-5" dirty="0">
                <a:latin typeface="Times New Roman"/>
                <a:cs typeface="Times New Roman"/>
              </a:rPr>
              <a:t>	</a:t>
            </a:r>
            <a:r>
              <a:rPr sz="2100" spc="-5" dirty="0">
                <a:latin typeface="Symbol"/>
                <a:cs typeface="Symbol"/>
              </a:rPr>
              <a:t>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37714" y="4098597"/>
            <a:ext cx="774700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spc="-5" dirty="0">
                <a:latin typeface="Symbol"/>
                <a:cs typeface="Symbol"/>
              </a:rPr>
              <a:t></a:t>
            </a:r>
            <a:r>
              <a:rPr sz="2100" spc="-90" dirty="0">
                <a:latin typeface="Times New Roman"/>
                <a:cs typeface="Times New Roman"/>
              </a:rPr>
              <a:t> </a:t>
            </a:r>
            <a:r>
              <a:rPr sz="2100" spc="-55" dirty="0">
                <a:latin typeface="Symbol"/>
                <a:cs typeface="Symbol"/>
              </a:rPr>
              <a:t></a:t>
            </a:r>
            <a:r>
              <a:rPr sz="2750" spc="-55" dirty="0">
                <a:latin typeface="Symbol"/>
                <a:cs typeface="Symbol"/>
              </a:rPr>
              <a:t></a:t>
            </a:r>
            <a:r>
              <a:rPr sz="2100" i="1" spc="-55" dirty="0">
                <a:latin typeface="Times New Roman"/>
                <a:cs typeface="Times New Roman"/>
              </a:rPr>
              <a:t>n</a:t>
            </a:r>
            <a:r>
              <a:rPr sz="2750" spc="-55" dirty="0">
                <a:latin typeface="Symbol"/>
                <a:cs typeface="Symbol"/>
              </a:rPr>
              <a:t>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74994" y="4167740"/>
            <a:ext cx="127635" cy="6527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475"/>
              </a:lnSpc>
              <a:spcBef>
                <a:spcPts val="90"/>
              </a:spcBef>
            </a:pPr>
            <a:r>
              <a:rPr sz="2100" spc="-5" dirty="0">
                <a:latin typeface="Symbol"/>
                <a:cs typeface="Symbol"/>
              </a:rPr>
              <a:t></a:t>
            </a:r>
            <a:endParaRPr sz="2100">
              <a:latin typeface="Symbol"/>
              <a:cs typeface="Symbol"/>
            </a:endParaRPr>
          </a:p>
          <a:p>
            <a:pPr marL="12700">
              <a:lnSpc>
                <a:spcPts val="2475"/>
              </a:lnSpc>
            </a:pPr>
            <a:r>
              <a:rPr sz="2100" spc="-5" dirty="0">
                <a:latin typeface="Symbol"/>
                <a:cs typeface="Symbol"/>
              </a:rPr>
              <a:t>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74994" y="3987502"/>
            <a:ext cx="127635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-5" dirty="0">
                <a:latin typeface="Symbol"/>
                <a:cs typeface="Symbol"/>
              </a:rPr>
              <a:t>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33447" y="4167740"/>
            <a:ext cx="127635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-5" dirty="0">
                <a:latin typeface="Symbol"/>
                <a:cs typeface="Symbol"/>
              </a:rPr>
              <a:t>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05640" y="4183694"/>
            <a:ext cx="941069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09625" algn="l"/>
              </a:tabLst>
            </a:pPr>
            <a:r>
              <a:rPr sz="2100" i="1" spc="-5" dirty="0">
                <a:latin typeface="Times New Roman"/>
                <a:cs typeface="Times New Roman"/>
              </a:rPr>
              <a:t>k</a:t>
            </a:r>
            <a:r>
              <a:rPr sz="2100" i="1" spc="1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Symbol"/>
                <a:cs typeface="Symbol"/>
              </a:rPr>
              <a:t>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i="1" spc="-5" dirty="0">
                <a:latin typeface="Times New Roman"/>
                <a:cs typeface="Times New Roman"/>
              </a:rPr>
              <a:t>k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48369" y="4183694"/>
            <a:ext cx="171450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-5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34713" y="3230954"/>
            <a:ext cx="1100455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i="1" spc="-25" dirty="0">
                <a:latin typeface="Times New Roman"/>
                <a:cs typeface="Times New Roman"/>
              </a:rPr>
              <a:t>ck </a:t>
            </a:r>
            <a:r>
              <a:rPr sz="2100" spc="-5" dirty="0">
                <a:latin typeface="Symbol"/>
                <a:cs typeface="Symbol"/>
              </a:rPr>
              <a:t></a:t>
            </a:r>
            <a:r>
              <a:rPr sz="2100" spc="-355" dirty="0">
                <a:latin typeface="Times New Roman"/>
                <a:cs typeface="Times New Roman"/>
              </a:rPr>
              <a:t> </a:t>
            </a:r>
            <a:r>
              <a:rPr sz="2100" spc="-55" dirty="0">
                <a:latin typeface="Symbol"/>
                <a:cs typeface="Symbol"/>
              </a:rPr>
              <a:t></a:t>
            </a:r>
            <a:r>
              <a:rPr sz="2750" spc="-55" dirty="0">
                <a:latin typeface="Symbol"/>
                <a:cs typeface="Symbol"/>
              </a:rPr>
              <a:t></a:t>
            </a:r>
            <a:r>
              <a:rPr sz="2100" i="1" spc="-55" dirty="0">
                <a:latin typeface="Times New Roman"/>
                <a:cs typeface="Times New Roman"/>
              </a:rPr>
              <a:t>n</a:t>
            </a:r>
            <a:r>
              <a:rPr sz="2750" spc="-55" dirty="0">
                <a:latin typeface="Symbol"/>
                <a:cs typeface="Symbol"/>
              </a:rPr>
              <a:t>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48369" y="3316051"/>
            <a:ext cx="171450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-5" dirty="0">
                <a:latin typeface="Symbol"/>
                <a:cs typeface="Symbol"/>
              </a:rPr>
              <a:t>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72484" y="4115532"/>
            <a:ext cx="1107440" cy="504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09625" algn="l"/>
              </a:tabLst>
            </a:pPr>
            <a:r>
              <a:rPr sz="3150" spc="-5" dirty="0">
                <a:latin typeface="Symbol"/>
                <a:cs typeface="Symbol"/>
              </a:rPr>
              <a:t></a:t>
            </a:r>
            <a:r>
              <a:rPr sz="3150" spc="-5" dirty="0">
                <a:latin typeface="Times New Roman"/>
                <a:cs typeface="Times New Roman"/>
              </a:rPr>
              <a:t>	</a:t>
            </a:r>
            <a:r>
              <a:rPr sz="3150" spc="-5" dirty="0">
                <a:latin typeface="Symbol"/>
                <a:cs typeface="Symbol"/>
              </a:rPr>
              <a:t>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05626" y="3248076"/>
            <a:ext cx="310515" cy="504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50" spc="-5" dirty="0">
                <a:latin typeface="Symbol"/>
                <a:cs typeface="Symbol"/>
              </a:rPr>
              <a:t>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05626" y="2424675"/>
            <a:ext cx="310515" cy="504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50" spc="-5" dirty="0">
                <a:latin typeface="Symbol"/>
                <a:cs typeface="Symbol"/>
              </a:rPr>
              <a:t>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50318" y="6143747"/>
            <a:ext cx="560705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100" spc="-5" dirty="0">
                <a:latin typeface="Times New Roman"/>
                <a:cs typeface="Times New Roman"/>
              </a:rPr>
              <a:t>2 </a:t>
            </a:r>
            <a:r>
              <a:rPr sz="3150" spc="-7" baseline="-6613" dirty="0">
                <a:latin typeface="Symbol"/>
                <a:cs typeface="Symbol"/>
              </a:rPr>
              <a:t></a:t>
            </a:r>
            <a:r>
              <a:rPr sz="3150" spc="-307" baseline="-6613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22969" y="5841616"/>
            <a:ext cx="3420110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478155" algn="l"/>
              </a:tabLst>
            </a:pPr>
            <a:r>
              <a:rPr sz="2100" spc="-5" dirty="0">
                <a:latin typeface="Symbol"/>
                <a:cs typeface="Symbol"/>
              </a:rPr>
              <a:t></a:t>
            </a:r>
            <a:r>
              <a:rPr sz="2100" spc="-5" dirty="0">
                <a:latin typeface="Times New Roman"/>
                <a:cs typeface="Times New Roman"/>
              </a:rPr>
              <a:t>	</a:t>
            </a:r>
            <a:r>
              <a:rPr sz="2100" i="1" spc="-45" dirty="0">
                <a:latin typeface="Times New Roman"/>
                <a:cs typeface="Times New Roman"/>
              </a:rPr>
              <a:t>c</a:t>
            </a:r>
            <a:r>
              <a:rPr sz="2750" spc="-45" dirty="0">
                <a:latin typeface="Symbol"/>
                <a:cs typeface="Symbol"/>
              </a:rPr>
              <a:t></a:t>
            </a:r>
            <a:r>
              <a:rPr sz="2100" i="1" spc="-45" dirty="0">
                <a:latin typeface="Times New Roman"/>
                <a:cs typeface="Times New Roman"/>
              </a:rPr>
              <a:t>n</a:t>
            </a:r>
            <a:r>
              <a:rPr sz="2100" i="1" spc="-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Symbol"/>
                <a:cs typeface="Symbol"/>
              </a:rPr>
              <a:t></a:t>
            </a:r>
            <a:r>
              <a:rPr sz="2100" spc="-265" dirty="0">
                <a:latin typeface="Times New Roman"/>
                <a:cs typeface="Times New Roman"/>
              </a:rPr>
              <a:t> </a:t>
            </a:r>
            <a:r>
              <a:rPr sz="2100" spc="-145" dirty="0">
                <a:latin typeface="Times New Roman"/>
                <a:cs typeface="Times New Roman"/>
              </a:rPr>
              <a:t>1</a:t>
            </a:r>
            <a:r>
              <a:rPr sz="2750" spc="-145" dirty="0">
                <a:latin typeface="Symbol"/>
                <a:cs typeface="Symbol"/>
              </a:rPr>
              <a:t></a:t>
            </a:r>
            <a:r>
              <a:rPr sz="2750" spc="-37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Symbol"/>
                <a:cs typeface="Symbol"/>
              </a:rPr>
              <a:t></a:t>
            </a:r>
            <a:r>
              <a:rPr sz="2100" spc="185" dirty="0">
                <a:latin typeface="Times New Roman"/>
                <a:cs typeface="Times New Roman"/>
              </a:rPr>
              <a:t> </a:t>
            </a:r>
            <a:r>
              <a:rPr sz="3150" i="1" spc="-7" baseline="37037" dirty="0">
                <a:latin typeface="Times New Roman"/>
                <a:cs typeface="Times New Roman"/>
              </a:rPr>
              <a:t>c</a:t>
            </a:r>
            <a:r>
              <a:rPr sz="3150" i="1" spc="-44" baseline="37037" dirty="0">
                <a:latin typeface="Times New Roman"/>
                <a:cs typeface="Times New Roman"/>
              </a:rPr>
              <a:t> </a:t>
            </a:r>
            <a:r>
              <a:rPr sz="3150" spc="-7" baseline="31746" dirty="0">
                <a:latin typeface="Symbol"/>
                <a:cs typeface="Symbol"/>
              </a:rPr>
              <a:t></a:t>
            </a:r>
            <a:r>
              <a:rPr sz="3150" spc="-60" baseline="31746" dirty="0">
                <a:latin typeface="Times New Roman"/>
                <a:cs typeface="Times New Roman"/>
              </a:rPr>
              <a:t> </a:t>
            </a:r>
            <a:r>
              <a:rPr sz="3150" i="1" spc="-7" baseline="37037" dirty="0">
                <a:latin typeface="Times New Roman"/>
                <a:cs typeface="Times New Roman"/>
              </a:rPr>
              <a:t>n</a:t>
            </a:r>
            <a:r>
              <a:rPr sz="3150" i="1" spc="240" baseline="37037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Symbol"/>
                <a:cs typeface="Symbol"/>
              </a:rPr>
              <a:t></a:t>
            </a:r>
            <a:r>
              <a:rPr sz="2100" spc="-254" dirty="0">
                <a:latin typeface="Times New Roman"/>
                <a:cs typeface="Times New Roman"/>
              </a:rPr>
              <a:t> </a:t>
            </a:r>
            <a:r>
              <a:rPr sz="2100" spc="25" dirty="0">
                <a:latin typeface="Times New Roman"/>
                <a:cs typeface="Times New Roman"/>
              </a:rPr>
              <a:t>1</a:t>
            </a:r>
            <a:r>
              <a:rPr sz="3150" spc="37" baseline="31746" dirty="0">
                <a:latin typeface="Symbol"/>
                <a:cs typeface="Symbol"/>
              </a:rPr>
              <a:t></a:t>
            </a:r>
            <a:r>
              <a:rPr sz="3150" spc="-89" baseline="31746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Symbol"/>
                <a:cs typeface="Symbol"/>
              </a:rPr>
              <a:t>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5" dirty="0">
                <a:latin typeface="Symbol"/>
                <a:cs typeface="Symbol"/>
              </a:rPr>
              <a:t></a:t>
            </a:r>
            <a:r>
              <a:rPr sz="2750" spc="-55" dirty="0">
                <a:latin typeface="Symbol"/>
                <a:cs typeface="Symbol"/>
              </a:rPr>
              <a:t></a:t>
            </a:r>
            <a:r>
              <a:rPr sz="2100" i="1" spc="-55" dirty="0">
                <a:latin typeface="Times New Roman"/>
                <a:cs typeface="Times New Roman"/>
              </a:rPr>
              <a:t>n</a:t>
            </a:r>
            <a:r>
              <a:rPr sz="2750" spc="-55" dirty="0">
                <a:latin typeface="Symbol"/>
                <a:cs typeface="Symbol"/>
              </a:rPr>
              <a:t>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30034" y="5292775"/>
            <a:ext cx="3173095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  <a:tabLst>
                <a:tab pos="1774189" algn="l"/>
                <a:tab pos="2666365" algn="l"/>
              </a:tabLst>
            </a:pPr>
            <a:r>
              <a:rPr sz="2100" i="1" spc="-5" dirty="0">
                <a:latin typeface="Times New Roman"/>
                <a:cs typeface="Times New Roman"/>
              </a:rPr>
              <a:t>n</a:t>
            </a:r>
            <a:r>
              <a:rPr sz="2100" i="1" spc="415" dirty="0">
                <a:latin typeface="Times New Roman"/>
                <a:cs typeface="Times New Roman"/>
              </a:rPr>
              <a:t> </a:t>
            </a:r>
            <a:r>
              <a:rPr sz="3150" spc="-7" baseline="-11904" dirty="0">
                <a:latin typeface="Symbol"/>
                <a:cs typeface="Symbol"/>
              </a:rPr>
              <a:t></a:t>
            </a:r>
            <a:r>
              <a:rPr sz="3150" spc="-52" baseline="-11904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2	2</a:t>
            </a:r>
            <a:r>
              <a:rPr sz="2100" spc="-120" dirty="0">
                <a:latin typeface="Times New Roman"/>
                <a:cs typeface="Times New Roman"/>
              </a:rPr>
              <a:t> </a:t>
            </a:r>
            <a:r>
              <a:rPr sz="3150" spc="-7" baseline="-6613" dirty="0">
                <a:latin typeface="Symbol"/>
                <a:cs typeface="Symbol"/>
              </a:rPr>
              <a:t></a:t>
            </a:r>
            <a:r>
              <a:rPr sz="3150" spc="-22" baseline="-6613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2	</a:t>
            </a:r>
            <a:r>
              <a:rPr sz="3150" spc="-7" baseline="-6613" dirty="0">
                <a:latin typeface="Symbol"/>
                <a:cs typeface="Symbol"/>
              </a:rPr>
              <a:t></a:t>
            </a:r>
            <a:r>
              <a:rPr sz="3150" spc="-7" baseline="-6613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2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3150" spc="-7" baseline="-11904" dirty="0">
                <a:latin typeface="Symbol"/>
                <a:cs typeface="Symbol"/>
              </a:rPr>
              <a:t></a:t>
            </a:r>
            <a:endParaRPr sz="3150" baseline="-11904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22969" y="4990651"/>
            <a:ext cx="4502785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17780" algn="ctr">
              <a:lnSpc>
                <a:spcPts val="1955"/>
              </a:lnSpc>
              <a:spcBef>
                <a:spcPts val="110"/>
              </a:spcBef>
              <a:tabLst>
                <a:tab pos="467995" algn="l"/>
              </a:tabLst>
            </a:pPr>
            <a:r>
              <a:rPr sz="2100" spc="-5" dirty="0">
                <a:latin typeface="Symbol"/>
                <a:cs typeface="Symbol"/>
              </a:rPr>
              <a:t></a:t>
            </a:r>
            <a:r>
              <a:rPr sz="2100" spc="-5" dirty="0">
                <a:latin typeface="Times New Roman"/>
                <a:cs typeface="Times New Roman"/>
              </a:rPr>
              <a:t>	</a:t>
            </a:r>
            <a:r>
              <a:rPr sz="3150" spc="37" baseline="35714" dirty="0">
                <a:latin typeface="Times New Roman"/>
                <a:cs typeface="Times New Roman"/>
              </a:rPr>
              <a:t>2</a:t>
            </a:r>
            <a:r>
              <a:rPr sz="3150" i="1" spc="37" baseline="35714" dirty="0">
                <a:latin typeface="Times New Roman"/>
                <a:cs typeface="Times New Roman"/>
              </a:rPr>
              <a:t>c</a:t>
            </a:r>
            <a:r>
              <a:rPr sz="3150" i="1" spc="-112" baseline="35714" dirty="0">
                <a:latin typeface="Times New Roman"/>
                <a:cs typeface="Times New Roman"/>
              </a:rPr>
              <a:t> </a:t>
            </a:r>
            <a:r>
              <a:rPr sz="3150" spc="-7" baseline="37037" dirty="0">
                <a:latin typeface="Symbol"/>
                <a:cs typeface="Symbol"/>
              </a:rPr>
              <a:t></a:t>
            </a:r>
            <a:r>
              <a:rPr sz="3150" spc="-112" baseline="37037" dirty="0">
                <a:latin typeface="Times New Roman"/>
                <a:cs typeface="Times New Roman"/>
              </a:rPr>
              <a:t> </a:t>
            </a:r>
            <a:r>
              <a:rPr sz="3150" spc="-7" baseline="35714" dirty="0">
                <a:latin typeface="Times New Roman"/>
                <a:cs typeface="Times New Roman"/>
              </a:rPr>
              <a:t>1</a:t>
            </a:r>
            <a:r>
              <a:rPr sz="3150" spc="-82" baseline="35714" dirty="0">
                <a:latin typeface="Times New Roman"/>
                <a:cs typeface="Times New Roman"/>
              </a:rPr>
              <a:t> </a:t>
            </a:r>
            <a:r>
              <a:rPr sz="2750" spc="-114" dirty="0">
                <a:latin typeface="Symbol"/>
                <a:cs typeface="Symbol"/>
              </a:rPr>
              <a:t></a:t>
            </a:r>
            <a:r>
              <a:rPr sz="2100" i="1" spc="-114" dirty="0">
                <a:latin typeface="Times New Roman"/>
                <a:cs typeface="Times New Roman"/>
              </a:rPr>
              <a:t>n</a:t>
            </a:r>
            <a:r>
              <a:rPr sz="2100" i="1" spc="-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Symbol"/>
                <a:cs typeface="Symbol"/>
              </a:rPr>
              <a:t></a:t>
            </a:r>
            <a:r>
              <a:rPr sz="2100" spc="-260" dirty="0">
                <a:latin typeface="Times New Roman"/>
                <a:cs typeface="Times New Roman"/>
              </a:rPr>
              <a:t> </a:t>
            </a:r>
            <a:r>
              <a:rPr sz="2100" spc="-120" dirty="0">
                <a:latin typeface="Times New Roman"/>
                <a:cs typeface="Times New Roman"/>
              </a:rPr>
              <a:t>1</a:t>
            </a:r>
            <a:r>
              <a:rPr sz="2750" spc="-120" dirty="0">
                <a:latin typeface="Symbol"/>
                <a:cs typeface="Symbol"/>
              </a:rPr>
              <a:t></a:t>
            </a:r>
            <a:r>
              <a:rPr sz="2100" i="1" spc="-120" dirty="0">
                <a:latin typeface="Times New Roman"/>
                <a:cs typeface="Times New Roman"/>
              </a:rPr>
              <a:t>n</a:t>
            </a:r>
            <a:r>
              <a:rPr sz="2100" i="1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Symbol"/>
                <a:cs typeface="Symbol"/>
              </a:rPr>
              <a:t></a:t>
            </a:r>
            <a:r>
              <a:rPr sz="2100" spc="135" dirty="0">
                <a:latin typeface="Times New Roman"/>
                <a:cs typeface="Times New Roman"/>
              </a:rPr>
              <a:t> </a:t>
            </a:r>
            <a:r>
              <a:rPr sz="3150" spc="-7" baseline="35714" dirty="0">
                <a:latin typeface="Times New Roman"/>
                <a:cs typeface="Times New Roman"/>
              </a:rPr>
              <a:t>1</a:t>
            </a:r>
            <a:r>
              <a:rPr sz="3150" spc="-135" baseline="35714" dirty="0">
                <a:latin typeface="Times New Roman"/>
                <a:cs typeface="Times New Roman"/>
              </a:rPr>
              <a:t> </a:t>
            </a:r>
            <a:r>
              <a:rPr sz="3150" spc="-7" baseline="31746" dirty="0">
                <a:latin typeface="Symbol"/>
                <a:cs typeface="Symbol"/>
              </a:rPr>
              <a:t></a:t>
            </a:r>
            <a:r>
              <a:rPr sz="3150" spc="-60" baseline="31746" dirty="0">
                <a:latin typeface="Times New Roman"/>
                <a:cs typeface="Times New Roman"/>
              </a:rPr>
              <a:t> </a:t>
            </a:r>
            <a:r>
              <a:rPr sz="3150" i="1" spc="-7" baseline="35714" dirty="0">
                <a:latin typeface="Times New Roman"/>
                <a:cs typeface="Times New Roman"/>
              </a:rPr>
              <a:t>n</a:t>
            </a:r>
            <a:r>
              <a:rPr sz="3150" i="1" spc="247" baseline="35714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Symbol"/>
                <a:cs typeface="Symbol"/>
              </a:rPr>
              <a:t></a:t>
            </a:r>
            <a:r>
              <a:rPr sz="2100" spc="-254" dirty="0">
                <a:latin typeface="Times New Roman"/>
                <a:cs typeface="Times New Roman"/>
              </a:rPr>
              <a:t> </a:t>
            </a:r>
            <a:r>
              <a:rPr sz="2100" spc="25" dirty="0">
                <a:latin typeface="Times New Roman"/>
                <a:cs typeface="Times New Roman"/>
              </a:rPr>
              <a:t>1</a:t>
            </a:r>
            <a:r>
              <a:rPr sz="3150" spc="37" baseline="31746" dirty="0">
                <a:latin typeface="Symbol"/>
                <a:cs typeface="Symbol"/>
              </a:rPr>
              <a:t></a:t>
            </a:r>
            <a:r>
              <a:rPr sz="3150" spc="-82" baseline="31746" dirty="0">
                <a:latin typeface="Times New Roman"/>
                <a:cs typeface="Times New Roman"/>
              </a:rPr>
              <a:t> </a:t>
            </a:r>
            <a:r>
              <a:rPr sz="3150" i="1" spc="-7" baseline="35714" dirty="0">
                <a:latin typeface="Times New Roman"/>
                <a:cs typeface="Times New Roman"/>
              </a:rPr>
              <a:t>n</a:t>
            </a:r>
            <a:r>
              <a:rPr sz="3150" i="1" spc="-120" baseline="35714" dirty="0">
                <a:latin typeface="Times New Roman"/>
                <a:cs typeface="Times New Roman"/>
              </a:rPr>
              <a:t> </a:t>
            </a:r>
            <a:r>
              <a:rPr sz="3150" spc="-7" baseline="37037" dirty="0">
                <a:latin typeface="Symbol"/>
                <a:cs typeface="Symbol"/>
              </a:rPr>
              <a:t></a:t>
            </a:r>
            <a:r>
              <a:rPr sz="3150" spc="-75" baseline="37037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Symbol"/>
                <a:cs typeface="Symbol"/>
              </a:rPr>
              <a:t>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5" dirty="0">
                <a:latin typeface="Symbol"/>
                <a:cs typeface="Symbol"/>
              </a:rPr>
              <a:t></a:t>
            </a:r>
            <a:r>
              <a:rPr sz="2750" spc="-55" dirty="0">
                <a:latin typeface="Symbol"/>
                <a:cs typeface="Symbol"/>
              </a:rPr>
              <a:t></a:t>
            </a:r>
            <a:r>
              <a:rPr sz="2100" i="1" spc="-55" dirty="0">
                <a:latin typeface="Times New Roman"/>
                <a:cs typeface="Times New Roman"/>
              </a:rPr>
              <a:t>n</a:t>
            </a:r>
            <a:r>
              <a:rPr sz="2750" spc="-55" dirty="0">
                <a:latin typeface="Symbol"/>
                <a:cs typeface="Symbol"/>
              </a:rPr>
              <a:t></a:t>
            </a:r>
            <a:endParaRPr sz="2750">
              <a:latin typeface="Symbol"/>
              <a:cs typeface="Symbol"/>
            </a:endParaRPr>
          </a:p>
          <a:p>
            <a:pPr marR="41910" algn="ctr">
              <a:lnSpc>
                <a:spcPts val="1240"/>
              </a:lnSpc>
              <a:tabLst>
                <a:tab pos="2703830" algn="l"/>
              </a:tabLst>
            </a:pPr>
            <a:r>
              <a:rPr sz="2100" b="1" spc="-5" dirty="0">
                <a:latin typeface="Symbol"/>
                <a:cs typeface="Symbol"/>
              </a:rPr>
              <a:t></a:t>
            </a:r>
            <a:r>
              <a:rPr sz="2100" spc="-5" dirty="0">
                <a:latin typeface="Times New Roman"/>
                <a:cs typeface="Times New Roman"/>
              </a:rPr>
              <a:t>	</a:t>
            </a:r>
            <a:r>
              <a:rPr sz="2100" b="1" spc="-5" dirty="0">
                <a:latin typeface="Symbol"/>
                <a:cs typeface="Symbol"/>
              </a:rPr>
              <a:t>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21387" y="2407085"/>
            <a:ext cx="1369060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00" i="1" spc="-5" dirty="0">
                <a:latin typeface="Times New Roman"/>
                <a:cs typeface="Times New Roman"/>
              </a:rPr>
              <a:t>T</a:t>
            </a:r>
            <a:r>
              <a:rPr sz="2100" i="1" spc="-190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Times New Roman"/>
                <a:cs typeface="Times New Roman"/>
              </a:rPr>
              <a:t>(</a:t>
            </a:r>
            <a:r>
              <a:rPr sz="2100" i="1" spc="45" dirty="0">
                <a:latin typeface="Times New Roman"/>
                <a:cs typeface="Times New Roman"/>
              </a:rPr>
              <a:t>k</a:t>
            </a:r>
            <a:r>
              <a:rPr sz="2100" i="1" spc="-29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)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Symbol"/>
                <a:cs typeface="Symbol"/>
              </a:rPr>
              <a:t>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-55" dirty="0">
                <a:latin typeface="Symbol"/>
                <a:cs typeface="Symbol"/>
              </a:rPr>
              <a:t></a:t>
            </a:r>
            <a:r>
              <a:rPr sz="2750" spc="-55" dirty="0">
                <a:latin typeface="Symbol"/>
                <a:cs typeface="Symbol"/>
              </a:rPr>
              <a:t></a:t>
            </a:r>
            <a:r>
              <a:rPr sz="2100" i="1" spc="-55" dirty="0">
                <a:latin typeface="Times New Roman"/>
                <a:cs typeface="Times New Roman"/>
              </a:rPr>
              <a:t>n</a:t>
            </a:r>
            <a:r>
              <a:rPr sz="2750" spc="-55" dirty="0">
                <a:latin typeface="Symbol"/>
                <a:cs typeface="Symbol"/>
              </a:rPr>
              <a:t>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16517" y="2245511"/>
            <a:ext cx="161290" cy="163258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660"/>
              </a:spcBef>
            </a:pPr>
            <a:r>
              <a:rPr sz="2100" spc="-5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100" i="1" spc="-5" dirty="0"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  <a:spcBef>
                <a:spcPts val="885"/>
              </a:spcBef>
            </a:pPr>
            <a:r>
              <a:rPr sz="2100" spc="-5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100" i="1" spc="-5" dirty="0"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1709" y="2492182"/>
            <a:ext cx="968375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08990" algn="l"/>
              </a:tabLst>
            </a:pPr>
            <a:r>
              <a:rPr sz="2100" i="1" spc="-5" dirty="0">
                <a:latin typeface="Times New Roman"/>
                <a:cs typeface="Times New Roman"/>
              </a:rPr>
              <a:t>T</a:t>
            </a:r>
            <a:r>
              <a:rPr sz="2100" i="1" spc="-170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(</a:t>
            </a:r>
            <a:r>
              <a:rPr sz="2100" i="1" spc="90" dirty="0">
                <a:latin typeface="Times New Roman"/>
                <a:cs typeface="Times New Roman"/>
              </a:rPr>
              <a:t>n</a:t>
            </a:r>
            <a:r>
              <a:rPr sz="2100" spc="-5" dirty="0">
                <a:latin typeface="Times New Roman"/>
                <a:cs typeface="Times New Roman"/>
              </a:rPr>
              <a:t>)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-5" dirty="0">
                <a:latin typeface="Symbol"/>
                <a:cs typeface="Symbol"/>
              </a:rPr>
              <a:t>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21605" y="3987698"/>
            <a:ext cx="432434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i="1" spc="10" dirty="0">
                <a:latin typeface="Times New Roman"/>
                <a:cs typeface="Times New Roman"/>
              </a:rPr>
              <a:t>n </a:t>
            </a:r>
            <a:r>
              <a:rPr sz="1200" spc="10" dirty="0">
                <a:latin typeface="Times New Roman"/>
                <a:cs typeface="Times New Roman"/>
              </a:rPr>
              <a:t>2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Symbol"/>
                <a:cs typeface="Symbol"/>
              </a:rPr>
              <a:t></a:t>
            </a:r>
            <a:r>
              <a:rPr sz="1200" spc="15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92912" y="4563402"/>
            <a:ext cx="29083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i="1" spc="10" dirty="0">
                <a:latin typeface="Times New Roman"/>
                <a:cs typeface="Times New Roman"/>
              </a:rPr>
              <a:t>k</a:t>
            </a:r>
            <a:r>
              <a:rPr sz="1200" i="1" spc="-12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Symbol"/>
                <a:cs typeface="Symbol"/>
              </a:rPr>
              <a:t></a:t>
            </a:r>
            <a:r>
              <a:rPr sz="1200" spc="15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91117" y="3897454"/>
            <a:ext cx="819150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150" spc="37" baseline="-23809" dirty="0">
                <a:latin typeface="Times New Roman"/>
                <a:cs typeface="Times New Roman"/>
              </a:rPr>
              <a:t>2</a:t>
            </a:r>
            <a:r>
              <a:rPr sz="3150" i="1" spc="37" baseline="-23809" dirty="0">
                <a:latin typeface="Times New Roman"/>
                <a:cs typeface="Times New Roman"/>
              </a:rPr>
              <a:t>c </a:t>
            </a:r>
            <a:r>
              <a:rPr sz="3150" spc="-7" baseline="-18518" dirty="0">
                <a:latin typeface="Symbol"/>
                <a:cs typeface="Symbol"/>
              </a:rPr>
              <a:t></a:t>
            </a:r>
            <a:r>
              <a:rPr sz="3150" spc="-547" baseline="-18518" dirty="0">
                <a:latin typeface="Times New Roman"/>
                <a:cs typeface="Times New Roman"/>
              </a:rPr>
              <a:t> </a:t>
            </a:r>
            <a:r>
              <a:rPr sz="1200" i="1" spc="10" dirty="0">
                <a:latin typeface="Times New Roman"/>
                <a:cs typeface="Times New Roman"/>
              </a:rPr>
              <a:t>n </a:t>
            </a:r>
            <a:r>
              <a:rPr sz="1200" spc="15" dirty="0">
                <a:latin typeface="Symbol"/>
                <a:cs typeface="Symbol"/>
              </a:rPr>
              <a:t></a:t>
            </a:r>
            <a:r>
              <a:rPr sz="1200" spc="15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33447" y="4452835"/>
            <a:ext cx="452755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50" spc="-7" baseline="-5291" dirty="0">
                <a:latin typeface="Symbol"/>
                <a:cs typeface="Symbol"/>
              </a:rPr>
              <a:t></a:t>
            </a:r>
            <a:r>
              <a:rPr sz="3150" spc="-7" baseline="-5291" dirty="0">
                <a:latin typeface="Times New Roman"/>
                <a:cs typeface="Times New Roman"/>
              </a:rPr>
              <a:t> </a:t>
            </a:r>
            <a:r>
              <a:rPr sz="1200" i="1" spc="10" dirty="0">
                <a:latin typeface="Times New Roman"/>
                <a:cs typeface="Times New Roman"/>
              </a:rPr>
              <a:t>k</a:t>
            </a:r>
            <a:r>
              <a:rPr sz="1200" i="1" spc="-19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Symbol"/>
                <a:cs typeface="Symbol"/>
              </a:rPr>
              <a:t></a:t>
            </a:r>
            <a:r>
              <a:rPr sz="1200" spc="15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29379" y="3140471"/>
            <a:ext cx="28892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i="1" spc="10" dirty="0">
                <a:latin typeface="Times New Roman"/>
                <a:cs typeface="Times New Roman"/>
              </a:rPr>
              <a:t>n</a:t>
            </a:r>
            <a:r>
              <a:rPr sz="1200" i="1" spc="-20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Symbol"/>
                <a:cs typeface="Symbol"/>
              </a:rPr>
              <a:t></a:t>
            </a:r>
            <a:r>
              <a:rPr sz="1200" spc="15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16971" y="3695946"/>
            <a:ext cx="50101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i="1" spc="10" dirty="0">
                <a:latin typeface="Times New Roman"/>
                <a:cs typeface="Times New Roman"/>
              </a:rPr>
              <a:t>k</a:t>
            </a:r>
            <a:r>
              <a:rPr sz="1200" i="1" spc="-7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Symbol"/>
                <a:cs typeface="Symbol"/>
              </a:rPr>
              <a:t></a:t>
            </a:r>
            <a:r>
              <a:rPr sz="1200" spc="-160" dirty="0">
                <a:latin typeface="Times New Roman"/>
                <a:cs typeface="Times New Roman"/>
              </a:rPr>
              <a:t> </a:t>
            </a:r>
            <a:r>
              <a:rPr sz="1200" i="1" spc="10" dirty="0">
                <a:latin typeface="Times New Roman"/>
                <a:cs typeface="Times New Roman"/>
              </a:rPr>
              <a:t>n</a:t>
            </a:r>
            <a:r>
              <a:rPr sz="1200" i="1" spc="-5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/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29379" y="2317069"/>
            <a:ext cx="28892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i="1" spc="10" dirty="0">
                <a:latin typeface="Times New Roman"/>
                <a:cs typeface="Times New Roman"/>
              </a:rPr>
              <a:t>n</a:t>
            </a:r>
            <a:r>
              <a:rPr sz="1200" i="1" spc="-20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Symbol"/>
                <a:cs typeface="Symbol"/>
              </a:rPr>
              <a:t></a:t>
            </a:r>
            <a:r>
              <a:rPr sz="1200" spc="15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16971" y="2871844"/>
            <a:ext cx="501015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i="1" spc="10" dirty="0">
                <a:latin typeface="Times New Roman"/>
                <a:cs typeface="Times New Roman"/>
              </a:rPr>
              <a:t>k</a:t>
            </a:r>
            <a:r>
              <a:rPr sz="1200" i="1" spc="-7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Symbol"/>
                <a:cs typeface="Symbol"/>
              </a:rPr>
              <a:t></a:t>
            </a:r>
            <a:r>
              <a:rPr sz="1200" spc="-160" dirty="0">
                <a:latin typeface="Times New Roman"/>
                <a:cs typeface="Times New Roman"/>
              </a:rPr>
              <a:t> </a:t>
            </a:r>
            <a:r>
              <a:rPr sz="1200" i="1" spc="10" dirty="0">
                <a:latin typeface="Times New Roman"/>
                <a:cs typeface="Times New Roman"/>
              </a:rPr>
              <a:t>n</a:t>
            </a:r>
            <a:r>
              <a:rPr sz="1200" i="1" spc="-5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/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15736" y="3404996"/>
            <a:ext cx="2866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T(k) </a:t>
            </a:r>
            <a:r>
              <a:rPr sz="1800" b="1" dirty="0">
                <a:solidFill>
                  <a:srgbClr val="2F2F2F"/>
                </a:solidFill>
                <a:latin typeface="Times New Roman"/>
                <a:cs typeface="Times New Roman"/>
              </a:rPr>
              <a:t>için </a:t>
            </a:r>
            <a:r>
              <a:rPr sz="18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alt </a:t>
            </a:r>
            <a:r>
              <a:rPr sz="1800" b="1" spc="-10" dirty="0">
                <a:solidFill>
                  <a:srgbClr val="2F2F2F"/>
                </a:solidFill>
                <a:latin typeface="Times New Roman"/>
                <a:cs typeface="Times New Roman"/>
              </a:rPr>
              <a:t>durum </a:t>
            </a:r>
            <a:r>
              <a:rPr sz="18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T(n) </a:t>
            </a:r>
            <a:r>
              <a:rPr sz="1800" b="1" spc="-5" dirty="0">
                <a:solidFill>
                  <a:srgbClr val="2F2F2F"/>
                </a:solidFill>
                <a:latin typeface="Symbol"/>
                <a:cs typeface="Symbol"/>
              </a:rPr>
              <a:t></a:t>
            </a:r>
            <a:r>
              <a:rPr sz="1800" b="1" spc="-2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cn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659628" y="2504059"/>
            <a:ext cx="2273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Rekürans </a:t>
            </a:r>
            <a:r>
              <a:rPr sz="1800" b="1" dirty="0">
                <a:solidFill>
                  <a:srgbClr val="2F2F2F"/>
                </a:solidFill>
                <a:latin typeface="Times New Roman"/>
                <a:cs typeface="Times New Roman"/>
              </a:rPr>
              <a:t>ile</a:t>
            </a:r>
            <a:r>
              <a:rPr sz="1800" b="1" spc="-5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başlanıldı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587746" y="4161231"/>
            <a:ext cx="14033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Reküransı</a:t>
            </a:r>
            <a:r>
              <a:rPr sz="1800" b="1" spc="-5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böl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47664" y="5113401"/>
            <a:ext cx="2374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Aritmetik </a:t>
            </a:r>
            <a:r>
              <a:rPr sz="1800" b="1" dirty="0">
                <a:solidFill>
                  <a:srgbClr val="2F2F2F"/>
                </a:solidFill>
                <a:latin typeface="Times New Roman"/>
                <a:cs typeface="Times New Roman"/>
              </a:rPr>
              <a:t>seriyi</a:t>
            </a:r>
            <a:r>
              <a:rPr sz="1800" b="1" spc="-9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F2F2F"/>
                </a:solidFill>
                <a:latin typeface="Times New Roman"/>
                <a:cs typeface="Times New Roman"/>
              </a:rPr>
              <a:t>genişlet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51200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Taban </a:t>
            </a:r>
            <a:r>
              <a:rPr spc="-5" dirty="0"/>
              <a:t>(Radix)</a:t>
            </a:r>
            <a:r>
              <a:rPr spc="40" dirty="0"/>
              <a:t> </a:t>
            </a:r>
            <a:r>
              <a:rPr spc="-10" dirty="0"/>
              <a:t>sıralaması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2174" y="2337942"/>
            <a:ext cx="6610984" cy="2879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F2F2F"/>
                </a:solidFill>
                <a:latin typeface="Calibri"/>
                <a:cs typeface="Calibri"/>
              </a:rPr>
              <a:t>Basamak basamak</a:t>
            </a:r>
            <a:r>
              <a:rPr sz="2400" b="1" spc="-5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F2F2F"/>
                </a:solidFill>
                <a:latin typeface="Calibri"/>
                <a:cs typeface="Calibri"/>
              </a:rPr>
              <a:t>sıralama.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300">
              <a:latin typeface="Calibri"/>
              <a:cs typeface="Calibri"/>
            </a:endParaRPr>
          </a:p>
          <a:p>
            <a:pPr marL="285115" marR="5080" indent="-273050">
              <a:lnSpc>
                <a:spcPct val="100000"/>
              </a:lnSpc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2F2F2F"/>
                </a:solidFill>
                <a:latin typeface="Calibri"/>
                <a:cs typeface="Calibri"/>
              </a:rPr>
              <a:t>Kötü </a:t>
            </a:r>
            <a:r>
              <a:rPr sz="2400" b="1" spc="-5" dirty="0">
                <a:solidFill>
                  <a:srgbClr val="2F2F2F"/>
                </a:solidFill>
                <a:latin typeface="Calibri"/>
                <a:cs typeface="Calibri"/>
              </a:rPr>
              <a:t>fikir: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sıralamaya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önceli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en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önemli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basamaktan 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başlamak.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F2F2F"/>
                </a:solidFill>
                <a:latin typeface="Calibri"/>
                <a:cs typeface="Calibri"/>
              </a:rPr>
              <a:t>İyi </a:t>
            </a:r>
            <a:r>
              <a:rPr sz="2400" b="1" spc="-5" dirty="0">
                <a:solidFill>
                  <a:srgbClr val="2F2F2F"/>
                </a:solidFill>
                <a:latin typeface="Calibri"/>
                <a:cs typeface="Calibri"/>
              </a:rPr>
              <a:t>fikir: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Sıralamaya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en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önemsiz</a:t>
            </a:r>
            <a:r>
              <a:rPr sz="2400" b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basamaktan</a:t>
            </a:r>
            <a:endParaRPr sz="24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başlamak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ek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kararlı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sıralama</a:t>
            </a:r>
            <a:r>
              <a:rPr sz="2400" spc="-4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uygulamak.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64323" y="836675"/>
            <a:ext cx="1162812" cy="1190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58201" y="836675"/>
            <a:ext cx="5568950" cy="4535170"/>
            <a:chOff x="2758201" y="836675"/>
            <a:chExt cx="5568950" cy="4535170"/>
          </a:xfrm>
        </p:grpSpPr>
        <p:sp>
          <p:nvSpPr>
            <p:cNvPr id="4" name="object 4"/>
            <p:cNvSpPr/>
            <p:nvPr/>
          </p:nvSpPr>
          <p:spPr>
            <a:xfrm>
              <a:off x="7164323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58201" y="2833706"/>
              <a:ext cx="1196340" cy="2531745"/>
            </a:xfrm>
            <a:custGeom>
              <a:avLst/>
              <a:gdLst/>
              <a:ahLst/>
              <a:cxnLst/>
              <a:rect l="l" t="t" r="r" b="b"/>
              <a:pathLst>
                <a:path w="1196339" h="2531745">
                  <a:moveTo>
                    <a:pt x="554487" y="0"/>
                  </a:moveTo>
                  <a:lnTo>
                    <a:pt x="738541" y="0"/>
                  </a:lnTo>
                </a:path>
                <a:path w="1196339" h="2531745">
                  <a:moveTo>
                    <a:pt x="938447" y="0"/>
                  </a:moveTo>
                  <a:lnTo>
                    <a:pt x="1127233" y="0"/>
                  </a:lnTo>
                </a:path>
                <a:path w="1196339" h="2531745">
                  <a:moveTo>
                    <a:pt x="404578" y="875562"/>
                  </a:moveTo>
                  <a:lnTo>
                    <a:pt x="721861" y="875562"/>
                  </a:lnTo>
                </a:path>
                <a:path w="1196339" h="2531745">
                  <a:moveTo>
                    <a:pt x="1012216" y="875562"/>
                  </a:moveTo>
                  <a:lnTo>
                    <a:pt x="1196270" y="875562"/>
                  </a:lnTo>
                </a:path>
                <a:path w="1196339" h="2531745">
                  <a:moveTo>
                    <a:pt x="0" y="1690882"/>
                  </a:moveTo>
                  <a:lnTo>
                    <a:pt x="317283" y="1690882"/>
                  </a:lnTo>
                </a:path>
                <a:path w="1196339" h="2531745">
                  <a:moveTo>
                    <a:pt x="602884" y="1690882"/>
                  </a:moveTo>
                  <a:lnTo>
                    <a:pt x="786938" y="1690882"/>
                  </a:lnTo>
                </a:path>
                <a:path w="1196339" h="2531745">
                  <a:moveTo>
                    <a:pt x="142772" y="2531526"/>
                  </a:moveTo>
                  <a:lnTo>
                    <a:pt x="460089" y="2531526"/>
                  </a:lnTo>
                </a:path>
                <a:path w="1196339" h="2531745">
                  <a:moveTo>
                    <a:pt x="750433" y="2531526"/>
                  </a:moveTo>
                  <a:lnTo>
                    <a:pt x="934464" y="2531526"/>
                  </a:lnTo>
                </a:path>
              </a:pathLst>
            </a:custGeom>
            <a:ln w="12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1765" y="1048824"/>
            <a:ext cx="5114925" cy="98806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3200" spc="-5" dirty="0"/>
              <a:t>İspat, </a:t>
            </a:r>
            <a:r>
              <a:rPr sz="3200" spc="-45" dirty="0"/>
              <a:t>Yerine </a:t>
            </a:r>
            <a:r>
              <a:rPr sz="3200" spc="-25" dirty="0"/>
              <a:t>koyma </a:t>
            </a:r>
            <a:r>
              <a:rPr sz="3200" dirty="0"/>
              <a:t>2.</a:t>
            </a:r>
            <a:r>
              <a:rPr sz="3200" spc="20" dirty="0"/>
              <a:t> </a:t>
            </a:r>
            <a:r>
              <a:rPr sz="3200" spc="-15" dirty="0"/>
              <a:t>yöntem</a:t>
            </a:r>
            <a:endParaRPr sz="3200"/>
          </a:p>
          <a:p>
            <a:pPr marL="82550">
              <a:lnSpc>
                <a:spcPct val="100000"/>
              </a:lnSpc>
              <a:spcBef>
                <a:spcPts val="365"/>
              </a:spcBef>
            </a:pPr>
            <a:r>
              <a:rPr sz="1800" b="0" spc="-175" dirty="0">
                <a:latin typeface="Wingdings"/>
                <a:cs typeface="Wingdings"/>
              </a:rPr>
              <a:t></a:t>
            </a:r>
            <a:r>
              <a:rPr sz="1800" b="0" spc="-175" dirty="0">
                <a:latin typeface="Times New Roman"/>
                <a:cs typeface="Times New Roman"/>
              </a:rPr>
              <a:t> </a:t>
            </a:r>
            <a:r>
              <a:rPr sz="2400" b="0" spc="-5" dirty="0">
                <a:solidFill>
                  <a:srgbClr val="2F2F2F"/>
                </a:solidFill>
                <a:latin typeface="Calibri"/>
                <a:cs typeface="Calibri"/>
              </a:rPr>
              <a:t>T(</a:t>
            </a:r>
            <a:r>
              <a:rPr sz="2400" b="0" i="1" spc="-5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r>
              <a:rPr sz="2400" b="0" spc="-5" dirty="0">
                <a:solidFill>
                  <a:srgbClr val="2F2F2F"/>
                </a:solidFill>
                <a:latin typeface="Calibri"/>
                <a:cs typeface="Calibri"/>
              </a:rPr>
              <a:t>) </a:t>
            </a:r>
            <a:r>
              <a:rPr sz="2400" b="0" dirty="0">
                <a:solidFill>
                  <a:srgbClr val="2F2F2F"/>
                </a:solidFill>
                <a:latin typeface="Symbol"/>
                <a:cs typeface="Symbol"/>
              </a:rPr>
              <a:t></a:t>
            </a:r>
            <a:r>
              <a:rPr sz="2400" b="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b="0" i="1" spc="-5" dirty="0">
                <a:solidFill>
                  <a:srgbClr val="2F2F2F"/>
                </a:solidFill>
                <a:latin typeface="Calibri"/>
                <a:cs typeface="Calibri"/>
              </a:rPr>
              <a:t>cn, </a:t>
            </a:r>
            <a:r>
              <a:rPr sz="2400" b="0" i="1" dirty="0">
                <a:solidFill>
                  <a:srgbClr val="2F2F2F"/>
                </a:solidFill>
                <a:latin typeface="Calibri"/>
                <a:cs typeface="Calibri"/>
              </a:rPr>
              <a:t>c </a:t>
            </a:r>
            <a:r>
              <a:rPr sz="2400" b="0" spc="-5" dirty="0">
                <a:solidFill>
                  <a:srgbClr val="2F2F2F"/>
                </a:solidFill>
                <a:latin typeface="Calibri"/>
                <a:cs typeface="Calibri"/>
              </a:rPr>
              <a:t>sabitini </a:t>
            </a:r>
            <a:r>
              <a:rPr sz="2400" b="0" spc="-10" dirty="0">
                <a:solidFill>
                  <a:srgbClr val="2F2F2F"/>
                </a:solidFill>
                <a:latin typeface="Calibri"/>
                <a:cs typeface="Calibri"/>
              </a:rPr>
              <a:t>çok </a:t>
            </a:r>
            <a:r>
              <a:rPr sz="2400" b="0" spc="-5" dirty="0">
                <a:solidFill>
                  <a:srgbClr val="2F2F2F"/>
                </a:solidFill>
                <a:latin typeface="Calibri"/>
                <a:cs typeface="Calibri"/>
              </a:rPr>
              <a:t>büyük</a:t>
            </a:r>
            <a:r>
              <a:rPr sz="2400" b="0" spc="-15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2F2F2F"/>
                </a:solidFill>
                <a:latin typeface="Calibri"/>
                <a:cs typeface="Calibri"/>
              </a:rPr>
              <a:t>seç: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7889" y="5824783"/>
            <a:ext cx="3819525" cy="3708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488315" algn="l"/>
                <a:tab pos="1059180" algn="l"/>
              </a:tabLst>
            </a:pPr>
            <a:r>
              <a:rPr sz="2250" spc="5" dirty="0">
                <a:latin typeface="Symbol"/>
                <a:cs typeface="Symbol"/>
              </a:rPr>
              <a:t></a:t>
            </a:r>
            <a:r>
              <a:rPr sz="2250" spc="5" dirty="0">
                <a:latin typeface="Times New Roman"/>
                <a:cs typeface="Times New Roman"/>
              </a:rPr>
              <a:t>	</a:t>
            </a:r>
            <a:r>
              <a:rPr sz="2250" i="1" spc="5" dirty="0">
                <a:latin typeface="Times New Roman"/>
                <a:cs typeface="Times New Roman"/>
              </a:rPr>
              <a:t>cn	</a:t>
            </a:r>
            <a:r>
              <a:rPr sz="2250" spc="55" dirty="0">
                <a:latin typeface="Times New Roman"/>
                <a:cs typeface="Times New Roman"/>
              </a:rPr>
              <a:t>(</a:t>
            </a:r>
            <a:r>
              <a:rPr sz="2250" i="1" spc="55" dirty="0">
                <a:latin typeface="Times New Roman"/>
                <a:cs typeface="Times New Roman"/>
              </a:rPr>
              <a:t>c</a:t>
            </a:r>
            <a:r>
              <a:rPr sz="2250" spc="55" dirty="0">
                <a:latin typeface="Times New Roman"/>
                <a:cs typeface="Times New Roman"/>
              </a:rPr>
              <a:t>, </a:t>
            </a:r>
            <a:r>
              <a:rPr sz="2250" i="1" dirty="0">
                <a:latin typeface="Times New Roman"/>
                <a:cs typeface="Times New Roman"/>
              </a:rPr>
              <a:t>yeterince </a:t>
            </a:r>
            <a:r>
              <a:rPr sz="2250" i="1" spc="5" dirty="0">
                <a:latin typeface="Times New Roman"/>
                <a:cs typeface="Times New Roman"/>
              </a:rPr>
              <a:t>büyük</a:t>
            </a:r>
            <a:r>
              <a:rPr sz="2250" i="1" spc="204" dirty="0">
                <a:latin typeface="Times New Roman"/>
                <a:cs typeface="Times New Roman"/>
              </a:rPr>
              <a:t> </a:t>
            </a:r>
            <a:r>
              <a:rPr sz="2250" i="1" spc="50" dirty="0">
                <a:latin typeface="Times New Roman"/>
                <a:cs typeface="Times New Roman"/>
              </a:rPr>
              <a:t>ise</a:t>
            </a:r>
            <a:r>
              <a:rPr sz="2250" spc="50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48617" y="5415530"/>
            <a:ext cx="135890" cy="3708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250" spc="5" dirty="0">
                <a:latin typeface="Symbol"/>
                <a:cs typeface="Symbol"/>
              </a:rPr>
              <a:t>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31215" y="5166510"/>
            <a:ext cx="1953260" cy="3708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829435" algn="l"/>
              </a:tabLst>
            </a:pPr>
            <a:r>
              <a:rPr sz="2250" spc="5" dirty="0">
                <a:latin typeface="Symbol"/>
                <a:cs typeface="Symbol"/>
              </a:rPr>
              <a:t></a:t>
            </a:r>
            <a:r>
              <a:rPr sz="2250" spc="5" dirty="0">
                <a:latin typeface="Times New Roman"/>
                <a:cs typeface="Times New Roman"/>
              </a:rPr>
              <a:t>	</a:t>
            </a:r>
            <a:r>
              <a:rPr sz="2250" spc="5" dirty="0">
                <a:latin typeface="Symbol"/>
                <a:cs typeface="Symbol"/>
              </a:rPr>
              <a:t>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3115" y="5379036"/>
            <a:ext cx="1018540" cy="3708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5"/>
              </a:spcBef>
              <a:tabLst>
                <a:tab pos="294640" algn="l"/>
                <a:tab pos="835660" algn="l"/>
              </a:tabLst>
            </a:pPr>
            <a:r>
              <a:rPr sz="3375" spc="7" baseline="-7407" dirty="0">
                <a:latin typeface="Symbol"/>
                <a:cs typeface="Symbol"/>
              </a:rPr>
              <a:t></a:t>
            </a:r>
            <a:r>
              <a:rPr sz="3375" spc="7" baseline="-7407" dirty="0">
                <a:latin typeface="Times New Roman"/>
                <a:cs typeface="Times New Roman"/>
              </a:rPr>
              <a:t>	</a:t>
            </a:r>
            <a:r>
              <a:rPr sz="2250" spc="5" dirty="0">
                <a:latin typeface="Times New Roman"/>
                <a:cs typeface="Times New Roman"/>
              </a:rPr>
              <a:t>4	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82489" y="5048997"/>
            <a:ext cx="3040380" cy="481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  <a:tabLst>
                <a:tab pos="513715" algn="l"/>
              </a:tabLst>
            </a:pPr>
            <a:r>
              <a:rPr sz="2250" spc="5" dirty="0">
                <a:latin typeface="Symbol"/>
                <a:cs typeface="Symbol"/>
              </a:rPr>
              <a:t></a:t>
            </a:r>
            <a:r>
              <a:rPr sz="2250" spc="5" dirty="0">
                <a:latin typeface="Times New Roman"/>
                <a:cs typeface="Times New Roman"/>
              </a:rPr>
              <a:t>	</a:t>
            </a:r>
            <a:r>
              <a:rPr sz="2250" i="1" spc="5" dirty="0">
                <a:latin typeface="Times New Roman"/>
                <a:cs typeface="Times New Roman"/>
              </a:rPr>
              <a:t>cn </a:t>
            </a:r>
            <a:r>
              <a:rPr sz="2250" spc="5" dirty="0">
                <a:latin typeface="Symbol"/>
                <a:cs typeface="Symbol"/>
              </a:rPr>
              <a:t></a:t>
            </a:r>
            <a:r>
              <a:rPr sz="2250" spc="5" dirty="0">
                <a:latin typeface="Times New Roman"/>
                <a:cs typeface="Times New Roman"/>
              </a:rPr>
              <a:t> </a:t>
            </a:r>
            <a:r>
              <a:rPr sz="3375" spc="7" baseline="33333" dirty="0">
                <a:latin typeface="Symbol"/>
                <a:cs typeface="Symbol"/>
              </a:rPr>
              <a:t></a:t>
            </a:r>
            <a:r>
              <a:rPr sz="3375" spc="7" baseline="33333" dirty="0">
                <a:latin typeface="Times New Roman"/>
                <a:cs typeface="Times New Roman"/>
              </a:rPr>
              <a:t> </a:t>
            </a:r>
            <a:r>
              <a:rPr sz="3375" i="1" spc="7" baseline="37037" dirty="0">
                <a:latin typeface="Times New Roman"/>
                <a:cs typeface="Times New Roman"/>
              </a:rPr>
              <a:t>cn </a:t>
            </a:r>
            <a:r>
              <a:rPr sz="2250" spc="5" dirty="0">
                <a:latin typeface="Symbol"/>
                <a:cs typeface="Symbol"/>
              </a:rPr>
              <a:t></a:t>
            </a:r>
            <a:r>
              <a:rPr sz="2250" spc="5" dirty="0">
                <a:latin typeface="Times New Roman"/>
                <a:cs typeface="Times New Roman"/>
              </a:rPr>
              <a:t> </a:t>
            </a:r>
            <a:r>
              <a:rPr sz="3375" i="1" spc="7" baseline="37037" dirty="0">
                <a:latin typeface="Times New Roman"/>
                <a:cs typeface="Times New Roman"/>
              </a:rPr>
              <a:t>c </a:t>
            </a:r>
            <a:r>
              <a:rPr sz="2250" spc="5" dirty="0">
                <a:latin typeface="Symbol"/>
                <a:cs typeface="Symbol"/>
              </a:rPr>
              <a:t></a:t>
            </a:r>
            <a:r>
              <a:rPr sz="2250" spc="20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Symbol"/>
                <a:cs typeface="Symbol"/>
              </a:rPr>
              <a:t></a:t>
            </a:r>
            <a:r>
              <a:rPr sz="2950" spc="-20" dirty="0">
                <a:latin typeface="Symbol"/>
                <a:cs typeface="Symbol"/>
              </a:rPr>
              <a:t></a:t>
            </a:r>
            <a:r>
              <a:rPr sz="2250" i="1" spc="-20" dirty="0">
                <a:latin typeface="Times New Roman"/>
                <a:cs typeface="Times New Roman"/>
              </a:rPr>
              <a:t>n</a:t>
            </a:r>
            <a:r>
              <a:rPr sz="2950" spc="-20" dirty="0">
                <a:latin typeface="Symbol"/>
                <a:cs typeface="Symbol"/>
              </a:rPr>
              <a:t></a:t>
            </a:r>
            <a:r>
              <a:rPr sz="3375" spc="-30" baseline="33333" dirty="0">
                <a:latin typeface="Symbol"/>
                <a:cs typeface="Symbol"/>
              </a:rPr>
              <a:t></a:t>
            </a:r>
            <a:endParaRPr sz="3375" baseline="33333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69789" y="3393044"/>
            <a:ext cx="3225800" cy="15163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0800">
              <a:lnSpc>
                <a:spcPts val="3055"/>
              </a:lnSpc>
              <a:spcBef>
                <a:spcPts val="140"/>
              </a:spcBef>
              <a:tabLst>
                <a:tab pos="526415" algn="l"/>
              </a:tabLst>
            </a:pPr>
            <a:r>
              <a:rPr sz="2250" spc="5" dirty="0">
                <a:latin typeface="Symbol"/>
                <a:cs typeface="Symbol"/>
              </a:rPr>
              <a:t></a:t>
            </a:r>
            <a:r>
              <a:rPr sz="2250" spc="5" dirty="0">
                <a:latin typeface="Times New Roman"/>
                <a:cs typeface="Times New Roman"/>
              </a:rPr>
              <a:t>	</a:t>
            </a:r>
            <a:r>
              <a:rPr sz="2250" i="1" spc="5" dirty="0">
                <a:latin typeface="Times New Roman"/>
                <a:cs typeface="Times New Roman"/>
              </a:rPr>
              <a:t>cn </a:t>
            </a:r>
            <a:r>
              <a:rPr sz="2250" spc="5" dirty="0">
                <a:latin typeface="Symbol"/>
                <a:cs typeface="Symbol"/>
              </a:rPr>
              <a:t></a:t>
            </a:r>
            <a:r>
              <a:rPr sz="2250" spc="5" dirty="0">
                <a:latin typeface="Times New Roman"/>
                <a:cs typeface="Times New Roman"/>
              </a:rPr>
              <a:t> </a:t>
            </a:r>
            <a:r>
              <a:rPr sz="2250" i="1" spc="5" dirty="0">
                <a:latin typeface="Times New Roman"/>
                <a:cs typeface="Times New Roman"/>
              </a:rPr>
              <a:t>c </a:t>
            </a:r>
            <a:r>
              <a:rPr sz="2250" spc="5" dirty="0">
                <a:latin typeface="Symbol"/>
                <a:cs typeface="Symbol"/>
              </a:rPr>
              <a:t></a:t>
            </a:r>
            <a:r>
              <a:rPr sz="2250" spc="5" dirty="0">
                <a:latin typeface="Times New Roman"/>
                <a:cs typeface="Times New Roman"/>
              </a:rPr>
              <a:t> </a:t>
            </a:r>
            <a:r>
              <a:rPr sz="3375" i="1" spc="7" baseline="37037" dirty="0">
                <a:latin typeface="Times New Roman"/>
                <a:cs typeface="Times New Roman"/>
              </a:rPr>
              <a:t>cn </a:t>
            </a:r>
            <a:r>
              <a:rPr sz="2250" spc="5" dirty="0">
                <a:latin typeface="Symbol"/>
                <a:cs typeface="Symbol"/>
              </a:rPr>
              <a:t></a:t>
            </a:r>
            <a:r>
              <a:rPr sz="2250" spc="5" dirty="0">
                <a:latin typeface="Times New Roman"/>
                <a:cs typeface="Times New Roman"/>
              </a:rPr>
              <a:t> </a:t>
            </a:r>
            <a:r>
              <a:rPr sz="3375" i="1" spc="7" baseline="37037" dirty="0">
                <a:latin typeface="Times New Roman"/>
                <a:cs typeface="Times New Roman"/>
              </a:rPr>
              <a:t>c </a:t>
            </a:r>
            <a:r>
              <a:rPr sz="2250" spc="5" dirty="0">
                <a:latin typeface="Symbol"/>
                <a:cs typeface="Symbol"/>
              </a:rPr>
              <a:t></a:t>
            </a:r>
            <a:r>
              <a:rPr sz="2250" spc="190" dirty="0">
                <a:latin typeface="Times New Roman"/>
                <a:cs typeface="Times New Roman"/>
              </a:rPr>
              <a:t> </a:t>
            </a:r>
            <a:r>
              <a:rPr sz="2250" spc="-45" dirty="0">
                <a:latin typeface="Symbol"/>
                <a:cs typeface="Symbol"/>
              </a:rPr>
              <a:t></a:t>
            </a:r>
            <a:r>
              <a:rPr sz="2950" spc="-45" dirty="0">
                <a:latin typeface="Symbol"/>
                <a:cs typeface="Symbol"/>
              </a:rPr>
              <a:t></a:t>
            </a:r>
            <a:r>
              <a:rPr sz="2250" i="1" spc="-45" dirty="0">
                <a:latin typeface="Times New Roman"/>
                <a:cs typeface="Times New Roman"/>
              </a:rPr>
              <a:t>n</a:t>
            </a:r>
            <a:r>
              <a:rPr sz="2950" spc="-45" dirty="0">
                <a:latin typeface="Symbol"/>
                <a:cs typeface="Symbol"/>
              </a:rPr>
              <a:t></a:t>
            </a:r>
            <a:endParaRPr sz="2950">
              <a:latin typeface="Symbol"/>
              <a:cs typeface="Symbol"/>
            </a:endParaRPr>
          </a:p>
          <a:p>
            <a:pPr marL="619125" algn="ctr">
              <a:lnSpc>
                <a:spcPts val="2215"/>
              </a:lnSpc>
              <a:tabLst>
                <a:tab pos="1160145" algn="l"/>
              </a:tabLst>
            </a:pPr>
            <a:r>
              <a:rPr sz="2250" spc="5" dirty="0">
                <a:latin typeface="Times New Roman"/>
                <a:cs typeface="Times New Roman"/>
              </a:rPr>
              <a:t>4	2</a:t>
            </a:r>
            <a:endParaRPr sz="2250">
              <a:latin typeface="Times New Roman"/>
              <a:cs typeface="Times New Roman"/>
            </a:endParaRPr>
          </a:p>
          <a:p>
            <a:pPr marL="50800">
              <a:lnSpc>
                <a:spcPts val="3055"/>
              </a:lnSpc>
              <a:spcBef>
                <a:spcPts val="1145"/>
              </a:spcBef>
              <a:tabLst>
                <a:tab pos="526415" algn="l"/>
              </a:tabLst>
            </a:pPr>
            <a:r>
              <a:rPr sz="2250" spc="5" dirty="0">
                <a:latin typeface="Symbol"/>
                <a:cs typeface="Symbol"/>
              </a:rPr>
              <a:t></a:t>
            </a:r>
            <a:r>
              <a:rPr sz="2250" spc="5" dirty="0">
                <a:latin typeface="Times New Roman"/>
                <a:cs typeface="Times New Roman"/>
              </a:rPr>
              <a:t>	</a:t>
            </a:r>
            <a:r>
              <a:rPr sz="2250" i="1" spc="5" dirty="0">
                <a:latin typeface="Times New Roman"/>
                <a:cs typeface="Times New Roman"/>
              </a:rPr>
              <a:t>cn </a:t>
            </a:r>
            <a:r>
              <a:rPr sz="2250" spc="5" dirty="0">
                <a:latin typeface="Symbol"/>
                <a:cs typeface="Symbol"/>
              </a:rPr>
              <a:t></a:t>
            </a:r>
            <a:r>
              <a:rPr sz="2250" spc="5" dirty="0">
                <a:latin typeface="Times New Roman"/>
                <a:cs typeface="Times New Roman"/>
              </a:rPr>
              <a:t> </a:t>
            </a:r>
            <a:r>
              <a:rPr sz="3375" i="1" spc="7" baseline="37037" dirty="0">
                <a:latin typeface="Times New Roman"/>
                <a:cs typeface="Times New Roman"/>
              </a:rPr>
              <a:t>cn </a:t>
            </a:r>
            <a:r>
              <a:rPr sz="2250" spc="5" dirty="0">
                <a:latin typeface="Symbol"/>
                <a:cs typeface="Symbol"/>
              </a:rPr>
              <a:t></a:t>
            </a:r>
            <a:r>
              <a:rPr sz="2250" spc="5" dirty="0">
                <a:latin typeface="Times New Roman"/>
                <a:cs typeface="Times New Roman"/>
              </a:rPr>
              <a:t> </a:t>
            </a:r>
            <a:r>
              <a:rPr sz="3375" i="1" spc="7" baseline="37037" dirty="0">
                <a:latin typeface="Times New Roman"/>
                <a:cs typeface="Times New Roman"/>
              </a:rPr>
              <a:t>c </a:t>
            </a:r>
            <a:r>
              <a:rPr sz="2250" spc="5" dirty="0">
                <a:latin typeface="Symbol"/>
                <a:cs typeface="Symbol"/>
              </a:rPr>
              <a:t></a:t>
            </a:r>
            <a:r>
              <a:rPr sz="2250" spc="375" dirty="0">
                <a:latin typeface="Times New Roman"/>
                <a:cs typeface="Times New Roman"/>
              </a:rPr>
              <a:t> </a:t>
            </a:r>
            <a:r>
              <a:rPr sz="2250" spc="-45" dirty="0">
                <a:latin typeface="Symbol"/>
                <a:cs typeface="Symbol"/>
              </a:rPr>
              <a:t></a:t>
            </a:r>
            <a:r>
              <a:rPr sz="2950" spc="-45" dirty="0">
                <a:latin typeface="Symbol"/>
                <a:cs typeface="Symbol"/>
              </a:rPr>
              <a:t></a:t>
            </a:r>
            <a:r>
              <a:rPr sz="2250" i="1" spc="-45" dirty="0">
                <a:latin typeface="Times New Roman"/>
                <a:cs typeface="Times New Roman"/>
              </a:rPr>
              <a:t>n</a:t>
            </a:r>
            <a:r>
              <a:rPr sz="2950" spc="-45" dirty="0">
                <a:latin typeface="Symbol"/>
                <a:cs typeface="Symbol"/>
              </a:rPr>
              <a:t></a:t>
            </a:r>
            <a:endParaRPr sz="2950">
              <a:latin typeface="Symbol"/>
              <a:cs typeface="Symbol"/>
            </a:endParaRPr>
          </a:p>
          <a:p>
            <a:pPr marR="186055" algn="ctr">
              <a:lnSpc>
                <a:spcPts val="2215"/>
              </a:lnSpc>
              <a:tabLst>
                <a:tab pos="535940" algn="l"/>
              </a:tabLst>
            </a:pPr>
            <a:r>
              <a:rPr sz="2250" spc="5" dirty="0">
                <a:latin typeface="Times New Roman"/>
                <a:cs typeface="Times New Roman"/>
              </a:rPr>
              <a:t>4	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72558" y="2884015"/>
            <a:ext cx="135890" cy="3708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250" spc="5" dirty="0">
                <a:latin typeface="Symbol"/>
                <a:cs typeface="Symbol"/>
              </a:rPr>
              <a:t>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26868" y="2634995"/>
            <a:ext cx="882015" cy="3708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758190" algn="l"/>
              </a:tabLst>
            </a:pPr>
            <a:r>
              <a:rPr sz="2250" spc="5" dirty="0">
                <a:latin typeface="Symbol"/>
                <a:cs typeface="Symbol"/>
              </a:rPr>
              <a:t></a:t>
            </a:r>
            <a:r>
              <a:rPr sz="2250" spc="5" dirty="0">
                <a:latin typeface="Times New Roman"/>
                <a:cs typeface="Times New Roman"/>
              </a:rPr>
              <a:t>	</a:t>
            </a:r>
            <a:r>
              <a:rPr sz="2250" spc="5" dirty="0">
                <a:latin typeface="Symbol"/>
                <a:cs typeface="Symbol"/>
              </a:rPr>
              <a:t>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95230" y="2847521"/>
            <a:ext cx="606425" cy="3708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2250" spc="5" dirty="0">
                <a:latin typeface="Times New Roman"/>
                <a:cs typeface="Times New Roman"/>
              </a:rPr>
              <a:t>2 </a:t>
            </a:r>
            <a:r>
              <a:rPr sz="3375" spc="7" baseline="-7407" dirty="0">
                <a:latin typeface="Symbol"/>
                <a:cs typeface="Symbol"/>
              </a:rPr>
              <a:t></a:t>
            </a:r>
            <a:r>
              <a:rPr sz="3375" spc="-254" baseline="-7407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58442" y="2517482"/>
            <a:ext cx="3134360" cy="481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250" i="1" spc="-40" dirty="0">
                <a:latin typeface="Times New Roman"/>
                <a:cs typeface="Times New Roman"/>
              </a:rPr>
              <a:t>c</a:t>
            </a:r>
            <a:r>
              <a:rPr sz="2950" spc="-40" dirty="0">
                <a:latin typeface="Symbol"/>
                <a:cs typeface="Symbol"/>
              </a:rPr>
              <a:t></a:t>
            </a:r>
            <a:r>
              <a:rPr sz="2250" i="1" spc="-40" dirty="0">
                <a:latin typeface="Times New Roman"/>
                <a:cs typeface="Times New Roman"/>
              </a:rPr>
              <a:t>n</a:t>
            </a:r>
            <a:r>
              <a:rPr sz="2250" i="1" spc="-90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Symbol"/>
                <a:cs typeface="Symbol"/>
              </a:rPr>
              <a:t></a:t>
            </a:r>
            <a:r>
              <a:rPr sz="2250" spc="-350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Times New Roman"/>
                <a:cs typeface="Times New Roman"/>
              </a:rPr>
              <a:t>1</a:t>
            </a:r>
            <a:r>
              <a:rPr sz="2950" spc="-10" dirty="0">
                <a:latin typeface="Symbol"/>
                <a:cs typeface="Symbol"/>
              </a:rPr>
              <a:t></a:t>
            </a:r>
            <a:r>
              <a:rPr sz="2250" spc="-10" dirty="0">
                <a:latin typeface="Symbol"/>
                <a:cs typeface="Symbol"/>
              </a:rPr>
              <a:t></a:t>
            </a:r>
            <a:r>
              <a:rPr sz="2250" spc="130" dirty="0">
                <a:latin typeface="Times New Roman"/>
                <a:cs typeface="Times New Roman"/>
              </a:rPr>
              <a:t> </a:t>
            </a:r>
            <a:r>
              <a:rPr sz="3375" i="1" spc="7" baseline="37037" dirty="0">
                <a:latin typeface="Times New Roman"/>
                <a:cs typeface="Times New Roman"/>
              </a:rPr>
              <a:t>c</a:t>
            </a:r>
            <a:r>
              <a:rPr sz="3375" i="1" spc="44" baseline="37037" dirty="0">
                <a:latin typeface="Times New Roman"/>
                <a:cs typeface="Times New Roman"/>
              </a:rPr>
              <a:t> </a:t>
            </a:r>
            <a:r>
              <a:rPr sz="3375" spc="7" baseline="33333" dirty="0">
                <a:latin typeface="Symbol"/>
                <a:cs typeface="Symbol"/>
              </a:rPr>
              <a:t></a:t>
            </a:r>
            <a:r>
              <a:rPr sz="3375" spc="-60" baseline="33333" dirty="0">
                <a:latin typeface="Times New Roman"/>
                <a:cs typeface="Times New Roman"/>
              </a:rPr>
              <a:t> </a:t>
            </a:r>
            <a:r>
              <a:rPr sz="3375" i="1" spc="7" baseline="37037" dirty="0">
                <a:latin typeface="Times New Roman"/>
                <a:cs typeface="Times New Roman"/>
              </a:rPr>
              <a:t>n</a:t>
            </a:r>
            <a:r>
              <a:rPr sz="3375" i="1" spc="165" baseline="37037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Symbol"/>
                <a:cs typeface="Symbol"/>
              </a:rPr>
              <a:t></a:t>
            </a:r>
            <a:r>
              <a:rPr sz="2250" spc="-345" dirty="0">
                <a:latin typeface="Times New Roman"/>
                <a:cs typeface="Times New Roman"/>
              </a:rPr>
              <a:t> </a:t>
            </a:r>
            <a:r>
              <a:rPr sz="2250" spc="35" dirty="0">
                <a:latin typeface="Times New Roman"/>
                <a:cs typeface="Times New Roman"/>
              </a:rPr>
              <a:t>1</a:t>
            </a:r>
            <a:r>
              <a:rPr sz="3375" spc="52" baseline="33333" dirty="0">
                <a:latin typeface="Symbol"/>
                <a:cs typeface="Symbol"/>
              </a:rPr>
              <a:t></a:t>
            </a:r>
            <a:r>
              <a:rPr sz="3375" spc="-195" baseline="33333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Symbol"/>
                <a:cs typeface="Symbol"/>
              </a:rPr>
              <a:t></a:t>
            </a:r>
            <a:r>
              <a:rPr sz="2250" spc="-90" dirty="0">
                <a:latin typeface="Times New Roman"/>
                <a:cs typeface="Times New Roman"/>
              </a:rPr>
              <a:t> </a:t>
            </a:r>
            <a:r>
              <a:rPr sz="2250" spc="-45" dirty="0">
                <a:latin typeface="Symbol"/>
                <a:cs typeface="Symbol"/>
              </a:rPr>
              <a:t></a:t>
            </a:r>
            <a:r>
              <a:rPr sz="2950" spc="-45" dirty="0">
                <a:latin typeface="Symbol"/>
                <a:cs typeface="Symbol"/>
              </a:rPr>
              <a:t></a:t>
            </a:r>
            <a:r>
              <a:rPr sz="2250" i="1" spc="-45" dirty="0">
                <a:latin typeface="Times New Roman"/>
                <a:cs typeface="Times New Roman"/>
              </a:rPr>
              <a:t>n</a:t>
            </a:r>
            <a:r>
              <a:rPr sz="2950" spc="-45" dirty="0">
                <a:latin typeface="Symbol"/>
                <a:cs typeface="Symbol"/>
              </a:rPr>
              <a:t>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6371" y="2609603"/>
            <a:ext cx="1045210" cy="3708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873760" algn="l"/>
              </a:tabLst>
            </a:pPr>
            <a:r>
              <a:rPr sz="2250" i="1" spc="5" dirty="0">
                <a:latin typeface="Times New Roman"/>
                <a:cs typeface="Times New Roman"/>
              </a:rPr>
              <a:t>T</a:t>
            </a:r>
            <a:r>
              <a:rPr sz="2250" i="1" spc="-175" dirty="0">
                <a:latin typeface="Times New Roman"/>
                <a:cs typeface="Times New Roman"/>
              </a:rPr>
              <a:t> </a:t>
            </a:r>
            <a:r>
              <a:rPr sz="2250" spc="110" dirty="0">
                <a:latin typeface="Times New Roman"/>
                <a:cs typeface="Times New Roman"/>
              </a:rPr>
              <a:t>(</a:t>
            </a:r>
            <a:r>
              <a:rPr sz="2250" i="1" spc="105" dirty="0">
                <a:latin typeface="Times New Roman"/>
                <a:cs typeface="Times New Roman"/>
              </a:rPr>
              <a:t>n</a:t>
            </a:r>
            <a:r>
              <a:rPr sz="2250" spc="5" dirty="0">
                <a:latin typeface="Times New Roman"/>
                <a:cs typeface="Times New Roman"/>
              </a:rPr>
              <a:t>)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5" dirty="0">
                <a:latin typeface="Symbol"/>
                <a:cs typeface="Symbol"/>
              </a:rPr>
              <a:t>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88097" y="5833668"/>
            <a:ext cx="520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2F2F2F"/>
                </a:solidFill>
                <a:latin typeface="Times New Roman"/>
                <a:cs typeface="Times New Roman"/>
              </a:rPr>
              <a:t>İspat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457136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Rastgele </a:t>
            </a:r>
            <a:r>
              <a:rPr spc="-25" dirty="0"/>
              <a:t>sıra </a:t>
            </a:r>
            <a:r>
              <a:rPr spc="-20" dirty="0"/>
              <a:t>istatistik  </a:t>
            </a:r>
            <a:r>
              <a:rPr spc="-5" dirty="0"/>
              <a:t>seçiminin</a:t>
            </a:r>
            <a:r>
              <a:rPr spc="20" dirty="0"/>
              <a:t> </a:t>
            </a:r>
            <a:r>
              <a:rPr spc="-30" dirty="0"/>
              <a:t>özeti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64323" y="836675"/>
            <a:ext cx="1162812" cy="1190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79474" y="2264791"/>
            <a:ext cx="6287135" cy="36252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Hızlı çalışır: doğrusal beklenen</a:t>
            </a:r>
            <a:r>
              <a:rPr sz="2400" spc="-6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süre.</a:t>
            </a:r>
            <a:endParaRPr sz="24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Pratikte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mükemmel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bir</a:t>
            </a:r>
            <a:r>
              <a:rPr sz="2400" spc="-7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algoritma.</a:t>
            </a:r>
            <a:endParaRPr sz="24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Ama, en </a:t>
            </a:r>
            <a:r>
              <a:rPr sz="2400" spc="-25" dirty="0">
                <a:solidFill>
                  <a:srgbClr val="2F2F2F"/>
                </a:solidFill>
                <a:latin typeface="Calibri"/>
                <a:cs typeface="Calibri"/>
              </a:rPr>
              <a:t>kötü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durumu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çok </a:t>
            </a: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kötü: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Θ(n</a:t>
            </a:r>
            <a:r>
              <a:rPr sz="2400" b="1" spc="-7" baseline="24305" dirty="0">
                <a:solidFill>
                  <a:srgbClr val="006FC0"/>
                </a:solidFill>
                <a:latin typeface="Calibri"/>
                <a:cs typeface="Calibri"/>
              </a:rPr>
              <a:t>2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)</a:t>
            </a:r>
            <a:r>
              <a:rPr sz="2400" b="1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594995" marR="17780" indent="-273050">
              <a:lnSpc>
                <a:spcPct val="100000"/>
              </a:lnSpc>
              <a:spcBef>
                <a:spcPts val="55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Q.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En </a:t>
            </a:r>
            <a:r>
              <a:rPr sz="2200" spc="-25" dirty="0">
                <a:solidFill>
                  <a:srgbClr val="2F2F2F"/>
                </a:solidFill>
                <a:latin typeface="Calibri"/>
                <a:cs typeface="Calibri"/>
              </a:rPr>
              <a:t>kötü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durumda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doğrusal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zamanda çalışan bir 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algoritma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var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mıdır?</a:t>
            </a:r>
            <a:endParaRPr sz="2200">
              <a:latin typeface="Calibri"/>
              <a:cs typeface="Calibri"/>
            </a:endParaRPr>
          </a:p>
          <a:p>
            <a:pPr marL="594995" marR="51435" indent="-273050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A. </a:t>
            </a:r>
            <a:r>
              <a:rPr sz="2200" spc="-20" dirty="0">
                <a:solidFill>
                  <a:srgbClr val="2F2F2F"/>
                </a:solidFill>
                <a:latin typeface="Calibri"/>
                <a:cs typeface="Calibri"/>
              </a:rPr>
              <a:t>Evet,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Blum,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Floyd, </a:t>
            </a:r>
            <a:r>
              <a:rPr sz="2200" spc="-20" dirty="0">
                <a:solidFill>
                  <a:srgbClr val="2F2F2F"/>
                </a:solidFill>
                <a:latin typeface="Calibri"/>
                <a:cs typeface="Calibri"/>
              </a:rPr>
              <a:t>Pratt,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Rivest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200" spc="-30" dirty="0">
                <a:solidFill>
                  <a:srgbClr val="2F2F2F"/>
                </a:solidFill>
                <a:latin typeface="Calibri"/>
                <a:cs typeface="Calibri"/>
              </a:rPr>
              <a:t>Tarjan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[1973] 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sayesinde </a:t>
            </a:r>
            <a:r>
              <a:rPr sz="2200" spc="-45" dirty="0">
                <a:solidFill>
                  <a:srgbClr val="2F2F2F"/>
                </a:solidFill>
                <a:latin typeface="Calibri"/>
                <a:cs typeface="Calibri"/>
              </a:rPr>
              <a:t>vardır.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Çok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karmaşık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bir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F2F2F"/>
                </a:solidFill>
                <a:latin typeface="Calibri"/>
                <a:cs typeface="Calibri"/>
              </a:rPr>
              <a:t>algoritmadır.</a:t>
            </a:r>
            <a:endParaRPr sz="2200">
              <a:latin typeface="Calibri"/>
              <a:cs typeface="Calibri"/>
            </a:endParaRPr>
          </a:p>
          <a:p>
            <a:pPr marL="321945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FİKİR: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İyi bir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pivotu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yinelemeyle</a:t>
            </a:r>
            <a:r>
              <a:rPr sz="2200" spc="-4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üretmek.</a:t>
            </a:r>
            <a:endParaRPr sz="2200">
              <a:latin typeface="Calibri"/>
              <a:cs typeface="Calibri"/>
            </a:endParaRPr>
          </a:p>
          <a:p>
            <a:pPr marL="321945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n=100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elaman olduğunu</a:t>
            </a:r>
            <a:r>
              <a:rPr sz="2200" spc="-8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düşünün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En </a:t>
            </a:r>
            <a:r>
              <a:rPr spc="-30" dirty="0"/>
              <a:t>kötü </a:t>
            </a:r>
            <a:r>
              <a:rPr spc="-5" dirty="0"/>
              <a:t>durum </a:t>
            </a:r>
            <a:r>
              <a:rPr spc="-10" dirty="0"/>
              <a:t>doğrusal-zaman  </a:t>
            </a:r>
            <a:r>
              <a:rPr spc="-25" dirty="0"/>
              <a:t>sıra</a:t>
            </a:r>
            <a:r>
              <a:rPr spc="10" dirty="0"/>
              <a:t> </a:t>
            </a:r>
            <a:r>
              <a:rPr spc="-15" dirty="0"/>
              <a:t>istatistikleri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09472" y="16764"/>
            <a:ext cx="8034655" cy="6245860"/>
            <a:chOff x="1109472" y="16764"/>
            <a:chExt cx="8034655" cy="6245860"/>
          </a:xfrm>
        </p:grpSpPr>
        <p:sp>
          <p:nvSpPr>
            <p:cNvPr id="5" name="object 5"/>
            <p:cNvSpPr/>
            <p:nvPr/>
          </p:nvSpPr>
          <p:spPr>
            <a:xfrm>
              <a:off x="7982712" y="16764"/>
              <a:ext cx="1161286" cy="11902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9472" y="2421636"/>
              <a:ext cx="6992111" cy="38404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25558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Pivot</a:t>
            </a:r>
            <a:r>
              <a:rPr spc="-60" dirty="0"/>
              <a:t> </a:t>
            </a:r>
            <a:r>
              <a:rPr spc="-5" dirty="0"/>
              <a:t>seçimi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43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84604" y="836675"/>
            <a:ext cx="6543040" cy="4247515"/>
            <a:chOff x="1784604" y="836675"/>
            <a:chExt cx="6543040" cy="4247515"/>
          </a:xfrm>
        </p:grpSpPr>
        <p:sp>
          <p:nvSpPr>
            <p:cNvPr id="5" name="object 5"/>
            <p:cNvSpPr/>
            <p:nvPr/>
          </p:nvSpPr>
          <p:spPr>
            <a:xfrm>
              <a:off x="7164324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4604" y="2827019"/>
              <a:ext cx="5524500" cy="22570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25558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Pivot</a:t>
            </a:r>
            <a:r>
              <a:rPr spc="-60" dirty="0"/>
              <a:t> </a:t>
            </a:r>
            <a:r>
              <a:rPr spc="-5" dirty="0"/>
              <a:t>seçimi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44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98803" y="836675"/>
            <a:ext cx="7228840" cy="4759960"/>
            <a:chOff x="1098803" y="836675"/>
            <a:chExt cx="7228840" cy="4759960"/>
          </a:xfrm>
        </p:grpSpPr>
        <p:sp>
          <p:nvSpPr>
            <p:cNvPr id="5" name="object 5"/>
            <p:cNvSpPr/>
            <p:nvPr/>
          </p:nvSpPr>
          <p:spPr>
            <a:xfrm>
              <a:off x="7164324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98803" y="2852927"/>
              <a:ext cx="5705856" cy="2743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812026" y="3170046"/>
            <a:ext cx="184658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n her zaman </a:t>
            </a:r>
            <a:r>
              <a:rPr sz="1200" dirty="0">
                <a:latin typeface="Arial"/>
                <a:cs typeface="Arial"/>
              </a:rPr>
              <a:t>tam  </a:t>
            </a:r>
            <a:r>
              <a:rPr sz="1200" spc="-5" dirty="0">
                <a:latin typeface="Arial"/>
                <a:cs typeface="Arial"/>
              </a:rPr>
              <a:t>bölünmeyebilir son grupta  elemanlar </a:t>
            </a:r>
            <a:r>
              <a:rPr sz="1200" dirty="0">
                <a:latin typeface="Arial"/>
                <a:cs typeface="Arial"/>
              </a:rPr>
              <a:t>eksik </a:t>
            </a:r>
            <a:r>
              <a:rPr sz="1200" spc="-5" dirty="0">
                <a:latin typeface="Arial"/>
                <a:cs typeface="Arial"/>
              </a:rPr>
              <a:t>kalabilir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bu  </a:t>
            </a:r>
            <a:r>
              <a:rPr sz="1200" spc="-5" dirty="0">
                <a:latin typeface="Arial"/>
                <a:cs typeface="Arial"/>
              </a:rPr>
              <a:t>durumda </a:t>
            </a:r>
            <a:r>
              <a:rPr sz="1200" dirty="0">
                <a:latin typeface="Arial"/>
                <a:cs typeface="Arial"/>
              </a:rPr>
              <a:t>o sütun </a:t>
            </a:r>
            <a:r>
              <a:rPr sz="1200" spc="-5" dirty="0">
                <a:latin typeface="Arial"/>
                <a:cs typeface="Arial"/>
              </a:rPr>
              <a:t>dikkate  alınmaz.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25558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Pivot</a:t>
            </a:r>
            <a:r>
              <a:rPr spc="-60" dirty="0"/>
              <a:t> </a:t>
            </a:r>
            <a:r>
              <a:rPr spc="-5" dirty="0"/>
              <a:t>seçimi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45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20011" y="836675"/>
            <a:ext cx="6707505" cy="4916805"/>
            <a:chOff x="1620011" y="836675"/>
            <a:chExt cx="6707505" cy="4916805"/>
          </a:xfrm>
        </p:grpSpPr>
        <p:sp>
          <p:nvSpPr>
            <p:cNvPr id="5" name="object 5"/>
            <p:cNvSpPr/>
            <p:nvPr/>
          </p:nvSpPr>
          <p:spPr>
            <a:xfrm>
              <a:off x="7164323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0011" y="2133600"/>
              <a:ext cx="6275832" cy="3619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90473" y="5257291"/>
            <a:ext cx="67113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604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n/5 </a:t>
            </a:r>
            <a:r>
              <a:rPr sz="1800" spc="-10" dirty="0">
                <a:latin typeface="Arial"/>
                <a:cs typeface="Arial"/>
              </a:rPr>
              <a:t>öbek, </a:t>
            </a:r>
            <a:r>
              <a:rPr sz="1800" spc="-5" dirty="0">
                <a:latin typeface="Arial"/>
                <a:cs typeface="Arial"/>
              </a:rPr>
              <a:t>her birinde beş </a:t>
            </a:r>
            <a:r>
              <a:rPr sz="1800" spc="-10" dirty="0">
                <a:latin typeface="Arial"/>
                <a:cs typeface="Arial"/>
              </a:rPr>
              <a:t>eleman </a:t>
            </a:r>
            <a:r>
              <a:rPr sz="1800" dirty="0">
                <a:latin typeface="Arial"/>
                <a:cs typeface="Arial"/>
              </a:rPr>
              <a:t>var; </a:t>
            </a:r>
            <a:r>
              <a:rPr sz="1800" spc="-5" dirty="0">
                <a:latin typeface="Arial"/>
                <a:cs typeface="Arial"/>
              </a:rPr>
              <a:t>her </a:t>
            </a:r>
            <a:r>
              <a:rPr sz="1800" spc="-10" dirty="0">
                <a:latin typeface="Arial"/>
                <a:cs typeface="Arial"/>
              </a:rPr>
              <a:t>birinin ortancasını  </a:t>
            </a:r>
            <a:r>
              <a:rPr sz="1800" spc="-5" dirty="0">
                <a:latin typeface="Arial"/>
                <a:cs typeface="Arial"/>
              </a:rPr>
              <a:t>hesaplamak ne kadar zaman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alır?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2 kere </a:t>
            </a:r>
            <a:r>
              <a:rPr sz="1800" dirty="0">
                <a:latin typeface="Arial"/>
                <a:cs typeface="Arial"/>
              </a:rPr>
              <a:t>n/5. </a:t>
            </a:r>
            <a:r>
              <a:rPr sz="1800" spc="-35" dirty="0">
                <a:latin typeface="Arial"/>
                <a:cs typeface="Arial"/>
              </a:rPr>
              <a:t>Yani, </a:t>
            </a:r>
            <a:r>
              <a:rPr sz="1800" spc="-5" dirty="0">
                <a:latin typeface="Arial"/>
                <a:cs typeface="Arial"/>
              </a:rPr>
              <a:t>karşılaştırmaları </a:t>
            </a:r>
            <a:r>
              <a:rPr sz="1800" spc="-10" dirty="0">
                <a:latin typeface="Arial"/>
                <a:cs typeface="Arial"/>
              </a:rPr>
              <a:t>sayıyorsunuz </a:t>
            </a:r>
            <a:r>
              <a:rPr sz="1800" dirty="0">
                <a:latin typeface="Arial"/>
                <a:cs typeface="Arial"/>
              </a:rPr>
              <a:t>ve </a:t>
            </a:r>
            <a:r>
              <a:rPr sz="1800" spc="-5" dirty="0">
                <a:latin typeface="Arial"/>
                <a:cs typeface="Arial"/>
              </a:rPr>
              <a:t>bu </a:t>
            </a:r>
            <a:r>
              <a:rPr sz="1800" dirty="0">
                <a:latin typeface="Arial"/>
                <a:cs typeface="Arial"/>
              </a:rPr>
              <a:t>Θ </a:t>
            </a:r>
            <a:r>
              <a:rPr sz="1800" spc="-5" dirty="0">
                <a:latin typeface="Arial"/>
                <a:cs typeface="Arial"/>
              </a:rPr>
              <a:t>(n) </a:t>
            </a:r>
            <a:r>
              <a:rPr sz="1800" spc="-25" dirty="0">
                <a:latin typeface="Arial"/>
                <a:cs typeface="Arial"/>
              </a:rPr>
              <a:t>‘dir.  </a:t>
            </a:r>
            <a:r>
              <a:rPr sz="1800" spc="-5" dirty="0">
                <a:latin typeface="Arial"/>
                <a:cs typeface="Arial"/>
              </a:rPr>
              <a:t>Sonuçta her grupta </a:t>
            </a:r>
            <a:r>
              <a:rPr sz="1800" dirty="0">
                <a:latin typeface="Arial"/>
                <a:cs typeface="Arial"/>
              </a:rPr>
              <a:t>5 </a:t>
            </a:r>
            <a:r>
              <a:rPr sz="1800" spc="-10" dirty="0">
                <a:latin typeface="Arial"/>
                <a:cs typeface="Arial"/>
              </a:rPr>
              <a:t>sayı </a:t>
            </a:r>
            <a:r>
              <a:rPr sz="1800" dirty="0">
                <a:latin typeface="Arial"/>
                <a:cs typeface="Arial"/>
              </a:rPr>
              <a:t>var ve </a:t>
            </a:r>
            <a:r>
              <a:rPr sz="1800" spc="-5" dirty="0">
                <a:latin typeface="Arial"/>
                <a:cs typeface="Arial"/>
              </a:rPr>
              <a:t>sabit </a:t>
            </a:r>
            <a:r>
              <a:rPr sz="1800" spc="-10" dirty="0">
                <a:latin typeface="Arial"/>
                <a:cs typeface="Arial"/>
              </a:rPr>
              <a:t>sayıda </a:t>
            </a:r>
            <a:r>
              <a:rPr sz="1800" spc="-5" dirty="0">
                <a:latin typeface="Arial"/>
                <a:cs typeface="Arial"/>
              </a:rPr>
              <a:t>karşılaştırma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yapılır.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25558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Pivot</a:t>
            </a:r>
            <a:r>
              <a:rPr spc="-60" dirty="0"/>
              <a:t> </a:t>
            </a:r>
            <a:r>
              <a:rPr spc="-5" dirty="0"/>
              <a:t>seçimi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46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20011" y="836675"/>
            <a:ext cx="6707505" cy="5260975"/>
            <a:chOff x="1620011" y="836675"/>
            <a:chExt cx="6707505" cy="5260975"/>
          </a:xfrm>
        </p:grpSpPr>
        <p:sp>
          <p:nvSpPr>
            <p:cNvPr id="5" name="object 5"/>
            <p:cNvSpPr/>
            <p:nvPr/>
          </p:nvSpPr>
          <p:spPr>
            <a:xfrm>
              <a:off x="7164323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0011" y="2421636"/>
              <a:ext cx="6228588" cy="36758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2498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Çözümleme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47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50847" y="836675"/>
            <a:ext cx="6876415" cy="5538470"/>
            <a:chOff x="1450847" y="836675"/>
            <a:chExt cx="6876415" cy="5538470"/>
          </a:xfrm>
        </p:grpSpPr>
        <p:sp>
          <p:nvSpPr>
            <p:cNvPr id="5" name="object 5"/>
            <p:cNvSpPr/>
            <p:nvPr/>
          </p:nvSpPr>
          <p:spPr>
            <a:xfrm>
              <a:off x="7164324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50847" y="2708147"/>
              <a:ext cx="6181344" cy="36667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38452" y="6034227"/>
            <a:ext cx="4118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n=100, n/5= 20, 20/2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10 ortanca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değer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Çözümleme </a:t>
            </a:r>
            <a:r>
              <a:rPr spc="-50" dirty="0"/>
              <a:t>(Tüm </a:t>
            </a:r>
            <a:r>
              <a:rPr spc="-10" dirty="0"/>
              <a:t>elemanları  </a:t>
            </a:r>
            <a:r>
              <a:rPr spc="-15" dirty="0"/>
              <a:t>farklı</a:t>
            </a:r>
            <a:r>
              <a:rPr spc="20" dirty="0"/>
              <a:t> </a:t>
            </a:r>
            <a:r>
              <a:rPr spc="-60" dirty="0"/>
              <a:t>varsay.)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48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83436" y="836675"/>
            <a:ext cx="6743700" cy="5453380"/>
            <a:chOff x="1583436" y="836675"/>
            <a:chExt cx="6743700" cy="5453380"/>
          </a:xfrm>
        </p:grpSpPr>
        <p:sp>
          <p:nvSpPr>
            <p:cNvPr id="5" name="object 5"/>
            <p:cNvSpPr/>
            <p:nvPr/>
          </p:nvSpPr>
          <p:spPr>
            <a:xfrm>
              <a:off x="7164324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83436" y="2708147"/>
              <a:ext cx="6161532" cy="3581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74370" y="2850896"/>
            <a:ext cx="11671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Her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grubun  </a:t>
            </a:r>
            <a:r>
              <a:rPr sz="1800" spc="-10" dirty="0">
                <a:latin typeface="Arial"/>
                <a:cs typeface="Arial"/>
              </a:rPr>
              <a:t>içinde </a:t>
            </a:r>
            <a:r>
              <a:rPr sz="1800" dirty="0">
                <a:latin typeface="Arial"/>
                <a:cs typeface="Arial"/>
              </a:rPr>
              <a:t>3  </a:t>
            </a:r>
            <a:r>
              <a:rPr sz="1800" spc="-5" dirty="0">
                <a:latin typeface="Arial"/>
                <a:cs typeface="Arial"/>
              </a:rPr>
              <a:t>elaman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var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Çözümleme </a:t>
            </a:r>
            <a:r>
              <a:rPr spc="-50" dirty="0"/>
              <a:t>(Tüm </a:t>
            </a:r>
            <a:r>
              <a:rPr spc="-10" dirty="0"/>
              <a:t>elemanları  </a:t>
            </a:r>
            <a:r>
              <a:rPr spc="-15" dirty="0"/>
              <a:t>farklı</a:t>
            </a:r>
            <a:r>
              <a:rPr spc="20" dirty="0"/>
              <a:t> </a:t>
            </a:r>
            <a:r>
              <a:rPr spc="-60" dirty="0"/>
              <a:t>varsay.)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49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75816" y="836675"/>
            <a:ext cx="6751320" cy="5535295"/>
            <a:chOff x="1575816" y="836675"/>
            <a:chExt cx="6751320" cy="5535295"/>
          </a:xfrm>
        </p:grpSpPr>
        <p:sp>
          <p:nvSpPr>
            <p:cNvPr id="5" name="object 5"/>
            <p:cNvSpPr/>
            <p:nvPr/>
          </p:nvSpPr>
          <p:spPr>
            <a:xfrm>
              <a:off x="7164324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75816" y="2781299"/>
              <a:ext cx="6019800" cy="35905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60280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Taban </a:t>
            </a:r>
            <a:r>
              <a:rPr spc="-10" dirty="0"/>
              <a:t>sıralaması</a:t>
            </a:r>
            <a:r>
              <a:rPr spc="70" dirty="0"/>
              <a:t> </a:t>
            </a:r>
            <a:r>
              <a:rPr spc="-10" dirty="0"/>
              <a:t>uygulaması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75360" y="836675"/>
            <a:ext cx="7352030" cy="5637530"/>
            <a:chOff x="975360" y="836675"/>
            <a:chExt cx="7352030" cy="5637530"/>
          </a:xfrm>
        </p:grpSpPr>
        <p:sp>
          <p:nvSpPr>
            <p:cNvPr id="5" name="object 5"/>
            <p:cNvSpPr/>
            <p:nvPr/>
          </p:nvSpPr>
          <p:spPr>
            <a:xfrm>
              <a:off x="7164324" y="836675"/>
              <a:ext cx="1162812" cy="11902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5360" y="1844039"/>
              <a:ext cx="6210299" cy="46299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4711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Önemsiz</a:t>
            </a:r>
            <a:r>
              <a:rPr spc="-65" dirty="0"/>
              <a:t> </a:t>
            </a:r>
            <a:r>
              <a:rPr spc="-5" dirty="0"/>
              <a:t>basitleştirme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50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17319" y="836675"/>
            <a:ext cx="6910070" cy="5240020"/>
            <a:chOff x="1417319" y="836675"/>
            <a:chExt cx="6910070" cy="5240020"/>
          </a:xfrm>
        </p:grpSpPr>
        <p:sp>
          <p:nvSpPr>
            <p:cNvPr id="5" name="object 5"/>
            <p:cNvSpPr/>
            <p:nvPr/>
          </p:nvSpPr>
          <p:spPr>
            <a:xfrm>
              <a:off x="7164323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7319" y="2493263"/>
              <a:ext cx="6100572" cy="35829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473190" y="3660140"/>
            <a:ext cx="137668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Kalan 7n/10 </a:t>
            </a:r>
            <a:r>
              <a:rPr sz="1100" spc="-10" dirty="0">
                <a:latin typeface="Arial"/>
                <a:cs typeface="Arial"/>
              </a:rPr>
              <a:t>alınsa </a:t>
            </a:r>
            <a:r>
              <a:rPr sz="1100" spc="-5" dirty="0">
                <a:latin typeface="Arial"/>
                <a:cs typeface="Arial"/>
              </a:rPr>
              <a:t>da  çözüm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değişmez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4796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Yinelemeyi</a:t>
            </a:r>
            <a:r>
              <a:rPr spc="-70" dirty="0"/>
              <a:t> </a:t>
            </a:r>
            <a:r>
              <a:rPr spc="-10" dirty="0"/>
              <a:t>geliştirmek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03603" y="836675"/>
            <a:ext cx="6924040" cy="5227320"/>
            <a:chOff x="1403603" y="836675"/>
            <a:chExt cx="6924040" cy="5227320"/>
          </a:xfrm>
        </p:grpSpPr>
        <p:sp>
          <p:nvSpPr>
            <p:cNvPr id="5" name="object 5"/>
            <p:cNvSpPr/>
            <p:nvPr/>
          </p:nvSpPr>
          <p:spPr>
            <a:xfrm>
              <a:off x="7164324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03603" y="2491740"/>
              <a:ext cx="6723888" cy="35722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40570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Yinelemeyi</a:t>
            </a:r>
            <a:r>
              <a:rPr spc="-60" dirty="0"/>
              <a:t> </a:t>
            </a:r>
            <a:r>
              <a:rPr spc="-15" dirty="0"/>
              <a:t>çözmek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9827" y="836675"/>
            <a:ext cx="7417434" cy="5473065"/>
            <a:chOff x="909827" y="836675"/>
            <a:chExt cx="7417434" cy="5473065"/>
          </a:xfrm>
        </p:grpSpPr>
        <p:sp>
          <p:nvSpPr>
            <p:cNvPr id="5" name="object 5"/>
            <p:cNvSpPr/>
            <p:nvPr/>
          </p:nvSpPr>
          <p:spPr>
            <a:xfrm>
              <a:off x="7164324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9827" y="2013203"/>
              <a:ext cx="6263640" cy="42961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18522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Sonuçlar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64323" y="836675"/>
            <a:ext cx="1162812" cy="1190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2174" y="2337942"/>
            <a:ext cx="6835140" cy="353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Yinelemenin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her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düzeyindeki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iş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sabit bir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kesir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19/20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) 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oranında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küçüldüğünden,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düzeylerdeki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iş</a:t>
            </a:r>
            <a:r>
              <a:rPr sz="2400" spc="-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bir</a:t>
            </a:r>
            <a:endParaRPr sz="2400">
              <a:latin typeface="Calibri"/>
              <a:cs typeface="Calibri"/>
            </a:endParaRPr>
          </a:p>
          <a:p>
            <a:pPr marL="285115" marR="6985">
              <a:lnSpc>
                <a:spcPct val="100000"/>
              </a:lnSpc>
              <a:tabLst>
                <a:tab pos="3404870" algn="l"/>
              </a:tabLst>
            </a:pP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geometrik seri</a:t>
            </a:r>
            <a:r>
              <a:rPr sz="2400" spc="-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gibidir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ve	</a:t>
            </a: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kökteki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doğrusal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iş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ön plana  </a:t>
            </a:r>
            <a:r>
              <a:rPr sz="2400" spc="-45" dirty="0">
                <a:solidFill>
                  <a:srgbClr val="2F2F2F"/>
                </a:solidFill>
                <a:latin typeface="Calibri"/>
                <a:cs typeface="Calibri"/>
              </a:rPr>
              <a:t>çıkar.</a:t>
            </a:r>
            <a:endParaRPr sz="2400">
              <a:latin typeface="Calibri"/>
              <a:cs typeface="Calibri"/>
            </a:endParaRPr>
          </a:p>
          <a:p>
            <a:pPr marL="285115" marR="421640" indent="-27305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Pratikte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bu algoritma </a:t>
            </a:r>
            <a:r>
              <a:rPr sz="2400" spc="-25" dirty="0">
                <a:solidFill>
                  <a:srgbClr val="2F2F2F"/>
                </a:solidFill>
                <a:latin typeface="Calibri"/>
                <a:cs typeface="Calibri"/>
              </a:rPr>
              <a:t>yavaş 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çalışır,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çünkü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‘ nin  önündeki sabit büyüktür (1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yakın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400" spc="-40" dirty="0">
                <a:solidFill>
                  <a:srgbClr val="2F2F2F"/>
                </a:solidFill>
                <a:latin typeface="Calibri"/>
                <a:cs typeface="Calibri"/>
              </a:rPr>
              <a:t>değer,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Eğer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1 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olsaydı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T(n)&lt;=cn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 olmazdı)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Rastgele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algoritma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çok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daha</a:t>
            </a:r>
            <a:r>
              <a:rPr sz="2400" spc="-9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2F2F2F"/>
                </a:solidFill>
                <a:latin typeface="Calibri"/>
                <a:cs typeface="Calibri"/>
              </a:rPr>
              <a:t>pratiktir.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253619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8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Alıştırma:</a:t>
            </a:r>
            <a:r>
              <a:rPr sz="24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Neden	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3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'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lü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gruplara</a:t>
            </a:r>
            <a:r>
              <a:rPr sz="2400" spc="-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bölmüyoruz?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13070" y="3189477"/>
            <a:ext cx="2455545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2085" algn="r">
              <a:lnSpc>
                <a:spcPct val="100000"/>
              </a:lnSpc>
              <a:spcBef>
                <a:spcPts val="95"/>
              </a:spcBef>
            </a:pPr>
            <a:r>
              <a:rPr sz="2500" b="1" spc="-5" dirty="0">
                <a:solidFill>
                  <a:srgbClr val="AC0000"/>
                </a:solidFill>
                <a:latin typeface="Calibri"/>
                <a:cs typeface="Calibri"/>
              </a:rPr>
              <a:t>Bilinen</a:t>
            </a:r>
            <a:r>
              <a:rPr sz="2500" b="1" spc="-60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AC0000"/>
                </a:solidFill>
                <a:latin typeface="Calibri"/>
                <a:cs typeface="Calibri"/>
              </a:rPr>
              <a:t>Probleme </a:t>
            </a:r>
            <a:r>
              <a:rPr sz="2500" b="1" spc="-5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AC0000"/>
                </a:solidFill>
                <a:latin typeface="Calibri"/>
                <a:cs typeface="Calibri"/>
              </a:rPr>
              <a:t>İndirgeme</a:t>
            </a:r>
            <a:r>
              <a:rPr sz="2500" b="1" spc="-95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2500" b="1" spc="-30" dirty="0">
                <a:solidFill>
                  <a:srgbClr val="AC0000"/>
                </a:solidFill>
                <a:latin typeface="Calibri"/>
                <a:cs typeface="Calibri"/>
              </a:rPr>
              <a:t>Tasarım</a:t>
            </a:r>
            <a:endParaRPr sz="25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</a:pPr>
            <a:r>
              <a:rPr sz="2500" b="1" spc="-210" dirty="0">
                <a:solidFill>
                  <a:srgbClr val="AC0000"/>
                </a:solidFill>
                <a:latin typeface="Calibri"/>
                <a:cs typeface="Calibri"/>
              </a:rPr>
              <a:t>Y</a:t>
            </a:r>
            <a:r>
              <a:rPr sz="2500" b="1" spc="-5" dirty="0">
                <a:solidFill>
                  <a:srgbClr val="AC0000"/>
                </a:solidFill>
                <a:latin typeface="Calibri"/>
                <a:cs typeface="Calibri"/>
              </a:rPr>
              <a:t>ö</a:t>
            </a:r>
            <a:r>
              <a:rPr sz="2500" b="1" spc="-25" dirty="0">
                <a:solidFill>
                  <a:srgbClr val="AC0000"/>
                </a:solidFill>
                <a:latin typeface="Calibri"/>
                <a:cs typeface="Calibri"/>
              </a:rPr>
              <a:t>n</a:t>
            </a:r>
            <a:r>
              <a:rPr sz="2500" b="1" spc="-45" dirty="0">
                <a:solidFill>
                  <a:srgbClr val="AC0000"/>
                </a:solidFill>
                <a:latin typeface="Calibri"/>
                <a:cs typeface="Calibri"/>
              </a:rPr>
              <a:t>t</a:t>
            </a:r>
            <a:r>
              <a:rPr sz="2500" b="1" spc="-10" dirty="0">
                <a:solidFill>
                  <a:srgbClr val="AC0000"/>
                </a:solidFill>
                <a:latin typeface="Calibri"/>
                <a:cs typeface="Calibri"/>
              </a:rPr>
              <a:t>emi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9353" y="5794349"/>
            <a:ext cx="1962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AC0000"/>
                </a:solidFill>
                <a:latin typeface="Arial"/>
                <a:cs typeface="Arial"/>
              </a:rPr>
              <a:t>54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71701"/>
            <a:ext cx="47244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Bilinen </a:t>
            </a:r>
            <a:r>
              <a:rPr sz="3200" spc="-5" dirty="0"/>
              <a:t>Probleme</a:t>
            </a:r>
            <a:r>
              <a:rPr sz="3200" spc="-110" dirty="0"/>
              <a:t> </a:t>
            </a:r>
            <a:r>
              <a:rPr sz="3200" spc="-10" dirty="0"/>
              <a:t>İndirgeme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6680" y="2150491"/>
            <a:ext cx="7122795" cy="3501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yöntemde, karmaşık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olan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problem çözümü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yapılmadan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önce 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problem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bilinen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problemlerden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birine dönüştürülür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ondan 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sonra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bilinen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problemin çözümü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nasıl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yapılıyorsa,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problemin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de 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çözümü benzer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şekilde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yapılır.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Problemi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bilinen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probleme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dönüştürme</a:t>
            </a:r>
            <a:r>
              <a:rPr sz="2000" spc="-1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işlemi</a:t>
            </a:r>
            <a:endParaRPr sz="2000">
              <a:latin typeface="Calibri"/>
              <a:cs typeface="Calibri"/>
            </a:endParaRPr>
          </a:p>
          <a:p>
            <a:pPr marL="285115" marR="22860">
              <a:lnSpc>
                <a:spcPct val="100000"/>
              </a:lnSpc>
            </a:pP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sofistike(yapmacık)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işlemdir,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bundan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dolayı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çok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karmaşık  problemlerde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her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zaman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başarılı olmak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mümkün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olmayabilir.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Belki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de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problem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alt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problemlere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bölündükten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sonra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her alt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problemin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bilinen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probleme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dönüşümü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yapılacaktır.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Çözümü yapılmış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problemlerin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algoritmalarının daha etkili</a:t>
            </a:r>
            <a:r>
              <a:rPr sz="2000" spc="-1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hale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getirilmesi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için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de bu tasarım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yöntemine</a:t>
            </a:r>
            <a:r>
              <a:rPr sz="2000" spc="4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başvurulabilir.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80731" y="765048"/>
            <a:ext cx="1161287" cy="1190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71701"/>
            <a:ext cx="47244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Bilinen </a:t>
            </a:r>
            <a:r>
              <a:rPr sz="3200" spc="-5" dirty="0"/>
              <a:t>Probleme</a:t>
            </a:r>
            <a:r>
              <a:rPr sz="3200" spc="-110" dirty="0"/>
              <a:t> </a:t>
            </a:r>
            <a:r>
              <a:rPr sz="3200" spc="-10" dirty="0"/>
              <a:t>İndirgeme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56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6680" y="2150491"/>
            <a:ext cx="6962775" cy="3623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128270" indent="-27305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alibri"/>
                <a:cs typeface="Calibri"/>
              </a:rPr>
              <a:t>Örnek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1: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Verilen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bir dizi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ya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da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liste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içerisinde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tekrar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eden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sayılar  var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mıdır? </a:t>
            </a:r>
            <a:r>
              <a:rPr sz="2000" spc="-40" dirty="0">
                <a:solidFill>
                  <a:srgbClr val="2F2F2F"/>
                </a:solidFill>
                <a:latin typeface="Calibri"/>
                <a:cs typeface="Calibri"/>
              </a:rPr>
              <a:t>Tekrar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varsa,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tekrar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eden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sayıdan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kaç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tane</a:t>
            </a:r>
            <a:r>
              <a:rPr sz="2000" spc="1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vardır?</a:t>
            </a:r>
            <a:endParaRPr sz="2000">
              <a:latin typeface="Calibri"/>
              <a:cs typeface="Calibri"/>
            </a:endParaRPr>
          </a:p>
          <a:p>
            <a:pPr marL="285115" marR="34925">
              <a:lnSpc>
                <a:spcPct val="100000"/>
              </a:lnSpc>
            </a:pP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Birbirinden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farklı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kaç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tane tekrar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eden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sayı vardır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her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birinden 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kaç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tane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vardır?</a:t>
            </a:r>
            <a:endParaRPr sz="2000">
              <a:latin typeface="Calibri"/>
              <a:cs typeface="Calibri"/>
            </a:endParaRPr>
          </a:p>
          <a:p>
            <a:pPr marL="285115" marR="5080" indent="-273050">
              <a:lnSpc>
                <a:spcPct val="100000"/>
              </a:lnSpc>
              <a:spcBef>
                <a:spcPts val="480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sorulara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cevap vermenin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farklı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yolları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olabilir.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Bunlar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içinde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en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etkili algoritma hangi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yöntemle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elde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edilmişse,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o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çözüm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en iyi 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çözüm olarak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kabul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edilir.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I.</a:t>
            </a:r>
            <a:r>
              <a:rPr sz="2000" b="1" spc="-14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2F2F2F"/>
                </a:solidFill>
                <a:latin typeface="Calibri"/>
                <a:cs typeface="Calibri"/>
              </a:rPr>
              <a:t>YOL</a:t>
            </a:r>
            <a:endParaRPr sz="2000">
              <a:latin typeface="Calibri"/>
              <a:cs typeface="Calibri"/>
            </a:endParaRPr>
          </a:p>
          <a:p>
            <a:pPr marL="285115" marR="27305" indent="-27305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Birinci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yol olarak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bütün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ikililer birbiri ile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karşılaştırılırlar.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işlemi  yapan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algoritma;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80731" y="765048"/>
            <a:ext cx="1161287" cy="1190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71701"/>
            <a:ext cx="47244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Bilinen </a:t>
            </a:r>
            <a:r>
              <a:rPr sz="3200" spc="-5" dirty="0"/>
              <a:t>Probleme</a:t>
            </a:r>
            <a:r>
              <a:rPr sz="3200" spc="-110" dirty="0"/>
              <a:t> </a:t>
            </a:r>
            <a:r>
              <a:rPr sz="3200" spc="-10" dirty="0"/>
              <a:t>İndirgeme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6680" y="2150491"/>
            <a:ext cx="8947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I.</a:t>
            </a:r>
            <a:r>
              <a:rPr sz="2000" b="1" spc="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2F2F2F"/>
                </a:solidFill>
                <a:latin typeface="Calibri"/>
                <a:cs typeface="Calibri"/>
              </a:rPr>
              <a:t>YOL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80731" y="765048"/>
            <a:ext cx="1161287" cy="1190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43939" y="2564892"/>
            <a:ext cx="6985000" cy="3816350"/>
          </a:xfrm>
          <a:prstGeom prst="rect">
            <a:avLst/>
          </a:prstGeom>
          <a:solidFill>
            <a:srgbClr val="FFFFFF"/>
          </a:solidFill>
          <a:ln w="57911">
            <a:solidFill>
              <a:srgbClr val="808DA9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marL="91440" marR="81280" algn="just">
              <a:lnSpc>
                <a:spcPct val="99800"/>
              </a:lnSpc>
              <a:spcBef>
                <a:spcPts val="885"/>
              </a:spcBef>
            </a:pPr>
            <a:r>
              <a:rPr sz="1800" b="1" spc="-265" dirty="0">
                <a:solidFill>
                  <a:srgbClr val="006600"/>
                </a:solidFill>
                <a:latin typeface="Arial"/>
                <a:cs typeface="Arial"/>
              </a:rPr>
              <a:t> </a:t>
            </a:r>
            <a:r>
              <a:rPr sz="1800" b="1" dirty="0">
                <a:solidFill>
                  <a:srgbClr val="006600"/>
                </a:solidFill>
                <a:latin typeface="Calibri"/>
                <a:cs typeface="Calibri"/>
              </a:rPr>
              <a:t>A </a:t>
            </a:r>
            <a:r>
              <a:rPr sz="1800" b="1" spc="-15" dirty="0">
                <a:solidFill>
                  <a:srgbClr val="006600"/>
                </a:solidFill>
                <a:latin typeface="Calibri"/>
                <a:cs typeface="Calibri"/>
              </a:rPr>
              <a:t>parametresi </a:t>
            </a:r>
            <a:r>
              <a:rPr sz="1800" b="1" spc="-5" dirty="0">
                <a:solidFill>
                  <a:srgbClr val="006600"/>
                </a:solidFill>
                <a:latin typeface="Calibri"/>
                <a:cs typeface="Calibri"/>
              </a:rPr>
              <a:t>içinde </a:t>
            </a:r>
            <a:r>
              <a:rPr sz="1800" b="1" spc="-15" dirty="0">
                <a:solidFill>
                  <a:srgbClr val="006600"/>
                </a:solidFill>
                <a:latin typeface="Calibri"/>
                <a:cs typeface="Calibri"/>
              </a:rPr>
              <a:t>tekrar </a:t>
            </a:r>
            <a:r>
              <a:rPr sz="1800" b="1" spc="-10" dirty="0">
                <a:solidFill>
                  <a:srgbClr val="006600"/>
                </a:solidFill>
                <a:latin typeface="Calibri"/>
                <a:cs typeface="Calibri"/>
              </a:rPr>
              <a:t>eden sayıların </a:t>
            </a:r>
            <a:r>
              <a:rPr sz="1800" b="1" spc="-5" dirty="0">
                <a:solidFill>
                  <a:srgbClr val="006600"/>
                </a:solidFill>
                <a:latin typeface="Calibri"/>
                <a:cs typeface="Calibri"/>
              </a:rPr>
              <a:t>olup olmadığının </a:t>
            </a:r>
            <a:r>
              <a:rPr sz="1800" b="1" spc="-65" dirty="0">
                <a:solidFill>
                  <a:srgbClr val="006600"/>
                </a:solidFill>
                <a:latin typeface="Calibri"/>
                <a:cs typeface="Calibri"/>
              </a:rPr>
              <a:t>kontrol  </a:t>
            </a:r>
            <a:r>
              <a:rPr sz="1800" b="1" spc="-10" dirty="0">
                <a:solidFill>
                  <a:srgbClr val="006600"/>
                </a:solidFill>
                <a:latin typeface="Calibri"/>
                <a:cs typeface="Calibri"/>
              </a:rPr>
              <a:t>edileceği dizidir ve </a:t>
            </a:r>
            <a:r>
              <a:rPr sz="1800" b="1" dirty="0">
                <a:solidFill>
                  <a:srgbClr val="006600"/>
                </a:solidFill>
                <a:latin typeface="Calibri"/>
                <a:cs typeface="Calibri"/>
              </a:rPr>
              <a:t>B </a:t>
            </a:r>
            <a:r>
              <a:rPr sz="1800" b="1" spc="-15" dirty="0">
                <a:solidFill>
                  <a:srgbClr val="006600"/>
                </a:solidFill>
                <a:latin typeface="Calibri"/>
                <a:cs typeface="Calibri"/>
              </a:rPr>
              <a:t>parametresinin </a:t>
            </a:r>
            <a:r>
              <a:rPr sz="1800" b="1" dirty="0">
                <a:solidFill>
                  <a:srgbClr val="006600"/>
                </a:solidFill>
                <a:latin typeface="Calibri"/>
                <a:cs typeface="Calibri"/>
              </a:rPr>
              <a:t>i. </a:t>
            </a:r>
            <a:r>
              <a:rPr sz="1800" b="1" spc="-10" dirty="0">
                <a:solidFill>
                  <a:srgbClr val="006600"/>
                </a:solidFill>
                <a:latin typeface="Calibri"/>
                <a:cs typeface="Calibri"/>
              </a:rPr>
              <a:t>elemanı </a:t>
            </a:r>
            <a:r>
              <a:rPr sz="1800" b="1" dirty="0">
                <a:solidFill>
                  <a:srgbClr val="006600"/>
                </a:solidFill>
                <a:latin typeface="Calibri"/>
                <a:cs typeface="Calibri"/>
              </a:rPr>
              <a:t>A </a:t>
            </a:r>
            <a:r>
              <a:rPr sz="1800" b="1" spc="-10" dirty="0">
                <a:solidFill>
                  <a:srgbClr val="006600"/>
                </a:solidFill>
                <a:latin typeface="Calibri"/>
                <a:cs typeface="Calibri"/>
              </a:rPr>
              <a:t>dizisinin </a:t>
            </a:r>
            <a:r>
              <a:rPr sz="1800" b="1" dirty="0">
                <a:solidFill>
                  <a:srgbClr val="006600"/>
                </a:solidFill>
                <a:latin typeface="Calibri"/>
                <a:cs typeface="Calibri"/>
              </a:rPr>
              <a:t>i.  </a:t>
            </a:r>
            <a:r>
              <a:rPr sz="1800" b="1" spc="-5" dirty="0">
                <a:solidFill>
                  <a:srgbClr val="006600"/>
                </a:solidFill>
                <a:latin typeface="Calibri"/>
                <a:cs typeface="Calibri"/>
              </a:rPr>
              <a:t>elemanından </a:t>
            </a:r>
            <a:r>
              <a:rPr sz="1800" b="1" spc="-10" dirty="0">
                <a:solidFill>
                  <a:srgbClr val="006600"/>
                </a:solidFill>
                <a:latin typeface="Calibri"/>
                <a:cs typeface="Calibri"/>
              </a:rPr>
              <a:t>kaç </a:t>
            </a:r>
            <a:r>
              <a:rPr sz="1800" b="1" spc="-5" dirty="0">
                <a:solidFill>
                  <a:srgbClr val="006600"/>
                </a:solidFill>
                <a:latin typeface="Calibri"/>
                <a:cs typeface="Calibri"/>
              </a:rPr>
              <a:t>tane olduğunu tutan </a:t>
            </a:r>
            <a:r>
              <a:rPr sz="1800" b="1" dirty="0">
                <a:solidFill>
                  <a:srgbClr val="006600"/>
                </a:solidFill>
                <a:latin typeface="Calibri"/>
                <a:cs typeface="Calibri"/>
              </a:rPr>
              <a:t>bir</a:t>
            </a:r>
            <a:r>
              <a:rPr sz="1800" b="1" spc="-6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006600"/>
                </a:solidFill>
                <a:latin typeface="Calibri"/>
                <a:cs typeface="Calibri"/>
              </a:rPr>
              <a:t>dizidir.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TekrarBul(A,B)</a:t>
            </a:r>
            <a:endParaRPr sz="1800">
              <a:latin typeface="Calibri"/>
              <a:cs typeface="Calibri"/>
            </a:endParaRPr>
          </a:p>
          <a:p>
            <a:pPr marL="91440" marR="5412105">
              <a:lnSpc>
                <a:spcPct val="100000"/>
              </a:lnSpc>
              <a:spcBef>
                <a:spcPts val="25"/>
              </a:spcBef>
              <a:tabLst>
                <a:tab pos="433705" algn="l"/>
                <a:tab pos="642620" algn="l"/>
              </a:tabLst>
            </a:pPr>
            <a:r>
              <a:rPr sz="1800" b="1" spc="-5" dirty="0">
                <a:latin typeface="Calibri"/>
                <a:cs typeface="Calibri"/>
              </a:rPr>
              <a:t>1.	</a:t>
            </a:r>
            <a:r>
              <a:rPr sz="1800" b="1" spc="-10" dirty="0">
                <a:latin typeface="Calibri"/>
                <a:cs typeface="Calibri"/>
              </a:rPr>
              <a:t>for </a:t>
            </a:r>
            <a:r>
              <a:rPr sz="1800" b="1" dirty="0">
                <a:latin typeface="Calibri"/>
                <a:cs typeface="Calibri"/>
              </a:rPr>
              <a:t>i</a:t>
            </a:r>
            <a:r>
              <a:rPr sz="1800" b="1" dirty="0">
                <a:latin typeface="Symbol"/>
                <a:cs typeface="Symbol"/>
              </a:rPr>
              <a:t></a:t>
            </a:r>
            <a:r>
              <a:rPr sz="1800" b="1" dirty="0">
                <a:latin typeface="Calibri"/>
                <a:cs typeface="Calibri"/>
              </a:rPr>
              <a:t>1 </a:t>
            </a:r>
            <a:r>
              <a:rPr sz="1800" b="1" spc="-5" dirty="0">
                <a:latin typeface="Calibri"/>
                <a:cs typeface="Calibri"/>
              </a:rPr>
              <a:t>...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  </a:t>
            </a:r>
            <a:r>
              <a:rPr sz="1800" b="1" spc="-5" dirty="0">
                <a:latin typeface="Calibri"/>
                <a:cs typeface="Calibri"/>
              </a:rPr>
              <a:t>2.		</a:t>
            </a:r>
            <a:r>
              <a:rPr sz="1800" b="1" dirty="0">
                <a:latin typeface="Calibri"/>
                <a:cs typeface="Calibri"/>
              </a:rPr>
              <a:t>B[i] </a:t>
            </a:r>
            <a:r>
              <a:rPr sz="1800" b="1" spc="-5" dirty="0">
                <a:latin typeface="Symbol"/>
                <a:cs typeface="Symbol"/>
              </a:rPr>
              <a:t>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-1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ts val="2150"/>
              </a:lnSpc>
              <a:tabLst>
                <a:tab pos="433705" algn="l"/>
              </a:tabLst>
            </a:pPr>
            <a:r>
              <a:rPr sz="1800" b="1" spc="-5" dirty="0">
                <a:latin typeface="Calibri"/>
                <a:cs typeface="Calibri"/>
              </a:rPr>
              <a:t>3.	</a:t>
            </a:r>
            <a:r>
              <a:rPr sz="1800" b="1" spc="-10" dirty="0">
                <a:latin typeface="Calibri"/>
                <a:cs typeface="Calibri"/>
              </a:rPr>
              <a:t>for </a:t>
            </a:r>
            <a:r>
              <a:rPr sz="1800" b="1" dirty="0">
                <a:latin typeface="Calibri"/>
                <a:cs typeface="Calibri"/>
              </a:rPr>
              <a:t>i</a:t>
            </a:r>
            <a:r>
              <a:rPr sz="1800" b="1" dirty="0">
                <a:latin typeface="Symbol"/>
                <a:cs typeface="Symbol"/>
              </a:rPr>
              <a:t></a:t>
            </a:r>
            <a:r>
              <a:rPr sz="1800" b="1" dirty="0">
                <a:latin typeface="Calibri"/>
                <a:cs typeface="Calibri"/>
              </a:rPr>
              <a:t>1 </a:t>
            </a:r>
            <a:r>
              <a:rPr sz="1800" b="1" spc="-5" dirty="0">
                <a:latin typeface="Calibri"/>
                <a:cs typeface="Calibri"/>
              </a:rPr>
              <a:t>...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(n-1)</a:t>
            </a:r>
            <a:endParaRPr sz="1800">
              <a:latin typeface="Calibri"/>
              <a:cs typeface="Calibri"/>
            </a:endParaRPr>
          </a:p>
          <a:p>
            <a:pPr marL="91440" marR="5025390">
              <a:lnSpc>
                <a:spcPts val="2180"/>
              </a:lnSpc>
              <a:spcBef>
                <a:spcPts val="45"/>
              </a:spcBef>
              <a:tabLst>
                <a:tab pos="642620" algn="l"/>
                <a:tab pos="904875" algn="l"/>
              </a:tabLst>
            </a:pPr>
            <a:r>
              <a:rPr sz="1800" b="1" spc="-5" dirty="0">
                <a:latin typeface="Calibri"/>
                <a:cs typeface="Calibri"/>
              </a:rPr>
              <a:t>4.	</a:t>
            </a:r>
            <a:r>
              <a:rPr sz="1800" b="1" dirty="0">
                <a:latin typeface="Calibri"/>
                <a:cs typeface="Calibri"/>
              </a:rPr>
              <a:t>if B[i]=-1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then  </a:t>
            </a:r>
            <a:r>
              <a:rPr sz="1800" b="1" spc="-5" dirty="0">
                <a:latin typeface="Calibri"/>
                <a:cs typeface="Calibri"/>
              </a:rPr>
              <a:t>5.		</a:t>
            </a:r>
            <a:r>
              <a:rPr sz="1800" b="1" dirty="0">
                <a:latin typeface="Calibri"/>
                <a:cs typeface="Calibri"/>
              </a:rPr>
              <a:t>B[i]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Symbol"/>
                <a:cs typeface="Symbol"/>
              </a:rPr>
              <a:t></a:t>
            </a:r>
            <a:r>
              <a:rPr sz="1800" b="1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ts val="2075"/>
              </a:lnSpc>
              <a:tabLst>
                <a:tab pos="904875" algn="l"/>
              </a:tabLst>
            </a:pPr>
            <a:r>
              <a:rPr sz="1800" b="1" spc="-5" dirty="0">
                <a:latin typeface="Calibri"/>
                <a:cs typeface="Calibri"/>
              </a:rPr>
              <a:t>6.	</a:t>
            </a:r>
            <a:r>
              <a:rPr sz="1800" b="1" spc="-10" dirty="0">
                <a:latin typeface="Calibri"/>
                <a:cs typeface="Calibri"/>
              </a:rPr>
              <a:t>for </a:t>
            </a:r>
            <a:r>
              <a:rPr sz="1800" b="1" dirty="0">
                <a:latin typeface="Calibri"/>
                <a:cs typeface="Calibri"/>
              </a:rPr>
              <a:t>j</a:t>
            </a:r>
            <a:r>
              <a:rPr sz="1800" b="1" dirty="0">
                <a:latin typeface="Symbol"/>
                <a:cs typeface="Symbol"/>
              </a:rPr>
              <a:t></a:t>
            </a:r>
            <a:r>
              <a:rPr sz="1800" b="1" dirty="0">
                <a:latin typeface="Calibri"/>
                <a:cs typeface="Calibri"/>
              </a:rPr>
              <a:t>(i+1) </a:t>
            </a:r>
            <a:r>
              <a:rPr sz="1800" b="1" spc="-5" dirty="0">
                <a:latin typeface="Calibri"/>
                <a:cs typeface="Calibri"/>
              </a:rPr>
              <a:t>...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ts val="2150"/>
              </a:lnSpc>
              <a:tabLst>
                <a:tab pos="1061720" algn="l"/>
              </a:tabLst>
            </a:pPr>
            <a:r>
              <a:rPr sz="1800" b="1" spc="-5" dirty="0">
                <a:latin typeface="Calibri"/>
                <a:cs typeface="Calibri"/>
              </a:rPr>
              <a:t>7.	</a:t>
            </a:r>
            <a:r>
              <a:rPr sz="1800" b="1" dirty="0">
                <a:latin typeface="Calibri"/>
                <a:cs typeface="Calibri"/>
              </a:rPr>
              <a:t>if A[i]=A[j]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then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25"/>
              </a:spcBef>
              <a:tabLst>
                <a:tab pos="1271905" algn="l"/>
              </a:tabLst>
            </a:pPr>
            <a:r>
              <a:rPr sz="1800" b="1" spc="-5" dirty="0">
                <a:latin typeface="Calibri"/>
                <a:cs typeface="Calibri"/>
              </a:rPr>
              <a:t>8.	</a:t>
            </a:r>
            <a:r>
              <a:rPr sz="1800" b="1" dirty="0">
                <a:latin typeface="Calibri"/>
                <a:cs typeface="Calibri"/>
              </a:rPr>
              <a:t>B[i]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Symbol"/>
                <a:cs typeface="Symbol"/>
              </a:rPr>
              <a:t></a:t>
            </a:r>
            <a:r>
              <a:rPr sz="1800" b="1" dirty="0">
                <a:latin typeface="Calibri"/>
                <a:cs typeface="Calibri"/>
              </a:rPr>
              <a:t>B[i]+1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tabLst>
                <a:tab pos="1271905" algn="l"/>
              </a:tabLst>
            </a:pPr>
            <a:r>
              <a:rPr sz="1800" b="1" spc="-5" dirty="0">
                <a:latin typeface="Calibri"/>
                <a:cs typeface="Calibri"/>
              </a:rPr>
              <a:t>9.	</a:t>
            </a:r>
            <a:r>
              <a:rPr sz="1800" b="1" dirty="0">
                <a:latin typeface="Calibri"/>
                <a:cs typeface="Calibri"/>
              </a:rPr>
              <a:t>B[j]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Symbol"/>
                <a:cs typeface="Symbol"/>
              </a:rPr>
              <a:t></a:t>
            </a:r>
            <a:r>
              <a:rPr sz="1800" b="1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71701"/>
            <a:ext cx="47244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Bilinen </a:t>
            </a:r>
            <a:r>
              <a:rPr sz="3200" spc="-5" dirty="0"/>
              <a:t>Probleme</a:t>
            </a:r>
            <a:r>
              <a:rPr sz="3200" spc="-110" dirty="0"/>
              <a:t> </a:t>
            </a:r>
            <a:r>
              <a:rPr sz="3200" spc="-10" dirty="0"/>
              <a:t>İndirgeme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6680" y="2090140"/>
            <a:ext cx="5843905" cy="25863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I. </a:t>
            </a:r>
            <a:r>
              <a:rPr sz="2000" b="1" spc="-20" dirty="0">
                <a:solidFill>
                  <a:srgbClr val="2F2F2F"/>
                </a:solidFill>
                <a:latin typeface="Calibri"/>
                <a:cs typeface="Calibri"/>
              </a:rPr>
              <a:t>YOL: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En </a:t>
            </a:r>
            <a:r>
              <a:rPr sz="2000" b="1" spc="-15" dirty="0">
                <a:solidFill>
                  <a:srgbClr val="2F2F2F"/>
                </a:solidFill>
                <a:latin typeface="Calibri"/>
                <a:cs typeface="Calibri"/>
              </a:rPr>
              <a:t>kötü </a:t>
            </a:r>
            <a:r>
              <a:rPr sz="2000" b="1" spc="-5" dirty="0">
                <a:solidFill>
                  <a:srgbClr val="2F2F2F"/>
                </a:solidFill>
                <a:latin typeface="Calibri"/>
                <a:cs typeface="Calibri"/>
              </a:rPr>
              <a:t>çalışma</a:t>
            </a:r>
            <a:r>
              <a:rPr sz="2000" b="1" spc="-17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alibri"/>
                <a:cs typeface="Calibri"/>
              </a:rPr>
              <a:t>zamanı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Bütün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sayılar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ikili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olarak</a:t>
            </a:r>
            <a:r>
              <a:rPr sz="2000" spc="-10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karşılaştırılırlar.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  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1.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sayı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için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n-1</a:t>
            </a:r>
            <a:r>
              <a:rPr sz="2000" spc="-17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karşılaştırma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  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2.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sayı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için n-2</a:t>
            </a:r>
            <a:r>
              <a:rPr sz="2000" spc="-19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karşılaştırma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5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….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(n-1).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sayı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için 1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karşılaştırma</a:t>
            </a:r>
            <a:r>
              <a:rPr sz="2000" spc="-1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yapılır.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Bunun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sonucunda elde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edilen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karşılaştırma</a:t>
            </a:r>
            <a:r>
              <a:rPr sz="2000" spc="-1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toplamları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6680" y="5076520"/>
            <a:ext cx="21837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(n-1)+(n-2)+....+1=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14416" y="765048"/>
            <a:ext cx="5227955" cy="4547235"/>
            <a:chOff x="3314416" y="765048"/>
            <a:chExt cx="5227955" cy="4547235"/>
          </a:xfrm>
        </p:grpSpPr>
        <p:sp>
          <p:nvSpPr>
            <p:cNvPr id="7" name="object 7"/>
            <p:cNvSpPr/>
            <p:nvPr/>
          </p:nvSpPr>
          <p:spPr>
            <a:xfrm>
              <a:off x="7380732" y="765048"/>
              <a:ext cx="1161287" cy="11902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14416" y="5307133"/>
              <a:ext cx="706755" cy="0"/>
            </a:xfrm>
            <a:custGeom>
              <a:avLst/>
              <a:gdLst/>
              <a:ahLst/>
              <a:cxnLst/>
              <a:rect l="l" t="t" r="r" b="b"/>
              <a:pathLst>
                <a:path w="706754">
                  <a:moveTo>
                    <a:pt x="0" y="0"/>
                  </a:moveTo>
                  <a:lnTo>
                    <a:pt x="706219" y="0"/>
                  </a:lnTo>
                </a:path>
              </a:pathLst>
            </a:custGeom>
            <a:ln w="9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38580" y="5315055"/>
            <a:ext cx="2811780" cy="824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17780" algn="r">
              <a:lnSpc>
                <a:spcPct val="100000"/>
              </a:lnSpc>
              <a:spcBef>
                <a:spcPts val="110"/>
              </a:spcBef>
            </a:pPr>
            <a:r>
              <a:rPr sz="1650" spc="5" dirty="0">
                <a:latin typeface="Arial"/>
                <a:cs typeface="Arial"/>
              </a:rPr>
              <a:t>2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T(n)=O(n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)</a:t>
            </a:r>
            <a:r>
              <a:rPr sz="2000" spc="-15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2F2F2F"/>
                </a:solidFill>
                <a:latin typeface="Calibri"/>
                <a:cs typeface="Calibri"/>
              </a:rPr>
              <a:t>olur.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06728" y="4998086"/>
            <a:ext cx="718185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15" dirty="0">
                <a:latin typeface="Arial"/>
                <a:cs typeface="Arial"/>
              </a:rPr>
              <a:t>n(n </a:t>
            </a:r>
            <a:r>
              <a:rPr sz="1650" spc="5" dirty="0">
                <a:latin typeface="Symbol"/>
                <a:cs typeface="Symbol"/>
              </a:rPr>
              <a:t></a:t>
            </a:r>
            <a:r>
              <a:rPr sz="1650" spc="-200" dirty="0">
                <a:latin typeface="Times New Roman"/>
                <a:cs typeface="Times New Roman"/>
              </a:rPr>
              <a:t> </a:t>
            </a:r>
            <a:r>
              <a:rPr sz="1650" spc="-70" dirty="0">
                <a:latin typeface="Arial"/>
                <a:cs typeface="Arial"/>
              </a:rPr>
              <a:t>1)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71701"/>
            <a:ext cx="47244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Bilinen </a:t>
            </a:r>
            <a:r>
              <a:rPr sz="3200" spc="-5" dirty="0"/>
              <a:t>Probleme</a:t>
            </a:r>
            <a:r>
              <a:rPr sz="3200" spc="-110" dirty="0"/>
              <a:t> </a:t>
            </a:r>
            <a:r>
              <a:rPr sz="3200" spc="-10" dirty="0"/>
              <a:t>İndirgeme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59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6680" y="2090140"/>
            <a:ext cx="6917055" cy="33178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I. </a:t>
            </a:r>
            <a:r>
              <a:rPr sz="2000" b="1" spc="-25" dirty="0">
                <a:solidFill>
                  <a:srgbClr val="2F2F2F"/>
                </a:solidFill>
                <a:latin typeface="Calibri"/>
                <a:cs typeface="Calibri"/>
              </a:rPr>
              <a:t>YOL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En iyi </a:t>
            </a:r>
            <a:r>
              <a:rPr sz="2000" b="1" spc="-5" dirty="0">
                <a:solidFill>
                  <a:srgbClr val="2F2F2F"/>
                </a:solidFill>
                <a:latin typeface="Calibri"/>
                <a:cs typeface="Calibri"/>
              </a:rPr>
              <a:t>çalışma</a:t>
            </a:r>
            <a:r>
              <a:rPr sz="2000" b="1" spc="-16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alibri"/>
                <a:cs typeface="Calibri"/>
              </a:rPr>
              <a:t>zamanı</a:t>
            </a:r>
            <a:endParaRPr sz="2000">
              <a:latin typeface="Calibri"/>
              <a:cs typeface="Calibri"/>
            </a:endParaRPr>
          </a:p>
          <a:p>
            <a:pPr marL="285115" marR="5080" indent="-27305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mertebe bu algoritmanın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en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kötü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durum analizidir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en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kötü 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durum 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dizisi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içindeki bütün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sayıların farklı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çıkması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durumudur.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Eğer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dizisi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içindeki bütün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sayılar aynı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iseler,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dış döngünün 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değişkeninin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ilk değeri için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iç döngü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baştan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sona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kadar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çalışır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ondan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sonraki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değerler için iç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döngü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hiç çalışmaz.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Bunun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sonucunda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en iyi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durum elde edilir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en iyi durumun</a:t>
            </a:r>
            <a:r>
              <a:rPr sz="2000" spc="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mertebesi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25"/>
              </a:spcBef>
            </a:pPr>
            <a:r>
              <a:rPr sz="2000" dirty="0">
                <a:solidFill>
                  <a:srgbClr val="2F2F2F"/>
                </a:solidFill>
                <a:latin typeface="Symbol"/>
                <a:cs typeface="Symbol"/>
              </a:rPr>
              <a:t>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(n)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2F2F2F"/>
                </a:solidFill>
                <a:latin typeface="Calibri"/>
                <a:cs typeface="Calibri"/>
              </a:rPr>
              <a:t>olur.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T(n)=</a:t>
            </a:r>
            <a:r>
              <a:rPr sz="2000" spc="-14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Symbol"/>
                <a:cs typeface="Symbol"/>
              </a:rPr>
              <a:t>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(n)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algoritmadan daha iyisi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var</a:t>
            </a:r>
            <a:r>
              <a:rPr sz="2000" spc="7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mı?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80731" y="765048"/>
            <a:ext cx="1161287" cy="1190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60280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Taban </a:t>
            </a:r>
            <a:r>
              <a:rPr spc="-10" dirty="0"/>
              <a:t>sıralaması</a:t>
            </a:r>
            <a:r>
              <a:rPr spc="70" dirty="0"/>
              <a:t> </a:t>
            </a:r>
            <a:r>
              <a:rPr spc="-10" dirty="0"/>
              <a:t>uygulaması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0683" y="836675"/>
            <a:ext cx="7534909" cy="5610225"/>
            <a:chOff x="900683" y="836675"/>
            <a:chExt cx="7534909" cy="5610225"/>
          </a:xfrm>
        </p:grpSpPr>
        <p:sp>
          <p:nvSpPr>
            <p:cNvPr id="5" name="object 5"/>
            <p:cNvSpPr/>
            <p:nvPr/>
          </p:nvSpPr>
          <p:spPr>
            <a:xfrm>
              <a:off x="7164324" y="836675"/>
              <a:ext cx="1162812" cy="11902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0683" y="2133599"/>
              <a:ext cx="7534656" cy="43129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684021"/>
            <a:ext cx="47244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Bilinen </a:t>
            </a:r>
            <a:r>
              <a:rPr sz="3200" spc="-5" dirty="0"/>
              <a:t>Probleme</a:t>
            </a:r>
            <a:r>
              <a:rPr sz="3200" spc="-110" dirty="0"/>
              <a:t> </a:t>
            </a:r>
            <a:r>
              <a:rPr sz="3200" spc="-10" dirty="0"/>
              <a:t>İndirgeme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60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86611" y="765048"/>
            <a:ext cx="7455534" cy="5933440"/>
            <a:chOff x="1086611" y="765048"/>
            <a:chExt cx="7455534" cy="5933440"/>
          </a:xfrm>
        </p:grpSpPr>
        <p:sp>
          <p:nvSpPr>
            <p:cNvPr id="5" name="object 5"/>
            <p:cNvSpPr/>
            <p:nvPr/>
          </p:nvSpPr>
          <p:spPr>
            <a:xfrm>
              <a:off x="7380732" y="765048"/>
              <a:ext cx="1161287" cy="11902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15567" y="3572255"/>
              <a:ext cx="6985000" cy="3096895"/>
            </a:xfrm>
            <a:custGeom>
              <a:avLst/>
              <a:gdLst/>
              <a:ahLst/>
              <a:cxnLst/>
              <a:rect l="l" t="t" r="r" b="b"/>
              <a:pathLst>
                <a:path w="6985000" h="3096895">
                  <a:moveTo>
                    <a:pt x="6984492" y="0"/>
                  </a:moveTo>
                  <a:lnTo>
                    <a:pt x="0" y="0"/>
                  </a:lnTo>
                  <a:lnTo>
                    <a:pt x="0" y="3096768"/>
                  </a:lnTo>
                  <a:lnTo>
                    <a:pt x="6984492" y="3096768"/>
                  </a:lnTo>
                  <a:lnTo>
                    <a:pt x="69844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15567" y="3572255"/>
              <a:ext cx="6985000" cy="3096895"/>
            </a:xfrm>
            <a:custGeom>
              <a:avLst/>
              <a:gdLst/>
              <a:ahLst/>
              <a:cxnLst/>
              <a:rect l="l" t="t" r="r" b="b"/>
              <a:pathLst>
                <a:path w="6985000" h="3096895">
                  <a:moveTo>
                    <a:pt x="0" y="3096768"/>
                  </a:moveTo>
                  <a:lnTo>
                    <a:pt x="6984492" y="3096768"/>
                  </a:lnTo>
                  <a:lnTo>
                    <a:pt x="6984492" y="0"/>
                  </a:lnTo>
                  <a:lnTo>
                    <a:pt x="0" y="0"/>
                  </a:lnTo>
                  <a:lnTo>
                    <a:pt x="0" y="3096768"/>
                  </a:lnTo>
                  <a:close/>
                </a:path>
              </a:pathLst>
            </a:custGeom>
            <a:ln w="57911">
              <a:solidFill>
                <a:srgbClr val="808D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76680" y="1512990"/>
            <a:ext cx="7110730" cy="47072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II. </a:t>
            </a:r>
            <a:r>
              <a:rPr sz="2000" b="1" spc="-20" dirty="0">
                <a:solidFill>
                  <a:srgbClr val="2F2F2F"/>
                </a:solidFill>
                <a:latin typeface="Calibri"/>
                <a:cs typeface="Calibri"/>
              </a:rPr>
              <a:t>YOL: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Bilinen </a:t>
            </a:r>
            <a:r>
              <a:rPr sz="2000" b="1" spc="-5" dirty="0">
                <a:solidFill>
                  <a:srgbClr val="2F2F2F"/>
                </a:solidFill>
                <a:latin typeface="Calibri"/>
                <a:cs typeface="Calibri"/>
              </a:rPr>
              <a:t>probleme</a:t>
            </a:r>
            <a:r>
              <a:rPr sz="2000" b="1" spc="-18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dönüştürme</a:t>
            </a:r>
            <a:endParaRPr sz="2000">
              <a:latin typeface="Calibri"/>
              <a:cs typeface="Calibri"/>
            </a:endParaRPr>
          </a:p>
          <a:p>
            <a:pPr marL="285115" marR="5080" indent="-27305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Aynı problemin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bilinen bir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yöntemle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çözülmesi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daha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iyi sonuç 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verebilir.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Bilinen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problem sıralama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işlemidir.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dizisi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içindeki bütün 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sayılar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sıralanır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ondan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sonra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birinci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elemandan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başlanarak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sona 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doğru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ardışıl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olan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elemanlar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karşılaştırılır.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şekilde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kaç</a:t>
            </a:r>
            <a:r>
              <a:rPr sz="2000" spc="114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tane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tekrar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olduğu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bulunur.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Calibri"/>
              <a:cs typeface="Calibri"/>
            </a:endParaRPr>
          </a:p>
          <a:p>
            <a:pPr marL="230504">
              <a:lnSpc>
                <a:spcPct val="100000"/>
              </a:lnSpc>
            </a:pPr>
            <a:r>
              <a:rPr sz="1600" b="1" spc="-15" dirty="0">
                <a:latin typeface="Calibri"/>
                <a:cs typeface="Calibri"/>
              </a:rPr>
              <a:t>TekrarBul(A,B)</a:t>
            </a:r>
            <a:endParaRPr sz="1600">
              <a:latin typeface="Calibri"/>
              <a:cs typeface="Calibri"/>
            </a:endParaRPr>
          </a:p>
          <a:p>
            <a:pPr marL="573405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73405" algn="l"/>
                <a:tab pos="574040" algn="l"/>
              </a:tabLst>
            </a:pPr>
            <a:r>
              <a:rPr sz="1600" b="1" spc="-5" dirty="0">
                <a:latin typeface="Calibri"/>
                <a:cs typeface="Calibri"/>
              </a:rPr>
              <a:t>HeapSort(A)</a:t>
            </a:r>
            <a:endParaRPr sz="1600">
              <a:latin typeface="Calibri"/>
              <a:cs typeface="Calibri"/>
            </a:endParaRPr>
          </a:p>
          <a:p>
            <a:pPr marL="230504" marR="5519420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573405" algn="l"/>
                <a:tab pos="574040" algn="l"/>
                <a:tab pos="757555" algn="l"/>
              </a:tabLst>
            </a:pPr>
            <a:r>
              <a:rPr sz="1600" b="1" spc="-10" dirty="0">
                <a:latin typeface="Calibri"/>
                <a:cs typeface="Calibri"/>
              </a:rPr>
              <a:t>for </a:t>
            </a:r>
            <a:r>
              <a:rPr sz="1600" b="1" spc="-5" dirty="0">
                <a:latin typeface="Calibri"/>
                <a:cs typeface="Calibri"/>
              </a:rPr>
              <a:t>j</a:t>
            </a:r>
            <a:r>
              <a:rPr sz="1600" b="1" spc="-5" dirty="0">
                <a:latin typeface="Symbol"/>
                <a:cs typeface="Symbol"/>
              </a:rPr>
              <a:t></a:t>
            </a:r>
            <a:r>
              <a:rPr sz="1600" b="1" spc="-5" dirty="0">
                <a:latin typeface="Calibri"/>
                <a:cs typeface="Calibri"/>
              </a:rPr>
              <a:t>1 </a:t>
            </a:r>
            <a:r>
              <a:rPr sz="1600" b="1" dirty="0">
                <a:latin typeface="Calibri"/>
                <a:cs typeface="Calibri"/>
              </a:rPr>
              <a:t>...</a:t>
            </a:r>
            <a:r>
              <a:rPr sz="1600" b="1" spc="-6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  3.		B[j]</a:t>
            </a:r>
            <a:r>
              <a:rPr sz="1600" b="1" spc="-5" dirty="0">
                <a:latin typeface="Symbol"/>
                <a:cs typeface="Symbol"/>
              </a:rPr>
              <a:t></a:t>
            </a:r>
            <a:r>
              <a:rPr sz="1600" b="1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  <a:p>
            <a:pPr marL="230504">
              <a:lnSpc>
                <a:spcPct val="100000"/>
              </a:lnSpc>
              <a:tabLst>
                <a:tab pos="573405" algn="l"/>
              </a:tabLst>
            </a:pPr>
            <a:r>
              <a:rPr sz="1600" b="1" spc="-5" dirty="0">
                <a:latin typeface="Calibri"/>
                <a:cs typeface="Calibri"/>
              </a:rPr>
              <a:t>4.	i</a:t>
            </a:r>
            <a:r>
              <a:rPr sz="1600" b="1" spc="-5" dirty="0">
                <a:latin typeface="Symbol"/>
                <a:cs typeface="Symbol"/>
              </a:rPr>
              <a:t></a:t>
            </a:r>
            <a:r>
              <a:rPr sz="1600" b="1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  <a:p>
            <a:pPr marL="230504">
              <a:lnSpc>
                <a:spcPts val="1914"/>
              </a:lnSpc>
              <a:tabLst>
                <a:tab pos="573405" algn="l"/>
              </a:tabLst>
            </a:pPr>
            <a:r>
              <a:rPr sz="1600" b="1" spc="-5" dirty="0">
                <a:latin typeface="Calibri"/>
                <a:cs typeface="Calibri"/>
              </a:rPr>
              <a:t>5.	</a:t>
            </a:r>
            <a:r>
              <a:rPr sz="1600" b="1" spc="-10" dirty="0">
                <a:latin typeface="Calibri"/>
                <a:cs typeface="Calibri"/>
              </a:rPr>
              <a:t>for </a:t>
            </a:r>
            <a:r>
              <a:rPr sz="1600" b="1" spc="-5" dirty="0">
                <a:latin typeface="Calibri"/>
                <a:cs typeface="Calibri"/>
              </a:rPr>
              <a:t>j</a:t>
            </a:r>
            <a:r>
              <a:rPr sz="1600" b="1" spc="-5" dirty="0">
                <a:latin typeface="Symbol"/>
                <a:cs typeface="Symbol"/>
              </a:rPr>
              <a:t></a:t>
            </a:r>
            <a:r>
              <a:rPr sz="1600" b="1" spc="-5" dirty="0">
                <a:latin typeface="Calibri"/>
                <a:cs typeface="Calibri"/>
              </a:rPr>
              <a:t>1 </a:t>
            </a:r>
            <a:r>
              <a:rPr sz="1600" b="1" dirty="0">
                <a:latin typeface="Calibri"/>
                <a:cs typeface="Calibri"/>
              </a:rPr>
              <a:t>...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(n-1)</a:t>
            </a:r>
            <a:endParaRPr sz="1600">
              <a:latin typeface="Calibri"/>
              <a:cs typeface="Calibri"/>
            </a:endParaRPr>
          </a:p>
          <a:p>
            <a:pPr marL="230504">
              <a:lnSpc>
                <a:spcPts val="1914"/>
              </a:lnSpc>
              <a:tabLst>
                <a:tab pos="711835" algn="l"/>
              </a:tabLst>
            </a:pPr>
            <a:r>
              <a:rPr sz="1600" b="1" spc="-5" dirty="0">
                <a:latin typeface="Calibri"/>
                <a:cs typeface="Calibri"/>
              </a:rPr>
              <a:t>6.	if A[j]=A[j+1]</a:t>
            </a:r>
            <a:r>
              <a:rPr sz="1600" b="1" spc="5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then</a:t>
            </a:r>
            <a:endParaRPr sz="1600">
              <a:latin typeface="Calibri"/>
              <a:cs typeface="Calibri"/>
            </a:endParaRPr>
          </a:p>
          <a:p>
            <a:pPr marL="230504">
              <a:lnSpc>
                <a:spcPct val="100000"/>
              </a:lnSpc>
              <a:spcBef>
                <a:spcPts val="15"/>
              </a:spcBef>
              <a:tabLst>
                <a:tab pos="941705" algn="l"/>
              </a:tabLst>
            </a:pPr>
            <a:r>
              <a:rPr sz="1600" b="1" spc="-10" dirty="0">
                <a:latin typeface="Calibri"/>
                <a:cs typeface="Calibri"/>
              </a:rPr>
              <a:t>7.	</a:t>
            </a:r>
            <a:r>
              <a:rPr sz="1600" b="1" spc="-5" dirty="0">
                <a:latin typeface="Calibri"/>
                <a:cs typeface="Calibri"/>
              </a:rPr>
              <a:t>B[i]</a:t>
            </a:r>
            <a:r>
              <a:rPr sz="1600" b="1" spc="-5" dirty="0">
                <a:latin typeface="Symbol"/>
                <a:cs typeface="Symbol"/>
              </a:rPr>
              <a:t></a:t>
            </a:r>
            <a:r>
              <a:rPr sz="1600" b="1" spc="-5" dirty="0">
                <a:latin typeface="Calibri"/>
                <a:cs typeface="Calibri"/>
              </a:rPr>
              <a:t>B[i]+1</a:t>
            </a:r>
            <a:endParaRPr sz="1600">
              <a:latin typeface="Calibri"/>
              <a:cs typeface="Calibri"/>
            </a:endParaRPr>
          </a:p>
          <a:p>
            <a:pPr marL="230504">
              <a:lnSpc>
                <a:spcPts val="1914"/>
              </a:lnSpc>
              <a:tabLst>
                <a:tab pos="941705" algn="l"/>
              </a:tabLst>
            </a:pPr>
            <a:r>
              <a:rPr sz="1600" b="1" spc="-5" dirty="0">
                <a:latin typeface="Calibri"/>
                <a:cs typeface="Calibri"/>
              </a:rPr>
              <a:t>8.	B[j+1]</a:t>
            </a:r>
            <a:r>
              <a:rPr sz="1600" b="1" spc="-5" dirty="0">
                <a:latin typeface="Symbol"/>
                <a:cs typeface="Symbol"/>
              </a:rPr>
              <a:t></a:t>
            </a:r>
            <a:r>
              <a:rPr sz="1600" b="1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  <a:p>
            <a:pPr marL="230504">
              <a:lnSpc>
                <a:spcPts val="1914"/>
              </a:lnSpc>
              <a:tabLst>
                <a:tab pos="711835" algn="l"/>
              </a:tabLst>
            </a:pPr>
            <a:r>
              <a:rPr sz="1600" b="1" spc="-5" dirty="0">
                <a:latin typeface="Calibri"/>
                <a:cs typeface="Calibri"/>
              </a:rPr>
              <a:t>9.	</a:t>
            </a:r>
            <a:r>
              <a:rPr sz="1600" b="1" spc="-10" dirty="0">
                <a:latin typeface="Calibri"/>
                <a:cs typeface="Calibri"/>
              </a:rPr>
              <a:t>else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4612" y="6196380"/>
            <a:ext cx="2832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10.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6270" y="6196380"/>
            <a:ext cx="5321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libri"/>
                <a:cs typeface="Calibri"/>
              </a:rPr>
              <a:t>i</a:t>
            </a:r>
            <a:r>
              <a:rPr sz="1600" b="1" dirty="0">
                <a:latin typeface="Symbol"/>
                <a:cs typeface="Symbol"/>
              </a:rPr>
              <a:t></a:t>
            </a:r>
            <a:r>
              <a:rPr sz="1600" b="1" spc="-5" dirty="0">
                <a:latin typeface="Calibri"/>
                <a:cs typeface="Calibri"/>
              </a:rPr>
              <a:t>j</a:t>
            </a:r>
            <a:r>
              <a:rPr sz="1600" b="1" spc="-10" dirty="0">
                <a:latin typeface="Calibri"/>
                <a:cs typeface="Calibri"/>
              </a:rPr>
              <a:t>+</a:t>
            </a:r>
            <a:r>
              <a:rPr sz="1600" b="1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684021"/>
            <a:ext cx="47244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Bilinen </a:t>
            </a:r>
            <a:r>
              <a:rPr sz="3200" spc="-5" dirty="0"/>
              <a:t>Probleme</a:t>
            </a:r>
            <a:r>
              <a:rPr sz="3200" spc="-110" dirty="0"/>
              <a:t> </a:t>
            </a:r>
            <a:r>
              <a:rPr sz="3200" spc="-10" dirty="0"/>
              <a:t>İndirgeme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85"/>
              </a:spcBef>
            </a:pPr>
            <a:r>
              <a:rPr sz="1500" b="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b="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II.</a:t>
            </a:r>
            <a:r>
              <a:rPr spc="-140" dirty="0"/>
              <a:t> </a:t>
            </a:r>
            <a:r>
              <a:rPr spc="-30" dirty="0"/>
              <a:t>YOL</a:t>
            </a:r>
            <a:endParaRPr sz="1500">
              <a:latin typeface="Times New Roman"/>
              <a:cs typeface="Times New Roman"/>
            </a:endParaRPr>
          </a:p>
          <a:p>
            <a:pPr marL="310515" marR="408940" indent="-273050">
              <a:lnSpc>
                <a:spcPct val="100000"/>
              </a:lnSpc>
              <a:spcBef>
                <a:spcPts val="480"/>
              </a:spcBef>
            </a:pPr>
            <a:r>
              <a:rPr sz="1500" b="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b="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latin typeface="Calibri"/>
                <a:cs typeface="Calibri"/>
              </a:rPr>
              <a:t>Bu </a:t>
            </a:r>
            <a:r>
              <a:rPr b="0" spc="-5" dirty="0">
                <a:latin typeface="Calibri"/>
                <a:cs typeface="Calibri"/>
              </a:rPr>
              <a:t>algoritma iki kısımdan </a:t>
            </a:r>
            <a:r>
              <a:rPr b="0" spc="-20" dirty="0">
                <a:latin typeface="Calibri"/>
                <a:cs typeface="Calibri"/>
              </a:rPr>
              <a:t>oluşmaktadır. </a:t>
            </a:r>
            <a:r>
              <a:rPr b="0" dirty="0">
                <a:latin typeface="Calibri"/>
                <a:cs typeface="Calibri"/>
              </a:rPr>
              <a:t>Birinci </a:t>
            </a:r>
            <a:r>
              <a:rPr b="0" spc="-5" dirty="0">
                <a:latin typeface="Calibri"/>
                <a:cs typeface="Calibri"/>
              </a:rPr>
              <a:t>kısmı </a:t>
            </a:r>
            <a:r>
              <a:rPr b="0" dirty="0">
                <a:latin typeface="Calibri"/>
                <a:cs typeface="Calibri"/>
              </a:rPr>
              <a:t>A </a:t>
            </a:r>
            <a:r>
              <a:rPr b="0" spc="-5" dirty="0">
                <a:latin typeface="Calibri"/>
                <a:cs typeface="Calibri"/>
              </a:rPr>
              <a:t>dizisinin  sıralanması </a:t>
            </a:r>
            <a:r>
              <a:rPr b="0" spc="-15" dirty="0">
                <a:latin typeface="Calibri"/>
                <a:cs typeface="Calibri"/>
              </a:rPr>
              <a:t>ve </a:t>
            </a:r>
            <a:r>
              <a:rPr b="0" spc="-5" dirty="0">
                <a:latin typeface="Calibri"/>
                <a:cs typeface="Calibri"/>
              </a:rPr>
              <a:t>ikinci kısımda ise bir </a:t>
            </a:r>
            <a:r>
              <a:rPr b="0" dirty="0">
                <a:latin typeface="Calibri"/>
                <a:cs typeface="Calibri"/>
              </a:rPr>
              <a:t>döngü </a:t>
            </a:r>
            <a:r>
              <a:rPr b="0" spc="-5" dirty="0">
                <a:latin typeface="Calibri"/>
                <a:cs typeface="Calibri"/>
              </a:rPr>
              <a:t>ile </a:t>
            </a:r>
            <a:r>
              <a:rPr b="0" spc="-10" dirty="0">
                <a:latin typeface="Calibri"/>
                <a:cs typeface="Calibri"/>
              </a:rPr>
              <a:t>tekrar sayısının  </a:t>
            </a:r>
            <a:r>
              <a:rPr b="0" dirty="0">
                <a:latin typeface="Calibri"/>
                <a:cs typeface="Calibri"/>
              </a:rPr>
              <a:t>bulunması </a:t>
            </a:r>
            <a:r>
              <a:rPr b="0" spc="-25" dirty="0">
                <a:latin typeface="Calibri"/>
                <a:cs typeface="Calibri"/>
              </a:rPr>
              <a:t>işlemidir. </a:t>
            </a:r>
            <a:r>
              <a:rPr b="0" spc="-15" dirty="0">
                <a:latin typeface="Calibri"/>
                <a:cs typeface="Calibri"/>
              </a:rPr>
              <a:t>YığınSıralama </a:t>
            </a:r>
            <a:r>
              <a:rPr b="0" spc="-5" dirty="0">
                <a:latin typeface="Calibri"/>
                <a:cs typeface="Calibri"/>
              </a:rPr>
              <a:t>algoritmasının</a:t>
            </a:r>
            <a:r>
              <a:rPr b="0" spc="17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mertebesinin</a:t>
            </a:r>
            <a:endParaRPr sz="1500">
              <a:latin typeface="Calibri"/>
              <a:cs typeface="Calibri"/>
            </a:endParaRPr>
          </a:p>
          <a:p>
            <a:pPr marL="310515" marR="30480">
              <a:lnSpc>
                <a:spcPct val="99500"/>
              </a:lnSpc>
              <a:spcBef>
                <a:spcPts val="35"/>
              </a:spcBef>
            </a:pPr>
            <a:r>
              <a:rPr b="0" dirty="0">
                <a:latin typeface="Calibri"/>
                <a:cs typeface="Calibri"/>
              </a:rPr>
              <a:t>T</a:t>
            </a:r>
            <a:r>
              <a:rPr sz="1950" b="0" baseline="-21367" dirty="0">
                <a:latin typeface="Calibri"/>
                <a:cs typeface="Calibri"/>
              </a:rPr>
              <a:t>1</a:t>
            </a:r>
            <a:r>
              <a:rPr sz="2000" b="0" dirty="0">
                <a:latin typeface="Calibri"/>
                <a:cs typeface="Calibri"/>
              </a:rPr>
              <a:t>(n)=</a:t>
            </a:r>
            <a:r>
              <a:rPr sz="2000" b="0" dirty="0">
                <a:latin typeface="Symbol"/>
                <a:cs typeface="Symbol"/>
              </a:rPr>
              <a:t></a:t>
            </a:r>
            <a:r>
              <a:rPr sz="2000" b="0" dirty="0">
                <a:latin typeface="Calibri"/>
                <a:cs typeface="Calibri"/>
              </a:rPr>
              <a:t>(nlgn) olduğu daha önceden </a:t>
            </a:r>
            <a:r>
              <a:rPr sz="2000" b="0" spc="-5" dirty="0">
                <a:latin typeface="Calibri"/>
                <a:cs typeface="Calibri"/>
              </a:rPr>
              <a:t>bilinmektedir </a:t>
            </a:r>
            <a:r>
              <a:rPr sz="2000" b="0" spc="-15" dirty="0">
                <a:latin typeface="Calibri"/>
                <a:cs typeface="Calibri"/>
              </a:rPr>
              <a:t>ve </a:t>
            </a:r>
            <a:r>
              <a:rPr sz="2000" b="0" dirty="0">
                <a:latin typeface="Calibri"/>
                <a:cs typeface="Calibri"/>
              </a:rPr>
              <a:t>ikinci kısımda  </a:t>
            </a:r>
            <a:r>
              <a:rPr sz="2000" b="0" spc="-5" dirty="0">
                <a:latin typeface="Calibri"/>
                <a:cs typeface="Calibri"/>
              </a:rPr>
              <a:t>ise bir tane </a:t>
            </a:r>
            <a:r>
              <a:rPr sz="2000" b="0" dirty="0">
                <a:latin typeface="Calibri"/>
                <a:cs typeface="Calibri"/>
              </a:rPr>
              <a:t>döngü olduğundan, bu </a:t>
            </a:r>
            <a:r>
              <a:rPr sz="2000" b="0" spc="-5" dirty="0">
                <a:latin typeface="Calibri"/>
                <a:cs typeface="Calibri"/>
              </a:rPr>
              <a:t>kısmın mertebesi </a:t>
            </a:r>
            <a:r>
              <a:rPr sz="2000" b="0" dirty="0">
                <a:latin typeface="Calibri"/>
                <a:cs typeface="Calibri"/>
              </a:rPr>
              <a:t>T</a:t>
            </a:r>
            <a:r>
              <a:rPr sz="1950" b="0" baseline="-21367" dirty="0">
                <a:latin typeface="Calibri"/>
                <a:cs typeface="Calibri"/>
              </a:rPr>
              <a:t>2</a:t>
            </a:r>
            <a:r>
              <a:rPr sz="2000" b="0" dirty="0">
                <a:latin typeface="Calibri"/>
                <a:cs typeface="Calibri"/>
              </a:rPr>
              <a:t>(n)=</a:t>
            </a:r>
            <a:r>
              <a:rPr sz="2000" b="0" dirty="0">
                <a:latin typeface="Symbol"/>
                <a:cs typeface="Symbol"/>
              </a:rPr>
              <a:t></a:t>
            </a:r>
            <a:r>
              <a:rPr sz="2000" b="0" dirty="0">
                <a:latin typeface="Calibri"/>
                <a:cs typeface="Calibri"/>
              </a:rPr>
              <a:t>(n)  </a:t>
            </a:r>
            <a:r>
              <a:rPr sz="2000" b="0" spc="-45" dirty="0">
                <a:latin typeface="Calibri"/>
                <a:cs typeface="Calibri"/>
              </a:rPr>
              <a:t>olur. </a:t>
            </a:r>
            <a:r>
              <a:rPr sz="2000" b="0" dirty="0">
                <a:latin typeface="Calibri"/>
                <a:cs typeface="Calibri"/>
              </a:rPr>
              <a:t>Bunun </a:t>
            </a:r>
            <a:r>
              <a:rPr sz="2000" b="0" spc="-5" dirty="0">
                <a:latin typeface="Calibri"/>
                <a:cs typeface="Calibri"/>
              </a:rPr>
              <a:t>sonucunda algoritmanın zaman bağıntısı</a:t>
            </a:r>
            <a:r>
              <a:rPr sz="2000" b="0" dirty="0">
                <a:latin typeface="Calibri"/>
                <a:cs typeface="Calibri"/>
              </a:rPr>
              <a:t> </a:t>
            </a:r>
            <a:r>
              <a:rPr sz="2000" b="0" spc="5" dirty="0">
                <a:latin typeface="Calibri"/>
                <a:cs typeface="Calibri"/>
              </a:rPr>
              <a:t>T(n)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1500" b="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b="0" spc="-5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latin typeface="Calibri"/>
                <a:cs typeface="Calibri"/>
              </a:rPr>
              <a:t>T(n)=T</a:t>
            </a:r>
            <a:r>
              <a:rPr sz="1950" b="0" baseline="-21367" dirty="0">
                <a:latin typeface="Calibri"/>
                <a:cs typeface="Calibri"/>
              </a:rPr>
              <a:t>1</a:t>
            </a:r>
            <a:r>
              <a:rPr sz="2000" b="0" dirty="0">
                <a:latin typeface="Calibri"/>
                <a:cs typeface="Calibri"/>
              </a:rPr>
              <a:t>(n)+T</a:t>
            </a:r>
            <a:r>
              <a:rPr sz="1950" b="0" baseline="-21367" dirty="0">
                <a:latin typeface="Calibri"/>
                <a:cs typeface="Calibri"/>
              </a:rPr>
              <a:t>2</a:t>
            </a:r>
            <a:r>
              <a:rPr sz="2000" b="0" dirty="0">
                <a:latin typeface="Calibri"/>
                <a:cs typeface="Calibri"/>
              </a:rPr>
              <a:t>(n)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6680" y="4126458"/>
            <a:ext cx="198120" cy="75692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5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714" y="4138650"/>
            <a:ext cx="160528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=</a:t>
            </a:r>
            <a:r>
              <a:rPr sz="2000" dirty="0">
                <a:solidFill>
                  <a:srgbClr val="2F2F2F"/>
                </a:solidFill>
                <a:latin typeface="Symbol"/>
                <a:cs typeface="Symbol"/>
              </a:rPr>
              <a:t>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(nlgn)+</a:t>
            </a:r>
            <a:r>
              <a:rPr sz="2000" spc="-7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Symbol"/>
                <a:cs typeface="Symbol"/>
              </a:rPr>
              <a:t>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(n)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=</a:t>
            </a:r>
            <a:r>
              <a:rPr sz="2000" spc="-5" dirty="0">
                <a:solidFill>
                  <a:srgbClr val="2F2F2F"/>
                </a:solidFill>
                <a:latin typeface="Symbol"/>
                <a:cs typeface="Symbol"/>
              </a:rPr>
              <a:t>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(nlgn)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6680" y="4927168"/>
            <a:ext cx="7066280" cy="161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sınıfına ait </a:t>
            </a:r>
            <a:r>
              <a:rPr sz="2000" spc="-45" dirty="0">
                <a:solidFill>
                  <a:srgbClr val="2F2F2F"/>
                </a:solidFill>
                <a:latin typeface="Calibri"/>
                <a:cs typeface="Calibri"/>
              </a:rPr>
              <a:t>olur.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Dikkat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edilirse,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ikinci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yol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ile elde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edilen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çözüm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birinci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yol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ile elde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edilen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çözümden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daha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iyidir.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Bilinen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probleme</a:t>
            </a:r>
            <a:endParaRPr sz="2000">
              <a:latin typeface="Calibri"/>
              <a:cs typeface="Calibri"/>
            </a:endParaRPr>
          </a:p>
          <a:p>
            <a:pPr marL="285115" marR="5080">
              <a:lnSpc>
                <a:spcPct val="100000"/>
              </a:lnSpc>
            </a:pP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indirgeme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yapılarak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elde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edilen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algoritma birinci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algoritmaya göre 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daha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etkili bir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algoritmadır.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Daha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iyisi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var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mı?</a:t>
            </a:r>
            <a:r>
              <a:rPr sz="2000" spc="-14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Araştırma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80731" y="765048"/>
            <a:ext cx="1161287" cy="1190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684021"/>
            <a:ext cx="47244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Bilinen </a:t>
            </a:r>
            <a:r>
              <a:rPr sz="3200" spc="-5" dirty="0"/>
              <a:t>Probleme</a:t>
            </a:r>
            <a:r>
              <a:rPr sz="3200" spc="-110" dirty="0"/>
              <a:t> </a:t>
            </a:r>
            <a:r>
              <a:rPr sz="3200" spc="-10" dirty="0"/>
              <a:t>İndirgeme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6680" y="1512990"/>
            <a:ext cx="7142480" cy="338010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8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alibri"/>
                <a:cs typeface="Calibri"/>
              </a:rPr>
              <a:t>Örnek</a:t>
            </a:r>
            <a:r>
              <a:rPr sz="2000" b="1" spc="-14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2:</a:t>
            </a:r>
            <a:endParaRPr sz="2000">
              <a:latin typeface="Calibri"/>
              <a:cs typeface="Calibri"/>
            </a:endParaRPr>
          </a:p>
          <a:p>
            <a:pPr marL="285115" marR="537210" indent="-273050" algn="just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İki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boyutlu bir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uzayda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tane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noktadan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hangi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üç noktanın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aynı 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doğru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üzerinde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olup olmadığı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kontrolü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yapılmak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isteniyor.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 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problemin çözümü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için en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etkili algoritma</a:t>
            </a:r>
            <a:r>
              <a:rPr sz="2000" spc="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nedir?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I.</a:t>
            </a:r>
            <a:r>
              <a:rPr sz="2000" b="1" spc="7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2F2F2F"/>
                </a:solidFill>
                <a:latin typeface="Calibri"/>
                <a:cs typeface="Calibri"/>
              </a:rPr>
              <a:t>YOL</a:t>
            </a:r>
            <a:endParaRPr sz="2000">
              <a:latin typeface="Calibri"/>
              <a:cs typeface="Calibri"/>
            </a:endParaRPr>
          </a:p>
          <a:p>
            <a:pPr marL="285115" marR="5080" indent="-27305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İlk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olarak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tasarlanacak olan algoritma klasik mantık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olarak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bütün 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nokta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ikilileri arasındaki eğimler hesaplanır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bu eğimler birbiri ile 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karşılaştırılarak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hangi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üç noktanın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aynı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doğru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üzerinde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olduğu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belirlenir.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işlemi yapan</a:t>
            </a:r>
            <a:r>
              <a:rPr sz="2000" spc="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algoritma;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80731" y="765048"/>
            <a:ext cx="1161287" cy="1190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684021"/>
            <a:ext cx="47244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Bilinen </a:t>
            </a:r>
            <a:r>
              <a:rPr sz="3200" spc="-5" dirty="0"/>
              <a:t>Probleme</a:t>
            </a:r>
            <a:r>
              <a:rPr sz="3200" spc="-110" dirty="0"/>
              <a:t> </a:t>
            </a:r>
            <a:r>
              <a:rPr sz="3200" spc="-10" dirty="0"/>
              <a:t>İndirgeme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6680" y="1573733"/>
            <a:ext cx="8953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I.</a:t>
            </a:r>
            <a:r>
              <a:rPr sz="2000" b="1" spc="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2F2F2F"/>
                </a:solidFill>
                <a:latin typeface="Calibri"/>
                <a:cs typeface="Calibri"/>
              </a:rPr>
              <a:t>YOL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1280" y="5232653"/>
            <a:ext cx="7052309" cy="1004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marR="30480" indent="-27305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algoritma,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iç içe üç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tane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döngüden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oluşmaktadır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her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döngü  n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kez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çalışmaktadır.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En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kötü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durumda çalışma</a:t>
            </a:r>
            <a:r>
              <a:rPr sz="2000" spc="7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zamanı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T(n)=</a:t>
            </a:r>
            <a:r>
              <a:rPr sz="2000" dirty="0">
                <a:solidFill>
                  <a:srgbClr val="2F2F2F"/>
                </a:solidFill>
                <a:latin typeface="Symbol"/>
                <a:cs typeface="Symbol"/>
              </a:rPr>
              <a:t>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(n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3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)</a:t>
            </a:r>
            <a:r>
              <a:rPr sz="2000" spc="-14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2F2F2F"/>
                </a:solidFill>
                <a:latin typeface="Calibri"/>
                <a:cs typeface="Calibri"/>
              </a:rPr>
              <a:t>olur.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80731" y="765048"/>
            <a:ext cx="1161287" cy="1190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78991" y="1955292"/>
            <a:ext cx="6986270" cy="3096895"/>
          </a:xfrm>
          <a:prstGeom prst="rect">
            <a:avLst/>
          </a:prstGeom>
          <a:ln w="57911">
            <a:solidFill>
              <a:srgbClr val="808DA9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92075" marR="84455">
              <a:lnSpc>
                <a:spcPct val="100000"/>
              </a:lnSpc>
              <a:spcBef>
                <a:spcPts val="575"/>
              </a:spcBef>
            </a:pPr>
            <a:r>
              <a:rPr sz="1600" b="1" spc="-240" dirty="0">
                <a:solidFill>
                  <a:srgbClr val="006600"/>
                </a:solidFill>
                <a:latin typeface="Arial"/>
                <a:cs typeface="Arial"/>
              </a:rPr>
              <a:t> </a:t>
            </a:r>
            <a:r>
              <a:rPr sz="1600" b="1" spc="-5" dirty="0">
                <a:solidFill>
                  <a:srgbClr val="006600"/>
                </a:solidFill>
                <a:latin typeface="Calibri"/>
                <a:cs typeface="Calibri"/>
              </a:rPr>
              <a:t>A </a:t>
            </a:r>
            <a:r>
              <a:rPr sz="1600" b="1" spc="-10" dirty="0">
                <a:solidFill>
                  <a:srgbClr val="006600"/>
                </a:solidFill>
                <a:latin typeface="Calibri"/>
                <a:cs typeface="Calibri"/>
              </a:rPr>
              <a:t>parametresi, her elemanı </a:t>
            </a:r>
            <a:r>
              <a:rPr sz="1600" b="1" spc="-5" dirty="0">
                <a:solidFill>
                  <a:srgbClr val="006600"/>
                </a:solidFill>
                <a:latin typeface="Calibri"/>
                <a:cs typeface="Calibri"/>
              </a:rPr>
              <a:t>iki </a:t>
            </a:r>
            <a:r>
              <a:rPr sz="1600" b="1" spc="-15" dirty="0">
                <a:solidFill>
                  <a:srgbClr val="006600"/>
                </a:solidFill>
                <a:latin typeface="Calibri"/>
                <a:cs typeface="Calibri"/>
              </a:rPr>
              <a:t>tane </a:t>
            </a:r>
            <a:r>
              <a:rPr sz="1600" b="1" spc="-10" dirty="0">
                <a:solidFill>
                  <a:srgbClr val="006600"/>
                </a:solidFill>
                <a:latin typeface="Calibri"/>
                <a:cs typeface="Calibri"/>
              </a:rPr>
              <a:t>gerçel sayıdan </a:t>
            </a:r>
            <a:r>
              <a:rPr sz="1600" b="1" spc="-5" dirty="0">
                <a:solidFill>
                  <a:srgbClr val="006600"/>
                </a:solidFill>
                <a:latin typeface="Calibri"/>
                <a:cs typeface="Calibri"/>
              </a:rPr>
              <a:t>oluşan bir iki boyutlu </a:t>
            </a:r>
            <a:r>
              <a:rPr sz="1600" b="1" spc="-70" dirty="0">
                <a:solidFill>
                  <a:srgbClr val="006600"/>
                </a:solidFill>
                <a:latin typeface="Calibri"/>
                <a:cs typeface="Calibri"/>
              </a:rPr>
              <a:t>uzay </a:t>
            </a:r>
            <a:r>
              <a:rPr sz="1600" b="1" spc="22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6600"/>
                </a:solidFill>
                <a:latin typeface="Calibri"/>
                <a:cs typeface="Calibri"/>
              </a:rPr>
              <a:t>noktaları</a:t>
            </a:r>
            <a:r>
              <a:rPr sz="1600" b="1" spc="-1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6600"/>
                </a:solidFill>
                <a:latin typeface="Calibri"/>
                <a:cs typeface="Calibri"/>
              </a:rPr>
              <a:t>kümesidir.</a:t>
            </a:r>
            <a:endParaRPr sz="16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Dogru_Uz_Noktalar(A)</a:t>
            </a:r>
            <a:endParaRPr sz="1600">
              <a:latin typeface="Calibri"/>
              <a:cs typeface="Calibri"/>
            </a:endParaRPr>
          </a:p>
          <a:p>
            <a:pPr marL="434975" indent="-343535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434975" algn="l"/>
                <a:tab pos="435609" algn="l"/>
              </a:tabLst>
            </a:pPr>
            <a:r>
              <a:rPr sz="1600" b="1" spc="-10" dirty="0">
                <a:latin typeface="Calibri"/>
                <a:cs typeface="Calibri"/>
              </a:rPr>
              <a:t>for </a:t>
            </a:r>
            <a:r>
              <a:rPr sz="1600" b="1" spc="-5" dirty="0">
                <a:latin typeface="Calibri"/>
                <a:cs typeface="Calibri"/>
              </a:rPr>
              <a:t>k</a:t>
            </a:r>
            <a:r>
              <a:rPr sz="1600" b="1" spc="-5" dirty="0">
                <a:latin typeface="Symbol"/>
                <a:cs typeface="Symbol"/>
              </a:rPr>
              <a:t></a:t>
            </a:r>
            <a:r>
              <a:rPr sz="1600" b="1" spc="-5" dirty="0">
                <a:latin typeface="Calibri"/>
                <a:cs typeface="Calibri"/>
              </a:rPr>
              <a:t>1 </a:t>
            </a:r>
            <a:r>
              <a:rPr sz="1600" b="1" dirty="0">
                <a:latin typeface="Calibri"/>
                <a:cs typeface="Calibri"/>
              </a:rPr>
              <a:t>... </a:t>
            </a:r>
            <a:r>
              <a:rPr sz="1600" b="1" spc="-5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  <a:p>
            <a:pPr marL="573405" indent="-481965">
              <a:lnSpc>
                <a:spcPct val="100000"/>
              </a:lnSpc>
              <a:buAutoNum type="arabicPeriod"/>
              <a:tabLst>
                <a:tab pos="573405" algn="l"/>
                <a:tab pos="574040" algn="l"/>
              </a:tabLst>
            </a:pPr>
            <a:r>
              <a:rPr sz="1600" b="1" spc="-10" dirty="0">
                <a:latin typeface="Calibri"/>
                <a:cs typeface="Calibri"/>
              </a:rPr>
              <a:t>for </a:t>
            </a:r>
            <a:r>
              <a:rPr sz="1600" b="1" spc="-5" dirty="0">
                <a:latin typeface="Calibri"/>
                <a:cs typeface="Calibri"/>
              </a:rPr>
              <a:t>j</a:t>
            </a:r>
            <a:r>
              <a:rPr sz="1600" b="1" spc="-5" dirty="0">
                <a:latin typeface="Symbol"/>
                <a:cs typeface="Symbol"/>
              </a:rPr>
              <a:t></a:t>
            </a:r>
            <a:r>
              <a:rPr sz="1600" b="1" spc="-5" dirty="0">
                <a:latin typeface="Calibri"/>
                <a:cs typeface="Calibri"/>
              </a:rPr>
              <a:t>1 </a:t>
            </a:r>
            <a:r>
              <a:rPr sz="1600" b="1" dirty="0">
                <a:latin typeface="Calibri"/>
                <a:cs typeface="Calibri"/>
              </a:rPr>
              <a:t>... </a:t>
            </a:r>
            <a:r>
              <a:rPr sz="1600" b="1" spc="-5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  <a:p>
            <a:pPr marL="756285" indent="-66484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1600" b="1" spc="-10" dirty="0">
                <a:latin typeface="Calibri"/>
                <a:cs typeface="Calibri"/>
              </a:rPr>
              <a:t>for </a:t>
            </a:r>
            <a:r>
              <a:rPr sz="1600" b="1" spc="-5" dirty="0">
                <a:latin typeface="Calibri"/>
                <a:cs typeface="Calibri"/>
              </a:rPr>
              <a:t>i</a:t>
            </a:r>
            <a:r>
              <a:rPr sz="1600" b="1" spc="-5" dirty="0">
                <a:latin typeface="Symbol"/>
                <a:cs typeface="Symbol"/>
              </a:rPr>
              <a:t></a:t>
            </a:r>
            <a:r>
              <a:rPr sz="1600" b="1" spc="-5" dirty="0">
                <a:latin typeface="Calibri"/>
                <a:cs typeface="Calibri"/>
              </a:rPr>
              <a:t>1 </a:t>
            </a:r>
            <a:r>
              <a:rPr sz="1600" b="1" dirty="0">
                <a:latin typeface="Calibri"/>
                <a:cs typeface="Calibri"/>
              </a:rPr>
              <a:t>... </a:t>
            </a:r>
            <a:r>
              <a:rPr sz="1600" b="1" spc="-5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  <a:p>
            <a:pPr marL="1033780" indent="-942340">
              <a:lnSpc>
                <a:spcPts val="1914"/>
              </a:lnSpc>
              <a:buAutoNum type="arabicPeriod"/>
              <a:tabLst>
                <a:tab pos="1033780" algn="l"/>
                <a:tab pos="1034415" algn="l"/>
              </a:tabLst>
            </a:pPr>
            <a:r>
              <a:rPr sz="1600" b="1" spc="-5" dirty="0">
                <a:latin typeface="Calibri"/>
                <a:cs typeface="Calibri"/>
              </a:rPr>
              <a:t>if </a:t>
            </a:r>
            <a:r>
              <a:rPr sz="1600" b="1" dirty="0">
                <a:latin typeface="Calibri"/>
                <a:cs typeface="Calibri"/>
              </a:rPr>
              <a:t>k</a:t>
            </a:r>
            <a:r>
              <a:rPr sz="1600" b="1" dirty="0">
                <a:latin typeface="Symbol"/>
                <a:cs typeface="Symbol"/>
              </a:rPr>
              <a:t></a:t>
            </a:r>
            <a:r>
              <a:rPr sz="1600" b="1" dirty="0">
                <a:latin typeface="Calibri"/>
                <a:cs typeface="Calibri"/>
              </a:rPr>
              <a:t>j</a:t>
            </a:r>
            <a:r>
              <a:rPr sz="1600" b="1" dirty="0">
                <a:latin typeface="Symbol"/>
                <a:cs typeface="Symbol"/>
              </a:rPr>
              <a:t>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3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then</a:t>
            </a:r>
            <a:endParaRPr sz="1600">
              <a:latin typeface="Calibri"/>
              <a:cs typeface="Calibri"/>
            </a:endParaRPr>
          </a:p>
          <a:p>
            <a:pPr marL="1170940" indent="-1079500">
              <a:lnSpc>
                <a:spcPts val="1914"/>
              </a:lnSpc>
              <a:buAutoNum type="arabicPeriod"/>
              <a:tabLst>
                <a:tab pos="1170940" algn="l"/>
                <a:tab pos="1171575" algn="l"/>
              </a:tabLst>
            </a:pPr>
            <a:r>
              <a:rPr sz="1600" b="1" spc="-5" dirty="0">
                <a:latin typeface="Calibri"/>
                <a:cs typeface="Calibri"/>
              </a:rPr>
              <a:t>m</a:t>
            </a:r>
            <a:r>
              <a:rPr sz="1575" b="1" spc="-7" baseline="-21164" dirty="0">
                <a:latin typeface="Calibri"/>
                <a:cs typeface="Calibri"/>
              </a:rPr>
              <a:t>1</a:t>
            </a:r>
            <a:r>
              <a:rPr sz="1600" b="1" spc="-5" dirty="0">
                <a:latin typeface="Calibri"/>
                <a:cs typeface="Calibri"/>
              </a:rPr>
              <a:t>=eğim(A[k],A[j])</a:t>
            </a:r>
            <a:endParaRPr sz="1600">
              <a:latin typeface="Calibri"/>
              <a:cs typeface="Calibri"/>
            </a:endParaRPr>
          </a:p>
          <a:p>
            <a:pPr marL="1170940" indent="-1079500">
              <a:lnSpc>
                <a:spcPct val="100000"/>
              </a:lnSpc>
              <a:buAutoNum type="arabicPeriod"/>
              <a:tabLst>
                <a:tab pos="1170940" algn="l"/>
                <a:tab pos="1171575" algn="l"/>
              </a:tabLst>
            </a:pPr>
            <a:r>
              <a:rPr sz="1600" b="1" spc="-5" dirty="0">
                <a:latin typeface="Calibri"/>
                <a:cs typeface="Calibri"/>
              </a:rPr>
              <a:t>m</a:t>
            </a:r>
            <a:r>
              <a:rPr sz="1575" b="1" spc="-7" baseline="-21164" dirty="0">
                <a:latin typeface="Calibri"/>
                <a:cs typeface="Calibri"/>
              </a:rPr>
              <a:t>2</a:t>
            </a:r>
            <a:r>
              <a:rPr sz="1600" b="1" spc="-5" dirty="0">
                <a:latin typeface="Calibri"/>
                <a:cs typeface="Calibri"/>
              </a:rPr>
              <a:t>=eğim(A[k],A[i])</a:t>
            </a:r>
            <a:endParaRPr sz="1600">
              <a:latin typeface="Calibri"/>
              <a:cs typeface="Calibri"/>
            </a:endParaRPr>
          </a:p>
          <a:p>
            <a:pPr marL="1170940" indent="-1079500">
              <a:lnSpc>
                <a:spcPct val="100000"/>
              </a:lnSpc>
              <a:buAutoNum type="arabicPeriod"/>
              <a:tabLst>
                <a:tab pos="1170940" algn="l"/>
                <a:tab pos="1171575" algn="l"/>
              </a:tabLst>
            </a:pPr>
            <a:r>
              <a:rPr sz="1600" b="1" spc="-5" dirty="0">
                <a:latin typeface="Calibri"/>
                <a:cs typeface="Calibri"/>
              </a:rPr>
              <a:t>if m</a:t>
            </a:r>
            <a:r>
              <a:rPr sz="1575" b="1" spc="-7" baseline="-21164" dirty="0">
                <a:latin typeface="Calibri"/>
                <a:cs typeface="Calibri"/>
              </a:rPr>
              <a:t>1</a:t>
            </a:r>
            <a:r>
              <a:rPr sz="1600" b="1" spc="-5" dirty="0">
                <a:latin typeface="Calibri"/>
                <a:cs typeface="Calibri"/>
              </a:rPr>
              <a:t>=m</a:t>
            </a:r>
            <a:r>
              <a:rPr sz="1575" b="1" spc="-7" baseline="-21164" dirty="0">
                <a:latin typeface="Calibri"/>
                <a:cs typeface="Calibri"/>
              </a:rPr>
              <a:t>2</a:t>
            </a:r>
            <a:r>
              <a:rPr sz="1575" b="1" spc="209" baseline="-21164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then</a:t>
            </a:r>
            <a:endParaRPr sz="1600">
              <a:latin typeface="Calibri"/>
              <a:cs typeface="Calibri"/>
            </a:endParaRPr>
          </a:p>
          <a:p>
            <a:pPr marL="1401445" indent="-1309370">
              <a:lnSpc>
                <a:spcPct val="100000"/>
              </a:lnSpc>
              <a:buAutoNum type="arabicPeriod"/>
              <a:tabLst>
                <a:tab pos="1400810" algn="l"/>
                <a:tab pos="1401445" algn="l"/>
              </a:tabLst>
            </a:pPr>
            <a:r>
              <a:rPr sz="1600" b="1" spc="-5" dirty="0">
                <a:latin typeface="Calibri"/>
                <a:cs typeface="Calibri"/>
              </a:rPr>
              <a:t>(A[k],A[j]) </a:t>
            </a:r>
            <a:r>
              <a:rPr sz="1600" b="1" spc="-10" dirty="0">
                <a:latin typeface="Calibri"/>
                <a:cs typeface="Calibri"/>
              </a:rPr>
              <a:t>ve </a:t>
            </a:r>
            <a:r>
              <a:rPr sz="1600" b="1" spc="-5" dirty="0">
                <a:latin typeface="Calibri"/>
                <a:cs typeface="Calibri"/>
              </a:rPr>
              <a:t>(A[k],A[i]) noktaları </a:t>
            </a:r>
            <a:r>
              <a:rPr sz="1600" b="1" spc="-10" dirty="0">
                <a:latin typeface="Calibri"/>
                <a:cs typeface="Calibri"/>
              </a:rPr>
              <a:t>aynı </a:t>
            </a:r>
            <a:r>
              <a:rPr sz="1600" b="1" spc="-5" dirty="0">
                <a:latin typeface="Calibri"/>
                <a:cs typeface="Calibri"/>
              </a:rPr>
              <a:t>doğru</a:t>
            </a:r>
            <a:r>
              <a:rPr sz="1600" b="1" spc="160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üzerindedir.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315711" y="2432304"/>
            <a:ext cx="2085339" cy="1088390"/>
            <a:chOff x="5315711" y="2432304"/>
            <a:chExt cx="2085339" cy="1088390"/>
          </a:xfrm>
        </p:grpSpPr>
        <p:sp>
          <p:nvSpPr>
            <p:cNvPr id="9" name="object 9"/>
            <p:cNvSpPr/>
            <p:nvPr/>
          </p:nvSpPr>
          <p:spPr>
            <a:xfrm>
              <a:off x="5315711" y="2432304"/>
              <a:ext cx="813815" cy="10728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91655" y="2572512"/>
              <a:ext cx="705611" cy="3901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71844" y="3139440"/>
              <a:ext cx="1028700" cy="381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684021"/>
            <a:ext cx="47244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Bilinen </a:t>
            </a:r>
            <a:r>
              <a:rPr sz="3200" spc="-5" dirty="0"/>
              <a:t>Probleme</a:t>
            </a:r>
            <a:r>
              <a:rPr sz="3200" spc="-110" dirty="0"/>
              <a:t> </a:t>
            </a:r>
            <a:r>
              <a:rPr sz="3200" spc="-10" dirty="0"/>
              <a:t>İndirgeme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6680" y="1512990"/>
            <a:ext cx="7174865" cy="13677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II.</a:t>
            </a:r>
            <a:r>
              <a:rPr sz="2000" b="1" spc="-14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2F2F2F"/>
                </a:solidFill>
                <a:latin typeface="Calibri"/>
                <a:cs typeface="Calibri"/>
              </a:rPr>
              <a:t>YOL</a:t>
            </a:r>
            <a:endParaRPr sz="2000">
              <a:latin typeface="Calibri"/>
              <a:cs typeface="Calibri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İkinci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çözüm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şeklinde ise, ilk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önce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oluşabilecek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iki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nokta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arasındaki  eğimlerin hepsi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hesaplanır.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Meydana gelebilecek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eğim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sayısı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tane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noktanın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2’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li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kombinasyonu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olur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eğim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sayısı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M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olmak</a:t>
            </a:r>
            <a:r>
              <a:rPr sz="2000" spc="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üzere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6680" y="4013072"/>
            <a:ext cx="702055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2F2F2F"/>
                </a:solidFill>
                <a:latin typeface="Calibri"/>
                <a:cs typeface="Calibri"/>
              </a:rPr>
              <a:t>olur.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Bundan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sonraki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işlem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M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tane eğimi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sıralamaktır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ondan 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sonra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M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tane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elemanlı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dizide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tekrar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eden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elemanın olup olmadığı 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kontrol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edilir.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işlemleri yapan algoritma</a:t>
            </a:r>
            <a:r>
              <a:rPr sz="2000" spc="1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952378" y="765048"/>
            <a:ext cx="5589905" cy="2616200"/>
            <a:chOff x="2952378" y="765048"/>
            <a:chExt cx="5589905" cy="2616200"/>
          </a:xfrm>
        </p:grpSpPr>
        <p:sp>
          <p:nvSpPr>
            <p:cNvPr id="7" name="object 7"/>
            <p:cNvSpPr/>
            <p:nvPr/>
          </p:nvSpPr>
          <p:spPr>
            <a:xfrm>
              <a:off x="7380731" y="765048"/>
              <a:ext cx="1161287" cy="11902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52378" y="3375757"/>
              <a:ext cx="762635" cy="0"/>
            </a:xfrm>
            <a:custGeom>
              <a:avLst/>
              <a:gdLst/>
              <a:ahLst/>
              <a:cxnLst/>
              <a:rect l="l" t="t" r="r" b="b"/>
              <a:pathLst>
                <a:path w="762635">
                  <a:moveTo>
                    <a:pt x="0" y="0"/>
                  </a:moveTo>
                  <a:lnTo>
                    <a:pt x="762307" y="0"/>
                  </a:lnTo>
                </a:path>
              </a:pathLst>
            </a:custGeom>
            <a:ln w="104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09864" y="3441426"/>
            <a:ext cx="39243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87655" algn="l"/>
              </a:tabLst>
            </a:pPr>
            <a:r>
              <a:rPr sz="1850" spc="5" dirty="0">
                <a:latin typeface="Symbol"/>
                <a:cs typeface="Symbol"/>
              </a:rPr>
              <a:t></a:t>
            </a:r>
            <a:r>
              <a:rPr sz="1850" spc="5" dirty="0">
                <a:latin typeface="Times New Roman"/>
                <a:cs typeface="Times New Roman"/>
              </a:rPr>
              <a:t>	</a:t>
            </a:r>
            <a:r>
              <a:rPr sz="1850" spc="5" dirty="0">
                <a:latin typeface="Symbol"/>
                <a:cs typeface="Symbol"/>
              </a:rPr>
              <a:t>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4463" y="3029261"/>
            <a:ext cx="145224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684530" algn="l"/>
              </a:tabLst>
            </a:pPr>
            <a:r>
              <a:rPr sz="2775" spc="7" baseline="1501" dirty="0">
                <a:latin typeface="Symbol"/>
                <a:cs typeface="Symbol"/>
              </a:rPr>
              <a:t></a:t>
            </a:r>
            <a:r>
              <a:rPr sz="2775" spc="-292" baseline="1501" dirty="0">
                <a:latin typeface="Times New Roman"/>
                <a:cs typeface="Times New Roman"/>
              </a:rPr>
              <a:t> </a:t>
            </a:r>
            <a:r>
              <a:rPr sz="2775" i="1" spc="15" baseline="6006" dirty="0">
                <a:latin typeface="Times New Roman"/>
                <a:cs typeface="Times New Roman"/>
              </a:rPr>
              <a:t>n</a:t>
            </a:r>
            <a:r>
              <a:rPr sz="2775" i="1" spc="-337" baseline="6006" dirty="0">
                <a:latin typeface="Times New Roman"/>
                <a:cs typeface="Times New Roman"/>
              </a:rPr>
              <a:t> </a:t>
            </a:r>
            <a:r>
              <a:rPr sz="2775" spc="7" baseline="1501" dirty="0">
                <a:latin typeface="Symbol"/>
                <a:cs typeface="Symbol"/>
              </a:rPr>
              <a:t></a:t>
            </a:r>
            <a:r>
              <a:rPr sz="2775" spc="7" baseline="1501" dirty="0">
                <a:latin typeface="Times New Roman"/>
                <a:cs typeface="Times New Roman"/>
              </a:rPr>
              <a:t>	</a:t>
            </a:r>
            <a:r>
              <a:rPr sz="1850" i="1" spc="65" dirty="0">
                <a:latin typeface="Times New Roman"/>
                <a:cs typeface="Times New Roman"/>
              </a:rPr>
              <a:t>n</a:t>
            </a:r>
            <a:r>
              <a:rPr sz="1850" spc="65" dirty="0">
                <a:latin typeface="Times New Roman"/>
                <a:cs typeface="Times New Roman"/>
              </a:rPr>
              <a:t>(</a:t>
            </a:r>
            <a:r>
              <a:rPr sz="1850" i="1" spc="65" dirty="0">
                <a:latin typeface="Times New Roman"/>
                <a:cs typeface="Times New Roman"/>
              </a:rPr>
              <a:t>n</a:t>
            </a:r>
            <a:r>
              <a:rPr sz="1850" i="1" spc="-105" dirty="0">
                <a:latin typeface="Times New Roman"/>
                <a:cs typeface="Times New Roman"/>
              </a:rPr>
              <a:t> </a:t>
            </a:r>
            <a:r>
              <a:rPr sz="1850" spc="10" dirty="0">
                <a:latin typeface="Symbol"/>
                <a:cs typeface="Symbol"/>
              </a:rPr>
              <a:t></a:t>
            </a:r>
            <a:r>
              <a:rPr sz="1850" spc="-300" dirty="0">
                <a:latin typeface="Times New Roman"/>
                <a:cs typeface="Times New Roman"/>
              </a:rPr>
              <a:t> </a:t>
            </a:r>
            <a:r>
              <a:rPr sz="1850" spc="-45" dirty="0">
                <a:latin typeface="Times New Roman"/>
                <a:cs typeface="Times New Roman"/>
              </a:rPr>
              <a:t>1)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13900" y="3188095"/>
            <a:ext cx="1592580" cy="5080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885"/>
              </a:lnSpc>
              <a:spcBef>
                <a:spcPts val="120"/>
              </a:spcBef>
              <a:tabLst>
                <a:tab pos="783590" algn="l"/>
              </a:tabLst>
            </a:pPr>
            <a:r>
              <a:rPr sz="1850" i="1" spc="20" dirty="0">
                <a:latin typeface="Times New Roman"/>
                <a:cs typeface="Times New Roman"/>
              </a:rPr>
              <a:t>M</a:t>
            </a:r>
            <a:r>
              <a:rPr sz="1850" i="1" spc="395" dirty="0">
                <a:latin typeface="Times New Roman"/>
                <a:cs typeface="Times New Roman"/>
              </a:rPr>
              <a:t> </a:t>
            </a:r>
            <a:r>
              <a:rPr sz="1850" spc="10" dirty="0">
                <a:latin typeface="Symbol"/>
                <a:cs typeface="Symbol"/>
              </a:rPr>
              <a:t></a:t>
            </a:r>
            <a:r>
              <a:rPr sz="1850" spc="-5" dirty="0">
                <a:latin typeface="Times New Roman"/>
                <a:cs typeface="Times New Roman"/>
              </a:rPr>
              <a:t> </a:t>
            </a:r>
            <a:r>
              <a:rPr sz="2775" spc="7" baseline="1501" dirty="0">
                <a:latin typeface="Symbol"/>
                <a:cs typeface="Symbol"/>
              </a:rPr>
              <a:t></a:t>
            </a:r>
            <a:r>
              <a:rPr sz="2775" spc="7" baseline="1501" dirty="0">
                <a:latin typeface="Times New Roman"/>
                <a:cs typeface="Times New Roman"/>
              </a:rPr>
              <a:t>	</a:t>
            </a:r>
            <a:r>
              <a:rPr sz="2775" spc="7" baseline="1501" dirty="0">
                <a:latin typeface="Symbol"/>
                <a:cs typeface="Symbol"/>
              </a:rPr>
              <a:t></a:t>
            </a:r>
            <a:r>
              <a:rPr sz="2775" spc="22" baseline="1501" dirty="0">
                <a:latin typeface="Times New Roman"/>
                <a:cs typeface="Times New Roman"/>
              </a:rPr>
              <a:t> </a:t>
            </a:r>
            <a:r>
              <a:rPr sz="1850" spc="10" dirty="0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  <a:p>
            <a:pPr marL="634365">
              <a:lnSpc>
                <a:spcPts val="1885"/>
              </a:lnSpc>
              <a:tabLst>
                <a:tab pos="1460500" algn="l"/>
              </a:tabLst>
            </a:pPr>
            <a:r>
              <a:rPr sz="2775" spc="15" baseline="1501" dirty="0">
                <a:latin typeface="Times New Roman"/>
                <a:cs typeface="Times New Roman"/>
              </a:rPr>
              <a:t>2	</a:t>
            </a:r>
            <a:r>
              <a:rPr sz="1850" spc="10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684021"/>
            <a:ext cx="47244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Bilinen </a:t>
            </a:r>
            <a:r>
              <a:rPr sz="3200" spc="-5" dirty="0"/>
              <a:t>Probleme</a:t>
            </a:r>
            <a:r>
              <a:rPr sz="3200" spc="-110" dirty="0"/>
              <a:t> </a:t>
            </a:r>
            <a:r>
              <a:rPr sz="3200" spc="-10" dirty="0"/>
              <a:t>İndirgeme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65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9380" y="2044175"/>
            <a:ext cx="17272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5"/>
              </a:lnSpc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500">
              <a:latin typeface="Wingdings"/>
              <a:cs typeface="Wingding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95" y="653795"/>
            <a:ext cx="9166860" cy="6233160"/>
            <a:chOff x="6095" y="653795"/>
            <a:chExt cx="9166860" cy="6233160"/>
          </a:xfrm>
        </p:grpSpPr>
        <p:sp>
          <p:nvSpPr>
            <p:cNvPr id="6" name="object 6"/>
            <p:cNvSpPr/>
            <p:nvPr/>
          </p:nvSpPr>
          <p:spPr>
            <a:xfrm>
              <a:off x="7380731" y="653795"/>
              <a:ext cx="1161287" cy="11917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051" y="1917192"/>
              <a:ext cx="9109075" cy="4940935"/>
            </a:xfrm>
            <a:custGeom>
              <a:avLst/>
              <a:gdLst/>
              <a:ahLst/>
              <a:cxnLst/>
              <a:rect l="l" t="t" r="r" b="b"/>
              <a:pathLst>
                <a:path w="9109075" h="4940934">
                  <a:moveTo>
                    <a:pt x="9108947" y="0"/>
                  </a:moveTo>
                  <a:lnTo>
                    <a:pt x="0" y="0"/>
                  </a:lnTo>
                  <a:lnTo>
                    <a:pt x="0" y="4940806"/>
                  </a:lnTo>
                  <a:lnTo>
                    <a:pt x="9108947" y="4940806"/>
                  </a:lnTo>
                  <a:lnTo>
                    <a:pt x="91089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051" y="1917192"/>
              <a:ext cx="9109075" cy="4940935"/>
            </a:xfrm>
            <a:custGeom>
              <a:avLst/>
              <a:gdLst/>
              <a:ahLst/>
              <a:cxnLst/>
              <a:rect l="l" t="t" r="r" b="b"/>
              <a:pathLst>
                <a:path w="9109075" h="4940934">
                  <a:moveTo>
                    <a:pt x="9108947" y="0"/>
                  </a:moveTo>
                  <a:lnTo>
                    <a:pt x="0" y="0"/>
                  </a:lnTo>
                  <a:lnTo>
                    <a:pt x="0" y="4940806"/>
                  </a:lnTo>
                </a:path>
              </a:pathLst>
            </a:custGeom>
            <a:ln w="57912">
              <a:solidFill>
                <a:srgbClr val="808D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4401" y="1573733"/>
            <a:ext cx="8952230" cy="5147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74394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II. </a:t>
            </a:r>
            <a:r>
              <a:rPr sz="2000" b="1" spc="-25" dirty="0">
                <a:solidFill>
                  <a:srgbClr val="2F2F2F"/>
                </a:solidFill>
                <a:latin typeface="Calibri"/>
                <a:cs typeface="Calibri"/>
              </a:rPr>
              <a:t>YOL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:Bilinen </a:t>
            </a:r>
            <a:r>
              <a:rPr sz="2000" b="1" spc="-5" dirty="0">
                <a:solidFill>
                  <a:srgbClr val="2F2F2F"/>
                </a:solidFill>
                <a:latin typeface="Calibri"/>
                <a:cs typeface="Calibri"/>
              </a:rPr>
              <a:t>probleme</a:t>
            </a:r>
            <a:r>
              <a:rPr sz="2000" b="1" spc="-18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F2F2F"/>
                </a:solidFill>
                <a:latin typeface="Calibri"/>
                <a:cs typeface="Calibri"/>
              </a:rPr>
              <a:t>indirgeme</a:t>
            </a:r>
            <a:endParaRPr sz="20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1420"/>
              </a:spcBef>
            </a:pPr>
            <a:r>
              <a:rPr sz="1600" b="1" spc="-240" dirty="0">
                <a:solidFill>
                  <a:srgbClr val="006600"/>
                </a:solidFill>
                <a:latin typeface="Arial"/>
                <a:cs typeface="Arial"/>
              </a:rPr>
              <a:t> </a:t>
            </a:r>
            <a:r>
              <a:rPr sz="1600" b="1" spc="-5" dirty="0">
                <a:solidFill>
                  <a:srgbClr val="006600"/>
                </a:solidFill>
                <a:latin typeface="Calibri"/>
                <a:cs typeface="Calibri"/>
              </a:rPr>
              <a:t>A </a:t>
            </a:r>
            <a:r>
              <a:rPr sz="1600" b="1" spc="-10" dirty="0">
                <a:solidFill>
                  <a:srgbClr val="006600"/>
                </a:solidFill>
                <a:latin typeface="Calibri"/>
                <a:cs typeface="Calibri"/>
              </a:rPr>
              <a:t>parametresi, her </a:t>
            </a:r>
            <a:r>
              <a:rPr sz="1600" b="1" spc="-5" dirty="0">
                <a:solidFill>
                  <a:srgbClr val="006600"/>
                </a:solidFill>
                <a:latin typeface="Calibri"/>
                <a:cs typeface="Calibri"/>
              </a:rPr>
              <a:t>elemanı iki </a:t>
            </a:r>
            <a:r>
              <a:rPr sz="1600" b="1" spc="-10" dirty="0">
                <a:solidFill>
                  <a:srgbClr val="006600"/>
                </a:solidFill>
                <a:latin typeface="Calibri"/>
                <a:cs typeface="Calibri"/>
              </a:rPr>
              <a:t>tane gerçel </a:t>
            </a:r>
            <a:r>
              <a:rPr sz="1600" b="1" spc="-5" dirty="0">
                <a:solidFill>
                  <a:srgbClr val="006600"/>
                </a:solidFill>
                <a:latin typeface="Calibri"/>
                <a:cs typeface="Calibri"/>
              </a:rPr>
              <a:t>sayıdan oluşan bir iki boyutlu </a:t>
            </a:r>
            <a:r>
              <a:rPr sz="1600" b="1" spc="-20" dirty="0">
                <a:solidFill>
                  <a:srgbClr val="006600"/>
                </a:solidFill>
                <a:latin typeface="Calibri"/>
                <a:cs typeface="Calibri"/>
              </a:rPr>
              <a:t>uzay </a:t>
            </a:r>
            <a:r>
              <a:rPr sz="1600" b="1" spc="-5" dirty="0">
                <a:solidFill>
                  <a:srgbClr val="006600"/>
                </a:solidFill>
                <a:latin typeface="Calibri"/>
                <a:cs typeface="Calibri"/>
              </a:rPr>
              <a:t>noktaları </a:t>
            </a:r>
            <a:r>
              <a:rPr sz="1600" b="1" spc="-20" dirty="0">
                <a:solidFill>
                  <a:srgbClr val="006600"/>
                </a:solidFill>
                <a:latin typeface="Calibri"/>
                <a:cs typeface="Calibri"/>
              </a:rPr>
              <a:t>kümesidir. </a:t>
            </a:r>
            <a:r>
              <a:rPr sz="1600" b="1" spc="-100" dirty="0">
                <a:solidFill>
                  <a:srgbClr val="006600"/>
                </a:solidFill>
                <a:latin typeface="Calibri"/>
                <a:cs typeface="Calibri"/>
              </a:rPr>
              <a:t>Bu  </a:t>
            </a:r>
            <a:r>
              <a:rPr sz="1600" b="1" spc="-5" dirty="0">
                <a:solidFill>
                  <a:srgbClr val="006600"/>
                </a:solidFill>
                <a:latin typeface="Calibri"/>
                <a:cs typeface="Calibri"/>
              </a:rPr>
              <a:t>dizideki </a:t>
            </a:r>
            <a:r>
              <a:rPr sz="1600" b="1" spc="-10" dirty="0">
                <a:solidFill>
                  <a:srgbClr val="006600"/>
                </a:solidFill>
                <a:latin typeface="Calibri"/>
                <a:cs typeface="Calibri"/>
              </a:rPr>
              <a:t>her eleman </a:t>
            </a:r>
            <a:r>
              <a:rPr sz="1600" b="1" spc="-5" dirty="0">
                <a:solidFill>
                  <a:srgbClr val="006600"/>
                </a:solidFill>
                <a:latin typeface="Calibri"/>
                <a:cs typeface="Calibri"/>
              </a:rPr>
              <a:t>çifti arasındaki </a:t>
            </a:r>
            <a:r>
              <a:rPr sz="1600" b="1" spc="-10" dirty="0">
                <a:solidFill>
                  <a:srgbClr val="006600"/>
                </a:solidFill>
                <a:latin typeface="Calibri"/>
                <a:cs typeface="Calibri"/>
              </a:rPr>
              <a:t>eğim hesaplanır ve </a:t>
            </a:r>
            <a:r>
              <a:rPr sz="1600" b="1" dirty="0">
                <a:solidFill>
                  <a:srgbClr val="006600"/>
                </a:solidFill>
                <a:latin typeface="Calibri"/>
                <a:cs typeface="Calibri"/>
              </a:rPr>
              <a:t>bu </a:t>
            </a:r>
            <a:r>
              <a:rPr sz="1600" b="1" spc="-10" dirty="0">
                <a:solidFill>
                  <a:srgbClr val="006600"/>
                </a:solidFill>
                <a:latin typeface="Calibri"/>
                <a:cs typeface="Calibri"/>
              </a:rPr>
              <a:t>eğim </a:t>
            </a:r>
            <a:r>
              <a:rPr sz="1600" b="1" spc="-5" dirty="0">
                <a:solidFill>
                  <a:srgbClr val="006600"/>
                </a:solidFill>
                <a:latin typeface="Calibri"/>
                <a:cs typeface="Calibri"/>
              </a:rPr>
              <a:t>B </a:t>
            </a:r>
            <a:r>
              <a:rPr sz="1600" b="1" dirty="0">
                <a:solidFill>
                  <a:srgbClr val="006600"/>
                </a:solidFill>
                <a:latin typeface="Calibri"/>
                <a:cs typeface="Calibri"/>
              </a:rPr>
              <a:t>dizisine </a:t>
            </a:r>
            <a:r>
              <a:rPr sz="1600" b="1" spc="-30" dirty="0">
                <a:solidFill>
                  <a:srgbClr val="006600"/>
                </a:solidFill>
                <a:latin typeface="Calibri"/>
                <a:cs typeface="Calibri"/>
              </a:rPr>
              <a:t>atılır. </a:t>
            </a:r>
            <a:r>
              <a:rPr sz="1600" b="1" spc="-5" dirty="0">
                <a:solidFill>
                  <a:srgbClr val="006600"/>
                </a:solidFill>
                <a:latin typeface="Calibri"/>
                <a:cs typeface="Calibri"/>
              </a:rPr>
              <a:t>Ondan </a:t>
            </a:r>
            <a:r>
              <a:rPr sz="1600" b="1" spc="-10" dirty="0">
                <a:solidFill>
                  <a:srgbClr val="006600"/>
                </a:solidFill>
                <a:latin typeface="Calibri"/>
                <a:cs typeface="Calibri"/>
              </a:rPr>
              <a:t>sonra </a:t>
            </a:r>
            <a:r>
              <a:rPr sz="1600" b="1" spc="-5" dirty="0">
                <a:solidFill>
                  <a:srgbClr val="006600"/>
                </a:solidFill>
                <a:latin typeface="Calibri"/>
                <a:cs typeface="Calibri"/>
              </a:rPr>
              <a:t>B dizisi  </a:t>
            </a:r>
            <a:r>
              <a:rPr sz="1600" b="1" spc="-10" dirty="0">
                <a:solidFill>
                  <a:srgbClr val="006600"/>
                </a:solidFill>
                <a:latin typeface="Calibri"/>
                <a:cs typeface="Calibri"/>
              </a:rPr>
              <a:t>sıralanır ve </a:t>
            </a:r>
            <a:r>
              <a:rPr sz="1600" b="1" spc="-5" dirty="0">
                <a:solidFill>
                  <a:srgbClr val="006600"/>
                </a:solidFill>
                <a:latin typeface="Calibri"/>
                <a:cs typeface="Calibri"/>
              </a:rPr>
              <a:t>bu dizinin </a:t>
            </a:r>
            <a:r>
              <a:rPr sz="1600" b="1" spc="-15" dirty="0">
                <a:solidFill>
                  <a:srgbClr val="006600"/>
                </a:solidFill>
                <a:latin typeface="Calibri"/>
                <a:cs typeface="Calibri"/>
              </a:rPr>
              <a:t>tekrar </a:t>
            </a:r>
            <a:r>
              <a:rPr sz="1600" b="1" spc="-10" dirty="0">
                <a:solidFill>
                  <a:srgbClr val="006600"/>
                </a:solidFill>
                <a:latin typeface="Calibri"/>
                <a:cs typeface="Calibri"/>
              </a:rPr>
              <a:t>eden elemanı </a:t>
            </a:r>
            <a:r>
              <a:rPr sz="1600" b="1" spc="-5" dirty="0">
                <a:solidFill>
                  <a:srgbClr val="006600"/>
                </a:solidFill>
                <a:latin typeface="Calibri"/>
                <a:cs typeface="Calibri"/>
              </a:rPr>
              <a:t>olup olmadığı </a:t>
            </a:r>
            <a:r>
              <a:rPr sz="1600" b="1" spc="-20" dirty="0">
                <a:solidFill>
                  <a:srgbClr val="006600"/>
                </a:solidFill>
                <a:latin typeface="Calibri"/>
                <a:cs typeface="Calibri"/>
              </a:rPr>
              <a:t>kontrol</a:t>
            </a:r>
            <a:r>
              <a:rPr sz="1600" b="1" spc="114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6600"/>
                </a:solidFill>
                <a:latin typeface="Calibri"/>
                <a:cs typeface="Calibri"/>
              </a:rPr>
              <a:t>edilir.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Dogru_Uz_Noktalar(A)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354965" algn="l"/>
              </a:tabLst>
            </a:pPr>
            <a:r>
              <a:rPr sz="1600" b="1" spc="-10" dirty="0">
                <a:latin typeface="Calibri"/>
                <a:cs typeface="Calibri"/>
              </a:rPr>
              <a:t>1.	</a:t>
            </a:r>
            <a:r>
              <a:rPr sz="1600" b="1" spc="-15" dirty="0">
                <a:latin typeface="Calibri"/>
                <a:cs typeface="Calibri"/>
              </a:rPr>
              <a:t>for </a:t>
            </a:r>
            <a:r>
              <a:rPr sz="1600" b="1" dirty="0">
                <a:latin typeface="Calibri"/>
                <a:cs typeface="Calibri"/>
              </a:rPr>
              <a:t>k</a:t>
            </a:r>
            <a:r>
              <a:rPr sz="1600" b="1" dirty="0">
                <a:latin typeface="Symbol"/>
                <a:cs typeface="Symbol"/>
              </a:rPr>
              <a:t></a:t>
            </a:r>
            <a:r>
              <a:rPr sz="1600" b="1" dirty="0">
                <a:latin typeface="Calibri"/>
                <a:cs typeface="Calibri"/>
              </a:rPr>
              <a:t>1 ... </a:t>
            </a:r>
            <a:r>
              <a:rPr sz="1600" b="1" spc="-5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14"/>
              </a:lnSpc>
              <a:spcBef>
                <a:spcPts val="5"/>
              </a:spcBef>
              <a:tabLst>
                <a:tab pos="539750" algn="l"/>
              </a:tabLst>
            </a:pPr>
            <a:r>
              <a:rPr sz="1600" b="1" spc="-5" dirty="0">
                <a:latin typeface="Calibri"/>
                <a:cs typeface="Calibri"/>
              </a:rPr>
              <a:t>2.	</a:t>
            </a:r>
            <a:r>
              <a:rPr sz="1600" b="1" spc="-10" dirty="0">
                <a:latin typeface="Calibri"/>
                <a:cs typeface="Calibri"/>
              </a:rPr>
              <a:t>for </a:t>
            </a:r>
            <a:r>
              <a:rPr sz="1600" b="1" spc="-5" dirty="0">
                <a:latin typeface="Calibri"/>
                <a:cs typeface="Calibri"/>
              </a:rPr>
              <a:t>j</a:t>
            </a:r>
            <a:r>
              <a:rPr sz="1600" b="1" spc="-5" dirty="0">
                <a:latin typeface="Symbol"/>
                <a:cs typeface="Symbol"/>
              </a:rPr>
              <a:t></a:t>
            </a:r>
            <a:r>
              <a:rPr sz="1600" b="1" spc="-5" dirty="0">
                <a:latin typeface="Calibri"/>
                <a:cs typeface="Calibri"/>
              </a:rPr>
              <a:t>(k+1) </a:t>
            </a:r>
            <a:r>
              <a:rPr sz="1600" b="1" dirty="0">
                <a:latin typeface="Calibri"/>
                <a:cs typeface="Calibri"/>
              </a:rPr>
              <a:t>...</a:t>
            </a:r>
            <a:r>
              <a:rPr sz="1600" b="1" spc="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  <a:p>
            <a:pPr marL="769620" indent="-757555">
              <a:lnSpc>
                <a:spcPts val="1914"/>
              </a:lnSpc>
              <a:buAutoNum type="arabicPeriod" startAt="3"/>
              <a:tabLst>
                <a:tab pos="769620" algn="l"/>
                <a:tab pos="770255" algn="l"/>
              </a:tabLst>
            </a:pPr>
            <a:r>
              <a:rPr sz="1600" b="1" spc="-5" dirty="0">
                <a:latin typeface="Calibri"/>
                <a:cs typeface="Calibri"/>
              </a:rPr>
              <a:t>m=eğim(A[k],A[j])</a:t>
            </a:r>
            <a:endParaRPr sz="1600">
              <a:latin typeface="Calibri"/>
              <a:cs typeface="Calibri"/>
            </a:endParaRPr>
          </a:p>
          <a:p>
            <a:pPr marL="769620" indent="-757555">
              <a:lnSpc>
                <a:spcPct val="100000"/>
              </a:lnSpc>
              <a:buAutoNum type="arabicPeriod" startAt="3"/>
              <a:tabLst>
                <a:tab pos="769620" algn="l"/>
                <a:tab pos="770255" algn="l"/>
              </a:tabLst>
            </a:pPr>
            <a:r>
              <a:rPr sz="1600" b="1" spc="-5" dirty="0">
                <a:latin typeface="Calibri"/>
                <a:cs typeface="Calibri"/>
              </a:rPr>
              <a:t>B[i]=m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14"/>
              </a:lnSpc>
              <a:spcBef>
                <a:spcPts val="10"/>
              </a:spcBef>
              <a:tabLst>
                <a:tab pos="769620" algn="l"/>
              </a:tabLst>
            </a:pPr>
            <a:r>
              <a:rPr sz="1600" b="1" spc="-5" dirty="0">
                <a:latin typeface="Calibri"/>
                <a:cs typeface="Calibri"/>
              </a:rPr>
              <a:t>5.	i</a:t>
            </a:r>
            <a:r>
              <a:rPr sz="1600" b="1" spc="-5" dirty="0">
                <a:latin typeface="Symbol"/>
                <a:cs typeface="Symbol"/>
              </a:rPr>
              <a:t></a:t>
            </a:r>
            <a:r>
              <a:rPr sz="1600" b="1" spc="-5" dirty="0">
                <a:latin typeface="Calibri"/>
                <a:cs typeface="Calibri"/>
              </a:rPr>
              <a:t>i+1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ts val="1914"/>
              </a:lnSpc>
              <a:buAutoNum type="arabicPeriod" startAt="6"/>
              <a:tabLst>
                <a:tab pos="354965" algn="l"/>
                <a:tab pos="355600" algn="l"/>
              </a:tabLst>
            </a:pPr>
            <a:r>
              <a:rPr sz="1600" b="1" spc="-10" dirty="0">
                <a:latin typeface="Calibri"/>
                <a:cs typeface="Calibri"/>
              </a:rPr>
              <a:t>HeapSort(B,M)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AutoNum type="arabicPeriod" startAt="6"/>
              <a:tabLst>
                <a:tab pos="354965" algn="l"/>
                <a:tab pos="355600" algn="l"/>
              </a:tabLst>
            </a:pPr>
            <a:r>
              <a:rPr sz="1600" b="1" spc="-15" dirty="0">
                <a:latin typeface="Calibri"/>
                <a:cs typeface="Calibri"/>
              </a:rPr>
              <a:t>for </a:t>
            </a:r>
            <a:r>
              <a:rPr sz="1600" b="1" spc="-5" dirty="0">
                <a:latin typeface="Calibri"/>
                <a:cs typeface="Calibri"/>
              </a:rPr>
              <a:t>j </a:t>
            </a:r>
            <a:r>
              <a:rPr sz="1600" b="1" dirty="0">
                <a:latin typeface="Symbol"/>
                <a:cs typeface="Symbol"/>
              </a:rPr>
              <a:t></a:t>
            </a:r>
            <a:r>
              <a:rPr sz="1600" b="1" dirty="0">
                <a:latin typeface="Calibri"/>
                <a:cs typeface="Calibri"/>
              </a:rPr>
              <a:t>1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...M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539750" algn="l"/>
              </a:tabLst>
            </a:pPr>
            <a:r>
              <a:rPr sz="1600" b="1" spc="-5" dirty="0">
                <a:latin typeface="Calibri"/>
                <a:cs typeface="Calibri"/>
              </a:rPr>
              <a:t>8.	</a:t>
            </a:r>
            <a:r>
              <a:rPr sz="1600" b="1" spc="-10" dirty="0">
                <a:latin typeface="Calibri"/>
                <a:cs typeface="Calibri"/>
              </a:rPr>
              <a:t>C[j]</a:t>
            </a:r>
            <a:r>
              <a:rPr sz="1600" b="1" spc="-10" dirty="0">
                <a:latin typeface="Symbol"/>
                <a:cs typeface="Symbol"/>
              </a:rPr>
              <a:t></a:t>
            </a:r>
            <a:r>
              <a:rPr sz="1600" b="1" spc="-10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00" b="1" spc="-5" dirty="0">
                <a:latin typeface="Calibri"/>
                <a:cs typeface="Calibri"/>
              </a:rPr>
              <a:t>9.	i</a:t>
            </a:r>
            <a:r>
              <a:rPr sz="1600" b="1" spc="-5" dirty="0">
                <a:latin typeface="Symbol"/>
                <a:cs typeface="Symbol"/>
              </a:rPr>
              <a:t></a:t>
            </a:r>
            <a:r>
              <a:rPr sz="1600" b="1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14"/>
              </a:lnSpc>
            </a:pPr>
            <a:r>
              <a:rPr sz="1600" b="1" spc="-5" dirty="0">
                <a:latin typeface="Calibri"/>
                <a:cs typeface="Calibri"/>
              </a:rPr>
              <a:t>10. </a:t>
            </a:r>
            <a:r>
              <a:rPr sz="1600" b="1" spc="-10" dirty="0">
                <a:latin typeface="Calibri"/>
                <a:cs typeface="Calibri"/>
              </a:rPr>
              <a:t>for </a:t>
            </a:r>
            <a:r>
              <a:rPr sz="1600" b="1" spc="-5" dirty="0">
                <a:latin typeface="Calibri"/>
                <a:cs typeface="Calibri"/>
              </a:rPr>
              <a:t>j</a:t>
            </a:r>
            <a:r>
              <a:rPr sz="1600" b="1" spc="-5" dirty="0">
                <a:latin typeface="Symbol"/>
                <a:cs typeface="Symbol"/>
              </a:rPr>
              <a:t></a:t>
            </a:r>
            <a:r>
              <a:rPr sz="1600" b="1" spc="-5" dirty="0">
                <a:latin typeface="Calibri"/>
                <a:cs typeface="Calibri"/>
              </a:rPr>
              <a:t>1 </a:t>
            </a:r>
            <a:r>
              <a:rPr sz="1600" b="1" dirty="0">
                <a:latin typeface="Calibri"/>
                <a:cs typeface="Calibri"/>
              </a:rPr>
              <a:t>...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M-1</a:t>
            </a:r>
            <a:endParaRPr sz="1600">
              <a:latin typeface="Calibri"/>
              <a:cs typeface="Calibri"/>
            </a:endParaRPr>
          </a:p>
          <a:p>
            <a:pPr marL="12700" marR="7239000">
              <a:lnSpc>
                <a:spcPts val="1930"/>
              </a:lnSpc>
              <a:spcBef>
                <a:spcPts val="50"/>
              </a:spcBef>
              <a:tabLst>
                <a:tab pos="494030" algn="l"/>
                <a:tab pos="723900" algn="l"/>
              </a:tabLst>
            </a:pPr>
            <a:r>
              <a:rPr sz="1600" b="1" spc="-5" dirty="0">
                <a:latin typeface="Calibri"/>
                <a:cs typeface="Calibri"/>
              </a:rPr>
              <a:t>11.	if B[j]=B[j+1]  </a:t>
            </a:r>
            <a:r>
              <a:rPr sz="1600" b="1" spc="-10" dirty="0">
                <a:latin typeface="Calibri"/>
                <a:cs typeface="Calibri"/>
              </a:rPr>
              <a:t>12</a:t>
            </a:r>
            <a:r>
              <a:rPr sz="1600" b="1" spc="-5" dirty="0">
                <a:latin typeface="Calibri"/>
                <a:cs typeface="Calibri"/>
              </a:rPr>
              <a:t>.</a:t>
            </a:r>
            <a:r>
              <a:rPr sz="1600" b="1" dirty="0">
                <a:latin typeface="Calibri"/>
                <a:cs typeface="Calibri"/>
              </a:rPr>
              <a:t>		</a:t>
            </a:r>
            <a:r>
              <a:rPr sz="1600" b="1" spc="-10" dirty="0">
                <a:latin typeface="Calibri"/>
                <a:cs typeface="Calibri"/>
              </a:rPr>
              <a:t>C</a:t>
            </a:r>
            <a:r>
              <a:rPr sz="1600" b="1" spc="-15" dirty="0">
                <a:latin typeface="Calibri"/>
                <a:cs typeface="Calibri"/>
              </a:rPr>
              <a:t>[</a:t>
            </a:r>
            <a:r>
              <a:rPr sz="1600" b="1" spc="-5" dirty="0">
                <a:latin typeface="Calibri"/>
                <a:cs typeface="Calibri"/>
              </a:rPr>
              <a:t>i]</a:t>
            </a:r>
            <a:r>
              <a:rPr sz="1600" b="1" dirty="0">
                <a:latin typeface="Symbol"/>
                <a:cs typeface="Symbol"/>
              </a:rPr>
              <a:t></a:t>
            </a:r>
            <a:r>
              <a:rPr sz="1600" b="1" spc="-10" dirty="0">
                <a:latin typeface="Calibri"/>
                <a:cs typeface="Calibri"/>
              </a:rPr>
              <a:t>C</a:t>
            </a:r>
            <a:r>
              <a:rPr sz="1600" b="1" spc="-15" dirty="0">
                <a:latin typeface="Calibri"/>
                <a:cs typeface="Calibri"/>
              </a:rPr>
              <a:t>[</a:t>
            </a:r>
            <a:r>
              <a:rPr sz="1600" b="1" spc="-5" dirty="0">
                <a:latin typeface="Calibri"/>
                <a:cs typeface="Calibri"/>
              </a:rPr>
              <a:t>i]</a:t>
            </a:r>
            <a:r>
              <a:rPr sz="1600" b="1" spc="-10" dirty="0">
                <a:latin typeface="Calibri"/>
                <a:cs typeface="Calibri"/>
              </a:rPr>
              <a:t>+</a:t>
            </a:r>
            <a:r>
              <a:rPr sz="1600" b="1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50"/>
              </a:lnSpc>
              <a:tabLst>
                <a:tab pos="723900" algn="l"/>
              </a:tabLst>
            </a:pPr>
            <a:r>
              <a:rPr sz="1600" b="1" spc="-5" dirty="0">
                <a:latin typeface="Calibri"/>
                <a:cs typeface="Calibri"/>
              </a:rPr>
              <a:t>13.	</a:t>
            </a:r>
            <a:r>
              <a:rPr sz="1600" b="1" spc="-10" dirty="0">
                <a:latin typeface="Calibri"/>
                <a:cs typeface="Calibri"/>
              </a:rPr>
              <a:t>C[j+1]</a:t>
            </a:r>
            <a:r>
              <a:rPr sz="1600" b="1" spc="-10" dirty="0">
                <a:latin typeface="Symbol"/>
                <a:cs typeface="Symbol"/>
              </a:rPr>
              <a:t></a:t>
            </a:r>
            <a:r>
              <a:rPr sz="1600" b="1" spc="-10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14"/>
              </a:lnSpc>
              <a:tabLst>
                <a:tab pos="494030" algn="l"/>
              </a:tabLst>
            </a:pPr>
            <a:r>
              <a:rPr sz="1600" b="1" spc="-10" dirty="0">
                <a:latin typeface="Calibri"/>
                <a:cs typeface="Calibri"/>
              </a:rPr>
              <a:t>14.	else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723900" algn="l"/>
              </a:tabLst>
            </a:pPr>
            <a:r>
              <a:rPr sz="1600" b="1" spc="-5" dirty="0">
                <a:latin typeface="Calibri"/>
                <a:cs typeface="Calibri"/>
              </a:rPr>
              <a:t>15.	i</a:t>
            </a:r>
            <a:r>
              <a:rPr sz="1600" b="1" spc="-5" dirty="0">
                <a:latin typeface="Symbol"/>
                <a:cs typeface="Symbol"/>
              </a:rPr>
              <a:t></a:t>
            </a:r>
            <a:r>
              <a:rPr sz="1600" b="1" spc="-5" dirty="0">
                <a:latin typeface="Calibri"/>
                <a:cs typeface="Calibri"/>
              </a:rPr>
              <a:t>j+1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684021"/>
            <a:ext cx="47244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Bilinen </a:t>
            </a:r>
            <a:r>
              <a:rPr sz="3200" spc="-5" dirty="0"/>
              <a:t>Probleme</a:t>
            </a:r>
            <a:r>
              <a:rPr sz="3200" spc="-110" dirty="0"/>
              <a:t> </a:t>
            </a:r>
            <a:r>
              <a:rPr sz="3200" spc="-10" dirty="0"/>
              <a:t>İndirgeme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66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1280" y="1512990"/>
            <a:ext cx="7078345" cy="496824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8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II.</a:t>
            </a:r>
            <a:r>
              <a:rPr sz="2000" b="1" spc="-14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2F2F2F"/>
                </a:solidFill>
                <a:latin typeface="Calibri"/>
                <a:cs typeface="Calibri"/>
              </a:rPr>
              <a:t>YOL</a:t>
            </a:r>
            <a:endParaRPr sz="2000">
              <a:latin typeface="Calibri"/>
              <a:cs typeface="Calibri"/>
            </a:endParaRPr>
          </a:p>
          <a:p>
            <a:pPr marL="310515" marR="30480" indent="-27305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C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dizisindeki elemanlar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kendisi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ile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aynı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endekse sahip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dizisinin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o  elemanından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kaç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tane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olduğunu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 tutmaktadır.</a:t>
            </a:r>
            <a:endParaRPr sz="2000">
              <a:latin typeface="Calibri"/>
              <a:cs typeface="Calibri"/>
            </a:endParaRPr>
          </a:p>
          <a:p>
            <a:pPr marL="310515" marR="203200" indent="-27305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algoritmanın mertebesi hesaplanacak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olursa,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algoritmada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üç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parçadan oluşan bir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zaman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bağıntısı elde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edilir.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İlk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parça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eğimleri hesaplama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zamanı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zaman 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T</a:t>
            </a:r>
            <a:r>
              <a:rPr sz="1950" spc="7" baseline="-21367" dirty="0">
                <a:solidFill>
                  <a:srgbClr val="2F2F2F"/>
                </a:solidFill>
                <a:latin typeface="Calibri"/>
                <a:cs typeface="Calibri"/>
              </a:rPr>
              <a:t>1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(n)</a:t>
            </a:r>
            <a:r>
              <a:rPr sz="2000" spc="-7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olsun.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İkinci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parça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dizisini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sıralama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zamanı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bu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zaman 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T</a:t>
            </a:r>
            <a:r>
              <a:rPr sz="1950" spc="7" baseline="-21367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(n)</a:t>
            </a:r>
            <a:r>
              <a:rPr sz="2000" spc="-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olsun.</a:t>
            </a:r>
            <a:endParaRPr sz="2000">
              <a:latin typeface="Calibri"/>
              <a:cs typeface="Calibri"/>
            </a:endParaRPr>
          </a:p>
          <a:p>
            <a:pPr marL="310515" marR="572135" indent="-27305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Son parçada ise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sıralı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dizisi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içinde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tekrar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eden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eleman olup  olmadığını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kontrol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etme zamanıdır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bu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zaman 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T</a:t>
            </a:r>
            <a:r>
              <a:rPr sz="1950" spc="7" baseline="-21367" dirty="0">
                <a:solidFill>
                  <a:srgbClr val="2F2F2F"/>
                </a:solidFill>
                <a:latin typeface="Calibri"/>
                <a:cs typeface="Calibri"/>
              </a:rPr>
              <a:t>3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(n)</a:t>
            </a:r>
            <a:r>
              <a:rPr sz="2000" spc="7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olsun.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</a:t>
            </a:r>
            <a:r>
              <a:rPr sz="2000" spc="-14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zamanlar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5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T</a:t>
            </a:r>
            <a:r>
              <a:rPr sz="1950" baseline="-21367" dirty="0">
                <a:solidFill>
                  <a:srgbClr val="2F2F2F"/>
                </a:solidFill>
                <a:latin typeface="Calibri"/>
                <a:cs typeface="Calibri"/>
              </a:rPr>
              <a:t>1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(n)=</a:t>
            </a:r>
            <a:r>
              <a:rPr sz="2000" dirty="0">
                <a:solidFill>
                  <a:srgbClr val="2F2F2F"/>
                </a:solidFill>
                <a:latin typeface="Symbol"/>
                <a:cs typeface="Symbol"/>
              </a:rPr>
              <a:t>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(n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5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T</a:t>
            </a:r>
            <a:r>
              <a:rPr sz="1950" baseline="-21367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(n)=</a:t>
            </a:r>
            <a:r>
              <a:rPr sz="2000" dirty="0">
                <a:solidFill>
                  <a:srgbClr val="2F2F2F"/>
                </a:solidFill>
                <a:latin typeface="Symbol"/>
                <a:cs typeface="Symbol"/>
              </a:rPr>
              <a:t>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(MlgM)=</a:t>
            </a:r>
            <a:r>
              <a:rPr sz="2000" dirty="0">
                <a:solidFill>
                  <a:srgbClr val="2F2F2F"/>
                </a:solidFill>
                <a:latin typeface="Symbol"/>
                <a:cs typeface="Symbol"/>
              </a:rPr>
              <a:t>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(n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lgn)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5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T</a:t>
            </a:r>
            <a:r>
              <a:rPr sz="1950" baseline="-21367" dirty="0">
                <a:solidFill>
                  <a:srgbClr val="2F2F2F"/>
                </a:solidFill>
                <a:latin typeface="Calibri"/>
                <a:cs typeface="Calibri"/>
              </a:rPr>
              <a:t>3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(n)=</a:t>
            </a:r>
            <a:r>
              <a:rPr sz="2000" dirty="0">
                <a:solidFill>
                  <a:srgbClr val="2F2F2F"/>
                </a:solidFill>
                <a:latin typeface="Symbol"/>
                <a:cs typeface="Symbol"/>
              </a:rPr>
              <a:t>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(M)=</a:t>
            </a:r>
            <a:r>
              <a:rPr sz="2000" dirty="0">
                <a:solidFill>
                  <a:srgbClr val="2F2F2F"/>
                </a:solidFill>
                <a:latin typeface="Symbol"/>
                <a:cs typeface="Symbol"/>
              </a:rPr>
              <a:t>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(n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Algoritmanın mertebesi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T(n)=T</a:t>
            </a:r>
            <a:r>
              <a:rPr sz="1950" baseline="-21367" dirty="0">
                <a:solidFill>
                  <a:srgbClr val="2F2F2F"/>
                </a:solidFill>
                <a:latin typeface="Calibri"/>
                <a:cs typeface="Calibri"/>
              </a:rPr>
              <a:t>1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(n)+T</a:t>
            </a:r>
            <a:r>
              <a:rPr sz="1950" baseline="-21367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(n)+T</a:t>
            </a:r>
            <a:r>
              <a:rPr sz="1950" baseline="-21367" dirty="0">
                <a:solidFill>
                  <a:srgbClr val="2F2F2F"/>
                </a:solidFill>
                <a:latin typeface="Calibri"/>
                <a:cs typeface="Calibri"/>
              </a:rPr>
              <a:t>3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(n)=</a:t>
            </a:r>
            <a:r>
              <a:rPr sz="2000" dirty="0">
                <a:solidFill>
                  <a:srgbClr val="2F2F2F"/>
                </a:solidFill>
                <a:latin typeface="Symbol"/>
                <a:cs typeface="Symbol"/>
              </a:rPr>
              <a:t>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(n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lgn)</a:t>
            </a:r>
            <a:r>
              <a:rPr sz="2000" spc="-9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2F2F2F"/>
                </a:solidFill>
                <a:latin typeface="Calibri"/>
                <a:cs typeface="Calibri"/>
              </a:rPr>
              <a:t>olur.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80731" y="765048"/>
            <a:ext cx="1161287" cy="1190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71701"/>
            <a:ext cx="47244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Bilinen </a:t>
            </a:r>
            <a:r>
              <a:rPr sz="3200" spc="-5" dirty="0"/>
              <a:t>Probleme</a:t>
            </a:r>
            <a:r>
              <a:rPr sz="3200" spc="-110" dirty="0"/>
              <a:t> </a:t>
            </a:r>
            <a:r>
              <a:rPr sz="3200" spc="-10" dirty="0"/>
              <a:t>İndirgeme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1280" y="2150491"/>
            <a:ext cx="627761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0515" marR="30480" indent="-27305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alibri"/>
                <a:cs typeface="Calibri"/>
              </a:rPr>
              <a:t>Örnek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3: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nxn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boyutlarında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kare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matrislerin çarpımı. Klasik 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yöntemle 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O(n</a:t>
            </a:r>
            <a:r>
              <a:rPr sz="1950" spc="7" baseline="25641" dirty="0">
                <a:solidFill>
                  <a:srgbClr val="2F2F2F"/>
                </a:solidFill>
                <a:latin typeface="Calibri"/>
                <a:cs typeface="Calibri"/>
              </a:rPr>
              <a:t>3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)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çarpma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O(n</a:t>
            </a:r>
            <a:r>
              <a:rPr sz="1950" spc="7" baseline="25641" dirty="0">
                <a:solidFill>
                  <a:srgbClr val="2F2F2F"/>
                </a:solidFill>
                <a:latin typeface="Calibri"/>
                <a:cs typeface="Calibri"/>
              </a:rPr>
              <a:t>3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)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toplama </a:t>
            </a:r>
            <a:r>
              <a:rPr sz="2000" spc="-40" dirty="0">
                <a:solidFill>
                  <a:srgbClr val="2F2F2F"/>
                </a:solidFill>
                <a:latin typeface="Calibri"/>
                <a:cs typeface="Calibri"/>
              </a:rPr>
              <a:t>vardır.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F2F2F"/>
                </a:solidFill>
                <a:latin typeface="Calibri"/>
                <a:cs typeface="Calibri"/>
              </a:rPr>
              <a:t>Çözüm: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Strassen’in fikri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daha önce</a:t>
            </a:r>
            <a:r>
              <a:rPr sz="2000" spc="-1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değinilmişti.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6680" y="3918584"/>
            <a:ext cx="66027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alibri"/>
                <a:cs typeface="Calibri"/>
              </a:rPr>
              <a:t>Örnek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4: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kümenin maksimum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minumum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elemanlarının  belirlenmesi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için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gerekli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algoritmanın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kaba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kodunu</a:t>
            </a:r>
            <a:r>
              <a:rPr sz="2000" spc="6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yazınız.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80731" y="765048"/>
            <a:ext cx="1161287" cy="1190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71701"/>
            <a:ext cx="47244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Bilinen </a:t>
            </a:r>
            <a:r>
              <a:rPr sz="3200" spc="-5" dirty="0"/>
              <a:t>Probleme</a:t>
            </a:r>
            <a:r>
              <a:rPr sz="3200" spc="-110" dirty="0"/>
              <a:t> </a:t>
            </a:r>
            <a:r>
              <a:rPr sz="3200" spc="-10" dirty="0"/>
              <a:t>İndirgeme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6680" y="1911832"/>
            <a:ext cx="7021195" cy="13665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alibri"/>
                <a:cs typeface="Calibri"/>
              </a:rPr>
              <a:t>Uygulama</a:t>
            </a:r>
            <a:r>
              <a:rPr sz="2000" b="1" spc="-1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F2F2F"/>
                </a:solidFill>
                <a:latin typeface="Calibri"/>
                <a:cs typeface="Calibri"/>
              </a:rPr>
              <a:t>çözüm:</a:t>
            </a:r>
            <a:endParaRPr sz="2000">
              <a:latin typeface="Calibri"/>
              <a:cs typeface="Calibri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I. </a:t>
            </a:r>
            <a:r>
              <a:rPr sz="2000" b="1" spc="-40" dirty="0">
                <a:solidFill>
                  <a:srgbClr val="2F2F2F"/>
                </a:solidFill>
                <a:latin typeface="Calibri"/>
                <a:cs typeface="Calibri"/>
              </a:rPr>
              <a:t>Yol: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İlk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olarak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n-1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karşılaştırma yapılarak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maksimum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bulunur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n-2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karşılaştırma yapılarak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minumum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bulunur.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Buradan T(n)=2n-3  olur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Çalışma zamanı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T(n)=O(n)</a:t>
            </a:r>
            <a:r>
              <a:rPr sz="2000" spc="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2F2F2F"/>
                </a:solidFill>
                <a:latin typeface="Calibri"/>
                <a:cs typeface="Calibri"/>
              </a:rPr>
              <a:t>olur.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6680" y="5874207"/>
            <a:ext cx="703960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Daha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iyisi olan bir algoritma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tasarlayıp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çalışma zamanını</a:t>
            </a:r>
            <a:r>
              <a:rPr sz="2000" spc="-6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bulunuz?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36420" y="765048"/>
            <a:ext cx="6705600" cy="4930140"/>
            <a:chOff x="1836420" y="765048"/>
            <a:chExt cx="6705600" cy="4930140"/>
          </a:xfrm>
        </p:grpSpPr>
        <p:sp>
          <p:nvSpPr>
            <p:cNvPr id="7" name="object 7"/>
            <p:cNvSpPr/>
            <p:nvPr/>
          </p:nvSpPr>
          <p:spPr>
            <a:xfrm>
              <a:off x="7380732" y="765048"/>
              <a:ext cx="1161287" cy="11902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36420" y="3500627"/>
              <a:ext cx="5236463" cy="21945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71701"/>
            <a:ext cx="47244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Bilinen </a:t>
            </a:r>
            <a:r>
              <a:rPr sz="3200" spc="-5" dirty="0"/>
              <a:t>Probleme</a:t>
            </a:r>
            <a:r>
              <a:rPr sz="3200" spc="-110" dirty="0"/>
              <a:t> </a:t>
            </a:r>
            <a:r>
              <a:rPr sz="3200" spc="-10" dirty="0"/>
              <a:t>İndirgeme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69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6680" y="1911832"/>
            <a:ext cx="6287770" cy="10617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55" dirty="0">
                <a:solidFill>
                  <a:srgbClr val="2F2F2F"/>
                </a:solidFill>
                <a:latin typeface="Calibri"/>
                <a:cs typeface="Calibri"/>
              </a:rPr>
              <a:t>II.Yol</a:t>
            </a:r>
            <a:r>
              <a:rPr sz="2000" b="1" spc="-17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F2F2F"/>
                </a:solidFill>
                <a:latin typeface="Calibri"/>
                <a:cs typeface="Calibri"/>
              </a:rPr>
              <a:t>Çözüm:</a:t>
            </a:r>
            <a:endParaRPr sz="2000">
              <a:latin typeface="Calibri"/>
              <a:cs typeface="Calibri"/>
            </a:endParaRPr>
          </a:p>
          <a:p>
            <a:pPr marL="285115" marR="5080" indent="-27305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Eğer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sayısı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çift ise( lgn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sayısının katı):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a)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İlk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olarak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n/2 çift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elamanlar</a:t>
            </a:r>
            <a:r>
              <a:rPr sz="2000" spc="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bulunur.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6680" y="4109084"/>
            <a:ext cx="6943090" cy="6330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85115" marR="5080" indent="-273050">
              <a:lnSpc>
                <a:spcPts val="2380"/>
              </a:lnSpc>
              <a:spcBef>
                <a:spcPts val="20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Daha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sonra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her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çift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karşılaştırılır. </a:t>
            </a:r>
            <a:r>
              <a:rPr sz="2000" dirty="0">
                <a:solidFill>
                  <a:srgbClr val="2F2F2F"/>
                </a:solidFill>
                <a:latin typeface="Symbol"/>
                <a:cs typeface="Symbol"/>
              </a:rPr>
              <a:t>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n/2</a:t>
            </a:r>
            <a:r>
              <a:rPr sz="2000" dirty="0">
                <a:solidFill>
                  <a:srgbClr val="2F2F2F"/>
                </a:solidFill>
                <a:latin typeface="Symbol"/>
                <a:cs typeface="Symbol"/>
              </a:rPr>
              <a:t></a:t>
            </a:r>
            <a:r>
              <a:rPr sz="200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, </a:t>
            </a:r>
            <a:r>
              <a:rPr sz="2000" dirty="0">
                <a:solidFill>
                  <a:srgbClr val="2F2F2F"/>
                </a:solidFill>
                <a:latin typeface="Symbol"/>
                <a:cs typeface="Symbol"/>
              </a:rPr>
              <a:t>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n/2</a:t>
            </a:r>
            <a:r>
              <a:rPr sz="2000" dirty="0">
                <a:solidFill>
                  <a:srgbClr val="2F2F2F"/>
                </a:solidFill>
                <a:latin typeface="Symbol"/>
                <a:cs typeface="Symbol"/>
              </a:rPr>
              <a:t>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,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çiftler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arasında 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fazla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3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karşılaştırma</a:t>
            </a:r>
            <a:r>
              <a:rPr sz="2000" spc="5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yapılır.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9160" y="765048"/>
            <a:ext cx="7642859" cy="5587365"/>
            <a:chOff x="899160" y="765048"/>
            <a:chExt cx="7642859" cy="5587365"/>
          </a:xfrm>
        </p:grpSpPr>
        <p:sp>
          <p:nvSpPr>
            <p:cNvPr id="7" name="object 7"/>
            <p:cNvSpPr/>
            <p:nvPr/>
          </p:nvSpPr>
          <p:spPr>
            <a:xfrm>
              <a:off x="7380731" y="765048"/>
              <a:ext cx="1161287" cy="11902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98092" y="2924555"/>
              <a:ext cx="5882640" cy="8473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9160" y="4724400"/>
              <a:ext cx="6608064" cy="16276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60280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Taban </a:t>
            </a:r>
            <a:r>
              <a:rPr spc="-10" dirty="0"/>
              <a:t>sıralaması</a:t>
            </a:r>
            <a:r>
              <a:rPr spc="70" dirty="0"/>
              <a:t> </a:t>
            </a:r>
            <a:r>
              <a:rPr spc="-10" dirty="0"/>
              <a:t>uygulaması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9495" y="836675"/>
            <a:ext cx="7787640" cy="5552440"/>
            <a:chOff x="539495" y="836675"/>
            <a:chExt cx="7787640" cy="5552440"/>
          </a:xfrm>
        </p:grpSpPr>
        <p:sp>
          <p:nvSpPr>
            <p:cNvPr id="5" name="object 5"/>
            <p:cNvSpPr/>
            <p:nvPr/>
          </p:nvSpPr>
          <p:spPr>
            <a:xfrm>
              <a:off x="7164324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9495" y="2133600"/>
              <a:ext cx="7458456" cy="42550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71701"/>
            <a:ext cx="47244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Bilinen </a:t>
            </a:r>
            <a:r>
              <a:rPr sz="3200" spc="-5" dirty="0"/>
              <a:t>Probleme</a:t>
            </a:r>
            <a:r>
              <a:rPr sz="3200" spc="-110" dirty="0"/>
              <a:t> </a:t>
            </a:r>
            <a:r>
              <a:rPr sz="3200" spc="-10" dirty="0"/>
              <a:t>İndirgeme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6680" y="1972182"/>
            <a:ext cx="61131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48835" algn="l"/>
              </a:tabLst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  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n çift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ise</a:t>
            </a:r>
            <a:r>
              <a:rPr sz="2000" spc="-1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T(n)=(3/2)n-2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2F2F2F"/>
                </a:solidFill>
                <a:latin typeface="Calibri"/>
                <a:cs typeface="Calibri"/>
              </a:rPr>
              <a:t>olur.	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n için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Sıkı</a:t>
            </a:r>
            <a:r>
              <a:rPr sz="2000" spc="-8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sınır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6680" y="2277592"/>
            <a:ext cx="99885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480"/>
              </a:spcBef>
              <a:tabLst>
                <a:tab pos="843915" algn="l"/>
              </a:tabLst>
            </a:pP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T(n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)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=	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35707" y="2277592"/>
            <a:ext cx="4146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n=1  n=2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70203" y="765048"/>
            <a:ext cx="7672070" cy="5645150"/>
            <a:chOff x="870203" y="765048"/>
            <a:chExt cx="7672070" cy="5645150"/>
          </a:xfrm>
        </p:grpSpPr>
        <p:sp>
          <p:nvSpPr>
            <p:cNvPr id="8" name="object 8"/>
            <p:cNvSpPr/>
            <p:nvPr/>
          </p:nvSpPr>
          <p:spPr>
            <a:xfrm>
              <a:off x="7380732" y="765048"/>
              <a:ext cx="1161287" cy="11902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20011" y="2421636"/>
              <a:ext cx="216535" cy="1007744"/>
            </a:xfrm>
            <a:custGeom>
              <a:avLst/>
              <a:gdLst/>
              <a:ahLst/>
              <a:cxnLst/>
              <a:rect l="l" t="t" r="r" b="b"/>
              <a:pathLst>
                <a:path w="216535" h="1007745">
                  <a:moveTo>
                    <a:pt x="216407" y="1007363"/>
                  </a:moveTo>
                  <a:lnTo>
                    <a:pt x="174265" y="1005939"/>
                  </a:lnTo>
                  <a:lnTo>
                    <a:pt x="139874" y="1002061"/>
                  </a:lnTo>
                  <a:lnTo>
                    <a:pt x="116699" y="996326"/>
                  </a:lnTo>
                  <a:lnTo>
                    <a:pt x="108204" y="989329"/>
                  </a:lnTo>
                  <a:lnTo>
                    <a:pt x="108204" y="521715"/>
                  </a:lnTo>
                  <a:lnTo>
                    <a:pt x="99708" y="514719"/>
                  </a:lnTo>
                  <a:lnTo>
                    <a:pt x="76533" y="508984"/>
                  </a:lnTo>
                  <a:lnTo>
                    <a:pt x="42142" y="505106"/>
                  </a:lnTo>
                  <a:lnTo>
                    <a:pt x="0" y="503681"/>
                  </a:lnTo>
                  <a:lnTo>
                    <a:pt x="42142" y="502257"/>
                  </a:lnTo>
                  <a:lnTo>
                    <a:pt x="76533" y="498379"/>
                  </a:lnTo>
                  <a:lnTo>
                    <a:pt x="99708" y="492644"/>
                  </a:lnTo>
                  <a:lnTo>
                    <a:pt x="108204" y="485648"/>
                  </a:lnTo>
                  <a:lnTo>
                    <a:pt x="108204" y="18034"/>
                  </a:lnTo>
                  <a:lnTo>
                    <a:pt x="116699" y="11037"/>
                  </a:lnTo>
                  <a:lnTo>
                    <a:pt x="139874" y="5302"/>
                  </a:lnTo>
                  <a:lnTo>
                    <a:pt x="174265" y="1424"/>
                  </a:lnTo>
                  <a:lnTo>
                    <a:pt x="216407" y="0"/>
                  </a:lnTo>
                </a:path>
              </a:pathLst>
            </a:custGeom>
            <a:ln w="9143">
              <a:solidFill>
                <a:srgbClr val="A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79719" y="2363723"/>
              <a:ext cx="2581655" cy="5608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48071" y="3069336"/>
              <a:ext cx="3342131" cy="32400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03447" y="3442715"/>
              <a:ext cx="734568" cy="3718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99159" y="4005071"/>
              <a:ext cx="3816350" cy="2376170"/>
            </a:xfrm>
            <a:custGeom>
              <a:avLst/>
              <a:gdLst/>
              <a:ahLst/>
              <a:cxnLst/>
              <a:rect l="l" t="t" r="r" b="b"/>
              <a:pathLst>
                <a:path w="3816350" h="2376170">
                  <a:moveTo>
                    <a:pt x="0" y="2375916"/>
                  </a:moveTo>
                  <a:lnTo>
                    <a:pt x="3816096" y="2375916"/>
                  </a:lnTo>
                  <a:lnTo>
                    <a:pt x="3816096" y="0"/>
                  </a:lnTo>
                  <a:lnTo>
                    <a:pt x="0" y="0"/>
                  </a:lnTo>
                  <a:lnTo>
                    <a:pt x="0" y="2375916"/>
                  </a:lnTo>
                  <a:close/>
                </a:path>
              </a:pathLst>
            </a:custGeom>
            <a:ln w="57912">
              <a:solidFill>
                <a:srgbClr val="808D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91209" y="3014954"/>
            <a:ext cx="3567429" cy="3034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975" marR="48895" indent="787400">
              <a:lnSpc>
                <a:spcPct val="119100"/>
              </a:lnSpc>
              <a:spcBef>
                <a:spcPts val="95"/>
              </a:spcBef>
              <a:tabLst>
                <a:tab pos="2980690" algn="l"/>
              </a:tabLst>
            </a:pP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T(</a:t>
            </a:r>
            <a:r>
              <a:rPr sz="2000" spc="-5" dirty="0">
                <a:solidFill>
                  <a:srgbClr val="2F2F2F"/>
                </a:solidFill>
                <a:latin typeface="Symbol"/>
                <a:cs typeface="Symbol"/>
              </a:rPr>
              <a:t>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n/2</a:t>
            </a:r>
            <a:r>
              <a:rPr sz="2000" spc="-5" dirty="0">
                <a:solidFill>
                  <a:srgbClr val="2F2F2F"/>
                </a:solidFill>
                <a:latin typeface="Symbol"/>
                <a:cs typeface="Symbol"/>
              </a:rPr>
              <a:t>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)+T(</a:t>
            </a:r>
            <a:r>
              <a:rPr sz="2000" spc="-5" dirty="0">
                <a:solidFill>
                  <a:srgbClr val="2F2F2F"/>
                </a:solidFill>
                <a:latin typeface="Symbol"/>
                <a:cs typeface="Symbol"/>
              </a:rPr>
              <a:t>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n/2</a:t>
            </a:r>
            <a:r>
              <a:rPr sz="2000" spc="-5" dirty="0">
                <a:solidFill>
                  <a:srgbClr val="2F2F2F"/>
                </a:solidFill>
                <a:latin typeface="Symbol"/>
                <a:cs typeface="Symbol"/>
              </a:rPr>
              <a:t>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)+2 olur  (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ğ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er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</a:t>
            </a:r>
            <a:r>
              <a:rPr sz="2000" spc="-40" dirty="0">
                <a:solidFill>
                  <a:srgbClr val="2F2F2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yısı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ek i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e:	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olu</a:t>
            </a:r>
            <a:r>
              <a:rPr sz="2000" spc="-210" dirty="0">
                <a:solidFill>
                  <a:srgbClr val="2F2F2F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.)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400" b="1" spc="-5" dirty="0">
                <a:latin typeface="Calibri"/>
                <a:cs typeface="Calibri"/>
              </a:rPr>
              <a:t>Algoritma(S)</a:t>
            </a:r>
            <a:endParaRPr sz="1400">
              <a:latin typeface="Calibri"/>
              <a:cs typeface="Calibri"/>
            </a:endParaRPr>
          </a:p>
          <a:p>
            <a:pPr marL="197485" marR="5080">
              <a:lnSpc>
                <a:spcPct val="100000"/>
              </a:lnSpc>
            </a:pPr>
            <a:r>
              <a:rPr sz="1400" b="1" dirty="0">
                <a:latin typeface="Calibri"/>
                <a:cs typeface="Calibri"/>
              </a:rPr>
              <a:t>if |S|=1 or |S|=2 then bir </a:t>
            </a:r>
            <a:r>
              <a:rPr sz="1400" b="1" spc="-5" dirty="0">
                <a:latin typeface="Calibri"/>
                <a:cs typeface="Calibri"/>
              </a:rPr>
              <a:t>karşılaştırma</a:t>
            </a:r>
            <a:r>
              <a:rPr sz="1400" b="1" spc="-14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yapılır  </a:t>
            </a:r>
            <a:r>
              <a:rPr sz="1400" b="1" dirty="0">
                <a:latin typeface="Calibri"/>
                <a:cs typeface="Calibri"/>
              </a:rPr>
              <a:t>elseif |S|&gt;2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spc="5" dirty="0">
                <a:latin typeface="Calibri"/>
                <a:cs typeface="Calibri"/>
              </a:rPr>
              <a:t>then</a:t>
            </a:r>
            <a:endParaRPr sz="1400">
              <a:latin typeface="Calibri"/>
              <a:cs typeface="Calibri"/>
            </a:endParaRPr>
          </a:p>
          <a:p>
            <a:pPr marL="396240">
              <a:lnSpc>
                <a:spcPct val="100000"/>
              </a:lnSpc>
              <a:spcBef>
                <a:spcPts val="15"/>
              </a:spcBef>
            </a:pPr>
            <a:r>
              <a:rPr sz="1400" b="1" spc="-5" dirty="0">
                <a:latin typeface="Calibri"/>
                <a:cs typeface="Calibri"/>
              </a:rPr>
              <a:t>S=S1</a:t>
            </a:r>
            <a:r>
              <a:rPr sz="1400" b="1" spc="-5" dirty="0">
                <a:latin typeface="Symbol"/>
                <a:cs typeface="Symbol"/>
              </a:rPr>
              <a:t></a:t>
            </a:r>
            <a:r>
              <a:rPr sz="1400" b="1" spc="-5" dirty="0">
                <a:latin typeface="Calibri"/>
                <a:cs typeface="Calibri"/>
              </a:rPr>
              <a:t>S2</a:t>
            </a:r>
            <a:endParaRPr sz="1400">
              <a:latin typeface="Calibri"/>
              <a:cs typeface="Calibri"/>
            </a:endParaRPr>
          </a:p>
          <a:p>
            <a:pPr marL="396240">
              <a:lnSpc>
                <a:spcPct val="100000"/>
              </a:lnSpc>
            </a:pPr>
            <a:r>
              <a:rPr sz="1400" b="1" spc="-5" dirty="0">
                <a:latin typeface="Calibri"/>
                <a:cs typeface="Calibri"/>
              </a:rPr>
              <a:t>(min1, max1) </a:t>
            </a:r>
            <a:r>
              <a:rPr sz="1400" spc="5" dirty="0">
                <a:latin typeface="Wingdings"/>
                <a:cs typeface="Wingdings"/>
              </a:rPr>
              <a:t></a:t>
            </a:r>
            <a:r>
              <a:rPr sz="1400" spc="-114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alibri"/>
                <a:cs typeface="Calibri"/>
              </a:rPr>
              <a:t>MaxMin(S1)</a:t>
            </a:r>
            <a:endParaRPr sz="1400">
              <a:latin typeface="Calibri"/>
              <a:cs typeface="Calibri"/>
            </a:endParaRPr>
          </a:p>
          <a:p>
            <a:pPr marL="396240">
              <a:lnSpc>
                <a:spcPts val="1675"/>
              </a:lnSpc>
            </a:pPr>
            <a:r>
              <a:rPr sz="1400" b="1" spc="-5" dirty="0">
                <a:latin typeface="Calibri"/>
                <a:cs typeface="Calibri"/>
              </a:rPr>
              <a:t>(min2, max2) </a:t>
            </a:r>
            <a:r>
              <a:rPr sz="1400" dirty="0">
                <a:latin typeface="Wingdings"/>
                <a:cs typeface="Wingdings"/>
              </a:rPr>
              <a:t>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Calibri"/>
                <a:cs typeface="Calibri"/>
              </a:rPr>
              <a:t>MaxMin(S2)</a:t>
            </a:r>
            <a:endParaRPr sz="1400">
              <a:latin typeface="Calibri"/>
              <a:cs typeface="Calibri"/>
            </a:endParaRPr>
          </a:p>
          <a:p>
            <a:pPr marL="158115" marR="579755">
              <a:lnSpc>
                <a:spcPts val="1680"/>
              </a:lnSpc>
              <a:spcBef>
                <a:spcPts val="50"/>
              </a:spcBef>
            </a:pPr>
            <a:r>
              <a:rPr sz="1400" b="1" dirty="0">
                <a:latin typeface="Calibri"/>
                <a:cs typeface="Calibri"/>
              </a:rPr>
              <a:t>if </a:t>
            </a:r>
            <a:r>
              <a:rPr sz="1400" b="1" spc="-5" dirty="0">
                <a:latin typeface="Calibri"/>
                <a:cs typeface="Calibri"/>
              </a:rPr>
              <a:t>min1&lt;=min2 </a:t>
            </a:r>
            <a:r>
              <a:rPr sz="1400" b="1" dirty="0">
                <a:latin typeface="Calibri"/>
                <a:cs typeface="Calibri"/>
              </a:rPr>
              <a:t>then sonuç(min=min1)  else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sonuç(min=min2)</a:t>
            </a:r>
            <a:endParaRPr sz="1400">
              <a:latin typeface="Calibri"/>
              <a:cs typeface="Calibri"/>
            </a:endParaRPr>
          </a:p>
          <a:p>
            <a:pPr marL="158115">
              <a:lnSpc>
                <a:spcPts val="1625"/>
              </a:lnSpc>
            </a:pPr>
            <a:r>
              <a:rPr sz="1400" b="1" dirty="0">
                <a:latin typeface="Calibri"/>
                <a:cs typeface="Calibri"/>
              </a:rPr>
              <a:t>if </a:t>
            </a:r>
            <a:r>
              <a:rPr sz="1400" b="1" spc="-5" dirty="0">
                <a:latin typeface="Calibri"/>
                <a:cs typeface="Calibri"/>
              </a:rPr>
              <a:t>max&gt;=max2 </a:t>
            </a:r>
            <a:r>
              <a:rPr sz="1400" b="1" dirty="0">
                <a:latin typeface="Calibri"/>
                <a:cs typeface="Calibri"/>
              </a:rPr>
              <a:t>then sonuç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(max=max1)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9705" y="6022949"/>
            <a:ext cx="17348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else sonuç</a:t>
            </a:r>
            <a:r>
              <a:rPr sz="1400" b="1" spc="-9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(max=max2)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39616" y="6039713"/>
            <a:ext cx="10248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)=O(n)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684021"/>
            <a:ext cx="47244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Bilinen </a:t>
            </a:r>
            <a:r>
              <a:rPr sz="3200" spc="-5" dirty="0"/>
              <a:t>Probleme</a:t>
            </a:r>
            <a:r>
              <a:rPr sz="3200" spc="-110" dirty="0"/>
              <a:t> </a:t>
            </a:r>
            <a:r>
              <a:rPr sz="3200" spc="-10" dirty="0"/>
              <a:t>İndirgeme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6680" y="1512990"/>
            <a:ext cx="7120890" cy="490410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alibri"/>
                <a:cs typeface="Calibri"/>
              </a:rPr>
              <a:t>Örnek</a:t>
            </a:r>
            <a:r>
              <a:rPr sz="2000" b="1" spc="-15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4: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Bir binanın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güvenlik işlemleri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kamera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tertibatı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ile</a:t>
            </a:r>
            <a:r>
              <a:rPr sz="2000" spc="-4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yapılmak</a:t>
            </a:r>
            <a:endParaRPr sz="2000">
              <a:latin typeface="Calibri"/>
              <a:cs typeface="Calibri"/>
            </a:endParaRPr>
          </a:p>
          <a:p>
            <a:pPr marL="285115" marR="284480">
              <a:lnSpc>
                <a:spcPct val="100000"/>
              </a:lnSpc>
            </a:pP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isteniyor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kurulacak olan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kamera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sistemi,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en az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sayıda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kamera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içerecek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binada görüş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alanı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dışında da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yer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kalmayacak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şekil 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olacaktır.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problem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nasıl</a:t>
            </a:r>
            <a:r>
              <a:rPr sz="2000" spc="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çözülür?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F2F2F"/>
                </a:solidFill>
                <a:latin typeface="Calibri"/>
                <a:cs typeface="Calibri"/>
              </a:rPr>
              <a:t>Çözüm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İlk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olarak problemin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bilinen bir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probleme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dönüştürülmesi</a:t>
            </a:r>
            <a:r>
              <a:rPr sz="2000" spc="-5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gerekir.</a:t>
            </a:r>
            <a:endParaRPr sz="2000">
              <a:latin typeface="Calibri"/>
              <a:cs typeface="Calibri"/>
            </a:endParaRPr>
          </a:p>
          <a:p>
            <a:pPr marL="285115" marR="327660" algn="just">
              <a:lnSpc>
                <a:spcPct val="100000"/>
              </a:lnSpc>
            </a:pP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Binada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kirişler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kolonlar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ayrıt olarak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düşünüldüğünde, kiriş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kolonların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birleştiği noktalar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da düğüm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olarak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düşünülebilir.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şekilde binanın çizgesi çıkarılmış </a:t>
            </a:r>
            <a:r>
              <a:rPr sz="2000" spc="-45" dirty="0">
                <a:solidFill>
                  <a:srgbClr val="2F2F2F"/>
                </a:solidFill>
                <a:latin typeface="Calibri"/>
                <a:cs typeface="Calibri"/>
              </a:rPr>
              <a:t>olur.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Binaya</a:t>
            </a:r>
            <a:r>
              <a:rPr sz="2000" spc="7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yerleştirilecek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kameraların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görmediği kiriş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veya kolon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kalmamalı.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Kiriş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</a:t>
            </a:r>
            <a:r>
              <a:rPr sz="2000" spc="16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kolonlar</a:t>
            </a:r>
            <a:endParaRPr sz="2000">
              <a:latin typeface="Calibri"/>
              <a:cs typeface="Calibri"/>
            </a:endParaRPr>
          </a:p>
          <a:p>
            <a:pPr marL="285115" marR="183515">
              <a:lnSpc>
                <a:spcPct val="100000"/>
              </a:lnSpc>
            </a:pP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ayrıt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olduklarına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göre çözüm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minimum-düğüm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kapsama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probleminin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çözümü </a:t>
            </a:r>
            <a:r>
              <a:rPr sz="2000" spc="-45" dirty="0">
                <a:solidFill>
                  <a:srgbClr val="2F2F2F"/>
                </a:solidFill>
                <a:latin typeface="Calibri"/>
                <a:cs typeface="Calibri"/>
              </a:rPr>
              <a:t>olur.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Binayı modelleyen çizge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G=(V,E)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olmak 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üzere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problemin çözümü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aşağıdaki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algoritma ile</a:t>
            </a:r>
            <a:r>
              <a:rPr sz="2000" spc="3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yapılır.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(Graflara sonra</a:t>
            </a:r>
            <a:r>
              <a:rPr sz="2000" spc="-1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değinilecektir)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80731" y="765048"/>
            <a:ext cx="1161287" cy="1190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684021"/>
            <a:ext cx="47244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Bilinen </a:t>
            </a:r>
            <a:r>
              <a:rPr sz="3200" spc="-5" dirty="0"/>
              <a:t>Probleme</a:t>
            </a:r>
            <a:r>
              <a:rPr sz="3200" spc="-110" dirty="0"/>
              <a:t> </a:t>
            </a:r>
            <a:r>
              <a:rPr sz="3200" spc="-10" dirty="0"/>
              <a:t>İndirgeme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6680" y="1573733"/>
            <a:ext cx="10115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2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F2F2F"/>
                </a:solidFill>
                <a:latin typeface="Calibri"/>
                <a:cs typeface="Calibri"/>
              </a:rPr>
              <a:t>Çözüm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87196" y="765048"/>
            <a:ext cx="7355205" cy="5256530"/>
            <a:chOff x="1187196" y="765048"/>
            <a:chExt cx="7355205" cy="5256530"/>
          </a:xfrm>
        </p:grpSpPr>
        <p:sp>
          <p:nvSpPr>
            <p:cNvPr id="6" name="object 6"/>
            <p:cNvSpPr/>
            <p:nvPr/>
          </p:nvSpPr>
          <p:spPr>
            <a:xfrm>
              <a:off x="7380731" y="765048"/>
              <a:ext cx="1161287" cy="11902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87196" y="1921764"/>
              <a:ext cx="6624955" cy="4099560"/>
            </a:xfrm>
            <a:custGeom>
              <a:avLst/>
              <a:gdLst/>
              <a:ahLst/>
              <a:cxnLst/>
              <a:rect l="l" t="t" r="r" b="b"/>
              <a:pathLst>
                <a:path w="6624955" h="4099560">
                  <a:moveTo>
                    <a:pt x="6624828" y="0"/>
                  </a:moveTo>
                  <a:lnTo>
                    <a:pt x="0" y="0"/>
                  </a:lnTo>
                  <a:lnTo>
                    <a:pt x="0" y="4099560"/>
                  </a:lnTo>
                  <a:lnTo>
                    <a:pt x="6624828" y="4099560"/>
                  </a:lnTo>
                  <a:lnTo>
                    <a:pt x="66248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87196" y="1921764"/>
            <a:ext cx="6624955" cy="4099560"/>
          </a:xfrm>
          <a:prstGeom prst="rect">
            <a:avLst/>
          </a:prstGeom>
          <a:ln w="57911">
            <a:solidFill>
              <a:srgbClr val="808DA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92075" marR="82550">
              <a:lnSpc>
                <a:spcPts val="2150"/>
              </a:lnSpc>
              <a:spcBef>
                <a:spcPts val="5"/>
              </a:spcBef>
            </a:pPr>
            <a:r>
              <a:rPr sz="1800" b="1" spc="-265" dirty="0">
                <a:solidFill>
                  <a:srgbClr val="006600"/>
                </a:solidFill>
                <a:latin typeface="Arial"/>
                <a:cs typeface="Arial"/>
              </a:rPr>
              <a:t> </a:t>
            </a:r>
            <a:r>
              <a:rPr sz="1800" b="1" dirty="0">
                <a:solidFill>
                  <a:srgbClr val="006600"/>
                </a:solidFill>
                <a:latin typeface="Calibri"/>
                <a:cs typeface="Calibri"/>
              </a:rPr>
              <a:t>C </a:t>
            </a:r>
            <a:r>
              <a:rPr sz="1800" b="1" spc="-10" dirty="0">
                <a:solidFill>
                  <a:srgbClr val="006600"/>
                </a:solidFill>
                <a:latin typeface="Calibri"/>
                <a:cs typeface="Calibri"/>
              </a:rPr>
              <a:t>kümesi hangi </a:t>
            </a:r>
            <a:r>
              <a:rPr sz="1800" b="1" spc="-20" dirty="0">
                <a:solidFill>
                  <a:srgbClr val="006600"/>
                </a:solidFill>
                <a:latin typeface="Calibri"/>
                <a:cs typeface="Calibri"/>
              </a:rPr>
              <a:t>köşelere </a:t>
            </a:r>
            <a:r>
              <a:rPr sz="1800" b="1" spc="-15" dirty="0">
                <a:solidFill>
                  <a:srgbClr val="006600"/>
                </a:solidFill>
                <a:latin typeface="Calibri"/>
                <a:cs typeface="Calibri"/>
              </a:rPr>
              <a:t>kamera </a:t>
            </a:r>
            <a:r>
              <a:rPr sz="1800" b="1" spc="-10" dirty="0">
                <a:solidFill>
                  <a:srgbClr val="006600"/>
                </a:solidFill>
                <a:latin typeface="Calibri"/>
                <a:cs typeface="Calibri"/>
              </a:rPr>
              <a:t>konulacaksa, </a:t>
            </a:r>
            <a:r>
              <a:rPr sz="1800" b="1" dirty="0">
                <a:solidFill>
                  <a:srgbClr val="006600"/>
                </a:solidFill>
                <a:latin typeface="Calibri"/>
                <a:cs typeface="Calibri"/>
              </a:rPr>
              <a:t>o </a:t>
            </a:r>
            <a:r>
              <a:rPr sz="1800" b="1" spc="-15" dirty="0">
                <a:solidFill>
                  <a:srgbClr val="006600"/>
                </a:solidFill>
                <a:latin typeface="Calibri"/>
                <a:cs typeface="Calibri"/>
              </a:rPr>
              <a:t>köşeleri </a:t>
            </a:r>
            <a:r>
              <a:rPr sz="1800" b="1" spc="-65" dirty="0">
                <a:solidFill>
                  <a:srgbClr val="006600"/>
                </a:solidFill>
                <a:latin typeface="Calibri"/>
                <a:cs typeface="Calibri"/>
              </a:rPr>
              <a:t>temsil  </a:t>
            </a:r>
            <a:r>
              <a:rPr sz="1800" b="1" dirty="0">
                <a:solidFill>
                  <a:srgbClr val="006600"/>
                </a:solidFill>
                <a:latin typeface="Calibri"/>
                <a:cs typeface="Calibri"/>
              </a:rPr>
              <a:t>eden </a:t>
            </a:r>
            <a:r>
              <a:rPr sz="1800" b="1" spc="-10" dirty="0">
                <a:solidFill>
                  <a:srgbClr val="006600"/>
                </a:solidFill>
                <a:latin typeface="Calibri"/>
                <a:cs typeface="Calibri"/>
              </a:rPr>
              <a:t>düğümleri</a:t>
            </a:r>
            <a:r>
              <a:rPr sz="1800" b="1" spc="-1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1800" b="1" spc="-30" dirty="0">
                <a:solidFill>
                  <a:srgbClr val="006600"/>
                </a:solidFill>
                <a:latin typeface="Calibri"/>
                <a:cs typeface="Calibri"/>
              </a:rPr>
              <a:t>içerir.</a:t>
            </a:r>
            <a:endParaRPr sz="1800">
              <a:latin typeface="Calibri"/>
              <a:cs typeface="Calibri"/>
            </a:endParaRPr>
          </a:p>
          <a:p>
            <a:pPr marL="92075">
              <a:lnSpc>
                <a:spcPts val="2090"/>
              </a:lnSpc>
            </a:pPr>
            <a:r>
              <a:rPr sz="1800" spc="-5" dirty="0">
                <a:latin typeface="Calibri"/>
                <a:cs typeface="Calibri"/>
              </a:rPr>
              <a:t>Düğüm_Kapsama(G)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  <a:tabLst>
                <a:tab pos="434340" algn="l"/>
              </a:tabLst>
            </a:pPr>
            <a:r>
              <a:rPr sz="1800" spc="-5" dirty="0">
                <a:latin typeface="Calibri"/>
                <a:cs typeface="Calibri"/>
              </a:rPr>
              <a:t>1.	C</a:t>
            </a:r>
            <a:r>
              <a:rPr sz="1800" spc="-5" dirty="0">
                <a:latin typeface="Symbol"/>
                <a:cs typeface="Symbol"/>
              </a:rPr>
              <a:t></a:t>
            </a:r>
            <a:endParaRPr sz="1800">
              <a:latin typeface="Symbol"/>
              <a:cs typeface="Symbol"/>
            </a:endParaRPr>
          </a:p>
          <a:p>
            <a:pPr marL="434975" indent="-34290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434340" algn="l"/>
                <a:tab pos="434975" algn="l"/>
              </a:tabLst>
            </a:pPr>
            <a:r>
              <a:rPr sz="1800" spc="-5" dirty="0">
                <a:latin typeface="Calibri"/>
                <a:cs typeface="Calibri"/>
              </a:rPr>
              <a:t>E’</a:t>
            </a:r>
            <a:r>
              <a:rPr sz="1800" spc="-5" dirty="0">
                <a:latin typeface="Symbol"/>
                <a:cs typeface="Symbol"/>
              </a:rPr>
              <a:t></a:t>
            </a:r>
            <a:r>
              <a:rPr sz="1800" spc="-5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434975" indent="-342900">
              <a:lnSpc>
                <a:spcPct val="100000"/>
              </a:lnSpc>
              <a:buAutoNum type="arabicPeriod" startAt="2"/>
              <a:tabLst>
                <a:tab pos="434340" algn="l"/>
                <a:tab pos="434975" algn="l"/>
              </a:tabLst>
            </a:pPr>
            <a:r>
              <a:rPr sz="1800" dirty="0">
                <a:latin typeface="Calibri"/>
                <a:cs typeface="Calibri"/>
              </a:rPr>
              <a:t>E’</a:t>
            </a:r>
            <a:r>
              <a:rPr sz="1800" dirty="0">
                <a:latin typeface="Symbol"/>
                <a:cs typeface="Symbol"/>
              </a:rPr>
              <a:t>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olduğu sürece </a:t>
            </a:r>
            <a:r>
              <a:rPr sz="1800" spc="-10" dirty="0">
                <a:latin typeface="Calibri"/>
                <a:cs typeface="Calibri"/>
              </a:rPr>
              <a:t>devam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et</a:t>
            </a:r>
            <a:endParaRPr sz="1800">
              <a:latin typeface="Calibri"/>
              <a:cs typeface="Calibri"/>
            </a:endParaRPr>
          </a:p>
          <a:p>
            <a:pPr marL="92075" marR="3108960">
              <a:lnSpc>
                <a:spcPct val="100000"/>
              </a:lnSpc>
              <a:buAutoNum type="arabicPeriod" startAt="2"/>
              <a:tabLst>
                <a:tab pos="905510" algn="l"/>
                <a:tab pos="906144" algn="l"/>
              </a:tabLst>
            </a:pPr>
            <a:r>
              <a:rPr sz="1800" spc="-5" dirty="0">
                <a:latin typeface="Calibri"/>
                <a:cs typeface="Calibri"/>
              </a:rPr>
              <a:t>(u,v)</a:t>
            </a:r>
            <a:r>
              <a:rPr sz="1800" spc="-5" dirty="0">
                <a:latin typeface="Symbol"/>
                <a:cs typeface="Symbol"/>
              </a:rPr>
              <a:t></a:t>
            </a:r>
            <a:r>
              <a:rPr sz="1800" spc="-5" dirty="0">
                <a:latin typeface="Calibri"/>
                <a:cs typeface="Calibri"/>
              </a:rPr>
              <a:t>E’ olan bir </a:t>
            </a:r>
            <a:r>
              <a:rPr sz="1800" spc="-10" dirty="0">
                <a:latin typeface="Calibri"/>
                <a:cs typeface="Calibri"/>
              </a:rPr>
              <a:t>ayrıt </a:t>
            </a:r>
            <a:r>
              <a:rPr sz="1800" dirty="0">
                <a:latin typeface="Calibri"/>
                <a:cs typeface="Calibri"/>
              </a:rPr>
              <a:t>seç </a:t>
            </a:r>
            <a:r>
              <a:rPr sz="1800" spc="-10" dirty="0">
                <a:latin typeface="Calibri"/>
                <a:cs typeface="Calibri"/>
              </a:rPr>
              <a:t>ve  </a:t>
            </a:r>
            <a:r>
              <a:rPr sz="1800" spc="-5" dirty="0">
                <a:latin typeface="Calibri"/>
                <a:cs typeface="Calibri"/>
              </a:rPr>
              <a:t>5.	C</a:t>
            </a:r>
            <a:r>
              <a:rPr sz="1800" spc="-5" dirty="0">
                <a:latin typeface="Symbol"/>
                <a:cs typeface="Symbol"/>
              </a:rPr>
              <a:t></a:t>
            </a:r>
            <a:r>
              <a:rPr sz="1800" spc="-5" dirty="0">
                <a:latin typeface="Calibri"/>
                <a:cs typeface="Calibri"/>
              </a:rPr>
              <a:t>C</a:t>
            </a:r>
            <a:r>
              <a:rPr sz="1800" spc="-5" dirty="0">
                <a:latin typeface="Symbol"/>
                <a:cs typeface="Symbol"/>
              </a:rPr>
              <a:t></a:t>
            </a:r>
            <a:r>
              <a:rPr sz="1800" spc="-5" dirty="0">
                <a:latin typeface="Calibri"/>
                <a:cs typeface="Calibri"/>
              </a:rPr>
              <a:t>{u,v}</a:t>
            </a:r>
            <a:endParaRPr sz="1800">
              <a:latin typeface="Calibri"/>
              <a:cs typeface="Calibri"/>
            </a:endParaRPr>
          </a:p>
          <a:p>
            <a:pPr marL="434975" marR="86360" indent="-342900">
              <a:lnSpc>
                <a:spcPts val="2190"/>
              </a:lnSpc>
              <a:spcBef>
                <a:spcPts val="20"/>
              </a:spcBef>
              <a:tabLst>
                <a:tab pos="904240" algn="l"/>
              </a:tabLst>
            </a:pPr>
            <a:r>
              <a:rPr sz="1800" spc="-5" dirty="0">
                <a:latin typeface="Calibri"/>
                <a:cs typeface="Calibri"/>
              </a:rPr>
              <a:t>6.		</a:t>
            </a:r>
            <a:r>
              <a:rPr sz="1800" spc="5" dirty="0">
                <a:latin typeface="Calibri"/>
                <a:cs typeface="Calibri"/>
              </a:rPr>
              <a:t>E’ </a:t>
            </a:r>
            <a:r>
              <a:rPr sz="1800" spc="-5" dirty="0">
                <a:latin typeface="Calibri"/>
                <a:cs typeface="Calibri"/>
              </a:rPr>
              <a:t>kümesinde </a:t>
            </a:r>
            <a:r>
              <a:rPr sz="1800" dirty="0">
                <a:latin typeface="Calibri"/>
                <a:cs typeface="Calibri"/>
              </a:rPr>
              <a:t>u </a:t>
            </a:r>
            <a:r>
              <a:rPr sz="1800" spc="-15" dirty="0">
                <a:latin typeface="Calibri"/>
                <a:cs typeface="Calibri"/>
              </a:rPr>
              <a:t>veya </a:t>
            </a:r>
            <a:r>
              <a:rPr sz="1800" dirty="0">
                <a:latin typeface="Calibri"/>
                <a:cs typeface="Calibri"/>
              </a:rPr>
              <a:t>v düğümüne </a:t>
            </a:r>
            <a:r>
              <a:rPr sz="1800" spc="-5" dirty="0">
                <a:latin typeface="Calibri"/>
                <a:cs typeface="Calibri"/>
              </a:rPr>
              <a:t>çakışık olan </a:t>
            </a:r>
            <a:r>
              <a:rPr sz="1800" spc="-10" dirty="0">
                <a:latin typeface="Calibri"/>
                <a:cs typeface="Calibri"/>
              </a:rPr>
              <a:t>ayrıtların  </a:t>
            </a:r>
            <a:r>
              <a:rPr sz="1800" spc="-5" dirty="0">
                <a:latin typeface="Calibri"/>
                <a:cs typeface="Calibri"/>
              </a:rPr>
              <a:t>hepsini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sil.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654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148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9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534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-6350" y="0"/>
            <a:ext cx="9156700" cy="6871970"/>
            <a:chOff x="-6350" y="0"/>
            <a:chExt cx="9156700" cy="6871970"/>
          </a:xfrm>
        </p:grpSpPr>
        <p:sp>
          <p:nvSpPr>
            <p:cNvPr id="11" name="object 11"/>
            <p:cNvSpPr/>
            <p:nvPr/>
          </p:nvSpPr>
          <p:spPr>
            <a:xfrm>
              <a:off x="2895600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-6350" y="209930"/>
              <a:ext cx="9156700" cy="66544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61332" y="0"/>
              <a:ext cx="3679190" cy="6250305"/>
            </a:xfrm>
            <a:custGeom>
              <a:avLst/>
              <a:gdLst/>
              <a:ahLst/>
              <a:cxnLst/>
              <a:rect l="l" t="t" r="r" b="b"/>
              <a:pathLst>
                <a:path w="3679190" h="6250305">
                  <a:moveTo>
                    <a:pt x="0" y="6249924"/>
                  </a:moveTo>
                  <a:lnTo>
                    <a:pt x="3678936" y="6249924"/>
                  </a:lnTo>
                  <a:lnTo>
                    <a:pt x="3678936" y="0"/>
                  </a:lnTo>
                  <a:lnTo>
                    <a:pt x="0" y="0"/>
                  </a:lnTo>
                  <a:lnTo>
                    <a:pt x="0" y="624992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1332" y="0"/>
              <a:ext cx="3679190" cy="6250305"/>
            </a:xfrm>
            <a:custGeom>
              <a:avLst/>
              <a:gdLst/>
              <a:ahLst/>
              <a:cxnLst/>
              <a:rect l="l" t="t" r="r" b="b"/>
              <a:pathLst>
                <a:path w="3679190" h="6250305">
                  <a:moveTo>
                    <a:pt x="0" y="6249924"/>
                  </a:moveTo>
                  <a:lnTo>
                    <a:pt x="3678936" y="6249924"/>
                  </a:lnTo>
                  <a:lnTo>
                    <a:pt x="3678936" y="0"/>
                  </a:lnTo>
                </a:path>
                <a:path w="3679190" h="6250305">
                  <a:moveTo>
                    <a:pt x="0" y="0"/>
                  </a:moveTo>
                  <a:lnTo>
                    <a:pt x="0" y="6249924"/>
                  </a:lnTo>
                </a:path>
              </a:pathLst>
            </a:custGeom>
            <a:ln w="15240">
              <a:solidFill>
                <a:srgbClr val="6C6C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49723" y="0"/>
              <a:ext cx="3505200" cy="2291080"/>
            </a:xfrm>
            <a:custGeom>
              <a:avLst/>
              <a:gdLst/>
              <a:ahLst/>
              <a:cxnLst/>
              <a:rect l="l" t="t" r="r" b="b"/>
              <a:pathLst>
                <a:path w="3505200" h="2291080">
                  <a:moveTo>
                    <a:pt x="0" y="2290572"/>
                  </a:moveTo>
                  <a:lnTo>
                    <a:pt x="3505200" y="2290572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2290572"/>
                  </a:lnTo>
                  <a:close/>
                </a:path>
              </a:pathLst>
            </a:custGeom>
            <a:solidFill>
              <a:srgbClr val="7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1247" y="6088379"/>
              <a:ext cx="3505200" cy="82550"/>
            </a:xfrm>
            <a:custGeom>
              <a:avLst/>
              <a:gdLst/>
              <a:ahLst/>
              <a:cxnLst/>
              <a:rect l="l" t="t" r="r" b="b"/>
              <a:pathLst>
                <a:path w="3505200" h="82550">
                  <a:moveTo>
                    <a:pt x="3505200" y="0"/>
                  </a:moveTo>
                  <a:lnTo>
                    <a:pt x="0" y="0"/>
                  </a:lnTo>
                  <a:lnTo>
                    <a:pt x="0" y="82296"/>
                  </a:lnTo>
                  <a:lnTo>
                    <a:pt x="3505200" y="82296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A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269229" y="2117547"/>
            <a:ext cx="2701290" cy="1794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350" indent="1550035" algn="r">
              <a:lnSpc>
                <a:spcPct val="100000"/>
              </a:lnSpc>
              <a:spcBef>
                <a:spcPts val="105"/>
              </a:spcBef>
            </a:pPr>
            <a:r>
              <a:rPr sz="2900" dirty="0"/>
              <a:t>6.H</a:t>
            </a:r>
            <a:r>
              <a:rPr sz="2900" spc="-15" dirty="0"/>
              <a:t>a</a:t>
            </a:r>
            <a:r>
              <a:rPr sz="2900" spc="-5" dirty="0"/>
              <a:t>f</a:t>
            </a:r>
            <a:r>
              <a:rPr sz="2900" spc="-25" dirty="0"/>
              <a:t>t</a:t>
            </a:r>
            <a:r>
              <a:rPr sz="2900" dirty="0"/>
              <a:t>a  </a:t>
            </a:r>
            <a:r>
              <a:rPr sz="2900" spc="-10" dirty="0"/>
              <a:t>Kıyım</a:t>
            </a:r>
            <a:r>
              <a:rPr sz="2900" spc="-80" dirty="0"/>
              <a:t> </a:t>
            </a:r>
            <a:r>
              <a:rPr sz="2900" spc="-10" dirty="0"/>
              <a:t>Fonksiyonu </a:t>
            </a:r>
            <a:r>
              <a:rPr sz="2900" dirty="0"/>
              <a:t> </a:t>
            </a:r>
            <a:r>
              <a:rPr sz="2900" spc="-5" dirty="0"/>
              <a:t>(</a:t>
            </a:r>
            <a:r>
              <a:rPr sz="2900" dirty="0"/>
              <a:t>Hashing)</a:t>
            </a:r>
            <a:r>
              <a:rPr sz="2900" spc="-15" dirty="0"/>
              <a:t>,</a:t>
            </a:r>
            <a:r>
              <a:rPr sz="2900" dirty="0"/>
              <a:t>İki</a:t>
            </a:r>
            <a:r>
              <a:rPr sz="2900" spc="-10" dirty="0"/>
              <a:t>l</a:t>
            </a:r>
            <a:r>
              <a:rPr sz="2900" dirty="0"/>
              <a:t>i</a:t>
            </a:r>
            <a:endParaRPr sz="2900"/>
          </a:p>
          <a:p>
            <a:pPr marR="5080" algn="r">
              <a:lnSpc>
                <a:spcPct val="100000"/>
              </a:lnSpc>
            </a:pPr>
            <a:r>
              <a:rPr sz="2900" spc="-10" dirty="0"/>
              <a:t>Arama</a:t>
            </a:r>
            <a:r>
              <a:rPr sz="2900" spc="-75" dirty="0"/>
              <a:t> </a:t>
            </a:r>
            <a:r>
              <a:rPr sz="2900" spc="-10" dirty="0"/>
              <a:t>Ağaçları</a:t>
            </a:r>
            <a:endParaRPr sz="2900"/>
          </a:p>
        </p:txBody>
      </p:sp>
      <p:sp>
        <p:nvSpPr>
          <p:cNvPr id="18" name="object 18"/>
          <p:cNvSpPr txBox="1"/>
          <p:nvPr/>
        </p:nvSpPr>
        <p:spPr>
          <a:xfrm>
            <a:off x="7153147" y="3886327"/>
            <a:ext cx="81534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dirty="0">
                <a:solidFill>
                  <a:srgbClr val="AC0000"/>
                </a:solidFill>
                <a:latin typeface="Calibri"/>
                <a:cs typeface="Calibri"/>
              </a:rPr>
              <a:t>(B</a:t>
            </a:r>
            <a:r>
              <a:rPr sz="2900" b="1" spc="-35" dirty="0">
                <a:solidFill>
                  <a:srgbClr val="AC0000"/>
                </a:solidFill>
                <a:latin typeface="Calibri"/>
                <a:cs typeface="Calibri"/>
              </a:rPr>
              <a:t>S</a:t>
            </a:r>
            <a:r>
              <a:rPr sz="2900" b="1" spc="-5" dirty="0">
                <a:solidFill>
                  <a:srgbClr val="AC0000"/>
                </a:solidFill>
                <a:latin typeface="Calibri"/>
                <a:cs typeface="Calibri"/>
              </a:rPr>
              <a:t>T)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13553" y="4385269"/>
            <a:ext cx="2561590" cy="123253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solidFill>
                  <a:srgbClr val="424242"/>
                </a:solidFill>
                <a:latin typeface="Calibri"/>
                <a:cs typeface="Calibri"/>
              </a:rPr>
              <a:t>Rastgele yapılanmış</a:t>
            </a:r>
            <a:r>
              <a:rPr sz="1800" spc="-1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Calibri"/>
                <a:cs typeface="Calibri"/>
              </a:rPr>
              <a:t>ikili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800" spc="-10" dirty="0">
                <a:solidFill>
                  <a:srgbClr val="424242"/>
                </a:solidFill>
                <a:latin typeface="Calibri"/>
                <a:cs typeface="Calibri"/>
              </a:rPr>
              <a:t>arama</a:t>
            </a:r>
            <a:r>
              <a:rPr sz="1800" spc="-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Calibri"/>
                <a:cs typeface="Calibri"/>
              </a:rPr>
              <a:t>ağaçları</a:t>
            </a:r>
            <a:endParaRPr sz="1800">
              <a:latin typeface="Calibri"/>
              <a:cs typeface="Calibri"/>
            </a:endParaRPr>
          </a:p>
          <a:p>
            <a:pPr marL="177800" indent="-165735">
              <a:lnSpc>
                <a:spcPct val="100000"/>
              </a:lnSpc>
              <a:spcBef>
                <a:spcPts val="215"/>
              </a:spcBef>
              <a:buChar char="•"/>
              <a:tabLst>
                <a:tab pos="178435" algn="l"/>
              </a:tabLst>
            </a:pPr>
            <a:r>
              <a:rPr sz="1800" dirty="0">
                <a:solidFill>
                  <a:srgbClr val="424242"/>
                </a:solidFill>
                <a:latin typeface="Calibri"/>
                <a:cs typeface="Calibri"/>
              </a:rPr>
              <a:t>Beklenen düğüm</a:t>
            </a:r>
            <a:r>
              <a:rPr sz="1800" spc="-6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Calibri"/>
                <a:cs typeface="Calibri"/>
              </a:rPr>
              <a:t>derinliği</a:t>
            </a:r>
            <a:endParaRPr sz="1800">
              <a:latin typeface="Calibri"/>
              <a:cs typeface="Calibri"/>
            </a:endParaRPr>
          </a:p>
          <a:p>
            <a:pPr marL="177800" indent="-165735">
              <a:lnSpc>
                <a:spcPct val="100000"/>
              </a:lnSpc>
              <a:spcBef>
                <a:spcPts val="219"/>
              </a:spcBef>
              <a:buChar char="•"/>
              <a:tabLst>
                <a:tab pos="178435" algn="l"/>
              </a:tabLst>
            </a:pPr>
            <a:r>
              <a:rPr sz="1800" spc="-15" dirty="0">
                <a:solidFill>
                  <a:srgbClr val="424242"/>
                </a:solidFill>
                <a:latin typeface="Calibri"/>
                <a:cs typeface="Calibri"/>
              </a:rPr>
              <a:t>Yüksekliği </a:t>
            </a:r>
            <a:r>
              <a:rPr sz="1800" spc="-5" dirty="0">
                <a:solidFill>
                  <a:srgbClr val="424242"/>
                </a:solidFill>
                <a:latin typeface="Calibri"/>
                <a:cs typeface="Calibri"/>
              </a:rPr>
              <a:t>çözümlemek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29353" y="5794349"/>
            <a:ext cx="1962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AC0000"/>
                </a:solidFill>
                <a:latin typeface="Arial"/>
                <a:cs typeface="Arial"/>
              </a:rPr>
              <a:t>73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60280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Taban </a:t>
            </a:r>
            <a:r>
              <a:rPr spc="-10" dirty="0"/>
              <a:t>sıralaması</a:t>
            </a:r>
            <a:r>
              <a:rPr spc="70" dirty="0"/>
              <a:t> </a:t>
            </a:r>
            <a:r>
              <a:rPr spc="-10" dirty="0"/>
              <a:t>uygulaması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2416" y="836675"/>
            <a:ext cx="7284720" cy="5615940"/>
            <a:chOff x="1042416" y="836675"/>
            <a:chExt cx="7284720" cy="5615940"/>
          </a:xfrm>
        </p:grpSpPr>
        <p:sp>
          <p:nvSpPr>
            <p:cNvPr id="5" name="object 5"/>
            <p:cNvSpPr/>
            <p:nvPr/>
          </p:nvSpPr>
          <p:spPr>
            <a:xfrm>
              <a:off x="7164324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2416" y="2205227"/>
              <a:ext cx="7171944" cy="4247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418846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Taban </a:t>
            </a:r>
            <a:r>
              <a:rPr spc="-10" dirty="0"/>
              <a:t>sıralamasının  çözümlemesi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5904" y="836675"/>
            <a:ext cx="7571740" cy="5465445"/>
            <a:chOff x="755904" y="836675"/>
            <a:chExt cx="7571740" cy="5465445"/>
          </a:xfrm>
        </p:grpSpPr>
        <p:sp>
          <p:nvSpPr>
            <p:cNvPr id="5" name="object 5"/>
            <p:cNvSpPr/>
            <p:nvPr/>
          </p:nvSpPr>
          <p:spPr>
            <a:xfrm>
              <a:off x="7164324" y="836675"/>
              <a:ext cx="1162812" cy="11902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5904" y="2276855"/>
              <a:ext cx="7435595" cy="40248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3040</Words>
  <Application>Microsoft Office PowerPoint</Application>
  <PresentationFormat>Ekran Gösterisi (4:3)</PresentationFormat>
  <Paragraphs>591</Paragraphs>
  <Slides>73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73</vt:i4>
      </vt:variant>
    </vt:vector>
  </HeadingPairs>
  <TitlesOfParts>
    <vt:vector size="80" baseType="lpstr">
      <vt:lpstr>Arial</vt:lpstr>
      <vt:lpstr>Calibri</vt:lpstr>
      <vt:lpstr>Consolas</vt:lpstr>
      <vt:lpstr>Symbol</vt:lpstr>
      <vt:lpstr>Times New Roman</vt:lpstr>
      <vt:lpstr>Wingdings</vt:lpstr>
      <vt:lpstr>Office Theme</vt:lpstr>
      <vt:lpstr>5.Hafta  Alt Sınırları Sıralama  Doğrusal-Zaman  (linear time) Sıralaması (devam)</vt:lpstr>
      <vt:lpstr>Sayma Sıralaması</vt:lpstr>
      <vt:lpstr>Taban (Radix) sıralaması</vt:lpstr>
      <vt:lpstr>Taban (Radix) sıralaması</vt:lpstr>
      <vt:lpstr>Taban sıralaması uygulaması</vt:lpstr>
      <vt:lpstr>Taban sıralaması uygulaması</vt:lpstr>
      <vt:lpstr>Taban sıralaması uygulaması</vt:lpstr>
      <vt:lpstr>Taban sıralaması uygulaması</vt:lpstr>
      <vt:lpstr>Taban sıralamasının  çözümlemesi</vt:lpstr>
      <vt:lpstr>Taban sıralamasının  çözümlemesi</vt:lpstr>
      <vt:lpstr>r' yi seçmek</vt:lpstr>
      <vt:lpstr>Sonuçlar</vt:lpstr>
      <vt:lpstr>Radix Sort</vt:lpstr>
      <vt:lpstr>Radix Sort</vt:lpstr>
      <vt:lpstr>Kova Sıralama  (Bucket Sort)</vt:lpstr>
      <vt:lpstr>Kova Sıralama  (Bucket Sort)</vt:lpstr>
      <vt:lpstr>Kova Sıralama:</vt:lpstr>
      <vt:lpstr>Kova Sıralama  (Bucket Sort)</vt:lpstr>
      <vt:lpstr>Kova Sıralama  (Bucket Sort)</vt:lpstr>
      <vt:lpstr>Kova Sıralama:</vt:lpstr>
      <vt:lpstr>PowerPoint Sunusu</vt:lpstr>
      <vt:lpstr>Sıra İstatistikleri</vt:lpstr>
      <vt:lpstr>Sıra istatistikleri (doğrusal zamanda)</vt:lpstr>
      <vt:lpstr>Sıra İstatistikleri</vt:lpstr>
      <vt:lpstr>Sıra istatistiklerinin Bulunması:  Seçim Problemi</vt:lpstr>
      <vt:lpstr>Rastgele böl-ve-fethet  algoritması</vt:lpstr>
      <vt:lpstr>Örnek</vt:lpstr>
      <vt:lpstr>Rastgele Seçme Analizi:  Çözümlemede sezgi (öngörü)</vt:lpstr>
      <vt:lpstr>Beklenen süre çözümlemesi:  (Average Case)</vt:lpstr>
      <vt:lpstr>Beklenen süre çözümlemesi</vt:lpstr>
      <vt:lpstr>Beklenenin hesaplanması</vt:lpstr>
      <vt:lpstr>Beklenenin hesaplanması</vt:lpstr>
      <vt:lpstr>Beklenenin hesaplanması</vt:lpstr>
      <vt:lpstr>Beklenenin hesaplanması</vt:lpstr>
      <vt:lpstr>Karmaşık yineleme</vt:lpstr>
      <vt:lpstr>Yerine koyma metodu</vt:lpstr>
      <vt:lpstr>Yerine koyma metodu</vt:lpstr>
      <vt:lpstr>Yerine koyma metodu</vt:lpstr>
      <vt:lpstr>İspat, Yerine koyma 2. yöntem</vt:lpstr>
      <vt:lpstr>İspat, Yerine koyma 2. yöntem  T(n)  cn, c sabitini çok büyük seç:</vt:lpstr>
      <vt:lpstr>Rastgele sıra istatistik  seçiminin özeti</vt:lpstr>
      <vt:lpstr>En kötü durum doğrusal-zaman  sıra istatistikleri</vt:lpstr>
      <vt:lpstr>Pivot seçimi</vt:lpstr>
      <vt:lpstr>Pivot seçimi</vt:lpstr>
      <vt:lpstr>Pivot seçimi</vt:lpstr>
      <vt:lpstr>Pivot seçimi</vt:lpstr>
      <vt:lpstr>Çözümleme</vt:lpstr>
      <vt:lpstr>Çözümleme (Tüm elemanları  farklı varsay.)</vt:lpstr>
      <vt:lpstr>Çözümleme (Tüm elemanları  farklı varsay.)</vt:lpstr>
      <vt:lpstr>Önemsiz basitleştirme</vt:lpstr>
      <vt:lpstr>Yinelemeyi geliştirmek</vt:lpstr>
      <vt:lpstr>Yinelemeyi çözmek</vt:lpstr>
      <vt:lpstr>Sonuçlar</vt:lpstr>
      <vt:lpstr>PowerPoint Sunusu</vt:lpstr>
      <vt:lpstr>Bilinen Probleme İndirgeme</vt:lpstr>
      <vt:lpstr>Bilinen Probleme İndirgeme</vt:lpstr>
      <vt:lpstr>Bilinen Probleme İndirgeme</vt:lpstr>
      <vt:lpstr>Bilinen Probleme İndirgeme</vt:lpstr>
      <vt:lpstr>Bilinen Probleme İndirgeme</vt:lpstr>
      <vt:lpstr>Bilinen Probleme İndirgeme</vt:lpstr>
      <vt:lpstr>Bilinen Probleme İndirgeme</vt:lpstr>
      <vt:lpstr>Bilinen Probleme İndirgeme</vt:lpstr>
      <vt:lpstr>Bilinen Probleme İndirgeme</vt:lpstr>
      <vt:lpstr>Bilinen Probleme İndirgeme</vt:lpstr>
      <vt:lpstr>Bilinen Probleme İndirgeme</vt:lpstr>
      <vt:lpstr>Bilinen Probleme İndirgeme</vt:lpstr>
      <vt:lpstr>Bilinen Probleme İndirgeme</vt:lpstr>
      <vt:lpstr>Bilinen Probleme İndirgeme</vt:lpstr>
      <vt:lpstr>Bilinen Probleme İndirgeme</vt:lpstr>
      <vt:lpstr>Bilinen Probleme İndirgeme</vt:lpstr>
      <vt:lpstr>Bilinen Probleme İndirgeme</vt:lpstr>
      <vt:lpstr>Bilinen Probleme İndirgeme</vt:lpstr>
      <vt:lpstr>6.Hafta  Kıyım Fonksiyonu  (Hashing),İkili Arama Ağaçları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Yapıları ve Algoritmalar</dc:title>
  <dc:creator>ERKAN TANYILDIZI</dc:creator>
  <cp:lastModifiedBy>CASPER</cp:lastModifiedBy>
  <cp:revision>2</cp:revision>
  <dcterms:created xsi:type="dcterms:W3CDTF">2020-10-06T18:11:34Z</dcterms:created>
  <dcterms:modified xsi:type="dcterms:W3CDTF">2024-12-11T12:47:34Z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2020-10-06T00:00:00Z</vt:filetime>
  </property>
</Properties>
</file>