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7" autoAdjust="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1C9F1-C804-4DC8-AF22-2E0338455169}" type="datetimeFigureOut">
              <a:rPr lang="tr-TR" smtClean="0"/>
              <a:t>11.12.2024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E1E1-5A49-424D-81FE-8DD3806FB4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28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47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39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63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50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75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2589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55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3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65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496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50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657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4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680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768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91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82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0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18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52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78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02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99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8" y="1583942"/>
                </a:lnTo>
                <a:lnTo>
                  <a:pt x="740657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7" y="1583942"/>
                </a:lnTo>
              </a:path>
              <a:path w="1395095" h="1584325">
                <a:moveTo>
                  <a:pt x="659948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2" y="1564892"/>
                </a:lnTo>
              </a:path>
              <a:path w="1395095" h="1565275">
                <a:moveTo>
                  <a:pt x="626869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8" y="2841242"/>
                </a:lnTo>
              </a:path>
              <a:path w="2128520" h="2841625">
                <a:moveTo>
                  <a:pt x="1343848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836421"/>
            <a:ext cx="6900468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1765" y="1800605"/>
            <a:ext cx="7065645" cy="336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Huffman_coding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3341" y="3235197"/>
            <a:ext cx="2564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417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9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.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H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Veri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sıkıştırma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ve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Aç  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gözlü</a:t>
            </a:r>
            <a:r>
              <a:rPr sz="2400" b="1" spc="-7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algoritmalar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76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Ön ek Kodları </a:t>
            </a:r>
            <a:r>
              <a:rPr sz="2400" spc="-10" dirty="0"/>
              <a:t>ve </a:t>
            </a:r>
            <a:r>
              <a:rPr sz="2400" dirty="0"/>
              <a:t>İkili </a:t>
            </a:r>
            <a:r>
              <a:rPr sz="2400" spc="-10" dirty="0"/>
              <a:t>ağaçta</a:t>
            </a:r>
            <a:r>
              <a:rPr sz="2400" spc="-50" dirty="0"/>
              <a:t> </a:t>
            </a:r>
            <a:r>
              <a:rPr sz="2400" spc="-10" dirty="0"/>
              <a:t>gösterimi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43355" y="1915667"/>
            <a:ext cx="7257288" cy="454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53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</a:t>
            </a:r>
            <a:r>
              <a:rPr sz="2400" dirty="0"/>
              <a:t>için </a:t>
            </a:r>
            <a:r>
              <a:rPr sz="2400" spc="-20" dirty="0"/>
              <a:t>gereken</a:t>
            </a:r>
            <a:r>
              <a:rPr sz="2400" spc="-65" dirty="0"/>
              <a:t> </a:t>
            </a:r>
            <a:r>
              <a:rPr sz="2400" spc="-5" dirty="0"/>
              <a:t>boyut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5267705"/>
            <a:ext cx="751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3810" y="5256705"/>
            <a:ext cx="2692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Times New Roman"/>
                <a:cs typeface="Times New Roman"/>
              </a:rPr>
              <a:t>c</a:t>
            </a:r>
            <a:r>
              <a:rPr sz="1050" spc="-10" dirty="0">
                <a:latin typeface="Symbol"/>
                <a:cs typeface="Symbol"/>
              </a:rPr>
              <a:t></a:t>
            </a:r>
            <a:r>
              <a:rPr sz="1050" spc="2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774" y="2340991"/>
            <a:ext cx="6456680" cy="291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27114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alfabesinde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üretilmiş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ise, bu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durumda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yaprak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sayısının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|C|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olması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gerekir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ara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düğümlerde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|C|-1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olmalıdır.</a:t>
            </a:r>
            <a:endParaRPr sz="2000">
              <a:latin typeface="Calibri"/>
              <a:cs typeface="Calibri"/>
            </a:endParaRPr>
          </a:p>
          <a:p>
            <a:pPr marL="310515" marR="30480" indent="-273050">
              <a:lnSpc>
                <a:spcPct val="99800"/>
              </a:lnSpc>
              <a:spcBef>
                <a:spcPts val="505"/>
              </a:spcBef>
              <a:tabLst>
                <a:tab pos="36703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	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2F2F2F"/>
                </a:solidFill>
                <a:latin typeface="Symbol"/>
                <a:cs typeface="Symbol"/>
              </a:rPr>
              <a:t>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f(c)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frekansını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göstersin.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  da ön ek(prefix)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ağacı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</a:t>
            </a:r>
            <a:r>
              <a:rPr sz="1950" b="1" baseline="-21367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(c)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karakterinin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T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ağacındaki derinliği olsun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zamanda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karakterinin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uzunluğunu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gösterir.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Dosyanın kodlandıktan 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uzunluğu B(T) aşağıdaki gibi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20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edilir</a:t>
            </a:r>
            <a:endParaRPr sz="2000">
              <a:latin typeface="Calibri"/>
              <a:cs typeface="Calibri"/>
            </a:endParaRPr>
          </a:p>
          <a:p>
            <a:pPr marL="1534160">
              <a:lnSpc>
                <a:spcPct val="100000"/>
              </a:lnSpc>
              <a:spcBef>
                <a:spcPts val="200"/>
              </a:spcBef>
            </a:pPr>
            <a:r>
              <a:rPr sz="1650" spc="55" dirty="0">
                <a:latin typeface="Times New Roman"/>
                <a:cs typeface="Times New Roman"/>
              </a:rPr>
              <a:t>B(T) </a:t>
            </a:r>
            <a:r>
              <a:rPr sz="1650" spc="25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3600" spc="82" baseline="-9259" dirty="0">
                <a:latin typeface="Symbol"/>
                <a:cs typeface="Symbol"/>
              </a:rPr>
              <a:t></a:t>
            </a:r>
            <a:r>
              <a:rPr sz="3600" spc="-727" baseline="-9259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f </a:t>
            </a:r>
            <a:r>
              <a:rPr sz="1650" spc="45" dirty="0">
                <a:latin typeface="Times New Roman"/>
                <a:cs typeface="Times New Roman"/>
              </a:rPr>
              <a:t>(c)d </a:t>
            </a:r>
            <a:r>
              <a:rPr sz="1575" spc="30" baseline="-23809" dirty="0">
                <a:latin typeface="Times New Roman"/>
                <a:cs typeface="Times New Roman"/>
              </a:rPr>
              <a:t>T </a:t>
            </a:r>
            <a:r>
              <a:rPr sz="1650" spc="40" dirty="0">
                <a:latin typeface="Times New Roman"/>
                <a:cs typeface="Times New Roman"/>
              </a:rPr>
              <a:t>(c)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282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Sabit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uzunlukta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424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5"/>
              </a:spcBef>
            </a:pPr>
            <a:r>
              <a:rPr sz="800" spc="-15" dirty="0">
                <a:latin typeface="Arial"/>
                <a:cs typeface="Arial"/>
              </a:rPr>
              <a:t>a:45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953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800" spc="-15" dirty="0">
                <a:latin typeface="Arial"/>
                <a:cs typeface="Arial"/>
              </a:rPr>
              <a:t>b:13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110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Arial"/>
                <a:cs typeface="Arial"/>
              </a:rPr>
              <a:t>c:12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9334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800" spc="-15" dirty="0">
                <a:latin typeface="Arial"/>
                <a:cs typeface="Arial"/>
              </a:rPr>
              <a:t>d:16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957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Arial"/>
                <a:cs typeface="Arial"/>
              </a:rPr>
              <a:t>e:9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048" y="5655818"/>
            <a:ext cx="600075" cy="402590"/>
          </a:xfrm>
          <a:prstGeom prst="rect">
            <a:avLst/>
          </a:prstGeom>
          <a:solidFill>
            <a:srgbClr val="FFFFFF"/>
          </a:solidFill>
          <a:ln w="33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f</a:t>
            </a:r>
            <a:r>
              <a:rPr sz="800" spc="-14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:5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1628" y="3660749"/>
            <a:ext cx="1328420" cy="1997075"/>
            <a:chOff x="1871628" y="3660749"/>
            <a:chExt cx="1328420" cy="1997075"/>
          </a:xfrm>
        </p:grpSpPr>
        <p:sp>
          <p:nvSpPr>
            <p:cNvPr id="11" name="object 11"/>
            <p:cNvSpPr/>
            <p:nvPr/>
          </p:nvSpPr>
          <p:spPr>
            <a:xfrm>
              <a:off x="1873533" y="4812164"/>
              <a:ext cx="423545" cy="843915"/>
            </a:xfrm>
            <a:custGeom>
              <a:avLst/>
              <a:gdLst/>
              <a:ahLst/>
              <a:cxnLst/>
              <a:rect l="l" t="t" r="r" b="b"/>
              <a:pathLst>
                <a:path w="423544" h="843914">
                  <a:moveTo>
                    <a:pt x="423419" y="0"/>
                  </a:moveTo>
                  <a:lnTo>
                    <a:pt x="0" y="843648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5462" y="3662654"/>
              <a:ext cx="362585" cy="364490"/>
            </a:xfrm>
            <a:custGeom>
              <a:avLst/>
              <a:gdLst/>
              <a:ahLst/>
              <a:cxnLst/>
              <a:rect l="l" t="t" r="r" b="b"/>
              <a:pathLst>
                <a:path w="362585" h="364489">
                  <a:moveTo>
                    <a:pt x="182647" y="0"/>
                  </a:moveTo>
                  <a:lnTo>
                    <a:pt x="134610" y="6682"/>
                  </a:lnTo>
                  <a:lnTo>
                    <a:pt x="92960" y="25928"/>
                  </a:lnTo>
                  <a:lnTo>
                    <a:pt x="54371" y="55064"/>
                  </a:lnTo>
                  <a:lnTo>
                    <a:pt x="25721" y="93689"/>
                  </a:lnTo>
                  <a:lnTo>
                    <a:pt x="6267" y="135389"/>
                  </a:lnTo>
                  <a:lnTo>
                    <a:pt x="0" y="183770"/>
                  </a:lnTo>
                  <a:lnTo>
                    <a:pt x="6267" y="228677"/>
                  </a:lnTo>
                  <a:lnTo>
                    <a:pt x="25721" y="273985"/>
                  </a:lnTo>
                  <a:lnTo>
                    <a:pt x="54371" y="309403"/>
                  </a:lnTo>
                  <a:lnTo>
                    <a:pt x="92960" y="338138"/>
                  </a:lnTo>
                  <a:lnTo>
                    <a:pt x="134610" y="357384"/>
                  </a:lnTo>
                  <a:lnTo>
                    <a:pt x="182647" y="364066"/>
                  </a:lnTo>
                  <a:lnTo>
                    <a:pt x="227491" y="357384"/>
                  </a:lnTo>
                  <a:lnTo>
                    <a:pt x="272335" y="338138"/>
                  </a:lnTo>
                  <a:lnTo>
                    <a:pt x="307731" y="309403"/>
                  </a:lnTo>
                  <a:lnTo>
                    <a:pt x="336739" y="273985"/>
                  </a:lnTo>
                  <a:lnTo>
                    <a:pt x="355768" y="228677"/>
                  </a:lnTo>
                  <a:lnTo>
                    <a:pt x="362155" y="183770"/>
                  </a:lnTo>
                  <a:lnTo>
                    <a:pt x="355768" y="135389"/>
                  </a:lnTo>
                  <a:lnTo>
                    <a:pt x="336739" y="93689"/>
                  </a:lnTo>
                  <a:lnTo>
                    <a:pt x="307731" y="55064"/>
                  </a:lnTo>
                  <a:lnTo>
                    <a:pt x="272335" y="25928"/>
                  </a:lnTo>
                  <a:lnTo>
                    <a:pt x="227491" y="6682"/>
                  </a:lnTo>
                  <a:lnTo>
                    <a:pt x="182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5462" y="3662654"/>
              <a:ext cx="362585" cy="364490"/>
            </a:xfrm>
            <a:custGeom>
              <a:avLst/>
              <a:gdLst/>
              <a:ahLst/>
              <a:cxnLst/>
              <a:rect l="l" t="t" r="r" b="b"/>
              <a:pathLst>
                <a:path w="362585" h="364489">
                  <a:moveTo>
                    <a:pt x="0" y="183770"/>
                  </a:moveTo>
                  <a:lnTo>
                    <a:pt x="6267" y="135389"/>
                  </a:lnTo>
                  <a:lnTo>
                    <a:pt x="25721" y="93689"/>
                  </a:lnTo>
                  <a:lnTo>
                    <a:pt x="54371" y="55064"/>
                  </a:lnTo>
                  <a:lnTo>
                    <a:pt x="92960" y="25928"/>
                  </a:lnTo>
                  <a:lnTo>
                    <a:pt x="134610" y="6682"/>
                  </a:lnTo>
                  <a:lnTo>
                    <a:pt x="182647" y="0"/>
                  </a:lnTo>
                  <a:lnTo>
                    <a:pt x="227491" y="6682"/>
                  </a:lnTo>
                  <a:lnTo>
                    <a:pt x="272335" y="25928"/>
                  </a:lnTo>
                  <a:lnTo>
                    <a:pt x="307731" y="55064"/>
                  </a:lnTo>
                  <a:lnTo>
                    <a:pt x="336739" y="93689"/>
                  </a:lnTo>
                  <a:lnTo>
                    <a:pt x="355768" y="135389"/>
                  </a:lnTo>
                  <a:lnTo>
                    <a:pt x="362155" y="183770"/>
                  </a:lnTo>
                  <a:lnTo>
                    <a:pt x="355768" y="228677"/>
                  </a:lnTo>
                  <a:lnTo>
                    <a:pt x="336739" y="273985"/>
                  </a:lnTo>
                  <a:lnTo>
                    <a:pt x="307731" y="309403"/>
                  </a:lnTo>
                  <a:lnTo>
                    <a:pt x="272335" y="338138"/>
                  </a:lnTo>
                  <a:lnTo>
                    <a:pt x="227491" y="357384"/>
                  </a:lnTo>
                  <a:lnTo>
                    <a:pt x="182647" y="364066"/>
                  </a:lnTo>
                  <a:lnTo>
                    <a:pt x="134610" y="357384"/>
                  </a:lnTo>
                  <a:lnTo>
                    <a:pt x="92960" y="338138"/>
                  </a:lnTo>
                  <a:lnTo>
                    <a:pt x="54371" y="309403"/>
                  </a:lnTo>
                  <a:lnTo>
                    <a:pt x="25721" y="273985"/>
                  </a:lnTo>
                  <a:lnTo>
                    <a:pt x="6267" y="228677"/>
                  </a:lnTo>
                  <a:lnTo>
                    <a:pt x="0" y="183770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43134" y="3760363"/>
            <a:ext cx="134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86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12027" y="4446486"/>
            <a:ext cx="3370579" cy="1211580"/>
            <a:chOff x="2112027" y="4446486"/>
            <a:chExt cx="3370579" cy="1211580"/>
          </a:xfrm>
        </p:grpSpPr>
        <p:sp>
          <p:nvSpPr>
            <p:cNvPr id="16" name="object 16"/>
            <p:cNvSpPr/>
            <p:nvPr/>
          </p:nvSpPr>
          <p:spPr>
            <a:xfrm>
              <a:off x="2296953" y="4812164"/>
              <a:ext cx="3183890" cy="843915"/>
            </a:xfrm>
            <a:custGeom>
              <a:avLst/>
              <a:gdLst/>
              <a:ahLst/>
              <a:cxnLst/>
              <a:rect l="l" t="t" r="r" b="b"/>
              <a:pathLst>
                <a:path w="3183890" h="843914">
                  <a:moveTo>
                    <a:pt x="0" y="0"/>
                  </a:moveTo>
                  <a:lnTo>
                    <a:pt x="298110" y="843648"/>
                  </a:lnTo>
                </a:path>
                <a:path w="3183890" h="843914">
                  <a:moveTo>
                    <a:pt x="1442381" y="0"/>
                  </a:moveTo>
                  <a:lnTo>
                    <a:pt x="1019360" y="843648"/>
                  </a:lnTo>
                </a:path>
                <a:path w="3183890" h="843914">
                  <a:moveTo>
                    <a:pt x="1442381" y="0"/>
                  </a:moveTo>
                  <a:lnTo>
                    <a:pt x="1740850" y="843648"/>
                  </a:lnTo>
                </a:path>
                <a:path w="3183890" h="843914">
                  <a:moveTo>
                    <a:pt x="2885094" y="0"/>
                  </a:moveTo>
                  <a:lnTo>
                    <a:pt x="2462074" y="843648"/>
                  </a:lnTo>
                </a:path>
                <a:path w="3183890" h="843914">
                  <a:moveTo>
                    <a:pt x="2885094" y="0"/>
                  </a:moveTo>
                  <a:lnTo>
                    <a:pt x="3183564" y="843648"/>
                  </a:lnTo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3932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183020" y="0"/>
                  </a:moveTo>
                  <a:lnTo>
                    <a:pt x="134876" y="6281"/>
                  </a:lnTo>
                  <a:lnTo>
                    <a:pt x="93000" y="25661"/>
                  </a:lnTo>
                  <a:lnTo>
                    <a:pt x="54743" y="54663"/>
                  </a:lnTo>
                  <a:lnTo>
                    <a:pt x="25721" y="90214"/>
                  </a:lnTo>
                  <a:lnTo>
                    <a:pt x="6600" y="135121"/>
                  </a:lnTo>
                  <a:lnTo>
                    <a:pt x="0" y="180295"/>
                  </a:lnTo>
                  <a:lnTo>
                    <a:pt x="6600" y="228677"/>
                  </a:lnTo>
                  <a:lnTo>
                    <a:pt x="25721" y="273584"/>
                  </a:lnTo>
                  <a:lnTo>
                    <a:pt x="54743" y="309055"/>
                  </a:lnTo>
                  <a:lnTo>
                    <a:pt x="93000" y="338165"/>
                  </a:lnTo>
                  <a:lnTo>
                    <a:pt x="134876" y="357464"/>
                  </a:lnTo>
                  <a:lnTo>
                    <a:pt x="183020" y="363772"/>
                  </a:lnTo>
                  <a:lnTo>
                    <a:pt x="227877" y="357464"/>
                  </a:lnTo>
                  <a:lnTo>
                    <a:pt x="272721" y="338165"/>
                  </a:lnTo>
                  <a:lnTo>
                    <a:pt x="308010" y="309055"/>
                  </a:lnTo>
                  <a:lnTo>
                    <a:pt x="336699" y="273584"/>
                  </a:lnTo>
                  <a:lnTo>
                    <a:pt x="356154" y="228677"/>
                  </a:lnTo>
                  <a:lnTo>
                    <a:pt x="362421" y="180295"/>
                  </a:lnTo>
                  <a:lnTo>
                    <a:pt x="356154" y="135121"/>
                  </a:lnTo>
                  <a:lnTo>
                    <a:pt x="336699" y="90214"/>
                  </a:lnTo>
                  <a:lnTo>
                    <a:pt x="308010" y="54663"/>
                  </a:lnTo>
                  <a:lnTo>
                    <a:pt x="272721" y="25661"/>
                  </a:lnTo>
                  <a:lnTo>
                    <a:pt x="227877" y="6281"/>
                  </a:lnTo>
                  <a:lnTo>
                    <a:pt x="183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13932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0" y="180295"/>
                  </a:moveTo>
                  <a:lnTo>
                    <a:pt x="6600" y="135121"/>
                  </a:lnTo>
                  <a:lnTo>
                    <a:pt x="25721" y="90214"/>
                  </a:lnTo>
                  <a:lnTo>
                    <a:pt x="54743" y="54663"/>
                  </a:lnTo>
                  <a:lnTo>
                    <a:pt x="93000" y="25661"/>
                  </a:lnTo>
                  <a:lnTo>
                    <a:pt x="134876" y="6281"/>
                  </a:lnTo>
                  <a:lnTo>
                    <a:pt x="183020" y="0"/>
                  </a:lnTo>
                  <a:lnTo>
                    <a:pt x="227877" y="6281"/>
                  </a:lnTo>
                  <a:lnTo>
                    <a:pt x="272721" y="25661"/>
                  </a:lnTo>
                  <a:lnTo>
                    <a:pt x="308010" y="54663"/>
                  </a:lnTo>
                  <a:lnTo>
                    <a:pt x="336699" y="90214"/>
                  </a:lnTo>
                  <a:lnTo>
                    <a:pt x="356154" y="135121"/>
                  </a:lnTo>
                  <a:lnTo>
                    <a:pt x="362421" y="180295"/>
                  </a:lnTo>
                  <a:lnTo>
                    <a:pt x="356154" y="228677"/>
                  </a:lnTo>
                  <a:lnTo>
                    <a:pt x="336699" y="273584"/>
                  </a:lnTo>
                  <a:lnTo>
                    <a:pt x="308010" y="309055"/>
                  </a:lnTo>
                  <a:lnTo>
                    <a:pt x="272721" y="338165"/>
                  </a:lnTo>
                  <a:lnTo>
                    <a:pt x="227877" y="357464"/>
                  </a:lnTo>
                  <a:lnTo>
                    <a:pt x="183020" y="363772"/>
                  </a:lnTo>
                  <a:lnTo>
                    <a:pt x="134876" y="357464"/>
                  </a:lnTo>
                  <a:lnTo>
                    <a:pt x="93000" y="338165"/>
                  </a:lnTo>
                  <a:lnTo>
                    <a:pt x="54743" y="309055"/>
                  </a:lnTo>
                  <a:lnTo>
                    <a:pt x="25721" y="273584"/>
                  </a:lnTo>
                  <a:lnTo>
                    <a:pt x="6600" y="228677"/>
                  </a:lnTo>
                  <a:lnTo>
                    <a:pt x="0" y="180295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1924" y="4543027"/>
            <a:ext cx="134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58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4727" y="4446486"/>
            <a:ext cx="366395" cy="367665"/>
            <a:chOff x="3554727" y="4446486"/>
            <a:chExt cx="366395" cy="367665"/>
          </a:xfrm>
        </p:grpSpPr>
        <p:sp>
          <p:nvSpPr>
            <p:cNvPr id="21" name="object 21"/>
            <p:cNvSpPr/>
            <p:nvPr/>
          </p:nvSpPr>
          <p:spPr>
            <a:xfrm>
              <a:off x="3556632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182701" y="0"/>
                  </a:moveTo>
                  <a:lnTo>
                    <a:pt x="134930" y="6281"/>
                  </a:lnTo>
                  <a:lnTo>
                    <a:pt x="93013" y="25661"/>
                  </a:lnTo>
                  <a:lnTo>
                    <a:pt x="54823" y="54663"/>
                  </a:lnTo>
                  <a:lnTo>
                    <a:pt x="25815" y="90214"/>
                  </a:lnTo>
                  <a:lnTo>
                    <a:pt x="6653" y="135121"/>
                  </a:lnTo>
                  <a:lnTo>
                    <a:pt x="0" y="180295"/>
                  </a:lnTo>
                  <a:lnTo>
                    <a:pt x="6653" y="228677"/>
                  </a:lnTo>
                  <a:lnTo>
                    <a:pt x="25815" y="273584"/>
                  </a:lnTo>
                  <a:lnTo>
                    <a:pt x="54823" y="309055"/>
                  </a:lnTo>
                  <a:lnTo>
                    <a:pt x="93013" y="338165"/>
                  </a:lnTo>
                  <a:lnTo>
                    <a:pt x="134930" y="357464"/>
                  </a:lnTo>
                  <a:lnTo>
                    <a:pt x="182701" y="363772"/>
                  </a:lnTo>
                  <a:lnTo>
                    <a:pt x="227943" y="357464"/>
                  </a:lnTo>
                  <a:lnTo>
                    <a:pt x="272787" y="338165"/>
                  </a:lnTo>
                  <a:lnTo>
                    <a:pt x="308050" y="309055"/>
                  </a:lnTo>
                  <a:lnTo>
                    <a:pt x="336792" y="273584"/>
                  </a:lnTo>
                  <a:lnTo>
                    <a:pt x="355821" y="228677"/>
                  </a:lnTo>
                  <a:lnTo>
                    <a:pt x="362474" y="180295"/>
                  </a:lnTo>
                  <a:lnTo>
                    <a:pt x="355821" y="135121"/>
                  </a:lnTo>
                  <a:lnTo>
                    <a:pt x="336792" y="90214"/>
                  </a:lnTo>
                  <a:lnTo>
                    <a:pt x="308050" y="54663"/>
                  </a:lnTo>
                  <a:lnTo>
                    <a:pt x="272787" y="25661"/>
                  </a:lnTo>
                  <a:lnTo>
                    <a:pt x="227943" y="6281"/>
                  </a:lnTo>
                  <a:lnTo>
                    <a:pt x="182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6632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0" y="180295"/>
                  </a:moveTo>
                  <a:lnTo>
                    <a:pt x="6653" y="135121"/>
                  </a:lnTo>
                  <a:lnTo>
                    <a:pt x="25815" y="90214"/>
                  </a:lnTo>
                  <a:lnTo>
                    <a:pt x="54823" y="54663"/>
                  </a:lnTo>
                  <a:lnTo>
                    <a:pt x="93013" y="25661"/>
                  </a:lnTo>
                  <a:lnTo>
                    <a:pt x="134930" y="6281"/>
                  </a:lnTo>
                  <a:lnTo>
                    <a:pt x="182701" y="0"/>
                  </a:lnTo>
                  <a:lnTo>
                    <a:pt x="227943" y="6281"/>
                  </a:lnTo>
                  <a:lnTo>
                    <a:pt x="272787" y="25661"/>
                  </a:lnTo>
                  <a:lnTo>
                    <a:pt x="308050" y="54663"/>
                  </a:lnTo>
                  <a:lnTo>
                    <a:pt x="336792" y="90214"/>
                  </a:lnTo>
                  <a:lnTo>
                    <a:pt x="355821" y="135121"/>
                  </a:lnTo>
                  <a:lnTo>
                    <a:pt x="362474" y="180295"/>
                  </a:lnTo>
                  <a:lnTo>
                    <a:pt x="355821" y="228677"/>
                  </a:lnTo>
                  <a:lnTo>
                    <a:pt x="336792" y="273584"/>
                  </a:lnTo>
                  <a:lnTo>
                    <a:pt x="308050" y="309055"/>
                  </a:lnTo>
                  <a:lnTo>
                    <a:pt x="272787" y="338165"/>
                  </a:lnTo>
                  <a:lnTo>
                    <a:pt x="227943" y="357464"/>
                  </a:lnTo>
                  <a:lnTo>
                    <a:pt x="182701" y="363772"/>
                  </a:lnTo>
                  <a:lnTo>
                    <a:pt x="134930" y="357464"/>
                  </a:lnTo>
                  <a:lnTo>
                    <a:pt x="93013" y="338165"/>
                  </a:lnTo>
                  <a:lnTo>
                    <a:pt x="54823" y="309055"/>
                  </a:lnTo>
                  <a:lnTo>
                    <a:pt x="25815" y="273584"/>
                  </a:lnTo>
                  <a:lnTo>
                    <a:pt x="6653" y="228677"/>
                  </a:lnTo>
                  <a:lnTo>
                    <a:pt x="0" y="180295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4358" y="4543027"/>
            <a:ext cx="134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28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97441" y="4446486"/>
            <a:ext cx="366395" cy="367665"/>
            <a:chOff x="4997441" y="4446486"/>
            <a:chExt cx="366395" cy="367665"/>
          </a:xfrm>
        </p:grpSpPr>
        <p:sp>
          <p:nvSpPr>
            <p:cNvPr id="25" name="object 25"/>
            <p:cNvSpPr/>
            <p:nvPr/>
          </p:nvSpPr>
          <p:spPr>
            <a:xfrm>
              <a:off x="4999346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182701" y="0"/>
                  </a:moveTo>
                  <a:lnTo>
                    <a:pt x="134930" y="6281"/>
                  </a:lnTo>
                  <a:lnTo>
                    <a:pt x="93013" y="25661"/>
                  </a:lnTo>
                  <a:lnTo>
                    <a:pt x="54424" y="54663"/>
                  </a:lnTo>
                  <a:lnTo>
                    <a:pt x="25815" y="90214"/>
                  </a:lnTo>
                  <a:lnTo>
                    <a:pt x="6653" y="135121"/>
                  </a:lnTo>
                  <a:lnTo>
                    <a:pt x="0" y="180295"/>
                  </a:lnTo>
                  <a:lnTo>
                    <a:pt x="6653" y="228677"/>
                  </a:lnTo>
                  <a:lnTo>
                    <a:pt x="25815" y="273584"/>
                  </a:lnTo>
                  <a:lnTo>
                    <a:pt x="54424" y="309055"/>
                  </a:lnTo>
                  <a:lnTo>
                    <a:pt x="93013" y="338165"/>
                  </a:lnTo>
                  <a:lnTo>
                    <a:pt x="134930" y="357464"/>
                  </a:lnTo>
                  <a:lnTo>
                    <a:pt x="182701" y="363772"/>
                  </a:lnTo>
                  <a:lnTo>
                    <a:pt x="227544" y="357464"/>
                  </a:lnTo>
                  <a:lnTo>
                    <a:pt x="272787" y="338165"/>
                  </a:lnTo>
                  <a:lnTo>
                    <a:pt x="308050" y="309055"/>
                  </a:lnTo>
                  <a:lnTo>
                    <a:pt x="336792" y="273584"/>
                  </a:lnTo>
                  <a:lnTo>
                    <a:pt x="355821" y="228677"/>
                  </a:lnTo>
                  <a:lnTo>
                    <a:pt x="362474" y="180295"/>
                  </a:lnTo>
                  <a:lnTo>
                    <a:pt x="355821" y="135121"/>
                  </a:lnTo>
                  <a:lnTo>
                    <a:pt x="336792" y="90214"/>
                  </a:lnTo>
                  <a:lnTo>
                    <a:pt x="308050" y="54663"/>
                  </a:lnTo>
                  <a:lnTo>
                    <a:pt x="272787" y="25661"/>
                  </a:lnTo>
                  <a:lnTo>
                    <a:pt x="227544" y="6281"/>
                  </a:lnTo>
                  <a:lnTo>
                    <a:pt x="182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9346" y="4448391"/>
              <a:ext cx="362585" cy="363855"/>
            </a:xfrm>
            <a:custGeom>
              <a:avLst/>
              <a:gdLst/>
              <a:ahLst/>
              <a:cxnLst/>
              <a:rect l="l" t="t" r="r" b="b"/>
              <a:pathLst>
                <a:path w="362585" h="363854">
                  <a:moveTo>
                    <a:pt x="0" y="180295"/>
                  </a:moveTo>
                  <a:lnTo>
                    <a:pt x="6653" y="135121"/>
                  </a:lnTo>
                  <a:lnTo>
                    <a:pt x="25815" y="90214"/>
                  </a:lnTo>
                  <a:lnTo>
                    <a:pt x="54424" y="54663"/>
                  </a:lnTo>
                  <a:lnTo>
                    <a:pt x="93013" y="25661"/>
                  </a:lnTo>
                  <a:lnTo>
                    <a:pt x="134930" y="6281"/>
                  </a:lnTo>
                  <a:lnTo>
                    <a:pt x="182701" y="0"/>
                  </a:lnTo>
                  <a:lnTo>
                    <a:pt x="227544" y="6281"/>
                  </a:lnTo>
                  <a:lnTo>
                    <a:pt x="272787" y="25661"/>
                  </a:lnTo>
                  <a:lnTo>
                    <a:pt x="308050" y="54663"/>
                  </a:lnTo>
                  <a:lnTo>
                    <a:pt x="336792" y="90214"/>
                  </a:lnTo>
                  <a:lnTo>
                    <a:pt x="355821" y="135121"/>
                  </a:lnTo>
                  <a:lnTo>
                    <a:pt x="362474" y="180295"/>
                  </a:lnTo>
                  <a:lnTo>
                    <a:pt x="355821" y="228677"/>
                  </a:lnTo>
                  <a:lnTo>
                    <a:pt x="336792" y="273584"/>
                  </a:lnTo>
                  <a:lnTo>
                    <a:pt x="308050" y="309055"/>
                  </a:lnTo>
                  <a:lnTo>
                    <a:pt x="272787" y="338165"/>
                  </a:lnTo>
                  <a:lnTo>
                    <a:pt x="227544" y="357464"/>
                  </a:lnTo>
                  <a:lnTo>
                    <a:pt x="182701" y="363772"/>
                  </a:lnTo>
                  <a:lnTo>
                    <a:pt x="134930" y="357464"/>
                  </a:lnTo>
                  <a:lnTo>
                    <a:pt x="93013" y="338165"/>
                  </a:lnTo>
                  <a:lnTo>
                    <a:pt x="54424" y="309055"/>
                  </a:lnTo>
                  <a:lnTo>
                    <a:pt x="25815" y="273584"/>
                  </a:lnTo>
                  <a:lnTo>
                    <a:pt x="6653" y="228677"/>
                  </a:lnTo>
                  <a:lnTo>
                    <a:pt x="0" y="180295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07072" y="4543027"/>
            <a:ext cx="134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95048" y="3602878"/>
            <a:ext cx="3309620" cy="847725"/>
            <a:chOff x="2295048" y="3602878"/>
            <a:chExt cx="3309620" cy="847725"/>
          </a:xfrm>
        </p:grpSpPr>
        <p:sp>
          <p:nvSpPr>
            <p:cNvPr id="29" name="object 29"/>
            <p:cNvSpPr/>
            <p:nvPr/>
          </p:nvSpPr>
          <p:spPr>
            <a:xfrm>
              <a:off x="2296953" y="4026721"/>
              <a:ext cx="1442720" cy="422275"/>
            </a:xfrm>
            <a:custGeom>
              <a:avLst/>
              <a:gdLst/>
              <a:ahLst/>
              <a:cxnLst/>
              <a:rect l="l" t="t" r="r" b="b"/>
              <a:pathLst>
                <a:path w="1442720" h="422275">
                  <a:moveTo>
                    <a:pt x="721157" y="0"/>
                  </a:moveTo>
                  <a:lnTo>
                    <a:pt x="0" y="421670"/>
                  </a:lnTo>
                </a:path>
                <a:path w="1442720" h="422275">
                  <a:moveTo>
                    <a:pt x="721157" y="0"/>
                  </a:moveTo>
                  <a:lnTo>
                    <a:pt x="1442381" y="421670"/>
                  </a:lnTo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9799" y="3604783"/>
              <a:ext cx="362585" cy="360680"/>
            </a:xfrm>
            <a:custGeom>
              <a:avLst/>
              <a:gdLst/>
              <a:ahLst/>
              <a:cxnLst/>
              <a:rect l="l" t="t" r="r" b="b"/>
              <a:pathLst>
                <a:path w="362585" h="360679">
                  <a:moveTo>
                    <a:pt x="182967" y="0"/>
                  </a:moveTo>
                  <a:lnTo>
                    <a:pt x="134930" y="6682"/>
                  </a:lnTo>
                  <a:lnTo>
                    <a:pt x="93013" y="22720"/>
                  </a:lnTo>
                  <a:lnTo>
                    <a:pt x="54690" y="51589"/>
                  </a:lnTo>
                  <a:lnTo>
                    <a:pt x="25681" y="90081"/>
                  </a:lnTo>
                  <a:lnTo>
                    <a:pt x="6653" y="132181"/>
                  </a:lnTo>
                  <a:lnTo>
                    <a:pt x="0" y="180295"/>
                  </a:lnTo>
                  <a:lnTo>
                    <a:pt x="6653" y="225470"/>
                  </a:lnTo>
                  <a:lnTo>
                    <a:pt x="25681" y="270377"/>
                  </a:lnTo>
                  <a:lnTo>
                    <a:pt x="54690" y="309002"/>
                  </a:lnTo>
                  <a:lnTo>
                    <a:pt x="93013" y="338138"/>
                  </a:lnTo>
                  <a:lnTo>
                    <a:pt x="134930" y="354310"/>
                  </a:lnTo>
                  <a:lnTo>
                    <a:pt x="182967" y="360591"/>
                  </a:lnTo>
                  <a:lnTo>
                    <a:pt x="227810" y="354310"/>
                  </a:lnTo>
                  <a:lnTo>
                    <a:pt x="272787" y="338138"/>
                  </a:lnTo>
                  <a:lnTo>
                    <a:pt x="308050" y="309002"/>
                  </a:lnTo>
                  <a:lnTo>
                    <a:pt x="336659" y="270377"/>
                  </a:lnTo>
                  <a:lnTo>
                    <a:pt x="356220" y="225470"/>
                  </a:lnTo>
                  <a:lnTo>
                    <a:pt x="362474" y="180295"/>
                  </a:lnTo>
                  <a:lnTo>
                    <a:pt x="356220" y="132181"/>
                  </a:lnTo>
                  <a:lnTo>
                    <a:pt x="336659" y="90081"/>
                  </a:lnTo>
                  <a:lnTo>
                    <a:pt x="308050" y="51589"/>
                  </a:lnTo>
                  <a:lnTo>
                    <a:pt x="272787" y="22720"/>
                  </a:lnTo>
                  <a:lnTo>
                    <a:pt x="227810" y="6682"/>
                  </a:lnTo>
                  <a:lnTo>
                    <a:pt x="182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39799" y="3604783"/>
              <a:ext cx="362585" cy="360680"/>
            </a:xfrm>
            <a:custGeom>
              <a:avLst/>
              <a:gdLst/>
              <a:ahLst/>
              <a:cxnLst/>
              <a:rect l="l" t="t" r="r" b="b"/>
              <a:pathLst>
                <a:path w="362585" h="360679">
                  <a:moveTo>
                    <a:pt x="0" y="180295"/>
                  </a:moveTo>
                  <a:lnTo>
                    <a:pt x="6653" y="132181"/>
                  </a:lnTo>
                  <a:lnTo>
                    <a:pt x="25681" y="90081"/>
                  </a:lnTo>
                  <a:lnTo>
                    <a:pt x="54690" y="51589"/>
                  </a:lnTo>
                  <a:lnTo>
                    <a:pt x="93013" y="22720"/>
                  </a:lnTo>
                  <a:lnTo>
                    <a:pt x="134930" y="6682"/>
                  </a:lnTo>
                  <a:lnTo>
                    <a:pt x="182967" y="0"/>
                  </a:lnTo>
                  <a:lnTo>
                    <a:pt x="227810" y="6682"/>
                  </a:lnTo>
                  <a:lnTo>
                    <a:pt x="272787" y="22720"/>
                  </a:lnTo>
                  <a:lnTo>
                    <a:pt x="308050" y="51589"/>
                  </a:lnTo>
                  <a:lnTo>
                    <a:pt x="336659" y="90081"/>
                  </a:lnTo>
                  <a:lnTo>
                    <a:pt x="356220" y="132181"/>
                  </a:lnTo>
                  <a:lnTo>
                    <a:pt x="362474" y="180295"/>
                  </a:lnTo>
                  <a:lnTo>
                    <a:pt x="356220" y="225470"/>
                  </a:lnTo>
                  <a:lnTo>
                    <a:pt x="336659" y="270377"/>
                  </a:lnTo>
                  <a:lnTo>
                    <a:pt x="308050" y="309002"/>
                  </a:lnTo>
                  <a:lnTo>
                    <a:pt x="272787" y="338138"/>
                  </a:lnTo>
                  <a:lnTo>
                    <a:pt x="227810" y="354310"/>
                  </a:lnTo>
                  <a:lnTo>
                    <a:pt x="182967" y="360591"/>
                  </a:lnTo>
                  <a:lnTo>
                    <a:pt x="134930" y="354310"/>
                  </a:lnTo>
                  <a:lnTo>
                    <a:pt x="93013" y="338138"/>
                  </a:lnTo>
                  <a:lnTo>
                    <a:pt x="54690" y="309002"/>
                  </a:lnTo>
                  <a:lnTo>
                    <a:pt x="25681" y="270377"/>
                  </a:lnTo>
                  <a:lnTo>
                    <a:pt x="6653" y="225470"/>
                  </a:lnTo>
                  <a:lnTo>
                    <a:pt x="0" y="180295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47790" y="3699285"/>
            <a:ext cx="134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78147" y="2878486"/>
            <a:ext cx="1446530" cy="1572260"/>
            <a:chOff x="3978147" y="2878486"/>
            <a:chExt cx="1446530" cy="1572260"/>
          </a:xfrm>
        </p:grpSpPr>
        <p:sp>
          <p:nvSpPr>
            <p:cNvPr id="34" name="object 34"/>
            <p:cNvSpPr/>
            <p:nvPr/>
          </p:nvSpPr>
          <p:spPr>
            <a:xfrm>
              <a:off x="5182047" y="3965375"/>
              <a:ext cx="241300" cy="483234"/>
            </a:xfrm>
            <a:custGeom>
              <a:avLst/>
              <a:gdLst/>
              <a:ahLst/>
              <a:cxnLst/>
              <a:rect l="l" t="t" r="r" b="b"/>
              <a:pathLst>
                <a:path w="241300" h="483235">
                  <a:moveTo>
                    <a:pt x="240718" y="0"/>
                  </a:moveTo>
                  <a:lnTo>
                    <a:pt x="0" y="483016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0052" y="2880391"/>
              <a:ext cx="359410" cy="360680"/>
            </a:xfrm>
            <a:custGeom>
              <a:avLst/>
              <a:gdLst/>
              <a:ahLst/>
              <a:cxnLst/>
              <a:rect l="l" t="t" r="r" b="b"/>
              <a:pathLst>
                <a:path w="359410" h="360680">
                  <a:moveTo>
                    <a:pt x="179374" y="0"/>
                  </a:moveTo>
                  <a:lnTo>
                    <a:pt x="131337" y="6682"/>
                  </a:lnTo>
                  <a:lnTo>
                    <a:pt x="89687" y="22720"/>
                  </a:lnTo>
                  <a:lnTo>
                    <a:pt x="51097" y="51589"/>
                  </a:lnTo>
                  <a:lnTo>
                    <a:pt x="22488" y="90081"/>
                  </a:lnTo>
                  <a:lnTo>
                    <a:pt x="6254" y="132181"/>
                  </a:lnTo>
                  <a:lnTo>
                    <a:pt x="0" y="180295"/>
                  </a:lnTo>
                  <a:lnTo>
                    <a:pt x="6254" y="225470"/>
                  </a:lnTo>
                  <a:lnTo>
                    <a:pt x="22488" y="270377"/>
                  </a:lnTo>
                  <a:lnTo>
                    <a:pt x="51097" y="309002"/>
                  </a:lnTo>
                  <a:lnTo>
                    <a:pt x="89687" y="338138"/>
                  </a:lnTo>
                  <a:lnTo>
                    <a:pt x="131337" y="354310"/>
                  </a:lnTo>
                  <a:lnTo>
                    <a:pt x="179374" y="360591"/>
                  </a:lnTo>
                  <a:lnTo>
                    <a:pt x="224218" y="354310"/>
                  </a:lnTo>
                  <a:lnTo>
                    <a:pt x="269194" y="338138"/>
                  </a:lnTo>
                  <a:lnTo>
                    <a:pt x="307651" y="309002"/>
                  </a:lnTo>
                  <a:lnTo>
                    <a:pt x="336393" y="270377"/>
                  </a:lnTo>
                  <a:lnTo>
                    <a:pt x="352494" y="225470"/>
                  </a:lnTo>
                  <a:lnTo>
                    <a:pt x="358882" y="180295"/>
                  </a:lnTo>
                  <a:lnTo>
                    <a:pt x="352494" y="132181"/>
                  </a:lnTo>
                  <a:lnTo>
                    <a:pt x="336393" y="90081"/>
                  </a:lnTo>
                  <a:lnTo>
                    <a:pt x="307651" y="51589"/>
                  </a:lnTo>
                  <a:lnTo>
                    <a:pt x="269194" y="22720"/>
                  </a:lnTo>
                  <a:lnTo>
                    <a:pt x="224218" y="6682"/>
                  </a:lnTo>
                  <a:lnTo>
                    <a:pt x="179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80052" y="2880391"/>
              <a:ext cx="359410" cy="360680"/>
            </a:xfrm>
            <a:custGeom>
              <a:avLst/>
              <a:gdLst/>
              <a:ahLst/>
              <a:cxnLst/>
              <a:rect l="l" t="t" r="r" b="b"/>
              <a:pathLst>
                <a:path w="359410" h="360680">
                  <a:moveTo>
                    <a:pt x="0" y="180295"/>
                  </a:moveTo>
                  <a:lnTo>
                    <a:pt x="6254" y="132181"/>
                  </a:lnTo>
                  <a:lnTo>
                    <a:pt x="22488" y="90081"/>
                  </a:lnTo>
                  <a:lnTo>
                    <a:pt x="51097" y="51589"/>
                  </a:lnTo>
                  <a:lnTo>
                    <a:pt x="89687" y="22720"/>
                  </a:lnTo>
                  <a:lnTo>
                    <a:pt x="131337" y="6682"/>
                  </a:lnTo>
                  <a:lnTo>
                    <a:pt x="179374" y="0"/>
                  </a:lnTo>
                  <a:lnTo>
                    <a:pt x="224218" y="6682"/>
                  </a:lnTo>
                  <a:lnTo>
                    <a:pt x="269194" y="22720"/>
                  </a:lnTo>
                  <a:lnTo>
                    <a:pt x="307651" y="51589"/>
                  </a:lnTo>
                  <a:lnTo>
                    <a:pt x="336393" y="90081"/>
                  </a:lnTo>
                  <a:lnTo>
                    <a:pt x="352494" y="132181"/>
                  </a:lnTo>
                  <a:lnTo>
                    <a:pt x="358882" y="180295"/>
                  </a:lnTo>
                  <a:lnTo>
                    <a:pt x="352494" y="225470"/>
                  </a:lnTo>
                  <a:lnTo>
                    <a:pt x="336393" y="270377"/>
                  </a:lnTo>
                  <a:lnTo>
                    <a:pt x="307651" y="309002"/>
                  </a:lnTo>
                  <a:lnTo>
                    <a:pt x="269194" y="338138"/>
                  </a:lnTo>
                  <a:lnTo>
                    <a:pt x="224218" y="354310"/>
                  </a:lnTo>
                  <a:lnTo>
                    <a:pt x="179374" y="360591"/>
                  </a:lnTo>
                  <a:lnTo>
                    <a:pt x="131337" y="354310"/>
                  </a:lnTo>
                  <a:lnTo>
                    <a:pt x="89687" y="338138"/>
                  </a:lnTo>
                  <a:lnTo>
                    <a:pt x="51097" y="309002"/>
                  </a:lnTo>
                  <a:lnTo>
                    <a:pt x="22488" y="270377"/>
                  </a:lnTo>
                  <a:lnTo>
                    <a:pt x="6254" y="225470"/>
                  </a:lnTo>
                  <a:lnTo>
                    <a:pt x="0" y="180295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55709" y="2975027"/>
            <a:ext cx="19367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1</a:t>
            </a:r>
            <a:r>
              <a:rPr sz="800" spc="5" dirty="0">
                <a:latin typeface="Arial"/>
                <a:cs typeface="Arial"/>
              </a:rPr>
              <a:t>0</a:t>
            </a:r>
            <a:r>
              <a:rPr sz="800" spc="-1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18110" y="3240983"/>
            <a:ext cx="2404745" cy="422275"/>
          </a:xfrm>
          <a:custGeom>
            <a:avLst/>
            <a:gdLst/>
            <a:ahLst/>
            <a:cxnLst/>
            <a:rect l="l" t="t" r="r" b="b"/>
            <a:pathLst>
              <a:path w="2404745" h="422275">
                <a:moveTo>
                  <a:pt x="1080371" y="0"/>
                </a:moveTo>
                <a:lnTo>
                  <a:pt x="0" y="421670"/>
                </a:lnTo>
              </a:path>
              <a:path w="2404745" h="422275">
                <a:moveTo>
                  <a:pt x="1141316" y="0"/>
                </a:moveTo>
                <a:lnTo>
                  <a:pt x="2404656" y="363799"/>
                </a:lnTo>
              </a:path>
            </a:pathLst>
          </a:custGeom>
          <a:ln w="3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45928" y="3200016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4013" y="404683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84492" y="501261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5609" y="517362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67352" y="517362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19979" y="404683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67352" y="3200016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27233" y="404683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4758" y="5051544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7585" y="5051545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70279" y="5173622"/>
            <a:ext cx="109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3811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uzunlukta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Frekansa göre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sıralanır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 biri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yaprağı temsil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eder.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küçük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 değer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atada  toplanır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geriye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kalan yapraklar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ata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</a:t>
            </a:r>
            <a:r>
              <a:rPr sz="2000" spc="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sıralanır.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4413884"/>
            <a:ext cx="6194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frekansların</a:t>
            </a:r>
            <a:r>
              <a:rPr sz="2000" i="1" spc="-2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sıralanması.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940" y="3624948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Arial"/>
                <a:cs typeface="Arial"/>
              </a:rPr>
              <a:t>f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:5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0640" y="3624948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Arial"/>
                <a:cs typeface="Arial"/>
              </a:rPr>
              <a:t>e:9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05" y="3624948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1100" spc="25" dirty="0">
                <a:latin typeface="Arial"/>
                <a:cs typeface="Arial"/>
              </a:rPr>
              <a:t>c:12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066" y="3624949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Arial"/>
                <a:cs typeface="Arial"/>
              </a:rPr>
              <a:t>b:13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8902" y="3624949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Arial"/>
                <a:cs typeface="Arial"/>
              </a:rPr>
              <a:t>d:16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7971" y="3624949"/>
            <a:ext cx="864235" cy="575310"/>
          </a:xfrm>
          <a:prstGeom prst="rect">
            <a:avLst/>
          </a:prstGeom>
          <a:solidFill>
            <a:srgbClr val="FFFFFF"/>
          </a:solidFill>
          <a:ln w="46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latin typeface="Arial"/>
                <a:cs typeface="Arial"/>
              </a:rPr>
              <a:t>a:45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3204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</a:t>
            </a:r>
            <a:r>
              <a:rPr sz="20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4" y="3241657"/>
            <a:ext cx="91948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c:12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625" y="3241657"/>
            <a:ext cx="91948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b:13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069" y="4588646"/>
            <a:ext cx="92456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:5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124" y="4588646"/>
            <a:ext cx="92456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R="952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e:9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678" y="3241657"/>
            <a:ext cx="91948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d:16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6988" y="3241657"/>
            <a:ext cx="919480" cy="612140"/>
          </a:xfrm>
          <a:prstGeom prst="rect">
            <a:avLst/>
          </a:prstGeom>
          <a:solidFill>
            <a:srgbClr val="FFFFFF"/>
          </a:solidFill>
          <a:ln w="50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a:45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88011" y="3179984"/>
            <a:ext cx="560705" cy="553720"/>
            <a:chOff x="3988011" y="3179984"/>
            <a:chExt cx="560705" cy="553720"/>
          </a:xfrm>
        </p:grpSpPr>
        <p:sp>
          <p:nvSpPr>
            <p:cNvPr id="11" name="object 11"/>
            <p:cNvSpPr/>
            <p:nvPr/>
          </p:nvSpPr>
          <p:spPr>
            <a:xfrm>
              <a:off x="3990551" y="3182524"/>
              <a:ext cx="555625" cy="548640"/>
            </a:xfrm>
            <a:custGeom>
              <a:avLst/>
              <a:gdLst/>
              <a:ahLst/>
              <a:cxnLst/>
              <a:rect l="l" t="t" r="r" b="b"/>
              <a:pathLst>
                <a:path w="555625" h="548639">
                  <a:moveTo>
                    <a:pt x="274950" y="0"/>
                  </a:moveTo>
                  <a:lnTo>
                    <a:pt x="206213" y="10146"/>
                  </a:lnTo>
                  <a:lnTo>
                    <a:pt x="137475" y="34619"/>
                  </a:lnTo>
                  <a:lnTo>
                    <a:pt x="83423" y="78837"/>
                  </a:lnTo>
                  <a:lnTo>
                    <a:pt x="39366" y="137422"/>
                  </a:lnTo>
                  <a:lnTo>
                    <a:pt x="9586" y="200796"/>
                  </a:lnTo>
                  <a:lnTo>
                    <a:pt x="0" y="274296"/>
                  </a:lnTo>
                  <a:lnTo>
                    <a:pt x="9586" y="343008"/>
                  </a:lnTo>
                  <a:lnTo>
                    <a:pt x="39366" y="411719"/>
                  </a:lnTo>
                  <a:lnTo>
                    <a:pt x="83423" y="470304"/>
                  </a:lnTo>
                  <a:lnTo>
                    <a:pt x="137475" y="514502"/>
                  </a:lnTo>
                  <a:lnTo>
                    <a:pt x="206213" y="539015"/>
                  </a:lnTo>
                  <a:lnTo>
                    <a:pt x="274950" y="548593"/>
                  </a:lnTo>
                  <a:lnTo>
                    <a:pt x="348787" y="539015"/>
                  </a:lnTo>
                  <a:lnTo>
                    <a:pt x="417525" y="514502"/>
                  </a:lnTo>
                  <a:lnTo>
                    <a:pt x="471577" y="470304"/>
                  </a:lnTo>
                  <a:lnTo>
                    <a:pt x="516042" y="411719"/>
                  </a:lnTo>
                  <a:lnTo>
                    <a:pt x="545414" y="343008"/>
                  </a:lnTo>
                  <a:lnTo>
                    <a:pt x="555000" y="274296"/>
                  </a:lnTo>
                  <a:lnTo>
                    <a:pt x="545414" y="200796"/>
                  </a:lnTo>
                  <a:lnTo>
                    <a:pt x="516042" y="137422"/>
                  </a:lnTo>
                  <a:lnTo>
                    <a:pt x="471577" y="78837"/>
                  </a:lnTo>
                  <a:lnTo>
                    <a:pt x="417525" y="34619"/>
                  </a:lnTo>
                  <a:lnTo>
                    <a:pt x="348787" y="10146"/>
                  </a:lnTo>
                  <a:lnTo>
                    <a:pt x="274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0551" y="3182524"/>
              <a:ext cx="555625" cy="548640"/>
            </a:xfrm>
            <a:custGeom>
              <a:avLst/>
              <a:gdLst/>
              <a:ahLst/>
              <a:cxnLst/>
              <a:rect l="l" t="t" r="r" b="b"/>
              <a:pathLst>
                <a:path w="555625" h="548639">
                  <a:moveTo>
                    <a:pt x="0" y="274296"/>
                  </a:moveTo>
                  <a:lnTo>
                    <a:pt x="9586" y="200796"/>
                  </a:lnTo>
                  <a:lnTo>
                    <a:pt x="39366" y="137422"/>
                  </a:lnTo>
                  <a:lnTo>
                    <a:pt x="83423" y="78837"/>
                  </a:lnTo>
                  <a:lnTo>
                    <a:pt x="137475" y="34619"/>
                  </a:lnTo>
                  <a:lnTo>
                    <a:pt x="206213" y="10146"/>
                  </a:lnTo>
                  <a:lnTo>
                    <a:pt x="274950" y="0"/>
                  </a:lnTo>
                  <a:lnTo>
                    <a:pt x="348787" y="10146"/>
                  </a:lnTo>
                  <a:lnTo>
                    <a:pt x="417525" y="34619"/>
                  </a:lnTo>
                  <a:lnTo>
                    <a:pt x="471577" y="78837"/>
                  </a:lnTo>
                  <a:lnTo>
                    <a:pt x="516042" y="137422"/>
                  </a:lnTo>
                  <a:lnTo>
                    <a:pt x="545414" y="200796"/>
                  </a:lnTo>
                  <a:lnTo>
                    <a:pt x="555000" y="274296"/>
                  </a:lnTo>
                  <a:lnTo>
                    <a:pt x="545414" y="343008"/>
                  </a:lnTo>
                  <a:lnTo>
                    <a:pt x="516042" y="411719"/>
                  </a:lnTo>
                  <a:lnTo>
                    <a:pt x="471577" y="470304"/>
                  </a:lnTo>
                  <a:lnTo>
                    <a:pt x="417525" y="514502"/>
                  </a:lnTo>
                  <a:lnTo>
                    <a:pt x="348787" y="539015"/>
                  </a:lnTo>
                  <a:lnTo>
                    <a:pt x="274950" y="548593"/>
                  </a:lnTo>
                  <a:lnTo>
                    <a:pt x="206213" y="539015"/>
                  </a:lnTo>
                  <a:lnTo>
                    <a:pt x="137475" y="514502"/>
                  </a:lnTo>
                  <a:lnTo>
                    <a:pt x="83423" y="470304"/>
                  </a:lnTo>
                  <a:lnTo>
                    <a:pt x="39366" y="411719"/>
                  </a:lnTo>
                  <a:lnTo>
                    <a:pt x="9586" y="343008"/>
                  </a:lnTo>
                  <a:lnTo>
                    <a:pt x="0" y="274296"/>
                  </a:lnTo>
                  <a:close/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62443" y="3333282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2182" y="3731117"/>
            <a:ext cx="1199515" cy="857885"/>
          </a:xfrm>
          <a:custGeom>
            <a:avLst/>
            <a:gdLst/>
            <a:ahLst/>
            <a:cxnLst/>
            <a:rect l="l" t="t" r="r" b="b"/>
            <a:pathLst>
              <a:path w="1199514" h="857885">
                <a:moveTo>
                  <a:pt x="643319" y="0"/>
                </a:moveTo>
                <a:lnTo>
                  <a:pt x="0" y="857510"/>
                </a:lnTo>
              </a:path>
              <a:path w="1199514" h="857885">
                <a:moveTo>
                  <a:pt x="643319" y="0"/>
                </a:moveTo>
                <a:lnTo>
                  <a:pt x="1198932" y="85751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00453" y="3900931"/>
            <a:ext cx="15494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9748" y="3900931"/>
            <a:ext cx="15494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3204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</a:t>
            </a:r>
            <a:r>
              <a:rPr sz="20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5424" y="4588646"/>
            <a:ext cx="920750" cy="612140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c:12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009" y="4588646"/>
            <a:ext cx="915669" cy="612140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b:13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4537" y="3182524"/>
            <a:ext cx="915669" cy="612775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a:45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79826" y="3179984"/>
            <a:ext cx="553720" cy="553720"/>
            <a:chOff x="5179826" y="3179984"/>
            <a:chExt cx="553720" cy="553720"/>
          </a:xfrm>
        </p:grpSpPr>
        <p:sp>
          <p:nvSpPr>
            <p:cNvPr id="8" name="object 8"/>
            <p:cNvSpPr/>
            <p:nvPr/>
          </p:nvSpPr>
          <p:spPr>
            <a:xfrm>
              <a:off x="5182366" y="318252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74563" y="0"/>
                  </a:moveTo>
                  <a:lnTo>
                    <a:pt x="205871" y="10146"/>
                  </a:lnTo>
                  <a:lnTo>
                    <a:pt x="137383" y="34619"/>
                  </a:lnTo>
                  <a:lnTo>
                    <a:pt x="78446" y="78837"/>
                  </a:lnTo>
                  <a:lnTo>
                    <a:pt x="34752" y="137422"/>
                  </a:lnTo>
                  <a:lnTo>
                    <a:pt x="9958" y="200796"/>
                  </a:lnTo>
                  <a:lnTo>
                    <a:pt x="0" y="274296"/>
                  </a:lnTo>
                  <a:lnTo>
                    <a:pt x="9958" y="343008"/>
                  </a:lnTo>
                  <a:lnTo>
                    <a:pt x="34752" y="411719"/>
                  </a:lnTo>
                  <a:lnTo>
                    <a:pt x="78446" y="470304"/>
                  </a:lnTo>
                  <a:lnTo>
                    <a:pt x="137383" y="514502"/>
                  </a:lnTo>
                  <a:lnTo>
                    <a:pt x="205871" y="539015"/>
                  </a:lnTo>
                  <a:lnTo>
                    <a:pt x="274563" y="548593"/>
                  </a:lnTo>
                  <a:lnTo>
                    <a:pt x="347929" y="539015"/>
                  </a:lnTo>
                  <a:lnTo>
                    <a:pt x="411540" y="514502"/>
                  </a:lnTo>
                  <a:lnTo>
                    <a:pt x="470476" y="470304"/>
                  </a:lnTo>
                  <a:lnTo>
                    <a:pt x="514171" y="411719"/>
                  </a:lnTo>
                  <a:lnTo>
                    <a:pt x="538965" y="343008"/>
                  </a:lnTo>
                  <a:lnTo>
                    <a:pt x="548517" y="274296"/>
                  </a:lnTo>
                  <a:lnTo>
                    <a:pt x="538965" y="200796"/>
                  </a:lnTo>
                  <a:lnTo>
                    <a:pt x="514171" y="137422"/>
                  </a:lnTo>
                  <a:lnTo>
                    <a:pt x="470476" y="78837"/>
                  </a:lnTo>
                  <a:lnTo>
                    <a:pt x="411540" y="34619"/>
                  </a:lnTo>
                  <a:lnTo>
                    <a:pt x="347929" y="10146"/>
                  </a:lnTo>
                  <a:lnTo>
                    <a:pt x="274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2366" y="318252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274296"/>
                  </a:moveTo>
                  <a:lnTo>
                    <a:pt x="9958" y="200796"/>
                  </a:lnTo>
                  <a:lnTo>
                    <a:pt x="34752" y="137422"/>
                  </a:lnTo>
                  <a:lnTo>
                    <a:pt x="78446" y="78837"/>
                  </a:lnTo>
                  <a:lnTo>
                    <a:pt x="137383" y="34619"/>
                  </a:lnTo>
                  <a:lnTo>
                    <a:pt x="205871" y="10146"/>
                  </a:lnTo>
                  <a:lnTo>
                    <a:pt x="274563" y="0"/>
                  </a:lnTo>
                  <a:lnTo>
                    <a:pt x="347929" y="10146"/>
                  </a:lnTo>
                  <a:lnTo>
                    <a:pt x="411540" y="34619"/>
                  </a:lnTo>
                  <a:lnTo>
                    <a:pt x="470476" y="78837"/>
                  </a:lnTo>
                  <a:lnTo>
                    <a:pt x="514171" y="137422"/>
                  </a:lnTo>
                  <a:lnTo>
                    <a:pt x="538965" y="200796"/>
                  </a:lnTo>
                  <a:lnTo>
                    <a:pt x="548517" y="274296"/>
                  </a:lnTo>
                  <a:lnTo>
                    <a:pt x="538965" y="343008"/>
                  </a:lnTo>
                  <a:lnTo>
                    <a:pt x="514171" y="411719"/>
                  </a:lnTo>
                  <a:lnTo>
                    <a:pt x="470476" y="470304"/>
                  </a:lnTo>
                  <a:lnTo>
                    <a:pt x="411540" y="514502"/>
                  </a:lnTo>
                  <a:lnTo>
                    <a:pt x="347929" y="539015"/>
                  </a:lnTo>
                  <a:lnTo>
                    <a:pt x="274563" y="548593"/>
                  </a:lnTo>
                  <a:lnTo>
                    <a:pt x="205871" y="539015"/>
                  </a:lnTo>
                  <a:lnTo>
                    <a:pt x="137383" y="514502"/>
                  </a:lnTo>
                  <a:lnTo>
                    <a:pt x="78446" y="470304"/>
                  </a:lnTo>
                  <a:lnTo>
                    <a:pt x="34752" y="411719"/>
                  </a:lnTo>
                  <a:lnTo>
                    <a:pt x="9958" y="343008"/>
                  </a:lnTo>
                  <a:lnTo>
                    <a:pt x="0" y="274296"/>
                  </a:lnTo>
                  <a:close/>
                </a:path>
              </a:pathLst>
            </a:custGeom>
            <a:ln w="5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8914" y="3333282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5130" y="3731117"/>
            <a:ext cx="1195070" cy="857885"/>
          </a:xfrm>
          <a:custGeom>
            <a:avLst/>
            <a:gdLst/>
            <a:ahLst/>
            <a:cxnLst/>
            <a:rect l="l" t="t" r="r" b="b"/>
            <a:pathLst>
              <a:path w="1195070" h="857885">
                <a:moveTo>
                  <a:pt x="641799" y="0"/>
                </a:moveTo>
                <a:lnTo>
                  <a:pt x="0" y="857510"/>
                </a:lnTo>
              </a:path>
              <a:path w="1195070" h="857885">
                <a:moveTo>
                  <a:pt x="641799" y="0"/>
                </a:moveTo>
                <a:lnTo>
                  <a:pt x="1194787" y="857510"/>
                </a:lnTo>
              </a:path>
            </a:pathLst>
          </a:custGeom>
          <a:ln w="50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83569" y="3182524"/>
            <a:ext cx="915669" cy="612775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d:16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3274" y="4588646"/>
            <a:ext cx="915669" cy="612140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:5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2877" y="4588646"/>
            <a:ext cx="920750" cy="612140"/>
          </a:xfrm>
          <a:prstGeom prst="rect">
            <a:avLst/>
          </a:prstGeom>
          <a:solidFill>
            <a:srgbClr val="FFFFFF"/>
          </a:solidFill>
          <a:ln w="50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R="9525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e:9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93182" y="3179984"/>
            <a:ext cx="558800" cy="553720"/>
            <a:chOff x="2193182" y="3179984"/>
            <a:chExt cx="558800" cy="553720"/>
          </a:xfrm>
        </p:grpSpPr>
        <p:sp>
          <p:nvSpPr>
            <p:cNvPr id="16" name="object 16"/>
            <p:cNvSpPr/>
            <p:nvPr/>
          </p:nvSpPr>
          <p:spPr>
            <a:xfrm>
              <a:off x="2195722" y="3182524"/>
              <a:ext cx="553720" cy="548640"/>
            </a:xfrm>
            <a:custGeom>
              <a:avLst/>
              <a:gdLst/>
              <a:ahLst/>
              <a:cxnLst/>
              <a:rect l="l" t="t" r="r" b="b"/>
              <a:pathLst>
                <a:path w="553719" h="548639">
                  <a:moveTo>
                    <a:pt x="279014" y="0"/>
                  </a:moveTo>
                  <a:lnTo>
                    <a:pt x="205993" y="10146"/>
                  </a:lnTo>
                  <a:lnTo>
                    <a:pt x="142037" y="34619"/>
                  </a:lnTo>
                  <a:lnTo>
                    <a:pt x="83608" y="78837"/>
                  </a:lnTo>
                  <a:lnTo>
                    <a:pt x="39284" y="137422"/>
                  </a:lnTo>
                  <a:lnTo>
                    <a:pt x="10080" y="200796"/>
                  </a:lnTo>
                  <a:lnTo>
                    <a:pt x="0" y="274296"/>
                  </a:lnTo>
                  <a:lnTo>
                    <a:pt x="10080" y="343008"/>
                  </a:lnTo>
                  <a:lnTo>
                    <a:pt x="39284" y="411719"/>
                  </a:lnTo>
                  <a:lnTo>
                    <a:pt x="83608" y="470304"/>
                  </a:lnTo>
                  <a:lnTo>
                    <a:pt x="142037" y="514502"/>
                  </a:lnTo>
                  <a:lnTo>
                    <a:pt x="205993" y="539015"/>
                  </a:lnTo>
                  <a:lnTo>
                    <a:pt x="279014" y="548593"/>
                  </a:lnTo>
                  <a:lnTo>
                    <a:pt x="348030" y="539015"/>
                  </a:lnTo>
                  <a:lnTo>
                    <a:pt x="416519" y="514502"/>
                  </a:lnTo>
                  <a:lnTo>
                    <a:pt x="470415" y="470304"/>
                  </a:lnTo>
                  <a:lnTo>
                    <a:pt x="514232" y="411719"/>
                  </a:lnTo>
                  <a:lnTo>
                    <a:pt x="543436" y="343008"/>
                  </a:lnTo>
                  <a:lnTo>
                    <a:pt x="553516" y="274296"/>
                  </a:lnTo>
                  <a:lnTo>
                    <a:pt x="543436" y="200796"/>
                  </a:lnTo>
                  <a:lnTo>
                    <a:pt x="514232" y="137422"/>
                  </a:lnTo>
                  <a:lnTo>
                    <a:pt x="470415" y="78837"/>
                  </a:lnTo>
                  <a:lnTo>
                    <a:pt x="416519" y="34619"/>
                  </a:lnTo>
                  <a:lnTo>
                    <a:pt x="348030" y="10146"/>
                  </a:lnTo>
                  <a:lnTo>
                    <a:pt x="279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5722" y="3182524"/>
              <a:ext cx="553720" cy="548640"/>
            </a:xfrm>
            <a:custGeom>
              <a:avLst/>
              <a:gdLst/>
              <a:ahLst/>
              <a:cxnLst/>
              <a:rect l="l" t="t" r="r" b="b"/>
              <a:pathLst>
                <a:path w="553719" h="548639">
                  <a:moveTo>
                    <a:pt x="0" y="274296"/>
                  </a:moveTo>
                  <a:lnTo>
                    <a:pt x="10080" y="200796"/>
                  </a:lnTo>
                  <a:lnTo>
                    <a:pt x="39284" y="137422"/>
                  </a:lnTo>
                  <a:lnTo>
                    <a:pt x="83608" y="78837"/>
                  </a:lnTo>
                  <a:lnTo>
                    <a:pt x="142037" y="34619"/>
                  </a:lnTo>
                  <a:lnTo>
                    <a:pt x="205993" y="10146"/>
                  </a:lnTo>
                  <a:lnTo>
                    <a:pt x="279014" y="0"/>
                  </a:lnTo>
                  <a:lnTo>
                    <a:pt x="348030" y="10146"/>
                  </a:lnTo>
                  <a:lnTo>
                    <a:pt x="416519" y="34619"/>
                  </a:lnTo>
                  <a:lnTo>
                    <a:pt x="470415" y="78837"/>
                  </a:lnTo>
                  <a:lnTo>
                    <a:pt x="514232" y="137422"/>
                  </a:lnTo>
                  <a:lnTo>
                    <a:pt x="543436" y="200796"/>
                  </a:lnTo>
                  <a:lnTo>
                    <a:pt x="553516" y="274296"/>
                  </a:lnTo>
                  <a:lnTo>
                    <a:pt x="543436" y="343008"/>
                  </a:lnTo>
                  <a:lnTo>
                    <a:pt x="514232" y="411719"/>
                  </a:lnTo>
                  <a:lnTo>
                    <a:pt x="470415" y="470304"/>
                  </a:lnTo>
                  <a:lnTo>
                    <a:pt x="416519" y="514502"/>
                  </a:lnTo>
                  <a:lnTo>
                    <a:pt x="348030" y="539015"/>
                  </a:lnTo>
                  <a:lnTo>
                    <a:pt x="279014" y="548593"/>
                  </a:lnTo>
                  <a:lnTo>
                    <a:pt x="205993" y="539015"/>
                  </a:lnTo>
                  <a:lnTo>
                    <a:pt x="142037" y="514502"/>
                  </a:lnTo>
                  <a:lnTo>
                    <a:pt x="83608" y="470304"/>
                  </a:lnTo>
                  <a:lnTo>
                    <a:pt x="39284" y="411719"/>
                  </a:lnTo>
                  <a:lnTo>
                    <a:pt x="10080" y="343008"/>
                  </a:lnTo>
                  <a:lnTo>
                    <a:pt x="0" y="274296"/>
                  </a:lnTo>
                  <a:close/>
                </a:path>
              </a:pathLst>
            </a:custGeom>
            <a:ln w="5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66864" y="3333282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8567" y="3731117"/>
            <a:ext cx="1195070" cy="857885"/>
          </a:xfrm>
          <a:custGeom>
            <a:avLst/>
            <a:gdLst/>
            <a:ahLst/>
            <a:cxnLst/>
            <a:rect l="l" t="t" r="r" b="b"/>
            <a:pathLst>
              <a:path w="1195070" h="857885">
                <a:moveTo>
                  <a:pt x="646168" y="0"/>
                </a:moveTo>
                <a:lnTo>
                  <a:pt x="0" y="857510"/>
                </a:lnTo>
              </a:path>
              <a:path w="1195070" h="857885">
                <a:moveTo>
                  <a:pt x="646168" y="0"/>
                </a:moveTo>
                <a:lnTo>
                  <a:pt x="1194645" y="857510"/>
                </a:lnTo>
              </a:path>
            </a:pathLst>
          </a:custGeom>
          <a:ln w="50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14301" y="3837556"/>
            <a:ext cx="1543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2945" y="4023438"/>
            <a:ext cx="1543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9119" y="3960043"/>
            <a:ext cx="1543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6886" y="3960043"/>
            <a:ext cx="1543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3204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</a:t>
            </a:r>
            <a:r>
              <a:rPr sz="20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303" y="4381771"/>
            <a:ext cx="924560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sz="1200" spc="15" dirty="0">
                <a:latin typeface="Arial"/>
                <a:cs typeface="Arial"/>
              </a:rPr>
              <a:t>c:12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5970" y="4381771"/>
            <a:ext cx="929005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b:13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7551" y="2966600"/>
            <a:ext cx="929005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a:45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2688" y="2963958"/>
            <a:ext cx="563880" cy="558165"/>
            <a:chOff x="2272688" y="2963958"/>
            <a:chExt cx="563880" cy="558165"/>
          </a:xfrm>
        </p:grpSpPr>
        <p:sp>
          <p:nvSpPr>
            <p:cNvPr id="8" name="object 8"/>
            <p:cNvSpPr/>
            <p:nvPr/>
          </p:nvSpPr>
          <p:spPr>
            <a:xfrm>
              <a:off x="2275228" y="2966498"/>
              <a:ext cx="558800" cy="553085"/>
            </a:xfrm>
            <a:custGeom>
              <a:avLst/>
              <a:gdLst/>
              <a:ahLst/>
              <a:cxnLst/>
              <a:rect l="l" t="t" r="r" b="b"/>
              <a:pathLst>
                <a:path w="558800" h="553085">
                  <a:moveTo>
                    <a:pt x="281745" y="0"/>
                  </a:moveTo>
                  <a:lnTo>
                    <a:pt x="207502" y="10239"/>
                  </a:lnTo>
                  <a:lnTo>
                    <a:pt x="143417" y="34404"/>
                  </a:lnTo>
                  <a:lnTo>
                    <a:pt x="83907" y="79049"/>
                  </a:lnTo>
                  <a:lnTo>
                    <a:pt x="39665" y="138234"/>
                  </a:lnTo>
                  <a:lnTo>
                    <a:pt x="10178" y="202129"/>
                  </a:lnTo>
                  <a:lnTo>
                    <a:pt x="0" y="276263"/>
                  </a:lnTo>
                  <a:lnTo>
                    <a:pt x="10178" y="345073"/>
                  </a:lnTo>
                  <a:lnTo>
                    <a:pt x="39665" y="414498"/>
                  </a:lnTo>
                  <a:lnTo>
                    <a:pt x="83907" y="473477"/>
                  </a:lnTo>
                  <a:lnTo>
                    <a:pt x="143417" y="517712"/>
                  </a:lnTo>
                  <a:lnTo>
                    <a:pt x="207502" y="542287"/>
                  </a:lnTo>
                  <a:lnTo>
                    <a:pt x="281745" y="552527"/>
                  </a:lnTo>
                  <a:lnTo>
                    <a:pt x="350898" y="542287"/>
                  </a:lnTo>
                  <a:lnTo>
                    <a:pt x="420052" y="517712"/>
                  </a:lnTo>
                  <a:lnTo>
                    <a:pt x="474472" y="473477"/>
                  </a:lnTo>
                  <a:lnTo>
                    <a:pt x="518714" y="414498"/>
                  </a:lnTo>
                  <a:lnTo>
                    <a:pt x="548715" y="345073"/>
                  </a:lnTo>
                  <a:lnTo>
                    <a:pt x="558380" y="276263"/>
                  </a:lnTo>
                  <a:lnTo>
                    <a:pt x="548715" y="202129"/>
                  </a:lnTo>
                  <a:lnTo>
                    <a:pt x="518714" y="138234"/>
                  </a:lnTo>
                  <a:lnTo>
                    <a:pt x="474472" y="79049"/>
                  </a:lnTo>
                  <a:lnTo>
                    <a:pt x="420052" y="34404"/>
                  </a:lnTo>
                  <a:lnTo>
                    <a:pt x="350898" y="10239"/>
                  </a:lnTo>
                  <a:lnTo>
                    <a:pt x="281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5228" y="2966498"/>
              <a:ext cx="558800" cy="553085"/>
            </a:xfrm>
            <a:custGeom>
              <a:avLst/>
              <a:gdLst/>
              <a:ahLst/>
              <a:cxnLst/>
              <a:rect l="l" t="t" r="r" b="b"/>
              <a:pathLst>
                <a:path w="558800" h="553085">
                  <a:moveTo>
                    <a:pt x="0" y="276263"/>
                  </a:moveTo>
                  <a:lnTo>
                    <a:pt x="10178" y="202129"/>
                  </a:lnTo>
                  <a:lnTo>
                    <a:pt x="39665" y="138234"/>
                  </a:lnTo>
                  <a:lnTo>
                    <a:pt x="83907" y="79049"/>
                  </a:lnTo>
                  <a:lnTo>
                    <a:pt x="143417" y="34404"/>
                  </a:lnTo>
                  <a:lnTo>
                    <a:pt x="207502" y="10239"/>
                  </a:lnTo>
                  <a:lnTo>
                    <a:pt x="281745" y="0"/>
                  </a:lnTo>
                  <a:lnTo>
                    <a:pt x="350898" y="10239"/>
                  </a:lnTo>
                  <a:lnTo>
                    <a:pt x="420052" y="34404"/>
                  </a:lnTo>
                  <a:lnTo>
                    <a:pt x="474472" y="79049"/>
                  </a:lnTo>
                  <a:lnTo>
                    <a:pt x="518714" y="138234"/>
                  </a:lnTo>
                  <a:lnTo>
                    <a:pt x="548715" y="202129"/>
                  </a:lnTo>
                  <a:lnTo>
                    <a:pt x="558380" y="276263"/>
                  </a:lnTo>
                  <a:lnTo>
                    <a:pt x="548715" y="345073"/>
                  </a:lnTo>
                  <a:lnTo>
                    <a:pt x="518714" y="414498"/>
                  </a:lnTo>
                  <a:lnTo>
                    <a:pt x="474472" y="473477"/>
                  </a:lnTo>
                  <a:lnTo>
                    <a:pt x="420052" y="517712"/>
                  </a:lnTo>
                  <a:lnTo>
                    <a:pt x="350898" y="542287"/>
                  </a:lnTo>
                  <a:lnTo>
                    <a:pt x="281745" y="552527"/>
                  </a:lnTo>
                  <a:lnTo>
                    <a:pt x="207502" y="542287"/>
                  </a:lnTo>
                  <a:lnTo>
                    <a:pt x="143417" y="517712"/>
                  </a:lnTo>
                  <a:lnTo>
                    <a:pt x="83907" y="473477"/>
                  </a:lnTo>
                  <a:lnTo>
                    <a:pt x="39665" y="414498"/>
                  </a:lnTo>
                  <a:lnTo>
                    <a:pt x="10178" y="345073"/>
                  </a:lnTo>
                  <a:lnTo>
                    <a:pt x="0" y="276263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8155" y="3118266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19" y="3519025"/>
            <a:ext cx="1205865" cy="862965"/>
          </a:xfrm>
          <a:custGeom>
            <a:avLst/>
            <a:gdLst/>
            <a:ahLst/>
            <a:cxnLst/>
            <a:rect l="l" t="t" r="r" b="b"/>
            <a:pathLst>
              <a:path w="1205864" h="862964">
                <a:moveTo>
                  <a:pt x="651953" y="0"/>
                </a:moveTo>
                <a:lnTo>
                  <a:pt x="0" y="862745"/>
                </a:lnTo>
              </a:path>
              <a:path w="1205864" h="862964">
                <a:moveTo>
                  <a:pt x="651953" y="0"/>
                </a:moveTo>
                <a:lnTo>
                  <a:pt x="1205244" y="862745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1978" y="3952835"/>
            <a:ext cx="929640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d:16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338" y="5308444"/>
            <a:ext cx="924560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:5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0986" y="5308444"/>
            <a:ext cx="929005" cy="616585"/>
          </a:xfrm>
          <a:prstGeom prst="rect">
            <a:avLst/>
          </a:prstGeom>
          <a:solidFill>
            <a:srgbClr val="FFFFFF"/>
          </a:solidFill>
          <a:ln w="507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e:9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57642" y="3886339"/>
            <a:ext cx="563880" cy="561975"/>
            <a:chOff x="4357642" y="3886339"/>
            <a:chExt cx="563880" cy="561975"/>
          </a:xfrm>
        </p:grpSpPr>
        <p:sp>
          <p:nvSpPr>
            <p:cNvPr id="16" name="object 16"/>
            <p:cNvSpPr/>
            <p:nvPr/>
          </p:nvSpPr>
          <p:spPr>
            <a:xfrm>
              <a:off x="4360182" y="3888879"/>
              <a:ext cx="558800" cy="556895"/>
            </a:xfrm>
            <a:custGeom>
              <a:avLst/>
              <a:gdLst/>
              <a:ahLst/>
              <a:cxnLst/>
              <a:rect l="l" t="t" r="r" b="b"/>
              <a:pathLst>
                <a:path w="558800" h="556895">
                  <a:moveTo>
                    <a:pt x="281745" y="0"/>
                  </a:moveTo>
                  <a:lnTo>
                    <a:pt x="207461" y="9625"/>
                  </a:lnTo>
                  <a:lnTo>
                    <a:pt x="138307" y="39238"/>
                  </a:lnTo>
                  <a:lnTo>
                    <a:pt x="83928" y="83309"/>
                  </a:lnTo>
                  <a:lnTo>
                    <a:pt x="39809" y="137599"/>
                  </a:lnTo>
                  <a:lnTo>
                    <a:pt x="10260" y="206941"/>
                  </a:lnTo>
                  <a:lnTo>
                    <a:pt x="0" y="275751"/>
                  </a:lnTo>
                  <a:lnTo>
                    <a:pt x="10260" y="349927"/>
                  </a:lnTo>
                  <a:lnTo>
                    <a:pt x="39809" y="418716"/>
                  </a:lnTo>
                  <a:lnTo>
                    <a:pt x="83928" y="473006"/>
                  </a:lnTo>
                  <a:lnTo>
                    <a:pt x="138307" y="517631"/>
                  </a:lnTo>
                  <a:lnTo>
                    <a:pt x="207461" y="547182"/>
                  </a:lnTo>
                  <a:lnTo>
                    <a:pt x="281745" y="556869"/>
                  </a:lnTo>
                  <a:lnTo>
                    <a:pt x="350898" y="547182"/>
                  </a:lnTo>
                  <a:lnTo>
                    <a:pt x="420052" y="517631"/>
                  </a:lnTo>
                  <a:lnTo>
                    <a:pt x="474431" y="473006"/>
                  </a:lnTo>
                  <a:lnTo>
                    <a:pt x="518755" y="418716"/>
                  </a:lnTo>
                  <a:lnTo>
                    <a:pt x="548715" y="349927"/>
                  </a:lnTo>
                  <a:lnTo>
                    <a:pt x="558359" y="275751"/>
                  </a:lnTo>
                  <a:lnTo>
                    <a:pt x="548715" y="206941"/>
                  </a:lnTo>
                  <a:lnTo>
                    <a:pt x="518755" y="137599"/>
                  </a:lnTo>
                  <a:lnTo>
                    <a:pt x="474431" y="83309"/>
                  </a:lnTo>
                  <a:lnTo>
                    <a:pt x="420052" y="39238"/>
                  </a:lnTo>
                  <a:lnTo>
                    <a:pt x="350898" y="9625"/>
                  </a:lnTo>
                  <a:lnTo>
                    <a:pt x="281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0182" y="3888879"/>
              <a:ext cx="558800" cy="556895"/>
            </a:xfrm>
            <a:custGeom>
              <a:avLst/>
              <a:gdLst/>
              <a:ahLst/>
              <a:cxnLst/>
              <a:rect l="l" t="t" r="r" b="b"/>
              <a:pathLst>
                <a:path w="558800" h="556895">
                  <a:moveTo>
                    <a:pt x="0" y="275751"/>
                  </a:moveTo>
                  <a:lnTo>
                    <a:pt x="10260" y="206941"/>
                  </a:lnTo>
                  <a:lnTo>
                    <a:pt x="39809" y="137599"/>
                  </a:lnTo>
                  <a:lnTo>
                    <a:pt x="83928" y="83309"/>
                  </a:lnTo>
                  <a:lnTo>
                    <a:pt x="138307" y="39238"/>
                  </a:lnTo>
                  <a:lnTo>
                    <a:pt x="207461" y="9625"/>
                  </a:lnTo>
                  <a:lnTo>
                    <a:pt x="281745" y="0"/>
                  </a:lnTo>
                  <a:lnTo>
                    <a:pt x="350898" y="9625"/>
                  </a:lnTo>
                  <a:lnTo>
                    <a:pt x="420052" y="39238"/>
                  </a:lnTo>
                  <a:lnTo>
                    <a:pt x="474431" y="83309"/>
                  </a:lnTo>
                  <a:lnTo>
                    <a:pt x="518755" y="137599"/>
                  </a:lnTo>
                  <a:lnTo>
                    <a:pt x="548715" y="206941"/>
                  </a:lnTo>
                  <a:lnTo>
                    <a:pt x="558359" y="275751"/>
                  </a:lnTo>
                  <a:lnTo>
                    <a:pt x="548715" y="349927"/>
                  </a:lnTo>
                  <a:lnTo>
                    <a:pt x="518755" y="418716"/>
                  </a:lnTo>
                  <a:lnTo>
                    <a:pt x="474431" y="473006"/>
                  </a:lnTo>
                  <a:lnTo>
                    <a:pt x="420052" y="517631"/>
                  </a:lnTo>
                  <a:lnTo>
                    <a:pt x="350898" y="547182"/>
                  </a:lnTo>
                  <a:lnTo>
                    <a:pt x="281745" y="556869"/>
                  </a:lnTo>
                  <a:lnTo>
                    <a:pt x="207461" y="547182"/>
                  </a:lnTo>
                  <a:lnTo>
                    <a:pt x="138307" y="517631"/>
                  </a:lnTo>
                  <a:lnTo>
                    <a:pt x="83928" y="473006"/>
                  </a:lnTo>
                  <a:lnTo>
                    <a:pt x="39809" y="418716"/>
                  </a:lnTo>
                  <a:lnTo>
                    <a:pt x="10260" y="349927"/>
                  </a:lnTo>
                  <a:lnTo>
                    <a:pt x="0" y="275751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33192" y="4040073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87454" y="2963958"/>
            <a:ext cx="1487170" cy="2347595"/>
            <a:chOff x="3987454" y="2963958"/>
            <a:chExt cx="1487170" cy="2347595"/>
          </a:xfrm>
        </p:grpSpPr>
        <p:sp>
          <p:nvSpPr>
            <p:cNvPr id="20" name="object 20"/>
            <p:cNvSpPr/>
            <p:nvPr/>
          </p:nvSpPr>
          <p:spPr>
            <a:xfrm>
              <a:off x="3989994" y="4445748"/>
              <a:ext cx="1205865" cy="862965"/>
            </a:xfrm>
            <a:custGeom>
              <a:avLst/>
              <a:gdLst/>
              <a:ahLst/>
              <a:cxnLst/>
              <a:rect l="l" t="t" r="r" b="b"/>
              <a:pathLst>
                <a:path w="1205864" h="862964">
                  <a:moveTo>
                    <a:pt x="651932" y="0"/>
                  </a:moveTo>
                  <a:lnTo>
                    <a:pt x="0" y="862704"/>
                  </a:lnTo>
                </a:path>
                <a:path w="1205864" h="862964">
                  <a:moveTo>
                    <a:pt x="651932" y="0"/>
                  </a:moveTo>
                  <a:lnTo>
                    <a:pt x="1205368" y="862704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18542" y="2966498"/>
              <a:ext cx="553720" cy="553085"/>
            </a:xfrm>
            <a:custGeom>
              <a:avLst/>
              <a:gdLst/>
              <a:ahLst/>
              <a:cxnLst/>
              <a:rect l="l" t="t" r="r" b="b"/>
              <a:pathLst>
                <a:path w="553720" h="553085">
                  <a:moveTo>
                    <a:pt x="276820" y="0"/>
                  </a:moveTo>
                  <a:lnTo>
                    <a:pt x="207461" y="10239"/>
                  </a:lnTo>
                  <a:lnTo>
                    <a:pt x="138307" y="34404"/>
                  </a:lnTo>
                  <a:lnTo>
                    <a:pt x="79413" y="79049"/>
                  </a:lnTo>
                  <a:lnTo>
                    <a:pt x="34679" y="138234"/>
                  </a:lnTo>
                  <a:lnTo>
                    <a:pt x="10260" y="202129"/>
                  </a:lnTo>
                  <a:lnTo>
                    <a:pt x="0" y="276263"/>
                  </a:lnTo>
                  <a:lnTo>
                    <a:pt x="10260" y="345073"/>
                  </a:lnTo>
                  <a:lnTo>
                    <a:pt x="34679" y="414498"/>
                  </a:lnTo>
                  <a:lnTo>
                    <a:pt x="79413" y="473477"/>
                  </a:lnTo>
                  <a:lnTo>
                    <a:pt x="138307" y="517712"/>
                  </a:lnTo>
                  <a:lnTo>
                    <a:pt x="207461" y="542287"/>
                  </a:lnTo>
                  <a:lnTo>
                    <a:pt x="276820" y="552527"/>
                  </a:lnTo>
                  <a:lnTo>
                    <a:pt x="350898" y="542287"/>
                  </a:lnTo>
                  <a:lnTo>
                    <a:pt x="415127" y="517712"/>
                  </a:lnTo>
                  <a:lnTo>
                    <a:pt x="474636" y="473477"/>
                  </a:lnTo>
                  <a:lnTo>
                    <a:pt x="518755" y="414498"/>
                  </a:lnTo>
                  <a:lnTo>
                    <a:pt x="543790" y="345073"/>
                  </a:lnTo>
                  <a:lnTo>
                    <a:pt x="553435" y="276263"/>
                  </a:lnTo>
                  <a:lnTo>
                    <a:pt x="543790" y="202129"/>
                  </a:lnTo>
                  <a:lnTo>
                    <a:pt x="518755" y="138234"/>
                  </a:lnTo>
                  <a:lnTo>
                    <a:pt x="474636" y="79049"/>
                  </a:lnTo>
                  <a:lnTo>
                    <a:pt x="415127" y="34404"/>
                  </a:lnTo>
                  <a:lnTo>
                    <a:pt x="350898" y="10239"/>
                  </a:lnTo>
                  <a:lnTo>
                    <a:pt x="276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8542" y="2966498"/>
              <a:ext cx="553720" cy="553085"/>
            </a:xfrm>
            <a:custGeom>
              <a:avLst/>
              <a:gdLst/>
              <a:ahLst/>
              <a:cxnLst/>
              <a:rect l="l" t="t" r="r" b="b"/>
              <a:pathLst>
                <a:path w="553720" h="553085">
                  <a:moveTo>
                    <a:pt x="0" y="276263"/>
                  </a:moveTo>
                  <a:lnTo>
                    <a:pt x="10260" y="202129"/>
                  </a:lnTo>
                  <a:lnTo>
                    <a:pt x="34679" y="138234"/>
                  </a:lnTo>
                  <a:lnTo>
                    <a:pt x="79413" y="79049"/>
                  </a:lnTo>
                  <a:lnTo>
                    <a:pt x="138307" y="34404"/>
                  </a:lnTo>
                  <a:lnTo>
                    <a:pt x="207461" y="10239"/>
                  </a:lnTo>
                  <a:lnTo>
                    <a:pt x="276820" y="0"/>
                  </a:lnTo>
                  <a:lnTo>
                    <a:pt x="350898" y="10239"/>
                  </a:lnTo>
                  <a:lnTo>
                    <a:pt x="415127" y="34404"/>
                  </a:lnTo>
                  <a:lnTo>
                    <a:pt x="474636" y="79049"/>
                  </a:lnTo>
                  <a:lnTo>
                    <a:pt x="518755" y="138234"/>
                  </a:lnTo>
                  <a:lnTo>
                    <a:pt x="543790" y="202129"/>
                  </a:lnTo>
                  <a:lnTo>
                    <a:pt x="553435" y="276263"/>
                  </a:lnTo>
                  <a:lnTo>
                    <a:pt x="543790" y="345073"/>
                  </a:lnTo>
                  <a:lnTo>
                    <a:pt x="518755" y="414498"/>
                  </a:lnTo>
                  <a:lnTo>
                    <a:pt x="474636" y="473477"/>
                  </a:lnTo>
                  <a:lnTo>
                    <a:pt x="415127" y="517712"/>
                  </a:lnTo>
                  <a:lnTo>
                    <a:pt x="350898" y="542287"/>
                  </a:lnTo>
                  <a:lnTo>
                    <a:pt x="276820" y="552527"/>
                  </a:lnTo>
                  <a:lnTo>
                    <a:pt x="207461" y="542287"/>
                  </a:lnTo>
                  <a:lnTo>
                    <a:pt x="138307" y="517712"/>
                  </a:lnTo>
                  <a:lnTo>
                    <a:pt x="79413" y="473477"/>
                  </a:lnTo>
                  <a:lnTo>
                    <a:pt x="34679" y="414498"/>
                  </a:lnTo>
                  <a:lnTo>
                    <a:pt x="10260" y="345073"/>
                  </a:lnTo>
                  <a:lnTo>
                    <a:pt x="0" y="276263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86422" y="3118266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1927" y="3519025"/>
            <a:ext cx="1295400" cy="434340"/>
          </a:xfrm>
          <a:custGeom>
            <a:avLst/>
            <a:gdLst/>
            <a:ahLst/>
            <a:cxnLst/>
            <a:rect l="l" t="t" r="r" b="b"/>
            <a:pathLst>
              <a:path w="1295400" h="434339">
                <a:moveTo>
                  <a:pt x="553435" y="0"/>
                </a:moveTo>
                <a:lnTo>
                  <a:pt x="0" y="369853"/>
                </a:lnTo>
              </a:path>
              <a:path w="1295400" h="434339">
                <a:moveTo>
                  <a:pt x="553435" y="0"/>
                </a:moveTo>
                <a:lnTo>
                  <a:pt x="1294837" y="43380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18438" y="3689449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4040" y="461183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27175" y="3502331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9389" y="3625411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5983" y="3443352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2794" y="4552707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05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</a:t>
            </a:r>
            <a:r>
              <a:rPr sz="2400" spc="-45" dirty="0"/>
              <a:t> </a:t>
            </a:r>
            <a:r>
              <a:rPr sz="2400" spc="-5" dirty="0"/>
              <a:t>oluşturulması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3204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</a:t>
            </a:r>
            <a:r>
              <a:rPr sz="20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678" y="4783946"/>
            <a:ext cx="805815" cy="539750"/>
          </a:xfrm>
          <a:prstGeom prst="rect">
            <a:avLst/>
          </a:prstGeom>
          <a:solidFill>
            <a:srgbClr val="FFFFFF"/>
          </a:solidFill>
          <a:ln w="443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050" spc="10" dirty="0">
                <a:latin typeface="Arial"/>
                <a:cs typeface="Arial"/>
              </a:rPr>
              <a:t>c:12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8635" y="4783946"/>
            <a:ext cx="809625" cy="539750"/>
          </a:xfrm>
          <a:prstGeom prst="rect">
            <a:avLst/>
          </a:prstGeom>
          <a:ln w="443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b:13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4466" y="2856963"/>
            <a:ext cx="805180" cy="539115"/>
          </a:xfrm>
          <a:prstGeom prst="rect">
            <a:avLst/>
          </a:prstGeom>
          <a:solidFill>
            <a:srgbClr val="FFFFFF"/>
          </a:solidFill>
          <a:ln w="443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a:45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33949" y="3540317"/>
            <a:ext cx="490855" cy="492125"/>
            <a:chOff x="3633949" y="3540317"/>
            <a:chExt cx="490855" cy="492125"/>
          </a:xfrm>
        </p:grpSpPr>
        <p:sp>
          <p:nvSpPr>
            <p:cNvPr id="8" name="object 8"/>
            <p:cNvSpPr/>
            <p:nvPr/>
          </p:nvSpPr>
          <p:spPr>
            <a:xfrm>
              <a:off x="3636172" y="3542539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245220" y="0"/>
                  </a:moveTo>
                  <a:lnTo>
                    <a:pt x="180703" y="8582"/>
                  </a:lnTo>
                  <a:lnTo>
                    <a:pt x="124787" y="34331"/>
                  </a:lnTo>
                  <a:lnTo>
                    <a:pt x="72815" y="73312"/>
                  </a:lnTo>
                  <a:lnTo>
                    <a:pt x="34194" y="124809"/>
                  </a:lnTo>
                  <a:lnTo>
                    <a:pt x="8441" y="180776"/>
                  </a:lnTo>
                  <a:lnTo>
                    <a:pt x="0" y="245506"/>
                  </a:lnTo>
                  <a:lnTo>
                    <a:pt x="8441" y="306122"/>
                  </a:lnTo>
                  <a:lnTo>
                    <a:pt x="34194" y="366203"/>
                  </a:lnTo>
                  <a:lnTo>
                    <a:pt x="72815" y="413945"/>
                  </a:lnTo>
                  <a:lnTo>
                    <a:pt x="124787" y="452389"/>
                  </a:lnTo>
                  <a:lnTo>
                    <a:pt x="180703" y="478316"/>
                  </a:lnTo>
                  <a:lnTo>
                    <a:pt x="245220" y="487257"/>
                  </a:lnTo>
                  <a:lnTo>
                    <a:pt x="305616" y="478316"/>
                  </a:lnTo>
                  <a:lnTo>
                    <a:pt x="365474" y="452389"/>
                  </a:lnTo>
                  <a:lnTo>
                    <a:pt x="412966" y="413945"/>
                  </a:lnTo>
                  <a:lnTo>
                    <a:pt x="451677" y="366203"/>
                  </a:lnTo>
                  <a:lnTo>
                    <a:pt x="477484" y="306122"/>
                  </a:lnTo>
                  <a:lnTo>
                    <a:pt x="486266" y="245506"/>
                  </a:lnTo>
                  <a:lnTo>
                    <a:pt x="477484" y="180777"/>
                  </a:lnTo>
                  <a:lnTo>
                    <a:pt x="451677" y="124809"/>
                  </a:lnTo>
                  <a:lnTo>
                    <a:pt x="412966" y="73312"/>
                  </a:lnTo>
                  <a:lnTo>
                    <a:pt x="365474" y="34331"/>
                  </a:lnTo>
                  <a:lnTo>
                    <a:pt x="305616" y="8582"/>
                  </a:lnTo>
                  <a:lnTo>
                    <a:pt x="245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6172" y="3542539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0" y="245506"/>
                  </a:moveTo>
                  <a:lnTo>
                    <a:pt x="8441" y="180776"/>
                  </a:lnTo>
                  <a:lnTo>
                    <a:pt x="34194" y="124809"/>
                  </a:lnTo>
                  <a:lnTo>
                    <a:pt x="72815" y="73312"/>
                  </a:lnTo>
                  <a:lnTo>
                    <a:pt x="124787" y="34331"/>
                  </a:lnTo>
                  <a:lnTo>
                    <a:pt x="180703" y="8582"/>
                  </a:lnTo>
                  <a:lnTo>
                    <a:pt x="245220" y="0"/>
                  </a:lnTo>
                  <a:lnTo>
                    <a:pt x="305616" y="8582"/>
                  </a:lnTo>
                  <a:lnTo>
                    <a:pt x="365474" y="34331"/>
                  </a:lnTo>
                  <a:lnTo>
                    <a:pt x="412966" y="73312"/>
                  </a:lnTo>
                  <a:lnTo>
                    <a:pt x="451677" y="124809"/>
                  </a:lnTo>
                  <a:lnTo>
                    <a:pt x="477484" y="180777"/>
                  </a:lnTo>
                  <a:lnTo>
                    <a:pt x="486266" y="245506"/>
                  </a:lnTo>
                  <a:lnTo>
                    <a:pt x="477484" y="306122"/>
                  </a:lnTo>
                  <a:lnTo>
                    <a:pt x="451677" y="366203"/>
                  </a:lnTo>
                  <a:lnTo>
                    <a:pt x="412966" y="413945"/>
                  </a:lnTo>
                  <a:lnTo>
                    <a:pt x="365474" y="452389"/>
                  </a:lnTo>
                  <a:lnTo>
                    <a:pt x="305616" y="478316"/>
                  </a:lnTo>
                  <a:lnTo>
                    <a:pt x="245220" y="487257"/>
                  </a:lnTo>
                  <a:lnTo>
                    <a:pt x="180703" y="478316"/>
                  </a:lnTo>
                  <a:lnTo>
                    <a:pt x="124787" y="452389"/>
                  </a:lnTo>
                  <a:lnTo>
                    <a:pt x="72815" y="413945"/>
                  </a:lnTo>
                  <a:lnTo>
                    <a:pt x="34194" y="366203"/>
                  </a:lnTo>
                  <a:lnTo>
                    <a:pt x="8441" y="306122"/>
                  </a:lnTo>
                  <a:lnTo>
                    <a:pt x="0" y="245506"/>
                  </a:lnTo>
                  <a:close/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4640" y="3677733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3279" y="4029797"/>
            <a:ext cx="1050290" cy="754380"/>
          </a:xfrm>
          <a:custGeom>
            <a:avLst/>
            <a:gdLst/>
            <a:ahLst/>
            <a:cxnLst/>
            <a:rect l="l" t="t" r="r" b="b"/>
            <a:pathLst>
              <a:path w="1050289" h="754379">
                <a:moveTo>
                  <a:pt x="568114" y="0"/>
                </a:moveTo>
                <a:lnTo>
                  <a:pt x="0" y="754149"/>
                </a:lnTo>
              </a:path>
              <a:path w="1050289" h="754379">
                <a:moveTo>
                  <a:pt x="568114" y="0"/>
                </a:moveTo>
                <a:lnTo>
                  <a:pt x="1050025" y="754149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5419" y="4728086"/>
            <a:ext cx="809625" cy="539115"/>
          </a:xfrm>
          <a:prstGeom prst="rect">
            <a:avLst/>
          </a:prstGeom>
          <a:solidFill>
            <a:srgbClr val="FFFFFF"/>
          </a:solidFill>
          <a:ln w="443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d:16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160" y="5913591"/>
            <a:ext cx="805180" cy="539115"/>
          </a:xfrm>
          <a:prstGeom prst="rect">
            <a:avLst/>
          </a:prstGeom>
          <a:solidFill>
            <a:srgbClr val="FFFFFF"/>
          </a:solidFill>
          <a:ln w="443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f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:5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0243" y="5913591"/>
            <a:ext cx="809625" cy="539115"/>
          </a:xfrm>
          <a:prstGeom prst="rect">
            <a:avLst/>
          </a:prstGeom>
          <a:solidFill>
            <a:srgbClr val="FFFFFF"/>
          </a:solidFill>
          <a:ln w="443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e:9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25073" y="4674330"/>
            <a:ext cx="490855" cy="487045"/>
            <a:chOff x="4925073" y="4674330"/>
            <a:chExt cx="490855" cy="487045"/>
          </a:xfrm>
        </p:grpSpPr>
        <p:sp>
          <p:nvSpPr>
            <p:cNvPr id="16" name="object 16"/>
            <p:cNvSpPr/>
            <p:nvPr/>
          </p:nvSpPr>
          <p:spPr>
            <a:xfrm>
              <a:off x="4927296" y="4676553"/>
              <a:ext cx="486409" cy="482600"/>
            </a:xfrm>
            <a:custGeom>
              <a:avLst/>
              <a:gdLst/>
              <a:ahLst/>
              <a:cxnLst/>
              <a:rect l="l" t="t" r="r" b="b"/>
              <a:pathLst>
                <a:path w="486410" h="482600">
                  <a:moveTo>
                    <a:pt x="245167" y="0"/>
                  </a:moveTo>
                  <a:lnTo>
                    <a:pt x="180649" y="8404"/>
                  </a:lnTo>
                  <a:lnTo>
                    <a:pt x="124734" y="29950"/>
                  </a:lnTo>
                  <a:lnTo>
                    <a:pt x="73299" y="68895"/>
                  </a:lnTo>
                  <a:lnTo>
                    <a:pt x="34230" y="120517"/>
                  </a:lnTo>
                  <a:lnTo>
                    <a:pt x="8423" y="180598"/>
                  </a:lnTo>
                  <a:lnTo>
                    <a:pt x="0" y="241143"/>
                  </a:lnTo>
                  <a:lnTo>
                    <a:pt x="8423" y="305908"/>
                  </a:lnTo>
                  <a:lnTo>
                    <a:pt x="34230" y="361750"/>
                  </a:lnTo>
                  <a:lnTo>
                    <a:pt x="73299" y="413373"/>
                  </a:lnTo>
                  <a:lnTo>
                    <a:pt x="124734" y="452335"/>
                  </a:lnTo>
                  <a:lnTo>
                    <a:pt x="180649" y="478138"/>
                  </a:lnTo>
                  <a:lnTo>
                    <a:pt x="245167" y="482375"/>
                  </a:lnTo>
                  <a:lnTo>
                    <a:pt x="305562" y="478138"/>
                  </a:lnTo>
                  <a:lnTo>
                    <a:pt x="365958" y="452335"/>
                  </a:lnTo>
                  <a:lnTo>
                    <a:pt x="413092" y="413373"/>
                  </a:lnTo>
                  <a:lnTo>
                    <a:pt x="451623" y="361750"/>
                  </a:lnTo>
                  <a:lnTo>
                    <a:pt x="477789" y="305908"/>
                  </a:lnTo>
                  <a:lnTo>
                    <a:pt x="486212" y="241143"/>
                  </a:lnTo>
                  <a:lnTo>
                    <a:pt x="477789" y="180598"/>
                  </a:lnTo>
                  <a:lnTo>
                    <a:pt x="451623" y="120518"/>
                  </a:lnTo>
                  <a:lnTo>
                    <a:pt x="413092" y="68895"/>
                  </a:lnTo>
                  <a:lnTo>
                    <a:pt x="365958" y="29950"/>
                  </a:lnTo>
                  <a:lnTo>
                    <a:pt x="305562" y="8404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27296" y="4676553"/>
              <a:ext cx="486409" cy="482600"/>
            </a:xfrm>
            <a:custGeom>
              <a:avLst/>
              <a:gdLst/>
              <a:ahLst/>
              <a:cxnLst/>
              <a:rect l="l" t="t" r="r" b="b"/>
              <a:pathLst>
                <a:path w="486410" h="482600">
                  <a:moveTo>
                    <a:pt x="0" y="241143"/>
                  </a:moveTo>
                  <a:lnTo>
                    <a:pt x="8423" y="180598"/>
                  </a:lnTo>
                  <a:lnTo>
                    <a:pt x="34230" y="120517"/>
                  </a:lnTo>
                  <a:lnTo>
                    <a:pt x="73299" y="68895"/>
                  </a:lnTo>
                  <a:lnTo>
                    <a:pt x="124734" y="29950"/>
                  </a:lnTo>
                  <a:lnTo>
                    <a:pt x="180649" y="8404"/>
                  </a:lnTo>
                  <a:lnTo>
                    <a:pt x="245167" y="0"/>
                  </a:lnTo>
                  <a:lnTo>
                    <a:pt x="305562" y="8404"/>
                  </a:lnTo>
                  <a:lnTo>
                    <a:pt x="365958" y="29950"/>
                  </a:lnTo>
                  <a:lnTo>
                    <a:pt x="413092" y="68895"/>
                  </a:lnTo>
                  <a:lnTo>
                    <a:pt x="451623" y="120518"/>
                  </a:lnTo>
                  <a:lnTo>
                    <a:pt x="477789" y="180598"/>
                  </a:lnTo>
                  <a:lnTo>
                    <a:pt x="486212" y="241143"/>
                  </a:lnTo>
                  <a:lnTo>
                    <a:pt x="477789" y="305908"/>
                  </a:lnTo>
                  <a:lnTo>
                    <a:pt x="451623" y="361750"/>
                  </a:lnTo>
                  <a:lnTo>
                    <a:pt x="413092" y="413373"/>
                  </a:lnTo>
                  <a:lnTo>
                    <a:pt x="365958" y="452335"/>
                  </a:lnTo>
                  <a:lnTo>
                    <a:pt x="305562" y="478138"/>
                  </a:lnTo>
                  <a:lnTo>
                    <a:pt x="245167" y="482375"/>
                  </a:lnTo>
                  <a:lnTo>
                    <a:pt x="180649" y="478138"/>
                  </a:lnTo>
                  <a:lnTo>
                    <a:pt x="124734" y="452335"/>
                  </a:lnTo>
                  <a:lnTo>
                    <a:pt x="73299" y="413373"/>
                  </a:lnTo>
                  <a:lnTo>
                    <a:pt x="34230" y="361750"/>
                  </a:lnTo>
                  <a:lnTo>
                    <a:pt x="8423" y="305908"/>
                  </a:lnTo>
                  <a:lnTo>
                    <a:pt x="0" y="241143"/>
                  </a:lnTo>
                  <a:close/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76249" y="4807330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14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2127" y="3540317"/>
            <a:ext cx="1339215" cy="2375535"/>
            <a:chOff x="4602127" y="3540317"/>
            <a:chExt cx="1339215" cy="2375535"/>
          </a:xfrm>
        </p:grpSpPr>
        <p:sp>
          <p:nvSpPr>
            <p:cNvPr id="20" name="object 20"/>
            <p:cNvSpPr/>
            <p:nvPr/>
          </p:nvSpPr>
          <p:spPr>
            <a:xfrm>
              <a:off x="4604349" y="5158929"/>
              <a:ext cx="1050925" cy="755015"/>
            </a:xfrm>
            <a:custGeom>
              <a:avLst/>
              <a:gdLst/>
              <a:ahLst/>
              <a:cxnLst/>
              <a:rect l="l" t="t" r="r" b="b"/>
              <a:pathLst>
                <a:path w="1050925" h="755014">
                  <a:moveTo>
                    <a:pt x="568114" y="0"/>
                  </a:moveTo>
                  <a:lnTo>
                    <a:pt x="0" y="754650"/>
                  </a:lnTo>
                </a:path>
                <a:path w="1050925" h="755014">
                  <a:moveTo>
                    <a:pt x="568114" y="0"/>
                  </a:moveTo>
                  <a:lnTo>
                    <a:pt x="1050383" y="754650"/>
                  </a:lnTo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52219" y="3542539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245704" y="0"/>
                  </a:moveTo>
                  <a:lnTo>
                    <a:pt x="180828" y="8582"/>
                  </a:lnTo>
                  <a:lnTo>
                    <a:pt x="120791" y="34331"/>
                  </a:lnTo>
                  <a:lnTo>
                    <a:pt x="73299" y="73312"/>
                  </a:lnTo>
                  <a:lnTo>
                    <a:pt x="34588" y="124809"/>
                  </a:lnTo>
                  <a:lnTo>
                    <a:pt x="8960" y="180776"/>
                  </a:lnTo>
                  <a:lnTo>
                    <a:pt x="0" y="245506"/>
                  </a:lnTo>
                  <a:lnTo>
                    <a:pt x="8960" y="306122"/>
                  </a:lnTo>
                  <a:lnTo>
                    <a:pt x="34588" y="366203"/>
                  </a:lnTo>
                  <a:lnTo>
                    <a:pt x="73299" y="413945"/>
                  </a:lnTo>
                  <a:lnTo>
                    <a:pt x="120791" y="452389"/>
                  </a:lnTo>
                  <a:lnTo>
                    <a:pt x="180828" y="478316"/>
                  </a:lnTo>
                  <a:lnTo>
                    <a:pt x="245704" y="487257"/>
                  </a:lnTo>
                  <a:lnTo>
                    <a:pt x="305562" y="478316"/>
                  </a:lnTo>
                  <a:lnTo>
                    <a:pt x="365958" y="452389"/>
                  </a:lnTo>
                  <a:lnTo>
                    <a:pt x="413450" y="413945"/>
                  </a:lnTo>
                  <a:lnTo>
                    <a:pt x="452161" y="366203"/>
                  </a:lnTo>
                  <a:lnTo>
                    <a:pt x="477968" y="306122"/>
                  </a:lnTo>
                  <a:lnTo>
                    <a:pt x="486391" y="245506"/>
                  </a:lnTo>
                  <a:lnTo>
                    <a:pt x="477968" y="180777"/>
                  </a:lnTo>
                  <a:lnTo>
                    <a:pt x="452161" y="124809"/>
                  </a:lnTo>
                  <a:lnTo>
                    <a:pt x="413450" y="73312"/>
                  </a:lnTo>
                  <a:lnTo>
                    <a:pt x="365958" y="34331"/>
                  </a:lnTo>
                  <a:lnTo>
                    <a:pt x="305562" y="8582"/>
                  </a:lnTo>
                  <a:lnTo>
                    <a:pt x="245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2219" y="3542539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0" y="245506"/>
                  </a:moveTo>
                  <a:lnTo>
                    <a:pt x="8960" y="180776"/>
                  </a:lnTo>
                  <a:lnTo>
                    <a:pt x="34588" y="124809"/>
                  </a:lnTo>
                  <a:lnTo>
                    <a:pt x="73299" y="73312"/>
                  </a:lnTo>
                  <a:lnTo>
                    <a:pt x="120791" y="34331"/>
                  </a:lnTo>
                  <a:lnTo>
                    <a:pt x="180828" y="8582"/>
                  </a:lnTo>
                  <a:lnTo>
                    <a:pt x="245704" y="0"/>
                  </a:lnTo>
                  <a:lnTo>
                    <a:pt x="305562" y="8582"/>
                  </a:lnTo>
                  <a:lnTo>
                    <a:pt x="365958" y="34331"/>
                  </a:lnTo>
                  <a:lnTo>
                    <a:pt x="413450" y="73312"/>
                  </a:lnTo>
                  <a:lnTo>
                    <a:pt x="452161" y="124809"/>
                  </a:lnTo>
                  <a:lnTo>
                    <a:pt x="477968" y="180777"/>
                  </a:lnTo>
                  <a:lnTo>
                    <a:pt x="486391" y="245506"/>
                  </a:lnTo>
                  <a:lnTo>
                    <a:pt x="477968" y="306122"/>
                  </a:lnTo>
                  <a:lnTo>
                    <a:pt x="452161" y="366203"/>
                  </a:lnTo>
                  <a:lnTo>
                    <a:pt x="413450" y="413945"/>
                  </a:lnTo>
                  <a:lnTo>
                    <a:pt x="365958" y="452389"/>
                  </a:lnTo>
                  <a:lnTo>
                    <a:pt x="305562" y="478316"/>
                  </a:lnTo>
                  <a:lnTo>
                    <a:pt x="245704" y="487257"/>
                  </a:lnTo>
                  <a:lnTo>
                    <a:pt x="180828" y="478316"/>
                  </a:lnTo>
                  <a:lnTo>
                    <a:pt x="120791" y="452389"/>
                  </a:lnTo>
                  <a:lnTo>
                    <a:pt x="73299" y="413945"/>
                  </a:lnTo>
                  <a:lnTo>
                    <a:pt x="34588" y="366203"/>
                  </a:lnTo>
                  <a:lnTo>
                    <a:pt x="8960" y="306122"/>
                  </a:lnTo>
                  <a:lnTo>
                    <a:pt x="0" y="245506"/>
                  </a:lnTo>
                  <a:close/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01172" y="3677733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45318" y="2815778"/>
            <a:ext cx="1657350" cy="1914525"/>
            <a:chOff x="4645318" y="2815778"/>
            <a:chExt cx="1657350" cy="1914525"/>
          </a:xfrm>
        </p:grpSpPr>
        <p:sp>
          <p:nvSpPr>
            <p:cNvPr id="25" name="object 25"/>
            <p:cNvSpPr/>
            <p:nvPr/>
          </p:nvSpPr>
          <p:spPr>
            <a:xfrm>
              <a:off x="5172463" y="4029797"/>
              <a:ext cx="1127760" cy="698500"/>
            </a:xfrm>
            <a:custGeom>
              <a:avLst/>
              <a:gdLst/>
              <a:ahLst/>
              <a:cxnLst/>
              <a:rect l="l" t="t" r="r" b="b"/>
              <a:pathLst>
                <a:path w="1127760" h="698500">
                  <a:moveTo>
                    <a:pt x="525460" y="0"/>
                  </a:moveTo>
                  <a:lnTo>
                    <a:pt x="0" y="646756"/>
                  </a:lnTo>
                </a:path>
                <a:path w="1127760" h="698500">
                  <a:moveTo>
                    <a:pt x="525460" y="0"/>
                  </a:moveTo>
                  <a:lnTo>
                    <a:pt x="1127625" y="698289"/>
                  </a:lnTo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7540" y="2818001"/>
              <a:ext cx="481965" cy="483234"/>
            </a:xfrm>
            <a:custGeom>
              <a:avLst/>
              <a:gdLst/>
              <a:ahLst/>
              <a:cxnLst/>
              <a:rect l="l" t="t" r="r" b="b"/>
              <a:pathLst>
                <a:path w="481964" h="483235">
                  <a:moveTo>
                    <a:pt x="241045" y="0"/>
                  </a:moveTo>
                  <a:lnTo>
                    <a:pt x="180649" y="8940"/>
                  </a:lnTo>
                  <a:lnTo>
                    <a:pt x="120253" y="30397"/>
                  </a:lnTo>
                  <a:lnTo>
                    <a:pt x="68818" y="69020"/>
                  </a:lnTo>
                  <a:lnTo>
                    <a:pt x="30108" y="121054"/>
                  </a:lnTo>
                  <a:lnTo>
                    <a:pt x="8423" y="176843"/>
                  </a:lnTo>
                  <a:lnTo>
                    <a:pt x="0" y="241751"/>
                  </a:lnTo>
                  <a:lnTo>
                    <a:pt x="8423" y="301652"/>
                  </a:lnTo>
                  <a:lnTo>
                    <a:pt x="30108" y="362269"/>
                  </a:lnTo>
                  <a:lnTo>
                    <a:pt x="68818" y="413945"/>
                  </a:lnTo>
                  <a:lnTo>
                    <a:pt x="120253" y="452925"/>
                  </a:lnTo>
                  <a:lnTo>
                    <a:pt x="180649" y="474383"/>
                  </a:lnTo>
                  <a:lnTo>
                    <a:pt x="241045" y="482966"/>
                  </a:lnTo>
                  <a:lnTo>
                    <a:pt x="305562" y="474383"/>
                  </a:lnTo>
                  <a:lnTo>
                    <a:pt x="361478" y="452925"/>
                  </a:lnTo>
                  <a:lnTo>
                    <a:pt x="412913" y="413945"/>
                  </a:lnTo>
                  <a:lnTo>
                    <a:pt x="451982" y="362269"/>
                  </a:lnTo>
                  <a:lnTo>
                    <a:pt x="473308" y="301652"/>
                  </a:lnTo>
                  <a:lnTo>
                    <a:pt x="481732" y="241751"/>
                  </a:lnTo>
                  <a:lnTo>
                    <a:pt x="473308" y="176843"/>
                  </a:lnTo>
                  <a:lnTo>
                    <a:pt x="451982" y="121054"/>
                  </a:lnTo>
                  <a:lnTo>
                    <a:pt x="412913" y="69020"/>
                  </a:lnTo>
                  <a:lnTo>
                    <a:pt x="361478" y="30397"/>
                  </a:lnTo>
                  <a:lnTo>
                    <a:pt x="305562" y="8940"/>
                  </a:lnTo>
                  <a:lnTo>
                    <a:pt x="241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7540" y="2818001"/>
              <a:ext cx="481965" cy="483234"/>
            </a:xfrm>
            <a:custGeom>
              <a:avLst/>
              <a:gdLst/>
              <a:ahLst/>
              <a:cxnLst/>
              <a:rect l="l" t="t" r="r" b="b"/>
              <a:pathLst>
                <a:path w="481964" h="483235">
                  <a:moveTo>
                    <a:pt x="0" y="241751"/>
                  </a:moveTo>
                  <a:lnTo>
                    <a:pt x="8423" y="176843"/>
                  </a:lnTo>
                  <a:lnTo>
                    <a:pt x="30108" y="121054"/>
                  </a:lnTo>
                  <a:lnTo>
                    <a:pt x="68818" y="69020"/>
                  </a:lnTo>
                  <a:lnTo>
                    <a:pt x="120253" y="30397"/>
                  </a:lnTo>
                  <a:lnTo>
                    <a:pt x="180649" y="8940"/>
                  </a:lnTo>
                  <a:lnTo>
                    <a:pt x="241045" y="0"/>
                  </a:lnTo>
                  <a:lnTo>
                    <a:pt x="305562" y="8940"/>
                  </a:lnTo>
                  <a:lnTo>
                    <a:pt x="361478" y="30397"/>
                  </a:lnTo>
                  <a:lnTo>
                    <a:pt x="412913" y="69020"/>
                  </a:lnTo>
                  <a:lnTo>
                    <a:pt x="451982" y="121054"/>
                  </a:lnTo>
                  <a:lnTo>
                    <a:pt x="473308" y="176843"/>
                  </a:lnTo>
                  <a:lnTo>
                    <a:pt x="481732" y="241751"/>
                  </a:lnTo>
                  <a:lnTo>
                    <a:pt x="473308" y="301652"/>
                  </a:lnTo>
                  <a:lnTo>
                    <a:pt x="451982" y="362269"/>
                  </a:lnTo>
                  <a:lnTo>
                    <a:pt x="412913" y="413945"/>
                  </a:lnTo>
                  <a:lnTo>
                    <a:pt x="361478" y="452925"/>
                  </a:lnTo>
                  <a:lnTo>
                    <a:pt x="305562" y="474383"/>
                  </a:lnTo>
                  <a:lnTo>
                    <a:pt x="241045" y="482966"/>
                  </a:lnTo>
                  <a:lnTo>
                    <a:pt x="180649" y="474383"/>
                  </a:lnTo>
                  <a:lnTo>
                    <a:pt x="120253" y="452925"/>
                  </a:lnTo>
                  <a:lnTo>
                    <a:pt x="68818" y="413945"/>
                  </a:lnTo>
                  <a:lnTo>
                    <a:pt x="30108" y="362269"/>
                  </a:lnTo>
                  <a:lnTo>
                    <a:pt x="8423" y="301652"/>
                  </a:lnTo>
                  <a:lnTo>
                    <a:pt x="0" y="241751"/>
                  </a:lnTo>
                  <a:close/>
                </a:path>
              </a:pathLst>
            </a:custGeom>
            <a:ln w="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92012" y="2949261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55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81392" y="3300967"/>
            <a:ext cx="1816735" cy="241935"/>
          </a:xfrm>
          <a:custGeom>
            <a:avLst/>
            <a:gdLst/>
            <a:ahLst/>
            <a:cxnLst/>
            <a:rect l="l" t="t" r="r" b="b"/>
            <a:pathLst>
              <a:path w="1816735" h="241935">
                <a:moveTo>
                  <a:pt x="1007192" y="0"/>
                </a:moveTo>
                <a:lnTo>
                  <a:pt x="0" y="241572"/>
                </a:lnTo>
              </a:path>
              <a:path w="1816735" h="241935">
                <a:moveTo>
                  <a:pt x="1007192" y="0"/>
                </a:moveTo>
                <a:lnTo>
                  <a:pt x="1816531" y="241572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41282" y="3117235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0294" y="414306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3778" y="4194745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01867" y="5328597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5475" y="4251070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7223" y="3117235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8744" y="4087280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73388" y="5221132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265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</a:t>
            </a:r>
            <a:r>
              <a:rPr sz="2400" spc="-55" dirty="0"/>
              <a:t> </a:t>
            </a:r>
            <a:r>
              <a:rPr sz="2400" spc="-5" dirty="0"/>
              <a:t>Algoritması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55904" y="2054605"/>
            <a:ext cx="7192009" cy="3954779"/>
            <a:chOff x="755904" y="2054605"/>
            <a:chExt cx="7192009" cy="3954779"/>
          </a:xfrm>
        </p:grpSpPr>
        <p:sp>
          <p:nvSpPr>
            <p:cNvPr id="4" name="object 4"/>
            <p:cNvSpPr/>
            <p:nvPr/>
          </p:nvSpPr>
          <p:spPr>
            <a:xfrm>
              <a:off x="755904" y="2636519"/>
              <a:ext cx="7191756" cy="3372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4456" y="2054605"/>
              <a:ext cx="2955925" cy="1532255"/>
            </a:xfrm>
            <a:custGeom>
              <a:avLst/>
              <a:gdLst/>
              <a:ahLst/>
              <a:cxnLst/>
              <a:rect l="l" t="t" r="r" b="b"/>
              <a:pathLst>
                <a:path w="2955925" h="1532254">
                  <a:moveTo>
                    <a:pt x="2810256" y="572643"/>
                  </a:moveTo>
                  <a:lnTo>
                    <a:pt x="2806319" y="560705"/>
                  </a:lnTo>
                  <a:lnTo>
                    <a:pt x="32105" y="1493761"/>
                  </a:lnTo>
                  <a:lnTo>
                    <a:pt x="74803" y="1445006"/>
                  </a:lnTo>
                  <a:lnTo>
                    <a:pt x="77089" y="1442339"/>
                  </a:lnTo>
                  <a:lnTo>
                    <a:pt x="76835" y="1438275"/>
                  </a:lnTo>
                  <a:lnTo>
                    <a:pt x="71501" y="1433703"/>
                  </a:lnTo>
                  <a:lnTo>
                    <a:pt x="67437" y="1433957"/>
                  </a:lnTo>
                  <a:lnTo>
                    <a:pt x="65151" y="1436624"/>
                  </a:lnTo>
                  <a:lnTo>
                    <a:pt x="0" y="1511300"/>
                  </a:lnTo>
                  <a:lnTo>
                    <a:pt x="97028" y="1531251"/>
                  </a:lnTo>
                  <a:lnTo>
                    <a:pt x="100457" y="1532013"/>
                  </a:lnTo>
                  <a:lnTo>
                    <a:pt x="103759" y="1529842"/>
                  </a:lnTo>
                  <a:lnTo>
                    <a:pt x="104521" y="1526286"/>
                  </a:lnTo>
                  <a:lnTo>
                    <a:pt x="105283" y="1522857"/>
                  </a:lnTo>
                  <a:lnTo>
                    <a:pt x="102997" y="1519555"/>
                  </a:lnTo>
                  <a:lnTo>
                    <a:pt x="99568" y="1518793"/>
                  </a:lnTo>
                  <a:lnTo>
                    <a:pt x="73037" y="1513332"/>
                  </a:lnTo>
                  <a:lnTo>
                    <a:pt x="36309" y="1505775"/>
                  </a:lnTo>
                  <a:lnTo>
                    <a:pt x="2810256" y="572643"/>
                  </a:lnTo>
                  <a:close/>
                </a:path>
                <a:path w="2955925" h="1532254">
                  <a:moveTo>
                    <a:pt x="2955417" y="11684"/>
                  </a:moveTo>
                  <a:lnTo>
                    <a:pt x="2950718" y="0"/>
                  </a:lnTo>
                  <a:lnTo>
                    <a:pt x="175666" y="1138834"/>
                  </a:lnTo>
                  <a:lnTo>
                    <a:pt x="215011" y="1087374"/>
                  </a:lnTo>
                  <a:lnTo>
                    <a:pt x="217170" y="1084580"/>
                  </a:lnTo>
                  <a:lnTo>
                    <a:pt x="216662" y="1080643"/>
                  </a:lnTo>
                  <a:lnTo>
                    <a:pt x="211074" y="1076325"/>
                  </a:lnTo>
                  <a:lnTo>
                    <a:pt x="207137" y="1076833"/>
                  </a:lnTo>
                  <a:lnTo>
                    <a:pt x="204978" y="1079627"/>
                  </a:lnTo>
                  <a:lnTo>
                    <a:pt x="144780" y="1158367"/>
                  </a:lnTo>
                  <a:lnTo>
                    <a:pt x="246380" y="1172591"/>
                  </a:lnTo>
                  <a:lnTo>
                    <a:pt x="249555" y="1170178"/>
                  </a:lnTo>
                  <a:lnTo>
                    <a:pt x="250571" y="1163193"/>
                  </a:lnTo>
                  <a:lnTo>
                    <a:pt x="248158" y="1160018"/>
                  </a:lnTo>
                  <a:lnTo>
                    <a:pt x="244513" y="1159510"/>
                  </a:lnTo>
                  <a:lnTo>
                    <a:pt x="180619" y="1150594"/>
                  </a:lnTo>
                  <a:lnTo>
                    <a:pt x="158877" y="1159510"/>
                  </a:lnTo>
                  <a:lnTo>
                    <a:pt x="163817" y="1157478"/>
                  </a:lnTo>
                  <a:lnTo>
                    <a:pt x="180619" y="1150594"/>
                  </a:lnTo>
                  <a:lnTo>
                    <a:pt x="2955417" y="11684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56453" y="1905380"/>
            <a:ext cx="3386454" cy="160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Farklı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karakter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sayısı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Min-Priority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En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düşük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frekanslı iki</a:t>
            </a:r>
            <a:r>
              <a:rPr sz="16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düğüm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4120" y="3499103"/>
            <a:ext cx="3134995" cy="2643505"/>
          </a:xfrm>
          <a:custGeom>
            <a:avLst/>
            <a:gdLst/>
            <a:ahLst/>
            <a:cxnLst/>
            <a:rect l="l" t="t" r="r" b="b"/>
            <a:pathLst>
              <a:path w="3134995" h="2643504">
                <a:moveTo>
                  <a:pt x="2089150" y="2630881"/>
                </a:moveTo>
                <a:lnTo>
                  <a:pt x="36347" y="2093937"/>
                </a:lnTo>
                <a:lnTo>
                  <a:pt x="57492" y="2088007"/>
                </a:lnTo>
                <a:lnTo>
                  <a:pt x="98806" y="2076450"/>
                </a:lnTo>
                <a:lnTo>
                  <a:pt x="102235" y="2075561"/>
                </a:lnTo>
                <a:lnTo>
                  <a:pt x="104140" y="2072005"/>
                </a:lnTo>
                <a:lnTo>
                  <a:pt x="103251" y="2068703"/>
                </a:lnTo>
                <a:lnTo>
                  <a:pt x="102362" y="2065274"/>
                </a:lnTo>
                <a:lnTo>
                  <a:pt x="98806" y="2063369"/>
                </a:lnTo>
                <a:lnTo>
                  <a:pt x="95377" y="2064258"/>
                </a:lnTo>
                <a:lnTo>
                  <a:pt x="0" y="2090915"/>
                </a:lnTo>
                <a:lnTo>
                  <a:pt x="70104" y="2160892"/>
                </a:lnTo>
                <a:lnTo>
                  <a:pt x="72644" y="2163368"/>
                </a:lnTo>
                <a:lnTo>
                  <a:pt x="76708" y="2163368"/>
                </a:lnTo>
                <a:lnTo>
                  <a:pt x="79121" y="2160879"/>
                </a:lnTo>
                <a:lnTo>
                  <a:pt x="81661" y="2158403"/>
                </a:lnTo>
                <a:lnTo>
                  <a:pt x="81661" y="2154377"/>
                </a:lnTo>
                <a:lnTo>
                  <a:pt x="79121" y="2151900"/>
                </a:lnTo>
                <a:lnTo>
                  <a:pt x="33274" y="2106206"/>
                </a:lnTo>
                <a:lnTo>
                  <a:pt x="2085975" y="2643174"/>
                </a:lnTo>
                <a:lnTo>
                  <a:pt x="2089150" y="2630881"/>
                </a:lnTo>
                <a:close/>
              </a:path>
              <a:path w="3134995" h="2643504">
                <a:moveTo>
                  <a:pt x="2735453" y="1680210"/>
                </a:moveTo>
                <a:lnTo>
                  <a:pt x="36258" y="1579994"/>
                </a:lnTo>
                <a:lnTo>
                  <a:pt x="37884" y="1579118"/>
                </a:lnTo>
                <a:lnTo>
                  <a:pt x="96393" y="1547749"/>
                </a:lnTo>
                <a:lnTo>
                  <a:pt x="97663" y="1543939"/>
                </a:lnTo>
                <a:lnTo>
                  <a:pt x="96012" y="1540891"/>
                </a:lnTo>
                <a:lnTo>
                  <a:pt x="94361" y="1537716"/>
                </a:lnTo>
                <a:lnTo>
                  <a:pt x="90424" y="1536573"/>
                </a:lnTo>
                <a:lnTo>
                  <a:pt x="0" y="1584960"/>
                </a:lnTo>
                <a:lnTo>
                  <a:pt x="83693" y="1638046"/>
                </a:lnTo>
                <a:lnTo>
                  <a:pt x="86614" y="1639951"/>
                </a:lnTo>
                <a:lnTo>
                  <a:pt x="90551" y="1639062"/>
                </a:lnTo>
                <a:lnTo>
                  <a:pt x="92456" y="1636014"/>
                </a:lnTo>
                <a:lnTo>
                  <a:pt x="94361" y="1633093"/>
                </a:lnTo>
                <a:lnTo>
                  <a:pt x="93472" y="1629156"/>
                </a:lnTo>
                <a:lnTo>
                  <a:pt x="35991" y="1592707"/>
                </a:lnTo>
                <a:lnTo>
                  <a:pt x="2735072" y="1692910"/>
                </a:lnTo>
                <a:lnTo>
                  <a:pt x="2735453" y="1680210"/>
                </a:lnTo>
                <a:close/>
              </a:path>
              <a:path w="3134995" h="2643504">
                <a:moveTo>
                  <a:pt x="3134868" y="11811"/>
                </a:moveTo>
                <a:lnTo>
                  <a:pt x="3134144" y="10325"/>
                </a:lnTo>
                <a:lnTo>
                  <a:pt x="3130931" y="0"/>
                </a:lnTo>
                <a:lnTo>
                  <a:pt x="3129445" y="482"/>
                </a:lnTo>
                <a:lnTo>
                  <a:pt x="3128670" y="736"/>
                </a:lnTo>
                <a:lnTo>
                  <a:pt x="434543" y="870127"/>
                </a:lnTo>
                <a:lnTo>
                  <a:pt x="480187" y="819277"/>
                </a:lnTo>
                <a:lnTo>
                  <a:pt x="480060" y="815213"/>
                </a:lnTo>
                <a:lnTo>
                  <a:pt x="477393" y="812927"/>
                </a:lnTo>
                <a:lnTo>
                  <a:pt x="474853" y="810514"/>
                </a:lnTo>
                <a:lnTo>
                  <a:pt x="470789" y="810768"/>
                </a:lnTo>
                <a:lnTo>
                  <a:pt x="402336" y="887222"/>
                </a:lnTo>
                <a:lnTo>
                  <a:pt x="502539" y="909193"/>
                </a:lnTo>
                <a:lnTo>
                  <a:pt x="505968" y="907034"/>
                </a:lnTo>
                <a:lnTo>
                  <a:pt x="506730" y="903605"/>
                </a:lnTo>
                <a:lnTo>
                  <a:pt x="507365" y="900176"/>
                </a:lnTo>
                <a:lnTo>
                  <a:pt x="505206" y="896747"/>
                </a:lnTo>
                <a:lnTo>
                  <a:pt x="471690" y="889381"/>
                </a:lnTo>
                <a:lnTo>
                  <a:pt x="438670" y="882129"/>
                </a:lnTo>
                <a:lnTo>
                  <a:pt x="416179" y="889381"/>
                </a:lnTo>
                <a:lnTo>
                  <a:pt x="422071" y="887476"/>
                </a:lnTo>
                <a:lnTo>
                  <a:pt x="438670" y="882129"/>
                </a:lnTo>
                <a:lnTo>
                  <a:pt x="3040049" y="42748"/>
                </a:lnTo>
                <a:lnTo>
                  <a:pt x="677621" y="1162824"/>
                </a:lnTo>
                <a:lnTo>
                  <a:pt x="714121" y="1109472"/>
                </a:lnTo>
                <a:lnTo>
                  <a:pt x="716153" y="1106551"/>
                </a:lnTo>
                <a:lnTo>
                  <a:pt x="715391" y="1102614"/>
                </a:lnTo>
                <a:lnTo>
                  <a:pt x="709549" y="1098550"/>
                </a:lnTo>
                <a:lnTo>
                  <a:pt x="705612" y="1099312"/>
                </a:lnTo>
                <a:lnTo>
                  <a:pt x="703580" y="1102233"/>
                </a:lnTo>
                <a:lnTo>
                  <a:pt x="647700" y="1184021"/>
                </a:lnTo>
                <a:lnTo>
                  <a:pt x="746379" y="1192530"/>
                </a:lnTo>
                <a:lnTo>
                  <a:pt x="749935" y="1192784"/>
                </a:lnTo>
                <a:lnTo>
                  <a:pt x="752983" y="1190244"/>
                </a:lnTo>
                <a:lnTo>
                  <a:pt x="753237" y="1186688"/>
                </a:lnTo>
                <a:lnTo>
                  <a:pt x="753491" y="1184402"/>
                </a:lnTo>
                <a:lnTo>
                  <a:pt x="753618" y="1183259"/>
                </a:lnTo>
                <a:lnTo>
                  <a:pt x="750951" y="1180084"/>
                </a:lnTo>
                <a:lnTo>
                  <a:pt x="747522" y="1179830"/>
                </a:lnTo>
                <a:lnTo>
                  <a:pt x="682917" y="1174330"/>
                </a:lnTo>
                <a:lnTo>
                  <a:pt x="3132620" y="12877"/>
                </a:lnTo>
                <a:lnTo>
                  <a:pt x="3134741" y="12192"/>
                </a:lnTo>
                <a:lnTo>
                  <a:pt x="3134652" y="11925"/>
                </a:lnTo>
                <a:lnTo>
                  <a:pt x="3134868" y="11811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9328" y="5042661"/>
            <a:ext cx="3208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İki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düğümün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toplamı 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yeni</a:t>
            </a:r>
            <a:r>
              <a:rPr sz="1600" b="1" spc="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düğüm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8502" y="6038494"/>
            <a:ext cx="3771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Arial"/>
                <a:cs typeface="Arial"/>
              </a:rPr>
              <a:t>Yeni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düğümü kuyruktaki 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yerine</a:t>
            </a:r>
            <a:r>
              <a:rPr sz="1600" b="1" spc="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ekleme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4059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Kodlama ağacının oluşturulması  </a:t>
            </a:r>
            <a:r>
              <a:rPr sz="2400" spc="-10" dirty="0"/>
              <a:t>ve </a:t>
            </a:r>
            <a:r>
              <a:rPr sz="2400" dirty="0"/>
              <a:t>Huffman</a:t>
            </a:r>
            <a:r>
              <a:rPr sz="2400" spc="5" dirty="0"/>
              <a:t> </a:t>
            </a:r>
            <a:r>
              <a:rPr sz="2400" spc="-5" dirty="0"/>
              <a:t>Algoritması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65200" y="1484375"/>
            <a:ext cx="7749540" cy="5061585"/>
            <a:chOff x="965200" y="1484375"/>
            <a:chExt cx="7749540" cy="5061585"/>
          </a:xfrm>
        </p:grpSpPr>
        <p:sp>
          <p:nvSpPr>
            <p:cNvPr id="4" name="object 4"/>
            <p:cNvSpPr/>
            <p:nvPr/>
          </p:nvSpPr>
          <p:spPr>
            <a:xfrm>
              <a:off x="4604003" y="1484375"/>
              <a:ext cx="4110228" cy="5061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1550" y="2781300"/>
              <a:ext cx="3564254" cy="3657600"/>
            </a:xfrm>
            <a:custGeom>
              <a:avLst/>
              <a:gdLst/>
              <a:ahLst/>
              <a:cxnLst/>
              <a:rect l="l" t="t" r="r" b="b"/>
              <a:pathLst>
                <a:path w="3564254" h="3657600">
                  <a:moveTo>
                    <a:pt x="3564001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3564001" y="3657600"/>
                  </a:lnTo>
                  <a:lnTo>
                    <a:pt x="3564001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1550" y="2774950"/>
              <a:ext cx="3564254" cy="3683000"/>
            </a:xfrm>
            <a:custGeom>
              <a:avLst/>
              <a:gdLst/>
              <a:ahLst/>
              <a:cxnLst/>
              <a:rect l="l" t="t" r="r" b="b"/>
              <a:pathLst>
                <a:path w="3564254" h="3683000">
                  <a:moveTo>
                    <a:pt x="0" y="0"/>
                  </a:moveTo>
                  <a:lnTo>
                    <a:pt x="0" y="3683000"/>
                  </a:lnTo>
                </a:path>
                <a:path w="3564254" h="3683000">
                  <a:moveTo>
                    <a:pt x="3564001" y="0"/>
                  </a:moveTo>
                  <a:lnTo>
                    <a:pt x="3564001" y="36830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5200" y="2774950"/>
              <a:ext cx="3576954" cy="12700"/>
            </a:xfrm>
            <a:custGeom>
              <a:avLst/>
              <a:gdLst/>
              <a:ahLst/>
              <a:cxnLst/>
              <a:rect l="l" t="t" r="r" b="b"/>
              <a:pathLst>
                <a:path w="3576954" h="12700">
                  <a:moveTo>
                    <a:pt x="0" y="12700"/>
                  </a:moveTo>
                  <a:lnTo>
                    <a:pt x="3576701" y="12700"/>
                  </a:lnTo>
                  <a:lnTo>
                    <a:pt x="3576701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5200" y="6438899"/>
              <a:ext cx="3576954" cy="0"/>
            </a:xfrm>
            <a:custGeom>
              <a:avLst/>
              <a:gdLst/>
              <a:ahLst/>
              <a:cxnLst/>
              <a:rect l="l" t="t" r="r" b="b"/>
              <a:pathLst>
                <a:path w="3576954">
                  <a:moveTo>
                    <a:pt x="0" y="0"/>
                  </a:moveTo>
                  <a:lnTo>
                    <a:pt x="357670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7900" y="2202064"/>
            <a:ext cx="3551554" cy="3996054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19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uzunluklu</a:t>
            </a:r>
            <a:r>
              <a:rPr sz="2000" i="1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kodlama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Algoritma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-Huffman(C)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510540" algn="l"/>
              </a:tabLst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</a:t>
            </a:r>
            <a:r>
              <a:rPr sz="1600" b="1" spc="-120" dirty="0">
                <a:solidFill>
                  <a:srgbClr val="FFFFFF"/>
                </a:solidFill>
                <a:latin typeface="Calibri"/>
                <a:cs typeface="Calibri"/>
              </a:rPr>
              <a:t>C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alfabe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olmak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üzere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600" b="1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algoritma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Huffman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kodu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üretir.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38100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1.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|C|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38100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2.	Q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38100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3.	i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1, …,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n-1</a:t>
            </a:r>
            <a:endParaRPr sz="1600">
              <a:latin typeface="Calibri"/>
              <a:cs typeface="Calibri"/>
            </a:endParaRPr>
          </a:p>
          <a:p>
            <a:pPr marL="565150" indent="-527685">
              <a:lnSpc>
                <a:spcPct val="100000"/>
              </a:lnSpc>
              <a:buAutoNum type="arabicPeriod" startAt="4"/>
              <a:tabLst>
                <a:tab pos="565150" algn="l"/>
                <a:tab pos="5657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z 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Düğüm_Oluştur()</a:t>
            </a:r>
            <a:endParaRPr sz="1600">
              <a:latin typeface="Calibri"/>
              <a:cs typeface="Calibri"/>
            </a:endParaRPr>
          </a:p>
          <a:p>
            <a:pPr marL="565150" indent="-527685">
              <a:lnSpc>
                <a:spcPct val="100000"/>
              </a:lnSpc>
              <a:buAutoNum type="arabicPeriod" startAt="4"/>
              <a:tabLst>
                <a:tab pos="565150" algn="l"/>
                <a:tab pos="5657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Sol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(z)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Minimum_Al(Q)</a:t>
            </a:r>
            <a:endParaRPr sz="1600">
              <a:latin typeface="Calibri"/>
              <a:cs typeface="Calibri"/>
            </a:endParaRPr>
          </a:p>
          <a:p>
            <a:pPr marL="38100" marR="528320">
              <a:lnSpc>
                <a:spcPct val="100000"/>
              </a:lnSpc>
              <a:buAutoNum type="arabicPeriod" startAt="4"/>
              <a:tabLst>
                <a:tab pos="565150" algn="l"/>
                <a:tab pos="5657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Sağ(z)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Minimum_Al(Q)  7.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f(z) </a:t>
            </a:r>
            <a:r>
              <a:rPr sz="1600" b="1"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f(x)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f(y)</a:t>
            </a:r>
            <a:endParaRPr sz="1600">
              <a:latin typeface="Calibri"/>
              <a:cs typeface="Calibri"/>
            </a:endParaRPr>
          </a:p>
          <a:p>
            <a:pPr marL="565150" indent="-527685">
              <a:lnSpc>
                <a:spcPts val="1910"/>
              </a:lnSpc>
              <a:buAutoNum type="arabicPeriod" startAt="8"/>
              <a:tabLst>
                <a:tab pos="565150" algn="l"/>
                <a:tab pos="565785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Ekle(Q,Z)</a:t>
            </a:r>
            <a:endParaRPr sz="1600">
              <a:latin typeface="Calibri"/>
              <a:cs typeface="Calibri"/>
            </a:endParaRPr>
          </a:p>
          <a:p>
            <a:pPr marL="426720" indent="-389255">
              <a:lnSpc>
                <a:spcPct val="100000"/>
              </a:lnSpc>
              <a:spcBef>
                <a:spcPts val="15"/>
              </a:spcBef>
              <a:buAutoNum type="arabicPeriod" startAt="8"/>
              <a:tabLst>
                <a:tab pos="426720" algn="l"/>
                <a:tab pos="42735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Sonuç</a:t>
            </a:r>
            <a:r>
              <a:rPr sz="1600" b="1" spc="-5" dirty="0">
                <a:solidFill>
                  <a:srgbClr val="FFFFFF"/>
                </a:solidFill>
                <a:latin typeface="Symbol"/>
                <a:cs typeface="Symbol"/>
              </a:rPr>
              <a:t>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Minimum_Al(Q)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600957"/>
            <a:ext cx="3155315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9370" marR="5080" indent="1524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Veri</a:t>
            </a:r>
            <a:r>
              <a:rPr sz="2400" b="1" spc="-9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Sıkıştırma  (C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mp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es</a:t>
            </a:r>
            <a:r>
              <a:rPr sz="2400" b="1" spc="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io</a:t>
            </a:r>
            <a:r>
              <a:rPr sz="2400" b="1" spc="10" dirty="0">
                <a:solidFill>
                  <a:srgbClr val="AC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 marR="518159">
              <a:lnSpc>
                <a:spcPct val="90100"/>
              </a:lnSpc>
              <a:spcBef>
                <a:spcPts val="690"/>
              </a:spcBef>
            </a:pP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Kayıplı-Kayıpsız </a:t>
            </a: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Veri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Sıkıştırma  Sabit ve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Değişken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Genişlikli  Kodlama</a:t>
            </a:r>
            <a:endParaRPr sz="1700">
              <a:latin typeface="Calibri"/>
              <a:cs typeface="Calibri"/>
            </a:endParaRPr>
          </a:p>
          <a:p>
            <a:pPr marL="12700" marR="567690">
              <a:lnSpc>
                <a:spcPct val="80000"/>
              </a:lnSpc>
              <a:spcBef>
                <a:spcPts val="405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Huffman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Algortiması</a:t>
            </a:r>
            <a:r>
              <a:rPr sz="17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(Greedy 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Algoithms)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57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 </a:t>
            </a:r>
            <a:r>
              <a:rPr sz="2400" spc="-5" dirty="0"/>
              <a:t>Algoritması</a:t>
            </a:r>
            <a:r>
              <a:rPr sz="2400" spc="-60" dirty="0"/>
              <a:t> </a:t>
            </a:r>
            <a:r>
              <a:rPr sz="2400" dirty="0"/>
              <a:t>Analizi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4128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Uygun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yapısı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min-heap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kullanılabilir.</a:t>
            </a:r>
            <a:r>
              <a:rPr sz="20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(Her</a:t>
            </a:r>
            <a:endParaRPr sz="2000">
              <a:latin typeface="Calibri"/>
              <a:cs typeface="Calibri"/>
            </a:endParaRPr>
          </a:p>
          <a:p>
            <a:pPr marL="285115" marR="5397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seferinde frekansı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düşük olan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çıkarılır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toplanarak  ağaca tekrar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eklenir)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  <a:hlinkClick r:id="rId2"/>
              </a:rPr>
              <a:t>(h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  <a:hlinkClick r:id="rId2"/>
              </a:rPr>
              <a:t>tp://rosettacode.org/wiki/Huffman_coding)</a:t>
            </a:r>
            <a:endParaRPr sz="2000">
              <a:latin typeface="Calibri"/>
              <a:cs typeface="Calibri"/>
            </a:endParaRPr>
          </a:p>
          <a:p>
            <a:pPr marL="285115" marR="7302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Heap oluşturma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O(log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n)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for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döngüsünde n-1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adet işlem  yapılır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O(nlogn)</a:t>
            </a:r>
            <a:r>
              <a:rPr sz="2000" b="1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az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sayıda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çeşidine sahip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büyük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boyutlardaki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verilerde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kullanışlı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olabilir. Fakat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oluşturulan ağacın sıkıştırılmış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veriye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eklenmesi</a:t>
            </a:r>
            <a:r>
              <a:rPr sz="200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zorunludur.</a:t>
            </a:r>
            <a:endParaRPr sz="2000">
              <a:latin typeface="Calibri"/>
              <a:cs typeface="Calibri"/>
            </a:endParaRPr>
          </a:p>
          <a:p>
            <a:pPr marL="285115" marR="318770">
              <a:lnSpc>
                <a:spcPct val="100000"/>
              </a:lnSpc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 sıkıştırma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verimini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düşürür.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Adaptive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gibi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teknikler bu sorunu halletmek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r>
              <a:rPr sz="20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geliştirilmişlerdir.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</a:t>
            </a:r>
            <a:r>
              <a:rPr sz="2400" spc="5" dirty="0"/>
              <a:t>k</a:t>
            </a:r>
            <a:r>
              <a:rPr sz="2400" dirty="0"/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1500886"/>
            <a:ext cx="5467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setine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ait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aşağıdaki gibi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4272153"/>
            <a:ext cx="6496050" cy="10045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115" marR="5080" indent="-273050">
              <a:lnSpc>
                <a:spcPct val="100499"/>
              </a:lnSpc>
              <a:spcBef>
                <a:spcPts val="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Adım 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1: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ağacındaki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 düğümleri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oluşturacak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semboller frekanslarına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küçükten büyüğe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doğru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sıralanırlar.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2900" y="1916176"/>
          <a:ext cx="3168014" cy="21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1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Sembol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Frekans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493519" y="5286755"/>
            <a:ext cx="6391656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 </a:t>
            </a:r>
            <a:r>
              <a:rPr sz="2400" dirty="0"/>
              <a:t>Adım</a:t>
            </a:r>
            <a:r>
              <a:rPr sz="2400" spc="-75" dirty="0"/>
              <a:t> </a:t>
            </a:r>
            <a:r>
              <a:rPr sz="2400" dirty="0"/>
              <a:t>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5131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828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küçük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sahip olan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sembolün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frekansları  toplanarak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yeni 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oluşturulur.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Oluşturulan 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yeni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arasında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uygun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yere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yerleştirilir.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yerleştirme frekans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bakımından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küçüklük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</a:t>
            </a:r>
            <a:r>
              <a:rPr sz="20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büyüklüğe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göredir.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5123" y="4005071"/>
            <a:ext cx="50292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 </a:t>
            </a:r>
            <a:r>
              <a:rPr sz="2400" dirty="0"/>
              <a:t>Adım</a:t>
            </a:r>
            <a:r>
              <a:rPr sz="2400" spc="-75" dirty="0"/>
              <a:t> </a:t>
            </a:r>
            <a:r>
              <a:rPr sz="2400" dirty="0"/>
              <a:t>3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1860880"/>
            <a:ext cx="639000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önceki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adımdaki işlem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terkarlanılarak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küçük</a:t>
            </a:r>
            <a:r>
              <a:rPr sz="20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frekanslı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toplanır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yeni 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 oluşturulur.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2564892"/>
            <a:ext cx="4668012" cy="3867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65" y="1360678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Örnek: 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Adım</a:t>
            </a:r>
            <a:r>
              <a:rPr sz="2400" b="1" spc="-7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5511" y="1360678"/>
            <a:ext cx="92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Adım</a:t>
            </a:r>
            <a:r>
              <a:rPr sz="2400" spc="-85" dirty="0"/>
              <a:t> </a:t>
            </a:r>
            <a:r>
              <a:rPr sz="2400" dirty="0"/>
              <a:t>5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55904" y="1882139"/>
            <a:ext cx="7879080" cy="4643755"/>
            <a:chOff x="755904" y="1882139"/>
            <a:chExt cx="7879080" cy="4643755"/>
          </a:xfrm>
        </p:grpSpPr>
        <p:sp>
          <p:nvSpPr>
            <p:cNvPr id="5" name="object 5"/>
            <p:cNvSpPr/>
            <p:nvPr/>
          </p:nvSpPr>
          <p:spPr>
            <a:xfrm>
              <a:off x="755904" y="1915667"/>
              <a:ext cx="4000500" cy="436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6444" y="1882139"/>
              <a:ext cx="3558540" cy="4643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 </a:t>
            </a:r>
            <a:r>
              <a:rPr sz="2400" dirty="0"/>
              <a:t>Adım</a:t>
            </a:r>
            <a:r>
              <a:rPr sz="2400" spc="-75" dirty="0"/>
              <a:t> </a:t>
            </a:r>
            <a:r>
              <a:rPr sz="2400" dirty="0"/>
              <a:t>6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331975" y="1557527"/>
            <a:ext cx="6382512" cy="487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 </a:t>
            </a:r>
            <a:r>
              <a:rPr sz="2400" spc="-35" dirty="0"/>
              <a:t>Veri </a:t>
            </a:r>
            <a:r>
              <a:rPr sz="2400" dirty="0"/>
              <a:t>setinin </a:t>
            </a:r>
            <a:r>
              <a:rPr sz="2400" spc="-10" dirty="0"/>
              <a:t>kodlanmış</a:t>
            </a:r>
            <a:r>
              <a:rPr sz="2400" spc="20" dirty="0"/>
              <a:t> </a:t>
            </a:r>
            <a:r>
              <a:rPr sz="2400" spc="-5" dirty="0"/>
              <a:t>hali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98576" y="2133600"/>
            <a:ext cx="7508748" cy="261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260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</a:t>
            </a:r>
            <a:r>
              <a:rPr sz="2400" spc="-20" dirty="0"/>
              <a:t> </a:t>
            </a:r>
            <a:r>
              <a:rPr sz="2400" spc="-10" dirty="0"/>
              <a:t>Karşılaştırma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65629"/>
            <a:ext cx="649097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5019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setini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ASCII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kodu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kodlanırsa,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1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byte(8 bit)’lık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gerektiğinden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toplamda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155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byte(1240 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bit)’a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ihtiyaç</a:t>
            </a:r>
            <a:r>
              <a:rPr sz="20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olacaktı.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 kodlaması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bu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60x1 + 40x2 + 25x3 + 20x4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+10x4=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335</a:t>
            </a:r>
            <a:r>
              <a:rPr sz="2000" spc="-3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bittir.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Görüldüğü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 kodlaması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335/1240= %27’lik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sıkıştırma oranı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sağlanmaktadır.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kazanç, 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setindeki  sembollerin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frekansları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arttıkça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</a:t>
            </a:r>
            <a:r>
              <a:rPr sz="2000" spc="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artmaktadır.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</a:t>
            </a:r>
            <a:r>
              <a:rPr sz="2400" spc="5" dirty="0"/>
              <a:t>k</a:t>
            </a:r>
            <a:r>
              <a:rPr sz="2400" dirty="0"/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49948" y="2125638"/>
            <a:ext cx="1048385" cy="2221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e: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d: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01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a: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b:</a:t>
            </a:r>
            <a:r>
              <a:rPr sz="20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111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f:</a:t>
            </a:r>
            <a:r>
              <a:rPr sz="20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c: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1101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1844039"/>
            <a:ext cx="4678680" cy="45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32142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2006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Elimizde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sıkıştırılması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istenen alttaki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katarın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olduğunu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varsayalım;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aaaabbbccddddeeefa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katardaki 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sıklıkları</a:t>
            </a:r>
            <a:r>
              <a:rPr sz="2000" spc="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hesaplandığında;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f = 1, c = 2, b = 3, e = 3, d = 4, a =</a:t>
            </a:r>
            <a:r>
              <a:rPr sz="2000" spc="-2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ASCII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tutulduğunda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katar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18 * 8 = 144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  yer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 kaplamaktadır.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2453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Veri</a:t>
            </a:r>
            <a:r>
              <a:rPr spc="-40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7597" y="2932303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597" y="3810380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597" y="4384623"/>
            <a:ext cx="180975" cy="10134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2090140"/>
            <a:ext cx="7044690" cy="35934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Veri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sıkıştırma;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1- Alan gereksinimini azaltmak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880744" marR="32004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alibri"/>
                <a:cs typeface="Calibri"/>
              </a:rPr>
              <a:t>Hard disklerin boyutu </a:t>
            </a:r>
            <a:r>
              <a:rPr sz="1800" dirty="0">
                <a:latin typeface="Calibri"/>
                <a:cs typeface="Calibri"/>
              </a:rPr>
              <a:t>büyümekle </a:t>
            </a:r>
            <a:r>
              <a:rPr sz="1800" spc="-5" dirty="0">
                <a:latin typeface="Calibri"/>
                <a:cs typeface="Calibri"/>
              </a:rPr>
              <a:t>birlikte, </a:t>
            </a:r>
            <a:r>
              <a:rPr sz="1800" dirty="0">
                <a:latin typeface="Calibri"/>
                <a:cs typeface="Calibri"/>
              </a:rPr>
              <a:t>yeni programların ve  data dosyalarının </a:t>
            </a:r>
            <a:r>
              <a:rPr sz="1800" spc="-5" dirty="0">
                <a:latin typeface="Calibri"/>
                <a:cs typeface="Calibri"/>
              </a:rPr>
              <a:t>boyutu </a:t>
            </a:r>
            <a:r>
              <a:rPr sz="1800" dirty="0">
                <a:latin typeface="Calibri"/>
                <a:cs typeface="Calibri"/>
              </a:rPr>
              <a:t>da büyümektedir ve </a:t>
            </a:r>
            <a:r>
              <a:rPr sz="1800" spc="-5" dirty="0">
                <a:latin typeface="Calibri"/>
                <a:cs typeface="Calibri"/>
              </a:rPr>
              <a:t>alan ihtiyacı  </a:t>
            </a:r>
            <a:r>
              <a:rPr sz="1800" dirty="0">
                <a:latin typeface="Calibri"/>
                <a:cs typeface="Calibri"/>
              </a:rPr>
              <a:t>artmaktadır.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3.5" </a:t>
            </a:r>
            <a:r>
              <a:rPr sz="1800" spc="-5" dirty="0">
                <a:latin typeface="Calibri"/>
                <a:cs typeface="Calibri"/>
              </a:rPr>
              <a:t>floppy diskler hala kullanılmaktadır </a:t>
            </a:r>
            <a:r>
              <a:rPr sz="180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alanları çok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azdır.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2-Zaman ve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bant genişliği gereksinimini azaltmak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880744" marR="469265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Birçok </a:t>
            </a:r>
            <a:r>
              <a:rPr sz="1800" spc="-5" dirty="0">
                <a:latin typeface="Calibri"/>
                <a:cs typeface="Calibri"/>
              </a:rPr>
              <a:t>program </a:t>
            </a:r>
            <a:r>
              <a:rPr sz="1800" dirty="0">
                <a:latin typeface="Calibri"/>
                <a:cs typeface="Calibri"/>
              </a:rPr>
              <a:t>ve dosya internetten </a:t>
            </a:r>
            <a:r>
              <a:rPr sz="1800" spc="-5" dirty="0">
                <a:latin typeface="Calibri"/>
                <a:cs typeface="Calibri"/>
              </a:rPr>
              <a:t>download edilmektedir.  </a:t>
            </a:r>
            <a:r>
              <a:rPr sz="1800" dirty="0">
                <a:latin typeface="Calibri"/>
                <a:cs typeface="Calibri"/>
              </a:rPr>
              <a:t>Birçok </a:t>
            </a:r>
            <a:r>
              <a:rPr sz="1800" spc="-5" dirty="0">
                <a:latin typeface="Calibri"/>
                <a:cs typeface="Calibri"/>
              </a:rPr>
              <a:t>kişi </a:t>
            </a:r>
            <a:r>
              <a:rPr sz="1800" dirty="0">
                <a:latin typeface="Calibri"/>
                <a:cs typeface="Calibri"/>
              </a:rPr>
              <a:t>düşük </a:t>
            </a:r>
            <a:r>
              <a:rPr sz="1800" spc="-5" dirty="0">
                <a:latin typeface="Calibri"/>
                <a:cs typeface="Calibri"/>
              </a:rPr>
              <a:t>hızlı bağlantıyı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kullanmaktadır.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Sıkıştırılmış </a:t>
            </a:r>
            <a:r>
              <a:rPr sz="1800" dirty="0">
                <a:latin typeface="Calibri"/>
                <a:cs typeface="Calibri"/>
              </a:rPr>
              <a:t>dosyalar transfer </a:t>
            </a:r>
            <a:r>
              <a:rPr sz="1800" spc="-5" dirty="0">
                <a:latin typeface="Calibri"/>
                <a:cs typeface="Calibri"/>
              </a:rPr>
              <a:t>süresini </a:t>
            </a:r>
            <a:r>
              <a:rPr sz="1800" dirty="0">
                <a:latin typeface="Calibri"/>
                <a:cs typeface="Calibri"/>
              </a:rPr>
              <a:t>kısaltmakta ve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kişinin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aynı </a:t>
            </a:r>
            <a:r>
              <a:rPr sz="1800" spc="-5" dirty="0">
                <a:latin typeface="Calibri"/>
                <a:cs typeface="Calibri"/>
              </a:rPr>
              <a:t>server’ı kullanımına izin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vermektedir.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19" y="1386332"/>
            <a:ext cx="88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Örnek: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1824989"/>
            <a:ext cx="3047365" cy="330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365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 olan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karakterler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üst  dallarda, seyrek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olanlar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dallarda.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Sıkıştırmadan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144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bit (18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* 8</a:t>
            </a:r>
            <a:r>
              <a:rPr sz="18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Huffman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kodu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45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bit (sıklık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*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sözcüğü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uzunluğu)</a:t>
            </a:r>
            <a:r>
              <a:rPr sz="18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yer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Sıkıştırma</a:t>
            </a:r>
            <a:r>
              <a:rPr sz="20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oranı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45 / 144 =</a:t>
            </a:r>
            <a:r>
              <a:rPr sz="18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%31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630" y="1748789"/>
            <a:ext cx="119253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a:</a:t>
            </a:r>
            <a:r>
              <a:rPr sz="24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d:</a:t>
            </a:r>
            <a:r>
              <a:rPr sz="24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01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e:</a:t>
            </a:r>
            <a:r>
              <a:rPr sz="24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b: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111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c:</a:t>
            </a:r>
            <a:r>
              <a:rPr sz="24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1101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f:</a:t>
            </a:r>
            <a:r>
              <a:rPr sz="24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1100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581" y="1748789"/>
            <a:ext cx="86741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sıklık:5  sıklık:4  sıklık:3  sıklık:3  sıklık:2  sıklık:1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44" y="5077790"/>
            <a:ext cx="68592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Kodları </a:t>
            </a:r>
            <a:r>
              <a:rPr sz="1800" dirty="0">
                <a:latin typeface="Calibri"/>
                <a:cs typeface="Calibri"/>
              </a:rPr>
              <a:t>elde </a:t>
            </a:r>
            <a:r>
              <a:rPr sz="1800" spc="-15" dirty="0">
                <a:latin typeface="Calibri"/>
                <a:cs typeface="Calibri"/>
              </a:rPr>
              <a:t>ettikten </a:t>
            </a:r>
            <a:r>
              <a:rPr sz="1800" spc="-10" dirty="0">
                <a:latin typeface="Calibri"/>
                <a:cs typeface="Calibri"/>
              </a:rPr>
              <a:t>sonra </a:t>
            </a:r>
            <a:r>
              <a:rPr sz="1800" spc="-5" dirty="0">
                <a:latin typeface="Calibri"/>
                <a:cs typeface="Calibri"/>
              </a:rPr>
              <a:t>veri içerisindeki </a:t>
            </a:r>
            <a:r>
              <a:rPr sz="1800" dirty="0">
                <a:latin typeface="Calibri"/>
                <a:cs typeface="Calibri"/>
              </a:rPr>
              <a:t>tüm </a:t>
            </a:r>
            <a:r>
              <a:rPr sz="1800" spc="-5" dirty="0">
                <a:latin typeface="Calibri"/>
                <a:cs typeface="Calibri"/>
              </a:rPr>
              <a:t>veriler </a:t>
            </a:r>
            <a:r>
              <a:rPr sz="1800" spc="-10" dirty="0">
                <a:latin typeface="Calibri"/>
                <a:cs typeface="Calibri"/>
              </a:rPr>
              <a:t>baştan </a:t>
            </a:r>
            <a:r>
              <a:rPr sz="1800" spc="-35" dirty="0">
                <a:latin typeface="Calibri"/>
                <a:cs typeface="Calibri"/>
              </a:rPr>
              <a:t>okunur.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</a:t>
            </a:r>
            <a:endParaRPr sz="1800">
              <a:latin typeface="Calibri"/>
              <a:cs typeface="Calibri"/>
            </a:endParaRPr>
          </a:p>
          <a:p>
            <a:pPr marL="12700" marR="26193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karaktere </a:t>
            </a:r>
            <a:r>
              <a:rPr sz="1800" spc="-15" dirty="0">
                <a:latin typeface="Calibri"/>
                <a:cs typeface="Calibri"/>
              </a:rPr>
              <a:t>karşılık </a:t>
            </a:r>
            <a:r>
              <a:rPr sz="1800" spc="-5" dirty="0">
                <a:latin typeface="Calibri"/>
                <a:cs typeface="Calibri"/>
              </a:rPr>
              <a:t>gelen </a:t>
            </a:r>
            <a:r>
              <a:rPr sz="1800" spc="-25" dirty="0">
                <a:latin typeface="Calibri"/>
                <a:cs typeface="Calibri"/>
              </a:rPr>
              <a:t>kod </a:t>
            </a:r>
            <a:r>
              <a:rPr sz="1800" spc="-10" dirty="0">
                <a:latin typeface="Calibri"/>
                <a:cs typeface="Calibri"/>
              </a:rPr>
              <a:t>yerine </a:t>
            </a:r>
            <a:r>
              <a:rPr sz="1800" spc="-20" dirty="0">
                <a:latin typeface="Calibri"/>
                <a:cs typeface="Calibri"/>
              </a:rPr>
              <a:t>yerleştirilir.  </a:t>
            </a:r>
            <a:r>
              <a:rPr sz="1800" dirty="0">
                <a:latin typeface="Calibri"/>
                <a:cs typeface="Calibri"/>
              </a:rPr>
              <a:t>a a a a b b b c c d d d d e e e f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10 10 10 10 111 111 111 1101 1101 01 01 01 01 00 00 00 1100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verimizin boyutu küçülmüş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oldu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44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 </a:t>
            </a:r>
            <a:r>
              <a:rPr sz="2400" spc="-10" dirty="0"/>
              <a:t>Kodunun</a:t>
            </a:r>
            <a:r>
              <a:rPr sz="2400" spc="-40" dirty="0"/>
              <a:t> </a:t>
            </a:r>
            <a:r>
              <a:rPr sz="2400" spc="-5" dirty="0"/>
              <a:t>Çözümü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53034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51484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mevcutsa bahsedilen  işlemlerin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tersini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yaparak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çözülür.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Diğer bir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değişle: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verinin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biti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alınır.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alınan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kod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sözcüğüne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karşılık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geliyorsa,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ilgili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sözcüğüne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denk</a:t>
            </a:r>
            <a:r>
              <a:rPr sz="2000" spc="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düşen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yerine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konulur.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alınan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değil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 ile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birlikte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alınır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yeni dizinin bir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olup olmadığına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bakılır.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 dizinin sonuna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yapılır.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Böylece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huffman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kodu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çözülerek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elde edilmiş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9273" y="2869438"/>
            <a:ext cx="3109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Açgözlü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Algoritmalar</a:t>
            </a:r>
            <a:r>
              <a:rPr sz="2400" b="1" spc="-9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(ve</a:t>
            </a:r>
            <a:endParaRPr sz="2400">
              <a:latin typeface="Calibri"/>
              <a:cs typeface="Calibri"/>
            </a:endParaRPr>
          </a:p>
          <a:p>
            <a:pPr marL="86995" marR="5080" indent="1814830" algn="r">
              <a:lnSpc>
                <a:spcPct val="100000"/>
              </a:lnSpc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400" b="1" spc="-55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fik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er)  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Greedy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Algorithms</a:t>
            </a:r>
            <a:r>
              <a:rPr sz="2400" b="1" spc="-7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(and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3856964"/>
            <a:ext cx="3154680" cy="171386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400" b="1" spc="-55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ap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Grafik</a:t>
            </a: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gösterim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Minimum </a:t>
            </a:r>
            <a:r>
              <a:rPr sz="1500" spc="-15" dirty="0">
                <a:solidFill>
                  <a:srgbClr val="424242"/>
                </a:solidFill>
                <a:latin typeface="Calibri"/>
                <a:cs typeface="Calibri"/>
              </a:rPr>
              <a:t>kapsayan</a:t>
            </a:r>
            <a:r>
              <a:rPr sz="15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ağaç</a:t>
            </a:r>
            <a:endParaRPr sz="1500">
              <a:latin typeface="Calibri"/>
              <a:cs typeface="Calibri"/>
            </a:endParaRPr>
          </a:p>
          <a:p>
            <a:pPr marL="150495" indent="-138430">
              <a:lnSpc>
                <a:spcPct val="100000"/>
              </a:lnSpc>
              <a:buChar char="•"/>
              <a:tabLst>
                <a:tab pos="151130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Optimal</a:t>
            </a:r>
            <a:r>
              <a:rPr sz="1500" spc="-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altyapı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Açgözlü</a:t>
            </a:r>
            <a:r>
              <a:rPr sz="15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seçim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Prim’in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açgözlü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MST algoritması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2731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Graflar</a:t>
            </a:r>
            <a:r>
              <a:rPr spc="-95" dirty="0"/>
              <a:t> </a:t>
            </a:r>
            <a:r>
              <a:rPr spc="-10" dirty="0"/>
              <a:t>(Graphs)  </a:t>
            </a:r>
            <a:r>
              <a:rPr spc="-5" dirty="0"/>
              <a:t>Konular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264790"/>
            <a:ext cx="3062605" cy="2708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Graflar-Tanım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Gösterimleri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Graflarda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Dolaşma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81380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Breadth- </a:t>
            </a:r>
            <a:r>
              <a:rPr sz="2000" spc="-5" dirty="0">
                <a:latin typeface="Calibri"/>
                <a:cs typeface="Calibri"/>
              </a:rPr>
              <a:t>First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4"/>
              </a:spcBef>
              <a:tabLst>
                <a:tab pos="88138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Depth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Hamiltonian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dirty="0">
                <a:latin typeface="Calibri"/>
                <a:cs typeface="Calibri"/>
              </a:rPr>
              <a:t> cycle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2731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Graflar</a:t>
            </a:r>
            <a:r>
              <a:rPr spc="-95" dirty="0"/>
              <a:t> </a:t>
            </a:r>
            <a:r>
              <a:rPr spc="-10" dirty="0"/>
              <a:t>(Graphs)  </a:t>
            </a:r>
            <a:r>
              <a:rPr spc="-50" dirty="0"/>
              <a:t>Tanım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321178"/>
            <a:ext cx="6558280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41680" indent="-287020">
              <a:lnSpc>
                <a:spcPct val="12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Graf, </a:t>
            </a:r>
            <a:r>
              <a:rPr sz="1800" spc="-5" dirty="0">
                <a:latin typeface="Calibri"/>
                <a:cs typeface="Calibri"/>
              </a:rPr>
              <a:t>matematiksel </a:t>
            </a:r>
            <a:r>
              <a:rPr sz="1800" dirty="0">
                <a:latin typeface="Calibri"/>
                <a:cs typeface="Calibri"/>
              </a:rPr>
              <a:t>anlamda, </a:t>
            </a:r>
            <a:r>
              <a:rPr sz="1800" dirty="0">
                <a:solidFill>
                  <a:srgbClr val="003399"/>
                </a:solidFill>
                <a:latin typeface="Calibri"/>
                <a:cs typeface="Calibri"/>
              </a:rPr>
              <a:t>düğümlerden </a:t>
            </a:r>
            <a:r>
              <a:rPr sz="180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bu </a:t>
            </a:r>
            <a:r>
              <a:rPr sz="1800" dirty="0">
                <a:latin typeface="Calibri"/>
                <a:cs typeface="Calibri"/>
              </a:rPr>
              <a:t>düğümler  arasındaki </a:t>
            </a:r>
            <a:r>
              <a:rPr sz="1800" spc="-5" dirty="0">
                <a:latin typeface="Calibri"/>
                <a:cs typeface="Calibri"/>
              </a:rPr>
              <a:t>ilişkiyi </a:t>
            </a:r>
            <a:r>
              <a:rPr sz="1800" dirty="0">
                <a:latin typeface="Calibri"/>
                <a:cs typeface="Calibri"/>
              </a:rPr>
              <a:t>gösteren </a:t>
            </a:r>
            <a:r>
              <a:rPr sz="1800" spc="-5" dirty="0">
                <a:solidFill>
                  <a:srgbClr val="003399"/>
                </a:solidFill>
                <a:latin typeface="Calibri"/>
                <a:cs typeface="Calibri"/>
              </a:rPr>
              <a:t>kenarlardan </a:t>
            </a:r>
            <a:r>
              <a:rPr sz="1800" spc="-5" dirty="0">
                <a:latin typeface="Calibri"/>
                <a:cs typeface="Calibri"/>
              </a:rPr>
              <a:t>oluşan bir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kümedir.</a:t>
            </a:r>
            <a:endParaRPr sz="1800">
              <a:latin typeface="Calibri"/>
              <a:cs typeface="Calibri"/>
            </a:endParaRPr>
          </a:p>
          <a:p>
            <a:pPr marL="299085" marR="295275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Mantıksal ilişki,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15" dirty="0">
                <a:latin typeface="Calibri"/>
                <a:cs typeface="Calibri"/>
              </a:rPr>
              <a:t>veya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spc="-15" dirty="0">
                <a:latin typeface="Calibri"/>
                <a:cs typeface="Calibri"/>
              </a:rPr>
              <a:t>kenar </a:t>
            </a:r>
            <a:r>
              <a:rPr sz="1800" spc="-10" dirty="0">
                <a:latin typeface="Calibri"/>
                <a:cs typeface="Calibri"/>
              </a:rPr>
              <a:t>arasında  </a:t>
            </a:r>
            <a:r>
              <a:rPr sz="1800" spc="-35" dirty="0">
                <a:latin typeface="Calibri"/>
                <a:cs typeface="Calibri"/>
              </a:rPr>
              <a:t>kurulur.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00"/>
              </a:spcBef>
              <a:tabLst>
                <a:tab pos="59626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99"/>
                </a:solidFill>
                <a:latin typeface="Calibri"/>
                <a:cs typeface="Calibri"/>
              </a:rPr>
              <a:t>Bağlantılı listeler </a:t>
            </a:r>
            <a:r>
              <a:rPr sz="1600" spc="-10" dirty="0">
                <a:solidFill>
                  <a:srgbClr val="003399"/>
                </a:solidFill>
                <a:latin typeface="Calibri"/>
                <a:cs typeface="Calibri"/>
              </a:rPr>
              <a:t>ve </a:t>
            </a:r>
            <a:r>
              <a:rPr sz="1600" spc="-5" dirty="0">
                <a:solidFill>
                  <a:srgbClr val="003399"/>
                </a:solidFill>
                <a:latin typeface="Calibri"/>
                <a:cs typeface="Calibri"/>
              </a:rPr>
              <a:t>ağaçlar </a:t>
            </a:r>
            <a:r>
              <a:rPr sz="1600" spc="-10" dirty="0">
                <a:latin typeface="Calibri"/>
                <a:cs typeface="Calibri"/>
              </a:rPr>
              <a:t>grafların </a:t>
            </a:r>
            <a:r>
              <a:rPr sz="1600" spc="-20" dirty="0">
                <a:latin typeface="Calibri"/>
                <a:cs typeface="Calibri"/>
              </a:rPr>
              <a:t>özel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örneklerindendir.</a:t>
            </a:r>
            <a:endParaRPr sz="1600">
              <a:latin typeface="Calibri"/>
              <a:cs typeface="Calibri"/>
            </a:endParaRPr>
          </a:p>
          <a:p>
            <a:pPr marL="299085" marR="169545" indent="-287020">
              <a:lnSpc>
                <a:spcPct val="120000"/>
              </a:lnSpc>
              <a:spcBef>
                <a:spcPts val="400"/>
              </a:spcBef>
              <a:tabLst>
                <a:tab pos="29908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Fizik, </a:t>
            </a:r>
            <a:r>
              <a:rPr sz="1800" spc="-15" dirty="0">
                <a:latin typeface="Calibri"/>
                <a:cs typeface="Calibri"/>
              </a:rPr>
              <a:t>Kimya </a:t>
            </a:r>
            <a:r>
              <a:rPr sz="1800" dirty="0">
                <a:latin typeface="Calibri"/>
                <a:cs typeface="Calibri"/>
              </a:rPr>
              <a:t>gibi </a:t>
            </a:r>
            <a:r>
              <a:rPr sz="1800" spc="-5" dirty="0">
                <a:latin typeface="Calibri"/>
                <a:cs typeface="Calibri"/>
              </a:rPr>
              <a:t>temel </a:t>
            </a:r>
            <a:r>
              <a:rPr sz="1800" spc="-10" dirty="0">
                <a:latin typeface="Calibri"/>
                <a:cs typeface="Calibri"/>
              </a:rPr>
              <a:t>bilimlerde </a:t>
            </a:r>
            <a:r>
              <a:rPr sz="1800" spc="-5" dirty="0">
                <a:latin typeface="Calibri"/>
                <a:cs typeface="Calibri"/>
              </a:rPr>
              <a:t>ve mühendislik uygulamalarında  ve </a:t>
            </a:r>
            <a:r>
              <a:rPr sz="1800" dirty="0">
                <a:latin typeface="Calibri"/>
                <a:cs typeface="Calibri"/>
              </a:rPr>
              <a:t>tıp </a:t>
            </a:r>
            <a:r>
              <a:rPr sz="1800" spc="-5" dirty="0">
                <a:latin typeface="Calibri"/>
                <a:cs typeface="Calibri"/>
              </a:rPr>
              <a:t>biliminde pek </a:t>
            </a:r>
            <a:r>
              <a:rPr sz="1800" spc="-10" dirty="0">
                <a:latin typeface="Calibri"/>
                <a:cs typeface="Calibri"/>
              </a:rPr>
              <a:t>çok problemin </a:t>
            </a:r>
            <a:r>
              <a:rPr sz="1800" spc="-15" dirty="0">
                <a:latin typeface="Calibri"/>
                <a:cs typeface="Calibri"/>
              </a:rPr>
              <a:t>çözümü </a:t>
            </a:r>
            <a:r>
              <a:rPr sz="1800" spc="-5" dirty="0">
                <a:latin typeface="Calibri"/>
                <a:cs typeface="Calibri"/>
              </a:rPr>
              <a:t>ve modellenmesi  </a:t>
            </a:r>
            <a:r>
              <a:rPr sz="1800" spc="-15" dirty="0">
                <a:latin typeface="Calibri"/>
                <a:cs typeface="Calibri"/>
              </a:rPr>
              <a:t>graflara </a:t>
            </a:r>
            <a:r>
              <a:rPr sz="1800" spc="-10" dirty="0">
                <a:latin typeface="Calibri"/>
                <a:cs typeface="Calibri"/>
              </a:rPr>
              <a:t>dayandırılarak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yapılmaktadır.</a:t>
            </a:r>
            <a:endParaRPr sz="1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800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Elektronik </a:t>
            </a:r>
            <a:r>
              <a:rPr sz="1600" spc="-10" dirty="0">
                <a:latin typeface="Calibri"/>
                <a:cs typeface="Calibri"/>
              </a:rPr>
              <a:t>devreler,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networkler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770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Ulaşım ve iletişim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network’leri</a:t>
            </a:r>
            <a:endParaRPr sz="1600">
              <a:latin typeface="Calibri"/>
              <a:cs typeface="Calibri"/>
            </a:endParaRPr>
          </a:p>
          <a:p>
            <a:pPr marL="573405" marR="5080" indent="-287020">
              <a:lnSpc>
                <a:spcPct val="120000"/>
              </a:lnSpc>
              <a:spcBef>
                <a:spcPts val="385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Herhangi </a:t>
            </a:r>
            <a:r>
              <a:rPr sz="1600" spc="-5" dirty="0">
                <a:latin typeface="Calibri"/>
                <a:cs typeface="Calibri"/>
              </a:rPr>
              <a:t>bir </a:t>
            </a:r>
            <a:r>
              <a:rPr sz="1600" spc="-10" dirty="0">
                <a:latin typeface="Calibri"/>
                <a:cs typeface="Calibri"/>
              </a:rPr>
              <a:t>türdeki </a:t>
            </a:r>
            <a:r>
              <a:rPr sz="1600" spc="-5" dirty="0">
                <a:latin typeface="Calibri"/>
                <a:cs typeface="Calibri"/>
              </a:rPr>
              <a:t>ilişkilerin modellenmesi (parçalar, insanlar, </a:t>
            </a:r>
            <a:r>
              <a:rPr sz="1600" spc="-10" dirty="0">
                <a:latin typeface="Calibri"/>
                <a:cs typeface="Calibri"/>
              </a:rPr>
              <a:t>süreçler,  </a:t>
            </a:r>
            <a:r>
              <a:rPr sz="1600" spc="-5" dirty="0">
                <a:latin typeface="Calibri"/>
                <a:cs typeface="Calibri"/>
              </a:rPr>
              <a:t>fikirler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vs.)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471" y="765048"/>
            <a:ext cx="1673352" cy="14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159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</a:t>
            </a:r>
            <a:r>
              <a:rPr dirty="0"/>
              <a:t>AFLAR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Bir </a:t>
            </a:r>
            <a:r>
              <a:rPr b="1" spc="-5" dirty="0">
                <a:latin typeface="Arial"/>
                <a:cs typeface="Arial"/>
              </a:rPr>
              <a:t>G </a:t>
            </a:r>
            <a:r>
              <a:rPr spc="-5" dirty="0"/>
              <a:t>grafı, V ile gösterilen </a:t>
            </a:r>
            <a:r>
              <a:rPr spc="-5" dirty="0">
                <a:solidFill>
                  <a:srgbClr val="C00000"/>
                </a:solidFill>
              </a:rPr>
              <a:t>düğümlerden </a:t>
            </a:r>
            <a:r>
              <a:rPr spc="-5" dirty="0"/>
              <a:t>(node veya vertex) ve  E ile gösterilen </a:t>
            </a:r>
            <a:r>
              <a:rPr spc="-5" dirty="0">
                <a:solidFill>
                  <a:srgbClr val="C00000"/>
                </a:solidFill>
              </a:rPr>
              <a:t>kenarlardan </a:t>
            </a:r>
            <a:r>
              <a:rPr spc="-5" dirty="0"/>
              <a:t>(Edge)</a:t>
            </a:r>
            <a:r>
              <a:rPr spc="145" dirty="0"/>
              <a:t> </a:t>
            </a:r>
            <a:r>
              <a:rPr spc="-20" dirty="0"/>
              <a:t>oluşur.</a:t>
            </a:r>
            <a:endParaRPr sz="145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  <a:tabLst>
                <a:tab pos="652780" algn="l"/>
              </a:tabLst>
            </a:pPr>
            <a:r>
              <a:rPr sz="13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Her kenar iki </a:t>
            </a:r>
            <a:r>
              <a:rPr sz="1700" spc="-5" dirty="0"/>
              <a:t>düğümü</a:t>
            </a:r>
            <a:r>
              <a:rPr sz="1700" spc="-30" dirty="0"/>
              <a:t> </a:t>
            </a:r>
            <a:r>
              <a:rPr sz="1700" spc="-10" dirty="0"/>
              <a:t>birleştirir.</a:t>
            </a:r>
            <a:endParaRPr sz="1700">
              <a:latin typeface="Times New Roman"/>
              <a:cs typeface="Times New Roman"/>
            </a:endParaRPr>
          </a:p>
          <a:p>
            <a:pPr marL="355600" marR="191135" indent="-343535">
              <a:lnSpc>
                <a:spcPct val="100000"/>
              </a:lnSpc>
              <a:spcBef>
                <a:spcPts val="450"/>
              </a:spcBef>
              <a:tabLst>
                <a:tab pos="355600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Her </a:t>
            </a:r>
            <a:r>
              <a:rPr spc="-20" dirty="0"/>
              <a:t>kenar, </a:t>
            </a:r>
            <a:r>
              <a:rPr spc="-5" dirty="0"/>
              <a:t>iki bilgi (düğüm) </a:t>
            </a:r>
            <a:r>
              <a:rPr spc="-10" dirty="0"/>
              <a:t>arasındaki ilişkiyi </a:t>
            </a:r>
            <a:r>
              <a:rPr spc="-5" dirty="0"/>
              <a:t>gösterir ve (u,v)  şeklinde </a:t>
            </a:r>
            <a:r>
              <a:rPr spc="-10" dirty="0"/>
              <a:t>ifade</a:t>
            </a:r>
            <a:r>
              <a:rPr spc="60" dirty="0"/>
              <a:t> </a:t>
            </a:r>
            <a:r>
              <a:rPr spc="-20" dirty="0"/>
              <a:t>edilir.</a:t>
            </a:r>
            <a:endParaRPr sz="14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  <a:tabLst>
                <a:tab pos="6527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e=(u, v) iki </a:t>
            </a:r>
            <a:r>
              <a:rPr sz="1700" spc="-5" dirty="0"/>
              <a:t>düğümü</a:t>
            </a:r>
            <a:r>
              <a:rPr sz="1700" spc="-35" dirty="0"/>
              <a:t> </a:t>
            </a:r>
            <a:r>
              <a:rPr sz="1700" spc="-10" dirty="0"/>
              <a:t>göstermektedir.</a:t>
            </a:r>
            <a:endParaRPr sz="17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409"/>
              </a:spcBef>
              <a:tabLst>
                <a:tab pos="6527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Bir graf </a:t>
            </a:r>
            <a:r>
              <a:rPr sz="1700" spc="-10" dirty="0"/>
              <a:t>yönlü </a:t>
            </a:r>
            <a:r>
              <a:rPr sz="1700" spc="-5" dirty="0"/>
              <a:t>değil </a:t>
            </a:r>
            <a:r>
              <a:rPr sz="1700" dirty="0"/>
              <a:t>ise u ve v </a:t>
            </a:r>
            <a:r>
              <a:rPr sz="1700" spc="-5" dirty="0"/>
              <a:t>düğümleri arasındaki </a:t>
            </a:r>
            <a:r>
              <a:rPr sz="1700" dirty="0"/>
              <a:t>kenar (u,v) </a:t>
            </a:r>
            <a:r>
              <a:rPr sz="1700" dirty="0">
                <a:latin typeface="Symbol"/>
                <a:cs typeface="Symbol"/>
              </a:rPr>
              <a:t>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/>
              <a:t>E</a:t>
            </a:r>
            <a:endParaRPr sz="17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700" dirty="0"/>
              <a:t>ve </a:t>
            </a:r>
            <a:r>
              <a:rPr sz="1700" spc="-30" dirty="0"/>
              <a:t>(v,u) </a:t>
            </a:r>
            <a:r>
              <a:rPr sz="1700" dirty="0">
                <a:latin typeface="Symbol"/>
                <a:cs typeface="Symbol"/>
              </a:rPr>
              <a:t>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/>
              <a:t>E </a:t>
            </a:r>
            <a:r>
              <a:rPr sz="1700" spc="-5" dirty="0"/>
              <a:t>olarak</a:t>
            </a:r>
            <a:r>
              <a:rPr sz="1700" spc="60" dirty="0"/>
              <a:t> </a:t>
            </a:r>
            <a:r>
              <a:rPr sz="1700" spc="-10" dirty="0"/>
              <a:t>gösterilebilir.</a:t>
            </a:r>
            <a:endParaRPr sz="1700">
              <a:latin typeface="Times New Roman"/>
              <a:cs typeface="Times New Roman"/>
            </a:endParaRPr>
          </a:p>
          <a:p>
            <a:pPr marL="459105" marR="238760" indent="-342900">
              <a:lnSpc>
                <a:spcPct val="100000"/>
              </a:lnSpc>
              <a:spcBef>
                <a:spcPts val="450"/>
              </a:spcBef>
              <a:tabLst>
                <a:tab pos="45910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Bir graf üzerinde n tane düğüm ve m tane kenar varsa,  matematiksel gösterilimi, düğümler ve kenarlar kümesinden  elamanların ilişkilendirilmesiyle</a:t>
            </a:r>
            <a:r>
              <a:rPr spc="125" dirty="0"/>
              <a:t> </a:t>
            </a:r>
            <a:r>
              <a:rPr spc="-5" dirty="0"/>
              <a:t>yapılır: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8150" y="5136561"/>
            <a:ext cx="1734185" cy="6470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latin typeface="Arial"/>
                <a:cs typeface="Arial"/>
              </a:rPr>
              <a:t>Düğümler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kümesi</a:t>
            </a:r>
            <a:endParaRPr sz="1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Kenarlar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kümesi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757" y="5136561"/>
            <a:ext cx="2792730" cy="9582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  <a:tabLst>
                <a:tab pos="39306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Arial"/>
                <a:cs typeface="Arial"/>
              </a:rPr>
              <a:t>V={v</a:t>
            </a:r>
            <a:r>
              <a:rPr sz="1650" baseline="-20202" dirty="0">
                <a:latin typeface="Arial"/>
                <a:cs typeface="Arial"/>
              </a:rPr>
              <a:t>0</a:t>
            </a:r>
            <a:r>
              <a:rPr sz="1700" dirty="0">
                <a:latin typeface="Arial"/>
                <a:cs typeface="Arial"/>
              </a:rPr>
              <a:t>, v</a:t>
            </a:r>
            <a:r>
              <a:rPr sz="1650" baseline="-20202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v</a:t>
            </a:r>
            <a:r>
              <a:rPr sz="1650" spc="7" baseline="-20202" dirty="0">
                <a:latin typeface="Arial"/>
                <a:cs typeface="Arial"/>
              </a:rPr>
              <a:t>2 </a:t>
            </a:r>
            <a:r>
              <a:rPr sz="1700" spc="-10" dirty="0">
                <a:latin typeface="Arial"/>
                <a:cs typeface="Arial"/>
              </a:rPr>
              <a:t>... </a:t>
            </a:r>
            <a:r>
              <a:rPr sz="1700" spc="5" dirty="0">
                <a:latin typeface="Arial"/>
                <a:cs typeface="Arial"/>
              </a:rPr>
              <a:t>v</a:t>
            </a:r>
            <a:r>
              <a:rPr sz="1650" spc="7" baseline="-20202" dirty="0">
                <a:latin typeface="Arial"/>
                <a:cs typeface="Arial"/>
              </a:rPr>
              <a:t>n-1</a:t>
            </a:r>
            <a:r>
              <a:rPr sz="1700" spc="5" dirty="0">
                <a:latin typeface="Arial"/>
                <a:cs typeface="Arial"/>
              </a:rPr>
              <a:t>,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</a:t>
            </a:r>
            <a:r>
              <a:rPr sz="1650" baseline="-20202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  <a:tabLst>
                <a:tab pos="393065" algn="l"/>
              </a:tabLst>
            </a:pPr>
            <a:r>
              <a:rPr sz="13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Arial"/>
                <a:cs typeface="Arial"/>
              </a:rPr>
              <a:t>E={e</a:t>
            </a:r>
            <a:r>
              <a:rPr sz="1650" baseline="-20202" dirty="0">
                <a:latin typeface="Arial"/>
                <a:cs typeface="Arial"/>
              </a:rPr>
              <a:t>0</a:t>
            </a:r>
            <a:r>
              <a:rPr sz="1700" dirty="0">
                <a:latin typeface="Arial"/>
                <a:cs typeface="Arial"/>
              </a:rPr>
              <a:t>, e</a:t>
            </a:r>
            <a:r>
              <a:rPr sz="1650" baseline="-20202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650" spc="7" baseline="-20202" dirty="0">
                <a:latin typeface="Arial"/>
                <a:cs typeface="Arial"/>
              </a:rPr>
              <a:t>2 </a:t>
            </a:r>
            <a:r>
              <a:rPr sz="1700" spc="-5" dirty="0">
                <a:latin typeface="Arial"/>
                <a:cs typeface="Arial"/>
              </a:rPr>
              <a:t>... 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650" spc="7" baseline="-20202" dirty="0">
                <a:latin typeface="Arial"/>
                <a:cs typeface="Arial"/>
              </a:rPr>
              <a:t>m-1</a:t>
            </a:r>
            <a:r>
              <a:rPr sz="1700" spc="5" dirty="0">
                <a:latin typeface="Arial"/>
                <a:cs typeface="Arial"/>
              </a:rPr>
              <a:t>, 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650" spc="15" baseline="-20202" dirty="0">
                <a:latin typeface="Arial"/>
                <a:cs typeface="Arial"/>
              </a:rPr>
              <a:t>m </a:t>
            </a: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  <a:tabLst>
                <a:tab pos="393065" algn="l"/>
                <a:tab pos="14782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Arial"/>
                <a:cs typeface="Arial"/>
              </a:rPr>
              <a:t>G=(V,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E)	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"/>
                <a:cs typeface="Arial"/>
              </a:rPr>
              <a:t>Graf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133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</a:t>
            </a:r>
            <a:r>
              <a:rPr sz="3600" spc="-80" dirty="0"/>
              <a:t>r</a:t>
            </a:r>
            <a:r>
              <a:rPr sz="3600" spc="-25" dirty="0"/>
              <a:t>a</a:t>
            </a:r>
            <a:r>
              <a:rPr sz="3600" spc="-5" dirty="0"/>
              <a:t>flar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713433"/>
            <a:ext cx="4701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 = 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(V,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grafları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aşağıda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verilmiştir.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3838092"/>
            <a:ext cx="520255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V = 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{A,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C,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D,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E,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F}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 = {(A, B), (A, D),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(B,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C),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(C,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D),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(C,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E),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(D,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 E)}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60485" y="5463349"/>
            <a:ext cx="332740" cy="343535"/>
            <a:chOff x="2360485" y="5463349"/>
            <a:chExt cx="332740" cy="343535"/>
          </a:xfrm>
        </p:grpSpPr>
        <p:sp>
          <p:nvSpPr>
            <p:cNvPr id="7" name="object 7"/>
            <p:cNvSpPr/>
            <p:nvPr/>
          </p:nvSpPr>
          <p:spPr>
            <a:xfrm>
              <a:off x="2365248" y="5468111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161544" y="0"/>
                  </a:moveTo>
                  <a:lnTo>
                    <a:pt x="118577" y="5958"/>
                  </a:lnTo>
                  <a:lnTo>
                    <a:pt x="79981" y="22775"/>
                  </a:lnTo>
                  <a:lnTo>
                    <a:pt x="47291" y="48863"/>
                  </a:lnTo>
                  <a:lnTo>
                    <a:pt x="22041" y="82634"/>
                  </a:lnTo>
                  <a:lnTo>
                    <a:pt x="5766" y="122502"/>
                  </a:lnTo>
                  <a:lnTo>
                    <a:pt x="0" y="166878"/>
                  </a:lnTo>
                  <a:lnTo>
                    <a:pt x="5766" y="211240"/>
                  </a:lnTo>
                  <a:lnTo>
                    <a:pt x="22041" y="251104"/>
                  </a:lnTo>
                  <a:lnTo>
                    <a:pt x="47291" y="284878"/>
                  </a:lnTo>
                  <a:lnTo>
                    <a:pt x="79981" y="310972"/>
                  </a:lnTo>
                  <a:lnTo>
                    <a:pt x="118577" y="327794"/>
                  </a:lnTo>
                  <a:lnTo>
                    <a:pt x="161544" y="333756"/>
                  </a:lnTo>
                  <a:lnTo>
                    <a:pt x="204510" y="327794"/>
                  </a:lnTo>
                  <a:lnTo>
                    <a:pt x="243106" y="310972"/>
                  </a:lnTo>
                  <a:lnTo>
                    <a:pt x="275796" y="284878"/>
                  </a:lnTo>
                  <a:lnTo>
                    <a:pt x="301046" y="251104"/>
                  </a:lnTo>
                  <a:lnTo>
                    <a:pt x="317321" y="211240"/>
                  </a:lnTo>
                  <a:lnTo>
                    <a:pt x="323088" y="166878"/>
                  </a:lnTo>
                  <a:lnTo>
                    <a:pt x="317321" y="122502"/>
                  </a:lnTo>
                  <a:lnTo>
                    <a:pt x="301046" y="82634"/>
                  </a:lnTo>
                  <a:lnTo>
                    <a:pt x="275796" y="48863"/>
                  </a:lnTo>
                  <a:lnTo>
                    <a:pt x="243106" y="22775"/>
                  </a:lnTo>
                  <a:lnTo>
                    <a:pt x="204510" y="5958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5248" y="5468111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0" y="166878"/>
                  </a:moveTo>
                  <a:lnTo>
                    <a:pt x="5766" y="122502"/>
                  </a:lnTo>
                  <a:lnTo>
                    <a:pt x="22041" y="82634"/>
                  </a:lnTo>
                  <a:lnTo>
                    <a:pt x="47291" y="48863"/>
                  </a:lnTo>
                  <a:lnTo>
                    <a:pt x="79981" y="22775"/>
                  </a:lnTo>
                  <a:lnTo>
                    <a:pt x="118577" y="5958"/>
                  </a:lnTo>
                  <a:lnTo>
                    <a:pt x="161544" y="0"/>
                  </a:lnTo>
                  <a:lnTo>
                    <a:pt x="204510" y="5958"/>
                  </a:lnTo>
                  <a:lnTo>
                    <a:pt x="243106" y="22775"/>
                  </a:lnTo>
                  <a:lnTo>
                    <a:pt x="275796" y="48863"/>
                  </a:lnTo>
                  <a:lnTo>
                    <a:pt x="301046" y="82634"/>
                  </a:lnTo>
                  <a:lnTo>
                    <a:pt x="317321" y="122502"/>
                  </a:lnTo>
                  <a:lnTo>
                    <a:pt x="323088" y="166878"/>
                  </a:lnTo>
                  <a:lnTo>
                    <a:pt x="317321" y="211240"/>
                  </a:lnTo>
                  <a:lnTo>
                    <a:pt x="301046" y="251104"/>
                  </a:lnTo>
                  <a:lnTo>
                    <a:pt x="275796" y="284878"/>
                  </a:lnTo>
                  <a:lnTo>
                    <a:pt x="243106" y="310972"/>
                  </a:lnTo>
                  <a:lnTo>
                    <a:pt x="204510" y="327794"/>
                  </a:lnTo>
                  <a:lnTo>
                    <a:pt x="161544" y="333756"/>
                  </a:lnTo>
                  <a:lnTo>
                    <a:pt x="118577" y="327794"/>
                  </a:lnTo>
                  <a:lnTo>
                    <a:pt x="79981" y="310972"/>
                  </a:lnTo>
                  <a:lnTo>
                    <a:pt x="47291" y="284878"/>
                  </a:lnTo>
                  <a:lnTo>
                    <a:pt x="22041" y="251104"/>
                  </a:lnTo>
                  <a:lnTo>
                    <a:pt x="5766" y="211240"/>
                  </a:lnTo>
                  <a:lnTo>
                    <a:pt x="0" y="1668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60117" y="5538317"/>
            <a:ext cx="133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9917" y="4952809"/>
            <a:ext cx="331470" cy="343535"/>
            <a:chOff x="3149917" y="4952809"/>
            <a:chExt cx="331470" cy="343535"/>
          </a:xfrm>
        </p:grpSpPr>
        <p:sp>
          <p:nvSpPr>
            <p:cNvPr id="11" name="object 11"/>
            <p:cNvSpPr/>
            <p:nvPr/>
          </p:nvSpPr>
          <p:spPr>
            <a:xfrm>
              <a:off x="3154679" y="49575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160781" y="0"/>
                  </a:moveTo>
                  <a:lnTo>
                    <a:pt x="118048" y="5958"/>
                  </a:lnTo>
                  <a:lnTo>
                    <a:pt x="79643" y="22775"/>
                  </a:lnTo>
                  <a:lnTo>
                    <a:pt x="47101" y="48863"/>
                  </a:lnTo>
                  <a:lnTo>
                    <a:pt x="21956" y="82634"/>
                  </a:lnTo>
                  <a:lnTo>
                    <a:pt x="5744" y="122502"/>
                  </a:lnTo>
                  <a:lnTo>
                    <a:pt x="0" y="166877"/>
                  </a:lnTo>
                  <a:lnTo>
                    <a:pt x="5744" y="211253"/>
                  </a:lnTo>
                  <a:lnTo>
                    <a:pt x="21956" y="251121"/>
                  </a:lnTo>
                  <a:lnTo>
                    <a:pt x="47101" y="284892"/>
                  </a:lnTo>
                  <a:lnTo>
                    <a:pt x="79643" y="310980"/>
                  </a:lnTo>
                  <a:lnTo>
                    <a:pt x="118048" y="327797"/>
                  </a:lnTo>
                  <a:lnTo>
                    <a:pt x="160781" y="333755"/>
                  </a:lnTo>
                  <a:lnTo>
                    <a:pt x="203515" y="327797"/>
                  </a:lnTo>
                  <a:lnTo>
                    <a:pt x="241920" y="310980"/>
                  </a:lnTo>
                  <a:lnTo>
                    <a:pt x="274462" y="284892"/>
                  </a:lnTo>
                  <a:lnTo>
                    <a:pt x="299607" y="251121"/>
                  </a:lnTo>
                  <a:lnTo>
                    <a:pt x="315819" y="211253"/>
                  </a:lnTo>
                  <a:lnTo>
                    <a:pt x="321564" y="166877"/>
                  </a:lnTo>
                  <a:lnTo>
                    <a:pt x="315819" y="122502"/>
                  </a:lnTo>
                  <a:lnTo>
                    <a:pt x="299607" y="82634"/>
                  </a:lnTo>
                  <a:lnTo>
                    <a:pt x="274462" y="48863"/>
                  </a:lnTo>
                  <a:lnTo>
                    <a:pt x="241920" y="22775"/>
                  </a:lnTo>
                  <a:lnTo>
                    <a:pt x="203515" y="5958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54679" y="49575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0" y="166877"/>
                  </a:moveTo>
                  <a:lnTo>
                    <a:pt x="5744" y="122502"/>
                  </a:lnTo>
                  <a:lnTo>
                    <a:pt x="21956" y="82634"/>
                  </a:lnTo>
                  <a:lnTo>
                    <a:pt x="47101" y="48863"/>
                  </a:lnTo>
                  <a:lnTo>
                    <a:pt x="79643" y="22775"/>
                  </a:lnTo>
                  <a:lnTo>
                    <a:pt x="118048" y="5958"/>
                  </a:lnTo>
                  <a:lnTo>
                    <a:pt x="160781" y="0"/>
                  </a:lnTo>
                  <a:lnTo>
                    <a:pt x="203515" y="5958"/>
                  </a:lnTo>
                  <a:lnTo>
                    <a:pt x="241920" y="22775"/>
                  </a:lnTo>
                  <a:lnTo>
                    <a:pt x="274462" y="48863"/>
                  </a:lnTo>
                  <a:lnTo>
                    <a:pt x="299607" y="82634"/>
                  </a:lnTo>
                  <a:lnTo>
                    <a:pt x="315819" y="122502"/>
                  </a:lnTo>
                  <a:lnTo>
                    <a:pt x="321564" y="166877"/>
                  </a:lnTo>
                  <a:lnTo>
                    <a:pt x="315819" y="211253"/>
                  </a:lnTo>
                  <a:lnTo>
                    <a:pt x="299607" y="251121"/>
                  </a:lnTo>
                  <a:lnTo>
                    <a:pt x="274462" y="284892"/>
                  </a:lnTo>
                  <a:lnTo>
                    <a:pt x="241920" y="310980"/>
                  </a:lnTo>
                  <a:lnTo>
                    <a:pt x="203515" y="327797"/>
                  </a:lnTo>
                  <a:lnTo>
                    <a:pt x="160781" y="333755"/>
                  </a:lnTo>
                  <a:lnTo>
                    <a:pt x="118048" y="327797"/>
                  </a:lnTo>
                  <a:lnTo>
                    <a:pt x="79643" y="310980"/>
                  </a:lnTo>
                  <a:lnTo>
                    <a:pt x="47101" y="284892"/>
                  </a:lnTo>
                  <a:lnTo>
                    <a:pt x="21956" y="251121"/>
                  </a:lnTo>
                  <a:lnTo>
                    <a:pt x="5744" y="211253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53232" y="5028438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38053" y="4945189"/>
            <a:ext cx="332740" cy="343535"/>
            <a:chOff x="4238053" y="4945189"/>
            <a:chExt cx="332740" cy="343535"/>
          </a:xfrm>
        </p:grpSpPr>
        <p:sp>
          <p:nvSpPr>
            <p:cNvPr id="15" name="object 15"/>
            <p:cNvSpPr/>
            <p:nvPr/>
          </p:nvSpPr>
          <p:spPr>
            <a:xfrm>
              <a:off x="4242815" y="4949952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161544" y="0"/>
                  </a:moveTo>
                  <a:lnTo>
                    <a:pt x="118577" y="5958"/>
                  </a:lnTo>
                  <a:lnTo>
                    <a:pt x="79981" y="22775"/>
                  </a:lnTo>
                  <a:lnTo>
                    <a:pt x="47291" y="48863"/>
                  </a:lnTo>
                  <a:lnTo>
                    <a:pt x="22041" y="82634"/>
                  </a:lnTo>
                  <a:lnTo>
                    <a:pt x="5766" y="122502"/>
                  </a:lnTo>
                  <a:lnTo>
                    <a:pt x="0" y="166878"/>
                  </a:lnTo>
                  <a:lnTo>
                    <a:pt x="5766" y="211253"/>
                  </a:lnTo>
                  <a:lnTo>
                    <a:pt x="22041" y="251121"/>
                  </a:lnTo>
                  <a:lnTo>
                    <a:pt x="47291" y="284892"/>
                  </a:lnTo>
                  <a:lnTo>
                    <a:pt x="79981" y="310980"/>
                  </a:lnTo>
                  <a:lnTo>
                    <a:pt x="118577" y="327797"/>
                  </a:lnTo>
                  <a:lnTo>
                    <a:pt x="161544" y="333756"/>
                  </a:lnTo>
                  <a:lnTo>
                    <a:pt x="204510" y="327797"/>
                  </a:lnTo>
                  <a:lnTo>
                    <a:pt x="243106" y="310980"/>
                  </a:lnTo>
                  <a:lnTo>
                    <a:pt x="275796" y="284892"/>
                  </a:lnTo>
                  <a:lnTo>
                    <a:pt x="301046" y="251121"/>
                  </a:lnTo>
                  <a:lnTo>
                    <a:pt x="317321" y="211253"/>
                  </a:lnTo>
                  <a:lnTo>
                    <a:pt x="323088" y="166878"/>
                  </a:lnTo>
                  <a:lnTo>
                    <a:pt x="317321" y="122502"/>
                  </a:lnTo>
                  <a:lnTo>
                    <a:pt x="301046" y="82634"/>
                  </a:lnTo>
                  <a:lnTo>
                    <a:pt x="275796" y="48863"/>
                  </a:lnTo>
                  <a:lnTo>
                    <a:pt x="243106" y="22775"/>
                  </a:lnTo>
                  <a:lnTo>
                    <a:pt x="204510" y="5958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2815" y="4949952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0" y="166878"/>
                  </a:moveTo>
                  <a:lnTo>
                    <a:pt x="5766" y="122502"/>
                  </a:lnTo>
                  <a:lnTo>
                    <a:pt x="22041" y="82634"/>
                  </a:lnTo>
                  <a:lnTo>
                    <a:pt x="47291" y="48863"/>
                  </a:lnTo>
                  <a:lnTo>
                    <a:pt x="79981" y="22775"/>
                  </a:lnTo>
                  <a:lnTo>
                    <a:pt x="118577" y="5958"/>
                  </a:lnTo>
                  <a:lnTo>
                    <a:pt x="161544" y="0"/>
                  </a:lnTo>
                  <a:lnTo>
                    <a:pt x="204510" y="5958"/>
                  </a:lnTo>
                  <a:lnTo>
                    <a:pt x="243106" y="22775"/>
                  </a:lnTo>
                  <a:lnTo>
                    <a:pt x="275796" y="48863"/>
                  </a:lnTo>
                  <a:lnTo>
                    <a:pt x="301046" y="82634"/>
                  </a:lnTo>
                  <a:lnTo>
                    <a:pt x="317321" y="122502"/>
                  </a:lnTo>
                  <a:lnTo>
                    <a:pt x="323088" y="166878"/>
                  </a:lnTo>
                  <a:lnTo>
                    <a:pt x="317321" y="211253"/>
                  </a:lnTo>
                  <a:lnTo>
                    <a:pt x="301046" y="251121"/>
                  </a:lnTo>
                  <a:lnTo>
                    <a:pt x="275796" y="284892"/>
                  </a:lnTo>
                  <a:lnTo>
                    <a:pt x="243106" y="310980"/>
                  </a:lnTo>
                  <a:lnTo>
                    <a:pt x="204510" y="327797"/>
                  </a:lnTo>
                  <a:lnTo>
                    <a:pt x="161544" y="333756"/>
                  </a:lnTo>
                  <a:lnTo>
                    <a:pt x="118577" y="327797"/>
                  </a:lnTo>
                  <a:lnTo>
                    <a:pt x="79981" y="310980"/>
                  </a:lnTo>
                  <a:lnTo>
                    <a:pt x="47291" y="284892"/>
                  </a:lnTo>
                  <a:lnTo>
                    <a:pt x="22041" y="251121"/>
                  </a:lnTo>
                  <a:lnTo>
                    <a:pt x="5766" y="211253"/>
                  </a:lnTo>
                  <a:lnTo>
                    <a:pt x="0" y="1668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45685" y="5020436"/>
            <a:ext cx="1200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43821" y="5981509"/>
            <a:ext cx="329565" cy="343535"/>
            <a:chOff x="3143821" y="5981509"/>
            <a:chExt cx="329565" cy="343535"/>
          </a:xfrm>
        </p:grpSpPr>
        <p:sp>
          <p:nvSpPr>
            <p:cNvPr id="19" name="object 19"/>
            <p:cNvSpPr/>
            <p:nvPr/>
          </p:nvSpPr>
          <p:spPr>
            <a:xfrm>
              <a:off x="3148583" y="5986271"/>
              <a:ext cx="320040" cy="334010"/>
            </a:xfrm>
            <a:custGeom>
              <a:avLst/>
              <a:gdLst/>
              <a:ahLst/>
              <a:cxnLst/>
              <a:rect l="l" t="t" r="r" b="b"/>
              <a:pathLst>
                <a:path w="320039" h="334010">
                  <a:moveTo>
                    <a:pt x="160019" y="0"/>
                  </a:moveTo>
                  <a:lnTo>
                    <a:pt x="117475" y="5961"/>
                  </a:lnTo>
                  <a:lnTo>
                    <a:pt x="79248" y="22783"/>
                  </a:lnTo>
                  <a:lnTo>
                    <a:pt x="46862" y="48877"/>
                  </a:lnTo>
                  <a:lnTo>
                    <a:pt x="21843" y="82651"/>
                  </a:lnTo>
                  <a:lnTo>
                    <a:pt x="5714" y="122515"/>
                  </a:lnTo>
                  <a:lnTo>
                    <a:pt x="0" y="166877"/>
                  </a:lnTo>
                  <a:lnTo>
                    <a:pt x="5715" y="211240"/>
                  </a:lnTo>
                  <a:lnTo>
                    <a:pt x="21844" y="251104"/>
                  </a:lnTo>
                  <a:lnTo>
                    <a:pt x="46863" y="284878"/>
                  </a:lnTo>
                  <a:lnTo>
                    <a:pt x="79248" y="310972"/>
                  </a:lnTo>
                  <a:lnTo>
                    <a:pt x="117475" y="327794"/>
                  </a:lnTo>
                  <a:lnTo>
                    <a:pt x="160019" y="333755"/>
                  </a:lnTo>
                  <a:lnTo>
                    <a:pt x="202565" y="327794"/>
                  </a:lnTo>
                  <a:lnTo>
                    <a:pt x="240792" y="310972"/>
                  </a:lnTo>
                  <a:lnTo>
                    <a:pt x="273177" y="284878"/>
                  </a:lnTo>
                  <a:lnTo>
                    <a:pt x="298196" y="251104"/>
                  </a:lnTo>
                  <a:lnTo>
                    <a:pt x="314325" y="211240"/>
                  </a:lnTo>
                  <a:lnTo>
                    <a:pt x="320040" y="166877"/>
                  </a:lnTo>
                  <a:lnTo>
                    <a:pt x="314325" y="122515"/>
                  </a:lnTo>
                  <a:lnTo>
                    <a:pt x="298196" y="82651"/>
                  </a:lnTo>
                  <a:lnTo>
                    <a:pt x="273177" y="48877"/>
                  </a:lnTo>
                  <a:lnTo>
                    <a:pt x="240792" y="22783"/>
                  </a:lnTo>
                  <a:lnTo>
                    <a:pt x="202565" y="5961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8583" y="5986271"/>
              <a:ext cx="320040" cy="334010"/>
            </a:xfrm>
            <a:custGeom>
              <a:avLst/>
              <a:gdLst/>
              <a:ahLst/>
              <a:cxnLst/>
              <a:rect l="l" t="t" r="r" b="b"/>
              <a:pathLst>
                <a:path w="320039" h="334010">
                  <a:moveTo>
                    <a:pt x="0" y="166877"/>
                  </a:moveTo>
                  <a:lnTo>
                    <a:pt x="5714" y="122515"/>
                  </a:lnTo>
                  <a:lnTo>
                    <a:pt x="21843" y="82651"/>
                  </a:lnTo>
                  <a:lnTo>
                    <a:pt x="46862" y="48877"/>
                  </a:lnTo>
                  <a:lnTo>
                    <a:pt x="79248" y="22783"/>
                  </a:lnTo>
                  <a:lnTo>
                    <a:pt x="117475" y="5961"/>
                  </a:lnTo>
                  <a:lnTo>
                    <a:pt x="160019" y="0"/>
                  </a:lnTo>
                  <a:lnTo>
                    <a:pt x="202565" y="5961"/>
                  </a:lnTo>
                  <a:lnTo>
                    <a:pt x="240792" y="22783"/>
                  </a:lnTo>
                  <a:lnTo>
                    <a:pt x="273177" y="48877"/>
                  </a:lnTo>
                  <a:lnTo>
                    <a:pt x="298196" y="82651"/>
                  </a:lnTo>
                  <a:lnTo>
                    <a:pt x="314325" y="122515"/>
                  </a:lnTo>
                  <a:lnTo>
                    <a:pt x="320040" y="166877"/>
                  </a:lnTo>
                  <a:lnTo>
                    <a:pt x="314325" y="211240"/>
                  </a:lnTo>
                  <a:lnTo>
                    <a:pt x="298196" y="251104"/>
                  </a:lnTo>
                  <a:lnTo>
                    <a:pt x="273177" y="284878"/>
                  </a:lnTo>
                  <a:lnTo>
                    <a:pt x="240792" y="310972"/>
                  </a:lnTo>
                  <a:lnTo>
                    <a:pt x="202565" y="327794"/>
                  </a:lnTo>
                  <a:lnTo>
                    <a:pt x="160019" y="333755"/>
                  </a:lnTo>
                  <a:lnTo>
                    <a:pt x="117475" y="327794"/>
                  </a:lnTo>
                  <a:lnTo>
                    <a:pt x="79248" y="310972"/>
                  </a:lnTo>
                  <a:lnTo>
                    <a:pt x="46863" y="284878"/>
                  </a:lnTo>
                  <a:lnTo>
                    <a:pt x="21844" y="251104"/>
                  </a:lnTo>
                  <a:lnTo>
                    <a:pt x="5715" y="211240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39770" y="6057391"/>
            <a:ext cx="137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73789" y="5435917"/>
            <a:ext cx="329565" cy="344805"/>
            <a:chOff x="5173789" y="5435917"/>
            <a:chExt cx="329565" cy="344805"/>
          </a:xfrm>
        </p:grpSpPr>
        <p:sp>
          <p:nvSpPr>
            <p:cNvPr id="23" name="object 23"/>
            <p:cNvSpPr/>
            <p:nvPr/>
          </p:nvSpPr>
          <p:spPr>
            <a:xfrm>
              <a:off x="5178552" y="5440679"/>
              <a:ext cx="320040" cy="335280"/>
            </a:xfrm>
            <a:custGeom>
              <a:avLst/>
              <a:gdLst/>
              <a:ahLst/>
              <a:cxnLst/>
              <a:rect l="l" t="t" r="r" b="b"/>
              <a:pathLst>
                <a:path w="320039" h="335279">
                  <a:moveTo>
                    <a:pt x="160020" y="0"/>
                  </a:moveTo>
                  <a:lnTo>
                    <a:pt x="117475" y="5988"/>
                  </a:lnTo>
                  <a:lnTo>
                    <a:pt x="79248" y="22888"/>
                  </a:lnTo>
                  <a:lnTo>
                    <a:pt x="46862" y="49101"/>
                  </a:lnTo>
                  <a:lnTo>
                    <a:pt x="21843" y="83029"/>
                  </a:lnTo>
                  <a:lnTo>
                    <a:pt x="5714" y="123075"/>
                  </a:lnTo>
                  <a:lnTo>
                    <a:pt x="0" y="167640"/>
                  </a:lnTo>
                  <a:lnTo>
                    <a:pt x="5714" y="212204"/>
                  </a:lnTo>
                  <a:lnTo>
                    <a:pt x="21843" y="252250"/>
                  </a:lnTo>
                  <a:lnTo>
                    <a:pt x="46862" y="286178"/>
                  </a:lnTo>
                  <a:lnTo>
                    <a:pt x="79248" y="312391"/>
                  </a:lnTo>
                  <a:lnTo>
                    <a:pt x="117475" y="329291"/>
                  </a:lnTo>
                  <a:lnTo>
                    <a:pt x="160020" y="335280"/>
                  </a:lnTo>
                  <a:lnTo>
                    <a:pt x="202565" y="329291"/>
                  </a:lnTo>
                  <a:lnTo>
                    <a:pt x="240792" y="312391"/>
                  </a:lnTo>
                  <a:lnTo>
                    <a:pt x="273177" y="286178"/>
                  </a:lnTo>
                  <a:lnTo>
                    <a:pt x="298196" y="252250"/>
                  </a:lnTo>
                  <a:lnTo>
                    <a:pt x="314325" y="212204"/>
                  </a:lnTo>
                  <a:lnTo>
                    <a:pt x="320039" y="167640"/>
                  </a:lnTo>
                  <a:lnTo>
                    <a:pt x="314324" y="123075"/>
                  </a:lnTo>
                  <a:lnTo>
                    <a:pt x="298195" y="83029"/>
                  </a:lnTo>
                  <a:lnTo>
                    <a:pt x="273176" y="49101"/>
                  </a:lnTo>
                  <a:lnTo>
                    <a:pt x="240791" y="22888"/>
                  </a:lnTo>
                  <a:lnTo>
                    <a:pt x="202564" y="598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78552" y="5440679"/>
              <a:ext cx="320040" cy="335280"/>
            </a:xfrm>
            <a:custGeom>
              <a:avLst/>
              <a:gdLst/>
              <a:ahLst/>
              <a:cxnLst/>
              <a:rect l="l" t="t" r="r" b="b"/>
              <a:pathLst>
                <a:path w="320039" h="335279">
                  <a:moveTo>
                    <a:pt x="0" y="167640"/>
                  </a:moveTo>
                  <a:lnTo>
                    <a:pt x="5714" y="123075"/>
                  </a:lnTo>
                  <a:lnTo>
                    <a:pt x="21843" y="83029"/>
                  </a:lnTo>
                  <a:lnTo>
                    <a:pt x="46862" y="49101"/>
                  </a:lnTo>
                  <a:lnTo>
                    <a:pt x="79248" y="22888"/>
                  </a:lnTo>
                  <a:lnTo>
                    <a:pt x="117475" y="5988"/>
                  </a:lnTo>
                  <a:lnTo>
                    <a:pt x="160020" y="0"/>
                  </a:lnTo>
                  <a:lnTo>
                    <a:pt x="202564" y="5988"/>
                  </a:lnTo>
                  <a:lnTo>
                    <a:pt x="240791" y="22888"/>
                  </a:lnTo>
                  <a:lnTo>
                    <a:pt x="273176" y="49101"/>
                  </a:lnTo>
                  <a:lnTo>
                    <a:pt x="298195" y="83029"/>
                  </a:lnTo>
                  <a:lnTo>
                    <a:pt x="314324" y="123075"/>
                  </a:lnTo>
                  <a:lnTo>
                    <a:pt x="320039" y="167640"/>
                  </a:lnTo>
                  <a:lnTo>
                    <a:pt x="314325" y="212204"/>
                  </a:lnTo>
                  <a:lnTo>
                    <a:pt x="298196" y="252250"/>
                  </a:lnTo>
                  <a:lnTo>
                    <a:pt x="273177" y="286178"/>
                  </a:lnTo>
                  <a:lnTo>
                    <a:pt x="240792" y="312391"/>
                  </a:lnTo>
                  <a:lnTo>
                    <a:pt x="202565" y="329291"/>
                  </a:lnTo>
                  <a:lnTo>
                    <a:pt x="160020" y="335280"/>
                  </a:lnTo>
                  <a:lnTo>
                    <a:pt x="117475" y="329291"/>
                  </a:lnTo>
                  <a:lnTo>
                    <a:pt x="79248" y="312391"/>
                  </a:lnTo>
                  <a:lnTo>
                    <a:pt x="46862" y="286178"/>
                  </a:lnTo>
                  <a:lnTo>
                    <a:pt x="21843" y="252250"/>
                  </a:lnTo>
                  <a:lnTo>
                    <a:pt x="5714" y="212204"/>
                  </a:lnTo>
                  <a:lnTo>
                    <a:pt x="0" y="167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86247" y="5511495"/>
            <a:ext cx="1073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53293" y="5981509"/>
            <a:ext cx="331470" cy="343535"/>
            <a:chOff x="4253293" y="5981509"/>
            <a:chExt cx="331470" cy="343535"/>
          </a:xfrm>
        </p:grpSpPr>
        <p:sp>
          <p:nvSpPr>
            <p:cNvPr id="27" name="object 27"/>
            <p:cNvSpPr/>
            <p:nvPr/>
          </p:nvSpPr>
          <p:spPr>
            <a:xfrm>
              <a:off x="4258055" y="59862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160782" y="0"/>
                  </a:moveTo>
                  <a:lnTo>
                    <a:pt x="118048" y="5961"/>
                  </a:lnTo>
                  <a:lnTo>
                    <a:pt x="79643" y="22783"/>
                  </a:lnTo>
                  <a:lnTo>
                    <a:pt x="47101" y="48877"/>
                  </a:lnTo>
                  <a:lnTo>
                    <a:pt x="21956" y="82651"/>
                  </a:lnTo>
                  <a:lnTo>
                    <a:pt x="5744" y="122515"/>
                  </a:lnTo>
                  <a:lnTo>
                    <a:pt x="0" y="166877"/>
                  </a:lnTo>
                  <a:lnTo>
                    <a:pt x="5744" y="211240"/>
                  </a:lnTo>
                  <a:lnTo>
                    <a:pt x="21956" y="251104"/>
                  </a:lnTo>
                  <a:lnTo>
                    <a:pt x="47101" y="284878"/>
                  </a:lnTo>
                  <a:lnTo>
                    <a:pt x="79643" y="310972"/>
                  </a:lnTo>
                  <a:lnTo>
                    <a:pt x="118048" y="327794"/>
                  </a:lnTo>
                  <a:lnTo>
                    <a:pt x="160782" y="333755"/>
                  </a:lnTo>
                  <a:lnTo>
                    <a:pt x="203515" y="327794"/>
                  </a:lnTo>
                  <a:lnTo>
                    <a:pt x="241920" y="310972"/>
                  </a:lnTo>
                  <a:lnTo>
                    <a:pt x="274462" y="284878"/>
                  </a:lnTo>
                  <a:lnTo>
                    <a:pt x="299607" y="251104"/>
                  </a:lnTo>
                  <a:lnTo>
                    <a:pt x="315819" y="211240"/>
                  </a:lnTo>
                  <a:lnTo>
                    <a:pt x="321564" y="166877"/>
                  </a:lnTo>
                  <a:lnTo>
                    <a:pt x="315819" y="122515"/>
                  </a:lnTo>
                  <a:lnTo>
                    <a:pt x="299607" y="82651"/>
                  </a:lnTo>
                  <a:lnTo>
                    <a:pt x="274462" y="48877"/>
                  </a:lnTo>
                  <a:lnTo>
                    <a:pt x="241920" y="22783"/>
                  </a:lnTo>
                  <a:lnTo>
                    <a:pt x="203515" y="5961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8055" y="59862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0" y="166877"/>
                  </a:moveTo>
                  <a:lnTo>
                    <a:pt x="5744" y="122515"/>
                  </a:lnTo>
                  <a:lnTo>
                    <a:pt x="21956" y="82651"/>
                  </a:lnTo>
                  <a:lnTo>
                    <a:pt x="47101" y="48877"/>
                  </a:lnTo>
                  <a:lnTo>
                    <a:pt x="79643" y="22783"/>
                  </a:lnTo>
                  <a:lnTo>
                    <a:pt x="118048" y="5961"/>
                  </a:lnTo>
                  <a:lnTo>
                    <a:pt x="160782" y="0"/>
                  </a:lnTo>
                  <a:lnTo>
                    <a:pt x="203515" y="5961"/>
                  </a:lnTo>
                  <a:lnTo>
                    <a:pt x="241920" y="22783"/>
                  </a:lnTo>
                  <a:lnTo>
                    <a:pt x="274462" y="48877"/>
                  </a:lnTo>
                  <a:lnTo>
                    <a:pt x="299607" y="82651"/>
                  </a:lnTo>
                  <a:lnTo>
                    <a:pt x="315819" y="122515"/>
                  </a:lnTo>
                  <a:lnTo>
                    <a:pt x="321564" y="166877"/>
                  </a:lnTo>
                  <a:lnTo>
                    <a:pt x="315819" y="211240"/>
                  </a:lnTo>
                  <a:lnTo>
                    <a:pt x="299607" y="251104"/>
                  </a:lnTo>
                  <a:lnTo>
                    <a:pt x="274462" y="284878"/>
                  </a:lnTo>
                  <a:lnTo>
                    <a:pt x="241920" y="310972"/>
                  </a:lnTo>
                  <a:lnTo>
                    <a:pt x="203515" y="327794"/>
                  </a:lnTo>
                  <a:lnTo>
                    <a:pt x="160782" y="333755"/>
                  </a:lnTo>
                  <a:lnTo>
                    <a:pt x="118048" y="327794"/>
                  </a:lnTo>
                  <a:lnTo>
                    <a:pt x="79643" y="310972"/>
                  </a:lnTo>
                  <a:lnTo>
                    <a:pt x="47101" y="284878"/>
                  </a:lnTo>
                  <a:lnTo>
                    <a:pt x="21956" y="251104"/>
                  </a:lnTo>
                  <a:lnTo>
                    <a:pt x="5744" y="211240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62958" y="6057391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23665" y="4520057"/>
            <a:ext cx="875030" cy="1515110"/>
            <a:chOff x="3423665" y="4520057"/>
            <a:chExt cx="875030" cy="1515110"/>
          </a:xfrm>
        </p:grpSpPr>
        <p:sp>
          <p:nvSpPr>
            <p:cNvPr id="31" name="object 31"/>
            <p:cNvSpPr/>
            <p:nvPr/>
          </p:nvSpPr>
          <p:spPr>
            <a:xfrm>
              <a:off x="3423665" y="5046979"/>
              <a:ext cx="875030" cy="988060"/>
            </a:xfrm>
            <a:custGeom>
              <a:avLst/>
              <a:gdLst/>
              <a:ahLst/>
              <a:cxnLst/>
              <a:rect l="l" t="t" r="r" b="b"/>
              <a:pathLst>
                <a:path w="875029" h="988060">
                  <a:moveTo>
                    <a:pt x="819785" y="69088"/>
                  </a:moveTo>
                  <a:lnTo>
                    <a:pt x="712597" y="4064"/>
                  </a:lnTo>
                  <a:lnTo>
                    <a:pt x="705739" y="0"/>
                  </a:lnTo>
                  <a:lnTo>
                    <a:pt x="696849" y="2159"/>
                  </a:lnTo>
                  <a:lnTo>
                    <a:pt x="692658" y="9017"/>
                  </a:lnTo>
                  <a:lnTo>
                    <a:pt x="688594" y="15875"/>
                  </a:lnTo>
                  <a:lnTo>
                    <a:pt x="690753" y="24765"/>
                  </a:lnTo>
                  <a:lnTo>
                    <a:pt x="697611" y="28829"/>
                  </a:lnTo>
                  <a:lnTo>
                    <a:pt x="737933" y="53314"/>
                  </a:lnTo>
                  <a:lnTo>
                    <a:pt x="59690" y="41656"/>
                  </a:lnTo>
                  <a:lnTo>
                    <a:pt x="59182" y="70612"/>
                  </a:lnTo>
                  <a:lnTo>
                    <a:pt x="737285" y="82156"/>
                  </a:lnTo>
                  <a:lnTo>
                    <a:pt x="689229" y="109093"/>
                  </a:lnTo>
                  <a:lnTo>
                    <a:pt x="686816" y="117983"/>
                  </a:lnTo>
                  <a:lnTo>
                    <a:pt x="690753" y="124968"/>
                  </a:lnTo>
                  <a:lnTo>
                    <a:pt x="694563" y="131826"/>
                  </a:lnTo>
                  <a:lnTo>
                    <a:pt x="703453" y="134366"/>
                  </a:lnTo>
                  <a:lnTo>
                    <a:pt x="794880" y="83058"/>
                  </a:lnTo>
                  <a:lnTo>
                    <a:pt x="819785" y="69088"/>
                  </a:lnTo>
                  <a:close/>
                </a:path>
                <a:path w="875029" h="988060">
                  <a:moveTo>
                    <a:pt x="875030" y="190119"/>
                  </a:moveTo>
                  <a:lnTo>
                    <a:pt x="855218" y="169049"/>
                  </a:lnTo>
                  <a:lnTo>
                    <a:pt x="50126" y="921296"/>
                  </a:lnTo>
                  <a:lnTo>
                    <a:pt x="63627" y="876198"/>
                  </a:lnTo>
                  <a:lnTo>
                    <a:pt x="66040" y="868540"/>
                  </a:lnTo>
                  <a:lnTo>
                    <a:pt x="61595" y="860475"/>
                  </a:lnTo>
                  <a:lnTo>
                    <a:pt x="46355" y="855878"/>
                  </a:lnTo>
                  <a:lnTo>
                    <a:pt x="38227" y="860221"/>
                  </a:lnTo>
                  <a:lnTo>
                    <a:pt x="0" y="987996"/>
                  </a:lnTo>
                  <a:lnTo>
                    <a:pt x="39751" y="978966"/>
                  </a:lnTo>
                  <a:lnTo>
                    <a:pt x="130048" y="958443"/>
                  </a:lnTo>
                  <a:lnTo>
                    <a:pt x="134874" y="950683"/>
                  </a:lnTo>
                  <a:lnTo>
                    <a:pt x="131318" y="935088"/>
                  </a:lnTo>
                  <a:lnTo>
                    <a:pt x="123571" y="930198"/>
                  </a:lnTo>
                  <a:lnTo>
                    <a:pt x="69977" y="942390"/>
                  </a:lnTo>
                  <a:lnTo>
                    <a:pt x="30861" y="978966"/>
                  </a:lnTo>
                  <a:lnTo>
                    <a:pt x="37731" y="972527"/>
                  </a:lnTo>
                  <a:lnTo>
                    <a:pt x="69977" y="942390"/>
                  </a:lnTo>
                  <a:lnTo>
                    <a:pt x="875030" y="190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89425" y="4520057"/>
              <a:ext cx="426720" cy="584200"/>
            </a:xfrm>
            <a:custGeom>
              <a:avLst/>
              <a:gdLst/>
              <a:ahLst/>
              <a:cxnLst/>
              <a:rect l="l" t="t" r="r" b="b"/>
              <a:pathLst>
                <a:path w="426720" h="584200">
                  <a:moveTo>
                    <a:pt x="19938" y="445389"/>
                  </a:moveTo>
                  <a:lnTo>
                    <a:pt x="12826" y="451231"/>
                  </a:lnTo>
                  <a:lnTo>
                    <a:pt x="0" y="583946"/>
                  </a:lnTo>
                  <a:lnTo>
                    <a:pt x="33423" y="569087"/>
                  </a:lnTo>
                  <a:lnTo>
                    <a:pt x="28448" y="569087"/>
                  </a:lnTo>
                  <a:lnTo>
                    <a:pt x="5079" y="552196"/>
                  </a:lnTo>
                  <a:lnTo>
                    <a:pt x="36306" y="508873"/>
                  </a:lnTo>
                  <a:lnTo>
                    <a:pt x="41656" y="454025"/>
                  </a:lnTo>
                  <a:lnTo>
                    <a:pt x="35813" y="446913"/>
                  </a:lnTo>
                  <a:lnTo>
                    <a:pt x="19938" y="445389"/>
                  </a:lnTo>
                  <a:close/>
                </a:path>
                <a:path w="426720" h="584200">
                  <a:moveTo>
                    <a:pt x="36306" y="508873"/>
                  </a:moveTo>
                  <a:lnTo>
                    <a:pt x="5079" y="552196"/>
                  </a:lnTo>
                  <a:lnTo>
                    <a:pt x="28448" y="569087"/>
                  </a:lnTo>
                  <a:lnTo>
                    <a:pt x="33485" y="562102"/>
                  </a:lnTo>
                  <a:lnTo>
                    <a:pt x="31114" y="562102"/>
                  </a:lnTo>
                  <a:lnTo>
                    <a:pt x="10922" y="547370"/>
                  </a:lnTo>
                  <a:lnTo>
                    <a:pt x="33530" y="537332"/>
                  </a:lnTo>
                  <a:lnTo>
                    <a:pt x="36306" y="508873"/>
                  </a:lnTo>
                  <a:close/>
                </a:path>
                <a:path w="426720" h="584200">
                  <a:moveTo>
                    <a:pt x="110109" y="503301"/>
                  </a:moveTo>
                  <a:lnTo>
                    <a:pt x="59741" y="525694"/>
                  </a:lnTo>
                  <a:lnTo>
                    <a:pt x="28448" y="569087"/>
                  </a:lnTo>
                  <a:lnTo>
                    <a:pt x="33423" y="569087"/>
                  </a:lnTo>
                  <a:lnTo>
                    <a:pt x="121793" y="529844"/>
                  </a:lnTo>
                  <a:lnTo>
                    <a:pt x="125095" y="521208"/>
                  </a:lnTo>
                  <a:lnTo>
                    <a:pt x="121920" y="513969"/>
                  </a:lnTo>
                  <a:lnTo>
                    <a:pt x="118618" y="506603"/>
                  </a:lnTo>
                  <a:lnTo>
                    <a:pt x="110109" y="503301"/>
                  </a:lnTo>
                  <a:close/>
                </a:path>
                <a:path w="426720" h="584200">
                  <a:moveTo>
                    <a:pt x="33530" y="537332"/>
                  </a:moveTo>
                  <a:lnTo>
                    <a:pt x="10922" y="547370"/>
                  </a:lnTo>
                  <a:lnTo>
                    <a:pt x="31114" y="562102"/>
                  </a:lnTo>
                  <a:lnTo>
                    <a:pt x="33530" y="537332"/>
                  </a:lnTo>
                  <a:close/>
                </a:path>
                <a:path w="426720" h="584200">
                  <a:moveTo>
                    <a:pt x="59741" y="525694"/>
                  </a:moveTo>
                  <a:lnTo>
                    <a:pt x="33530" y="537332"/>
                  </a:lnTo>
                  <a:lnTo>
                    <a:pt x="31114" y="562102"/>
                  </a:lnTo>
                  <a:lnTo>
                    <a:pt x="33485" y="562102"/>
                  </a:lnTo>
                  <a:lnTo>
                    <a:pt x="59741" y="525694"/>
                  </a:lnTo>
                  <a:close/>
                </a:path>
                <a:path w="426720" h="584200">
                  <a:moveTo>
                    <a:pt x="403098" y="0"/>
                  </a:moveTo>
                  <a:lnTo>
                    <a:pt x="36306" y="508873"/>
                  </a:lnTo>
                  <a:lnTo>
                    <a:pt x="33530" y="537332"/>
                  </a:lnTo>
                  <a:lnTo>
                    <a:pt x="59741" y="525694"/>
                  </a:lnTo>
                  <a:lnTo>
                    <a:pt x="426593" y="17018"/>
                  </a:lnTo>
                  <a:lnTo>
                    <a:pt x="4030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633979" y="4526534"/>
            <a:ext cx="568325" cy="1003300"/>
            <a:chOff x="2633979" y="4526534"/>
            <a:chExt cx="568325" cy="1003300"/>
          </a:xfrm>
        </p:grpSpPr>
        <p:sp>
          <p:nvSpPr>
            <p:cNvPr id="34" name="object 34"/>
            <p:cNvSpPr/>
            <p:nvPr/>
          </p:nvSpPr>
          <p:spPr>
            <a:xfrm>
              <a:off x="2633979" y="5233162"/>
              <a:ext cx="568325" cy="296545"/>
            </a:xfrm>
            <a:custGeom>
              <a:avLst/>
              <a:gdLst/>
              <a:ahLst/>
              <a:cxnLst/>
              <a:rect l="l" t="t" r="r" b="b"/>
              <a:pathLst>
                <a:path w="568325" h="296545">
                  <a:moveTo>
                    <a:pt x="488093" y="33030"/>
                  </a:moveTo>
                  <a:lnTo>
                    <a:pt x="0" y="270256"/>
                  </a:lnTo>
                  <a:lnTo>
                    <a:pt x="12700" y="296291"/>
                  </a:lnTo>
                  <a:lnTo>
                    <a:pt x="500627" y="59145"/>
                  </a:lnTo>
                  <a:lnTo>
                    <a:pt x="516673" y="35203"/>
                  </a:lnTo>
                  <a:lnTo>
                    <a:pt x="488093" y="33030"/>
                  </a:lnTo>
                  <a:close/>
                </a:path>
                <a:path w="568325" h="296545">
                  <a:moveTo>
                    <a:pt x="561660" y="9651"/>
                  </a:moveTo>
                  <a:lnTo>
                    <a:pt x="536194" y="9651"/>
                  </a:lnTo>
                  <a:lnTo>
                    <a:pt x="548894" y="35687"/>
                  </a:lnTo>
                  <a:lnTo>
                    <a:pt x="500627" y="59145"/>
                  </a:lnTo>
                  <a:lnTo>
                    <a:pt x="470026" y="104775"/>
                  </a:lnTo>
                  <a:lnTo>
                    <a:pt x="471805" y="113791"/>
                  </a:lnTo>
                  <a:lnTo>
                    <a:pt x="478536" y="118237"/>
                  </a:lnTo>
                  <a:lnTo>
                    <a:pt x="485139" y="122681"/>
                  </a:lnTo>
                  <a:lnTo>
                    <a:pt x="494156" y="120903"/>
                  </a:lnTo>
                  <a:lnTo>
                    <a:pt x="568325" y="10159"/>
                  </a:lnTo>
                  <a:lnTo>
                    <a:pt x="561660" y="9651"/>
                  </a:lnTo>
                  <a:close/>
                </a:path>
                <a:path w="568325" h="296545">
                  <a:moveTo>
                    <a:pt x="516673" y="35203"/>
                  </a:moveTo>
                  <a:lnTo>
                    <a:pt x="500627" y="59145"/>
                  </a:lnTo>
                  <a:lnTo>
                    <a:pt x="546019" y="37084"/>
                  </a:lnTo>
                  <a:lnTo>
                    <a:pt x="541401" y="37084"/>
                  </a:lnTo>
                  <a:lnTo>
                    <a:pt x="516673" y="35203"/>
                  </a:lnTo>
                  <a:close/>
                </a:path>
                <a:path w="568325" h="296545">
                  <a:moveTo>
                    <a:pt x="530478" y="14604"/>
                  </a:moveTo>
                  <a:lnTo>
                    <a:pt x="516673" y="35203"/>
                  </a:lnTo>
                  <a:lnTo>
                    <a:pt x="541401" y="37084"/>
                  </a:lnTo>
                  <a:lnTo>
                    <a:pt x="530478" y="14604"/>
                  </a:lnTo>
                  <a:close/>
                </a:path>
                <a:path w="568325" h="296545">
                  <a:moveTo>
                    <a:pt x="538610" y="14604"/>
                  </a:moveTo>
                  <a:lnTo>
                    <a:pt x="530478" y="14604"/>
                  </a:lnTo>
                  <a:lnTo>
                    <a:pt x="541401" y="37084"/>
                  </a:lnTo>
                  <a:lnTo>
                    <a:pt x="546019" y="37084"/>
                  </a:lnTo>
                  <a:lnTo>
                    <a:pt x="548894" y="35687"/>
                  </a:lnTo>
                  <a:lnTo>
                    <a:pt x="538610" y="14604"/>
                  </a:lnTo>
                  <a:close/>
                </a:path>
                <a:path w="568325" h="296545">
                  <a:moveTo>
                    <a:pt x="536194" y="9651"/>
                  </a:moveTo>
                  <a:lnTo>
                    <a:pt x="488093" y="33030"/>
                  </a:lnTo>
                  <a:lnTo>
                    <a:pt x="516673" y="35203"/>
                  </a:lnTo>
                  <a:lnTo>
                    <a:pt x="530478" y="14604"/>
                  </a:lnTo>
                  <a:lnTo>
                    <a:pt x="538610" y="14604"/>
                  </a:lnTo>
                  <a:lnTo>
                    <a:pt x="536194" y="9651"/>
                  </a:lnTo>
                  <a:close/>
                </a:path>
                <a:path w="568325" h="296545">
                  <a:moveTo>
                    <a:pt x="435356" y="0"/>
                  </a:moveTo>
                  <a:lnTo>
                    <a:pt x="428370" y="5968"/>
                  </a:lnTo>
                  <a:lnTo>
                    <a:pt x="427812" y="14604"/>
                  </a:lnTo>
                  <a:lnTo>
                    <a:pt x="427227" y="21971"/>
                  </a:lnTo>
                  <a:lnTo>
                    <a:pt x="433196" y="28956"/>
                  </a:lnTo>
                  <a:lnTo>
                    <a:pt x="441197" y="29463"/>
                  </a:lnTo>
                  <a:lnTo>
                    <a:pt x="488093" y="33030"/>
                  </a:lnTo>
                  <a:lnTo>
                    <a:pt x="536194" y="9651"/>
                  </a:lnTo>
                  <a:lnTo>
                    <a:pt x="561660" y="9651"/>
                  </a:lnTo>
                  <a:lnTo>
                    <a:pt x="435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3222" y="4526534"/>
              <a:ext cx="182880" cy="854075"/>
            </a:xfrm>
            <a:custGeom>
              <a:avLst/>
              <a:gdLst/>
              <a:ahLst/>
              <a:cxnLst/>
              <a:rect l="l" t="t" r="r" b="b"/>
              <a:pathLst>
                <a:path w="182880" h="854075">
                  <a:moveTo>
                    <a:pt x="62864" y="729869"/>
                  </a:moveTo>
                  <a:lnTo>
                    <a:pt x="56641" y="734822"/>
                  </a:lnTo>
                  <a:lnTo>
                    <a:pt x="50291" y="739775"/>
                  </a:lnTo>
                  <a:lnTo>
                    <a:pt x="49149" y="748792"/>
                  </a:lnTo>
                  <a:lnTo>
                    <a:pt x="131444" y="853821"/>
                  </a:lnTo>
                  <a:lnTo>
                    <a:pt x="142405" y="827278"/>
                  </a:lnTo>
                  <a:lnTo>
                    <a:pt x="113156" y="827278"/>
                  </a:lnTo>
                  <a:lnTo>
                    <a:pt x="105849" y="774113"/>
                  </a:lnTo>
                  <a:lnTo>
                    <a:pt x="76962" y="737235"/>
                  </a:lnTo>
                  <a:lnTo>
                    <a:pt x="72008" y="731012"/>
                  </a:lnTo>
                  <a:lnTo>
                    <a:pt x="62864" y="729869"/>
                  </a:lnTo>
                  <a:close/>
                </a:path>
                <a:path w="182880" h="854075">
                  <a:moveTo>
                    <a:pt x="105849" y="774113"/>
                  </a:moveTo>
                  <a:lnTo>
                    <a:pt x="113156" y="827278"/>
                  </a:lnTo>
                  <a:lnTo>
                    <a:pt x="141858" y="823341"/>
                  </a:lnTo>
                  <a:lnTo>
                    <a:pt x="141370" y="819785"/>
                  </a:lnTo>
                  <a:lnTo>
                    <a:pt x="114172" y="819785"/>
                  </a:lnTo>
                  <a:lnTo>
                    <a:pt x="123644" y="796832"/>
                  </a:lnTo>
                  <a:lnTo>
                    <a:pt x="105849" y="774113"/>
                  </a:lnTo>
                  <a:close/>
                </a:path>
                <a:path w="182880" h="854075">
                  <a:moveTo>
                    <a:pt x="164083" y="715899"/>
                  </a:moveTo>
                  <a:lnTo>
                    <a:pt x="155575" y="719455"/>
                  </a:lnTo>
                  <a:lnTo>
                    <a:pt x="134575" y="770343"/>
                  </a:lnTo>
                  <a:lnTo>
                    <a:pt x="141858" y="823341"/>
                  </a:lnTo>
                  <a:lnTo>
                    <a:pt x="113156" y="827278"/>
                  </a:lnTo>
                  <a:lnTo>
                    <a:pt x="142405" y="827278"/>
                  </a:lnTo>
                  <a:lnTo>
                    <a:pt x="182371" y="730504"/>
                  </a:lnTo>
                  <a:lnTo>
                    <a:pt x="178815" y="721995"/>
                  </a:lnTo>
                  <a:lnTo>
                    <a:pt x="164083" y="715899"/>
                  </a:lnTo>
                  <a:close/>
                </a:path>
                <a:path w="182880" h="854075">
                  <a:moveTo>
                    <a:pt x="123644" y="796832"/>
                  </a:moveTo>
                  <a:lnTo>
                    <a:pt x="114172" y="819785"/>
                  </a:lnTo>
                  <a:lnTo>
                    <a:pt x="138937" y="816356"/>
                  </a:lnTo>
                  <a:lnTo>
                    <a:pt x="123644" y="796832"/>
                  </a:lnTo>
                  <a:close/>
                </a:path>
                <a:path w="182880" h="854075">
                  <a:moveTo>
                    <a:pt x="134575" y="770343"/>
                  </a:moveTo>
                  <a:lnTo>
                    <a:pt x="123644" y="796832"/>
                  </a:lnTo>
                  <a:lnTo>
                    <a:pt x="138937" y="816356"/>
                  </a:lnTo>
                  <a:lnTo>
                    <a:pt x="114172" y="819785"/>
                  </a:lnTo>
                  <a:lnTo>
                    <a:pt x="141370" y="819785"/>
                  </a:lnTo>
                  <a:lnTo>
                    <a:pt x="134575" y="770343"/>
                  </a:lnTo>
                  <a:close/>
                </a:path>
                <a:path w="182880" h="854075">
                  <a:moveTo>
                    <a:pt x="28701" y="0"/>
                  </a:moveTo>
                  <a:lnTo>
                    <a:pt x="0" y="4064"/>
                  </a:lnTo>
                  <a:lnTo>
                    <a:pt x="105849" y="774113"/>
                  </a:lnTo>
                  <a:lnTo>
                    <a:pt x="123644" y="796832"/>
                  </a:lnTo>
                  <a:lnTo>
                    <a:pt x="134575" y="770343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00683" y="2154935"/>
            <a:ext cx="7749540" cy="4064000"/>
            <a:chOff x="900683" y="2154935"/>
            <a:chExt cx="7749540" cy="4064000"/>
          </a:xfrm>
        </p:grpSpPr>
        <p:sp>
          <p:nvSpPr>
            <p:cNvPr id="37" name="object 37"/>
            <p:cNvSpPr/>
            <p:nvPr/>
          </p:nvSpPr>
          <p:spPr>
            <a:xfrm>
              <a:off x="2633726" y="5270753"/>
              <a:ext cx="1853564" cy="948055"/>
            </a:xfrm>
            <a:custGeom>
              <a:avLst/>
              <a:gdLst/>
              <a:ahLst/>
              <a:cxnLst/>
              <a:rect l="l" t="t" r="r" b="b"/>
              <a:pathLst>
                <a:path w="1853564" h="948054">
                  <a:moveTo>
                    <a:pt x="561086" y="764438"/>
                  </a:moveTo>
                  <a:lnTo>
                    <a:pt x="560971" y="764273"/>
                  </a:lnTo>
                  <a:lnTo>
                    <a:pt x="488950" y="652208"/>
                  </a:lnTo>
                  <a:lnTo>
                    <a:pt x="480060" y="650265"/>
                  </a:lnTo>
                  <a:lnTo>
                    <a:pt x="466598" y="658901"/>
                  </a:lnTo>
                  <a:lnTo>
                    <a:pt x="464566" y="667867"/>
                  </a:lnTo>
                  <a:lnTo>
                    <a:pt x="494271" y="714121"/>
                  </a:lnTo>
                  <a:lnTo>
                    <a:pt x="13208" y="468680"/>
                  </a:lnTo>
                  <a:lnTo>
                    <a:pt x="0" y="494474"/>
                  </a:lnTo>
                  <a:lnTo>
                    <a:pt x="481126" y="739940"/>
                  </a:lnTo>
                  <a:lnTo>
                    <a:pt x="426212" y="743038"/>
                  </a:lnTo>
                  <a:lnTo>
                    <a:pt x="420116" y="749871"/>
                  </a:lnTo>
                  <a:lnTo>
                    <a:pt x="420624" y="757859"/>
                  </a:lnTo>
                  <a:lnTo>
                    <a:pt x="421005" y="765835"/>
                  </a:lnTo>
                  <a:lnTo>
                    <a:pt x="427863" y="771944"/>
                  </a:lnTo>
                  <a:lnTo>
                    <a:pt x="561086" y="764438"/>
                  </a:lnTo>
                  <a:close/>
                </a:path>
                <a:path w="1853564" h="948054">
                  <a:moveTo>
                    <a:pt x="1624711" y="882764"/>
                  </a:moveTo>
                  <a:lnTo>
                    <a:pt x="1510665" y="813536"/>
                  </a:lnTo>
                  <a:lnTo>
                    <a:pt x="1501775" y="815708"/>
                  </a:lnTo>
                  <a:lnTo>
                    <a:pt x="1493393" y="829386"/>
                  </a:lnTo>
                  <a:lnTo>
                    <a:pt x="1495552" y="838288"/>
                  </a:lnTo>
                  <a:lnTo>
                    <a:pt x="1542567" y="866838"/>
                  </a:lnTo>
                  <a:lnTo>
                    <a:pt x="826770" y="854202"/>
                  </a:lnTo>
                  <a:lnTo>
                    <a:pt x="826262" y="883158"/>
                  </a:lnTo>
                  <a:lnTo>
                    <a:pt x="1542161" y="895794"/>
                  </a:lnTo>
                  <a:lnTo>
                    <a:pt x="1494155" y="922667"/>
                  </a:lnTo>
                  <a:lnTo>
                    <a:pt x="1491615" y="931494"/>
                  </a:lnTo>
                  <a:lnTo>
                    <a:pt x="1499489" y="945438"/>
                  </a:lnTo>
                  <a:lnTo>
                    <a:pt x="1508252" y="947928"/>
                  </a:lnTo>
                  <a:lnTo>
                    <a:pt x="1599742" y="896734"/>
                  </a:lnTo>
                  <a:lnTo>
                    <a:pt x="1624711" y="882764"/>
                  </a:lnTo>
                  <a:close/>
                </a:path>
                <a:path w="1853564" h="948054">
                  <a:moveTo>
                    <a:pt x="1853057" y="601027"/>
                  </a:moveTo>
                  <a:lnTo>
                    <a:pt x="1850771" y="592162"/>
                  </a:lnTo>
                  <a:lnTo>
                    <a:pt x="1836928" y="584123"/>
                  </a:lnTo>
                  <a:lnTo>
                    <a:pt x="1828038" y="586473"/>
                  </a:lnTo>
                  <a:lnTo>
                    <a:pt x="1824037" y="593483"/>
                  </a:lnTo>
                  <a:lnTo>
                    <a:pt x="1800504" y="633958"/>
                  </a:lnTo>
                  <a:lnTo>
                    <a:pt x="1800479" y="687578"/>
                  </a:lnTo>
                  <a:lnTo>
                    <a:pt x="1800466" y="680313"/>
                  </a:lnTo>
                  <a:lnTo>
                    <a:pt x="1800402" y="634136"/>
                  </a:lnTo>
                  <a:lnTo>
                    <a:pt x="1799590" y="0"/>
                  </a:lnTo>
                  <a:lnTo>
                    <a:pt x="1770634" y="0"/>
                  </a:lnTo>
                  <a:lnTo>
                    <a:pt x="1771446" y="633958"/>
                  </a:lnTo>
                  <a:lnTo>
                    <a:pt x="1743710" y="586587"/>
                  </a:lnTo>
                  <a:lnTo>
                    <a:pt x="1734820" y="584263"/>
                  </a:lnTo>
                  <a:lnTo>
                    <a:pt x="1727962" y="588302"/>
                  </a:lnTo>
                  <a:lnTo>
                    <a:pt x="1720977" y="592340"/>
                  </a:lnTo>
                  <a:lnTo>
                    <a:pt x="1718691" y="601205"/>
                  </a:lnTo>
                  <a:lnTo>
                    <a:pt x="1722755" y="608114"/>
                  </a:lnTo>
                  <a:lnTo>
                    <a:pt x="1786001" y="716330"/>
                  </a:lnTo>
                  <a:lnTo>
                    <a:pt x="1802714" y="687616"/>
                  </a:lnTo>
                  <a:lnTo>
                    <a:pt x="1849120" y="607936"/>
                  </a:lnTo>
                  <a:lnTo>
                    <a:pt x="1853057" y="601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0683" y="2154935"/>
              <a:ext cx="4437888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64480" y="2282951"/>
              <a:ext cx="328574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196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</a:t>
            </a:r>
            <a:r>
              <a:rPr spc="-65" dirty="0"/>
              <a:t>r</a:t>
            </a:r>
            <a:r>
              <a:rPr dirty="0"/>
              <a:t>a</a:t>
            </a:r>
            <a:r>
              <a:rPr spc="-10" dirty="0"/>
              <a:t>f</a:t>
            </a:r>
            <a:r>
              <a:rPr dirty="0"/>
              <a:t>l</a:t>
            </a:r>
            <a:r>
              <a:rPr spc="5" dirty="0"/>
              <a:t>a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840" y="836675"/>
            <a:ext cx="7980045" cy="5287010"/>
            <a:chOff x="624840" y="836675"/>
            <a:chExt cx="7980045" cy="5287010"/>
          </a:xfrm>
        </p:grpSpPr>
        <p:sp>
          <p:nvSpPr>
            <p:cNvPr id="5" name="object 5"/>
            <p:cNvSpPr/>
            <p:nvPr/>
          </p:nvSpPr>
          <p:spPr>
            <a:xfrm>
              <a:off x="7441692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" y="2205227"/>
              <a:ext cx="7763256" cy="3918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2350135"/>
            <a:ext cx="648843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14287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Komşu(adjacent): </a:t>
            </a:r>
            <a:r>
              <a:rPr sz="2000" dirty="0">
                <a:latin typeface="Arial"/>
                <a:cs typeface="Arial"/>
              </a:rPr>
              <a:t>Eğer </a:t>
            </a:r>
            <a:r>
              <a:rPr sz="2000" spc="-5" dirty="0">
                <a:latin typeface="Arial"/>
                <a:cs typeface="Arial"/>
              </a:rPr>
              <a:t>(u,v)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ise, </a:t>
            </a:r>
            <a:r>
              <a:rPr sz="2000" dirty="0">
                <a:latin typeface="Arial"/>
                <a:cs typeface="Arial"/>
              </a:rPr>
              <a:t>u ve düğümleri  </a:t>
            </a:r>
            <a:r>
              <a:rPr sz="2000" spc="-15" dirty="0">
                <a:latin typeface="Arial"/>
                <a:cs typeface="Arial"/>
              </a:rPr>
              <a:t>komşudur.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Derece(degree):</a:t>
            </a:r>
            <a:r>
              <a:rPr sz="2000" dirty="0">
                <a:latin typeface="Arial"/>
                <a:cs typeface="Arial"/>
              </a:rPr>
              <a:t>Bir düğümün derecesi, komşu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düğüm</a:t>
            </a:r>
            <a:endParaRPr sz="20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sayısına </a:t>
            </a:r>
            <a:r>
              <a:rPr sz="2000" spc="-20" dirty="0">
                <a:latin typeface="Arial"/>
                <a:cs typeface="Arial"/>
              </a:rPr>
              <a:t>eşittir.</a:t>
            </a:r>
            <a:endParaRPr sz="2000">
              <a:latin typeface="Arial"/>
              <a:cs typeface="Arial"/>
            </a:endParaRPr>
          </a:p>
          <a:p>
            <a:pPr marL="310515" marR="2882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Arial"/>
                <a:cs typeface="Arial"/>
              </a:rPr>
              <a:t>Yol </a:t>
            </a:r>
            <a:r>
              <a:rPr sz="2000" b="1" dirty="0">
                <a:latin typeface="Arial"/>
                <a:cs typeface="Arial"/>
              </a:rPr>
              <a:t>(path):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2 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 düğümlerinin </a:t>
            </a:r>
            <a:r>
              <a:rPr sz="2000" spc="-15" dirty="0">
                <a:latin typeface="Arial"/>
                <a:cs typeface="Arial"/>
              </a:rPr>
              <a:t>sırasıdır, </a:t>
            </a:r>
            <a:r>
              <a:rPr sz="2000" spc="10" dirty="0">
                <a:latin typeface="Arial"/>
                <a:cs typeface="Arial"/>
              </a:rPr>
              <a:t>v</a:t>
            </a:r>
            <a:r>
              <a:rPr sz="1950" spc="15" baseline="-21367" dirty="0">
                <a:latin typeface="Arial"/>
                <a:cs typeface="Arial"/>
              </a:rPr>
              <a:t>i+1  </a:t>
            </a:r>
            <a:r>
              <a:rPr sz="2000" dirty="0">
                <a:latin typeface="Arial"/>
                <a:cs typeface="Arial"/>
              </a:rPr>
              <a:t>düğümü </a:t>
            </a:r>
            <a:r>
              <a:rPr sz="2000" spc="-5" dirty="0">
                <a:latin typeface="Arial"/>
                <a:cs typeface="Arial"/>
              </a:rPr>
              <a:t>v</a:t>
            </a:r>
            <a:r>
              <a:rPr sz="1950" spc="-7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düğümünün </a:t>
            </a:r>
            <a:r>
              <a:rPr sz="2000" spc="-10" dirty="0">
                <a:latin typeface="Arial"/>
                <a:cs typeface="Arial"/>
              </a:rPr>
              <a:t>komşusudur. </a:t>
            </a:r>
            <a:r>
              <a:rPr sz="2000" dirty="0">
                <a:latin typeface="Arial"/>
                <a:cs typeface="Arial"/>
              </a:rPr>
              <a:t>(i=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0..n-1)</a:t>
            </a:r>
            <a:endParaRPr sz="2000">
              <a:latin typeface="Arial"/>
              <a:cs typeface="Arial"/>
            </a:endParaRPr>
          </a:p>
          <a:p>
            <a:pPr marL="310515" marR="71056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Basit </a:t>
            </a:r>
            <a:r>
              <a:rPr sz="2000" b="1" spc="-50" dirty="0">
                <a:latin typeface="Arial"/>
                <a:cs typeface="Arial"/>
              </a:rPr>
              <a:t>Yol </a:t>
            </a:r>
            <a:r>
              <a:rPr sz="2000" b="1" dirty="0">
                <a:latin typeface="Arial"/>
                <a:cs typeface="Arial"/>
              </a:rPr>
              <a:t>(simple path): </a:t>
            </a:r>
            <a:r>
              <a:rPr sz="2000" dirty="0">
                <a:latin typeface="Arial"/>
                <a:cs typeface="Arial"/>
              </a:rPr>
              <a:t>düğüm tekrarı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olmayan  </a:t>
            </a:r>
            <a:r>
              <a:rPr sz="2000" spc="-15" dirty="0">
                <a:latin typeface="Arial"/>
                <a:cs typeface="Arial"/>
              </a:rPr>
              <a:t>yoldur.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Döngü(cycle): </a:t>
            </a:r>
            <a:r>
              <a:rPr sz="2000" spc="-5" dirty="0">
                <a:latin typeface="Arial"/>
                <a:cs typeface="Arial"/>
              </a:rPr>
              <a:t>basit </a:t>
            </a:r>
            <a:r>
              <a:rPr sz="2000" spc="-20" dirty="0">
                <a:latin typeface="Arial"/>
                <a:cs typeface="Arial"/>
              </a:rPr>
              <a:t>yoldur, </a:t>
            </a:r>
            <a:r>
              <a:rPr sz="2000" dirty="0">
                <a:latin typeface="Arial"/>
                <a:cs typeface="Arial"/>
              </a:rPr>
              <a:t>sadece </a:t>
            </a:r>
            <a:r>
              <a:rPr sz="2000" spc="-5" dirty="0">
                <a:latin typeface="Arial"/>
                <a:cs typeface="Arial"/>
              </a:rPr>
              <a:t>ilk ve </a:t>
            </a:r>
            <a:r>
              <a:rPr sz="2000" dirty="0">
                <a:latin typeface="Arial"/>
                <a:cs typeface="Arial"/>
              </a:rPr>
              <a:t>son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düğüm</a:t>
            </a:r>
            <a:endParaRPr sz="20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aynıdır.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00371" y="836675"/>
            <a:ext cx="4104640" cy="5509260"/>
            <a:chOff x="4500371" y="836675"/>
            <a:chExt cx="4104640" cy="5509260"/>
          </a:xfrm>
        </p:grpSpPr>
        <p:sp>
          <p:nvSpPr>
            <p:cNvPr id="6" name="object 6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371" y="5590031"/>
              <a:ext cx="1620012" cy="755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41957"/>
            <a:ext cx="60248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Bağlı Graf(connected graph): </a:t>
            </a:r>
            <a:r>
              <a:rPr sz="2000" spc="-5" dirty="0">
                <a:latin typeface="Arial"/>
                <a:cs typeface="Arial"/>
              </a:rPr>
              <a:t>Bütün </a:t>
            </a:r>
            <a:r>
              <a:rPr sz="2000" dirty="0">
                <a:latin typeface="Arial"/>
                <a:cs typeface="Arial"/>
              </a:rPr>
              <a:t>düğümler </a:t>
            </a:r>
            <a:r>
              <a:rPr sz="2000" spc="-5" dirty="0">
                <a:latin typeface="Arial"/>
                <a:cs typeface="Arial"/>
              </a:rPr>
              <a:t>bir  birine </a:t>
            </a:r>
            <a:r>
              <a:rPr sz="2000" dirty="0">
                <a:latin typeface="Arial"/>
                <a:cs typeface="Arial"/>
              </a:rPr>
              <a:t>herhangi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yol 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bağlıdır.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4075938"/>
            <a:ext cx="62388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Alt graf(Subgraph):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grafı </a:t>
            </a:r>
            <a:r>
              <a:rPr sz="2000" dirty="0">
                <a:latin typeface="Arial"/>
                <a:cs typeface="Arial"/>
              </a:rPr>
              <a:t>oluşturuan </a:t>
            </a:r>
            <a:r>
              <a:rPr sz="2000" spc="-5" dirty="0">
                <a:latin typeface="Arial"/>
                <a:cs typeface="Arial"/>
              </a:rPr>
              <a:t>alt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düğümler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kenarlar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kümesidir.</a:t>
            </a:r>
            <a:endParaRPr sz="2000">
              <a:latin typeface="Arial"/>
              <a:cs typeface="Arial"/>
            </a:endParaRPr>
          </a:p>
          <a:p>
            <a:pPr marL="285115" marR="342900" indent="-27305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Bağlı </a:t>
            </a:r>
            <a:r>
              <a:rPr sz="2000" b="1" spc="-5" dirty="0">
                <a:latin typeface="Arial"/>
                <a:cs typeface="Arial"/>
              </a:rPr>
              <a:t>elaman </a:t>
            </a:r>
            <a:r>
              <a:rPr sz="2000" b="1" spc="5" dirty="0">
                <a:latin typeface="Arial"/>
                <a:cs typeface="Arial"/>
              </a:rPr>
              <a:t>(Connected </a:t>
            </a:r>
            <a:r>
              <a:rPr sz="2000" b="1" dirty="0">
                <a:latin typeface="Arial"/>
                <a:cs typeface="Arial"/>
              </a:rPr>
              <a:t>component): </a:t>
            </a:r>
            <a:r>
              <a:rPr sz="2000" spc="-5" dirty="0">
                <a:latin typeface="Arial"/>
                <a:cs typeface="Arial"/>
              </a:rPr>
              <a:t>bağlı alt  </a:t>
            </a:r>
            <a:r>
              <a:rPr sz="2000" spc="-15" dirty="0">
                <a:latin typeface="Arial"/>
                <a:cs typeface="Arial"/>
              </a:rPr>
              <a:t>graflar. </a:t>
            </a:r>
            <a:r>
              <a:rPr sz="1800" spc="-5" dirty="0">
                <a:latin typeface="Arial"/>
                <a:cs typeface="Arial"/>
              </a:rPr>
              <a:t>Örnek: </a:t>
            </a:r>
            <a:r>
              <a:rPr sz="1800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tane </a:t>
            </a:r>
            <a:r>
              <a:rPr sz="1800" spc="-10" dirty="0">
                <a:latin typeface="Arial"/>
                <a:cs typeface="Arial"/>
              </a:rPr>
              <a:t>bağlı elamana </a:t>
            </a:r>
            <a:r>
              <a:rPr sz="1800" spc="-5" dirty="0">
                <a:latin typeface="Arial"/>
                <a:cs typeface="Arial"/>
              </a:rPr>
              <a:t>sahip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graflar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67555" y="836675"/>
            <a:ext cx="4537075" cy="5526405"/>
            <a:chOff x="4067555" y="836675"/>
            <a:chExt cx="4537075" cy="5526405"/>
          </a:xfrm>
        </p:grpSpPr>
        <p:sp>
          <p:nvSpPr>
            <p:cNvPr id="7" name="object 7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7555" y="2636519"/>
              <a:ext cx="3206496" cy="1368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0372" y="5516879"/>
              <a:ext cx="2197607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4826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Kayıplı ve Kayıpsız</a:t>
            </a:r>
            <a:r>
              <a:rPr spc="-25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250991"/>
            <a:ext cx="6432550" cy="412622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Kayıplı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Sıkıştırma</a:t>
            </a:r>
            <a:endParaRPr sz="20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9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Bilginin bir kısmı geri </a:t>
            </a:r>
            <a:r>
              <a:rPr sz="1800" dirty="0">
                <a:latin typeface="Calibri"/>
                <a:cs typeface="Calibri"/>
              </a:rPr>
              <a:t>elde </a:t>
            </a:r>
            <a:r>
              <a:rPr sz="1800" spc="-5" dirty="0">
                <a:latin typeface="Calibri"/>
                <a:cs typeface="Calibri"/>
              </a:rPr>
              <a:t>edilemez (MP3, </a:t>
            </a:r>
            <a:r>
              <a:rPr sz="1800" spc="-10" dirty="0">
                <a:latin typeface="Calibri"/>
                <a:cs typeface="Calibri"/>
              </a:rPr>
              <a:t>JPEG,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MPEG)</a:t>
            </a:r>
            <a:endParaRPr sz="1800" dirty="0">
              <a:latin typeface="Calibri"/>
              <a:cs typeface="Calibri"/>
            </a:endParaRPr>
          </a:p>
          <a:p>
            <a:pPr marL="596265" marR="5080" indent="-287020" algn="just">
              <a:lnSpc>
                <a:spcPct val="12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Genellikle </a:t>
            </a:r>
            <a:r>
              <a:rPr sz="1800" dirty="0">
                <a:latin typeface="Calibri"/>
                <a:cs typeface="Calibri"/>
              </a:rPr>
              <a:t>ses </a:t>
            </a:r>
            <a:r>
              <a:rPr sz="1800" spc="-5" dirty="0">
                <a:latin typeface="Calibri"/>
                <a:cs typeface="Calibri"/>
              </a:rPr>
              <a:t>ve </a:t>
            </a:r>
            <a:r>
              <a:rPr sz="1800" spc="-10" dirty="0">
                <a:latin typeface="Calibri"/>
                <a:cs typeface="Calibri"/>
              </a:rPr>
              <a:t>görüntü </a:t>
            </a:r>
            <a:r>
              <a:rPr sz="1800" spc="-5" dirty="0">
                <a:latin typeface="Calibri"/>
                <a:cs typeface="Calibri"/>
              </a:rPr>
              <a:t>uygulamalarında </a:t>
            </a:r>
            <a:r>
              <a:rPr sz="1800" spc="-25" dirty="0">
                <a:latin typeface="Calibri"/>
                <a:cs typeface="Calibri"/>
              </a:rPr>
              <a:t>kullanılır. </a:t>
            </a:r>
            <a:r>
              <a:rPr sz="1800" spc="-5" dirty="0">
                <a:latin typeface="Calibri"/>
                <a:cs typeface="Calibri"/>
              </a:rPr>
              <a:t>Çok büyük  ses </a:t>
            </a:r>
            <a:r>
              <a:rPr sz="1800" spc="-1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görüntü </a:t>
            </a:r>
            <a:r>
              <a:rPr sz="1800" spc="-10" dirty="0">
                <a:latin typeface="Calibri"/>
                <a:cs typeface="Calibri"/>
              </a:rPr>
              <a:t>dosyalarında çok </a:t>
            </a:r>
            <a:r>
              <a:rPr sz="1800" spc="-5" dirty="0">
                <a:latin typeface="Calibri"/>
                <a:cs typeface="Calibri"/>
              </a:rPr>
              <a:t>iyi </a:t>
            </a:r>
            <a:r>
              <a:rPr sz="1800" spc="-10" dirty="0">
                <a:latin typeface="Calibri"/>
                <a:cs typeface="Calibri"/>
              </a:rPr>
              <a:t>sıkıştırma </a:t>
            </a:r>
            <a:r>
              <a:rPr sz="1800" spc="-5" dirty="0">
                <a:latin typeface="Calibri"/>
                <a:cs typeface="Calibri"/>
              </a:rPr>
              <a:t>yapar </a:t>
            </a:r>
            <a:r>
              <a:rPr sz="1800" spc="-10" dirty="0">
                <a:latin typeface="Calibri"/>
                <a:cs typeface="Calibri"/>
              </a:rPr>
              <a:t>ve kullanıcı  kalitedeki azalmayı fark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etmez.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Kayıpsız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Sıkıştırma</a:t>
            </a:r>
            <a:endParaRPr sz="20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9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Orijinal </a:t>
            </a:r>
            <a:r>
              <a:rPr sz="1800" spc="-10" dirty="0">
                <a:latin typeface="Calibri"/>
                <a:cs typeface="Calibri"/>
              </a:rPr>
              <a:t>dosyalar </a:t>
            </a:r>
            <a:r>
              <a:rPr sz="1800" spc="-15" dirty="0">
                <a:latin typeface="Calibri"/>
                <a:cs typeface="Calibri"/>
              </a:rPr>
              <a:t>tekrar </a:t>
            </a:r>
            <a:r>
              <a:rPr sz="1800" spc="-10" dirty="0">
                <a:latin typeface="Calibri"/>
                <a:cs typeface="Calibri"/>
              </a:rPr>
              <a:t>ve tam olarak </a:t>
            </a:r>
            <a:r>
              <a:rPr sz="1800" dirty="0">
                <a:latin typeface="Calibri"/>
                <a:cs typeface="Calibri"/>
              </a:rPr>
              <a:t>elde </a:t>
            </a:r>
            <a:r>
              <a:rPr sz="1800" spc="-5" dirty="0">
                <a:latin typeface="Calibri"/>
                <a:cs typeface="Calibri"/>
              </a:rPr>
              <a:t>edilir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(D(C(X)))=X,</a:t>
            </a:r>
            <a:endParaRPr sz="1800" dirty="0">
              <a:latin typeface="Calibri"/>
              <a:cs typeface="Calibri"/>
            </a:endParaRPr>
          </a:p>
          <a:p>
            <a:pPr marL="596265" algn="just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burada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sıkıştırılan </a:t>
            </a:r>
            <a:r>
              <a:rPr sz="1800" spc="-15" dirty="0">
                <a:latin typeface="Calibri"/>
                <a:cs typeface="Calibri"/>
              </a:rPr>
              <a:t>dosyayı,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5" dirty="0">
                <a:latin typeface="Calibri"/>
                <a:cs typeface="Calibri"/>
              </a:rPr>
              <a:t>ise açılan </a:t>
            </a:r>
            <a:r>
              <a:rPr sz="1800" spc="-15" dirty="0">
                <a:latin typeface="Calibri"/>
                <a:cs typeface="Calibri"/>
              </a:rPr>
              <a:t>dosyayı </a:t>
            </a:r>
            <a:r>
              <a:rPr sz="1800" spc="-10" dirty="0">
                <a:latin typeface="Calibri"/>
                <a:cs typeface="Calibri"/>
              </a:rPr>
              <a:t>ifade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eder.</a:t>
            </a:r>
            <a:endParaRPr sz="18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.txt, </a:t>
            </a:r>
            <a:r>
              <a:rPr sz="1800" spc="-15" dirty="0">
                <a:latin typeface="Calibri"/>
                <a:cs typeface="Calibri"/>
              </a:rPr>
              <a:t>.exe, </a:t>
            </a:r>
            <a:r>
              <a:rPr sz="1800" spc="-5" dirty="0">
                <a:latin typeface="Calibri"/>
                <a:cs typeface="Calibri"/>
              </a:rPr>
              <a:t>.doc, .xls, </a:t>
            </a:r>
            <a:r>
              <a:rPr sz="1800" spc="-10" dirty="0">
                <a:latin typeface="Calibri"/>
                <a:cs typeface="Calibri"/>
              </a:rPr>
              <a:t>.java, </a:t>
            </a:r>
            <a:r>
              <a:rPr sz="1800" spc="-5" dirty="0">
                <a:latin typeface="Calibri"/>
                <a:cs typeface="Calibri"/>
              </a:rPr>
              <a:t>.cpp vs. </a:t>
            </a:r>
            <a:r>
              <a:rPr sz="1800" dirty="0">
                <a:latin typeface="Calibri"/>
                <a:cs typeface="Calibri"/>
              </a:rPr>
              <a:t>gibi </a:t>
            </a:r>
            <a:r>
              <a:rPr sz="1800" spc="-15" dirty="0">
                <a:latin typeface="Calibri"/>
                <a:cs typeface="Calibri"/>
              </a:rPr>
              <a:t>dosyalarda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kullanılır.</a:t>
            </a:r>
            <a:endParaRPr sz="1800" dirty="0">
              <a:latin typeface="Calibri"/>
              <a:cs typeface="Calibri"/>
            </a:endParaRPr>
          </a:p>
          <a:p>
            <a:pPr marL="596265" marR="537845" indent="-287020" algn="just">
              <a:lnSpc>
                <a:spcPct val="12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Ses ve görüntü </a:t>
            </a:r>
            <a:r>
              <a:rPr sz="1800" spc="-10" dirty="0">
                <a:latin typeface="Calibri"/>
                <a:cs typeface="Calibri"/>
              </a:rPr>
              <a:t>dosyalarında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kullanılabilir </a:t>
            </a:r>
            <a:r>
              <a:rPr sz="1800" spc="-5" dirty="0">
                <a:latin typeface="Calibri"/>
                <a:cs typeface="Calibri"/>
              </a:rPr>
              <a:t>ancak </a:t>
            </a:r>
            <a:r>
              <a:rPr sz="1800" spc="-15" dirty="0">
                <a:latin typeface="Calibri"/>
                <a:cs typeface="Calibri"/>
              </a:rPr>
              <a:t>kayıplı  </a:t>
            </a:r>
            <a:r>
              <a:rPr sz="1800" spc="-10" dirty="0">
                <a:latin typeface="Calibri"/>
                <a:cs typeface="Calibri"/>
              </a:rPr>
              <a:t>sıkıştırma kadar </a:t>
            </a:r>
            <a:r>
              <a:rPr sz="1800" spc="-5" dirty="0">
                <a:latin typeface="Calibri"/>
                <a:cs typeface="Calibri"/>
              </a:rPr>
              <a:t>yüksek </a:t>
            </a:r>
            <a:r>
              <a:rPr sz="1800" spc="-10" dirty="0">
                <a:latin typeface="Calibri"/>
                <a:cs typeface="Calibri"/>
              </a:rPr>
              <a:t>sıkıştırma oranına </a:t>
            </a:r>
            <a:r>
              <a:rPr sz="1800" spc="-5" dirty="0">
                <a:latin typeface="Calibri"/>
                <a:cs typeface="Calibri"/>
              </a:rPr>
              <a:t>sahip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olmaz.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81606"/>
            <a:ext cx="53244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Ağaç </a:t>
            </a:r>
            <a:r>
              <a:rPr sz="2000" b="1" dirty="0">
                <a:latin typeface="Arial"/>
                <a:cs typeface="Arial"/>
              </a:rPr>
              <a:t>(tree): </a:t>
            </a:r>
            <a:r>
              <a:rPr sz="2000" spc="-5" dirty="0">
                <a:latin typeface="Arial"/>
                <a:cs typeface="Arial"/>
              </a:rPr>
              <a:t>Döngü olmayan bağlı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graflardır.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Orman(forest): </a:t>
            </a:r>
            <a:r>
              <a:rPr sz="2000" dirty="0">
                <a:latin typeface="Arial"/>
                <a:cs typeface="Arial"/>
              </a:rPr>
              <a:t>Ağaçların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toplamıdır.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0967" y="836675"/>
            <a:ext cx="6193790" cy="5427345"/>
            <a:chOff x="2410967" y="836675"/>
            <a:chExt cx="6193790" cy="5427345"/>
          </a:xfrm>
        </p:grpSpPr>
        <p:sp>
          <p:nvSpPr>
            <p:cNvPr id="6" name="object 6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0967" y="2924555"/>
              <a:ext cx="4248911" cy="33390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46342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Graflar </a:t>
            </a:r>
            <a:r>
              <a:rPr dirty="0"/>
              <a:t>için </a:t>
            </a:r>
            <a:r>
              <a:rPr spc="-45" dirty="0"/>
              <a:t>Veri</a:t>
            </a:r>
            <a:r>
              <a:rPr spc="-40" dirty="0"/>
              <a:t> </a:t>
            </a:r>
            <a:r>
              <a:rPr spc="-5" dirty="0"/>
              <a:t>yapıları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Komşuluk </a:t>
            </a:r>
            <a:r>
              <a:rPr dirty="0"/>
              <a:t>matrisi</a:t>
            </a:r>
            <a:r>
              <a:rPr spc="-70" dirty="0"/>
              <a:t> </a:t>
            </a:r>
            <a:r>
              <a:rPr spc="-15" dirty="0"/>
              <a:t>gösterimi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836675"/>
            <a:ext cx="7562215" cy="5579745"/>
            <a:chOff x="1042416" y="836675"/>
            <a:chExt cx="7562215" cy="5579745"/>
          </a:xfrm>
        </p:grpSpPr>
        <p:sp>
          <p:nvSpPr>
            <p:cNvPr id="5" name="object 5"/>
            <p:cNvSpPr/>
            <p:nvPr/>
          </p:nvSpPr>
          <p:spPr>
            <a:xfrm>
              <a:off x="7441692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205227"/>
              <a:ext cx="7213092" cy="421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4417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Komşuluk </a:t>
            </a:r>
            <a:r>
              <a:rPr spc="-10" dirty="0"/>
              <a:t>listesi</a:t>
            </a:r>
            <a:r>
              <a:rPr spc="-95" dirty="0"/>
              <a:t> </a:t>
            </a:r>
            <a:r>
              <a:rPr spc="-10" dirty="0"/>
              <a:t>gösterimi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848600" cy="5674360"/>
            <a:chOff x="755904" y="836675"/>
            <a:chExt cx="7848600" cy="5674360"/>
          </a:xfrm>
        </p:grpSpPr>
        <p:sp>
          <p:nvSpPr>
            <p:cNvPr id="5" name="object 5"/>
            <p:cNvSpPr/>
            <p:nvPr/>
          </p:nvSpPr>
          <p:spPr>
            <a:xfrm>
              <a:off x="7441692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276855"/>
              <a:ext cx="7635240" cy="423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312" y="5300472"/>
              <a:ext cx="2086356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8363" y="5804916"/>
              <a:ext cx="152857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6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Komşuluk </a:t>
            </a:r>
            <a:r>
              <a:rPr sz="3600" spc="-15" dirty="0"/>
              <a:t>listesi</a:t>
            </a:r>
            <a:r>
              <a:rPr sz="3600" spc="-10" dirty="0"/>
              <a:t> </a:t>
            </a:r>
            <a:r>
              <a:rPr sz="3600" spc="-15" dirty="0"/>
              <a:t>gösterimi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37039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Yönsüz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 komşuluk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listesi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4124401"/>
            <a:ext cx="33070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Yönlü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komşuk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listesi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7616" y="2350007"/>
            <a:ext cx="7716520" cy="4091940"/>
            <a:chOff x="737616" y="2350007"/>
            <a:chExt cx="7716520" cy="4091940"/>
          </a:xfrm>
        </p:grpSpPr>
        <p:sp>
          <p:nvSpPr>
            <p:cNvPr id="7" name="object 7"/>
            <p:cNvSpPr/>
            <p:nvPr/>
          </p:nvSpPr>
          <p:spPr>
            <a:xfrm>
              <a:off x="737616" y="2350007"/>
              <a:ext cx="7668768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616" y="4507991"/>
              <a:ext cx="7716011" cy="1933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6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Komşuluk </a:t>
            </a:r>
            <a:r>
              <a:rPr sz="3600" spc="-15" dirty="0"/>
              <a:t>listesi</a:t>
            </a:r>
            <a:r>
              <a:rPr sz="3600" spc="-10" dirty="0"/>
              <a:t> </a:t>
            </a:r>
            <a:r>
              <a:rPr sz="3600" spc="-15" dirty="0"/>
              <a:t>gösterimi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676857"/>
            <a:ext cx="648652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kenarı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ağırlıklandırılmış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yönlü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komşuluk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ts val="2735"/>
              </a:lnSpc>
            </a:pP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listesi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2155" y="2087879"/>
            <a:ext cx="4875276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8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Graf </a:t>
            </a:r>
            <a:r>
              <a:rPr sz="3600" spc="-20" dirty="0"/>
              <a:t>Arama</a:t>
            </a:r>
            <a:r>
              <a:rPr sz="3600" spc="-30" dirty="0"/>
              <a:t> </a:t>
            </a:r>
            <a:r>
              <a:rPr sz="3600" spc="-5" dirty="0"/>
              <a:t>Algoritmaları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01366"/>
            <a:ext cx="6506209" cy="3003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45085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Graf </a:t>
            </a:r>
            <a:r>
              <a:rPr sz="2400" dirty="0">
                <a:latin typeface="Calibri"/>
                <a:cs typeface="Calibri"/>
              </a:rPr>
              <a:t>içindeki </a:t>
            </a:r>
            <a:r>
              <a:rPr sz="2400" spc="-5" dirty="0">
                <a:latin typeface="Calibri"/>
                <a:cs typeface="Calibri"/>
              </a:rPr>
              <a:t>her </a:t>
            </a:r>
            <a:r>
              <a:rPr sz="2400" spc="-15" dirty="0">
                <a:latin typeface="Calibri"/>
                <a:cs typeface="Calibri"/>
              </a:rPr>
              <a:t>kenar ve </a:t>
            </a:r>
            <a:r>
              <a:rPr sz="2400" spc="-5" dirty="0">
                <a:latin typeface="Calibri"/>
                <a:cs typeface="Calibri"/>
              </a:rPr>
              <a:t>düğüm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sistematik  arama.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Calibri"/>
                <a:cs typeface="Calibri"/>
              </a:rPr>
              <a:t>G=(V,E) </a:t>
            </a:r>
            <a:r>
              <a:rPr sz="2400" spc="-15" dirty="0">
                <a:latin typeface="Calibri"/>
                <a:cs typeface="Calibri"/>
              </a:rPr>
              <a:t>grafı </a:t>
            </a:r>
            <a:r>
              <a:rPr sz="2400" spc="-10" dirty="0">
                <a:latin typeface="Calibri"/>
                <a:cs typeface="Calibri"/>
              </a:rPr>
              <a:t>yönlü </a:t>
            </a:r>
            <a:r>
              <a:rPr sz="2400" spc="-5" dirty="0">
                <a:latin typeface="Calibri"/>
                <a:cs typeface="Calibri"/>
              </a:rPr>
              <a:t>olabilir </a:t>
            </a:r>
            <a:r>
              <a:rPr sz="2400" spc="-20" dirty="0">
                <a:latin typeface="Calibri"/>
                <a:cs typeface="Calibri"/>
              </a:rPr>
              <a:t>veya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olamayabilir.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Uygulamalar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90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Derleyiciler(Compilers)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0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Grafikler(Graphics)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Haritalama(Mapping)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Ağlar(Networks):routing, searchind, clustering,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88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Enine</a:t>
            </a:r>
            <a:r>
              <a:rPr sz="3600" spc="5" dirty="0"/>
              <a:t> </a:t>
            </a:r>
            <a:r>
              <a:rPr sz="3600" spc="-15" dirty="0"/>
              <a:t>Arama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15" dirty="0"/>
              <a:t>Breatdh First </a:t>
            </a:r>
            <a:r>
              <a:rPr sz="3600" spc="-10" dirty="0"/>
              <a:t>Search</a:t>
            </a:r>
            <a:r>
              <a:rPr sz="3600" spc="-110" dirty="0"/>
              <a:t> </a:t>
            </a:r>
            <a:r>
              <a:rPr sz="3600" spc="-10" dirty="0"/>
              <a:t>(BFS)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01366"/>
            <a:ext cx="6548120" cy="33178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080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BFS,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5" dirty="0">
                <a:latin typeface="Calibri"/>
                <a:cs typeface="Calibri"/>
              </a:rPr>
              <a:t>grafın </a:t>
            </a:r>
            <a:r>
              <a:rPr sz="2400" spc="-5" dirty="0">
                <a:latin typeface="Calibri"/>
                <a:cs typeface="Calibri"/>
              </a:rPr>
              <a:t>bağlı olan </a:t>
            </a:r>
            <a:r>
              <a:rPr sz="2400" spc="-10" dirty="0">
                <a:latin typeface="Calibri"/>
                <a:cs typeface="Calibri"/>
              </a:rPr>
              <a:t>parçalarını </a:t>
            </a:r>
            <a:r>
              <a:rPr sz="2400" spc="-5" dirty="0">
                <a:latin typeface="Calibri"/>
                <a:cs typeface="Calibri"/>
              </a:rPr>
              <a:t>dolaşır </a:t>
            </a:r>
            <a:r>
              <a:rPr sz="2400" spc="-20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bir  </a:t>
            </a:r>
            <a:r>
              <a:rPr sz="2400" spc="-20" dirty="0">
                <a:latin typeface="Calibri"/>
                <a:cs typeface="Calibri"/>
              </a:rPr>
              <a:t>kapsayan </a:t>
            </a:r>
            <a:r>
              <a:rPr sz="2400" spc="-15" dirty="0">
                <a:latin typeface="Calibri"/>
                <a:cs typeface="Calibri"/>
              </a:rPr>
              <a:t>ağaç </a:t>
            </a:r>
            <a:r>
              <a:rPr sz="2400" spc="-5" dirty="0">
                <a:latin typeface="Calibri"/>
                <a:cs typeface="Calibri"/>
              </a:rPr>
              <a:t>(spaning tree)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oluşturur.</a:t>
            </a:r>
            <a:endParaRPr sz="2400">
              <a:latin typeface="Calibri"/>
              <a:cs typeface="Calibri"/>
            </a:endParaRPr>
          </a:p>
          <a:p>
            <a:pPr marL="546100" marR="412115" indent="-534035">
              <a:lnSpc>
                <a:spcPts val="259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BFS, arama </a:t>
            </a:r>
            <a:r>
              <a:rPr sz="2400" spc="-5" dirty="0">
                <a:latin typeface="Calibri"/>
                <a:cs typeface="Calibri"/>
              </a:rPr>
              <a:t>ağaçlarındaki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20" dirty="0">
                <a:latin typeface="Calibri"/>
                <a:cs typeface="Calibri"/>
              </a:rPr>
              <a:t>aramaya  </a:t>
            </a:r>
            <a:r>
              <a:rPr sz="2400" spc="-45" dirty="0">
                <a:latin typeface="Calibri"/>
                <a:cs typeface="Calibri"/>
              </a:rPr>
              <a:t>benzer.</a:t>
            </a:r>
            <a:endParaRPr sz="2400">
              <a:latin typeface="Calibri"/>
              <a:cs typeface="Calibri"/>
            </a:endParaRPr>
          </a:p>
          <a:p>
            <a:pPr marL="546100" marR="141605" indent="-534035">
              <a:lnSpc>
                <a:spcPts val="2590"/>
              </a:lnSpc>
              <a:spcBef>
                <a:spcPts val="58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1-Seçilen düğümün </a:t>
            </a:r>
            <a:r>
              <a:rPr sz="2400" dirty="0">
                <a:latin typeface="Calibri"/>
                <a:cs typeface="Calibri"/>
              </a:rPr>
              <a:t>tüm </a:t>
            </a:r>
            <a:r>
              <a:rPr sz="2400" spc="-15" dirty="0">
                <a:latin typeface="Calibri"/>
                <a:cs typeface="Calibri"/>
              </a:rPr>
              <a:t>komşuları </a:t>
            </a:r>
            <a:r>
              <a:rPr sz="2400" spc="-20" dirty="0">
                <a:latin typeface="Calibri"/>
                <a:cs typeface="Calibri"/>
              </a:rPr>
              <a:t>sırayla </a:t>
            </a:r>
            <a:r>
              <a:rPr sz="2400" spc="-5" dirty="0">
                <a:latin typeface="Calibri"/>
                <a:cs typeface="Calibri"/>
              </a:rPr>
              <a:t>seçilir 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10" dirty="0">
                <a:latin typeface="Calibri"/>
                <a:cs typeface="Calibri"/>
              </a:rPr>
              <a:t>ziyaret </a:t>
            </a:r>
            <a:r>
              <a:rPr sz="2400" spc="-35" dirty="0"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2-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20" dirty="0">
                <a:latin typeface="Calibri"/>
                <a:cs typeface="Calibri"/>
              </a:rPr>
              <a:t>komşu </a:t>
            </a:r>
            <a:r>
              <a:rPr sz="2400" spc="-10" dirty="0">
                <a:latin typeface="Calibri"/>
                <a:cs typeface="Calibri"/>
              </a:rPr>
              <a:t>kuyruk </a:t>
            </a:r>
            <a:r>
              <a:rPr sz="2400" dirty="0">
                <a:latin typeface="Calibri"/>
                <a:cs typeface="Calibri"/>
              </a:rPr>
              <a:t>içerisine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atılır.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29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3- </a:t>
            </a:r>
            <a:r>
              <a:rPr sz="2400" spc="-15" dirty="0">
                <a:latin typeface="Calibri"/>
                <a:cs typeface="Calibri"/>
              </a:rPr>
              <a:t>Komşu </a:t>
            </a:r>
            <a:r>
              <a:rPr sz="2400" spc="-5" dirty="0">
                <a:latin typeface="Calibri"/>
                <a:cs typeface="Calibri"/>
              </a:rPr>
              <a:t>kalmadığında </a:t>
            </a:r>
            <a:r>
              <a:rPr sz="2400" spc="-10" dirty="0">
                <a:latin typeface="Calibri"/>
                <a:cs typeface="Calibri"/>
              </a:rPr>
              <a:t>kuyruk </a:t>
            </a:r>
            <a:r>
              <a:rPr sz="2400" dirty="0">
                <a:latin typeface="Calibri"/>
                <a:cs typeface="Calibri"/>
              </a:rPr>
              <a:t>içerisindeki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ilk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düğüm </a:t>
            </a:r>
            <a:r>
              <a:rPr sz="2400" dirty="0">
                <a:latin typeface="Calibri"/>
                <a:cs typeface="Calibri"/>
              </a:rPr>
              <a:t>alınır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dirty="0">
                <a:latin typeface="Calibri"/>
                <a:cs typeface="Calibri"/>
              </a:rPr>
              <a:t>2. adıma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gidilir.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436575"/>
            <a:ext cx="5278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Breatdh </a:t>
            </a:r>
            <a:r>
              <a:rPr sz="3600" spc="-15" dirty="0"/>
              <a:t>First </a:t>
            </a:r>
            <a:r>
              <a:rPr sz="3600" spc="-10" dirty="0"/>
              <a:t>Arama-düğüm  </a:t>
            </a:r>
            <a:r>
              <a:rPr sz="3600" spc="-5" dirty="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079752"/>
            <a:ext cx="4716145" cy="31718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49910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Ulaşılmayan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düğüm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beyaz 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renklidir.</a:t>
            </a:r>
            <a:endParaRPr sz="2400">
              <a:latin typeface="Calibri"/>
              <a:cs typeface="Calibri"/>
            </a:endParaRPr>
          </a:p>
          <a:p>
            <a:pPr marL="546100" marR="5080" indent="-534035">
              <a:lnSpc>
                <a:spcPts val="259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kendine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ulaşılmış  ancak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kenarlarına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ts val="256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bakılmamışsa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gri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renklidir.</a:t>
            </a:r>
            <a:endParaRPr sz="2400">
              <a:latin typeface="Calibri"/>
              <a:cs typeface="Calibri"/>
            </a:endParaRPr>
          </a:p>
          <a:p>
            <a:pPr marL="546100" marR="295910" indent="-534035">
              <a:lnSpc>
                <a:spcPts val="2590"/>
              </a:lnSpc>
              <a:spcBef>
                <a:spcPts val="61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kendisinin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düğümlerine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ulaşıldıysa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(komşuluk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listesi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tamamen  incelenir)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siyah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renklidir.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552" y="1700783"/>
            <a:ext cx="3189731" cy="481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07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Breatdh First </a:t>
            </a:r>
            <a:r>
              <a:rPr sz="3600" spc="-20" dirty="0"/>
              <a:t>Arama</a:t>
            </a:r>
            <a:r>
              <a:rPr sz="3600" spc="-95" dirty="0"/>
              <a:t> </a:t>
            </a:r>
            <a:r>
              <a:rPr sz="3600" spc="-5" dirty="0"/>
              <a:t>Örnek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337942"/>
            <a:ext cx="260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4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başla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2997707"/>
            <a:ext cx="9029700" cy="28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07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Breatdh First </a:t>
            </a:r>
            <a:r>
              <a:rPr sz="3600" spc="-20" dirty="0"/>
              <a:t>Arama</a:t>
            </a:r>
            <a:r>
              <a:rPr sz="3600" spc="-95" dirty="0"/>
              <a:t> </a:t>
            </a:r>
            <a:r>
              <a:rPr sz="3600" spc="-5" dirty="0"/>
              <a:t>Örnek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915667"/>
            <a:ext cx="8572500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53541"/>
            <a:ext cx="3126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Kayıpsız</a:t>
            </a:r>
            <a:r>
              <a:rPr spc="-70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410886"/>
            <a:ext cx="6558280" cy="50736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Kayıpsız </a:t>
            </a:r>
            <a:r>
              <a:rPr sz="2000" spc="-5" dirty="0">
                <a:latin typeface="Calibri"/>
                <a:cs typeface="Calibri"/>
              </a:rPr>
              <a:t>sıkıştırma temel olarak </a:t>
            </a:r>
            <a:r>
              <a:rPr sz="2000" dirty="0">
                <a:latin typeface="Calibri"/>
                <a:cs typeface="Calibri"/>
              </a:rPr>
              <a:t>üç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altında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toplanır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9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Huffman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her </a:t>
            </a:r>
            <a:r>
              <a:rPr sz="1800" spc="-20" dirty="0">
                <a:latin typeface="Calibri"/>
                <a:cs typeface="Calibri"/>
              </a:rPr>
              <a:t>karakter </a:t>
            </a:r>
            <a:r>
              <a:rPr sz="1800" spc="-5" dirty="0">
                <a:latin typeface="Calibri"/>
                <a:cs typeface="Calibri"/>
              </a:rPr>
              <a:t>için </a:t>
            </a:r>
            <a:r>
              <a:rPr sz="1800" spc="-10" dirty="0">
                <a:latin typeface="Calibri"/>
                <a:cs typeface="Calibri"/>
              </a:rPr>
              <a:t>değişken </a:t>
            </a:r>
            <a:r>
              <a:rPr sz="1800" spc="-5" dirty="0">
                <a:latin typeface="Calibri"/>
                <a:cs typeface="Calibri"/>
              </a:rPr>
              <a:t>genişlikli bir </a:t>
            </a:r>
            <a:r>
              <a:rPr sz="1800" spc="-15" dirty="0">
                <a:latin typeface="Calibri"/>
                <a:cs typeface="Calibri"/>
              </a:rPr>
              <a:t>kelime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kodu</a:t>
            </a:r>
            <a:endParaRPr sz="1800">
              <a:latin typeface="Calibri"/>
              <a:cs typeface="Calibri"/>
            </a:endParaRPr>
          </a:p>
          <a:p>
            <a:pPr marL="5962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(codeword) kullanır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96265" marR="434975" indent="-287020">
              <a:lnSpc>
                <a:spcPct val="12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LZ277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"sliding window </a:t>
            </a:r>
            <a:r>
              <a:rPr sz="1800" spc="-20" dirty="0">
                <a:latin typeface="Calibri"/>
                <a:cs typeface="Calibri"/>
              </a:rPr>
              <a:t>(kayan </a:t>
            </a:r>
            <a:r>
              <a:rPr sz="1800" spc="-10" dirty="0">
                <a:latin typeface="Calibri"/>
                <a:cs typeface="Calibri"/>
              </a:rPr>
              <a:t>pencere)" kullanır </a:t>
            </a:r>
            <a:r>
              <a:rPr sz="1800" dirty="0">
                <a:latin typeface="Calibri"/>
                <a:cs typeface="Calibri"/>
              </a:rPr>
              <a:t>. Bir grup  </a:t>
            </a:r>
            <a:r>
              <a:rPr sz="1800" spc="-15" dirty="0">
                <a:latin typeface="Calibri"/>
                <a:cs typeface="Calibri"/>
              </a:rPr>
              <a:t>karakteri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sıkıştırır.</a:t>
            </a:r>
            <a:endParaRPr sz="1800">
              <a:latin typeface="Calibri"/>
              <a:cs typeface="Calibri"/>
            </a:endParaRPr>
          </a:p>
          <a:p>
            <a:pPr marL="596265" marR="5080" indent="-287020">
              <a:lnSpc>
                <a:spcPct val="12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LZ278/LZW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daha önce </a:t>
            </a:r>
            <a:r>
              <a:rPr sz="1800" spc="-10" dirty="0">
                <a:latin typeface="Calibri"/>
                <a:cs typeface="Calibri"/>
              </a:rPr>
              <a:t>karşılaşılan işaretleri saklayan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spc="-10" dirty="0">
                <a:latin typeface="Calibri"/>
                <a:cs typeface="Calibri"/>
              </a:rPr>
              <a:t>sözlük  kullanır </a:t>
            </a:r>
            <a:r>
              <a:rPr sz="1800" spc="-5" dirty="0">
                <a:latin typeface="Calibri"/>
                <a:cs typeface="Calibri"/>
              </a:rPr>
              <a:t>ve bir </a:t>
            </a:r>
            <a:r>
              <a:rPr sz="1800" dirty="0">
                <a:latin typeface="Calibri"/>
                <a:cs typeface="Calibri"/>
              </a:rPr>
              <a:t>grup </a:t>
            </a:r>
            <a:r>
              <a:rPr sz="1800" spc="-15" dirty="0">
                <a:latin typeface="Calibri"/>
                <a:cs typeface="Calibri"/>
              </a:rPr>
              <a:t>karakteri </a:t>
            </a:r>
            <a:r>
              <a:rPr sz="1800" spc="-10" dirty="0">
                <a:latin typeface="Calibri"/>
                <a:cs typeface="Calibri"/>
              </a:rPr>
              <a:t>aynı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sıkıştırır.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Kayıpsız </a:t>
            </a:r>
            <a:r>
              <a:rPr sz="2000" spc="-5" dirty="0">
                <a:latin typeface="Calibri"/>
                <a:cs typeface="Calibri"/>
              </a:rPr>
              <a:t>sıkıştırma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uygulamaları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9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Unix </a:t>
            </a:r>
            <a:r>
              <a:rPr sz="1800" spc="-10" dirty="0">
                <a:latin typeface="Calibri"/>
                <a:cs typeface="Calibri"/>
              </a:rPr>
              <a:t>compress, </a:t>
            </a:r>
            <a:r>
              <a:rPr sz="1800" dirty="0">
                <a:latin typeface="Calibri"/>
                <a:cs typeface="Calibri"/>
              </a:rPr>
              <a:t>gif 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LZW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65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pkzip, zip, winzip, gzip: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Huffman+LZ277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ASCII, 8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29 </a:t>
            </a:r>
            <a:r>
              <a:rPr sz="2000" spc="-10" dirty="0">
                <a:latin typeface="Calibri"/>
                <a:cs typeface="Calibri"/>
              </a:rPr>
              <a:t>farklı </a:t>
            </a:r>
            <a:r>
              <a:rPr sz="2000" spc="-15" dirty="0">
                <a:latin typeface="Calibri"/>
                <a:cs typeface="Calibri"/>
              </a:rPr>
              <a:t>karakter </a:t>
            </a:r>
            <a:r>
              <a:rPr sz="2000" dirty="0">
                <a:latin typeface="Calibri"/>
                <a:cs typeface="Calibri"/>
              </a:rPr>
              <a:t>5 </a:t>
            </a:r>
            <a:r>
              <a:rPr sz="2000" spc="-5" dirty="0">
                <a:latin typeface="Calibri"/>
                <a:cs typeface="Calibri"/>
              </a:rPr>
              <a:t>bit 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kodlanabilir.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5/8 = %62,5 </a:t>
            </a:r>
            <a:r>
              <a:rPr sz="2000" spc="-5" dirty="0">
                <a:latin typeface="Calibri"/>
                <a:cs typeface="Calibri"/>
              </a:rPr>
              <a:t>sıkıştırma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oranı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0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BFS </a:t>
            </a:r>
            <a:r>
              <a:rPr sz="3600" spc="-5" dirty="0"/>
              <a:t>algoritmasının</a:t>
            </a:r>
            <a:r>
              <a:rPr sz="3600" spc="-45" dirty="0"/>
              <a:t> </a:t>
            </a:r>
            <a:r>
              <a:rPr sz="3600" dirty="0"/>
              <a:t>Analizi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1710690"/>
            <a:ext cx="4718685" cy="4359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G=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(V,E)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grafı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endParaRPr sz="2400">
              <a:latin typeface="Calibri"/>
              <a:cs typeface="Calibri"/>
            </a:endParaRPr>
          </a:p>
          <a:p>
            <a:pPr marL="582295" marR="168910" indent="-273050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Beyaz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renkli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sıraya  </a:t>
            </a:r>
            <a:r>
              <a:rPr sz="2200" spc="-55" dirty="0">
                <a:solidFill>
                  <a:srgbClr val="2F2F2F"/>
                </a:solidFill>
                <a:latin typeface="Calibri"/>
                <a:cs typeface="Calibri"/>
              </a:rPr>
              <a:t>konur.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Kuyruğa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ekleme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çıkarma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işlemleri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O(1) süresinde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yapılırsa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toplam çalışma süresi düğüm sayısı 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kadardır,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O(V).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kuyruktan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çıkarıldığında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komşuluk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listesi </a:t>
            </a:r>
            <a:r>
              <a:rPr sz="2200" spc="-40" dirty="0">
                <a:solidFill>
                  <a:srgbClr val="2F2F2F"/>
                </a:solidFill>
                <a:latin typeface="Calibri"/>
                <a:cs typeface="Calibri"/>
              </a:rPr>
              <a:t>taranır.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Toplamda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komşuluk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listesini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taramanın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çalışma  süresi O(E)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BFS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nin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toplam çalışma</a:t>
            </a:r>
            <a:r>
              <a:rPr sz="22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zamanı: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O(V+E)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4635" y="1417319"/>
            <a:ext cx="5579745" cy="4820920"/>
            <a:chOff x="3564635" y="1417319"/>
            <a:chExt cx="5579745" cy="4820920"/>
          </a:xfrm>
        </p:grpSpPr>
        <p:sp>
          <p:nvSpPr>
            <p:cNvPr id="6" name="object 6"/>
            <p:cNvSpPr/>
            <p:nvPr/>
          </p:nvSpPr>
          <p:spPr>
            <a:xfrm>
              <a:off x="6085331" y="1417319"/>
              <a:ext cx="3058667" cy="48204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2605" y="3717797"/>
              <a:ext cx="361315" cy="791210"/>
            </a:xfrm>
            <a:custGeom>
              <a:avLst/>
              <a:gdLst/>
              <a:ahLst/>
              <a:cxnLst/>
              <a:rect l="l" t="t" r="r" b="b"/>
              <a:pathLst>
                <a:path w="361315" h="791210">
                  <a:moveTo>
                    <a:pt x="361188" y="790956"/>
                  </a:moveTo>
                  <a:lnTo>
                    <a:pt x="290911" y="788592"/>
                  </a:lnTo>
                  <a:lnTo>
                    <a:pt x="233505" y="782145"/>
                  </a:lnTo>
                  <a:lnTo>
                    <a:pt x="194792" y="772578"/>
                  </a:lnTo>
                  <a:lnTo>
                    <a:pt x="180594" y="760857"/>
                  </a:lnTo>
                  <a:lnTo>
                    <a:pt x="180594" y="425576"/>
                  </a:lnTo>
                  <a:lnTo>
                    <a:pt x="166395" y="413855"/>
                  </a:lnTo>
                  <a:lnTo>
                    <a:pt x="127682" y="404288"/>
                  </a:lnTo>
                  <a:lnTo>
                    <a:pt x="70276" y="397841"/>
                  </a:lnTo>
                  <a:lnTo>
                    <a:pt x="0" y="395477"/>
                  </a:lnTo>
                  <a:lnTo>
                    <a:pt x="70276" y="393114"/>
                  </a:lnTo>
                  <a:lnTo>
                    <a:pt x="127682" y="386667"/>
                  </a:lnTo>
                  <a:lnTo>
                    <a:pt x="166395" y="377100"/>
                  </a:lnTo>
                  <a:lnTo>
                    <a:pt x="180594" y="365378"/>
                  </a:lnTo>
                  <a:lnTo>
                    <a:pt x="180594" y="30099"/>
                  </a:lnTo>
                  <a:lnTo>
                    <a:pt x="194792" y="18377"/>
                  </a:lnTo>
                  <a:lnTo>
                    <a:pt x="233505" y="8810"/>
                  </a:lnTo>
                  <a:lnTo>
                    <a:pt x="290911" y="2363"/>
                  </a:lnTo>
                  <a:lnTo>
                    <a:pt x="361188" y="0"/>
                  </a:lnTo>
                </a:path>
              </a:pathLst>
            </a:custGeom>
            <a:ln w="19812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4635" y="3677030"/>
              <a:ext cx="2809240" cy="407034"/>
            </a:xfrm>
            <a:custGeom>
              <a:avLst/>
              <a:gdLst/>
              <a:ahLst/>
              <a:cxnLst/>
              <a:rect l="l" t="t" r="r" b="b"/>
              <a:pathLst>
                <a:path w="2809240" h="407035">
                  <a:moveTo>
                    <a:pt x="36644" y="38313"/>
                  </a:moveTo>
                  <a:lnTo>
                    <a:pt x="25039" y="43234"/>
                  </a:lnTo>
                  <a:lnTo>
                    <a:pt x="34959" y="50865"/>
                  </a:lnTo>
                  <a:lnTo>
                    <a:pt x="2807462" y="406654"/>
                  </a:lnTo>
                  <a:lnTo>
                    <a:pt x="2809113" y="394081"/>
                  </a:lnTo>
                  <a:lnTo>
                    <a:pt x="36644" y="38313"/>
                  </a:lnTo>
                  <a:close/>
                </a:path>
                <a:path w="2809240" h="407035">
                  <a:moveTo>
                    <a:pt x="94487" y="0"/>
                  </a:moveTo>
                  <a:lnTo>
                    <a:pt x="0" y="40005"/>
                  </a:lnTo>
                  <a:lnTo>
                    <a:pt x="81279" y="102616"/>
                  </a:lnTo>
                  <a:lnTo>
                    <a:pt x="85343" y="101981"/>
                  </a:lnTo>
                  <a:lnTo>
                    <a:pt x="89535" y="96520"/>
                  </a:lnTo>
                  <a:lnTo>
                    <a:pt x="89026" y="92456"/>
                  </a:lnTo>
                  <a:lnTo>
                    <a:pt x="34959" y="50865"/>
                  </a:lnTo>
                  <a:lnTo>
                    <a:pt x="11684" y="47879"/>
                  </a:lnTo>
                  <a:lnTo>
                    <a:pt x="13208" y="35306"/>
                  </a:lnTo>
                  <a:lnTo>
                    <a:pt x="43736" y="35306"/>
                  </a:lnTo>
                  <a:lnTo>
                    <a:pt x="99440" y="11684"/>
                  </a:lnTo>
                  <a:lnTo>
                    <a:pt x="100964" y="8001"/>
                  </a:lnTo>
                  <a:lnTo>
                    <a:pt x="99567" y="4699"/>
                  </a:lnTo>
                  <a:lnTo>
                    <a:pt x="98171" y="1524"/>
                  </a:lnTo>
                  <a:lnTo>
                    <a:pt x="94487" y="0"/>
                  </a:lnTo>
                  <a:close/>
                </a:path>
                <a:path w="2809240" h="407035">
                  <a:moveTo>
                    <a:pt x="13208" y="35306"/>
                  </a:moveTo>
                  <a:lnTo>
                    <a:pt x="11684" y="47879"/>
                  </a:lnTo>
                  <a:lnTo>
                    <a:pt x="34959" y="50865"/>
                  </a:lnTo>
                  <a:lnTo>
                    <a:pt x="30581" y="47498"/>
                  </a:lnTo>
                  <a:lnTo>
                    <a:pt x="14986" y="47498"/>
                  </a:lnTo>
                  <a:lnTo>
                    <a:pt x="16383" y="36576"/>
                  </a:lnTo>
                  <a:lnTo>
                    <a:pt x="23105" y="36576"/>
                  </a:lnTo>
                  <a:lnTo>
                    <a:pt x="13208" y="35306"/>
                  </a:lnTo>
                  <a:close/>
                </a:path>
                <a:path w="2809240" h="407035">
                  <a:moveTo>
                    <a:pt x="16383" y="36576"/>
                  </a:moveTo>
                  <a:lnTo>
                    <a:pt x="14986" y="47498"/>
                  </a:lnTo>
                  <a:lnTo>
                    <a:pt x="25039" y="43234"/>
                  </a:lnTo>
                  <a:lnTo>
                    <a:pt x="16383" y="36576"/>
                  </a:lnTo>
                  <a:close/>
                </a:path>
                <a:path w="2809240" h="407035">
                  <a:moveTo>
                    <a:pt x="25039" y="43234"/>
                  </a:moveTo>
                  <a:lnTo>
                    <a:pt x="14986" y="47498"/>
                  </a:lnTo>
                  <a:lnTo>
                    <a:pt x="30581" y="47498"/>
                  </a:lnTo>
                  <a:lnTo>
                    <a:pt x="25039" y="43234"/>
                  </a:lnTo>
                  <a:close/>
                </a:path>
                <a:path w="2809240" h="407035">
                  <a:moveTo>
                    <a:pt x="23105" y="36576"/>
                  </a:moveTo>
                  <a:lnTo>
                    <a:pt x="16383" y="36576"/>
                  </a:lnTo>
                  <a:lnTo>
                    <a:pt x="25039" y="43234"/>
                  </a:lnTo>
                  <a:lnTo>
                    <a:pt x="36644" y="38313"/>
                  </a:lnTo>
                  <a:lnTo>
                    <a:pt x="23105" y="36576"/>
                  </a:lnTo>
                  <a:close/>
                </a:path>
                <a:path w="2809240" h="407035">
                  <a:moveTo>
                    <a:pt x="43736" y="35306"/>
                  </a:moveTo>
                  <a:lnTo>
                    <a:pt x="13208" y="35306"/>
                  </a:lnTo>
                  <a:lnTo>
                    <a:pt x="36644" y="38313"/>
                  </a:lnTo>
                  <a:lnTo>
                    <a:pt x="43736" y="35306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233" y="4499609"/>
              <a:ext cx="649605" cy="1091565"/>
            </a:xfrm>
            <a:custGeom>
              <a:avLst/>
              <a:gdLst/>
              <a:ahLst/>
              <a:cxnLst/>
              <a:rect l="l" t="t" r="r" b="b"/>
              <a:pathLst>
                <a:path w="649604" h="1091564">
                  <a:moveTo>
                    <a:pt x="649223" y="1091183"/>
                  </a:moveTo>
                  <a:lnTo>
                    <a:pt x="574779" y="1089753"/>
                  </a:lnTo>
                  <a:lnTo>
                    <a:pt x="506447" y="1085678"/>
                  </a:lnTo>
                  <a:lnTo>
                    <a:pt x="446176" y="1079287"/>
                  </a:lnTo>
                  <a:lnTo>
                    <a:pt x="395911" y="1070905"/>
                  </a:lnTo>
                  <a:lnTo>
                    <a:pt x="357597" y="1060859"/>
                  </a:lnTo>
                  <a:lnTo>
                    <a:pt x="324612" y="1037081"/>
                  </a:lnTo>
                  <a:lnTo>
                    <a:pt x="324612" y="599694"/>
                  </a:lnTo>
                  <a:lnTo>
                    <a:pt x="316041" y="587299"/>
                  </a:lnTo>
                  <a:lnTo>
                    <a:pt x="253312" y="565870"/>
                  </a:lnTo>
                  <a:lnTo>
                    <a:pt x="203047" y="557488"/>
                  </a:lnTo>
                  <a:lnTo>
                    <a:pt x="142776" y="551097"/>
                  </a:lnTo>
                  <a:lnTo>
                    <a:pt x="74444" y="547022"/>
                  </a:lnTo>
                  <a:lnTo>
                    <a:pt x="0" y="545591"/>
                  </a:lnTo>
                  <a:lnTo>
                    <a:pt x="74444" y="544161"/>
                  </a:lnTo>
                  <a:lnTo>
                    <a:pt x="142776" y="540086"/>
                  </a:lnTo>
                  <a:lnTo>
                    <a:pt x="203047" y="533695"/>
                  </a:lnTo>
                  <a:lnTo>
                    <a:pt x="253312" y="525313"/>
                  </a:lnTo>
                  <a:lnTo>
                    <a:pt x="291626" y="515267"/>
                  </a:lnTo>
                  <a:lnTo>
                    <a:pt x="324612" y="491489"/>
                  </a:lnTo>
                  <a:lnTo>
                    <a:pt x="324612" y="54101"/>
                  </a:lnTo>
                  <a:lnTo>
                    <a:pt x="333182" y="41707"/>
                  </a:lnTo>
                  <a:lnTo>
                    <a:pt x="395911" y="20278"/>
                  </a:lnTo>
                  <a:lnTo>
                    <a:pt x="446176" y="11896"/>
                  </a:lnTo>
                  <a:lnTo>
                    <a:pt x="506447" y="5505"/>
                  </a:lnTo>
                  <a:lnTo>
                    <a:pt x="574779" y="1430"/>
                  </a:lnTo>
                  <a:lnTo>
                    <a:pt x="649223" y="0"/>
                  </a:lnTo>
                </a:path>
              </a:pathLst>
            </a:custGeom>
            <a:ln w="19812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4299" y="5036566"/>
              <a:ext cx="2519680" cy="168275"/>
            </a:xfrm>
            <a:custGeom>
              <a:avLst/>
              <a:gdLst/>
              <a:ahLst/>
              <a:cxnLst/>
              <a:rect l="l" t="t" r="r" b="b"/>
              <a:pathLst>
                <a:path w="2519679" h="168275">
                  <a:moveTo>
                    <a:pt x="86105" y="65023"/>
                  </a:moveTo>
                  <a:lnTo>
                    <a:pt x="0" y="120649"/>
                  </a:lnTo>
                  <a:lnTo>
                    <a:pt x="87757" y="166623"/>
                  </a:lnTo>
                  <a:lnTo>
                    <a:pt x="90804" y="168274"/>
                  </a:lnTo>
                  <a:lnTo>
                    <a:pt x="94741" y="167131"/>
                  </a:lnTo>
                  <a:lnTo>
                    <a:pt x="96265" y="163956"/>
                  </a:lnTo>
                  <a:lnTo>
                    <a:pt x="97916" y="160908"/>
                  </a:lnTo>
                  <a:lnTo>
                    <a:pt x="96774" y="156971"/>
                  </a:lnTo>
                  <a:lnTo>
                    <a:pt x="93599" y="155447"/>
                  </a:lnTo>
                  <a:lnTo>
                    <a:pt x="38224" y="126364"/>
                  </a:lnTo>
                  <a:lnTo>
                    <a:pt x="12826" y="126364"/>
                  </a:lnTo>
                  <a:lnTo>
                    <a:pt x="12191" y="113791"/>
                  </a:lnTo>
                  <a:lnTo>
                    <a:pt x="35758" y="112722"/>
                  </a:lnTo>
                  <a:lnTo>
                    <a:pt x="93090" y="75691"/>
                  </a:lnTo>
                  <a:lnTo>
                    <a:pt x="93852" y="71754"/>
                  </a:lnTo>
                  <a:lnTo>
                    <a:pt x="91948" y="68833"/>
                  </a:lnTo>
                  <a:lnTo>
                    <a:pt x="90042" y="65785"/>
                  </a:lnTo>
                  <a:lnTo>
                    <a:pt x="86105" y="65023"/>
                  </a:lnTo>
                  <a:close/>
                </a:path>
                <a:path w="2519679" h="168275">
                  <a:moveTo>
                    <a:pt x="35758" y="112722"/>
                  </a:moveTo>
                  <a:lnTo>
                    <a:pt x="12191" y="113791"/>
                  </a:lnTo>
                  <a:lnTo>
                    <a:pt x="12826" y="126364"/>
                  </a:lnTo>
                  <a:lnTo>
                    <a:pt x="32433" y="125475"/>
                  </a:lnTo>
                  <a:lnTo>
                    <a:pt x="16001" y="125475"/>
                  </a:lnTo>
                  <a:lnTo>
                    <a:pt x="15494" y="114426"/>
                  </a:lnTo>
                  <a:lnTo>
                    <a:pt x="33117" y="114426"/>
                  </a:lnTo>
                  <a:lnTo>
                    <a:pt x="35758" y="112722"/>
                  </a:lnTo>
                  <a:close/>
                </a:path>
                <a:path w="2519679" h="168275">
                  <a:moveTo>
                    <a:pt x="36205" y="125304"/>
                  </a:moveTo>
                  <a:lnTo>
                    <a:pt x="12826" y="126364"/>
                  </a:lnTo>
                  <a:lnTo>
                    <a:pt x="38224" y="126364"/>
                  </a:lnTo>
                  <a:lnTo>
                    <a:pt x="36205" y="125304"/>
                  </a:lnTo>
                  <a:close/>
                </a:path>
                <a:path w="2519679" h="168275">
                  <a:moveTo>
                    <a:pt x="15494" y="114426"/>
                  </a:moveTo>
                  <a:lnTo>
                    <a:pt x="16001" y="125475"/>
                  </a:lnTo>
                  <a:lnTo>
                    <a:pt x="25211" y="119530"/>
                  </a:lnTo>
                  <a:lnTo>
                    <a:pt x="15494" y="114426"/>
                  </a:lnTo>
                  <a:close/>
                </a:path>
                <a:path w="2519679" h="168275">
                  <a:moveTo>
                    <a:pt x="25211" y="119530"/>
                  </a:moveTo>
                  <a:lnTo>
                    <a:pt x="16001" y="125475"/>
                  </a:lnTo>
                  <a:lnTo>
                    <a:pt x="32433" y="125475"/>
                  </a:lnTo>
                  <a:lnTo>
                    <a:pt x="36205" y="125304"/>
                  </a:lnTo>
                  <a:lnTo>
                    <a:pt x="25211" y="119530"/>
                  </a:lnTo>
                  <a:close/>
                </a:path>
                <a:path w="2519679" h="168275">
                  <a:moveTo>
                    <a:pt x="2519045" y="0"/>
                  </a:moveTo>
                  <a:lnTo>
                    <a:pt x="35758" y="112722"/>
                  </a:lnTo>
                  <a:lnTo>
                    <a:pt x="25211" y="119530"/>
                  </a:lnTo>
                  <a:lnTo>
                    <a:pt x="36205" y="125304"/>
                  </a:lnTo>
                  <a:lnTo>
                    <a:pt x="2519679" y="12699"/>
                  </a:lnTo>
                  <a:lnTo>
                    <a:pt x="2519045" y="0"/>
                  </a:lnTo>
                  <a:close/>
                </a:path>
                <a:path w="2519679" h="168275">
                  <a:moveTo>
                    <a:pt x="33117" y="114426"/>
                  </a:moveTo>
                  <a:lnTo>
                    <a:pt x="15494" y="114426"/>
                  </a:lnTo>
                  <a:lnTo>
                    <a:pt x="25211" y="119530"/>
                  </a:lnTo>
                  <a:lnTo>
                    <a:pt x="33117" y="114426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402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BFS</a:t>
            </a:r>
            <a:r>
              <a:rPr spc="-4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537959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G=(V,E)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BFS,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düğümünden ulaşılabilecek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düğümleri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dolaşır.</a:t>
            </a:r>
            <a:endParaRPr sz="2400">
              <a:latin typeface="Calibri"/>
              <a:cs typeface="Calibri"/>
            </a:endParaRPr>
          </a:p>
          <a:p>
            <a:pPr marL="285115" marR="127762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Ulaşılabilecek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en kısa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yolu 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hesaplayabilir.</a:t>
            </a:r>
            <a:endParaRPr sz="2400">
              <a:latin typeface="Calibri"/>
              <a:cs typeface="Calibri"/>
            </a:endParaRPr>
          </a:p>
          <a:p>
            <a:pPr marL="285115" marR="92329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Ulaşılabilecek tüm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BF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ağacını 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oluşturur.</a:t>
            </a:r>
            <a:endParaRPr sz="2400">
              <a:latin typeface="Calibri"/>
              <a:cs typeface="Calibri"/>
            </a:endParaRPr>
          </a:p>
          <a:p>
            <a:pPr marL="285115" marR="11874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düğümünden ulaşılan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BF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içindeki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grafındaki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kısa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yolu (shortest  path) ifade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Yönlü </a:t>
            </a:r>
            <a:r>
              <a:rPr spc="-15" dirty="0"/>
              <a:t>Graf(Digraph) </a:t>
            </a:r>
            <a:r>
              <a:rPr dirty="0"/>
              <a:t>için Enine</a:t>
            </a:r>
            <a:r>
              <a:rPr spc="-65" dirty="0"/>
              <a:t> </a:t>
            </a:r>
            <a:r>
              <a:rPr spc="-15" dirty="0"/>
              <a:t>arama 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765048"/>
            <a:ext cx="7787640" cy="5706110"/>
            <a:chOff x="827532" y="765048"/>
            <a:chExt cx="7787640" cy="570611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1906523"/>
              <a:ext cx="3023616" cy="2314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6635" y="1773936"/>
              <a:ext cx="3265932" cy="23881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532" y="4221480"/>
              <a:ext cx="3177540" cy="2249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4096512"/>
              <a:ext cx="3206496" cy="2356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8849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Enine </a:t>
            </a:r>
            <a:r>
              <a:rPr spc="-15" dirty="0"/>
              <a:t>arama </a:t>
            </a:r>
            <a:r>
              <a:rPr dirty="0"/>
              <a:t>için</a:t>
            </a:r>
            <a:r>
              <a:rPr spc="-45" dirty="0"/>
              <a:t> </a:t>
            </a:r>
            <a:r>
              <a:rPr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765048"/>
            <a:ext cx="7787640" cy="5724525"/>
            <a:chOff x="827532" y="765048"/>
            <a:chExt cx="7787640" cy="5724525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496" y="2016251"/>
              <a:ext cx="3101340" cy="2205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0352" y="1862328"/>
              <a:ext cx="3040379" cy="2202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532" y="4238244"/>
              <a:ext cx="3066288" cy="2250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3964" y="4076700"/>
              <a:ext cx="3101340" cy="23957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8849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Enine </a:t>
            </a:r>
            <a:r>
              <a:rPr spc="-15" dirty="0"/>
              <a:t>arama </a:t>
            </a:r>
            <a:r>
              <a:rPr dirty="0"/>
              <a:t>için</a:t>
            </a:r>
            <a:r>
              <a:rPr spc="-45" dirty="0"/>
              <a:t> </a:t>
            </a:r>
            <a:r>
              <a:rPr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7344" y="765048"/>
            <a:ext cx="7767955" cy="5759450"/>
            <a:chOff x="847344" y="765048"/>
            <a:chExt cx="7767955" cy="575945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344" y="1920240"/>
              <a:ext cx="3046476" cy="2389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3964" y="1920240"/>
              <a:ext cx="2951988" cy="2238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392" y="4346448"/>
              <a:ext cx="2692908" cy="2039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579" y="4213859"/>
              <a:ext cx="3121152" cy="23103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3985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Derinlemesine </a:t>
            </a:r>
            <a:r>
              <a:rPr spc="-15" dirty="0"/>
              <a:t>Arama  </a:t>
            </a:r>
            <a:r>
              <a:rPr spc="-5" dirty="0"/>
              <a:t>Depth </a:t>
            </a:r>
            <a:r>
              <a:rPr spc="-10" dirty="0"/>
              <a:t>First</a:t>
            </a:r>
            <a:r>
              <a:rPr spc="-70" dirty="0"/>
              <a:t> </a:t>
            </a:r>
            <a:r>
              <a:rPr spc="-10" dirty="0"/>
              <a:t>Search(DFS)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4985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5245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1-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önce bir başlangıç düğümü 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23495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2-Seçilen düğümün bir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komşusu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 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18542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3-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Seçilen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 bir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komşusu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9461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4-3.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adım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koşu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kalmayıncaya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devam 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5-Komşu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kalmadığında geri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dönülür (backtracking)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 düğüm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yeniden 3.adıma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gidilir.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3985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Derinlemesine </a:t>
            </a:r>
            <a:r>
              <a:rPr spc="-15" dirty="0"/>
              <a:t>Arama  </a:t>
            </a:r>
            <a:r>
              <a:rPr spc="-5" dirty="0"/>
              <a:t>Depth </a:t>
            </a:r>
            <a:r>
              <a:rPr spc="-10" dirty="0"/>
              <a:t>First</a:t>
            </a:r>
            <a:r>
              <a:rPr spc="-70" dirty="0"/>
              <a:t> </a:t>
            </a:r>
            <a:r>
              <a:rPr spc="-10" dirty="0"/>
              <a:t>Search(DFS)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7196" y="765048"/>
            <a:ext cx="7428230" cy="5617845"/>
            <a:chOff x="1187196" y="765048"/>
            <a:chExt cx="7428230" cy="5617845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196" y="2008631"/>
              <a:ext cx="5545835" cy="43738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4690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Derinlemesine</a:t>
            </a:r>
            <a:r>
              <a:rPr spc="-55" dirty="0"/>
              <a:t> </a:t>
            </a:r>
            <a:r>
              <a:rPr spc="-15" dirty="0"/>
              <a:t>Arama-(DFS)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945614"/>
            <a:ext cx="6477635" cy="4415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Başlatma(initialize)-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beyaz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beyaz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kullanılarak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dolaşılır.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DFS-Visit(u) çağrıldığında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 yeni ağacın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kökü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çalışmasını bitirince, her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erişilme zamanı  (discovery time)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d[u]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bitirme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(finishing time)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f[u]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değerleri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atanır.</a:t>
            </a:r>
            <a:endParaRPr sz="2000">
              <a:latin typeface="Calibri"/>
              <a:cs typeface="Calibri"/>
            </a:endParaRPr>
          </a:p>
          <a:p>
            <a:pPr marL="285115" marR="98742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Back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Edge(B):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 ağacında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düğümünün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atasına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(ancestor)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olması.</a:t>
            </a:r>
            <a:endParaRPr sz="2000">
              <a:latin typeface="Calibri"/>
              <a:cs typeface="Calibri"/>
            </a:endParaRPr>
          </a:p>
          <a:p>
            <a:pPr marL="285115" marR="5549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Forward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Edge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(F):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DF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düğümünün,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toruna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(descendant)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olması.</a:t>
            </a:r>
            <a:endParaRPr sz="2000">
              <a:latin typeface="Calibri"/>
              <a:cs typeface="Calibri"/>
            </a:endParaRPr>
          </a:p>
          <a:p>
            <a:pPr marL="285115" marR="157480" indent="-27305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Cross Edge(C):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kenarlar.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kenarlar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 yada 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 ağacında,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atası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olmadığı diğer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arasında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dolaşabilir.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7611" y="765048"/>
            <a:ext cx="7147559" cy="5706110"/>
            <a:chOff x="1467611" y="765048"/>
            <a:chExt cx="7147559" cy="570611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611" y="3212592"/>
              <a:ext cx="6210299" cy="3258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279116"/>
            <a:ext cx="4658995" cy="7600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 düğümü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000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d/f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d: erişilme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f: bitirme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4455" y="765048"/>
            <a:ext cx="6490970" cy="5880100"/>
            <a:chOff x="2124455" y="765048"/>
            <a:chExt cx="6490970" cy="588010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4455" y="1863851"/>
              <a:ext cx="4319016" cy="478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</a:t>
            </a:r>
            <a:r>
              <a:rPr sz="2400" spc="-70" dirty="0"/>
              <a:t> </a:t>
            </a:r>
            <a:r>
              <a:rPr sz="2400" spc="-5" dirty="0"/>
              <a:t>Kodlama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21765" y="1477111"/>
            <a:ext cx="6965950" cy="3074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Renksiz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özelliksiz karakterlerden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oluşan</a:t>
            </a:r>
            <a:r>
              <a:rPr sz="200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dosyaların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sıkıştırılması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kullanılan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kodlardır.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Dosyadaki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sayısına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karakterlerin</a:t>
            </a:r>
            <a:r>
              <a:rPr sz="200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frekansından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faydalanarak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kodlar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üretilir.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56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tip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vardır: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Sabit uzunluklu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uzunluklu.</a:t>
            </a:r>
            <a:endParaRPr sz="2000">
              <a:latin typeface="Calibri"/>
              <a:cs typeface="Calibri"/>
            </a:endParaRPr>
          </a:p>
          <a:p>
            <a:pPr marL="355600" marR="502920" indent="-343535" algn="just">
              <a:lnSpc>
                <a:spcPct val="12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1.000.000.000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oluşan bilginin sadece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6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harften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{a, b, c, d,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e, f} oluştuğunu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varsayalım.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Karakterlerin  kullanım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sıklıkları: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4509514"/>
            <a:ext cx="5868924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4772" y="765048"/>
            <a:ext cx="7010400" cy="5727700"/>
            <a:chOff x="1604772" y="765048"/>
            <a:chExt cx="7010400" cy="5727700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2" y="1915668"/>
              <a:ext cx="4373880" cy="2346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4262627"/>
              <a:ext cx="4489704" cy="2229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765048"/>
            <a:ext cx="7859395" cy="4464050"/>
            <a:chOff x="755904" y="765048"/>
            <a:chExt cx="7859395" cy="446405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1988820"/>
              <a:ext cx="7533132" cy="3240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765048"/>
            <a:ext cx="7620000" cy="5469890"/>
            <a:chOff x="1042416" y="765048"/>
            <a:chExt cx="7620000" cy="5469890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1937004"/>
              <a:ext cx="4058412" cy="4297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1663" y="1962912"/>
              <a:ext cx="3730751" cy="2121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1819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DFS-Örnek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765048"/>
            <a:ext cx="7573009" cy="5617845"/>
            <a:chOff x="1042416" y="765048"/>
            <a:chExt cx="7573009" cy="5617845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110740"/>
              <a:ext cx="7277100" cy="4271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5592" y="4104894"/>
            <a:ext cx="144145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dv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118745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latin typeface="Arial"/>
                <a:cs typeface="Arial"/>
              </a:rPr>
              <a:t>du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348183"/>
            <a:ext cx="1820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</a:t>
            </a:r>
            <a:r>
              <a:rPr spc="-35" dirty="0"/>
              <a:t>F</a:t>
            </a:r>
            <a:r>
              <a:rPr spc="-5" dirty="0"/>
              <a:t>S</a:t>
            </a:r>
            <a:r>
              <a:rPr dirty="0"/>
              <a:t>-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6363" y="0"/>
            <a:ext cx="8517890" cy="6547484"/>
            <a:chOff x="626363" y="0"/>
            <a:chExt cx="8517890" cy="6547484"/>
          </a:xfrm>
        </p:grpSpPr>
        <p:sp>
          <p:nvSpPr>
            <p:cNvPr id="5" name="object 5"/>
            <p:cNvSpPr/>
            <p:nvPr/>
          </p:nvSpPr>
          <p:spPr>
            <a:xfrm>
              <a:off x="8532875" y="0"/>
              <a:ext cx="611124" cy="758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363" y="908303"/>
              <a:ext cx="8014716" cy="563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DFS-Çalışma Zamanı </a:t>
            </a:r>
            <a:r>
              <a:rPr spc="-15" dirty="0"/>
              <a:t>ve</a:t>
            </a:r>
            <a:r>
              <a:rPr spc="-150" dirty="0"/>
              <a:t> </a:t>
            </a:r>
            <a:r>
              <a:rPr dirty="0"/>
              <a:t>düğüm  </a:t>
            </a:r>
            <a:r>
              <a:rPr spc="-5" dirty="0"/>
              <a:t>renklendirme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940471"/>
            <a:ext cx="6060440" cy="43294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</a:t>
            </a:r>
            <a:r>
              <a:rPr sz="2000" spc="-1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zamanı: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ts val="2140"/>
              </a:lnSpc>
              <a:spcBef>
                <a:spcPts val="5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içindeki döngü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(V) süresi alır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(DFS-Visit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süresi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hariç).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6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her düğüm için bir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çağrılır.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05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Sadece </a:t>
            </a:r>
            <a:r>
              <a:rPr sz="1600" spc="-15" dirty="0">
                <a:solidFill>
                  <a:srgbClr val="2F2F2F"/>
                </a:solidFill>
                <a:latin typeface="Calibri"/>
                <a:cs typeface="Calibri"/>
              </a:rPr>
              <a:t>beyaz renkteki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r>
              <a:rPr sz="16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çağrılır</a:t>
            </a:r>
            <a:endParaRPr sz="16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385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hemen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gri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renk</a:t>
            </a:r>
            <a:r>
              <a:rPr sz="16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çağrılışında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|adj[v]|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18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çalışır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–Visit için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toplam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r>
              <a:rPr sz="1800" spc="-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(E)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toplam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18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(V+E)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</a:t>
            </a:r>
            <a:r>
              <a:rPr sz="2000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d[u] zamanından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</a:t>
            </a:r>
            <a:r>
              <a:rPr sz="2000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beyazdır.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d[u]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f[u] zamanda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gridir,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r>
              <a:rPr sz="20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siyahtır.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552" y="3887723"/>
            <a:ext cx="1828800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9880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Döngü </a:t>
            </a:r>
            <a:r>
              <a:rPr spc="-15" dirty="0"/>
              <a:t>olmayan </a:t>
            </a:r>
            <a:r>
              <a:rPr spc="-10" dirty="0"/>
              <a:t>yönlü </a:t>
            </a:r>
            <a:r>
              <a:rPr spc="-15" dirty="0"/>
              <a:t>graflar</a:t>
            </a:r>
            <a:r>
              <a:rPr spc="-100" dirty="0"/>
              <a:t> </a:t>
            </a:r>
            <a:r>
              <a:rPr spc="-25" dirty="0"/>
              <a:t>(DAG)  </a:t>
            </a:r>
            <a:r>
              <a:rPr spc="-20" dirty="0"/>
              <a:t>DAG-Directed </a:t>
            </a:r>
            <a:r>
              <a:rPr dirty="0"/>
              <a:t>Acylic</a:t>
            </a:r>
            <a:r>
              <a:rPr spc="-30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3267" y="765048"/>
            <a:ext cx="6852284" cy="3298190"/>
            <a:chOff x="1763267" y="765048"/>
            <a:chExt cx="6852284" cy="329819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267" y="2781299"/>
              <a:ext cx="3168396" cy="1281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40991"/>
            <a:ext cx="4439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DAG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yönlü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-20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graftır.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74" y="4535804"/>
            <a:ext cx="63087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Sıklıkla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olaylar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arasındaki öncelik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sırasını göstermek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kullanılır.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olayından önce olmak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zorundadır  (paralel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çalıştırma).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sıra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topolojik sıralamayla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(topological sort)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verilebilir.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4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765048"/>
            <a:ext cx="7211695" cy="5504815"/>
            <a:chOff x="1403603" y="765048"/>
            <a:chExt cx="7211695" cy="5504815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603" y="3140964"/>
              <a:ext cx="6263640" cy="3128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077338"/>
            <a:ext cx="60305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4769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Öncelik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İlişkileri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(Precedence relations): 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x’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ten </a:t>
            </a:r>
            <a:r>
              <a:rPr sz="2000" spc="30" dirty="0">
                <a:solidFill>
                  <a:srgbClr val="2F2F2F"/>
                </a:solidFill>
                <a:latin typeface="Calibri"/>
                <a:cs typeface="Calibri"/>
              </a:rPr>
              <a:t>y’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kenar,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x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anlamını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içerir.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iş,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kendisinin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alt işleri planladıktan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</a:t>
            </a:r>
            <a:r>
              <a:rPr sz="20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planlanabilir.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4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0580" y="765048"/>
            <a:ext cx="7810500" cy="4937760"/>
            <a:chOff x="830580" y="765048"/>
            <a:chExt cx="7810500" cy="493776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80" y="4293107"/>
              <a:ext cx="7810500" cy="140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40991"/>
            <a:ext cx="634746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8763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DAG’nın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topolojik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düğümlerin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doğrusal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sırasını ifade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eder. </a:t>
            </a:r>
            <a:r>
              <a:rPr sz="2000" b="1" spc="-20" dirty="0">
                <a:solidFill>
                  <a:srgbClr val="2F2F2F"/>
                </a:solidFill>
                <a:latin typeface="Calibri"/>
                <a:cs typeface="Calibri"/>
              </a:rPr>
              <a:t>Grafta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döngü</a:t>
            </a:r>
            <a:r>
              <a:rPr sz="2000" b="1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yoktur!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Topolojik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sıralamada herhangi bir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(u,v)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kenarında,</a:t>
            </a:r>
            <a:r>
              <a:rPr sz="20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u,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sıralamada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v’den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öncedir.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DAG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topolojik sıralamayı</a:t>
            </a:r>
            <a:r>
              <a:rPr sz="20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74" y="5877255"/>
            <a:ext cx="4935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dizilerle ile</a:t>
            </a:r>
            <a:r>
              <a:rPr sz="20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oluşturulur.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4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3267" y="765048"/>
            <a:ext cx="6852284" cy="4163695"/>
            <a:chOff x="1763267" y="765048"/>
            <a:chExt cx="6852284" cy="4163695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267" y="2205228"/>
              <a:ext cx="5372100" cy="2723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</a:t>
            </a:r>
            <a:r>
              <a:rPr sz="2400" spc="-70" dirty="0"/>
              <a:t> </a:t>
            </a:r>
            <a:r>
              <a:rPr sz="2400" spc="-5" dirty="0"/>
              <a:t>Kodlama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10511"/>
            <a:ext cx="6431915" cy="3867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9690" indent="-273050">
              <a:lnSpc>
                <a:spcPts val="2160"/>
              </a:lnSpc>
              <a:spcBef>
                <a:spcPts val="3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kodlamada, frekansı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yüksek olan 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karaktere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kısa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diğer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karakterlere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benzer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mantıkla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verilirse,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sabit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kodlamaya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başarılı  bir sonuç elde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20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kodlamayı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çözmek için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 ek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(prefix)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ts val="228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kodlamadan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faydalanılır.</a:t>
            </a:r>
            <a:endParaRPr sz="2000">
              <a:latin typeface="Calibri"/>
              <a:cs typeface="Calibri"/>
            </a:endParaRPr>
          </a:p>
          <a:p>
            <a:pPr marL="285115" marR="135890" indent="-273050" algn="just">
              <a:lnSpc>
                <a:spcPts val="2160"/>
              </a:lnSpc>
              <a:spcBef>
                <a:spcPts val="5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zaman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daha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kolaydır.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çözmek, sabit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 oldukça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kolaydır;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biraz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zahmetlidir.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80"/>
              </a:lnSpc>
              <a:spcBef>
                <a:spcPts val="20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dosyanın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 tam dolu ikili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ise,</a:t>
            </a:r>
            <a:r>
              <a:rPr sz="20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 algn="just">
              <a:lnSpc>
                <a:spcPts val="228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sıkıştırma işlemi optimaldir;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aksi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halde optimal</a:t>
            </a:r>
            <a:r>
              <a:rPr sz="200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  <a:p>
            <a:pPr marL="285115" marR="172085" indent="-273050" algn="just">
              <a:lnSpc>
                <a:spcPts val="2160"/>
              </a:lnSpc>
              <a:spcBef>
                <a:spcPts val="5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Sabit uzunluklu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optimal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değildir,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çünkü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ağacı tam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dolu ikili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ağaç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4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567" y="765048"/>
            <a:ext cx="7499984" cy="5668010"/>
            <a:chOff x="1115567" y="765048"/>
            <a:chExt cx="7499984" cy="566801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2060448"/>
              <a:ext cx="6725411" cy="437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0442" y="6112255"/>
            <a:ext cx="550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Topolojik </a:t>
            </a:r>
            <a:r>
              <a:rPr sz="1800" spc="-5" dirty="0">
                <a:latin typeface="Arial"/>
                <a:cs typeface="Arial"/>
              </a:rPr>
              <a:t>sıralama için Sol düğüme göre DFS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dolaşma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4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442" y="6112255"/>
            <a:ext cx="558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Topolojik </a:t>
            </a:r>
            <a:r>
              <a:rPr sz="1800" spc="-5" dirty="0">
                <a:latin typeface="Arial"/>
                <a:cs typeface="Arial"/>
              </a:rPr>
              <a:t>sıralama için Sağ düğüme göre DFS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dolaşma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5567" y="2065019"/>
            <a:ext cx="6725411" cy="4018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5824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 </a:t>
            </a:r>
            <a:r>
              <a:rPr spc="-10" dirty="0"/>
              <a:t>Sıralama </a:t>
            </a:r>
            <a:r>
              <a:rPr dirty="0"/>
              <a:t>Çalışma</a:t>
            </a:r>
            <a:r>
              <a:rPr spc="-15" dirty="0"/>
              <a:t> </a:t>
            </a:r>
            <a:r>
              <a:rPr spc="-10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567" y="765048"/>
            <a:ext cx="7499984" cy="5538470"/>
            <a:chOff x="1115567" y="765048"/>
            <a:chExt cx="7499984" cy="553847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1932431"/>
              <a:ext cx="6277355" cy="437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5824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 </a:t>
            </a:r>
            <a:r>
              <a:rPr spc="-10" dirty="0"/>
              <a:t>Sıralama </a:t>
            </a:r>
            <a:r>
              <a:rPr dirty="0"/>
              <a:t>Çalışma</a:t>
            </a:r>
            <a:r>
              <a:rPr spc="-15" dirty="0"/>
              <a:t> </a:t>
            </a:r>
            <a:r>
              <a:rPr spc="-10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7141" y="2232191"/>
            <a:ext cx="3079115" cy="3013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Zamanı: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DFS: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O(V+E)</a:t>
            </a:r>
            <a:endParaRPr sz="2000">
              <a:latin typeface="Calibri"/>
              <a:cs typeface="Calibri"/>
            </a:endParaRPr>
          </a:p>
          <a:p>
            <a:pPr marL="310515" marR="304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|V| düğümünün  bağlı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 başına eklenmesi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O(1)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süresini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alır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(her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ekleme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için)</a:t>
            </a:r>
            <a:endParaRPr sz="2000">
              <a:latin typeface="Calibri"/>
              <a:cs typeface="Calibri"/>
            </a:endParaRPr>
          </a:p>
          <a:p>
            <a:pPr marL="310515" marR="1993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zamanı: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O(|V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|)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O(|V|+|E|) 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484" y="2421635"/>
            <a:ext cx="5401056" cy="369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9344" y="765048"/>
            <a:ext cx="7005955" cy="5629910"/>
            <a:chOff x="1609344" y="765048"/>
            <a:chExt cx="7005955" cy="562991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9344" y="2060448"/>
              <a:ext cx="5573267" cy="4334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765048"/>
            <a:ext cx="7211695" cy="5549265"/>
            <a:chOff x="1403603" y="765048"/>
            <a:chExt cx="7211695" cy="5549265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603" y="1988820"/>
              <a:ext cx="5667756" cy="43251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600" y="765048"/>
            <a:ext cx="6863080" cy="5664835"/>
            <a:chOff x="1752600" y="765048"/>
            <a:chExt cx="6863080" cy="5664835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2133600"/>
              <a:ext cx="5638800" cy="4296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6983" y="765048"/>
            <a:ext cx="6838315" cy="5687695"/>
            <a:chOff x="1776983" y="765048"/>
            <a:chExt cx="6838315" cy="5687695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983" y="2196084"/>
              <a:ext cx="5590032" cy="42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765048"/>
            <a:ext cx="7283450" cy="5735320"/>
            <a:chOff x="1331975" y="765048"/>
            <a:chExt cx="7283450" cy="5735320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2060448"/>
              <a:ext cx="5838444" cy="4439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3123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Topolojik</a:t>
            </a:r>
            <a:r>
              <a:rPr spc="-60" dirty="0"/>
              <a:t> </a:t>
            </a:r>
            <a:r>
              <a:rPr spc="-10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765048"/>
            <a:ext cx="7283450" cy="5668010"/>
            <a:chOff x="1331975" y="765048"/>
            <a:chExt cx="7283450" cy="5668010"/>
          </a:xfrm>
        </p:grpSpPr>
        <p:sp>
          <p:nvSpPr>
            <p:cNvPr id="5" name="object 5"/>
            <p:cNvSpPr/>
            <p:nvPr/>
          </p:nvSpPr>
          <p:spPr>
            <a:xfrm>
              <a:off x="7595616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2060448"/>
              <a:ext cx="6067044" cy="437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64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Karakterlerin Kodunu</a:t>
            </a:r>
            <a:r>
              <a:rPr sz="2400" spc="-40" dirty="0"/>
              <a:t> </a:t>
            </a:r>
            <a:r>
              <a:rPr sz="2400" spc="-5" dirty="0"/>
              <a:t>Çözme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42416" y="1915667"/>
            <a:ext cx="6842759" cy="440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4522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Hamiltonian </a:t>
            </a:r>
            <a:r>
              <a:rPr spc="-15" dirty="0"/>
              <a:t>ve </a:t>
            </a:r>
            <a:r>
              <a:rPr dirty="0"/>
              <a:t>Euler</a:t>
            </a:r>
            <a:r>
              <a:rPr spc="-9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860880"/>
            <a:ext cx="59575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Hamiltonian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döngüsü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 Bir G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grafında,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başlangıç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bitiş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hariç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her düğüm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bulunduğu</a:t>
            </a:r>
            <a:r>
              <a:rPr sz="20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yoldur.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174" y="3995420"/>
            <a:ext cx="64808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3909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Euler döngüsü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 Bir G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grafında,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düğümünden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başlayıp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yine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kendisinde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bitecek şekilde oluşturulan bir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yoldur.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yolda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düğümler en az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bulunur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ancak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kenar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mutlaka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30907" y="2491739"/>
            <a:ext cx="4244340" cy="4032885"/>
            <a:chOff x="1930907" y="2491739"/>
            <a:chExt cx="4244340" cy="4032885"/>
          </a:xfrm>
        </p:grpSpPr>
        <p:sp>
          <p:nvSpPr>
            <p:cNvPr id="8" name="object 8"/>
            <p:cNvSpPr/>
            <p:nvPr/>
          </p:nvSpPr>
          <p:spPr>
            <a:xfrm>
              <a:off x="1930907" y="2491739"/>
              <a:ext cx="3960876" cy="1274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4455" y="5257800"/>
              <a:ext cx="4050792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659125"/>
            <a:ext cx="22974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10.Hafta</a:t>
            </a:r>
            <a:endParaRPr sz="2200"/>
          </a:p>
          <a:p>
            <a:pPr marL="12700" marR="5080">
              <a:lnSpc>
                <a:spcPct val="100000"/>
              </a:lnSpc>
            </a:pPr>
            <a:r>
              <a:rPr sz="2200" spc="-10" dirty="0"/>
              <a:t>Minimum</a:t>
            </a:r>
            <a:r>
              <a:rPr sz="2200" spc="-65" dirty="0"/>
              <a:t> </a:t>
            </a:r>
            <a:r>
              <a:rPr sz="2200" spc="-20" dirty="0"/>
              <a:t>kapsayan  </a:t>
            </a:r>
            <a:r>
              <a:rPr sz="2200" spc="-10" dirty="0"/>
              <a:t>ağaçlar</a:t>
            </a:r>
            <a:endParaRPr sz="2200"/>
          </a:p>
        </p:txBody>
      </p:sp>
      <p:sp>
        <p:nvSpPr>
          <p:cNvPr id="18" name="object 18"/>
          <p:cNvSpPr txBox="1"/>
          <p:nvPr/>
        </p:nvSpPr>
        <p:spPr>
          <a:xfrm>
            <a:off x="4813553" y="3664661"/>
            <a:ext cx="291782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AC0000"/>
                </a:solidFill>
                <a:latin typeface="Calibri"/>
                <a:cs typeface="Calibri"/>
              </a:rPr>
              <a:t>Minimum spanning</a:t>
            </a:r>
            <a:r>
              <a:rPr sz="2200" b="1" spc="-6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AC0000"/>
                </a:solidFill>
                <a:latin typeface="Calibri"/>
                <a:cs typeface="Calibri"/>
              </a:rPr>
              <a:t>trees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AC0000"/>
                </a:solidFill>
                <a:latin typeface="Calibri"/>
                <a:cs typeface="Calibri"/>
              </a:rPr>
              <a:t>(MST)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81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64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Karakterlerin Kodunu</a:t>
            </a:r>
            <a:r>
              <a:rPr sz="2400" spc="-40" dirty="0"/>
              <a:t> </a:t>
            </a:r>
            <a:r>
              <a:rPr sz="2400" spc="-5" dirty="0"/>
              <a:t>Çözme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97991" y="2276855"/>
            <a:ext cx="7783068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2F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2306</Words>
  <Application>Microsoft Office PowerPoint</Application>
  <PresentationFormat>Ekran Gösterisi (4:3)</PresentationFormat>
  <Paragraphs>564</Paragraphs>
  <Slides>81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81</vt:i4>
      </vt:variant>
    </vt:vector>
  </HeadingPairs>
  <TitlesOfParts>
    <vt:vector size="87" baseType="lpstr">
      <vt:lpstr>Arial</vt:lpstr>
      <vt:lpstr>Calibri</vt:lpstr>
      <vt:lpstr>Symbol</vt:lpstr>
      <vt:lpstr>Times New Roman</vt:lpstr>
      <vt:lpstr>Wingdings</vt:lpstr>
      <vt:lpstr>Office Theme</vt:lpstr>
      <vt:lpstr>PowerPoint Sunusu</vt:lpstr>
      <vt:lpstr>PowerPoint Sunusu</vt:lpstr>
      <vt:lpstr>Veri Sıkıştırma</vt:lpstr>
      <vt:lpstr>Kayıplı ve Kayıpsız Sıkıştırma</vt:lpstr>
      <vt:lpstr>Kayıpsız Sıkıştırma</vt:lpstr>
      <vt:lpstr>Huffman Kodlama</vt:lpstr>
      <vt:lpstr>Huffman Kodlama</vt:lpstr>
      <vt:lpstr>Karakterlerin Kodunu Çözme</vt:lpstr>
      <vt:lpstr>Karakterlerin Kodunu Çözme</vt:lpstr>
      <vt:lpstr>Ön ek Kodları ve İkili ağaçta gösterimi</vt:lpstr>
      <vt:lpstr>Kodlama için gereken boyut</vt:lpstr>
      <vt:lpstr>Kodlama ağacının oluşturulması</vt:lpstr>
      <vt:lpstr>Kodlama ağacının oluşturulması</vt:lpstr>
      <vt:lpstr>Kodlama ağacının oluşturulması</vt:lpstr>
      <vt:lpstr>Kodlama ağacının oluşturulması</vt:lpstr>
      <vt:lpstr>Kodlama ağacının oluşturulması</vt:lpstr>
      <vt:lpstr>Kodlama ağacının oluşturulması</vt:lpstr>
      <vt:lpstr>Huffman Algoritması</vt:lpstr>
      <vt:lpstr>Kodlama ağacının oluşturulması  ve Huffman Algoritması</vt:lpstr>
      <vt:lpstr>Huffman Algoritması Analizi</vt:lpstr>
      <vt:lpstr>Örnek:</vt:lpstr>
      <vt:lpstr>Örnek: Adım 2</vt:lpstr>
      <vt:lpstr>Örnek: Adım 3</vt:lpstr>
      <vt:lpstr>Adım 5</vt:lpstr>
      <vt:lpstr>Örnek: Adım 6</vt:lpstr>
      <vt:lpstr>Örnek: Veri setinin kodlanmış hali</vt:lpstr>
      <vt:lpstr>Örnek: Karşılaştırma</vt:lpstr>
      <vt:lpstr>Örnek:</vt:lpstr>
      <vt:lpstr>Örnek</vt:lpstr>
      <vt:lpstr>Örnek:</vt:lpstr>
      <vt:lpstr>Huffman Kodunun Çözümü</vt:lpstr>
      <vt:lpstr>PowerPoint Sunusu</vt:lpstr>
      <vt:lpstr>Graflar (Graphs)  Konular</vt:lpstr>
      <vt:lpstr>Graflar (Graphs)  Tanım</vt:lpstr>
      <vt:lpstr>GRAFLAR</vt:lpstr>
      <vt:lpstr>Graflar</vt:lpstr>
      <vt:lpstr>Graflar</vt:lpstr>
      <vt:lpstr>Graflar-Tanımlar</vt:lpstr>
      <vt:lpstr>Graflar-Tanımlar</vt:lpstr>
      <vt:lpstr>Graflar-Tanımlar</vt:lpstr>
      <vt:lpstr>Graflar için Veri yapıları Komşuluk matrisi gösterimi</vt:lpstr>
      <vt:lpstr>Komşuluk listesi gösterimi</vt:lpstr>
      <vt:lpstr>Komşuluk listesi gösterimi</vt:lpstr>
      <vt:lpstr>Komşuluk listesi gösterimi</vt:lpstr>
      <vt:lpstr>Graf Arama Algoritmaları</vt:lpstr>
      <vt:lpstr>Enine Arama Breatdh First Search (BFS)</vt:lpstr>
      <vt:lpstr>Breatdh First Arama-düğüm  renklendirme</vt:lpstr>
      <vt:lpstr>Breatdh First Arama Örnek</vt:lpstr>
      <vt:lpstr>Breatdh First Arama Örnek</vt:lpstr>
      <vt:lpstr>BFS algoritmasının Analizi</vt:lpstr>
      <vt:lpstr>BFS Özellikleri</vt:lpstr>
      <vt:lpstr>Yönlü Graf(Digraph) için Enine arama  Örnek</vt:lpstr>
      <vt:lpstr>Enine arama için örnek</vt:lpstr>
      <vt:lpstr>Enine arama için örnek</vt:lpstr>
      <vt:lpstr>Derinlemesine Arama  Depth First Search(DFS)</vt:lpstr>
      <vt:lpstr>Derinlemesine Arama  Depth First Search(DFS)</vt:lpstr>
      <vt:lpstr>Derinlemesine Arama-(DFS)</vt:lpstr>
      <vt:lpstr>DFS-Örnek</vt:lpstr>
      <vt:lpstr>DFS-Örnek</vt:lpstr>
      <vt:lpstr>DFS-Örnek</vt:lpstr>
      <vt:lpstr>DFS-Örnek</vt:lpstr>
      <vt:lpstr>DFS-Örnek</vt:lpstr>
      <vt:lpstr>DFS-Örnek</vt:lpstr>
      <vt:lpstr>DFS-Örnek</vt:lpstr>
      <vt:lpstr>DFS-Çalışma Zamanı ve düğüm  renklendirme</vt:lpstr>
      <vt:lpstr>Döngü olmayan yönlü graflar (DAG)  DAG-Directed Acylic Graphs</vt:lpstr>
      <vt:lpstr>Topolojik Sıralama</vt:lpstr>
      <vt:lpstr>Topolojik Sıralama</vt:lpstr>
      <vt:lpstr>Topolojik Sıralama</vt:lpstr>
      <vt:lpstr>Topolojik Sıralama</vt:lpstr>
      <vt:lpstr>Topolojik Sıralama</vt:lpstr>
      <vt:lpstr>Topolojik Sıralama Çalışma zamanı</vt:lpstr>
      <vt:lpstr>Topolojik Sıralama Çalışma zamanı</vt:lpstr>
      <vt:lpstr>Topolojik Sıralama</vt:lpstr>
      <vt:lpstr>Topolojik Sıralama</vt:lpstr>
      <vt:lpstr>Topolojik Sıralama</vt:lpstr>
      <vt:lpstr>Topolojik Sıralama</vt:lpstr>
      <vt:lpstr>Topolojik Sıralama</vt:lpstr>
      <vt:lpstr>Topolojik Sıralama</vt:lpstr>
      <vt:lpstr>Hamiltonian ve Euler Cycle</vt:lpstr>
      <vt:lpstr>10.Hafta Minimum kapsayan  ağaçlar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CASPER</cp:lastModifiedBy>
  <cp:revision>26</cp:revision>
  <dcterms:created xsi:type="dcterms:W3CDTF">2020-10-06T18:17:50Z</dcterms:created>
  <dcterms:modified xsi:type="dcterms:W3CDTF">2024-12-11T12:52:16Z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