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3" r:id="rId4"/>
    <p:sldId id="274" r:id="rId5"/>
    <p:sldId id="270" r:id="rId6"/>
    <p:sldId id="300" r:id="rId7"/>
    <p:sldId id="312" r:id="rId8"/>
    <p:sldId id="302" r:id="rId9"/>
    <p:sldId id="304" r:id="rId10"/>
    <p:sldId id="314" r:id="rId11"/>
    <p:sldId id="305" r:id="rId12"/>
    <p:sldId id="316" r:id="rId13"/>
    <p:sldId id="317" r:id="rId14"/>
    <p:sldId id="307" r:id="rId15"/>
    <p:sldId id="308" r:id="rId16"/>
    <p:sldId id="309" r:id="rId17"/>
    <p:sldId id="310" r:id="rId18"/>
    <p:sldId id="273" r:id="rId19"/>
    <p:sldId id="289" r:id="rId20"/>
    <p:sldId id="31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5A93CE-DB99-445A-9007-CCF90E35C7E7}">
          <p14:sldIdLst>
            <p14:sldId id="256"/>
            <p14:sldId id="257"/>
          </p14:sldIdLst>
        </p14:section>
        <p14:section name="Untitled Section" id="{97850F5E-CF3D-4653-9B87-D85A2477053E}">
          <p14:sldIdLst>
            <p14:sldId id="263"/>
            <p14:sldId id="274"/>
            <p14:sldId id="270"/>
            <p14:sldId id="300"/>
            <p14:sldId id="312"/>
            <p14:sldId id="302"/>
            <p14:sldId id="304"/>
            <p14:sldId id="314"/>
            <p14:sldId id="305"/>
            <p14:sldId id="316"/>
            <p14:sldId id="317"/>
            <p14:sldId id="307"/>
            <p14:sldId id="308"/>
            <p14:sldId id="309"/>
            <p14:sldId id="310"/>
            <p14:sldId id="273"/>
            <p14:sldId id="28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49"/>
    <a:srgbClr val="032F62"/>
    <a:srgbClr val="6A737D"/>
    <a:srgbClr val="22863A"/>
    <a:srgbClr val="E36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ED427-D870-F0CE-9CE7-8B88983BC642}" v="314" dt="2024-12-16T18:53:47.688"/>
    <p1510:client id="{CEEC81F3-5828-21F0-5184-680F69EE506A}" v="18" dt="2024-12-16T17:35:44.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91" autoAdjust="0"/>
  </p:normalViewPr>
  <p:slideViewPr>
    <p:cSldViewPr snapToGrid="0">
      <p:cViewPr varScale="1">
        <p:scale>
          <a:sx n="76" d="100"/>
          <a:sy n="76" d="100"/>
        </p:scale>
        <p:origin x="16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A61FF-94A8-4B09-A88E-D72E5C20E533}" type="datetimeFigureOut">
              <a:rPr lang="en-US" smtClean="0"/>
              <a:t>12/31/2024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96A59-A2CB-43CA-A76D-9F33710F93ED}" type="slidenum">
              <a:rPr lang="en-US" smtClean="0"/>
              <a:t>‹#›</a:t>
            </a:fld>
            <a:endParaRPr lang="en-US"/>
          </a:p>
        </p:txBody>
      </p:sp>
    </p:spTree>
    <p:extLst>
      <p:ext uri="{BB962C8B-B14F-4D97-AF65-F5344CB8AC3E}">
        <p14:creationId xmlns:p14="http://schemas.microsoft.com/office/powerpoint/2010/main" val="297115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İlk başta telefon ağları gibi ulaşım ve iletişim ağlarında kısa yolları hesaplamak için kullanılan algoritma, günümüzde çeşitli alanlarda yol bulma ve optimizasyon problemlerinin çözümünde kullanılmaktadır. </a:t>
            </a:r>
            <a:r>
              <a:rPr lang="tr-TR" dirty="0" err="1"/>
              <a:t>Dijkstra’nın</a:t>
            </a:r>
            <a:r>
              <a:rPr lang="tr-TR" dirty="0"/>
              <a:t> algoritması, graf teorisinde önemli bir dönüm noktası olmuş ve en kısa yol bulma problemlerinde standart bir çözüm yöntemi haline gelmiştir.</a:t>
            </a:r>
          </a:p>
        </p:txBody>
      </p:sp>
      <p:sp>
        <p:nvSpPr>
          <p:cNvPr id="4" name="Slide Number Placeholder 3"/>
          <p:cNvSpPr>
            <a:spLocks noGrp="1"/>
          </p:cNvSpPr>
          <p:nvPr>
            <p:ph type="sldNum" sz="quarter" idx="5"/>
          </p:nvPr>
        </p:nvSpPr>
        <p:spPr/>
        <p:txBody>
          <a:bodyPr/>
          <a:lstStyle/>
          <a:p>
            <a:fld id="{0B396A59-A2CB-43CA-A76D-9F33710F93ED}" type="slidenum">
              <a:rPr lang="en-US" smtClean="0"/>
              <a:t>3</a:t>
            </a:fld>
            <a:endParaRPr lang="en-US"/>
          </a:p>
        </p:txBody>
      </p:sp>
    </p:spTree>
    <p:extLst>
      <p:ext uri="{BB962C8B-B14F-4D97-AF65-F5344CB8AC3E}">
        <p14:creationId xmlns:p14="http://schemas.microsoft.com/office/powerpoint/2010/main" val="293610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Burada</a:t>
            </a:r>
            <a:r>
              <a:rPr lang="en-US" dirty="0"/>
              <a:t> v </a:t>
            </a:r>
            <a:r>
              <a:rPr lang="en-US" dirty="0" err="1"/>
              <a:t>düğüme</a:t>
            </a:r>
            <a:r>
              <a:rPr lang="en-US" dirty="0"/>
              <a:t> e </a:t>
            </a:r>
            <a:r>
              <a:rPr lang="en-US" dirty="0" err="1"/>
              <a:t>ise</a:t>
            </a:r>
            <a:r>
              <a:rPr lang="en-US" dirty="0"/>
              <a:t> </a:t>
            </a:r>
            <a:r>
              <a:rPr lang="en-US" dirty="0" err="1"/>
              <a:t>kenar</a:t>
            </a:r>
            <a:r>
              <a:rPr lang="en-US" dirty="0"/>
              <a:t> </a:t>
            </a:r>
            <a:r>
              <a:rPr lang="en-US" dirty="0" err="1"/>
              <a:t>sayısıdır</a:t>
            </a:r>
            <a:endParaRPr lang="en-US" dirty="0"/>
          </a:p>
          <a:p>
            <a:r>
              <a:rPr lang="en-US" dirty="0" err="1"/>
              <a:t>Düz</a:t>
            </a:r>
            <a:r>
              <a:rPr lang="en-US" dirty="0"/>
              <a:t> dizi</a:t>
            </a:r>
            <a:endParaRPr lang="tr-TR" dirty="0"/>
          </a:p>
        </p:txBody>
      </p:sp>
      <p:sp>
        <p:nvSpPr>
          <p:cNvPr id="4" name="Slide Number Placeholder 3"/>
          <p:cNvSpPr>
            <a:spLocks noGrp="1"/>
          </p:cNvSpPr>
          <p:nvPr>
            <p:ph type="sldNum" sz="quarter" idx="5"/>
          </p:nvPr>
        </p:nvSpPr>
        <p:spPr/>
        <p:txBody>
          <a:bodyPr/>
          <a:lstStyle/>
          <a:p>
            <a:fld id="{0B396A59-A2CB-43CA-A76D-9F33710F93ED}" type="slidenum">
              <a:rPr lang="en-US" smtClean="0"/>
              <a:t>4</a:t>
            </a:fld>
            <a:endParaRPr lang="en-US"/>
          </a:p>
        </p:txBody>
      </p:sp>
    </p:spTree>
    <p:extLst>
      <p:ext uri="{BB962C8B-B14F-4D97-AF65-F5344CB8AC3E}">
        <p14:creationId xmlns:p14="http://schemas.microsoft.com/office/powerpoint/2010/main" val="3445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BBBE5-648B-492C-BA23-ABE519607C9E}" type="datetime1">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000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16611-4541-4188-BC16-6AB1E344D8F4}" type="datetime1">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5658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27FBF-6CFE-448B-833E-C6E6FA71189A}" type="datetime1">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84992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1D695-95DF-4D6A-9B11-EDE06CF30C68}" type="datetime1">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05134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0FCA-2E4B-47D4-BC02-62EDDFE07D54}" type="datetime1">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22490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7032-AC08-4F49-98AC-46FD998D902D}" type="datetime1">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35715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90542-7CBE-435D-9DAF-314434D13D02}" type="datetime1">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50755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533CB0-5E6F-4B18-9A63-E9463DE0C735}" type="datetime1">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72891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98F84-AB0F-4E11-8DC1-50190BADCC09}" type="datetime1">
              <a:rPr lang="en-US" smtClean="0"/>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54710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E0D4B-5B9F-4650-9FCE-45BFBA1DE096}" type="datetime1">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95997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E2242-78BB-4814-8CA8-F26EEDA6BA3E}" type="datetime1">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85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3AC3-66B0-4AEB-BA52-7746E4E658DF}" type="datetime1">
              <a:rPr lang="en-US" smtClean="0"/>
              <a:t>12/31/2024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49D0C-AFA5-4E71-A65E-422F634B557B}" type="slidenum">
              <a:rPr lang="en-US" smtClean="0"/>
              <a:t>‹#›</a:t>
            </a:fld>
            <a:endParaRPr lang="en-US"/>
          </a:p>
        </p:txBody>
      </p:sp>
    </p:spTree>
    <p:extLst>
      <p:ext uri="{BB962C8B-B14F-4D97-AF65-F5344CB8AC3E}">
        <p14:creationId xmlns:p14="http://schemas.microsoft.com/office/powerpoint/2010/main" val="34455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279-A0BF-66B0-E2A4-8C497AE43F01}"/>
              </a:ext>
            </a:extLst>
          </p:cNvPr>
          <p:cNvSpPr>
            <a:spLocks noGrp="1"/>
          </p:cNvSpPr>
          <p:nvPr>
            <p:ph type="ctrTitle"/>
          </p:nvPr>
        </p:nvSpPr>
        <p:spPr>
          <a:xfrm>
            <a:off x="0" y="1355276"/>
            <a:ext cx="9144000" cy="2387600"/>
          </a:xfrm>
        </p:spPr>
        <p:txBody>
          <a:bodyPr>
            <a:noAutofit/>
          </a:bodyPr>
          <a:lstStyle/>
          <a:p>
            <a:b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b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Dijkstra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ve</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Contraction Hierarchies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ile</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kısa</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yol</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karşılaştırması</a:t>
            </a:r>
          </a:p>
        </p:txBody>
      </p:sp>
      <p:sp>
        <p:nvSpPr>
          <p:cNvPr id="3" name="Subtitle 2">
            <a:extLst>
              <a:ext uri="{FF2B5EF4-FFF2-40B4-BE49-F238E27FC236}">
                <a16:creationId xmlns:a16="http://schemas.microsoft.com/office/drawing/2014/main" id="{5E158DB7-33FD-D4CE-CF3C-A820EC30C794}"/>
              </a:ext>
            </a:extLst>
          </p:cNvPr>
          <p:cNvSpPr>
            <a:spLocks noGrp="1"/>
          </p:cNvSpPr>
          <p:nvPr>
            <p:ph type="subTitle" idx="1"/>
          </p:nvPr>
        </p:nvSpPr>
        <p:spPr>
          <a:xfrm>
            <a:off x="0" y="4516438"/>
            <a:ext cx="9144000" cy="1655762"/>
          </a:xfrm>
        </p:spPr>
        <p:txBody>
          <a:bodyPr/>
          <a:lstStyle/>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murat</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berk</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yetiştirir</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032290008</a:t>
            </a:r>
          </a:p>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buğra</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özgen</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032290037</a:t>
            </a:r>
          </a:p>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barış</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ışık</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032290004</a:t>
            </a:r>
          </a:p>
        </p:txBody>
      </p:sp>
      <p:sp>
        <p:nvSpPr>
          <p:cNvPr id="4" name="Slide Number Placeholder 3">
            <a:extLst>
              <a:ext uri="{FF2B5EF4-FFF2-40B4-BE49-F238E27FC236}">
                <a16:creationId xmlns:a16="http://schemas.microsoft.com/office/drawing/2014/main" id="{BEAAFEB4-7C10-FE63-271A-B18CD15979A1}"/>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1</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01848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4472-F167-918C-5E66-2212BF568BD5}"/>
              </a:ext>
            </a:extLst>
          </p:cNvPr>
          <p:cNvSpPr>
            <a:spLocks noGrp="1"/>
          </p:cNvSpPr>
          <p:nvPr>
            <p:ph type="title"/>
          </p:nvPr>
        </p:nvSpPr>
        <p:spPr/>
        <p:txBody>
          <a:bodyPr/>
          <a:lstStyle/>
          <a:p>
            <a:endParaRPr lang="tr-TR"/>
          </a:p>
        </p:txBody>
      </p:sp>
      <p:sp>
        <p:nvSpPr>
          <p:cNvPr id="4" name="Slide Number Placeholder 3">
            <a:extLst>
              <a:ext uri="{FF2B5EF4-FFF2-40B4-BE49-F238E27FC236}">
                <a16:creationId xmlns:a16="http://schemas.microsoft.com/office/drawing/2014/main" id="{0DC7219E-D0D9-B719-BC8E-D74BCD61146C}"/>
              </a:ext>
            </a:extLst>
          </p:cNvPr>
          <p:cNvSpPr>
            <a:spLocks noGrp="1"/>
          </p:cNvSpPr>
          <p:nvPr>
            <p:ph type="sldNum" sz="quarter" idx="12"/>
          </p:nvPr>
        </p:nvSpPr>
        <p:spPr/>
        <p:txBody>
          <a:bodyPr/>
          <a:lstStyle/>
          <a:p>
            <a:fld id="{E1749D0C-AFA5-4E71-A65E-422F634B557B}" type="slidenum">
              <a:rPr lang="en-US" smtClean="0"/>
              <a:t>10</a:t>
            </a:fld>
            <a:endParaRPr lang="en-US"/>
          </a:p>
        </p:txBody>
      </p:sp>
      <p:pic>
        <p:nvPicPr>
          <p:cNvPr id="6" name="Picture 5">
            <a:extLst>
              <a:ext uri="{FF2B5EF4-FFF2-40B4-BE49-F238E27FC236}">
                <a16:creationId xmlns:a16="http://schemas.microsoft.com/office/drawing/2014/main" id="{291F568B-1C46-37A0-10B7-EB0DFF0CAFB5}"/>
              </a:ext>
            </a:extLst>
          </p:cNvPr>
          <p:cNvPicPr>
            <a:picLocks noChangeAspect="1"/>
          </p:cNvPicPr>
          <p:nvPr/>
        </p:nvPicPr>
        <p:blipFill>
          <a:blip r:embed="rId2"/>
          <a:stretch>
            <a:fillRect/>
          </a:stretch>
        </p:blipFill>
        <p:spPr>
          <a:xfrm>
            <a:off x="1903089" y="211087"/>
            <a:ext cx="4554859" cy="2738139"/>
          </a:xfrm>
          <a:prstGeom prst="rect">
            <a:avLst/>
          </a:prstGeom>
        </p:spPr>
      </p:pic>
      <p:pic>
        <p:nvPicPr>
          <p:cNvPr id="5" name="Picture 5">
            <a:extLst>
              <a:ext uri="{FF2B5EF4-FFF2-40B4-BE49-F238E27FC236}">
                <a16:creationId xmlns:a16="http://schemas.microsoft.com/office/drawing/2014/main" id="{0CD330F6-BA2E-7F12-3DC3-AA6FEE25CC14}"/>
              </a:ext>
            </a:extLst>
          </p:cNvPr>
          <p:cNvPicPr>
            <a:picLocks noGrp="1" noChangeAspect="1"/>
          </p:cNvPicPr>
          <p:nvPr>
            <p:ph idx="1"/>
          </p:nvPr>
        </p:nvPicPr>
        <p:blipFill>
          <a:blip r:embed="rId3"/>
          <a:stretch>
            <a:fillRect/>
          </a:stretch>
        </p:blipFill>
        <p:spPr>
          <a:xfrm>
            <a:off x="1903089" y="3351767"/>
            <a:ext cx="4554859" cy="3295146"/>
          </a:xfrm>
          <a:prstGeom prst="rect">
            <a:avLst/>
          </a:prstGeom>
        </p:spPr>
      </p:pic>
    </p:spTree>
    <p:extLst>
      <p:ext uri="{BB962C8B-B14F-4D97-AF65-F5344CB8AC3E}">
        <p14:creationId xmlns:p14="http://schemas.microsoft.com/office/powerpoint/2010/main" val="141958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AF69-A0BD-613E-7622-2C316441D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586C91-D96B-EF9E-432E-06889FC8FFF9}"/>
              </a:ext>
            </a:extLst>
          </p:cNvPr>
          <p:cNvSpPr>
            <a:spLocks noGrp="1"/>
          </p:cNvSpPr>
          <p:nvPr>
            <p:ph idx="1"/>
          </p:nvPr>
        </p:nvSpPr>
        <p:spPr>
          <a:xfrm>
            <a:off x="628650" y="1825625"/>
            <a:ext cx="7886700" cy="4351338"/>
          </a:xfrm>
        </p:spPr>
        <p:txBody>
          <a:bodyPr vert="horz" lIns="91440" tIns="45720" rIns="91440" bIns="45720" rtlCol="0" anchor="t">
            <a:normAutofit/>
          </a:bodyPr>
          <a:lstStyle/>
          <a:p>
            <a:r>
              <a:rPr lang="en-US" b="1" dirty="0" err="1">
                <a:latin typeface="JetBrains Mono SemiBold"/>
                <a:cs typeface="Times New Roman"/>
              </a:rPr>
              <a:t>get_shortest_path_CH</a:t>
            </a:r>
            <a:r>
              <a:rPr lang="en-US" b="1" dirty="0">
                <a:latin typeface="JetBrains Mono SemiBold"/>
                <a:cs typeface="Times New Roman"/>
              </a:rPr>
              <a:t>():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tamamlandıktan</a:t>
            </a:r>
            <a:r>
              <a:rPr lang="en-US" dirty="0">
                <a:latin typeface="JetBrains Mono SemiBold"/>
                <a:cs typeface="Times New Roman"/>
              </a:rPr>
              <a:t> </a:t>
            </a:r>
            <a:r>
              <a:rPr lang="en-US" dirty="0" err="1">
                <a:latin typeface="JetBrains Mono SemiBold"/>
                <a:cs typeface="Times New Roman"/>
              </a:rPr>
              <a:t>sonra</a:t>
            </a:r>
            <a:r>
              <a:rPr lang="en-US" dirty="0">
                <a:latin typeface="JetBrains Mono SemiBold"/>
                <a:cs typeface="Times New Roman"/>
              </a:rPr>
              <a:t>, </a:t>
            </a:r>
            <a:r>
              <a:rPr lang="en-US" dirty="0" err="1">
                <a:latin typeface="JetBrains Mono SemiBold"/>
                <a:cs typeface="Times New Roman"/>
              </a:rPr>
              <a:t>bu</a:t>
            </a:r>
            <a:r>
              <a:rPr lang="en-US" dirty="0">
                <a:latin typeface="JetBrains Mono SemiBold"/>
                <a:cs typeface="Times New Roman"/>
              </a:rPr>
              <a:t>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daha</a:t>
            </a:r>
            <a:r>
              <a:rPr lang="en-US" dirty="0">
                <a:latin typeface="JetBrains Mono SemiBold"/>
                <a:cs typeface="Times New Roman"/>
              </a:rPr>
              <a:t> </a:t>
            </a:r>
            <a:r>
              <a:rPr lang="en-US" dirty="0" err="1">
                <a:latin typeface="JetBrains Mono SemiBold"/>
                <a:cs typeface="Times New Roman"/>
              </a:rPr>
              <a:t>hızlı</a:t>
            </a:r>
            <a:r>
              <a:rPr lang="en-US" dirty="0">
                <a:latin typeface="JetBrains Mono SemiBold"/>
                <a:cs typeface="Times New Roman"/>
              </a:rPr>
              <a:t> </a:t>
            </a:r>
            <a:r>
              <a:rPr lang="en-US" dirty="0" err="1">
                <a:latin typeface="JetBrains Mono SemiBold"/>
                <a:cs typeface="Times New Roman"/>
              </a:rPr>
              <a:t>sorgulama</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çift</a:t>
            </a:r>
            <a:r>
              <a:rPr lang="en-US" dirty="0">
                <a:latin typeface="JetBrains Mono SemiBold"/>
                <a:cs typeface="Times New Roman"/>
              </a:rPr>
              <a:t> </a:t>
            </a:r>
            <a:r>
              <a:rPr lang="en-US" dirty="0" err="1">
                <a:latin typeface="JetBrains Mono SemiBold"/>
                <a:cs typeface="Times New Roman"/>
              </a:rPr>
              <a:t>yönlü</a:t>
            </a:r>
            <a:r>
              <a:rPr lang="en-US" dirty="0">
                <a:latin typeface="JetBrains Mono SemiBold"/>
                <a:cs typeface="Times New Roman"/>
              </a:rPr>
              <a:t> Dijkstra </a:t>
            </a:r>
            <a:r>
              <a:rPr lang="en-US" dirty="0" err="1">
                <a:latin typeface="JetBrains Mono SemiBold"/>
                <a:cs typeface="Times New Roman"/>
              </a:rPr>
              <a:t>algoritmasını</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bulur</a:t>
            </a:r>
            <a:r>
              <a:rPr lang="en-US" dirty="0">
                <a:latin typeface="JetBrains Mono SemiBold"/>
                <a:cs typeface="Times New Roman"/>
              </a:rPr>
              <a:t> </a:t>
            </a:r>
            <a:r>
              <a:rPr lang="en-US" dirty="0" err="1">
                <a:latin typeface="JetBrains Mono SemiBold"/>
                <a:cs typeface="Times New Roman"/>
              </a:rPr>
              <a:t>ve</a:t>
            </a:r>
            <a:r>
              <a:rPr lang="en-US" dirty="0">
                <a:latin typeface="JetBrains Mono SemiBold"/>
                <a:cs typeface="Times New Roman"/>
              </a:rPr>
              <a:t> contraction hierarchies </a:t>
            </a:r>
            <a:r>
              <a:rPr lang="en-US" dirty="0" err="1">
                <a:latin typeface="JetBrains Mono SemiBold"/>
                <a:cs typeface="Times New Roman"/>
              </a:rPr>
              <a:t>yönteminden</a:t>
            </a:r>
            <a:r>
              <a:rPr lang="en-US" dirty="0">
                <a:latin typeface="JetBrains Mono SemiBold"/>
                <a:cs typeface="Times New Roman"/>
              </a:rPr>
              <a:t> </a:t>
            </a:r>
            <a:r>
              <a:rPr lang="en-US" dirty="0" err="1">
                <a:latin typeface="JetBrains Mono SemiBold"/>
                <a:cs typeface="Times New Roman"/>
              </a:rPr>
              <a:t>yararlanır</a:t>
            </a:r>
            <a:r>
              <a:rPr lang="en-US" dirty="0">
                <a:latin typeface="JetBrains Mono SemiBold"/>
                <a:cs typeface="Times New Roman"/>
              </a:rPr>
              <a:t>.</a:t>
            </a:r>
            <a:endParaRPr lang="en-US" dirty="0">
              <a:latin typeface="JetBrains Mono SemiBold"/>
            </a:endParaRPr>
          </a:p>
        </p:txBody>
      </p:sp>
      <p:sp>
        <p:nvSpPr>
          <p:cNvPr id="4" name="Slide Number Placeholder 3">
            <a:extLst>
              <a:ext uri="{FF2B5EF4-FFF2-40B4-BE49-F238E27FC236}">
                <a16:creationId xmlns:a16="http://schemas.microsoft.com/office/drawing/2014/main" id="{1DEC1B4E-3F17-14EF-E4C2-EEF85A13AADE}"/>
              </a:ext>
            </a:extLst>
          </p:cNvPr>
          <p:cNvSpPr>
            <a:spLocks noGrp="1"/>
          </p:cNvSpPr>
          <p:nvPr>
            <p:ph type="sldNum" sz="quarter" idx="12"/>
          </p:nvPr>
        </p:nvSpPr>
        <p:spPr/>
        <p:txBody>
          <a:bodyPr/>
          <a:lstStyle/>
          <a:p>
            <a:fld id="{E1749D0C-AFA5-4E71-A65E-422F634B557B}" type="slidenum">
              <a:rPr lang="en-US" smtClean="0"/>
              <a:t>11</a:t>
            </a:fld>
            <a:endParaRPr lang="en-US"/>
          </a:p>
        </p:txBody>
      </p:sp>
    </p:spTree>
    <p:extLst>
      <p:ext uri="{BB962C8B-B14F-4D97-AF65-F5344CB8AC3E}">
        <p14:creationId xmlns:p14="http://schemas.microsoft.com/office/powerpoint/2010/main" val="11514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9A3C-C135-1E3C-83A6-2CA3539385F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4B1C8573-FCFE-B965-202E-A85A8A1956BF}"/>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1B50D007-5EF1-27D6-D9C2-0DDD7D8EBDC8}"/>
              </a:ext>
            </a:extLst>
          </p:cNvPr>
          <p:cNvSpPr>
            <a:spLocks noGrp="1"/>
          </p:cNvSpPr>
          <p:nvPr>
            <p:ph type="sldNum" sz="quarter" idx="12"/>
          </p:nvPr>
        </p:nvSpPr>
        <p:spPr/>
        <p:txBody>
          <a:bodyPr/>
          <a:lstStyle/>
          <a:p>
            <a:fld id="{E1749D0C-AFA5-4E71-A65E-422F634B557B}" type="slidenum">
              <a:rPr lang="en-US" smtClean="0"/>
              <a:t>12</a:t>
            </a:fld>
            <a:endParaRPr lang="en-US"/>
          </a:p>
        </p:txBody>
      </p:sp>
      <p:pic>
        <p:nvPicPr>
          <p:cNvPr id="6" name="Picture 5">
            <a:extLst>
              <a:ext uri="{FF2B5EF4-FFF2-40B4-BE49-F238E27FC236}">
                <a16:creationId xmlns:a16="http://schemas.microsoft.com/office/drawing/2014/main" id="{148FCF83-8CBE-0299-7E5D-1D6FE2434055}"/>
              </a:ext>
            </a:extLst>
          </p:cNvPr>
          <p:cNvPicPr>
            <a:picLocks noChangeAspect="1"/>
          </p:cNvPicPr>
          <p:nvPr/>
        </p:nvPicPr>
        <p:blipFill>
          <a:blip r:embed="rId2"/>
          <a:stretch>
            <a:fillRect/>
          </a:stretch>
        </p:blipFill>
        <p:spPr>
          <a:xfrm>
            <a:off x="1452319" y="2112264"/>
            <a:ext cx="6239362" cy="3217350"/>
          </a:xfrm>
          <a:prstGeom prst="rect">
            <a:avLst/>
          </a:prstGeom>
        </p:spPr>
      </p:pic>
    </p:spTree>
    <p:extLst>
      <p:ext uri="{BB962C8B-B14F-4D97-AF65-F5344CB8AC3E}">
        <p14:creationId xmlns:p14="http://schemas.microsoft.com/office/powerpoint/2010/main" val="289708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8EA-2E80-2925-4837-AEF6CCF870FA}"/>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37A13BBD-E23D-FAED-5367-C0C9FAC6C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979" y="1825625"/>
            <a:ext cx="4390041" cy="4351338"/>
          </a:xfrm>
        </p:spPr>
      </p:pic>
      <p:sp>
        <p:nvSpPr>
          <p:cNvPr id="4" name="Slide Number Placeholder 3">
            <a:extLst>
              <a:ext uri="{FF2B5EF4-FFF2-40B4-BE49-F238E27FC236}">
                <a16:creationId xmlns:a16="http://schemas.microsoft.com/office/drawing/2014/main" id="{92369586-1502-3B03-5B5A-8DAD4BA0CD5A}"/>
              </a:ext>
            </a:extLst>
          </p:cNvPr>
          <p:cNvSpPr>
            <a:spLocks noGrp="1"/>
          </p:cNvSpPr>
          <p:nvPr>
            <p:ph type="sldNum" sz="quarter" idx="12"/>
          </p:nvPr>
        </p:nvSpPr>
        <p:spPr/>
        <p:txBody>
          <a:bodyPr/>
          <a:lstStyle/>
          <a:p>
            <a:fld id="{E1749D0C-AFA5-4E71-A65E-422F634B557B}" type="slidenum">
              <a:rPr lang="en-US" smtClean="0"/>
              <a:t>13</a:t>
            </a:fld>
            <a:endParaRPr lang="en-US"/>
          </a:p>
        </p:txBody>
      </p:sp>
      <p:sp>
        <p:nvSpPr>
          <p:cNvPr id="5" name="AutoShape 2">
            <a:extLst>
              <a:ext uri="{FF2B5EF4-FFF2-40B4-BE49-F238E27FC236}">
                <a16:creationId xmlns:a16="http://schemas.microsoft.com/office/drawing/2014/main" id="{EA48F8F6-E94F-B25E-A6AA-87824B02512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49978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8766-B3DE-EE7D-61DE-0983601B231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5058CC7-EDC4-6A41-CA7F-518743E24EA9}"/>
              </a:ext>
            </a:extLst>
          </p:cNvPr>
          <p:cNvPicPr>
            <a:picLocks noGrp="1" noChangeAspect="1"/>
          </p:cNvPicPr>
          <p:nvPr>
            <p:ph idx="1"/>
          </p:nvPr>
        </p:nvPicPr>
        <p:blipFill>
          <a:blip r:embed="rId2"/>
          <a:stretch>
            <a:fillRect/>
          </a:stretch>
        </p:blipFill>
        <p:spPr>
          <a:xfrm>
            <a:off x="381000" y="2058194"/>
            <a:ext cx="3886200" cy="4048125"/>
          </a:xfrm>
        </p:spPr>
      </p:pic>
      <p:sp>
        <p:nvSpPr>
          <p:cNvPr id="4" name="Slide Number Placeholder 3">
            <a:extLst>
              <a:ext uri="{FF2B5EF4-FFF2-40B4-BE49-F238E27FC236}">
                <a16:creationId xmlns:a16="http://schemas.microsoft.com/office/drawing/2014/main" id="{D3802242-94BF-64FC-F14B-D45541059E5E}"/>
              </a:ext>
            </a:extLst>
          </p:cNvPr>
          <p:cNvSpPr>
            <a:spLocks noGrp="1"/>
          </p:cNvSpPr>
          <p:nvPr>
            <p:ph type="sldNum" sz="quarter" idx="12"/>
          </p:nvPr>
        </p:nvSpPr>
        <p:spPr/>
        <p:txBody>
          <a:bodyPr/>
          <a:lstStyle/>
          <a:p>
            <a:fld id="{E1749D0C-AFA5-4E71-A65E-422F634B557B}" type="slidenum">
              <a:rPr lang="en-US" smtClean="0"/>
              <a:t>14</a:t>
            </a:fld>
            <a:endParaRPr lang="en-US"/>
          </a:p>
        </p:txBody>
      </p:sp>
      <p:pic>
        <p:nvPicPr>
          <p:cNvPr id="6" name="Picture 5" descr="A map of a city&#10;&#10;Description automatically generated">
            <a:extLst>
              <a:ext uri="{FF2B5EF4-FFF2-40B4-BE49-F238E27FC236}">
                <a16:creationId xmlns:a16="http://schemas.microsoft.com/office/drawing/2014/main" id="{52CB64F1-812D-2D1C-8B66-9EFBCC345C45}"/>
              </a:ext>
            </a:extLst>
          </p:cNvPr>
          <p:cNvPicPr>
            <a:picLocks noChangeAspect="1"/>
          </p:cNvPicPr>
          <p:nvPr/>
        </p:nvPicPr>
        <p:blipFill>
          <a:blip r:embed="rId3"/>
          <a:stretch>
            <a:fillRect/>
          </a:stretch>
        </p:blipFill>
        <p:spPr>
          <a:xfrm>
            <a:off x="4857750" y="2057400"/>
            <a:ext cx="4038600" cy="4048125"/>
          </a:xfrm>
          <a:prstGeom prst="rect">
            <a:avLst/>
          </a:prstGeom>
        </p:spPr>
      </p:pic>
    </p:spTree>
    <p:extLst>
      <p:ext uri="{BB962C8B-B14F-4D97-AF65-F5344CB8AC3E}">
        <p14:creationId xmlns:p14="http://schemas.microsoft.com/office/powerpoint/2010/main" val="337282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F2E5-D8DA-2CA3-18A3-691C00AAFDFB}"/>
              </a:ext>
            </a:extLst>
          </p:cNvPr>
          <p:cNvSpPr>
            <a:spLocks noGrp="1"/>
          </p:cNvSpPr>
          <p:nvPr>
            <p:ph type="title"/>
          </p:nvPr>
        </p:nvSpPr>
        <p:spPr/>
        <p:txBody>
          <a:bodyPr/>
          <a:lstStyle/>
          <a:p>
            <a:endParaRPr lang="en-US" dirty="0"/>
          </a:p>
        </p:txBody>
      </p:sp>
      <p:pic>
        <p:nvPicPr>
          <p:cNvPr id="5" name="Content Placeholder 4" descr="A colorful lines and dots&#10;&#10;Description automatically generated">
            <a:extLst>
              <a:ext uri="{FF2B5EF4-FFF2-40B4-BE49-F238E27FC236}">
                <a16:creationId xmlns:a16="http://schemas.microsoft.com/office/drawing/2014/main" id="{B003C409-F569-AAB2-7417-5A639788A4F9}"/>
              </a:ext>
            </a:extLst>
          </p:cNvPr>
          <p:cNvPicPr>
            <a:picLocks noGrp="1" noChangeAspect="1"/>
          </p:cNvPicPr>
          <p:nvPr>
            <p:ph idx="1"/>
          </p:nvPr>
        </p:nvPicPr>
        <p:blipFill>
          <a:blip r:embed="rId2"/>
          <a:stretch>
            <a:fillRect/>
          </a:stretch>
        </p:blipFill>
        <p:spPr>
          <a:xfrm>
            <a:off x="4724400" y="2167731"/>
            <a:ext cx="4181475" cy="4371975"/>
          </a:xfrm>
        </p:spPr>
      </p:pic>
      <p:sp>
        <p:nvSpPr>
          <p:cNvPr id="4" name="Slide Number Placeholder 3">
            <a:extLst>
              <a:ext uri="{FF2B5EF4-FFF2-40B4-BE49-F238E27FC236}">
                <a16:creationId xmlns:a16="http://schemas.microsoft.com/office/drawing/2014/main" id="{ED63BB18-76EF-BFCF-0B2C-DECF9A61506D}"/>
              </a:ext>
            </a:extLst>
          </p:cNvPr>
          <p:cNvSpPr>
            <a:spLocks noGrp="1"/>
          </p:cNvSpPr>
          <p:nvPr>
            <p:ph type="sldNum" sz="quarter" idx="12"/>
          </p:nvPr>
        </p:nvSpPr>
        <p:spPr/>
        <p:txBody>
          <a:bodyPr/>
          <a:lstStyle/>
          <a:p>
            <a:fld id="{E1749D0C-AFA5-4E71-A65E-422F634B557B}" type="slidenum">
              <a:rPr lang="en-US" smtClean="0"/>
              <a:t>15</a:t>
            </a:fld>
            <a:endParaRPr lang="en-US"/>
          </a:p>
        </p:txBody>
      </p:sp>
      <p:pic>
        <p:nvPicPr>
          <p:cNvPr id="6" name="Picture 5" descr="A blue and red lines and dots&#10;&#10;Description automatically generated">
            <a:extLst>
              <a:ext uri="{FF2B5EF4-FFF2-40B4-BE49-F238E27FC236}">
                <a16:creationId xmlns:a16="http://schemas.microsoft.com/office/drawing/2014/main" id="{906800CE-97A7-CB80-2D72-8F8AA3775023}"/>
              </a:ext>
            </a:extLst>
          </p:cNvPr>
          <p:cNvPicPr>
            <a:picLocks noChangeAspect="1"/>
          </p:cNvPicPr>
          <p:nvPr/>
        </p:nvPicPr>
        <p:blipFill>
          <a:blip r:embed="rId3"/>
          <a:stretch>
            <a:fillRect/>
          </a:stretch>
        </p:blipFill>
        <p:spPr>
          <a:xfrm>
            <a:off x="352425" y="1871662"/>
            <a:ext cx="4057650" cy="4857750"/>
          </a:xfrm>
          <a:prstGeom prst="rect">
            <a:avLst/>
          </a:prstGeom>
        </p:spPr>
      </p:pic>
    </p:spTree>
    <p:extLst>
      <p:ext uri="{BB962C8B-B14F-4D97-AF65-F5344CB8AC3E}">
        <p14:creationId xmlns:p14="http://schemas.microsoft.com/office/powerpoint/2010/main" val="262852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05F-18C1-E3A6-42A3-931AE6FBCC2D}"/>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işleme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Sorgular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24C729EA-0F7D-1C36-6101-4C38A171FCAE}"/>
              </a:ext>
            </a:extLst>
          </p:cNvPr>
          <p:cNvSpPr>
            <a:spLocks noGrp="1"/>
          </p:cNvSpPr>
          <p:nvPr>
            <p:ph idx="1"/>
          </p:nvPr>
        </p:nvSpPr>
        <p:spPr/>
        <p:txBody>
          <a:bodyPr vert="horz" lIns="91440" tIns="45720" rIns="91440" bIns="45720" rtlCol="0" anchor="t">
            <a:noAutofit/>
          </a:bodyPr>
          <a:lstStyle/>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Ön</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İşleme</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Süresi</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dirty="0">
                <a:latin typeface="JetBrains Mono SemiBold"/>
                <a:cs typeface="Times New Roman"/>
              </a:rPr>
              <a:t>Contraction Hierarchies (CH), </a:t>
            </a:r>
            <a:r>
              <a:rPr lang="en-US" dirty="0" err="1">
                <a:latin typeface="JetBrains Mono SemiBold"/>
                <a:cs typeface="Times New Roman"/>
              </a:rPr>
              <a:t>hiyerarşik</a:t>
            </a:r>
            <a:r>
              <a:rPr lang="en-US" dirty="0">
                <a:latin typeface="JetBrains Mono SemiBold"/>
                <a:cs typeface="Times New Roman"/>
              </a:rPr>
              <a:t> </a:t>
            </a:r>
            <a:r>
              <a:rPr lang="en-US" dirty="0" err="1">
                <a:latin typeface="JetBrains Mono SemiBold"/>
                <a:cs typeface="Times New Roman"/>
              </a:rPr>
              <a:t>yapıyı</a:t>
            </a:r>
            <a:r>
              <a:rPr lang="en-US" dirty="0">
                <a:latin typeface="JetBrains Mono SemiBold"/>
                <a:cs typeface="Times New Roman"/>
              </a:rPr>
              <a:t> </a:t>
            </a:r>
            <a:r>
              <a:rPr lang="en-US" dirty="0" err="1">
                <a:latin typeface="JetBrains Mono SemiBold"/>
                <a:cs typeface="Times New Roman"/>
              </a:rPr>
              <a:t>oluşturmak</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a:solidFill>
                  <a:srgbClr val="D73A49"/>
                </a:solidFill>
                <a:latin typeface="JetBrains Mono SemiBold"/>
                <a:cs typeface="Times New Roman"/>
              </a:rPr>
              <a:t>1.74383s</a:t>
            </a:r>
            <a:r>
              <a:rPr lang="en-US" dirty="0">
                <a:latin typeface="JetBrains Mono SemiBold"/>
                <a:cs typeface="Times New Roman"/>
              </a:rPr>
              <a:t> </a:t>
            </a:r>
            <a:r>
              <a:rPr lang="en-US" dirty="0" err="1">
                <a:latin typeface="JetBrains Mono SemiBold"/>
                <a:cs typeface="Times New Roman"/>
              </a:rPr>
              <a:t>gibi</a:t>
            </a:r>
            <a:r>
              <a:rPr lang="en-US" dirty="0">
                <a:latin typeface="JetBrains Mono SemiBold"/>
                <a:cs typeface="Times New Roman"/>
              </a:rPr>
              <a:t> </a:t>
            </a:r>
            <a:r>
              <a:rPr lang="en-US" dirty="0" err="1">
                <a:latin typeface="JetBrains Mono SemiBold"/>
                <a:cs typeface="Times New Roman"/>
              </a:rPr>
              <a:t>önemli</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süresi</a:t>
            </a:r>
            <a:r>
              <a:rPr lang="en-US" dirty="0">
                <a:latin typeface="JetBrains Mono SemiBold"/>
                <a:cs typeface="Times New Roman"/>
              </a:rPr>
              <a:t> </a:t>
            </a:r>
            <a:r>
              <a:rPr lang="en-US" dirty="0" err="1">
                <a:latin typeface="JetBrains Mono SemiBold"/>
                <a:cs typeface="Times New Roman"/>
              </a:rPr>
              <a:t>gerektirir</a:t>
            </a:r>
            <a:r>
              <a:rPr lang="en-US" dirty="0">
                <a:latin typeface="JetBrains Mono SemiBold"/>
                <a:cs typeface="Times New Roman"/>
              </a:rPr>
              <a:t>. Bu, </a:t>
            </a:r>
            <a:r>
              <a:rPr lang="en-US" dirty="0" err="1">
                <a:latin typeface="JetBrains Mono SemiBold"/>
                <a:cs typeface="Times New Roman"/>
              </a:rPr>
              <a:t>daha</a:t>
            </a:r>
            <a:r>
              <a:rPr lang="en-US" dirty="0">
                <a:latin typeface="JetBrains Mono SemiBold"/>
                <a:cs typeface="Times New Roman"/>
              </a:rPr>
              <a:t> </a:t>
            </a:r>
            <a:r>
              <a:rPr lang="en-US" dirty="0" err="1">
                <a:latin typeface="JetBrains Mono SemiBold"/>
                <a:cs typeface="Times New Roman"/>
              </a:rPr>
              <a:t>hızlı</a:t>
            </a:r>
            <a:r>
              <a:rPr lang="en-US" dirty="0">
                <a:latin typeface="JetBrains Mono SemiBold"/>
                <a:cs typeface="Times New Roman"/>
              </a:rPr>
              <a:t> </a:t>
            </a:r>
            <a:r>
              <a:rPr lang="en-US" dirty="0" err="1">
                <a:latin typeface="JetBrains Mono SemiBold"/>
                <a:cs typeface="Times New Roman"/>
              </a:rPr>
              <a:t>sorgulamalar</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defaya</a:t>
            </a:r>
            <a:r>
              <a:rPr lang="en-US" dirty="0">
                <a:latin typeface="JetBrains Mono SemiBold"/>
                <a:cs typeface="Times New Roman"/>
              </a:rPr>
              <a:t> </a:t>
            </a:r>
            <a:r>
              <a:rPr lang="en-US" dirty="0" err="1">
                <a:latin typeface="JetBrains Mono SemiBold"/>
                <a:cs typeface="Times New Roman"/>
              </a:rPr>
              <a:t>mahsus</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maliyettir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Sorgu</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Süresi</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a:t>
            </a:r>
            <a:endParaRPr lang="en-US" dirty="0">
              <a:latin typeface="JetBrains Mono ExtraBold" panose="02000009000000000000" pitchFamily="49" charset="0"/>
              <a:ea typeface="JetBrains Mono ExtraBold" panose="02000009000000000000" pitchFamily="49" charset="0"/>
              <a:cs typeface="JetBrains Mono ExtraBold" panose="02000009000000000000" pitchFamily="49" charset="0"/>
            </a:endParaRPr>
          </a:p>
          <a:p>
            <a:pPr marL="0" indent="0">
              <a:buNone/>
            </a:pPr>
            <a:r>
              <a:rPr lang="en-US" dirty="0">
                <a:solidFill>
                  <a:srgbClr val="D73A49"/>
                </a:solidFill>
                <a:latin typeface="JetBrains Mono SemiBold"/>
                <a:cs typeface="Times New Roman"/>
              </a:rPr>
              <a:t>Contraction Hierarchies: 0.0032s </a:t>
            </a:r>
          </a:p>
          <a:p>
            <a:pPr marL="0" indent="0">
              <a:buNone/>
            </a:pPr>
            <a:r>
              <a:rPr lang="en-US" dirty="0">
                <a:solidFill>
                  <a:srgbClr val="7030A0"/>
                </a:solidFill>
                <a:latin typeface="JetBrains Mono SemiBold"/>
                <a:cs typeface="Times New Roman"/>
              </a:rPr>
              <a:t>Dijkstra: 0.0156s</a:t>
            </a:r>
            <a:endParaRPr lang="en-US" dirty="0">
              <a:solidFill>
                <a:srgbClr val="7030A0"/>
              </a:solidFill>
              <a:latin typeface="JetBrains Mono SemiBold"/>
            </a:endParaRPr>
          </a:p>
        </p:txBody>
      </p:sp>
      <p:sp>
        <p:nvSpPr>
          <p:cNvPr id="4" name="Slide Number Placeholder 3">
            <a:extLst>
              <a:ext uri="{FF2B5EF4-FFF2-40B4-BE49-F238E27FC236}">
                <a16:creationId xmlns:a16="http://schemas.microsoft.com/office/drawing/2014/main" id="{8A35C608-16FC-CE98-4C39-6477150EA9DA}"/>
              </a:ext>
            </a:extLst>
          </p:cNvPr>
          <p:cNvSpPr>
            <a:spLocks noGrp="1"/>
          </p:cNvSpPr>
          <p:nvPr>
            <p:ph type="sldNum" sz="quarter" idx="12"/>
          </p:nvPr>
        </p:nvSpPr>
        <p:spPr/>
        <p:txBody>
          <a:bodyPr/>
          <a:lstStyle/>
          <a:p>
            <a:fld id="{E1749D0C-AFA5-4E71-A65E-422F634B557B}" type="slidenum">
              <a:rPr lang="en-US" smtClean="0"/>
              <a:t>16</a:t>
            </a:fld>
            <a:endParaRPr lang="en-US"/>
          </a:p>
        </p:txBody>
      </p:sp>
    </p:spTree>
    <p:extLst>
      <p:ext uri="{BB962C8B-B14F-4D97-AF65-F5344CB8AC3E}">
        <p14:creationId xmlns:p14="http://schemas.microsoft.com/office/powerpoint/2010/main" val="281978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C66F-0291-166F-BD5F-896A7938CB8D}"/>
              </a:ext>
            </a:extLst>
          </p:cNvPr>
          <p:cNvSpPr>
            <a:spLocks noGrp="1"/>
          </p:cNvSpPr>
          <p:nvPr>
            <p:ph type="title"/>
          </p:nvPr>
        </p:nvSpPr>
        <p:spPr>
          <a:xfrm>
            <a:off x="521208" y="392558"/>
            <a:ext cx="8110728" cy="1325563"/>
          </a:xfrm>
        </p:spPr>
        <p:txBody>
          <a:bodyPr>
            <a:normAutofit/>
          </a:bodyPr>
          <a:lstStyle/>
          <a:p>
            <a:pPr algn="ct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İncelenen</a:t>
            </a:r>
            <a: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Sayıları</a:t>
            </a:r>
            <a:endPar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FFFBFA72-8C1A-0654-D6D9-B2E6E7E5E070}"/>
              </a:ext>
            </a:extLst>
          </p:cNvPr>
          <p:cNvSpPr>
            <a:spLocks noGrp="1"/>
          </p:cNvSpPr>
          <p:nvPr>
            <p:ph idx="1"/>
          </p:nvPr>
        </p:nvSpPr>
        <p:spPr/>
        <p:txBody>
          <a:bodyPr vert="horz" lIns="91440" tIns="45720" rIns="91440" bIns="45720" rtlCol="0" anchor="t">
            <a:normAutofit/>
          </a:bodyPr>
          <a:lstStyle/>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İncelenen</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Düğüm</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Sayısı</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a:t>
            </a:r>
            <a:endParaRPr lang="en-US" dirty="0">
              <a:latin typeface="JetBrains Mono ExtraBold" panose="02000009000000000000" pitchFamily="49" charset="0"/>
              <a:ea typeface="JetBrains Mono ExtraBold" panose="02000009000000000000" pitchFamily="49" charset="0"/>
              <a:cs typeface="JetBrains Mono ExtraBold" panose="02000009000000000000" pitchFamily="49" charset="0"/>
            </a:endParaRPr>
          </a:p>
          <a:p>
            <a:pPr marL="0" indent="0">
              <a:buNone/>
            </a:pPr>
            <a:r>
              <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58 </a:t>
            </a:r>
            <a:r>
              <a:rPr lang="en-US" dirty="0" err="1">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endPar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Dijkstra: 439 </a:t>
            </a:r>
            <a:r>
              <a:rPr lang="en-US" dirty="0" err="1">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endPar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Dijkstra’ya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kıyasla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yaklaşık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8 kat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daha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az</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incelemektedir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a:t>
            </a:r>
          </a:p>
          <a:p>
            <a:pPr marL="0" indent="0">
              <a:buNone/>
            </a:pPr>
            <a:b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b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23CBBDC4-4ACC-9363-1FE8-94D3A7E78F7A}"/>
              </a:ext>
            </a:extLst>
          </p:cNvPr>
          <p:cNvSpPr>
            <a:spLocks noGrp="1"/>
          </p:cNvSpPr>
          <p:nvPr>
            <p:ph type="sldNum" sz="quarter" idx="12"/>
          </p:nvPr>
        </p:nvSpPr>
        <p:spPr/>
        <p:txBody>
          <a:bodyPr/>
          <a:lstStyle/>
          <a:p>
            <a:fld id="{E1749D0C-AFA5-4E71-A65E-422F634B557B}" type="slidenum">
              <a:rPr lang="en-US" smtClean="0"/>
              <a:t>17</a:t>
            </a:fld>
            <a:endParaRPr lang="en-US"/>
          </a:p>
        </p:txBody>
      </p:sp>
    </p:spTree>
    <p:extLst>
      <p:ext uri="{BB962C8B-B14F-4D97-AF65-F5344CB8AC3E}">
        <p14:creationId xmlns:p14="http://schemas.microsoft.com/office/powerpoint/2010/main" val="129425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DF43-5544-BAFA-31B8-B07999D15F0B}"/>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D42F8207-0480-1335-FCA6-597406E1640B}"/>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18</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9" name="Content Placeholder 8">
            <a:extLst>
              <a:ext uri="{FF2B5EF4-FFF2-40B4-BE49-F238E27FC236}">
                <a16:creationId xmlns:a16="http://schemas.microsoft.com/office/drawing/2014/main" id="{39C04FB8-C38E-3EA2-57F5-AE51860F4503}"/>
              </a:ext>
            </a:extLst>
          </p:cNvPr>
          <p:cNvSpPr>
            <a:spLocks noGrp="1"/>
          </p:cNvSpPr>
          <p:nvPr>
            <p:ph idx="1"/>
          </p:nvPr>
        </p:nvSpPr>
        <p:spPr/>
        <p:txBody>
          <a:bodyPr>
            <a:normAutofit fontScale="85000" lnSpcReduction="20000"/>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Hierarchies</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tek seferlik bir önişleme süresi yatırımıyla sorgu sırasında incelenen düğüm sayısını büyük ölçüde azaltır. Bu ön işleme aşamasında, haritadaki tüm düğümler analiz edilerek önem sırasına göre sıralanır ve daha az önemli olan düğümler birleştirilerek atlama yolları (</a:t>
            </a: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shortcuts</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oluşturulur. Bu sayede, sorgu sırasında algoritma yalnızca gerekli düğümleri inceleyerek en kısa rotayı çok daha hızlı bir şekilde hesaplar. Özellikle büyük yol ağlarında, her sorguda tüm düğümleri baştan incelemenin getirdiği zaman maliyetinden kaçınılır.</a:t>
            </a:r>
          </a:p>
        </p:txBody>
      </p:sp>
    </p:spTree>
    <p:extLst>
      <p:ext uri="{BB962C8B-B14F-4D97-AF65-F5344CB8AC3E}">
        <p14:creationId xmlns:p14="http://schemas.microsoft.com/office/powerpoint/2010/main" val="165567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2F4E-90DB-8ED2-7849-8BA1DEC5AF27}"/>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endParaRPr lang="tr-TR" dirty="0"/>
          </a:p>
        </p:txBody>
      </p:sp>
      <p:sp>
        <p:nvSpPr>
          <p:cNvPr id="3" name="Content Placeholder 2">
            <a:extLst>
              <a:ext uri="{FF2B5EF4-FFF2-40B4-BE49-F238E27FC236}">
                <a16:creationId xmlns:a16="http://schemas.microsoft.com/office/drawing/2014/main" id="{5A5DF8E4-A48A-AB0D-5DA2-0BC9880F8A7F}"/>
              </a:ext>
            </a:extLst>
          </p:cNvPr>
          <p:cNvSpPr>
            <a:spLocks noGrp="1"/>
          </p:cNvSpPr>
          <p:nvPr>
            <p:ph idx="1"/>
          </p:nvPr>
        </p:nvSpPr>
        <p:spPr/>
        <p:txBody>
          <a:bodyPr vert="horz" lIns="91440" tIns="45720" rIns="91440" bIns="45720" rtlCol="0" anchor="t">
            <a:noAutofit/>
          </a:bodyPr>
          <a:lstStyle/>
          <a:p>
            <a:pPr marL="0" indent="0">
              <a:spcBef>
                <a:spcPts val="1200"/>
              </a:spcBef>
              <a:spcAft>
                <a:spcPts val="1200"/>
              </a:spcAft>
              <a:buNone/>
            </a:pP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Bu yöntem, yoğun trafik ağları, büyük şehir haritaları veya sık sık en kısa yol hesaplaması gerektiren navigasyon uygulamaları gibi alanlarda </a:t>
            </a:r>
            <a:r>
              <a:rPr lang="tr-TR" sz="2000" dirty="0" err="1">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algoritmasına kıyasla çok daha verimli bir seçenek olarak öne çıkar. Örneğin, bir şehirdeki yüzlerce kavşak ve yolun analiz edildiği bir ağda, </a:t>
            </a:r>
            <a:r>
              <a:rPr lang="tr-TR" sz="2000" b="0" i="0" u="none" strike="noStrike" dirty="0" err="1">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b="0" i="0" u="none" strike="noStrike" dirty="0" err="1">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Hierarchies</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algoritması</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yalnızca önemli kavşakları ve bağlantıları dikkate alarak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sorgu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süresini büyük ölçüde hızlandırabilir</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Bu hız avantajı</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gerçek zamanlı navigasyon veya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sık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sorgu gerektiren sistemlerde önemli bir fark yaratır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ve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hem kullanıcı deneyimini hem de işlem verimliliğini artırır</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a:t>
            </a:r>
            <a:endParaRPr lang="en-US" sz="20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rtl="0" fontAlgn="base">
              <a:spcBef>
                <a:spcPts val="1200"/>
              </a:spcBef>
              <a:spcAft>
                <a:spcPts val="1200"/>
              </a:spcAft>
              <a:buNone/>
            </a:pPr>
            <a:endPar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B514B326-B302-767C-29DC-B0E52C6399FC}"/>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19</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416086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82A1-8768-B2CC-F5CD-353B180E0CC5}"/>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Bölümler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67F0E1F5-357E-AE39-0F9B-0D4968A38AE0}"/>
              </a:ext>
            </a:extLst>
          </p:cNvPr>
          <p:cNvSpPr>
            <a:spLocks noGrp="1"/>
          </p:cNvSpPr>
          <p:nvPr>
            <p:ph idx="1"/>
          </p:nvPr>
        </p:nvSpPr>
        <p:spPr>
          <a:xfrm>
            <a:off x="1097281" y="1690688"/>
            <a:ext cx="6618330" cy="4351338"/>
          </a:xfrm>
        </p:spPr>
        <p:txBody>
          <a:bodyPr vert="horz" lIns="91440" tIns="45720" rIns="91440" bIns="45720" rtlCol="0" anchor="t">
            <a:normAutofit/>
          </a:bodyPr>
          <a:lstStyle/>
          <a:p>
            <a:pPr marL="0" indent="0">
              <a:buNone/>
            </a:pP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1.	Dijkstra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CH</a:t>
            </a: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2.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Kodlama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similasyon</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3.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Simülasyon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Sonucu</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4.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p>
        </p:txBody>
      </p:sp>
      <p:sp>
        <p:nvSpPr>
          <p:cNvPr id="4" name="Slide Number Placeholder 3">
            <a:extLst>
              <a:ext uri="{FF2B5EF4-FFF2-40B4-BE49-F238E27FC236}">
                <a16:creationId xmlns:a16="http://schemas.microsoft.com/office/drawing/2014/main" id="{E8D9110B-10FC-2E35-0DB5-B491FD012950}"/>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2</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78666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7F54-9599-288F-C312-342D89C9F5E5}"/>
              </a:ext>
            </a:extLst>
          </p:cNvPr>
          <p:cNvSpPr>
            <a:spLocks noGrp="1"/>
          </p:cNvSpPr>
          <p:nvPr>
            <p:ph type="title"/>
          </p:nvPr>
        </p:nvSpPr>
        <p:spPr/>
        <p:txBody>
          <a:bodyPr/>
          <a:lstStyle/>
          <a:p>
            <a:pPr algn="ctr"/>
            <a:r>
              <a:rPr lang="en-US" dirty="0" err="1">
                <a:solidFill>
                  <a:srgbClr val="FF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Kaynakça</a:t>
            </a:r>
          </a:p>
        </p:txBody>
      </p:sp>
      <p:sp>
        <p:nvSpPr>
          <p:cNvPr id="3" name="Content Placeholder 2">
            <a:extLst>
              <a:ext uri="{FF2B5EF4-FFF2-40B4-BE49-F238E27FC236}">
                <a16:creationId xmlns:a16="http://schemas.microsoft.com/office/drawing/2014/main" id="{8C2DED99-FB54-E688-728D-D98045BD34F4}"/>
              </a:ext>
            </a:extLst>
          </p:cNvPr>
          <p:cNvSpPr>
            <a:spLocks noGrp="1"/>
          </p:cNvSpPr>
          <p:nvPr>
            <p:ph idx="1"/>
          </p:nvPr>
        </p:nvSpPr>
        <p:spPr/>
        <p:txBody>
          <a:bodyPr vert="horz" lIns="91440" tIns="45720" rIns="91440" bIns="45720" rtlCol="0" anchor="t">
            <a:normAutofit/>
          </a:bodyPr>
          <a:lstStyle/>
          <a:p>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https://github.com/tungduong0708/Contraction-Hierarchy </a:t>
            </a:r>
          </a:p>
        </p:txBody>
      </p:sp>
      <p:sp>
        <p:nvSpPr>
          <p:cNvPr id="4" name="Slide Number Placeholder 3">
            <a:extLst>
              <a:ext uri="{FF2B5EF4-FFF2-40B4-BE49-F238E27FC236}">
                <a16:creationId xmlns:a16="http://schemas.microsoft.com/office/drawing/2014/main" id="{8F9FCA58-3758-A654-5325-B16EA1EA7FFA}"/>
              </a:ext>
            </a:extLst>
          </p:cNvPr>
          <p:cNvSpPr>
            <a:spLocks noGrp="1"/>
          </p:cNvSpPr>
          <p:nvPr>
            <p:ph type="sldNum" sz="quarter" idx="12"/>
          </p:nvPr>
        </p:nvSpPr>
        <p:spPr/>
        <p:txBody>
          <a:bodyPr/>
          <a:lstStyle/>
          <a:p>
            <a:fld id="{E1749D0C-AFA5-4E71-A65E-422F634B557B}" type="slidenum">
              <a:rPr lang="en-US" smtClean="0"/>
              <a:t>20</a:t>
            </a:fld>
            <a:endParaRPr lang="en-US"/>
          </a:p>
        </p:txBody>
      </p:sp>
    </p:spTree>
    <p:extLst>
      <p:ext uri="{BB962C8B-B14F-4D97-AF65-F5344CB8AC3E}">
        <p14:creationId xmlns:p14="http://schemas.microsoft.com/office/powerpoint/2010/main" val="177433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2E44-3903-7CE1-8458-7DFB02A94E9D}"/>
              </a:ext>
            </a:extLst>
          </p:cNvPr>
          <p:cNvSpPr>
            <a:spLocks noGrp="1"/>
          </p:cNvSpPr>
          <p:nvPr>
            <p:ph type="title"/>
          </p:nvPr>
        </p:nvSpPr>
        <p:spPr/>
        <p:txBody>
          <a:bodyPr/>
          <a:lstStyle/>
          <a:p>
            <a:pPr algn="ct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3E86043A-72CC-2515-BC7A-A0EEAC060A76}"/>
              </a:ext>
            </a:extLst>
          </p:cNvPr>
          <p:cNvSpPr>
            <a:spLocks noGrp="1"/>
          </p:cNvSpPr>
          <p:nvPr>
            <p:ph idx="1"/>
          </p:nvPr>
        </p:nvSpPr>
        <p:spPr>
          <a:xfrm>
            <a:off x="628650" y="2248190"/>
            <a:ext cx="7886700" cy="4303713"/>
          </a:xfrm>
        </p:spPr>
        <p:txBody>
          <a:bodyPr vert="horz" lIns="91440" tIns="45720" rIns="91440" bIns="45720" rtlCol="0" anchor="t">
            <a:normAutofit fontScale="92500" lnSpcReduction="10000"/>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 bir kaynaktan hedefe en kısa yolu bulurken, her adımda en küçük mesafeye sahip düğümü seçer. Düğüm etiketlerini güncelleyerek, geçiş kenarlarının uzunluklarını dikkate alır</a:t>
            </a:r>
            <a:r>
              <a:rPr lang="tr-TR"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 Bu işlem, tüm düğümler işlenene kadar devam eder </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ve her seferinde en kısa yolun keşfedilmesini sağlar. Algoritma, gereksiz hesaplamaları minimize ederek, büyük ağlarda daha verimli çalışmak için optimize edilebilir. </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7ACB6482-C5EB-900B-B9EA-5E2E54455DFB}"/>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3</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6" name="AutoShape 4">
            <a:extLst>
              <a:ext uri="{FF2B5EF4-FFF2-40B4-BE49-F238E27FC236}">
                <a16:creationId xmlns:a16="http://schemas.microsoft.com/office/drawing/2014/main" id="{780C51AF-02A5-0799-6D58-79B0E5D69B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41836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7404-D1AA-3497-F96B-C497B68F5DBF}"/>
              </a:ext>
            </a:extLst>
          </p:cNvPr>
          <p:cNvSpPr>
            <a:spLocks noGrp="1"/>
          </p:cNvSpPr>
          <p:nvPr>
            <p:ph type="title"/>
          </p:nvPr>
        </p:nvSpPr>
        <p:spPr/>
        <p:txBody>
          <a:bodyPr/>
          <a:lstStyle/>
          <a:p>
            <a:pPr algn="ct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7C7504-B17A-7355-34E5-E0DDF677681B}"/>
                  </a:ext>
                </a:extLst>
              </p:cNvPr>
              <p:cNvSpPr>
                <a:spLocks noGrp="1"/>
              </p:cNvSpPr>
              <p:nvPr>
                <p:ph idx="1"/>
              </p:nvPr>
            </p:nvSpPr>
            <p:spPr>
              <a:xfrm>
                <a:off x="482735" y="1825625"/>
                <a:ext cx="7889021" cy="4351338"/>
              </a:xfrm>
            </p:spPr>
            <p:txBody>
              <a:bodyPr>
                <a:normAutofit/>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algoritmasının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zaman</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karmaşıklığı, kullanılan veri yapısına bağlı olarak değişir: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F</a:t>
                </a:r>
                <a:r>
                  <a:rPr lang="tr-TR"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a:t>
                </a:r>
                <a:r>
                  <a:rPr lang="tr-TR" dirty="0" err="1">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Heap</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ile: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14:m>
                  <m:oMath xmlns:m="http://schemas.openxmlformats.org/officeDocument/2006/math">
                    <m:r>
                      <a:rPr lang="en-US" b="0" i="1" smtClean="0">
                        <a:solidFill>
                          <a:schemeClr val="tx1"/>
                        </a:solidFill>
                        <a:latin typeface="Cambria Math" panose="02040503050406030204" pitchFamily="18" charset="0"/>
                      </a:rPr>
                      <m:t>𝑂</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𝑉</m:t>
                        </m:r>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panose="02040503050406030204" pitchFamily="18" charset="0"/>
                              </a:rPr>
                              <m:t>𝑙𝑜𝑔</m:t>
                            </m:r>
                          </m:fName>
                          <m:e>
                            <m:r>
                              <a:rPr lang="en-US" b="0" i="1" smtClean="0">
                                <a:solidFill>
                                  <a:schemeClr val="tx1"/>
                                </a:solidFill>
                                <a:latin typeface="Cambria Math" panose="02040503050406030204" pitchFamily="18" charset="0"/>
                              </a:rPr>
                              <m:t>𝑉</m:t>
                            </m:r>
                          </m:e>
                        </m:fun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a14:m>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tr-TR" b="1"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Düz Dizi </a:t>
                </a:r>
                <a:r>
                  <a:rPr lang="tr-TR" b="1" dirty="0">
                    <a:latin typeface="JetBrains Mono SemiBold" panose="02000009000000000000" pitchFamily="49" charset="0"/>
                    <a:ea typeface="JetBrains Mono SemiBold" panose="02000009000000000000" pitchFamily="49" charset="0"/>
                    <a:cs typeface="JetBrains Mono SemiBold" panose="02000009000000000000" pitchFamily="49" charset="0"/>
                  </a:rPr>
                  <a:t>ile:</a:t>
                </a:r>
                <a14:m>
                  <m:oMath xmlns:m="http://schemas.openxmlformats.org/officeDocument/2006/math">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𝑉</m:t>
                            </m:r>
                          </m:e>
                          <m:sup>
                            <m:r>
                              <a:rPr lang="en-US" b="0" i="1" smtClean="0">
                                <a:solidFill>
                                  <a:schemeClr val="tx1"/>
                                </a:solidFill>
                                <a:latin typeface="Cambria Math" panose="02040503050406030204" pitchFamily="18" charset="0"/>
                              </a:rPr>
                              <m:t>2</m:t>
                            </m:r>
                          </m:sup>
                        </m:sSup>
                      </m:e>
                    </m:d>
                  </m:oMath>
                </a14:m>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mc:Choice>
        <mc:Fallback xmlns="">
          <p:sp>
            <p:nvSpPr>
              <p:cNvPr id="3" name="Content Placeholder 2">
                <a:extLst>
                  <a:ext uri="{FF2B5EF4-FFF2-40B4-BE49-F238E27FC236}">
                    <a16:creationId xmlns:a16="http://schemas.microsoft.com/office/drawing/2014/main" id="{B07C7504-B17A-7355-34E5-E0DDF677681B}"/>
                  </a:ext>
                </a:extLst>
              </p:cNvPr>
              <p:cNvSpPr>
                <a:spLocks noGrp="1" noRot="1" noChangeAspect="1" noMove="1" noResize="1" noEditPoints="1" noAdjustHandles="1" noChangeArrowheads="1" noChangeShapeType="1" noTextEdit="1"/>
              </p:cNvSpPr>
              <p:nvPr>
                <p:ph idx="1"/>
              </p:nvPr>
            </p:nvSpPr>
            <p:spPr>
              <a:xfrm>
                <a:off x="482735" y="1825625"/>
                <a:ext cx="7889021" cy="4351338"/>
              </a:xfrm>
              <a:blipFill>
                <a:blip r:embed="rId3"/>
                <a:stretch>
                  <a:fillRect l="-1546" t="-2241" r="-100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5BAE1A-BD20-99ED-2643-2DCBF7206139}"/>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4</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27796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F340-5FA4-9D6B-2612-BE6F834AF287}"/>
              </a:ext>
            </a:extLst>
          </p:cNvPr>
          <p:cNvSpPr>
            <a:spLocks noGrp="1"/>
          </p:cNvSpPr>
          <p:nvPr>
            <p:ph type="title"/>
          </p:nvPr>
        </p:nvSpPr>
        <p:spPr>
          <a:xfrm>
            <a:off x="628649" y="365126"/>
            <a:ext cx="7953375" cy="1325563"/>
          </a:xfrm>
        </p:spPr>
        <p:txBody>
          <a:bodyPr/>
          <a:lstStyle/>
          <a:p>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748894D4-590E-7527-FED1-C9F341CC7DD0}"/>
              </a:ext>
            </a:extLst>
          </p:cNvPr>
          <p:cNvSpPr>
            <a:spLocks noGrp="1"/>
          </p:cNvSpPr>
          <p:nvPr>
            <p:ph idx="1"/>
          </p:nvPr>
        </p:nvSpPr>
        <p:spPr/>
        <p:txBody>
          <a:bodyPr/>
          <a:lstStyle/>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(CH),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büyük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ölçekli</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ağlarda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kısa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yol</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bulma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sürecini</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hızlandırmak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için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geliştirilmiş</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bir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algoritmadır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Bu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yöntem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düğümlerin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önem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derecesine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göre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ağın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daralması</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(contraction)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prensibine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dayanır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12DA2E92-9504-2082-41EA-14FB64BC9804}"/>
              </a:ext>
            </a:extLst>
          </p:cNvPr>
          <p:cNvSpPr>
            <a:spLocks noGrp="1"/>
          </p:cNvSpPr>
          <p:nvPr>
            <p:ph type="sldNum" sz="quarter" idx="12"/>
          </p:nvPr>
        </p:nvSpPr>
        <p:spPr>
          <a:xfrm>
            <a:off x="6457950" y="6410325"/>
            <a:ext cx="2057400" cy="365125"/>
          </a:xfrm>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5</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122325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31DB-3537-144F-5B0D-C6A2997C71C7}"/>
              </a:ext>
            </a:extLst>
          </p:cNvPr>
          <p:cNvSpPr>
            <a:spLocks noGrp="1"/>
          </p:cNvSpPr>
          <p:nvPr>
            <p:ph type="title"/>
          </p:nvPr>
        </p:nvSpPr>
        <p:spPr/>
        <p:txBody>
          <a:bodyPr/>
          <a:lstStyle/>
          <a:p>
            <a:pPr algn="ct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Kodlama</a:t>
            </a:r>
            <a:r>
              <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similasyon</a:t>
            </a:r>
            <a:endPar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B170A149-2015-57CA-2C51-F640FE4F5570}"/>
              </a:ext>
            </a:extLst>
          </p:cNvPr>
          <p:cNvSpPr>
            <a:spLocks noGrp="1"/>
          </p:cNvSpPr>
          <p:nvPr>
            <p:ph idx="1"/>
          </p:nvPr>
        </p:nvSpPr>
        <p:spPr>
          <a:xfrm>
            <a:off x="713232" y="1720850"/>
            <a:ext cx="7626096" cy="4524501"/>
          </a:xfrm>
        </p:spPr>
        <p:txBody>
          <a:bodyPr vert="horz" lIns="91440" tIns="45720" rIns="91440" bIns="45720" rtlCol="0" anchor="t">
            <a:noAutofit/>
          </a:bodyPr>
          <a:lstStyle/>
          <a:p>
            <a:pPr marL="0" indent="0">
              <a:buNone/>
            </a:pPr>
            <a:r>
              <a:rPr lang="en-US" b="1" dirty="0" err="1">
                <a:solidFill>
                  <a:srgbClr val="C00000"/>
                </a:solidFill>
                <a:latin typeface="JetBrains Mono SemiBold"/>
                <a:cs typeface="Times New Roman"/>
              </a:rPr>
              <a:t>dijkstra</a:t>
            </a:r>
            <a:r>
              <a:rPr lang="en-US" b="1" dirty="0">
                <a:solidFill>
                  <a:srgbClr val="C00000"/>
                </a:solidFill>
                <a:latin typeface="JetBrains Mono SemiBold"/>
                <a:cs typeface="Times New Roman"/>
              </a:rPr>
              <a:t>():</a:t>
            </a:r>
            <a:r>
              <a:rPr lang="en-US" dirty="0">
                <a:solidFill>
                  <a:srgbClr val="C00000"/>
                </a:solidFill>
                <a:latin typeface="JetBrains Mono SemiBold"/>
                <a:cs typeface="Times New Roman"/>
              </a:rPr>
              <a:t> </a:t>
            </a:r>
            <a:r>
              <a:rPr lang="en-US" dirty="0">
                <a:latin typeface="JetBrains Mono SemiBold"/>
                <a:cs typeface="Times New Roman"/>
              </a:rPr>
              <a:t>Bu, </a:t>
            </a:r>
            <a:r>
              <a:rPr lang="en-US" dirty="0" err="1">
                <a:latin typeface="JetBrains Mono SemiBold"/>
                <a:cs typeface="Times New Roman"/>
              </a:rPr>
              <a:t>tek</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kaynaktan</a:t>
            </a:r>
            <a:r>
              <a:rPr lang="en-US" dirty="0">
                <a:latin typeface="JetBrains Mono SemiBold"/>
                <a:cs typeface="Times New Roman"/>
              </a:rPr>
              <a:t> </a:t>
            </a:r>
            <a:r>
              <a:rPr lang="en-US" dirty="0" err="1">
                <a:latin typeface="JetBrains Mono SemiBold"/>
                <a:cs typeface="Times New Roman"/>
              </a:rPr>
              <a:t>tüm</a:t>
            </a:r>
            <a:r>
              <a:rPr lang="en-US" dirty="0">
                <a:latin typeface="JetBrains Mono SemiBold"/>
                <a:cs typeface="Times New Roman"/>
              </a:rPr>
              <a:t> </a:t>
            </a:r>
            <a:r>
              <a:rPr lang="en-US" dirty="0" err="1">
                <a:latin typeface="JetBrains Mono SemiBold"/>
                <a:cs typeface="Times New Roman"/>
              </a:rPr>
              <a:t>diğer</a:t>
            </a:r>
            <a:r>
              <a:rPr lang="en-US" dirty="0">
                <a:latin typeface="JetBrains Mono SemiBold"/>
                <a:cs typeface="Times New Roman"/>
              </a:rPr>
              <a:t> </a:t>
            </a:r>
            <a:r>
              <a:rPr lang="en-US" dirty="0" err="1">
                <a:latin typeface="JetBrains Mono SemiBold"/>
                <a:cs typeface="Times New Roman"/>
              </a:rPr>
              <a:t>düğümlere</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bulan</a:t>
            </a:r>
            <a:r>
              <a:rPr lang="en-US" dirty="0">
                <a:latin typeface="JetBrains Mono SemiBold"/>
                <a:cs typeface="Times New Roman"/>
              </a:rPr>
              <a:t> </a:t>
            </a:r>
            <a:r>
              <a:rPr lang="en-US" dirty="0" err="1">
                <a:latin typeface="JetBrains Mono SemiBold"/>
                <a:cs typeface="Times New Roman"/>
              </a:rPr>
              <a:t>klasik</a:t>
            </a:r>
            <a:r>
              <a:rPr lang="en-US" dirty="0">
                <a:latin typeface="JetBrains Mono SemiBold"/>
                <a:cs typeface="Times New Roman"/>
              </a:rPr>
              <a:t> Dijkstra </a:t>
            </a:r>
            <a:r>
              <a:rPr lang="en-US" dirty="0" err="1">
                <a:latin typeface="JetBrains Mono SemiBold"/>
                <a:cs typeface="Times New Roman"/>
              </a:rPr>
              <a:t>algoritmasıdır</a:t>
            </a:r>
            <a:r>
              <a:rPr lang="en-US" dirty="0">
                <a:latin typeface="JetBrains Mono SemiBold"/>
                <a:cs typeface="Times New Roman"/>
              </a:rPr>
              <a:t>. Her zaman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düşük</a:t>
            </a:r>
            <a:r>
              <a:rPr lang="en-US" dirty="0">
                <a:latin typeface="JetBrains Mono SemiBold"/>
                <a:cs typeface="Times New Roman"/>
              </a:rPr>
              <a:t> </a:t>
            </a:r>
            <a:r>
              <a:rPr lang="en-US" dirty="0" err="1">
                <a:latin typeface="JetBrains Mono SemiBold"/>
                <a:cs typeface="Times New Roman"/>
              </a:rPr>
              <a:t>maliyeti</a:t>
            </a:r>
            <a:r>
              <a:rPr lang="en-US" dirty="0">
                <a:latin typeface="JetBrains Mono SemiBold"/>
                <a:cs typeface="Times New Roman"/>
              </a:rPr>
              <a:t> </a:t>
            </a:r>
            <a:r>
              <a:rPr lang="en-US" dirty="0" err="1">
                <a:latin typeface="JetBrains Mono SemiBold"/>
                <a:cs typeface="Times New Roman"/>
              </a:rPr>
              <a:t>olan</a:t>
            </a:r>
            <a:r>
              <a:rPr lang="en-US" dirty="0">
                <a:latin typeface="JetBrains Mono SemiBold"/>
                <a:cs typeface="Times New Roman"/>
              </a:rPr>
              <a:t> </a:t>
            </a:r>
            <a:r>
              <a:rPr lang="en-US" dirty="0" err="1">
                <a:latin typeface="JetBrains Mono SemiBold"/>
                <a:cs typeface="Times New Roman"/>
              </a:rPr>
              <a:t>düğümü</a:t>
            </a:r>
            <a:r>
              <a:rPr lang="en-US" dirty="0">
                <a:latin typeface="JetBrains Mono SemiBold"/>
                <a:cs typeface="Times New Roman"/>
              </a:rPr>
              <a:t> </a:t>
            </a:r>
            <a:r>
              <a:rPr lang="en-US" dirty="0" err="1">
                <a:latin typeface="JetBrains Mono SemiBold"/>
                <a:cs typeface="Times New Roman"/>
              </a:rPr>
              <a:t>genişletmek</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öncelik</a:t>
            </a:r>
            <a:r>
              <a:rPr lang="en-US" dirty="0">
                <a:latin typeface="JetBrains Mono SemiBold"/>
                <a:cs typeface="Times New Roman"/>
              </a:rPr>
              <a:t> </a:t>
            </a:r>
            <a:r>
              <a:rPr lang="en-US" dirty="0" err="1">
                <a:latin typeface="JetBrains Mono SemiBold"/>
                <a:cs typeface="Times New Roman"/>
              </a:rPr>
              <a:t>kuyruğu</a:t>
            </a:r>
            <a:r>
              <a:rPr lang="en-US" dirty="0">
                <a:latin typeface="JetBrains Mono SemiBold"/>
                <a:cs typeface="Times New Roman"/>
              </a:rPr>
              <a:t> </a:t>
            </a:r>
            <a:r>
              <a:rPr lang="en-US" dirty="0" err="1">
                <a:latin typeface="JetBrains Mono SemiBold"/>
                <a:cs typeface="Times New Roman"/>
              </a:rPr>
              <a:t>kullanır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endParaRPr lang="en-US" b="1" dirty="0">
              <a:latin typeface="JetBrains Mono SemiBold"/>
              <a:cs typeface="Times New Roman"/>
            </a:endParaRPr>
          </a:p>
        </p:txBody>
      </p:sp>
      <p:sp>
        <p:nvSpPr>
          <p:cNvPr id="4" name="Slide Number Placeholder 3">
            <a:extLst>
              <a:ext uri="{FF2B5EF4-FFF2-40B4-BE49-F238E27FC236}">
                <a16:creationId xmlns:a16="http://schemas.microsoft.com/office/drawing/2014/main" id="{4F005E88-3F95-18A7-C604-0B5D6D88BEDB}"/>
              </a:ext>
            </a:extLst>
          </p:cNvPr>
          <p:cNvSpPr>
            <a:spLocks noGrp="1"/>
          </p:cNvSpPr>
          <p:nvPr>
            <p:ph type="sldNum" sz="quarter" idx="12"/>
          </p:nvPr>
        </p:nvSpPr>
        <p:spPr/>
        <p:txBody>
          <a:bodyPr/>
          <a:lstStyle/>
          <a:p>
            <a:fld id="{E1749D0C-AFA5-4E71-A65E-422F634B557B}" type="slidenum">
              <a:rPr lang="en-US" smtClean="0"/>
              <a:t>6</a:t>
            </a:fld>
            <a:endParaRPr lang="en-US"/>
          </a:p>
        </p:txBody>
      </p:sp>
    </p:spTree>
    <p:extLst>
      <p:ext uri="{BB962C8B-B14F-4D97-AF65-F5344CB8AC3E}">
        <p14:creationId xmlns:p14="http://schemas.microsoft.com/office/powerpoint/2010/main" val="371244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1827-7649-0A61-CB53-3A5BFCD25BB9}"/>
              </a:ext>
            </a:extLst>
          </p:cNvPr>
          <p:cNvSpPr>
            <a:spLocks noGrp="1"/>
          </p:cNvSpPr>
          <p:nvPr>
            <p:ph type="title"/>
          </p:nvPr>
        </p:nvSpPr>
        <p:spPr/>
        <p:txBody>
          <a:bodyPr/>
          <a:lstStyle/>
          <a:p>
            <a:endParaRPr lang="tr-TR"/>
          </a:p>
        </p:txBody>
      </p:sp>
      <p:sp>
        <p:nvSpPr>
          <p:cNvPr id="4" name="Slide Number Placeholder 3">
            <a:extLst>
              <a:ext uri="{FF2B5EF4-FFF2-40B4-BE49-F238E27FC236}">
                <a16:creationId xmlns:a16="http://schemas.microsoft.com/office/drawing/2014/main" id="{58825E4D-C416-6718-AE7F-3DA5EC9DCFE5}"/>
              </a:ext>
            </a:extLst>
          </p:cNvPr>
          <p:cNvSpPr>
            <a:spLocks noGrp="1"/>
          </p:cNvSpPr>
          <p:nvPr>
            <p:ph type="sldNum" sz="quarter" idx="12"/>
          </p:nvPr>
        </p:nvSpPr>
        <p:spPr/>
        <p:txBody>
          <a:bodyPr/>
          <a:lstStyle/>
          <a:p>
            <a:fld id="{E1749D0C-AFA5-4E71-A65E-422F634B557B}" type="slidenum">
              <a:rPr lang="en-US" smtClean="0"/>
              <a:t>7</a:t>
            </a:fld>
            <a:endParaRPr lang="en-US"/>
          </a:p>
        </p:txBody>
      </p:sp>
      <p:pic>
        <p:nvPicPr>
          <p:cNvPr id="6" name="Picture 5">
            <a:extLst>
              <a:ext uri="{FF2B5EF4-FFF2-40B4-BE49-F238E27FC236}">
                <a16:creationId xmlns:a16="http://schemas.microsoft.com/office/drawing/2014/main" id="{D4C3517B-BDB4-5676-3DFE-0B7B01F5B50E}"/>
              </a:ext>
            </a:extLst>
          </p:cNvPr>
          <p:cNvPicPr>
            <a:picLocks noChangeAspect="1"/>
          </p:cNvPicPr>
          <p:nvPr/>
        </p:nvPicPr>
        <p:blipFill>
          <a:blip r:embed="rId2"/>
          <a:srcRect r="31758"/>
          <a:stretch/>
        </p:blipFill>
        <p:spPr>
          <a:xfrm>
            <a:off x="2006792" y="277274"/>
            <a:ext cx="4451158" cy="3096702"/>
          </a:xfrm>
          <a:prstGeom prst="rect">
            <a:avLst/>
          </a:prstGeom>
        </p:spPr>
      </p:pic>
      <p:pic>
        <p:nvPicPr>
          <p:cNvPr id="5" name="Picture 5">
            <a:extLst>
              <a:ext uri="{FF2B5EF4-FFF2-40B4-BE49-F238E27FC236}">
                <a16:creationId xmlns:a16="http://schemas.microsoft.com/office/drawing/2014/main" id="{AA57CB8D-4AF0-255B-F72D-D2C05C3F6F8F}"/>
              </a:ext>
            </a:extLst>
          </p:cNvPr>
          <p:cNvPicPr>
            <a:picLocks noGrp="1" noChangeAspect="1"/>
          </p:cNvPicPr>
          <p:nvPr>
            <p:ph idx="1"/>
          </p:nvPr>
        </p:nvPicPr>
        <p:blipFill>
          <a:blip r:embed="rId3"/>
          <a:stretch>
            <a:fillRect/>
          </a:stretch>
        </p:blipFill>
        <p:spPr>
          <a:xfrm>
            <a:off x="1684805" y="3396142"/>
            <a:ext cx="5269798" cy="3165068"/>
          </a:xfrm>
          <a:prstGeom prst="rect">
            <a:avLst/>
          </a:prstGeom>
        </p:spPr>
      </p:pic>
    </p:spTree>
    <p:extLst>
      <p:ext uri="{BB962C8B-B14F-4D97-AF65-F5344CB8AC3E}">
        <p14:creationId xmlns:p14="http://schemas.microsoft.com/office/powerpoint/2010/main" val="59277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1E1-5FBE-44D5-4156-49DA60FE5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6CE884-9B94-CEFB-4D07-182C71811944}"/>
              </a:ext>
            </a:extLst>
          </p:cNvPr>
          <p:cNvSpPr>
            <a:spLocks noGrp="1"/>
          </p:cNvSpPr>
          <p:nvPr>
            <p:ph idx="1"/>
          </p:nvPr>
        </p:nvSpPr>
        <p:spPr>
          <a:xfrm>
            <a:off x="628650" y="1825625"/>
            <a:ext cx="7800975" cy="2312988"/>
          </a:xfrm>
        </p:spPr>
        <p:txBody>
          <a:bodyPr vert="horz" lIns="91440" tIns="45720" rIns="91440" bIns="45720" rtlCol="0" anchor="t">
            <a:normAutofit fontScale="92500" lnSpcReduction="20000"/>
          </a:bodyPr>
          <a:lstStyle/>
          <a:p>
            <a:pPr marL="0" indent="0">
              <a:buNone/>
            </a:pPr>
            <a:r>
              <a:rPr lang="en-US" b="1" dirty="0" err="1">
                <a:solidFill>
                  <a:srgbClr val="C00000"/>
                </a:solidFill>
                <a:latin typeface="JetBrains Mono SemiBold"/>
                <a:cs typeface="Times New Roman"/>
              </a:rPr>
              <a:t>get_shortest_path_dijkstra</a:t>
            </a:r>
            <a:r>
              <a:rPr lang="en-US" b="1" dirty="0">
                <a:solidFill>
                  <a:srgbClr val="C00000"/>
                </a:solidFill>
                <a:latin typeface="JetBrains Mono SemiBold"/>
                <a:cs typeface="Times New Roman"/>
              </a:rPr>
              <a:t>()</a:t>
            </a:r>
            <a:r>
              <a:rPr lang="en-US" dirty="0">
                <a:solidFill>
                  <a:srgbClr val="C00000"/>
                </a:solidFill>
                <a:latin typeface="JetBrains Mono SemiBold"/>
                <a:cs typeface="Times New Roman"/>
              </a:rPr>
              <a:t>: </a:t>
            </a:r>
            <a:r>
              <a:rPr lang="en-US" dirty="0">
                <a:latin typeface="JetBrains Mono SemiBold"/>
                <a:cs typeface="Times New Roman"/>
              </a:rPr>
              <a:t>Bu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dijkstra</a:t>
            </a:r>
            <a:r>
              <a:rPr lang="en-US" dirty="0">
                <a:latin typeface="JetBrains Mono SemiBold"/>
                <a:cs typeface="Times New Roman"/>
              </a:rPr>
              <a:t>() </a:t>
            </a:r>
            <a:r>
              <a:rPr lang="en-US" dirty="0" err="1">
                <a:latin typeface="JetBrains Mono SemiBold"/>
                <a:cs typeface="Times New Roman"/>
              </a:rPr>
              <a:t>metodunu</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başlangıç</a:t>
            </a:r>
            <a:r>
              <a:rPr lang="en-US" dirty="0">
                <a:latin typeface="JetBrains Mono SemiBold"/>
                <a:cs typeface="Times New Roman"/>
              </a:rPr>
              <a:t> </a:t>
            </a:r>
            <a:r>
              <a:rPr lang="en-US" dirty="0" err="1">
                <a:latin typeface="JetBrains Mono SemiBold"/>
                <a:cs typeface="Times New Roman"/>
              </a:rPr>
              <a:t>düğümünden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bitiş</a:t>
            </a:r>
            <a:r>
              <a:rPr lang="en-US" dirty="0">
                <a:latin typeface="JetBrains Mono SemiBold"/>
                <a:cs typeface="Times New Roman"/>
              </a:rPr>
              <a:t> </a:t>
            </a:r>
            <a:r>
              <a:rPr lang="en-US" dirty="0" err="1">
                <a:latin typeface="JetBrains Mono SemiBold"/>
                <a:cs typeface="Times New Roman"/>
              </a:rPr>
              <a:t>düğümüne</a:t>
            </a:r>
            <a:r>
              <a:rPr lang="en-US" dirty="0">
                <a:latin typeface="JetBrains Mono SemiBold"/>
                <a:cs typeface="Times New Roman"/>
              </a:rPr>
              <a:t> </a:t>
            </a:r>
            <a:r>
              <a:rPr lang="en-US" dirty="0" err="1">
                <a:latin typeface="JetBrains Mono SemiBold"/>
                <a:cs typeface="Times New Roman"/>
              </a:rPr>
              <a:t>kadar</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zaman </a:t>
            </a:r>
            <a:r>
              <a:rPr lang="en-US" dirty="0" err="1">
                <a:latin typeface="JetBrains Mono SemiBold"/>
                <a:cs typeface="Times New Roman"/>
              </a:rPr>
              <a:t>ve</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hesaplar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br>
              <a:rPr lang="en-US" dirty="0"/>
            </a:br>
            <a:endParaRPr lang="en-US" dirty="0">
              <a:latin typeface="JetBrains Mono SemiBold"/>
            </a:endParaRPr>
          </a:p>
        </p:txBody>
      </p:sp>
      <p:sp>
        <p:nvSpPr>
          <p:cNvPr id="4" name="Slide Number Placeholder 3">
            <a:extLst>
              <a:ext uri="{FF2B5EF4-FFF2-40B4-BE49-F238E27FC236}">
                <a16:creationId xmlns:a16="http://schemas.microsoft.com/office/drawing/2014/main" id="{50CDC061-230D-A976-D263-3F02892E186E}"/>
              </a:ext>
            </a:extLst>
          </p:cNvPr>
          <p:cNvSpPr>
            <a:spLocks noGrp="1"/>
          </p:cNvSpPr>
          <p:nvPr>
            <p:ph type="sldNum" sz="quarter" idx="12"/>
          </p:nvPr>
        </p:nvSpPr>
        <p:spPr/>
        <p:txBody>
          <a:bodyPr/>
          <a:lstStyle/>
          <a:p>
            <a:fld id="{E1749D0C-AFA5-4E71-A65E-422F634B557B}" type="slidenum">
              <a:rPr lang="en-US" smtClean="0"/>
              <a:t>8</a:t>
            </a:fld>
            <a:endParaRPr lang="en-US"/>
          </a:p>
        </p:txBody>
      </p:sp>
      <p:pic>
        <p:nvPicPr>
          <p:cNvPr id="7" name="Picture 6">
            <a:extLst>
              <a:ext uri="{FF2B5EF4-FFF2-40B4-BE49-F238E27FC236}">
                <a16:creationId xmlns:a16="http://schemas.microsoft.com/office/drawing/2014/main" id="{65BA1C85-25B9-68CD-30B9-E892569ECA0D}"/>
              </a:ext>
            </a:extLst>
          </p:cNvPr>
          <p:cNvPicPr>
            <a:picLocks noChangeAspect="1"/>
          </p:cNvPicPr>
          <p:nvPr/>
        </p:nvPicPr>
        <p:blipFill>
          <a:blip r:embed="rId2"/>
          <a:stretch>
            <a:fillRect/>
          </a:stretch>
        </p:blipFill>
        <p:spPr>
          <a:xfrm>
            <a:off x="628650" y="3742648"/>
            <a:ext cx="8124733" cy="2312987"/>
          </a:xfrm>
          <a:prstGeom prst="rect">
            <a:avLst/>
          </a:prstGeom>
        </p:spPr>
      </p:pic>
    </p:spTree>
    <p:extLst>
      <p:ext uri="{BB962C8B-B14F-4D97-AF65-F5344CB8AC3E}">
        <p14:creationId xmlns:p14="http://schemas.microsoft.com/office/powerpoint/2010/main" val="302080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1997-01F6-FE23-E03D-CC4641ACA1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FD4C51-2A84-576E-02E7-2DC51D1CED84}"/>
              </a:ext>
            </a:extLst>
          </p:cNvPr>
          <p:cNvSpPr>
            <a:spLocks noGrp="1"/>
          </p:cNvSpPr>
          <p:nvPr>
            <p:ph idx="1"/>
          </p:nvPr>
        </p:nvSpPr>
        <p:spPr>
          <a:xfrm>
            <a:off x="628650" y="1825625"/>
            <a:ext cx="7886700" cy="4351338"/>
          </a:xfrm>
        </p:spPr>
        <p:txBody>
          <a:bodyPr vert="horz" lIns="91440" tIns="45720" rIns="91440" bIns="45720" rtlCol="0" anchor="t">
            <a:normAutofit/>
          </a:bodyPr>
          <a:lstStyle/>
          <a:p>
            <a:pPr marL="0" indent="0">
              <a:buNone/>
            </a:pPr>
            <a:r>
              <a:rPr lang="en-US" b="1" dirty="0">
                <a:solidFill>
                  <a:srgbClr val="C00000"/>
                </a:solidFill>
                <a:latin typeface="JetBrains Mono SemiBold"/>
                <a:cs typeface="Times New Roman"/>
              </a:rPr>
              <a:t>preprocess(): </a:t>
            </a:r>
            <a:r>
              <a:rPr lang="en-US" dirty="0">
                <a:latin typeface="JetBrains Mono SemiBold"/>
                <a:cs typeface="Times New Roman"/>
              </a:rPr>
              <a:t>Bu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contraction hierarchy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adımını</a:t>
            </a:r>
            <a:r>
              <a:rPr lang="en-US" dirty="0">
                <a:latin typeface="JetBrains Mono SemiBold"/>
                <a:cs typeface="Times New Roman"/>
              </a:rPr>
              <a:t> </a:t>
            </a:r>
            <a:r>
              <a:rPr lang="en-US" dirty="0" err="1">
                <a:latin typeface="JetBrains Mono SemiBold"/>
                <a:cs typeface="Times New Roman"/>
              </a:rPr>
              <a:t>gerçekleştirir</a:t>
            </a:r>
            <a:r>
              <a:rPr lang="en-US" dirty="0">
                <a:latin typeface="JetBrains Mono SemiBold"/>
                <a:cs typeface="Times New Roman"/>
              </a:rPr>
              <a:t>. Her </a:t>
            </a:r>
            <a:r>
              <a:rPr lang="en-US" dirty="0" err="1">
                <a:latin typeface="JetBrains Mono SemiBold"/>
                <a:cs typeface="Times New Roman"/>
              </a:rPr>
              <a:t>düğümün</a:t>
            </a:r>
            <a:r>
              <a:rPr lang="en-US" dirty="0">
                <a:latin typeface="JetBrains Mono SemiBold"/>
                <a:cs typeface="Times New Roman"/>
              </a:rPr>
              <a:t> "</a:t>
            </a:r>
            <a:r>
              <a:rPr lang="en-US" dirty="0" err="1">
                <a:latin typeface="JetBrains Mono SemiBold"/>
                <a:cs typeface="Times New Roman"/>
              </a:rPr>
              <a:t>önemini</a:t>
            </a:r>
            <a:r>
              <a:rPr lang="en-US" dirty="0">
                <a:latin typeface="JetBrains Mono SemiBold"/>
                <a:cs typeface="Times New Roman"/>
              </a:rPr>
              <a:t>" </a:t>
            </a:r>
            <a:r>
              <a:rPr lang="en-US" dirty="0" err="1">
                <a:latin typeface="JetBrains Mono SemiBold"/>
                <a:cs typeface="Times New Roman"/>
              </a:rPr>
              <a:t>kenar</a:t>
            </a:r>
            <a:r>
              <a:rPr lang="en-US" dirty="0">
                <a:latin typeface="JetBrains Mono SemiBold"/>
                <a:cs typeface="Times New Roman"/>
              </a:rPr>
              <a:t> </a:t>
            </a:r>
            <a:r>
              <a:rPr lang="en-US" dirty="0" err="1">
                <a:latin typeface="JetBrains Mono SemiBold"/>
                <a:cs typeface="Times New Roman"/>
              </a:rPr>
              <a:t>farkları</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hesaplar</a:t>
            </a:r>
            <a:r>
              <a:rPr lang="en-US" dirty="0">
                <a:latin typeface="JetBrains Mono SemiBold"/>
                <a:cs typeface="Times New Roman"/>
              </a:rPr>
              <a:t> </a:t>
            </a:r>
            <a:r>
              <a:rPr lang="en-US" dirty="0" err="1">
                <a:latin typeface="JetBrains Mono SemiBold"/>
                <a:cs typeface="Times New Roman"/>
              </a:rPr>
              <a:t>ve</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az</a:t>
            </a:r>
            <a:r>
              <a:rPr lang="en-US" dirty="0">
                <a:latin typeface="JetBrains Mono SemiBold"/>
                <a:cs typeface="Times New Roman"/>
              </a:rPr>
              <a:t> </a:t>
            </a:r>
            <a:r>
              <a:rPr lang="en-US" dirty="0" err="1">
                <a:latin typeface="JetBrains Mono SemiBold"/>
                <a:cs typeface="Times New Roman"/>
              </a:rPr>
              <a:t>önemli</a:t>
            </a:r>
            <a:r>
              <a:rPr lang="en-US" dirty="0">
                <a:latin typeface="JetBrains Mono SemiBold"/>
                <a:cs typeface="Times New Roman"/>
              </a:rPr>
              <a:t> </a:t>
            </a:r>
            <a:r>
              <a:rPr lang="en-US" dirty="0" err="1">
                <a:latin typeface="JetBrains Mono SemiBold"/>
                <a:cs typeface="Times New Roman"/>
              </a:rPr>
              <a:t>düğümleri</a:t>
            </a:r>
            <a:r>
              <a:rPr lang="en-US" dirty="0">
                <a:latin typeface="JetBrains Mono SemiBold"/>
                <a:cs typeface="Times New Roman"/>
              </a:rPr>
              <a:t> </a:t>
            </a:r>
            <a:r>
              <a:rPr lang="en-US" dirty="0" err="1">
                <a:latin typeface="JetBrains Mono SemiBold"/>
                <a:cs typeface="Times New Roman"/>
              </a:rPr>
              <a:t>kontrat</a:t>
            </a:r>
            <a:r>
              <a:rPr lang="en-US" dirty="0">
                <a:latin typeface="JetBrains Mono SemiBold"/>
                <a:cs typeface="Times New Roman"/>
              </a:rPr>
              <a:t> </a:t>
            </a:r>
            <a:r>
              <a:rPr lang="en-US" dirty="0" err="1">
                <a:latin typeface="JetBrains Mono SemiBold"/>
                <a:cs typeface="Times New Roman"/>
              </a:rPr>
              <a:t>eder</a:t>
            </a:r>
            <a:r>
              <a:rPr lang="en-US" dirty="0">
                <a:latin typeface="JetBrains Mono SemiBold"/>
                <a:cs typeface="Times New Roman"/>
              </a:rPr>
              <a:t>. Bu, </a:t>
            </a:r>
            <a:r>
              <a:rPr lang="en-US" dirty="0" err="1">
                <a:latin typeface="JetBrains Mono SemiBold"/>
                <a:cs typeface="Times New Roman"/>
              </a:rPr>
              <a:t>yol</a:t>
            </a:r>
            <a:r>
              <a:rPr lang="en-US" dirty="0">
                <a:latin typeface="JetBrains Mono SemiBold"/>
                <a:cs typeface="Times New Roman"/>
              </a:rPr>
              <a:t> </a:t>
            </a:r>
            <a:r>
              <a:rPr lang="en-US" dirty="0" err="1">
                <a:latin typeface="JetBrains Mono SemiBold"/>
                <a:cs typeface="Times New Roman"/>
              </a:rPr>
              <a:t>bulma</a:t>
            </a:r>
            <a:r>
              <a:rPr lang="en-US" dirty="0">
                <a:latin typeface="JetBrains Mono SemiBold"/>
                <a:cs typeface="Times New Roman"/>
              </a:rPr>
              <a:t> </a:t>
            </a:r>
            <a:r>
              <a:rPr lang="en-US" dirty="0" err="1">
                <a:latin typeface="JetBrains Mono SemiBold"/>
                <a:cs typeface="Times New Roman"/>
              </a:rPr>
              <a:t>sorguları</a:t>
            </a:r>
            <a:r>
              <a:rPr lang="en-US" dirty="0">
                <a:latin typeface="JetBrains Mono SemiBold"/>
                <a:cs typeface="Times New Roman"/>
              </a:rPr>
              <a:t> </a:t>
            </a:r>
            <a:r>
              <a:rPr lang="en-US" dirty="0" err="1">
                <a:latin typeface="JetBrains Mono SemiBold"/>
                <a:cs typeface="Times New Roman"/>
              </a:rPr>
              <a:t>sırasında</a:t>
            </a:r>
            <a:r>
              <a:rPr lang="en-US" dirty="0">
                <a:latin typeface="JetBrains Mono SemiBold"/>
                <a:cs typeface="Times New Roman"/>
              </a:rPr>
              <a:t> </a:t>
            </a:r>
            <a:r>
              <a:rPr lang="en-US" dirty="0" err="1">
                <a:latin typeface="JetBrains Mono SemiBold"/>
                <a:cs typeface="Times New Roman"/>
              </a:rPr>
              <a:t>arama</a:t>
            </a:r>
            <a:r>
              <a:rPr lang="en-US" dirty="0">
                <a:latin typeface="JetBrains Mono SemiBold"/>
                <a:cs typeface="Times New Roman"/>
              </a:rPr>
              <a:t> </a:t>
            </a:r>
            <a:r>
              <a:rPr lang="en-US" dirty="0" err="1">
                <a:latin typeface="JetBrains Mono SemiBold"/>
                <a:cs typeface="Times New Roman"/>
              </a:rPr>
              <a:t>alanını</a:t>
            </a:r>
            <a:r>
              <a:rPr lang="en-US" dirty="0">
                <a:latin typeface="JetBrains Mono SemiBold"/>
                <a:cs typeface="Times New Roman"/>
              </a:rPr>
              <a:t> </a:t>
            </a:r>
            <a:r>
              <a:rPr lang="en-US" dirty="0" err="1">
                <a:latin typeface="JetBrains Mono SemiBold"/>
                <a:cs typeface="Times New Roman"/>
              </a:rPr>
              <a:t>azaltmaya</a:t>
            </a:r>
            <a:r>
              <a:rPr lang="en-US" dirty="0">
                <a:latin typeface="JetBrains Mono SemiBold"/>
                <a:cs typeface="Times New Roman"/>
              </a:rPr>
              <a:t> </a:t>
            </a:r>
            <a:r>
              <a:rPr lang="en-US" dirty="0" err="1">
                <a:latin typeface="JetBrains Mono SemiBold"/>
                <a:cs typeface="Times New Roman"/>
              </a:rPr>
              <a:t>yardımcı</a:t>
            </a:r>
            <a:r>
              <a:rPr lang="en-US" dirty="0">
                <a:latin typeface="JetBrains Mono SemiBold"/>
                <a:cs typeface="Times New Roman"/>
              </a:rPr>
              <a:t> </a:t>
            </a:r>
            <a:r>
              <a:rPr lang="en-US" dirty="0" err="1">
                <a:latin typeface="JetBrains Mono SemiBold"/>
                <a:cs typeface="Times New Roman"/>
              </a:rPr>
              <a:t>olur</a:t>
            </a:r>
            <a:r>
              <a:rPr lang="en-US" dirty="0">
                <a:latin typeface="JetBrains Mono SemiBold"/>
                <a:cs typeface="Times New Roman"/>
              </a:rPr>
              <a:t>.</a:t>
            </a:r>
            <a:endParaRPr lang="en-US" dirty="0">
              <a:latin typeface="JetBrains Mono SemiBold"/>
            </a:endParaRPr>
          </a:p>
        </p:txBody>
      </p:sp>
      <p:sp>
        <p:nvSpPr>
          <p:cNvPr id="4" name="Slide Number Placeholder 3">
            <a:extLst>
              <a:ext uri="{FF2B5EF4-FFF2-40B4-BE49-F238E27FC236}">
                <a16:creationId xmlns:a16="http://schemas.microsoft.com/office/drawing/2014/main" id="{4726161D-57E6-A958-259E-7C266968AEF7}"/>
              </a:ext>
            </a:extLst>
          </p:cNvPr>
          <p:cNvSpPr>
            <a:spLocks noGrp="1"/>
          </p:cNvSpPr>
          <p:nvPr>
            <p:ph type="sldNum" sz="quarter" idx="12"/>
          </p:nvPr>
        </p:nvSpPr>
        <p:spPr/>
        <p:txBody>
          <a:bodyPr/>
          <a:lstStyle/>
          <a:p>
            <a:fld id="{E1749D0C-AFA5-4E71-A65E-422F634B557B}" type="slidenum">
              <a:rPr lang="en-US" smtClean="0"/>
              <a:t>9</a:t>
            </a:fld>
            <a:endParaRPr lang="en-US"/>
          </a:p>
        </p:txBody>
      </p:sp>
    </p:spTree>
    <p:extLst>
      <p:ext uri="{BB962C8B-B14F-4D97-AF65-F5344CB8AC3E}">
        <p14:creationId xmlns:p14="http://schemas.microsoft.com/office/powerpoint/2010/main" val="1844381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359</TotalTime>
  <Words>655</Words>
  <Application>Microsoft Office PowerPoint</Application>
  <PresentationFormat>Ekran Gösterisi (4:3)</PresentationFormat>
  <Paragraphs>68</Paragraphs>
  <Slides>20</Slides>
  <Notes>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Cambria Math</vt:lpstr>
      <vt:lpstr>JetBrains Mono ExtraBold</vt:lpstr>
      <vt:lpstr>JetBrains Mono SemiBold</vt:lpstr>
      <vt:lpstr>Office Theme</vt:lpstr>
      <vt:lpstr> Dijkstra  ve Contraction Hierarchies ile kısa yol karşılaştırması</vt:lpstr>
      <vt:lpstr>Bölümler</vt:lpstr>
      <vt:lpstr>Dijkstra</vt:lpstr>
      <vt:lpstr>Dijkstra</vt:lpstr>
      <vt:lpstr>Contraction Hierarchies</vt:lpstr>
      <vt:lpstr>Kodlama ve similasyon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Ön işleme ve Sorgular</vt:lpstr>
      <vt:lpstr>İncelenen Düğüm Sayıları</vt:lpstr>
      <vt:lpstr>Sonuç</vt:lpstr>
      <vt:lpstr>Sonuç</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Gimbo Lark</dc:creator>
  <cp:lastModifiedBy>Murat Berk Yetiştirir</cp:lastModifiedBy>
  <cp:revision>178</cp:revision>
  <dcterms:created xsi:type="dcterms:W3CDTF">2024-11-12T18:09:32Z</dcterms:created>
  <dcterms:modified xsi:type="dcterms:W3CDTF">2024-12-31T08:59:58Z</dcterms:modified>
</cp:coreProperties>
</file>