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4" r:id="rId3"/>
    <p:sldId id="334" r:id="rId4"/>
    <p:sldId id="420" r:id="rId5"/>
    <p:sldId id="424" r:id="rId6"/>
    <p:sldId id="425" r:id="rId7"/>
    <p:sldId id="426" r:id="rId8"/>
    <p:sldId id="427" r:id="rId9"/>
    <p:sldId id="428" r:id="rId10"/>
    <p:sldId id="429" r:id="rId11"/>
    <p:sldId id="430" r:id="rId12"/>
    <p:sldId id="431" r:id="rId13"/>
    <p:sldId id="432" r:id="rId14"/>
    <p:sldId id="433" r:id="rId15"/>
    <p:sldId id="434" r:id="rId16"/>
    <p:sldId id="435" r:id="rId17"/>
    <p:sldId id="437" r:id="rId18"/>
    <p:sldId id="438" r:id="rId19"/>
    <p:sldId id="439" r:id="rId20"/>
    <p:sldId id="440" r:id="rId21"/>
    <p:sldId id="441" r:id="rId22"/>
    <p:sldId id="442" r:id="rId23"/>
    <p:sldId id="443" r:id="rId24"/>
    <p:sldId id="444" r:id="rId25"/>
    <p:sldId id="445" r:id="rId26"/>
    <p:sldId id="446" r:id="rId27"/>
    <p:sldId id="447" r:id="rId28"/>
    <p:sldId id="448" r:id="rId29"/>
    <p:sldId id="449" r:id="rId30"/>
    <p:sldId id="450" r:id="rId31"/>
    <p:sldId id="451" r:id="rId32"/>
    <p:sldId id="452" r:id="rId33"/>
    <p:sldId id="453" r:id="rId34"/>
    <p:sldId id="454" r:id="rId35"/>
    <p:sldId id="455" r:id="rId36"/>
    <p:sldId id="456" r:id="rId37"/>
    <p:sldId id="457" r:id="rId38"/>
    <p:sldId id="458" r:id="rId39"/>
    <p:sldId id="459" r:id="rId40"/>
    <p:sldId id="460" r:id="rId41"/>
    <p:sldId id="461" r:id="rId42"/>
    <p:sldId id="462" r:id="rId43"/>
    <p:sldId id="280" r:id="rId44"/>
    <p:sldId id="314" r:id="rId4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34"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fld id="{F23DB37F-D896-4A38-A925-E7D58993FB7F}" type="datetimeFigureOut">
              <a:rPr lang="tr-TR" smtClean="0"/>
              <a:t>6.12.2024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2832164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F23DB37F-D896-4A38-A925-E7D58993FB7F}" type="datetimeFigureOut">
              <a:rPr lang="tr-TR" smtClean="0"/>
              <a:t>6.12.2024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2744091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F23DB37F-D896-4A38-A925-E7D58993FB7F}" type="datetimeFigureOut">
              <a:rPr lang="tr-TR" smtClean="0"/>
              <a:t>6.12.2024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935235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F23DB37F-D896-4A38-A925-E7D58993FB7F}" type="datetimeFigureOut">
              <a:rPr lang="tr-TR" smtClean="0"/>
              <a:t>6.12.2024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433115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fld id="{F23DB37F-D896-4A38-A925-E7D58993FB7F}" type="datetimeFigureOut">
              <a:rPr lang="tr-TR" smtClean="0"/>
              <a:t>6.12.2024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708546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F23DB37F-D896-4A38-A925-E7D58993FB7F}" type="datetimeFigureOut">
              <a:rPr lang="tr-TR" smtClean="0"/>
              <a:t>6.12.2024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141889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F23DB37F-D896-4A38-A925-E7D58993FB7F}" type="datetimeFigureOut">
              <a:rPr lang="tr-TR" smtClean="0"/>
              <a:t>6.12.2024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1543025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F23DB37F-D896-4A38-A925-E7D58993FB7F}" type="datetimeFigureOut">
              <a:rPr lang="tr-TR" smtClean="0"/>
              <a:t>6.12.2024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124565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23DB37F-D896-4A38-A925-E7D58993FB7F}" type="datetimeFigureOut">
              <a:rPr lang="tr-TR" smtClean="0"/>
              <a:t>6.12.2024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4009026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F23DB37F-D896-4A38-A925-E7D58993FB7F}" type="datetimeFigureOut">
              <a:rPr lang="tr-TR" smtClean="0"/>
              <a:t>6.12.2024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2573012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F23DB37F-D896-4A38-A925-E7D58993FB7F}" type="datetimeFigureOut">
              <a:rPr lang="tr-TR" smtClean="0"/>
              <a:t>6.12.2024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3009595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3DB37F-D896-4A38-A925-E7D58993FB7F}" type="datetimeFigureOut">
              <a:rPr lang="tr-TR" smtClean="0"/>
              <a:t>6.12.2024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E1F808-0CB7-480B-8632-A669506E9D72}" type="slidenum">
              <a:rPr lang="tr-TR" smtClean="0"/>
              <a:t>‹#›</a:t>
            </a:fld>
            <a:endParaRPr lang="tr-TR"/>
          </a:p>
        </p:txBody>
      </p:sp>
    </p:spTree>
    <p:extLst>
      <p:ext uri="{BB962C8B-B14F-4D97-AF65-F5344CB8AC3E}">
        <p14:creationId xmlns:p14="http://schemas.microsoft.com/office/powerpoint/2010/main" val="827849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27909" y="1123406"/>
            <a:ext cx="9144000" cy="2429692"/>
          </a:xfrm>
        </p:spPr>
        <p:txBody>
          <a:bodyPr>
            <a:normAutofit/>
          </a:bodyPr>
          <a:lstStyle/>
          <a:p>
            <a:r>
              <a:rPr lang="tr-TR" sz="4500" b="1" dirty="0"/>
              <a:t>Bilgisayar Mimarisi</a:t>
            </a:r>
            <a:br>
              <a:rPr lang="tr-TR" sz="4500" b="1" dirty="0"/>
            </a:br>
            <a:r>
              <a:rPr lang="tr-TR" sz="4500" b="1" dirty="0"/>
              <a:t>BMB 3009</a:t>
            </a:r>
            <a:br>
              <a:rPr lang="tr-TR" sz="4500" b="1" dirty="0"/>
            </a:br>
            <a:r>
              <a:rPr lang="tr-TR" sz="4500" b="1" dirty="0"/>
              <a:t>Hafta 8</a:t>
            </a:r>
            <a:endParaRPr lang="tr-TR" sz="4500" dirty="0"/>
          </a:p>
        </p:txBody>
      </p:sp>
      <p:sp>
        <p:nvSpPr>
          <p:cNvPr id="3" name="Unvan 1"/>
          <p:cNvSpPr txBox="1">
            <a:spLocks/>
          </p:cNvSpPr>
          <p:nvPr/>
        </p:nvSpPr>
        <p:spPr>
          <a:xfrm>
            <a:off x="1092926" y="3492137"/>
            <a:ext cx="9144000" cy="252548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r>
              <a:rPr lang="tr-TR" sz="2500" b="1" dirty="0">
                <a:solidFill>
                  <a:schemeClr val="bg1">
                    <a:lumMod val="75000"/>
                  </a:schemeClr>
                </a:solidFill>
                <a:latin typeface="Sitka Heading" panose="02000505000000020004" pitchFamily="2" charset="0"/>
                <a:cs typeface="Times New Roman" panose="02020603050405020304" pitchFamily="18" charset="0"/>
              </a:rPr>
              <a:t>Hoş geldiniz…</a:t>
            </a:r>
          </a:p>
        </p:txBody>
      </p:sp>
    </p:spTree>
    <p:extLst>
      <p:ext uri="{BB962C8B-B14F-4D97-AF65-F5344CB8AC3E}">
        <p14:creationId xmlns:p14="http://schemas.microsoft.com/office/powerpoint/2010/main" val="4260644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fontScale="90000"/>
          </a:bodyPr>
          <a:lstStyle/>
          <a:p>
            <a:r>
              <a:rPr lang="tr-TR" b="1" dirty="0"/>
              <a:t>Bilgisayar Hızları</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193074" y="1231412"/>
            <a:ext cx="9596846" cy="3785652"/>
          </a:xfrm>
          <a:prstGeom prst="rect">
            <a:avLst/>
          </a:prstGeom>
        </p:spPr>
        <p:txBody>
          <a:bodyPr wrap="square">
            <a:spAutoFit/>
          </a:bodyPr>
          <a:lstStyle/>
          <a:p>
            <a:r>
              <a:rPr lang="tr-TR" sz="3000" dirty="0"/>
              <a:t>Gelişmiş </a:t>
            </a:r>
            <a:r>
              <a:rPr lang="tr-TR" sz="3000" dirty="0" err="1"/>
              <a:t>GaAs</a:t>
            </a:r>
            <a:r>
              <a:rPr lang="tr-TR" sz="3000" dirty="0"/>
              <a:t> teknolojisi ile bu parametreler uygun olarak 0,2 </a:t>
            </a:r>
            <a:r>
              <a:rPr lang="tr-TR" sz="3000" dirty="0" err="1"/>
              <a:t>μm</a:t>
            </a:r>
            <a:r>
              <a:rPr lang="tr-TR" sz="3000" dirty="0"/>
              <a:t> ve l </a:t>
            </a:r>
            <a:r>
              <a:rPr lang="tr-TR" sz="3000" dirty="0" err="1"/>
              <a:t>ns</a:t>
            </a:r>
            <a:r>
              <a:rPr lang="tr-TR" sz="3000" dirty="0"/>
              <a:t> olmaktadır. Böylece aynı ölçekte 1000 kere hız/değer iyileşmesi elde edilmiş olur. Fakat yine de bu boyut ve hız (BYTE Türkiye dergisinin Ağustos 1996 sayısında da gösterildiği gibi) bilgisayarların hesaplama hızını istenildiği seviyeye getirmeye yeterli değildir. Belki saat frekansının artırılması yeni yarıiletken maddelerin geliştirilmesi ile artırılabilecektir (56 </a:t>
            </a:r>
            <a:r>
              <a:rPr lang="tr-TR" sz="3000" dirty="0" err="1"/>
              <a:t>Ghz</a:t>
            </a:r>
            <a:r>
              <a:rPr lang="tr-TR" sz="3000" dirty="0"/>
              <a:t> kadar).</a:t>
            </a:r>
          </a:p>
        </p:txBody>
      </p:sp>
    </p:spTree>
    <p:extLst>
      <p:ext uri="{BB962C8B-B14F-4D97-AF65-F5344CB8AC3E}">
        <p14:creationId xmlns:p14="http://schemas.microsoft.com/office/powerpoint/2010/main" val="1171159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fontScale="90000"/>
          </a:bodyPr>
          <a:lstStyle/>
          <a:p>
            <a:r>
              <a:rPr lang="tr-TR" b="1" dirty="0"/>
              <a:t>Bilgisayar Hızları</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193074" y="1231412"/>
            <a:ext cx="9596846" cy="5262979"/>
          </a:xfrm>
          <a:prstGeom prst="rect">
            <a:avLst/>
          </a:prstGeom>
        </p:spPr>
        <p:txBody>
          <a:bodyPr wrap="square">
            <a:spAutoFit/>
          </a:bodyPr>
          <a:lstStyle/>
          <a:p>
            <a:r>
              <a:rPr lang="tr-TR" sz="2800" dirty="0"/>
              <a:t>Bilgisayarların çalışma hızının artırılması için yalnızca ayrı ayrı devrelerde sinyalin işlenmesi süresinin kısaltılması değil, bir dizi diğer seçenekleri de göz önüne almak gerekmektedir. Bu seçeneklerden biri olarak yukarıda da söylendiği gibi aynı anda birçok işlemi yapabilen sistemler kullanmaktır. Bu şekilde yerine getirilebilen işlemlere üst üste düşen işlemler (</a:t>
            </a:r>
            <a:r>
              <a:rPr lang="tr-TR" sz="2800" dirty="0" err="1"/>
              <a:t>concurrent</a:t>
            </a:r>
            <a:r>
              <a:rPr lang="tr-TR" sz="2800" dirty="0"/>
              <a:t>) veya paralel işlemler denmektedir. Paralel işlemler yapılabilmesi için işlemlerin uygunluğu, yani aynı süre zarfında yerine getirilebileceği öngörülmelidir. Sistem tarafından yapılan bütün işlemlerin uygunluğu arzu edilen bir olaydır. Çoğu zaman böyle işlemler gibi aşağıda sıralananlar kabul edilebilir:</a:t>
            </a:r>
          </a:p>
          <a:p>
            <a:endParaRPr lang="tr-TR" sz="2800" dirty="0"/>
          </a:p>
        </p:txBody>
      </p:sp>
    </p:spTree>
    <p:extLst>
      <p:ext uri="{BB962C8B-B14F-4D97-AF65-F5344CB8AC3E}">
        <p14:creationId xmlns:p14="http://schemas.microsoft.com/office/powerpoint/2010/main" val="134595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fontScale="90000"/>
          </a:bodyPr>
          <a:lstStyle/>
          <a:p>
            <a:r>
              <a:rPr lang="tr-TR" b="1" dirty="0"/>
              <a:t>Bilgisayar Hızları</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763486" y="1248829"/>
            <a:ext cx="8473440" cy="4031873"/>
          </a:xfrm>
          <a:prstGeom prst="rect">
            <a:avLst/>
          </a:prstGeom>
        </p:spPr>
        <p:txBody>
          <a:bodyPr wrap="square">
            <a:spAutoFit/>
          </a:bodyPr>
          <a:lstStyle/>
          <a:p>
            <a:r>
              <a:rPr lang="tr-TR" sz="3200" dirty="0"/>
              <a:t>Çeşitli kullanıcı </a:t>
            </a:r>
            <a:r>
              <a:rPr lang="tr-TR" sz="3200" dirty="0">
                <a:solidFill>
                  <a:srgbClr val="FF0000"/>
                </a:solidFill>
              </a:rPr>
              <a:t>programlarının</a:t>
            </a:r>
            <a:r>
              <a:rPr lang="tr-TR" sz="3200" dirty="0"/>
              <a:t> yerine getirilmesinin uygunluğu (üst üste düşmesi (</a:t>
            </a:r>
            <a:r>
              <a:rPr lang="tr-TR" sz="3200" dirty="0" err="1"/>
              <a:t>recurrent</a:t>
            </a:r>
            <a:r>
              <a:rPr lang="tr-TR" sz="3200" dirty="0"/>
              <a:t>),</a:t>
            </a:r>
          </a:p>
          <a:p>
            <a:r>
              <a:rPr lang="tr-TR" sz="3200" dirty="0"/>
              <a:t>Çoklu programlama),</a:t>
            </a:r>
          </a:p>
          <a:p>
            <a:r>
              <a:rPr lang="tr-TR" sz="3200" dirty="0">
                <a:solidFill>
                  <a:srgbClr val="FF0000"/>
                </a:solidFill>
              </a:rPr>
              <a:t>Giriş-çıkış işlemleri</a:t>
            </a:r>
            <a:r>
              <a:rPr lang="tr-TR" sz="3200" dirty="0"/>
              <a:t> ile kullanıcı programlarının aynı anda yerine getirilmesi (giriş-çıkış işlemleri ile kullanıcının diğer işlemlerinin üst üste düşmesi),</a:t>
            </a:r>
          </a:p>
          <a:p>
            <a:endParaRPr lang="tr-TR" sz="3200" dirty="0"/>
          </a:p>
        </p:txBody>
      </p:sp>
    </p:spTree>
    <p:extLst>
      <p:ext uri="{BB962C8B-B14F-4D97-AF65-F5344CB8AC3E}">
        <p14:creationId xmlns:p14="http://schemas.microsoft.com/office/powerpoint/2010/main" val="3823559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fontScale="90000"/>
          </a:bodyPr>
          <a:lstStyle/>
          <a:p>
            <a:r>
              <a:rPr lang="tr-TR" b="1" dirty="0"/>
              <a:t>Bilgisayar Hızları</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952738"/>
            <a:ext cx="9596846" cy="5693866"/>
          </a:xfrm>
          <a:prstGeom prst="rect">
            <a:avLst/>
          </a:prstGeom>
        </p:spPr>
        <p:txBody>
          <a:bodyPr wrap="square">
            <a:spAutoFit/>
          </a:bodyPr>
          <a:lstStyle/>
          <a:p>
            <a:r>
              <a:rPr lang="tr-TR" sz="2600" dirty="0"/>
              <a:t>Merkezi işlemcide çeşitli işlemlerin yerine getirilmesi durumunda üst üste düşme. Bu son durum aşağıda gösterilen iki yöntem kullanılarak elde edilebilmektedir:</a:t>
            </a:r>
          </a:p>
          <a:p>
            <a:r>
              <a:rPr lang="tr-TR" sz="2600" b="1" dirty="0"/>
              <a:t>1)      </a:t>
            </a:r>
            <a:r>
              <a:rPr lang="tr-TR" sz="2600" dirty="0"/>
              <a:t>Aynı fonksiyonel birimler birbirleriyle uygun çalışma rejiminde çeşitli problemleri çözerken kazanılan paralellik (çok işlemli üretimin esas tipi);</a:t>
            </a:r>
          </a:p>
          <a:p>
            <a:r>
              <a:rPr lang="tr-TR" sz="2600" b="1" dirty="0"/>
              <a:t>2)      </a:t>
            </a:r>
            <a:r>
              <a:rPr lang="tr-TR" sz="2600" dirty="0"/>
              <a:t>Bir </a:t>
            </a:r>
            <a:r>
              <a:rPr lang="tr-TR" sz="2600" dirty="0" err="1"/>
              <a:t>taşıtlı</a:t>
            </a:r>
            <a:r>
              <a:rPr lang="tr-TR" sz="2600" dirty="0"/>
              <a:t>(yollu) sistemlerin uygulanması. Bu durumda her bir komut kendi bileşim kısımlarına bölünür ve veri akışı (data </a:t>
            </a:r>
            <a:r>
              <a:rPr lang="tr-TR" sz="2600" dirty="0" err="1"/>
              <a:t>flow</a:t>
            </a:r>
            <a:r>
              <a:rPr lang="tr-TR" sz="2600" dirty="0"/>
              <a:t>) üzerinde yapılacak işlemler kısım </a:t>
            </a:r>
            <a:r>
              <a:rPr lang="tr-TR" sz="2600" dirty="0" err="1"/>
              <a:t>kısım</a:t>
            </a:r>
            <a:r>
              <a:rPr lang="tr-TR" sz="2600" dirty="0"/>
              <a:t> yerine getirilir.</a:t>
            </a:r>
          </a:p>
          <a:p>
            <a:r>
              <a:rPr lang="tr-TR" sz="2600"/>
              <a:t>********</a:t>
            </a:r>
            <a:endParaRPr lang="tr-TR" sz="2600" dirty="0"/>
          </a:p>
          <a:p>
            <a:endParaRPr lang="tr-TR" sz="2600" dirty="0"/>
          </a:p>
          <a:p>
            <a:r>
              <a:rPr lang="tr-TR" sz="2600" dirty="0"/>
              <a:t>Üst üste düşme(Eşzamanlı) (</a:t>
            </a:r>
            <a:r>
              <a:rPr lang="tr-TR" sz="2600" dirty="0" err="1"/>
              <a:t>concurrent</a:t>
            </a:r>
            <a:r>
              <a:rPr lang="tr-TR" sz="2600" dirty="0"/>
              <a:t>), bilgisayar sistemlerinin üretkenliğini artırmak için etkin bir yöntemdir. Fakat bir bilgisayarlı sistemlerde bu yöntemin sınırlı olacağı da göz ardı edilmemelidir.</a:t>
            </a:r>
          </a:p>
        </p:txBody>
      </p:sp>
    </p:spTree>
    <p:extLst>
      <p:ext uri="{BB962C8B-B14F-4D97-AF65-F5344CB8AC3E}">
        <p14:creationId xmlns:p14="http://schemas.microsoft.com/office/powerpoint/2010/main" val="3322609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Autofit/>
          </a:bodyPr>
          <a:lstStyle/>
          <a:p>
            <a:r>
              <a:rPr lang="tr-TR" sz="3000" b="1" dirty="0"/>
              <a:t>Paralel İşlem Sistemlerini Gerektiren Sebeplere Ait Örnekler</a:t>
            </a:r>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66651" y="1231412"/>
            <a:ext cx="9596846" cy="5078313"/>
          </a:xfrm>
          <a:prstGeom prst="rect">
            <a:avLst/>
          </a:prstGeom>
        </p:spPr>
        <p:txBody>
          <a:bodyPr wrap="square">
            <a:spAutoFit/>
          </a:bodyPr>
          <a:lstStyle/>
          <a:p>
            <a:r>
              <a:rPr lang="tr-TR" sz="2700" dirty="0"/>
              <a:t>Çok işlemcili sistemlerin tasarlanmasının ve kullanılmasının önemini gösterecek olan birkaç örnek verelim:</a:t>
            </a:r>
          </a:p>
          <a:p>
            <a:r>
              <a:rPr lang="tr-TR" sz="2700" b="1" dirty="0"/>
              <a:t>Örnek 1: </a:t>
            </a:r>
            <a:r>
              <a:rPr lang="tr-TR" sz="2700" dirty="0"/>
              <a:t>İnsan beyninde gerçekleşen düşünme süreci oldukça karmaşıktır, insan gözünün bir hücresi 10 </a:t>
            </a:r>
            <a:r>
              <a:rPr lang="tr-TR" sz="2700" dirty="0" err="1"/>
              <a:t>ms</a:t>
            </a:r>
            <a:r>
              <a:rPr lang="tr-TR" sz="2700" dirty="0"/>
              <a:t> süresinde, 100 değişkenden oluşan 500 </a:t>
            </a:r>
            <a:r>
              <a:rPr lang="tr-TR" sz="2700" dirty="0" err="1"/>
              <a:t>non</a:t>
            </a:r>
            <a:r>
              <a:rPr lang="tr-TR" sz="2700" dirty="0"/>
              <a:t>-lineer diferansiyel denklemler sistemini çözen bir sistemle eşdeğerdir. Cray-1 süper bilgisayarı bu denklemleri birkaç dakikada çözebilmektedir. Fakat insan gözünün yaklaşık olarak 10 milyon hücreden oluştuğu kabul edilmekte ve bu hücrelerin her birinin diğerleri ile devamlı ilişkide olduğu da bilinmektedir. Eğer insan gözü ile Cray-1 bilgisayarı karşılaştırılırsa, 1 saniyede gözde oluşan süreçler için Cray-1 bilgisayarının 100 yıl zamana ihtiyacı vardır [2].</a:t>
            </a:r>
          </a:p>
        </p:txBody>
      </p:sp>
    </p:spTree>
    <p:extLst>
      <p:ext uri="{BB962C8B-B14F-4D97-AF65-F5344CB8AC3E}">
        <p14:creationId xmlns:p14="http://schemas.microsoft.com/office/powerpoint/2010/main" val="3930014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Autofit/>
          </a:bodyPr>
          <a:lstStyle/>
          <a:p>
            <a:r>
              <a:rPr lang="tr-TR" sz="3000" b="1" dirty="0"/>
              <a:t>Paralel İşlem Sistemlerini Gerektiren Sebeplere Ait Örnekler</a:t>
            </a:r>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66651" y="1231412"/>
            <a:ext cx="9596846" cy="4939814"/>
          </a:xfrm>
          <a:prstGeom prst="rect">
            <a:avLst/>
          </a:prstGeom>
        </p:spPr>
        <p:txBody>
          <a:bodyPr wrap="square">
            <a:spAutoFit/>
          </a:bodyPr>
          <a:lstStyle/>
          <a:p>
            <a:r>
              <a:rPr lang="tr-TR" sz="3500" b="1" dirty="0"/>
              <a:t>Örnek 2:</a:t>
            </a:r>
            <a:r>
              <a:rPr lang="tr-TR" sz="3500" dirty="0"/>
              <a:t> Yüksek kaliteli sayısal füze savunma sisteminde radar için şeridi 10 MHz olan sinyalle uygunlaştırılmış olan sayısal filtre gerekmektedir. Bu süreç için 2048 sinyal değeri olan Hızlı </a:t>
            </a:r>
            <a:r>
              <a:rPr lang="tr-TR" sz="3500" dirty="0" err="1"/>
              <a:t>Fourier</a:t>
            </a:r>
            <a:r>
              <a:rPr lang="tr-TR" sz="3500" dirty="0"/>
              <a:t> Dönüşümünün 102,4/s'de yerine getirilmesi gerekir. Bu durumda temel işlemlerin sayısı 2048x11=22528 olacak, yani yaklaşık her 100 </a:t>
            </a:r>
            <a:r>
              <a:rPr lang="tr-TR" sz="3500" dirty="0" err="1"/>
              <a:t>ns'de</a:t>
            </a:r>
            <a:r>
              <a:rPr lang="tr-TR" sz="3500" dirty="0"/>
              <a:t> 22 temel işlem (bir kompleks çarpma ve iki kompleks toplama) yerine getirilmelidir [1].</a:t>
            </a:r>
          </a:p>
        </p:txBody>
      </p:sp>
    </p:spTree>
    <p:extLst>
      <p:ext uri="{BB962C8B-B14F-4D97-AF65-F5344CB8AC3E}">
        <p14:creationId xmlns:p14="http://schemas.microsoft.com/office/powerpoint/2010/main" val="1243291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Autofit/>
          </a:bodyPr>
          <a:lstStyle/>
          <a:p>
            <a:r>
              <a:rPr lang="tr-TR" sz="3000" b="1" dirty="0"/>
              <a:t>Paralel İşlem Sistemlerini Gerektiren Sebeplere Ait Örnekler</a:t>
            </a:r>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66651" y="1231412"/>
            <a:ext cx="9596846" cy="5293757"/>
          </a:xfrm>
          <a:prstGeom prst="rect">
            <a:avLst/>
          </a:prstGeom>
        </p:spPr>
        <p:txBody>
          <a:bodyPr wrap="square">
            <a:spAutoFit/>
          </a:bodyPr>
          <a:lstStyle/>
          <a:p>
            <a:r>
              <a:rPr lang="tr-TR" sz="2600" b="1" dirty="0"/>
              <a:t>Örnek 3:</a:t>
            </a:r>
            <a:r>
              <a:rPr lang="tr-TR" sz="2600" dirty="0"/>
              <a:t> Yeryüzündeki iklimin ilerideki 10 yıl ya da daha uzun bir süre içinde olacak değişimlerini tespit etmek ve bütün sistemin üç boyutlu bir modelini oluşturmak için atmosfer ve okyanus fiziği bir araya getirilebilmelidir. Bunlar farklı modelleme yöntemleri gerektirmektedir. Bunların birbirleri üzerinde muazzam etkileri olduğundan dolayı birbirinden bağımsız olarak temsil edilemezler. Sera etkisi, bulut radyasyonu vb. gibi diğer etkileri de içeren deneme, anlama ve sonunda tahminde bulunma için uzun süreli model simülasyonları, işlem, haberleşme ve veri yönetimi için gereken hesaplama hızı artışını (100 ila 1000 misli) yalnızca paralel işlem sistemleri karşılayabilir [4]. Benzer şekilde süper bilgisayarlar kullanılmadan sınırlı bir alandaki havanın kalitesini inceleyebilen modellerin oluşturulması hemen hemen imkânsızdır.</a:t>
            </a:r>
          </a:p>
        </p:txBody>
      </p:sp>
    </p:spTree>
    <p:extLst>
      <p:ext uri="{BB962C8B-B14F-4D97-AF65-F5344CB8AC3E}">
        <p14:creationId xmlns:p14="http://schemas.microsoft.com/office/powerpoint/2010/main" val="993300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Autofit/>
          </a:bodyPr>
          <a:lstStyle/>
          <a:p>
            <a:r>
              <a:rPr lang="tr-TR" sz="3000" b="1" dirty="0"/>
              <a:t>Paralel İşlem Sistemlerini Gerektiren Sebeplere Ait Örnekler</a:t>
            </a:r>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66651" y="1231412"/>
            <a:ext cx="9596846" cy="4524315"/>
          </a:xfrm>
          <a:prstGeom prst="rect">
            <a:avLst/>
          </a:prstGeom>
        </p:spPr>
        <p:txBody>
          <a:bodyPr wrap="square">
            <a:spAutoFit/>
          </a:bodyPr>
          <a:lstStyle/>
          <a:p>
            <a:r>
              <a:rPr lang="tr-TR" sz="2400" b="1" dirty="0"/>
              <a:t>Örnek 4:</a:t>
            </a:r>
            <a:r>
              <a:rPr lang="tr-TR" sz="2400" dirty="0"/>
              <a:t> Matematikte kullanılan çanta problemini ele alalım(Yöneylem araştırması). Uzaya, bir roket gönderilebileceğini ve roketin taşıyabileceği toplam ağırlığın belli olduğunu varsayalım. Rokete değişik ağırlıkta ve önem derecesine göre çeşitli eşyalar yüklenecektir. Yüklenmesi düşünülen eşyaların toplam ağırlığı ise roketin taşıyabileceği ağırlıktan çoktur. Eğer her eşyadan bir tane varsa hangi eşyaları seçmeli ki ağırlıkların toplamı taşınabilir ağırlığı geçmesin ve önem derecesinin toplamı en fazla olsun. Problem kolay görünmesine rağmen eşyaların sayısının artması, büyük sayıda hesaplamalar gerektirmektedir. Mesela, 60 eşya çeşidi olsa, mümkün versiyonların sayısı 2</a:t>
            </a:r>
            <a:r>
              <a:rPr lang="tr-TR" sz="2400" baseline="30000" dirty="0"/>
              <a:t>60</a:t>
            </a:r>
            <a:r>
              <a:rPr lang="tr-TR" sz="2400" dirty="0"/>
              <a:t> olacaktır. Tüm seçeneklere bakarak en iyisini belirlemek için saniyede 1 milyon işlem yapan bir bilgisayar hiç durmadan 366 yıl çalışmalıdır [5].</a:t>
            </a:r>
          </a:p>
        </p:txBody>
      </p:sp>
    </p:spTree>
    <p:extLst>
      <p:ext uri="{BB962C8B-B14F-4D97-AF65-F5344CB8AC3E}">
        <p14:creationId xmlns:p14="http://schemas.microsoft.com/office/powerpoint/2010/main" val="243703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Autofit/>
          </a:bodyPr>
          <a:lstStyle/>
          <a:p>
            <a:r>
              <a:rPr lang="tr-TR" sz="3000" b="1" dirty="0"/>
              <a:t>Paralel İşlem Sistemlerini Gerektiren Sebeplere Ait Örnekler</a:t>
            </a:r>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66651" y="1231412"/>
            <a:ext cx="9596846" cy="4401205"/>
          </a:xfrm>
          <a:prstGeom prst="rect">
            <a:avLst/>
          </a:prstGeom>
        </p:spPr>
        <p:txBody>
          <a:bodyPr wrap="square">
            <a:spAutoFit/>
          </a:bodyPr>
          <a:lstStyle/>
          <a:p>
            <a:r>
              <a:rPr lang="tr-TR" sz="2800" b="1" dirty="0"/>
              <a:t>Örnek 5:</a:t>
            </a:r>
            <a:r>
              <a:rPr lang="tr-TR" sz="2800" dirty="0"/>
              <a:t> Muhtemelen arabalarda kullanılacak büyük alüminyum parçaların dökümlerini üretmeden önce işlemlerinin modellenmesi, dökümde kullanılan çelik kalıplar üzerindeki gerilimi indirgemenin yollarının bulunmasına yardım ediyor. Bu şekilde kalıplar normal ömürleri olan 20.000 dökümden daha uzun süre dayanarak maliyetleri düşürüyor. Aynı zamanda alüminyum parçalardaki soğuma sırasında oluşan daralma veya gaz sebebiyle oluşan gözeneklerin yol açtığı hataları da azaltabiliyorlar [4]. Bütün bu işler için gereken hız yalnızca paralel işlem sistemlerinde mevcuttur.</a:t>
            </a:r>
          </a:p>
        </p:txBody>
      </p:sp>
    </p:spTree>
    <p:extLst>
      <p:ext uri="{BB962C8B-B14F-4D97-AF65-F5344CB8AC3E}">
        <p14:creationId xmlns:p14="http://schemas.microsoft.com/office/powerpoint/2010/main" val="3922988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Autofit/>
          </a:bodyPr>
          <a:lstStyle/>
          <a:p>
            <a:r>
              <a:rPr lang="tr-TR" sz="2800" b="1" dirty="0"/>
              <a:t>Paralel İşlem Sistemlerinin Yüksek Güvenilirlik İçin Kullanılması</a:t>
            </a:r>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66651" y="1231412"/>
            <a:ext cx="9596846" cy="4832092"/>
          </a:xfrm>
          <a:prstGeom prst="rect">
            <a:avLst/>
          </a:prstGeom>
        </p:spPr>
        <p:txBody>
          <a:bodyPr wrap="square">
            <a:spAutoFit/>
          </a:bodyPr>
          <a:lstStyle/>
          <a:p>
            <a:r>
              <a:rPr lang="tr-TR" sz="2800" dirty="0"/>
              <a:t>Buraya kadar bilgisayarların hesaplama hızının artırılması problemine baktık. Bu problemden başka, bilgisayarın iyileştirilmesine ihtiyaç duyulan diğer karakteristikleri de mevcuttur. Bu karakteristiklerden güvenilirliği (</a:t>
            </a:r>
            <a:r>
              <a:rPr lang="tr-TR" sz="2800" dirty="0" err="1"/>
              <a:t>reliability</a:t>
            </a:r>
            <a:r>
              <a:rPr lang="tr-TR" sz="2800" dirty="0"/>
              <a:t>) ve geçerliliği (</a:t>
            </a:r>
            <a:r>
              <a:rPr lang="tr-TR" sz="2800" dirty="0" err="1"/>
              <a:t>availability</a:t>
            </a:r>
            <a:r>
              <a:rPr lang="tr-TR" sz="2800" dirty="0"/>
              <a:t>) kısaca inceleyelim.</a:t>
            </a:r>
          </a:p>
          <a:p>
            <a:r>
              <a:rPr lang="tr-TR" sz="2800" dirty="0"/>
              <a:t>Bilgisayar sisteminin belli koşullarda ve belli zaman süresinde talep edilen fonksiyonları yürütebilme becerisi onun güvenilirliği olarak adlandırılır, güvenilirlik </a:t>
            </a:r>
            <a:r>
              <a:rPr lang="tr-TR" sz="2800" dirty="0" err="1"/>
              <a:t>reddetmesiz</a:t>
            </a:r>
            <a:r>
              <a:rPr lang="tr-TR" sz="2800" dirty="0"/>
              <a:t> çalışma ihtimali, reddetme ihtimali, reddetme yoğunluğu, bir reddetmeye kadar çalışmanın orta süresi, restore olunmanın orta süresi gibi göstericilerle belirlenir. </a:t>
            </a:r>
          </a:p>
        </p:txBody>
      </p:sp>
    </p:spTree>
    <p:extLst>
      <p:ext uri="{BB962C8B-B14F-4D97-AF65-F5344CB8AC3E}">
        <p14:creationId xmlns:p14="http://schemas.microsoft.com/office/powerpoint/2010/main" val="2556236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27909" y="1123405"/>
            <a:ext cx="10093234" cy="5042264"/>
          </a:xfrm>
        </p:spPr>
        <p:txBody>
          <a:bodyPr>
            <a:normAutofit/>
          </a:bodyPr>
          <a:lstStyle/>
          <a:p>
            <a:br>
              <a:rPr lang="tr-TR" sz="4500" b="1" dirty="0"/>
            </a:br>
            <a:r>
              <a:rPr lang="tr-TR" sz="4500" b="1" dirty="0"/>
              <a:t>Dersin Özeti</a:t>
            </a:r>
            <a:br>
              <a:rPr lang="tr-TR" sz="4500" b="1" dirty="0"/>
            </a:br>
            <a:br>
              <a:rPr lang="tr-TR" sz="4500" b="1" dirty="0"/>
            </a:br>
            <a:r>
              <a:rPr lang="tr-TR" dirty="0"/>
              <a:t>MPI (</a:t>
            </a:r>
            <a:r>
              <a:rPr lang="tr-TR" dirty="0" err="1"/>
              <a:t>message</a:t>
            </a:r>
            <a:r>
              <a:rPr lang="tr-TR" dirty="0"/>
              <a:t> </a:t>
            </a:r>
            <a:r>
              <a:rPr lang="tr-TR" dirty="0" err="1"/>
              <a:t>passing</a:t>
            </a:r>
            <a:r>
              <a:rPr lang="tr-TR" dirty="0"/>
              <a:t> </a:t>
            </a:r>
            <a:r>
              <a:rPr lang="tr-TR" dirty="0" err="1"/>
              <a:t>Interface</a:t>
            </a:r>
            <a:r>
              <a:rPr lang="tr-TR" dirty="0"/>
              <a:t>) </a:t>
            </a:r>
            <a:br>
              <a:rPr lang="tr-TR" sz="4500" b="1" dirty="0"/>
            </a:br>
            <a:br>
              <a:rPr lang="tr-TR" sz="4500" b="1" dirty="0"/>
            </a:br>
            <a:br>
              <a:rPr lang="tr-TR" sz="4500" b="1" dirty="0"/>
            </a:b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Tree>
    <p:extLst>
      <p:ext uri="{BB962C8B-B14F-4D97-AF65-F5344CB8AC3E}">
        <p14:creationId xmlns:p14="http://schemas.microsoft.com/office/powerpoint/2010/main" val="2482878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Autofit/>
          </a:bodyPr>
          <a:lstStyle/>
          <a:p>
            <a:r>
              <a:rPr lang="tr-TR" sz="2800" b="1" dirty="0"/>
              <a:t>Paralel İşlem Sistemlerinin Yüksek Güvenilirlik İçin Kullanılması</a:t>
            </a:r>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66651" y="1231412"/>
            <a:ext cx="9596846" cy="4401205"/>
          </a:xfrm>
          <a:prstGeom prst="rect">
            <a:avLst/>
          </a:prstGeom>
        </p:spPr>
        <p:txBody>
          <a:bodyPr wrap="square">
            <a:spAutoFit/>
          </a:bodyPr>
          <a:lstStyle/>
          <a:p>
            <a:r>
              <a:rPr lang="tr-TR" sz="2800" dirty="0"/>
              <a:t>Geçerlilik (hazır olma) çalışma durumunda sistemin kendi fonksiyonlarını yerine getirebilme usulleri ölçümüdür. Geçerliliği, miktar olarak geçerlilik katsayısı ile değerlendirmek mümkündür. Bu katsayı (</a:t>
            </a:r>
            <a:r>
              <a:rPr lang="tr-TR" sz="2800" i="1" dirty="0" err="1"/>
              <a:t>k</a:t>
            </a:r>
            <a:r>
              <a:rPr lang="tr-TR" sz="2800" i="1" baseline="-25000" dirty="0" err="1"/>
              <a:t>h</a:t>
            </a:r>
            <a:r>
              <a:rPr lang="tr-TR" sz="2800" dirty="0"/>
              <a:t>) sistemin faydalı çalışma süresinin (</a:t>
            </a:r>
            <a:r>
              <a:rPr lang="tr-TR" sz="2800" i="1" dirty="0" err="1"/>
              <a:t>t</a:t>
            </a:r>
            <a:r>
              <a:rPr lang="tr-TR" sz="2800" i="1" baseline="-25000" dirty="0" err="1"/>
              <a:t>f</a:t>
            </a:r>
            <a:r>
              <a:rPr lang="tr-TR" sz="2800" dirty="0"/>
              <a:t>), faydalı çalışma ve restore edilme süresinin (t</a:t>
            </a:r>
            <a:r>
              <a:rPr lang="tr-TR" sz="2800" baseline="-25000" dirty="0"/>
              <a:t>r</a:t>
            </a:r>
            <a:r>
              <a:rPr lang="tr-TR" sz="2800" dirty="0"/>
              <a:t>) toplamına bölünmesi ile belirlenir (</a:t>
            </a:r>
            <a:r>
              <a:rPr lang="tr-TR" sz="2800" i="1" dirty="0"/>
              <a:t>k </a:t>
            </a:r>
            <a:r>
              <a:rPr lang="tr-TR" sz="2800" dirty="0"/>
              <a:t>= </a:t>
            </a:r>
            <a:r>
              <a:rPr lang="tr-TR" sz="2800" i="1" dirty="0" err="1"/>
              <a:t>t</a:t>
            </a:r>
            <a:r>
              <a:rPr lang="tr-TR" sz="2800" i="1" baseline="-25000" dirty="0" err="1"/>
              <a:t>f</a:t>
            </a:r>
            <a:r>
              <a:rPr lang="tr-TR" sz="2800" dirty="0"/>
              <a:t>/ (</a:t>
            </a:r>
            <a:r>
              <a:rPr lang="tr-TR" sz="2800" i="1" dirty="0" err="1"/>
              <a:t>t</a:t>
            </a:r>
            <a:r>
              <a:rPr lang="tr-TR" sz="2800" i="1" baseline="-25000" dirty="0" err="1"/>
              <a:t>f</a:t>
            </a:r>
            <a:r>
              <a:rPr lang="tr-TR" sz="2800" dirty="0" err="1"/>
              <a:t>+</a:t>
            </a:r>
            <a:r>
              <a:rPr lang="tr-TR" sz="2800" i="1" dirty="0" err="1"/>
              <a:t>t</a:t>
            </a:r>
            <a:r>
              <a:rPr lang="tr-TR" sz="2800" i="1" baseline="-25000" dirty="0" err="1"/>
              <a:t>r</a:t>
            </a:r>
            <a:r>
              <a:rPr lang="tr-TR" sz="2800" dirty="0"/>
              <a:t>)). Sisteme bakım süresi bu ifadeye dahil olmamaktadır. </a:t>
            </a:r>
          </a:p>
          <a:p>
            <a:r>
              <a:rPr lang="tr-TR" sz="2800" dirty="0"/>
              <a:t>Uzay gemileri programlarında (NASA programları gibi) yüksek güvenilirliğin ve geçerliliğin elde edebilmesi için paralel işlem sistemlerinin uygulanması söz konusu olmuştur. </a:t>
            </a:r>
          </a:p>
        </p:txBody>
      </p:sp>
    </p:spTree>
    <p:extLst>
      <p:ext uri="{BB962C8B-B14F-4D97-AF65-F5344CB8AC3E}">
        <p14:creationId xmlns:p14="http://schemas.microsoft.com/office/powerpoint/2010/main" val="3464897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Autofit/>
          </a:bodyPr>
          <a:lstStyle/>
          <a:p>
            <a:r>
              <a:rPr lang="tr-TR" sz="2800" b="1" dirty="0"/>
              <a:t>Paralel İşlem Sistemlerinin Yüksek Güvenilirlik İçin Kullanılması</a:t>
            </a:r>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66651" y="1231412"/>
            <a:ext cx="9596846" cy="4401205"/>
          </a:xfrm>
          <a:prstGeom prst="rect">
            <a:avLst/>
          </a:prstGeom>
        </p:spPr>
        <p:txBody>
          <a:bodyPr wrap="square">
            <a:spAutoFit/>
          </a:bodyPr>
          <a:lstStyle/>
          <a:p>
            <a:r>
              <a:rPr lang="tr-TR" sz="2800" dirty="0"/>
              <a:t>Güvenilirliğin ve buna uygun olarak da geçerliliğin yükseltilmesi için iki esas yöntem vardır:</a:t>
            </a:r>
          </a:p>
          <a:p>
            <a:r>
              <a:rPr lang="tr-TR" sz="2800" b="1" dirty="0"/>
              <a:t>1) </a:t>
            </a:r>
            <a:r>
              <a:rPr lang="tr-TR" sz="2800" dirty="0"/>
              <a:t>Yöntem: Sistemde her tür aygıt ve onun bileşenlerinin benzerinden kullanılması amaçlanıyor. Bu elemanların her biri, çeşitli programlar çalıştırıyorlar. Bir fonksiyonel bloğun bozulup işten çıktığı zaman iş yükü, sistemin elemanları arasında yeniden bölüştürülür. Tabii ki bu durum, sistemin etkinliğinin ve verimliliğinin azalmasına yol açar. Bu yönteme bazen yeniden yapılanma da denir. </a:t>
            </a:r>
          </a:p>
          <a:p>
            <a:endParaRPr lang="tr-TR" sz="2800" dirty="0"/>
          </a:p>
        </p:txBody>
      </p:sp>
    </p:spTree>
    <p:extLst>
      <p:ext uri="{BB962C8B-B14F-4D97-AF65-F5344CB8AC3E}">
        <p14:creationId xmlns:p14="http://schemas.microsoft.com/office/powerpoint/2010/main" val="331779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Autofit/>
          </a:bodyPr>
          <a:lstStyle/>
          <a:p>
            <a:r>
              <a:rPr lang="tr-TR" sz="2800" b="1" dirty="0"/>
              <a:t>Paralel İşlem Sistemlerinin Yüksek Güvenilirlik İçin Kullanılması</a:t>
            </a:r>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66651" y="1231412"/>
            <a:ext cx="9596846" cy="5093702"/>
          </a:xfrm>
          <a:prstGeom prst="rect">
            <a:avLst/>
          </a:prstGeom>
        </p:spPr>
        <p:txBody>
          <a:bodyPr wrap="square">
            <a:spAutoFit/>
          </a:bodyPr>
          <a:lstStyle/>
          <a:p>
            <a:r>
              <a:rPr lang="tr-TR" sz="2500" b="1" dirty="0"/>
              <a:t>2) </a:t>
            </a:r>
            <a:r>
              <a:rPr lang="tr-TR" sz="2500" dirty="0"/>
              <a:t>Yöntem: Aynı problemi aynı zamanda iki veya daha fazla fonksiyonel blokta çözmeyi ve sonuçların </a:t>
            </a:r>
            <a:r>
              <a:rPr lang="tr-TR" sz="2500" dirty="0" err="1"/>
              <a:t>kıyaslandırılması</a:t>
            </a:r>
            <a:r>
              <a:rPr lang="tr-TR" sz="2500" dirty="0"/>
              <a:t> amaçlamaktadır. Cevaplardaki istenilen farklılık, bloklardan birinin (veya birkaçının) yanlış çalıştığını gösterir. Bu durumda tam kontrol yapılarak bozulmuş blok bulunur ve tamir edilmesi için alınır. Bu yöntemde verimlilik azalmamaktadır, çünkü başka bir blok aynı problemi çözmektedir. Fakat bu tür sistemler ekonomik yönden çok işlemcili sistemlere göre daha pahalıdır. İki veya daha çok işlemci veya bilgisayar kullanılmasına rağmen sistemin genel hesaplama hızı artmamaktadır. Bazen bu yönteme iki kat yöntem de (</a:t>
            </a:r>
            <a:r>
              <a:rPr lang="tr-TR" sz="2500" dirty="0" err="1"/>
              <a:t>dublex</a:t>
            </a:r>
            <a:r>
              <a:rPr lang="tr-TR" sz="2500" dirty="0"/>
              <a:t> </a:t>
            </a:r>
            <a:r>
              <a:rPr lang="tr-TR" sz="2500" dirty="0" err="1"/>
              <a:t>method</a:t>
            </a:r>
            <a:r>
              <a:rPr lang="tr-TR" sz="2500" dirty="0"/>
              <a:t>) denmektedir. Bu tür sistemler güvenilirliğe çok büyük talepler olduğunda (mesela savunma sanayisinde kullanılmak amacıyla) kurulurdu. İki kat yönteme ilk örnek üç işlemcili PİLOT sistemidir (1958, ABD).</a:t>
            </a:r>
          </a:p>
        </p:txBody>
      </p:sp>
    </p:spTree>
    <p:extLst>
      <p:ext uri="{BB962C8B-B14F-4D97-AF65-F5344CB8AC3E}">
        <p14:creationId xmlns:p14="http://schemas.microsoft.com/office/powerpoint/2010/main" val="1502162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Autofit/>
          </a:bodyPr>
          <a:lstStyle/>
          <a:p>
            <a:r>
              <a:rPr lang="tr-TR" sz="2800" b="1" dirty="0"/>
              <a:t>Paralel İşlem Sistemlerinin Yüksek Güvenilirlik İçin Kullanılması</a:t>
            </a:r>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66651" y="1231412"/>
            <a:ext cx="9596846" cy="3108543"/>
          </a:xfrm>
          <a:prstGeom prst="rect">
            <a:avLst/>
          </a:prstGeom>
        </p:spPr>
        <p:txBody>
          <a:bodyPr wrap="square">
            <a:spAutoFit/>
          </a:bodyPr>
          <a:lstStyle/>
          <a:p>
            <a:r>
              <a:rPr lang="tr-TR" sz="2800" dirty="0"/>
              <a:t>Bazen her iki yöntemin karışımından kullanılır. Son zamanlarda birinci yöntem daha çok uygulanır. Bu yöntemde diğer sistem elemanlarının bozulmuş elemanların yerini nasıl alacağı ve bunun hız ve diğer parametreleri nasıl etkileyeceği belirlenmelidir.</a:t>
            </a:r>
          </a:p>
          <a:p>
            <a:r>
              <a:rPr lang="tr-TR" sz="2800" dirty="0"/>
              <a:t>Paralel işlem sistemlerinin yapıları, sınıflandırılması, bazı parametreleri ve diğer problemlere çeşitli yayınlarda da değinilmiştir [7, 8].</a:t>
            </a:r>
          </a:p>
        </p:txBody>
      </p:sp>
    </p:spTree>
    <p:extLst>
      <p:ext uri="{BB962C8B-B14F-4D97-AF65-F5344CB8AC3E}">
        <p14:creationId xmlns:p14="http://schemas.microsoft.com/office/powerpoint/2010/main" val="2455746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Autofit/>
          </a:bodyPr>
          <a:lstStyle/>
          <a:p>
            <a:r>
              <a:rPr lang="tr-TR" sz="2800" b="1" dirty="0"/>
              <a:t>1. Kuşak Bilgisayarlar</a:t>
            </a:r>
            <a:endParaRPr lang="tr-TR" sz="28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66651" y="1231412"/>
            <a:ext cx="9596846" cy="4708981"/>
          </a:xfrm>
          <a:prstGeom prst="rect">
            <a:avLst/>
          </a:prstGeom>
        </p:spPr>
        <p:txBody>
          <a:bodyPr wrap="square">
            <a:spAutoFit/>
          </a:bodyPr>
          <a:lstStyle/>
          <a:p>
            <a:r>
              <a:rPr lang="tr-TR" sz="3000" dirty="0"/>
              <a:t>Birinci kuşak bilgisayarlar, </a:t>
            </a:r>
            <a:r>
              <a:rPr lang="tr-TR" sz="3000" dirty="0" err="1"/>
              <a:t>Von</a:t>
            </a:r>
            <a:r>
              <a:rPr lang="tr-TR" sz="3000" dirty="0"/>
              <a:t> </a:t>
            </a:r>
            <a:r>
              <a:rPr lang="tr-TR" sz="3000" dirty="0" err="1"/>
              <a:t>Neumann</a:t>
            </a:r>
            <a:r>
              <a:rPr lang="tr-TR" sz="3000" dirty="0"/>
              <a:t> prensibine göre tasarlanmıştır. Bu bilgisayarlar prensip olarak işlemleri tam ardışık yürütmekle çalışıyordu. Birinci kuşak bilgisayarların yapısının temel eksiği giriş-çıkış işlemleri için Aritmetik-Mantık Bloğunun (ALU) kullanılması idi. Bu bilgisayarlarda giriş-çıkış gibi yardımcı sayılabilecek işlemlere geçilebilmesi için </a:t>
            </a:r>
            <a:r>
              <a:rPr lang="tr-TR" sz="3000" dirty="0" err="1"/>
              <a:t>ALU’nun</a:t>
            </a:r>
            <a:r>
              <a:rPr lang="tr-TR" sz="3000" dirty="0"/>
              <a:t> esas görevlerini (hesaplama yapmak) durdurması gerekirdi. Tabii ki bu da verimliliğin azalmasına ve artırılamamasına sebep oluyordu. Bu türden beş bloklu bir bilgisayarın yapısı şekilde gösterilmektedir.</a:t>
            </a:r>
          </a:p>
        </p:txBody>
      </p:sp>
    </p:spTree>
    <p:extLst>
      <p:ext uri="{BB962C8B-B14F-4D97-AF65-F5344CB8AC3E}">
        <p14:creationId xmlns:p14="http://schemas.microsoft.com/office/powerpoint/2010/main" val="3948435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Autofit/>
          </a:bodyPr>
          <a:lstStyle/>
          <a:p>
            <a:r>
              <a:rPr lang="tr-TR" sz="2800" b="1" dirty="0"/>
              <a:t>2. Kuşak Bilgisayarlar</a:t>
            </a:r>
            <a:endParaRPr lang="tr-TR" sz="28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66651" y="1231412"/>
            <a:ext cx="9596846" cy="5093702"/>
          </a:xfrm>
          <a:prstGeom prst="rect">
            <a:avLst/>
          </a:prstGeom>
        </p:spPr>
        <p:txBody>
          <a:bodyPr wrap="square">
            <a:spAutoFit/>
          </a:bodyPr>
          <a:lstStyle/>
          <a:p>
            <a:r>
              <a:rPr lang="tr-TR" sz="2500" dirty="0"/>
              <a:t>Bilgisayarın bu yapısı 1950'li yılların ortalarına kadar sürdü. Bu yıllardan sonra giriş-çıkış veri akışının yolu değiştirildi. </a:t>
            </a:r>
          </a:p>
          <a:p>
            <a:r>
              <a:rPr lang="tr-TR" sz="2500" dirty="0"/>
              <a:t>İkinci kuşak olarak adlanan bu bilgisayarlarda giriş-çıkış verileri hafızaya ve hafızadan </a:t>
            </a:r>
            <a:r>
              <a:rPr lang="tr-TR" sz="2500" dirty="0" err="1"/>
              <a:t>ALU'nin</a:t>
            </a:r>
            <a:r>
              <a:rPr lang="tr-TR" sz="2500" dirty="0"/>
              <a:t> yardımıyla değil de doğrudan iletilirdi. Bu durum </a:t>
            </a:r>
            <a:r>
              <a:rPr lang="tr-TR" sz="2500" dirty="0" err="1"/>
              <a:t>ALU'yi</a:t>
            </a:r>
            <a:r>
              <a:rPr lang="tr-TR" sz="2500" dirty="0"/>
              <a:t> yardımcı işlemlerin yapılmasından bağımsız kıldı, yani bu blok yalnızca kendine özgü olan işlemleri yapmaya başladı. Bununla ALU işlemleri ile giriş-çıkış işlemleri üst üste düşmekte ve böylelikle lokal paralel işlemler yapılmakta idi. Hem bu yapı değişikliği hem de bu yapılarda yarı iletken elemanlardan kullanılması ikinci kuşak bilgisayarların verimliliğini artırmış oldu, fakat yine de giriş-çıkış işlemleri yapılan sürede kontrol bloğu bu işlemleri kontrol ettiğinden (yönettiğinden), giriş-çıkış işlemleri yapıldığı zaman bilgisayarın hesaplama hızı belli bir değeri aşamıyordu.</a:t>
            </a:r>
          </a:p>
        </p:txBody>
      </p:sp>
    </p:spTree>
    <p:extLst>
      <p:ext uri="{BB962C8B-B14F-4D97-AF65-F5344CB8AC3E}">
        <p14:creationId xmlns:p14="http://schemas.microsoft.com/office/powerpoint/2010/main" val="3722577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66651" y="1231412"/>
            <a:ext cx="9596846" cy="861774"/>
          </a:xfrm>
          <a:prstGeom prst="rect">
            <a:avLst/>
          </a:prstGeom>
        </p:spPr>
        <p:txBody>
          <a:bodyPr wrap="square">
            <a:spAutoFit/>
          </a:bodyPr>
          <a:lstStyle/>
          <a:p>
            <a:r>
              <a:rPr lang="tr-TR" sz="2500" dirty="0"/>
              <a:t>.</a:t>
            </a:r>
          </a:p>
          <a:p>
            <a:endParaRPr lang="tr-TR" sz="2500" dirty="0"/>
          </a:p>
        </p:txBody>
      </p:sp>
      <p:pic>
        <p:nvPicPr>
          <p:cNvPr id="5" name="Resim 4" descr="https://novruzallahverdi.karatay.edu.tr/Content/images/CkImages/image-20190927140404-1.jpeg"/>
          <p:cNvPicPr/>
          <p:nvPr/>
        </p:nvPicPr>
        <p:blipFill>
          <a:blip r:embed="rId2">
            <a:extLst>
              <a:ext uri="{28A0092B-C50C-407E-A947-70E740481C1C}">
                <a14:useLocalDpi xmlns:a14="http://schemas.microsoft.com/office/drawing/2010/main" val="0"/>
              </a:ext>
            </a:extLst>
          </a:blip>
          <a:srcRect/>
          <a:stretch>
            <a:fillRect/>
          </a:stretch>
        </p:blipFill>
        <p:spPr bwMode="auto">
          <a:xfrm>
            <a:off x="1620339" y="1168037"/>
            <a:ext cx="8616587" cy="4971506"/>
          </a:xfrm>
          <a:prstGeom prst="rect">
            <a:avLst/>
          </a:prstGeom>
          <a:noFill/>
          <a:ln>
            <a:noFill/>
          </a:ln>
        </p:spPr>
      </p:pic>
    </p:spTree>
    <p:extLst>
      <p:ext uri="{BB962C8B-B14F-4D97-AF65-F5344CB8AC3E}">
        <p14:creationId xmlns:p14="http://schemas.microsoft.com/office/powerpoint/2010/main" val="1488428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Autofit/>
          </a:bodyPr>
          <a:lstStyle/>
          <a:p>
            <a:r>
              <a:rPr lang="tr-TR" sz="2800" b="1" dirty="0"/>
              <a:t>2. Kuşak Bilgisayarlar</a:t>
            </a:r>
            <a:endParaRPr lang="tr-TR" sz="28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66651" y="1231412"/>
            <a:ext cx="9596846" cy="861774"/>
          </a:xfrm>
          <a:prstGeom prst="rect">
            <a:avLst/>
          </a:prstGeom>
        </p:spPr>
        <p:txBody>
          <a:bodyPr wrap="square">
            <a:spAutoFit/>
          </a:bodyPr>
          <a:lstStyle/>
          <a:p>
            <a:r>
              <a:rPr lang="tr-TR" sz="2500" dirty="0"/>
              <a:t>.</a:t>
            </a:r>
          </a:p>
          <a:p>
            <a:endParaRPr lang="tr-TR" sz="2500" dirty="0"/>
          </a:p>
        </p:txBody>
      </p:sp>
      <p:pic>
        <p:nvPicPr>
          <p:cNvPr id="6" name="Resim 5" descr="https://novruzallahverdi.karatay.edu.tr/Content/images/CkImages/image-20190927140404-2.png"/>
          <p:cNvPicPr/>
          <p:nvPr/>
        </p:nvPicPr>
        <p:blipFill>
          <a:blip r:embed="rId2">
            <a:extLst>
              <a:ext uri="{28A0092B-C50C-407E-A947-70E740481C1C}">
                <a14:useLocalDpi xmlns:a14="http://schemas.microsoft.com/office/drawing/2010/main" val="0"/>
              </a:ext>
            </a:extLst>
          </a:blip>
          <a:srcRect/>
          <a:stretch>
            <a:fillRect/>
          </a:stretch>
        </p:blipFill>
        <p:spPr bwMode="auto">
          <a:xfrm>
            <a:off x="1845129" y="1231412"/>
            <a:ext cx="7639594" cy="4744539"/>
          </a:xfrm>
          <a:prstGeom prst="rect">
            <a:avLst/>
          </a:prstGeom>
          <a:noFill/>
          <a:ln>
            <a:noFill/>
          </a:ln>
        </p:spPr>
      </p:pic>
    </p:spTree>
    <p:extLst>
      <p:ext uri="{BB962C8B-B14F-4D97-AF65-F5344CB8AC3E}">
        <p14:creationId xmlns:p14="http://schemas.microsoft.com/office/powerpoint/2010/main" val="2220142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Autofit/>
          </a:bodyPr>
          <a:lstStyle/>
          <a:p>
            <a:r>
              <a:rPr lang="tr-TR" sz="2800" b="1" dirty="0"/>
              <a:t>3. Kuşak Bilgisayarlar</a:t>
            </a:r>
            <a:endParaRPr lang="tr-TR" sz="28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66651" y="1231412"/>
            <a:ext cx="9596846" cy="4832092"/>
          </a:xfrm>
          <a:prstGeom prst="rect">
            <a:avLst/>
          </a:prstGeom>
        </p:spPr>
        <p:txBody>
          <a:bodyPr wrap="square">
            <a:spAutoFit/>
          </a:bodyPr>
          <a:lstStyle/>
          <a:p>
            <a:r>
              <a:rPr lang="tr-TR" sz="2200" b="1" dirty="0"/>
              <a:t>3. Kuşak Bilgisayarlar</a:t>
            </a:r>
            <a:endParaRPr lang="tr-TR" sz="2200" dirty="0"/>
          </a:p>
          <a:p>
            <a:r>
              <a:rPr lang="tr-TR" sz="2200" dirty="0"/>
              <a:t>Bilgisayarların yapısına giriş-çıkış kanalı dahil edilmekle giriş-çıkış verilerinin yolu değiştirildi. Üçüncü kuşak bilgisayarlara özgü olan bu kanal hem hafızaya doğrudan irtibatı, hem de giriş-çıkış işlemlerinin serbestliğini sağladı. Aslında bu kanal, giriş-çıkış işlemlerini yapmak için uzmanlaştırılmış küçük bir işlemci gibi kabul edilebilir. Bunlar aynı zaman süresinde hızlı çalışan bir tane çevre cihazına (disket gibi) hizmet gösteren </a:t>
            </a:r>
            <a:r>
              <a:rPr lang="tr-TR" sz="2200" dirty="0" err="1"/>
              <a:t>selecter</a:t>
            </a:r>
            <a:r>
              <a:rPr lang="tr-TR" sz="2200" dirty="0"/>
              <a:t> kanal ve aynı zaman süresinde yavaş işleyen birkaç çevre cihazına (klavye, yazıcı gibi) hizmet gösteren </a:t>
            </a:r>
            <a:r>
              <a:rPr lang="tr-TR" sz="2200" dirty="0" err="1"/>
              <a:t>multiplexer</a:t>
            </a:r>
            <a:r>
              <a:rPr lang="tr-TR" sz="2200" dirty="0"/>
              <a:t> kanal olmakla iki tipe ayrılırlar. Kanalların devreye girmesi ile ikinci ve üçüncü kuşak bilgisayarlar arasında 2,5. kuşak denilebilen ara bir kuşak bilgisayarlar tasarlanmış ve imal edilmiş oldu. Özellikle batıda entegre devreleri üzerinde yapılan üçüncü kuşak bilgisayarlardan etkilenerek eski Sovyetler Birliği'nde teknolojinin batıdan 5-7 yıl geride kalması sonucu bu tür bilgisayarlar üretilmiştir ('Bu türden olan bilgisayarların yapısı Şekil 3.2’de gösterilmiştir.</a:t>
            </a:r>
          </a:p>
        </p:txBody>
      </p:sp>
    </p:spTree>
    <p:extLst>
      <p:ext uri="{BB962C8B-B14F-4D97-AF65-F5344CB8AC3E}">
        <p14:creationId xmlns:p14="http://schemas.microsoft.com/office/powerpoint/2010/main" val="2305829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Autofit/>
          </a:bodyPr>
          <a:lstStyle/>
          <a:p>
            <a:r>
              <a:rPr lang="tr-TR" sz="2800" b="1" dirty="0"/>
              <a:t>3. Kuşak Bilgisayarlar</a:t>
            </a:r>
            <a:endParaRPr lang="tr-TR" sz="28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66651" y="1231412"/>
            <a:ext cx="9596846" cy="769441"/>
          </a:xfrm>
          <a:prstGeom prst="rect">
            <a:avLst/>
          </a:prstGeom>
        </p:spPr>
        <p:txBody>
          <a:bodyPr wrap="square">
            <a:spAutoFit/>
          </a:bodyPr>
          <a:lstStyle/>
          <a:p>
            <a:r>
              <a:rPr lang="tr-TR" sz="2200" b="1" dirty="0"/>
              <a:t>.</a:t>
            </a:r>
          </a:p>
          <a:p>
            <a:endParaRPr lang="tr-TR" sz="2200" dirty="0"/>
          </a:p>
        </p:txBody>
      </p:sp>
      <p:pic>
        <p:nvPicPr>
          <p:cNvPr id="5" name="Resim 4" descr="https://novruzallahverdi.karatay.edu.tr/Content/images/CkImages/image-20190927140404-3.jpeg"/>
          <p:cNvPicPr/>
          <p:nvPr/>
        </p:nvPicPr>
        <p:blipFill>
          <a:blip r:embed="rId2">
            <a:extLst>
              <a:ext uri="{28A0092B-C50C-407E-A947-70E740481C1C}">
                <a14:useLocalDpi xmlns:a14="http://schemas.microsoft.com/office/drawing/2010/main" val="0"/>
              </a:ext>
            </a:extLst>
          </a:blip>
          <a:srcRect/>
          <a:stretch>
            <a:fillRect/>
          </a:stretch>
        </p:blipFill>
        <p:spPr bwMode="auto">
          <a:xfrm>
            <a:off x="2042704" y="1113609"/>
            <a:ext cx="6378484" cy="4904014"/>
          </a:xfrm>
          <a:prstGeom prst="rect">
            <a:avLst/>
          </a:prstGeom>
          <a:noFill/>
          <a:ln>
            <a:noFill/>
          </a:ln>
        </p:spPr>
      </p:pic>
    </p:spTree>
    <p:extLst>
      <p:ext uri="{BB962C8B-B14F-4D97-AF65-F5344CB8AC3E}">
        <p14:creationId xmlns:p14="http://schemas.microsoft.com/office/powerpoint/2010/main" val="1739801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800" b="1" dirty="0"/>
              <a:t>MPI</a:t>
            </a:r>
            <a:endParaRPr lang="tr-TR" sz="48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193074" y="1745218"/>
            <a:ext cx="9596846" cy="2862322"/>
          </a:xfrm>
          <a:prstGeom prst="rect">
            <a:avLst/>
          </a:prstGeom>
        </p:spPr>
        <p:txBody>
          <a:bodyPr wrap="square">
            <a:spAutoFit/>
          </a:bodyPr>
          <a:lstStyle/>
          <a:p>
            <a:r>
              <a:rPr lang="tr-TR" sz="3600" dirty="0"/>
              <a:t>Bilgisayar bilimlerinde, paralel programlama amacıyla kullanılan bir platformun ismidir. </a:t>
            </a:r>
          </a:p>
          <a:p>
            <a:endParaRPr lang="tr-TR" sz="3600" dirty="0"/>
          </a:p>
          <a:p>
            <a:endParaRPr lang="tr-TR" sz="3600" dirty="0"/>
          </a:p>
          <a:p>
            <a:endParaRPr lang="tr-TR" sz="3600" dirty="0"/>
          </a:p>
        </p:txBody>
      </p:sp>
    </p:spTree>
    <p:extLst>
      <p:ext uri="{BB962C8B-B14F-4D97-AF65-F5344CB8AC3E}">
        <p14:creationId xmlns:p14="http://schemas.microsoft.com/office/powerpoint/2010/main" val="2864396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Autofit/>
          </a:bodyPr>
          <a:lstStyle/>
          <a:p>
            <a:r>
              <a:rPr lang="tr-TR" sz="2800" b="1" dirty="0"/>
              <a:t>3. Kuşak Bilgisayarlar</a:t>
            </a:r>
            <a:endParaRPr lang="tr-TR" sz="28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66651" y="1231412"/>
            <a:ext cx="9596846" cy="4708981"/>
          </a:xfrm>
          <a:prstGeom prst="rect">
            <a:avLst/>
          </a:prstGeom>
        </p:spPr>
        <p:txBody>
          <a:bodyPr wrap="square">
            <a:spAutoFit/>
          </a:bodyPr>
          <a:lstStyle/>
          <a:p>
            <a:r>
              <a:rPr lang="tr-TR" sz="3000" dirty="0"/>
              <a:t>Entegre devrelerinin devreye girmesi ile 60'lı yıllarda ALU ve Kontrol Birimini kendinde birleştiren İşlemci Birimi (</a:t>
            </a:r>
            <a:r>
              <a:rPr lang="tr-TR" sz="3000" dirty="0" err="1"/>
              <a:t>Processor</a:t>
            </a:r>
            <a:r>
              <a:rPr lang="tr-TR" sz="3000" dirty="0"/>
              <a:t> </a:t>
            </a:r>
            <a:r>
              <a:rPr lang="tr-TR" sz="3000" dirty="0" err="1"/>
              <a:t>Unit</a:t>
            </a:r>
            <a:r>
              <a:rPr lang="tr-TR" sz="3000" dirty="0"/>
              <a:t>) tasarlandı ve bu birim üçüncü ve sonraki kuşak bilgisayarların yapısının temelini oluşturdu. İşlemci Birimine ALU ve Kontrol Birimi ile birlikte küçük kapasiteli, fakat çok hızlı çalışabilen (</a:t>
            </a:r>
            <a:r>
              <a:rPr lang="tr-TR" sz="3000" dirty="0" err="1"/>
              <a:t>saklaçlar</a:t>
            </a:r>
            <a:r>
              <a:rPr lang="tr-TR" sz="3000" dirty="0"/>
              <a:t> üzerinde kurulan) yerel hafıza da dahil olmakta idi. Bütün bu değişimler bilgisayarın çalışma sürecinde paralel işlemler yapabilme imkânını artırdı ve bu kuşak bilgisayarların çalışma hızının daha da artması sonucunu meydana getirdi.</a:t>
            </a:r>
          </a:p>
        </p:txBody>
      </p:sp>
    </p:spTree>
    <p:extLst>
      <p:ext uri="{BB962C8B-B14F-4D97-AF65-F5344CB8AC3E}">
        <p14:creationId xmlns:p14="http://schemas.microsoft.com/office/powerpoint/2010/main" val="3370376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Autofit/>
          </a:bodyPr>
          <a:lstStyle/>
          <a:p>
            <a:r>
              <a:rPr lang="tr-TR" sz="2800" b="1" dirty="0"/>
              <a:t>3. Kuşak Bilgisayarlar</a:t>
            </a:r>
            <a:endParaRPr lang="tr-TR" sz="28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66651" y="1231412"/>
            <a:ext cx="9596846" cy="3785652"/>
          </a:xfrm>
          <a:prstGeom prst="rect">
            <a:avLst/>
          </a:prstGeom>
        </p:spPr>
        <p:txBody>
          <a:bodyPr wrap="square">
            <a:spAutoFit/>
          </a:bodyPr>
          <a:lstStyle/>
          <a:p>
            <a:r>
              <a:rPr lang="tr-TR" sz="3000" dirty="0"/>
              <a:t>Üçüncü kuşak bilgisayarlarda genel yapı açısından çok önemli bir kavram olan mimari kavramı da kullanılmaya başlanmıştır. Bilgisayarın donanımı, merkezi işlemci birimlerinin teşkilini ve çalışma prensibini içine alır, bilgisayar mimarisi ise genellikle sistem hakkında bilgi içerir. Bazen mimariyi, kullanıcının (programcının) bilmesi gereken bilgisayar özellikleri (hız, hafızanın kapasitesi, işletim sistemi vb.) olarak da tarif edilirler (Şekil 3.3)</a:t>
            </a:r>
          </a:p>
        </p:txBody>
      </p:sp>
    </p:spTree>
    <p:extLst>
      <p:ext uri="{BB962C8B-B14F-4D97-AF65-F5344CB8AC3E}">
        <p14:creationId xmlns:p14="http://schemas.microsoft.com/office/powerpoint/2010/main" val="1095121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Autofit/>
          </a:bodyPr>
          <a:lstStyle/>
          <a:p>
            <a:r>
              <a:rPr lang="tr-TR" sz="2800" b="1" dirty="0"/>
              <a:t>3. Kuşak Bilgisayarlar</a:t>
            </a:r>
            <a:endParaRPr lang="tr-TR" sz="28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66651" y="1231412"/>
            <a:ext cx="9596846" cy="1015663"/>
          </a:xfrm>
          <a:prstGeom prst="rect">
            <a:avLst/>
          </a:prstGeom>
        </p:spPr>
        <p:txBody>
          <a:bodyPr wrap="square">
            <a:spAutoFit/>
          </a:bodyPr>
          <a:lstStyle/>
          <a:p>
            <a:r>
              <a:rPr lang="tr-TR" sz="3000" dirty="0"/>
              <a:t>.</a:t>
            </a:r>
          </a:p>
          <a:p>
            <a:endParaRPr lang="tr-TR" sz="3000" dirty="0"/>
          </a:p>
        </p:txBody>
      </p:sp>
      <p:pic>
        <p:nvPicPr>
          <p:cNvPr id="5" name="Resim 4" descr="https://novruzallahverdi.karatay.edu.tr/Content/images/CkImages/image-20190927140404-4.jpeg"/>
          <p:cNvPicPr/>
          <p:nvPr/>
        </p:nvPicPr>
        <p:blipFill>
          <a:blip r:embed="rId2">
            <a:extLst>
              <a:ext uri="{28A0092B-C50C-407E-A947-70E740481C1C}">
                <a14:useLocalDpi xmlns:a14="http://schemas.microsoft.com/office/drawing/2010/main" val="0"/>
              </a:ext>
            </a:extLst>
          </a:blip>
          <a:srcRect/>
          <a:stretch>
            <a:fillRect/>
          </a:stretch>
        </p:blipFill>
        <p:spPr bwMode="auto">
          <a:xfrm>
            <a:off x="3507921" y="1376497"/>
            <a:ext cx="4425587" cy="4797879"/>
          </a:xfrm>
          <a:prstGeom prst="rect">
            <a:avLst/>
          </a:prstGeom>
          <a:noFill/>
          <a:ln>
            <a:noFill/>
          </a:ln>
        </p:spPr>
      </p:pic>
    </p:spTree>
    <p:extLst>
      <p:ext uri="{BB962C8B-B14F-4D97-AF65-F5344CB8AC3E}">
        <p14:creationId xmlns:p14="http://schemas.microsoft.com/office/powerpoint/2010/main" val="2727227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Autofit/>
          </a:bodyPr>
          <a:lstStyle/>
          <a:p>
            <a:r>
              <a:rPr lang="tr-TR" sz="2800" b="1" dirty="0"/>
              <a:t>3. Kuşak Bilgisayarlar</a:t>
            </a:r>
            <a:endParaRPr lang="tr-TR" sz="28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66651" y="1231412"/>
            <a:ext cx="9596846" cy="4247317"/>
          </a:xfrm>
          <a:prstGeom prst="rect">
            <a:avLst/>
          </a:prstGeom>
        </p:spPr>
        <p:txBody>
          <a:bodyPr wrap="square">
            <a:spAutoFit/>
          </a:bodyPr>
          <a:lstStyle/>
          <a:p>
            <a:r>
              <a:rPr lang="tr-TR" sz="3000" dirty="0"/>
              <a:t>Bilgisayarların hesaplama hızının artırılması yollarının biri de çözülecek problemin paralel dallara ayrılması ve bu dallara ait hesaplamaların ayrı ayrı işlemcilerde yürütülmesidir. Fakat yarı iletken malzemeler bazında böyle sistemlerin kurulması o yıllarda daha başlangıç safhasındaydı. Böyle sistemler ancak çok büyük talep olduğunda (savunma amaçlı) tasarlanır ve üretilirdi. Örnek olarak, iki işlemcili </a:t>
            </a:r>
            <a:r>
              <a:rPr lang="tr-TR" sz="3000" dirty="0" err="1"/>
              <a:t>Univac</a:t>
            </a:r>
            <a:r>
              <a:rPr lang="tr-TR" sz="3000" dirty="0"/>
              <a:t> LARC (1960), dört işlemcili </a:t>
            </a:r>
            <a:r>
              <a:rPr lang="tr-TR" sz="3000" dirty="0" err="1"/>
              <a:t>Burroughs</a:t>
            </a:r>
            <a:r>
              <a:rPr lang="tr-TR" sz="3000" dirty="0"/>
              <a:t> D825 (1962), iki bilgisayarlı Minsk-222 (1963) vb. sistemler gösterilebilir</a:t>
            </a:r>
          </a:p>
        </p:txBody>
      </p:sp>
    </p:spTree>
    <p:extLst>
      <p:ext uri="{BB962C8B-B14F-4D97-AF65-F5344CB8AC3E}">
        <p14:creationId xmlns:p14="http://schemas.microsoft.com/office/powerpoint/2010/main" val="4024827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Autofit/>
          </a:bodyPr>
          <a:lstStyle/>
          <a:p>
            <a:r>
              <a:rPr lang="tr-TR" sz="2800" b="1" dirty="0"/>
              <a:t>4. Kuşak Bilgisayarlar</a:t>
            </a:r>
            <a:endParaRPr lang="tr-TR" sz="28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66651" y="1231412"/>
            <a:ext cx="9596846" cy="5170646"/>
          </a:xfrm>
          <a:prstGeom prst="rect">
            <a:avLst/>
          </a:prstGeom>
        </p:spPr>
        <p:txBody>
          <a:bodyPr wrap="square">
            <a:spAutoFit/>
          </a:bodyPr>
          <a:lstStyle/>
          <a:p>
            <a:r>
              <a:rPr lang="tr-TR" sz="3000" dirty="0"/>
              <a:t>Fakat 70'li yıllarda büyük ölçekli entegre devrelerinin (</a:t>
            </a:r>
            <a:r>
              <a:rPr lang="tr-TR" sz="3000" dirty="0" err="1"/>
              <a:t>Large</a:t>
            </a:r>
            <a:r>
              <a:rPr lang="tr-TR" sz="3000" dirty="0"/>
              <a:t> </a:t>
            </a:r>
            <a:r>
              <a:rPr lang="tr-TR" sz="3000" dirty="0" err="1"/>
              <a:t>Scale</a:t>
            </a:r>
            <a:r>
              <a:rPr lang="tr-TR" sz="3000" dirty="0"/>
              <a:t> Integration </a:t>
            </a:r>
            <a:r>
              <a:rPr lang="tr-TR" sz="3000" dirty="0" err="1"/>
              <a:t>Circuit</a:t>
            </a:r>
            <a:r>
              <a:rPr lang="tr-TR" sz="3000" dirty="0"/>
              <a:t>) ve mikroişlemcilerin üretilerek uygulanmaya başlanması ile çok işlemcili ve çok bilgisayarlı sistemlerin tasarlanması hem ekonomik hem de mimari yapı açısından daha cazip hale geldi. Böyle sistemler dördüncü kuşak bilgisayarlara dahil edilebilir. Bazen literatürde dördüncü kuşak bilgisayarlar gibi eleman tabanlı mikroişlemcisi olan kişisel bilgisayarlar ele alınır, fakat bu bilgisayarların en azından dahili yapısı açısına göre üçüncü kuşak bilgisayarlarla çok az farklılık gösterdiği veya hiç fark göstermediği görülmektedir. </a:t>
            </a:r>
          </a:p>
        </p:txBody>
      </p:sp>
    </p:spTree>
    <p:extLst>
      <p:ext uri="{BB962C8B-B14F-4D97-AF65-F5344CB8AC3E}">
        <p14:creationId xmlns:p14="http://schemas.microsoft.com/office/powerpoint/2010/main" val="1839159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Autofit/>
          </a:bodyPr>
          <a:lstStyle/>
          <a:p>
            <a:r>
              <a:rPr lang="tr-TR" sz="2800" b="1" dirty="0"/>
              <a:t>4. Kuşak Bilgisayarlar</a:t>
            </a:r>
            <a:endParaRPr lang="tr-TR" sz="28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66651" y="1231412"/>
            <a:ext cx="9596846" cy="4832092"/>
          </a:xfrm>
          <a:prstGeom prst="rect">
            <a:avLst/>
          </a:prstGeom>
        </p:spPr>
        <p:txBody>
          <a:bodyPr wrap="square">
            <a:spAutoFit/>
          </a:bodyPr>
          <a:lstStyle/>
          <a:p>
            <a:r>
              <a:rPr lang="tr-TR" sz="2800" dirty="0"/>
              <a:t>her bir kuşak bilgisayarın donanımı sadece eleman bazı ile değil, yapı özellikleri ile de birbirlerine göre farklılık arz etmektedir. Bu açıdan incelendiğinde kişisel bilgisayarların donanımında yapı yeniliğinin olduğunu söylemek zordur. Bundan yola çıkarak dördüncü kuşak bilgisayarlar gibi neyin ele alınacağı tartışmalıdır. Bizce bu kuşak için paralel işlem yöntemine dayanan paralel işlem sistemleri kabul görmelidirler. Genel olarak bu tür sistemler çok işlemcili ve çok bilgisayarlı olmakla iki yere bölünürler. Çok işlemcili bilgisayarlar ortak bir hafızayı paylaşırlar, oysa çok bilgisayarlı sistemlerde her bir bilgisayarın kendi hafızası mevcuttur. Bazen bunların kombinasyonu da kullanılır.</a:t>
            </a:r>
          </a:p>
        </p:txBody>
      </p:sp>
    </p:spTree>
    <p:extLst>
      <p:ext uri="{BB962C8B-B14F-4D97-AF65-F5344CB8AC3E}">
        <p14:creationId xmlns:p14="http://schemas.microsoft.com/office/powerpoint/2010/main" val="1074214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Autofit/>
          </a:bodyPr>
          <a:lstStyle/>
          <a:p>
            <a:r>
              <a:rPr lang="tr-TR" sz="2800" b="1" dirty="0"/>
              <a:t>4. Kuşak Bilgisayarlar</a:t>
            </a:r>
            <a:endParaRPr lang="tr-TR" sz="28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66651" y="1231412"/>
            <a:ext cx="9596846" cy="954107"/>
          </a:xfrm>
          <a:prstGeom prst="rect">
            <a:avLst/>
          </a:prstGeom>
        </p:spPr>
        <p:txBody>
          <a:bodyPr wrap="square">
            <a:spAutoFit/>
          </a:bodyPr>
          <a:lstStyle/>
          <a:p>
            <a:r>
              <a:rPr lang="tr-TR" sz="2800" dirty="0"/>
              <a:t>.</a:t>
            </a:r>
          </a:p>
          <a:p>
            <a:endParaRPr lang="tr-TR" sz="2800" dirty="0"/>
          </a:p>
        </p:txBody>
      </p:sp>
      <p:pic>
        <p:nvPicPr>
          <p:cNvPr id="5" name="Resim 4" descr="https://novruzallahverdi.karatay.edu.tr/Content/images/CkImages/image-20190927140404-5.jpeg"/>
          <p:cNvPicPr/>
          <p:nvPr/>
        </p:nvPicPr>
        <p:blipFill>
          <a:blip r:embed="rId2">
            <a:extLst>
              <a:ext uri="{28A0092B-C50C-407E-A947-70E740481C1C}">
                <a14:useLocalDpi xmlns:a14="http://schemas.microsoft.com/office/drawing/2010/main" val="0"/>
              </a:ext>
            </a:extLst>
          </a:blip>
          <a:srcRect/>
          <a:stretch>
            <a:fillRect/>
          </a:stretch>
        </p:blipFill>
        <p:spPr bwMode="auto">
          <a:xfrm>
            <a:off x="3794759" y="1231412"/>
            <a:ext cx="3940629" cy="4616087"/>
          </a:xfrm>
          <a:prstGeom prst="rect">
            <a:avLst/>
          </a:prstGeom>
          <a:noFill/>
          <a:ln>
            <a:noFill/>
          </a:ln>
        </p:spPr>
      </p:pic>
    </p:spTree>
    <p:extLst>
      <p:ext uri="{BB962C8B-B14F-4D97-AF65-F5344CB8AC3E}">
        <p14:creationId xmlns:p14="http://schemas.microsoft.com/office/powerpoint/2010/main" val="2805394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Autofit/>
          </a:bodyPr>
          <a:lstStyle/>
          <a:p>
            <a:r>
              <a:rPr lang="tr-TR" sz="2800" b="1" dirty="0"/>
              <a:t>4. Kuşak Bilgisayarlar</a:t>
            </a:r>
            <a:endParaRPr lang="tr-TR" sz="28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66651" y="1231412"/>
            <a:ext cx="9596846" cy="3785652"/>
          </a:xfrm>
          <a:prstGeom prst="rect">
            <a:avLst/>
          </a:prstGeom>
        </p:spPr>
        <p:txBody>
          <a:bodyPr wrap="square">
            <a:spAutoFit/>
          </a:bodyPr>
          <a:lstStyle/>
          <a:p>
            <a:r>
              <a:rPr lang="tr-TR" sz="3000" dirty="0"/>
              <a:t>Paralel işlem sistemlerinin sınıflandırılması zordur. Kullanılan hafıza, veri ve komut akışı, anahtarlama sistemi, topoloji vb. bir dizi özelliklere göre sınıflandırma yapılmaktadır. Bu kuşak bilgisayarlarda </a:t>
            </a:r>
            <a:r>
              <a:rPr lang="tr-TR" sz="3000" dirty="0" err="1"/>
              <a:t>Von</a:t>
            </a:r>
            <a:r>
              <a:rPr lang="tr-TR" sz="3000" dirty="0"/>
              <a:t> </a:t>
            </a:r>
            <a:r>
              <a:rPr lang="tr-TR" sz="3000" dirty="0" err="1"/>
              <a:t>Neumann</a:t>
            </a:r>
            <a:r>
              <a:rPr lang="tr-TR" sz="3000" dirty="0"/>
              <a:t> prensibinden uzaklaşılmış hem iç hem de dış mimarisine göre paralellik arz eden yöntemler kullanılmıştır. Şimdi piyasada konfigürasyonlar, hız ve değerleri çeşitli olan onlarla paralel işlem sistemleri mevcuttur (Şekil 3.4 ve Şekil 3.5).</a:t>
            </a:r>
          </a:p>
        </p:txBody>
      </p:sp>
    </p:spTree>
    <p:extLst>
      <p:ext uri="{BB962C8B-B14F-4D97-AF65-F5344CB8AC3E}">
        <p14:creationId xmlns:p14="http://schemas.microsoft.com/office/powerpoint/2010/main" val="9510757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Autofit/>
          </a:bodyPr>
          <a:lstStyle/>
          <a:p>
            <a:r>
              <a:rPr lang="tr-TR" sz="2800" b="1" dirty="0"/>
              <a:t>4. Kuşak Bilgisayarlar</a:t>
            </a:r>
            <a:endParaRPr lang="tr-TR" sz="28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66651" y="1231412"/>
            <a:ext cx="9596846" cy="1015663"/>
          </a:xfrm>
          <a:prstGeom prst="rect">
            <a:avLst/>
          </a:prstGeom>
        </p:spPr>
        <p:txBody>
          <a:bodyPr wrap="square">
            <a:spAutoFit/>
          </a:bodyPr>
          <a:lstStyle/>
          <a:p>
            <a:r>
              <a:rPr lang="tr-TR" sz="3000" dirty="0"/>
              <a:t>.</a:t>
            </a:r>
          </a:p>
          <a:p>
            <a:endParaRPr lang="tr-TR" sz="3000" dirty="0"/>
          </a:p>
        </p:txBody>
      </p:sp>
      <p:pic>
        <p:nvPicPr>
          <p:cNvPr id="5" name="Resim 4" descr="https://novruzallahverdi.karatay.edu.tr/Content/images/CkImages/image-20190927140404-6.jpeg"/>
          <p:cNvPicPr/>
          <p:nvPr/>
        </p:nvPicPr>
        <p:blipFill>
          <a:blip r:embed="rId2">
            <a:extLst>
              <a:ext uri="{28A0092B-C50C-407E-A947-70E740481C1C}">
                <a14:useLocalDpi xmlns:a14="http://schemas.microsoft.com/office/drawing/2010/main" val="0"/>
              </a:ext>
            </a:extLst>
          </a:blip>
          <a:srcRect/>
          <a:stretch>
            <a:fillRect/>
          </a:stretch>
        </p:blipFill>
        <p:spPr bwMode="auto">
          <a:xfrm>
            <a:off x="3909060" y="2114550"/>
            <a:ext cx="4373880" cy="2628900"/>
          </a:xfrm>
          <a:prstGeom prst="rect">
            <a:avLst/>
          </a:prstGeom>
          <a:noFill/>
          <a:ln>
            <a:noFill/>
          </a:ln>
        </p:spPr>
      </p:pic>
    </p:spTree>
    <p:extLst>
      <p:ext uri="{BB962C8B-B14F-4D97-AF65-F5344CB8AC3E}">
        <p14:creationId xmlns:p14="http://schemas.microsoft.com/office/powerpoint/2010/main" val="23202497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Autofit/>
          </a:bodyPr>
          <a:lstStyle/>
          <a:p>
            <a:r>
              <a:rPr lang="tr-TR" sz="2800" b="1" dirty="0"/>
              <a:t>4. Kuşak Bilgisayarlar</a:t>
            </a:r>
            <a:endParaRPr lang="tr-TR" sz="28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66651" y="1231412"/>
            <a:ext cx="9596846" cy="2400657"/>
          </a:xfrm>
          <a:prstGeom prst="rect">
            <a:avLst/>
          </a:prstGeom>
        </p:spPr>
        <p:txBody>
          <a:bodyPr wrap="square">
            <a:spAutoFit/>
          </a:bodyPr>
          <a:lstStyle/>
          <a:p>
            <a:r>
              <a:rPr lang="tr-TR" sz="3000" dirty="0"/>
              <a:t>Günümüzde paralel işlem yöntemleri tek bir mikroişlemcinin içeriğine bile nüfuz etmiştir. Piyasada bünyesinde dört veya beş tane işlemci olan mikroişlemciler mevcuttur. Bu esaslara göre tasarlanan kişisel bilgisayarlar dördüncü kuşağa ait edilebilirler.</a:t>
            </a:r>
          </a:p>
        </p:txBody>
      </p:sp>
    </p:spTree>
    <p:extLst>
      <p:ext uri="{BB962C8B-B14F-4D97-AF65-F5344CB8AC3E}">
        <p14:creationId xmlns:p14="http://schemas.microsoft.com/office/powerpoint/2010/main" val="131755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fontScale="90000"/>
          </a:bodyPr>
          <a:lstStyle/>
          <a:p>
            <a:r>
              <a:rPr lang="tr-TR" b="1" dirty="0"/>
              <a:t>Paralel İşlem Sistemleri Nedir?</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193074" y="1231412"/>
            <a:ext cx="9596846" cy="4708981"/>
          </a:xfrm>
          <a:prstGeom prst="rect">
            <a:avLst/>
          </a:prstGeom>
        </p:spPr>
        <p:txBody>
          <a:bodyPr wrap="square">
            <a:spAutoFit/>
          </a:bodyPr>
          <a:lstStyle/>
          <a:p>
            <a:r>
              <a:rPr lang="tr-TR" sz="3000" dirty="0"/>
              <a:t>Bilgisayarların hızının artırılması, tasarımcıların devamlı çözmeye çalıştıkları problemlerden en önemlisi olmaktadır. Gün geçtikçe bilgisayarlar, problemleri daha hızlı ve daha güvenilir olarak çözmektedir. Bu temel hedefleri saptayabilmek için bilgisayar sistemlerinin tasarım yollarından birkaçı şöyledir:</a:t>
            </a:r>
          </a:p>
          <a:p>
            <a:endParaRPr lang="tr-TR" sz="3000" dirty="0"/>
          </a:p>
          <a:p>
            <a:r>
              <a:rPr lang="tr-TR" sz="3000" dirty="0"/>
              <a:t>(1) Bilgisayarı oluşturan temel elemanların daha hızlı ve güvenli çalışması için teknolojiye uygun olarak geliştirilmesi ve yenilerinin yapılması;</a:t>
            </a:r>
          </a:p>
        </p:txBody>
      </p:sp>
    </p:spTree>
    <p:extLst>
      <p:ext uri="{BB962C8B-B14F-4D97-AF65-F5344CB8AC3E}">
        <p14:creationId xmlns:p14="http://schemas.microsoft.com/office/powerpoint/2010/main" val="986822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Autofit/>
          </a:bodyPr>
          <a:lstStyle/>
          <a:p>
            <a:r>
              <a:rPr lang="tr-TR" sz="2800" b="1" dirty="0"/>
              <a:t>5. Kuşak Bilgisayarlar</a:t>
            </a:r>
            <a:endParaRPr lang="tr-TR" sz="28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66651" y="1231412"/>
            <a:ext cx="9596846" cy="4247317"/>
          </a:xfrm>
          <a:prstGeom prst="rect">
            <a:avLst/>
          </a:prstGeom>
        </p:spPr>
        <p:txBody>
          <a:bodyPr wrap="square">
            <a:spAutoFit/>
          </a:bodyPr>
          <a:lstStyle/>
          <a:p>
            <a:r>
              <a:rPr lang="tr-TR" sz="3000"/>
              <a:t>70'li </a:t>
            </a:r>
            <a:r>
              <a:rPr lang="tr-TR" sz="3000" dirty="0"/>
              <a:t>yılların sonlarına doğru Japonlar tarafından beşinci kuşak bilgisayarların tasarlanması projesi ileri sürüldü. Ardından ABD ve Batı Avrupa ülkeleri de hızla kendi projelerini geliştirmeye başladılar. Bugün tamamen beşinci kuşak bilgisayar olarak tanımlanabilecek bir makine henüz yok. Fakat günümüzdeki mevcut makineler, özellikle de paralel işlem sistemleri bu kuşak bilgisayarların bazı özelliklerini taşımaya başlamışlardır. Beşinci kuşak bilgisayarların başlıca özelliklerini şöyle sıralayabiliriz</a:t>
            </a:r>
          </a:p>
        </p:txBody>
      </p:sp>
    </p:spTree>
    <p:extLst>
      <p:ext uri="{BB962C8B-B14F-4D97-AF65-F5344CB8AC3E}">
        <p14:creationId xmlns:p14="http://schemas.microsoft.com/office/powerpoint/2010/main" val="22504818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Autofit/>
          </a:bodyPr>
          <a:lstStyle/>
          <a:p>
            <a:r>
              <a:rPr lang="tr-TR" sz="2800" b="1" dirty="0"/>
              <a:t>5. Kuşak Bilgisayarlar</a:t>
            </a:r>
            <a:endParaRPr lang="tr-TR" sz="28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66651" y="1231412"/>
            <a:ext cx="9596846" cy="5170646"/>
          </a:xfrm>
          <a:prstGeom prst="rect">
            <a:avLst/>
          </a:prstGeom>
        </p:spPr>
        <p:txBody>
          <a:bodyPr wrap="square">
            <a:spAutoFit/>
          </a:bodyPr>
          <a:lstStyle/>
          <a:p>
            <a:r>
              <a:rPr lang="tr-TR" sz="3000" dirty="0"/>
              <a:t>Yeni üretim teknolojisinin kullanılması, Fortran, </a:t>
            </a:r>
            <a:r>
              <a:rPr lang="tr-TR" sz="3000" dirty="0" err="1"/>
              <a:t>Cobol</a:t>
            </a:r>
            <a:r>
              <a:rPr lang="tr-TR" sz="3000" dirty="0"/>
              <a:t> vb. gibi yüksek seviyeli programlama dillerinin yerine Prolog, </a:t>
            </a:r>
            <a:r>
              <a:rPr lang="tr-TR" sz="3000" dirty="0" err="1"/>
              <a:t>Lisp</a:t>
            </a:r>
            <a:r>
              <a:rPr lang="tr-TR" sz="3000" dirty="0"/>
              <a:t> gibi sembollere mantıki programlama elemanları ile işleyebilen dillerin kullanılması, </a:t>
            </a:r>
            <a:r>
              <a:rPr lang="tr-TR" sz="3000" dirty="0" err="1"/>
              <a:t>Von</a:t>
            </a:r>
            <a:r>
              <a:rPr lang="tr-TR" sz="3000" dirty="0"/>
              <a:t> Neumann yapısını değil de, paralel işlem sistemleri mimarilerini kullanan bilgisayarların tasarlanması ve kullanılması, Kullanıcı için daha uygun yeni giriş-çıkış yöntemlerinin (konuşmanın bilgisayar tarafından anlaşılması, konuşmanın sentez edilmesi, görüntülerin ve el yazısının bilgisayara doğrudan girilebilmesi vb.) tasarlanması ve onların kullanılması, yani bilgisayarın insan gibi duyması ve görmesi,</a:t>
            </a:r>
          </a:p>
        </p:txBody>
      </p:sp>
    </p:spTree>
    <p:extLst>
      <p:ext uri="{BB962C8B-B14F-4D97-AF65-F5344CB8AC3E}">
        <p14:creationId xmlns:p14="http://schemas.microsoft.com/office/powerpoint/2010/main" val="5016158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Autofit/>
          </a:bodyPr>
          <a:lstStyle/>
          <a:p>
            <a:r>
              <a:rPr lang="tr-TR" sz="2800" b="1" dirty="0"/>
              <a:t>5. Kuşak Bilgisayarlar</a:t>
            </a:r>
            <a:endParaRPr lang="tr-TR" sz="28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66651" y="1231412"/>
            <a:ext cx="9596846" cy="5262979"/>
          </a:xfrm>
          <a:prstGeom prst="rect">
            <a:avLst/>
          </a:prstGeom>
        </p:spPr>
        <p:txBody>
          <a:bodyPr wrap="square">
            <a:spAutoFit/>
          </a:bodyPr>
          <a:lstStyle/>
          <a:p>
            <a:r>
              <a:rPr lang="tr-TR" sz="2800" dirty="0"/>
              <a:t>Yapay zekaya sahip bir bilgisayar veya programın oluşturulması (problemlerin çözülmesinin otomatik hale getirilmesi, uzman bilgilere dayalı uzman sistemlerin tasarlanması, zeki robotların tasarlanması vb.), yani en azından bir alanda insan gibi düşünebilen ve çalışabilen bilgisayarın tasarlanması. Göründüğü gibi beşinci kuşak bilgisayarlarda ön plana paralel işlem yöntemleri değil insan gibi düşünebilen (en azından belli bir alanda) ve insan gibi hissedebilen (duyan, gören) makinelerin tasarlanması çıkmaktadır. Fakat bu tür oldukça zor işlemler yapan bir makinenin geleneksel mimariye değil, paralel mimariye sahip olacağı açıktır. Bundan dolayı paralel işlem yöntemleri ve sistemleri gelişmeli ve denenmelidir.</a:t>
            </a:r>
          </a:p>
        </p:txBody>
      </p:sp>
    </p:spTree>
    <p:extLst>
      <p:ext uri="{BB962C8B-B14F-4D97-AF65-F5344CB8AC3E}">
        <p14:creationId xmlns:p14="http://schemas.microsoft.com/office/powerpoint/2010/main" val="8809088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10491" y="2724740"/>
            <a:ext cx="9144000" cy="1159284"/>
          </a:xfrm>
        </p:spPr>
        <p:txBody>
          <a:bodyPr>
            <a:normAutofit/>
          </a:bodyPr>
          <a:lstStyle/>
          <a:p>
            <a:r>
              <a:rPr lang="tr-TR" sz="4000" b="1" dirty="0"/>
              <a:t>Teşekkürler.</a:t>
            </a:r>
          </a:p>
        </p:txBody>
      </p:sp>
    </p:spTree>
    <p:extLst>
      <p:ext uri="{BB962C8B-B14F-4D97-AF65-F5344CB8AC3E}">
        <p14:creationId xmlns:p14="http://schemas.microsoft.com/office/powerpoint/2010/main" val="13740048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10491" y="2724740"/>
            <a:ext cx="9144000" cy="1159284"/>
          </a:xfrm>
        </p:spPr>
        <p:txBody>
          <a:bodyPr>
            <a:normAutofit fontScale="90000"/>
          </a:bodyPr>
          <a:lstStyle/>
          <a:p>
            <a:br>
              <a:rPr lang="tr-TR" sz="4000" b="1" dirty="0">
                <a:solidFill>
                  <a:schemeClr val="bg1">
                    <a:lumMod val="75000"/>
                  </a:schemeClr>
                </a:solidFill>
              </a:rPr>
            </a:br>
            <a:br>
              <a:rPr lang="tr-TR" sz="4000" b="1" dirty="0">
                <a:solidFill>
                  <a:schemeClr val="bg1">
                    <a:lumMod val="75000"/>
                  </a:schemeClr>
                </a:solidFill>
              </a:rPr>
            </a:br>
            <a:r>
              <a:rPr lang="tr-TR" sz="4000" b="1" dirty="0">
                <a:solidFill>
                  <a:schemeClr val="bg1">
                    <a:lumMod val="75000"/>
                  </a:schemeClr>
                </a:solidFill>
              </a:rPr>
              <a:t>Kaynaklar:</a:t>
            </a:r>
            <a:br>
              <a:rPr lang="tr-TR" sz="4000" b="1" dirty="0"/>
            </a:br>
            <a:br>
              <a:rPr lang="tr-TR" sz="4000" b="1" dirty="0"/>
            </a:br>
            <a:br>
              <a:rPr lang="tr-TR" sz="4000" b="1" dirty="0"/>
            </a:br>
            <a:r>
              <a:rPr lang="tr-TR" sz="4000" b="1" dirty="0">
                <a:solidFill>
                  <a:schemeClr val="bg1">
                    <a:lumMod val="75000"/>
                  </a:schemeClr>
                </a:solidFill>
              </a:rPr>
              <a:t>1- </a:t>
            </a:r>
            <a:r>
              <a:rPr lang="tr-TR" sz="4000" b="1" dirty="0" err="1">
                <a:solidFill>
                  <a:schemeClr val="bg1">
                    <a:lumMod val="75000"/>
                  </a:schemeClr>
                </a:solidFill>
              </a:rPr>
              <a:t>Wikipedia</a:t>
            </a:r>
            <a:r>
              <a:rPr lang="tr-TR" sz="4000" b="1" dirty="0">
                <a:solidFill>
                  <a:schemeClr val="bg1">
                    <a:lumMod val="75000"/>
                  </a:schemeClr>
                </a:solidFill>
              </a:rPr>
              <a:t> </a:t>
            </a:r>
            <a:r>
              <a:rPr lang="tr-TR" sz="4000" b="1" dirty="0" err="1">
                <a:solidFill>
                  <a:schemeClr val="bg1">
                    <a:lumMod val="75000"/>
                  </a:schemeClr>
                </a:solidFill>
              </a:rPr>
              <a:t>Rısc</a:t>
            </a:r>
            <a:r>
              <a:rPr lang="tr-TR" sz="4000" b="1" dirty="0">
                <a:solidFill>
                  <a:schemeClr val="bg1">
                    <a:lumMod val="75000"/>
                  </a:schemeClr>
                </a:solidFill>
              </a:rPr>
              <a:t> CISC</a:t>
            </a:r>
            <a:br>
              <a:rPr lang="tr-TR" sz="4000" b="1" dirty="0">
                <a:solidFill>
                  <a:schemeClr val="bg1">
                    <a:lumMod val="75000"/>
                  </a:schemeClr>
                </a:solidFill>
              </a:rPr>
            </a:br>
            <a:r>
              <a:rPr lang="tr-TR" sz="4000" b="1" dirty="0">
                <a:solidFill>
                  <a:schemeClr val="bg1">
                    <a:lumMod val="75000"/>
                  </a:schemeClr>
                </a:solidFill>
              </a:rPr>
              <a:t>2- Prof. Dr. </a:t>
            </a:r>
            <a:r>
              <a:rPr lang="tr-TR" sz="4000" b="1" dirty="0" err="1">
                <a:solidFill>
                  <a:schemeClr val="bg1">
                    <a:lumMod val="75000"/>
                  </a:schemeClr>
                </a:solidFill>
              </a:rPr>
              <a:t>Newroz</a:t>
            </a:r>
            <a:r>
              <a:rPr lang="tr-TR" sz="4000" b="1" dirty="0">
                <a:solidFill>
                  <a:schemeClr val="bg1">
                    <a:lumMod val="75000"/>
                  </a:schemeClr>
                </a:solidFill>
              </a:rPr>
              <a:t> </a:t>
            </a:r>
            <a:r>
              <a:rPr lang="tr-TR" sz="4000" b="1" dirty="0" err="1">
                <a:solidFill>
                  <a:schemeClr val="bg1">
                    <a:lumMod val="75000"/>
                  </a:schemeClr>
                </a:solidFill>
              </a:rPr>
              <a:t>Allahverdi</a:t>
            </a:r>
            <a:r>
              <a:rPr lang="tr-TR" sz="4000" b="1" dirty="0">
                <a:solidFill>
                  <a:schemeClr val="bg1">
                    <a:lumMod val="75000"/>
                  </a:schemeClr>
                </a:solidFill>
              </a:rPr>
              <a:t> ders notları</a:t>
            </a:r>
            <a:br>
              <a:rPr lang="tr-TR" sz="4000" b="1" dirty="0">
                <a:solidFill>
                  <a:schemeClr val="bg1">
                    <a:lumMod val="75000"/>
                  </a:schemeClr>
                </a:solidFill>
              </a:rPr>
            </a:br>
            <a:r>
              <a:rPr lang="tr-TR" sz="4000" b="1" dirty="0">
                <a:solidFill>
                  <a:schemeClr val="bg1">
                    <a:lumMod val="75000"/>
                  </a:schemeClr>
                </a:solidFill>
              </a:rPr>
              <a:t>3-</a:t>
            </a:r>
            <a:br>
              <a:rPr lang="tr-TR" sz="4000" b="1" dirty="0">
                <a:solidFill>
                  <a:schemeClr val="bg1">
                    <a:lumMod val="75000"/>
                  </a:schemeClr>
                </a:solidFill>
              </a:rPr>
            </a:br>
            <a:endParaRPr lang="tr-TR" sz="4000" b="1" dirty="0">
              <a:solidFill>
                <a:schemeClr val="bg1">
                  <a:lumMod val="75000"/>
                </a:schemeClr>
              </a:solidFill>
            </a:endParaRPr>
          </a:p>
        </p:txBody>
      </p:sp>
    </p:spTree>
    <p:extLst>
      <p:ext uri="{BB962C8B-B14F-4D97-AF65-F5344CB8AC3E}">
        <p14:creationId xmlns:p14="http://schemas.microsoft.com/office/powerpoint/2010/main" val="3345445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fontScale="90000"/>
          </a:bodyPr>
          <a:lstStyle/>
          <a:p>
            <a:r>
              <a:rPr lang="tr-TR" b="1" dirty="0"/>
              <a:t>Paralel İşlem Sistemleri Nedir?</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193074" y="1231412"/>
            <a:ext cx="9596846" cy="3785652"/>
          </a:xfrm>
          <a:prstGeom prst="rect">
            <a:avLst/>
          </a:prstGeom>
        </p:spPr>
        <p:txBody>
          <a:bodyPr wrap="square">
            <a:spAutoFit/>
          </a:bodyPr>
          <a:lstStyle/>
          <a:p>
            <a:r>
              <a:rPr lang="tr-TR" sz="3000" dirty="0"/>
              <a:t>(2) Aritmetik, mantık ve diğer işlemleri yerine getiren algoritmaların iyileştirilmesi yolu ile bilgisayar mimarisinin geliştirilmesi;</a:t>
            </a:r>
          </a:p>
          <a:p>
            <a:r>
              <a:rPr lang="tr-TR" sz="3000" dirty="0"/>
              <a:t>(3) Sistemin oluşturan birimlerin (temel birimlerinin) (işlemci, hafıza, giriş-çıkış yöneticileri vb.) kendi aralarındaki karşılıklı ilişki topolojileri, birbirleri arasındaki veri ve yönetim (kontrol) sinyallerinin birbirinden ayrılması, veri aktarımı için aynı anda birden fazla veri yolunun saptanması;</a:t>
            </a:r>
          </a:p>
        </p:txBody>
      </p:sp>
    </p:spTree>
    <p:extLst>
      <p:ext uri="{BB962C8B-B14F-4D97-AF65-F5344CB8AC3E}">
        <p14:creationId xmlns:p14="http://schemas.microsoft.com/office/powerpoint/2010/main" val="2691614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fontScale="90000"/>
          </a:bodyPr>
          <a:lstStyle/>
          <a:p>
            <a:r>
              <a:rPr lang="tr-TR" b="1" dirty="0"/>
              <a:t>Paralel İşlem Sistemleri Nedir?</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193074" y="1231412"/>
            <a:ext cx="9596846" cy="3539430"/>
          </a:xfrm>
          <a:prstGeom prst="rect">
            <a:avLst/>
          </a:prstGeom>
        </p:spPr>
        <p:txBody>
          <a:bodyPr wrap="square">
            <a:spAutoFit/>
          </a:bodyPr>
          <a:lstStyle/>
          <a:p>
            <a:endParaRPr lang="tr-TR" sz="3200" dirty="0"/>
          </a:p>
          <a:p>
            <a:r>
              <a:rPr lang="tr-TR" sz="3200" dirty="0"/>
              <a:t>(4) Kayan noktalı, sabit noktalı ve tam sayılarla işlem yapan kısımların ayrılması vb.;</a:t>
            </a:r>
          </a:p>
          <a:p>
            <a:endParaRPr lang="tr-TR" sz="3200" dirty="0"/>
          </a:p>
          <a:p>
            <a:r>
              <a:rPr lang="tr-TR" sz="3200" dirty="0"/>
              <a:t>(5) Bilgisayar sistemlerinin teknik imkânlarının maksimum kullanılabilmesi için gereken yönetici ve servis programlarının (software) yazılması.</a:t>
            </a:r>
          </a:p>
        </p:txBody>
      </p:sp>
    </p:spTree>
    <p:extLst>
      <p:ext uri="{BB962C8B-B14F-4D97-AF65-F5344CB8AC3E}">
        <p14:creationId xmlns:p14="http://schemas.microsoft.com/office/powerpoint/2010/main" val="190762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fontScale="90000"/>
          </a:bodyPr>
          <a:lstStyle/>
          <a:p>
            <a:r>
              <a:rPr lang="tr-TR" b="1" dirty="0"/>
              <a:t>Paralel İşlem Sistemleri Nedir?</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193074" y="1231412"/>
            <a:ext cx="9596846" cy="5262979"/>
          </a:xfrm>
          <a:prstGeom prst="rect">
            <a:avLst/>
          </a:prstGeom>
        </p:spPr>
        <p:txBody>
          <a:bodyPr wrap="square">
            <a:spAutoFit/>
          </a:bodyPr>
          <a:lstStyle/>
          <a:p>
            <a:r>
              <a:rPr lang="tr-TR" sz="2800" dirty="0"/>
              <a:t>Tüm bu yöntemlere ilave olarak bilgisayarların hesaplama hızını önemli ölçüde artıracak bir yol daha mevcuttur. Bu yol, bir veya birkaç problemi mümkün olduğu kadar aynı anda birden fazla işlemci veya bilgisayarla çözmek, yani mümkün olduğu kadar çok işlemi aynı anda paralel olarak yapmaktır. Aynı anda çalışabilen iki veya çok sayıda bilgi işlem biriminden (işlemciden) oluşan bir paralel işlem sistemine, </a:t>
            </a:r>
            <a:r>
              <a:rPr lang="tr-TR" sz="2800" dirty="0">
                <a:solidFill>
                  <a:srgbClr val="FF0000"/>
                </a:solidFill>
              </a:rPr>
              <a:t>çok işlemcili sistem </a:t>
            </a:r>
            <a:r>
              <a:rPr lang="tr-TR" sz="2800" dirty="0"/>
              <a:t>denmektedir. Eğer ayrı ayrı işlemciler yerine bilgisayarlar kullanılırsa o zaman sistem, </a:t>
            </a:r>
            <a:r>
              <a:rPr lang="tr-TR" sz="2800" dirty="0">
                <a:solidFill>
                  <a:srgbClr val="FF0000"/>
                </a:solidFill>
              </a:rPr>
              <a:t>çok bilgisayarlı sistem </a:t>
            </a:r>
            <a:r>
              <a:rPr lang="tr-TR" sz="2800" dirty="0"/>
              <a:t>olarak adlandırılmaktadır. Bunların her ikisine ise genel olarak </a:t>
            </a:r>
            <a:r>
              <a:rPr lang="tr-TR" sz="2800" dirty="0">
                <a:solidFill>
                  <a:srgbClr val="FF0000"/>
                </a:solidFill>
              </a:rPr>
              <a:t>paralel işlem sistemleri </a:t>
            </a:r>
            <a:r>
              <a:rPr lang="tr-TR" sz="2800" dirty="0"/>
              <a:t>denmektedir. Böyle yüksek performanslı bilgisayarlar için bazen paralel veya süper bilgisayarlar terimi de kullanılır.</a:t>
            </a:r>
          </a:p>
        </p:txBody>
      </p:sp>
    </p:spTree>
    <p:extLst>
      <p:ext uri="{BB962C8B-B14F-4D97-AF65-F5344CB8AC3E}">
        <p14:creationId xmlns:p14="http://schemas.microsoft.com/office/powerpoint/2010/main" val="2261656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fontScale="90000"/>
          </a:bodyPr>
          <a:lstStyle/>
          <a:p>
            <a:r>
              <a:rPr lang="tr-TR" b="1" dirty="0"/>
              <a:t>Bilgisayar Hızları</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193074" y="1231412"/>
            <a:ext cx="9596846" cy="5262979"/>
          </a:xfrm>
          <a:prstGeom prst="rect">
            <a:avLst/>
          </a:prstGeom>
        </p:spPr>
        <p:txBody>
          <a:bodyPr wrap="square">
            <a:spAutoFit/>
          </a:bodyPr>
          <a:lstStyle/>
          <a:p>
            <a:r>
              <a:rPr lang="tr-TR" sz="2800" dirty="0"/>
              <a:t>Yıllar ilerledikçe bilgisayarların karakteristikleri de buna bağlı olarak iyileşmiştir. Mesela, 1944 yılında üretilen Mark-1 bilgisayarı bir toplama işlemini 333 </a:t>
            </a:r>
            <a:r>
              <a:rPr lang="tr-TR" sz="2800" dirty="0" err="1"/>
              <a:t>ms</a:t>
            </a:r>
            <a:r>
              <a:rPr lang="tr-TR" sz="2800" dirty="0"/>
              <a:t>, 7 yıl sonra Univac-1 bilgisayarı aynı işlemi 283 </a:t>
            </a:r>
            <a:r>
              <a:rPr lang="tr-TR" sz="2800" dirty="0" err="1"/>
              <a:t>μs</a:t>
            </a:r>
            <a:r>
              <a:rPr lang="tr-TR" sz="2800" dirty="0"/>
              <a:t>, 1964 yılında üretilmiş CDC 6600 bilgisayarı bu işlemi 300 </a:t>
            </a:r>
            <a:r>
              <a:rPr lang="tr-TR" sz="2800" dirty="0" err="1"/>
              <a:t>ns'de</a:t>
            </a:r>
            <a:r>
              <a:rPr lang="tr-TR" sz="2800" dirty="0"/>
              <a:t> yerine getirirdi. Yani yaklaşık 10 yılda bir, bilgisayarların hesaplama hızı 1.000 kat artmıştır. Fakat bu performans iyileşmesinin teknolojik gelişmelere bağlı olarak ne kadar devam edeceği ile ilgilenirsek böyle bir soruyu cevaplandırmalıyız: Acaba bilgisayarların hesaplama hızını artırmaya devam ederek bir toplama işlemini 300 </a:t>
            </a:r>
            <a:r>
              <a:rPr lang="tr-TR" sz="2800" dirty="0" err="1"/>
              <a:t>ps'de</a:t>
            </a:r>
            <a:r>
              <a:rPr lang="tr-TR" sz="2800" dirty="0"/>
              <a:t> yerine getiren bir işlemcili bilgisayar tasarlanabilir mi? Hemen belirtelim ki bu sorunun cevabı hayırdır.</a:t>
            </a:r>
          </a:p>
        </p:txBody>
      </p:sp>
    </p:spTree>
    <p:extLst>
      <p:ext uri="{BB962C8B-B14F-4D97-AF65-F5344CB8AC3E}">
        <p14:creationId xmlns:p14="http://schemas.microsoft.com/office/powerpoint/2010/main" val="2222745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fontScale="90000"/>
          </a:bodyPr>
          <a:lstStyle/>
          <a:p>
            <a:r>
              <a:rPr lang="tr-TR" b="1" dirty="0"/>
              <a:t>Bilgisayar Hızları</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193074" y="1231412"/>
            <a:ext cx="9596846" cy="5170646"/>
          </a:xfrm>
          <a:prstGeom prst="rect">
            <a:avLst/>
          </a:prstGeom>
        </p:spPr>
        <p:txBody>
          <a:bodyPr wrap="square">
            <a:spAutoFit/>
          </a:bodyPr>
          <a:lstStyle/>
          <a:p>
            <a:r>
              <a:rPr lang="tr-TR" sz="3000" dirty="0"/>
              <a:t>Çünkü elektrik sinyallerinin devredeki akış hızı yaklaşık 30,5 cm/</a:t>
            </a:r>
            <a:r>
              <a:rPr lang="tr-TR" sz="3000" dirty="0" err="1"/>
              <a:t>ns'dir</a:t>
            </a:r>
            <a:r>
              <a:rPr lang="tr-TR" sz="3000" dirty="0"/>
              <a:t>. Bir toplama işleminin 300 </a:t>
            </a:r>
            <a:r>
              <a:rPr lang="tr-TR" sz="3000" dirty="0" err="1"/>
              <a:t>ps'de</a:t>
            </a:r>
            <a:r>
              <a:rPr lang="tr-TR" sz="3000" dirty="0"/>
              <a:t> yerine getirilmesi için sinyalin l </a:t>
            </a:r>
            <a:r>
              <a:rPr lang="tr-TR" sz="3000" dirty="0" err="1"/>
              <a:t>ns'de</a:t>
            </a:r>
            <a:r>
              <a:rPr lang="tr-TR" sz="3000" dirty="0"/>
              <a:t> yaklaşık 10,2 cm yol alması gerekmektedir. Böyle bir hız yalnızca bir Aritmetik-Mantık Birimi (ALU) içerisinde mümkündür. Burada işlemlerin </a:t>
            </a:r>
            <a:r>
              <a:rPr lang="tr-TR" sz="3000" dirty="0" err="1"/>
              <a:t>saklaçlardan</a:t>
            </a:r>
            <a:r>
              <a:rPr lang="tr-TR" sz="3000" dirty="0"/>
              <a:t> (</a:t>
            </a:r>
            <a:r>
              <a:rPr lang="tr-TR" sz="3000" dirty="0" err="1"/>
              <a:t>register</a:t>
            </a:r>
            <a:r>
              <a:rPr lang="tr-TR" sz="3000" dirty="0"/>
              <a:t>) </a:t>
            </a:r>
            <a:r>
              <a:rPr lang="tr-TR" sz="3000" dirty="0" err="1"/>
              <a:t>ALU’ya</a:t>
            </a:r>
            <a:r>
              <a:rPr lang="tr-TR" sz="3000" dirty="0"/>
              <a:t> iletilmesi ve işlem sonuçlarının akümülatöre iletilmesi dikkate alınamamaktadır. Bu sebeplerle bir işlem için 300 </a:t>
            </a:r>
            <a:r>
              <a:rPr lang="tr-TR" sz="3000" dirty="0" err="1"/>
              <a:t>ps</a:t>
            </a:r>
            <a:r>
              <a:rPr lang="tr-TR" sz="3000" dirty="0"/>
              <a:t> gibi bir sürenin elde edilmesi imkânsızdır. Diğer taraftan bilindiği gibi Si ve Ge yarı iletken malzemeleri kullanılarak yapılan elektronik devrelerin en küçük boyutları 2 </a:t>
            </a:r>
            <a:r>
              <a:rPr lang="tr-TR" sz="3000" dirty="0" err="1"/>
              <a:t>μm</a:t>
            </a:r>
            <a:r>
              <a:rPr lang="tr-TR" sz="3000" dirty="0"/>
              <a:t> ve saat hızı 100 </a:t>
            </a:r>
            <a:r>
              <a:rPr lang="tr-TR" sz="3000" dirty="0" err="1"/>
              <a:t>ns</a:t>
            </a:r>
            <a:r>
              <a:rPr lang="tr-TR" sz="3000" dirty="0"/>
              <a:t> olabilmektedir. </a:t>
            </a:r>
          </a:p>
        </p:txBody>
      </p:sp>
    </p:spTree>
    <p:extLst>
      <p:ext uri="{BB962C8B-B14F-4D97-AF65-F5344CB8AC3E}">
        <p14:creationId xmlns:p14="http://schemas.microsoft.com/office/powerpoint/2010/main" val="286622994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3068</Words>
  <Application>Microsoft Office PowerPoint</Application>
  <PresentationFormat>Geniş ekran</PresentationFormat>
  <Paragraphs>106</Paragraphs>
  <Slides>44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44</vt:i4>
      </vt:variant>
    </vt:vector>
  </HeadingPairs>
  <TitlesOfParts>
    <vt:vector size="49" baseType="lpstr">
      <vt:lpstr>Arial</vt:lpstr>
      <vt:lpstr>Calibri</vt:lpstr>
      <vt:lpstr>Calibri Light</vt:lpstr>
      <vt:lpstr>Sitka Heading</vt:lpstr>
      <vt:lpstr>Office Teması</vt:lpstr>
      <vt:lpstr>Bilgisayar Mimarisi BMB 3009 Hafta 8</vt:lpstr>
      <vt:lpstr> Dersin Özeti  MPI (message passing Interface)    </vt:lpstr>
      <vt:lpstr>MPI</vt:lpstr>
      <vt:lpstr>Paralel İşlem Sistemleri Nedir?</vt:lpstr>
      <vt:lpstr>Paralel İşlem Sistemleri Nedir?</vt:lpstr>
      <vt:lpstr>Paralel İşlem Sistemleri Nedir?</vt:lpstr>
      <vt:lpstr>Paralel İşlem Sistemleri Nedir?</vt:lpstr>
      <vt:lpstr>Bilgisayar Hızları</vt:lpstr>
      <vt:lpstr>Bilgisayar Hızları</vt:lpstr>
      <vt:lpstr>Bilgisayar Hızları</vt:lpstr>
      <vt:lpstr>Bilgisayar Hızları</vt:lpstr>
      <vt:lpstr>Bilgisayar Hızları</vt:lpstr>
      <vt:lpstr>Bilgisayar Hızları</vt:lpstr>
      <vt:lpstr>Paralel İşlem Sistemlerini Gerektiren Sebeplere Ait Örnekler</vt:lpstr>
      <vt:lpstr>Paralel İşlem Sistemlerini Gerektiren Sebeplere Ait Örnekler</vt:lpstr>
      <vt:lpstr>Paralel İşlem Sistemlerini Gerektiren Sebeplere Ait Örnekler</vt:lpstr>
      <vt:lpstr>Paralel İşlem Sistemlerini Gerektiren Sebeplere Ait Örnekler</vt:lpstr>
      <vt:lpstr>Paralel İşlem Sistemlerini Gerektiren Sebeplere Ait Örnekler</vt:lpstr>
      <vt:lpstr>Paralel İşlem Sistemlerinin Yüksek Güvenilirlik İçin Kullanılması</vt:lpstr>
      <vt:lpstr>Paralel İşlem Sistemlerinin Yüksek Güvenilirlik İçin Kullanılması</vt:lpstr>
      <vt:lpstr>Paralel İşlem Sistemlerinin Yüksek Güvenilirlik İçin Kullanılması</vt:lpstr>
      <vt:lpstr>Paralel İşlem Sistemlerinin Yüksek Güvenilirlik İçin Kullanılması</vt:lpstr>
      <vt:lpstr>Paralel İşlem Sistemlerinin Yüksek Güvenilirlik İçin Kullanılması</vt:lpstr>
      <vt:lpstr>1. Kuşak Bilgisayarlar</vt:lpstr>
      <vt:lpstr>2. Kuşak Bilgisayarlar</vt:lpstr>
      <vt:lpstr>PowerPoint Sunusu</vt:lpstr>
      <vt:lpstr>2. Kuşak Bilgisayarlar</vt:lpstr>
      <vt:lpstr>3. Kuşak Bilgisayarlar</vt:lpstr>
      <vt:lpstr>3. Kuşak Bilgisayarlar</vt:lpstr>
      <vt:lpstr>3. Kuşak Bilgisayarlar</vt:lpstr>
      <vt:lpstr>3. Kuşak Bilgisayarlar</vt:lpstr>
      <vt:lpstr>3. Kuşak Bilgisayarlar</vt:lpstr>
      <vt:lpstr>3. Kuşak Bilgisayarlar</vt:lpstr>
      <vt:lpstr>4. Kuşak Bilgisayarlar</vt:lpstr>
      <vt:lpstr>4. Kuşak Bilgisayarlar</vt:lpstr>
      <vt:lpstr>4. Kuşak Bilgisayarlar</vt:lpstr>
      <vt:lpstr>4. Kuşak Bilgisayarlar</vt:lpstr>
      <vt:lpstr>4. Kuşak Bilgisayarlar</vt:lpstr>
      <vt:lpstr>4. Kuşak Bilgisayarlar</vt:lpstr>
      <vt:lpstr>5. Kuşak Bilgisayarlar</vt:lpstr>
      <vt:lpstr>5. Kuşak Bilgisayarlar</vt:lpstr>
      <vt:lpstr>5. Kuşak Bilgisayarlar</vt:lpstr>
      <vt:lpstr>Teşekkürler.</vt:lpstr>
      <vt:lpstr>  Kaynaklar:   1- Wikipedia Rısc CISC 2- Prof. Dr. Newroz Allahverdi ders notları 3-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MARKA SATIŞ RAKAMLARI İLE MÜŞTERİ TWITTER YORUMLARI ARASINDAKİ İLİŞKİNİN İNCELENMESİ</dc:title>
  <dc:creator>nebi seren</dc:creator>
  <cp:lastModifiedBy>nebi seren</cp:lastModifiedBy>
  <cp:revision>141</cp:revision>
  <dcterms:created xsi:type="dcterms:W3CDTF">2022-05-06T05:47:56Z</dcterms:created>
  <dcterms:modified xsi:type="dcterms:W3CDTF">2024-12-06T08:05:00Z</dcterms:modified>
</cp:coreProperties>
</file>