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652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20" r:id="rId16"/>
    <p:sldId id="628" r:id="rId17"/>
    <p:sldId id="622" r:id="rId18"/>
    <p:sldId id="623" r:id="rId19"/>
    <p:sldId id="624" r:id="rId20"/>
    <p:sldId id="626" r:id="rId21"/>
    <p:sldId id="650" r:id="rId22"/>
    <p:sldId id="621" r:id="rId23"/>
    <p:sldId id="625" r:id="rId24"/>
    <p:sldId id="627" r:id="rId25"/>
    <p:sldId id="646" r:id="rId26"/>
    <p:sldId id="629" r:id="rId27"/>
    <p:sldId id="636" r:id="rId28"/>
    <p:sldId id="665" r:id="rId29"/>
    <p:sldId id="668" r:id="rId30"/>
    <p:sldId id="671" r:id="rId31"/>
    <p:sldId id="669" r:id="rId32"/>
    <p:sldId id="672" r:id="rId33"/>
    <p:sldId id="670" r:id="rId34"/>
    <p:sldId id="673" r:id="rId35"/>
    <p:sldId id="675" r:id="rId36"/>
    <p:sldId id="676" r:id="rId37"/>
    <p:sldId id="677" r:id="rId38"/>
    <p:sldId id="678" r:id="rId39"/>
    <p:sldId id="679" r:id="rId40"/>
    <p:sldId id="258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1</a:t>
            </a:r>
            <a:r>
              <a:rPr lang="en-US" dirty="0" smtClean="0"/>
              <a:t>3</a:t>
            </a:r>
            <a:r>
              <a:rPr lang="tr-TR" dirty="0" smtClean="0"/>
              <a:t>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Fonksiyonları </a:t>
            </a:r>
            <a:r>
              <a:rPr lang="tr-TR" dirty="0"/>
              <a:t>düzenlemek için </a:t>
            </a:r>
            <a:r>
              <a:rPr lang="tr-TR" dirty="0" err="1" smtClean="0"/>
              <a:t>Alter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fonk_ismi</a:t>
            </a:r>
            <a:r>
              <a:rPr lang="tr-TR" dirty="0" smtClean="0"/>
              <a:t> </a:t>
            </a:r>
            <a:r>
              <a:rPr lang="tr-TR" dirty="0"/>
              <a:t>ve Silmek için </a:t>
            </a:r>
            <a:r>
              <a:rPr lang="tr-TR" dirty="0" err="1" smtClean="0"/>
              <a:t>Drop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fonk_ismi</a:t>
            </a:r>
            <a:r>
              <a:rPr lang="tr-TR" dirty="0" smtClean="0"/>
              <a:t> </a:t>
            </a:r>
            <a:r>
              <a:rPr lang="tr-TR" dirty="0"/>
              <a:t>komutları kullanılır.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 (kullanıcı tanımlı)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06534"/>
            <a:ext cx="9391650" cy="2209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46" y="4704774"/>
            <a:ext cx="3505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sonuçlu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fonksiyon_ismi</a:t>
            </a:r>
            <a:r>
              <a:rPr lang="tr-TR" dirty="0"/>
              <a:t> (@parametre </a:t>
            </a:r>
            <a:r>
              <a:rPr lang="tr-TR" dirty="0" err="1"/>
              <a:t>veri_tipi</a:t>
            </a:r>
            <a:r>
              <a:rPr lang="tr-TR" dirty="0"/>
              <a:t>)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returns</a:t>
            </a:r>
            <a:r>
              <a:rPr lang="tr-TR" dirty="0" smtClean="0"/>
              <a:t> TABLE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[</a:t>
            </a:r>
            <a:r>
              <a:rPr lang="tr-TR" dirty="0" err="1"/>
              <a:t>with</a:t>
            </a:r>
            <a:r>
              <a:rPr lang="tr-TR" dirty="0"/>
              <a:t> seçenekler]</a:t>
            </a:r>
          </a:p>
          <a:p>
            <a:pPr marL="0" indent="0">
              <a:buNone/>
            </a:pPr>
            <a:r>
              <a:rPr lang="tr-TR" dirty="0"/>
              <a:t>As</a:t>
            </a:r>
          </a:p>
          <a:p>
            <a:pPr marL="0" indent="0">
              <a:buNone/>
            </a:pPr>
            <a:r>
              <a:rPr lang="tr-TR" dirty="0" smtClean="0"/>
              <a:t>	Return </a:t>
            </a:r>
            <a:r>
              <a:rPr lang="tr-TR" dirty="0" err="1" smtClean="0"/>
              <a:t>select</a:t>
            </a:r>
            <a:r>
              <a:rPr lang="tr-TR" dirty="0" smtClean="0"/>
              <a:t> ifadesi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sonuçlu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51" y="2336873"/>
            <a:ext cx="6629400" cy="2057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5" y="4896980"/>
            <a:ext cx="47815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Karşılaştırma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511958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Fonksiyonlar</a:t>
            </a:r>
            <a:endParaRPr lang="en-US" dirty="0"/>
          </a:p>
          <a:p>
            <a:r>
              <a:rPr lang="en-US" dirty="0"/>
              <a:t>Her zaman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r>
              <a:rPr lang="en-US" dirty="0" smtClean="0"/>
              <a:t>Stored </a:t>
            </a:r>
            <a:r>
              <a:rPr lang="en-US" dirty="0"/>
              <a:t>Procedure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çağırılabilir</a:t>
            </a:r>
            <a:r>
              <a:rPr lang="en-US" dirty="0"/>
              <a:t>.</a:t>
            </a:r>
          </a:p>
          <a:p>
            <a:r>
              <a:rPr lang="en-US" dirty="0" err="1" smtClean="0"/>
              <a:t>Transactionları</a:t>
            </a:r>
            <a:r>
              <a:rPr lang="en-US" dirty="0" smtClean="0"/>
              <a:t> </a:t>
            </a:r>
            <a:r>
              <a:rPr lang="en-US" dirty="0" err="1"/>
              <a:t>kullanamazsınız</a:t>
            </a:r>
            <a:r>
              <a:rPr lang="en-US" dirty="0"/>
              <a:t>.</a:t>
            </a:r>
          </a:p>
          <a:p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yakalamak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"try-catch" </a:t>
            </a:r>
            <a:r>
              <a:rPr lang="en-US" dirty="0" err="1"/>
              <a:t>bloklarını</a:t>
            </a:r>
            <a:r>
              <a:rPr lang="en-US" dirty="0"/>
              <a:t> </a:t>
            </a:r>
            <a:r>
              <a:rPr lang="en-US" dirty="0" err="1"/>
              <a:t>kullanamazsınız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sorgusunda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</a:t>
            </a:r>
          </a:p>
          <a:p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INSERT, UPDATE, DELETE </a:t>
            </a:r>
            <a:r>
              <a:rPr lang="en-US" dirty="0" err="1"/>
              <a:t>kullanamazsınız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88141" y="2336873"/>
            <a:ext cx="5328796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Stored Procedure</a:t>
            </a:r>
            <a:endParaRPr lang="en-US" sz="2000" dirty="0" smtClean="0"/>
          </a:p>
          <a:p>
            <a:r>
              <a:rPr lang="en-US" sz="2000" dirty="0" smtClean="0"/>
              <a:t>Her zaman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değer</a:t>
            </a:r>
            <a:r>
              <a:rPr lang="en-US" sz="2000" dirty="0" smtClean="0"/>
              <a:t> </a:t>
            </a:r>
            <a:r>
              <a:rPr lang="en-US" sz="2000" dirty="0" err="1" smtClean="0"/>
              <a:t>döndürmek</a:t>
            </a:r>
            <a:r>
              <a:rPr lang="en-US" sz="2000" dirty="0" smtClean="0"/>
              <a:t> </a:t>
            </a:r>
            <a:r>
              <a:rPr lang="en-US" sz="2000" dirty="0" err="1" smtClean="0"/>
              <a:t>zorunda</a:t>
            </a:r>
            <a:r>
              <a:rPr lang="en-US" sz="2000" dirty="0" smtClean="0"/>
              <a:t> </a:t>
            </a:r>
            <a:r>
              <a:rPr lang="en-US" sz="2000" dirty="0" err="1" smtClean="0"/>
              <a:t>değildir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Fonksiyon</a:t>
            </a:r>
            <a:r>
              <a:rPr lang="en-US" sz="2000" dirty="0" smtClean="0"/>
              <a:t> </a:t>
            </a:r>
            <a:r>
              <a:rPr lang="en-US" sz="2000" dirty="0" err="1" smtClean="0"/>
              <a:t>içinde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çağırılamaz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Transaction </a:t>
            </a:r>
            <a:r>
              <a:rPr lang="en-US" sz="2000" dirty="0" err="1" smtClean="0"/>
              <a:t>ları</a:t>
            </a:r>
            <a:r>
              <a:rPr lang="en-US" sz="2000" dirty="0" smtClean="0"/>
              <a:t> </a:t>
            </a:r>
            <a:r>
              <a:rPr lang="en-US" sz="2000" dirty="0" err="1" smtClean="0"/>
              <a:t>kullanabilirsiniz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Hata</a:t>
            </a:r>
            <a:r>
              <a:rPr lang="en-US" sz="2000" dirty="0" smtClean="0"/>
              <a:t> </a:t>
            </a:r>
            <a:r>
              <a:rPr lang="en-US" sz="2000" dirty="0" err="1" smtClean="0"/>
              <a:t>yakalamak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"try-catch" </a:t>
            </a:r>
            <a:r>
              <a:rPr lang="en-US" sz="2000" dirty="0" err="1" smtClean="0"/>
              <a:t>bloklarını</a:t>
            </a:r>
            <a:r>
              <a:rPr lang="en-US" sz="2000" dirty="0" smtClean="0"/>
              <a:t> </a:t>
            </a:r>
            <a:r>
              <a:rPr lang="en-US" sz="2000" dirty="0" err="1" smtClean="0"/>
              <a:t>kullanabilirsiniz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sorgusunda</a:t>
            </a:r>
            <a:r>
              <a:rPr lang="en-US" sz="2000" dirty="0" smtClean="0"/>
              <a:t> </a:t>
            </a:r>
            <a:r>
              <a:rPr lang="en-US" sz="2000" dirty="0" err="1" smtClean="0"/>
              <a:t>kullanamazsınız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Stored Procedure </a:t>
            </a:r>
            <a:r>
              <a:rPr lang="en-US" sz="2000" dirty="0" err="1" smtClean="0"/>
              <a:t>içinde</a:t>
            </a:r>
            <a:r>
              <a:rPr lang="en-US" sz="2000" dirty="0" smtClean="0"/>
              <a:t> INSERT, UPDATE, DELETE </a:t>
            </a:r>
            <a:r>
              <a:rPr lang="en-US" sz="2000" dirty="0" err="1" smtClean="0"/>
              <a:t>kullanabilirsiniz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68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Trigger</a:t>
            </a:r>
            <a:r>
              <a:rPr lang="tr-TR" dirty="0" smtClean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Sunucu üzerinde herhangi bir işlem gerçekleştirildiğinde başka bir işlemin gerçekleşmesi isteniyorsa kullanılabilir. Bir işlemin başka bir işlemi tetiklemesi diye anlatılabilir. 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Ayrıca veri bütünlüğünün korunması gereken durumlarda da kullanılır. </a:t>
            </a:r>
          </a:p>
          <a:p>
            <a:pPr algn="just"/>
            <a:endParaRPr lang="tr-TR" dirty="0"/>
          </a:p>
          <a:p>
            <a:pPr algn="just"/>
            <a:r>
              <a:rPr lang="tr-TR" dirty="0" err="1" smtClean="0"/>
              <a:t>Insert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err="1" smtClean="0"/>
              <a:t>Delete</a:t>
            </a:r>
            <a:r>
              <a:rPr lang="tr-TR" dirty="0" smtClean="0"/>
              <a:t> ve Update için kullanılır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 smtClean="0"/>
              <a:t>sildiğimizde</a:t>
            </a:r>
            <a:r>
              <a:rPr lang="en-US" dirty="0"/>
              <a:t>, </a:t>
            </a:r>
            <a:r>
              <a:rPr lang="en-US" dirty="0" err="1" smtClean="0"/>
              <a:t>ba</a:t>
            </a:r>
            <a:r>
              <a:rPr lang="tr-TR" dirty="0" smtClean="0"/>
              <a:t>ş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onunla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kaydın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Yada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yaptığımızda</a:t>
            </a:r>
            <a:r>
              <a:rPr lang="en-US" dirty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da </a:t>
            </a:r>
            <a:r>
              <a:rPr lang="en-US" dirty="0" err="1"/>
              <a:t>onunla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1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Tetikleyicilerin gerçekleştirdikleri işleme </a:t>
            </a:r>
            <a:r>
              <a:rPr lang="tr-TR" dirty="0" err="1" smtClean="0"/>
              <a:t>transaction</a:t>
            </a:r>
            <a:r>
              <a:rPr lang="tr-TR" dirty="0" smtClean="0"/>
              <a:t> denmektedir. Tetikleyiciler devreye girdiklerinde gerçekleştirilen işlemi kontrol ederek onaylanabilir ya da geri alınmasını sağlayabilir. </a:t>
            </a:r>
          </a:p>
          <a:p>
            <a:pPr algn="just"/>
            <a:r>
              <a:rPr lang="tr-TR" dirty="0" err="1" smtClean="0"/>
              <a:t>Commit</a:t>
            </a:r>
            <a:r>
              <a:rPr lang="tr-TR" dirty="0" smtClean="0"/>
              <a:t>: Oluşturulan işlem başarılı bir şekilde gerçekleşirse yapılan işlemlerin </a:t>
            </a:r>
            <a:r>
              <a:rPr lang="tr-TR" dirty="0" err="1" smtClean="0"/>
              <a:t>veritabanı</a:t>
            </a:r>
            <a:r>
              <a:rPr lang="tr-TR" dirty="0" smtClean="0"/>
              <a:t> üzerinde kalıcı hale getirilmesidir. (</a:t>
            </a:r>
            <a:r>
              <a:rPr lang="tr-TR" dirty="0" err="1" smtClean="0"/>
              <a:t>Commitin</a:t>
            </a:r>
            <a:r>
              <a:rPr lang="tr-TR" dirty="0" smtClean="0"/>
              <a:t> özellikle belirtilmesine gerek yoktur, geri alınmadığı sürece </a:t>
            </a:r>
            <a:r>
              <a:rPr lang="tr-TR" dirty="0" err="1" smtClean="0"/>
              <a:t>commit</a:t>
            </a:r>
            <a:r>
              <a:rPr lang="tr-TR" dirty="0" smtClean="0"/>
              <a:t> yapılır.)</a:t>
            </a:r>
          </a:p>
          <a:p>
            <a:pPr algn="just"/>
            <a:r>
              <a:rPr lang="tr-TR" dirty="0" err="1" smtClean="0"/>
              <a:t>Rollback</a:t>
            </a:r>
            <a:r>
              <a:rPr lang="tr-TR" dirty="0" smtClean="0"/>
              <a:t>: İşlem içerisindeki </a:t>
            </a:r>
            <a:r>
              <a:rPr lang="tr-TR" dirty="0" err="1" smtClean="0"/>
              <a:t>sql</a:t>
            </a:r>
            <a:r>
              <a:rPr lang="tr-TR" dirty="0" smtClean="0"/>
              <a:t> ifadelerinden oluşan bir yanlışlığın geri alınmasını sağlar. Veriler ilk haline geri getirilir.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Tetikleyici Türleri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DDL (Data Definition Language) Tetikleyiciler: </a:t>
            </a:r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en-US" dirty="0" smtClean="0"/>
              <a:t>A</a:t>
            </a:r>
            <a:r>
              <a:rPr lang="tr-TR" dirty="0" err="1" smtClean="0"/>
              <a:t>lter</a:t>
            </a:r>
            <a:r>
              <a:rPr lang="tr-TR" dirty="0" smtClean="0"/>
              <a:t> ve </a:t>
            </a:r>
            <a:r>
              <a:rPr lang="en-US" dirty="0" smtClean="0"/>
              <a:t>D</a:t>
            </a:r>
            <a:r>
              <a:rPr lang="tr-TR" dirty="0" smtClean="0"/>
              <a:t>rop komutlarıyla devreye giren tetikleyicilerdir. SQL ifadesi gerçekleştirildikten sonra devreye girerler.</a:t>
            </a:r>
            <a:r>
              <a:rPr lang="en-US" dirty="0" smtClean="0"/>
              <a:t> </a:t>
            </a:r>
            <a:r>
              <a:rPr lang="tr-TR" dirty="0" err="1" smtClean="0"/>
              <a:t>Rollback</a:t>
            </a:r>
            <a:r>
              <a:rPr lang="tr-TR" dirty="0" smtClean="0"/>
              <a:t> ile geri alınabilir. 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ALL server parametresi ile tüm sunucu üzerinde gerçekleştirilen değişimlere veya Database parametresi ile sadece belirtilen</a:t>
            </a:r>
            <a:r>
              <a:rPr lang="en-US" dirty="0" smtClean="0"/>
              <a:t> </a:t>
            </a:r>
            <a:r>
              <a:rPr lang="tr-TR" dirty="0" smtClean="0"/>
              <a:t>(aktif olan) </a:t>
            </a:r>
            <a:r>
              <a:rPr lang="tr-TR" dirty="0" err="1" smtClean="0"/>
              <a:t>veritabanı</a:t>
            </a:r>
            <a:r>
              <a:rPr lang="tr-TR" dirty="0" smtClean="0"/>
              <a:t> üzerinde işlemler yapabilir.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tetikleyici_ismi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On {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server|database</a:t>
            </a:r>
            <a:r>
              <a:rPr lang="tr-TR" dirty="0" smtClean="0"/>
              <a:t>}</a:t>
            </a:r>
          </a:p>
          <a:p>
            <a:pPr marL="457200" lvl="1" indent="0">
              <a:buNone/>
            </a:pPr>
            <a:r>
              <a:rPr lang="tr-TR" dirty="0" smtClean="0"/>
              <a:t>[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encryption</a:t>
            </a:r>
            <a:r>
              <a:rPr lang="tr-TR" dirty="0" smtClean="0"/>
              <a:t>]</a:t>
            </a:r>
          </a:p>
          <a:p>
            <a:pPr marL="457200" lvl="1" indent="0">
              <a:buNone/>
            </a:pPr>
            <a:r>
              <a:rPr lang="tr-TR" dirty="0" smtClean="0"/>
              <a:t>{</a:t>
            </a:r>
            <a:r>
              <a:rPr lang="tr-TR" dirty="0" err="1" smtClean="0"/>
              <a:t>for|after</a:t>
            </a:r>
            <a:r>
              <a:rPr lang="tr-TR" dirty="0" smtClean="0"/>
              <a:t>}</a:t>
            </a:r>
          </a:p>
          <a:p>
            <a:pPr marL="457200" lvl="1" indent="0">
              <a:buNone/>
            </a:pPr>
            <a:r>
              <a:rPr lang="tr-TR" dirty="0" smtClean="0"/>
              <a:t>{</a:t>
            </a:r>
            <a:r>
              <a:rPr lang="tr-TR" dirty="0" err="1" smtClean="0"/>
              <a:t>create,alter,drop,grant,deny,revoke</a:t>
            </a:r>
            <a:r>
              <a:rPr lang="tr-TR" dirty="0" smtClean="0"/>
              <a:t>}</a:t>
            </a:r>
          </a:p>
          <a:p>
            <a:pPr marL="457200" lvl="1" indent="0">
              <a:buNone/>
            </a:pPr>
            <a:r>
              <a:rPr lang="tr-TR" dirty="0" smtClean="0"/>
              <a:t>As {</a:t>
            </a:r>
            <a:r>
              <a:rPr lang="tr-TR" dirty="0" err="1" smtClean="0"/>
              <a:t>sql</a:t>
            </a:r>
            <a:r>
              <a:rPr lang="tr-TR" dirty="0" smtClean="0"/>
              <a:t> ifadesi}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Saklı Yordamlar (</a:t>
            </a:r>
            <a:r>
              <a:rPr lang="tr-TR" dirty="0" err="1" smtClean="0"/>
              <a:t>Stored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SQL Server ortamında sorgulamalar yapmak için oluşturulan derlenmiş T-SQL ifadeleridir. Belirli bir görevi gerçekleştirmek için oluşturulurlar. Değişken tanımlama, döngü, koşullu ifadeler gibi yapılar kullanılabilir.</a:t>
            </a:r>
          </a:p>
          <a:p>
            <a:pPr lvl="1" algn="just"/>
            <a:r>
              <a:rPr lang="tr-TR" dirty="0" smtClean="0"/>
              <a:t>Bir kere derlenir ve sonrasında derlenmeden çalıştırılabilir.(SQL ifadeleri her defasında tekrar derlenir.)</a:t>
            </a:r>
          </a:p>
          <a:p>
            <a:pPr lvl="1" algn="just"/>
            <a:r>
              <a:rPr lang="tr-TR" dirty="0" smtClean="0"/>
              <a:t>Uzun </a:t>
            </a:r>
            <a:r>
              <a:rPr lang="tr-TR" dirty="0" err="1" smtClean="0"/>
              <a:t>sql</a:t>
            </a:r>
            <a:r>
              <a:rPr lang="tr-TR" dirty="0" smtClean="0"/>
              <a:t> ifadeleri yerine tek satırlık SP ifadeleri ağ trafiğinin azaltılmasını ve dolayısıyla daha az bant genişliğine ihtiyaç duyar.</a:t>
            </a:r>
          </a:p>
          <a:p>
            <a:pPr lvl="1" algn="just"/>
            <a:r>
              <a:rPr lang="tr-TR" dirty="0" smtClean="0"/>
              <a:t>Çok kullanıcı sistemler için kullanılabilir.</a:t>
            </a:r>
          </a:p>
          <a:p>
            <a:pPr lvl="1" algn="just"/>
            <a:r>
              <a:rPr lang="tr-TR" dirty="0" smtClean="0"/>
              <a:t>Güncellenebilir.</a:t>
            </a:r>
          </a:p>
          <a:p>
            <a:pPr lvl="1" algn="just"/>
            <a:r>
              <a:rPr lang="tr-TR" dirty="0" smtClean="0"/>
              <a:t>Kilitlenmelerin azalmasına yardımcı olur. </a:t>
            </a:r>
          </a:p>
          <a:p>
            <a:pPr lvl="1" algn="just"/>
            <a:r>
              <a:rPr lang="tr-TR" dirty="0" smtClean="0"/>
              <a:t>Açık SQL ifadelerine göre daha güvenlidir.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05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088744"/>
            <a:ext cx="3771900" cy="1685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2" y="3088744"/>
            <a:ext cx="4133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73" y="2393972"/>
            <a:ext cx="5838825" cy="19431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22" y="4896878"/>
            <a:ext cx="24479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ifadesinden sonra yazılacak </a:t>
            </a:r>
            <a:r>
              <a:rPr lang="tr-TR" dirty="0" err="1" smtClean="0"/>
              <a:t>ddl</a:t>
            </a:r>
            <a:r>
              <a:rPr lang="tr-TR" dirty="0" smtClean="0"/>
              <a:t> ifadesi _ ile birleştirilmelidir.</a:t>
            </a:r>
          </a:p>
          <a:p>
            <a:r>
              <a:rPr lang="tr-TR" dirty="0" err="1" smtClean="0"/>
              <a:t>Create_table</a:t>
            </a:r>
            <a:r>
              <a:rPr lang="tr-TR" dirty="0" smtClean="0"/>
              <a:t>, </a:t>
            </a:r>
            <a:r>
              <a:rPr lang="tr-TR" dirty="0" err="1" smtClean="0"/>
              <a:t>alter_table,drop_table</a:t>
            </a:r>
            <a:r>
              <a:rPr lang="tr-TR" dirty="0" smtClean="0"/>
              <a:t> vb. (</a:t>
            </a:r>
            <a:r>
              <a:rPr lang="tr-TR" dirty="0" err="1" smtClean="0"/>
              <a:t>view,function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ve </a:t>
            </a:r>
            <a:r>
              <a:rPr lang="tr-TR" dirty="0" err="1" smtClean="0"/>
              <a:t>after</a:t>
            </a:r>
            <a:r>
              <a:rPr lang="tr-TR" dirty="0" smtClean="0"/>
              <a:t> benzer anlama gelir ve işlem gerçekleştikten sonra devreye girer.</a:t>
            </a:r>
          </a:p>
        </p:txBody>
      </p:sp>
    </p:spTree>
    <p:extLst>
      <p:ext uri="{BB962C8B-B14F-4D97-AF65-F5344CB8AC3E}">
        <p14:creationId xmlns:p14="http://schemas.microsoft.com/office/powerpoint/2010/main" val="5035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DML(Data </a:t>
            </a:r>
            <a:r>
              <a:rPr lang="tr-TR" dirty="0" err="1" smtClean="0"/>
              <a:t>Manipulation</a:t>
            </a:r>
            <a:r>
              <a:rPr lang="tr-TR" dirty="0" smtClean="0"/>
              <a:t> Language) Tetikleyiciler: </a:t>
            </a:r>
            <a:r>
              <a:rPr lang="tr-TR" dirty="0" err="1" smtClean="0"/>
              <a:t>Insert</a:t>
            </a:r>
            <a:r>
              <a:rPr lang="tr-TR" dirty="0" smtClean="0"/>
              <a:t>, </a:t>
            </a:r>
            <a:r>
              <a:rPr lang="tr-TR" dirty="0" err="1" smtClean="0"/>
              <a:t>update</a:t>
            </a:r>
            <a:r>
              <a:rPr lang="tr-TR" dirty="0" smtClean="0"/>
              <a:t> ve </a:t>
            </a:r>
            <a:r>
              <a:rPr lang="tr-TR" dirty="0" err="1" smtClean="0"/>
              <a:t>delete</a:t>
            </a:r>
            <a:r>
              <a:rPr lang="tr-TR" dirty="0" smtClean="0"/>
              <a:t> işlemleri için kullanılır.</a:t>
            </a:r>
          </a:p>
          <a:p>
            <a:pPr marL="457200" lvl="1" indent="0"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trigger_ismi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On {</a:t>
            </a:r>
            <a:r>
              <a:rPr lang="tr-TR" dirty="0" err="1" smtClean="0"/>
              <a:t>tablo|view</a:t>
            </a:r>
            <a:r>
              <a:rPr lang="tr-TR" dirty="0" smtClean="0"/>
              <a:t>}</a:t>
            </a:r>
          </a:p>
          <a:p>
            <a:pPr marL="457200" lvl="1" indent="0">
              <a:buNone/>
            </a:pPr>
            <a:r>
              <a:rPr lang="tr-TR" dirty="0" smtClean="0"/>
              <a:t>[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encryption</a:t>
            </a:r>
            <a:r>
              <a:rPr lang="tr-TR" dirty="0" smtClean="0"/>
              <a:t>]</a:t>
            </a:r>
          </a:p>
          <a:p>
            <a:pPr marL="457200" lvl="1" indent="0">
              <a:buNone/>
            </a:pPr>
            <a:r>
              <a:rPr lang="tr-TR" dirty="0" smtClean="0"/>
              <a:t>{</a:t>
            </a:r>
            <a:r>
              <a:rPr lang="tr-TR" dirty="0" err="1" smtClean="0"/>
              <a:t>for|after|instead</a:t>
            </a:r>
            <a:r>
              <a:rPr lang="tr-TR" dirty="0" smtClean="0"/>
              <a:t> of} </a:t>
            </a:r>
          </a:p>
          <a:p>
            <a:pPr marL="457200" lvl="1" indent="0">
              <a:buNone/>
            </a:pPr>
            <a:r>
              <a:rPr lang="tr-TR" dirty="0" smtClean="0"/>
              <a:t>{</a:t>
            </a:r>
            <a:r>
              <a:rPr lang="tr-TR" dirty="0" err="1" smtClean="0"/>
              <a:t>insert,update,delete</a:t>
            </a:r>
            <a:r>
              <a:rPr lang="tr-TR" dirty="0" smtClean="0"/>
              <a:t>}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 smtClean="0"/>
              <a:t>After</a:t>
            </a:r>
            <a:r>
              <a:rPr lang="tr-TR" dirty="0" smtClean="0"/>
              <a:t> tetikleyiciler; ilgili işlem gerçekleştirdikten sonra devreye girerler. Insert, delete ve update işlemler için kullanılır. Örneğin ürünler tablosundan silinen bir ürünün diğer tablolardan silinmesi sağlanabilir. Bunun için ürünler tablosu için oluşturulan bir </a:t>
            </a:r>
            <a:r>
              <a:rPr lang="tr-TR" dirty="0" err="1" smtClean="0"/>
              <a:t>delete</a:t>
            </a:r>
            <a:r>
              <a:rPr lang="tr-TR" dirty="0" smtClean="0"/>
              <a:t> tetikleyici diğer tablolardaki ilgili verileri silinmesini sağlayacaktır. Sadece tablolar için kullanılabilir.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Instead</a:t>
            </a:r>
            <a:r>
              <a:rPr lang="tr-TR" dirty="0"/>
              <a:t> of tetikleyiciler; Belirlenen işlevin gerçekleşeceği sırada </a:t>
            </a:r>
            <a:r>
              <a:rPr lang="tr-TR" dirty="0" smtClean="0"/>
              <a:t>devreye </a:t>
            </a:r>
            <a:r>
              <a:rPr lang="tr-TR" dirty="0"/>
              <a:t>girer ve tetikleyici için belirlenen işlemi gerçekleştirir. Kontrol amaçlı kullanılırlar. Bir tabloya girilen bilgilerin kayıt altına alınmadan kontrolü için kullanılabilir. Hem tablolar hem de </a:t>
            </a:r>
            <a:r>
              <a:rPr lang="tr-TR" dirty="0" err="1"/>
              <a:t>viewler</a:t>
            </a:r>
            <a:r>
              <a:rPr lang="tr-TR" dirty="0"/>
              <a:t> için kullanılır.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DML tetikleyiciler çoğunlukla </a:t>
            </a:r>
            <a:r>
              <a:rPr lang="tr-TR" dirty="0" err="1" smtClean="0"/>
              <a:t>inserted</a:t>
            </a:r>
            <a:r>
              <a:rPr lang="tr-TR" dirty="0" smtClean="0"/>
              <a:t> ve </a:t>
            </a:r>
            <a:r>
              <a:rPr lang="tr-TR" dirty="0" err="1" smtClean="0"/>
              <a:t>deleted</a:t>
            </a:r>
            <a:r>
              <a:rPr lang="tr-TR" dirty="0" smtClean="0"/>
              <a:t> geçici tabloları için kullanılır. </a:t>
            </a:r>
            <a:r>
              <a:rPr lang="tr-TR" dirty="0" err="1" smtClean="0"/>
              <a:t>Sql</a:t>
            </a:r>
            <a:r>
              <a:rPr lang="tr-TR" dirty="0" smtClean="0"/>
              <a:t> ifadesinin etkilediği sütunlarla aynı sütunlara sahiptir.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Drop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trigger_adi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Drop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trigger_adi</a:t>
            </a:r>
            <a:r>
              <a:rPr lang="tr-TR" dirty="0" smtClean="0"/>
              <a:t> on </a:t>
            </a:r>
            <a:r>
              <a:rPr lang="tr-TR" dirty="0" err="1" smtClean="0"/>
              <a:t>database</a:t>
            </a:r>
            <a:endParaRPr lang="tr-TR" dirty="0" smtClean="0"/>
          </a:p>
          <a:p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trigger_adi</a:t>
            </a:r>
            <a:r>
              <a:rPr lang="tr-TR" dirty="0"/>
              <a:t> on </a:t>
            </a:r>
            <a:r>
              <a:rPr lang="tr-TR" dirty="0" err="1" smtClean="0"/>
              <a:t>all</a:t>
            </a:r>
            <a:r>
              <a:rPr lang="tr-TR" dirty="0" smtClean="0"/>
              <a:t>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Uygulama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2765368" y="2097868"/>
            <a:ext cx="6096000" cy="452431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TestDB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FirstName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LastName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Email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OrderID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OrderDate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Amount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597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2712" y="2228192"/>
            <a:ext cx="8889078" cy="378565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INSERT Trigger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trg_Customers_Insert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@LastName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Yeni eklenen müşteri bilgilerini al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@FirstName 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@LastName 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Yeni müşteri için bir kayıt ekle</a:t>
            </a:r>
            <a:endParaRPr lang="tr-T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'Yeni müşteri eklendi: '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t-IT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402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Saklı Yordamlar (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431" y="2054239"/>
            <a:ext cx="6285744" cy="4272933"/>
          </a:xfrm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 </a:t>
            </a:r>
            <a:r>
              <a:rPr lang="tr-TR" dirty="0" err="1" smtClean="0"/>
              <a:t>sp_ismi</a:t>
            </a:r>
            <a:r>
              <a:rPr lang="tr-TR" dirty="0" smtClean="0"/>
              <a:t>   yada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Proc</a:t>
            </a:r>
            <a:r>
              <a:rPr lang="tr-TR" dirty="0" smtClean="0"/>
              <a:t> </a:t>
            </a:r>
            <a:r>
              <a:rPr lang="tr-TR" dirty="0" err="1" smtClean="0"/>
              <a:t>sp_ismi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As</a:t>
            </a:r>
          </a:p>
          <a:p>
            <a:pPr marL="0" indent="0">
              <a:buNone/>
            </a:pPr>
            <a:r>
              <a:rPr lang="tr-TR" dirty="0" err="1" smtClean="0"/>
              <a:t>Sql</a:t>
            </a:r>
            <a:r>
              <a:rPr lang="tr-TR" dirty="0" smtClean="0"/>
              <a:t> İfadesi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Go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 Stok</a:t>
            </a:r>
          </a:p>
          <a:p>
            <a:pPr marL="0" indent="0">
              <a:buNone/>
            </a:pPr>
            <a:r>
              <a:rPr lang="tr-TR" dirty="0" smtClean="0"/>
              <a:t>As</a:t>
            </a:r>
          </a:p>
          <a:p>
            <a:pPr marL="0" indent="0">
              <a:buNone/>
            </a:pPr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Ürünler</a:t>
            </a:r>
          </a:p>
          <a:p>
            <a:pPr marL="0" indent="0">
              <a:buNone/>
            </a:pPr>
            <a:r>
              <a:rPr lang="tr-TR" dirty="0" err="1" smtClean="0"/>
              <a:t>Go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Çalıştırmak için;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Exec</a:t>
            </a:r>
            <a:r>
              <a:rPr lang="tr-TR" dirty="0" smtClean="0"/>
              <a:t> Stok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6812090" y="4006039"/>
            <a:ext cx="183157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Stokum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12090" y="2319938"/>
            <a:ext cx="4443343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Stokum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kitap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turno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90" y="4612433"/>
            <a:ext cx="50299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1579418" y="2336873"/>
            <a:ext cx="812153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'Mark'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'Johnson'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'mark.johnson@example.com'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74" y="3749583"/>
            <a:ext cx="46869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2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372" y="2056686"/>
            <a:ext cx="11511679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Update Trigger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trg_Customers_Update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@OldEmail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@NewEmail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Güncellenmiş müşteri bilgilerini al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@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OldEmail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Email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DELETED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INSERTED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@NewEmail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Eski ve yeni e-posta adresini yazdır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'Müşteri e-postası güncellendi. Eski: '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@OldEmail 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', Yeni: '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@NewEmail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816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2038727" y="2428076"/>
            <a:ext cx="6096000" cy="92333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Email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'new.jane.smith@example.com'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6" y="3973936"/>
            <a:ext cx="1020269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858" y="2056686"/>
            <a:ext cx="1044078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Delete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Trigger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trg_Customers_Delete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@LastName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Silinen müşteri bilgilerini al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@FirstName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@LastName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DELETED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Silinen müşteri bilgilerini yazdır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'Müşteri silindi: '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745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34" y="3015306"/>
            <a:ext cx="3410426" cy="962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5055" y="2225083"/>
            <a:ext cx="6096000" cy="646331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2000595" y="4218163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FK_Orders_Customers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62594" y="5801758"/>
            <a:ext cx="4572001" cy="24622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 DELETE SET NULL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özelliği, ilişkili kayıtların değerlerini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olarak günceller.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05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487369" y="2085340"/>
            <a:ext cx="6096000" cy="452431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urun_adi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fiyat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urun_kodu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miktar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musteri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tarih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smalldatetime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smalldatetime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6932996" y="3645405"/>
            <a:ext cx="515370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680320" y="2047347"/>
            <a:ext cx="9309713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urun_alim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1483871" y="4564621"/>
            <a:ext cx="770260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'MMMM'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1773200" y="1678321"/>
            <a:ext cx="8035818" cy="40318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stok_kontrol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stokta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ürün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yeterli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ürün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yok'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sz="1600" dirty="0"/>
          </a:p>
        </p:txBody>
      </p:sp>
      <p:sp>
        <p:nvSpPr>
          <p:cNvPr id="5" name="Dikdörtgen 4"/>
          <p:cNvSpPr/>
          <p:nvPr/>
        </p:nvSpPr>
        <p:spPr>
          <a:xfrm>
            <a:off x="2588858" y="5785658"/>
            <a:ext cx="6746335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'MMMM'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2039830" y="1628624"/>
            <a:ext cx="6096000" cy="397031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silme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@@ROWCOUNT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kayıt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yok'</a:t>
            </a:r>
            <a:endParaRPr lang="en-US" dirty="0"/>
          </a:p>
        </p:txBody>
      </p:sp>
      <p:sp>
        <p:nvSpPr>
          <p:cNvPr id="9" name="Dikdörtgen 6"/>
          <p:cNvSpPr/>
          <p:nvPr/>
        </p:nvSpPr>
        <p:spPr>
          <a:xfrm>
            <a:off x="2721033" y="5623881"/>
            <a:ext cx="5034742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04" y="2075543"/>
            <a:ext cx="4859294" cy="35988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36" y="5915783"/>
            <a:ext cx="5715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Saklı Yordamlar (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SP’leri</a:t>
            </a:r>
            <a:r>
              <a:rPr lang="tr-TR" dirty="0" smtClean="0"/>
              <a:t> düzenlemek için </a:t>
            </a:r>
            <a:r>
              <a:rPr lang="tr-TR" dirty="0" err="1" smtClean="0">
                <a:solidFill>
                  <a:srgbClr val="FF0000"/>
                </a:solidFill>
              </a:rPr>
              <a:t>Alter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Procedure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Proc_ismi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ve Silmek için </a:t>
            </a:r>
            <a:r>
              <a:rPr lang="tr-TR" dirty="0" err="1" smtClean="0">
                <a:solidFill>
                  <a:srgbClr val="FF0000"/>
                </a:solidFill>
              </a:rPr>
              <a:t>Drop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Procedure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proc_ismi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komutları kullanılır.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35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Maltepe </a:t>
            </a:r>
            <a:r>
              <a:rPr lang="tr-TR" dirty="0" err="1" smtClean="0"/>
              <a:t>Üni</a:t>
            </a:r>
            <a:r>
              <a:rPr lang="tr-TR" dirty="0" smtClean="0"/>
              <a:t>-Yazılım Müh. Ders Notları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Parametreli SP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995" y="2034978"/>
            <a:ext cx="6194304" cy="3833069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Create</a:t>
            </a:r>
            <a:r>
              <a:rPr lang="tr-TR" sz="1800" dirty="0" smtClean="0"/>
              <a:t> </a:t>
            </a:r>
            <a:r>
              <a:rPr lang="tr-TR" sz="1800" dirty="0" err="1" smtClean="0"/>
              <a:t>Procedure</a:t>
            </a:r>
            <a:r>
              <a:rPr lang="tr-TR" sz="1800" dirty="0" smtClean="0"/>
              <a:t> yazarlar(@</a:t>
            </a:r>
            <a:r>
              <a:rPr lang="tr-TR" sz="1800" dirty="0" err="1" smtClean="0"/>
              <a:t>yazar_ad</a:t>
            </a:r>
            <a:r>
              <a:rPr lang="tr-TR" sz="1800" dirty="0" smtClean="0"/>
              <a:t> </a:t>
            </a:r>
            <a:r>
              <a:rPr lang="tr-TR" sz="1800" dirty="0" err="1" smtClean="0"/>
              <a:t>varchar</a:t>
            </a:r>
            <a:r>
              <a:rPr lang="tr-TR" sz="1800" dirty="0" smtClean="0"/>
              <a:t>(20)=NULL)</a:t>
            </a:r>
          </a:p>
          <a:p>
            <a:pPr marL="0" indent="0">
              <a:buNone/>
            </a:pPr>
            <a:r>
              <a:rPr lang="tr-TR" sz="1800" dirty="0" smtClean="0"/>
              <a:t>As</a:t>
            </a:r>
          </a:p>
          <a:p>
            <a:pPr marL="0" indent="0">
              <a:buNone/>
            </a:pPr>
            <a:r>
              <a:rPr lang="tr-TR" sz="1800" dirty="0" smtClean="0"/>
              <a:t>Select * </a:t>
            </a:r>
            <a:r>
              <a:rPr lang="tr-TR" sz="1800" dirty="0" err="1" smtClean="0"/>
              <a:t>from</a:t>
            </a:r>
            <a:r>
              <a:rPr lang="tr-TR" sz="1800" dirty="0" smtClean="0"/>
              <a:t> kitaplar </a:t>
            </a:r>
            <a:r>
              <a:rPr lang="tr-TR" sz="1800" dirty="0" err="1" smtClean="0"/>
              <a:t>where</a:t>
            </a:r>
            <a:r>
              <a:rPr lang="tr-TR" sz="1800" dirty="0" smtClean="0"/>
              <a:t> </a:t>
            </a:r>
            <a:r>
              <a:rPr lang="tr-TR" sz="1800" dirty="0" err="1" smtClean="0"/>
              <a:t>yazaradi</a:t>
            </a:r>
            <a:r>
              <a:rPr lang="tr-TR" sz="1800" dirty="0" smtClean="0"/>
              <a:t>=@</a:t>
            </a:r>
            <a:r>
              <a:rPr lang="tr-TR" sz="1800" dirty="0" err="1" smtClean="0"/>
              <a:t>yazar_ad</a:t>
            </a:r>
            <a:r>
              <a:rPr lang="tr-TR" sz="1800" dirty="0" smtClean="0"/>
              <a:t>)</a:t>
            </a:r>
          </a:p>
          <a:p>
            <a:pPr marL="0" indent="0">
              <a:buNone/>
            </a:pPr>
            <a:r>
              <a:rPr lang="tr-TR" sz="1800" dirty="0" err="1" smtClean="0"/>
              <a:t>Go</a:t>
            </a:r>
            <a:endParaRPr lang="tr-TR" sz="1800" dirty="0" smtClean="0"/>
          </a:p>
          <a:p>
            <a:pPr marL="0" indent="0">
              <a:buNone/>
            </a:pPr>
            <a:endParaRPr lang="tr-TR" sz="9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err="1" smtClean="0"/>
              <a:t>Exec</a:t>
            </a:r>
            <a:r>
              <a:rPr lang="tr-TR" sz="2000" dirty="0" smtClean="0"/>
              <a:t> yazarlar  !!! Değil                                        </a:t>
            </a:r>
          </a:p>
          <a:p>
            <a:pPr marL="0" indent="0">
              <a:buNone/>
            </a:pPr>
            <a:r>
              <a:rPr lang="tr-TR" sz="2000" dirty="0" smtClean="0"/>
              <a:t>(boş gelir çünkü varsayılan kısım yani Null kısım çalışır)</a:t>
            </a:r>
          </a:p>
          <a:p>
            <a:pPr marL="0" indent="0">
              <a:buNone/>
            </a:pPr>
            <a:r>
              <a:rPr lang="tr-TR" sz="2000" dirty="0" err="1" smtClean="0"/>
              <a:t>Exec</a:t>
            </a:r>
            <a:r>
              <a:rPr lang="tr-TR" sz="2000" dirty="0" smtClean="0"/>
              <a:t> yazarlar ‘Metin’</a:t>
            </a:r>
            <a:endParaRPr lang="tr-TR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55" y="4076620"/>
            <a:ext cx="3430503" cy="1721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5613" y="2720652"/>
            <a:ext cx="5544589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Stokum2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@gir_deger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)=null)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turno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gir_deger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93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Server’da</a:t>
            </a:r>
            <a:r>
              <a:rPr lang="en-US" sz="2800" dirty="0"/>
              <a:t> </a:t>
            </a:r>
            <a:r>
              <a:rPr lang="en-US" sz="2800" dirty="0" err="1"/>
              <a:t>kullanıcı</a:t>
            </a:r>
            <a:r>
              <a:rPr lang="en-US" sz="2800" dirty="0"/>
              <a:t> </a:t>
            </a:r>
            <a:r>
              <a:rPr lang="en-US" sz="2800" dirty="0" err="1"/>
              <a:t>tanımlı</a:t>
            </a:r>
            <a:r>
              <a:rPr lang="en-US" sz="2800" dirty="0"/>
              <a:t> </a:t>
            </a:r>
            <a:r>
              <a:rPr lang="en-US" sz="2800" dirty="0" err="1"/>
              <a:t>fonksiyonlar</a:t>
            </a:r>
            <a:r>
              <a:rPr lang="en-US" sz="2800" dirty="0"/>
              <a:t>, </a:t>
            </a:r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serverda</a:t>
            </a:r>
            <a:r>
              <a:rPr lang="en-US" sz="2800" dirty="0"/>
              <a:t> </a:t>
            </a:r>
            <a:r>
              <a:rPr lang="en-US" sz="2800" dirty="0" err="1"/>
              <a:t>tanımlı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fonksiyonlar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 </a:t>
            </a:r>
            <a:r>
              <a:rPr lang="en-US" sz="2800" dirty="0" err="1"/>
              <a:t>aldığı</a:t>
            </a:r>
            <a:r>
              <a:rPr lang="en-US" sz="2800" dirty="0"/>
              <a:t> </a:t>
            </a:r>
            <a:r>
              <a:rPr lang="en-US" sz="2800" dirty="0" err="1"/>
              <a:t>parametreleri</a:t>
            </a:r>
            <a:r>
              <a:rPr lang="en-US" sz="2800" dirty="0"/>
              <a:t> </a:t>
            </a:r>
            <a:r>
              <a:rPr lang="en-US" sz="2800" dirty="0" err="1"/>
              <a:t>işleyerek</a:t>
            </a:r>
            <a:r>
              <a:rPr lang="en-US" sz="2800" dirty="0"/>
              <a:t> </a:t>
            </a:r>
            <a:r>
              <a:rPr lang="en-US" sz="2800" dirty="0" err="1"/>
              <a:t>geriye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değer</a:t>
            </a:r>
            <a:r>
              <a:rPr lang="en-US" sz="2800" dirty="0"/>
              <a:t> </a:t>
            </a:r>
            <a:r>
              <a:rPr lang="en-US" sz="2800" dirty="0" err="1"/>
              <a:t>döndüren</a:t>
            </a:r>
            <a:r>
              <a:rPr lang="en-US" sz="2800" dirty="0"/>
              <a:t> </a:t>
            </a:r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ifadeleridir</a:t>
            </a:r>
            <a:r>
              <a:rPr lang="en-US" sz="2800" dirty="0"/>
              <a:t>.  </a:t>
            </a:r>
            <a:r>
              <a:rPr lang="en-US" sz="2800" dirty="0" err="1"/>
              <a:t>Özellikle</a:t>
            </a:r>
            <a:r>
              <a:rPr lang="en-US" sz="2800" dirty="0"/>
              <a:t> </a:t>
            </a:r>
            <a:r>
              <a:rPr lang="en-US" sz="2800" dirty="0" err="1"/>
              <a:t>procedurelerden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büyük</a:t>
            </a:r>
            <a:r>
              <a:rPr lang="en-US" sz="2800" dirty="0"/>
              <a:t> </a:t>
            </a:r>
            <a:r>
              <a:rPr lang="en-US" sz="2800" dirty="0" err="1"/>
              <a:t>farkı</a:t>
            </a:r>
            <a:r>
              <a:rPr lang="en-US" sz="2800" dirty="0"/>
              <a:t> </a:t>
            </a:r>
            <a:r>
              <a:rPr lang="en-US" sz="2800" dirty="0" err="1"/>
              <a:t>sorguların</a:t>
            </a:r>
            <a:r>
              <a:rPr lang="en-US" sz="2800" dirty="0"/>
              <a:t> </a:t>
            </a:r>
            <a:r>
              <a:rPr lang="en-US" sz="2800" dirty="0" err="1"/>
              <a:t>içinde</a:t>
            </a:r>
            <a:r>
              <a:rPr lang="en-US" sz="2800" dirty="0"/>
              <a:t> </a:t>
            </a:r>
            <a:r>
              <a:rPr lang="en-US" sz="2800" dirty="0" err="1"/>
              <a:t>direk</a:t>
            </a:r>
            <a:r>
              <a:rPr lang="en-US" sz="2800" dirty="0"/>
              <a:t> </a:t>
            </a:r>
            <a:r>
              <a:rPr lang="en-US" sz="2800" dirty="0" err="1"/>
              <a:t>kullanılabilmeleridir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457200" lvl="1" indent="0" algn="just">
              <a:buNone/>
            </a:pPr>
            <a:r>
              <a:rPr lang="en-US" dirty="0"/>
              <a:t>1.Geriye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 smtClean="0"/>
              <a:t>fonksiyonlar</a:t>
            </a:r>
            <a:endParaRPr lang="tr-TR" dirty="0" smtClean="0"/>
          </a:p>
          <a:p>
            <a:pPr marL="457200" lvl="1" indent="0" algn="just">
              <a:buNone/>
            </a:pPr>
            <a:r>
              <a:rPr lang="tr-TR" dirty="0" smtClean="0"/>
              <a:t>2</a:t>
            </a:r>
            <a:r>
              <a:rPr lang="en-US" dirty="0" smtClean="0"/>
              <a:t>.</a:t>
            </a:r>
            <a:r>
              <a:rPr lang="en-US" dirty="0" err="1" smtClean="0"/>
              <a:t>Geriye</a:t>
            </a:r>
            <a:r>
              <a:rPr lang="en-US" dirty="0" smtClean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 smtClean="0"/>
              <a:t>fonksiyonlar</a:t>
            </a:r>
            <a:endParaRPr lang="tr-TR" dirty="0" smtClean="0"/>
          </a:p>
          <a:p>
            <a:pPr marL="457200" lvl="1" indent="0" algn="just">
              <a:buNone/>
            </a:pPr>
            <a:r>
              <a:rPr lang="tr-TR" sz="2400" dirty="0" smtClean="0"/>
              <a:t>...</a:t>
            </a:r>
            <a:endParaRPr lang="tr-TR" sz="2400" dirty="0"/>
          </a:p>
          <a:p>
            <a:pPr marL="457200" lvl="1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41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Geriye</a:t>
            </a:r>
            <a:r>
              <a:rPr lang="en-US" dirty="0" smtClean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 smtClean="0"/>
              <a:t>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3943" y="2137367"/>
            <a:ext cx="9613861" cy="4230182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b="1" dirty="0" smtClean="0"/>
              <a:t>CREATE</a:t>
            </a:r>
            <a:r>
              <a:rPr lang="en-US" sz="1400" dirty="0" smtClean="0"/>
              <a:t> </a:t>
            </a:r>
            <a:r>
              <a:rPr lang="en-US" sz="1400" b="1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fonksiyon_adi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( </a:t>
            </a:r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Parametrelerin</a:t>
            </a:r>
            <a:r>
              <a:rPr lang="en-US" sz="1400" dirty="0"/>
              <a:t> </a:t>
            </a:r>
            <a:r>
              <a:rPr lang="en-US" sz="1400" dirty="0" err="1"/>
              <a:t>eklendiği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@param1 </a:t>
            </a:r>
            <a:r>
              <a:rPr lang="en-US" sz="1400" dirty="0" err="1"/>
              <a:t>veritürü</a:t>
            </a:r>
            <a:r>
              <a:rPr lang="en-US" sz="1400" dirty="0" smtClean="0"/>
              <a:t>,</a:t>
            </a:r>
            <a:r>
              <a:rPr lang="tr-TR" sz="1400" dirty="0" smtClean="0"/>
              <a:t> </a:t>
            </a:r>
            <a:r>
              <a:rPr lang="en-US" sz="1400" dirty="0"/>
              <a:t>  @param2 </a:t>
            </a:r>
            <a:r>
              <a:rPr lang="en-US" sz="1400" dirty="0" err="1"/>
              <a:t>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)</a:t>
            </a:r>
          </a:p>
          <a:p>
            <a:pPr marL="0" indent="0" fontAlgn="base">
              <a:buNone/>
            </a:pPr>
            <a:r>
              <a:rPr lang="en-US" sz="1400" b="1" dirty="0"/>
              <a:t>RETURNS</a:t>
            </a:r>
            <a:r>
              <a:rPr lang="en-US" sz="1400" dirty="0"/>
              <a:t> </a:t>
            </a:r>
            <a:r>
              <a:rPr lang="en-US" sz="1400" dirty="0" err="1"/>
              <a:t>geri_dönecek_değerin_veritürü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AS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BEGIN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Önce</a:t>
            </a:r>
            <a:r>
              <a:rPr lang="en-US" sz="1400" dirty="0"/>
              <a:t> Geri </a:t>
            </a:r>
            <a:r>
              <a:rPr lang="en-US" sz="1400" dirty="0" err="1"/>
              <a:t>dönecek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tanımlanır</a:t>
            </a:r>
            <a:r>
              <a:rPr lang="en-US" sz="1400" dirty="0"/>
              <a:t>.</a:t>
            </a:r>
          </a:p>
          <a:p>
            <a:pPr marL="0" indent="0" fontAlgn="base">
              <a:buNone/>
            </a:pPr>
            <a:r>
              <a:rPr lang="en-US" sz="1400" dirty="0"/>
              <a:t>  </a:t>
            </a:r>
            <a:r>
              <a:rPr lang="en-US" sz="1400" b="1" dirty="0"/>
              <a:t>DECLARE</a:t>
            </a:r>
            <a:r>
              <a:rPr lang="en-US" sz="1400" dirty="0"/>
              <a:t> @</a:t>
            </a:r>
            <a:r>
              <a:rPr lang="en-US" sz="1400" dirty="0" err="1"/>
              <a:t>donen</a:t>
            </a:r>
            <a:r>
              <a:rPr lang="en-US" sz="1400" dirty="0"/>
              <a:t> </a:t>
            </a:r>
            <a:r>
              <a:rPr lang="en-US" sz="1400" dirty="0" err="1"/>
              <a:t>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ifadeleri</a:t>
            </a:r>
            <a:r>
              <a:rPr lang="en-US" sz="1400" dirty="0"/>
              <a:t> </a:t>
            </a:r>
            <a:r>
              <a:rPr lang="en-US" sz="1400" dirty="0" err="1"/>
              <a:t>dönen</a:t>
            </a:r>
            <a:r>
              <a:rPr lang="en-US" sz="1400" dirty="0"/>
              <a:t> </a:t>
            </a:r>
            <a:r>
              <a:rPr lang="en-US" sz="1400" dirty="0" err="1"/>
              <a:t>parametreye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aktarımı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işlemler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</a:t>
            </a:r>
            <a:r>
              <a:rPr lang="en-US" sz="1400" b="1" dirty="0"/>
              <a:t>RETURN</a:t>
            </a:r>
            <a:r>
              <a:rPr lang="en-US" sz="1400" dirty="0"/>
              <a:t> @</a:t>
            </a:r>
            <a:r>
              <a:rPr lang="en-US" sz="1400" dirty="0" err="1"/>
              <a:t>donen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END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71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Geriye</a:t>
            </a:r>
            <a:r>
              <a:rPr lang="en-US" dirty="0" smtClean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7" y="4353028"/>
            <a:ext cx="3905250" cy="8191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29" y="2312407"/>
            <a:ext cx="6849720" cy="13000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278" y="4353028"/>
            <a:ext cx="598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063931"/>
            <a:ext cx="9613861" cy="4323806"/>
          </a:xfrm>
          <a:solidFill>
            <a:srgbClr val="FFC000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çıkarıp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sonuc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pPr marL="0" indent="0" fontAlgn="base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fn_Poz</a:t>
            </a:r>
            <a:r>
              <a:rPr lang="tr-TR" dirty="0" smtClean="0"/>
              <a:t>Don</a:t>
            </a:r>
            <a:r>
              <a:rPr lang="en-US" dirty="0" smtClean="0"/>
              <a:t>(@s1 </a:t>
            </a:r>
            <a:r>
              <a:rPr lang="en-US" b="1" dirty="0" smtClean="0"/>
              <a:t>int</a:t>
            </a:r>
            <a:r>
              <a:rPr lang="en-US" dirty="0" smtClean="0"/>
              <a:t>,@s2 </a:t>
            </a:r>
            <a:r>
              <a:rPr lang="en-US" b="1" dirty="0" err="1" smtClean="0"/>
              <a:t>int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as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Begin</a:t>
            </a:r>
            <a:endParaRPr lang="tr-TR" b="1" dirty="0" smtClean="0"/>
          </a:p>
          <a:p>
            <a:pPr marL="0" indent="0" fontAlgn="base">
              <a:buNone/>
            </a:pPr>
            <a:r>
              <a:rPr lang="tr-TR" b="1" dirty="0" smtClean="0">
                <a:solidFill>
                  <a:srgbClr val="FF0000"/>
                </a:solidFill>
              </a:rPr>
              <a:t>/*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@</a:t>
            </a:r>
            <a:r>
              <a:rPr lang="en-US" dirty="0" err="1" smtClean="0">
                <a:solidFill>
                  <a:srgbClr val="FF0000"/>
                </a:solidFill>
              </a:rPr>
              <a:t>sonuc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=abs(@s1-@s2)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return @</a:t>
            </a:r>
            <a:r>
              <a:rPr lang="en-US" dirty="0" err="1" smtClean="0">
                <a:solidFill>
                  <a:srgbClr val="FF0000"/>
                </a:solidFill>
              </a:rPr>
              <a:t>sonuc</a:t>
            </a:r>
            <a:endParaRPr lang="tr-TR" b="1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tr-TR" b="1" dirty="0" smtClean="0">
                <a:solidFill>
                  <a:srgbClr val="FF0000"/>
                </a:solidFill>
              </a:rPr>
              <a:t>*/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/>
              <a:t>  </a:t>
            </a:r>
            <a:r>
              <a:rPr lang="en-US" b="1" dirty="0" smtClean="0"/>
              <a:t>return</a:t>
            </a:r>
            <a:r>
              <a:rPr lang="en-US" dirty="0" smtClean="0"/>
              <a:t> abs(@s1-@s2)</a:t>
            </a:r>
          </a:p>
          <a:p>
            <a:pPr marL="0" indent="0" fontAlgn="base">
              <a:buNone/>
            </a:pPr>
            <a:r>
              <a:rPr lang="en-US" b="1" dirty="0" smtClean="0"/>
              <a:t>End</a:t>
            </a:r>
            <a:endParaRPr lang="tr-TR" b="1" dirty="0" smtClean="0"/>
          </a:p>
          <a:p>
            <a:pPr marL="0" indent="0" fontAlgn="base">
              <a:buNone/>
            </a:pPr>
            <a:endParaRPr lang="tr-TR" b="1" dirty="0" smtClean="0"/>
          </a:p>
          <a:p>
            <a:pPr marL="0" indent="0" fontAlgn="base">
              <a:buNone/>
            </a:pPr>
            <a:r>
              <a:rPr lang="tr-TR" b="1" dirty="0" smtClean="0"/>
              <a:t>Kullanımı: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 smtClean="0"/>
              <a:t>dbo.fn_PozDon</a:t>
            </a:r>
            <a:r>
              <a:rPr lang="en-US" dirty="0" smtClean="0"/>
              <a:t>(15,20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7997</TotalTime>
  <Words>1701</Words>
  <Application>Microsoft Office PowerPoint</Application>
  <PresentationFormat>Widescreen</PresentationFormat>
  <Paragraphs>313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Unicode MS</vt:lpstr>
      <vt:lpstr>Consolas</vt:lpstr>
      <vt:lpstr>Trebuchet MS</vt:lpstr>
      <vt:lpstr>Berlin</vt:lpstr>
      <vt:lpstr>Veritabanı Yönetim Sistemleri</vt:lpstr>
      <vt:lpstr>Saklı Yordamlar (Stored Procedure)</vt:lpstr>
      <vt:lpstr>Saklı Yordamlar (Stored Procedure)</vt:lpstr>
      <vt:lpstr>Saklı Yordamlar (Stored Procedure)</vt:lpstr>
      <vt:lpstr>Parametreli SP</vt:lpstr>
      <vt:lpstr>Kullanıcı Tanımlı Fonksiyonlar</vt:lpstr>
      <vt:lpstr>Geriye sabit değer döndüren fonksiyonlar</vt:lpstr>
      <vt:lpstr>Geriye sabit değer döndüren fonksiyonlar</vt:lpstr>
      <vt:lpstr>Örnek</vt:lpstr>
      <vt:lpstr>Kullanıcı Tanımlı Fonksiyonlar</vt:lpstr>
      <vt:lpstr>Fonksiyonlar (kullanıcı tanımlı)</vt:lpstr>
      <vt:lpstr>Tablo sonuçlu Fonksiyonlar</vt:lpstr>
      <vt:lpstr>Tablo sonuçlu Fonksiyonlar</vt:lpstr>
      <vt:lpstr>Karşılaştırma</vt:lpstr>
      <vt:lpstr>Trigger (tetikleyiciler)</vt:lpstr>
      <vt:lpstr>Trigger (tetikleyiciler)</vt:lpstr>
      <vt:lpstr>Trigger (tetikleyiciler)</vt:lpstr>
      <vt:lpstr>Tetikleyici Türleri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Örnek Uygulama</vt:lpstr>
      <vt:lpstr>Örnek Uygulama</vt:lpstr>
      <vt:lpstr>Örnek Uygulama</vt:lpstr>
      <vt:lpstr>Örnek Uygulama</vt:lpstr>
      <vt:lpstr>Örnek Uygulama</vt:lpstr>
      <vt:lpstr>Örnek Uygulama</vt:lpstr>
      <vt:lpstr>Örnek Uygulama</vt:lpstr>
      <vt:lpstr>Örnek Uygulama-2</vt:lpstr>
      <vt:lpstr>Örnek Uygulama-2</vt:lpstr>
      <vt:lpstr>Örnek Uygulama-2</vt:lpstr>
      <vt:lpstr>Örnek Uygulama-2</vt:lpstr>
      <vt:lpstr>Örnek Uygulama-2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263</cp:revision>
  <dcterms:created xsi:type="dcterms:W3CDTF">2020-09-30T21:00:45Z</dcterms:created>
  <dcterms:modified xsi:type="dcterms:W3CDTF">2024-12-27T06:19:50Z</dcterms:modified>
</cp:coreProperties>
</file>