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574" r:id="rId3"/>
    <p:sldId id="575" r:id="rId4"/>
    <p:sldId id="576" r:id="rId5"/>
    <p:sldId id="577" r:id="rId6"/>
    <p:sldId id="578" r:id="rId7"/>
    <p:sldId id="579" r:id="rId8"/>
    <p:sldId id="580" r:id="rId9"/>
    <p:sldId id="581" r:id="rId10"/>
    <p:sldId id="582" r:id="rId11"/>
    <p:sldId id="583" r:id="rId12"/>
    <p:sldId id="584" r:id="rId13"/>
    <p:sldId id="585" r:id="rId14"/>
    <p:sldId id="586" r:id="rId15"/>
    <p:sldId id="587" r:id="rId16"/>
    <p:sldId id="588" r:id="rId17"/>
    <p:sldId id="589" r:id="rId18"/>
    <p:sldId id="590" r:id="rId19"/>
    <p:sldId id="591" r:id="rId20"/>
    <p:sldId id="592" r:id="rId21"/>
    <p:sldId id="593" r:id="rId22"/>
    <p:sldId id="594" r:id="rId23"/>
    <p:sldId id="595" r:id="rId24"/>
    <p:sldId id="596" r:id="rId25"/>
    <p:sldId id="597" r:id="rId26"/>
    <p:sldId id="598" r:id="rId27"/>
    <p:sldId id="599" r:id="rId28"/>
    <p:sldId id="600" r:id="rId29"/>
    <p:sldId id="601" r:id="rId30"/>
    <p:sldId id="602" r:id="rId31"/>
    <p:sldId id="603" r:id="rId32"/>
    <p:sldId id="604" r:id="rId33"/>
    <p:sldId id="605" r:id="rId34"/>
    <p:sldId id="606" r:id="rId35"/>
    <p:sldId id="607" r:id="rId36"/>
    <p:sldId id="608" r:id="rId37"/>
    <p:sldId id="609" r:id="rId38"/>
    <p:sldId id="610" r:id="rId39"/>
    <p:sldId id="611" r:id="rId40"/>
    <p:sldId id="612" r:id="rId41"/>
    <p:sldId id="613" r:id="rId42"/>
    <p:sldId id="614" r:id="rId43"/>
    <p:sldId id="615" r:id="rId44"/>
    <p:sldId id="616" r:id="rId45"/>
    <p:sldId id="617" r:id="rId46"/>
    <p:sldId id="618" r:id="rId47"/>
    <p:sldId id="619" r:id="rId48"/>
    <p:sldId id="620" r:id="rId49"/>
    <p:sldId id="621" r:id="rId50"/>
    <p:sldId id="622" r:id="rId51"/>
    <p:sldId id="623" r:id="rId52"/>
    <p:sldId id="624" r:id="rId53"/>
    <p:sldId id="625" r:id="rId54"/>
    <p:sldId id="626" r:id="rId55"/>
    <p:sldId id="627" r:id="rId56"/>
    <p:sldId id="628" r:id="rId57"/>
    <p:sldId id="629" r:id="rId58"/>
    <p:sldId id="630" r:id="rId59"/>
    <p:sldId id="631" r:id="rId60"/>
    <p:sldId id="258" r:id="rId6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tr-TR"/>
              <a:t>Asıl başlık stili için tıklatın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A7704912-B115-433C-8876-C7DEF4A8EAB4}" type="datetimeFigureOut">
              <a:rPr lang="tr-TR" smtClean="0"/>
              <a:t>29.11.2024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a:xfrm>
            <a:off x="9255346" y="2750337"/>
            <a:ext cx="1171888" cy="1356442"/>
          </a:xfrm>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4020724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tr-TR"/>
              <a:t>Asıl başlık stili için tıklatın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simgeyi tıklatın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A7704912-B115-433C-8876-C7DEF4A8EAB4}" type="datetimeFigureOut">
              <a:rPr lang="tr-TR" smtClean="0"/>
              <a:t>29.11.2024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11309"/>
            <a:ext cx="1154151" cy="1090789"/>
          </a:xfrm>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4182418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tr-TR"/>
              <a:t>Asıl başlık stili için tıklatın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A7704912-B115-433C-8876-C7DEF4A8EAB4}" type="datetimeFigureOut">
              <a:rPr lang="tr-TR" smtClean="0"/>
              <a:t>29.11.2024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11615"/>
            <a:ext cx="1154151" cy="1090789"/>
          </a:xfrm>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2661189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tr-TR"/>
              <a:t>Asıl başlık stili için tıklatın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A7704912-B115-433C-8876-C7DEF4A8EAB4}" type="datetimeFigureOut">
              <a:rPr lang="tr-TR" smtClean="0"/>
              <a:t>29.11.2024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09925"/>
            <a:ext cx="1154151" cy="1090789"/>
          </a:xfrm>
        </p:spPr>
        <p:txBody>
          <a:bodyPr/>
          <a:lstStyle/>
          <a:p>
            <a:fld id="{16AD0C1E-79A7-408C-8D07-51B108C24EBC}" type="slidenum">
              <a:rPr lang="tr-TR" smtClean="0"/>
              <a:t>‹#›</a:t>
            </a:fld>
            <a:endParaRPr lang="tr-TR"/>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5322969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tr-TR"/>
              <a:t>Asıl başlık stili için tıklatın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A7704912-B115-433C-8876-C7DEF4A8EAB4}" type="datetimeFigureOut">
              <a:rPr lang="tr-TR" smtClean="0"/>
              <a:t>29.11.2024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09925"/>
            <a:ext cx="1154151" cy="1090789"/>
          </a:xfrm>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2963860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tr-TR"/>
              <a:t>Asıl başlık stili için tıklatın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3" name="Date Placeholder 2"/>
          <p:cNvSpPr>
            <a:spLocks noGrp="1"/>
          </p:cNvSpPr>
          <p:nvPr>
            <p:ph type="dt" sz="half" idx="10"/>
          </p:nvPr>
        </p:nvSpPr>
        <p:spPr/>
        <p:txBody>
          <a:bodyPr/>
          <a:lstStyle/>
          <a:p>
            <a:fld id="{A7704912-B115-433C-8876-C7DEF4A8EAB4}" type="datetimeFigureOut">
              <a:rPr lang="tr-TR" smtClean="0"/>
              <a:t>29.11.2024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33778083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tr-TR"/>
              <a:t>Asıl başlık stili için tıklatın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3" name="Date Placeholder 2"/>
          <p:cNvSpPr>
            <a:spLocks noGrp="1"/>
          </p:cNvSpPr>
          <p:nvPr>
            <p:ph type="dt" sz="half" idx="10"/>
          </p:nvPr>
        </p:nvSpPr>
        <p:spPr/>
        <p:txBody>
          <a:bodyPr/>
          <a:lstStyle/>
          <a:p>
            <a:fld id="{A7704912-B115-433C-8876-C7DEF4A8EAB4}" type="datetimeFigureOut">
              <a:rPr lang="tr-TR" smtClean="0"/>
              <a:t>29.11.2024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17666759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tr-TR"/>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7704912-B115-433C-8876-C7DEF4A8EAB4}" type="datetimeFigureOut">
              <a:rPr lang="tr-TR" smtClean="0"/>
              <a:t>29.11.2024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34358719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tr-TR"/>
              <a:t>Asıl başlık stili için tıklatın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A7704912-B115-433C-8876-C7DEF4A8EAB4}" type="datetimeFigureOut">
              <a:rPr lang="tr-TR" smtClean="0"/>
              <a:t>29.11.2024</a:t>
            </a:fld>
            <a:endParaRPr lang="tr-TR"/>
          </a:p>
        </p:txBody>
      </p:sp>
      <p:sp>
        <p:nvSpPr>
          <p:cNvPr id="5" name="Footer Placeholder 4"/>
          <p:cNvSpPr>
            <a:spLocks noGrp="1"/>
          </p:cNvSpPr>
          <p:nvPr>
            <p:ph type="ftr" sz="quarter" idx="11"/>
          </p:nvPr>
        </p:nvSpPr>
        <p:spPr>
          <a:xfrm>
            <a:off x="680321" y="5936188"/>
            <a:ext cx="6126805" cy="365125"/>
          </a:xfrm>
        </p:spPr>
        <p:txBody>
          <a:bodyPr/>
          <a:lstStyle/>
          <a:p>
            <a:endParaRPr lang="tr-TR"/>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16AD0C1E-79A7-408C-8D07-51B108C24EBC}" type="slidenum">
              <a:rPr lang="tr-TR" smtClean="0"/>
              <a:t>‹#›</a:t>
            </a:fld>
            <a:endParaRPr lang="tr-TR"/>
          </a:p>
        </p:txBody>
      </p:sp>
    </p:spTree>
    <p:extLst>
      <p:ext uri="{BB962C8B-B14F-4D97-AF65-F5344CB8AC3E}">
        <p14:creationId xmlns:p14="http://schemas.microsoft.com/office/powerpoint/2010/main" val="1177430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7704912-B115-433C-8876-C7DEF4A8EAB4}" type="datetimeFigureOut">
              <a:rPr lang="tr-TR" smtClean="0"/>
              <a:t>29.11.2024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737729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tr-TR"/>
              <a:t>Asıl başlık stili için tıklatın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A7704912-B115-433C-8876-C7DEF4A8EAB4}" type="datetimeFigureOut">
              <a:rPr lang="tr-TR" smtClean="0"/>
              <a:t>29.11.2024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a:xfrm>
            <a:off x="10729455" y="2869895"/>
            <a:ext cx="1154151" cy="1090789"/>
          </a:xfrm>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791266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A7704912-B115-433C-8876-C7DEF4A8EAB4}" type="datetimeFigureOut">
              <a:rPr lang="tr-TR" smtClean="0"/>
              <a:t>29.11.2024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3617943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tr-TR"/>
              <a:t>Asıl başlık stili için tıklatın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Content Placeholder 3"/>
          <p:cNvSpPr>
            <a:spLocks noGrp="1"/>
          </p:cNvSpPr>
          <p:nvPr>
            <p:ph sz="half" idx="2"/>
          </p:nvPr>
        </p:nvSpPr>
        <p:spPr>
          <a:xfrm>
            <a:off x="680322" y="3030008"/>
            <a:ext cx="4698355" cy="2906179"/>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Content Placeholder 5"/>
          <p:cNvSpPr>
            <a:spLocks noGrp="1"/>
          </p:cNvSpPr>
          <p:nvPr>
            <p:ph sz="quarter" idx="4"/>
          </p:nvPr>
        </p:nvSpPr>
        <p:spPr>
          <a:xfrm>
            <a:off x="5594123" y="3030008"/>
            <a:ext cx="4700059" cy="2906179"/>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7704912-B115-433C-8876-C7DEF4A8EAB4}" type="datetimeFigureOut">
              <a:rPr lang="tr-TR" smtClean="0"/>
              <a:t>29.11.2024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2154077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 için tıklatın</a:t>
            </a:r>
            <a:endParaRPr lang="en-US" dirty="0"/>
          </a:p>
        </p:txBody>
      </p:sp>
      <p:sp>
        <p:nvSpPr>
          <p:cNvPr id="3" name="Date Placeholder 2"/>
          <p:cNvSpPr>
            <a:spLocks noGrp="1"/>
          </p:cNvSpPr>
          <p:nvPr>
            <p:ph type="dt" sz="half" idx="10"/>
          </p:nvPr>
        </p:nvSpPr>
        <p:spPr/>
        <p:txBody>
          <a:bodyPr/>
          <a:lstStyle/>
          <a:p>
            <a:fld id="{A7704912-B115-433C-8876-C7DEF4A8EAB4}" type="datetimeFigureOut">
              <a:rPr lang="tr-TR" smtClean="0"/>
              <a:t>29.11.2024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2458794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A7704912-B115-433C-8876-C7DEF4A8EAB4}" type="datetimeFigureOut">
              <a:rPr lang="tr-TR" smtClean="0"/>
              <a:t>29.11.2024</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3216248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tr-TR"/>
              <a:t>Asıl başlık stili için tıklatın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A7704912-B115-433C-8876-C7DEF4A8EAB4}" type="datetimeFigureOut">
              <a:rPr lang="tr-TR" smtClean="0"/>
              <a:t>29.11.2024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754351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tr-TR"/>
              <a:t>Asıl başlık stili için tıklatın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simgeyi tıklatın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A7704912-B115-433C-8876-C7DEF4A8EAB4}" type="datetimeFigureOut">
              <a:rPr lang="tr-TR" smtClean="0"/>
              <a:t>29.11.2024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1237764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tr-TR"/>
              <a:t>Asıl başlık stili için tıklatın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7704912-B115-433C-8876-C7DEF4A8EAB4}" type="datetimeFigureOut">
              <a:rPr lang="tr-TR" smtClean="0"/>
              <a:t>29.11.2024</a:t>
            </a:fld>
            <a:endParaRPr lang="tr-TR"/>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16AD0C1E-79A7-408C-8D07-51B108C24EBC}" type="slidenum">
              <a:rPr lang="tr-TR" smtClean="0"/>
              <a:t>‹#›</a:t>
            </a:fld>
            <a:endParaRPr lang="tr-TR"/>
          </a:p>
        </p:txBody>
      </p:sp>
    </p:spTree>
    <p:extLst>
      <p:ext uri="{BB962C8B-B14F-4D97-AF65-F5344CB8AC3E}">
        <p14:creationId xmlns:p14="http://schemas.microsoft.com/office/powerpoint/2010/main" val="1549804085"/>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368092" y="2839727"/>
            <a:ext cx="9303086" cy="1373070"/>
          </a:xfrm>
        </p:spPr>
        <p:txBody>
          <a:bodyPr/>
          <a:lstStyle/>
          <a:p>
            <a:r>
              <a:rPr lang="tr-TR" sz="4800" dirty="0" err="1"/>
              <a:t>Veritabanı</a:t>
            </a:r>
            <a:r>
              <a:rPr lang="tr-TR" sz="4800" dirty="0"/>
              <a:t> Yönetim Sistemleri</a:t>
            </a:r>
          </a:p>
        </p:txBody>
      </p:sp>
      <p:sp>
        <p:nvSpPr>
          <p:cNvPr id="3" name="Alt Başlık 2"/>
          <p:cNvSpPr>
            <a:spLocks noGrp="1"/>
          </p:cNvSpPr>
          <p:nvPr>
            <p:ph type="subTitle" idx="1"/>
          </p:nvPr>
        </p:nvSpPr>
        <p:spPr/>
        <p:txBody>
          <a:bodyPr/>
          <a:lstStyle/>
          <a:p>
            <a:r>
              <a:rPr lang="tr-TR"/>
              <a:t> 9.Hafta</a:t>
            </a:r>
            <a:endParaRPr lang="tr-TR" dirty="0"/>
          </a:p>
        </p:txBody>
      </p:sp>
    </p:spTree>
    <p:extLst>
      <p:ext uri="{BB962C8B-B14F-4D97-AF65-F5344CB8AC3E}">
        <p14:creationId xmlns:p14="http://schemas.microsoft.com/office/powerpoint/2010/main" val="1332043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SQL Tablodaki Sütunun Adını Değiştirme</a:t>
            </a:r>
          </a:p>
        </p:txBody>
      </p:sp>
      <p:sp>
        <p:nvSpPr>
          <p:cNvPr id="3" name="İçerik Yer Tutucusu 2"/>
          <p:cNvSpPr>
            <a:spLocks noGrp="1"/>
          </p:cNvSpPr>
          <p:nvPr>
            <p:ph idx="1"/>
          </p:nvPr>
        </p:nvSpPr>
        <p:spPr/>
        <p:txBody>
          <a:bodyPr>
            <a:normAutofit fontScale="92500" lnSpcReduction="20000"/>
          </a:bodyPr>
          <a:lstStyle/>
          <a:p>
            <a:r>
              <a:rPr lang="tr-TR" dirty="0"/>
              <a:t>Tablo adını değiştirme;</a:t>
            </a:r>
          </a:p>
          <a:p>
            <a:r>
              <a:rPr lang="tr-TR" dirty="0" err="1"/>
              <a:t>sp_rename</a:t>
            </a:r>
            <a:r>
              <a:rPr lang="tr-TR" dirty="0"/>
              <a:t> 'yazar' , 'yazarlar‘</a:t>
            </a:r>
          </a:p>
          <a:p>
            <a:endParaRPr lang="tr-TR" dirty="0"/>
          </a:p>
          <a:p>
            <a:r>
              <a:rPr lang="tr-TR" dirty="0"/>
              <a:t>Sütun adını değiştirme;</a:t>
            </a:r>
          </a:p>
          <a:p>
            <a:r>
              <a:rPr lang="tr-TR" dirty="0" err="1"/>
              <a:t>sp_rename</a:t>
            </a:r>
            <a:r>
              <a:rPr lang="tr-TR" dirty="0"/>
              <a:t> '</a:t>
            </a:r>
            <a:r>
              <a:rPr lang="tr-TR" dirty="0" err="1"/>
              <a:t>yazar.yazarad</a:t>
            </a:r>
            <a:r>
              <a:rPr lang="tr-TR" dirty="0"/>
              <a:t>', ‘</a:t>
            </a:r>
            <a:r>
              <a:rPr lang="tr-TR" dirty="0" err="1"/>
              <a:t>yazar.yazaradsoyad</a:t>
            </a:r>
            <a:r>
              <a:rPr lang="tr-TR" dirty="0"/>
              <a:t>'   </a:t>
            </a:r>
            <a:r>
              <a:rPr lang="tr-TR" sz="2200" dirty="0"/>
              <a:t>(Tırnak yazmadan da çalışabilir)</a:t>
            </a:r>
            <a:endParaRPr lang="tr-TR" dirty="0"/>
          </a:p>
          <a:p>
            <a:endParaRPr lang="tr-TR" dirty="0"/>
          </a:p>
          <a:p>
            <a:r>
              <a:rPr lang="tr-TR" dirty="0"/>
              <a:t>Çalıştırmak için </a:t>
            </a:r>
            <a:r>
              <a:rPr lang="tr-TR" dirty="0" err="1"/>
              <a:t>exec</a:t>
            </a:r>
            <a:r>
              <a:rPr lang="tr-TR" dirty="0"/>
              <a:t> komutu gerekebilir;</a:t>
            </a:r>
          </a:p>
          <a:p>
            <a:endParaRPr lang="tr-TR" dirty="0"/>
          </a:p>
          <a:p>
            <a:r>
              <a:rPr lang="tr-TR" dirty="0" err="1"/>
              <a:t>Exec</a:t>
            </a:r>
            <a:r>
              <a:rPr lang="tr-TR" dirty="0"/>
              <a:t> </a:t>
            </a:r>
            <a:r>
              <a:rPr lang="tr-TR" dirty="0" err="1"/>
              <a:t>sp_rename</a:t>
            </a:r>
            <a:r>
              <a:rPr lang="tr-TR" dirty="0"/>
              <a:t> 'yazar' , 'yazarlar’</a:t>
            </a:r>
          </a:p>
          <a:p>
            <a:endParaRPr lang="tr-TR" dirty="0"/>
          </a:p>
        </p:txBody>
      </p:sp>
    </p:spTree>
    <p:extLst>
      <p:ext uri="{BB962C8B-B14F-4D97-AF65-F5344CB8AC3E}">
        <p14:creationId xmlns:p14="http://schemas.microsoft.com/office/powerpoint/2010/main" val="1809916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DROP</a:t>
            </a:r>
          </a:p>
        </p:txBody>
      </p:sp>
      <p:sp>
        <p:nvSpPr>
          <p:cNvPr id="3" name="İçerik Yer Tutucusu 2"/>
          <p:cNvSpPr>
            <a:spLocks noGrp="1"/>
          </p:cNvSpPr>
          <p:nvPr>
            <p:ph idx="1"/>
          </p:nvPr>
        </p:nvSpPr>
        <p:spPr/>
        <p:txBody>
          <a:bodyPr/>
          <a:lstStyle/>
          <a:p>
            <a:r>
              <a:rPr lang="tr-TR" dirty="0" err="1"/>
              <a:t>Drop</a:t>
            </a:r>
            <a:r>
              <a:rPr lang="tr-TR" dirty="0"/>
              <a:t>; </a:t>
            </a:r>
            <a:r>
              <a:rPr lang="tr-TR" dirty="0" err="1"/>
              <a:t>Veritabanı</a:t>
            </a:r>
            <a:r>
              <a:rPr lang="tr-TR" dirty="0"/>
              <a:t> nesnelerini ve </a:t>
            </a:r>
            <a:r>
              <a:rPr lang="tr-TR" dirty="0" err="1"/>
              <a:t>veritabanının</a:t>
            </a:r>
            <a:r>
              <a:rPr lang="tr-TR" dirty="0"/>
              <a:t> kendisi silmek için kullanılır. </a:t>
            </a:r>
          </a:p>
          <a:p>
            <a:r>
              <a:rPr lang="tr-TR" dirty="0"/>
              <a:t>DROP DATABASE </a:t>
            </a:r>
            <a:r>
              <a:rPr lang="tr-TR" dirty="0" err="1"/>
              <a:t>veritabanı_ismi</a:t>
            </a:r>
            <a:r>
              <a:rPr lang="tr-TR" dirty="0"/>
              <a:t> </a:t>
            </a:r>
          </a:p>
          <a:p>
            <a:r>
              <a:rPr lang="tr-TR" dirty="0"/>
              <a:t>DROP TABLE </a:t>
            </a:r>
            <a:r>
              <a:rPr lang="tr-TR" dirty="0" err="1"/>
              <a:t>tablo_ismi</a:t>
            </a:r>
            <a:r>
              <a:rPr lang="tr-TR" dirty="0"/>
              <a:t> … </a:t>
            </a:r>
          </a:p>
          <a:p>
            <a:r>
              <a:rPr lang="tr-TR" dirty="0"/>
              <a:t>DROP FUNCTION … </a:t>
            </a:r>
          </a:p>
          <a:p>
            <a:r>
              <a:rPr lang="tr-TR" dirty="0"/>
              <a:t>DROP PROCEDURE … </a:t>
            </a:r>
          </a:p>
          <a:p>
            <a:endParaRPr lang="tr-TR" dirty="0"/>
          </a:p>
        </p:txBody>
      </p:sp>
    </p:spTree>
    <p:extLst>
      <p:ext uri="{BB962C8B-B14F-4D97-AF65-F5344CB8AC3E}">
        <p14:creationId xmlns:p14="http://schemas.microsoft.com/office/powerpoint/2010/main" val="2255072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DROP</a:t>
            </a:r>
          </a:p>
        </p:txBody>
      </p:sp>
      <p:sp>
        <p:nvSpPr>
          <p:cNvPr id="3" name="İçerik Yer Tutucusu 2"/>
          <p:cNvSpPr>
            <a:spLocks noGrp="1"/>
          </p:cNvSpPr>
          <p:nvPr>
            <p:ph idx="1"/>
          </p:nvPr>
        </p:nvSpPr>
        <p:spPr/>
        <p:txBody>
          <a:bodyPr/>
          <a:lstStyle/>
          <a:p>
            <a:r>
              <a:rPr lang="tr-TR" dirty="0"/>
              <a:t>DROP TABLE </a:t>
            </a:r>
            <a:r>
              <a:rPr lang="tr-TR" dirty="0" err="1"/>
              <a:t>table_name</a:t>
            </a:r>
            <a:r>
              <a:rPr lang="tr-TR" dirty="0"/>
              <a:t>;</a:t>
            </a:r>
          </a:p>
          <a:p>
            <a:r>
              <a:rPr lang="tr-TR" dirty="0"/>
              <a:t>DROP TABLE </a:t>
            </a:r>
            <a:r>
              <a:rPr lang="tr-TR" dirty="0" err="1"/>
              <a:t>customers</a:t>
            </a:r>
            <a:r>
              <a:rPr lang="tr-TR" dirty="0"/>
              <a:t>;</a:t>
            </a:r>
          </a:p>
          <a:p>
            <a:r>
              <a:rPr lang="tr-TR" dirty="0"/>
              <a:t>DROP TABLE </a:t>
            </a:r>
            <a:r>
              <a:rPr lang="tr-TR" dirty="0" err="1"/>
              <a:t>customers</a:t>
            </a:r>
            <a:r>
              <a:rPr lang="tr-TR" dirty="0"/>
              <a:t>, </a:t>
            </a:r>
            <a:r>
              <a:rPr lang="tr-TR" dirty="0" err="1"/>
              <a:t>suppliers</a:t>
            </a:r>
            <a:r>
              <a:rPr lang="tr-TR" dirty="0"/>
              <a:t>;</a:t>
            </a:r>
          </a:p>
          <a:p>
            <a:r>
              <a:rPr lang="en-US" dirty="0"/>
              <a:t>DROP TABLE IF EXISTS customers, suppliers;</a:t>
            </a:r>
          </a:p>
          <a:p>
            <a:endParaRPr lang="tr-TR" dirty="0"/>
          </a:p>
        </p:txBody>
      </p:sp>
    </p:spTree>
    <p:extLst>
      <p:ext uri="{BB962C8B-B14F-4D97-AF65-F5344CB8AC3E}">
        <p14:creationId xmlns:p14="http://schemas.microsoft.com/office/powerpoint/2010/main" val="822004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Örnekler</a:t>
            </a:r>
          </a:p>
        </p:txBody>
      </p:sp>
      <p:sp>
        <p:nvSpPr>
          <p:cNvPr id="3" name="İçerik Yer Tutucusu 2"/>
          <p:cNvSpPr>
            <a:spLocks noGrp="1"/>
          </p:cNvSpPr>
          <p:nvPr>
            <p:ph idx="1"/>
          </p:nvPr>
        </p:nvSpPr>
        <p:spPr/>
        <p:txBody>
          <a:bodyPr numCol="2">
            <a:normAutofit fontScale="55000" lnSpcReduction="20000"/>
          </a:bodyPr>
          <a:lstStyle/>
          <a:p>
            <a:pPr marL="0" indent="0">
              <a:buNone/>
            </a:pPr>
            <a:r>
              <a:rPr lang="tr-TR" dirty="0"/>
              <a:t>CREATE TABLE personel (</a:t>
            </a:r>
          </a:p>
          <a:p>
            <a:pPr marL="0" indent="0">
              <a:buNone/>
            </a:pPr>
            <a:r>
              <a:rPr lang="tr-TR" dirty="0" err="1"/>
              <a:t>personel_no</a:t>
            </a:r>
            <a:r>
              <a:rPr lang="tr-TR" dirty="0"/>
              <a:t> INT IDENTITY(1,1) PRIMARY KEY,</a:t>
            </a:r>
          </a:p>
          <a:p>
            <a:pPr marL="0" indent="0">
              <a:buNone/>
            </a:pPr>
            <a:r>
              <a:rPr lang="tr-TR" dirty="0"/>
              <a:t>ad VARCHAR(25) NOT NULL, </a:t>
            </a:r>
          </a:p>
          <a:p>
            <a:pPr marL="0" indent="0">
              <a:buNone/>
            </a:pPr>
            <a:r>
              <a:rPr lang="tr-TR" dirty="0" err="1"/>
              <a:t>soyad</a:t>
            </a:r>
            <a:r>
              <a:rPr lang="tr-TR" dirty="0"/>
              <a:t> VARCHAR(25) NOT NULL,</a:t>
            </a:r>
          </a:p>
          <a:p>
            <a:pPr marL="0" indent="0">
              <a:buNone/>
            </a:pPr>
            <a:r>
              <a:rPr lang="tr-TR" dirty="0"/>
              <a:t>cinsiyet CHAR(1) NOT NULL,</a:t>
            </a:r>
          </a:p>
          <a:p>
            <a:pPr marL="0" indent="0">
              <a:buNone/>
            </a:pPr>
            <a:r>
              <a:rPr lang="tr-TR" dirty="0" err="1"/>
              <a:t>dogum_tarihi</a:t>
            </a:r>
            <a:r>
              <a:rPr lang="tr-TR" dirty="0"/>
              <a:t> DATE NOT NULL,</a:t>
            </a:r>
          </a:p>
          <a:p>
            <a:pPr marL="0" indent="0">
              <a:buNone/>
            </a:pPr>
            <a:r>
              <a:rPr lang="tr-TR" dirty="0" err="1"/>
              <a:t>baslama_tarihi</a:t>
            </a:r>
            <a:r>
              <a:rPr lang="tr-TR" dirty="0"/>
              <a:t> </a:t>
            </a:r>
            <a:r>
              <a:rPr lang="tr-TR" dirty="0" err="1"/>
              <a:t>date</a:t>
            </a:r>
            <a:r>
              <a:rPr lang="tr-TR" dirty="0"/>
              <a:t> NOT NULL,</a:t>
            </a:r>
          </a:p>
          <a:p>
            <a:pPr marL="0" indent="0">
              <a:buNone/>
            </a:pPr>
            <a:r>
              <a:rPr lang="tr-TR" dirty="0" err="1"/>
              <a:t>calisma_saati</a:t>
            </a:r>
            <a:r>
              <a:rPr lang="tr-TR" dirty="0"/>
              <a:t> TINYINT NOT NULL,</a:t>
            </a:r>
          </a:p>
          <a:p>
            <a:pPr marL="0" indent="0">
              <a:buNone/>
            </a:pPr>
            <a:r>
              <a:rPr lang="tr-TR" dirty="0" err="1"/>
              <a:t>maas</a:t>
            </a:r>
            <a:r>
              <a:rPr lang="tr-TR" dirty="0"/>
              <a:t> MONEY NOT NULL,</a:t>
            </a:r>
          </a:p>
          <a:p>
            <a:pPr marL="0" indent="0">
              <a:buNone/>
            </a:pPr>
            <a:r>
              <a:rPr lang="tr-TR" dirty="0"/>
              <a:t>prim MONEY DEFAULT 0</a:t>
            </a:r>
          </a:p>
          <a:p>
            <a:pPr marL="0" indent="0">
              <a:buNone/>
            </a:pPr>
            <a:r>
              <a:rPr lang="tr-TR" dirty="0"/>
              <a:t>);</a:t>
            </a:r>
          </a:p>
          <a:p>
            <a:endParaRPr lang="tr-TR" dirty="0"/>
          </a:p>
          <a:p>
            <a:endParaRPr lang="tr-TR" dirty="0"/>
          </a:p>
          <a:p>
            <a:pPr marL="0" indent="0">
              <a:buNone/>
            </a:pPr>
            <a:r>
              <a:rPr lang="tr-TR" dirty="0"/>
              <a:t>INSERT INTO personel VALUES</a:t>
            </a:r>
          </a:p>
          <a:p>
            <a:pPr marL="0" indent="0">
              <a:buNone/>
            </a:pPr>
            <a:r>
              <a:rPr lang="tr-TR" dirty="0"/>
              <a:t>('Ahmet','EKİNCİ','E','1985.03.25','2002.03.01',35,2500,350),</a:t>
            </a:r>
          </a:p>
          <a:p>
            <a:pPr marL="0" indent="0">
              <a:buNone/>
            </a:pPr>
            <a:r>
              <a:rPr lang="fi-FI" dirty="0"/>
              <a:t>('Burak','TURHAN','E','1980.04.15','2002.05.03',30,2800,250),</a:t>
            </a:r>
          </a:p>
          <a:p>
            <a:pPr marL="0" indent="0">
              <a:buNone/>
            </a:pPr>
            <a:r>
              <a:rPr lang="tr-TR" dirty="0"/>
              <a:t>('Ceyda','SAKARYA','K','1983.03.23','2005.05.12',30,3000,250),</a:t>
            </a:r>
          </a:p>
          <a:p>
            <a:pPr marL="0" indent="0">
              <a:buNone/>
            </a:pPr>
            <a:r>
              <a:rPr lang="da-DK" dirty="0"/>
              <a:t>('Demet','ÇOLAK','K','1982.05.05','2005.06.17',40,2800,350),</a:t>
            </a:r>
          </a:p>
          <a:p>
            <a:pPr marL="0" indent="0">
              <a:buNone/>
            </a:pPr>
            <a:r>
              <a:rPr lang="tr-TR" dirty="0"/>
              <a:t>('Evrim','ÇITAK','K','1987.12.05','2000.01.12',30,4500,500),</a:t>
            </a:r>
          </a:p>
          <a:p>
            <a:pPr marL="0" indent="0">
              <a:buNone/>
            </a:pPr>
            <a:r>
              <a:rPr lang="tr-TR" dirty="0"/>
              <a:t>('Figen','ESMER','K','1982.10.22','1998.05.07',35,4000,250),</a:t>
            </a:r>
          </a:p>
          <a:p>
            <a:pPr marL="0" indent="0">
              <a:buNone/>
            </a:pPr>
            <a:r>
              <a:rPr lang="tr-TR" dirty="0"/>
              <a:t>('Galip','TANAR','E','1983.02.28','1997.05.07',35,5200,450),</a:t>
            </a:r>
          </a:p>
          <a:p>
            <a:pPr marL="0" indent="0">
              <a:buNone/>
            </a:pPr>
            <a:r>
              <a:rPr lang="tr-TR" dirty="0"/>
              <a:t>('Emir','YANIK','E','1975.05.07','2010.07.17',45,4500,450),</a:t>
            </a:r>
          </a:p>
          <a:p>
            <a:pPr marL="0" indent="0">
              <a:buNone/>
            </a:pPr>
            <a:r>
              <a:rPr lang="tr-TR" dirty="0"/>
              <a:t>('Ilgın','ACI','E','1974.05.01','2000.08.18',40,4200,400),</a:t>
            </a:r>
          </a:p>
          <a:p>
            <a:pPr marL="0" indent="0">
              <a:buNone/>
            </a:pPr>
            <a:r>
              <a:rPr lang="da-DK" dirty="0"/>
              <a:t>('İskender','TAŞ','E','1974.07.02','1995.09.05',40,4400,400)</a:t>
            </a:r>
          </a:p>
          <a:p>
            <a:endParaRPr lang="tr-TR" dirty="0"/>
          </a:p>
        </p:txBody>
      </p:sp>
    </p:spTree>
    <p:extLst>
      <p:ext uri="{BB962C8B-B14F-4D97-AF65-F5344CB8AC3E}">
        <p14:creationId xmlns:p14="http://schemas.microsoft.com/office/powerpoint/2010/main" val="1848316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Örnekler</a:t>
            </a:r>
          </a:p>
        </p:txBody>
      </p:sp>
      <p:sp>
        <p:nvSpPr>
          <p:cNvPr id="3" name="İçerik Yer Tutucusu 2"/>
          <p:cNvSpPr>
            <a:spLocks noGrp="1"/>
          </p:cNvSpPr>
          <p:nvPr>
            <p:ph idx="1"/>
          </p:nvPr>
        </p:nvSpPr>
        <p:spPr/>
        <p:txBody>
          <a:bodyPr>
            <a:normAutofit/>
          </a:bodyPr>
          <a:lstStyle/>
          <a:p>
            <a:r>
              <a:rPr lang="tr-TR" dirty="0"/>
              <a:t>Sorgulamada belirli koşullara bağlı kayıtlar isteniyorsa </a:t>
            </a:r>
            <a:r>
              <a:rPr lang="tr-TR" dirty="0" err="1"/>
              <a:t>Where</a:t>
            </a:r>
            <a:r>
              <a:rPr lang="tr-TR" dirty="0"/>
              <a:t> ifadesi kullanılır. </a:t>
            </a:r>
          </a:p>
          <a:p>
            <a:r>
              <a:rPr lang="tr-TR" dirty="0"/>
              <a:t>–,&lt;=,&gt;=, = , &lt;&gt; , != </a:t>
            </a:r>
          </a:p>
          <a:p>
            <a:r>
              <a:rPr lang="tr-TR" dirty="0"/>
              <a:t>–AND, OR , NOT </a:t>
            </a:r>
          </a:p>
          <a:p>
            <a:r>
              <a:rPr lang="tr-TR" dirty="0"/>
              <a:t>–IN </a:t>
            </a:r>
          </a:p>
          <a:p>
            <a:r>
              <a:rPr lang="tr-TR" dirty="0"/>
              <a:t>–BETWEEN </a:t>
            </a:r>
          </a:p>
          <a:p>
            <a:r>
              <a:rPr lang="tr-TR" dirty="0"/>
              <a:t>–LIKE </a:t>
            </a:r>
          </a:p>
          <a:p>
            <a:r>
              <a:rPr lang="en-US" dirty="0"/>
              <a:t>Select * From </a:t>
            </a:r>
            <a:r>
              <a:rPr lang="en-US" dirty="0" err="1"/>
              <a:t>tbl_personel</a:t>
            </a:r>
            <a:r>
              <a:rPr lang="en-US" dirty="0"/>
              <a:t> where </a:t>
            </a:r>
            <a:r>
              <a:rPr lang="en-US" dirty="0" err="1"/>
              <a:t>adi</a:t>
            </a:r>
            <a:r>
              <a:rPr lang="en-US" dirty="0"/>
              <a:t>=‘Ali’</a:t>
            </a:r>
          </a:p>
          <a:p>
            <a:endParaRPr lang="tr-TR" dirty="0"/>
          </a:p>
        </p:txBody>
      </p:sp>
    </p:spTree>
    <p:extLst>
      <p:ext uri="{BB962C8B-B14F-4D97-AF65-F5344CB8AC3E}">
        <p14:creationId xmlns:p14="http://schemas.microsoft.com/office/powerpoint/2010/main" val="2361859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Örnekler</a:t>
            </a:r>
          </a:p>
        </p:txBody>
      </p:sp>
      <p:sp>
        <p:nvSpPr>
          <p:cNvPr id="3" name="İçerik Yer Tutucusu 2"/>
          <p:cNvSpPr>
            <a:spLocks noGrp="1"/>
          </p:cNvSpPr>
          <p:nvPr>
            <p:ph idx="1"/>
          </p:nvPr>
        </p:nvSpPr>
        <p:spPr/>
        <p:txBody>
          <a:bodyPr/>
          <a:lstStyle/>
          <a:p>
            <a:endParaRPr lang="tr-TR"/>
          </a:p>
        </p:txBody>
      </p:sp>
      <p:pic>
        <p:nvPicPr>
          <p:cNvPr id="4" name="Resim 3"/>
          <p:cNvPicPr>
            <a:picLocks noChangeAspect="1"/>
          </p:cNvPicPr>
          <p:nvPr/>
        </p:nvPicPr>
        <p:blipFill>
          <a:blip r:embed="rId2"/>
          <a:stretch>
            <a:fillRect/>
          </a:stretch>
        </p:blipFill>
        <p:spPr>
          <a:xfrm>
            <a:off x="952608" y="2801657"/>
            <a:ext cx="8666988" cy="2482594"/>
          </a:xfrm>
          <a:prstGeom prst="rect">
            <a:avLst/>
          </a:prstGeom>
        </p:spPr>
      </p:pic>
    </p:spTree>
    <p:extLst>
      <p:ext uri="{BB962C8B-B14F-4D97-AF65-F5344CB8AC3E}">
        <p14:creationId xmlns:p14="http://schemas.microsoft.com/office/powerpoint/2010/main" val="28484936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Örnekler</a:t>
            </a:r>
          </a:p>
        </p:txBody>
      </p:sp>
      <p:sp>
        <p:nvSpPr>
          <p:cNvPr id="3" name="İçerik Yer Tutucusu 2"/>
          <p:cNvSpPr>
            <a:spLocks noGrp="1"/>
          </p:cNvSpPr>
          <p:nvPr>
            <p:ph idx="1"/>
          </p:nvPr>
        </p:nvSpPr>
        <p:spPr/>
        <p:txBody>
          <a:bodyPr/>
          <a:lstStyle/>
          <a:p>
            <a:endParaRPr lang="tr-TR" dirty="0"/>
          </a:p>
          <a:p>
            <a:r>
              <a:rPr lang="tr-TR" dirty="0"/>
              <a:t>Update; Tabloya daha önce girilmiş verilerin güncellenmesi için kullanılır.</a:t>
            </a:r>
          </a:p>
          <a:p>
            <a:endParaRPr lang="tr-TR" dirty="0"/>
          </a:p>
        </p:txBody>
      </p:sp>
      <p:pic>
        <p:nvPicPr>
          <p:cNvPr id="4" name="Resim 3"/>
          <p:cNvPicPr>
            <a:picLocks noChangeAspect="1"/>
          </p:cNvPicPr>
          <p:nvPr/>
        </p:nvPicPr>
        <p:blipFill>
          <a:blip r:embed="rId2"/>
          <a:stretch>
            <a:fillRect/>
          </a:stretch>
        </p:blipFill>
        <p:spPr>
          <a:xfrm>
            <a:off x="1092594" y="2239855"/>
            <a:ext cx="8413143" cy="4337719"/>
          </a:xfrm>
          <a:prstGeom prst="rect">
            <a:avLst/>
          </a:prstGeom>
        </p:spPr>
      </p:pic>
      <p:sp>
        <p:nvSpPr>
          <p:cNvPr id="5" name="Metin kutusu 4"/>
          <p:cNvSpPr txBox="1"/>
          <p:nvPr/>
        </p:nvSpPr>
        <p:spPr>
          <a:xfrm>
            <a:off x="3075709" y="5153890"/>
            <a:ext cx="1140056" cy="369332"/>
          </a:xfrm>
          <a:prstGeom prst="rect">
            <a:avLst/>
          </a:prstGeom>
          <a:noFill/>
        </p:spPr>
        <p:txBody>
          <a:bodyPr wrap="none" rtlCol="0">
            <a:spAutoFit/>
          </a:bodyPr>
          <a:lstStyle/>
          <a:p>
            <a:r>
              <a:rPr lang="tr-TR" dirty="0">
                <a:solidFill>
                  <a:srgbClr val="FF0000"/>
                </a:solidFill>
              </a:rPr>
              <a:t>notu+=10</a:t>
            </a:r>
            <a:endParaRPr lang="en-US" dirty="0">
              <a:solidFill>
                <a:srgbClr val="FF0000"/>
              </a:solidFill>
            </a:endParaRPr>
          </a:p>
        </p:txBody>
      </p:sp>
    </p:spTree>
    <p:extLst>
      <p:ext uri="{BB962C8B-B14F-4D97-AF65-F5344CB8AC3E}">
        <p14:creationId xmlns:p14="http://schemas.microsoft.com/office/powerpoint/2010/main" val="3075713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Örnekler</a:t>
            </a:r>
          </a:p>
        </p:txBody>
      </p:sp>
      <p:sp>
        <p:nvSpPr>
          <p:cNvPr id="3" name="İçerik Yer Tutucusu 2"/>
          <p:cNvSpPr>
            <a:spLocks noGrp="1"/>
          </p:cNvSpPr>
          <p:nvPr>
            <p:ph idx="1"/>
          </p:nvPr>
        </p:nvSpPr>
        <p:spPr/>
        <p:txBody>
          <a:bodyPr/>
          <a:lstStyle/>
          <a:p>
            <a:r>
              <a:rPr lang="tr-TR" dirty="0" err="1"/>
              <a:t>Delete</a:t>
            </a:r>
            <a:r>
              <a:rPr lang="tr-TR" dirty="0"/>
              <a:t>; Tabloya daha önce girilmiş verilerin silinmesi için kullanılır.</a:t>
            </a:r>
          </a:p>
        </p:txBody>
      </p:sp>
      <p:pic>
        <p:nvPicPr>
          <p:cNvPr id="4" name="Resim 3"/>
          <p:cNvPicPr>
            <a:picLocks noChangeAspect="1"/>
          </p:cNvPicPr>
          <p:nvPr/>
        </p:nvPicPr>
        <p:blipFill>
          <a:blip r:embed="rId2"/>
          <a:stretch>
            <a:fillRect/>
          </a:stretch>
        </p:blipFill>
        <p:spPr>
          <a:xfrm>
            <a:off x="1191944" y="2212182"/>
            <a:ext cx="8195562" cy="4146750"/>
          </a:xfrm>
          <a:prstGeom prst="rect">
            <a:avLst/>
          </a:prstGeom>
        </p:spPr>
      </p:pic>
    </p:spTree>
    <p:extLst>
      <p:ext uri="{BB962C8B-B14F-4D97-AF65-F5344CB8AC3E}">
        <p14:creationId xmlns:p14="http://schemas.microsoft.com/office/powerpoint/2010/main" val="1049806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En sık kullanılanlar</a:t>
            </a:r>
          </a:p>
        </p:txBody>
      </p:sp>
      <p:sp>
        <p:nvSpPr>
          <p:cNvPr id="3" name="İçerik Yer Tutucusu 2"/>
          <p:cNvSpPr>
            <a:spLocks noGrp="1"/>
          </p:cNvSpPr>
          <p:nvPr>
            <p:ph idx="1"/>
          </p:nvPr>
        </p:nvSpPr>
        <p:spPr/>
        <p:txBody>
          <a:bodyPr>
            <a:normAutofit/>
          </a:bodyPr>
          <a:lstStyle/>
          <a:p>
            <a:r>
              <a:rPr lang="tr-TR" dirty="0" err="1"/>
              <a:t>Like</a:t>
            </a:r>
            <a:r>
              <a:rPr lang="tr-TR" dirty="0"/>
              <a:t> Komutu</a:t>
            </a:r>
          </a:p>
          <a:p>
            <a:r>
              <a:rPr lang="tr-TR" dirty="0"/>
              <a:t> SQL dilinde bir tablodan kayıtları çekerken ismi A ile başlayan soyadı B ile biten tarzında sorgulamalar yapmak için LIKE komutu kullanılır.</a:t>
            </a:r>
          </a:p>
          <a:p>
            <a:r>
              <a:rPr lang="en-US" dirty="0"/>
              <a:t> SELECT * FROM </a:t>
            </a:r>
            <a:r>
              <a:rPr lang="en-US" dirty="0" err="1"/>
              <a:t>tablo_adi</a:t>
            </a:r>
            <a:r>
              <a:rPr lang="en-US" dirty="0"/>
              <a:t> WHERE alanadi1 LIKE</a:t>
            </a:r>
            <a:r>
              <a:rPr lang="tr-TR" dirty="0"/>
              <a:t> ‘deger1%’;</a:t>
            </a:r>
          </a:p>
          <a:p>
            <a:r>
              <a:rPr lang="en-US" dirty="0"/>
              <a:t> SELECT * FROM </a:t>
            </a:r>
            <a:r>
              <a:rPr lang="en-US" dirty="0" err="1"/>
              <a:t>tablo_adi</a:t>
            </a:r>
            <a:r>
              <a:rPr lang="en-US" dirty="0"/>
              <a:t> WHERE alanadi1 LIKE</a:t>
            </a:r>
            <a:r>
              <a:rPr lang="tr-TR" dirty="0"/>
              <a:t> ‘%deger1’;</a:t>
            </a:r>
          </a:p>
        </p:txBody>
      </p:sp>
      <p:pic>
        <p:nvPicPr>
          <p:cNvPr id="4" name="Resim 3"/>
          <p:cNvPicPr>
            <a:picLocks noChangeAspect="1"/>
          </p:cNvPicPr>
          <p:nvPr/>
        </p:nvPicPr>
        <p:blipFill>
          <a:blip r:embed="rId2"/>
          <a:stretch>
            <a:fillRect/>
          </a:stretch>
        </p:blipFill>
        <p:spPr>
          <a:xfrm>
            <a:off x="2730520" y="4956174"/>
            <a:ext cx="8376879" cy="1700531"/>
          </a:xfrm>
          <a:prstGeom prst="rect">
            <a:avLst/>
          </a:prstGeom>
        </p:spPr>
      </p:pic>
    </p:spTree>
    <p:extLst>
      <p:ext uri="{BB962C8B-B14F-4D97-AF65-F5344CB8AC3E}">
        <p14:creationId xmlns:p14="http://schemas.microsoft.com/office/powerpoint/2010/main" val="2693884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Hazır Fonksiyonlar</a:t>
            </a:r>
          </a:p>
        </p:txBody>
      </p:sp>
      <p:sp>
        <p:nvSpPr>
          <p:cNvPr id="3" name="İçerik Yer Tutucusu 2"/>
          <p:cNvSpPr>
            <a:spLocks noGrp="1"/>
          </p:cNvSpPr>
          <p:nvPr>
            <p:ph idx="1"/>
          </p:nvPr>
        </p:nvSpPr>
        <p:spPr>
          <a:xfrm>
            <a:off x="680321" y="2116183"/>
            <a:ext cx="9613861" cy="3820006"/>
          </a:xfrm>
        </p:spPr>
        <p:txBody>
          <a:bodyPr>
            <a:normAutofit/>
          </a:bodyPr>
          <a:lstStyle/>
          <a:p>
            <a:pPr algn="just"/>
            <a:r>
              <a:rPr lang="tr-TR" dirty="0" err="1"/>
              <a:t>Concat</a:t>
            </a:r>
            <a:r>
              <a:rPr lang="tr-TR" dirty="0"/>
              <a:t>();Değerleri birleştirmek için kullanılır. </a:t>
            </a:r>
          </a:p>
          <a:p>
            <a:pPr algn="just"/>
            <a:r>
              <a:rPr lang="tr-TR" dirty="0" err="1"/>
              <a:t>Concat</a:t>
            </a:r>
            <a:r>
              <a:rPr lang="tr-TR" dirty="0"/>
              <a:t>(‘deg1’,’deg2’, sütun1,sütun2) ..</a:t>
            </a:r>
          </a:p>
          <a:p>
            <a:pPr marL="0" indent="0" algn="just">
              <a:buNone/>
            </a:pPr>
            <a:r>
              <a:rPr lang="tr-TR" dirty="0"/>
              <a:t>	Select </a:t>
            </a:r>
            <a:r>
              <a:rPr lang="tr-TR" dirty="0" err="1"/>
              <a:t>concat</a:t>
            </a:r>
            <a:r>
              <a:rPr lang="tr-TR" dirty="0"/>
              <a:t>(</a:t>
            </a:r>
            <a:r>
              <a:rPr lang="tr-TR" dirty="0" err="1"/>
              <a:t>ad,soyad</a:t>
            </a:r>
            <a:r>
              <a:rPr lang="tr-TR" dirty="0"/>
              <a:t>) as </a:t>
            </a:r>
            <a:r>
              <a:rPr lang="tr-TR" dirty="0" err="1"/>
              <a:t>AdSoyad</a:t>
            </a:r>
            <a:r>
              <a:rPr lang="tr-TR" dirty="0"/>
              <a:t> </a:t>
            </a:r>
            <a:r>
              <a:rPr lang="tr-TR" dirty="0" err="1"/>
              <a:t>from</a:t>
            </a:r>
            <a:r>
              <a:rPr lang="tr-TR" dirty="0"/>
              <a:t> Tablo</a:t>
            </a:r>
          </a:p>
          <a:p>
            <a:pPr algn="just"/>
            <a:endParaRPr lang="tr-TR" dirty="0"/>
          </a:p>
          <a:p>
            <a:pPr algn="just"/>
            <a:endParaRPr lang="tr-TR" dirty="0"/>
          </a:p>
          <a:p>
            <a:pPr algn="just"/>
            <a:r>
              <a:rPr lang="tr-TR" dirty="0" err="1"/>
              <a:t>Substring</a:t>
            </a:r>
            <a:r>
              <a:rPr lang="tr-TR" dirty="0"/>
              <a:t>();Veriden istenen kısmın alınmasını sağlar. </a:t>
            </a:r>
          </a:p>
          <a:p>
            <a:pPr algn="just"/>
            <a:r>
              <a:rPr lang="tr-TR" dirty="0" err="1"/>
              <a:t>Substring</a:t>
            </a:r>
            <a:r>
              <a:rPr lang="tr-TR" dirty="0"/>
              <a:t>(</a:t>
            </a:r>
            <a:r>
              <a:rPr lang="tr-TR" dirty="0" err="1"/>
              <a:t>veri,başlangıç,karakter</a:t>
            </a:r>
            <a:r>
              <a:rPr lang="tr-TR" dirty="0"/>
              <a:t>) ..</a:t>
            </a:r>
          </a:p>
          <a:p>
            <a:pPr marL="0" indent="0" algn="just">
              <a:buNone/>
            </a:pPr>
            <a:r>
              <a:rPr lang="tr-TR" dirty="0"/>
              <a:t>	Select </a:t>
            </a:r>
            <a:r>
              <a:rPr lang="tr-TR" dirty="0" err="1"/>
              <a:t>Substring</a:t>
            </a:r>
            <a:r>
              <a:rPr lang="tr-TR" dirty="0"/>
              <a:t>(‘metin bilgin’,6,6)</a:t>
            </a:r>
          </a:p>
          <a:p>
            <a:pPr marL="0" indent="0" algn="just">
              <a:buNone/>
            </a:pPr>
            <a:endParaRPr lang="tr-TR" dirty="0"/>
          </a:p>
          <a:p>
            <a:pPr marL="0" indent="0" algn="just">
              <a:buNone/>
            </a:pPr>
            <a:endParaRPr lang="tr-TR" dirty="0"/>
          </a:p>
        </p:txBody>
      </p:sp>
      <p:pic>
        <p:nvPicPr>
          <p:cNvPr id="5" name="Resim 4"/>
          <p:cNvPicPr>
            <a:picLocks noChangeAspect="1"/>
          </p:cNvPicPr>
          <p:nvPr/>
        </p:nvPicPr>
        <p:blipFill>
          <a:blip r:embed="rId2"/>
          <a:stretch>
            <a:fillRect/>
          </a:stretch>
        </p:blipFill>
        <p:spPr>
          <a:xfrm>
            <a:off x="5867326" y="3412444"/>
            <a:ext cx="6051138" cy="1002801"/>
          </a:xfrm>
          <a:prstGeom prst="rect">
            <a:avLst/>
          </a:prstGeom>
        </p:spPr>
      </p:pic>
      <p:pic>
        <p:nvPicPr>
          <p:cNvPr id="6" name="Resim 5"/>
          <p:cNvPicPr>
            <a:picLocks noChangeAspect="1"/>
          </p:cNvPicPr>
          <p:nvPr/>
        </p:nvPicPr>
        <p:blipFill>
          <a:blip r:embed="rId3"/>
          <a:stretch>
            <a:fillRect/>
          </a:stretch>
        </p:blipFill>
        <p:spPr>
          <a:xfrm>
            <a:off x="5267293" y="5711506"/>
            <a:ext cx="6781800" cy="1041992"/>
          </a:xfrm>
          <a:prstGeom prst="rect">
            <a:avLst/>
          </a:prstGeom>
        </p:spPr>
      </p:pic>
    </p:spTree>
    <p:extLst>
      <p:ext uri="{BB962C8B-B14F-4D97-AF65-F5344CB8AC3E}">
        <p14:creationId xmlns:p14="http://schemas.microsoft.com/office/powerpoint/2010/main" val="2415715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Alter</a:t>
            </a:r>
            <a:endParaRPr lang="tr-TR" dirty="0"/>
          </a:p>
        </p:txBody>
      </p:sp>
      <p:sp>
        <p:nvSpPr>
          <p:cNvPr id="3" name="İçerik Yer Tutucusu 2"/>
          <p:cNvSpPr>
            <a:spLocks noGrp="1"/>
          </p:cNvSpPr>
          <p:nvPr>
            <p:ph idx="1"/>
          </p:nvPr>
        </p:nvSpPr>
        <p:spPr/>
        <p:txBody>
          <a:bodyPr/>
          <a:lstStyle/>
          <a:p>
            <a:r>
              <a:rPr lang="tr-TR" dirty="0" err="1"/>
              <a:t>Alter</a:t>
            </a:r>
            <a:r>
              <a:rPr lang="tr-TR" dirty="0"/>
              <a:t>; Daha önce oluşturulmuş </a:t>
            </a:r>
            <a:r>
              <a:rPr lang="tr-TR" dirty="0" err="1"/>
              <a:t>veritabanı</a:t>
            </a:r>
            <a:r>
              <a:rPr lang="tr-TR" dirty="0"/>
              <a:t> nesnesinin özelliklerini değiştirmek için kullanılır. </a:t>
            </a:r>
          </a:p>
          <a:p>
            <a:pPr lvl="1"/>
            <a:r>
              <a:rPr lang="tr-TR" dirty="0"/>
              <a:t>ALTER TABLE </a:t>
            </a:r>
            <a:r>
              <a:rPr lang="tr-TR" dirty="0" err="1"/>
              <a:t>tablo_ismi</a:t>
            </a:r>
            <a:r>
              <a:rPr lang="tr-TR" dirty="0"/>
              <a:t> … </a:t>
            </a:r>
          </a:p>
          <a:p>
            <a:pPr lvl="1"/>
            <a:r>
              <a:rPr lang="tr-TR" dirty="0"/>
              <a:t>ALTER FUNCTION … </a:t>
            </a:r>
          </a:p>
          <a:p>
            <a:pPr lvl="1"/>
            <a:r>
              <a:rPr lang="tr-TR" dirty="0"/>
              <a:t>ALTER PROCEDURE … </a:t>
            </a:r>
          </a:p>
          <a:p>
            <a:pPr lvl="1"/>
            <a:r>
              <a:rPr lang="tr-TR" dirty="0"/>
              <a:t>ALTER TRIGER </a:t>
            </a:r>
          </a:p>
          <a:p>
            <a:endParaRPr lang="tr-TR" dirty="0"/>
          </a:p>
        </p:txBody>
      </p:sp>
    </p:spTree>
    <p:extLst>
      <p:ext uri="{BB962C8B-B14F-4D97-AF65-F5344CB8AC3E}">
        <p14:creationId xmlns:p14="http://schemas.microsoft.com/office/powerpoint/2010/main" val="945161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Hazır Fonksiyonlar</a:t>
            </a:r>
          </a:p>
        </p:txBody>
      </p:sp>
      <p:sp>
        <p:nvSpPr>
          <p:cNvPr id="3" name="İçerik Yer Tutucusu 2"/>
          <p:cNvSpPr>
            <a:spLocks noGrp="1"/>
          </p:cNvSpPr>
          <p:nvPr>
            <p:ph idx="1"/>
          </p:nvPr>
        </p:nvSpPr>
        <p:spPr/>
        <p:txBody>
          <a:bodyPr>
            <a:normAutofit/>
          </a:bodyPr>
          <a:lstStyle/>
          <a:p>
            <a:r>
              <a:rPr lang="tr-TR" dirty="0" err="1"/>
              <a:t>Left</a:t>
            </a:r>
            <a:r>
              <a:rPr lang="tr-TR" dirty="0"/>
              <a:t>():Verinin solundan itibaren istenen karakter sayısı kadarını alır.</a:t>
            </a:r>
          </a:p>
          <a:p>
            <a:r>
              <a:rPr lang="tr-TR" dirty="0" err="1"/>
              <a:t>Left</a:t>
            </a:r>
            <a:r>
              <a:rPr lang="tr-TR" dirty="0"/>
              <a:t>(</a:t>
            </a:r>
            <a:r>
              <a:rPr lang="tr-TR" dirty="0" err="1"/>
              <a:t>Veri,karakter</a:t>
            </a:r>
            <a:r>
              <a:rPr lang="tr-TR" dirty="0"/>
              <a:t> sayısı)</a:t>
            </a:r>
          </a:p>
          <a:p>
            <a:r>
              <a:rPr lang="tr-TR" dirty="0" err="1"/>
              <a:t>Left</a:t>
            </a:r>
            <a:r>
              <a:rPr lang="tr-TR" dirty="0"/>
              <a:t>(‘Metin’,1) as </a:t>
            </a:r>
            <a:r>
              <a:rPr lang="tr-TR" dirty="0" err="1"/>
              <a:t>BaşHarfi</a:t>
            </a:r>
            <a:r>
              <a:rPr lang="tr-TR" dirty="0"/>
              <a:t> </a:t>
            </a:r>
            <a:r>
              <a:rPr lang="tr-TR" dirty="0" err="1"/>
              <a:t>from</a:t>
            </a:r>
            <a:r>
              <a:rPr lang="tr-TR" dirty="0"/>
              <a:t> Tablo</a:t>
            </a:r>
          </a:p>
          <a:p>
            <a:r>
              <a:rPr lang="tr-TR" dirty="0"/>
              <a:t>Right():Verinin sağından itibaren istenen karakter sayısı kadarını alır.</a:t>
            </a:r>
          </a:p>
          <a:p>
            <a:r>
              <a:rPr lang="tr-TR" dirty="0"/>
              <a:t>Right(</a:t>
            </a:r>
            <a:r>
              <a:rPr lang="tr-TR" dirty="0" err="1"/>
              <a:t>Veri,karakter</a:t>
            </a:r>
            <a:r>
              <a:rPr lang="tr-TR" dirty="0"/>
              <a:t> sayısı)</a:t>
            </a:r>
          </a:p>
          <a:p>
            <a:r>
              <a:rPr lang="tr-TR" dirty="0"/>
              <a:t>Right(‘Metin’,1) as </a:t>
            </a:r>
            <a:r>
              <a:rPr lang="tr-TR" dirty="0" err="1"/>
              <a:t>SonHarfi</a:t>
            </a:r>
            <a:r>
              <a:rPr lang="tr-TR" dirty="0"/>
              <a:t> </a:t>
            </a:r>
            <a:r>
              <a:rPr lang="tr-TR" dirty="0" err="1"/>
              <a:t>from</a:t>
            </a:r>
            <a:r>
              <a:rPr lang="tr-TR" dirty="0"/>
              <a:t> Tablo</a:t>
            </a:r>
          </a:p>
          <a:p>
            <a:endParaRPr lang="tr-TR" dirty="0"/>
          </a:p>
        </p:txBody>
      </p:sp>
      <p:pic>
        <p:nvPicPr>
          <p:cNvPr id="4" name="Resim 3"/>
          <p:cNvPicPr>
            <a:picLocks noChangeAspect="1"/>
          </p:cNvPicPr>
          <p:nvPr/>
        </p:nvPicPr>
        <p:blipFill>
          <a:blip r:embed="rId2"/>
          <a:stretch>
            <a:fillRect/>
          </a:stretch>
        </p:blipFill>
        <p:spPr>
          <a:xfrm>
            <a:off x="5739359" y="2656929"/>
            <a:ext cx="6019800" cy="974546"/>
          </a:xfrm>
          <a:prstGeom prst="rect">
            <a:avLst/>
          </a:prstGeom>
        </p:spPr>
      </p:pic>
      <p:pic>
        <p:nvPicPr>
          <p:cNvPr id="5" name="Resim 4"/>
          <p:cNvPicPr>
            <a:picLocks noChangeAspect="1"/>
          </p:cNvPicPr>
          <p:nvPr/>
        </p:nvPicPr>
        <p:blipFill>
          <a:blip r:embed="rId3"/>
          <a:stretch>
            <a:fillRect/>
          </a:stretch>
        </p:blipFill>
        <p:spPr>
          <a:xfrm>
            <a:off x="6010821" y="5713165"/>
            <a:ext cx="5476875" cy="831325"/>
          </a:xfrm>
          <a:prstGeom prst="rect">
            <a:avLst/>
          </a:prstGeom>
        </p:spPr>
      </p:pic>
    </p:spTree>
    <p:extLst>
      <p:ext uri="{BB962C8B-B14F-4D97-AF65-F5344CB8AC3E}">
        <p14:creationId xmlns:p14="http://schemas.microsoft.com/office/powerpoint/2010/main" val="15571206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Hazır Fonksiyonlar</a:t>
            </a:r>
          </a:p>
        </p:txBody>
      </p:sp>
      <p:sp>
        <p:nvSpPr>
          <p:cNvPr id="3" name="İçerik Yer Tutucusu 2"/>
          <p:cNvSpPr>
            <a:spLocks noGrp="1"/>
          </p:cNvSpPr>
          <p:nvPr>
            <p:ph idx="1"/>
          </p:nvPr>
        </p:nvSpPr>
        <p:spPr/>
        <p:txBody>
          <a:bodyPr/>
          <a:lstStyle/>
          <a:p>
            <a:r>
              <a:rPr lang="tr-TR" dirty="0" err="1"/>
              <a:t>Lower</a:t>
            </a:r>
            <a:r>
              <a:rPr lang="tr-TR" dirty="0"/>
              <a:t>():Verilen değeri küçük harfe çevirir.</a:t>
            </a:r>
          </a:p>
          <a:p>
            <a:r>
              <a:rPr lang="tr-TR" dirty="0"/>
              <a:t>Select </a:t>
            </a:r>
            <a:r>
              <a:rPr lang="tr-TR" dirty="0" err="1"/>
              <a:t>lower</a:t>
            </a:r>
            <a:r>
              <a:rPr lang="tr-TR" dirty="0"/>
              <a:t>(ad) </a:t>
            </a:r>
            <a:r>
              <a:rPr lang="tr-TR" dirty="0" err="1"/>
              <a:t>from</a:t>
            </a:r>
            <a:r>
              <a:rPr lang="tr-TR" dirty="0"/>
              <a:t> Tablo</a:t>
            </a:r>
          </a:p>
          <a:p>
            <a:r>
              <a:rPr lang="tr-TR" dirty="0" err="1"/>
              <a:t>Upper</a:t>
            </a:r>
            <a:r>
              <a:rPr lang="tr-TR" dirty="0"/>
              <a:t>():Verilen değeri büyük harfe çevirir.</a:t>
            </a:r>
          </a:p>
          <a:p>
            <a:r>
              <a:rPr lang="tr-TR" dirty="0"/>
              <a:t>Select </a:t>
            </a:r>
            <a:r>
              <a:rPr lang="tr-TR" dirty="0" err="1"/>
              <a:t>upper</a:t>
            </a:r>
            <a:r>
              <a:rPr lang="tr-TR" dirty="0"/>
              <a:t>(ad) </a:t>
            </a:r>
            <a:r>
              <a:rPr lang="tr-TR" dirty="0" err="1"/>
              <a:t>from</a:t>
            </a:r>
            <a:r>
              <a:rPr lang="tr-TR" dirty="0"/>
              <a:t> Tablo</a:t>
            </a:r>
          </a:p>
          <a:p>
            <a:r>
              <a:rPr lang="tr-TR" dirty="0" err="1"/>
              <a:t>Trim</a:t>
            </a:r>
            <a:r>
              <a:rPr lang="tr-TR" dirty="0"/>
              <a:t>():Gelen verinin başındaki ve sonundaki boşlukları kaldırır</a:t>
            </a:r>
          </a:p>
          <a:p>
            <a:r>
              <a:rPr lang="tr-TR" dirty="0" err="1"/>
              <a:t>Rtrim</a:t>
            </a:r>
            <a:r>
              <a:rPr lang="tr-TR" dirty="0"/>
              <a:t>(): Gelen verinin sonundaki boşlukları kaldırır</a:t>
            </a:r>
          </a:p>
          <a:p>
            <a:r>
              <a:rPr lang="tr-TR" dirty="0" err="1"/>
              <a:t>Ltrim</a:t>
            </a:r>
            <a:r>
              <a:rPr lang="tr-TR" dirty="0"/>
              <a:t>(): Gelen verinin başındaki boşlukları kaldırır</a:t>
            </a:r>
          </a:p>
          <a:p>
            <a:endParaRPr lang="tr-TR" dirty="0"/>
          </a:p>
          <a:p>
            <a:endParaRPr lang="tr-TR" dirty="0"/>
          </a:p>
        </p:txBody>
      </p:sp>
      <p:pic>
        <p:nvPicPr>
          <p:cNvPr id="4" name="Resim 3"/>
          <p:cNvPicPr>
            <a:picLocks noChangeAspect="1"/>
          </p:cNvPicPr>
          <p:nvPr/>
        </p:nvPicPr>
        <p:blipFill>
          <a:blip r:embed="rId2"/>
          <a:stretch>
            <a:fillRect/>
          </a:stretch>
        </p:blipFill>
        <p:spPr>
          <a:xfrm>
            <a:off x="5863699" y="1332139"/>
            <a:ext cx="6088815" cy="1082768"/>
          </a:xfrm>
          <a:prstGeom prst="rect">
            <a:avLst/>
          </a:prstGeom>
        </p:spPr>
      </p:pic>
      <p:pic>
        <p:nvPicPr>
          <p:cNvPr id="5" name="Resim 4"/>
          <p:cNvPicPr>
            <a:picLocks noChangeAspect="1"/>
          </p:cNvPicPr>
          <p:nvPr/>
        </p:nvPicPr>
        <p:blipFill>
          <a:blip r:embed="rId3"/>
          <a:stretch>
            <a:fillRect/>
          </a:stretch>
        </p:blipFill>
        <p:spPr>
          <a:xfrm>
            <a:off x="332060" y="5772800"/>
            <a:ext cx="5686425" cy="695325"/>
          </a:xfrm>
          <a:prstGeom prst="rect">
            <a:avLst/>
          </a:prstGeom>
        </p:spPr>
      </p:pic>
      <p:pic>
        <p:nvPicPr>
          <p:cNvPr id="6" name="Resim 5"/>
          <p:cNvPicPr>
            <a:picLocks noChangeAspect="1"/>
          </p:cNvPicPr>
          <p:nvPr/>
        </p:nvPicPr>
        <p:blipFill>
          <a:blip r:embed="rId4"/>
          <a:stretch>
            <a:fillRect/>
          </a:stretch>
        </p:blipFill>
        <p:spPr>
          <a:xfrm>
            <a:off x="6075589" y="5801374"/>
            <a:ext cx="5876925" cy="638175"/>
          </a:xfrm>
          <a:prstGeom prst="rect">
            <a:avLst/>
          </a:prstGeom>
        </p:spPr>
      </p:pic>
      <p:pic>
        <p:nvPicPr>
          <p:cNvPr id="7" name="Resim 6"/>
          <p:cNvPicPr>
            <a:picLocks noChangeAspect="1"/>
          </p:cNvPicPr>
          <p:nvPr/>
        </p:nvPicPr>
        <p:blipFill>
          <a:blip r:embed="rId5"/>
          <a:stretch>
            <a:fillRect/>
          </a:stretch>
        </p:blipFill>
        <p:spPr>
          <a:xfrm>
            <a:off x="5863699" y="3610275"/>
            <a:ext cx="6296025" cy="569839"/>
          </a:xfrm>
          <a:prstGeom prst="rect">
            <a:avLst/>
          </a:prstGeom>
        </p:spPr>
      </p:pic>
    </p:spTree>
    <p:extLst>
      <p:ext uri="{BB962C8B-B14F-4D97-AF65-F5344CB8AC3E}">
        <p14:creationId xmlns:p14="http://schemas.microsoft.com/office/powerpoint/2010/main" val="7322843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Hazır Fonksiyonlar</a:t>
            </a:r>
          </a:p>
        </p:txBody>
      </p:sp>
      <p:sp>
        <p:nvSpPr>
          <p:cNvPr id="3" name="İçerik Yer Tutucusu 2"/>
          <p:cNvSpPr>
            <a:spLocks noGrp="1"/>
          </p:cNvSpPr>
          <p:nvPr>
            <p:ph idx="1"/>
          </p:nvPr>
        </p:nvSpPr>
        <p:spPr/>
        <p:txBody>
          <a:bodyPr>
            <a:normAutofit/>
          </a:bodyPr>
          <a:lstStyle/>
          <a:p>
            <a:r>
              <a:rPr lang="tr-TR" dirty="0" err="1"/>
              <a:t>Len</a:t>
            </a:r>
            <a:r>
              <a:rPr lang="tr-TR" dirty="0"/>
              <a:t>():Verinin karakter sayısını bulur.</a:t>
            </a:r>
          </a:p>
          <a:p>
            <a:r>
              <a:rPr lang="tr-TR" dirty="0"/>
              <a:t>Select </a:t>
            </a:r>
            <a:r>
              <a:rPr lang="tr-TR" dirty="0" err="1"/>
              <a:t>len</a:t>
            </a:r>
            <a:r>
              <a:rPr lang="tr-TR" dirty="0"/>
              <a:t>(adi) </a:t>
            </a:r>
            <a:r>
              <a:rPr lang="tr-TR" dirty="0" err="1"/>
              <a:t>from</a:t>
            </a:r>
            <a:r>
              <a:rPr lang="tr-TR" dirty="0"/>
              <a:t> Tablo</a:t>
            </a:r>
          </a:p>
          <a:p>
            <a:endParaRPr lang="tr-TR" dirty="0"/>
          </a:p>
        </p:txBody>
      </p:sp>
      <p:pic>
        <p:nvPicPr>
          <p:cNvPr id="4" name="Resim 3"/>
          <p:cNvPicPr>
            <a:picLocks noChangeAspect="1"/>
          </p:cNvPicPr>
          <p:nvPr/>
        </p:nvPicPr>
        <p:blipFill>
          <a:blip r:embed="rId2"/>
          <a:stretch>
            <a:fillRect/>
          </a:stretch>
        </p:blipFill>
        <p:spPr>
          <a:xfrm>
            <a:off x="3063138" y="3797951"/>
            <a:ext cx="4848225" cy="1514475"/>
          </a:xfrm>
          <a:prstGeom prst="rect">
            <a:avLst/>
          </a:prstGeom>
        </p:spPr>
      </p:pic>
    </p:spTree>
    <p:extLst>
      <p:ext uri="{BB962C8B-B14F-4D97-AF65-F5344CB8AC3E}">
        <p14:creationId xmlns:p14="http://schemas.microsoft.com/office/powerpoint/2010/main" val="22394556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Hazır Fonksiyonlar</a:t>
            </a:r>
          </a:p>
        </p:txBody>
      </p:sp>
      <p:sp>
        <p:nvSpPr>
          <p:cNvPr id="3" name="İçerik Yer Tutucusu 2"/>
          <p:cNvSpPr>
            <a:spLocks noGrp="1"/>
          </p:cNvSpPr>
          <p:nvPr>
            <p:ph idx="1"/>
          </p:nvPr>
        </p:nvSpPr>
        <p:spPr/>
        <p:txBody>
          <a:bodyPr/>
          <a:lstStyle/>
          <a:p>
            <a:r>
              <a:rPr lang="tr-TR" dirty="0" err="1"/>
              <a:t>Replace</a:t>
            </a:r>
            <a:r>
              <a:rPr lang="tr-TR" dirty="0"/>
              <a:t>():</a:t>
            </a:r>
            <a:r>
              <a:rPr lang="tr-TR" dirty="0" err="1"/>
              <a:t>İstinilen</a:t>
            </a:r>
            <a:r>
              <a:rPr lang="tr-TR" dirty="0"/>
              <a:t> bilgiyi değiştirmek için kullanılır.</a:t>
            </a:r>
          </a:p>
          <a:p>
            <a:r>
              <a:rPr lang="tr-TR" dirty="0" err="1"/>
              <a:t>Replace</a:t>
            </a:r>
            <a:r>
              <a:rPr lang="tr-TR" dirty="0"/>
              <a:t>(</a:t>
            </a:r>
            <a:r>
              <a:rPr lang="tr-TR" dirty="0" err="1"/>
              <a:t>sütun_adı,eski_değer,yeni_değer</a:t>
            </a:r>
            <a:r>
              <a:rPr lang="tr-TR" dirty="0"/>
              <a:t>)</a:t>
            </a:r>
          </a:p>
          <a:p>
            <a:r>
              <a:rPr lang="tr-TR" dirty="0"/>
              <a:t>Select </a:t>
            </a:r>
            <a:r>
              <a:rPr lang="tr-TR" dirty="0" err="1"/>
              <a:t>replace</a:t>
            </a:r>
            <a:r>
              <a:rPr lang="tr-TR" dirty="0"/>
              <a:t>(</a:t>
            </a:r>
            <a:r>
              <a:rPr lang="tr-TR" dirty="0" err="1"/>
              <a:t>tur,’roman’,’hikaye</a:t>
            </a:r>
            <a:r>
              <a:rPr lang="tr-TR" dirty="0"/>
              <a:t>’) </a:t>
            </a:r>
            <a:r>
              <a:rPr lang="tr-TR" dirty="0" err="1"/>
              <a:t>from</a:t>
            </a:r>
            <a:r>
              <a:rPr lang="tr-TR" dirty="0"/>
              <a:t> </a:t>
            </a:r>
            <a:r>
              <a:rPr lang="tr-TR" dirty="0" err="1"/>
              <a:t>tabloadı</a:t>
            </a:r>
            <a:endParaRPr lang="tr-TR" dirty="0"/>
          </a:p>
        </p:txBody>
      </p:sp>
      <p:pic>
        <p:nvPicPr>
          <p:cNvPr id="4" name="Resim 3"/>
          <p:cNvPicPr>
            <a:picLocks noChangeAspect="1"/>
          </p:cNvPicPr>
          <p:nvPr/>
        </p:nvPicPr>
        <p:blipFill>
          <a:blip r:embed="rId2"/>
          <a:stretch>
            <a:fillRect/>
          </a:stretch>
        </p:blipFill>
        <p:spPr>
          <a:xfrm>
            <a:off x="869560" y="3820538"/>
            <a:ext cx="5210175" cy="2162175"/>
          </a:xfrm>
          <a:prstGeom prst="rect">
            <a:avLst/>
          </a:prstGeom>
        </p:spPr>
      </p:pic>
      <p:pic>
        <p:nvPicPr>
          <p:cNvPr id="5" name="Resim 4"/>
          <p:cNvPicPr>
            <a:picLocks noChangeAspect="1"/>
          </p:cNvPicPr>
          <p:nvPr/>
        </p:nvPicPr>
        <p:blipFill>
          <a:blip r:embed="rId3"/>
          <a:stretch>
            <a:fillRect/>
          </a:stretch>
        </p:blipFill>
        <p:spPr>
          <a:xfrm>
            <a:off x="6268974" y="3920550"/>
            <a:ext cx="5572125" cy="1962150"/>
          </a:xfrm>
          <a:prstGeom prst="rect">
            <a:avLst/>
          </a:prstGeom>
        </p:spPr>
      </p:pic>
    </p:spTree>
    <p:extLst>
      <p:ext uri="{BB962C8B-B14F-4D97-AF65-F5344CB8AC3E}">
        <p14:creationId xmlns:p14="http://schemas.microsoft.com/office/powerpoint/2010/main" val="14977273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Hazır Fonksiyonlar</a:t>
            </a:r>
          </a:p>
        </p:txBody>
      </p:sp>
      <p:sp>
        <p:nvSpPr>
          <p:cNvPr id="3" name="İçerik Yer Tutucusu 2"/>
          <p:cNvSpPr>
            <a:spLocks noGrp="1"/>
          </p:cNvSpPr>
          <p:nvPr>
            <p:ph idx="1"/>
          </p:nvPr>
        </p:nvSpPr>
        <p:spPr/>
        <p:txBody>
          <a:bodyPr/>
          <a:lstStyle/>
          <a:p>
            <a:r>
              <a:rPr lang="tr-TR" dirty="0" err="1"/>
              <a:t>Charindex</a:t>
            </a:r>
            <a:r>
              <a:rPr lang="tr-TR" dirty="0"/>
              <a:t>():bir karakter kümesi içerisinde bir karakter veya karakter kümesi aramak için kullanılır.</a:t>
            </a:r>
          </a:p>
          <a:p>
            <a:r>
              <a:rPr lang="tr-TR" dirty="0" err="1"/>
              <a:t>Charindex</a:t>
            </a:r>
            <a:r>
              <a:rPr lang="tr-TR" dirty="0"/>
              <a:t>(‘aranılacak_bilgi’,’arama_yeri’,</a:t>
            </a:r>
            <a:r>
              <a:rPr lang="tr-TR" dirty="0" err="1"/>
              <a:t>arama_başlangıç_nokta</a:t>
            </a:r>
            <a:r>
              <a:rPr lang="tr-TR" dirty="0"/>
              <a:t>)</a:t>
            </a:r>
          </a:p>
          <a:p>
            <a:r>
              <a:rPr lang="tr-TR" dirty="0"/>
              <a:t>Select </a:t>
            </a:r>
            <a:r>
              <a:rPr lang="tr-TR" dirty="0" err="1"/>
              <a:t>charindex</a:t>
            </a:r>
            <a:r>
              <a:rPr lang="tr-TR" dirty="0"/>
              <a:t>(‘</a:t>
            </a:r>
            <a:r>
              <a:rPr lang="tr-TR" dirty="0" err="1"/>
              <a:t>Gemlik’,’Bursa</a:t>
            </a:r>
            <a:r>
              <a:rPr lang="tr-TR" dirty="0"/>
              <a:t> Gemlik’) =&gt;7</a:t>
            </a:r>
          </a:p>
          <a:p>
            <a:r>
              <a:rPr lang="tr-TR" dirty="0"/>
              <a:t>Select </a:t>
            </a:r>
            <a:r>
              <a:rPr lang="tr-TR" dirty="0" err="1"/>
              <a:t>charindex</a:t>
            </a:r>
            <a:r>
              <a:rPr lang="tr-TR" dirty="0"/>
              <a:t>(‘</a:t>
            </a:r>
            <a:r>
              <a:rPr lang="tr-TR" dirty="0" err="1"/>
              <a:t>Gemlik’,’Bursa</a:t>
            </a:r>
            <a:r>
              <a:rPr lang="tr-TR" dirty="0"/>
              <a:t> Gemlik, 8)   =&gt;0</a:t>
            </a:r>
          </a:p>
          <a:p>
            <a:endParaRPr lang="tr-TR" dirty="0"/>
          </a:p>
        </p:txBody>
      </p:sp>
      <p:pic>
        <p:nvPicPr>
          <p:cNvPr id="4" name="Resim 3"/>
          <p:cNvPicPr>
            <a:picLocks noChangeAspect="1"/>
          </p:cNvPicPr>
          <p:nvPr/>
        </p:nvPicPr>
        <p:blipFill>
          <a:blip r:embed="rId2"/>
          <a:stretch>
            <a:fillRect/>
          </a:stretch>
        </p:blipFill>
        <p:spPr>
          <a:xfrm>
            <a:off x="2867875" y="4589461"/>
            <a:ext cx="5238750" cy="742950"/>
          </a:xfrm>
          <a:prstGeom prst="rect">
            <a:avLst/>
          </a:prstGeom>
        </p:spPr>
      </p:pic>
      <p:pic>
        <p:nvPicPr>
          <p:cNvPr id="5" name="Resim 4"/>
          <p:cNvPicPr>
            <a:picLocks noChangeAspect="1"/>
          </p:cNvPicPr>
          <p:nvPr/>
        </p:nvPicPr>
        <p:blipFill>
          <a:blip r:embed="rId3"/>
          <a:stretch>
            <a:fillRect/>
          </a:stretch>
        </p:blipFill>
        <p:spPr>
          <a:xfrm>
            <a:off x="2767863" y="5583764"/>
            <a:ext cx="5438775" cy="704850"/>
          </a:xfrm>
          <a:prstGeom prst="rect">
            <a:avLst/>
          </a:prstGeom>
        </p:spPr>
      </p:pic>
    </p:spTree>
    <p:extLst>
      <p:ext uri="{BB962C8B-B14F-4D97-AF65-F5344CB8AC3E}">
        <p14:creationId xmlns:p14="http://schemas.microsoft.com/office/powerpoint/2010/main" val="1313418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Hazır Fonksiyonlar</a:t>
            </a:r>
          </a:p>
        </p:txBody>
      </p:sp>
      <p:sp>
        <p:nvSpPr>
          <p:cNvPr id="3" name="İçerik Yer Tutucusu 2"/>
          <p:cNvSpPr>
            <a:spLocks noGrp="1"/>
          </p:cNvSpPr>
          <p:nvPr>
            <p:ph idx="1"/>
          </p:nvPr>
        </p:nvSpPr>
        <p:spPr/>
        <p:txBody>
          <a:bodyPr>
            <a:normAutofit/>
          </a:bodyPr>
          <a:lstStyle/>
          <a:p>
            <a:r>
              <a:rPr lang="tr-TR" dirty="0" err="1"/>
              <a:t>Reverse</a:t>
            </a:r>
            <a:r>
              <a:rPr lang="tr-TR" dirty="0"/>
              <a:t>():İlgili veriyi tersten yazar.</a:t>
            </a:r>
          </a:p>
          <a:p>
            <a:r>
              <a:rPr lang="tr-TR" dirty="0"/>
              <a:t>Select </a:t>
            </a:r>
            <a:r>
              <a:rPr lang="tr-TR" dirty="0" err="1"/>
              <a:t>reverse</a:t>
            </a:r>
            <a:r>
              <a:rPr lang="tr-TR" dirty="0"/>
              <a:t>(ad) </a:t>
            </a:r>
            <a:r>
              <a:rPr lang="tr-TR" dirty="0" err="1"/>
              <a:t>from</a:t>
            </a:r>
            <a:r>
              <a:rPr lang="tr-TR" dirty="0"/>
              <a:t> tablo</a:t>
            </a:r>
          </a:p>
          <a:p>
            <a:r>
              <a:rPr lang="tr-TR" dirty="0" err="1"/>
              <a:t>Abs</a:t>
            </a:r>
            <a:r>
              <a:rPr lang="tr-TR" dirty="0"/>
              <a:t>():Mutlak değerini alır.</a:t>
            </a:r>
          </a:p>
          <a:p>
            <a:r>
              <a:rPr lang="tr-TR" dirty="0"/>
              <a:t>Select </a:t>
            </a:r>
            <a:r>
              <a:rPr lang="tr-TR" dirty="0" err="1"/>
              <a:t>abs</a:t>
            </a:r>
            <a:r>
              <a:rPr lang="tr-TR" dirty="0"/>
              <a:t>(-2)</a:t>
            </a:r>
          </a:p>
          <a:p>
            <a:endParaRPr lang="tr-TR" dirty="0"/>
          </a:p>
        </p:txBody>
      </p:sp>
      <p:pic>
        <p:nvPicPr>
          <p:cNvPr id="4" name="Resim 3"/>
          <p:cNvPicPr>
            <a:picLocks noChangeAspect="1"/>
          </p:cNvPicPr>
          <p:nvPr/>
        </p:nvPicPr>
        <p:blipFill>
          <a:blip r:embed="rId2"/>
          <a:stretch>
            <a:fillRect/>
          </a:stretch>
        </p:blipFill>
        <p:spPr>
          <a:xfrm>
            <a:off x="6588489" y="1996658"/>
            <a:ext cx="4381500" cy="1695450"/>
          </a:xfrm>
          <a:prstGeom prst="rect">
            <a:avLst/>
          </a:prstGeom>
        </p:spPr>
      </p:pic>
      <p:pic>
        <p:nvPicPr>
          <p:cNvPr id="5" name="Resim 4"/>
          <p:cNvPicPr>
            <a:picLocks noChangeAspect="1"/>
          </p:cNvPicPr>
          <p:nvPr/>
        </p:nvPicPr>
        <p:blipFill>
          <a:blip r:embed="rId3"/>
          <a:stretch>
            <a:fillRect/>
          </a:stretch>
        </p:blipFill>
        <p:spPr>
          <a:xfrm>
            <a:off x="9057962" y="3854600"/>
            <a:ext cx="2009775" cy="866775"/>
          </a:xfrm>
          <a:prstGeom prst="rect">
            <a:avLst/>
          </a:prstGeom>
        </p:spPr>
      </p:pic>
    </p:spTree>
    <p:extLst>
      <p:ext uri="{BB962C8B-B14F-4D97-AF65-F5344CB8AC3E}">
        <p14:creationId xmlns:p14="http://schemas.microsoft.com/office/powerpoint/2010/main" val="1205540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Hazır Fonksiyonlar</a:t>
            </a:r>
          </a:p>
        </p:txBody>
      </p:sp>
      <p:sp>
        <p:nvSpPr>
          <p:cNvPr id="3" name="İçerik Yer Tutucusu 2"/>
          <p:cNvSpPr>
            <a:spLocks noGrp="1"/>
          </p:cNvSpPr>
          <p:nvPr>
            <p:ph idx="1"/>
          </p:nvPr>
        </p:nvSpPr>
        <p:spPr/>
        <p:txBody>
          <a:bodyPr/>
          <a:lstStyle/>
          <a:p>
            <a:r>
              <a:rPr lang="tr-TR" dirty="0" err="1"/>
              <a:t>Floor</a:t>
            </a:r>
            <a:r>
              <a:rPr lang="tr-TR" dirty="0"/>
              <a:t>():Veriyi aşağı yuvarlar; </a:t>
            </a:r>
            <a:r>
              <a:rPr lang="tr-TR" dirty="0" err="1"/>
              <a:t>Ceiling</a:t>
            </a:r>
            <a:r>
              <a:rPr lang="tr-TR" dirty="0"/>
              <a:t>():Veriyi yukarı yuvarlar.</a:t>
            </a:r>
          </a:p>
          <a:p>
            <a:r>
              <a:rPr lang="tr-TR" dirty="0"/>
              <a:t>Select </a:t>
            </a:r>
            <a:r>
              <a:rPr lang="tr-TR" dirty="0" err="1"/>
              <a:t>floor</a:t>
            </a:r>
            <a:r>
              <a:rPr lang="tr-TR" dirty="0"/>
              <a:t>(ortalama),</a:t>
            </a:r>
            <a:r>
              <a:rPr lang="tr-TR" dirty="0" err="1"/>
              <a:t>ceiling</a:t>
            </a:r>
            <a:r>
              <a:rPr lang="tr-TR" dirty="0"/>
              <a:t>(ortalama) </a:t>
            </a:r>
            <a:r>
              <a:rPr lang="tr-TR" dirty="0" err="1"/>
              <a:t>from</a:t>
            </a:r>
            <a:r>
              <a:rPr lang="tr-TR" dirty="0"/>
              <a:t> tablo</a:t>
            </a:r>
          </a:p>
          <a:p>
            <a:r>
              <a:rPr lang="tr-TR" dirty="0" err="1"/>
              <a:t>Round</a:t>
            </a:r>
            <a:r>
              <a:rPr lang="tr-TR" dirty="0"/>
              <a:t>():En yakın tamsayıya yuvarlar. (dikkate alınacak basamak sayısı belirtilmelidir)</a:t>
            </a:r>
          </a:p>
          <a:p>
            <a:r>
              <a:rPr lang="tr-TR" dirty="0"/>
              <a:t>Select </a:t>
            </a:r>
            <a:r>
              <a:rPr lang="tr-TR" dirty="0" err="1"/>
              <a:t>round</a:t>
            </a:r>
            <a:r>
              <a:rPr lang="tr-TR" dirty="0"/>
              <a:t>(ortalama,0) </a:t>
            </a:r>
            <a:r>
              <a:rPr lang="tr-TR" dirty="0" err="1"/>
              <a:t>from</a:t>
            </a:r>
            <a:r>
              <a:rPr lang="tr-TR" dirty="0"/>
              <a:t> tablo</a:t>
            </a:r>
          </a:p>
          <a:p>
            <a:endParaRPr lang="tr-TR" dirty="0"/>
          </a:p>
        </p:txBody>
      </p:sp>
      <p:pic>
        <p:nvPicPr>
          <p:cNvPr id="4" name="Resim 3"/>
          <p:cNvPicPr>
            <a:picLocks noChangeAspect="1"/>
          </p:cNvPicPr>
          <p:nvPr/>
        </p:nvPicPr>
        <p:blipFill>
          <a:blip r:embed="rId2"/>
          <a:stretch>
            <a:fillRect/>
          </a:stretch>
        </p:blipFill>
        <p:spPr>
          <a:xfrm>
            <a:off x="1652558" y="4560784"/>
            <a:ext cx="2457450" cy="752475"/>
          </a:xfrm>
          <a:prstGeom prst="rect">
            <a:avLst/>
          </a:prstGeom>
        </p:spPr>
      </p:pic>
      <p:pic>
        <p:nvPicPr>
          <p:cNvPr id="5" name="Resim 4"/>
          <p:cNvPicPr>
            <a:picLocks noChangeAspect="1"/>
          </p:cNvPicPr>
          <p:nvPr/>
        </p:nvPicPr>
        <p:blipFill>
          <a:blip r:embed="rId3"/>
          <a:stretch>
            <a:fillRect/>
          </a:stretch>
        </p:blipFill>
        <p:spPr>
          <a:xfrm>
            <a:off x="4816694" y="4560784"/>
            <a:ext cx="2733675" cy="714375"/>
          </a:xfrm>
          <a:prstGeom prst="rect">
            <a:avLst/>
          </a:prstGeom>
        </p:spPr>
      </p:pic>
      <p:pic>
        <p:nvPicPr>
          <p:cNvPr id="6" name="Resim 5"/>
          <p:cNvPicPr>
            <a:picLocks noChangeAspect="1"/>
          </p:cNvPicPr>
          <p:nvPr/>
        </p:nvPicPr>
        <p:blipFill>
          <a:blip r:embed="rId4"/>
          <a:stretch>
            <a:fillRect/>
          </a:stretch>
        </p:blipFill>
        <p:spPr>
          <a:xfrm>
            <a:off x="4785809" y="5809504"/>
            <a:ext cx="2647950" cy="838200"/>
          </a:xfrm>
          <a:prstGeom prst="rect">
            <a:avLst/>
          </a:prstGeom>
        </p:spPr>
      </p:pic>
      <p:pic>
        <p:nvPicPr>
          <p:cNvPr id="7" name="Resim 6"/>
          <p:cNvPicPr>
            <a:picLocks noChangeAspect="1"/>
          </p:cNvPicPr>
          <p:nvPr/>
        </p:nvPicPr>
        <p:blipFill>
          <a:blip r:embed="rId5"/>
          <a:stretch>
            <a:fillRect/>
          </a:stretch>
        </p:blipFill>
        <p:spPr>
          <a:xfrm>
            <a:off x="1868237" y="5809504"/>
            <a:ext cx="2705100" cy="876300"/>
          </a:xfrm>
          <a:prstGeom prst="rect">
            <a:avLst/>
          </a:prstGeom>
        </p:spPr>
      </p:pic>
    </p:spTree>
    <p:extLst>
      <p:ext uri="{BB962C8B-B14F-4D97-AF65-F5344CB8AC3E}">
        <p14:creationId xmlns:p14="http://schemas.microsoft.com/office/powerpoint/2010/main" val="4776192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Hazır Fonksiyonlar</a:t>
            </a:r>
          </a:p>
        </p:txBody>
      </p:sp>
      <p:sp>
        <p:nvSpPr>
          <p:cNvPr id="3" name="İçerik Yer Tutucusu 2"/>
          <p:cNvSpPr>
            <a:spLocks noGrp="1"/>
          </p:cNvSpPr>
          <p:nvPr>
            <p:ph idx="1"/>
          </p:nvPr>
        </p:nvSpPr>
        <p:spPr/>
        <p:txBody>
          <a:bodyPr>
            <a:normAutofit fontScale="92500" lnSpcReduction="20000"/>
          </a:bodyPr>
          <a:lstStyle/>
          <a:p>
            <a:r>
              <a:rPr lang="tr-TR" dirty="0" err="1"/>
              <a:t>Power</a:t>
            </a:r>
            <a:r>
              <a:rPr lang="tr-TR" dirty="0"/>
              <a:t>():Bir değerin üssünü alır.</a:t>
            </a:r>
          </a:p>
          <a:p>
            <a:r>
              <a:rPr lang="tr-TR" dirty="0"/>
              <a:t>Select </a:t>
            </a:r>
            <a:r>
              <a:rPr lang="tr-TR" dirty="0" err="1"/>
              <a:t>Power</a:t>
            </a:r>
            <a:r>
              <a:rPr lang="tr-TR" dirty="0"/>
              <a:t>(2,3)=&gt;2</a:t>
            </a:r>
            <a:r>
              <a:rPr lang="tr-TR" baseline="30000" dirty="0"/>
              <a:t>3 </a:t>
            </a:r>
            <a:r>
              <a:rPr lang="tr-TR" dirty="0"/>
              <a:t>=8</a:t>
            </a:r>
          </a:p>
          <a:p>
            <a:r>
              <a:rPr lang="tr-TR" dirty="0" err="1"/>
              <a:t>Sqrt</a:t>
            </a:r>
            <a:r>
              <a:rPr lang="tr-TR" dirty="0"/>
              <a:t>():Bir değerin karekökünü alır.</a:t>
            </a:r>
          </a:p>
          <a:p>
            <a:r>
              <a:rPr lang="tr-TR" dirty="0"/>
              <a:t>Select </a:t>
            </a:r>
            <a:r>
              <a:rPr lang="tr-TR" dirty="0" err="1"/>
              <a:t>sqrt</a:t>
            </a:r>
            <a:r>
              <a:rPr lang="tr-TR" dirty="0"/>
              <a:t>(16) =&gt;4</a:t>
            </a:r>
          </a:p>
          <a:p>
            <a:r>
              <a:rPr lang="tr-TR" dirty="0" err="1"/>
              <a:t>Sum</a:t>
            </a:r>
            <a:r>
              <a:rPr lang="tr-TR" dirty="0"/>
              <a:t>():Toplamını bulur.</a:t>
            </a:r>
          </a:p>
          <a:p>
            <a:r>
              <a:rPr lang="tr-TR" dirty="0"/>
              <a:t>Select </a:t>
            </a:r>
            <a:r>
              <a:rPr lang="tr-TR" dirty="0" err="1"/>
              <a:t>sum</a:t>
            </a:r>
            <a:r>
              <a:rPr lang="tr-TR" dirty="0"/>
              <a:t>(</a:t>
            </a:r>
            <a:r>
              <a:rPr lang="tr-TR" dirty="0" err="1"/>
              <a:t>maas</a:t>
            </a:r>
            <a:r>
              <a:rPr lang="tr-TR" dirty="0"/>
              <a:t>) </a:t>
            </a:r>
            <a:r>
              <a:rPr lang="tr-TR" dirty="0" err="1"/>
              <a:t>from</a:t>
            </a:r>
            <a:r>
              <a:rPr lang="tr-TR" dirty="0"/>
              <a:t> tablo</a:t>
            </a:r>
          </a:p>
          <a:p>
            <a:r>
              <a:rPr lang="tr-TR" dirty="0" err="1"/>
              <a:t>Avg</a:t>
            </a:r>
            <a:r>
              <a:rPr lang="tr-TR" dirty="0"/>
              <a:t>():Ortalamasını bulur.</a:t>
            </a:r>
          </a:p>
          <a:p>
            <a:r>
              <a:rPr lang="tr-TR" dirty="0" err="1"/>
              <a:t>Min</a:t>
            </a:r>
            <a:r>
              <a:rPr lang="tr-TR" dirty="0"/>
              <a:t>():</a:t>
            </a:r>
            <a:r>
              <a:rPr lang="tr-TR" dirty="0" err="1"/>
              <a:t>Mimimum</a:t>
            </a:r>
            <a:r>
              <a:rPr lang="tr-TR" dirty="0"/>
              <a:t> değeri bulur. </a:t>
            </a:r>
            <a:r>
              <a:rPr lang="tr-TR" dirty="0" err="1"/>
              <a:t>Max</a:t>
            </a:r>
            <a:r>
              <a:rPr lang="tr-TR" dirty="0"/>
              <a:t>():Maksimum değeri bulur.</a:t>
            </a:r>
          </a:p>
          <a:p>
            <a:r>
              <a:rPr lang="tr-TR" dirty="0" err="1"/>
              <a:t>Count</a:t>
            </a:r>
            <a:r>
              <a:rPr lang="tr-TR" dirty="0"/>
              <a:t>():Satır sayısını bulur.</a:t>
            </a:r>
          </a:p>
          <a:p>
            <a:r>
              <a:rPr lang="tr-TR" dirty="0"/>
              <a:t>%:Bölmeden kalanı bulur.  X%Y ; </a:t>
            </a:r>
            <a:r>
              <a:rPr lang="tr-TR" dirty="0" err="1"/>
              <a:t>x’in</a:t>
            </a:r>
            <a:r>
              <a:rPr lang="tr-TR" dirty="0"/>
              <a:t> y’ye bölününce kalanını verir.</a:t>
            </a:r>
          </a:p>
        </p:txBody>
      </p:sp>
      <p:pic>
        <p:nvPicPr>
          <p:cNvPr id="4" name="Resim 3"/>
          <p:cNvPicPr>
            <a:picLocks noChangeAspect="1"/>
          </p:cNvPicPr>
          <p:nvPr/>
        </p:nvPicPr>
        <p:blipFill>
          <a:blip r:embed="rId2"/>
          <a:stretch>
            <a:fillRect/>
          </a:stretch>
        </p:blipFill>
        <p:spPr>
          <a:xfrm>
            <a:off x="5487251" y="2038428"/>
            <a:ext cx="5943600" cy="1279538"/>
          </a:xfrm>
          <a:prstGeom prst="rect">
            <a:avLst/>
          </a:prstGeom>
        </p:spPr>
      </p:pic>
      <p:pic>
        <p:nvPicPr>
          <p:cNvPr id="5" name="Resim 4"/>
          <p:cNvPicPr>
            <a:picLocks noChangeAspect="1"/>
          </p:cNvPicPr>
          <p:nvPr/>
        </p:nvPicPr>
        <p:blipFill>
          <a:blip r:embed="rId3"/>
          <a:stretch>
            <a:fillRect/>
          </a:stretch>
        </p:blipFill>
        <p:spPr>
          <a:xfrm>
            <a:off x="5487251" y="3411542"/>
            <a:ext cx="5943600" cy="1449977"/>
          </a:xfrm>
          <a:prstGeom prst="rect">
            <a:avLst/>
          </a:prstGeom>
        </p:spPr>
      </p:pic>
    </p:spTree>
    <p:extLst>
      <p:ext uri="{BB962C8B-B14F-4D97-AF65-F5344CB8AC3E}">
        <p14:creationId xmlns:p14="http://schemas.microsoft.com/office/powerpoint/2010/main" val="36570142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Hazır Fonksiyonlar</a:t>
            </a:r>
          </a:p>
        </p:txBody>
      </p:sp>
      <p:sp>
        <p:nvSpPr>
          <p:cNvPr id="3" name="İçerik Yer Tutucusu 2"/>
          <p:cNvSpPr>
            <a:spLocks noGrp="1"/>
          </p:cNvSpPr>
          <p:nvPr>
            <p:ph idx="1"/>
          </p:nvPr>
        </p:nvSpPr>
        <p:spPr/>
        <p:txBody>
          <a:bodyPr>
            <a:normAutofit/>
          </a:bodyPr>
          <a:lstStyle/>
          <a:p>
            <a:r>
              <a:rPr lang="tr-TR" dirty="0" err="1"/>
              <a:t>Current_timestamp</a:t>
            </a:r>
            <a:r>
              <a:rPr lang="tr-TR" dirty="0"/>
              <a:t>: Anlık tarih ve saat bilgisini verir.</a:t>
            </a:r>
          </a:p>
          <a:p>
            <a:r>
              <a:rPr lang="tr-TR" dirty="0" err="1"/>
              <a:t>getdate</a:t>
            </a:r>
            <a:r>
              <a:rPr lang="tr-TR" dirty="0"/>
              <a:t>(): Anlık tarih ve saat bilgisini verir.</a:t>
            </a:r>
          </a:p>
          <a:p>
            <a:r>
              <a:rPr lang="tr-TR" dirty="0" err="1"/>
              <a:t>Datepart</a:t>
            </a:r>
            <a:r>
              <a:rPr lang="tr-TR" dirty="0"/>
              <a:t>():Tarih-saat bilgisinden istenileni alır.</a:t>
            </a:r>
          </a:p>
          <a:p>
            <a:r>
              <a:rPr lang="tr-TR" dirty="0" err="1"/>
              <a:t>Datepart</a:t>
            </a:r>
            <a:r>
              <a:rPr lang="tr-TR" dirty="0"/>
              <a:t>(</a:t>
            </a:r>
            <a:r>
              <a:rPr lang="tr-TR" dirty="0" err="1"/>
              <a:t>alınacak_bilgi,tarih_saat_bilgisi</a:t>
            </a:r>
            <a:r>
              <a:rPr lang="tr-TR" dirty="0"/>
              <a:t>)</a:t>
            </a:r>
          </a:p>
          <a:p>
            <a:pPr marL="0" indent="0">
              <a:buNone/>
            </a:pPr>
            <a:r>
              <a:rPr lang="tr-TR" dirty="0"/>
              <a:t>	Select </a:t>
            </a:r>
            <a:r>
              <a:rPr lang="tr-TR" dirty="0" err="1"/>
              <a:t>datepart</a:t>
            </a:r>
            <a:r>
              <a:rPr lang="tr-TR" dirty="0"/>
              <a:t>(</a:t>
            </a:r>
            <a:r>
              <a:rPr lang="tr-TR" dirty="0" err="1"/>
              <a:t>year</a:t>
            </a:r>
            <a:r>
              <a:rPr lang="tr-TR" dirty="0"/>
              <a:t>, </a:t>
            </a:r>
            <a:r>
              <a:rPr lang="tr-TR" dirty="0" err="1"/>
              <a:t>getdate</a:t>
            </a:r>
            <a:r>
              <a:rPr lang="tr-TR" dirty="0"/>
              <a:t>())  =&gt;2021</a:t>
            </a:r>
          </a:p>
          <a:p>
            <a:r>
              <a:rPr lang="tr-TR" dirty="0" err="1"/>
              <a:t>Datename</a:t>
            </a:r>
            <a:r>
              <a:rPr lang="tr-TR" dirty="0"/>
              <a:t>():Belirtilen tarihin istenilen bölümünü almak için.</a:t>
            </a:r>
          </a:p>
          <a:p>
            <a:pPr marL="0" indent="0">
              <a:buNone/>
            </a:pPr>
            <a:r>
              <a:rPr lang="tr-TR" dirty="0"/>
              <a:t>	</a:t>
            </a:r>
            <a:r>
              <a:rPr lang="tr-TR" dirty="0" err="1"/>
              <a:t>December</a:t>
            </a:r>
            <a:endParaRPr lang="tr-TR" dirty="0"/>
          </a:p>
        </p:txBody>
      </p:sp>
      <p:pic>
        <p:nvPicPr>
          <p:cNvPr id="4" name="Resim 3"/>
          <p:cNvPicPr>
            <a:picLocks noChangeAspect="1"/>
          </p:cNvPicPr>
          <p:nvPr/>
        </p:nvPicPr>
        <p:blipFill>
          <a:blip r:embed="rId2"/>
          <a:stretch>
            <a:fillRect/>
          </a:stretch>
        </p:blipFill>
        <p:spPr>
          <a:xfrm>
            <a:off x="8595529" y="2060364"/>
            <a:ext cx="3095625" cy="771525"/>
          </a:xfrm>
          <a:prstGeom prst="rect">
            <a:avLst/>
          </a:prstGeom>
        </p:spPr>
      </p:pic>
      <p:pic>
        <p:nvPicPr>
          <p:cNvPr id="5" name="Resim 4"/>
          <p:cNvPicPr>
            <a:picLocks noChangeAspect="1"/>
          </p:cNvPicPr>
          <p:nvPr/>
        </p:nvPicPr>
        <p:blipFill>
          <a:blip r:embed="rId3"/>
          <a:stretch>
            <a:fillRect/>
          </a:stretch>
        </p:blipFill>
        <p:spPr>
          <a:xfrm>
            <a:off x="9071778" y="2929783"/>
            <a:ext cx="2143125" cy="809625"/>
          </a:xfrm>
          <a:prstGeom prst="rect">
            <a:avLst/>
          </a:prstGeom>
        </p:spPr>
      </p:pic>
      <p:pic>
        <p:nvPicPr>
          <p:cNvPr id="6" name="Resim 5"/>
          <p:cNvPicPr>
            <a:picLocks noChangeAspect="1"/>
          </p:cNvPicPr>
          <p:nvPr/>
        </p:nvPicPr>
        <p:blipFill>
          <a:blip r:embed="rId4"/>
          <a:stretch>
            <a:fillRect/>
          </a:stretch>
        </p:blipFill>
        <p:spPr>
          <a:xfrm>
            <a:off x="7651073" y="3881335"/>
            <a:ext cx="4248150" cy="838200"/>
          </a:xfrm>
          <a:prstGeom prst="rect">
            <a:avLst/>
          </a:prstGeom>
        </p:spPr>
      </p:pic>
      <p:pic>
        <p:nvPicPr>
          <p:cNvPr id="7" name="Resim 6"/>
          <p:cNvPicPr>
            <a:picLocks noChangeAspect="1"/>
          </p:cNvPicPr>
          <p:nvPr/>
        </p:nvPicPr>
        <p:blipFill>
          <a:blip r:embed="rId5"/>
          <a:stretch>
            <a:fillRect/>
          </a:stretch>
        </p:blipFill>
        <p:spPr>
          <a:xfrm>
            <a:off x="3467693" y="5430090"/>
            <a:ext cx="4591050" cy="1114425"/>
          </a:xfrm>
          <a:prstGeom prst="rect">
            <a:avLst/>
          </a:prstGeom>
        </p:spPr>
      </p:pic>
    </p:spTree>
    <p:extLst>
      <p:ext uri="{BB962C8B-B14F-4D97-AF65-F5344CB8AC3E}">
        <p14:creationId xmlns:p14="http://schemas.microsoft.com/office/powerpoint/2010/main" val="18260132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Hazır Fonksiyonlar</a:t>
            </a:r>
          </a:p>
        </p:txBody>
      </p:sp>
      <p:sp>
        <p:nvSpPr>
          <p:cNvPr id="3" name="İçerik Yer Tutucusu 2"/>
          <p:cNvSpPr>
            <a:spLocks noGrp="1"/>
          </p:cNvSpPr>
          <p:nvPr>
            <p:ph idx="1"/>
          </p:nvPr>
        </p:nvSpPr>
        <p:spPr/>
        <p:txBody>
          <a:bodyPr/>
          <a:lstStyle/>
          <a:p>
            <a:r>
              <a:rPr lang="tr-TR" dirty="0" err="1"/>
              <a:t>Datediff</a:t>
            </a:r>
            <a:r>
              <a:rPr lang="tr-TR" dirty="0"/>
              <a:t>():İki tarihin farkını bulur.</a:t>
            </a:r>
          </a:p>
          <a:p>
            <a:r>
              <a:rPr lang="tr-TR" dirty="0" err="1"/>
              <a:t>Datediff</a:t>
            </a:r>
            <a:r>
              <a:rPr lang="tr-TR" dirty="0"/>
              <a:t>(kısım_bilgisi,1.tarih,2.tarih)</a:t>
            </a:r>
          </a:p>
          <a:p>
            <a:r>
              <a:rPr lang="tr-TR" dirty="0"/>
              <a:t>Select </a:t>
            </a:r>
            <a:r>
              <a:rPr lang="tr-TR" dirty="0" err="1"/>
              <a:t>datediff</a:t>
            </a:r>
            <a:r>
              <a:rPr lang="tr-TR" dirty="0"/>
              <a:t>(</a:t>
            </a:r>
            <a:r>
              <a:rPr lang="tr-TR" dirty="0" err="1"/>
              <a:t>year</a:t>
            </a:r>
            <a:r>
              <a:rPr lang="tr-TR" dirty="0"/>
              <a:t>, ’30.06.1998’,’12.12.2005’) 	</a:t>
            </a:r>
          </a:p>
          <a:p>
            <a:r>
              <a:rPr lang="tr-TR" dirty="0" err="1"/>
              <a:t>Dateadd</a:t>
            </a:r>
            <a:r>
              <a:rPr lang="tr-TR" dirty="0"/>
              <a:t>():Belirtilen tarihe </a:t>
            </a:r>
            <a:r>
              <a:rPr lang="tr-TR" dirty="0" err="1"/>
              <a:t>gün,ay</a:t>
            </a:r>
            <a:r>
              <a:rPr lang="tr-TR" dirty="0"/>
              <a:t> vb. eklemek için kullanılır.</a:t>
            </a:r>
          </a:p>
          <a:p>
            <a:r>
              <a:rPr lang="tr-TR" dirty="0"/>
              <a:t>Select </a:t>
            </a:r>
            <a:r>
              <a:rPr lang="tr-TR" dirty="0" err="1"/>
              <a:t>dateadd</a:t>
            </a:r>
            <a:r>
              <a:rPr lang="tr-TR" dirty="0"/>
              <a:t>(Month,12,’12.12.2005’)=&gt; 12.12.2006</a:t>
            </a:r>
          </a:p>
          <a:p>
            <a:endParaRPr lang="tr-TR" dirty="0"/>
          </a:p>
        </p:txBody>
      </p:sp>
      <p:pic>
        <p:nvPicPr>
          <p:cNvPr id="4" name="Resim 3"/>
          <p:cNvPicPr>
            <a:picLocks noChangeAspect="1"/>
          </p:cNvPicPr>
          <p:nvPr/>
        </p:nvPicPr>
        <p:blipFill>
          <a:blip r:embed="rId2"/>
          <a:stretch>
            <a:fillRect/>
          </a:stretch>
        </p:blipFill>
        <p:spPr>
          <a:xfrm>
            <a:off x="6229350" y="2336873"/>
            <a:ext cx="5749290" cy="857250"/>
          </a:xfrm>
          <a:prstGeom prst="rect">
            <a:avLst/>
          </a:prstGeom>
        </p:spPr>
      </p:pic>
      <p:pic>
        <p:nvPicPr>
          <p:cNvPr id="5" name="Resim 4"/>
          <p:cNvPicPr>
            <a:picLocks noChangeAspect="1"/>
          </p:cNvPicPr>
          <p:nvPr/>
        </p:nvPicPr>
        <p:blipFill>
          <a:blip r:embed="rId3"/>
          <a:stretch>
            <a:fillRect/>
          </a:stretch>
        </p:blipFill>
        <p:spPr>
          <a:xfrm>
            <a:off x="3660255" y="5086871"/>
            <a:ext cx="4781550" cy="790575"/>
          </a:xfrm>
          <a:prstGeom prst="rect">
            <a:avLst/>
          </a:prstGeom>
        </p:spPr>
      </p:pic>
    </p:spTree>
    <p:extLst>
      <p:ext uri="{BB962C8B-B14F-4D97-AF65-F5344CB8AC3E}">
        <p14:creationId xmlns:p14="http://schemas.microsoft.com/office/powerpoint/2010/main" val="3570711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SQL Sütun Ekleme</a:t>
            </a:r>
            <a:endParaRPr lang="tr-TR" dirty="0"/>
          </a:p>
        </p:txBody>
      </p:sp>
      <p:sp>
        <p:nvSpPr>
          <p:cNvPr id="3" name="İçerik Yer Tutucusu 2"/>
          <p:cNvSpPr>
            <a:spLocks noGrp="1"/>
          </p:cNvSpPr>
          <p:nvPr>
            <p:ph idx="1"/>
          </p:nvPr>
        </p:nvSpPr>
        <p:spPr>
          <a:xfrm>
            <a:off x="680321" y="2336873"/>
            <a:ext cx="10555715" cy="3599316"/>
          </a:xfrm>
        </p:spPr>
        <p:txBody>
          <a:bodyPr/>
          <a:lstStyle/>
          <a:p>
            <a:r>
              <a:rPr lang="tr-TR" dirty="0"/>
              <a:t>ALTER TABLE </a:t>
            </a:r>
            <a:r>
              <a:rPr lang="tr-TR" dirty="0" err="1"/>
              <a:t>table_name</a:t>
            </a:r>
            <a:r>
              <a:rPr lang="tr-TR" dirty="0"/>
              <a:t> ADD </a:t>
            </a:r>
            <a:r>
              <a:rPr lang="tr-TR" dirty="0" err="1"/>
              <a:t>new_column_name</a:t>
            </a:r>
            <a:r>
              <a:rPr lang="tr-TR" dirty="0"/>
              <a:t> </a:t>
            </a:r>
            <a:r>
              <a:rPr lang="tr-TR" dirty="0" err="1"/>
              <a:t>column_definition</a:t>
            </a:r>
            <a:r>
              <a:rPr lang="tr-TR" dirty="0"/>
              <a:t>;</a:t>
            </a:r>
          </a:p>
          <a:p>
            <a:endParaRPr lang="tr-TR" dirty="0"/>
          </a:p>
          <a:p>
            <a:pPr fontAlgn="base"/>
            <a:r>
              <a:rPr lang="it-IT" b="1" dirty="0"/>
              <a:t>ALTER</a:t>
            </a:r>
            <a:r>
              <a:rPr lang="it-IT" dirty="0"/>
              <a:t> </a:t>
            </a:r>
            <a:r>
              <a:rPr lang="it-IT" b="1" dirty="0"/>
              <a:t>TABLE</a:t>
            </a:r>
            <a:r>
              <a:rPr lang="it-IT" dirty="0"/>
              <a:t> tablo_adi </a:t>
            </a:r>
            <a:r>
              <a:rPr lang="it-IT" b="1" dirty="0"/>
              <a:t>ADD</a:t>
            </a:r>
            <a:r>
              <a:rPr lang="it-IT" dirty="0"/>
              <a:t> sutun1 veri_turu,</a:t>
            </a:r>
            <a:r>
              <a:rPr lang="tr-TR" dirty="0"/>
              <a:t> </a:t>
            </a:r>
            <a:r>
              <a:rPr lang="it-IT" dirty="0"/>
              <a:t>sutun2 veri_turu</a:t>
            </a:r>
            <a:r>
              <a:rPr lang="tr-TR" dirty="0"/>
              <a:t>;</a:t>
            </a:r>
            <a:endParaRPr lang="it-IT" dirty="0"/>
          </a:p>
          <a:p>
            <a:endParaRPr lang="tr-TR" dirty="0"/>
          </a:p>
          <a:p>
            <a:endParaRPr lang="tr-TR" dirty="0"/>
          </a:p>
        </p:txBody>
      </p:sp>
    </p:spTree>
    <p:extLst>
      <p:ext uri="{BB962C8B-B14F-4D97-AF65-F5344CB8AC3E}">
        <p14:creationId xmlns:p14="http://schemas.microsoft.com/office/powerpoint/2010/main" val="21667665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Hazır Fonksiyonlar</a:t>
            </a:r>
          </a:p>
        </p:txBody>
      </p:sp>
      <p:sp>
        <p:nvSpPr>
          <p:cNvPr id="3" name="İçerik Yer Tutucusu 2"/>
          <p:cNvSpPr>
            <a:spLocks noGrp="1"/>
          </p:cNvSpPr>
          <p:nvPr>
            <p:ph idx="1"/>
          </p:nvPr>
        </p:nvSpPr>
        <p:spPr/>
        <p:txBody>
          <a:bodyPr/>
          <a:lstStyle/>
          <a:p>
            <a:pPr algn="just"/>
            <a:r>
              <a:rPr lang="tr-TR" dirty="0"/>
              <a:t>SQL dilinde bir tablodaki kayıtların toplam sayısını belirlemek için COUNT komutu kullanılır.</a:t>
            </a:r>
          </a:p>
          <a:p>
            <a:pPr algn="just"/>
            <a:r>
              <a:rPr lang="tr-TR" dirty="0"/>
              <a:t> SQL dilinde bir tablodaki kayıtların toplam değerini belirlemek için SUM komutu kullanılır.</a:t>
            </a:r>
          </a:p>
          <a:p>
            <a:pPr algn="just"/>
            <a:r>
              <a:rPr lang="tr-TR" dirty="0"/>
              <a:t> SQL dilinde bir tablodaki kayıtların ortalamasını belirlemek için AVG komutu kullanılır.</a:t>
            </a:r>
          </a:p>
        </p:txBody>
      </p:sp>
    </p:spTree>
    <p:extLst>
      <p:ext uri="{BB962C8B-B14F-4D97-AF65-F5344CB8AC3E}">
        <p14:creationId xmlns:p14="http://schemas.microsoft.com/office/powerpoint/2010/main" val="30881151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Hazır Fonksiyonlar</a:t>
            </a:r>
          </a:p>
        </p:txBody>
      </p:sp>
      <p:sp>
        <p:nvSpPr>
          <p:cNvPr id="3" name="İçerik Yer Tutucusu 2"/>
          <p:cNvSpPr>
            <a:spLocks noGrp="1"/>
          </p:cNvSpPr>
          <p:nvPr>
            <p:ph idx="1"/>
          </p:nvPr>
        </p:nvSpPr>
        <p:spPr/>
        <p:txBody>
          <a:bodyPr>
            <a:normAutofit/>
          </a:bodyPr>
          <a:lstStyle/>
          <a:p>
            <a:pPr algn="just"/>
            <a:r>
              <a:rPr lang="tr-TR" dirty="0"/>
              <a:t>SELECT COUNT(</a:t>
            </a:r>
            <a:r>
              <a:rPr lang="tr-TR" i="1" dirty="0" err="1"/>
              <a:t>column_name</a:t>
            </a:r>
            <a:r>
              <a:rPr lang="tr-TR" dirty="0"/>
              <a:t>) FROM </a:t>
            </a:r>
            <a:r>
              <a:rPr lang="tr-TR" i="1" dirty="0" err="1"/>
              <a:t>table_name</a:t>
            </a:r>
            <a:r>
              <a:rPr lang="tr-TR" i="1" dirty="0"/>
              <a:t> </a:t>
            </a:r>
            <a:r>
              <a:rPr lang="tr-TR" dirty="0"/>
              <a:t>WHERE </a:t>
            </a:r>
            <a:r>
              <a:rPr lang="tr-TR" i="1" dirty="0" err="1"/>
              <a:t>condition</a:t>
            </a:r>
            <a:r>
              <a:rPr lang="tr-TR" dirty="0"/>
              <a:t>;</a:t>
            </a:r>
          </a:p>
          <a:p>
            <a:pPr algn="just"/>
            <a:r>
              <a:rPr lang="tr-TR" dirty="0"/>
              <a:t> SELECT AVG(</a:t>
            </a:r>
            <a:r>
              <a:rPr lang="tr-TR" i="1" dirty="0" err="1"/>
              <a:t>column_name</a:t>
            </a:r>
            <a:r>
              <a:rPr lang="tr-TR" dirty="0"/>
              <a:t>) FROM </a:t>
            </a:r>
            <a:r>
              <a:rPr lang="tr-TR" i="1" dirty="0" err="1"/>
              <a:t>table_name</a:t>
            </a:r>
            <a:r>
              <a:rPr lang="tr-TR" i="1" dirty="0"/>
              <a:t> </a:t>
            </a:r>
            <a:r>
              <a:rPr lang="tr-TR" dirty="0"/>
              <a:t>WHERE </a:t>
            </a:r>
            <a:r>
              <a:rPr lang="tr-TR" i="1" dirty="0" err="1"/>
              <a:t>condition</a:t>
            </a:r>
            <a:r>
              <a:rPr lang="tr-TR" dirty="0"/>
              <a:t>;</a:t>
            </a:r>
          </a:p>
          <a:p>
            <a:pPr algn="just"/>
            <a:r>
              <a:rPr lang="tr-TR" dirty="0"/>
              <a:t> SELECT SUM(</a:t>
            </a:r>
            <a:r>
              <a:rPr lang="tr-TR" i="1" dirty="0" err="1"/>
              <a:t>column_name</a:t>
            </a:r>
            <a:r>
              <a:rPr lang="tr-TR" dirty="0"/>
              <a:t>) FROM </a:t>
            </a:r>
            <a:r>
              <a:rPr lang="tr-TR" i="1" dirty="0" err="1"/>
              <a:t>table_name</a:t>
            </a:r>
            <a:r>
              <a:rPr lang="tr-TR" i="1" dirty="0"/>
              <a:t> </a:t>
            </a:r>
            <a:r>
              <a:rPr lang="tr-TR" dirty="0"/>
              <a:t>WHERE </a:t>
            </a:r>
            <a:r>
              <a:rPr lang="tr-TR" i="1" dirty="0" err="1"/>
              <a:t>condition</a:t>
            </a:r>
            <a:r>
              <a:rPr lang="tr-TR" dirty="0"/>
              <a:t>;</a:t>
            </a:r>
          </a:p>
        </p:txBody>
      </p:sp>
    </p:spTree>
    <p:extLst>
      <p:ext uri="{BB962C8B-B14F-4D97-AF65-F5344CB8AC3E}">
        <p14:creationId xmlns:p14="http://schemas.microsoft.com/office/powerpoint/2010/main" val="31209560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Hazır Fonksiyonlar</a:t>
            </a:r>
          </a:p>
        </p:txBody>
      </p:sp>
      <p:sp>
        <p:nvSpPr>
          <p:cNvPr id="5" name="Dikdörtgen 4"/>
          <p:cNvSpPr/>
          <p:nvPr/>
        </p:nvSpPr>
        <p:spPr>
          <a:xfrm>
            <a:off x="1010195" y="4236945"/>
            <a:ext cx="6096000" cy="1569660"/>
          </a:xfrm>
          <a:prstGeom prst="rect">
            <a:avLst/>
          </a:prstGeom>
        </p:spPr>
        <p:txBody>
          <a:bodyPr>
            <a:spAutoFit/>
          </a:bodyPr>
          <a:lstStyle/>
          <a:p>
            <a:r>
              <a:rPr lang="tr-TR" sz="2400" dirty="0"/>
              <a:t> </a:t>
            </a:r>
          </a:p>
          <a:p>
            <a:r>
              <a:rPr lang="tr-TR" sz="2400" dirty="0"/>
              <a:t> SELECT COUNT(</a:t>
            </a:r>
            <a:r>
              <a:rPr lang="tr-TR" sz="2400" dirty="0" err="1"/>
              <a:t>ProductID</a:t>
            </a:r>
            <a:r>
              <a:rPr lang="tr-TR" sz="2400" dirty="0"/>
              <a:t>) FROM </a:t>
            </a:r>
            <a:r>
              <a:rPr lang="tr-TR" sz="2400" dirty="0" err="1"/>
              <a:t>Products</a:t>
            </a:r>
            <a:r>
              <a:rPr lang="tr-TR" sz="2400" dirty="0"/>
              <a:t>;</a:t>
            </a:r>
          </a:p>
          <a:p>
            <a:r>
              <a:rPr lang="tr-TR" sz="2400" dirty="0"/>
              <a:t> SELECT AVG(</a:t>
            </a:r>
            <a:r>
              <a:rPr lang="tr-TR" sz="2400" dirty="0" err="1"/>
              <a:t>Price</a:t>
            </a:r>
            <a:r>
              <a:rPr lang="tr-TR" sz="2400" dirty="0"/>
              <a:t>) FROM </a:t>
            </a:r>
            <a:r>
              <a:rPr lang="tr-TR" sz="2400" dirty="0" err="1"/>
              <a:t>Products</a:t>
            </a:r>
            <a:r>
              <a:rPr lang="tr-TR" sz="2400" dirty="0"/>
              <a:t>;</a:t>
            </a:r>
          </a:p>
          <a:p>
            <a:r>
              <a:rPr lang="tr-TR" sz="2400" dirty="0"/>
              <a:t> SELECT SUM(</a:t>
            </a:r>
            <a:r>
              <a:rPr lang="tr-TR" sz="2400" dirty="0" err="1"/>
              <a:t>Price</a:t>
            </a:r>
            <a:r>
              <a:rPr lang="tr-TR" sz="2400" dirty="0"/>
              <a:t>) FROM </a:t>
            </a:r>
            <a:r>
              <a:rPr lang="tr-TR" sz="2400" dirty="0" err="1"/>
              <a:t>Products</a:t>
            </a:r>
            <a:r>
              <a:rPr lang="tr-TR" sz="2400" dirty="0"/>
              <a:t>;</a:t>
            </a:r>
          </a:p>
        </p:txBody>
      </p:sp>
      <p:pic>
        <p:nvPicPr>
          <p:cNvPr id="7" name="Resim 6"/>
          <p:cNvPicPr>
            <a:picLocks noChangeAspect="1"/>
          </p:cNvPicPr>
          <p:nvPr/>
        </p:nvPicPr>
        <p:blipFill>
          <a:blip r:embed="rId2"/>
          <a:stretch>
            <a:fillRect/>
          </a:stretch>
        </p:blipFill>
        <p:spPr>
          <a:xfrm>
            <a:off x="1304550" y="2101483"/>
            <a:ext cx="8365402" cy="470780"/>
          </a:xfrm>
          <a:prstGeom prst="rect">
            <a:avLst/>
          </a:prstGeom>
        </p:spPr>
      </p:pic>
      <p:pic>
        <p:nvPicPr>
          <p:cNvPr id="8" name="Resim 7"/>
          <p:cNvPicPr>
            <a:picLocks noChangeAspect="1"/>
          </p:cNvPicPr>
          <p:nvPr/>
        </p:nvPicPr>
        <p:blipFill>
          <a:blip r:embed="rId3"/>
          <a:stretch>
            <a:fillRect/>
          </a:stretch>
        </p:blipFill>
        <p:spPr>
          <a:xfrm>
            <a:off x="1304550" y="2552761"/>
            <a:ext cx="8365402" cy="1892174"/>
          </a:xfrm>
          <a:prstGeom prst="rect">
            <a:avLst/>
          </a:prstGeom>
        </p:spPr>
      </p:pic>
    </p:spTree>
    <p:extLst>
      <p:ext uri="{BB962C8B-B14F-4D97-AF65-F5344CB8AC3E}">
        <p14:creationId xmlns:p14="http://schemas.microsoft.com/office/powerpoint/2010/main" val="9860393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Hazır Fonksiyonlar</a:t>
            </a:r>
          </a:p>
        </p:txBody>
      </p:sp>
      <p:sp>
        <p:nvSpPr>
          <p:cNvPr id="3" name="İçerik Yer Tutucusu 2"/>
          <p:cNvSpPr>
            <a:spLocks noGrp="1"/>
          </p:cNvSpPr>
          <p:nvPr>
            <p:ph idx="1"/>
          </p:nvPr>
        </p:nvSpPr>
        <p:spPr/>
        <p:txBody>
          <a:bodyPr/>
          <a:lstStyle/>
          <a:p>
            <a:r>
              <a:rPr lang="tr-TR" dirty="0"/>
              <a:t>SELECT MIN(</a:t>
            </a:r>
            <a:r>
              <a:rPr lang="tr-TR" i="1" dirty="0" err="1"/>
              <a:t>column_name</a:t>
            </a:r>
            <a:r>
              <a:rPr lang="tr-TR" dirty="0"/>
              <a:t>) FROM </a:t>
            </a:r>
            <a:r>
              <a:rPr lang="tr-TR" i="1" dirty="0" err="1"/>
              <a:t>table_name</a:t>
            </a:r>
            <a:r>
              <a:rPr lang="tr-TR" i="1" dirty="0"/>
              <a:t> </a:t>
            </a:r>
            <a:r>
              <a:rPr lang="tr-TR" dirty="0"/>
              <a:t>WHERE </a:t>
            </a:r>
            <a:r>
              <a:rPr lang="tr-TR" i="1" dirty="0" err="1"/>
              <a:t>condition</a:t>
            </a:r>
            <a:r>
              <a:rPr lang="tr-TR" dirty="0"/>
              <a:t>;</a:t>
            </a:r>
          </a:p>
          <a:p>
            <a:r>
              <a:rPr lang="tr-TR" dirty="0"/>
              <a:t>SELECT MAX(</a:t>
            </a:r>
            <a:r>
              <a:rPr lang="tr-TR" i="1" dirty="0" err="1"/>
              <a:t>column_name</a:t>
            </a:r>
            <a:r>
              <a:rPr lang="tr-TR" dirty="0"/>
              <a:t>) FROM </a:t>
            </a:r>
            <a:r>
              <a:rPr lang="tr-TR" i="1" dirty="0" err="1"/>
              <a:t>table_name</a:t>
            </a:r>
            <a:r>
              <a:rPr lang="tr-TR" i="1" dirty="0"/>
              <a:t> </a:t>
            </a:r>
            <a:r>
              <a:rPr lang="tr-TR" dirty="0"/>
              <a:t>WHERE </a:t>
            </a:r>
            <a:r>
              <a:rPr lang="tr-TR" i="1" dirty="0" err="1"/>
              <a:t>condition</a:t>
            </a:r>
            <a:r>
              <a:rPr lang="tr-TR" dirty="0"/>
              <a:t>;</a:t>
            </a:r>
          </a:p>
          <a:p>
            <a:endParaRPr lang="tr-TR" dirty="0"/>
          </a:p>
          <a:p>
            <a:r>
              <a:rPr lang="tr-TR" dirty="0"/>
              <a:t>SELECT MIN(</a:t>
            </a:r>
            <a:r>
              <a:rPr lang="tr-TR" dirty="0" err="1"/>
              <a:t>Price</a:t>
            </a:r>
            <a:r>
              <a:rPr lang="tr-TR" dirty="0"/>
              <a:t>) AS </a:t>
            </a:r>
            <a:r>
              <a:rPr lang="tr-TR" dirty="0" err="1"/>
              <a:t>SmallestPrice</a:t>
            </a:r>
            <a:r>
              <a:rPr lang="tr-TR" dirty="0"/>
              <a:t> FROM </a:t>
            </a:r>
            <a:r>
              <a:rPr lang="tr-TR" dirty="0" err="1"/>
              <a:t>Products</a:t>
            </a:r>
            <a:r>
              <a:rPr lang="tr-TR" dirty="0"/>
              <a:t>;</a:t>
            </a:r>
          </a:p>
          <a:p>
            <a:r>
              <a:rPr lang="tr-TR" dirty="0"/>
              <a:t> SELECT MAX(</a:t>
            </a:r>
            <a:r>
              <a:rPr lang="tr-TR" dirty="0" err="1"/>
              <a:t>Price</a:t>
            </a:r>
            <a:r>
              <a:rPr lang="tr-TR" dirty="0"/>
              <a:t>) AS </a:t>
            </a:r>
            <a:r>
              <a:rPr lang="tr-TR" dirty="0" err="1"/>
              <a:t>LargestPrice</a:t>
            </a:r>
            <a:r>
              <a:rPr lang="tr-TR" dirty="0"/>
              <a:t> FROM </a:t>
            </a:r>
            <a:r>
              <a:rPr lang="tr-TR" dirty="0" err="1"/>
              <a:t>Products</a:t>
            </a:r>
            <a:r>
              <a:rPr lang="tr-TR" dirty="0"/>
              <a:t>;</a:t>
            </a:r>
          </a:p>
        </p:txBody>
      </p:sp>
    </p:spTree>
    <p:extLst>
      <p:ext uri="{BB962C8B-B14F-4D97-AF65-F5344CB8AC3E}">
        <p14:creationId xmlns:p14="http://schemas.microsoft.com/office/powerpoint/2010/main" val="20212011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İç içe </a:t>
            </a:r>
            <a:r>
              <a:rPr lang="tr-TR" dirty="0" err="1"/>
              <a:t>select</a:t>
            </a:r>
            <a:r>
              <a:rPr lang="tr-TR" dirty="0"/>
              <a:t> komutu</a:t>
            </a:r>
          </a:p>
        </p:txBody>
      </p:sp>
      <p:sp>
        <p:nvSpPr>
          <p:cNvPr id="3" name="İçerik Yer Tutucusu 2"/>
          <p:cNvSpPr>
            <a:spLocks noGrp="1"/>
          </p:cNvSpPr>
          <p:nvPr>
            <p:ph idx="1"/>
          </p:nvPr>
        </p:nvSpPr>
        <p:spPr/>
        <p:txBody>
          <a:bodyPr>
            <a:normAutofit/>
          </a:bodyPr>
          <a:lstStyle/>
          <a:p>
            <a:pPr algn="just"/>
            <a:r>
              <a:rPr lang="tr-TR" dirty="0"/>
              <a:t>Bazen bir sorgunun içinde başka bir sorgu yer alabilir, bu gibi durumlarda iç içe </a:t>
            </a:r>
            <a:r>
              <a:rPr lang="tr-TR" dirty="0" err="1"/>
              <a:t>select</a:t>
            </a:r>
            <a:r>
              <a:rPr lang="tr-TR" dirty="0"/>
              <a:t> yapısını kullanabiliriz.</a:t>
            </a:r>
          </a:p>
          <a:p>
            <a:pPr algn="just"/>
            <a:r>
              <a:rPr lang="tr-TR" dirty="0"/>
              <a:t> Alt sorgu = ifadesi ile karşılaştırılmışsa alt sorgudan dönen değer tek olmalıdır. Eğer birden fazla değer dönüyorsa in veya not in kullanılmalıdır.</a:t>
            </a:r>
          </a:p>
          <a:p>
            <a:pPr algn="just"/>
            <a:r>
              <a:rPr lang="tr-TR" dirty="0"/>
              <a:t> Bir sorgudan elde ettiğiniz sonucu, diğer bir sorgu için kullanmanız gerektiğinde, iç içe sorgu kullanmanız gerekir.</a:t>
            </a:r>
          </a:p>
        </p:txBody>
      </p:sp>
    </p:spTree>
    <p:extLst>
      <p:ext uri="{BB962C8B-B14F-4D97-AF65-F5344CB8AC3E}">
        <p14:creationId xmlns:p14="http://schemas.microsoft.com/office/powerpoint/2010/main" val="40589201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İç içe </a:t>
            </a:r>
            <a:r>
              <a:rPr lang="tr-TR" dirty="0" err="1"/>
              <a:t>select</a:t>
            </a:r>
            <a:r>
              <a:rPr lang="tr-TR" dirty="0"/>
              <a:t> komutu</a:t>
            </a:r>
          </a:p>
        </p:txBody>
      </p:sp>
      <p:sp>
        <p:nvSpPr>
          <p:cNvPr id="3" name="İçerik Yer Tutucusu 2"/>
          <p:cNvSpPr>
            <a:spLocks noGrp="1"/>
          </p:cNvSpPr>
          <p:nvPr>
            <p:ph idx="1"/>
          </p:nvPr>
        </p:nvSpPr>
        <p:spPr/>
        <p:txBody>
          <a:bodyPr/>
          <a:lstStyle/>
          <a:p>
            <a:endParaRPr lang="tr-TR" dirty="0"/>
          </a:p>
        </p:txBody>
      </p:sp>
      <p:pic>
        <p:nvPicPr>
          <p:cNvPr id="4" name="Resim 3"/>
          <p:cNvPicPr>
            <a:picLocks noChangeAspect="1"/>
          </p:cNvPicPr>
          <p:nvPr/>
        </p:nvPicPr>
        <p:blipFill>
          <a:blip r:embed="rId2"/>
          <a:stretch>
            <a:fillRect/>
          </a:stretch>
        </p:blipFill>
        <p:spPr>
          <a:xfrm>
            <a:off x="1043391" y="2336873"/>
            <a:ext cx="7858408" cy="751438"/>
          </a:xfrm>
          <a:prstGeom prst="rect">
            <a:avLst/>
          </a:prstGeom>
        </p:spPr>
      </p:pic>
      <p:pic>
        <p:nvPicPr>
          <p:cNvPr id="5" name="Resim 4"/>
          <p:cNvPicPr>
            <a:picLocks noChangeAspect="1"/>
          </p:cNvPicPr>
          <p:nvPr/>
        </p:nvPicPr>
        <p:blipFill>
          <a:blip r:embed="rId3"/>
          <a:stretch>
            <a:fillRect/>
          </a:stretch>
        </p:blipFill>
        <p:spPr>
          <a:xfrm>
            <a:off x="1043391" y="3088311"/>
            <a:ext cx="7858408" cy="2091350"/>
          </a:xfrm>
          <a:prstGeom prst="rect">
            <a:avLst/>
          </a:prstGeom>
        </p:spPr>
      </p:pic>
    </p:spTree>
    <p:extLst>
      <p:ext uri="{BB962C8B-B14F-4D97-AF65-F5344CB8AC3E}">
        <p14:creationId xmlns:p14="http://schemas.microsoft.com/office/powerpoint/2010/main" val="30344089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İç içe </a:t>
            </a:r>
            <a:r>
              <a:rPr lang="tr-TR" dirty="0" err="1"/>
              <a:t>select</a:t>
            </a:r>
            <a:r>
              <a:rPr lang="tr-TR" dirty="0"/>
              <a:t> komutu</a:t>
            </a:r>
          </a:p>
        </p:txBody>
      </p:sp>
      <p:sp>
        <p:nvSpPr>
          <p:cNvPr id="3" name="İçerik Yer Tutucusu 2"/>
          <p:cNvSpPr>
            <a:spLocks noGrp="1"/>
          </p:cNvSpPr>
          <p:nvPr>
            <p:ph idx="1"/>
          </p:nvPr>
        </p:nvSpPr>
        <p:spPr/>
        <p:txBody>
          <a:bodyPr>
            <a:normAutofit/>
          </a:bodyPr>
          <a:lstStyle/>
          <a:p>
            <a:pPr algn="just"/>
            <a:r>
              <a:rPr lang="tr-TR" dirty="0"/>
              <a:t>Öğrenci Tablosunda ali coşkun un bölümünde olan öğrencileri listeleyen sorguyu yazalım.</a:t>
            </a:r>
          </a:p>
          <a:p>
            <a:pPr algn="just"/>
            <a:r>
              <a:rPr lang="en-US" dirty="0"/>
              <a:t> SELECT </a:t>
            </a:r>
            <a:r>
              <a:rPr lang="en-US" dirty="0" err="1"/>
              <a:t>o.bolum</a:t>
            </a:r>
            <a:r>
              <a:rPr lang="en-US" dirty="0"/>
              <a:t> FROM </a:t>
            </a:r>
            <a:r>
              <a:rPr lang="en-US" dirty="0" err="1"/>
              <a:t>tbl_ogrenci</a:t>
            </a:r>
            <a:r>
              <a:rPr lang="en-US" dirty="0"/>
              <a:t> o WHERE o.ad</a:t>
            </a:r>
            <a:r>
              <a:rPr lang="tr-TR" dirty="0"/>
              <a:t> ='Ali' AND </a:t>
            </a:r>
            <a:r>
              <a:rPr lang="tr-TR" dirty="0" err="1"/>
              <a:t>o.soyad</a:t>
            </a:r>
            <a:r>
              <a:rPr lang="tr-TR" dirty="0"/>
              <a:t>='Coşkun‘ </a:t>
            </a:r>
          </a:p>
          <a:p>
            <a:pPr algn="just"/>
            <a:r>
              <a:rPr lang="en-US" dirty="0"/>
              <a:t> SELECT * FROM </a:t>
            </a:r>
            <a:r>
              <a:rPr lang="en-US" dirty="0" err="1"/>
              <a:t>tbl_ogrenci</a:t>
            </a:r>
            <a:r>
              <a:rPr lang="en-US" dirty="0"/>
              <a:t> o WHERE </a:t>
            </a:r>
            <a:r>
              <a:rPr lang="en-US" dirty="0" err="1"/>
              <a:t>o.bolum_id</a:t>
            </a:r>
            <a:r>
              <a:rPr lang="en-US" dirty="0"/>
              <a:t>=1</a:t>
            </a:r>
            <a:r>
              <a:rPr lang="tr-TR" dirty="0"/>
              <a:t> </a:t>
            </a:r>
          </a:p>
          <a:p>
            <a:pPr algn="just"/>
            <a:r>
              <a:rPr lang="tr-TR" dirty="0"/>
              <a:t> </a:t>
            </a:r>
            <a:r>
              <a:rPr lang="en-US" dirty="0"/>
              <a:t>SELECT * FROM </a:t>
            </a:r>
            <a:r>
              <a:rPr lang="en-US" dirty="0" err="1"/>
              <a:t>tbl_ogrenci</a:t>
            </a:r>
            <a:r>
              <a:rPr lang="en-US" dirty="0"/>
              <a:t> o WHERE </a:t>
            </a:r>
            <a:r>
              <a:rPr lang="en-US" dirty="0" err="1"/>
              <a:t>o.bolum_id</a:t>
            </a:r>
            <a:r>
              <a:rPr lang="en-US" dirty="0"/>
              <a:t>=(SELECT </a:t>
            </a:r>
            <a:r>
              <a:rPr lang="en-US" dirty="0" err="1"/>
              <a:t>o.bolum</a:t>
            </a:r>
            <a:r>
              <a:rPr lang="en-US" dirty="0"/>
              <a:t> </a:t>
            </a:r>
            <a:r>
              <a:rPr lang="tr-TR" dirty="0"/>
              <a:t> </a:t>
            </a:r>
            <a:r>
              <a:rPr lang="en-US" dirty="0"/>
              <a:t>FROM </a:t>
            </a:r>
            <a:r>
              <a:rPr lang="en-US" dirty="0" err="1"/>
              <a:t>tbl_ogrenci</a:t>
            </a:r>
            <a:r>
              <a:rPr lang="en-US" dirty="0"/>
              <a:t> o WHERE o.ad</a:t>
            </a:r>
            <a:r>
              <a:rPr lang="tr-TR" dirty="0"/>
              <a:t> ='Ali' AND </a:t>
            </a:r>
            <a:r>
              <a:rPr lang="tr-TR" dirty="0" err="1"/>
              <a:t>o.soyad</a:t>
            </a:r>
            <a:r>
              <a:rPr lang="tr-TR" dirty="0"/>
              <a:t>='Coşkun' )</a:t>
            </a:r>
          </a:p>
        </p:txBody>
      </p:sp>
    </p:spTree>
    <p:extLst>
      <p:ext uri="{BB962C8B-B14F-4D97-AF65-F5344CB8AC3E}">
        <p14:creationId xmlns:p14="http://schemas.microsoft.com/office/powerpoint/2010/main" val="33265113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Join</a:t>
            </a:r>
            <a:r>
              <a:rPr lang="tr-TR" dirty="0"/>
              <a:t> İşlemleri</a:t>
            </a:r>
          </a:p>
        </p:txBody>
      </p:sp>
      <p:sp>
        <p:nvSpPr>
          <p:cNvPr id="3" name="İçerik Yer Tutucusu 2"/>
          <p:cNvSpPr>
            <a:spLocks noGrp="1"/>
          </p:cNvSpPr>
          <p:nvPr>
            <p:ph idx="1"/>
          </p:nvPr>
        </p:nvSpPr>
        <p:spPr/>
        <p:txBody>
          <a:bodyPr>
            <a:normAutofit fontScale="92500" lnSpcReduction="10000"/>
          </a:bodyPr>
          <a:lstStyle/>
          <a:p>
            <a:pPr algn="just"/>
            <a:r>
              <a:rPr lang="tr-TR" dirty="0" err="1"/>
              <a:t>Join</a:t>
            </a:r>
            <a:r>
              <a:rPr lang="tr-TR" dirty="0"/>
              <a:t> (Birleştirici), iki ya da daha fazla tabloyu aynı anda sorgulayarak bir sonuç tablosu (</a:t>
            </a:r>
            <a:r>
              <a:rPr lang="tr-TR" dirty="0" err="1"/>
              <a:t>result</a:t>
            </a:r>
            <a:r>
              <a:rPr lang="tr-TR" dirty="0"/>
              <a:t> </a:t>
            </a:r>
            <a:r>
              <a:rPr lang="tr-TR" dirty="0" err="1"/>
              <a:t>table</a:t>
            </a:r>
            <a:r>
              <a:rPr lang="tr-TR" dirty="0"/>
              <a:t>) oluşturmaya yarar. Örneğin: İki tabloyu birleştirici ile birleştirerek sonuç tablosu oluşturmak istenirse her iki tabloda da aynı olan alanlardan yola çıkılır. Böylece alanları kullanarak istenilen sonuç tablosu oluşturulabilir. </a:t>
            </a:r>
          </a:p>
          <a:p>
            <a:pPr marL="0" indent="0" algn="just">
              <a:buNone/>
            </a:pPr>
            <a:r>
              <a:rPr lang="tr-TR" dirty="0"/>
              <a:t>                                                        </a:t>
            </a:r>
            <a:br>
              <a:rPr lang="tr-TR" dirty="0"/>
            </a:br>
            <a:br>
              <a:rPr lang="tr-TR" dirty="0"/>
            </a:br>
            <a:r>
              <a:rPr lang="tr-TR" dirty="0"/>
              <a:t>3 tip birleştirici (</a:t>
            </a:r>
            <a:r>
              <a:rPr lang="tr-TR" dirty="0" err="1"/>
              <a:t>join</a:t>
            </a:r>
            <a:r>
              <a:rPr lang="tr-TR" dirty="0"/>
              <a:t>) kullanılır: </a:t>
            </a:r>
          </a:p>
          <a:p>
            <a:pPr algn="just"/>
            <a:r>
              <a:rPr lang="tr-TR" dirty="0"/>
              <a:t>Inner </a:t>
            </a:r>
            <a:r>
              <a:rPr lang="tr-TR" dirty="0" err="1"/>
              <a:t>Join</a:t>
            </a:r>
            <a:r>
              <a:rPr lang="tr-TR" dirty="0"/>
              <a:t> (iç birleştirici)</a:t>
            </a:r>
          </a:p>
          <a:p>
            <a:pPr algn="just"/>
            <a:r>
              <a:rPr lang="tr-TR" dirty="0"/>
              <a:t>Outer </a:t>
            </a:r>
            <a:r>
              <a:rPr lang="tr-TR" dirty="0" err="1"/>
              <a:t>Join</a:t>
            </a:r>
            <a:r>
              <a:rPr lang="tr-TR" dirty="0"/>
              <a:t> (dış birleştirici)</a:t>
            </a:r>
          </a:p>
          <a:p>
            <a:pPr algn="just"/>
            <a:r>
              <a:rPr lang="tr-TR" dirty="0"/>
              <a:t>Cross </a:t>
            </a:r>
            <a:r>
              <a:rPr lang="tr-TR" dirty="0" err="1"/>
              <a:t>Join</a:t>
            </a:r>
            <a:r>
              <a:rPr lang="tr-TR" dirty="0"/>
              <a:t> (çapraz birleştirici)</a:t>
            </a:r>
          </a:p>
          <a:p>
            <a:pPr algn="just"/>
            <a:endParaRPr lang="tr-TR" dirty="0"/>
          </a:p>
        </p:txBody>
      </p:sp>
    </p:spTree>
    <p:extLst>
      <p:ext uri="{BB962C8B-B14F-4D97-AF65-F5344CB8AC3E}">
        <p14:creationId xmlns:p14="http://schemas.microsoft.com/office/powerpoint/2010/main" val="16476828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Join</a:t>
            </a:r>
            <a:r>
              <a:rPr lang="tr-TR" dirty="0"/>
              <a:t> İşlemleri</a:t>
            </a:r>
          </a:p>
        </p:txBody>
      </p:sp>
      <p:sp>
        <p:nvSpPr>
          <p:cNvPr id="3" name="İçerik Yer Tutucusu 2"/>
          <p:cNvSpPr>
            <a:spLocks noGrp="1"/>
          </p:cNvSpPr>
          <p:nvPr>
            <p:ph idx="1"/>
          </p:nvPr>
        </p:nvSpPr>
        <p:spPr/>
        <p:txBody>
          <a:bodyPr>
            <a:normAutofit/>
          </a:bodyPr>
          <a:lstStyle/>
          <a:p>
            <a:pPr algn="just"/>
            <a:r>
              <a:rPr lang="tr-TR" dirty="0"/>
              <a:t>Bu birleştiriciler dışında SELECT ifadesini kullanarak iki ya da daha fazla tablo üzerinde sorgulama yapılabilir. SELF JOIN kullanarak bir tablonun kendiyle birleştirilmesi sağlanabilir. </a:t>
            </a:r>
          </a:p>
          <a:p>
            <a:pPr algn="just"/>
            <a:r>
              <a:rPr lang="tr-TR" dirty="0"/>
              <a:t>Birleştiricilerde kullanılan JOIN ifadesi hangi tabloların birleştirileceğini belirler. ON ifadesi ise tabloların hangi alanlar üzerinden birleştirileceğini belirler. Birleştirilen alanların birincil anahtar ya da ikincil anahtar olması tercih edilir. Ortak alanların aynı veri tipine sahip olmaları gerekir. Karışıklık yaşanmaması açısından alan isimleri tabloların isimleri ile birlikte yazılır ve </a:t>
            </a:r>
            <a:r>
              <a:rPr lang="tr-TR" dirty="0" err="1"/>
              <a:t>tablo_adı.kolon_adı</a:t>
            </a:r>
            <a:r>
              <a:rPr lang="tr-TR" dirty="0"/>
              <a:t> şeklinde ifade edilir.</a:t>
            </a:r>
          </a:p>
        </p:txBody>
      </p:sp>
    </p:spTree>
    <p:extLst>
      <p:ext uri="{BB962C8B-B14F-4D97-AF65-F5344CB8AC3E}">
        <p14:creationId xmlns:p14="http://schemas.microsoft.com/office/powerpoint/2010/main" val="20066778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Join</a:t>
            </a:r>
            <a:r>
              <a:rPr lang="tr-TR" dirty="0"/>
              <a:t> İşlemleri</a:t>
            </a:r>
          </a:p>
        </p:txBody>
      </p:sp>
      <p:sp>
        <p:nvSpPr>
          <p:cNvPr id="4" name="Rectangle 1"/>
          <p:cNvSpPr>
            <a:spLocks noGrp="1" noChangeArrowheads="1"/>
          </p:cNvSpPr>
          <p:nvPr>
            <p:ph idx="1"/>
          </p:nvPr>
        </p:nvSpPr>
        <p:spPr bwMode="auto">
          <a:xfrm>
            <a:off x="680321" y="2809124"/>
            <a:ext cx="8568181" cy="969496"/>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800" u="none" strike="noStrike" cap="none" normalizeH="0" baseline="0" dirty="0">
                <a:ln>
                  <a:noFill/>
                </a:ln>
                <a:solidFill>
                  <a:srgbClr val="212529"/>
                </a:solidFill>
                <a:effectLst/>
                <a:latin typeface="Trebuchet MS (Gövde)"/>
                <a:cs typeface="Times New Roman" panose="02020603050405020304" pitchFamily="18" charset="0"/>
              </a:rPr>
              <a:t>SELECT </a:t>
            </a:r>
            <a:r>
              <a:rPr kumimoji="0" lang="tr-TR" altLang="tr-TR" sz="1800" u="none" strike="noStrike" cap="none" normalizeH="0" baseline="0" dirty="0" err="1">
                <a:ln>
                  <a:noFill/>
                </a:ln>
                <a:solidFill>
                  <a:srgbClr val="212529"/>
                </a:solidFill>
                <a:effectLst/>
                <a:latin typeface="Trebuchet MS (Gövde)"/>
                <a:cs typeface="Times New Roman" panose="02020603050405020304" pitchFamily="18" charset="0"/>
              </a:rPr>
              <a:t>tablo_adi.sutun_adi</a:t>
            </a:r>
            <a:r>
              <a:rPr kumimoji="0" lang="tr-TR" altLang="tr-TR" sz="1800" u="none" strike="noStrike" cap="none" normalizeH="0" baseline="0" dirty="0">
                <a:ln>
                  <a:noFill/>
                </a:ln>
                <a:solidFill>
                  <a:srgbClr val="212529"/>
                </a:solidFill>
                <a:effectLst/>
                <a:latin typeface="Trebuchet MS (Gövde)"/>
                <a:cs typeface="Times New Roman" panose="02020603050405020304" pitchFamily="18" charset="0"/>
              </a:rPr>
              <a:t>, ... FROM </a:t>
            </a:r>
            <a:r>
              <a:rPr kumimoji="0" lang="tr-TR" altLang="tr-TR" sz="1800" u="none" strike="noStrike" cap="none" normalizeH="0" baseline="0" dirty="0" err="1">
                <a:ln>
                  <a:noFill/>
                </a:ln>
                <a:solidFill>
                  <a:srgbClr val="212529"/>
                </a:solidFill>
                <a:effectLst/>
                <a:latin typeface="Trebuchet MS (Gövde)"/>
                <a:cs typeface="Times New Roman" panose="02020603050405020304" pitchFamily="18" charset="0"/>
              </a:rPr>
              <a:t>tablo_A</a:t>
            </a:r>
            <a:r>
              <a:rPr kumimoji="0" lang="tr-TR" altLang="tr-TR" sz="1800" u="none" strike="noStrike" cap="none" normalizeH="0" baseline="0" dirty="0">
                <a:ln>
                  <a:noFill/>
                </a:ln>
                <a:solidFill>
                  <a:srgbClr val="212529"/>
                </a:solidFill>
                <a:effectLst/>
                <a:latin typeface="Trebuchet MS (Gövde)"/>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800" u="none" strike="noStrike" cap="none" normalizeH="0" baseline="0" dirty="0">
                <a:ln>
                  <a:noFill/>
                </a:ln>
                <a:solidFill>
                  <a:srgbClr val="212529"/>
                </a:solidFill>
                <a:effectLst/>
                <a:latin typeface="Trebuchet MS (Gövde)"/>
                <a:cs typeface="Times New Roman" panose="02020603050405020304" pitchFamily="18" charset="0"/>
              </a:rPr>
              <a:t>{INNER JOIN | LEFT JOIN | RIGHT JOIN | FULL JOIN} </a:t>
            </a:r>
            <a:r>
              <a:rPr kumimoji="0" lang="tr-TR" altLang="tr-TR" sz="1800" u="none" strike="noStrike" cap="none" normalizeH="0" baseline="0" dirty="0" err="1">
                <a:ln>
                  <a:noFill/>
                </a:ln>
                <a:solidFill>
                  <a:srgbClr val="212529"/>
                </a:solidFill>
                <a:effectLst/>
                <a:latin typeface="Trebuchet MS (Gövde)"/>
                <a:cs typeface="Times New Roman" panose="02020603050405020304" pitchFamily="18" charset="0"/>
              </a:rPr>
              <a:t>tablo_B</a:t>
            </a:r>
            <a:r>
              <a:rPr kumimoji="0" lang="tr-TR" altLang="tr-TR" sz="1800" u="none" strike="noStrike" cap="none" normalizeH="0" baseline="0" dirty="0">
                <a:ln>
                  <a:noFill/>
                </a:ln>
                <a:solidFill>
                  <a:srgbClr val="212529"/>
                </a:solidFill>
                <a:effectLst/>
                <a:latin typeface="Trebuchet MS (Gövde)"/>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800" u="none" strike="noStrike" cap="none" normalizeH="0" baseline="0" dirty="0">
                <a:ln>
                  <a:noFill/>
                </a:ln>
                <a:solidFill>
                  <a:srgbClr val="212529"/>
                </a:solidFill>
                <a:effectLst/>
                <a:latin typeface="Trebuchet MS (Gövde)"/>
                <a:cs typeface="Times New Roman" panose="02020603050405020304" pitchFamily="18" charset="0"/>
              </a:rPr>
              <a:t>ON </a:t>
            </a:r>
            <a:r>
              <a:rPr kumimoji="0" lang="tr-TR" altLang="tr-TR" sz="1800" u="none" strike="noStrike" cap="none" normalizeH="0" baseline="0" dirty="0" err="1">
                <a:ln>
                  <a:noFill/>
                </a:ln>
                <a:solidFill>
                  <a:srgbClr val="212529"/>
                </a:solidFill>
                <a:effectLst/>
                <a:latin typeface="Trebuchet MS (Gövde)"/>
                <a:cs typeface="Times New Roman" panose="02020603050405020304" pitchFamily="18" charset="0"/>
              </a:rPr>
              <a:t>tablo_A.sutun_adi</a:t>
            </a:r>
            <a:r>
              <a:rPr kumimoji="0" lang="tr-TR" altLang="tr-TR" sz="1800" u="none" strike="noStrike" cap="none" normalizeH="0" baseline="0" dirty="0">
                <a:ln>
                  <a:noFill/>
                </a:ln>
                <a:solidFill>
                  <a:srgbClr val="212529"/>
                </a:solidFill>
                <a:effectLst/>
                <a:latin typeface="Trebuchet MS (Gövde)"/>
                <a:cs typeface="Times New Roman" panose="02020603050405020304" pitchFamily="18" charset="0"/>
              </a:rPr>
              <a:t> = </a:t>
            </a:r>
            <a:r>
              <a:rPr kumimoji="0" lang="tr-TR" altLang="tr-TR" sz="1800" u="none" strike="noStrike" cap="none" normalizeH="0" baseline="0" dirty="0" err="1">
                <a:ln>
                  <a:noFill/>
                </a:ln>
                <a:solidFill>
                  <a:srgbClr val="212529"/>
                </a:solidFill>
                <a:effectLst/>
                <a:latin typeface="Trebuchet MS (Gövde)"/>
                <a:cs typeface="Times New Roman" panose="02020603050405020304" pitchFamily="18" charset="0"/>
              </a:rPr>
              <a:t>tablo_B.sutun_adi</a:t>
            </a:r>
            <a:r>
              <a:rPr kumimoji="0" lang="tr-TR" altLang="tr-TR" sz="1800" u="none" strike="noStrike" cap="none" normalizeH="0" baseline="0" dirty="0">
                <a:ln>
                  <a:noFill/>
                </a:ln>
                <a:solidFill>
                  <a:srgbClr val="212529"/>
                </a:solidFill>
                <a:effectLst/>
                <a:latin typeface="Trebuchet MS (Gövde)"/>
                <a:cs typeface="Times New Roman" panose="02020603050405020304" pitchFamily="18" charset="0"/>
              </a:rPr>
              <a:t>;</a:t>
            </a:r>
            <a:r>
              <a:rPr kumimoji="0" lang="tr-TR" altLang="tr-TR" u="none" strike="noStrike" cap="none" normalizeH="0" baseline="0" dirty="0">
                <a:ln>
                  <a:noFill/>
                </a:ln>
                <a:solidFill>
                  <a:schemeClr val="tx1"/>
                </a:solidFill>
                <a:effectLst/>
                <a:latin typeface="Trebuchet MS (Gövde)"/>
                <a:cs typeface="Times New Roman" panose="02020603050405020304" pitchFamily="18" charset="0"/>
              </a:rPr>
              <a:t> </a:t>
            </a:r>
            <a:endParaRPr kumimoji="0" lang="tr-TR" altLang="tr-TR" sz="4000" u="none" strike="noStrike" cap="none" normalizeH="0" baseline="0" dirty="0">
              <a:ln>
                <a:noFill/>
              </a:ln>
              <a:solidFill>
                <a:schemeClr val="tx1"/>
              </a:solidFill>
              <a:effectLst/>
              <a:latin typeface="Trebuchet MS (Gövde)"/>
              <a:cs typeface="Times New Roman" panose="02020603050405020304" pitchFamily="18" charset="0"/>
            </a:endParaRPr>
          </a:p>
        </p:txBody>
      </p:sp>
    </p:spTree>
    <p:extLst>
      <p:ext uri="{BB962C8B-B14F-4D97-AF65-F5344CB8AC3E}">
        <p14:creationId xmlns:p14="http://schemas.microsoft.com/office/powerpoint/2010/main" val="2991693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SQL Sütun Ekleme</a:t>
            </a:r>
            <a:endParaRPr lang="tr-TR" dirty="0"/>
          </a:p>
        </p:txBody>
      </p:sp>
      <p:sp>
        <p:nvSpPr>
          <p:cNvPr id="3" name="İçerik Yer Tutucusu 2"/>
          <p:cNvSpPr>
            <a:spLocks noGrp="1"/>
          </p:cNvSpPr>
          <p:nvPr>
            <p:ph idx="1"/>
          </p:nvPr>
        </p:nvSpPr>
        <p:spPr/>
        <p:txBody>
          <a:bodyPr>
            <a:normAutofit/>
          </a:bodyPr>
          <a:lstStyle/>
          <a:p>
            <a:r>
              <a:rPr lang="tr-TR" dirty="0"/>
              <a:t>ALTER TABLE </a:t>
            </a:r>
            <a:r>
              <a:rPr lang="tr-TR" dirty="0" err="1"/>
              <a:t>contacts</a:t>
            </a:r>
            <a:r>
              <a:rPr lang="tr-TR" dirty="0"/>
              <a:t> </a:t>
            </a:r>
            <a:r>
              <a:rPr lang="en-US" dirty="0"/>
              <a:t>ADD </a:t>
            </a:r>
            <a:r>
              <a:rPr lang="en-US" dirty="0" err="1"/>
              <a:t>last_name</a:t>
            </a:r>
            <a:r>
              <a:rPr lang="en-US" dirty="0"/>
              <a:t> varchar(40) NOT NULL</a:t>
            </a:r>
            <a:r>
              <a:rPr lang="tr-TR" dirty="0"/>
              <a:t> </a:t>
            </a:r>
            <a:r>
              <a:rPr lang="tr-TR" dirty="0">
                <a:solidFill>
                  <a:srgbClr val="FF0000"/>
                </a:solidFill>
              </a:rPr>
              <a:t>AFTER</a:t>
            </a:r>
            <a:r>
              <a:rPr lang="tr-TR" dirty="0"/>
              <a:t> </a:t>
            </a:r>
            <a:r>
              <a:rPr lang="tr-TR" dirty="0" err="1"/>
              <a:t>contact_id</a:t>
            </a:r>
            <a:r>
              <a:rPr lang="tr-TR" dirty="0"/>
              <a:t>;</a:t>
            </a:r>
          </a:p>
          <a:p>
            <a:endParaRPr lang="tr-TR" dirty="0"/>
          </a:p>
          <a:p>
            <a:r>
              <a:rPr lang="tr-TR" dirty="0"/>
              <a:t>ALTER TABLE </a:t>
            </a:r>
            <a:r>
              <a:rPr lang="tr-TR" dirty="0" err="1"/>
              <a:t>contacts</a:t>
            </a:r>
            <a:r>
              <a:rPr lang="tr-TR" dirty="0"/>
              <a:t> </a:t>
            </a:r>
            <a:r>
              <a:rPr lang="en-US" dirty="0"/>
              <a:t>ADD </a:t>
            </a:r>
            <a:r>
              <a:rPr lang="en-US" dirty="0" err="1"/>
              <a:t>last_name</a:t>
            </a:r>
            <a:r>
              <a:rPr lang="en-US" dirty="0"/>
              <a:t> varchar(40) NOT NULL</a:t>
            </a:r>
            <a:r>
              <a:rPr lang="tr-TR" dirty="0"/>
              <a:t> </a:t>
            </a:r>
            <a:r>
              <a:rPr lang="tr-TR" dirty="0">
                <a:solidFill>
                  <a:srgbClr val="FF0000"/>
                </a:solidFill>
              </a:rPr>
              <a:t>AFTER</a:t>
            </a:r>
            <a:r>
              <a:rPr lang="tr-TR" dirty="0"/>
              <a:t> </a:t>
            </a:r>
            <a:r>
              <a:rPr lang="tr-TR" dirty="0" err="1"/>
              <a:t>contact_id</a:t>
            </a:r>
            <a:r>
              <a:rPr lang="tr-TR" dirty="0"/>
              <a:t>, ADD </a:t>
            </a:r>
            <a:r>
              <a:rPr lang="tr-TR" dirty="0" err="1"/>
              <a:t>first_name</a:t>
            </a:r>
            <a:r>
              <a:rPr lang="tr-TR" dirty="0"/>
              <a:t> </a:t>
            </a:r>
            <a:r>
              <a:rPr lang="tr-TR" dirty="0" err="1"/>
              <a:t>varchar</a:t>
            </a:r>
            <a:r>
              <a:rPr lang="tr-TR" dirty="0"/>
              <a:t>(35) NULL;</a:t>
            </a:r>
          </a:p>
          <a:p>
            <a:endParaRPr lang="tr-TR" b="1" dirty="0"/>
          </a:p>
          <a:p>
            <a:r>
              <a:rPr lang="en-US" b="1" dirty="0"/>
              <a:t>ALTER</a:t>
            </a:r>
            <a:r>
              <a:rPr lang="en-US" dirty="0"/>
              <a:t> </a:t>
            </a:r>
            <a:r>
              <a:rPr lang="en-US" b="1" dirty="0"/>
              <a:t>TABLE</a:t>
            </a:r>
            <a:r>
              <a:rPr lang="en-US" dirty="0"/>
              <a:t> </a:t>
            </a:r>
            <a:r>
              <a:rPr lang="en-US" dirty="0" err="1"/>
              <a:t>yazar</a:t>
            </a:r>
            <a:r>
              <a:rPr lang="en-US" dirty="0"/>
              <a:t> </a:t>
            </a:r>
            <a:r>
              <a:rPr lang="en-US" b="1" dirty="0"/>
              <a:t>ADD</a:t>
            </a:r>
            <a:r>
              <a:rPr lang="en-US" dirty="0"/>
              <a:t>  </a:t>
            </a:r>
            <a:r>
              <a:rPr lang="en-US" dirty="0" err="1"/>
              <a:t>yazarno</a:t>
            </a:r>
            <a:r>
              <a:rPr lang="en-US" dirty="0"/>
              <a:t> </a:t>
            </a:r>
            <a:r>
              <a:rPr lang="en-US" b="1" dirty="0"/>
              <a:t>INT</a:t>
            </a:r>
            <a:r>
              <a:rPr lang="en-US" dirty="0"/>
              <a:t> </a:t>
            </a:r>
            <a:r>
              <a:rPr lang="en-US" b="1" dirty="0"/>
              <a:t>IDENTITY</a:t>
            </a:r>
            <a:r>
              <a:rPr lang="en-US" dirty="0"/>
              <a:t>(1,1)</a:t>
            </a:r>
            <a:endParaRPr lang="tr-TR" dirty="0"/>
          </a:p>
          <a:p>
            <a:endParaRPr lang="tr-TR" dirty="0"/>
          </a:p>
        </p:txBody>
      </p:sp>
    </p:spTree>
    <p:extLst>
      <p:ext uri="{BB962C8B-B14F-4D97-AF65-F5344CB8AC3E}">
        <p14:creationId xmlns:p14="http://schemas.microsoft.com/office/powerpoint/2010/main" val="20854958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Inner </a:t>
            </a:r>
            <a:r>
              <a:rPr lang="tr-TR" dirty="0" err="1"/>
              <a:t>Join</a:t>
            </a:r>
            <a:endParaRPr lang="tr-TR" dirty="0"/>
          </a:p>
        </p:txBody>
      </p:sp>
      <p:sp>
        <p:nvSpPr>
          <p:cNvPr id="3" name="İçerik Yer Tutucusu 2"/>
          <p:cNvSpPr>
            <a:spLocks noGrp="1"/>
          </p:cNvSpPr>
          <p:nvPr>
            <p:ph idx="1"/>
          </p:nvPr>
        </p:nvSpPr>
        <p:spPr/>
        <p:txBody>
          <a:bodyPr/>
          <a:lstStyle/>
          <a:p>
            <a:pPr algn="just"/>
            <a:r>
              <a:rPr lang="tr-TR" dirty="0"/>
              <a:t>INNER JOIN, iki ya da daha fazla tabloda ortak olan iki alandaki değerleri kontrol ederek tabloları birleştirir. INNER JOIN, SQL sunucusunda varsayılan olan </a:t>
            </a:r>
            <a:r>
              <a:rPr lang="tr-TR" dirty="0" err="1"/>
              <a:t>JOIN’dir</a:t>
            </a:r>
            <a:r>
              <a:rPr lang="tr-TR" dirty="0"/>
              <a:t>. INNER JOIN yerine sadece JOIN yazmak da yeterlidir. WHERE ifadesi kullanarak oluşturmak istenen sonuç tablosu daha da özelleştirilebilir. JOIN kullanırken "</a:t>
            </a:r>
            <a:r>
              <a:rPr lang="tr-TR" dirty="0" err="1"/>
              <a:t>null</a:t>
            </a:r>
            <a:r>
              <a:rPr lang="tr-TR" dirty="0"/>
              <a:t>" değerlerini birleştirme şartı olarak </a:t>
            </a:r>
            <a:r>
              <a:rPr lang="tr-TR" dirty="0" err="1"/>
              <a:t>kulanmamak</a:t>
            </a:r>
            <a:r>
              <a:rPr lang="tr-TR" dirty="0"/>
              <a:t> gerekir.</a:t>
            </a:r>
          </a:p>
        </p:txBody>
      </p:sp>
      <p:pic>
        <p:nvPicPr>
          <p:cNvPr id="4" name="Resim 3"/>
          <p:cNvPicPr>
            <a:picLocks noChangeAspect="1"/>
          </p:cNvPicPr>
          <p:nvPr/>
        </p:nvPicPr>
        <p:blipFill>
          <a:blip r:embed="rId2"/>
          <a:stretch>
            <a:fillRect/>
          </a:stretch>
        </p:blipFill>
        <p:spPr>
          <a:xfrm>
            <a:off x="4385283" y="4655363"/>
            <a:ext cx="2716040" cy="1783533"/>
          </a:xfrm>
          <a:prstGeom prst="rect">
            <a:avLst/>
          </a:prstGeom>
        </p:spPr>
      </p:pic>
    </p:spTree>
    <p:extLst>
      <p:ext uri="{BB962C8B-B14F-4D97-AF65-F5344CB8AC3E}">
        <p14:creationId xmlns:p14="http://schemas.microsoft.com/office/powerpoint/2010/main" val="20477616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Inner </a:t>
            </a:r>
            <a:r>
              <a:rPr lang="tr-TR" dirty="0" err="1"/>
              <a:t>Join</a:t>
            </a:r>
            <a:endParaRPr lang="tr-TR" dirty="0"/>
          </a:p>
        </p:txBody>
      </p:sp>
      <p:pic>
        <p:nvPicPr>
          <p:cNvPr id="4" name="İçerik Yer Tutucusu 3"/>
          <p:cNvPicPr>
            <a:picLocks noGrp="1" noChangeAspect="1"/>
          </p:cNvPicPr>
          <p:nvPr>
            <p:ph idx="1"/>
          </p:nvPr>
        </p:nvPicPr>
        <p:blipFill>
          <a:blip r:embed="rId2"/>
          <a:stretch>
            <a:fillRect/>
          </a:stretch>
        </p:blipFill>
        <p:spPr>
          <a:xfrm>
            <a:off x="680321" y="2284548"/>
            <a:ext cx="5281028" cy="3598863"/>
          </a:xfrm>
          <a:prstGeom prst="rect">
            <a:avLst/>
          </a:prstGeom>
        </p:spPr>
      </p:pic>
      <p:pic>
        <p:nvPicPr>
          <p:cNvPr id="7" name="Resim 6"/>
          <p:cNvPicPr>
            <a:picLocks noChangeAspect="1"/>
          </p:cNvPicPr>
          <p:nvPr/>
        </p:nvPicPr>
        <p:blipFill>
          <a:blip r:embed="rId3"/>
          <a:stretch>
            <a:fillRect/>
          </a:stretch>
        </p:blipFill>
        <p:spPr>
          <a:xfrm>
            <a:off x="6321470" y="2284548"/>
            <a:ext cx="4695825" cy="3598863"/>
          </a:xfrm>
          <a:prstGeom prst="rect">
            <a:avLst/>
          </a:prstGeom>
        </p:spPr>
      </p:pic>
    </p:spTree>
    <p:extLst>
      <p:ext uri="{BB962C8B-B14F-4D97-AF65-F5344CB8AC3E}">
        <p14:creationId xmlns:p14="http://schemas.microsoft.com/office/powerpoint/2010/main" val="26851478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Inner </a:t>
            </a:r>
            <a:r>
              <a:rPr lang="tr-TR" dirty="0" err="1"/>
              <a:t>Join</a:t>
            </a:r>
            <a:endParaRPr lang="tr-TR" dirty="0"/>
          </a:p>
        </p:txBody>
      </p:sp>
      <p:sp>
        <p:nvSpPr>
          <p:cNvPr id="3" name="İçerik Yer Tutucusu 2"/>
          <p:cNvSpPr>
            <a:spLocks noGrp="1"/>
          </p:cNvSpPr>
          <p:nvPr>
            <p:ph idx="1"/>
          </p:nvPr>
        </p:nvSpPr>
        <p:spPr/>
        <p:txBody>
          <a:bodyPr/>
          <a:lstStyle/>
          <a:p>
            <a:endParaRPr lang="tr-TR"/>
          </a:p>
        </p:txBody>
      </p:sp>
      <p:pic>
        <p:nvPicPr>
          <p:cNvPr id="5" name="Resim 4"/>
          <p:cNvPicPr>
            <a:picLocks noChangeAspect="1"/>
          </p:cNvPicPr>
          <p:nvPr/>
        </p:nvPicPr>
        <p:blipFill>
          <a:blip r:embed="rId2"/>
          <a:stretch>
            <a:fillRect/>
          </a:stretch>
        </p:blipFill>
        <p:spPr>
          <a:xfrm>
            <a:off x="2494053" y="2336873"/>
            <a:ext cx="6524625" cy="3990294"/>
          </a:xfrm>
          <a:prstGeom prst="rect">
            <a:avLst/>
          </a:prstGeom>
        </p:spPr>
      </p:pic>
    </p:spTree>
    <p:extLst>
      <p:ext uri="{BB962C8B-B14F-4D97-AF65-F5344CB8AC3E}">
        <p14:creationId xmlns:p14="http://schemas.microsoft.com/office/powerpoint/2010/main" val="5362675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Inner </a:t>
            </a:r>
            <a:r>
              <a:rPr lang="tr-TR" dirty="0" err="1"/>
              <a:t>Join</a:t>
            </a:r>
            <a:endParaRPr lang="tr-TR" dirty="0"/>
          </a:p>
        </p:txBody>
      </p:sp>
      <p:sp>
        <p:nvSpPr>
          <p:cNvPr id="3" name="İçerik Yer Tutucusu 2"/>
          <p:cNvSpPr>
            <a:spLocks noGrp="1"/>
          </p:cNvSpPr>
          <p:nvPr>
            <p:ph idx="1"/>
          </p:nvPr>
        </p:nvSpPr>
        <p:spPr/>
        <p:txBody>
          <a:bodyPr/>
          <a:lstStyle/>
          <a:p>
            <a:endParaRPr lang="tr-TR"/>
          </a:p>
        </p:txBody>
      </p:sp>
      <p:pic>
        <p:nvPicPr>
          <p:cNvPr id="4" name="Resim 3"/>
          <p:cNvPicPr>
            <a:picLocks noChangeAspect="1"/>
          </p:cNvPicPr>
          <p:nvPr/>
        </p:nvPicPr>
        <p:blipFill>
          <a:blip r:embed="rId2"/>
          <a:stretch>
            <a:fillRect/>
          </a:stretch>
        </p:blipFill>
        <p:spPr>
          <a:xfrm>
            <a:off x="680321" y="2168435"/>
            <a:ext cx="5406662" cy="4371898"/>
          </a:xfrm>
          <a:prstGeom prst="rect">
            <a:avLst/>
          </a:prstGeom>
        </p:spPr>
      </p:pic>
      <p:pic>
        <p:nvPicPr>
          <p:cNvPr id="5" name="Resim 4"/>
          <p:cNvPicPr>
            <a:picLocks noChangeAspect="1"/>
          </p:cNvPicPr>
          <p:nvPr/>
        </p:nvPicPr>
        <p:blipFill>
          <a:blip r:embed="rId3"/>
          <a:stretch>
            <a:fillRect/>
          </a:stretch>
        </p:blipFill>
        <p:spPr>
          <a:xfrm>
            <a:off x="6372361" y="2201014"/>
            <a:ext cx="4829175" cy="4339319"/>
          </a:xfrm>
          <a:prstGeom prst="rect">
            <a:avLst/>
          </a:prstGeom>
        </p:spPr>
      </p:pic>
    </p:spTree>
    <p:extLst>
      <p:ext uri="{BB962C8B-B14F-4D97-AF65-F5344CB8AC3E}">
        <p14:creationId xmlns:p14="http://schemas.microsoft.com/office/powerpoint/2010/main" val="8438328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Outer </a:t>
            </a:r>
            <a:r>
              <a:rPr lang="tr-TR" dirty="0" err="1"/>
              <a:t>Join</a:t>
            </a:r>
            <a:endParaRPr lang="tr-TR" dirty="0"/>
          </a:p>
        </p:txBody>
      </p:sp>
      <p:sp>
        <p:nvSpPr>
          <p:cNvPr id="3" name="İçerik Yer Tutucusu 2"/>
          <p:cNvSpPr>
            <a:spLocks noGrp="1"/>
          </p:cNvSpPr>
          <p:nvPr>
            <p:ph idx="1"/>
          </p:nvPr>
        </p:nvSpPr>
        <p:spPr/>
        <p:txBody>
          <a:bodyPr>
            <a:normAutofit fontScale="92500" lnSpcReduction="20000"/>
          </a:bodyPr>
          <a:lstStyle/>
          <a:p>
            <a:pPr algn="just"/>
            <a:r>
              <a:rPr lang="tr-TR" dirty="0"/>
              <a:t>FULL JOIN, LEFT OUTER JOIN ve RIGHT OUTER JOIN, ortak alanlar vasıtasıyla birleştirme yaparken birleştirme şartına uymayan satırlarda "</a:t>
            </a:r>
            <a:r>
              <a:rPr lang="tr-TR" dirty="0" err="1"/>
              <a:t>null</a:t>
            </a:r>
            <a:r>
              <a:rPr lang="tr-TR" dirty="0"/>
              <a:t>" değeri oluşmasını sağlar. </a:t>
            </a:r>
          </a:p>
          <a:p>
            <a:pPr algn="just"/>
            <a:br>
              <a:rPr lang="tr-TR" dirty="0"/>
            </a:br>
            <a:br>
              <a:rPr lang="tr-TR" dirty="0"/>
            </a:br>
            <a:r>
              <a:rPr lang="tr-TR" dirty="0"/>
              <a:t>OUTER JOIN sadece iki tablo arasında kullanılır. LEFT OUTER JOIN kullanılırsa ifadenin solunda ismi yazan tabloda istenilen alanda tüm satırlar sonuç tablosunda gösterilir. RIGHT OUTER JOIN kullanılırsa ifadenin sağında ismi yazan tabloda istenilen alanda tüm satırlar sonuç tablosunda gösterilir. FULL JOIN kullanılırsa, her iki tablodan da tüm satırlar çekilerek sonuç tablosunda gösterilir.  LEFT OUTER JOIN için kısaca LEFT JOIN, RIGHT OUTER JOIN için de kısaca RIGHT JOIN kullanılır.</a:t>
            </a:r>
          </a:p>
        </p:txBody>
      </p:sp>
    </p:spTree>
    <p:extLst>
      <p:ext uri="{BB962C8B-B14F-4D97-AF65-F5344CB8AC3E}">
        <p14:creationId xmlns:p14="http://schemas.microsoft.com/office/powerpoint/2010/main" val="40843812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Left</a:t>
            </a:r>
            <a:r>
              <a:rPr lang="tr-TR" dirty="0"/>
              <a:t> Outer </a:t>
            </a:r>
            <a:r>
              <a:rPr lang="tr-TR" dirty="0" err="1"/>
              <a:t>Join</a:t>
            </a:r>
            <a:endParaRPr lang="tr-TR" dirty="0"/>
          </a:p>
        </p:txBody>
      </p:sp>
      <p:sp>
        <p:nvSpPr>
          <p:cNvPr id="3" name="İçerik Yer Tutucusu 2"/>
          <p:cNvSpPr>
            <a:spLocks noGrp="1"/>
          </p:cNvSpPr>
          <p:nvPr>
            <p:ph idx="1"/>
          </p:nvPr>
        </p:nvSpPr>
        <p:spPr/>
        <p:txBody>
          <a:bodyPr/>
          <a:lstStyle/>
          <a:p>
            <a:endParaRPr lang="tr-TR"/>
          </a:p>
        </p:txBody>
      </p:sp>
      <p:pic>
        <p:nvPicPr>
          <p:cNvPr id="5" name="Resim 4"/>
          <p:cNvPicPr>
            <a:picLocks noChangeAspect="1"/>
          </p:cNvPicPr>
          <p:nvPr/>
        </p:nvPicPr>
        <p:blipFill>
          <a:blip r:embed="rId2"/>
          <a:stretch>
            <a:fillRect/>
          </a:stretch>
        </p:blipFill>
        <p:spPr>
          <a:xfrm>
            <a:off x="3859147" y="2979688"/>
            <a:ext cx="3025112" cy="1801317"/>
          </a:xfrm>
          <a:prstGeom prst="rect">
            <a:avLst/>
          </a:prstGeom>
        </p:spPr>
      </p:pic>
    </p:spTree>
    <p:extLst>
      <p:ext uri="{BB962C8B-B14F-4D97-AF65-F5344CB8AC3E}">
        <p14:creationId xmlns:p14="http://schemas.microsoft.com/office/powerpoint/2010/main" val="41292817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Right Outer </a:t>
            </a:r>
            <a:r>
              <a:rPr lang="tr-TR" dirty="0" err="1"/>
              <a:t>Join</a:t>
            </a:r>
            <a:endParaRPr lang="tr-TR" dirty="0"/>
          </a:p>
        </p:txBody>
      </p:sp>
      <p:sp>
        <p:nvSpPr>
          <p:cNvPr id="3" name="İçerik Yer Tutucusu 2"/>
          <p:cNvSpPr>
            <a:spLocks noGrp="1"/>
          </p:cNvSpPr>
          <p:nvPr>
            <p:ph idx="1"/>
          </p:nvPr>
        </p:nvSpPr>
        <p:spPr/>
        <p:txBody>
          <a:bodyPr/>
          <a:lstStyle/>
          <a:p>
            <a:endParaRPr lang="tr-TR"/>
          </a:p>
        </p:txBody>
      </p:sp>
      <p:pic>
        <p:nvPicPr>
          <p:cNvPr id="4" name="Resim 3"/>
          <p:cNvPicPr>
            <a:picLocks noChangeAspect="1"/>
          </p:cNvPicPr>
          <p:nvPr/>
        </p:nvPicPr>
        <p:blipFill>
          <a:blip r:embed="rId2"/>
          <a:stretch>
            <a:fillRect/>
          </a:stretch>
        </p:blipFill>
        <p:spPr>
          <a:xfrm>
            <a:off x="3879668" y="3187337"/>
            <a:ext cx="2695647" cy="1650123"/>
          </a:xfrm>
          <a:prstGeom prst="rect">
            <a:avLst/>
          </a:prstGeom>
        </p:spPr>
      </p:pic>
    </p:spTree>
    <p:extLst>
      <p:ext uri="{BB962C8B-B14F-4D97-AF65-F5344CB8AC3E}">
        <p14:creationId xmlns:p14="http://schemas.microsoft.com/office/powerpoint/2010/main" val="5253669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Full Outer </a:t>
            </a:r>
            <a:r>
              <a:rPr lang="tr-TR" dirty="0" err="1"/>
              <a:t>Join</a:t>
            </a:r>
            <a:endParaRPr lang="tr-TR" dirty="0"/>
          </a:p>
        </p:txBody>
      </p:sp>
      <p:sp>
        <p:nvSpPr>
          <p:cNvPr id="3" name="İçerik Yer Tutucusu 2"/>
          <p:cNvSpPr>
            <a:spLocks noGrp="1"/>
          </p:cNvSpPr>
          <p:nvPr>
            <p:ph idx="1"/>
          </p:nvPr>
        </p:nvSpPr>
        <p:spPr/>
        <p:txBody>
          <a:bodyPr/>
          <a:lstStyle/>
          <a:p>
            <a:endParaRPr lang="tr-TR" dirty="0"/>
          </a:p>
        </p:txBody>
      </p:sp>
      <p:sp>
        <p:nvSpPr>
          <p:cNvPr id="4" name="Dikdörtgen 3"/>
          <p:cNvSpPr/>
          <p:nvPr/>
        </p:nvSpPr>
        <p:spPr>
          <a:xfrm>
            <a:off x="3605349" y="3228662"/>
            <a:ext cx="3500846" cy="181573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5" name="Oval 4"/>
          <p:cNvSpPr/>
          <p:nvPr/>
        </p:nvSpPr>
        <p:spPr>
          <a:xfrm>
            <a:off x="4022510" y="3490401"/>
            <a:ext cx="1333262" cy="13332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Oval 5"/>
          <p:cNvSpPr/>
          <p:nvPr/>
        </p:nvSpPr>
        <p:spPr>
          <a:xfrm>
            <a:off x="4897721" y="3490401"/>
            <a:ext cx="1333262" cy="133326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Metin kutusu 7"/>
          <p:cNvSpPr txBox="1"/>
          <p:nvPr/>
        </p:nvSpPr>
        <p:spPr>
          <a:xfrm>
            <a:off x="4132332" y="3174866"/>
            <a:ext cx="2098651" cy="369332"/>
          </a:xfrm>
          <a:prstGeom prst="rect">
            <a:avLst/>
          </a:prstGeom>
          <a:noFill/>
        </p:spPr>
        <p:txBody>
          <a:bodyPr wrap="none" rtlCol="0">
            <a:spAutoFit/>
          </a:bodyPr>
          <a:lstStyle/>
          <a:p>
            <a:r>
              <a:rPr lang="tr-TR" dirty="0">
                <a:solidFill>
                  <a:schemeClr val="bg1"/>
                </a:solidFill>
              </a:rPr>
              <a:t>kitaplar    yazarlar</a:t>
            </a:r>
          </a:p>
        </p:txBody>
      </p:sp>
    </p:spTree>
    <p:extLst>
      <p:ext uri="{BB962C8B-B14F-4D97-AF65-F5344CB8AC3E}">
        <p14:creationId xmlns:p14="http://schemas.microsoft.com/office/powerpoint/2010/main" val="5671245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Left</a:t>
            </a:r>
            <a:r>
              <a:rPr lang="tr-TR" dirty="0"/>
              <a:t> </a:t>
            </a:r>
            <a:r>
              <a:rPr lang="tr-TR" dirty="0" err="1"/>
              <a:t>Join</a:t>
            </a:r>
            <a:endParaRPr lang="tr-TR" dirty="0"/>
          </a:p>
        </p:txBody>
      </p:sp>
      <p:sp>
        <p:nvSpPr>
          <p:cNvPr id="3" name="İçerik Yer Tutucusu 2"/>
          <p:cNvSpPr>
            <a:spLocks noGrp="1"/>
          </p:cNvSpPr>
          <p:nvPr>
            <p:ph idx="1"/>
          </p:nvPr>
        </p:nvSpPr>
        <p:spPr/>
        <p:txBody>
          <a:bodyPr/>
          <a:lstStyle/>
          <a:p>
            <a:endParaRPr lang="tr-TR"/>
          </a:p>
        </p:txBody>
      </p:sp>
      <p:pic>
        <p:nvPicPr>
          <p:cNvPr id="5" name="Resim 4"/>
          <p:cNvPicPr>
            <a:picLocks noChangeAspect="1"/>
          </p:cNvPicPr>
          <p:nvPr/>
        </p:nvPicPr>
        <p:blipFill>
          <a:blip r:embed="rId2"/>
          <a:stretch>
            <a:fillRect/>
          </a:stretch>
        </p:blipFill>
        <p:spPr>
          <a:xfrm>
            <a:off x="1321389" y="2048964"/>
            <a:ext cx="8791575" cy="4667250"/>
          </a:xfrm>
          <a:prstGeom prst="rect">
            <a:avLst/>
          </a:prstGeom>
        </p:spPr>
      </p:pic>
    </p:spTree>
    <p:extLst>
      <p:ext uri="{BB962C8B-B14F-4D97-AF65-F5344CB8AC3E}">
        <p14:creationId xmlns:p14="http://schemas.microsoft.com/office/powerpoint/2010/main" val="13519979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Right </a:t>
            </a:r>
            <a:r>
              <a:rPr lang="tr-TR" dirty="0" err="1"/>
              <a:t>Join</a:t>
            </a:r>
            <a:endParaRPr lang="tr-TR" dirty="0"/>
          </a:p>
        </p:txBody>
      </p:sp>
      <p:sp>
        <p:nvSpPr>
          <p:cNvPr id="3" name="İçerik Yer Tutucusu 2"/>
          <p:cNvSpPr>
            <a:spLocks noGrp="1"/>
          </p:cNvSpPr>
          <p:nvPr>
            <p:ph idx="1"/>
          </p:nvPr>
        </p:nvSpPr>
        <p:spPr/>
        <p:txBody>
          <a:bodyPr/>
          <a:lstStyle/>
          <a:p>
            <a:endParaRPr lang="tr-TR"/>
          </a:p>
        </p:txBody>
      </p:sp>
      <p:pic>
        <p:nvPicPr>
          <p:cNvPr id="4" name="Resim 3"/>
          <p:cNvPicPr>
            <a:picLocks noChangeAspect="1"/>
          </p:cNvPicPr>
          <p:nvPr/>
        </p:nvPicPr>
        <p:blipFill>
          <a:blip r:embed="rId2"/>
          <a:stretch>
            <a:fillRect/>
          </a:stretch>
        </p:blipFill>
        <p:spPr>
          <a:xfrm>
            <a:off x="1415566" y="2075615"/>
            <a:ext cx="8143369" cy="4521127"/>
          </a:xfrm>
          <a:prstGeom prst="rect">
            <a:avLst/>
          </a:prstGeom>
        </p:spPr>
      </p:pic>
    </p:spTree>
    <p:extLst>
      <p:ext uri="{BB962C8B-B14F-4D97-AF65-F5344CB8AC3E}">
        <p14:creationId xmlns:p14="http://schemas.microsoft.com/office/powerpoint/2010/main" val="2334474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SQL Sütun Çıkarma</a:t>
            </a:r>
            <a:endParaRPr lang="tr-TR" dirty="0"/>
          </a:p>
        </p:txBody>
      </p:sp>
      <p:sp>
        <p:nvSpPr>
          <p:cNvPr id="3" name="İçerik Yer Tutucusu 2"/>
          <p:cNvSpPr>
            <a:spLocks noGrp="1"/>
          </p:cNvSpPr>
          <p:nvPr>
            <p:ph idx="1"/>
          </p:nvPr>
        </p:nvSpPr>
        <p:spPr/>
        <p:txBody>
          <a:bodyPr/>
          <a:lstStyle/>
          <a:p>
            <a:pPr fontAlgn="base"/>
            <a:r>
              <a:rPr lang="tr-TR" b="1" dirty="0"/>
              <a:t>ALTER</a:t>
            </a:r>
            <a:r>
              <a:rPr lang="tr-TR" dirty="0"/>
              <a:t> </a:t>
            </a:r>
            <a:r>
              <a:rPr lang="tr-TR" b="1" dirty="0"/>
              <a:t>TABLE</a:t>
            </a:r>
            <a:r>
              <a:rPr lang="tr-TR" dirty="0"/>
              <a:t> </a:t>
            </a:r>
            <a:r>
              <a:rPr lang="tr-TR" dirty="0" err="1"/>
              <a:t>tablo_adi</a:t>
            </a:r>
            <a:r>
              <a:rPr lang="tr-TR" dirty="0"/>
              <a:t> </a:t>
            </a:r>
            <a:r>
              <a:rPr lang="tr-TR" b="1" dirty="0"/>
              <a:t>DROP</a:t>
            </a:r>
            <a:r>
              <a:rPr lang="tr-TR" dirty="0"/>
              <a:t> </a:t>
            </a:r>
            <a:r>
              <a:rPr lang="tr-TR" b="1" dirty="0"/>
              <a:t>COLUMN</a:t>
            </a:r>
            <a:r>
              <a:rPr lang="tr-TR" dirty="0"/>
              <a:t> </a:t>
            </a:r>
            <a:r>
              <a:rPr lang="tr-TR" dirty="0" err="1"/>
              <a:t>sütun_adi</a:t>
            </a:r>
            <a:endParaRPr lang="tr-TR" dirty="0"/>
          </a:p>
          <a:p>
            <a:pPr marL="0" indent="0" fontAlgn="base">
              <a:buNone/>
            </a:pPr>
            <a:r>
              <a:rPr lang="tr-TR" dirty="0"/>
              <a:t>-birden fazla sütun kaldırma</a:t>
            </a:r>
          </a:p>
          <a:p>
            <a:pPr fontAlgn="base"/>
            <a:r>
              <a:rPr lang="tr-TR" b="1" dirty="0"/>
              <a:t>ALTER</a:t>
            </a:r>
            <a:r>
              <a:rPr lang="tr-TR" dirty="0"/>
              <a:t> </a:t>
            </a:r>
            <a:r>
              <a:rPr lang="tr-TR" b="1" dirty="0"/>
              <a:t>TABLE</a:t>
            </a:r>
            <a:r>
              <a:rPr lang="tr-TR" dirty="0"/>
              <a:t> </a:t>
            </a:r>
            <a:r>
              <a:rPr lang="tr-TR" dirty="0" err="1"/>
              <a:t>tablo_adi</a:t>
            </a:r>
            <a:r>
              <a:rPr lang="tr-TR" dirty="0"/>
              <a:t>  </a:t>
            </a:r>
            <a:r>
              <a:rPr lang="tr-TR" b="1" dirty="0"/>
              <a:t>DROP</a:t>
            </a:r>
            <a:r>
              <a:rPr lang="tr-TR" dirty="0"/>
              <a:t> </a:t>
            </a:r>
            <a:r>
              <a:rPr lang="tr-TR" b="1" dirty="0"/>
              <a:t>COLUMN</a:t>
            </a:r>
            <a:r>
              <a:rPr lang="tr-TR" dirty="0"/>
              <a:t> sutun1,sutun2</a:t>
            </a:r>
          </a:p>
          <a:p>
            <a:endParaRPr lang="tr-TR" dirty="0"/>
          </a:p>
          <a:p>
            <a:r>
              <a:rPr lang="en-US" b="1" dirty="0"/>
              <a:t>ALTER</a:t>
            </a:r>
            <a:r>
              <a:rPr lang="en-US" dirty="0"/>
              <a:t> </a:t>
            </a:r>
            <a:r>
              <a:rPr lang="en-US" b="1" dirty="0"/>
              <a:t>TABLE</a:t>
            </a:r>
            <a:r>
              <a:rPr lang="en-US" dirty="0"/>
              <a:t> </a:t>
            </a:r>
            <a:r>
              <a:rPr lang="en-US" dirty="0" err="1"/>
              <a:t>yazar</a:t>
            </a:r>
            <a:r>
              <a:rPr lang="en-US" dirty="0"/>
              <a:t> </a:t>
            </a:r>
            <a:r>
              <a:rPr lang="en-US" b="1" dirty="0"/>
              <a:t>DROP</a:t>
            </a:r>
            <a:r>
              <a:rPr lang="en-US" dirty="0"/>
              <a:t> </a:t>
            </a:r>
            <a:r>
              <a:rPr lang="en-US" b="1" dirty="0"/>
              <a:t>COLUMN</a:t>
            </a:r>
            <a:r>
              <a:rPr lang="en-US" dirty="0"/>
              <a:t> </a:t>
            </a:r>
            <a:r>
              <a:rPr lang="en-US" dirty="0" err="1"/>
              <a:t>dogumtarih</a:t>
            </a:r>
            <a:endParaRPr lang="tr-TR" dirty="0"/>
          </a:p>
        </p:txBody>
      </p:sp>
    </p:spTree>
    <p:extLst>
      <p:ext uri="{BB962C8B-B14F-4D97-AF65-F5344CB8AC3E}">
        <p14:creationId xmlns:p14="http://schemas.microsoft.com/office/powerpoint/2010/main" val="10727515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Full </a:t>
            </a:r>
            <a:r>
              <a:rPr lang="tr-TR" dirty="0" err="1"/>
              <a:t>Join</a:t>
            </a:r>
            <a:endParaRPr lang="tr-TR" dirty="0"/>
          </a:p>
        </p:txBody>
      </p:sp>
      <p:sp>
        <p:nvSpPr>
          <p:cNvPr id="3" name="İçerik Yer Tutucusu 2"/>
          <p:cNvSpPr>
            <a:spLocks noGrp="1"/>
          </p:cNvSpPr>
          <p:nvPr>
            <p:ph idx="1"/>
          </p:nvPr>
        </p:nvSpPr>
        <p:spPr/>
        <p:txBody>
          <a:bodyPr/>
          <a:lstStyle/>
          <a:p>
            <a:r>
              <a:rPr lang="tr-TR" dirty="0"/>
              <a:t>1401 kayıt</a:t>
            </a:r>
          </a:p>
        </p:txBody>
      </p:sp>
      <p:pic>
        <p:nvPicPr>
          <p:cNvPr id="4" name="Resim 3"/>
          <p:cNvPicPr>
            <a:picLocks noChangeAspect="1"/>
          </p:cNvPicPr>
          <p:nvPr/>
        </p:nvPicPr>
        <p:blipFill>
          <a:blip r:embed="rId2"/>
          <a:stretch>
            <a:fillRect/>
          </a:stretch>
        </p:blipFill>
        <p:spPr>
          <a:xfrm>
            <a:off x="2916727" y="2061046"/>
            <a:ext cx="6397092" cy="4624510"/>
          </a:xfrm>
          <a:prstGeom prst="rect">
            <a:avLst/>
          </a:prstGeom>
        </p:spPr>
      </p:pic>
    </p:spTree>
    <p:extLst>
      <p:ext uri="{BB962C8B-B14F-4D97-AF65-F5344CB8AC3E}">
        <p14:creationId xmlns:p14="http://schemas.microsoft.com/office/powerpoint/2010/main" val="38183855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Cross </a:t>
            </a:r>
            <a:r>
              <a:rPr lang="tr-TR" dirty="0" err="1"/>
              <a:t>Join</a:t>
            </a:r>
            <a:endParaRPr lang="tr-TR" dirty="0"/>
          </a:p>
        </p:txBody>
      </p:sp>
      <p:sp>
        <p:nvSpPr>
          <p:cNvPr id="3" name="İçerik Yer Tutucusu 2"/>
          <p:cNvSpPr>
            <a:spLocks noGrp="1"/>
          </p:cNvSpPr>
          <p:nvPr>
            <p:ph idx="1"/>
          </p:nvPr>
        </p:nvSpPr>
        <p:spPr/>
        <p:txBody>
          <a:bodyPr/>
          <a:lstStyle/>
          <a:p>
            <a:pPr algn="just"/>
            <a:r>
              <a:rPr lang="tr-TR" dirty="0"/>
              <a:t>CROSS JOIN tablolar arasında yapılan birleştirme işleminde seçilen alanlar arasındaki tüm kombinasyonları sonuç tablosu olarak vermeyi sağlar. </a:t>
            </a:r>
            <a:r>
              <a:rPr lang="tr-TR" dirty="0" err="1"/>
              <a:t>Veritabanlarında</a:t>
            </a:r>
            <a:r>
              <a:rPr lang="tr-TR" dirty="0"/>
              <a:t> fazla kullanılmayan bir yöntem olan CROSS </a:t>
            </a:r>
            <a:r>
              <a:rPr lang="tr-TR" dirty="0" err="1"/>
              <a:t>JOIN'in</a:t>
            </a:r>
            <a:r>
              <a:rPr lang="tr-TR" dirty="0"/>
              <a:t> oluşturduğu sonuç tablosunda satır sayısı, alanların </a:t>
            </a:r>
            <a:r>
              <a:rPr lang="tr-TR" dirty="0" err="1"/>
              <a:t>kartezyen</a:t>
            </a:r>
            <a:r>
              <a:rPr lang="tr-TR" dirty="0"/>
              <a:t> çarpım sayısı kadardır. Örneğin; ilk alanda 4, ikinci alanda 3 satır varsa 3*4=12 tane satır oluşacaktır.</a:t>
            </a:r>
          </a:p>
        </p:txBody>
      </p:sp>
    </p:spTree>
    <p:extLst>
      <p:ext uri="{BB962C8B-B14F-4D97-AF65-F5344CB8AC3E}">
        <p14:creationId xmlns:p14="http://schemas.microsoft.com/office/powerpoint/2010/main" val="14510417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Cross </a:t>
            </a:r>
            <a:r>
              <a:rPr lang="tr-TR" dirty="0" err="1"/>
              <a:t>Join</a:t>
            </a:r>
            <a:endParaRPr lang="tr-TR" dirty="0"/>
          </a:p>
        </p:txBody>
      </p:sp>
      <p:sp>
        <p:nvSpPr>
          <p:cNvPr id="3" name="İçerik Yer Tutucusu 2"/>
          <p:cNvSpPr>
            <a:spLocks noGrp="1"/>
          </p:cNvSpPr>
          <p:nvPr>
            <p:ph idx="1"/>
          </p:nvPr>
        </p:nvSpPr>
        <p:spPr/>
        <p:txBody>
          <a:bodyPr/>
          <a:lstStyle/>
          <a:p>
            <a:endParaRPr lang="tr-TR"/>
          </a:p>
        </p:txBody>
      </p:sp>
      <p:pic>
        <p:nvPicPr>
          <p:cNvPr id="4" name="Resim 3"/>
          <p:cNvPicPr>
            <a:picLocks noChangeAspect="1"/>
          </p:cNvPicPr>
          <p:nvPr/>
        </p:nvPicPr>
        <p:blipFill>
          <a:blip r:embed="rId2"/>
          <a:stretch>
            <a:fillRect/>
          </a:stretch>
        </p:blipFill>
        <p:spPr>
          <a:xfrm>
            <a:off x="1385615" y="2076994"/>
            <a:ext cx="8715375" cy="4781006"/>
          </a:xfrm>
          <a:prstGeom prst="rect">
            <a:avLst/>
          </a:prstGeom>
        </p:spPr>
      </p:pic>
    </p:spTree>
    <p:extLst>
      <p:ext uri="{BB962C8B-B14F-4D97-AF65-F5344CB8AC3E}">
        <p14:creationId xmlns:p14="http://schemas.microsoft.com/office/powerpoint/2010/main" val="39530518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Veritabanı</a:t>
            </a:r>
            <a:r>
              <a:rPr lang="tr-TR" dirty="0"/>
              <a:t> Uygulaması</a:t>
            </a:r>
          </a:p>
        </p:txBody>
      </p:sp>
      <p:sp>
        <p:nvSpPr>
          <p:cNvPr id="3" name="İçerik Yer Tutucusu 2"/>
          <p:cNvSpPr>
            <a:spLocks noGrp="1"/>
          </p:cNvSpPr>
          <p:nvPr>
            <p:ph idx="1"/>
          </p:nvPr>
        </p:nvSpPr>
        <p:spPr/>
        <p:txBody>
          <a:bodyPr/>
          <a:lstStyle/>
          <a:p>
            <a:r>
              <a:rPr lang="tr-TR" dirty="0"/>
              <a:t>UKEY </a:t>
            </a:r>
            <a:r>
              <a:rPr lang="tr-TR"/>
              <a:t>üzerinden paylaşılmıştır.</a:t>
            </a:r>
            <a:endParaRPr lang="tr-TR" dirty="0"/>
          </a:p>
        </p:txBody>
      </p:sp>
      <p:pic>
        <p:nvPicPr>
          <p:cNvPr id="4" name="Resim 3"/>
          <p:cNvPicPr>
            <a:picLocks noChangeAspect="1"/>
          </p:cNvPicPr>
          <p:nvPr/>
        </p:nvPicPr>
        <p:blipFill>
          <a:blip r:embed="rId2"/>
          <a:stretch>
            <a:fillRect/>
          </a:stretch>
        </p:blipFill>
        <p:spPr>
          <a:xfrm>
            <a:off x="3265715" y="2793020"/>
            <a:ext cx="5040546" cy="3789100"/>
          </a:xfrm>
          <a:prstGeom prst="rect">
            <a:avLst/>
          </a:prstGeom>
        </p:spPr>
      </p:pic>
    </p:spTree>
    <p:extLst>
      <p:ext uri="{BB962C8B-B14F-4D97-AF65-F5344CB8AC3E}">
        <p14:creationId xmlns:p14="http://schemas.microsoft.com/office/powerpoint/2010/main" val="21612158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Veritabanı</a:t>
            </a:r>
            <a:r>
              <a:rPr lang="tr-TR" dirty="0"/>
              <a:t> Uygulaması</a:t>
            </a:r>
          </a:p>
        </p:txBody>
      </p:sp>
      <p:sp>
        <p:nvSpPr>
          <p:cNvPr id="3" name="İçerik Yer Tutucusu 2"/>
          <p:cNvSpPr>
            <a:spLocks noGrp="1"/>
          </p:cNvSpPr>
          <p:nvPr>
            <p:ph idx="1"/>
          </p:nvPr>
        </p:nvSpPr>
        <p:spPr/>
        <p:txBody>
          <a:bodyPr/>
          <a:lstStyle/>
          <a:p>
            <a:endParaRPr lang="tr-TR"/>
          </a:p>
        </p:txBody>
      </p:sp>
      <p:pic>
        <p:nvPicPr>
          <p:cNvPr id="4" name="Resim 3"/>
          <p:cNvPicPr>
            <a:picLocks noChangeAspect="1"/>
          </p:cNvPicPr>
          <p:nvPr/>
        </p:nvPicPr>
        <p:blipFill>
          <a:blip r:embed="rId2"/>
          <a:stretch>
            <a:fillRect/>
          </a:stretch>
        </p:blipFill>
        <p:spPr>
          <a:xfrm>
            <a:off x="2175091" y="2459564"/>
            <a:ext cx="6229350" cy="3476625"/>
          </a:xfrm>
          <a:prstGeom prst="rect">
            <a:avLst/>
          </a:prstGeom>
        </p:spPr>
      </p:pic>
    </p:spTree>
    <p:extLst>
      <p:ext uri="{BB962C8B-B14F-4D97-AF65-F5344CB8AC3E}">
        <p14:creationId xmlns:p14="http://schemas.microsoft.com/office/powerpoint/2010/main" val="28401865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Veritabanı</a:t>
            </a:r>
            <a:r>
              <a:rPr lang="tr-TR" dirty="0"/>
              <a:t> Uygulaması</a:t>
            </a:r>
          </a:p>
        </p:txBody>
      </p:sp>
      <p:sp>
        <p:nvSpPr>
          <p:cNvPr id="3" name="İçerik Yer Tutucusu 2"/>
          <p:cNvSpPr>
            <a:spLocks noGrp="1"/>
          </p:cNvSpPr>
          <p:nvPr>
            <p:ph idx="1"/>
          </p:nvPr>
        </p:nvSpPr>
        <p:spPr/>
        <p:txBody>
          <a:bodyPr/>
          <a:lstStyle/>
          <a:p>
            <a:endParaRPr lang="tr-TR"/>
          </a:p>
        </p:txBody>
      </p:sp>
      <p:pic>
        <p:nvPicPr>
          <p:cNvPr id="4" name="Resim 3"/>
          <p:cNvPicPr>
            <a:picLocks noChangeAspect="1"/>
          </p:cNvPicPr>
          <p:nvPr/>
        </p:nvPicPr>
        <p:blipFill>
          <a:blip r:embed="rId2"/>
          <a:stretch>
            <a:fillRect/>
          </a:stretch>
        </p:blipFill>
        <p:spPr>
          <a:xfrm>
            <a:off x="2396388" y="2336873"/>
            <a:ext cx="6181725" cy="4000500"/>
          </a:xfrm>
          <a:prstGeom prst="rect">
            <a:avLst/>
          </a:prstGeom>
        </p:spPr>
      </p:pic>
    </p:spTree>
    <p:extLst>
      <p:ext uri="{BB962C8B-B14F-4D97-AF65-F5344CB8AC3E}">
        <p14:creationId xmlns:p14="http://schemas.microsoft.com/office/powerpoint/2010/main" val="24346231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Veritabanı</a:t>
            </a:r>
            <a:r>
              <a:rPr lang="tr-TR" dirty="0"/>
              <a:t> Uygulaması</a:t>
            </a:r>
          </a:p>
        </p:txBody>
      </p:sp>
      <p:sp>
        <p:nvSpPr>
          <p:cNvPr id="3" name="İçerik Yer Tutucusu 2"/>
          <p:cNvSpPr>
            <a:spLocks noGrp="1"/>
          </p:cNvSpPr>
          <p:nvPr>
            <p:ph idx="1"/>
          </p:nvPr>
        </p:nvSpPr>
        <p:spPr/>
        <p:txBody>
          <a:bodyPr/>
          <a:lstStyle/>
          <a:p>
            <a:endParaRPr lang="tr-TR"/>
          </a:p>
        </p:txBody>
      </p:sp>
      <p:pic>
        <p:nvPicPr>
          <p:cNvPr id="4" name="Resim 3"/>
          <p:cNvPicPr>
            <a:picLocks noChangeAspect="1"/>
          </p:cNvPicPr>
          <p:nvPr/>
        </p:nvPicPr>
        <p:blipFill>
          <a:blip r:embed="rId2"/>
          <a:stretch>
            <a:fillRect/>
          </a:stretch>
        </p:blipFill>
        <p:spPr>
          <a:xfrm>
            <a:off x="2348763" y="2060081"/>
            <a:ext cx="6276975" cy="4152900"/>
          </a:xfrm>
          <a:prstGeom prst="rect">
            <a:avLst/>
          </a:prstGeom>
        </p:spPr>
      </p:pic>
    </p:spTree>
    <p:extLst>
      <p:ext uri="{BB962C8B-B14F-4D97-AF65-F5344CB8AC3E}">
        <p14:creationId xmlns:p14="http://schemas.microsoft.com/office/powerpoint/2010/main" val="22408862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Veritabanı</a:t>
            </a:r>
            <a:r>
              <a:rPr lang="tr-TR" dirty="0"/>
              <a:t> Uygulaması</a:t>
            </a:r>
          </a:p>
        </p:txBody>
      </p:sp>
      <p:sp>
        <p:nvSpPr>
          <p:cNvPr id="3" name="İçerik Yer Tutucusu 2"/>
          <p:cNvSpPr>
            <a:spLocks noGrp="1"/>
          </p:cNvSpPr>
          <p:nvPr>
            <p:ph idx="1"/>
          </p:nvPr>
        </p:nvSpPr>
        <p:spPr/>
        <p:txBody>
          <a:bodyPr/>
          <a:lstStyle/>
          <a:p>
            <a:endParaRPr lang="tr-TR" dirty="0"/>
          </a:p>
        </p:txBody>
      </p:sp>
      <p:pic>
        <p:nvPicPr>
          <p:cNvPr id="4" name="Resim 3"/>
          <p:cNvPicPr>
            <a:picLocks noChangeAspect="1"/>
          </p:cNvPicPr>
          <p:nvPr/>
        </p:nvPicPr>
        <p:blipFill>
          <a:blip r:embed="rId2"/>
          <a:stretch>
            <a:fillRect/>
          </a:stretch>
        </p:blipFill>
        <p:spPr>
          <a:xfrm>
            <a:off x="2224939" y="2008143"/>
            <a:ext cx="5627090" cy="1589525"/>
          </a:xfrm>
          <a:prstGeom prst="rect">
            <a:avLst/>
          </a:prstGeom>
        </p:spPr>
      </p:pic>
      <p:pic>
        <p:nvPicPr>
          <p:cNvPr id="5" name="Resim 4"/>
          <p:cNvPicPr>
            <a:picLocks noChangeAspect="1"/>
          </p:cNvPicPr>
          <p:nvPr/>
        </p:nvPicPr>
        <p:blipFill>
          <a:blip r:embed="rId3"/>
          <a:stretch>
            <a:fillRect/>
          </a:stretch>
        </p:blipFill>
        <p:spPr>
          <a:xfrm>
            <a:off x="2334477" y="3712563"/>
            <a:ext cx="5408014" cy="3133283"/>
          </a:xfrm>
          <a:prstGeom prst="rect">
            <a:avLst/>
          </a:prstGeom>
        </p:spPr>
      </p:pic>
    </p:spTree>
    <p:extLst>
      <p:ext uri="{BB962C8B-B14F-4D97-AF65-F5344CB8AC3E}">
        <p14:creationId xmlns:p14="http://schemas.microsoft.com/office/powerpoint/2010/main" val="17345253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Veritabanı</a:t>
            </a:r>
            <a:r>
              <a:rPr lang="tr-TR" dirty="0"/>
              <a:t> Uygulaması</a:t>
            </a:r>
          </a:p>
        </p:txBody>
      </p:sp>
      <p:sp>
        <p:nvSpPr>
          <p:cNvPr id="3" name="İçerik Yer Tutucusu 2"/>
          <p:cNvSpPr>
            <a:spLocks noGrp="1"/>
          </p:cNvSpPr>
          <p:nvPr>
            <p:ph idx="1"/>
          </p:nvPr>
        </p:nvSpPr>
        <p:spPr/>
        <p:txBody>
          <a:bodyPr/>
          <a:lstStyle/>
          <a:p>
            <a:endParaRPr lang="tr-TR" dirty="0"/>
          </a:p>
        </p:txBody>
      </p:sp>
      <p:pic>
        <p:nvPicPr>
          <p:cNvPr id="4" name="Resim 3"/>
          <p:cNvPicPr>
            <a:picLocks noChangeAspect="1"/>
          </p:cNvPicPr>
          <p:nvPr/>
        </p:nvPicPr>
        <p:blipFill>
          <a:blip r:embed="rId2"/>
          <a:stretch>
            <a:fillRect/>
          </a:stretch>
        </p:blipFill>
        <p:spPr>
          <a:xfrm>
            <a:off x="2348763" y="2259961"/>
            <a:ext cx="6276975" cy="4143375"/>
          </a:xfrm>
          <a:prstGeom prst="rect">
            <a:avLst/>
          </a:prstGeom>
        </p:spPr>
      </p:pic>
    </p:spTree>
    <p:extLst>
      <p:ext uri="{BB962C8B-B14F-4D97-AF65-F5344CB8AC3E}">
        <p14:creationId xmlns:p14="http://schemas.microsoft.com/office/powerpoint/2010/main" val="8943656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Veritabanı</a:t>
            </a:r>
            <a:r>
              <a:rPr lang="tr-TR" dirty="0"/>
              <a:t> Uygulaması</a:t>
            </a:r>
          </a:p>
        </p:txBody>
      </p:sp>
      <p:sp>
        <p:nvSpPr>
          <p:cNvPr id="3" name="İçerik Yer Tutucusu 2"/>
          <p:cNvSpPr>
            <a:spLocks noGrp="1"/>
          </p:cNvSpPr>
          <p:nvPr>
            <p:ph idx="1"/>
          </p:nvPr>
        </p:nvSpPr>
        <p:spPr/>
        <p:txBody>
          <a:bodyPr/>
          <a:lstStyle/>
          <a:p>
            <a:endParaRPr lang="tr-TR"/>
          </a:p>
        </p:txBody>
      </p:sp>
      <p:pic>
        <p:nvPicPr>
          <p:cNvPr id="4" name="Resim 3"/>
          <p:cNvPicPr>
            <a:picLocks noChangeAspect="1"/>
          </p:cNvPicPr>
          <p:nvPr/>
        </p:nvPicPr>
        <p:blipFill>
          <a:blip r:embed="rId2"/>
          <a:stretch>
            <a:fillRect/>
          </a:stretch>
        </p:blipFill>
        <p:spPr>
          <a:xfrm>
            <a:off x="2382101" y="2069374"/>
            <a:ext cx="6210300" cy="4495800"/>
          </a:xfrm>
          <a:prstGeom prst="rect">
            <a:avLst/>
          </a:prstGeom>
        </p:spPr>
      </p:pic>
    </p:spTree>
    <p:extLst>
      <p:ext uri="{BB962C8B-B14F-4D97-AF65-F5344CB8AC3E}">
        <p14:creationId xmlns:p14="http://schemas.microsoft.com/office/powerpoint/2010/main" val="2185091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SQL Sütun Veri Türü Değiştirme</a:t>
            </a:r>
            <a:endParaRPr lang="tr-TR" dirty="0"/>
          </a:p>
        </p:txBody>
      </p:sp>
      <p:sp>
        <p:nvSpPr>
          <p:cNvPr id="3" name="İçerik Yer Tutucusu 2"/>
          <p:cNvSpPr>
            <a:spLocks noGrp="1"/>
          </p:cNvSpPr>
          <p:nvPr>
            <p:ph idx="1"/>
          </p:nvPr>
        </p:nvSpPr>
        <p:spPr/>
        <p:txBody>
          <a:bodyPr/>
          <a:lstStyle/>
          <a:p>
            <a:r>
              <a:rPr lang="it-IT" b="1" dirty="0"/>
              <a:t>ALTER</a:t>
            </a:r>
            <a:r>
              <a:rPr lang="it-IT" dirty="0"/>
              <a:t> </a:t>
            </a:r>
            <a:r>
              <a:rPr lang="it-IT" b="1" dirty="0"/>
              <a:t>TABLE</a:t>
            </a:r>
            <a:r>
              <a:rPr lang="it-IT" dirty="0"/>
              <a:t> tablo_adi </a:t>
            </a:r>
            <a:r>
              <a:rPr lang="it-IT" b="1" dirty="0"/>
              <a:t>ALTER</a:t>
            </a:r>
            <a:r>
              <a:rPr lang="it-IT" dirty="0"/>
              <a:t> </a:t>
            </a:r>
            <a:r>
              <a:rPr lang="it-IT" b="1" dirty="0"/>
              <a:t>COLUMN</a:t>
            </a:r>
            <a:r>
              <a:rPr lang="it-IT" dirty="0"/>
              <a:t>  sutun_adi veri_turu</a:t>
            </a:r>
            <a:endParaRPr lang="tr-TR" dirty="0"/>
          </a:p>
          <a:p>
            <a:endParaRPr lang="tr-TR" dirty="0"/>
          </a:p>
          <a:p>
            <a:r>
              <a:rPr lang="tr-TR" dirty="0"/>
              <a:t>ALTER TABLE yazar ALTER COLUMN  </a:t>
            </a:r>
            <a:r>
              <a:rPr lang="tr-TR" dirty="0" err="1"/>
              <a:t>yazarad</a:t>
            </a:r>
            <a:r>
              <a:rPr lang="tr-TR" dirty="0"/>
              <a:t> </a:t>
            </a:r>
            <a:r>
              <a:rPr lang="tr-TR" dirty="0" err="1"/>
              <a:t>varchar</a:t>
            </a:r>
            <a:r>
              <a:rPr lang="tr-TR" dirty="0"/>
              <a:t>(25)</a:t>
            </a:r>
          </a:p>
          <a:p>
            <a:pPr marL="0" indent="0">
              <a:buNone/>
            </a:pPr>
            <a:r>
              <a:rPr lang="tr-TR" dirty="0"/>
              <a:t>			(</a:t>
            </a:r>
            <a:r>
              <a:rPr lang="tr-TR" dirty="0" err="1"/>
              <a:t>yazarad</a:t>
            </a:r>
            <a:r>
              <a:rPr lang="tr-TR" dirty="0"/>
              <a:t> </a:t>
            </a:r>
            <a:r>
              <a:rPr lang="tr-TR" b="1" dirty="0" err="1"/>
              <a:t>varchar</a:t>
            </a:r>
            <a:r>
              <a:rPr lang="tr-TR" dirty="0"/>
              <a:t>(50))</a:t>
            </a:r>
          </a:p>
        </p:txBody>
      </p:sp>
    </p:spTree>
    <p:extLst>
      <p:ext uri="{BB962C8B-B14F-4D97-AF65-F5344CB8AC3E}">
        <p14:creationId xmlns:p14="http://schemas.microsoft.com/office/powerpoint/2010/main" val="13455845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Kaynaklar	</a:t>
            </a:r>
          </a:p>
        </p:txBody>
      </p:sp>
      <p:sp>
        <p:nvSpPr>
          <p:cNvPr id="3" name="İçerik Yer Tutucusu 2"/>
          <p:cNvSpPr>
            <a:spLocks noGrp="1"/>
          </p:cNvSpPr>
          <p:nvPr>
            <p:ph idx="1"/>
          </p:nvPr>
        </p:nvSpPr>
        <p:spPr/>
        <p:txBody>
          <a:bodyPr/>
          <a:lstStyle/>
          <a:p>
            <a:r>
              <a:rPr lang="tr-TR" dirty="0" err="1"/>
              <a:t>Veritabanı</a:t>
            </a:r>
            <a:r>
              <a:rPr lang="tr-TR" dirty="0"/>
              <a:t> Yönetim Sistemleri 1-2 </a:t>
            </a:r>
            <a:r>
              <a:rPr lang="tr-TR" dirty="0" err="1"/>
              <a:t>Turtgut</a:t>
            </a:r>
            <a:r>
              <a:rPr lang="tr-TR" dirty="0"/>
              <a:t> </a:t>
            </a:r>
            <a:r>
              <a:rPr lang="tr-TR" dirty="0" err="1"/>
              <a:t>Özseven</a:t>
            </a:r>
            <a:endParaRPr lang="tr-TR" dirty="0"/>
          </a:p>
          <a:p>
            <a:r>
              <a:rPr lang="tr-TR" dirty="0" err="1"/>
              <a:t>Veritabanı</a:t>
            </a:r>
            <a:r>
              <a:rPr lang="tr-TR" dirty="0"/>
              <a:t> Yönetim Sistemleri-İbrahim Çil</a:t>
            </a:r>
          </a:p>
          <a:p>
            <a:r>
              <a:rPr lang="tr-TR" dirty="0"/>
              <a:t>Programlama ve </a:t>
            </a:r>
            <a:r>
              <a:rPr lang="tr-TR" dirty="0" err="1"/>
              <a:t>Veritabanı</a:t>
            </a:r>
            <a:r>
              <a:rPr lang="tr-TR" dirty="0"/>
              <a:t> Mantığı-Kadir Çamoğlu</a:t>
            </a:r>
          </a:p>
          <a:p>
            <a:r>
              <a:rPr lang="tr-TR" dirty="0"/>
              <a:t>VTYS Ders Notları-Gökhan </a:t>
            </a:r>
            <a:r>
              <a:rPr lang="tr-TR" dirty="0" err="1"/>
              <a:t>Memiş</a:t>
            </a:r>
            <a:endParaRPr lang="tr-TR" dirty="0"/>
          </a:p>
          <a:p>
            <a:r>
              <a:rPr lang="tr-TR" dirty="0"/>
              <a:t>VTYS Ders Notları-Fatih Kayaalp </a:t>
            </a:r>
            <a:r>
              <a:rPr lang="tr-TR" dirty="0" err="1"/>
              <a:t>Memiş</a:t>
            </a:r>
            <a:endParaRPr lang="tr-TR" dirty="0"/>
          </a:p>
          <a:p>
            <a:r>
              <a:rPr lang="tr-TR" dirty="0"/>
              <a:t>İnternet</a:t>
            </a:r>
          </a:p>
          <a:p>
            <a:endParaRPr lang="tr-TR" dirty="0"/>
          </a:p>
          <a:p>
            <a:endParaRPr lang="tr-TR" dirty="0"/>
          </a:p>
        </p:txBody>
      </p:sp>
    </p:spTree>
    <p:extLst>
      <p:ext uri="{BB962C8B-B14F-4D97-AF65-F5344CB8AC3E}">
        <p14:creationId xmlns:p14="http://schemas.microsoft.com/office/powerpoint/2010/main" val="3740828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Alter</a:t>
            </a:r>
            <a:r>
              <a:rPr lang="tr-TR" dirty="0"/>
              <a:t> Uygulamaları</a:t>
            </a:r>
          </a:p>
        </p:txBody>
      </p:sp>
      <p:sp>
        <p:nvSpPr>
          <p:cNvPr id="3" name="İçerik Yer Tutucusu 2"/>
          <p:cNvSpPr>
            <a:spLocks noGrp="1"/>
          </p:cNvSpPr>
          <p:nvPr>
            <p:ph idx="1"/>
          </p:nvPr>
        </p:nvSpPr>
        <p:spPr/>
        <p:txBody>
          <a:bodyPr>
            <a:normAutofit/>
          </a:bodyPr>
          <a:lstStyle/>
          <a:p>
            <a:r>
              <a:rPr lang="tr-TR" sz="2000" dirty="0"/>
              <a:t>ALTER TABLE </a:t>
            </a:r>
            <a:r>
              <a:rPr lang="tr-TR" sz="2000" dirty="0" err="1"/>
              <a:t>tablo_adi</a:t>
            </a:r>
            <a:r>
              <a:rPr lang="tr-TR" sz="2000" dirty="0"/>
              <a:t> ALTER COLUMN  </a:t>
            </a:r>
            <a:r>
              <a:rPr lang="tr-TR" sz="2000" dirty="0" err="1"/>
              <a:t>sutun_adi</a:t>
            </a:r>
            <a:r>
              <a:rPr lang="tr-TR" sz="2000" dirty="0"/>
              <a:t> </a:t>
            </a:r>
            <a:r>
              <a:rPr lang="tr-TR" sz="2000" dirty="0" err="1"/>
              <a:t>veri_turu</a:t>
            </a:r>
            <a:r>
              <a:rPr lang="tr-TR" sz="2000" dirty="0"/>
              <a:t> [</a:t>
            </a:r>
            <a:r>
              <a:rPr lang="tr-TR" sz="2000" b="1" dirty="0"/>
              <a:t>NOT</a:t>
            </a:r>
            <a:r>
              <a:rPr lang="tr-TR" sz="2000" dirty="0"/>
              <a:t> </a:t>
            </a:r>
            <a:r>
              <a:rPr lang="tr-TR" sz="2000" b="1" dirty="0"/>
              <a:t>NULL</a:t>
            </a:r>
            <a:r>
              <a:rPr lang="tr-TR" sz="2000" dirty="0"/>
              <a:t> | </a:t>
            </a:r>
            <a:r>
              <a:rPr lang="tr-TR" sz="2000" b="1" dirty="0"/>
              <a:t>NULL</a:t>
            </a:r>
            <a:r>
              <a:rPr lang="tr-TR" sz="2000" dirty="0"/>
              <a:t> ]</a:t>
            </a:r>
          </a:p>
          <a:p>
            <a:endParaRPr lang="tr-TR" sz="2000" dirty="0"/>
          </a:p>
          <a:p>
            <a:pPr fontAlgn="base"/>
            <a:r>
              <a:rPr lang="tr-TR" dirty="0"/>
              <a:t>ALTER TABLE yazar ALTER COLUMN  </a:t>
            </a:r>
            <a:r>
              <a:rPr lang="tr-TR" dirty="0" err="1"/>
              <a:t>yazarad</a:t>
            </a:r>
            <a:r>
              <a:rPr lang="tr-TR" dirty="0"/>
              <a:t> </a:t>
            </a:r>
            <a:r>
              <a:rPr lang="tr-TR" dirty="0" err="1"/>
              <a:t>varchar</a:t>
            </a:r>
            <a:r>
              <a:rPr lang="tr-TR" dirty="0"/>
              <a:t>(25) </a:t>
            </a:r>
            <a:r>
              <a:rPr lang="tr-TR" b="1" dirty="0"/>
              <a:t>NULL</a:t>
            </a:r>
            <a:endParaRPr lang="tr-TR" dirty="0"/>
          </a:p>
          <a:p>
            <a:pPr fontAlgn="base"/>
            <a:r>
              <a:rPr lang="tr-TR" dirty="0"/>
              <a:t>ALTER TABLE yazar ALTER COLUMN </a:t>
            </a:r>
            <a:r>
              <a:rPr lang="tr-TR" dirty="0" err="1"/>
              <a:t>tcno</a:t>
            </a:r>
            <a:r>
              <a:rPr lang="tr-TR" dirty="0"/>
              <a:t> </a:t>
            </a:r>
            <a:r>
              <a:rPr lang="tr-TR" dirty="0" err="1"/>
              <a:t>varchar</a:t>
            </a:r>
            <a:r>
              <a:rPr lang="tr-TR" dirty="0"/>
              <a:t>(11) </a:t>
            </a:r>
            <a:r>
              <a:rPr lang="tr-TR" b="1" dirty="0"/>
              <a:t>NOT</a:t>
            </a:r>
            <a:r>
              <a:rPr lang="tr-TR" dirty="0"/>
              <a:t> </a:t>
            </a:r>
            <a:r>
              <a:rPr lang="tr-TR" b="1" dirty="0"/>
              <a:t>NULL</a:t>
            </a:r>
            <a:endParaRPr lang="tr-TR" dirty="0"/>
          </a:p>
          <a:p>
            <a:endParaRPr lang="tr-TR" sz="2000" dirty="0"/>
          </a:p>
        </p:txBody>
      </p:sp>
    </p:spTree>
    <p:extLst>
      <p:ext uri="{BB962C8B-B14F-4D97-AF65-F5344CB8AC3E}">
        <p14:creationId xmlns:p14="http://schemas.microsoft.com/office/powerpoint/2010/main" val="1053371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Alter</a:t>
            </a:r>
            <a:r>
              <a:rPr lang="tr-TR" dirty="0"/>
              <a:t> Uygulamaları</a:t>
            </a:r>
          </a:p>
        </p:txBody>
      </p:sp>
      <p:sp>
        <p:nvSpPr>
          <p:cNvPr id="3" name="İçerik Yer Tutucusu 2"/>
          <p:cNvSpPr>
            <a:spLocks noGrp="1"/>
          </p:cNvSpPr>
          <p:nvPr>
            <p:ph idx="1"/>
          </p:nvPr>
        </p:nvSpPr>
        <p:spPr/>
        <p:txBody>
          <a:bodyPr>
            <a:normAutofit/>
          </a:bodyPr>
          <a:lstStyle/>
          <a:p>
            <a:r>
              <a:rPr lang="tr-TR" sz="2000" dirty="0"/>
              <a:t>ALTER TABLE </a:t>
            </a:r>
            <a:r>
              <a:rPr lang="tr-TR" sz="2000" dirty="0" err="1"/>
              <a:t>tablo_adi</a:t>
            </a:r>
            <a:r>
              <a:rPr lang="tr-TR" sz="2000" dirty="0"/>
              <a:t> ADD CONSTRAINT </a:t>
            </a:r>
            <a:r>
              <a:rPr lang="tr-TR" sz="2000" dirty="0" err="1"/>
              <a:t>kisit_adi</a:t>
            </a:r>
            <a:r>
              <a:rPr lang="tr-TR" sz="2000" dirty="0"/>
              <a:t> UNIQUE(</a:t>
            </a:r>
            <a:r>
              <a:rPr lang="tr-TR" sz="2000" dirty="0" err="1"/>
              <a:t>sutun_adi</a:t>
            </a:r>
            <a:r>
              <a:rPr lang="tr-TR" sz="2000" dirty="0"/>
              <a:t>)</a:t>
            </a:r>
          </a:p>
          <a:p>
            <a:endParaRPr lang="tr-TR" dirty="0"/>
          </a:p>
          <a:p>
            <a:pPr lvl="1"/>
            <a:r>
              <a:rPr lang="tr-TR" dirty="0"/>
              <a:t>ALTER TABLE yazar  ADD CONSTRAINT </a:t>
            </a:r>
            <a:r>
              <a:rPr lang="tr-TR" dirty="0" err="1"/>
              <a:t>tcno_kisit</a:t>
            </a:r>
            <a:r>
              <a:rPr lang="tr-TR" dirty="0"/>
              <a:t> UNIQUE (</a:t>
            </a:r>
            <a:r>
              <a:rPr lang="tr-TR" dirty="0" err="1"/>
              <a:t>tcno</a:t>
            </a:r>
            <a:r>
              <a:rPr lang="tr-TR" dirty="0"/>
              <a:t>)</a:t>
            </a:r>
          </a:p>
          <a:p>
            <a:endParaRPr lang="tr-TR" sz="2000" dirty="0"/>
          </a:p>
          <a:p>
            <a:r>
              <a:rPr lang="en-US" sz="2000" dirty="0"/>
              <a:t>ALTER TABLE </a:t>
            </a:r>
            <a:r>
              <a:rPr lang="en-US" sz="2000" dirty="0" err="1"/>
              <a:t>tablo_Adi</a:t>
            </a:r>
            <a:r>
              <a:rPr lang="en-US" sz="2000" dirty="0"/>
              <a:t> ADD CONSTRAINT </a:t>
            </a:r>
            <a:r>
              <a:rPr lang="en-US" sz="2000" dirty="0" err="1"/>
              <a:t>kisit_adi</a:t>
            </a:r>
            <a:r>
              <a:rPr lang="en-US" sz="2000" dirty="0"/>
              <a:t> PRIMARY KEY (</a:t>
            </a:r>
            <a:r>
              <a:rPr lang="en-US" sz="2000" dirty="0" err="1"/>
              <a:t>sutun_adi</a:t>
            </a:r>
            <a:r>
              <a:rPr lang="en-US" sz="2000" dirty="0"/>
              <a:t>)</a:t>
            </a:r>
            <a:endParaRPr lang="tr-TR" sz="2000" dirty="0"/>
          </a:p>
          <a:p>
            <a:endParaRPr lang="tr-TR" sz="2000" dirty="0"/>
          </a:p>
          <a:p>
            <a:pPr lvl="1"/>
            <a:r>
              <a:rPr lang="en-US" sz="1600" dirty="0"/>
              <a:t>ALTER TABLE </a:t>
            </a:r>
            <a:r>
              <a:rPr lang="en-US" sz="1600" dirty="0" err="1"/>
              <a:t>yazar</a:t>
            </a:r>
            <a:r>
              <a:rPr lang="en-US" sz="1600" dirty="0"/>
              <a:t> ADD CONSTRAINT </a:t>
            </a:r>
            <a:r>
              <a:rPr lang="en-US" sz="1600" dirty="0" err="1"/>
              <a:t>PK_yazarno</a:t>
            </a:r>
            <a:r>
              <a:rPr lang="en-US" sz="1600" dirty="0"/>
              <a:t> PRIMARY KEY (</a:t>
            </a:r>
            <a:r>
              <a:rPr lang="en-US" sz="1600" dirty="0" err="1"/>
              <a:t>yazarno</a:t>
            </a:r>
            <a:r>
              <a:rPr lang="en-US" sz="1600" dirty="0"/>
              <a:t>)</a:t>
            </a:r>
            <a:endParaRPr lang="tr-TR" sz="1200" dirty="0"/>
          </a:p>
        </p:txBody>
      </p:sp>
    </p:spTree>
    <p:extLst>
      <p:ext uri="{BB962C8B-B14F-4D97-AF65-F5344CB8AC3E}">
        <p14:creationId xmlns:p14="http://schemas.microsoft.com/office/powerpoint/2010/main" val="1812918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Alter</a:t>
            </a:r>
            <a:r>
              <a:rPr lang="tr-TR" dirty="0"/>
              <a:t> Uygulamaları</a:t>
            </a:r>
          </a:p>
        </p:txBody>
      </p:sp>
      <p:sp>
        <p:nvSpPr>
          <p:cNvPr id="3" name="İçerik Yer Tutucusu 2"/>
          <p:cNvSpPr>
            <a:spLocks noGrp="1"/>
          </p:cNvSpPr>
          <p:nvPr>
            <p:ph idx="1"/>
          </p:nvPr>
        </p:nvSpPr>
        <p:spPr/>
        <p:txBody>
          <a:bodyPr/>
          <a:lstStyle/>
          <a:p>
            <a:r>
              <a:rPr lang="tr-TR" dirty="0"/>
              <a:t>ALTER TABLE </a:t>
            </a:r>
            <a:r>
              <a:rPr lang="tr-TR" dirty="0" err="1"/>
              <a:t>tablo_adi</a:t>
            </a:r>
            <a:r>
              <a:rPr lang="tr-TR" dirty="0"/>
              <a:t> DROP CONSTRAINT </a:t>
            </a:r>
            <a:r>
              <a:rPr lang="tr-TR" dirty="0" err="1"/>
              <a:t>kisit_adi</a:t>
            </a:r>
            <a:endParaRPr lang="tr-TR" dirty="0"/>
          </a:p>
          <a:p>
            <a:endParaRPr lang="tr-TR" dirty="0"/>
          </a:p>
          <a:p>
            <a:pPr lvl="1"/>
            <a:r>
              <a:rPr lang="tr-TR" dirty="0"/>
              <a:t>ALTER TABLE yazar DROP CONSTRAINT </a:t>
            </a:r>
            <a:r>
              <a:rPr lang="tr-TR" dirty="0" err="1"/>
              <a:t>tc_kisit</a:t>
            </a:r>
            <a:endParaRPr lang="tr-TR" dirty="0"/>
          </a:p>
        </p:txBody>
      </p:sp>
    </p:spTree>
    <p:extLst>
      <p:ext uri="{BB962C8B-B14F-4D97-AF65-F5344CB8AC3E}">
        <p14:creationId xmlns:p14="http://schemas.microsoft.com/office/powerpoint/2010/main" val="1750754591"/>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TM04033917[[fn=Berlin]]</Template>
  <TotalTime>4555</TotalTime>
  <Words>2161</Words>
  <Application>Microsoft Office PowerPoint</Application>
  <PresentationFormat>Geniş ekran</PresentationFormat>
  <Paragraphs>259</Paragraphs>
  <Slides>60</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60</vt:i4>
      </vt:variant>
    </vt:vector>
  </HeadingPairs>
  <TitlesOfParts>
    <vt:vector size="64" baseType="lpstr">
      <vt:lpstr>Arial</vt:lpstr>
      <vt:lpstr>Trebuchet MS</vt:lpstr>
      <vt:lpstr>Trebuchet MS (Gövde)</vt:lpstr>
      <vt:lpstr>Berlin</vt:lpstr>
      <vt:lpstr>Veritabanı Yönetim Sistemleri</vt:lpstr>
      <vt:lpstr>Alter</vt:lpstr>
      <vt:lpstr>SQL Sütun Ekleme</vt:lpstr>
      <vt:lpstr>SQL Sütun Ekleme</vt:lpstr>
      <vt:lpstr>SQL Sütun Çıkarma</vt:lpstr>
      <vt:lpstr>SQL Sütun Veri Türü Değiştirme</vt:lpstr>
      <vt:lpstr>Alter Uygulamaları</vt:lpstr>
      <vt:lpstr>Alter Uygulamaları</vt:lpstr>
      <vt:lpstr>Alter Uygulamaları</vt:lpstr>
      <vt:lpstr>SQL Tablodaki Sütunun Adını Değiştirme</vt:lpstr>
      <vt:lpstr>DROP</vt:lpstr>
      <vt:lpstr>DROP</vt:lpstr>
      <vt:lpstr>Örnekler</vt:lpstr>
      <vt:lpstr>Örnekler</vt:lpstr>
      <vt:lpstr>Örnekler</vt:lpstr>
      <vt:lpstr>Örnekler</vt:lpstr>
      <vt:lpstr>Örnekler</vt:lpstr>
      <vt:lpstr>En sık kullanılanlar</vt:lpstr>
      <vt:lpstr>Hazır Fonksiyonlar</vt:lpstr>
      <vt:lpstr>Hazır Fonksiyonlar</vt:lpstr>
      <vt:lpstr>Hazır Fonksiyonlar</vt:lpstr>
      <vt:lpstr>Hazır Fonksiyonlar</vt:lpstr>
      <vt:lpstr>Hazır Fonksiyonlar</vt:lpstr>
      <vt:lpstr>Hazır Fonksiyonlar</vt:lpstr>
      <vt:lpstr>Hazır Fonksiyonlar</vt:lpstr>
      <vt:lpstr>Hazır Fonksiyonlar</vt:lpstr>
      <vt:lpstr>Hazır Fonksiyonlar</vt:lpstr>
      <vt:lpstr>Hazır Fonksiyonlar</vt:lpstr>
      <vt:lpstr>Hazır Fonksiyonlar</vt:lpstr>
      <vt:lpstr>Hazır Fonksiyonlar</vt:lpstr>
      <vt:lpstr>Hazır Fonksiyonlar</vt:lpstr>
      <vt:lpstr>Hazır Fonksiyonlar</vt:lpstr>
      <vt:lpstr>Hazır Fonksiyonlar</vt:lpstr>
      <vt:lpstr>İç içe select komutu</vt:lpstr>
      <vt:lpstr>İç içe select komutu</vt:lpstr>
      <vt:lpstr>İç içe select komutu</vt:lpstr>
      <vt:lpstr>Join İşlemleri</vt:lpstr>
      <vt:lpstr>Join İşlemleri</vt:lpstr>
      <vt:lpstr>Join İşlemleri</vt:lpstr>
      <vt:lpstr>Inner Join</vt:lpstr>
      <vt:lpstr>Inner Join</vt:lpstr>
      <vt:lpstr>Inner Join</vt:lpstr>
      <vt:lpstr>Inner Join</vt:lpstr>
      <vt:lpstr>Outer Join</vt:lpstr>
      <vt:lpstr>Left Outer Join</vt:lpstr>
      <vt:lpstr>Right Outer Join</vt:lpstr>
      <vt:lpstr>Full Outer Join</vt:lpstr>
      <vt:lpstr>Left Join</vt:lpstr>
      <vt:lpstr>Right Join</vt:lpstr>
      <vt:lpstr>Full Join</vt:lpstr>
      <vt:lpstr>Cross Join</vt:lpstr>
      <vt:lpstr>Cross Join</vt:lpstr>
      <vt:lpstr>Veritabanı Uygulaması</vt:lpstr>
      <vt:lpstr>Veritabanı Uygulaması</vt:lpstr>
      <vt:lpstr>Veritabanı Uygulaması</vt:lpstr>
      <vt:lpstr>Veritabanı Uygulaması</vt:lpstr>
      <vt:lpstr>Veritabanı Uygulaması</vt:lpstr>
      <vt:lpstr>Veritabanı Uygulaması</vt:lpstr>
      <vt:lpstr>Veritabanı Uygulaması</vt:lpstr>
      <vt:lpstr>Kaynaklar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Algoritma Analizi</dc:title>
  <dc:creator>Metin BİLGİN</dc:creator>
  <cp:lastModifiedBy>Murat Berk Yetiştirir</cp:lastModifiedBy>
  <cp:revision>121</cp:revision>
  <dcterms:created xsi:type="dcterms:W3CDTF">2020-09-30T21:00:45Z</dcterms:created>
  <dcterms:modified xsi:type="dcterms:W3CDTF">2024-11-29T12:44:25Z</dcterms:modified>
</cp:coreProperties>
</file>