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4" r:id="rId2"/>
    <p:sldId id="257" r:id="rId3"/>
    <p:sldId id="258" r:id="rId4"/>
    <p:sldId id="259" r:id="rId5"/>
    <p:sldId id="260" r:id="rId6"/>
    <p:sldId id="261" r:id="rId7"/>
    <p:sldId id="28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2" r:id="rId2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4BD97"/>
    <a:srgbClr val="DBD185"/>
    <a:srgbClr val="CCC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7" autoAdjust="0"/>
    <p:restoredTop sz="90050" autoAdjust="0"/>
  </p:normalViewPr>
  <p:slideViewPr>
    <p:cSldViewPr>
      <p:cViewPr varScale="1">
        <p:scale>
          <a:sx n="77" d="100"/>
          <a:sy n="77" d="100"/>
        </p:scale>
        <p:origin x="161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6C007-9E58-4D55-B900-421821F1FA7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F112B-FED6-4915-A0F9-D07E31D399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772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937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633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Descendants</a:t>
            </a:r>
            <a:r>
              <a:rPr lang="tr-TR" dirty="0"/>
              <a:t>-</a:t>
            </a:r>
            <a:r>
              <a:rPr lang="tr-TR"/>
              <a:t>&gt;neslinden</a:t>
            </a:r>
            <a:r>
              <a:rPr lang="tr-TR" baseline="0"/>
              <a:t> </a:t>
            </a:r>
            <a:r>
              <a:rPr lang="tr-TR" baseline="0" dirty="0"/>
              <a:t>olan, torun</a:t>
            </a:r>
          </a:p>
          <a:p>
            <a:r>
              <a:rPr lang="tr-TR" baseline="0" dirty="0" err="1"/>
              <a:t>Nondescendant</a:t>
            </a:r>
            <a:r>
              <a:rPr lang="tr-TR" baseline="0" dirty="0"/>
              <a:t>-</a:t>
            </a:r>
            <a:r>
              <a:rPr lang="tr-TR" baseline="0"/>
              <a:t>&gt; </a:t>
            </a:r>
            <a:r>
              <a:rPr lang="en-US" baseline="0"/>
              <a:t>neslinden olmayan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0079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2959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sz="12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3495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sz="12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3495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Hardwired: bütünleşik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7161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Dipstick</a:t>
            </a:r>
            <a:r>
              <a:rPr lang="tr-TR" dirty="0"/>
              <a:t>: yağ çubuğu</a:t>
            </a:r>
          </a:p>
          <a:p>
            <a:r>
              <a:rPr lang="tr-TR" dirty="0" err="1"/>
              <a:t>Gauge</a:t>
            </a:r>
            <a:r>
              <a:rPr lang="tr-TR" dirty="0"/>
              <a:t>: gaz ölçümü</a:t>
            </a:r>
          </a:p>
          <a:p>
            <a:r>
              <a:rPr lang="tr-TR" dirty="0" err="1"/>
              <a:t>Fanbelt</a:t>
            </a:r>
            <a:r>
              <a:rPr lang="tr-TR" dirty="0"/>
              <a:t>: soğutucu fan kayışı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596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" y="-20955"/>
            <a:ext cx="9144000" cy="3764280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600783" y="4650896"/>
            <a:ext cx="3043225" cy="1470025"/>
          </a:xfrm>
        </p:spPr>
        <p:txBody>
          <a:bodyPr>
            <a:normAutofit fontScale="90000"/>
          </a:bodyPr>
          <a:lstStyle/>
          <a:p>
            <a:pPr algn="r"/>
            <a:r>
              <a:rPr lang="tr-T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BM</a:t>
            </a:r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B3015</a:t>
            </a:r>
            <a:r>
              <a:rPr lang="tr-T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tr-TR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tr-T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ARTIFICIAL INTELLIGENCE</a:t>
            </a:r>
            <a:endParaRPr lang="tr-T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932040" y="4869160"/>
            <a:ext cx="4032448" cy="1008112"/>
          </a:xfrm>
        </p:spPr>
        <p:txBody>
          <a:bodyPr>
            <a:normAutofit fontScale="92500"/>
          </a:bodyPr>
          <a:lstStyle/>
          <a:p>
            <a:pPr algn="l"/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PROBABILISTIC REASONING &amp; BAYESIAN NETWORKS</a:t>
            </a:r>
            <a:endParaRPr lang="tr-T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http://www.uludag.edu.tr/uploads/5/menu_resimler/logojpe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88189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Düz Bağlayıcı 7"/>
          <p:cNvCxnSpPr/>
          <p:nvPr/>
        </p:nvCxnSpPr>
        <p:spPr>
          <a:xfrm>
            <a:off x="4860032" y="4449804"/>
            <a:ext cx="0" cy="167111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0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d-</a:t>
            </a:r>
            <a:r>
              <a:rPr lang="tr-TR" dirty="0" err="1"/>
              <a:t>Separation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tr-TR" dirty="0"/>
                  <a:t>A </a:t>
                </a:r>
                <a:r>
                  <a:rPr lang="tr-TR" dirty="0" err="1"/>
                  <a:t>study</a:t>
                </a:r>
                <a:r>
                  <a:rPr lang="tr-TR" dirty="0"/>
                  <a:t> of </a:t>
                </a:r>
                <a:r>
                  <a:rPr lang="tr-TR" dirty="0" err="1"/>
                  <a:t>conditional</a:t>
                </a:r>
                <a:r>
                  <a:rPr lang="tr-TR" dirty="0"/>
                  <a:t> </a:t>
                </a:r>
                <a:r>
                  <a:rPr lang="tr-TR" dirty="0" err="1"/>
                  <a:t>independence</a:t>
                </a:r>
                <a:endParaRPr lang="tr-TR" dirty="0"/>
              </a:p>
              <a:p>
                <a:pPr>
                  <a:lnSpc>
                    <a:spcPct val="120000"/>
                  </a:lnSpc>
                </a:pPr>
                <a:r>
                  <a:rPr lang="tr-TR" dirty="0"/>
                  <a:t>d-</a:t>
                </a:r>
                <a:r>
                  <a:rPr lang="tr-TR" dirty="0" err="1"/>
                  <a:t>separation</a:t>
                </a:r>
                <a:r>
                  <a:rPr lang="tr-TR" dirty="0"/>
                  <a:t> is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criteria</a:t>
                </a:r>
                <a:r>
                  <a:rPr lang="tr-TR" dirty="0"/>
                  <a:t> </a:t>
                </a:r>
                <a:r>
                  <a:rPr lang="tr-TR" dirty="0" err="1"/>
                  <a:t>for</a:t>
                </a:r>
                <a:r>
                  <a:rPr lang="tr-TR" dirty="0"/>
                  <a:t> </a:t>
                </a:r>
                <a:r>
                  <a:rPr lang="tr-TR" dirty="0" err="1"/>
                  <a:t>deciding</a:t>
                </a:r>
                <a:r>
                  <a:rPr lang="tr-TR" dirty="0"/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tr-TR" dirty="0" err="1"/>
                  <a:t>whether</a:t>
                </a:r>
                <a:r>
                  <a:rPr lang="tr-TR" dirty="0"/>
                  <a:t> a set of </a:t>
                </a:r>
                <a:r>
                  <a:rPr lang="tr-TR" dirty="0" err="1"/>
                  <a:t>variables</a:t>
                </a:r>
                <a:r>
                  <a:rPr lang="tr-TR" dirty="0"/>
                  <a:t> X is </a:t>
                </a:r>
                <a:r>
                  <a:rPr lang="tr-TR" dirty="0" err="1"/>
                  <a:t>independent</a:t>
                </a:r>
                <a:r>
                  <a:rPr lang="tr-TR" dirty="0"/>
                  <a:t> of </a:t>
                </a:r>
                <a:r>
                  <a:rPr lang="tr-TR" dirty="0" err="1"/>
                  <a:t>another</a:t>
                </a:r>
                <a:r>
                  <a:rPr lang="tr-TR" dirty="0"/>
                  <a:t> set Y, </a:t>
                </a:r>
                <a:r>
                  <a:rPr lang="tr-TR" dirty="0" err="1"/>
                  <a:t>given</a:t>
                </a:r>
                <a:r>
                  <a:rPr lang="tr-TR" dirty="0"/>
                  <a:t> a </a:t>
                </a:r>
                <a:r>
                  <a:rPr lang="tr-TR" dirty="0" err="1"/>
                  <a:t>third</a:t>
                </a:r>
                <a:r>
                  <a:rPr lang="tr-TR" dirty="0"/>
                  <a:t> set Z in a </a:t>
                </a:r>
                <a:r>
                  <a:rPr lang="tr-TR" dirty="0" err="1"/>
                  <a:t>causal</a:t>
                </a:r>
                <a:r>
                  <a:rPr lang="tr-TR" dirty="0"/>
                  <a:t> </a:t>
                </a:r>
                <a:r>
                  <a:rPr lang="tr-TR" dirty="0" err="1"/>
                  <a:t>graph</a:t>
                </a:r>
                <a:r>
                  <a:rPr lang="tr-TR" dirty="0"/>
                  <a:t> </a:t>
                </a:r>
              </a:p>
              <a:p>
                <a:pPr lvl="1">
                  <a:lnSpc>
                    <a:spcPct val="110000"/>
                  </a:lnSpc>
                </a:pPr>
                <a:endParaRPr lang="tr-TR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B</m:t>
                    </m:r>
                    <m:r>
                      <a:rPr lang="tr-TR">
                        <a:latin typeface="Cambria Math" panose="02040503050406030204" pitchFamily="18" charset="0"/>
                      </a:rPr>
                      <m:t>⊥</m:t>
                    </m:r>
                    <m:r>
                      <a:rPr lang="tr-TR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tr-TR" dirty="0"/>
                  <a:t>            	</a:t>
                </a:r>
                <a:r>
                  <a:rPr lang="tr-TR" dirty="0">
                    <a:sym typeface="Wingdings" panose="05000000000000000000" pitchFamily="2" charset="2"/>
                  </a:rPr>
                  <a:t>F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B</m:t>
                    </m:r>
                    <m:r>
                      <a:rPr lang="tr-TR">
                        <a:latin typeface="Cambria Math" panose="02040503050406030204" pitchFamily="18" charset="0"/>
                      </a:rPr>
                      <m:t>⊥</m:t>
                    </m:r>
                    <m:r>
                      <a:rPr lang="tr-TR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tr-TR" dirty="0"/>
                  <a:t> | E    	</a:t>
                </a:r>
                <a:r>
                  <a:rPr lang="tr-TR" dirty="0">
                    <a:sym typeface="Wingdings" panose="05000000000000000000" pitchFamily="2" charset="2"/>
                  </a:rPr>
                  <a:t>F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>
                        <a:latin typeface="Cambria Math" panose="02040503050406030204" pitchFamily="18" charset="0"/>
                      </a:rPr>
                      <m:t>B</m:t>
                    </m:r>
                    <m:r>
                      <a:rPr lang="tr-TR">
                        <a:latin typeface="Cambria Math" panose="02040503050406030204" pitchFamily="18" charset="0"/>
                      </a:rPr>
                      <m:t>⊥</m:t>
                    </m:r>
                    <m:r>
                      <a:rPr lang="tr-TR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tr-TR" dirty="0"/>
                  <a:t> | A     	</a:t>
                </a:r>
                <a:r>
                  <a:rPr lang="tr-TR" dirty="0">
                    <a:sym typeface="Wingdings" panose="05000000000000000000" pitchFamily="2" charset="2"/>
                  </a:rPr>
                  <a:t>T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tr-TR">
                        <a:latin typeface="Cambria Math" panose="02040503050406030204" pitchFamily="18" charset="0"/>
                      </a:rPr>
                      <m:t>𝐵</m:t>
                    </m:r>
                    <m:r>
                      <a:rPr lang="tr-TR">
                        <a:latin typeface="Cambria Math" panose="02040503050406030204" pitchFamily="18" charset="0"/>
                      </a:rPr>
                      <m:t>⊥</m:t>
                    </m:r>
                    <m:r>
                      <a:rPr lang="tr-TR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tr-TR" dirty="0"/>
                  <a:t>            	</a:t>
                </a:r>
                <a:r>
                  <a:rPr lang="tr-TR" dirty="0">
                    <a:sym typeface="Wingdings" panose="05000000000000000000" pitchFamily="2" charset="2"/>
                  </a:rPr>
                  <a:t>T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tr-TR">
                        <a:latin typeface="Cambria Math" panose="02040503050406030204" pitchFamily="18" charset="0"/>
                      </a:rPr>
                      <m:t>𝐵</m:t>
                    </m:r>
                    <m:r>
                      <a:rPr lang="tr-TR">
                        <a:latin typeface="Cambria Math" panose="02040503050406030204" pitchFamily="18" charset="0"/>
                      </a:rPr>
                      <m:t>⊥</m:t>
                    </m:r>
                    <m:r>
                      <a:rPr lang="tr-TR">
                        <a:latin typeface="Cambria Math" panose="02040503050406030204" pitchFamily="18" charset="0"/>
                      </a:rPr>
                      <m:t>𝐸</m:t>
                    </m:r>
                    <m:r>
                      <a:rPr lang="tr-TR">
                        <a:latin typeface="Cambria Math" panose="02040503050406030204" pitchFamily="18" charset="0"/>
                      </a:rPr>
                      <m:t> | </m:t>
                    </m:r>
                  </m:oMath>
                </a14:m>
                <a:r>
                  <a:rPr lang="tr-TR" dirty="0"/>
                  <a:t>A      	</a:t>
                </a:r>
                <a:r>
                  <a:rPr lang="tr-TR" dirty="0">
                    <a:sym typeface="Wingdings" panose="05000000000000000000" pitchFamily="2" charset="2"/>
                  </a:rPr>
                  <a:t>F</a:t>
                </a:r>
                <a:endParaRPr lang="tr-TR" dirty="0"/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9" t="-1213" r="-148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burglary-small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717032"/>
            <a:ext cx="2335163" cy="233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01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Active (</a:t>
            </a:r>
            <a:r>
              <a:rPr lang="tr-TR" dirty="0" err="1"/>
              <a:t>Dependent</a:t>
            </a:r>
            <a:r>
              <a:rPr lang="tr-TR" dirty="0"/>
              <a:t>) </a:t>
            </a:r>
            <a:r>
              <a:rPr lang="tr-TR" dirty="0" err="1"/>
              <a:t>Triplets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4293532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tr-TR" dirty="0"/>
              <a:t>A,B,C -&gt; </a:t>
            </a:r>
            <a:r>
              <a:rPr lang="tr-TR" dirty="0" err="1"/>
              <a:t>dependent</a:t>
            </a:r>
            <a:endParaRPr lang="tr-TR" dirty="0"/>
          </a:p>
          <a:p>
            <a:pPr marL="514350" indent="-514350">
              <a:buFont typeface="+mj-lt"/>
              <a:buAutoNum type="arabicParenR"/>
            </a:pPr>
            <a:endParaRPr lang="tr-TR" dirty="0"/>
          </a:p>
          <a:p>
            <a:pPr marL="514350" indent="-514350">
              <a:buFont typeface="+mj-lt"/>
              <a:buAutoNum type="arabicParenR"/>
            </a:pPr>
            <a:endParaRPr lang="tr-TR" dirty="0"/>
          </a:p>
          <a:p>
            <a:pPr marL="514350" indent="-514350">
              <a:buFont typeface="+mj-lt"/>
              <a:buAutoNum type="arabicParenR"/>
            </a:pPr>
            <a:r>
              <a:rPr lang="tr-TR" dirty="0"/>
              <a:t>A,B,C -&gt; </a:t>
            </a:r>
            <a:r>
              <a:rPr lang="tr-TR" dirty="0" err="1"/>
              <a:t>dependent</a:t>
            </a:r>
            <a:endParaRPr lang="tr-TR" dirty="0"/>
          </a:p>
          <a:p>
            <a:pPr marL="514350" indent="-514350">
              <a:buFont typeface="+mj-lt"/>
              <a:buAutoNum type="arabicParenR"/>
            </a:pPr>
            <a:endParaRPr lang="tr-TR" dirty="0"/>
          </a:p>
          <a:p>
            <a:pPr marL="514350" indent="-514350">
              <a:buFont typeface="+mj-lt"/>
              <a:buAutoNum type="arabicParenR"/>
            </a:pPr>
            <a:endParaRPr lang="tr-TR" dirty="0"/>
          </a:p>
          <a:p>
            <a:pPr marL="514350" indent="-514350">
              <a:buFont typeface="+mj-lt"/>
              <a:buAutoNum type="arabicParenR"/>
            </a:pPr>
            <a:r>
              <a:rPr lang="tr-TR" dirty="0"/>
              <a:t>A,C |B -&gt; </a:t>
            </a:r>
            <a:r>
              <a:rPr lang="tr-TR" dirty="0" err="1"/>
              <a:t>dependent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</p:txBody>
      </p:sp>
      <p:sp>
        <p:nvSpPr>
          <p:cNvPr id="4" name="Oval 3"/>
          <p:cNvSpPr/>
          <p:nvPr/>
        </p:nvSpPr>
        <p:spPr>
          <a:xfrm>
            <a:off x="4499992" y="1628800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5983560" y="1628800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7452320" y="1628800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</a:p>
        </p:txBody>
      </p:sp>
      <p:cxnSp>
        <p:nvCxnSpPr>
          <p:cNvPr id="8" name="Düz Ok Bağlayıcısı 7"/>
          <p:cNvCxnSpPr>
            <a:stCxn id="4" idx="6"/>
            <a:endCxn id="5" idx="2"/>
          </p:cNvCxnSpPr>
          <p:nvPr/>
        </p:nvCxnSpPr>
        <p:spPr>
          <a:xfrm>
            <a:off x="5508104" y="2060848"/>
            <a:ext cx="47545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>
            <a:off x="6991672" y="2040850"/>
            <a:ext cx="47545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737720" y="3717032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3" name="Oval 12"/>
          <p:cNvSpPr/>
          <p:nvPr/>
        </p:nvSpPr>
        <p:spPr>
          <a:xfrm>
            <a:off x="5983560" y="2708920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7223284" y="3731278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</a:p>
        </p:txBody>
      </p:sp>
      <p:cxnSp>
        <p:nvCxnSpPr>
          <p:cNvPr id="15" name="Düz Ok Bağlayıcısı 14"/>
          <p:cNvCxnSpPr>
            <a:stCxn id="13" idx="3"/>
            <a:endCxn id="12" idx="7"/>
          </p:cNvCxnSpPr>
          <p:nvPr/>
        </p:nvCxnSpPr>
        <p:spPr>
          <a:xfrm flipH="1">
            <a:off x="5598197" y="3446472"/>
            <a:ext cx="532998" cy="39710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>
            <a:stCxn id="13" idx="5"/>
            <a:endCxn id="14" idx="1"/>
          </p:cNvCxnSpPr>
          <p:nvPr/>
        </p:nvCxnSpPr>
        <p:spPr>
          <a:xfrm>
            <a:off x="6844037" y="3446472"/>
            <a:ext cx="526882" cy="4113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750732" y="4782906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27" name="Oval 26"/>
          <p:cNvSpPr/>
          <p:nvPr/>
        </p:nvSpPr>
        <p:spPr>
          <a:xfrm>
            <a:off x="6092689" y="5805264"/>
            <a:ext cx="1008112" cy="864096"/>
          </a:xfrm>
          <a:prstGeom prst="ellipse">
            <a:avLst/>
          </a:prstGeom>
          <a:pattFill prst="wdUpDiag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8" name="Oval 27"/>
          <p:cNvSpPr/>
          <p:nvPr/>
        </p:nvSpPr>
        <p:spPr>
          <a:xfrm>
            <a:off x="7236296" y="4797152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</a:p>
        </p:txBody>
      </p:sp>
      <p:cxnSp>
        <p:nvCxnSpPr>
          <p:cNvPr id="29" name="Düz Ok Bağlayıcısı 28"/>
          <p:cNvCxnSpPr>
            <a:stCxn id="26" idx="5"/>
            <a:endCxn id="27" idx="1"/>
          </p:cNvCxnSpPr>
          <p:nvPr/>
        </p:nvCxnSpPr>
        <p:spPr>
          <a:xfrm>
            <a:off x="5611209" y="5520458"/>
            <a:ext cx="629115" cy="4113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/>
          <p:cNvCxnSpPr>
            <a:stCxn id="28" idx="3"/>
            <a:endCxn id="27" idx="7"/>
          </p:cNvCxnSpPr>
          <p:nvPr/>
        </p:nvCxnSpPr>
        <p:spPr>
          <a:xfrm flipH="1">
            <a:off x="6953166" y="5534704"/>
            <a:ext cx="430765" cy="39710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Ok Bağlayıcısı 37"/>
          <p:cNvCxnSpPr/>
          <p:nvPr/>
        </p:nvCxnSpPr>
        <p:spPr>
          <a:xfrm flipH="1">
            <a:off x="7383931" y="6289883"/>
            <a:ext cx="1391059" cy="1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ikdörtgen 41"/>
          <p:cNvSpPr/>
          <p:nvPr/>
        </p:nvSpPr>
        <p:spPr>
          <a:xfrm>
            <a:off x="7742127" y="5867980"/>
            <a:ext cx="978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/>
              <a:t>KNOWN</a:t>
            </a:r>
          </a:p>
        </p:txBody>
      </p:sp>
      <p:cxnSp>
        <p:nvCxnSpPr>
          <p:cNvPr id="44" name="Düz Bağlayıcı 43"/>
          <p:cNvCxnSpPr/>
          <p:nvPr/>
        </p:nvCxnSpPr>
        <p:spPr>
          <a:xfrm>
            <a:off x="323528" y="2636912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Düz Bağlayıcı 44"/>
          <p:cNvCxnSpPr/>
          <p:nvPr/>
        </p:nvCxnSpPr>
        <p:spPr>
          <a:xfrm>
            <a:off x="323528" y="4653136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530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Active (</a:t>
            </a:r>
            <a:r>
              <a:rPr lang="tr-TR" dirty="0" err="1"/>
              <a:t>Dependent</a:t>
            </a:r>
            <a:r>
              <a:rPr lang="tr-TR" dirty="0"/>
              <a:t>) </a:t>
            </a:r>
            <a:r>
              <a:rPr lang="tr-TR" dirty="0" err="1"/>
              <a:t>Triplets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4437548" cy="452596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/>
            </a:pPr>
            <a:endParaRPr lang="tr-TR" sz="2800" dirty="0"/>
          </a:p>
          <a:p>
            <a:pPr algn="just"/>
            <a:r>
              <a:rPr lang="tr-TR" sz="2800" dirty="0" err="1"/>
              <a:t>Knowing</a:t>
            </a:r>
            <a:r>
              <a:rPr lang="tr-TR" sz="2800" dirty="0"/>
              <a:t> X </a:t>
            </a:r>
            <a:r>
              <a:rPr lang="tr-TR" sz="2800" dirty="0" err="1"/>
              <a:t>will</a:t>
            </a:r>
            <a:r>
              <a:rPr lang="tr-TR" sz="2800" dirty="0"/>
              <a:t> </a:t>
            </a:r>
            <a:r>
              <a:rPr lang="tr-TR" sz="2800" dirty="0" err="1"/>
              <a:t>affect</a:t>
            </a:r>
            <a:r>
              <a:rPr lang="tr-TR" sz="2800" dirty="0"/>
              <a:t> </a:t>
            </a:r>
            <a:r>
              <a:rPr lang="tr-TR" sz="2800" dirty="0" err="1"/>
              <a:t>all</a:t>
            </a:r>
            <a:r>
              <a:rPr lang="tr-TR" sz="2800" dirty="0"/>
              <a:t> </a:t>
            </a:r>
            <a:r>
              <a:rPr lang="tr-TR" sz="2800" err="1"/>
              <a:t>above</a:t>
            </a:r>
            <a:r>
              <a:rPr lang="tr-TR" sz="2800"/>
              <a:t> variables </a:t>
            </a:r>
            <a:r>
              <a:rPr lang="tr-TR" sz="2800" dirty="0" err="1"/>
              <a:t>and</a:t>
            </a:r>
            <a:r>
              <a:rPr lang="tr-TR" sz="2800" dirty="0"/>
              <a:t> </a:t>
            </a:r>
            <a:r>
              <a:rPr lang="tr-TR" sz="2800" dirty="0" err="1"/>
              <a:t>make</a:t>
            </a:r>
            <a:r>
              <a:rPr lang="tr-TR" sz="2800" dirty="0"/>
              <a:t> </a:t>
            </a:r>
            <a:r>
              <a:rPr lang="tr-TR" sz="2800" err="1"/>
              <a:t>them</a:t>
            </a:r>
            <a:r>
              <a:rPr lang="tr-TR" sz="2800"/>
              <a:t> dependent</a:t>
            </a:r>
            <a:r>
              <a:rPr lang="en-US" sz="2800" dirty="0"/>
              <a:t>,</a:t>
            </a:r>
            <a:endParaRPr lang="tr-TR" sz="2800" dirty="0"/>
          </a:p>
          <a:p>
            <a:pPr marL="0" indent="0" algn="just">
              <a:buNone/>
            </a:pPr>
            <a:endParaRPr lang="tr-TR" sz="2800" dirty="0"/>
          </a:p>
          <a:p>
            <a:pPr marL="463550" indent="0" algn="just">
              <a:buNone/>
            </a:pPr>
            <a:r>
              <a:rPr lang="tr-TR" sz="2800" dirty="0"/>
              <a:t>    </a:t>
            </a:r>
            <a:r>
              <a:rPr lang="tr-TR" sz="2800"/>
              <a:t>A,</a:t>
            </a:r>
            <a:r>
              <a:rPr lang="en-US" sz="2800"/>
              <a:t> </a:t>
            </a:r>
            <a:r>
              <a:rPr lang="tr-TR" sz="2800"/>
              <a:t>B,</a:t>
            </a:r>
            <a:r>
              <a:rPr lang="en-US" sz="2800"/>
              <a:t> </a:t>
            </a:r>
            <a:r>
              <a:rPr lang="tr-TR" sz="2800"/>
              <a:t>C </a:t>
            </a:r>
            <a:r>
              <a:rPr lang="tr-TR" sz="2800" dirty="0"/>
              <a:t>| X -&gt; </a:t>
            </a:r>
            <a:r>
              <a:rPr lang="tr-TR" sz="2800" dirty="0" err="1"/>
              <a:t>dependent</a:t>
            </a:r>
            <a:endParaRPr lang="tr-TR" sz="2800" dirty="0"/>
          </a:p>
          <a:p>
            <a:pPr algn="just">
              <a:buFont typeface="Wingdings" panose="05000000000000000000" pitchFamily="2" charset="2"/>
              <a:buChar char="Ø"/>
            </a:pPr>
            <a:endParaRPr lang="tr-TR" sz="2800" dirty="0"/>
          </a:p>
        </p:txBody>
      </p:sp>
      <p:sp>
        <p:nvSpPr>
          <p:cNvPr id="27" name="Oval 26"/>
          <p:cNvSpPr/>
          <p:nvPr/>
        </p:nvSpPr>
        <p:spPr>
          <a:xfrm>
            <a:off x="6282187" y="5229200"/>
            <a:ext cx="1008112" cy="864096"/>
          </a:xfrm>
          <a:prstGeom prst="ellipse">
            <a:avLst/>
          </a:prstGeom>
          <a:pattFill prst="wdUpDiag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</p:txBody>
      </p:sp>
      <p:cxnSp>
        <p:nvCxnSpPr>
          <p:cNvPr id="38" name="Düz Ok Bağlayıcısı 37"/>
          <p:cNvCxnSpPr/>
          <p:nvPr/>
        </p:nvCxnSpPr>
        <p:spPr>
          <a:xfrm flipH="1">
            <a:off x="7573429" y="5713819"/>
            <a:ext cx="1391059" cy="1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ikdörtgen 41"/>
          <p:cNvSpPr/>
          <p:nvPr/>
        </p:nvSpPr>
        <p:spPr>
          <a:xfrm>
            <a:off x="7931625" y="5291916"/>
            <a:ext cx="978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/>
              <a:t>KNOWN</a:t>
            </a:r>
          </a:p>
        </p:txBody>
      </p:sp>
      <p:sp>
        <p:nvSpPr>
          <p:cNvPr id="25" name="Oval 24"/>
          <p:cNvSpPr/>
          <p:nvPr/>
        </p:nvSpPr>
        <p:spPr>
          <a:xfrm>
            <a:off x="5038764" y="1686562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6300192" y="2708920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32" name="Oval 31"/>
          <p:cNvSpPr/>
          <p:nvPr/>
        </p:nvSpPr>
        <p:spPr>
          <a:xfrm>
            <a:off x="7524328" y="1700808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</a:p>
        </p:txBody>
      </p:sp>
      <p:cxnSp>
        <p:nvCxnSpPr>
          <p:cNvPr id="33" name="Düz Ok Bağlayıcısı 32"/>
          <p:cNvCxnSpPr/>
          <p:nvPr/>
        </p:nvCxnSpPr>
        <p:spPr>
          <a:xfrm>
            <a:off x="5899241" y="2424114"/>
            <a:ext cx="629115" cy="4113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/>
          <p:cNvCxnSpPr>
            <a:endCxn id="31" idx="7"/>
          </p:cNvCxnSpPr>
          <p:nvPr/>
        </p:nvCxnSpPr>
        <p:spPr>
          <a:xfrm flipH="1">
            <a:off x="7160669" y="2438360"/>
            <a:ext cx="511295" cy="39710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/>
          <p:cNvSpPr/>
          <p:nvPr/>
        </p:nvSpPr>
        <p:spPr>
          <a:xfrm>
            <a:off x="6667418" y="3717032"/>
            <a:ext cx="28084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5051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Inactive</a:t>
            </a:r>
            <a:r>
              <a:rPr lang="tr-TR" dirty="0"/>
              <a:t> (</a:t>
            </a:r>
            <a:r>
              <a:rPr lang="tr-TR" dirty="0" err="1"/>
              <a:t>Independent</a:t>
            </a:r>
            <a:r>
              <a:rPr lang="tr-TR" dirty="0"/>
              <a:t>) </a:t>
            </a:r>
            <a:r>
              <a:rPr lang="tr-TR" dirty="0" err="1"/>
              <a:t>Triplets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293532" cy="4525963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arenR"/>
                </a:pPr>
                <a:r>
                  <a:rPr lang="tr-TR" dirty="0"/>
                  <a:t>A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</a:rPr>
                      <m:t>⊥</m:t>
                    </m:r>
                  </m:oMath>
                </a14:m>
                <a:r>
                  <a:rPr lang="tr-TR" dirty="0"/>
                  <a:t>C |B</a:t>
                </a:r>
              </a:p>
              <a:p>
                <a:pPr marL="514350" indent="-514350">
                  <a:buFont typeface="+mj-lt"/>
                  <a:buAutoNum type="arabicParenR"/>
                </a:pPr>
                <a:endParaRPr lang="tr-TR" dirty="0"/>
              </a:p>
              <a:p>
                <a:pPr marL="514350" indent="-514350">
                  <a:buFont typeface="+mj-lt"/>
                  <a:buAutoNum type="arabicParenR"/>
                </a:pPr>
                <a:endParaRPr lang="tr-TR" dirty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tr-TR" dirty="0"/>
                  <a:t>A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</a:rPr>
                      <m:t>⊥</m:t>
                    </m:r>
                  </m:oMath>
                </a14:m>
                <a:r>
                  <a:rPr lang="tr-TR" dirty="0"/>
                  <a:t>C |B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pPr marL="514350" indent="-514350">
                  <a:buFont typeface="+mj-lt"/>
                  <a:buAutoNum type="arabicParenR"/>
                </a:pPr>
                <a:endParaRPr lang="tr-TR" dirty="0"/>
              </a:p>
              <a:p>
                <a:pPr marL="514350" indent="-514350">
                  <a:buFont typeface="+mj-lt"/>
                  <a:buAutoNum type="arabicParenR" startAt="3"/>
                </a:pPr>
                <a:r>
                  <a:rPr lang="tr-TR" dirty="0"/>
                  <a:t>A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</a:rPr>
                      <m:t>⊥</m:t>
                    </m:r>
                  </m:oMath>
                </a14:m>
                <a:r>
                  <a:rPr lang="tr-TR" dirty="0"/>
                  <a:t>C</a:t>
                </a: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293532" cy="4525963"/>
              </a:xfrm>
              <a:blipFill>
                <a:blip r:embed="rId2"/>
                <a:stretch>
                  <a:fillRect l="-3693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499992" y="1628800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7452320" y="1628800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</a:p>
        </p:txBody>
      </p:sp>
      <p:cxnSp>
        <p:nvCxnSpPr>
          <p:cNvPr id="8" name="Düz Ok Bağlayıcısı 7"/>
          <p:cNvCxnSpPr>
            <a:stCxn id="4" idx="6"/>
          </p:cNvCxnSpPr>
          <p:nvPr/>
        </p:nvCxnSpPr>
        <p:spPr>
          <a:xfrm>
            <a:off x="5508104" y="2060848"/>
            <a:ext cx="47545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>
            <a:off x="6991672" y="2040850"/>
            <a:ext cx="47545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737720" y="3717032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7223284" y="3731278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</a:p>
        </p:txBody>
      </p:sp>
      <p:cxnSp>
        <p:nvCxnSpPr>
          <p:cNvPr id="15" name="Düz Ok Bağlayıcısı 14"/>
          <p:cNvCxnSpPr>
            <a:endCxn id="12" idx="7"/>
          </p:cNvCxnSpPr>
          <p:nvPr/>
        </p:nvCxnSpPr>
        <p:spPr>
          <a:xfrm flipH="1">
            <a:off x="5598197" y="3446472"/>
            <a:ext cx="532998" cy="39710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/>
          <p:cNvCxnSpPr>
            <a:endCxn id="14" idx="1"/>
          </p:cNvCxnSpPr>
          <p:nvPr/>
        </p:nvCxnSpPr>
        <p:spPr>
          <a:xfrm>
            <a:off x="6844037" y="3446472"/>
            <a:ext cx="526882" cy="4113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750732" y="4782906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27" name="Oval 26"/>
          <p:cNvSpPr/>
          <p:nvPr/>
        </p:nvSpPr>
        <p:spPr>
          <a:xfrm>
            <a:off x="6012160" y="5805264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8" name="Oval 27"/>
          <p:cNvSpPr/>
          <p:nvPr/>
        </p:nvSpPr>
        <p:spPr>
          <a:xfrm>
            <a:off x="7236296" y="4797152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</a:p>
        </p:txBody>
      </p:sp>
      <p:cxnSp>
        <p:nvCxnSpPr>
          <p:cNvPr id="38" name="Düz Ok Bağlayıcısı 37"/>
          <p:cNvCxnSpPr/>
          <p:nvPr/>
        </p:nvCxnSpPr>
        <p:spPr>
          <a:xfrm flipH="1">
            <a:off x="7123698" y="3193539"/>
            <a:ext cx="1391059" cy="1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ikdörtgen 41"/>
          <p:cNvSpPr/>
          <p:nvPr/>
        </p:nvSpPr>
        <p:spPr>
          <a:xfrm>
            <a:off x="7481894" y="2771636"/>
            <a:ext cx="978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/>
              <a:t>KNOWN</a:t>
            </a:r>
          </a:p>
        </p:txBody>
      </p:sp>
      <p:cxnSp>
        <p:nvCxnSpPr>
          <p:cNvPr id="44" name="Düz Bağlayıcı 43"/>
          <p:cNvCxnSpPr/>
          <p:nvPr/>
        </p:nvCxnSpPr>
        <p:spPr>
          <a:xfrm>
            <a:off x="323528" y="2636912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Düz Bağlayıcı 44"/>
          <p:cNvCxnSpPr/>
          <p:nvPr/>
        </p:nvCxnSpPr>
        <p:spPr>
          <a:xfrm>
            <a:off x="323528" y="4653136"/>
            <a:ext cx="8712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983560" y="1628800"/>
            <a:ext cx="1008112" cy="864096"/>
          </a:xfrm>
          <a:prstGeom prst="ellipse">
            <a:avLst/>
          </a:prstGeom>
          <a:pattFill prst="wdUpDiag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4" name="Oval 23"/>
          <p:cNvSpPr/>
          <p:nvPr/>
        </p:nvSpPr>
        <p:spPr>
          <a:xfrm>
            <a:off x="5983560" y="2708920"/>
            <a:ext cx="1008112" cy="864096"/>
          </a:xfrm>
          <a:prstGeom prst="ellipse">
            <a:avLst/>
          </a:prstGeom>
          <a:pattFill prst="wdUpDiag">
            <a:fgClr>
              <a:schemeClr val="tx2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cxnSp>
        <p:nvCxnSpPr>
          <p:cNvPr id="25" name="Düz Ok Bağlayıcısı 24"/>
          <p:cNvCxnSpPr/>
          <p:nvPr/>
        </p:nvCxnSpPr>
        <p:spPr>
          <a:xfrm>
            <a:off x="5611209" y="5520458"/>
            <a:ext cx="629115" cy="4113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endCxn id="27" idx="7"/>
          </p:cNvCxnSpPr>
          <p:nvPr/>
        </p:nvCxnSpPr>
        <p:spPr>
          <a:xfrm flipH="1">
            <a:off x="6872637" y="5534704"/>
            <a:ext cx="511295" cy="39710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14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</a:t>
            </a:r>
            <a:r>
              <a:rPr lang="tr-TR" dirty="0"/>
              <a:t> </a:t>
            </a:r>
            <a:r>
              <a:rPr lang="tr-TR" dirty="0" err="1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3190" y="3712175"/>
                <a:ext cx="3757741" cy="274116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/>
                      </a:rPr>
                      <m:t>F</m:t>
                    </m:r>
                    <m:r>
                      <a:rPr lang="tr-TR" i="1">
                        <a:latin typeface="Cambria Math"/>
                      </a:rPr>
                      <m:t>⊥</m:t>
                    </m:r>
                    <m:r>
                      <a:rPr lang="tr-T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tr-TR" dirty="0"/>
                  <a:t>           </a:t>
                </a:r>
                <a:r>
                  <a:rPr lang="tr-TR" dirty="0">
                    <a:sym typeface="Wingdings" panose="05000000000000000000" pitchFamily="2" charset="2"/>
                  </a:rPr>
                  <a:t>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>
                        <a:latin typeface="Cambria Math"/>
                      </a:rPr>
                      <m:t>F</m:t>
                    </m:r>
                    <m:r>
                      <a:rPr lang="tr-TR" i="1">
                        <a:latin typeface="Cambria Math"/>
                      </a:rPr>
                      <m:t>⊥</m:t>
                    </m:r>
                    <m:r>
                      <a:rPr lang="tr-TR" i="1">
                        <a:latin typeface="Cambria Math"/>
                      </a:rPr>
                      <m:t>𝐴</m:t>
                    </m:r>
                    <m:r>
                      <a:rPr lang="tr-TR" b="0" i="1" smtClean="0">
                        <a:latin typeface="Cambria Math"/>
                      </a:rPr>
                      <m:t> | </m:t>
                    </m:r>
                    <m:r>
                      <a:rPr lang="tr-TR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tr-TR" dirty="0"/>
                  <a:t>     </a:t>
                </a:r>
                <a:r>
                  <a:rPr lang="tr-TR" dirty="0">
                    <a:sym typeface="Wingdings" panose="05000000000000000000" pitchFamily="2" charset="2"/>
                  </a:rPr>
                  <a:t>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>
                        <a:latin typeface="Cambria Math"/>
                      </a:rPr>
                      <m:t>F</m:t>
                    </m:r>
                    <m:r>
                      <a:rPr lang="tr-TR" i="1">
                        <a:latin typeface="Cambria Math"/>
                      </a:rPr>
                      <m:t>⊥</m:t>
                    </m:r>
                    <m:r>
                      <a:rPr lang="tr-TR" i="1">
                        <a:latin typeface="Cambria Math"/>
                      </a:rPr>
                      <m:t>𝐴</m:t>
                    </m:r>
                    <m:r>
                      <a:rPr lang="tr-TR" b="0" i="1" smtClean="0">
                        <a:latin typeface="Cambria Math"/>
                      </a:rPr>
                      <m:t> | </m:t>
                    </m:r>
                    <m:r>
                      <a:rPr lang="tr-TR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tr-TR" dirty="0"/>
                  <a:t>     </a:t>
                </a:r>
                <a:r>
                  <a:rPr lang="tr-TR" dirty="0">
                    <a:sym typeface="Wingdings" panose="05000000000000000000" pitchFamily="2" charset="2"/>
                  </a:rPr>
                  <a:t>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>
                        <a:latin typeface="Cambria Math"/>
                      </a:rPr>
                      <m:t>F</m:t>
                    </m:r>
                    <m:r>
                      <a:rPr lang="tr-TR" i="1">
                        <a:latin typeface="Cambria Math"/>
                      </a:rPr>
                      <m:t>⊥</m:t>
                    </m:r>
                    <m:r>
                      <a:rPr lang="tr-TR" i="1">
                        <a:latin typeface="Cambria Math"/>
                      </a:rPr>
                      <m:t>𝐴</m:t>
                    </m:r>
                    <m:r>
                      <a:rPr lang="tr-TR" b="0" i="1" smtClean="0">
                        <a:latin typeface="Cambria Math"/>
                      </a:rPr>
                      <m:t> | </m:t>
                    </m:r>
                    <m:r>
                      <a:rPr lang="tr-TR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tr-TR" dirty="0"/>
                  <a:t>     </a:t>
                </a:r>
                <a:r>
                  <a:rPr lang="tr-TR" dirty="0">
                    <a:sym typeface="Wingdings" panose="05000000000000000000" pitchFamily="2" charset="2"/>
                  </a:rPr>
                  <a:t></a:t>
                </a: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190" y="3712175"/>
                <a:ext cx="3757741" cy="2741161"/>
              </a:xfrm>
              <a:blipFill rotWithShape="1">
                <a:blip r:embed="rId2"/>
                <a:stretch>
                  <a:fillRect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7468600" y="3458498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H</a:t>
            </a:r>
          </a:p>
        </p:txBody>
      </p:sp>
      <p:sp>
        <p:nvSpPr>
          <p:cNvPr id="6" name="Oval 5"/>
          <p:cNvSpPr/>
          <p:nvPr/>
        </p:nvSpPr>
        <p:spPr>
          <a:xfrm>
            <a:off x="6274877" y="4448689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G</a:t>
            </a:r>
          </a:p>
        </p:txBody>
      </p:sp>
      <p:cxnSp>
        <p:nvCxnSpPr>
          <p:cNvPr id="7" name="Düz Ok Bağlayıcısı 6"/>
          <p:cNvCxnSpPr>
            <a:stCxn id="5" idx="3"/>
            <a:endCxn id="6" idx="7"/>
          </p:cNvCxnSpPr>
          <p:nvPr/>
        </p:nvCxnSpPr>
        <p:spPr>
          <a:xfrm flipH="1">
            <a:off x="7135354" y="4196050"/>
            <a:ext cx="480881" cy="37918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Ok Bağlayıcısı 7"/>
          <p:cNvCxnSpPr>
            <a:endCxn id="6" idx="1"/>
          </p:cNvCxnSpPr>
          <p:nvPr/>
        </p:nvCxnSpPr>
        <p:spPr>
          <a:xfrm>
            <a:off x="5895630" y="4163883"/>
            <a:ext cx="526882" cy="4113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449457" y="1389184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33" name="Oval 32"/>
          <p:cNvSpPr/>
          <p:nvPr/>
        </p:nvSpPr>
        <p:spPr>
          <a:xfrm>
            <a:off x="3710885" y="2411542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34" name="Oval 33"/>
          <p:cNvSpPr/>
          <p:nvPr/>
        </p:nvSpPr>
        <p:spPr>
          <a:xfrm>
            <a:off x="4935021" y="1403430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</a:p>
        </p:txBody>
      </p:sp>
      <p:cxnSp>
        <p:nvCxnSpPr>
          <p:cNvPr id="35" name="Düz Ok Bağlayıcısı 34"/>
          <p:cNvCxnSpPr/>
          <p:nvPr/>
        </p:nvCxnSpPr>
        <p:spPr>
          <a:xfrm>
            <a:off x="3309934" y="2126736"/>
            <a:ext cx="629115" cy="4113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Ok Bağlayıcısı 35"/>
          <p:cNvCxnSpPr>
            <a:endCxn id="33" idx="7"/>
          </p:cNvCxnSpPr>
          <p:nvPr/>
        </p:nvCxnSpPr>
        <p:spPr>
          <a:xfrm flipH="1">
            <a:off x="4571362" y="2140982"/>
            <a:ext cx="511295" cy="39710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228184" y="2435134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39" name="Oval 38"/>
          <p:cNvSpPr/>
          <p:nvPr/>
        </p:nvSpPr>
        <p:spPr>
          <a:xfrm>
            <a:off x="7452320" y="1427022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F</a:t>
            </a:r>
          </a:p>
        </p:txBody>
      </p:sp>
      <p:cxnSp>
        <p:nvCxnSpPr>
          <p:cNvPr id="41" name="Düz Ok Bağlayıcısı 40"/>
          <p:cNvCxnSpPr>
            <a:endCxn id="38" idx="7"/>
          </p:cNvCxnSpPr>
          <p:nvPr/>
        </p:nvCxnSpPr>
        <p:spPr>
          <a:xfrm flipH="1">
            <a:off x="7088661" y="2164574"/>
            <a:ext cx="511295" cy="39710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5004048" y="3426110"/>
            <a:ext cx="1008112" cy="8640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D</a:t>
            </a:r>
          </a:p>
        </p:txBody>
      </p:sp>
      <p:cxnSp>
        <p:nvCxnSpPr>
          <p:cNvPr id="45" name="Düz Ok Bağlayıcısı 44"/>
          <p:cNvCxnSpPr/>
          <p:nvPr/>
        </p:nvCxnSpPr>
        <p:spPr>
          <a:xfrm>
            <a:off x="4603097" y="3141304"/>
            <a:ext cx="629115" cy="41135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üz Ok Bağlayıcısı 45"/>
          <p:cNvCxnSpPr>
            <a:endCxn id="43" idx="7"/>
          </p:cNvCxnSpPr>
          <p:nvPr/>
        </p:nvCxnSpPr>
        <p:spPr>
          <a:xfrm flipH="1">
            <a:off x="5864525" y="3155550"/>
            <a:ext cx="511295" cy="397104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İçerik Yer Tutucusu 2"/>
          <p:cNvSpPr txBox="1">
            <a:spLocks/>
          </p:cNvSpPr>
          <p:nvPr/>
        </p:nvSpPr>
        <p:spPr>
          <a:xfrm>
            <a:off x="3203847" y="3717032"/>
            <a:ext cx="1021437" cy="2741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dirty="0">
              <a:sym typeface="Wingdings" panose="05000000000000000000" pitchFamily="2" charset="2"/>
            </a:endParaRPr>
          </a:p>
        </p:txBody>
      </p:sp>
      <p:sp>
        <p:nvSpPr>
          <p:cNvPr id="20" name="İçerik Yer Tutucusu 2"/>
          <p:cNvSpPr txBox="1">
            <a:spLocks/>
          </p:cNvSpPr>
          <p:nvPr/>
        </p:nvSpPr>
        <p:spPr>
          <a:xfrm>
            <a:off x="3369429" y="3717032"/>
            <a:ext cx="554499" cy="2741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>
                <a:sym typeface="Wingdings" panose="05000000000000000000" pitchFamily="2" charset="2"/>
              </a:rPr>
              <a:t>T</a:t>
            </a:r>
          </a:p>
          <a:p>
            <a:pPr marL="0" indent="0">
              <a:buNone/>
            </a:pPr>
            <a:r>
              <a:rPr lang="tr-TR" dirty="0">
                <a:sym typeface="Wingdings" panose="05000000000000000000" pitchFamily="2" charset="2"/>
              </a:rPr>
              <a:t>F</a:t>
            </a:r>
          </a:p>
          <a:p>
            <a:pPr marL="0" indent="0">
              <a:buNone/>
            </a:pPr>
            <a:r>
              <a:rPr lang="tr-TR" dirty="0">
                <a:sym typeface="Wingdings" panose="05000000000000000000" pitchFamily="2" charset="2"/>
              </a:rPr>
              <a:t>F</a:t>
            </a:r>
          </a:p>
          <a:p>
            <a:pPr marL="0" indent="0">
              <a:buNone/>
            </a:pPr>
            <a:r>
              <a:rPr lang="tr-TR" dirty="0">
                <a:sym typeface="Wingdings" panose="05000000000000000000" pitchFamily="2" charset="2"/>
              </a:rPr>
              <a:t>T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864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Bayesian </a:t>
            </a:r>
            <a:r>
              <a:rPr lang="tr-TR" dirty="0"/>
              <a:t>N</a:t>
            </a:r>
            <a:r>
              <a:rPr lang="en-US" dirty="0" err="1"/>
              <a:t>etworks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Choose an ordering of variables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tr-TR" i="1" baseline="-25000" dirty="0"/>
              <a:t> </a:t>
            </a:r>
            <a:r>
              <a:rPr lang="en-US" dirty="0"/>
              <a:t>, </a:t>
            </a:r>
            <a:r>
              <a:rPr lang="en-US"/>
              <a:t>… , </a:t>
            </a:r>
            <a:r>
              <a:rPr lang="en-US" i="1"/>
              <a:t>X</a:t>
            </a:r>
            <a:r>
              <a:rPr lang="en-US" i="1" baseline="-25000"/>
              <a:t>n</a:t>
            </a:r>
            <a:endParaRPr lang="en-US" dirty="0"/>
          </a:p>
          <a:p>
            <a:pPr marL="514350" indent="-514350" algn="just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tr-TR" dirty="0"/>
              <a:t>f</a:t>
            </a:r>
            <a:r>
              <a:rPr lang="en-US" dirty="0"/>
              <a:t>or </a:t>
            </a:r>
            <a:r>
              <a:rPr lang="tr-TR" i="1" dirty="0"/>
              <a:t>i </a:t>
            </a:r>
            <a:r>
              <a:rPr lang="en-US" dirty="0"/>
              <a:t>= 1 to </a:t>
            </a:r>
            <a:r>
              <a:rPr lang="en-US" i="1" dirty="0"/>
              <a:t>n</a:t>
            </a:r>
            <a:endParaRPr lang="en-US" dirty="0"/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add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to the network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select parents </a:t>
            </a:r>
            <a:r>
              <a:rPr lang="en-US"/>
              <a:t>from </a:t>
            </a:r>
            <a:r>
              <a:rPr lang="en-US" i="1"/>
              <a:t>X</a:t>
            </a:r>
            <a:r>
              <a:rPr lang="en-US" i="1" baseline="-25000"/>
              <a:t>1 </a:t>
            </a:r>
            <a:r>
              <a:rPr lang="en-US" i="1"/>
              <a:t>, </a:t>
            </a:r>
            <a:r>
              <a:rPr lang="en-US" i="1" dirty="0"/>
              <a:t>… ,X</a:t>
            </a:r>
            <a:r>
              <a:rPr lang="en-US" i="1" baseline="-25000" dirty="0"/>
              <a:t>i-1</a:t>
            </a:r>
            <a:r>
              <a:rPr lang="en-US" dirty="0"/>
              <a:t> such that</a:t>
            </a:r>
          </a:p>
          <a:p>
            <a:pPr marL="457200" lvl="1" indent="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fr-FR" sz="2400" dirty="0"/>
              <a:t>	</a:t>
            </a:r>
            <a:r>
              <a:rPr lang="fr-FR" b="1" i="1" dirty="0"/>
              <a:t>P</a:t>
            </a:r>
            <a:r>
              <a:rPr lang="fr-FR" i="1" dirty="0"/>
              <a:t> (X</a:t>
            </a:r>
            <a:r>
              <a:rPr lang="fr-FR" i="1" baseline="-25000" dirty="0"/>
              <a:t>i</a:t>
            </a:r>
            <a:r>
              <a:rPr lang="fr-FR" i="1" dirty="0"/>
              <a:t> </a:t>
            </a:r>
            <a:r>
              <a:rPr lang="fr-FR" i="1"/>
              <a:t>| Parents(X</a:t>
            </a:r>
            <a:r>
              <a:rPr lang="fr-FR" i="1" baseline="-25000"/>
              <a:t>i </a:t>
            </a:r>
            <a:r>
              <a:rPr lang="fr-FR" i="1"/>
              <a:t>)) </a:t>
            </a:r>
            <a:r>
              <a:rPr lang="fr-FR" i="1" dirty="0"/>
              <a:t>= </a:t>
            </a:r>
            <a:r>
              <a:rPr lang="fr-FR" b="1" i="1" dirty="0"/>
              <a:t>P</a:t>
            </a:r>
            <a:r>
              <a:rPr lang="fr-FR" i="1" dirty="0"/>
              <a:t> (X</a:t>
            </a:r>
            <a:r>
              <a:rPr lang="fr-FR" i="1" baseline="-25000" dirty="0"/>
              <a:t>i</a:t>
            </a:r>
            <a:r>
              <a:rPr lang="fr-FR" i="1" dirty="0"/>
              <a:t> </a:t>
            </a:r>
            <a:r>
              <a:rPr lang="fr-FR" i="1"/>
              <a:t>| X</a:t>
            </a:r>
            <a:r>
              <a:rPr lang="fr-FR" i="1" baseline="-25000"/>
              <a:t>1 </a:t>
            </a:r>
            <a:r>
              <a:rPr lang="fr-FR" i="1"/>
              <a:t>, ... </a:t>
            </a:r>
            <a:r>
              <a:rPr lang="tr-TR" i="1"/>
              <a:t>,</a:t>
            </a:r>
            <a:r>
              <a:rPr lang="en-US" i="1"/>
              <a:t> </a:t>
            </a:r>
            <a:r>
              <a:rPr lang="fr-FR" i="1"/>
              <a:t>X</a:t>
            </a:r>
            <a:r>
              <a:rPr lang="fr-FR" i="1" baseline="-25000"/>
              <a:t>i-1</a:t>
            </a:r>
            <a:r>
              <a:rPr lang="fr-FR" i="1" dirty="0"/>
              <a:t>)</a:t>
            </a:r>
          </a:p>
          <a:p>
            <a:pPr algn="just">
              <a:lnSpc>
                <a:spcPct val="110000"/>
              </a:lnSpc>
              <a:spcBef>
                <a:spcPts val="600"/>
              </a:spcBef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05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Bayesian </a:t>
            </a:r>
            <a:r>
              <a:rPr lang="tr-TR" dirty="0"/>
              <a:t>N</a:t>
            </a:r>
            <a:r>
              <a:rPr lang="en-US" dirty="0" err="1"/>
              <a:t>etworks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12776"/>
                <a:ext cx="8229600" cy="5040560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800" dirty="0"/>
                  <a:t>This choice of parents guarantees:</a:t>
                </a:r>
              </a:p>
              <a:p>
                <a:pPr algn="just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tr-TR" sz="2000" b="1" i="1" dirty="0"/>
                  <a:t>		</a:t>
                </a:r>
                <a:r>
                  <a:rPr lang="en-US" sz="2400" b="1" i="1" dirty="0"/>
                  <a:t>P</a:t>
                </a:r>
                <a:r>
                  <a:rPr lang="en-US" sz="2400" i="1" dirty="0"/>
                  <a:t> (X</a:t>
                </a:r>
                <a:r>
                  <a:rPr lang="en-US" sz="2400" i="1" baseline="-25000" dirty="0"/>
                  <a:t>1</a:t>
                </a:r>
                <a:r>
                  <a:rPr lang="en-US" sz="2400" i="1" dirty="0"/>
                  <a:t>, … ,</a:t>
                </a:r>
                <a:r>
                  <a:rPr lang="en-US" sz="2400" i="1" dirty="0" err="1"/>
                  <a:t>X</a:t>
                </a:r>
                <a:r>
                  <a:rPr lang="en-US" sz="2400" i="1" baseline="-25000" dirty="0" err="1"/>
                  <a:t>n</a:t>
                </a:r>
                <a:r>
                  <a:rPr lang="en-US" sz="2400" i="1" dirty="0"/>
                  <a:t>)</a:t>
                </a:r>
                <a:r>
                  <a:rPr lang="tr-TR" sz="2400" i="1" dirty="0"/>
                  <a:t> </a:t>
                </a:r>
                <a:r>
                  <a:rPr lang="en-US" sz="2400" i="1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sz="2400" i="1">
                            <a:latin typeface="Cambria Math"/>
                          </a:rPr>
                          <m:t>𝑖</m:t>
                        </m:r>
                        <m:r>
                          <a:rPr lang="tr-TR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tr-TR" sz="2400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  <m:r>
                          <a:rPr lang="tr-TR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tr-TR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tr-TR" sz="2400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tr-TR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tr-TR" sz="24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tr-TR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tr-TR" sz="2400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tr-TR" sz="24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tr-TR" sz="2400" i="1">
                        <a:latin typeface="Cambria Math"/>
                      </a:rPr>
                      <m:t> </m:t>
                    </m:r>
                  </m:oMath>
                </a14:m>
                <a:r>
                  <a:rPr lang="tr-TR" sz="2400" dirty="0"/>
                  <a:t> </a:t>
                </a:r>
                <a:r>
                  <a:rPr lang="en-US" sz="2400" dirty="0"/>
                  <a:t>(chain rule)
</a:t>
                </a:r>
                <a:r>
                  <a:rPr lang="en-US" sz="2400" baseline="-25000" dirty="0"/>
                  <a:t>	</a:t>
                </a:r>
                <a:r>
                  <a:rPr lang="tr-TR" sz="2400" baseline="-25000" dirty="0"/>
                  <a:t>		</a:t>
                </a:r>
                <a:r>
                  <a:rPr lang="en-US" sz="2400" i="1" dirty="0"/>
                  <a:t>=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sz="2400" i="1">
                            <a:latin typeface="Cambria Math"/>
                          </a:rPr>
                          <m:t>𝑖</m:t>
                        </m:r>
                        <m:r>
                          <a:rPr lang="tr-TR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tr-TR" sz="2400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tr-TR" sz="2400" i="1">
                            <a:latin typeface="Cambria Math"/>
                          </a:rPr>
                          <m:t>𝑃</m:t>
                        </m:r>
                        <m:r>
                          <a:rPr lang="tr-TR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tr-TR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tr-TR" sz="2400" i="1">
                            <a:latin typeface="Cambria Math"/>
                          </a:rPr>
                          <m:t>|</m:t>
                        </m:r>
                        <m:r>
                          <a:rPr lang="tr-TR" sz="2400" i="1">
                            <a:latin typeface="Cambria Math"/>
                          </a:rPr>
                          <m:t>𝑃𝑎𝑟𝑒𝑛𝑡𝑠</m:t>
                        </m:r>
                        <m:r>
                          <a:rPr lang="tr-TR" sz="24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tr-T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tr-TR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tr-TR" sz="2400" i="1">
                            <a:latin typeface="Cambria Math"/>
                          </a:rPr>
                          <m:t>))</m:t>
                        </m:r>
                      </m:e>
                    </m:nary>
                  </m:oMath>
                </a14:m>
                <a:r>
                  <a:rPr lang="tr-TR" sz="2400" dirty="0"/>
                  <a:t>      </a:t>
                </a:r>
                <a:r>
                  <a:rPr lang="en-US" sz="2400" dirty="0"/>
                  <a:t>(by construction)</a:t>
                </a:r>
              </a:p>
              <a:p>
                <a:pPr lvl="1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tr-TR" sz="2400" dirty="0" err="1"/>
                  <a:t>Remember</a:t>
                </a:r>
                <a:r>
                  <a:rPr lang="tr-TR" sz="2400" dirty="0"/>
                  <a:t> </a:t>
                </a:r>
                <a:r>
                  <a:rPr lang="tr-TR" sz="2400" dirty="0" err="1"/>
                  <a:t>chain</a:t>
                </a:r>
                <a:r>
                  <a:rPr lang="tr-TR" sz="2400" dirty="0"/>
                  <a:t> </a:t>
                </a:r>
                <a:r>
                  <a:rPr lang="tr-TR" sz="2400" dirty="0" err="1"/>
                  <a:t>rule</a:t>
                </a:r>
                <a:r>
                  <a:rPr lang="tr-TR" sz="2400" dirty="0"/>
                  <a:t>:</a:t>
                </a:r>
              </a:p>
              <a:p>
                <a:pPr marL="903288" indent="0">
                  <a:lnSpc>
                    <a:spcPct val="120000"/>
                  </a:lnSpc>
                  <a:buNone/>
                </a:pPr>
                <a:r>
                  <a:rPr lang="en-US" sz="2400" dirty="0"/>
                  <a:t>P(X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 X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…, 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n</a:t>
                </a:r>
                <a:r>
                  <a:rPr lang="en-US" sz="2400" dirty="0"/>
                  <a:t>) = P(X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|X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 …, X</a:t>
                </a:r>
                <a:r>
                  <a:rPr lang="en-US" sz="2400" baseline="-25000" dirty="0"/>
                  <a:t>n-1</a:t>
                </a:r>
                <a:r>
                  <a:rPr lang="en-US" sz="2400" dirty="0"/>
                  <a:t>) P(X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 …, X</a:t>
                </a:r>
                <a:r>
                  <a:rPr lang="en-US" sz="2400" baseline="-25000" dirty="0"/>
                  <a:t>n-1</a:t>
                </a:r>
                <a:r>
                  <a:rPr lang="en-US" sz="2400" dirty="0"/>
                  <a:t>) </a:t>
                </a:r>
              </a:p>
              <a:p>
                <a:pPr marL="903288" indent="0">
                  <a:lnSpc>
                    <a:spcPct val="120000"/>
                  </a:lnSpc>
                  <a:buNone/>
                </a:pPr>
                <a:r>
                  <a:rPr lang="en-US" sz="2400" dirty="0"/>
                  <a:t>= P(X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|X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 …, X</a:t>
                </a:r>
                <a:r>
                  <a:rPr lang="en-US" sz="2400" baseline="-25000" dirty="0"/>
                  <a:t>n-1</a:t>
                </a:r>
                <a:r>
                  <a:rPr lang="en-US" sz="2400" dirty="0"/>
                  <a:t>) P(X</a:t>
                </a:r>
                <a:r>
                  <a:rPr lang="en-US" sz="2400" baseline="-25000" dirty="0"/>
                  <a:t>n-1</a:t>
                </a:r>
                <a:r>
                  <a:rPr lang="en-US" sz="2400" dirty="0"/>
                  <a:t>|X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 …, X</a:t>
                </a:r>
                <a:r>
                  <a:rPr lang="en-US" sz="2400" baseline="-25000" dirty="0"/>
                  <a:t>n-2</a:t>
                </a:r>
                <a:r>
                  <a:rPr lang="en-US" sz="2400" dirty="0"/>
                  <a:t>) P(X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 …, X</a:t>
                </a:r>
                <a:r>
                  <a:rPr lang="en-US" sz="2400" baseline="-25000" dirty="0"/>
                  <a:t>n-2</a:t>
                </a:r>
                <a:r>
                  <a:rPr lang="en-US" sz="2400" dirty="0"/>
                  <a:t>) </a:t>
                </a:r>
              </a:p>
              <a:p>
                <a:pPr marL="903288" indent="0">
                  <a:lnSpc>
                    <a:spcPct val="120000"/>
                  </a:lnSpc>
                  <a:buNone/>
                </a:pPr>
                <a:r>
                  <a:rPr lang="en-US" sz="2400" dirty="0"/>
                  <a:t>= P(X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|X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 …, X</a:t>
                </a:r>
                <a:r>
                  <a:rPr lang="en-US" sz="2400" baseline="-25000" dirty="0"/>
                  <a:t>n-1</a:t>
                </a:r>
                <a:r>
                  <a:rPr lang="en-US" sz="2400" dirty="0"/>
                  <a:t>) P(X</a:t>
                </a:r>
                <a:r>
                  <a:rPr lang="en-US" sz="2400" baseline="-25000" dirty="0"/>
                  <a:t>n-1</a:t>
                </a:r>
                <a:r>
                  <a:rPr lang="en-US" sz="2400" dirty="0"/>
                  <a:t>|X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 …, X</a:t>
                </a:r>
                <a:r>
                  <a:rPr lang="en-US" sz="2400" baseline="-25000" dirty="0"/>
                  <a:t>n-2</a:t>
                </a:r>
                <a:r>
                  <a:rPr lang="en-US" sz="2400" dirty="0"/>
                  <a:t>) …P(X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|X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).P(X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)</a:t>
                </a:r>
              </a:p>
              <a:p>
                <a:pPr marL="903288" indent="0">
                  <a:lnSpc>
                    <a:spcPct val="120000"/>
                  </a:lnSpc>
                  <a:spcAft>
                    <a:spcPts val="1200"/>
                  </a:spcAft>
                  <a:buNone/>
                </a:pPr>
                <a:r>
                  <a:rPr lang="en-US" sz="2400" dirty="0"/>
                  <a:t>=</a:t>
                </a:r>
                <a:r>
                  <a:rPr lang="tr-TR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sz="2400" i="1">
                            <a:latin typeface="Cambria Math"/>
                          </a:rPr>
                          <m:t>𝑃</m:t>
                        </m:r>
                        <m:r>
                          <a:rPr lang="en-US" sz="2400" i="1">
                            <a:latin typeface="Cambria Math"/>
                          </a:rPr>
                          <m:t>(</m:t>
                        </m:r>
                      </m:e>
                    </m:nary>
                  </m:oMath>
                </a14:m>
                <a:r>
                  <a:rPr lang="en-US" sz="2400" dirty="0"/>
                  <a:t> X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| 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 …, X</a:t>
                </a:r>
                <a:r>
                  <a:rPr lang="en-US" sz="2400" baseline="-25000" dirty="0"/>
                  <a:t>i-1</a:t>
                </a:r>
                <a:r>
                  <a:rPr lang="en-US" sz="2400" dirty="0"/>
                  <a:t> )               </a:t>
                </a:r>
                <a:endParaRPr lang="tr-TR" dirty="0"/>
              </a:p>
              <a:p>
                <a:pPr algn="just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tr-TR" sz="2800" dirty="0" err="1"/>
                  <a:t>It</a:t>
                </a:r>
                <a:r>
                  <a:rPr lang="tr-TR" sz="2800" dirty="0"/>
                  <a:t> </a:t>
                </a:r>
                <a:r>
                  <a:rPr lang="tr-TR" sz="2800" dirty="0" err="1"/>
                  <a:t>means</a:t>
                </a:r>
                <a:r>
                  <a:rPr lang="tr-TR" sz="2800" dirty="0"/>
                  <a:t> </a:t>
                </a:r>
                <a:r>
                  <a:rPr lang="en-US" sz="2800" dirty="0"/>
                  <a:t>that </a:t>
                </a:r>
                <a:endParaRPr lang="tr-TR" sz="2800" dirty="0"/>
              </a:p>
              <a:p>
                <a:pPr lvl="1" algn="just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a series of locally testable assertions of</a:t>
                </a:r>
                <a:r>
                  <a:rPr lang="tr-TR" sz="2400" dirty="0"/>
                  <a:t> </a:t>
                </a:r>
                <a:r>
                  <a:rPr lang="en-US" sz="2400" dirty="0"/>
                  <a:t>conditional independence guarantees the required global semantics</a:t>
                </a:r>
                <a:r>
                  <a:rPr lang="tr-TR" sz="2400" dirty="0"/>
                  <a:t>.</a:t>
                </a:r>
              </a:p>
              <a:p>
                <a:pPr algn="just">
                  <a:lnSpc>
                    <a:spcPct val="110000"/>
                  </a:lnSpc>
                  <a:spcBef>
                    <a:spcPts val="600"/>
                  </a:spcBef>
                  <a:buFontTx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12776"/>
                <a:ext cx="8229600" cy="5040560"/>
              </a:xfrm>
              <a:blipFill rotWithShape="1">
                <a:blip r:embed="rId3"/>
                <a:stretch>
                  <a:fillRect l="-1111" t="-1814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988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r>
              <a:rPr lang="en-US" sz="2800" dirty="0"/>
              <a:t>Suppose we choose the ordering </a:t>
            </a:r>
            <a:r>
              <a:rPr lang="en-US" sz="2800" i="1" dirty="0"/>
              <a:t>M, J, A, B, E</a:t>
            </a:r>
          </a:p>
          <a:p>
            <a:endParaRPr lang="en-US" sz="2800" i="1"/>
          </a:p>
          <a:p>
            <a:endParaRPr lang="en-US" sz="2800" i="1" dirty="0"/>
          </a:p>
          <a:p>
            <a:pPr>
              <a:buFontTx/>
              <a:buNone/>
            </a:pPr>
            <a:r>
              <a:rPr lang="en-US" sz="2800" b="1" i="1"/>
              <a:t>P</a:t>
            </a:r>
            <a:r>
              <a:rPr lang="en-US" sz="2800" i="1"/>
              <a:t>(J </a:t>
            </a:r>
            <a:r>
              <a:rPr lang="en-US" sz="2800" i="1" dirty="0"/>
              <a:t>| M) = </a:t>
            </a:r>
            <a:r>
              <a:rPr lang="en-US" sz="2800" b="1" i="1" dirty="0"/>
              <a:t>P</a:t>
            </a:r>
            <a:r>
              <a:rPr lang="en-US" sz="2800" i="1" dirty="0"/>
              <a:t>(J)?
</a:t>
            </a:r>
          </a:p>
          <a:p>
            <a:endParaRPr lang="en-US" sz="2800" i="1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Bayesian </a:t>
            </a:r>
            <a:r>
              <a:rPr lang="tr-TR" dirty="0"/>
              <a:t>N</a:t>
            </a:r>
            <a:r>
              <a:rPr lang="en-US" dirty="0" err="1"/>
              <a:t>etworks</a:t>
            </a:r>
            <a:br>
              <a:rPr lang="tr-TR" dirty="0"/>
            </a:br>
            <a:r>
              <a:rPr lang="en-US" dirty="0"/>
              <a:t>Example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564904"/>
            <a:ext cx="4015053" cy="412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70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Suppose we choose the ordering </a:t>
            </a:r>
            <a:r>
              <a:rPr lang="en-US" sz="2800" i="1" dirty="0"/>
              <a:t>M, J, A, B, E</a:t>
            </a:r>
            <a:endParaRPr lang="en-US" sz="2800" dirty="0"/>
          </a:p>
          <a:p>
            <a:endParaRPr lang="en-US" sz="2800"/>
          </a:p>
          <a:p>
            <a:endParaRPr lang="en-US" sz="2800" dirty="0"/>
          </a:p>
          <a:p>
            <a:pPr>
              <a:buFontTx/>
              <a:buNone/>
            </a:pPr>
            <a:r>
              <a:rPr lang="en-US" sz="2800" b="1" i="1"/>
              <a:t>P</a:t>
            </a:r>
            <a:r>
              <a:rPr lang="en-US" sz="2800" i="1"/>
              <a:t>(J </a:t>
            </a:r>
            <a:r>
              <a:rPr lang="en-US" sz="2800" i="1" dirty="0"/>
              <a:t>| M) = </a:t>
            </a:r>
            <a:r>
              <a:rPr lang="en-US" sz="2800" b="1" i="1" dirty="0"/>
              <a:t>P</a:t>
            </a:r>
            <a:r>
              <a:rPr lang="en-US" sz="2800" i="1" dirty="0"/>
              <a:t>(J)?</a:t>
            </a:r>
            <a:r>
              <a:rPr lang="tr-TR" sz="2800" i="1" dirty="0"/>
              <a:t> </a:t>
            </a:r>
            <a:r>
              <a:rPr lang="en-US" sz="2800" b="1" dirty="0"/>
              <a:t>No</a:t>
            </a:r>
            <a:endParaRPr lang="en-US" sz="2800" b="1" i="1" dirty="0"/>
          </a:p>
          <a:p>
            <a:pPr>
              <a:buFontTx/>
              <a:buNone/>
            </a:pPr>
            <a:r>
              <a:rPr lang="en-US" sz="2800" b="1" i="1" dirty="0"/>
              <a:t>P</a:t>
            </a:r>
            <a:r>
              <a:rPr lang="en-US" sz="2800" i="1" dirty="0"/>
              <a:t>(A | J, M) = </a:t>
            </a:r>
            <a:r>
              <a:rPr lang="en-US" sz="2800" b="1" i="1" dirty="0"/>
              <a:t>P</a:t>
            </a:r>
            <a:r>
              <a:rPr lang="en-US" sz="2800" i="1" dirty="0"/>
              <a:t>(A | J)</a:t>
            </a:r>
            <a:r>
              <a:rPr lang="en-US" sz="2800" dirty="0"/>
              <a:t>?</a:t>
            </a:r>
            <a:r>
              <a:rPr lang="en-US" sz="2800" i="1" dirty="0"/>
              <a:t> </a:t>
            </a:r>
            <a:r>
              <a:rPr lang="en-US" sz="2800" b="1" i="1" dirty="0"/>
              <a:t>P</a:t>
            </a:r>
            <a:r>
              <a:rPr lang="en-US" sz="2800" i="1" dirty="0"/>
              <a:t>(A | J, M) = </a:t>
            </a:r>
            <a:r>
              <a:rPr lang="en-US" sz="2800" b="1" i="1" dirty="0"/>
              <a:t>P</a:t>
            </a:r>
            <a:r>
              <a:rPr lang="en-US" sz="2800" i="1" dirty="0"/>
              <a:t>(A)</a:t>
            </a:r>
            <a:r>
              <a:rPr lang="en-US" sz="2800" dirty="0"/>
              <a:t>?</a:t>
            </a:r>
            <a:endParaRPr lang="en-US" sz="3600" dirty="0"/>
          </a:p>
          <a:p>
            <a:pPr>
              <a:buFontTx/>
              <a:buNone/>
            </a:pPr>
            <a:endParaRPr lang="en-US" sz="2800" i="1" dirty="0"/>
          </a:p>
          <a:p>
            <a:endParaRPr lang="en-US" sz="2800" i="1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Bayesian </a:t>
            </a:r>
            <a:r>
              <a:rPr lang="tr-TR" dirty="0"/>
              <a:t>N</a:t>
            </a:r>
            <a:r>
              <a:rPr lang="en-US" dirty="0" err="1"/>
              <a:t>etworks</a:t>
            </a:r>
            <a:br>
              <a:rPr lang="tr-TR" dirty="0"/>
            </a:br>
            <a:r>
              <a:rPr lang="en-US" dirty="0"/>
              <a:t>Example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348880"/>
            <a:ext cx="3994605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05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Suppose we choose the ordering </a:t>
            </a:r>
            <a:r>
              <a:rPr lang="en-US" sz="2800" i="1" dirty="0"/>
              <a:t>M, J, A, B, E</a:t>
            </a:r>
            <a:endParaRPr lang="tr-TR" sz="2800" i="1" dirty="0"/>
          </a:p>
          <a:p>
            <a:endParaRPr lang="en-US" sz="2800" i="1"/>
          </a:p>
          <a:p>
            <a:endParaRPr lang="en-US" sz="2800" i="1" dirty="0"/>
          </a:p>
          <a:p>
            <a:pPr>
              <a:buFontTx/>
              <a:buNone/>
            </a:pPr>
            <a:r>
              <a:rPr lang="en-US" sz="2800" b="1" i="1"/>
              <a:t>P</a:t>
            </a:r>
            <a:r>
              <a:rPr lang="en-US" sz="2800" i="1"/>
              <a:t>(J </a:t>
            </a:r>
            <a:r>
              <a:rPr lang="en-US" sz="2800" i="1" dirty="0"/>
              <a:t>| M) = </a:t>
            </a:r>
            <a:r>
              <a:rPr lang="en-US" sz="2800" b="1" i="1" dirty="0"/>
              <a:t>P</a:t>
            </a:r>
            <a:r>
              <a:rPr lang="en-US" sz="2800" i="1" dirty="0"/>
              <a:t>(J)?</a:t>
            </a:r>
            <a:r>
              <a:rPr lang="tr-TR" sz="2800" i="1" dirty="0"/>
              <a:t> </a:t>
            </a:r>
            <a:r>
              <a:rPr lang="en-US" sz="2800" b="1" dirty="0"/>
              <a:t>No</a:t>
            </a:r>
            <a:endParaRPr lang="en-US" sz="2800" b="1" i="1" dirty="0"/>
          </a:p>
          <a:p>
            <a:pPr>
              <a:buFontTx/>
              <a:buNone/>
            </a:pPr>
            <a:r>
              <a:rPr lang="en-US" sz="2800" b="1" i="1" dirty="0"/>
              <a:t>P</a:t>
            </a:r>
            <a:r>
              <a:rPr lang="en-US" sz="2800" i="1" dirty="0"/>
              <a:t>(A | J, M) = </a:t>
            </a:r>
            <a:r>
              <a:rPr lang="en-US" sz="2800" b="1" i="1" dirty="0"/>
              <a:t>P</a:t>
            </a:r>
            <a:r>
              <a:rPr lang="en-US" sz="2800" i="1" dirty="0"/>
              <a:t>(A | J)</a:t>
            </a:r>
            <a:r>
              <a:rPr lang="en-US" sz="2800" dirty="0"/>
              <a:t>?</a:t>
            </a:r>
            <a:r>
              <a:rPr lang="en-US" sz="2800" i="1" dirty="0"/>
              <a:t> </a:t>
            </a:r>
            <a:r>
              <a:rPr lang="en-US" sz="2800" b="1" i="1" dirty="0"/>
              <a:t>P</a:t>
            </a:r>
            <a:r>
              <a:rPr lang="en-US" sz="2800" i="1" dirty="0"/>
              <a:t>(A | J, M) = </a:t>
            </a:r>
            <a:r>
              <a:rPr lang="en-US" sz="2800" b="1" i="1" dirty="0"/>
              <a:t>P</a:t>
            </a:r>
            <a:r>
              <a:rPr lang="en-US" sz="2800" i="1" dirty="0"/>
              <a:t>(A)</a:t>
            </a:r>
            <a:r>
              <a:rPr lang="en-US" sz="2800" dirty="0"/>
              <a:t>? </a:t>
            </a:r>
            <a:r>
              <a:rPr lang="en-US" sz="2800" b="1" dirty="0"/>
              <a:t>No</a:t>
            </a:r>
            <a:endParaRPr lang="en-US" sz="3600" dirty="0"/>
          </a:p>
          <a:p>
            <a:pPr>
              <a:buFontTx/>
              <a:buNone/>
            </a:pPr>
            <a:r>
              <a:rPr lang="en-US" sz="2800" b="1" i="1" dirty="0"/>
              <a:t>P</a:t>
            </a:r>
            <a:r>
              <a:rPr lang="en-US" sz="2800" i="1" dirty="0"/>
              <a:t>(B | A, J, M) = </a:t>
            </a:r>
            <a:r>
              <a:rPr lang="en-US" sz="2800" b="1" i="1" dirty="0"/>
              <a:t>P</a:t>
            </a:r>
            <a:r>
              <a:rPr lang="en-US" sz="2800" i="1" dirty="0"/>
              <a:t>(B | A)</a:t>
            </a:r>
            <a:r>
              <a:rPr lang="en-US" sz="2800" dirty="0"/>
              <a:t>? </a:t>
            </a:r>
          </a:p>
          <a:p>
            <a:pPr>
              <a:buFontTx/>
              <a:buNone/>
            </a:pPr>
            <a:r>
              <a:rPr lang="en-US" sz="2800" b="1" i="1" dirty="0"/>
              <a:t>P</a:t>
            </a:r>
            <a:r>
              <a:rPr lang="en-US" sz="2800" i="1" dirty="0"/>
              <a:t>(B | A, J, M) = </a:t>
            </a:r>
            <a:r>
              <a:rPr lang="en-US" sz="2800" b="1" i="1" dirty="0"/>
              <a:t>P</a:t>
            </a:r>
            <a:r>
              <a:rPr lang="en-US" sz="2800" i="1" dirty="0"/>
              <a:t>(B)</a:t>
            </a:r>
            <a:r>
              <a:rPr lang="en-US" sz="2800" dirty="0"/>
              <a:t>?</a:t>
            </a:r>
            <a:endParaRPr lang="en-US" sz="2800" i="1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Bayesian </a:t>
            </a:r>
            <a:r>
              <a:rPr lang="tr-TR" dirty="0"/>
              <a:t>N</a:t>
            </a:r>
            <a:r>
              <a:rPr lang="en-US" dirty="0" err="1"/>
              <a:t>etworks</a:t>
            </a:r>
            <a:br>
              <a:rPr lang="tr-TR" dirty="0"/>
            </a:br>
            <a:r>
              <a:rPr lang="en-US" dirty="0"/>
              <a:t>Example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2356514"/>
            <a:ext cx="3846434" cy="395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1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</a:t>
            </a:r>
            <a:r>
              <a:rPr lang="tr-TR" dirty="0"/>
              <a:t>N</a:t>
            </a:r>
            <a:r>
              <a:rPr lang="en-US" dirty="0" err="1"/>
              <a:t>etworks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 simple, graphical notation </a:t>
            </a:r>
            <a:r>
              <a:rPr lang="tr-TR" sz="2400" dirty="0" err="1"/>
              <a:t>for</a:t>
            </a:r>
            <a:endParaRPr lang="tr-TR" sz="2400" dirty="0"/>
          </a:p>
          <a:p>
            <a:pPr lvl="1" algn="just"/>
            <a:r>
              <a:rPr lang="en-US" sz="2000" dirty="0"/>
              <a:t>conditional independence assertions and </a:t>
            </a:r>
            <a:endParaRPr lang="tr-TR" sz="2000" dirty="0"/>
          </a:p>
          <a:p>
            <a:pPr lvl="1" algn="just"/>
            <a:r>
              <a:rPr lang="en-US" sz="2000" dirty="0"/>
              <a:t>compact specification of full joint distributions</a:t>
            </a:r>
            <a:r>
              <a:rPr lang="tr-TR" sz="2000" dirty="0"/>
              <a:t>.</a:t>
            </a:r>
            <a:endParaRPr lang="en-US" sz="2000" dirty="0"/>
          </a:p>
          <a:p>
            <a:pPr algn="just"/>
            <a:r>
              <a:rPr lang="en-US" sz="2400" dirty="0"/>
              <a:t>Syntax:</a:t>
            </a:r>
          </a:p>
          <a:p>
            <a:pPr lvl="1" algn="just"/>
            <a:r>
              <a:rPr lang="en-US" sz="2000" dirty="0"/>
              <a:t>a set of nodes, one per variable</a:t>
            </a:r>
          </a:p>
          <a:p>
            <a:pPr lvl="1" algn="just"/>
            <a:r>
              <a:rPr lang="en-US" sz="2000" dirty="0"/>
              <a:t>a directed, acyclic graph (link </a:t>
            </a:r>
            <a:r>
              <a:rPr lang="en-US" sz="2000" dirty="0">
                <a:cs typeface="Arial" charset="0"/>
              </a:rPr>
              <a:t>≈ </a:t>
            </a:r>
            <a:r>
              <a:rPr lang="en-US" sz="2000" dirty="0"/>
              <a:t>"directly influences")</a:t>
            </a:r>
          </a:p>
          <a:p>
            <a:pPr lvl="1" algn="just"/>
            <a:r>
              <a:rPr lang="en-US" sz="2000" dirty="0"/>
              <a:t>a conditional distribution for each node</a:t>
            </a:r>
            <a:r>
              <a:rPr lang="tr-TR" sz="2000" dirty="0"/>
              <a:t>,</a:t>
            </a:r>
            <a:r>
              <a:rPr lang="en-US" sz="2000" dirty="0"/>
              <a:t> given its parents:</a:t>
            </a:r>
          </a:p>
          <a:p>
            <a:pPr lvl="2" algn="just">
              <a:buFontTx/>
              <a:buNone/>
            </a:pPr>
            <a:r>
              <a:rPr lang="en-US" sz="1800" b="1" dirty="0"/>
              <a:t>P </a:t>
            </a:r>
            <a:r>
              <a:rPr lang="en-US" sz="1800" dirty="0"/>
              <a:t>(X</a:t>
            </a:r>
            <a:r>
              <a:rPr lang="en-US" sz="1800" baseline="-25000" dirty="0"/>
              <a:t>i </a:t>
            </a:r>
            <a:r>
              <a:rPr lang="en-US" sz="1800" dirty="0"/>
              <a:t>| Parents (X</a:t>
            </a:r>
            <a:r>
              <a:rPr lang="en-US" sz="1800" baseline="-25000" dirty="0"/>
              <a:t>i</a:t>
            </a:r>
            <a:r>
              <a:rPr lang="en-US" sz="1800" dirty="0"/>
              <a:t>))</a:t>
            </a:r>
            <a:endParaRPr lang="tr-TR" sz="2400" dirty="0"/>
          </a:p>
          <a:p>
            <a:pPr algn="just"/>
            <a:r>
              <a:rPr lang="en-US" sz="2400" dirty="0"/>
              <a:t>In the simplest case, conditional distribution</a:t>
            </a:r>
            <a:r>
              <a:rPr lang="tr-TR" sz="2400" dirty="0"/>
              <a:t> is</a:t>
            </a:r>
            <a:r>
              <a:rPr lang="en-US" sz="2400" dirty="0"/>
              <a:t> represented as a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conditional probability table </a:t>
            </a:r>
            <a:r>
              <a:rPr lang="en-US" sz="2400" dirty="0"/>
              <a:t>(CPT) giving the distribution over 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dirty="0"/>
              <a:t> for each combination of parent values</a:t>
            </a:r>
          </a:p>
        </p:txBody>
      </p:sp>
    </p:spTree>
    <p:extLst>
      <p:ext uri="{BB962C8B-B14F-4D97-AF65-F5344CB8AC3E}">
        <p14:creationId xmlns:p14="http://schemas.microsoft.com/office/powerpoint/2010/main" val="1872434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Suppose we choose the ordering M, J, A, B, E</a:t>
            </a:r>
          </a:p>
          <a:p>
            <a:endParaRPr lang="en-US" sz="2800" dirty="0"/>
          </a:p>
          <a:p>
            <a:endParaRPr lang="en-US" sz="2800" dirty="0"/>
          </a:p>
          <a:p>
            <a:pPr>
              <a:buFontTx/>
              <a:buNone/>
            </a:pPr>
            <a:r>
              <a:rPr lang="en-US" sz="2800" b="1" i="1" dirty="0"/>
              <a:t>P</a:t>
            </a:r>
            <a:r>
              <a:rPr lang="en-US" sz="2800" i="1" dirty="0"/>
              <a:t>(J | M) = </a:t>
            </a:r>
            <a:r>
              <a:rPr lang="en-US" sz="2800" b="1" i="1" dirty="0"/>
              <a:t>P</a:t>
            </a:r>
            <a:r>
              <a:rPr lang="en-US" sz="2800" i="1" dirty="0"/>
              <a:t>(J)?</a:t>
            </a:r>
            <a:r>
              <a:rPr lang="tr-TR" sz="2800" i="1" dirty="0"/>
              <a:t> </a:t>
            </a:r>
            <a:r>
              <a:rPr lang="en-US" sz="2800" b="1" dirty="0"/>
              <a:t>No</a:t>
            </a:r>
            <a:endParaRPr lang="en-US" sz="2800" b="1" i="1" dirty="0"/>
          </a:p>
          <a:p>
            <a:pPr>
              <a:buFontTx/>
              <a:buNone/>
            </a:pPr>
            <a:r>
              <a:rPr lang="en-US" sz="2800" b="1" i="1" dirty="0"/>
              <a:t>P</a:t>
            </a:r>
            <a:r>
              <a:rPr lang="en-US" sz="2800" i="1" dirty="0"/>
              <a:t>(A | J, M) = </a:t>
            </a:r>
            <a:r>
              <a:rPr lang="en-US" sz="2800" b="1" i="1" dirty="0"/>
              <a:t>P</a:t>
            </a:r>
            <a:r>
              <a:rPr lang="en-US" sz="2800" i="1" dirty="0"/>
              <a:t>(A | J)</a:t>
            </a:r>
            <a:r>
              <a:rPr lang="en-US" sz="2800" dirty="0"/>
              <a:t>?</a:t>
            </a:r>
            <a:r>
              <a:rPr lang="en-US" sz="2800" i="1" dirty="0"/>
              <a:t> </a:t>
            </a:r>
            <a:r>
              <a:rPr lang="en-US" sz="2800" b="1" i="1" dirty="0"/>
              <a:t>P</a:t>
            </a:r>
            <a:r>
              <a:rPr lang="en-US" sz="2800" i="1" dirty="0"/>
              <a:t>(A | J, M) = </a:t>
            </a:r>
            <a:r>
              <a:rPr lang="en-US" sz="2800" b="1" i="1" dirty="0"/>
              <a:t>P</a:t>
            </a:r>
            <a:r>
              <a:rPr lang="en-US" sz="2800" i="1" dirty="0"/>
              <a:t>(A)</a:t>
            </a:r>
            <a:r>
              <a:rPr lang="en-US" sz="2800" dirty="0"/>
              <a:t>? </a:t>
            </a:r>
            <a:r>
              <a:rPr lang="en-US" sz="2800" b="1" dirty="0"/>
              <a:t>No</a:t>
            </a:r>
            <a:endParaRPr lang="en-US" sz="3600" dirty="0"/>
          </a:p>
          <a:p>
            <a:pPr>
              <a:buFontTx/>
              <a:buNone/>
            </a:pPr>
            <a:r>
              <a:rPr lang="en-US" sz="2800" b="1" i="1" dirty="0"/>
              <a:t>P</a:t>
            </a:r>
            <a:r>
              <a:rPr lang="en-US" sz="2800" i="1" dirty="0"/>
              <a:t>(B | A, J, M) = </a:t>
            </a:r>
            <a:r>
              <a:rPr lang="en-US" sz="2800" b="1" i="1" dirty="0"/>
              <a:t>P</a:t>
            </a:r>
            <a:r>
              <a:rPr lang="en-US" sz="2800" i="1" dirty="0"/>
              <a:t>(B | A)</a:t>
            </a:r>
            <a:r>
              <a:rPr lang="en-US" sz="2800" dirty="0"/>
              <a:t>? </a:t>
            </a:r>
            <a:r>
              <a:rPr lang="en-US" sz="2800" b="1" dirty="0"/>
              <a:t>Yes</a:t>
            </a:r>
          </a:p>
          <a:p>
            <a:pPr>
              <a:buFontTx/>
              <a:buNone/>
            </a:pPr>
            <a:r>
              <a:rPr lang="en-US" sz="2800" b="1" i="1" dirty="0"/>
              <a:t>P</a:t>
            </a:r>
            <a:r>
              <a:rPr lang="en-US" sz="2800" i="1" dirty="0"/>
              <a:t>(B | A, J, M) = </a:t>
            </a:r>
            <a:r>
              <a:rPr lang="en-US" sz="2800" b="1" i="1" dirty="0"/>
              <a:t>P</a:t>
            </a:r>
            <a:r>
              <a:rPr lang="en-US" sz="2800" i="1" dirty="0"/>
              <a:t>(B)</a:t>
            </a:r>
            <a:r>
              <a:rPr lang="en-US" sz="2800" dirty="0"/>
              <a:t>? </a:t>
            </a:r>
            <a:r>
              <a:rPr lang="en-US" sz="2800" b="1" dirty="0"/>
              <a:t>No</a:t>
            </a:r>
          </a:p>
          <a:p>
            <a:pPr>
              <a:buFontTx/>
              <a:buNone/>
            </a:pPr>
            <a:r>
              <a:rPr lang="en-US" sz="2800" b="1" i="1" dirty="0"/>
              <a:t>P</a:t>
            </a:r>
            <a:r>
              <a:rPr lang="en-US" sz="2800" i="1" dirty="0"/>
              <a:t>(E | B, A ,J, M) = </a:t>
            </a:r>
            <a:r>
              <a:rPr lang="en-US" sz="2800" b="1" i="1" dirty="0"/>
              <a:t>P</a:t>
            </a:r>
            <a:r>
              <a:rPr lang="en-US" sz="2800" i="1" dirty="0"/>
              <a:t>(E | A)</a:t>
            </a:r>
            <a:r>
              <a:rPr lang="en-US" sz="2800" dirty="0"/>
              <a:t>?</a:t>
            </a:r>
          </a:p>
          <a:p>
            <a:pPr>
              <a:buFontTx/>
              <a:buNone/>
            </a:pPr>
            <a:r>
              <a:rPr lang="en-US" sz="2800" b="1" i="1" dirty="0"/>
              <a:t>P</a:t>
            </a:r>
            <a:r>
              <a:rPr lang="en-US" sz="2800" i="1" dirty="0"/>
              <a:t>(E | B, A, J, M) = </a:t>
            </a:r>
            <a:r>
              <a:rPr lang="en-US" sz="2800" b="1" i="1" dirty="0"/>
              <a:t>P</a:t>
            </a:r>
            <a:r>
              <a:rPr lang="en-US" sz="2800" i="1" dirty="0"/>
              <a:t>(E | A, B)</a:t>
            </a:r>
            <a:r>
              <a:rPr lang="en-US" sz="2800" dirty="0"/>
              <a:t>?</a:t>
            </a:r>
            <a:endParaRPr lang="en-US" sz="3600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Bayesian </a:t>
            </a:r>
            <a:r>
              <a:rPr lang="tr-TR" dirty="0"/>
              <a:t>N</a:t>
            </a:r>
            <a:r>
              <a:rPr lang="en-US" dirty="0" err="1"/>
              <a:t>etworks</a:t>
            </a:r>
            <a:br>
              <a:rPr lang="tr-TR" dirty="0"/>
            </a:br>
            <a:r>
              <a:rPr lang="en-US" dirty="0"/>
              <a:t>Example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336637"/>
            <a:ext cx="3559020" cy="378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03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Suppose we choose the ordering M, J, A, B, E</a:t>
            </a:r>
          </a:p>
          <a:p>
            <a:endParaRPr lang="en-US" sz="2800" dirty="0"/>
          </a:p>
          <a:p>
            <a:endParaRPr lang="en-US" sz="2800" dirty="0"/>
          </a:p>
          <a:p>
            <a:pPr>
              <a:buFontTx/>
              <a:buNone/>
            </a:pPr>
            <a:r>
              <a:rPr lang="en-US" sz="2800" b="1" i="1" dirty="0"/>
              <a:t>P</a:t>
            </a:r>
            <a:r>
              <a:rPr lang="en-US" sz="2800" i="1" dirty="0"/>
              <a:t>(J | M) = </a:t>
            </a:r>
            <a:r>
              <a:rPr lang="en-US" sz="2800" b="1" i="1" dirty="0"/>
              <a:t>P</a:t>
            </a:r>
            <a:r>
              <a:rPr lang="en-US" sz="2800" i="1" dirty="0"/>
              <a:t>(J)?</a:t>
            </a:r>
            <a:r>
              <a:rPr lang="tr-TR" sz="2800" i="1" dirty="0"/>
              <a:t> </a:t>
            </a:r>
            <a:r>
              <a:rPr lang="en-US" sz="2800" b="1" dirty="0"/>
              <a:t>No</a:t>
            </a:r>
            <a:r>
              <a:rPr lang="en-US" sz="2800" b="1" i="1" dirty="0"/>
              <a:t> </a:t>
            </a:r>
          </a:p>
          <a:p>
            <a:pPr>
              <a:buFontTx/>
              <a:buNone/>
            </a:pPr>
            <a:r>
              <a:rPr lang="en-US" sz="2800" b="1" i="1" dirty="0"/>
              <a:t>P</a:t>
            </a:r>
            <a:r>
              <a:rPr lang="en-US" sz="2800" i="1" dirty="0"/>
              <a:t>(A | J, M) = </a:t>
            </a:r>
            <a:r>
              <a:rPr lang="en-US" sz="2800" b="1" i="1" dirty="0"/>
              <a:t>P</a:t>
            </a:r>
            <a:r>
              <a:rPr lang="en-US" sz="2800" i="1" dirty="0"/>
              <a:t>(A | J)</a:t>
            </a:r>
            <a:r>
              <a:rPr lang="en-US" sz="2800" dirty="0"/>
              <a:t>?</a:t>
            </a:r>
            <a:r>
              <a:rPr lang="en-US" sz="2800" i="1" dirty="0"/>
              <a:t> </a:t>
            </a:r>
            <a:r>
              <a:rPr lang="en-US" sz="2800" b="1" i="1" dirty="0"/>
              <a:t>P</a:t>
            </a:r>
            <a:r>
              <a:rPr lang="en-US" sz="2800" i="1" dirty="0"/>
              <a:t>(A | J, M) = </a:t>
            </a:r>
            <a:r>
              <a:rPr lang="en-US" sz="2800" b="1" i="1" dirty="0"/>
              <a:t>P</a:t>
            </a:r>
            <a:r>
              <a:rPr lang="en-US" sz="2800" i="1" dirty="0"/>
              <a:t>(A)</a:t>
            </a:r>
            <a:r>
              <a:rPr lang="en-US" sz="2800" dirty="0"/>
              <a:t>? </a:t>
            </a:r>
            <a:r>
              <a:rPr lang="en-US" sz="2800" b="1" dirty="0"/>
              <a:t>No</a:t>
            </a:r>
          </a:p>
          <a:p>
            <a:pPr>
              <a:buFontTx/>
              <a:buNone/>
            </a:pPr>
            <a:r>
              <a:rPr lang="en-US" sz="2800" b="1" i="1" dirty="0"/>
              <a:t>P</a:t>
            </a:r>
            <a:r>
              <a:rPr lang="en-US" sz="2800" i="1" dirty="0"/>
              <a:t>(B | A, J, M) = </a:t>
            </a:r>
            <a:r>
              <a:rPr lang="en-US" sz="2800" b="1" i="1" dirty="0"/>
              <a:t>P</a:t>
            </a:r>
            <a:r>
              <a:rPr lang="en-US" sz="2800" i="1" dirty="0"/>
              <a:t>(B | A)</a:t>
            </a:r>
            <a:r>
              <a:rPr lang="en-US" sz="2800" dirty="0"/>
              <a:t>? </a:t>
            </a:r>
            <a:r>
              <a:rPr lang="en-US" sz="2800" b="1" dirty="0"/>
              <a:t>Yes</a:t>
            </a:r>
          </a:p>
          <a:p>
            <a:pPr>
              <a:buFontTx/>
              <a:buNone/>
            </a:pPr>
            <a:r>
              <a:rPr lang="en-US" sz="2800" b="1" i="1" dirty="0"/>
              <a:t>P</a:t>
            </a:r>
            <a:r>
              <a:rPr lang="en-US" sz="2800" i="1" dirty="0"/>
              <a:t>(B | A, J, M) = </a:t>
            </a:r>
            <a:r>
              <a:rPr lang="en-US" sz="2800" b="1" i="1" dirty="0"/>
              <a:t>P</a:t>
            </a:r>
            <a:r>
              <a:rPr lang="en-US" sz="2800" i="1" dirty="0"/>
              <a:t>(B)</a:t>
            </a:r>
            <a:r>
              <a:rPr lang="en-US" sz="2800" dirty="0"/>
              <a:t>? </a:t>
            </a:r>
            <a:r>
              <a:rPr lang="en-US" sz="2800" b="1" dirty="0"/>
              <a:t>No</a:t>
            </a:r>
          </a:p>
          <a:p>
            <a:pPr>
              <a:buFontTx/>
              <a:buNone/>
            </a:pPr>
            <a:r>
              <a:rPr lang="en-US" sz="2800" b="1" i="1" dirty="0"/>
              <a:t>P</a:t>
            </a:r>
            <a:r>
              <a:rPr lang="en-US" sz="2800" i="1" dirty="0"/>
              <a:t>(E | B, A ,J, M) = </a:t>
            </a:r>
            <a:r>
              <a:rPr lang="en-US" sz="2800" b="1" i="1" dirty="0"/>
              <a:t>P</a:t>
            </a:r>
            <a:r>
              <a:rPr lang="en-US" sz="2800" i="1" dirty="0"/>
              <a:t>(E | A)</a:t>
            </a:r>
            <a:r>
              <a:rPr lang="en-US" sz="2800" dirty="0"/>
              <a:t>? </a:t>
            </a:r>
            <a:r>
              <a:rPr lang="en-US" sz="2800" b="1" dirty="0"/>
              <a:t>No</a:t>
            </a:r>
          </a:p>
          <a:p>
            <a:pPr>
              <a:buFontTx/>
              <a:buNone/>
            </a:pPr>
            <a:r>
              <a:rPr lang="en-US" sz="2800" b="1" i="1" dirty="0"/>
              <a:t>P</a:t>
            </a:r>
            <a:r>
              <a:rPr lang="en-US" sz="2800" i="1" dirty="0"/>
              <a:t>(E | B, A, J, M) = </a:t>
            </a:r>
            <a:r>
              <a:rPr lang="en-US" sz="2800" b="1" i="1" dirty="0"/>
              <a:t>P</a:t>
            </a:r>
            <a:r>
              <a:rPr lang="en-US" sz="2800" i="1" dirty="0"/>
              <a:t>(E | A, B)</a:t>
            </a:r>
            <a:r>
              <a:rPr lang="en-US" sz="2800" dirty="0"/>
              <a:t>? </a:t>
            </a:r>
            <a:r>
              <a:rPr lang="en-US" sz="2800" b="1" dirty="0"/>
              <a:t>Yes</a:t>
            </a:r>
            <a:endParaRPr lang="en-US" sz="2800" i="1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Bayesian </a:t>
            </a:r>
            <a:r>
              <a:rPr lang="tr-TR" dirty="0"/>
              <a:t>N</a:t>
            </a:r>
            <a:r>
              <a:rPr lang="en-US" dirty="0" err="1"/>
              <a:t>etworks</a:t>
            </a:r>
            <a:br>
              <a:rPr lang="tr-TR" dirty="0"/>
            </a:br>
            <a:r>
              <a:rPr lang="en-US" dirty="0"/>
              <a:t>Example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642" y="2348880"/>
            <a:ext cx="3412267" cy="363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98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Bayesian </a:t>
            </a:r>
            <a:r>
              <a:rPr lang="tr-TR" dirty="0"/>
              <a:t>N</a:t>
            </a:r>
            <a:r>
              <a:rPr lang="en-US" dirty="0" err="1"/>
              <a:t>etworks</a:t>
            </a:r>
            <a:br>
              <a:rPr lang="tr-TR" dirty="0"/>
            </a:br>
            <a:r>
              <a:rPr lang="en-US" dirty="0"/>
              <a:t>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44824"/>
            <a:ext cx="5472608" cy="4536504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Deciding conditional independence is hard in </a:t>
            </a:r>
            <a:r>
              <a:rPr lang="en-US" sz="2800" dirty="0" err="1"/>
              <a:t>noncausal</a:t>
            </a:r>
            <a:r>
              <a:rPr lang="en-US" sz="2800" dirty="0"/>
              <a:t> directions
Causal models and conditional independence seem hardwired for humans</a:t>
            </a:r>
            <a:r>
              <a:rPr lang="tr-TR" sz="2800" dirty="0"/>
              <a:t>!</a:t>
            </a:r>
            <a:r>
              <a:rPr lang="en-US" sz="2800" dirty="0"/>
              <a:t>
Network is less compact: </a:t>
            </a:r>
            <a:endParaRPr lang="tr-TR" sz="2800" dirty="0"/>
          </a:p>
          <a:p>
            <a:pPr lvl="1">
              <a:spcAft>
                <a:spcPts val="600"/>
              </a:spcAft>
            </a:pPr>
            <a:r>
              <a:rPr lang="en-US" sz="2400" dirty="0"/>
              <a:t>1 + 2 + 4 + 2 + 4 = 13 numbers </a:t>
            </a:r>
            <a:r>
              <a:rPr lang="en-US" sz="2400" err="1"/>
              <a:t>neede</a:t>
            </a:r>
            <a:r>
              <a:rPr lang="tr-TR" sz="2400"/>
              <a:t>d</a:t>
            </a:r>
            <a:endParaRPr lang="en-US" sz="2400"/>
          </a:p>
          <a:p>
            <a:pPr lvl="1">
              <a:spcAft>
                <a:spcPts val="600"/>
              </a:spcAft>
            </a:pPr>
            <a:r>
              <a:rPr lang="en-US" sz="2400"/>
              <a:t>1 + 2 + 4 + 8 + 16 = 31 numbers neede</a:t>
            </a:r>
            <a:r>
              <a:rPr lang="tr-TR" sz="2400"/>
              <a:t>d</a:t>
            </a:r>
            <a:endParaRPr lang="en-US" sz="2400"/>
          </a:p>
          <a:p>
            <a:pPr lvl="1">
              <a:spcAft>
                <a:spcPts val="600"/>
              </a:spcAft>
            </a:pPr>
            <a:r>
              <a:rPr lang="en-US" sz="2400"/>
              <a:t>1 + 1 + 4 + 2 + 2 = 10 numbers in original network</a:t>
            </a:r>
          </a:p>
          <a:p>
            <a:pPr lvl="1">
              <a:spcAft>
                <a:spcPts val="600"/>
              </a:spcAft>
            </a:pPr>
            <a:endParaRPr lang="en-US" sz="2400"/>
          </a:p>
          <a:p>
            <a:pPr lvl="1">
              <a:spcAft>
                <a:spcPts val="600"/>
              </a:spcAft>
            </a:pPr>
            <a:endParaRPr lang="en-US" sz="24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088740"/>
            <a:ext cx="2840375" cy="3024336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473" y="3725909"/>
            <a:ext cx="2941575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92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r>
              <a:rPr lang="tr-TR" dirty="0"/>
              <a:t>: Car </a:t>
            </a:r>
            <a:r>
              <a:rPr lang="tr-TR" dirty="0" err="1"/>
              <a:t>Diagnosis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041936" y="1505567"/>
            <a:ext cx="5210584" cy="3003553"/>
          </a:xfrm>
        </p:spPr>
        <p:txBody>
          <a:bodyPr>
            <a:noAutofit/>
          </a:bodyPr>
          <a:lstStyle/>
          <a:p>
            <a:r>
              <a:rPr lang="en-US" sz="2400" dirty="0"/>
              <a:t>Initial evidence: car won't start</a:t>
            </a:r>
          </a:p>
          <a:p>
            <a:r>
              <a:rPr lang="en-US" sz="2400" dirty="0"/>
              <a:t>Testable variables (green)</a:t>
            </a:r>
            <a:endParaRPr lang="tr-TR" sz="2400" dirty="0"/>
          </a:p>
          <a:p>
            <a:r>
              <a:rPr lang="tr-TR" sz="2400" dirty="0"/>
              <a:t>«</a:t>
            </a:r>
            <a:r>
              <a:rPr lang="en-US" sz="2400" dirty="0"/>
              <a:t>broken, so </a:t>
            </a:r>
            <a:r>
              <a:rPr lang="tr-TR" sz="2400" dirty="0"/>
              <a:t>fi</a:t>
            </a:r>
            <a:r>
              <a:rPr lang="en-US" sz="2400" dirty="0"/>
              <a:t>x it</a:t>
            </a:r>
            <a:r>
              <a:rPr lang="tr-TR" sz="2400" dirty="0"/>
              <a:t>»</a:t>
            </a:r>
            <a:r>
              <a:rPr lang="en-US" sz="2400" dirty="0"/>
              <a:t> variables (orange)</a:t>
            </a:r>
          </a:p>
          <a:p>
            <a:r>
              <a:rPr lang="tr-TR" sz="2400" dirty="0" err="1"/>
              <a:t>Hidden</a:t>
            </a:r>
            <a:r>
              <a:rPr lang="tr-TR" sz="2400" dirty="0"/>
              <a:t> </a:t>
            </a:r>
            <a:r>
              <a:rPr lang="tr-TR" sz="2400" dirty="0" err="1"/>
              <a:t>variables</a:t>
            </a:r>
            <a:r>
              <a:rPr lang="tr-TR" sz="2400" dirty="0"/>
              <a:t> (</a:t>
            </a:r>
            <a:r>
              <a:rPr lang="tr-TR" sz="2400" dirty="0" err="1"/>
              <a:t>gray</a:t>
            </a:r>
            <a:r>
              <a:rPr lang="tr-TR" sz="2400" dirty="0"/>
              <a:t>)</a:t>
            </a:r>
          </a:p>
          <a:p>
            <a:pPr lvl="1"/>
            <a:r>
              <a:rPr lang="tr-TR" sz="2000" dirty="0" err="1"/>
              <a:t>ensure</a:t>
            </a:r>
            <a:r>
              <a:rPr lang="tr-TR" sz="2000" dirty="0"/>
              <a:t> </a:t>
            </a:r>
            <a:r>
              <a:rPr lang="tr-TR" sz="2000" dirty="0" err="1"/>
              <a:t>sparse</a:t>
            </a:r>
            <a:r>
              <a:rPr lang="tr-TR" sz="2000" dirty="0"/>
              <a:t> </a:t>
            </a:r>
            <a:r>
              <a:rPr lang="tr-TR" sz="2000" dirty="0" err="1"/>
              <a:t>structure</a:t>
            </a:r>
            <a:r>
              <a:rPr lang="tr-TR" sz="2000" dirty="0"/>
              <a:t>, </a:t>
            </a:r>
          </a:p>
          <a:p>
            <a:pPr lvl="1"/>
            <a:r>
              <a:rPr lang="tr-TR" sz="2000" dirty="0" err="1"/>
              <a:t>reduce</a:t>
            </a:r>
            <a:r>
              <a:rPr lang="tr-TR" sz="2000" dirty="0"/>
              <a:t> </a:t>
            </a:r>
            <a:r>
              <a:rPr lang="tr-TR" sz="2000" dirty="0" err="1"/>
              <a:t>parameters</a:t>
            </a:r>
            <a:endParaRPr lang="tr-TR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96952"/>
            <a:ext cx="6346700" cy="3297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8922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r>
              <a:rPr lang="tr-TR" dirty="0"/>
              <a:t>: Car </a:t>
            </a:r>
            <a:r>
              <a:rPr lang="tr-TR" dirty="0" err="1"/>
              <a:t>Insurance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93" y="1395606"/>
            <a:ext cx="8325270" cy="5230253"/>
          </a:xfrm>
        </p:spPr>
      </p:pic>
    </p:spTree>
    <p:extLst>
      <p:ext uri="{BB962C8B-B14F-4D97-AF65-F5344CB8AC3E}">
        <p14:creationId xmlns:p14="http://schemas.microsoft.com/office/powerpoint/2010/main" val="1765429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Bayesian networks provide a natural representation for causally induced conditional independence</a:t>
            </a:r>
          </a:p>
          <a:p>
            <a:pPr algn="just"/>
            <a:r>
              <a:rPr lang="en-US" sz="2800" dirty="0"/>
              <a:t>Topology + CPTs = compact representation of joint distribution</a:t>
            </a:r>
          </a:p>
          <a:p>
            <a:pPr algn="just"/>
            <a:r>
              <a:rPr lang="en-US" sz="2800" dirty="0"/>
              <a:t>Generally easy for domain experts to construct</a:t>
            </a:r>
          </a:p>
        </p:txBody>
      </p:sp>
    </p:spTree>
    <p:extLst>
      <p:ext uri="{BB962C8B-B14F-4D97-AF65-F5344CB8AC3E}">
        <p14:creationId xmlns:p14="http://schemas.microsoft.com/office/powerpoint/2010/main" val="2488057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Network Problem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5157192"/>
            <a:ext cx="8229600" cy="1584176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P(X=p, N=n, H=d, S=d, K=a) = ?</a:t>
            </a:r>
          </a:p>
          <a:p>
            <a:r>
              <a:rPr lang="en-US"/>
              <a:t>P(X=p) = ?</a:t>
            </a:r>
          </a:p>
          <a:p>
            <a:r>
              <a:rPr lang="en-US"/>
              <a:t>P(H=d | N=p) = ?</a:t>
            </a:r>
          </a:p>
          <a:p>
            <a:r>
              <a:rPr lang="en-US"/>
              <a:t>P(H=d | S=d) = ?</a:t>
            </a:r>
          </a:p>
        </p:txBody>
      </p:sp>
      <p:pic>
        <p:nvPicPr>
          <p:cNvPr id="7" name="Resim 6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30918"/>
            <a:ext cx="6970400" cy="35822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204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</a:t>
            </a:r>
            <a:r>
              <a:rPr lang="tr-TR" dirty="0"/>
              <a:t>N</a:t>
            </a:r>
            <a:r>
              <a:rPr lang="en-US" dirty="0" err="1"/>
              <a:t>etwork</a:t>
            </a:r>
            <a:r>
              <a:rPr lang="tr-TR" dirty="0"/>
              <a:t> </a:t>
            </a:r>
            <a:r>
              <a:rPr lang="en-US" dirty="0"/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/>
              <a:t>Peter is </a:t>
            </a:r>
            <a:r>
              <a:rPr lang="en-US" sz="2800" dirty="0"/>
              <a:t>at work, </a:t>
            </a:r>
            <a:endParaRPr lang="tr-TR" sz="2800" dirty="0"/>
          </a:p>
          <a:p>
            <a:pPr lvl="1">
              <a:lnSpc>
                <a:spcPct val="120000"/>
              </a:lnSpc>
            </a:pPr>
            <a:r>
              <a:rPr lang="en-US" sz="2400" dirty="0"/>
              <a:t>neighbor John calls to </a:t>
            </a:r>
            <a:r>
              <a:rPr lang="en-US" sz="2400"/>
              <a:t>say his </a:t>
            </a:r>
            <a:r>
              <a:rPr lang="en-US" sz="2400" dirty="0"/>
              <a:t>alarm is ringing, but neighbor Mary doesn't call. </a:t>
            </a:r>
            <a:endParaRPr lang="tr-TR" sz="2400" dirty="0"/>
          </a:p>
          <a:p>
            <a:pPr lvl="1">
              <a:lnSpc>
                <a:spcPct val="120000"/>
              </a:lnSpc>
            </a:pPr>
            <a:r>
              <a:rPr lang="en-US" sz="2400" dirty="0"/>
              <a:t>Sometimes it's set off by minor earthquakes. </a:t>
            </a:r>
            <a:endParaRPr lang="tr-TR" sz="2400" dirty="0"/>
          </a:p>
          <a:p>
            <a:pPr lvl="1">
              <a:lnSpc>
                <a:spcPct val="120000"/>
              </a:lnSpc>
            </a:pPr>
            <a:r>
              <a:rPr lang="en-US" sz="2400" dirty="0"/>
              <a:t>Is there a burglar?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Variables: </a:t>
            </a:r>
            <a:endParaRPr lang="tr-TR" sz="2800" dirty="0"/>
          </a:p>
          <a:p>
            <a:pPr lvl="1">
              <a:lnSpc>
                <a:spcPct val="120000"/>
              </a:lnSpc>
            </a:pPr>
            <a:r>
              <a:rPr lang="en-US" sz="2400" i="1"/>
              <a:t>Burglary (B)</a:t>
            </a:r>
            <a:r>
              <a:rPr lang="en-US" sz="2400"/>
              <a:t>, </a:t>
            </a:r>
            <a:r>
              <a:rPr lang="en-US" sz="2400" i="1"/>
              <a:t>Earthquake (E)</a:t>
            </a:r>
            <a:r>
              <a:rPr lang="en-US" sz="2400"/>
              <a:t>, </a:t>
            </a:r>
            <a:r>
              <a:rPr lang="en-US" sz="2400" i="1"/>
              <a:t>Alarm (A)</a:t>
            </a:r>
            <a:r>
              <a:rPr lang="en-US" sz="2400"/>
              <a:t>, </a:t>
            </a:r>
            <a:r>
              <a:rPr lang="en-US" sz="2400" i="1"/>
              <a:t>JohnCalls (J)</a:t>
            </a:r>
            <a:r>
              <a:rPr lang="en-US" sz="2400"/>
              <a:t>, </a:t>
            </a:r>
            <a:r>
              <a:rPr lang="en-US" sz="2400" i="1"/>
              <a:t>MaryCalls (M)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800" dirty="0"/>
              <a:t>Network topology reflects "causal" knowledge: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A burglar can set the alarm off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An earthquake can set the alarm off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The alarm can cause Mary to call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The alarm can cause John </a:t>
            </a:r>
            <a:r>
              <a:rPr lang="en-US" sz="2400"/>
              <a:t>to call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382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</a:t>
            </a:r>
            <a:r>
              <a:rPr lang="tr-TR" dirty="0"/>
              <a:t>N</a:t>
            </a:r>
            <a:r>
              <a:rPr lang="en-US" dirty="0" err="1"/>
              <a:t>etwork</a:t>
            </a:r>
            <a:r>
              <a:rPr lang="tr-TR" dirty="0"/>
              <a:t> </a:t>
            </a:r>
            <a:r>
              <a:rPr lang="en-US" dirty="0"/>
              <a:t>Example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8064896" cy="502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96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Compactness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r>
              <a:rPr lang="en-US" sz="2400" dirty="0"/>
              <a:t>A CPT for Boolean 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dirty="0"/>
              <a:t> with </a:t>
            </a:r>
            <a:r>
              <a:rPr lang="en-US" sz="2400" i="1" dirty="0"/>
              <a:t>k</a:t>
            </a:r>
            <a:r>
              <a:rPr lang="en-US" sz="2400" dirty="0"/>
              <a:t> Boolean parents has</a:t>
            </a:r>
            <a:endParaRPr lang="tr-TR" sz="2400" dirty="0"/>
          </a:p>
          <a:p>
            <a:pPr marL="0" indent="0">
              <a:spcAft>
                <a:spcPts val="1200"/>
              </a:spcAft>
              <a:buNone/>
            </a:pPr>
            <a:r>
              <a:rPr lang="tr-TR" sz="2400" dirty="0"/>
              <a:t>     </a:t>
            </a:r>
            <a:r>
              <a:rPr lang="en-US" sz="2400" dirty="0"/>
              <a:t> </a:t>
            </a:r>
            <a:r>
              <a:rPr lang="en-US" sz="2400" i="1" dirty="0"/>
              <a:t>2</a:t>
            </a:r>
            <a:r>
              <a:rPr lang="en-US" sz="2400" i="1" baseline="30000" dirty="0"/>
              <a:t>k</a:t>
            </a:r>
            <a:r>
              <a:rPr lang="en-US" sz="2400" dirty="0"/>
              <a:t> rows for the combinations of parent values</a:t>
            </a:r>
            <a:endParaRPr lang="tr-TR" sz="2400" dirty="0"/>
          </a:p>
          <a:p>
            <a:pPr>
              <a:spcAft>
                <a:spcPts val="1200"/>
              </a:spcAft>
            </a:pPr>
            <a:r>
              <a:rPr lang="en-US" sz="2400" dirty="0"/>
              <a:t>Each row requires one number </a:t>
            </a:r>
            <a:r>
              <a:rPr lang="en-US" sz="2400" i="1" dirty="0"/>
              <a:t>p</a:t>
            </a:r>
            <a:r>
              <a:rPr lang="en-US" sz="2400" dirty="0"/>
              <a:t> for 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i="1" dirty="0"/>
              <a:t> = true</a:t>
            </a:r>
            <a:br>
              <a:rPr lang="en-US" sz="2400" i="1" dirty="0"/>
            </a:br>
            <a:r>
              <a:rPr lang="en-US" sz="2400" dirty="0"/>
              <a:t>(the number for  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dirty="0"/>
              <a:t> = </a:t>
            </a:r>
            <a:r>
              <a:rPr lang="en-US" sz="2400" i="1" dirty="0"/>
              <a:t>false</a:t>
            </a:r>
            <a:r>
              <a:rPr lang="en-US" sz="2400" dirty="0"/>
              <a:t> is just </a:t>
            </a:r>
            <a:r>
              <a:rPr lang="en-US" sz="2400" i="1" dirty="0"/>
              <a:t>1-p</a:t>
            </a:r>
            <a:r>
              <a:rPr lang="en-US" sz="2400" dirty="0"/>
              <a:t>)</a:t>
            </a:r>
            <a:endParaRPr lang="tr-TR" sz="2400" dirty="0"/>
          </a:p>
          <a:p>
            <a:r>
              <a:rPr lang="en-US" sz="2400" dirty="0"/>
              <a:t>If each variable has no more than </a:t>
            </a:r>
            <a:r>
              <a:rPr lang="en-US" sz="2400" i="1" dirty="0"/>
              <a:t>k</a:t>
            </a:r>
            <a:r>
              <a:rPr lang="en-US" sz="2400" dirty="0"/>
              <a:t> parents, the complete network requires </a:t>
            </a:r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</a:rPr>
              <a:t>O(n </a:t>
            </a:r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  <a:cs typeface="Arial" charset="0"/>
              </a:rPr>
              <a:t>·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 2</a:t>
            </a:r>
            <a:r>
              <a:rPr lang="en-US" sz="2400" b="1" baseline="30000" dirty="0">
                <a:solidFill>
                  <a:schemeClr val="accent5">
                    <a:lumMod val="50000"/>
                  </a:schemeClr>
                </a:solidFill>
              </a:rPr>
              <a:t>k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) </a:t>
            </a:r>
            <a:r>
              <a:rPr lang="en-US" sz="2400" dirty="0"/>
              <a:t>numbers</a:t>
            </a:r>
          </a:p>
          <a:p>
            <a:pPr lvl="1"/>
            <a:r>
              <a:rPr lang="tr-TR" sz="2000" dirty="0"/>
              <a:t>i</a:t>
            </a:r>
            <a:r>
              <a:rPr lang="en-US" sz="2000" dirty="0"/>
              <a:t>.e., grows linearly with </a:t>
            </a:r>
            <a:r>
              <a:rPr lang="en-US" sz="2000" i="1" dirty="0"/>
              <a:t>n</a:t>
            </a:r>
            <a:r>
              <a:rPr lang="en-US" sz="2000" dirty="0"/>
              <a:t>, vs. </a:t>
            </a:r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</a:rPr>
              <a:t>O(2</a:t>
            </a:r>
            <a:r>
              <a:rPr lang="en-US" sz="2400" b="1" i="1" baseline="30000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en-US" sz="2000" i="1" dirty="0"/>
              <a:t> </a:t>
            </a:r>
            <a:r>
              <a:rPr lang="en-US" sz="2000" dirty="0"/>
              <a:t>for the full joint distribution</a:t>
            </a:r>
          </a:p>
          <a:p>
            <a:pPr lvl="1"/>
            <a:r>
              <a:rPr lang="tr-TR" sz="2000" dirty="0"/>
              <a:t>f</a:t>
            </a:r>
            <a:r>
              <a:rPr lang="en-US" sz="2000" dirty="0"/>
              <a:t>or burglary net, 1 + 1 + 4 + 2 + 2 = 10 numbers (vs. 2</a:t>
            </a:r>
            <a:r>
              <a:rPr lang="en-US" sz="2000" baseline="30000" dirty="0"/>
              <a:t>5</a:t>
            </a:r>
            <a:r>
              <a:rPr lang="en-US" sz="2000" dirty="0"/>
              <a:t>-1 = 31)</a:t>
            </a:r>
          </a:p>
        </p:txBody>
      </p:sp>
      <p:pic>
        <p:nvPicPr>
          <p:cNvPr id="5" name="Picture 4" descr="burglary-small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72816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72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Global </a:t>
            </a:r>
            <a:r>
              <a:rPr lang="en-US" dirty="0"/>
              <a:t>Semantics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7859216" cy="492514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tr-TR" sz="2800" dirty="0"/>
                  <a:t>In global </a:t>
                </a:r>
                <a:r>
                  <a:rPr lang="tr-TR" sz="2800" dirty="0" err="1"/>
                  <a:t>semantics</a:t>
                </a:r>
                <a:r>
                  <a:rPr lang="tr-TR" sz="2800" dirty="0"/>
                  <a:t>:</a:t>
                </a:r>
              </a:p>
              <a:p>
                <a:pPr>
                  <a:lnSpc>
                    <a:spcPct val="120000"/>
                  </a:lnSpc>
                  <a:spcAft>
                    <a:spcPts val="1200"/>
                  </a:spcAft>
                  <a:buFontTx/>
                  <a:buNone/>
                </a:pPr>
                <a:r>
                  <a:rPr lang="tr-TR" sz="2800" dirty="0"/>
                  <a:t>	t</a:t>
                </a:r>
                <a:r>
                  <a:rPr lang="en-US" sz="2800" dirty="0"/>
                  <a:t>he full joint distribution is defined as the product of </a:t>
                </a:r>
                <a:r>
                  <a:rPr lang="tr-TR" sz="2800" dirty="0"/>
                  <a:t>	</a:t>
                </a:r>
                <a:r>
                  <a:rPr lang="en-US" sz="2800" dirty="0"/>
                  <a:t>the local conditional distributions:</a:t>
                </a:r>
              </a:p>
              <a:p>
                <a:pPr>
                  <a:lnSpc>
                    <a:spcPct val="120000"/>
                  </a:lnSpc>
                  <a:spcAft>
                    <a:spcPts val="1200"/>
                  </a:spcAft>
                  <a:buFontTx/>
                  <a:buNone/>
                </a:pPr>
                <a:r>
                  <a:rPr lang="tr-TR" sz="2800" b="1" dirty="0"/>
                  <a:t>      </a:t>
                </a:r>
                <a14:m>
                  <m:oMath xmlns:m="http://schemas.openxmlformats.org/officeDocument/2006/math">
                    <m:r>
                      <a:rPr lang="tr-TR" sz="2800" i="1">
                        <a:latin typeface="Cambria Math"/>
                      </a:rPr>
                      <m:t>𝑃</m:t>
                    </m:r>
                    <m:r>
                      <a:rPr lang="tr-TR" sz="2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tr-TR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i="1" dirty="0"/>
                  <a:t>,</a:t>
                </a:r>
                <a:r>
                  <a:rPr lang="tr-TR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tr-TR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tr-TR" sz="28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tr-TR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tr-TR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800" i="1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sz="2800" b="0" i="1" smtClean="0">
                            <a:latin typeface="Cambria Math"/>
                          </a:rPr>
                          <m:t>𝑖</m:t>
                        </m:r>
                        <m:r>
                          <a:rPr lang="tr-TR" sz="2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tr-TR" sz="28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tr-TR" sz="2800" b="0" i="1" smtClean="0">
                            <a:latin typeface="Cambria Math"/>
                          </a:rPr>
                          <m:t>𝑃</m:t>
                        </m:r>
                        <m:r>
                          <a:rPr lang="tr-TR" sz="28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tr-T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8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tr-TR" sz="2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tr-TR" sz="2800" b="0" i="1" smtClean="0">
                            <a:latin typeface="Cambria Math"/>
                          </a:rPr>
                          <m:t>|</m:t>
                        </m:r>
                        <m:r>
                          <a:rPr lang="tr-TR" sz="2800" b="0" i="1" smtClean="0">
                            <a:latin typeface="Cambria Math"/>
                          </a:rPr>
                          <m:t>𝑃𝑎𝑟𝑒𝑛𝑡𝑠</m:t>
                        </m:r>
                        <m:r>
                          <a:rPr lang="tr-TR" sz="28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tr-T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2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tr-TR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tr-TR" sz="2800" b="0" i="1" smtClean="0">
                            <a:latin typeface="Cambria Math"/>
                          </a:rPr>
                          <m:t>))</m:t>
                        </m:r>
                      </m:e>
                    </m:nary>
                  </m:oMath>
                </a14:m>
                <a:endParaRPr lang="en-US" sz="2800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  <a:buFontTx/>
                  <a:buNone/>
                </a:pPr>
                <a:r>
                  <a:rPr lang="tr-TR" sz="2800" dirty="0"/>
                  <a:t>      </a:t>
                </a:r>
                <a:r>
                  <a:rPr lang="en-US" sz="2800" dirty="0"/>
                  <a:t>e.g., </a:t>
                </a:r>
                <a14:m>
                  <m:oMath xmlns:m="http://schemas.openxmlformats.org/officeDocument/2006/math">
                    <m:r>
                      <a:rPr lang="tr-TR" sz="2800" i="1">
                        <a:latin typeface="Cambria Math"/>
                      </a:rPr>
                      <m:t>𝑃</m:t>
                    </m:r>
                    <m:r>
                      <a:rPr lang="tr-TR" sz="2800" i="1">
                        <a:latin typeface="Cambria Math"/>
                      </a:rPr>
                      <m:t>(</m:t>
                    </m:r>
                    <m:r>
                      <a:rPr lang="tr-TR" sz="2800" b="0" i="1" smtClean="0">
                        <a:latin typeface="Cambria Math"/>
                      </a:rPr>
                      <m:t>𝑗</m:t>
                    </m:r>
                    <m:r>
                      <a:rPr lang="tr-TR" sz="2800" b="0" i="1" smtClean="0">
                        <a:latin typeface="Cambria Math"/>
                      </a:rPr>
                      <m:t> Ʌ </m:t>
                    </m:r>
                    <m:r>
                      <a:rPr lang="tr-TR" sz="2800" b="0" i="1" dirty="0" smtClean="0">
                        <a:latin typeface="Cambria Math"/>
                      </a:rPr>
                      <m:t>𝑚</m:t>
                    </m:r>
                    <m:r>
                      <a:rPr lang="tr-TR" sz="2800" b="0" i="1" dirty="0" smtClean="0">
                        <a:latin typeface="Cambria Math"/>
                      </a:rPr>
                      <m:t> Ʌ </m:t>
                    </m:r>
                    <m:r>
                      <a:rPr lang="tr-TR" sz="2800" b="0" i="1" dirty="0" smtClean="0">
                        <a:latin typeface="Cambria Math"/>
                      </a:rPr>
                      <m:t>𝑎</m:t>
                    </m:r>
                    <m:r>
                      <a:rPr lang="tr-TR" sz="2800" b="0" i="1" dirty="0" smtClean="0">
                        <a:latin typeface="Cambria Math"/>
                      </a:rPr>
                      <m:t> Ʌ ¬</m:t>
                    </m:r>
                    <m:r>
                      <a:rPr lang="tr-TR" sz="2800" b="0" i="1" dirty="0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tr-TR" sz="2800" b="0" i="1" dirty="0" smtClean="0">
                        <a:latin typeface="Cambria Math"/>
                        <a:ea typeface="Cambria Math"/>
                      </a:rPr>
                      <m:t> Ʌ¬</m:t>
                    </m:r>
                    <m:r>
                      <a:rPr lang="tr-TR" sz="2800" b="0" i="1" dirty="0" smtClean="0">
                        <a:latin typeface="Cambria Math"/>
                      </a:rPr>
                      <m:t>𝑒</m:t>
                    </m:r>
                    <m:r>
                      <a:rPr lang="tr-TR" sz="28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2800" i="1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  <a:buFontTx/>
                  <a:buNone/>
                </a:pPr>
                <a:r>
                  <a:rPr lang="en-US" sz="2800" i="1" dirty="0"/>
                  <a:t>	</a:t>
                </a:r>
                <a:r>
                  <a:rPr lang="tr-TR" sz="2800" i="1" dirty="0"/>
                  <a:t>       </a:t>
                </a:r>
                <a14:m>
                  <m:oMath xmlns:m="http://schemas.openxmlformats.org/officeDocument/2006/math">
                    <m:r>
                      <a:rPr lang="tr-TR" sz="2800" b="0" i="1" smtClean="0">
                        <a:latin typeface="Cambria Math"/>
                      </a:rPr>
                      <m:t>=</m:t>
                    </m:r>
                    <m:r>
                      <a:rPr lang="tr-TR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i="1">
                            <a:latin typeface="Cambria Math"/>
                          </a:rPr>
                          <m:t>𝑗</m:t>
                        </m:r>
                        <m:r>
                          <a:rPr lang="tr-TR" sz="2800" i="1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tr-TR" sz="28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tr-TR" sz="2800" b="1" i="1" smtClean="0">
                        <a:latin typeface="Cambria Math"/>
                      </a:rPr>
                      <m:t> </m:t>
                    </m:r>
                    <m:r>
                      <a:rPr lang="tr-TR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b="0" i="1" smtClean="0">
                            <a:latin typeface="Cambria Math"/>
                          </a:rPr>
                          <m:t>𝑚</m:t>
                        </m:r>
                      </m:e>
                      <m:e>
                        <m:r>
                          <a:rPr lang="tr-TR" sz="28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tr-TR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b="0" i="1" smtClean="0">
                            <a:latin typeface="Cambria Math"/>
                          </a:rPr>
                          <m:t>𝑎</m:t>
                        </m:r>
                        <m:r>
                          <a:rPr lang="tr-TR" sz="2800" i="1">
                            <a:latin typeface="Cambria Math"/>
                          </a:rPr>
                          <m:t> </m:t>
                        </m:r>
                      </m:e>
                      <m:e>
                        <m:r>
                          <a:rPr lang="tr-TR" sz="2800" i="1" dirty="0">
                            <a:latin typeface="Cambria Math"/>
                            <a:ea typeface="Cambria Math"/>
                          </a:rPr>
                          <m:t>¬</m:t>
                        </m:r>
                        <m:r>
                          <a:rPr lang="tr-TR" sz="2800" i="1" dirty="0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tr-TR" sz="2800" i="1" dirty="0">
                            <a:latin typeface="Cambria Math"/>
                            <a:ea typeface="Cambria Math"/>
                          </a:rPr>
                          <m:t> ,¬</m:t>
                        </m:r>
                        <m:r>
                          <a:rPr lang="tr-TR" sz="2800" i="1" dirty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tr-TR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i="1" dirty="0">
                            <a:latin typeface="Cambria Math"/>
                            <a:ea typeface="Cambria Math"/>
                          </a:rPr>
                          <m:t>¬</m:t>
                        </m:r>
                        <m:r>
                          <a:rPr lang="tr-TR" sz="2800" i="1" dirty="0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tr-TR" sz="2800" i="1" dirty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tr-TR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800" i="1">
                            <a:latin typeface="Cambria Math"/>
                          </a:rPr>
                          <m:t>¬</m:t>
                        </m:r>
                        <m:r>
                          <a:rPr lang="tr-TR" sz="2800" i="1" dirty="0">
                            <a:latin typeface="Cambria Math"/>
                          </a:rPr>
                          <m:t>𝑒</m:t>
                        </m:r>
                      </m:e>
                    </m:d>
                  </m:oMath>
                </a14:m>
                <a:endParaRPr lang="tr-TR" sz="2800" b="1" i="1" dirty="0">
                  <a:latin typeface="Cambria Math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800" b="1" i="1" smtClean="0">
                          <a:latin typeface="Cambria Math"/>
                        </a:rPr>
                        <m:t>=</m:t>
                      </m:r>
                      <m:r>
                        <a:rPr lang="tr-TR" sz="2800" b="0" i="1" dirty="0" smtClean="0">
                          <a:latin typeface="Cambria Math"/>
                        </a:rPr>
                        <m:t>0.9 </m:t>
                      </m:r>
                      <m:r>
                        <a:rPr lang="tr-TR" sz="2800" b="0" i="1" dirty="0" smtClean="0">
                          <a:latin typeface="Cambria Math"/>
                        </a:rPr>
                        <m:t>𝑥</m:t>
                      </m:r>
                      <m:r>
                        <a:rPr lang="tr-TR" sz="2800" b="0" i="1" dirty="0" smtClean="0">
                          <a:latin typeface="Cambria Math"/>
                        </a:rPr>
                        <m:t> 0.7 </m:t>
                      </m:r>
                      <m:r>
                        <a:rPr lang="tr-TR" sz="2800" b="0" i="1" dirty="0" smtClean="0">
                          <a:latin typeface="Cambria Math"/>
                        </a:rPr>
                        <m:t>𝑥</m:t>
                      </m:r>
                      <m:r>
                        <a:rPr lang="tr-TR" sz="2800" b="0" i="1" dirty="0" smtClean="0">
                          <a:latin typeface="Cambria Math"/>
                        </a:rPr>
                        <m:t> 0.001 </m:t>
                      </m:r>
                      <m:r>
                        <a:rPr lang="tr-TR" sz="2800" b="0" i="1" dirty="0" smtClean="0">
                          <a:latin typeface="Cambria Math"/>
                        </a:rPr>
                        <m:t>𝑥</m:t>
                      </m:r>
                      <m:r>
                        <a:rPr lang="tr-TR" sz="2800" b="0" i="1" dirty="0" smtClean="0">
                          <a:latin typeface="Cambria Math"/>
                        </a:rPr>
                        <m:t> 0.999 </m:t>
                      </m:r>
                      <m:r>
                        <a:rPr lang="tr-TR" sz="2800" b="0" i="1" dirty="0" smtClean="0">
                          <a:latin typeface="Cambria Math"/>
                        </a:rPr>
                        <m:t>𝑥</m:t>
                      </m:r>
                      <m:r>
                        <a:rPr lang="tr-TR" sz="2800" b="0" i="1" dirty="0" smtClean="0">
                          <a:latin typeface="Cambria Math"/>
                        </a:rPr>
                        <m:t> 0.998≈0.00063</m:t>
                      </m:r>
                    </m:oMath>
                  </m:oMathPara>
                </a14:m>
                <a:endParaRPr lang="tr-TR" sz="2000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  <a:buFontTx/>
                  <a:buNone/>
                </a:pPr>
                <a:r>
                  <a:rPr lang="en-US" sz="2000" dirty="0"/>
                  <a:t>
</a:t>
                </a: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7859216" cy="4925144"/>
              </a:xfrm>
              <a:blipFill>
                <a:blip r:embed="rId2"/>
                <a:stretch>
                  <a:fillRect l="-1164" t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27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</a:t>
            </a:r>
            <a:r>
              <a:rPr lang="tr-TR" dirty="0"/>
              <a:t>N</a:t>
            </a:r>
            <a:r>
              <a:rPr lang="en-US" dirty="0" err="1"/>
              <a:t>etwork</a:t>
            </a:r>
            <a:r>
              <a:rPr lang="tr-TR" dirty="0"/>
              <a:t> </a:t>
            </a:r>
            <a:r>
              <a:rPr lang="en-US" dirty="0"/>
              <a:t>Example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8064896" cy="502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Semantics</a:t>
            </a:r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25273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tr-TR" dirty="0" err="1"/>
                  <a:t>In</a:t>
                </a:r>
                <a:r>
                  <a:rPr lang="tr-TR" dirty="0"/>
                  <a:t> l</a:t>
                </a:r>
                <a:r>
                  <a:rPr lang="en-US" dirty="0" err="1"/>
                  <a:t>ocal</a:t>
                </a:r>
                <a:r>
                  <a:rPr lang="en-US" dirty="0"/>
                  <a:t> semantics: </a:t>
                </a:r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    	e</a:t>
                </a:r>
                <a:r>
                  <a:rPr lang="en-US" dirty="0"/>
                  <a:t>ach node is conditionally independent</a:t>
                </a:r>
                <a:r>
                  <a:rPr lang="tr-TR" dirty="0"/>
                  <a:t> </a:t>
                </a:r>
                <a:r>
                  <a:rPr lang="en-US" dirty="0"/>
                  <a:t>of its </a:t>
                </a:r>
                <a:r>
                  <a:rPr lang="tr-TR" dirty="0"/>
                  <a:t> </a:t>
                </a:r>
              </a:p>
              <a:p>
                <a:pPr marL="0" indent="0">
                  <a:buNone/>
                </a:pPr>
                <a:r>
                  <a:rPr lang="tr-TR" dirty="0"/>
                  <a:t>    	</a:t>
                </a:r>
                <a:r>
                  <a:rPr lang="en-US" dirty="0" err="1"/>
                  <a:t>nondescendants</a:t>
                </a:r>
                <a:r>
                  <a:rPr lang="en-US" dirty="0"/>
                  <a:t> given its parents</a:t>
                </a:r>
                <a:endParaRPr lang="tr-TR" dirty="0"/>
              </a:p>
              <a:p>
                <a:pPr marL="0" indent="0">
                  <a:buNone/>
                </a:pPr>
                <a:r>
                  <a:rPr lang="tr-TR" sz="3200" dirty="0"/>
                  <a:t>Theorem: </a:t>
                </a:r>
                <a:r>
                  <a:rPr lang="tr-TR" sz="3200" dirty="0" err="1"/>
                  <a:t>local</a:t>
                </a:r>
                <a:r>
                  <a:rPr lang="tr-TR" sz="3200" dirty="0"/>
                  <a:t> </a:t>
                </a:r>
                <a:r>
                  <a:rPr lang="tr-TR" sz="3200" dirty="0" err="1"/>
                  <a:t>semantics</a:t>
                </a:r>
                <a:r>
                  <a:rPr lang="tr-TR" sz="3200" dirty="0"/>
                  <a:t> </a:t>
                </a:r>
                <a14:m>
                  <m:oMath xmlns:m="http://schemas.openxmlformats.org/officeDocument/2006/math">
                    <m:r>
                      <a:rPr lang="tr-TR" sz="3200">
                        <a:latin typeface="Cambria Math"/>
                      </a:rPr>
                      <m:t>⟺ </m:t>
                    </m:r>
                  </m:oMath>
                </a14:m>
                <a:r>
                  <a:rPr lang="tr-TR" sz="3200" dirty="0"/>
                  <a:t>global </a:t>
                </a:r>
                <a:r>
                  <a:rPr lang="tr-TR" sz="3200" dirty="0" err="1"/>
                  <a:t>semantics</a:t>
                </a:r>
                <a:endParaRPr lang="tr-TR" sz="3200" dirty="0"/>
              </a:p>
              <a:p>
                <a:pPr marL="0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252736"/>
              </a:xfrm>
              <a:blipFill>
                <a:blip r:embed="rId3"/>
                <a:stretch>
                  <a:fillRect l="-741" t="-7317" b="-878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Resim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405268"/>
            <a:ext cx="2827752" cy="218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14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Markov</a:t>
            </a:r>
            <a:r>
              <a:rPr lang="tr-TR" dirty="0"/>
              <a:t> </a:t>
            </a:r>
            <a:r>
              <a:rPr lang="tr-TR" dirty="0" err="1"/>
              <a:t>Blanket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Each node is conditionally independent of all others given its</a:t>
            </a:r>
            <a:r>
              <a:rPr lang="tr-TR" dirty="0"/>
              <a:t> </a:t>
            </a:r>
            <a:r>
              <a:rPr lang="en-US" dirty="0"/>
              <a:t>Markov blanket</a:t>
            </a:r>
          </a:p>
          <a:p>
            <a:pPr>
              <a:lnSpc>
                <a:spcPct val="120000"/>
              </a:lnSpc>
            </a:pPr>
            <a:r>
              <a:rPr lang="en-US" dirty="0"/>
              <a:t>Markov blanket: 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en-US" dirty="0"/>
              <a:t>parents + children + children's parents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17" y="3356993"/>
            <a:ext cx="3814365" cy="347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6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60186</TotalTime>
  <Words>1548</Words>
  <Application>Microsoft Office PowerPoint</Application>
  <PresentationFormat>Ekran Gösterisi (4:3)</PresentationFormat>
  <Paragraphs>217</Paragraphs>
  <Slides>26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Wingdings</vt:lpstr>
      <vt:lpstr>Ofis Teması</vt:lpstr>
      <vt:lpstr>BMB3015  ARTIFICIAL INTELLIGENCE</vt:lpstr>
      <vt:lpstr>Bayesian Networks</vt:lpstr>
      <vt:lpstr>Bayesian Network Example</vt:lpstr>
      <vt:lpstr>Bayesian Network Example</vt:lpstr>
      <vt:lpstr>Compactness</vt:lpstr>
      <vt:lpstr>Global Semantics</vt:lpstr>
      <vt:lpstr>Bayesian Network Example</vt:lpstr>
      <vt:lpstr>Local Semantics</vt:lpstr>
      <vt:lpstr>Markov Blanket</vt:lpstr>
      <vt:lpstr>d-Separation</vt:lpstr>
      <vt:lpstr>Active (Dependent) Triplets</vt:lpstr>
      <vt:lpstr>Active (Dependent) Triplets</vt:lpstr>
      <vt:lpstr>Inactive (Independent) Triplets</vt:lpstr>
      <vt:lpstr>d-Separation Example</vt:lpstr>
      <vt:lpstr>Constructing Bayesian Networks</vt:lpstr>
      <vt:lpstr>Constructing Bayesian Networks</vt:lpstr>
      <vt:lpstr>Constructing Bayesian Networks Example</vt:lpstr>
      <vt:lpstr>Constructing Bayesian Networks Example</vt:lpstr>
      <vt:lpstr>Constructing Bayesian Networks Example</vt:lpstr>
      <vt:lpstr>Constructing Bayesian Networks Example</vt:lpstr>
      <vt:lpstr>Constructing Bayesian Networks Example</vt:lpstr>
      <vt:lpstr>Constructing Bayesian Networks Example</vt:lpstr>
      <vt:lpstr>Example: Car Diagnosis</vt:lpstr>
      <vt:lpstr>Example: Car Insurance</vt:lpstr>
      <vt:lpstr>Summary</vt:lpstr>
      <vt:lpstr>Bayesian Network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BMB5116  ARTIFICIAL INTELLIGENCE THEORY</dc:title>
  <dc:creator>cnr</dc:creator>
  <cp:lastModifiedBy>Murat Berk Yetiştirir</cp:lastModifiedBy>
  <cp:revision>341</cp:revision>
  <dcterms:created xsi:type="dcterms:W3CDTF">2017-11-22T10:17:48Z</dcterms:created>
  <dcterms:modified xsi:type="dcterms:W3CDTF">2024-11-30T20:38:01Z</dcterms:modified>
</cp:coreProperties>
</file>