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516" r:id="rId3"/>
    <p:sldId id="517" r:id="rId4"/>
    <p:sldId id="518" r:id="rId5"/>
    <p:sldId id="519" r:id="rId6"/>
    <p:sldId id="520" r:id="rId7"/>
    <p:sldId id="527" r:id="rId8"/>
    <p:sldId id="528" r:id="rId9"/>
    <p:sldId id="529" r:id="rId10"/>
    <p:sldId id="537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8" r:id="rId19"/>
    <p:sldId id="539" r:id="rId20"/>
    <p:sldId id="574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  <p:sldId id="570" r:id="rId51"/>
    <p:sldId id="571" r:id="rId52"/>
    <p:sldId id="572" r:id="rId53"/>
    <p:sldId id="573" r:id="rId54"/>
    <p:sldId id="258" r:id="rId5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14.11.2024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303086" cy="1373070"/>
          </a:xfrm>
        </p:spPr>
        <p:txBody>
          <a:bodyPr/>
          <a:lstStyle/>
          <a:p>
            <a:r>
              <a:rPr lang="tr-TR" sz="4800" dirty="0" err="1" smtClean="0"/>
              <a:t>Veritabanı</a:t>
            </a:r>
            <a:r>
              <a:rPr lang="tr-TR" sz="4800" dirty="0" smtClean="0"/>
              <a:t> Yönetim Sistemleri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en-US" dirty="0"/>
              <a:t>7</a:t>
            </a:r>
            <a:r>
              <a:rPr lang="tr-TR" dirty="0" smtClean="0"/>
              <a:t>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Normalleştirmenin Amaçları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Verimli</a:t>
            </a:r>
            <a:r>
              <a:rPr lang="en-US" dirty="0" smtClean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yapılarının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endParaRPr lang="en-US" dirty="0"/>
          </a:p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tekrarının</a:t>
            </a:r>
            <a:r>
              <a:rPr lang="en-US" dirty="0"/>
              <a:t> </a:t>
            </a:r>
            <a:r>
              <a:rPr lang="en-US" dirty="0" err="1"/>
              <a:t>önlenmesi</a:t>
            </a:r>
            <a:endParaRPr lang="en-US" dirty="0"/>
          </a:p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sade</a:t>
            </a:r>
            <a:r>
              <a:rPr lang="en-US" dirty="0"/>
              <a:t> ve </a:t>
            </a:r>
            <a:r>
              <a:rPr lang="en-US" dirty="0" err="1"/>
              <a:t>anlaşılır</a:t>
            </a:r>
            <a:r>
              <a:rPr lang="en-US" dirty="0"/>
              <a:t> hale </a:t>
            </a:r>
            <a:r>
              <a:rPr lang="en-US" dirty="0" err="1"/>
              <a:t>gelmesi</a:t>
            </a:r>
            <a:endParaRPr lang="en-US" dirty="0"/>
          </a:p>
          <a:p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</a:t>
            </a:r>
            <a:r>
              <a:rPr lang="en-US" dirty="0" err="1"/>
              <a:t>avantajı</a:t>
            </a:r>
            <a:r>
              <a:rPr lang="en-US" dirty="0"/>
              <a:t> </a:t>
            </a:r>
            <a:r>
              <a:rPr lang="en-US" dirty="0" err="1"/>
              <a:t>sunması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Veritabanı</a:t>
            </a:r>
            <a:r>
              <a:rPr lang="tr-TR" b="1" dirty="0"/>
              <a:t> </a:t>
            </a:r>
            <a:r>
              <a:rPr lang="tr-TR" b="1" dirty="0" err="1"/>
              <a:t>Normalizasyonu</a:t>
            </a:r>
            <a:r>
              <a:rPr lang="tr-TR" b="1" dirty="0"/>
              <a:t>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b="1" dirty="0"/>
              <a:t>1. </a:t>
            </a:r>
            <a:r>
              <a:rPr lang="tr-TR" b="1" dirty="0" err="1"/>
              <a:t>Normalizasyon</a:t>
            </a:r>
            <a:r>
              <a:rPr lang="tr-TR" b="1" dirty="0"/>
              <a:t> Kuralı:</a:t>
            </a:r>
          </a:p>
          <a:p>
            <a:pPr algn="just"/>
            <a:endParaRPr lang="en-US" dirty="0" smtClean="0"/>
          </a:p>
          <a:p>
            <a:pPr algn="just"/>
            <a:r>
              <a:rPr lang="tr-TR" dirty="0" smtClean="0"/>
              <a:t>Bir </a:t>
            </a:r>
            <a:r>
              <a:rPr lang="tr-TR" dirty="0"/>
              <a:t>satırdaki bir alan yalnızca bir tek bilgi içerebilir</a:t>
            </a:r>
          </a:p>
          <a:p>
            <a:pPr algn="just"/>
            <a:r>
              <a:rPr lang="tr-TR" dirty="0" smtClean="0"/>
              <a:t>Bir </a:t>
            </a:r>
            <a:r>
              <a:rPr lang="tr-TR" dirty="0"/>
              <a:t>tablo için, anahtar olmayan her alan, birincil anahtar olarak tanımlı </a:t>
            </a:r>
            <a:r>
              <a:rPr lang="tr-TR" dirty="0" smtClean="0"/>
              <a:t>alanlara bağlı </a:t>
            </a:r>
            <a:r>
              <a:rPr lang="tr-TR" dirty="0"/>
              <a:t>olmak zorundadır.</a:t>
            </a:r>
          </a:p>
          <a:p>
            <a:pPr algn="just"/>
            <a:r>
              <a:rPr lang="tr-TR" dirty="0" smtClean="0"/>
              <a:t>Bir </a:t>
            </a:r>
            <a:r>
              <a:rPr lang="tr-TR" dirty="0"/>
              <a:t>tablo için, anahtarı olmayan bir alan, anahtarı olmayan başka hiç bir </a:t>
            </a:r>
            <a:r>
              <a:rPr lang="tr-TR" dirty="0" smtClean="0"/>
              <a:t>alana bağlı </a:t>
            </a:r>
            <a:r>
              <a:rPr lang="tr-TR" dirty="0"/>
              <a:t>olamaz.</a:t>
            </a:r>
          </a:p>
          <a:p>
            <a:pPr algn="just"/>
            <a:r>
              <a:rPr lang="tr-TR" dirty="0" smtClean="0"/>
              <a:t>Birincil </a:t>
            </a:r>
            <a:r>
              <a:rPr lang="tr-TR" dirty="0"/>
              <a:t>anahtar alanlar ile anahtarı olmayan alanlar arasında, birden </a:t>
            </a:r>
            <a:r>
              <a:rPr lang="tr-TR" dirty="0" smtClean="0"/>
              <a:t>fazla bağımsız </a:t>
            </a:r>
            <a:r>
              <a:rPr lang="tr-TR" dirty="0"/>
              <a:t>bire-çok ilişkisine izin verilmez.</a:t>
            </a:r>
          </a:p>
          <a:p>
            <a:pPr algn="just"/>
            <a:r>
              <a:rPr lang="tr-TR" dirty="0" smtClean="0"/>
              <a:t>Tekrarlamaları </a:t>
            </a:r>
            <a:r>
              <a:rPr lang="tr-TR" dirty="0"/>
              <a:t>ortadan kaldırmak için her bir tabloyu mümkün olduğunca </a:t>
            </a:r>
            <a:r>
              <a:rPr lang="tr-TR" dirty="0" smtClean="0"/>
              <a:t>küçük parçalara </a:t>
            </a:r>
            <a:r>
              <a:rPr lang="tr-TR" dirty="0"/>
              <a:t>bölmek gerekir.</a:t>
            </a:r>
          </a:p>
        </p:txBody>
      </p:sp>
    </p:spTree>
    <p:extLst>
      <p:ext uri="{BB962C8B-B14F-4D97-AF65-F5344CB8AC3E}">
        <p14:creationId xmlns:p14="http://schemas.microsoft.com/office/powerpoint/2010/main" val="2155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Veritabanı</a:t>
            </a:r>
            <a:r>
              <a:rPr lang="tr-TR" b="1" dirty="0"/>
              <a:t> </a:t>
            </a:r>
            <a:r>
              <a:rPr lang="tr-TR" b="1" dirty="0" err="1"/>
              <a:t>Normalizasyonu</a:t>
            </a:r>
            <a:r>
              <a:rPr lang="tr-TR" b="1" dirty="0"/>
              <a:t>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Bir </a:t>
            </a:r>
            <a:r>
              <a:rPr lang="tr-TR" dirty="0"/>
              <a:t>satırdaki bir alan yalnızca bir tek bilgi içerebilir. Örneğin Ad ve </a:t>
            </a:r>
            <a:r>
              <a:rPr lang="tr-TR" dirty="0" smtClean="0"/>
              <a:t>Soyad </a:t>
            </a:r>
            <a:r>
              <a:rPr lang="tr-TR" dirty="0" smtClean="0"/>
              <a:t>farklı alanlarda </a:t>
            </a:r>
            <a:r>
              <a:rPr lang="tr-TR" dirty="0"/>
              <a:t>girilmeli. Verileri virgül veya bir başka karakter ile ayrılıp aynı alana girilmemelidir.</a:t>
            </a:r>
          </a:p>
          <a:p>
            <a:pPr algn="just"/>
            <a:r>
              <a:rPr lang="tr-TR" dirty="0"/>
              <a:t>Bu durum ilişkisel </a:t>
            </a:r>
            <a:r>
              <a:rPr lang="tr-TR" dirty="0" err="1"/>
              <a:t>veritabanının</a:t>
            </a:r>
            <a:r>
              <a:rPr lang="tr-TR" dirty="0"/>
              <a:t> doğasına terstir. Birden fazla yazarı olan kitap için yazar1</a:t>
            </a:r>
            <a:r>
              <a:rPr lang="tr-TR" dirty="0" smtClean="0"/>
              <a:t>, yazar2 </a:t>
            </a:r>
            <a:r>
              <a:rPr lang="tr-TR" dirty="0"/>
              <a:t>ve yazar3 diye alanların açılması ile bu kurala uyulmamış olunur. Böyle bir durumda</a:t>
            </a:r>
            <a:r>
              <a:rPr lang="tr-TR" dirty="0" smtClean="0"/>
              <a:t>, ayrıca </a:t>
            </a:r>
            <a:r>
              <a:rPr lang="tr-TR" dirty="0"/>
              <a:t>yazarlar tablosu da oluşturularak kural çiğnenmemiş olur.</a:t>
            </a:r>
          </a:p>
        </p:txBody>
      </p:sp>
    </p:spTree>
    <p:extLst>
      <p:ext uri="{BB962C8B-B14F-4D97-AF65-F5344CB8AC3E}">
        <p14:creationId xmlns:p14="http://schemas.microsoft.com/office/powerpoint/2010/main" val="35420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Veritabanı</a:t>
            </a:r>
            <a:r>
              <a:rPr lang="tr-TR" b="1" dirty="0"/>
              <a:t> </a:t>
            </a:r>
            <a:r>
              <a:rPr lang="tr-TR" b="1" dirty="0" err="1"/>
              <a:t>Normalizasyonu</a:t>
            </a:r>
            <a:r>
              <a:rPr lang="tr-TR" b="1" dirty="0"/>
              <a:t>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b="1" dirty="0"/>
              <a:t>2. </a:t>
            </a:r>
            <a:r>
              <a:rPr lang="tr-TR" b="1" dirty="0" err="1"/>
              <a:t>Normalizasyon</a:t>
            </a:r>
            <a:r>
              <a:rPr lang="tr-TR" b="1" dirty="0"/>
              <a:t> Kuralı:</a:t>
            </a:r>
          </a:p>
          <a:p>
            <a:pPr algn="just"/>
            <a:r>
              <a:rPr lang="tr-TR" dirty="0"/>
              <a:t>Bir tablo için, anahtar olmayan her alan, birincil anahtar olarak tanımlı tüm </a:t>
            </a:r>
            <a:r>
              <a:rPr lang="tr-TR" dirty="0" smtClean="0"/>
              <a:t>alanlara bağlı </a:t>
            </a:r>
            <a:r>
              <a:rPr lang="tr-TR" dirty="0"/>
              <a:t>olmak zorundadır. Ya da anahtar alanın birden fazla alandan oluştuğu tablolarda, </a:t>
            </a:r>
            <a:r>
              <a:rPr lang="tr-TR" dirty="0" smtClean="0"/>
              <a:t>anahtar alanlardan </a:t>
            </a:r>
            <a:r>
              <a:rPr lang="tr-TR" dirty="0"/>
              <a:t>sadece birine bağlı veriler tabloda yer almamalı, ayrı bir tabloya taşınmalıdır. </a:t>
            </a:r>
            <a:r>
              <a:rPr lang="tr-TR" dirty="0" smtClean="0"/>
              <a:t>Bunun tersi </a:t>
            </a:r>
            <a:r>
              <a:rPr lang="tr-TR" dirty="0"/>
              <a:t>de geçerlidir. Yani iki ya da daha fazla tablonun birincil anahtarı aynı olamaz. Böyle </a:t>
            </a:r>
            <a:r>
              <a:rPr lang="tr-TR" dirty="0" smtClean="0"/>
              <a:t>bir durum </a:t>
            </a:r>
            <a:r>
              <a:rPr lang="tr-TR" dirty="0"/>
              <a:t>söz konusu ise, bu iki tablo tek tabloya indirilmelidir.</a:t>
            </a:r>
          </a:p>
        </p:txBody>
      </p:sp>
    </p:spTree>
    <p:extLst>
      <p:ext uri="{BB962C8B-B14F-4D97-AF65-F5344CB8AC3E}">
        <p14:creationId xmlns:p14="http://schemas.microsoft.com/office/powerpoint/2010/main" val="11070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Veritabanı</a:t>
            </a:r>
            <a:r>
              <a:rPr lang="tr-TR" b="1" dirty="0"/>
              <a:t> </a:t>
            </a:r>
            <a:r>
              <a:rPr lang="tr-TR" b="1" dirty="0" err="1"/>
              <a:t>Normalizasyonu</a:t>
            </a:r>
            <a:r>
              <a:rPr lang="tr-TR" b="1" dirty="0"/>
              <a:t>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090058"/>
            <a:ext cx="9613861" cy="461118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tr-TR" b="1" dirty="0"/>
              <a:t>3. </a:t>
            </a:r>
            <a:r>
              <a:rPr lang="tr-TR" b="1" dirty="0" err="1"/>
              <a:t>Normalizasyon</a:t>
            </a:r>
            <a:r>
              <a:rPr lang="tr-TR" b="1" dirty="0"/>
              <a:t> Kuralı:</a:t>
            </a:r>
          </a:p>
          <a:p>
            <a:pPr algn="just"/>
            <a:r>
              <a:rPr lang="tr-TR" dirty="0"/>
              <a:t>Bir tablo için, anahtarı olmayan bir alan, anahtarı olmayan başka hiç bir alana </a:t>
            </a:r>
            <a:r>
              <a:rPr lang="tr-TR" dirty="0" smtClean="0"/>
              <a:t>bağlı olamaz</a:t>
            </a:r>
            <a:r>
              <a:rPr lang="tr-TR" dirty="0"/>
              <a:t>. Örneğin, kitaplar için cilt tipi adında bir alan eklenip burada da karton kapak için K</a:t>
            </a:r>
            <a:r>
              <a:rPr lang="tr-TR" dirty="0" smtClean="0"/>
              <a:t>, deri </a:t>
            </a:r>
            <a:r>
              <a:rPr lang="tr-TR" dirty="0"/>
              <a:t>cilt için D, spiral cilt için S yazılsaydı, bu kodlama, kitap tablosunun birincil anahtarı </a:t>
            </a:r>
            <a:r>
              <a:rPr lang="tr-TR" dirty="0" smtClean="0"/>
              <a:t>olan </a:t>
            </a:r>
            <a:r>
              <a:rPr lang="tr-TR" dirty="0" err="1" smtClean="0"/>
              <a:t>kitapNo</a:t>
            </a:r>
            <a:r>
              <a:rPr lang="tr-TR" dirty="0" smtClean="0"/>
              <a:t> </a:t>
            </a:r>
            <a:r>
              <a:rPr lang="tr-TR" dirty="0"/>
              <a:t>alanına bağlı bir kodlama olamazdı. Çünkü bu kodlama bir başka anahtarı </a:t>
            </a:r>
            <a:r>
              <a:rPr lang="tr-TR" dirty="0" smtClean="0"/>
              <a:t>olmayan alana </a:t>
            </a:r>
            <a:r>
              <a:rPr lang="tr-TR" dirty="0"/>
              <a:t>bağlıdır. Bunun sonucunda da veri tabanında, karşılığı olmayan bir kodlama yer </a:t>
            </a:r>
            <a:r>
              <a:rPr lang="tr-TR" dirty="0" smtClean="0"/>
              <a:t>almış olurdu</a:t>
            </a:r>
            <a:r>
              <a:rPr lang="tr-TR" dirty="0"/>
              <a:t>. Cilt tipi bilgisini kodlu olarak tutan alan aslında cilt tipi açıklaması olan başka bir </a:t>
            </a:r>
            <a:r>
              <a:rPr lang="tr-TR" dirty="0" smtClean="0"/>
              <a:t>alana bağlıdır</a:t>
            </a:r>
            <a:r>
              <a:rPr lang="tr-TR" dirty="0"/>
              <a:t>. Bu ilişki başka bir tabloda tutulmalıdır. Bu durumda, cilt şekillerini tutan bir </a:t>
            </a:r>
            <a:r>
              <a:rPr lang="tr-TR" dirty="0" smtClean="0"/>
              <a:t>tablo açılması </a:t>
            </a:r>
            <a:r>
              <a:rPr lang="tr-TR" dirty="0"/>
              <a:t>gerekir. </a:t>
            </a:r>
            <a:endParaRPr lang="tr-TR" dirty="0" smtClean="0"/>
          </a:p>
          <a:p>
            <a:pPr algn="just"/>
            <a:r>
              <a:rPr lang="tr-TR" dirty="0" smtClean="0"/>
              <a:t>Bu </a:t>
            </a:r>
            <a:r>
              <a:rPr lang="tr-TR" dirty="0"/>
              <a:t>tablonun alanları da </a:t>
            </a:r>
            <a:r>
              <a:rPr lang="tr-TR" dirty="0" err="1"/>
              <a:t>ciltTipKodu</a:t>
            </a:r>
            <a:r>
              <a:rPr lang="tr-TR" dirty="0"/>
              <a:t> ve </a:t>
            </a:r>
            <a:r>
              <a:rPr lang="tr-TR" dirty="0" err="1"/>
              <a:t>ciltSekli</a:t>
            </a:r>
            <a:r>
              <a:rPr lang="tr-TR" dirty="0"/>
              <a:t> olabilir. Ancak bundan sonra</a:t>
            </a:r>
            <a:r>
              <a:rPr lang="tr-TR" dirty="0" smtClean="0"/>
              <a:t>, kitaplar </a:t>
            </a:r>
            <a:r>
              <a:rPr lang="tr-TR" dirty="0"/>
              <a:t>tablosunda </a:t>
            </a:r>
            <a:r>
              <a:rPr lang="tr-TR" dirty="0" err="1"/>
              <a:t>ciltTipi</a:t>
            </a:r>
            <a:r>
              <a:rPr lang="tr-TR" dirty="0"/>
              <a:t> adında bir sütun açıp buraya da D, S, K gibi kodlar yazılabilir.</a:t>
            </a:r>
          </a:p>
        </p:txBody>
      </p:sp>
    </p:spTree>
    <p:extLst>
      <p:ext uri="{BB962C8B-B14F-4D97-AF65-F5344CB8AC3E}">
        <p14:creationId xmlns:p14="http://schemas.microsoft.com/office/powerpoint/2010/main" val="17359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Veritabanı</a:t>
            </a:r>
            <a:r>
              <a:rPr lang="tr-TR" b="1" dirty="0"/>
              <a:t> </a:t>
            </a:r>
            <a:r>
              <a:rPr lang="tr-TR" b="1" dirty="0" err="1"/>
              <a:t>Normalizasyonu</a:t>
            </a:r>
            <a:r>
              <a:rPr lang="tr-TR" b="1" dirty="0"/>
              <a:t>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987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b="1" dirty="0"/>
              <a:t>4. </a:t>
            </a:r>
            <a:r>
              <a:rPr lang="tr-TR" b="1" dirty="0" err="1"/>
              <a:t>Normalizasyon</a:t>
            </a:r>
            <a:r>
              <a:rPr lang="tr-TR" b="1" dirty="0"/>
              <a:t> Kuralı:</a:t>
            </a:r>
          </a:p>
          <a:p>
            <a:pPr algn="just"/>
            <a:r>
              <a:rPr lang="tr-TR" dirty="0"/>
              <a:t>Birincil anahtar alanlar ile anahtarı olmayan alanlar arasında, birden fazla bağımsız </a:t>
            </a:r>
            <a:r>
              <a:rPr lang="tr-TR" dirty="0" smtClean="0"/>
              <a:t>bire-çok </a:t>
            </a:r>
            <a:r>
              <a:rPr lang="tr-TR" dirty="0" smtClean="0"/>
              <a:t>ilişkisine </a:t>
            </a:r>
            <a:r>
              <a:rPr lang="tr-TR" dirty="0"/>
              <a:t>izin verilmez. Örneğin, tabloda yer alan bir kitap, hem hikaye kitabı hem de </a:t>
            </a:r>
            <a:r>
              <a:rPr lang="tr-TR" dirty="0" smtClean="0"/>
              <a:t>kişisel gelişim </a:t>
            </a:r>
            <a:r>
              <a:rPr lang="tr-TR" dirty="0"/>
              <a:t>kitabı olabilir. </a:t>
            </a:r>
            <a:r>
              <a:rPr lang="tr-TR" dirty="0" smtClean="0"/>
              <a:t>Bu durum </a:t>
            </a:r>
            <a:r>
              <a:rPr lang="tr-TR" dirty="0"/>
              <a:t>Kitap tablosunda nasıl ifade edilebilir? 4. Normal formu sağlamak için, her </a:t>
            </a:r>
            <a:r>
              <a:rPr lang="tr-TR" dirty="0" smtClean="0"/>
              <a:t>bağımsız bire </a:t>
            </a:r>
            <a:r>
              <a:rPr lang="tr-TR" dirty="0"/>
              <a:t>çok ilişki için ayrı bir tablo oluşturulması gerekir. Bu örnekte, türler için yeni bir </a:t>
            </a:r>
            <a:r>
              <a:rPr lang="tr-TR" dirty="0" smtClean="0"/>
              <a:t>tablo açılması </a:t>
            </a:r>
            <a:r>
              <a:rPr lang="tr-TR" dirty="0"/>
              <a:t>gerekir. Tablonun adına türler denilebilir. Daha sonra </a:t>
            </a:r>
            <a:r>
              <a:rPr lang="tr-TR" dirty="0" err="1"/>
              <a:t>kitapTurleri</a:t>
            </a:r>
            <a:r>
              <a:rPr lang="tr-TR" dirty="0"/>
              <a:t> diye bir başka </a:t>
            </a:r>
            <a:r>
              <a:rPr lang="tr-TR" dirty="0" smtClean="0"/>
              <a:t>tablo daha </a:t>
            </a:r>
            <a:r>
              <a:rPr lang="tr-TR" dirty="0"/>
              <a:t>açılması gerekir. ‘Kişisel Gelişim Hikâyeleri’ adlı kitap için, öncelikle kitap numarası</a:t>
            </a:r>
            <a:r>
              <a:rPr lang="tr-TR" dirty="0" smtClean="0"/>
              <a:t>, Hikaye </a:t>
            </a:r>
            <a:r>
              <a:rPr lang="tr-TR" dirty="0"/>
              <a:t>bölümünün kodunun yer aldığı bir satır; ardından da yine kitap numarası, ardından </a:t>
            </a:r>
            <a:r>
              <a:rPr lang="tr-TR" dirty="0" smtClean="0"/>
              <a:t>da kişisel </a:t>
            </a:r>
            <a:r>
              <a:rPr lang="tr-TR" dirty="0"/>
              <a:t>gelişim türünün kodunun aldığı yeni bir satırın daha eklenmesi gerekir.</a:t>
            </a:r>
          </a:p>
        </p:txBody>
      </p:sp>
    </p:spTree>
    <p:extLst>
      <p:ext uri="{BB962C8B-B14F-4D97-AF65-F5344CB8AC3E}">
        <p14:creationId xmlns:p14="http://schemas.microsoft.com/office/powerpoint/2010/main" val="39505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Veritabanı</a:t>
            </a:r>
            <a:r>
              <a:rPr lang="tr-TR" b="1" dirty="0"/>
              <a:t> </a:t>
            </a:r>
            <a:r>
              <a:rPr lang="tr-TR" b="1" dirty="0" err="1"/>
              <a:t>Normalizasyonu</a:t>
            </a:r>
            <a:r>
              <a:rPr lang="tr-TR" b="1" dirty="0"/>
              <a:t>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296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b="1" dirty="0"/>
              <a:t>5. </a:t>
            </a:r>
            <a:r>
              <a:rPr lang="tr-TR" b="1" dirty="0" err="1"/>
              <a:t>Normalizasyon</a:t>
            </a:r>
            <a:r>
              <a:rPr lang="tr-TR" b="1" dirty="0"/>
              <a:t> Kuralı:</a:t>
            </a:r>
          </a:p>
          <a:p>
            <a:pPr algn="just"/>
            <a:r>
              <a:rPr lang="tr-TR" dirty="0"/>
              <a:t>Tekrarlamaları ortadan kaldırmak için her bir tablonun mümkün olduğunca </a:t>
            </a:r>
            <a:r>
              <a:rPr lang="tr-TR" dirty="0" smtClean="0"/>
              <a:t>küçük parçalara </a:t>
            </a:r>
            <a:r>
              <a:rPr lang="tr-TR" dirty="0"/>
              <a:t>bölünmesi gerekir. Aslında ilk 4 kural sonuçta bu işe yarar ancak, bu </a:t>
            </a:r>
            <a:r>
              <a:rPr lang="tr-TR" dirty="0" smtClean="0"/>
              <a:t>kurallar kapsamında </a:t>
            </a:r>
            <a:r>
              <a:rPr lang="tr-TR" dirty="0"/>
              <a:t>olmayan tekrarlamalar da </a:t>
            </a:r>
            <a:r>
              <a:rPr lang="tr-TR" dirty="0" smtClean="0"/>
              <a:t>5.normalizasyon </a:t>
            </a:r>
            <a:r>
              <a:rPr lang="tr-TR" dirty="0"/>
              <a:t>kuralı ile giderilebilir. Örneğin, </a:t>
            </a:r>
            <a:r>
              <a:rPr lang="tr-TR" dirty="0" smtClean="0"/>
              <a:t>kitaplar için </a:t>
            </a:r>
            <a:r>
              <a:rPr lang="tr-TR" dirty="0"/>
              <a:t>bir edinme şekli bilgisi girilecek sütun eklenmek istenebilir: Bu bölüme </a:t>
            </a:r>
            <a:r>
              <a:rPr lang="tr-TR" dirty="0" smtClean="0"/>
              <a:t>girilebilecek bilgiler </a:t>
            </a:r>
            <a:r>
              <a:rPr lang="tr-TR" dirty="0"/>
              <a:t>bellidir: Bağış veya satın alma. Bu bilgiler başka bir tabloda tutulabilir. Böylelikle</a:t>
            </a:r>
            <a:r>
              <a:rPr lang="tr-TR" dirty="0" smtClean="0"/>
              <a:t>, kullanıcıların </a:t>
            </a:r>
            <a:r>
              <a:rPr lang="tr-TR" dirty="0"/>
              <a:t>bu alana gelişi güzel bilgiler girmesi engellenmiş olur. Bu da sorgulama </a:t>
            </a:r>
            <a:r>
              <a:rPr lang="tr-TR" dirty="0" smtClean="0"/>
              <a:t>esnasında veriler </a:t>
            </a:r>
            <a:r>
              <a:rPr lang="tr-TR" dirty="0"/>
              <a:t>arasında bir tutarlılık sağlar. Bu işlem sonucunda, tutarsızlıklara neden olabilecek ve </a:t>
            </a:r>
            <a:r>
              <a:rPr lang="tr-TR" dirty="0" smtClean="0"/>
              <a:t>sık tekrarlayan </a:t>
            </a:r>
            <a:r>
              <a:rPr lang="tr-TR" dirty="0"/>
              <a:t>veriler başka bir tabloya taşınmış olur. </a:t>
            </a:r>
            <a:endParaRPr lang="tr-TR" dirty="0" smtClean="0"/>
          </a:p>
          <a:p>
            <a:pPr algn="just"/>
            <a:r>
              <a:rPr lang="tr-TR" dirty="0" smtClean="0"/>
              <a:t>Özetle </a:t>
            </a:r>
            <a:r>
              <a:rPr lang="tr-TR" dirty="0"/>
              <a:t>ilişkisel </a:t>
            </a:r>
            <a:r>
              <a:rPr lang="tr-TR" dirty="0" smtClean="0"/>
              <a:t>bir </a:t>
            </a:r>
            <a:r>
              <a:rPr lang="tr-TR" dirty="0" err="1" smtClean="0"/>
              <a:t>veritabanı</a:t>
            </a:r>
            <a:r>
              <a:rPr lang="tr-TR" dirty="0" smtClean="0"/>
              <a:t> </a:t>
            </a:r>
            <a:r>
              <a:rPr lang="tr-TR" dirty="0"/>
              <a:t>tasarımı şu öğeleri bünyesinde barındırmalıdır; Veri tekrarı yapılmamalıdır, boş </a:t>
            </a:r>
            <a:r>
              <a:rPr lang="tr-TR" dirty="0" smtClean="0"/>
              <a:t>yer mümkün </a:t>
            </a:r>
            <a:r>
              <a:rPr lang="tr-TR" dirty="0"/>
              <a:t>olduğunca az olmalıdır, veri bütünlüğü sağlanmalıdır ve veriler, aralarında bir </a:t>
            </a:r>
            <a:r>
              <a:rPr lang="tr-TR" dirty="0" smtClean="0"/>
              <a:t>ilişki tanımlanmaya </a:t>
            </a:r>
            <a:r>
              <a:rPr lang="tr-TR" dirty="0"/>
              <a:t>müsait olmalıdır.</a:t>
            </a:r>
          </a:p>
        </p:txBody>
      </p:sp>
    </p:spTree>
    <p:extLst>
      <p:ext uri="{BB962C8B-B14F-4D97-AF65-F5344CB8AC3E}">
        <p14:creationId xmlns:p14="http://schemas.microsoft.com/office/powerpoint/2010/main" val="10503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Normalizasyon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41859" t="37778" r="27468" b="22564"/>
          <a:stretch/>
        </p:blipFill>
        <p:spPr>
          <a:xfrm>
            <a:off x="2596030" y="2259377"/>
            <a:ext cx="5609493" cy="40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3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Örnek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 Tablo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8" y="2817887"/>
            <a:ext cx="9191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Örnek-1NF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924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tabanının</a:t>
            </a:r>
            <a:r>
              <a:rPr lang="en-US" dirty="0"/>
              <a:t> 1NF </a:t>
            </a:r>
            <a:r>
              <a:rPr lang="en-US" dirty="0" err="1"/>
              <a:t>olabilmesi</a:t>
            </a:r>
            <a:r>
              <a:rPr lang="en-US" dirty="0"/>
              <a:t> için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karşılayabilmesi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 </a:t>
            </a:r>
            <a:r>
              <a:rPr lang="en-US" dirty="0" err="1"/>
              <a:t>tekrarlayan</a:t>
            </a:r>
            <a:r>
              <a:rPr lang="en-US" dirty="0"/>
              <a:t> </a:t>
            </a:r>
            <a:r>
              <a:rPr lang="en-US" dirty="0" err="1"/>
              <a:t>kolonlar</a:t>
            </a:r>
            <a:r>
              <a:rPr lang="en-US" dirty="0"/>
              <a:t> </a:t>
            </a:r>
            <a:r>
              <a:rPr lang="en-US" dirty="0" err="1"/>
              <a:t>bulunamaz</a:t>
            </a:r>
            <a:r>
              <a:rPr lang="en-US" dirty="0"/>
              <a:t>,</a:t>
            </a:r>
          </a:p>
          <a:p>
            <a:pPr lvl="1" algn="just"/>
            <a:r>
              <a:rPr lang="en-US" dirty="0"/>
              <a:t>Her </a:t>
            </a:r>
            <a:r>
              <a:rPr lang="en-US" dirty="0" err="1"/>
              <a:t>kolonda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bulunabilir</a:t>
            </a:r>
            <a:r>
              <a:rPr lang="en-US" dirty="0"/>
              <a:t> (</a:t>
            </a:r>
            <a:r>
              <a:rPr lang="en-US" dirty="0" err="1"/>
              <a:t>bkz</a:t>
            </a:r>
            <a:r>
              <a:rPr lang="en-US" dirty="0"/>
              <a:t>. "</a:t>
            </a:r>
            <a:r>
              <a:rPr lang="en-US" dirty="0" err="1"/>
              <a:t>Semt</a:t>
            </a:r>
            <a:r>
              <a:rPr lang="en-US" dirty="0"/>
              <a:t>" </a:t>
            </a:r>
            <a:r>
              <a:rPr lang="en-US" dirty="0" err="1"/>
              <a:t>kolonu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Her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eşsiz</a:t>
            </a:r>
            <a:r>
              <a:rPr lang="en-US" dirty="0"/>
              <a:t> </a:t>
            </a:r>
            <a:r>
              <a:rPr lang="en-US" dirty="0" err="1"/>
              <a:t>anahtarla</a:t>
            </a:r>
            <a:r>
              <a:rPr lang="en-US" dirty="0"/>
              <a:t> </a:t>
            </a:r>
            <a:r>
              <a:rPr lang="en-US" dirty="0" err="1"/>
              <a:t>tanımlanmalıdır</a:t>
            </a:r>
            <a:r>
              <a:rPr lang="en-US" dirty="0"/>
              <a:t> (Unique Key - Primary Key)</a:t>
            </a:r>
          </a:p>
          <a:p>
            <a:pPr algn="just"/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tabanımızda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kurala</a:t>
            </a:r>
            <a:r>
              <a:rPr lang="en-US" dirty="0"/>
              <a:t> </a:t>
            </a:r>
            <a:r>
              <a:rPr lang="en-US" dirty="0" err="1"/>
              <a:t>açıkça</a:t>
            </a:r>
            <a:r>
              <a:rPr lang="en-US" dirty="0"/>
              <a:t> </a:t>
            </a:r>
            <a:r>
              <a:rPr lang="en-US" dirty="0" err="1"/>
              <a:t>uymayan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: </a:t>
            </a:r>
            <a:r>
              <a:rPr lang="en-US" dirty="0" err="1"/>
              <a:t>Semt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en-US" dirty="0"/>
              <a:t> </a:t>
            </a:r>
          </a:p>
          <a:p>
            <a:pPr algn="just"/>
            <a:endParaRPr lang="en-US" dirty="0"/>
          </a:p>
        </p:txBody>
      </p:sp>
      <p:pic>
        <p:nvPicPr>
          <p:cNvPr id="5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8" y="4401492"/>
            <a:ext cx="9191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2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Normalizasyon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 err="1"/>
              <a:t>Normalizasyon</a:t>
            </a:r>
            <a:r>
              <a:rPr lang="tr-TR" dirty="0"/>
              <a:t>, bir </a:t>
            </a:r>
            <a:r>
              <a:rPr lang="tr-TR" dirty="0" err="1"/>
              <a:t>veritabanındaki</a:t>
            </a:r>
            <a:r>
              <a:rPr lang="tr-TR" dirty="0"/>
              <a:t> verileri düzene koyma işlemidir</a:t>
            </a:r>
            <a:r>
              <a:rPr lang="tr-TR" dirty="0" smtClean="0"/>
              <a:t>. </a:t>
            </a:r>
            <a:endParaRPr lang="en-US" dirty="0" smtClean="0"/>
          </a:p>
          <a:p>
            <a:pPr algn="just"/>
            <a:r>
              <a:rPr lang="tr-TR" dirty="0" err="1" smtClean="0"/>
              <a:t>Normalizasyon</a:t>
            </a:r>
            <a:r>
              <a:rPr lang="tr-TR" dirty="0"/>
              <a:t>, veri tabanlarında çok fazla sütun ve satırdan oluşan bir tabloyu </a:t>
            </a:r>
            <a:r>
              <a:rPr lang="tr-TR" dirty="0" smtClean="0"/>
              <a:t>tekrarlardan arındırmak </a:t>
            </a:r>
            <a:r>
              <a:rPr lang="tr-TR" dirty="0"/>
              <a:t>için </a:t>
            </a:r>
            <a:r>
              <a:rPr lang="tr-TR" dirty="0">
                <a:solidFill>
                  <a:srgbClr val="FF0000"/>
                </a:solidFill>
              </a:rPr>
              <a:t>daha az satır ve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sütun</a:t>
            </a:r>
            <a:r>
              <a:rPr lang="tr-TR" dirty="0"/>
              <a:t> içeren altkümelerine ayrıştırma işlemidir. </a:t>
            </a:r>
            <a:endParaRPr lang="en-US" dirty="0" smtClean="0"/>
          </a:p>
          <a:p>
            <a:pPr algn="just"/>
            <a:r>
              <a:rPr lang="tr-TR" dirty="0" err="1" smtClean="0"/>
              <a:t>Normalizasyon</a:t>
            </a:r>
            <a:r>
              <a:rPr lang="tr-TR" dirty="0" smtClean="0"/>
              <a:t>, aynı </a:t>
            </a:r>
            <a:r>
              <a:rPr lang="tr-TR" dirty="0"/>
              <a:t>zamanda “</a:t>
            </a:r>
            <a:r>
              <a:rPr lang="tr-TR" dirty="0">
                <a:solidFill>
                  <a:srgbClr val="FF0000"/>
                </a:solidFill>
              </a:rPr>
              <a:t>ilk taslak</a:t>
            </a:r>
            <a:r>
              <a:rPr lang="tr-TR" dirty="0"/>
              <a:t>” veri tabanı tasarımının üzerinde revizyonlar yaparak, taslağı </a:t>
            </a:r>
            <a:r>
              <a:rPr lang="tr-TR" dirty="0" smtClean="0"/>
              <a:t>son haline </a:t>
            </a:r>
            <a:r>
              <a:rPr lang="tr-TR" dirty="0"/>
              <a:t>yaklaştırmanın yöntemlerden birisidir. Bu çerçevede en iyi tasarımı gerçekleştirmek </a:t>
            </a:r>
            <a:r>
              <a:rPr lang="tr-TR" dirty="0" smtClean="0"/>
              <a:t>için dikkat </a:t>
            </a:r>
            <a:r>
              <a:rPr lang="tr-TR" dirty="0"/>
              <a:t>edeceğimiz </a:t>
            </a:r>
            <a:r>
              <a:rPr lang="tr-TR" dirty="0" smtClean="0"/>
              <a:t>yönteme </a:t>
            </a:r>
            <a:r>
              <a:rPr lang="tr-TR" dirty="0"/>
              <a:t>Normalizasyon işlemleri diyoruz.</a:t>
            </a:r>
          </a:p>
        </p:txBody>
      </p:sp>
    </p:spTree>
    <p:extLst>
      <p:ext uri="{BB962C8B-B14F-4D97-AF65-F5344CB8AC3E}">
        <p14:creationId xmlns:p14="http://schemas.microsoft.com/office/powerpoint/2010/main" val="5901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Örnek-1NF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90" y="4415054"/>
            <a:ext cx="9613861" cy="1370603"/>
          </a:xfrm>
        </p:spPr>
        <p:txBody>
          <a:bodyPr/>
          <a:lstStyle/>
          <a:p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şekliyle</a:t>
            </a:r>
            <a:r>
              <a:rPr lang="en-US" dirty="0"/>
              <a:t> </a:t>
            </a:r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kuralla</a:t>
            </a:r>
            <a:r>
              <a:rPr lang="en-US" dirty="0"/>
              <a:t> </a:t>
            </a:r>
            <a:r>
              <a:rPr lang="en-US" dirty="0" err="1"/>
              <a:t>çelişti</a:t>
            </a:r>
            <a:r>
              <a:rPr lang="en-US" dirty="0"/>
              <a:t>. </a:t>
            </a:r>
            <a:r>
              <a:rPr lang="en-US" dirty="0" err="1"/>
              <a:t>Semt</a:t>
            </a:r>
            <a:r>
              <a:rPr lang="en-US" dirty="0"/>
              <a:t> 1, </a:t>
            </a:r>
            <a:r>
              <a:rPr lang="en-US" dirty="0" err="1"/>
              <a:t>Semt</a:t>
            </a:r>
            <a:r>
              <a:rPr lang="en-US" dirty="0"/>
              <a:t> 2, </a:t>
            </a:r>
            <a:r>
              <a:rPr lang="en-US" dirty="0" err="1"/>
              <a:t>Semt</a:t>
            </a:r>
            <a:r>
              <a:rPr lang="en-US" dirty="0"/>
              <a:t> 3 </a:t>
            </a:r>
            <a:r>
              <a:rPr lang="en-US" dirty="0" err="1"/>
              <a:t>tekrarlayan</a:t>
            </a:r>
            <a:r>
              <a:rPr lang="en-US" dirty="0"/>
              <a:t> </a:t>
            </a:r>
            <a:r>
              <a:rPr lang="en-US" dirty="0" err="1"/>
              <a:t>kolonlar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4" y="2585602"/>
            <a:ext cx="91725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Örnek-1NF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8" y="2307164"/>
            <a:ext cx="91535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8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Örnek-1NF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Anahtar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76" y="2790821"/>
            <a:ext cx="9115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2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Örnek-2NF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tabanının</a:t>
            </a:r>
            <a:r>
              <a:rPr lang="en-US" dirty="0"/>
              <a:t> 2NF </a:t>
            </a:r>
            <a:r>
              <a:rPr lang="en-US" dirty="0" err="1"/>
              <a:t>olabilmesi</a:t>
            </a:r>
            <a:r>
              <a:rPr lang="en-US" dirty="0"/>
              <a:t> için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karşılayabilmesi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Tablo</a:t>
            </a:r>
            <a:r>
              <a:rPr lang="en-US" dirty="0"/>
              <a:t> 1NF </a:t>
            </a:r>
            <a:r>
              <a:rPr lang="en-US" dirty="0" err="1"/>
              <a:t>olmalıdır</a:t>
            </a:r>
            <a:r>
              <a:rPr lang="en-US" dirty="0"/>
              <a:t>,</a:t>
            </a:r>
          </a:p>
          <a:p>
            <a:pPr lvl="1" algn="just"/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kompozit</a:t>
            </a:r>
            <a:r>
              <a:rPr lang="en-US" dirty="0"/>
              <a:t> (</a:t>
            </a:r>
            <a:r>
              <a:rPr lang="en-US" dirty="0" err="1"/>
              <a:t>bileşik</a:t>
            </a:r>
            <a:r>
              <a:rPr lang="en-US" dirty="0"/>
              <a:t>) </a:t>
            </a:r>
            <a:r>
              <a:rPr lang="en-US" dirty="0" err="1"/>
              <a:t>anahtarlar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kısmi</a:t>
            </a:r>
            <a:r>
              <a:rPr lang="en-US" dirty="0"/>
              <a:t> (partial) 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oluşmamalıdır</a:t>
            </a:r>
            <a:r>
              <a:rPr lang="en-US" dirty="0"/>
              <a:t>. </a:t>
            </a:r>
            <a:r>
              <a:rPr lang="en-US" dirty="0" err="1"/>
              <a:t>Kısmi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,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kompozit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anahtarın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kısmına</a:t>
            </a:r>
            <a:r>
              <a:rPr lang="en-US" dirty="0"/>
              <a:t> </a:t>
            </a:r>
            <a:r>
              <a:rPr lang="en-US" dirty="0" err="1" smtClean="0"/>
              <a:t>bağ</a:t>
            </a:r>
            <a:r>
              <a:rPr lang="tr-TR" dirty="0" smtClean="0"/>
              <a:t>lı</a:t>
            </a:r>
            <a:r>
              <a:rPr lang="en-US" dirty="0" smtClean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alt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satırda</a:t>
            </a:r>
            <a:r>
              <a:rPr lang="en-US" dirty="0"/>
              <a:t> </a:t>
            </a:r>
            <a:r>
              <a:rPr lang="en-US" dirty="0" err="1"/>
              <a:t>tekrarlanmamalıdır</a:t>
            </a:r>
            <a:r>
              <a:rPr lang="en-US" dirty="0"/>
              <a:t>. Bu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 alt </a:t>
            </a:r>
            <a:r>
              <a:rPr lang="en-US" dirty="0" err="1"/>
              <a:t>kümeleri</a:t>
            </a:r>
            <a:r>
              <a:rPr lang="en-US" dirty="0"/>
              <a:t> için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oluşturulmalıdır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Ana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, </a:t>
            </a:r>
            <a:r>
              <a:rPr lang="tr-TR" dirty="0" smtClean="0"/>
              <a:t>yabancıl</a:t>
            </a:r>
            <a:r>
              <a:rPr lang="en-US" dirty="0" smtClean="0"/>
              <a:t> </a:t>
            </a:r>
            <a:r>
              <a:rPr lang="en-US" dirty="0" err="1"/>
              <a:t>anahtarlar</a:t>
            </a:r>
            <a:r>
              <a:rPr lang="en-US" dirty="0"/>
              <a:t> (foreign key)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ilişkiler</a:t>
            </a:r>
            <a:r>
              <a:rPr lang="en-US" dirty="0"/>
              <a:t> </a:t>
            </a:r>
            <a:r>
              <a:rPr lang="en-US" dirty="0" err="1"/>
              <a:t>tanımlanmalıdır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01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Örnek-2NF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Tablomuzu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geçirelim</a:t>
            </a:r>
            <a:r>
              <a:rPr lang="en-US" dirty="0"/>
              <a:t>: "</a:t>
            </a:r>
            <a:r>
              <a:rPr lang="en-US" dirty="0" err="1"/>
              <a:t>Çalışan</a:t>
            </a:r>
            <a:r>
              <a:rPr lang="en-US" dirty="0"/>
              <a:t> - </a:t>
            </a:r>
            <a:r>
              <a:rPr lang="en-US" dirty="0" err="1"/>
              <a:t>Soyad</a:t>
            </a:r>
            <a:r>
              <a:rPr lang="en-US" dirty="0"/>
              <a:t>" </a:t>
            </a:r>
            <a:r>
              <a:rPr lang="en-US" dirty="0" err="1"/>
              <a:t>kombinasyonuna</a:t>
            </a:r>
            <a:r>
              <a:rPr lang="en-US" dirty="0"/>
              <a:t> </a:t>
            </a:r>
            <a:r>
              <a:rPr lang="en-US" dirty="0" err="1"/>
              <a:t>bakın</a:t>
            </a:r>
            <a:r>
              <a:rPr lang="en-US" dirty="0"/>
              <a:t>.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tekrarlanıyor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eşsiz</a:t>
            </a:r>
            <a:r>
              <a:rPr lang="en-US" dirty="0"/>
              <a:t> </a:t>
            </a:r>
            <a:r>
              <a:rPr lang="en-US" dirty="0" err="1"/>
              <a:t>anahtara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bağlayamamışız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düzeltmek</a:t>
            </a:r>
            <a:r>
              <a:rPr lang="en-US" dirty="0"/>
              <a:t> için </a:t>
            </a:r>
            <a:r>
              <a:rPr lang="en-US" dirty="0" err="1"/>
              <a:t>tablomuzu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ikiye</a:t>
            </a:r>
            <a:r>
              <a:rPr lang="en-US" dirty="0"/>
              <a:t> </a:t>
            </a:r>
            <a:r>
              <a:rPr lang="en-US" dirty="0" err="1"/>
              <a:t>bölelim</a:t>
            </a:r>
            <a:r>
              <a:rPr lang="en-US" dirty="0"/>
              <a:t> ve </a:t>
            </a:r>
            <a:r>
              <a:rPr lang="en-US" dirty="0" err="1"/>
              <a:t>aralarında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tablomuz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tablomuzu</a:t>
            </a:r>
            <a:r>
              <a:rPr lang="en-US" dirty="0"/>
              <a:t> </a:t>
            </a:r>
            <a:r>
              <a:rPr lang="en-US" dirty="0" err="1"/>
              <a:t>ilişkilendirmek</a:t>
            </a:r>
            <a:r>
              <a:rPr lang="en-US" dirty="0"/>
              <a:t> için "Cid" (</a:t>
            </a:r>
            <a:r>
              <a:rPr lang="en-US" dirty="0" err="1"/>
              <a:t>Çalışan</a:t>
            </a:r>
            <a:r>
              <a:rPr lang="en-US" dirty="0"/>
              <a:t> ID)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 </a:t>
            </a:r>
            <a:r>
              <a:rPr lang="en-US" dirty="0" err="1" smtClean="0"/>
              <a:t>oluşturduk</a:t>
            </a:r>
            <a:r>
              <a:rPr lang="en-US" dirty="0" smtClean="0"/>
              <a:t>.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ederseniz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kolonun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tablomuzdaki</a:t>
            </a:r>
            <a:r>
              <a:rPr lang="en-US" dirty="0"/>
              <a:t> </a:t>
            </a:r>
            <a:r>
              <a:rPr lang="en-US" dirty="0" err="1"/>
              <a:t>eşsiz</a:t>
            </a:r>
            <a:r>
              <a:rPr lang="en-US" dirty="0"/>
              <a:t> </a:t>
            </a:r>
            <a:r>
              <a:rPr lang="en-US" dirty="0" err="1"/>
              <a:t>anahtarı</a:t>
            </a:r>
            <a:r>
              <a:rPr lang="en-US" dirty="0"/>
              <a:t> </a:t>
            </a:r>
            <a:r>
              <a:rPr lang="en-US" dirty="0" err="1"/>
              <a:t>işaret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7" y="5251268"/>
            <a:ext cx="5485570" cy="97104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91" y="4865245"/>
            <a:ext cx="3992517" cy="17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Örnek-3NF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tabanının</a:t>
            </a:r>
            <a:r>
              <a:rPr lang="en-US" dirty="0"/>
              <a:t> 3NF </a:t>
            </a:r>
            <a:r>
              <a:rPr lang="en-US" dirty="0" err="1"/>
              <a:t>olabilmesi</a:t>
            </a:r>
            <a:r>
              <a:rPr lang="en-US" dirty="0"/>
              <a:t> için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karşılayabilmesi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2NF </a:t>
            </a:r>
            <a:r>
              <a:rPr lang="en-US" dirty="0" err="1"/>
              <a:t>olmalıdır</a:t>
            </a:r>
            <a:r>
              <a:rPr lang="en-US" dirty="0"/>
              <a:t>,</a:t>
            </a:r>
          </a:p>
          <a:p>
            <a:pPr lvl="1" algn="just"/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diğerine</a:t>
            </a:r>
            <a:r>
              <a:rPr lang="en-US" dirty="0"/>
              <a:t> (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) </a:t>
            </a:r>
            <a:r>
              <a:rPr lang="en-US" dirty="0" err="1" smtClean="0"/>
              <a:t>bağlı</a:t>
            </a:r>
            <a:r>
              <a:rPr lang="en-US" dirty="0" smtClean="0"/>
              <a:t> </a:t>
            </a:r>
            <a:r>
              <a:rPr lang="en-US" dirty="0" err="1" smtClean="0"/>
              <a:t>olmamalıdır</a:t>
            </a:r>
            <a:r>
              <a:rPr lang="en-US" dirty="0" smtClean="0"/>
              <a:t>.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 her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eşsiz</a:t>
            </a:r>
            <a:r>
              <a:rPr lang="en-US" dirty="0"/>
              <a:t> </a:t>
            </a:r>
            <a:r>
              <a:rPr lang="en-US" dirty="0" err="1"/>
              <a:t>anahtara</a:t>
            </a:r>
            <a:r>
              <a:rPr lang="en-US" dirty="0"/>
              <a:t> tam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4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Örnek-3NF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tabanımızı</a:t>
            </a:r>
            <a:r>
              <a:rPr lang="en-US" dirty="0"/>
              <a:t> 3NF </a:t>
            </a:r>
            <a:r>
              <a:rPr lang="en-US" dirty="0" err="1"/>
              <a:t>şartlarına</a:t>
            </a:r>
            <a:r>
              <a:rPr lang="en-US" dirty="0"/>
              <a:t> </a:t>
            </a:r>
            <a:r>
              <a:rPr lang="en-US" dirty="0" err="1"/>
              <a:t>uydurabilmek</a:t>
            </a:r>
            <a:r>
              <a:rPr lang="en-US" dirty="0"/>
              <a:t> için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ve </a:t>
            </a:r>
            <a:r>
              <a:rPr lang="en-US" dirty="0" err="1"/>
              <a:t>eşsiz</a:t>
            </a:r>
            <a:r>
              <a:rPr lang="en-US" dirty="0"/>
              <a:t> </a:t>
            </a:r>
            <a:r>
              <a:rPr lang="en-US" dirty="0" err="1"/>
              <a:t>anahtara</a:t>
            </a:r>
            <a:r>
              <a:rPr lang="en-US" dirty="0"/>
              <a:t> tam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tüm </a:t>
            </a:r>
            <a:r>
              <a:rPr lang="en-US" dirty="0" err="1"/>
              <a:t>kolonları</a:t>
            </a:r>
            <a:r>
              <a:rPr lang="en-US" dirty="0"/>
              <a:t> </a:t>
            </a:r>
            <a:r>
              <a:rPr lang="en-US" dirty="0" err="1"/>
              <a:t>kaldırmalıyız</a:t>
            </a:r>
            <a:r>
              <a:rPr lang="en-US" dirty="0"/>
              <a:t>.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ederseniz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tablomuzda</a:t>
            </a:r>
            <a:r>
              <a:rPr lang="en-US" dirty="0"/>
              <a:t> "</a:t>
            </a:r>
            <a:r>
              <a:rPr lang="en-US" dirty="0" err="1"/>
              <a:t>Araç</a:t>
            </a:r>
            <a:r>
              <a:rPr lang="en-US" dirty="0"/>
              <a:t>" </a:t>
            </a:r>
            <a:r>
              <a:rPr lang="en-US" dirty="0" err="1"/>
              <a:t>kolonu</a:t>
            </a:r>
            <a:r>
              <a:rPr lang="en-US" dirty="0"/>
              <a:t> </a:t>
            </a:r>
            <a:r>
              <a:rPr lang="en-US" dirty="0" err="1"/>
              <a:t>eşsiz</a:t>
            </a:r>
            <a:r>
              <a:rPr lang="en-US" dirty="0"/>
              <a:t> </a:t>
            </a:r>
            <a:r>
              <a:rPr lang="en-US" dirty="0" err="1"/>
              <a:t>anahtarımıza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"</a:t>
            </a:r>
            <a:r>
              <a:rPr lang="en-US" dirty="0" err="1"/>
              <a:t>Şoför</a:t>
            </a:r>
            <a:r>
              <a:rPr lang="en-US" dirty="0"/>
              <a:t>" </a:t>
            </a:r>
            <a:r>
              <a:rPr lang="en-US" dirty="0" err="1"/>
              <a:t>kolonuna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.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kolonu</a:t>
            </a:r>
            <a:r>
              <a:rPr lang="en-US" dirty="0"/>
              <a:t> (</a:t>
            </a:r>
            <a:r>
              <a:rPr lang="en-US" dirty="0" err="1"/>
              <a:t>Şoför</a:t>
            </a:r>
            <a:r>
              <a:rPr lang="en-US" dirty="0"/>
              <a:t> - </a:t>
            </a:r>
            <a:r>
              <a:rPr lang="en-US" dirty="0" err="1"/>
              <a:t>Araç</a:t>
            </a:r>
            <a:r>
              <a:rPr lang="en-US" dirty="0"/>
              <a:t>)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ayırmamız</a:t>
            </a:r>
            <a:r>
              <a:rPr lang="en-US" dirty="0"/>
              <a:t> ve </a:t>
            </a:r>
            <a:r>
              <a:rPr lang="en-US" dirty="0" err="1"/>
              <a:t>tablomuzla</a:t>
            </a:r>
            <a:r>
              <a:rPr lang="en-US" dirty="0"/>
              <a:t> </a:t>
            </a:r>
            <a:r>
              <a:rPr lang="en-US" dirty="0" err="1"/>
              <a:t>aralarında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tr-TR" dirty="0" smtClean="0"/>
              <a:t>oluşturmamız</a:t>
            </a:r>
            <a:r>
              <a:rPr lang="en-US" dirty="0" smtClean="0"/>
              <a:t> </a:t>
            </a:r>
            <a:r>
              <a:rPr lang="en-US" dirty="0" err="1"/>
              <a:t>gerekiyor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7" y="5251268"/>
            <a:ext cx="5485570" cy="97104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91" y="4865245"/>
            <a:ext cx="3992517" cy="17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19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Örnek-3NF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şoför</a:t>
            </a:r>
            <a:r>
              <a:rPr lang="en-US" dirty="0"/>
              <a:t> </a:t>
            </a:r>
            <a:r>
              <a:rPr lang="en-US" dirty="0" err="1"/>
              <a:t>tablosu</a:t>
            </a:r>
            <a:r>
              <a:rPr lang="en-US" dirty="0"/>
              <a:t>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oluşturduk</a:t>
            </a:r>
            <a:r>
              <a:rPr lang="en-US" dirty="0"/>
              <a:t>. Bu </a:t>
            </a:r>
            <a:r>
              <a:rPr lang="en-US" dirty="0" err="1"/>
              <a:t>tabloda</a:t>
            </a:r>
            <a:r>
              <a:rPr lang="en-US" dirty="0"/>
              <a:t> Sid (</a:t>
            </a:r>
            <a:r>
              <a:rPr lang="en-US" dirty="0" err="1"/>
              <a:t>Şoför</a:t>
            </a:r>
            <a:r>
              <a:rPr lang="en-US" dirty="0"/>
              <a:t> ID) </a:t>
            </a:r>
            <a:r>
              <a:rPr lang="en-US" dirty="0" err="1"/>
              <a:t>adıyla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eşsiz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tr-TR" dirty="0" smtClean="0"/>
              <a:t>oluşturduk</a:t>
            </a:r>
            <a:r>
              <a:rPr lang="en-US" dirty="0" smtClean="0"/>
              <a:t> </a:t>
            </a:r>
            <a:r>
              <a:rPr lang="en-US" dirty="0"/>
              <a:t>ve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tablomuzdaki</a:t>
            </a:r>
            <a:r>
              <a:rPr lang="en-US" dirty="0"/>
              <a:t> Sid </a:t>
            </a:r>
            <a:r>
              <a:rPr lang="en-US" dirty="0" err="1"/>
              <a:t>kolonundan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eşsiz</a:t>
            </a:r>
            <a:r>
              <a:rPr lang="en-US" dirty="0"/>
              <a:t> </a:t>
            </a:r>
            <a:r>
              <a:rPr lang="en-US" dirty="0" err="1"/>
              <a:t>anahtara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vererek</a:t>
            </a:r>
            <a:r>
              <a:rPr lang="en-US" dirty="0"/>
              <a:t> foreign key </a:t>
            </a:r>
            <a:r>
              <a:rPr lang="en-US" dirty="0" err="1"/>
              <a:t>oluşturduk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03" y="5721084"/>
            <a:ext cx="4456412" cy="10558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097" y="3606009"/>
            <a:ext cx="4630085" cy="199317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23" y="5738783"/>
            <a:ext cx="4132159" cy="102041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15" y="4255160"/>
            <a:ext cx="4039485" cy="694875"/>
          </a:xfrm>
          <a:prstGeom prst="rect">
            <a:avLst/>
          </a:prstGeom>
        </p:spPr>
      </p:pic>
      <p:cxnSp>
        <p:nvCxnSpPr>
          <p:cNvPr id="9" name="Düz Ok Bağlayıcısı 8"/>
          <p:cNvCxnSpPr/>
          <p:nvPr/>
        </p:nvCxnSpPr>
        <p:spPr>
          <a:xfrm>
            <a:off x="3819970" y="5122293"/>
            <a:ext cx="0" cy="476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4656034" y="4950035"/>
            <a:ext cx="1505989" cy="986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4656034" y="4473141"/>
            <a:ext cx="924029" cy="14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7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Structured</a:t>
            </a:r>
            <a:r>
              <a:rPr lang="tr-TR" dirty="0" smtClean="0"/>
              <a:t> </a:t>
            </a:r>
            <a:r>
              <a:rPr lang="tr-TR" dirty="0"/>
              <a:t>Query Language (SQL)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SQL (</a:t>
            </a:r>
            <a:r>
              <a:rPr lang="tr-TR" dirty="0" err="1"/>
              <a:t>Structred</a:t>
            </a:r>
            <a:r>
              <a:rPr lang="tr-TR" dirty="0"/>
              <a:t> Query Language),-Yapısal Sorgu Dili; tüm </a:t>
            </a:r>
            <a:r>
              <a:rPr lang="tr-TR" dirty="0" err="1"/>
              <a:t>veritabanları</a:t>
            </a:r>
            <a:r>
              <a:rPr lang="tr-TR" dirty="0"/>
              <a:t> </a:t>
            </a:r>
            <a:r>
              <a:rPr lang="tr-TR" dirty="0" smtClean="0"/>
              <a:t>tarafından desteklenen </a:t>
            </a:r>
            <a:r>
              <a:rPr lang="tr-TR" dirty="0"/>
              <a:t>bir dildir. </a:t>
            </a:r>
            <a:r>
              <a:rPr lang="tr-TR" dirty="0" err="1"/>
              <a:t>Veritabanları</a:t>
            </a:r>
            <a:r>
              <a:rPr lang="tr-TR" dirty="0"/>
              <a:t> ile iletişim kurmak ve onlar üzerinde işlem yapmak </a:t>
            </a:r>
            <a:r>
              <a:rPr lang="tr-TR" dirty="0" smtClean="0"/>
              <a:t>için kullanılır</a:t>
            </a:r>
            <a:r>
              <a:rPr lang="tr-TR" dirty="0"/>
              <a:t>. Program geliştiricileri ve </a:t>
            </a:r>
            <a:r>
              <a:rPr lang="tr-TR" dirty="0" err="1"/>
              <a:t>Veritabanı</a:t>
            </a:r>
            <a:r>
              <a:rPr lang="tr-TR" dirty="0"/>
              <a:t> kullanıcıları, bir </a:t>
            </a:r>
            <a:r>
              <a:rPr lang="tr-TR" dirty="0" err="1"/>
              <a:t>veritabanına</a:t>
            </a:r>
            <a:r>
              <a:rPr lang="tr-TR" dirty="0"/>
              <a:t> veri eklerken</a:t>
            </a:r>
            <a:r>
              <a:rPr lang="tr-TR" dirty="0" smtClean="0"/>
              <a:t>, silerken</a:t>
            </a:r>
            <a:r>
              <a:rPr lang="tr-TR" dirty="0"/>
              <a:t>, güncellerken veya sorgularken bu dili kullanırlar. Bu sorgulama dili ile </a:t>
            </a:r>
            <a:r>
              <a:rPr lang="tr-TR" dirty="0" err="1" smtClean="0"/>
              <a:t>veritabanından</a:t>
            </a:r>
            <a:r>
              <a:rPr lang="tr-TR" dirty="0" smtClean="0"/>
              <a:t> istenilen </a:t>
            </a:r>
            <a:r>
              <a:rPr lang="tr-TR" dirty="0"/>
              <a:t>kriterlere sahip veri seçilebilir, istenirse de çeşitli güncellemeler, silmeler ve </a:t>
            </a:r>
            <a:r>
              <a:rPr lang="tr-TR" dirty="0" err="1" smtClean="0"/>
              <a:t>veritabanı</a:t>
            </a:r>
            <a:r>
              <a:rPr lang="tr-TR" dirty="0" smtClean="0"/>
              <a:t> yapısında </a:t>
            </a:r>
            <a:r>
              <a:rPr lang="tr-TR" dirty="0"/>
              <a:t>değişiklikler yapabilir.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79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SQL </a:t>
            </a:r>
            <a:r>
              <a:rPr lang="tr-TR" dirty="0"/>
              <a:t>-Tarihçesi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Veri </a:t>
            </a:r>
            <a:r>
              <a:rPr lang="tr-TR" dirty="0"/>
              <a:t>Tabanı Yaklaşımı ile birlikte bir veri sorgulama diline veya aracına ihtiyaç </a:t>
            </a:r>
            <a:r>
              <a:rPr lang="tr-TR" dirty="0" smtClean="0"/>
              <a:t>duyulmuştur. İlk </a:t>
            </a:r>
            <a:r>
              <a:rPr lang="tr-TR" dirty="0"/>
              <a:t>başta matematiksel bir sözdizimine sahip olan SQUARE adlı bir dil geliştirilmiştir..</a:t>
            </a:r>
          </a:p>
          <a:p>
            <a:pPr algn="just"/>
            <a:r>
              <a:rPr lang="tr-TR" dirty="0"/>
              <a:t>Geniş kullanıcı kitleleri tarafında kolay kullanılabilmesi için matematiksel söz </a:t>
            </a:r>
            <a:r>
              <a:rPr lang="tr-TR" dirty="0" err="1"/>
              <a:t>dizimli</a:t>
            </a:r>
            <a:r>
              <a:rPr lang="tr-TR" dirty="0"/>
              <a:t> SQUARE dilinden vazgeçilerek</a:t>
            </a:r>
            <a:r>
              <a:rPr lang="tr-TR" dirty="0" smtClean="0"/>
              <a:t>, </a:t>
            </a:r>
            <a:r>
              <a:rPr lang="tr-TR" dirty="0" err="1" smtClean="0"/>
              <a:t>İngilizce'ye</a:t>
            </a:r>
            <a:r>
              <a:rPr lang="tr-TR" dirty="0" smtClean="0"/>
              <a:t> </a:t>
            </a:r>
            <a:r>
              <a:rPr lang="tr-TR" dirty="0"/>
              <a:t>benzer sözdizimine sahip bir dil oluşturulmuştur.</a:t>
            </a:r>
          </a:p>
          <a:p>
            <a:pPr algn="just"/>
            <a:r>
              <a:rPr lang="tr-TR" dirty="0" smtClean="0"/>
              <a:t>Bu </a:t>
            </a:r>
            <a:r>
              <a:rPr lang="tr-TR" dirty="0"/>
              <a:t>dil SEQUEL (</a:t>
            </a:r>
            <a:r>
              <a:rPr lang="tr-TR" b="1" dirty="0" err="1"/>
              <a:t>S</a:t>
            </a:r>
            <a:r>
              <a:rPr lang="tr-TR" dirty="0" err="1"/>
              <a:t>tructured</a:t>
            </a:r>
            <a:r>
              <a:rPr lang="tr-TR" dirty="0"/>
              <a:t> </a:t>
            </a:r>
            <a:r>
              <a:rPr lang="tr-TR" b="1" dirty="0"/>
              <a:t>E</a:t>
            </a:r>
            <a:r>
              <a:rPr lang="tr-TR" dirty="0"/>
              <a:t>nglish </a:t>
            </a:r>
            <a:r>
              <a:rPr lang="tr-TR" b="1" dirty="0"/>
              <a:t>Q</a:t>
            </a:r>
            <a:r>
              <a:rPr lang="tr-TR" dirty="0"/>
              <a:t>uery </a:t>
            </a:r>
            <a:r>
              <a:rPr lang="tr-TR" b="1" dirty="0"/>
              <a:t>L</a:t>
            </a:r>
            <a:r>
              <a:rPr lang="tr-TR" dirty="0"/>
              <a:t>anguage) olarak adlandırılmıştır. </a:t>
            </a:r>
            <a:r>
              <a:rPr lang="tr-TR" dirty="0" smtClean="0"/>
              <a:t> Daha </a:t>
            </a:r>
            <a:r>
              <a:rPr lang="tr-TR" dirty="0"/>
              <a:t>sonra da bu SEQUEL </a:t>
            </a:r>
            <a:r>
              <a:rPr lang="tr-TR" dirty="0" smtClean="0"/>
              <a:t>dili</a:t>
            </a:r>
            <a:r>
              <a:rPr lang="tr-TR" dirty="0"/>
              <a:t>, İngilizce söylenişine paralel olarak SQL olarak adlandırılmıştır</a:t>
            </a:r>
            <a:r>
              <a:rPr lang="tr-TR" dirty="0" smtClean="0"/>
              <a:t>. </a:t>
            </a:r>
          </a:p>
          <a:p>
            <a:pPr algn="just"/>
            <a:r>
              <a:rPr lang="tr-TR" dirty="0" err="1" smtClean="0"/>
              <a:t>Transact</a:t>
            </a:r>
            <a:r>
              <a:rPr lang="tr-TR" dirty="0" smtClean="0"/>
              <a:t>-SQL ya da T-SQL=&gt; Microsoft için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Normalizasyon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err="1"/>
              <a:t>Normalizasyon</a:t>
            </a:r>
            <a:r>
              <a:rPr lang="tr-TR" dirty="0"/>
              <a:t>, birincil anahtarları ve işlevsel bağımlılıkları kullanarak ilişkileri </a:t>
            </a:r>
            <a:r>
              <a:rPr lang="tr-TR" dirty="0" smtClean="0"/>
              <a:t>analiz etme </a:t>
            </a:r>
            <a:r>
              <a:rPr lang="tr-TR" dirty="0"/>
              <a:t>tekniğidir. </a:t>
            </a:r>
            <a:r>
              <a:rPr lang="tr-TR" dirty="0" err="1"/>
              <a:t>Normalizasyon</a:t>
            </a:r>
            <a:r>
              <a:rPr lang="tr-TR" dirty="0"/>
              <a:t> kuralları bir tablo içerisinde yer alacak kaydın </a:t>
            </a:r>
            <a:r>
              <a:rPr lang="tr-TR" dirty="0" smtClean="0"/>
              <a:t>nelerden oluşmasına </a:t>
            </a:r>
            <a:r>
              <a:rPr lang="tr-TR" dirty="0"/>
              <a:t>karar vermeye yarar. İlişkisel veritabanı tasarımı aşamasında </a:t>
            </a:r>
            <a:r>
              <a:rPr lang="tr-TR" dirty="0" smtClean="0"/>
              <a:t>verinin tekrarlanmasını</a:t>
            </a:r>
            <a:r>
              <a:rPr lang="tr-TR" dirty="0"/>
              <a:t>, kaybını veya yetersizliğini önlemek için Normalizasyon işlemi önem </a:t>
            </a:r>
            <a:r>
              <a:rPr lang="tr-TR" dirty="0" smtClean="0"/>
              <a:t>arz eder</a:t>
            </a:r>
            <a:r>
              <a:rPr lang="tr-TR" dirty="0" smtClean="0"/>
              <a:t>. </a:t>
            </a:r>
            <a:endParaRPr lang="tr-TR" dirty="0"/>
          </a:p>
          <a:p>
            <a:pPr algn="just"/>
            <a:r>
              <a:rPr lang="tr-TR" dirty="0"/>
              <a:t>İlişkisel </a:t>
            </a:r>
            <a:r>
              <a:rPr lang="tr-TR" dirty="0" err="1"/>
              <a:t>veritabanı</a:t>
            </a:r>
            <a:r>
              <a:rPr lang="tr-TR" dirty="0"/>
              <a:t> tasarımında amaç, veri tekrarını azaltan ve veri tutarlılığını yükselten </a:t>
            </a:r>
            <a:r>
              <a:rPr lang="tr-TR" dirty="0" smtClean="0"/>
              <a:t>bir yapının </a:t>
            </a:r>
            <a:r>
              <a:rPr lang="tr-TR" dirty="0"/>
              <a:t>oluşturulmasıdır. İşte bunun için yapılması gereken işlemler </a:t>
            </a:r>
            <a:r>
              <a:rPr lang="tr-TR" dirty="0" smtClean="0"/>
              <a:t>Normalizasyon ile </a:t>
            </a:r>
            <a:r>
              <a:rPr lang="tr-TR" dirty="0"/>
              <a:t>sağlanır.</a:t>
            </a:r>
          </a:p>
        </p:txBody>
      </p:sp>
    </p:spTree>
    <p:extLst>
      <p:ext uri="{BB962C8B-B14F-4D97-AF65-F5344CB8AC3E}">
        <p14:creationId xmlns:p14="http://schemas.microsoft.com/office/powerpoint/2010/main" val="36986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Komutları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SQL </a:t>
            </a:r>
            <a:r>
              <a:rPr lang="tr-TR" dirty="0"/>
              <a:t>ifadeleri yapısal olarak üç gruba ayrılır. </a:t>
            </a:r>
          </a:p>
          <a:p>
            <a:pPr lvl="1"/>
            <a:r>
              <a:rPr lang="it-IT" dirty="0" smtClean="0"/>
              <a:t>Veri </a:t>
            </a:r>
            <a:r>
              <a:rPr lang="it-IT" dirty="0"/>
              <a:t>Tanımlama Dili (DDL -Data Definition Language) </a:t>
            </a:r>
          </a:p>
          <a:p>
            <a:pPr lvl="1"/>
            <a:r>
              <a:rPr lang="it-IT" dirty="0" smtClean="0"/>
              <a:t>Veri </a:t>
            </a:r>
            <a:r>
              <a:rPr lang="it-IT" dirty="0"/>
              <a:t>İşleme Dili (DML -Data Manipulation Language) </a:t>
            </a:r>
          </a:p>
          <a:p>
            <a:pPr lvl="1"/>
            <a:r>
              <a:rPr lang="it-IT" dirty="0" smtClean="0"/>
              <a:t>Veri </a:t>
            </a:r>
            <a:r>
              <a:rPr lang="it-IT" dirty="0"/>
              <a:t>Kontrol Dili (DCL –Data Control Language)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44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it-IT" dirty="0" smtClean="0"/>
              <a:t>Veri </a:t>
            </a:r>
            <a:r>
              <a:rPr lang="it-IT" dirty="0"/>
              <a:t>İşleme Dili (DML-Data ManipulationLanguage)</a:t>
            </a:r>
            <a:br>
              <a:rPr lang="it-IT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Bir </a:t>
            </a:r>
            <a:r>
              <a:rPr lang="tr-TR" dirty="0"/>
              <a:t>tablodaki veriler üzerinde sorgulama, ekleme, güncelleme ve silme işlemleri gerçekleştirir.</a:t>
            </a:r>
          </a:p>
          <a:p>
            <a:pPr lvl="1" algn="just"/>
            <a:r>
              <a:rPr lang="tr-TR" dirty="0" smtClean="0"/>
              <a:t>Select</a:t>
            </a:r>
            <a:endParaRPr lang="tr-TR" dirty="0"/>
          </a:p>
          <a:p>
            <a:pPr lvl="1" algn="just"/>
            <a:r>
              <a:rPr lang="tr-TR" dirty="0" err="1" smtClean="0"/>
              <a:t>Insert</a:t>
            </a:r>
            <a:endParaRPr lang="tr-TR" dirty="0"/>
          </a:p>
          <a:p>
            <a:pPr lvl="1" algn="just"/>
            <a:r>
              <a:rPr lang="tr-TR" dirty="0" smtClean="0"/>
              <a:t>Update</a:t>
            </a:r>
            <a:endParaRPr lang="tr-TR" dirty="0"/>
          </a:p>
          <a:p>
            <a:pPr lvl="1" algn="just"/>
            <a:r>
              <a:rPr lang="tr-TR" dirty="0" err="1" smtClean="0"/>
              <a:t>Delete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7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it-IT" dirty="0" smtClean="0"/>
              <a:t>Veri </a:t>
            </a:r>
            <a:r>
              <a:rPr lang="it-IT" dirty="0"/>
              <a:t>Tanımlama Dili (DDL-Data Definition Language)</a:t>
            </a:r>
            <a:br>
              <a:rPr lang="it-IT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Sıfırdan </a:t>
            </a:r>
            <a:r>
              <a:rPr lang="tr-TR" dirty="0"/>
              <a:t>tablo oluşturma, tablo üzerinde değişiklik yapma, tablo oluşturma, indeks oluşturma ve silme işlemleri gerçekleştirir</a:t>
            </a:r>
            <a:r>
              <a:rPr lang="tr-TR" dirty="0" smtClean="0"/>
              <a:t>. Ayrıca </a:t>
            </a:r>
            <a:r>
              <a:rPr lang="tr-TR" dirty="0" err="1" smtClean="0"/>
              <a:t>trigger</a:t>
            </a:r>
            <a:r>
              <a:rPr lang="tr-TR" dirty="0" smtClean="0"/>
              <a:t> ve </a:t>
            </a:r>
            <a:r>
              <a:rPr lang="tr-TR" dirty="0" err="1" smtClean="0"/>
              <a:t>view</a:t>
            </a:r>
            <a:r>
              <a:rPr lang="tr-TR" dirty="0" smtClean="0"/>
              <a:t> gibi nesnelerde tanımlanabilir.</a:t>
            </a:r>
            <a:endParaRPr lang="tr-TR" dirty="0"/>
          </a:p>
          <a:p>
            <a:pPr lvl="1" algn="just"/>
            <a:r>
              <a:rPr lang="tr-TR" dirty="0" err="1" smtClean="0"/>
              <a:t>Create</a:t>
            </a:r>
            <a:endParaRPr lang="tr-TR" dirty="0" smtClean="0"/>
          </a:p>
          <a:p>
            <a:pPr lvl="1" algn="just"/>
            <a:r>
              <a:rPr lang="tr-TR" dirty="0" err="1" smtClean="0"/>
              <a:t>Drop</a:t>
            </a:r>
            <a:endParaRPr lang="tr-TR" dirty="0"/>
          </a:p>
          <a:p>
            <a:pPr lvl="1" algn="just"/>
            <a:r>
              <a:rPr lang="tr-TR" dirty="0" err="1" smtClean="0"/>
              <a:t>Alter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66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tr-TR" sz="3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tr-TR" sz="3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t-IT" sz="3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 </a:t>
            </a:r>
            <a:r>
              <a:rPr lang="it-IT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Kontrol Dili (DCL –Data Control Language)</a:t>
            </a:r>
            <a:br>
              <a:rPr lang="it-IT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tr-TR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Kullanıcılara veri tabanı üzerinde bazı haklar verme veya verilen hakları geri alma gibi işlemlere olanak tanıyan SQL komutlarını içermektedir. </a:t>
            </a:r>
            <a:endParaRPr lang="tr-TR" dirty="0" smtClean="0"/>
          </a:p>
          <a:p>
            <a:pPr lvl="1"/>
            <a:r>
              <a:rPr lang="tr-TR" dirty="0"/>
              <a:t>Grant</a:t>
            </a:r>
          </a:p>
          <a:p>
            <a:pPr lvl="1"/>
            <a:r>
              <a:rPr lang="tr-TR" dirty="0" err="1" smtClean="0"/>
              <a:t>Revoke</a:t>
            </a:r>
            <a:endParaRPr lang="tr-TR" dirty="0"/>
          </a:p>
          <a:p>
            <a:pPr lvl="1" algn="just"/>
            <a:r>
              <a:rPr lang="tr-TR" dirty="0" err="1" smtClean="0"/>
              <a:t>Deny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7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CREATE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Veri </a:t>
            </a:r>
            <a:r>
              <a:rPr lang="tr-TR" dirty="0"/>
              <a:t>tanımlama dili verinin ne olduğu ile değil verinin nerede ve nasıl tutulacağı ile ilgilenir.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Create</a:t>
            </a:r>
            <a:r>
              <a:rPr lang="tr-TR" dirty="0"/>
              <a:t> ; </a:t>
            </a:r>
            <a:r>
              <a:rPr lang="tr-TR" dirty="0" err="1"/>
              <a:t>Veritabanı</a:t>
            </a:r>
            <a:r>
              <a:rPr lang="tr-TR" dirty="0"/>
              <a:t> nesnelerini ve </a:t>
            </a:r>
            <a:r>
              <a:rPr lang="tr-TR" dirty="0" err="1"/>
              <a:t>veritabanının</a:t>
            </a:r>
            <a:r>
              <a:rPr lang="tr-TR" dirty="0"/>
              <a:t> kendisi oluşturmak için kullanılır. </a:t>
            </a:r>
          </a:p>
          <a:p>
            <a:pPr lvl="1" algn="just"/>
            <a:r>
              <a:rPr lang="tr-TR" dirty="0" smtClean="0"/>
              <a:t>CREATE </a:t>
            </a:r>
            <a:r>
              <a:rPr lang="tr-TR" dirty="0"/>
              <a:t>DATABASE </a:t>
            </a:r>
            <a:r>
              <a:rPr lang="tr-TR" dirty="0" err="1"/>
              <a:t>veritabanı_ismi</a:t>
            </a:r>
            <a:r>
              <a:rPr lang="tr-TR" dirty="0"/>
              <a:t> </a:t>
            </a:r>
          </a:p>
          <a:p>
            <a:pPr lvl="1" algn="just"/>
            <a:r>
              <a:rPr lang="tr-TR" dirty="0" smtClean="0"/>
              <a:t>CREATE </a:t>
            </a:r>
            <a:r>
              <a:rPr lang="tr-TR" dirty="0"/>
              <a:t>TABLE </a:t>
            </a:r>
            <a:r>
              <a:rPr lang="tr-TR" dirty="0" err="1"/>
              <a:t>tablo_ismi</a:t>
            </a:r>
            <a:r>
              <a:rPr lang="tr-TR" dirty="0"/>
              <a:t> … </a:t>
            </a:r>
          </a:p>
          <a:p>
            <a:pPr lvl="1" algn="just"/>
            <a:r>
              <a:rPr lang="tr-TR" dirty="0" smtClean="0"/>
              <a:t>CREATE </a:t>
            </a:r>
            <a:r>
              <a:rPr lang="tr-TR" dirty="0"/>
              <a:t>FUNCTION … </a:t>
            </a:r>
          </a:p>
          <a:p>
            <a:pPr lvl="1" algn="just"/>
            <a:r>
              <a:rPr lang="tr-TR" dirty="0" smtClean="0"/>
              <a:t>CREATE </a:t>
            </a:r>
            <a:r>
              <a:rPr lang="tr-TR" dirty="0"/>
              <a:t>PROCEDURE …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65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Create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CREATE DATABASE </a:t>
            </a:r>
            <a:r>
              <a:rPr lang="tr-TR" dirty="0" smtClean="0">
                <a:solidFill>
                  <a:srgbClr val="FF0000"/>
                </a:solidFill>
              </a:rPr>
              <a:t>isim  </a:t>
            </a:r>
          </a:p>
          <a:p>
            <a:r>
              <a:rPr lang="tr-TR" dirty="0" err="1" smtClean="0"/>
              <a:t>Veritabanı</a:t>
            </a:r>
            <a:r>
              <a:rPr lang="tr-TR" dirty="0" smtClean="0"/>
              <a:t> oluşturur.</a:t>
            </a:r>
          </a:p>
          <a:p>
            <a:pPr lvl="1"/>
            <a:r>
              <a:rPr lang="tr-TR" dirty="0" err="1" smtClean="0"/>
              <a:t>Create</a:t>
            </a:r>
            <a:r>
              <a:rPr lang="tr-TR" dirty="0" smtClean="0"/>
              <a:t> Database DENEME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Create </a:t>
            </a:r>
            <a:r>
              <a:rPr lang="tr-TR" dirty="0" smtClean="0">
                <a:solidFill>
                  <a:srgbClr val="FF0000"/>
                </a:solidFill>
              </a:rPr>
              <a:t>Table </a:t>
            </a:r>
          </a:p>
          <a:p>
            <a:pPr marL="0" indent="0">
              <a:buNone/>
            </a:pPr>
            <a:r>
              <a:rPr lang="tr-TR" dirty="0" smtClean="0"/>
              <a:t>Veritabanı </a:t>
            </a:r>
            <a:r>
              <a:rPr lang="tr-TR" dirty="0"/>
              <a:t>üzerinde yeni tablo oluşturur. </a:t>
            </a:r>
          </a:p>
          <a:p>
            <a:pPr marL="457200" lvl="1" indent="0">
              <a:buNone/>
            </a:pPr>
            <a:r>
              <a:rPr lang="tr-TR" dirty="0" smtClean="0"/>
              <a:t>–</a:t>
            </a:r>
            <a:r>
              <a:rPr lang="tr-TR" dirty="0"/>
              <a:t>Sütun adları </a:t>
            </a:r>
          </a:p>
          <a:p>
            <a:pPr marL="457200" lvl="1" indent="0">
              <a:buNone/>
            </a:pPr>
            <a:r>
              <a:rPr lang="tr-TR" dirty="0" smtClean="0"/>
              <a:t>–</a:t>
            </a:r>
            <a:r>
              <a:rPr lang="tr-TR" dirty="0"/>
              <a:t>Veri tipleri </a:t>
            </a:r>
          </a:p>
          <a:p>
            <a:pPr marL="457200" lvl="1" indent="0">
              <a:buNone/>
            </a:pPr>
            <a:r>
              <a:rPr lang="tr-TR" dirty="0" smtClean="0"/>
              <a:t>–</a:t>
            </a:r>
            <a:r>
              <a:rPr lang="tr-TR" dirty="0" err="1"/>
              <a:t>Constraintler</a:t>
            </a:r>
            <a:r>
              <a:rPr lang="tr-TR" dirty="0"/>
              <a:t> </a:t>
            </a:r>
          </a:p>
          <a:p>
            <a:pPr marL="457200" lvl="1" indent="0">
              <a:buNone/>
            </a:pPr>
            <a:r>
              <a:rPr lang="tr-TR" dirty="0" smtClean="0"/>
              <a:t>–</a:t>
            </a:r>
            <a:r>
              <a:rPr lang="tr-TR" dirty="0"/>
              <a:t>Otomatik arttırma </a:t>
            </a:r>
          </a:p>
          <a:p>
            <a:pPr marL="457200" lvl="1" indent="0">
              <a:buNone/>
            </a:pPr>
            <a:r>
              <a:rPr lang="tr-TR" dirty="0" smtClean="0"/>
              <a:t>–</a:t>
            </a:r>
            <a:r>
              <a:rPr lang="tr-TR" dirty="0"/>
              <a:t>NULL yada Not NULL </a:t>
            </a:r>
          </a:p>
          <a:p>
            <a:r>
              <a:rPr lang="tr-TR" dirty="0" smtClean="0"/>
              <a:t>Kullanım </a:t>
            </a:r>
            <a:r>
              <a:rPr lang="tr-TR" dirty="0"/>
              <a:t>Şekli </a:t>
            </a:r>
          </a:p>
          <a:p>
            <a:r>
              <a:rPr lang="tr-TR" dirty="0">
                <a:solidFill>
                  <a:srgbClr val="FF0000"/>
                </a:solidFill>
              </a:rPr>
              <a:t>CREATE TABLE </a:t>
            </a:r>
            <a:r>
              <a:rPr lang="tr-TR" dirty="0" smtClean="0">
                <a:solidFill>
                  <a:srgbClr val="FF0000"/>
                </a:solidFill>
              </a:rPr>
              <a:t>Tablo_İsmi(alan_adı </a:t>
            </a:r>
            <a:r>
              <a:rPr lang="tr-TR" dirty="0">
                <a:solidFill>
                  <a:srgbClr val="FF0000"/>
                </a:solidFill>
              </a:rPr>
              <a:t>veri_türü)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77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Create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10450421" cy="3599316"/>
          </a:xfrm>
        </p:spPr>
        <p:txBody>
          <a:bodyPr>
            <a:noAutofit/>
          </a:bodyPr>
          <a:lstStyle/>
          <a:p>
            <a:r>
              <a:rPr lang="tr-TR" sz="1800" dirty="0" smtClean="0"/>
              <a:t>CREATE TABLE </a:t>
            </a:r>
            <a:r>
              <a:rPr lang="tr-TR" sz="1800" i="1" dirty="0" err="1" smtClean="0"/>
              <a:t>table_name</a:t>
            </a:r>
            <a:r>
              <a:rPr lang="tr-TR" sz="1800" dirty="0" smtClean="0"/>
              <a:t>(</a:t>
            </a:r>
            <a:r>
              <a:rPr lang="tr-TR" sz="1800" i="1" dirty="0" smtClean="0"/>
              <a:t>column1 </a:t>
            </a:r>
            <a:r>
              <a:rPr lang="tr-TR" sz="1800" i="1" dirty="0"/>
              <a:t>datatype</a:t>
            </a:r>
            <a:r>
              <a:rPr lang="tr-TR" sz="1800" dirty="0"/>
              <a:t>,</a:t>
            </a:r>
            <a:r>
              <a:rPr lang="tr-TR" sz="1800" i="1" dirty="0"/>
              <a:t>column2 datatype</a:t>
            </a:r>
            <a:r>
              <a:rPr lang="tr-TR" sz="1800" dirty="0"/>
              <a:t>,</a:t>
            </a:r>
            <a:r>
              <a:rPr lang="tr-TR" sz="1800" i="1" dirty="0"/>
              <a:t>column3 </a:t>
            </a:r>
            <a:r>
              <a:rPr lang="tr-TR" sz="1800" i="1" dirty="0" err="1"/>
              <a:t>datatype</a:t>
            </a:r>
            <a:r>
              <a:rPr lang="tr-TR" sz="1800" dirty="0" smtClean="0"/>
              <a:t>,....)</a:t>
            </a:r>
            <a:endParaRPr lang="tr-TR" sz="1800" dirty="0"/>
          </a:p>
          <a:p>
            <a:endParaRPr lang="tr-TR" sz="1800" dirty="0" smtClean="0"/>
          </a:p>
          <a:p>
            <a:r>
              <a:rPr lang="tr-TR" sz="1800" dirty="0" smtClean="0"/>
              <a:t>CREATE </a:t>
            </a:r>
            <a:r>
              <a:rPr lang="tr-TR" sz="1800" dirty="0"/>
              <a:t>TABLE pet (</a:t>
            </a:r>
          </a:p>
          <a:p>
            <a:pPr marL="457200" lvl="1" indent="0">
              <a:buNone/>
            </a:pPr>
            <a:r>
              <a:rPr lang="tr-TR" sz="1600" dirty="0"/>
              <a:t>name VARCHAR(20), </a:t>
            </a:r>
          </a:p>
          <a:p>
            <a:pPr marL="457200" lvl="1" indent="0">
              <a:buNone/>
            </a:pPr>
            <a:r>
              <a:rPr lang="tr-TR" sz="1600" dirty="0" err="1"/>
              <a:t>owner</a:t>
            </a:r>
            <a:r>
              <a:rPr lang="tr-TR" sz="1600" dirty="0"/>
              <a:t> VARCHAR(20), </a:t>
            </a:r>
          </a:p>
          <a:p>
            <a:pPr marL="457200" lvl="1" indent="0">
              <a:buNone/>
            </a:pPr>
            <a:r>
              <a:rPr lang="tr-TR" sz="1600" dirty="0" err="1"/>
              <a:t>species</a:t>
            </a:r>
            <a:r>
              <a:rPr lang="tr-TR" sz="1600" dirty="0"/>
              <a:t> VARCHAR(20), </a:t>
            </a:r>
          </a:p>
          <a:p>
            <a:pPr marL="457200" lvl="1" indent="0">
              <a:buNone/>
            </a:pPr>
            <a:r>
              <a:rPr lang="tr-TR" sz="1600" dirty="0" err="1" smtClean="0"/>
              <a:t>birth</a:t>
            </a:r>
            <a:r>
              <a:rPr lang="tr-TR" sz="1600" dirty="0" smtClean="0"/>
              <a:t> </a:t>
            </a:r>
            <a:r>
              <a:rPr lang="tr-TR" sz="1600" dirty="0"/>
              <a:t>DATE, </a:t>
            </a:r>
          </a:p>
          <a:p>
            <a:pPr marL="457200" lvl="1" indent="0">
              <a:buNone/>
            </a:pPr>
            <a:r>
              <a:rPr lang="tr-TR" sz="1600" dirty="0" err="1"/>
              <a:t>death</a:t>
            </a:r>
            <a:r>
              <a:rPr lang="tr-TR" sz="1600" dirty="0"/>
              <a:t> DATE</a:t>
            </a:r>
          </a:p>
          <a:p>
            <a:pPr marL="457200" lvl="1" indent="0">
              <a:buNone/>
            </a:pPr>
            <a:r>
              <a:rPr lang="tr-TR" sz="1600" dirty="0" smtClean="0"/>
              <a:t>)</a:t>
            </a:r>
            <a:endParaRPr lang="tr-TR" sz="1600" dirty="0"/>
          </a:p>
          <a:p>
            <a:endParaRPr lang="tr-TR" sz="1800" dirty="0"/>
          </a:p>
          <a:p>
            <a:r>
              <a:rPr lang="en-US" sz="1800" dirty="0" smtClean="0"/>
              <a:t>CREATE</a:t>
            </a:r>
            <a:r>
              <a:rPr lang="tr-TR" sz="1800" dirty="0" smtClean="0"/>
              <a:t> </a:t>
            </a:r>
            <a:r>
              <a:rPr lang="en-US" sz="1800" dirty="0" smtClean="0"/>
              <a:t>TABLE</a:t>
            </a:r>
            <a:r>
              <a:rPr lang="tr-TR" sz="1800" dirty="0" smtClean="0"/>
              <a:t> </a:t>
            </a:r>
            <a:r>
              <a:rPr lang="en-US" sz="1800" dirty="0" smtClean="0"/>
              <a:t>Persons </a:t>
            </a:r>
            <a:r>
              <a:rPr lang="en-US" sz="1800" dirty="0"/>
              <a:t>(</a:t>
            </a:r>
            <a:r>
              <a:rPr lang="en-US" sz="1800" dirty="0" err="1"/>
              <a:t>PersonID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 smtClean="0"/>
              <a:t>,</a:t>
            </a:r>
            <a:r>
              <a:rPr lang="tr-TR" sz="1800" dirty="0" smtClean="0"/>
              <a:t> 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 </a:t>
            </a:r>
            <a:r>
              <a:rPr lang="en-US" sz="1800" dirty="0"/>
              <a:t>varchar(255</a:t>
            </a:r>
            <a:r>
              <a:rPr lang="en-US" sz="1800" dirty="0" smtClean="0"/>
              <a:t>),</a:t>
            </a:r>
            <a:r>
              <a:rPr lang="tr-TR" sz="1800" dirty="0" smtClean="0"/>
              <a:t> 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 </a:t>
            </a:r>
            <a:r>
              <a:rPr lang="en-US" sz="1800" dirty="0"/>
              <a:t>varchar(255),Address varchar(255),City varchar(255</a:t>
            </a:r>
            <a:r>
              <a:rPr lang="en-US" sz="1800" dirty="0" smtClean="0"/>
              <a:t>))</a:t>
            </a:r>
            <a:endParaRPr lang="en-US" sz="1800" dirty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0739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Insert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0" y="2336873"/>
            <a:ext cx="11511679" cy="3599316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0000"/>
                </a:solidFill>
              </a:rPr>
              <a:t>INSERT </a:t>
            </a:r>
            <a:r>
              <a:rPr lang="tr-TR" sz="2000" dirty="0" smtClean="0">
                <a:solidFill>
                  <a:srgbClr val="FF0000"/>
                </a:solidFill>
              </a:rPr>
              <a:t>INTO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Tabloadı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en-US" sz="2000" dirty="0" err="1">
                <a:solidFill>
                  <a:srgbClr val="FF0000"/>
                </a:solidFill>
              </a:rPr>
              <a:t>alan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adları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tr-TR" sz="2000" dirty="0" smtClean="0">
                <a:solidFill>
                  <a:srgbClr val="FF0000"/>
                </a:solidFill>
              </a:rPr>
              <a:t>VALUES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tr-TR" sz="2000" dirty="0" smtClean="0">
              <a:solidFill>
                <a:srgbClr val="FF0000"/>
              </a:solidFill>
            </a:endParaRPr>
          </a:p>
          <a:p>
            <a:r>
              <a:rPr lang="tr-TR" sz="2000" dirty="0" smtClean="0"/>
              <a:t>INSERT INTO Kimlik</a:t>
            </a:r>
            <a:r>
              <a:rPr lang="en-US" sz="2000" dirty="0" smtClean="0"/>
              <a:t> (</a:t>
            </a:r>
            <a:r>
              <a:rPr lang="en-US" sz="2000" dirty="0" err="1" smtClean="0"/>
              <a:t>ad,soyad,dtarih,dyeri</a:t>
            </a:r>
            <a:r>
              <a:rPr lang="en-US" sz="2000" dirty="0" smtClean="0"/>
              <a:t>)</a:t>
            </a:r>
            <a:r>
              <a:rPr lang="tr-TR" sz="2000" dirty="0" smtClean="0"/>
              <a:t> VALUES (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sz="2000" dirty="0" err="1" smtClean="0"/>
              <a:t>Erkam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sz="2000" dirty="0" smtClean="0"/>
              <a:t>,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''</a:t>
            </a:r>
            <a:r>
              <a:rPr lang="tr-TR" sz="2000" dirty="0" smtClean="0"/>
              <a:t>Sert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sz="2000" dirty="0" smtClean="0"/>
              <a:t>,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''</a:t>
            </a:r>
            <a:r>
              <a:rPr lang="tr-TR" sz="2000" dirty="0" smtClean="0"/>
              <a:t>20.12.1985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sz="2000" dirty="0" smtClean="0"/>
              <a:t>,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''</a:t>
            </a:r>
            <a:r>
              <a:rPr lang="tr-TR" sz="2000" dirty="0" smtClean="0"/>
              <a:t>Adana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sz="2000" dirty="0" smtClean="0"/>
              <a:t>)</a:t>
            </a:r>
            <a:endParaRPr lang="en-US" sz="2000" dirty="0" smtClean="0"/>
          </a:p>
          <a:p>
            <a:r>
              <a:rPr lang="tr-TR" sz="2000" dirty="0"/>
              <a:t>INSERT INTO Kimlik VALUES (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sz="2000" dirty="0" err="1"/>
              <a:t>Erkam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sz="2000" dirty="0"/>
              <a:t>,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''</a:t>
            </a:r>
            <a:r>
              <a:rPr lang="tr-TR" sz="2000" dirty="0"/>
              <a:t>Sert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sz="2000" dirty="0"/>
              <a:t>,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''</a:t>
            </a:r>
            <a:r>
              <a:rPr lang="tr-TR" sz="2000" dirty="0"/>
              <a:t>20.12.1985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sz="2000" dirty="0"/>
              <a:t>,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''</a:t>
            </a:r>
            <a:r>
              <a:rPr lang="tr-TR" sz="2000" dirty="0"/>
              <a:t>Adana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sz="2000" dirty="0"/>
              <a:t>)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5017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Select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Tablo </a:t>
            </a:r>
            <a:r>
              <a:rPr lang="tr-TR" dirty="0"/>
              <a:t>yada tablolarda istenilen verinin seçimi için kullanılır. Seçilen verilerde değişim olmaz. </a:t>
            </a:r>
          </a:p>
          <a:p>
            <a:pPr algn="just"/>
            <a:r>
              <a:rPr lang="tr-TR" dirty="0" smtClean="0"/>
              <a:t>SELECT </a:t>
            </a:r>
            <a:r>
              <a:rPr lang="tr-TR" dirty="0"/>
              <a:t>sütunlar FROM </a:t>
            </a:r>
            <a:r>
              <a:rPr lang="tr-TR" dirty="0" err="1"/>
              <a:t>tablo_ismi</a:t>
            </a:r>
            <a:r>
              <a:rPr lang="tr-TR" dirty="0"/>
              <a:t> </a:t>
            </a:r>
          </a:p>
          <a:p>
            <a:pPr lvl="1" algn="just"/>
            <a:r>
              <a:rPr lang="tr-TR" dirty="0" err="1" smtClean="0"/>
              <a:t>select</a:t>
            </a:r>
            <a:r>
              <a:rPr lang="tr-TR" dirty="0" smtClean="0"/>
              <a:t> </a:t>
            </a:r>
            <a:r>
              <a:rPr lang="tr-TR" dirty="0"/>
              <a:t>*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ogrenciler</a:t>
            </a:r>
            <a:r>
              <a:rPr lang="tr-TR" dirty="0"/>
              <a:t> </a:t>
            </a:r>
          </a:p>
          <a:p>
            <a:pPr lvl="1" algn="just"/>
            <a:r>
              <a:rPr lang="en-US" dirty="0" smtClean="0"/>
              <a:t>select </a:t>
            </a:r>
            <a:r>
              <a:rPr lang="en-US" dirty="0" err="1"/>
              <a:t>ogrNo</a:t>
            </a:r>
            <a:r>
              <a:rPr lang="en-US" dirty="0"/>
              <a:t>, ad, </a:t>
            </a:r>
            <a:r>
              <a:rPr lang="en-US" dirty="0" err="1"/>
              <a:t>soyad</a:t>
            </a:r>
            <a:r>
              <a:rPr lang="en-US" dirty="0"/>
              <a:t> from </a:t>
            </a:r>
            <a:r>
              <a:rPr lang="en-US" dirty="0" err="1"/>
              <a:t>ogrenciler</a:t>
            </a:r>
            <a:endParaRPr lang="en-US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34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Select ve As Kullanımı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SELECT </a:t>
            </a:r>
            <a:r>
              <a:rPr lang="tr-TR" dirty="0" smtClean="0"/>
              <a:t>SNO, STOKADİ, ADET, FİYAT, (ADET*FİYAT) </a:t>
            </a:r>
            <a:r>
              <a:rPr lang="tr-TR" dirty="0"/>
              <a:t>AS </a:t>
            </a:r>
            <a:r>
              <a:rPr lang="tr-TR" dirty="0" smtClean="0"/>
              <a:t>[TUTAR] </a:t>
            </a:r>
            <a:r>
              <a:rPr lang="tr-TR" dirty="0"/>
              <a:t>FROM stok </a:t>
            </a:r>
            <a:endParaRPr lang="tr-TR" dirty="0" smtClean="0"/>
          </a:p>
          <a:p>
            <a:r>
              <a:rPr lang="tr-TR" dirty="0" smtClean="0"/>
              <a:t>SELECT </a:t>
            </a:r>
            <a:r>
              <a:rPr lang="tr-TR" dirty="0"/>
              <a:t>SNO, STOKADİ, ADET, FİYAT</a:t>
            </a:r>
            <a:r>
              <a:rPr lang="tr-TR" dirty="0" smtClean="0"/>
              <a:t>, TUTAR= (ADET*FİYAT) </a:t>
            </a:r>
            <a:r>
              <a:rPr lang="tr-TR" dirty="0"/>
              <a:t>FROM stok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23" y="4136531"/>
            <a:ext cx="6173055" cy="17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Normalizasyon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İlişkisel veri tabanları tasarlanırken verilerin gereksiz tekrarını, bilgilerin </a:t>
            </a:r>
            <a:r>
              <a:rPr lang="tr-TR" dirty="0" smtClean="0"/>
              <a:t>kaybını önlemek </a:t>
            </a:r>
            <a:r>
              <a:rPr lang="tr-TR" dirty="0"/>
              <a:t>amacıyla </a:t>
            </a:r>
            <a:r>
              <a:rPr lang="tr-TR" dirty="0" err="1"/>
              <a:t>normalizasyon</a:t>
            </a:r>
            <a:r>
              <a:rPr lang="tr-TR" dirty="0"/>
              <a:t> işlemi uygulanması gerekir. </a:t>
            </a:r>
            <a:endParaRPr lang="en-US" dirty="0" smtClean="0"/>
          </a:p>
          <a:p>
            <a:pPr algn="just"/>
            <a:r>
              <a:rPr lang="tr-TR" dirty="0" err="1" smtClean="0"/>
              <a:t>Normalizasyon</a:t>
            </a:r>
            <a:r>
              <a:rPr lang="tr-TR" dirty="0"/>
              <a:t>, taslak veri </a:t>
            </a:r>
            <a:r>
              <a:rPr lang="tr-TR" dirty="0" smtClean="0"/>
              <a:t>tabanı üzerinde </a:t>
            </a:r>
            <a:r>
              <a:rPr lang="tr-TR" dirty="0"/>
              <a:t>birtakım işlemler yapılarak taslağı son haline yaklaştırma yöntemidir. </a:t>
            </a:r>
            <a:r>
              <a:rPr lang="tr-TR" dirty="0" smtClean="0"/>
              <a:t>İyi tasarlanmamış </a:t>
            </a:r>
            <a:r>
              <a:rPr lang="tr-TR" dirty="0"/>
              <a:t>olan bir veri tabanında güncelleme, ekleme veya silmeden kaynaklanan </a:t>
            </a:r>
            <a:r>
              <a:rPr lang="tr-TR" dirty="0" smtClean="0"/>
              <a:t>sorunlar nedeniyle </a:t>
            </a:r>
            <a:r>
              <a:rPr lang="tr-TR" dirty="0"/>
              <a:t>birtakım kullanım zorlukları meydana getirmektedir. </a:t>
            </a:r>
            <a:r>
              <a:rPr lang="tr-TR" dirty="0" err="1"/>
              <a:t>Normalizasyon</a:t>
            </a:r>
            <a:r>
              <a:rPr lang="tr-TR" dirty="0"/>
              <a:t>, veri </a:t>
            </a:r>
            <a:r>
              <a:rPr lang="tr-TR" dirty="0" smtClean="0"/>
              <a:t>tabanı tasarımında </a:t>
            </a:r>
            <a:r>
              <a:rPr lang="tr-TR" dirty="0"/>
              <a:t>bu tür sorunların da ortadan kaldırılmasını sağlayan bir süreçtir.</a:t>
            </a:r>
          </a:p>
        </p:txBody>
      </p:sp>
    </p:spTree>
    <p:extLst>
      <p:ext uri="{BB962C8B-B14F-4D97-AF65-F5344CB8AC3E}">
        <p14:creationId xmlns:p14="http://schemas.microsoft.com/office/powerpoint/2010/main" val="42527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Select ve TOP-</a:t>
            </a:r>
            <a:r>
              <a:rPr lang="tr-TR" dirty="0" err="1" smtClean="0"/>
              <a:t>Percent</a:t>
            </a:r>
            <a:r>
              <a:rPr lang="tr-TR" dirty="0" smtClean="0"/>
              <a:t>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TOP N &lt;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listesi</a:t>
            </a:r>
            <a:r>
              <a:rPr lang="en-US" dirty="0"/>
              <a:t>&gt; FROM &lt;</a:t>
            </a:r>
            <a:r>
              <a:rPr lang="en-US" dirty="0" err="1"/>
              <a:t>tablolar</a:t>
            </a:r>
            <a:r>
              <a:rPr lang="en-US" dirty="0" smtClean="0"/>
              <a:t>&gt;</a:t>
            </a:r>
            <a:endParaRPr lang="tr-TR" dirty="0" smtClean="0"/>
          </a:p>
          <a:p>
            <a:pPr lvl="1"/>
            <a:r>
              <a:rPr lang="en-US" dirty="0"/>
              <a:t>SELECT TOP 2 * FROM </a:t>
            </a:r>
            <a:r>
              <a:rPr lang="en-US" dirty="0" err="1" smtClean="0"/>
              <a:t>stok</a:t>
            </a:r>
            <a:endParaRPr lang="tr-TR" dirty="0" smtClean="0"/>
          </a:p>
          <a:p>
            <a:r>
              <a:rPr lang="en-US" dirty="0"/>
              <a:t>SELECT TOP N PERCENT &lt;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listesi</a:t>
            </a:r>
            <a:r>
              <a:rPr lang="en-US" dirty="0"/>
              <a:t>&gt; FROM &lt;</a:t>
            </a:r>
            <a:r>
              <a:rPr lang="en-US" dirty="0" err="1" smtClean="0"/>
              <a:t>tablolar</a:t>
            </a:r>
            <a:r>
              <a:rPr lang="tr-TR" dirty="0" smtClean="0"/>
              <a:t>&gt;</a:t>
            </a:r>
          </a:p>
          <a:p>
            <a:pPr lvl="1"/>
            <a:r>
              <a:rPr lang="en-US" dirty="0"/>
              <a:t>SELECT TOP 40 PERCENT * FROM </a:t>
            </a:r>
            <a:r>
              <a:rPr lang="en-US" dirty="0" err="1"/>
              <a:t>stok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76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Select ve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SELECT </a:t>
            </a:r>
            <a:r>
              <a:rPr lang="tr-TR" dirty="0" smtClean="0"/>
              <a:t>SİCİL,AD,SOYAD,GELİR FROM Personel ORDER </a:t>
            </a:r>
            <a:r>
              <a:rPr lang="tr-TR" dirty="0"/>
              <a:t>BY </a:t>
            </a:r>
            <a:r>
              <a:rPr lang="tr-TR" dirty="0" smtClean="0"/>
              <a:t>GELİR </a:t>
            </a:r>
            <a:r>
              <a:rPr lang="tr-TR" dirty="0"/>
              <a:t>ASC;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167" y="2812556"/>
            <a:ext cx="2705100" cy="13239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167" y="4483009"/>
            <a:ext cx="27051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</a:t>
            </a:r>
            <a:r>
              <a:rPr lang="tr-TR" dirty="0" smtClean="0"/>
              <a:t>ELECT SİCİL,AD,SOYAD, GELİR FROM Personel ORDER </a:t>
            </a:r>
            <a:r>
              <a:rPr lang="tr-TR" dirty="0"/>
              <a:t>BY </a:t>
            </a:r>
            <a:r>
              <a:rPr lang="tr-TR" dirty="0" smtClean="0"/>
              <a:t>AD,GELİR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59" y="2914608"/>
            <a:ext cx="3779309" cy="25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11189787" cy="3599316"/>
          </a:xfrm>
        </p:spPr>
        <p:txBody>
          <a:bodyPr/>
          <a:lstStyle/>
          <a:p>
            <a:r>
              <a:rPr lang="tr-TR" dirty="0"/>
              <a:t>SELECT </a:t>
            </a:r>
            <a:r>
              <a:rPr lang="tr-TR" dirty="0" smtClean="0"/>
              <a:t>SİCİL,AD,SOYAD,GELİR FROM Personel </a:t>
            </a: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tr-TR" dirty="0" smtClean="0"/>
              <a:t>AD</a:t>
            </a:r>
            <a:r>
              <a:rPr lang="en-US" dirty="0" smtClean="0"/>
              <a:t> ASC,</a:t>
            </a:r>
            <a:r>
              <a:rPr lang="tr-TR" dirty="0" smtClean="0"/>
              <a:t>GELİR</a:t>
            </a:r>
            <a:r>
              <a:rPr lang="en-US" dirty="0" smtClean="0"/>
              <a:t> DESC, </a:t>
            </a:r>
            <a:r>
              <a:rPr lang="tr-TR" dirty="0"/>
              <a:t>SOYAD</a:t>
            </a:r>
            <a:r>
              <a:rPr lang="en-US"/>
              <a:t> ASC;</a:t>
            </a:r>
            <a:endParaRPr lang="en-US" dirty="0"/>
          </a:p>
          <a:p>
            <a:r>
              <a:rPr lang="tr-TR" dirty="0"/>
              <a:t>veya aynı komut için alternatif yazılış:</a:t>
            </a:r>
          </a:p>
          <a:p>
            <a:r>
              <a:rPr lang="tr-TR" dirty="0"/>
              <a:t>SELECT SİCİL,AD,SOYAD,GELİR</a:t>
            </a:r>
            <a:r>
              <a:rPr lang="tr-TR" dirty="0" smtClean="0"/>
              <a:t> FROM Personel ORDER </a:t>
            </a:r>
            <a:r>
              <a:rPr lang="tr-TR" dirty="0"/>
              <a:t>BY </a:t>
            </a:r>
            <a:r>
              <a:rPr lang="tr-TR" dirty="0" smtClean="0"/>
              <a:t>AD,GELİR DESC,SOYAD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790" y="4352925"/>
            <a:ext cx="27622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 smtClean="0"/>
              <a:t>Distinct</a:t>
            </a:r>
            <a:r>
              <a:rPr lang="tr-TR" dirty="0" smtClean="0"/>
              <a:t>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DISTINCT &lt;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listesi</a:t>
            </a:r>
            <a:r>
              <a:rPr lang="en-US" dirty="0"/>
              <a:t>&gt; FROM &lt;</a:t>
            </a:r>
            <a:r>
              <a:rPr lang="en-US" dirty="0" err="1"/>
              <a:t>tablolar</a:t>
            </a:r>
            <a:r>
              <a:rPr lang="en-US" dirty="0"/>
              <a:t>&gt;</a:t>
            </a:r>
          </a:p>
          <a:p>
            <a:r>
              <a:rPr lang="tr-TR" dirty="0"/>
              <a:t>DISTINCT → listelen kayıtlardan tekrarlayan kayıtlardan birini göster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79" y="3586978"/>
            <a:ext cx="64674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 smtClean="0"/>
              <a:t>Where</a:t>
            </a:r>
            <a:r>
              <a:rPr lang="tr-TR" dirty="0" smtClean="0"/>
              <a:t>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SELECT </a:t>
            </a:r>
            <a:r>
              <a:rPr lang="tr-TR" dirty="0" smtClean="0"/>
              <a:t>* FROM Personel WHERE GELİR&gt;5000</a:t>
            </a:r>
            <a:r>
              <a:rPr lang="tr-TR" dirty="0"/>
              <a:t>;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63" y="3090454"/>
            <a:ext cx="26955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/>
              <a:t>Where</a:t>
            </a:r>
            <a:r>
              <a:rPr lang="tr-TR" dirty="0"/>
              <a:t>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 </a:t>
            </a:r>
            <a:r>
              <a:rPr lang="tr-TR" dirty="0"/>
              <a:t>geliri 8000’dan fazla olmayan personeli listelemek.</a:t>
            </a:r>
          </a:p>
          <a:p>
            <a:r>
              <a:rPr lang="tr-TR" dirty="0"/>
              <a:t>SELECT </a:t>
            </a:r>
            <a:r>
              <a:rPr lang="tr-TR" dirty="0" smtClean="0"/>
              <a:t>* FROM Personel WHERE GELİR&lt;=8000</a:t>
            </a:r>
          </a:p>
          <a:p>
            <a:endParaRPr lang="tr-TR" dirty="0"/>
          </a:p>
          <a:p>
            <a:r>
              <a:rPr lang="tr-TR" b="1" dirty="0"/>
              <a:t>Örnek: </a:t>
            </a:r>
            <a:r>
              <a:rPr lang="tr-TR" dirty="0"/>
              <a:t>Hangi personelin, doğum tarihi 1960 yılından daha öncedir?</a:t>
            </a:r>
          </a:p>
          <a:p>
            <a:r>
              <a:rPr lang="tr-TR" dirty="0"/>
              <a:t>SELECT </a:t>
            </a:r>
            <a:r>
              <a:rPr lang="tr-TR" dirty="0" smtClean="0"/>
              <a:t>* FROM Personel WHERE DOG_TAR </a:t>
            </a:r>
            <a:r>
              <a:rPr lang="tr-TR" dirty="0"/>
              <a:t>&lt;={12/31/59</a:t>
            </a:r>
            <a:r>
              <a:rPr lang="tr-TR" dirty="0" smtClean="0"/>
              <a:t>}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88" y="4725080"/>
            <a:ext cx="30575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/>
              <a:t>Where</a:t>
            </a:r>
            <a:r>
              <a:rPr lang="tr-TR" dirty="0"/>
              <a:t>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SELECT </a:t>
            </a:r>
            <a:r>
              <a:rPr lang="tr-TR" dirty="0" smtClean="0"/>
              <a:t>* FROM Personel WHERE </a:t>
            </a:r>
            <a:r>
              <a:rPr lang="tr-TR" dirty="0"/>
              <a:t>cinsiyet=T;</a:t>
            </a:r>
          </a:p>
          <a:p>
            <a:r>
              <a:rPr lang="tr-TR" dirty="0"/>
              <a:t>Bu komut aşağıdaki şekilde de kullanılabilir;</a:t>
            </a:r>
          </a:p>
          <a:p>
            <a:r>
              <a:rPr lang="tr-TR" dirty="0"/>
              <a:t>SELECT </a:t>
            </a:r>
            <a:r>
              <a:rPr lang="tr-TR" dirty="0" smtClean="0"/>
              <a:t>* FROM Personel WHERE </a:t>
            </a:r>
            <a:r>
              <a:rPr lang="tr-TR" dirty="0"/>
              <a:t>cinsiyet;</a:t>
            </a:r>
          </a:p>
          <a:p>
            <a:r>
              <a:rPr lang="tr-TR" dirty="0"/>
              <a:t>Bu durumda cinsiyet alanı T olanlar (erkek olanlar) listelenir.</a:t>
            </a:r>
          </a:p>
        </p:txBody>
      </p:sp>
    </p:spTree>
    <p:extLst>
      <p:ext uri="{BB962C8B-B14F-4D97-AF65-F5344CB8AC3E}">
        <p14:creationId xmlns:p14="http://schemas.microsoft.com/office/powerpoint/2010/main" val="31794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/>
              <a:t>Where</a:t>
            </a:r>
            <a:r>
              <a:rPr lang="tr-TR" dirty="0"/>
              <a:t>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b="1" dirty="0"/>
              <a:t>Örnek: </a:t>
            </a:r>
            <a:r>
              <a:rPr lang="tr-TR" dirty="0"/>
              <a:t>geliri 5000 TL’den fazla olan ve cinsiyeti erkek olan personelin </a:t>
            </a:r>
            <a:r>
              <a:rPr lang="tr-TR" dirty="0" smtClean="0"/>
              <a:t>listelenmesi gibi </a:t>
            </a:r>
            <a:r>
              <a:rPr lang="tr-TR" dirty="0"/>
              <a:t>bir işlemde, söz konusu personel için iki koşul verilmekte ve ikisinin de </a:t>
            </a:r>
            <a:r>
              <a:rPr lang="tr-TR" dirty="0" smtClean="0"/>
              <a:t>gerçekleşmesi istenmektedir</a:t>
            </a:r>
            <a:r>
              <a:rPr lang="tr-TR" dirty="0"/>
              <a:t>:</a:t>
            </a:r>
          </a:p>
          <a:p>
            <a:pPr marL="0" indent="0" algn="just">
              <a:buNone/>
            </a:pPr>
            <a:r>
              <a:rPr lang="tr-TR" dirty="0"/>
              <a:t>1.Koşul → gelirin 5000’dan fazla oluşu</a:t>
            </a:r>
          </a:p>
          <a:p>
            <a:pPr marL="0" indent="0" algn="just">
              <a:buNone/>
            </a:pPr>
            <a:r>
              <a:rPr lang="tr-TR" dirty="0"/>
              <a:t>2.Koşul → Cinsiyetin Erkek olması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Her iki koşulunda aynı anda gerçekleşmesi istendiği için, VE (AND) sözcüğü </a:t>
            </a:r>
            <a:r>
              <a:rPr lang="tr-TR" dirty="0" smtClean="0"/>
              <a:t>ile birbirlerine </a:t>
            </a:r>
            <a:r>
              <a:rPr lang="tr-TR" dirty="0"/>
              <a:t>bağlanmıştır. Bu işlemi gerçekleştiren SQL komutu aşağıdaki gibidir.</a:t>
            </a:r>
          </a:p>
          <a:p>
            <a:pPr algn="just"/>
            <a:r>
              <a:rPr lang="tr-TR" dirty="0"/>
              <a:t>SELECT </a:t>
            </a:r>
            <a:r>
              <a:rPr lang="tr-TR" dirty="0" smtClean="0"/>
              <a:t>* FROM Personel WHERE </a:t>
            </a:r>
            <a:r>
              <a:rPr lang="tr-TR" dirty="0"/>
              <a:t>gelir&gt;5000 AND </a:t>
            </a:r>
            <a:r>
              <a:rPr lang="tr-TR" dirty="0" smtClean="0"/>
              <a:t>cinsiyet=T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99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/>
              <a:t>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10873593" cy="3599316"/>
          </a:xfrm>
        </p:spPr>
        <p:txBody>
          <a:bodyPr>
            <a:normAutofit/>
          </a:bodyPr>
          <a:lstStyle/>
          <a:p>
            <a:r>
              <a:rPr lang="tr-TR" dirty="0"/>
              <a:t>SELECT </a:t>
            </a:r>
            <a:r>
              <a:rPr lang="tr-TR" dirty="0" smtClean="0"/>
              <a:t>* FROM Personel WHERE </a:t>
            </a:r>
            <a:r>
              <a:rPr lang="tr-TR" dirty="0" err="1"/>
              <a:t>bol_no</a:t>
            </a:r>
            <a:r>
              <a:rPr lang="tr-TR" dirty="0"/>
              <a:t>=1 OR </a:t>
            </a:r>
            <a:r>
              <a:rPr lang="tr-TR" dirty="0" err="1"/>
              <a:t>bol_no</a:t>
            </a:r>
            <a:r>
              <a:rPr lang="tr-TR" dirty="0"/>
              <a:t>=2 OR </a:t>
            </a:r>
            <a:r>
              <a:rPr lang="tr-TR" dirty="0" smtClean="0"/>
              <a:t> </a:t>
            </a:r>
            <a:r>
              <a:rPr lang="tr-TR" dirty="0" err="1" smtClean="0"/>
              <a:t>bol_no</a:t>
            </a:r>
            <a:r>
              <a:rPr lang="tr-TR" dirty="0" smtClean="0"/>
              <a:t>=3</a:t>
            </a:r>
          </a:p>
          <a:p>
            <a:endParaRPr lang="tr-TR" dirty="0"/>
          </a:p>
          <a:p>
            <a:r>
              <a:rPr lang="tr-TR" dirty="0" smtClean="0"/>
              <a:t>YERİNE</a:t>
            </a:r>
          </a:p>
          <a:p>
            <a:endParaRPr lang="tr-TR" dirty="0"/>
          </a:p>
          <a:p>
            <a:r>
              <a:rPr lang="tr-TR" dirty="0"/>
              <a:t>SELECT </a:t>
            </a:r>
            <a:r>
              <a:rPr lang="tr-TR" dirty="0" smtClean="0"/>
              <a:t>* FROM Personel WHERE </a:t>
            </a:r>
            <a:r>
              <a:rPr lang="tr-TR" dirty="0" err="1"/>
              <a:t>bol_no</a:t>
            </a:r>
            <a:r>
              <a:rPr lang="tr-TR" dirty="0"/>
              <a:t> IN(1,2,3</a:t>
            </a:r>
            <a:r>
              <a:rPr lang="tr-TR" dirty="0" smtClean="0"/>
              <a:t>)</a:t>
            </a:r>
          </a:p>
          <a:p>
            <a:r>
              <a:rPr lang="tr-TR" dirty="0" smtClean="0"/>
              <a:t>Select </a:t>
            </a:r>
            <a:r>
              <a:rPr lang="tr-TR" dirty="0" err="1" smtClean="0"/>
              <a:t>Satis_Rakami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Satışlar </a:t>
            </a: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Bölge_Adi</a:t>
            </a:r>
            <a:r>
              <a:rPr lang="tr-TR" dirty="0" smtClean="0"/>
              <a:t> in (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Bursa''</a:t>
            </a:r>
            <a:r>
              <a:rPr lang="tr-TR" dirty="0" smtClean="0"/>
              <a:t>,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''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İstanbul'‘)</a:t>
            </a:r>
            <a:r>
              <a:rPr lang="tr-TR" dirty="0" smtClean="0"/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dirty="0"/>
              <a:t>SELECT * FROM Personel WHERE </a:t>
            </a:r>
            <a:r>
              <a:rPr lang="tr-TR" dirty="0" err="1"/>
              <a:t>bol_no</a:t>
            </a:r>
            <a:r>
              <a:rPr lang="tr-TR" dirty="0"/>
              <a:t> </a:t>
            </a:r>
            <a:r>
              <a:rPr lang="tr-TR" dirty="0" smtClean="0"/>
              <a:t>NOT IN(1,2,3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97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Normal Formlar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Normal formlar normalleştirmenin derecelerini veren formlar olup 1NF, 2NF</a:t>
            </a:r>
            <a:r>
              <a:rPr lang="tr-TR" dirty="0" smtClean="0"/>
              <a:t>, </a:t>
            </a:r>
            <a:r>
              <a:rPr lang="tr-TR" dirty="0" smtClean="0"/>
              <a:t>3NF,BCNF (</a:t>
            </a:r>
            <a:r>
              <a:rPr lang="tr-TR" dirty="0"/>
              <a:t>Boyce </a:t>
            </a:r>
            <a:r>
              <a:rPr lang="tr-TR" dirty="0" smtClean="0"/>
              <a:t>Codd)</a:t>
            </a:r>
            <a:r>
              <a:rPr lang="tr-TR" dirty="0" smtClean="0"/>
              <a:t>, </a:t>
            </a:r>
            <a:r>
              <a:rPr lang="tr-TR" dirty="0"/>
              <a:t>4NF ve 5NF şeklindedir. </a:t>
            </a:r>
          </a:p>
        </p:txBody>
      </p:sp>
    </p:spTree>
    <p:extLst>
      <p:ext uri="{BB962C8B-B14F-4D97-AF65-F5344CB8AC3E}">
        <p14:creationId xmlns:p14="http://schemas.microsoft.com/office/powerpoint/2010/main" val="28830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/>
              <a:t>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b="1" dirty="0"/>
              <a:t>Örnek: </a:t>
            </a:r>
            <a:r>
              <a:rPr lang="tr-TR" dirty="0"/>
              <a:t>geliri 5000 – 10000 arasında olan personel kimlerdir.</a:t>
            </a:r>
          </a:p>
          <a:p>
            <a:pPr algn="just"/>
            <a:r>
              <a:rPr lang="tr-TR" dirty="0"/>
              <a:t>SELECT </a:t>
            </a:r>
            <a:r>
              <a:rPr lang="tr-TR" dirty="0" smtClean="0"/>
              <a:t>* FORM Personel WHERE </a:t>
            </a:r>
            <a:r>
              <a:rPr lang="tr-TR" dirty="0"/>
              <a:t>gelir&gt;=5000 </a:t>
            </a:r>
            <a:r>
              <a:rPr lang="tr-TR" dirty="0" smtClean="0"/>
              <a:t>AND gelir</a:t>
            </a:r>
            <a:r>
              <a:rPr lang="tr-TR" dirty="0"/>
              <a:t>&lt;=</a:t>
            </a:r>
            <a:r>
              <a:rPr lang="tr-TR" dirty="0" smtClean="0"/>
              <a:t>10000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YERİNE</a:t>
            </a:r>
          </a:p>
          <a:p>
            <a:pPr algn="just"/>
            <a:endParaRPr lang="tr-TR" dirty="0"/>
          </a:p>
          <a:p>
            <a:r>
              <a:rPr lang="tr-TR" dirty="0"/>
              <a:t>SELECT </a:t>
            </a:r>
            <a:r>
              <a:rPr lang="tr-TR" dirty="0" smtClean="0"/>
              <a:t>* FORM Personel WHERE </a:t>
            </a:r>
            <a:r>
              <a:rPr lang="tr-TR" dirty="0"/>
              <a:t>gelir BETWEEN </a:t>
            </a:r>
            <a:r>
              <a:rPr lang="tr-TR" dirty="0" smtClean="0"/>
              <a:t>5000 AND 10000</a:t>
            </a:r>
          </a:p>
          <a:p>
            <a:r>
              <a:rPr lang="tr-TR" dirty="0"/>
              <a:t>SELECT * FORM Personel WHERE gelir </a:t>
            </a:r>
            <a:r>
              <a:rPr lang="tr-TR" dirty="0" smtClean="0"/>
              <a:t>NOT BETWEEN </a:t>
            </a:r>
            <a:r>
              <a:rPr lang="tr-TR" dirty="0"/>
              <a:t>5000 AND 10000</a:t>
            </a:r>
          </a:p>
          <a:p>
            <a:endParaRPr lang="tr-TR" dirty="0" smtClean="0"/>
          </a:p>
          <a:p>
            <a:r>
              <a:rPr lang="tr-TR" dirty="0" smtClean="0"/>
              <a:t>Select * </a:t>
            </a:r>
            <a:r>
              <a:rPr lang="tr-TR" dirty="0" err="1" smtClean="0"/>
              <a:t>from</a:t>
            </a:r>
            <a:r>
              <a:rPr lang="tr-TR" dirty="0" smtClean="0"/>
              <a:t> Personel </a:t>
            </a:r>
            <a:r>
              <a:rPr lang="tr-TR" dirty="0" err="1" smtClean="0"/>
              <a:t>where</a:t>
            </a:r>
            <a:r>
              <a:rPr lang="tr-TR" dirty="0" smtClean="0"/>
              <a:t> adi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'Ahmet'‘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'Mehmet''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 smtClean="0"/>
              <a:t>Like</a:t>
            </a:r>
            <a:r>
              <a:rPr lang="tr-TR" dirty="0" smtClean="0"/>
              <a:t> </a:t>
            </a:r>
            <a:r>
              <a:rPr lang="tr-TR" dirty="0"/>
              <a:t>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% </a:t>
            </a:r>
            <a:r>
              <a:rPr lang="nn-NO" dirty="0" smtClean="0"/>
              <a:t>-0 </a:t>
            </a:r>
            <a:r>
              <a:rPr lang="nn-NO" dirty="0"/>
              <a:t>veya daha fazla karakterli string tek bir karakter</a:t>
            </a:r>
          </a:p>
          <a:p>
            <a:r>
              <a:rPr lang="nn-NO" dirty="0" smtClean="0"/>
              <a:t>[] -belirtilenler </a:t>
            </a:r>
            <a:r>
              <a:rPr lang="nn-NO" dirty="0"/>
              <a:t>arasından tek bir karakter</a:t>
            </a:r>
          </a:p>
          <a:p>
            <a:r>
              <a:rPr lang="tr-TR" dirty="0"/>
              <a:t>[^] </a:t>
            </a:r>
            <a:r>
              <a:rPr lang="en-US" dirty="0" smtClean="0"/>
              <a:t>-</a:t>
            </a:r>
            <a:r>
              <a:rPr lang="tr-TR" dirty="0" smtClean="0"/>
              <a:t>belirtilenler </a:t>
            </a:r>
            <a:r>
              <a:rPr lang="tr-TR" dirty="0"/>
              <a:t>arasında olmayan tek bir </a:t>
            </a:r>
            <a:r>
              <a:rPr lang="tr-TR" dirty="0" smtClean="0"/>
              <a:t>karakter</a:t>
            </a:r>
            <a:endParaRPr lang="en-US" dirty="0" smtClean="0"/>
          </a:p>
          <a:p>
            <a:r>
              <a:rPr lang="en-US" dirty="0" smtClean="0"/>
              <a:t>_ -1 </a:t>
            </a:r>
            <a:r>
              <a:rPr lang="en-US" dirty="0" err="1" smtClean="0"/>
              <a:t>karakter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85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/>
              <a:t>Like</a:t>
            </a:r>
            <a:r>
              <a:rPr lang="tr-TR" dirty="0"/>
              <a:t>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LIKE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dirty="0" smtClean="0"/>
              <a:t>BR%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dirty="0" smtClean="0"/>
              <a:t> </a:t>
            </a:r>
            <a:r>
              <a:rPr lang="tr-TR" dirty="0"/>
              <a:t>BR ile başlayan tüm isimler</a:t>
            </a:r>
          </a:p>
          <a:p>
            <a:pPr algn="just"/>
            <a:r>
              <a:rPr lang="nl-NL" dirty="0" smtClean="0"/>
              <a:t>LIKE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nl-NL" dirty="0" smtClean="0"/>
              <a:t>%een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nl-NL" dirty="0" smtClean="0"/>
              <a:t> </a:t>
            </a:r>
            <a:r>
              <a:rPr lang="nl-NL" dirty="0"/>
              <a:t>een ile biten tüm isimler</a:t>
            </a:r>
          </a:p>
          <a:p>
            <a:pPr algn="just"/>
            <a:r>
              <a:rPr lang="nb-NO" dirty="0"/>
              <a:t>LIKE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nb-NO" dirty="0" smtClean="0"/>
              <a:t>%</a:t>
            </a:r>
            <a:r>
              <a:rPr lang="nb-NO" dirty="0"/>
              <a:t>en</a:t>
            </a:r>
            <a:r>
              <a:rPr lang="nb-NO" dirty="0" smtClean="0"/>
              <a:t>%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nb-NO" dirty="0" smtClean="0"/>
              <a:t> </a:t>
            </a:r>
            <a:r>
              <a:rPr lang="nb-NO" dirty="0"/>
              <a:t>en karakterlerini içeren tüm isimler</a:t>
            </a:r>
          </a:p>
          <a:p>
            <a:pPr algn="just"/>
            <a:r>
              <a:rPr lang="nb-NO" dirty="0"/>
              <a:t>LIKE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nb-NO" dirty="0" smtClean="0"/>
              <a:t>_en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nb-NO" dirty="0" smtClean="0"/>
              <a:t> </a:t>
            </a:r>
            <a:r>
              <a:rPr lang="nb-NO" dirty="0"/>
              <a:t>en ile biten tüm 3 karakterli isimler</a:t>
            </a:r>
          </a:p>
          <a:p>
            <a:pPr algn="just"/>
            <a:r>
              <a:rPr lang="tr-TR" dirty="0"/>
              <a:t>LIKE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dirty="0" smtClean="0"/>
              <a:t>[</a:t>
            </a:r>
            <a:r>
              <a:rPr lang="tr-TR" dirty="0"/>
              <a:t>CK</a:t>
            </a:r>
            <a:r>
              <a:rPr lang="tr-TR" dirty="0" smtClean="0"/>
              <a:t>]%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dirty="0" smtClean="0"/>
              <a:t> </a:t>
            </a:r>
            <a:r>
              <a:rPr lang="tr-TR" dirty="0"/>
              <a:t>C veya K ile başlayan tüm isimler</a:t>
            </a:r>
          </a:p>
          <a:p>
            <a:pPr algn="just"/>
            <a:r>
              <a:rPr lang="tr-TR" dirty="0"/>
              <a:t>LIKE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dirty="0" smtClean="0"/>
              <a:t>[S-V]</a:t>
            </a:r>
            <a:r>
              <a:rPr lang="tr-TR" dirty="0" err="1" smtClean="0"/>
              <a:t>ing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dirty="0" smtClean="0"/>
              <a:t> </a:t>
            </a:r>
            <a:r>
              <a:rPr lang="tr-TR" dirty="0"/>
              <a:t>Tüm 4 karakterli ve ilk karakteri S ile V arasında olan ve </a:t>
            </a:r>
            <a:r>
              <a:rPr lang="tr-TR" dirty="0" err="1"/>
              <a:t>ing</a:t>
            </a:r>
            <a:r>
              <a:rPr lang="tr-TR" dirty="0"/>
              <a:t> ile </a:t>
            </a:r>
            <a:r>
              <a:rPr lang="tr-TR" dirty="0" smtClean="0"/>
              <a:t>biten tüm </a:t>
            </a:r>
            <a:r>
              <a:rPr lang="tr-TR" dirty="0"/>
              <a:t>isimler</a:t>
            </a:r>
          </a:p>
          <a:p>
            <a:pPr algn="just"/>
            <a:r>
              <a:rPr lang="tr-TR" dirty="0"/>
              <a:t>LIKE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dirty="0" smtClean="0"/>
              <a:t>M[^e]%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dirty="0" smtClean="0"/>
              <a:t> M </a:t>
            </a:r>
            <a:r>
              <a:rPr lang="tr-TR" dirty="0"/>
              <a:t>ile başlayan ve ikinci karakteri </a:t>
            </a:r>
            <a:r>
              <a:rPr lang="tr-TR" dirty="0" smtClean="0"/>
              <a:t>e </a:t>
            </a:r>
            <a:r>
              <a:rPr lang="tr-TR" dirty="0"/>
              <a:t>olmayan tüm isimler</a:t>
            </a:r>
          </a:p>
        </p:txBody>
      </p:sp>
    </p:spTree>
    <p:extLst>
      <p:ext uri="{BB962C8B-B14F-4D97-AF65-F5344CB8AC3E}">
        <p14:creationId xmlns:p14="http://schemas.microsoft.com/office/powerpoint/2010/main" val="4430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ve </a:t>
            </a:r>
            <a:r>
              <a:rPr lang="tr-TR" dirty="0" err="1"/>
              <a:t>Like</a:t>
            </a:r>
            <a:r>
              <a:rPr lang="tr-TR" dirty="0"/>
              <a:t>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SELECT </a:t>
            </a:r>
            <a:r>
              <a:rPr lang="tr-TR" sz="1800" dirty="0" err="1" smtClean="0"/>
              <a:t>companyname</a:t>
            </a:r>
            <a:r>
              <a:rPr lang="tr-TR" sz="1800" dirty="0" smtClean="0"/>
              <a:t> FROM </a:t>
            </a:r>
            <a:r>
              <a:rPr lang="tr-TR" sz="1800" dirty="0" err="1" smtClean="0"/>
              <a:t>customers</a:t>
            </a:r>
            <a:r>
              <a:rPr lang="tr-TR" sz="1800" dirty="0" smtClean="0"/>
              <a:t> WHERE </a:t>
            </a:r>
            <a:r>
              <a:rPr lang="tr-TR" sz="1800" dirty="0" err="1"/>
              <a:t>companyname</a:t>
            </a:r>
            <a:r>
              <a:rPr lang="tr-TR" sz="1800" dirty="0"/>
              <a:t> LIKE 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tr-TR" sz="1800" dirty="0" smtClean="0"/>
              <a:t>%</a:t>
            </a:r>
            <a:r>
              <a:rPr lang="tr-TR" sz="1800" dirty="0" err="1"/>
              <a:t>Restaurant</a:t>
            </a:r>
            <a:r>
              <a:rPr lang="tr-TR" sz="1800" dirty="0" smtClean="0"/>
              <a:t>%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6528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Yönetim </a:t>
            </a:r>
            <a:r>
              <a:rPr lang="tr-TR" dirty="0" smtClean="0"/>
              <a:t>Sistemleri 1-2 </a:t>
            </a:r>
            <a:r>
              <a:rPr lang="tr-TR" dirty="0" err="1" smtClean="0"/>
              <a:t>Turtgut</a:t>
            </a:r>
            <a:r>
              <a:rPr lang="tr-TR" dirty="0" smtClean="0"/>
              <a:t> </a:t>
            </a:r>
            <a:r>
              <a:rPr lang="tr-TR" dirty="0" err="1" smtClean="0"/>
              <a:t>Özseven</a:t>
            </a:r>
            <a:endParaRPr lang="tr-TR" dirty="0" smtClean="0"/>
          </a:p>
          <a:p>
            <a:r>
              <a:rPr lang="tr-TR" dirty="0" err="1" smtClean="0"/>
              <a:t>Veritabanı</a:t>
            </a:r>
            <a:r>
              <a:rPr lang="tr-TR" dirty="0" smtClean="0"/>
              <a:t> Yönetim Sistemleri-İbrahim </a:t>
            </a:r>
            <a:r>
              <a:rPr lang="tr-TR" dirty="0"/>
              <a:t>Çil</a:t>
            </a:r>
          </a:p>
          <a:p>
            <a:r>
              <a:rPr lang="tr-TR" dirty="0" smtClean="0"/>
              <a:t>Programlama ve </a:t>
            </a:r>
            <a:r>
              <a:rPr lang="tr-TR" dirty="0" err="1" smtClean="0"/>
              <a:t>Veritabanı</a:t>
            </a:r>
            <a:r>
              <a:rPr lang="tr-TR" dirty="0" smtClean="0"/>
              <a:t> Mantığı-Kadir Çamoğlu</a:t>
            </a:r>
          </a:p>
          <a:p>
            <a:r>
              <a:rPr lang="tr-TR" dirty="0" smtClean="0"/>
              <a:t>VTYS Ders Notları-Gökhan </a:t>
            </a:r>
            <a:r>
              <a:rPr lang="tr-TR" dirty="0" err="1" smtClean="0"/>
              <a:t>Memiş</a:t>
            </a:r>
            <a:endParaRPr lang="tr-TR" dirty="0" smtClean="0"/>
          </a:p>
          <a:p>
            <a:r>
              <a:rPr lang="tr-TR" dirty="0" smtClean="0"/>
              <a:t>VTYS </a:t>
            </a:r>
            <a:r>
              <a:rPr lang="tr-TR" dirty="0"/>
              <a:t>Ders </a:t>
            </a:r>
            <a:r>
              <a:rPr lang="tr-TR" dirty="0" smtClean="0"/>
              <a:t>Notları-Fatih Kayaalp </a:t>
            </a:r>
            <a:r>
              <a:rPr lang="tr-TR" dirty="0" err="1"/>
              <a:t>Memiş</a:t>
            </a:r>
            <a:endParaRPr lang="tr-TR" dirty="0"/>
          </a:p>
          <a:p>
            <a:r>
              <a:rPr lang="tr-TR" dirty="0" smtClean="0"/>
              <a:t>İnternet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Normal Formlar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nn-NO" dirty="0"/>
              <a:t>Çeşitli kaynaklarda Normalizasyon kuralları birçok farklı kurallar şekilde tanımlansa </a:t>
            </a:r>
            <a:r>
              <a:rPr lang="nn-NO" dirty="0" smtClean="0"/>
              <a:t>da</a:t>
            </a:r>
            <a:r>
              <a:rPr lang="tr-TR" dirty="0" smtClean="0"/>
              <a:t> temel </a:t>
            </a:r>
            <a:r>
              <a:rPr lang="tr-TR" dirty="0"/>
              <a:t>olarak 3 </a:t>
            </a:r>
            <a:r>
              <a:rPr lang="tr-TR" dirty="0" err="1"/>
              <a:t>Normalizasyon</a:t>
            </a:r>
            <a:r>
              <a:rPr lang="tr-TR" dirty="0"/>
              <a:t> kuralı yaygın olarak kullanılmaktadır. İyi bir </a:t>
            </a:r>
            <a:r>
              <a:rPr lang="tr-TR" dirty="0" err="1"/>
              <a:t>veritabanı</a:t>
            </a:r>
            <a:r>
              <a:rPr lang="tr-TR" dirty="0"/>
              <a:t> </a:t>
            </a:r>
            <a:r>
              <a:rPr lang="tr-TR" dirty="0" smtClean="0"/>
              <a:t>tasarımı yapabilmek </a:t>
            </a:r>
            <a:r>
              <a:rPr lang="tr-TR" dirty="0"/>
              <a:t>için yetenek, bilgi ve tecrübe çok önemlidir. Ancak öncelikle, </a:t>
            </a:r>
            <a:r>
              <a:rPr lang="tr-TR" dirty="0" smtClean="0"/>
              <a:t>ilişkisel </a:t>
            </a:r>
            <a:r>
              <a:rPr lang="tr-TR" dirty="0" err="1" smtClean="0"/>
              <a:t>veritabanının</a:t>
            </a:r>
            <a:r>
              <a:rPr lang="tr-TR" dirty="0" smtClean="0"/>
              <a:t> </a:t>
            </a:r>
            <a:r>
              <a:rPr lang="tr-TR" dirty="0"/>
              <a:t>tanımını ve bununla ilgili 3 </a:t>
            </a:r>
            <a:r>
              <a:rPr lang="tr-TR" dirty="0" err="1"/>
              <a:t>Normalizasyon</a:t>
            </a:r>
            <a:r>
              <a:rPr lang="tr-TR" dirty="0"/>
              <a:t> kuralını çok iyi bilmek gerekir.</a:t>
            </a:r>
          </a:p>
        </p:txBody>
      </p:sp>
    </p:spTree>
    <p:extLst>
      <p:ext uri="{BB962C8B-B14F-4D97-AF65-F5344CB8AC3E}">
        <p14:creationId xmlns:p14="http://schemas.microsoft.com/office/powerpoint/2010/main" val="2684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Normalleştirmenin Amaçları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76062"/>
            <a:ext cx="9613861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b="1" dirty="0"/>
              <a:t>Veri Bütünlüğünü Sağlamak</a:t>
            </a:r>
          </a:p>
          <a:p>
            <a:pPr algn="just"/>
            <a:r>
              <a:rPr lang="tr-TR" dirty="0"/>
              <a:t>Eğer veri gereksiz yere </a:t>
            </a:r>
            <a:r>
              <a:rPr lang="tr-TR" dirty="0">
                <a:solidFill>
                  <a:srgbClr val="FF0000"/>
                </a:solidFill>
              </a:rPr>
              <a:t>tekrarlanıyorsa</a:t>
            </a:r>
            <a:r>
              <a:rPr lang="tr-TR" dirty="0"/>
              <a:t>, bu değişik kopyalar, bunlardan habersiz </a:t>
            </a:r>
            <a:r>
              <a:rPr lang="tr-TR" dirty="0" smtClean="0"/>
              <a:t>olan uygulama </a:t>
            </a:r>
            <a:r>
              <a:rPr lang="tr-TR" dirty="0"/>
              <a:t>kodları yüzünden bir süre sonra birbirinden farklı değerleri taşımaya başlayabilirler</a:t>
            </a:r>
            <a:r>
              <a:rPr lang="tr-TR" dirty="0" smtClean="0"/>
              <a:t>. Bu</a:t>
            </a:r>
            <a:r>
              <a:rPr lang="tr-TR" dirty="0"/>
              <a:t>, </a:t>
            </a:r>
            <a:r>
              <a:rPr lang="tr-TR" dirty="0">
                <a:solidFill>
                  <a:srgbClr val="FF0000"/>
                </a:solidFill>
              </a:rPr>
              <a:t>doğruluk</a:t>
            </a:r>
            <a:r>
              <a:rPr lang="tr-TR" dirty="0"/>
              <a:t> ve </a:t>
            </a:r>
            <a:r>
              <a:rPr lang="tr-TR" dirty="0">
                <a:solidFill>
                  <a:srgbClr val="FF0000"/>
                </a:solidFill>
              </a:rPr>
              <a:t>tutarlılık</a:t>
            </a:r>
            <a:r>
              <a:rPr lang="tr-TR" dirty="0"/>
              <a:t> açısından kötü bir sonuçtur. Bu gibi durumlarda ilişkisel veri </a:t>
            </a:r>
            <a:r>
              <a:rPr lang="tr-TR" dirty="0" smtClean="0"/>
              <a:t>tabanı yönetim </a:t>
            </a:r>
            <a:r>
              <a:rPr lang="tr-TR" dirty="0"/>
              <a:t>sisteminin otomatik bütünlük mekanizmaları bile işe yaramaz. Düzeltmenin, </a:t>
            </a:r>
            <a:r>
              <a:rPr lang="tr-TR" dirty="0" smtClean="0"/>
              <a:t>uygulama seviyesinde </a:t>
            </a:r>
            <a:r>
              <a:rPr lang="tr-TR" dirty="0"/>
              <a:t>yapılması gerekir. Fakat bu da uygulama programlarını daha karmaşık </a:t>
            </a:r>
            <a:r>
              <a:rPr lang="tr-TR" dirty="0" smtClean="0"/>
              <a:t>hale getirecek</a:t>
            </a:r>
            <a:r>
              <a:rPr lang="tr-TR" dirty="0"/>
              <a:t>, dolayısıyla bakımını zorlaştıracaktır.</a:t>
            </a:r>
          </a:p>
        </p:txBody>
      </p:sp>
    </p:spTree>
    <p:extLst>
      <p:ext uri="{BB962C8B-B14F-4D97-AF65-F5344CB8AC3E}">
        <p14:creationId xmlns:p14="http://schemas.microsoft.com/office/powerpoint/2010/main" val="11696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Normalleştirmenin Amaçları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b="1" dirty="0"/>
              <a:t>Uygulamadan Bağımsızlık</a:t>
            </a:r>
          </a:p>
          <a:p>
            <a:pPr algn="just"/>
            <a:r>
              <a:rPr lang="tr-TR" dirty="0"/>
              <a:t>İlişkisel model, uygulamaya göre değil, verinin içeriğine göre kurulmalıdır. Bu </a:t>
            </a:r>
            <a:r>
              <a:rPr lang="tr-TR" dirty="0" smtClean="0"/>
              <a:t>sayede veri </a:t>
            </a:r>
            <a:r>
              <a:rPr lang="tr-TR" dirty="0"/>
              <a:t>modeli, üzerinde onu kullanan uygulama değişse bile, daha tutarlı, sabit ve değişmez </a:t>
            </a:r>
            <a:r>
              <a:rPr lang="tr-TR" dirty="0" smtClean="0"/>
              <a:t>olarak </a:t>
            </a:r>
            <a:r>
              <a:rPr lang="tr-TR" dirty="0"/>
              <a:t>k</a:t>
            </a:r>
            <a:r>
              <a:rPr lang="tr-TR" dirty="0" smtClean="0"/>
              <a:t>alacaktır</a:t>
            </a:r>
            <a:r>
              <a:rPr lang="tr-TR" dirty="0"/>
              <a:t>. Uygulama programının gereksinimlerinin veri tabanının mantıksal modeli </a:t>
            </a:r>
            <a:r>
              <a:rPr lang="tr-TR" dirty="0" smtClean="0"/>
              <a:t>üzerinde minimum </a:t>
            </a:r>
            <a:r>
              <a:rPr lang="tr-TR" dirty="0"/>
              <a:t>etkisi olmalıdır.</a:t>
            </a:r>
          </a:p>
        </p:txBody>
      </p:sp>
    </p:spTree>
    <p:extLst>
      <p:ext uri="{BB962C8B-B14F-4D97-AF65-F5344CB8AC3E}">
        <p14:creationId xmlns:p14="http://schemas.microsoft.com/office/powerpoint/2010/main" val="26919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Normalleştirmenin Amaçları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b="1" dirty="0" smtClean="0"/>
              <a:t>Performansı </a:t>
            </a:r>
            <a:r>
              <a:rPr lang="tr-TR" b="1" dirty="0"/>
              <a:t>Arttırmak</a:t>
            </a:r>
          </a:p>
          <a:p>
            <a:pPr algn="just"/>
            <a:r>
              <a:rPr lang="tr-TR" dirty="0"/>
              <a:t>Yabancı anahtarların haricinde, tamamıyla normalleştirilmiş bir veri tabanı </a:t>
            </a:r>
            <a:r>
              <a:rPr lang="tr-TR" dirty="0" smtClean="0"/>
              <a:t>gereksiz yere </a:t>
            </a:r>
            <a:r>
              <a:rPr lang="tr-TR" dirty="0"/>
              <a:t>kopyalanmış veri miktarını en aza indirecektir. Verilerin daha az kopyasının </a:t>
            </a:r>
            <a:r>
              <a:rPr lang="tr-TR" dirty="0" smtClean="0"/>
              <a:t>olması saklama </a:t>
            </a:r>
            <a:r>
              <a:rPr lang="tr-TR" dirty="0"/>
              <a:t>kapasitesinin azalmasına ve veri tabanı motorunun arama süresinin azalmasına </a:t>
            </a:r>
            <a:r>
              <a:rPr lang="tr-TR" dirty="0" smtClean="0"/>
              <a:t>yol </a:t>
            </a:r>
            <a:r>
              <a:rPr lang="pt-BR" dirty="0" smtClean="0"/>
              <a:t>açar</a:t>
            </a:r>
            <a:r>
              <a:rPr lang="pt-BR" dirty="0"/>
              <a:t>. Bu da performansın artması demektir.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01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4521</TotalTime>
  <Words>2485</Words>
  <Application>Microsoft Office PowerPoint</Application>
  <PresentationFormat>Widescreen</PresentationFormat>
  <Paragraphs>240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Trebuchet MS</vt:lpstr>
      <vt:lpstr>Berlin</vt:lpstr>
      <vt:lpstr>Veritabanı Yönetim Sistemleri</vt:lpstr>
      <vt:lpstr>Normalizasyon</vt:lpstr>
      <vt:lpstr>Normalizasyon</vt:lpstr>
      <vt:lpstr>Normalizasyon</vt:lpstr>
      <vt:lpstr>Normal Formlar</vt:lpstr>
      <vt:lpstr>Normal Formlar</vt:lpstr>
      <vt:lpstr>Normalleştirmenin Amaçları</vt:lpstr>
      <vt:lpstr>Normalleştirmenin Amaçları</vt:lpstr>
      <vt:lpstr>Normalleştirmenin Amaçları</vt:lpstr>
      <vt:lpstr>Normalleştirmenin Amaçları</vt:lpstr>
      <vt:lpstr>Veritabanı Normalizasyonu Kuralları</vt:lpstr>
      <vt:lpstr>Veritabanı Normalizasyonu Kuralları</vt:lpstr>
      <vt:lpstr>Veritabanı Normalizasyonu Kuralları</vt:lpstr>
      <vt:lpstr>Veritabanı Normalizasyonu Kuralları</vt:lpstr>
      <vt:lpstr>Veritabanı Normalizasyonu Kuralları</vt:lpstr>
      <vt:lpstr>Veritabanı Normalizasyonu Kuralları</vt:lpstr>
      <vt:lpstr>Normalizasyon</vt:lpstr>
      <vt:lpstr>Örnek</vt:lpstr>
      <vt:lpstr>Örnek-1NF</vt:lpstr>
      <vt:lpstr>Örnek-1NF</vt:lpstr>
      <vt:lpstr>Örnek-1NF</vt:lpstr>
      <vt:lpstr>Örnek-1NF</vt:lpstr>
      <vt:lpstr>Örnek-2NF</vt:lpstr>
      <vt:lpstr>Örnek-2NF</vt:lpstr>
      <vt:lpstr>Örnek-3NF</vt:lpstr>
      <vt:lpstr>Örnek-3NF</vt:lpstr>
      <vt:lpstr>Örnek-3NF</vt:lpstr>
      <vt:lpstr> Structured Query Language (SQL) </vt:lpstr>
      <vt:lpstr> SQL -Tarihçesi </vt:lpstr>
      <vt:lpstr>SQL Komutları</vt:lpstr>
      <vt:lpstr> Veri İşleme Dili (DML-Data ManipulationLanguage) </vt:lpstr>
      <vt:lpstr> Veri Tanımlama Dili (DDL-Data Definition Language) </vt:lpstr>
      <vt:lpstr> Veri Kontrol Dili (DCL –Data Control Language) </vt:lpstr>
      <vt:lpstr>CREATE</vt:lpstr>
      <vt:lpstr>Create</vt:lpstr>
      <vt:lpstr>Create</vt:lpstr>
      <vt:lpstr>Insert</vt:lpstr>
      <vt:lpstr>Select</vt:lpstr>
      <vt:lpstr>Select ve As Kullanımı </vt:lpstr>
      <vt:lpstr>Select ve TOP-Percent Kullanımı</vt:lpstr>
      <vt:lpstr>Select ve Order By Kullanımı</vt:lpstr>
      <vt:lpstr>Select ve Order By Kullanımı</vt:lpstr>
      <vt:lpstr>Select ve Order By Kullanımı</vt:lpstr>
      <vt:lpstr>Select ve Distinct Kullanımı</vt:lpstr>
      <vt:lpstr>Select ve Where Kullanımı</vt:lpstr>
      <vt:lpstr>Select ve Where Kullanımı</vt:lpstr>
      <vt:lpstr>Select ve Where Kullanımı</vt:lpstr>
      <vt:lpstr>Select ve Where Kullanımı</vt:lpstr>
      <vt:lpstr>Select ve In Kullanımı</vt:lpstr>
      <vt:lpstr>Select ve Between Kullanımı</vt:lpstr>
      <vt:lpstr>Select ve Like Kullanımı</vt:lpstr>
      <vt:lpstr>Select ve Like Kullanımı</vt:lpstr>
      <vt:lpstr>Select ve Like Kullanımı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122</cp:revision>
  <dcterms:created xsi:type="dcterms:W3CDTF">2020-09-30T21:00:45Z</dcterms:created>
  <dcterms:modified xsi:type="dcterms:W3CDTF">2024-11-14T05:39:58Z</dcterms:modified>
</cp:coreProperties>
</file>