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17" r:id="rId2"/>
    <p:sldId id="257" r:id="rId3"/>
    <p:sldId id="258" r:id="rId4"/>
    <p:sldId id="310" r:id="rId5"/>
    <p:sldId id="259" r:id="rId6"/>
    <p:sldId id="260" r:id="rId7"/>
    <p:sldId id="267" r:id="rId8"/>
    <p:sldId id="311" r:id="rId9"/>
    <p:sldId id="262" r:id="rId10"/>
    <p:sldId id="309" r:id="rId11"/>
    <p:sldId id="261" r:id="rId12"/>
    <p:sldId id="312" r:id="rId13"/>
    <p:sldId id="313" r:id="rId14"/>
    <p:sldId id="268" r:id="rId15"/>
    <p:sldId id="269" r:id="rId16"/>
    <p:sldId id="263" r:id="rId17"/>
    <p:sldId id="284" r:id="rId18"/>
    <p:sldId id="285" r:id="rId19"/>
    <p:sldId id="264" r:id="rId20"/>
    <p:sldId id="314" r:id="rId21"/>
    <p:sldId id="265" r:id="rId22"/>
    <p:sldId id="266" r:id="rId23"/>
    <p:sldId id="272" r:id="rId24"/>
    <p:sldId id="273" r:id="rId25"/>
    <p:sldId id="274" r:id="rId26"/>
    <p:sldId id="275" r:id="rId27"/>
    <p:sldId id="276" r:id="rId28"/>
    <p:sldId id="278" r:id="rId29"/>
    <p:sldId id="315" r:id="rId30"/>
    <p:sldId id="279" r:id="rId31"/>
    <p:sldId id="280" r:id="rId32"/>
    <p:sldId id="287" r:id="rId33"/>
    <p:sldId id="281" r:id="rId34"/>
    <p:sldId id="282" r:id="rId35"/>
    <p:sldId id="283" r:id="rId36"/>
    <p:sldId id="277" r:id="rId37"/>
    <p:sldId id="319" r:id="rId38"/>
    <p:sldId id="320"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BD97"/>
    <a:srgbClr val="DBD185"/>
    <a:srgbClr val="CCC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74" autoAdjust="0"/>
  </p:normalViewPr>
  <p:slideViewPr>
    <p:cSldViewPr>
      <p:cViewPr>
        <p:scale>
          <a:sx n="80" d="100"/>
          <a:sy n="80" d="100"/>
        </p:scale>
        <p:origin x="1339"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6C007-9E58-4D55-B900-421821F1FA7B}" type="datetimeFigureOut">
              <a:rPr lang="tr-TR" smtClean="0"/>
              <a:t>13.11.2024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F112B-FED6-4915-A0F9-D07E31D399C3}" type="slidenum">
              <a:rPr lang="tr-TR" smtClean="0"/>
              <a:t>‹#›</a:t>
            </a:fld>
            <a:endParaRPr lang="tr-TR"/>
          </a:p>
        </p:txBody>
      </p:sp>
    </p:spTree>
    <p:extLst>
      <p:ext uri="{BB962C8B-B14F-4D97-AF65-F5344CB8AC3E}">
        <p14:creationId xmlns:p14="http://schemas.microsoft.com/office/powerpoint/2010/main" val="179772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E80509D-24AD-4DE1-A792-D64411AA3A74}" type="slidenum">
              <a:rPr lang="tr-TR" smtClean="0"/>
              <a:t>1</a:t>
            </a:fld>
            <a:endParaRPr lang="tr-TR"/>
          </a:p>
        </p:txBody>
      </p:sp>
    </p:spTree>
    <p:extLst>
      <p:ext uri="{BB962C8B-B14F-4D97-AF65-F5344CB8AC3E}">
        <p14:creationId xmlns:p14="http://schemas.microsoft.com/office/powerpoint/2010/main" val="849283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mtClean="0"/>
              <a:t>P(Whether=sunny) = 0.144 + 0.576 = 0.72</a:t>
            </a:r>
          </a:p>
          <a:p>
            <a:r>
              <a:rPr lang="en-US" smtClean="0"/>
              <a:t>P(Cavity=true)</a:t>
            </a:r>
            <a:r>
              <a:rPr lang="en-US" baseline="0" smtClean="0"/>
              <a:t> = 0.144+0.02+0.016+0.02 = 0.2</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P(Whether=sunny, Cavity=true) = 0.72 * 0.2 = 0.144</a:t>
            </a:r>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20</a:t>
            </a:fld>
            <a:endParaRPr lang="tr-TR"/>
          </a:p>
        </p:txBody>
      </p:sp>
    </p:spTree>
    <p:extLst>
      <p:ext uri="{BB962C8B-B14F-4D97-AF65-F5344CB8AC3E}">
        <p14:creationId xmlns:p14="http://schemas.microsoft.com/office/powerpoint/2010/main" val="2073962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ltLang="tr-TR" sz="1200" dirty="0" smtClean="0"/>
              <a:t>sanctioned </a:t>
            </a:r>
            <a:r>
              <a:rPr lang="tr-TR" altLang="tr-TR" sz="1200" dirty="0" smtClean="0"/>
              <a:t>–&gt;uygun</a:t>
            </a:r>
            <a:r>
              <a:rPr lang="tr-TR" altLang="tr-TR" sz="1200" baseline="0" dirty="0" smtClean="0"/>
              <a:t> görmek, onay vermek</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21</a:t>
            </a:fld>
            <a:endParaRPr lang="tr-TR"/>
          </a:p>
        </p:txBody>
      </p:sp>
    </p:spTree>
    <p:extLst>
      <p:ext uri="{BB962C8B-B14F-4D97-AF65-F5344CB8AC3E}">
        <p14:creationId xmlns:p14="http://schemas.microsoft.com/office/powerpoint/2010/main" val="340386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smtClean="0">
              <a:sym typeface="Wingdings" panose="05000000000000000000" pitchFamily="2" charset="2"/>
            </a:endParaRPr>
          </a:p>
          <a:p>
            <a:r>
              <a:rPr lang="tr-TR" baseline="0" dirty="0" err="1" smtClean="0">
                <a:sym typeface="Wingdings" panose="05000000000000000000" pitchFamily="2" charset="2"/>
              </a:rPr>
              <a:t>EnumerationDöküm</a:t>
            </a:r>
            <a:r>
              <a:rPr lang="tr-TR" baseline="0" dirty="0" smtClean="0">
                <a:sym typeface="Wingdings" panose="05000000000000000000" pitchFamily="2" charset="2"/>
              </a:rPr>
              <a:t>, ayrıntılı liste</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23</a:t>
            </a:fld>
            <a:endParaRPr lang="tr-TR"/>
          </a:p>
        </p:txBody>
      </p:sp>
    </p:spTree>
    <p:extLst>
      <p:ext uri="{BB962C8B-B14F-4D97-AF65-F5344CB8AC3E}">
        <p14:creationId xmlns:p14="http://schemas.microsoft.com/office/powerpoint/2010/main" val="923832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28</a:t>
            </a:fld>
            <a:endParaRPr lang="tr-TR"/>
          </a:p>
        </p:txBody>
      </p:sp>
    </p:spTree>
    <p:extLst>
      <p:ext uri="{BB962C8B-B14F-4D97-AF65-F5344CB8AC3E}">
        <p14:creationId xmlns:p14="http://schemas.microsoft.com/office/powerpoint/2010/main" val="205931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Arity</a:t>
            </a:r>
            <a:r>
              <a:rPr lang="tr-TR" dirty="0" smtClean="0">
                <a:sym typeface="Wingdings" panose="05000000000000000000" pitchFamily="2" charset="2"/>
              </a:rPr>
              <a:t></a:t>
            </a:r>
            <a:r>
              <a:rPr lang="tr-TR" baseline="0" dirty="0" smtClean="0">
                <a:sym typeface="Wingdings" panose="05000000000000000000" pitchFamily="2" charset="2"/>
              </a:rPr>
              <a:t> programlamada özel bir işlev için alınan parametrelerin sayısı</a:t>
            </a:r>
          </a:p>
        </p:txBody>
      </p:sp>
      <p:sp>
        <p:nvSpPr>
          <p:cNvPr id="4" name="Slayt Numarası Yer Tutucusu 3"/>
          <p:cNvSpPr>
            <a:spLocks noGrp="1"/>
          </p:cNvSpPr>
          <p:nvPr>
            <p:ph type="sldNum" sz="quarter" idx="10"/>
          </p:nvPr>
        </p:nvSpPr>
        <p:spPr/>
        <p:txBody>
          <a:bodyPr/>
          <a:lstStyle/>
          <a:p>
            <a:fld id="{C06F112B-FED6-4915-A0F9-D07E31D399C3}" type="slidenum">
              <a:rPr lang="tr-TR" smtClean="0"/>
              <a:t>29</a:t>
            </a:fld>
            <a:endParaRPr lang="tr-TR"/>
          </a:p>
        </p:txBody>
      </p:sp>
    </p:spTree>
    <p:extLst>
      <p:ext uri="{BB962C8B-B14F-4D97-AF65-F5344CB8AC3E}">
        <p14:creationId xmlns:p14="http://schemas.microsoft.com/office/powerpoint/2010/main" val="2059311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smtClean="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30</a:t>
            </a:fld>
            <a:endParaRPr lang="tr-TR"/>
          </a:p>
        </p:txBody>
      </p:sp>
    </p:spTree>
    <p:extLst>
      <p:ext uri="{BB962C8B-B14F-4D97-AF65-F5344CB8AC3E}">
        <p14:creationId xmlns:p14="http://schemas.microsoft.com/office/powerpoint/2010/main" val="349060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mtClean="0"/>
              <a:t>Given </a:t>
            </a:r>
            <a:r>
              <a:rPr lang="tr-TR" dirty="0" err="1" smtClean="0"/>
              <a:t>the</a:t>
            </a:r>
            <a:r>
              <a:rPr lang="tr-TR" dirty="0" smtClean="0"/>
              <a:t> presence </a:t>
            </a:r>
            <a:r>
              <a:rPr lang="tr-TR" dirty="0" err="1" smtClean="0"/>
              <a:t>or</a:t>
            </a:r>
            <a:r>
              <a:rPr lang="tr-TR" dirty="0" smtClean="0"/>
              <a:t> </a:t>
            </a:r>
            <a:r>
              <a:rPr lang="tr-TR" dirty="0" err="1" smtClean="0"/>
              <a:t>absence</a:t>
            </a:r>
            <a:r>
              <a:rPr lang="tr-TR" dirty="0" smtClean="0"/>
              <a:t> of a </a:t>
            </a:r>
            <a:r>
              <a:rPr lang="tr-TR" dirty="0" err="1" smtClean="0"/>
              <a:t>cavity</a:t>
            </a:r>
            <a:r>
              <a:rPr lang="tr-TR" dirty="0" smtClean="0"/>
              <a:t>; </a:t>
            </a:r>
            <a:r>
              <a:rPr lang="tr-TR" dirty="0" err="1" smtClean="0"/>
              <a:t>catch</a:t>
            </a:r>
            <a:r>
              <a:rPr lang="tr-TR" dirty="0" smtClean="0"/>
              <a:t> </a:t>
            </a:r>
            <a:r>
              <a:rPr lang="tr-TR" dirty="0" err="1" smtClean="0"/>
              <a:t>and</a:t>
            </a:r>
            <a:r>
              <a:rPr lang="tr-TR" dirty="0" smtClean="0"/>
              <a:t> </a:t>
            </a:r>
            <a:r>
              <a:rPr lang="tr-TR" dirty="0" err="1" smtClean="0"/>
              <a:t>toothache</a:t>
            </a:r>
            <a:r>
              <a:rPr lang="tr-TR" dirty="0" smtClean="0"/>
              <a:t> </a:t>
            </a:r>
            <a:r>
              <a:rPr lang="tr-TR" dirty="0" err="1" smtClean="0"/>
              <a:t>are</a:t>
            </a:r>
            <a:r>
              <a:rPr lang="tr-TR" dirty="0" smtClean="0"/>
              <a:t> </a:t>
            </a:r>
            <a:r>
              <a:rPr lang="tr-TR" dirty="0" err="1" smtClean="0"/>
              <a:t>independent</a:t>
            </a:r>
            <a:r>
              <a:rPr lang="tr-TR" dirty="0" smtClean="0"/>
              <a:t>.</a:t>
            </a:r>
          </a:p>
          <a:p>
            <a:endParaRPr lang="tr-TR" dirty="0" smtClean="0"/>
          </a:p>
          <a:p>
            <a:r>
              <a:rPr lang="tr-TR" dirty="0" err="1" smtClean="0"/>
              <a:t>Conceptually</a:t>
            </a:r>
            <a:r>
              <a:rPr lang="tr-TR" dirty="0" smtClean="0"/>
              <a:t> </a:t>
            </a:r>
            <a:r>
              <a:rPr lang="tr-TR" dirty="0" err="1" smtClean="0"/>
              <a:t>Cavity</a:t>
            </a:r>
            <a:r>
              <a:rPr lang="tr-TR" dirty="0" smtClean="0"/>
              <a:t> </a:t>
            </a:r>
            <a:r>
              <a:rPr lang="tr-TR" dirty="0" err="1" smtClean="0"/>
              <a:t>separates</a:t>
            </a:r>
            <a:r>
              <a:rPr lang="tr-TR" dirty="0" smtClean="0"/>
              <a:t> </a:t>
            </a:r>
            <a:r>
              <a:rPr lang="tr-TR" dirty="0" err="1" smtClean="0"/>
              <a:t>Toothache</a:t>
            </a:r>
            <a:r>
              <a:rPr lang="tr-TR" baseline="0" dirty="0" smtClean="0"/>
              <a:t> </a:t>
            </a:r>
            <a:r>
              <a:rPr lang="tr-TR" baseline="0" dirty="0" err="1" smtClean="0"/>
              <a:t>and</a:t>
            </a:r>
            <a:r>
              <a:rPr lang="tr-TR" baseline="0" dirty="0" smtClean="0"/>
              <a:t> </a:t>
            </a:r>
            <a:r>
              <a:rPr lang="tr-TR" baseline="0" dirty="0" err="1" smtClean="0"/>
              <a:t>Catch</a:t>
            </a:r>
            <a:r>
              <a:rPr lang="tr-TR" baseline="0" dirty="0" smtClean="0"/>
              <a:t> </a:t>
            </a:r>
            <a:r>
              <a:rPr lang="tr-TR" baseline="0" dirty="0" err="1" smtClean="0"/>
              <a:t>because</a:t>
            </a:r>
            <a:r>
              <a:rPr lang="tr-TR" baseline="0" dirty="0" smtClean="0"/>
              <a:t> it is a </a:t>
            </a:r>
            <a:r>
              <a:rPr lang="tr-TR" baseline="0" dirty="0" err="1" smtClean="0"/>
              <a:t>direct</a:t>
            </a:r>
            <a:r>
              <a:rPr lang="tr-TR" baseline="0" dirty="0" smtClean="0"/>
              <a:t> </a:t>
            </a:r>
            <a:r>
              <a:rPr lang="tr-TR" baseline="0" dirty="0" err="1" smtClean="0"/>
              <a:t>cause</a:t>
            </a:r>
            <a:r>
              <a:rPr lang="tr-TR" baseline="0" dirty="0" smtClean="0"/>
              <a:t> of </a:t>
            </a:r>
            <a:r>
              <a:rPr lang="tr-TR" baseline="0" dirty="0" err="1" smtClean="0"/>
              <a:t>both</a:t>
            </a:r>
            <a:r>
              <a:rPr lang="tr-TR" baseline="0" dirty="0" smtClean="0"/>
              <a:t> of </a:t>
            </a:r>
            <a:r>
              <a:rPr lang="tr-TR" baseline="0" dirty="0" err="1" smtClean="0"/>
              <a:t>them</a:t>
            </a:r>
            <a:r>
              <a:rPr lang="tr-TR" baseline="0" dirty="0" smtClean="0"/>
              <a:t>.</a:t>
            </a:r>
          </a:p>
          <a:p>
            <a:endParaRPr lang="tr-T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tr-TR" sz="1200" b="1" dirty="0" smtClean="0"/>
              <a:t>P</a:t>
            </a:r>
            <a:r>
              <a:rPr lang="en-US" altLang="tr-TR" sz="1200" dirty="0" smtClean="0"/>
              <a:t>(</a:t>
            </a:r>
            <a:r>
              <a:rPr lang="en-US" altLang="tr-TR" sz="1200" i="1" dirty="0" smtClean="0"/>
              <a:t>Toothache, Cavity, Catch</a:t>
            </a:r>
            <a:r>
              <a:rPr lang="en-US" altLang="tr-TR" sz="1200" dirty="0" smtClean="0"/>
              <a:t>) </a:t>
            </a:r>
            <a:r>
              <a:rPr lang="tr-TR" altLang="tr-TR" sz="1200" dirty="0" smtClean="0"/>
              <a:t>= </a:t>
            </a:r>
            <a:r>
              <a:rPr lang="en-US" altLang="tr-TR" sz="1200" b="1" dirty="0" smtClean="0"/>
              <a:t>P</a:t>
            </a:r>
            <a:r>
              <a:rPr lang="en-US" altLang="tr-TR" sz="1200" dirty="0" smtClean="0"/>
              <a:t>(</a:t>
            </a:r>
            <a:r>
              <a:rPr lang="en-US" altLang="tr-TR" sz="1200" i="1" dirty="0" smtClean="0"/>
              <a:t>Toothache, Catch</a:t>
            </a:r>
            <a:r>
              <a:rPr lang="tr-TR" altLang="tr-TR" sz="1200" i="1" dirty="0" smtClean="0"/>
              <a:t> | </a:t>
            </a:r>
            <a:r>
              <a:rPr lang="en-US" altLang="tr-TR" sz="1200" i="1" dirty="0" smtClean="0"/>
              <a:t>Cavity</a:t>
            </a:r>
            <a:r>
              <a:rPr lang="en-US" altLang="tr-TR" sz="1200" dirty="0" smtClean="0"/>
              <a:t>) </a:t>
            </a:r>
            <a:r>
              <a:rPr lang="en-US" altLang="tr-TR" sz="1200" b="1" dirty="0" smtClean="0"/>
              <a:t>P</a:t>
            </a:r>
            <a:r>
              <a:rPr lang="en-US" altLang="tr-TR" sz="1200" dirty="0" smtClean="0"/>
              <a:t>(</a:t>
            </a:r>
            <a:r>
              <a:rPr lang="en-US" altLang="tr-TR" sz="1200" i="1" dirty="0" smtClean="0"/>
              <a:t>Cavity</a:t>
            </a:r>
            <a:r>
              <a:rPr lang="en-US" altLang="tr-TR" sz="1200" dirty="0" smtClean="0"/>
              <a:t>) </a:t>
            </a:r>
            <a:r>
              <a:rPr lang="tr-TR" altLang="tr-TR" sz="1200" dirty="0" smtClean="0"/>
              <a:t>(Product </a:t>
            </a:r>
            <a:r>
              <a:rPr lang="tr-TR" altLang="tr-TR" sz="1200" dirty="0" err="1" smtClean="0"/>
              <a:t>rule</a:t>
            </a:r>
            <a:r>
              <a:rPr lang="tr-TR" altLang="tr-TR"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smtClean="0"/>
              <a:t>= </a:t>
            </a:r>
            <a:r>
              <a:rPr lang="en-US" altLang="tr-TR" sz="1200" b="1" dirty="0" smtClean="0"/>
              <a:t>P</a:t>
            </a:r>
            <a:r>
              <a:rPr lang="en-US" altLang="tr-TR" sz="1200" dirty="0" smtClean="0"/>
              <a:t>(</a:t>
            </a:r>
            <a:r>
              <a:rPr lang="en-US" altLang="tr-TR" sz="1200" i="1" dirty="0" smtClean="0"/>
              <a:t>Toothache</a:t>
            </a:r>
            <a:r>
              <a:rPr lang="tr-TR" altLang="tr-TR" sz="1200" i="1" dirty="0" smtClean="0"/>
              <a:t>| </a:t>
            </a:r>
            <a:r>
              <a:rPr lang="en-US" altLang="tr-TR" sz="1200" i="1" dirty="0" smtClean="0"/>
              <a:t>Cavity</a:t>
            </a:r>
            <a:r>
              <a:rPr lang="en-US" altLang="tr-TR" sz="1200" dirty="0" smtClean="0"/>
              <a:t>) </a:t>
            </a:r>
            <a:r>
              <a:rPr lang="en-US" altLang="tr-TR" sz="1200" b="1" dirty="0" smtClean="0"/>
              <a:t>P</a:t>
            </a:r>
            <a:r>
              <a:rPr lang="en-US" altLang="tr-TR" sz="1200" dirty="0" smtClean="0"/>
              <a:t>(</a:t>
            </a:r>
            <a:r>
              <a:rPr lang="en-US" altLang="tr-TR" sz="1200" i="1" dirty="0" smtClean="0"/>
              <a:t>Catch</a:t>
            </a:r>
            <a:r>
              <a:rPr lang="tr-TR" altLang="tr-TR" sz="1200" i="1" dirty="0" smtClean="0"/>
              <a:t> | </a:t>
            </a:r>
            <a:r>
              <a:rPr lang="en-US" altLang="tr-TR" sz="1200" i="1" dirty="0" smtClean="0"/>
              <a:t>Cavity</a:t>
            </a:r>
            <a:r>
              <a:rPr lang="en-US" altLang="tr-TR" sz="1200" dirty="0" smtClean="0"/>
              <a:t>) </a:t>
            </a:r>
            <a:r>
              <a:rPr lang="en-US" altLang="tr-TR" sz="1200" b="1" dirty="0" smtClean="0"/>
              <a:t>P</a:t>
            </a:r>
            <a:r>
              <a:rPr lang="en-US" altLang="tr-TR" sz="1200" dirty="0" smtClean="0"/>
              <a:t>(</a:t>
            </a:r>
            <a:r>
              <a:rPr lang="en-US" altLang="tr-TR" sz="1200" i="1" dirty="0" smtClean="0"/>
              <a:t>Cavity</a:t>
            </a:r>
            <a:r>
              <a:rPr lang="en-US" altLang="tr-TR" sz="1200" dirty="0" smtClean="0"/>
              <a:t>) </a:t>
            </a:r>
            <a:r>
              <a:rPr lang="tr-TR" altLang="tr-TR" sz="1200" dirty="0" smtClean="0"/>
              <a:t> </a:t>
            </a:r>
            <a:r>
              <a:rPr lang="tr-TR" altLang="tr-TR" sz="1200" dirty="0" smtClean="0">
                <a:sym typeface="Wingdings" panose="05000000000000000000" pitchFamily="2" charset="2"/>
              </a:rPr>
              <a:t> </a:t>
            </a:r>
            <a:r>
              <a:rPr lang="tr-TR" altLang="tr-TR" sz="1200" dirty="0" err="1" smtClean="0">
                <a:sym typeface="Wingdings" panose="05000000000000000000" pitchFamily="2" charset="2"/>
              </a:rPr>
              <a:t>Requires</a:t>
            </a:r>
            <a:r>
              <a:rPr lang="tr-TR" altLang="tr-TR" sz="1200" dirty="0" smtClean="0">
                <a:sym typeface="Wingdings" panose="05000000000000000000" pitchFamily="2" charset="2"/>
              </a:rPr>
              <a:t> 2x(</a:t>
            </a:r>
            <a:r>
              <a:rPr lang="en-US" altLang="tr-TR" sz="1200" dirty="0" smtClean="0"/>
              <a:t>2</a:t>
            </a:r>
            <a:r>
              <a:rPr lang="tr-TR" altLang="tr-TR" sz="1200" baseline="30000" dirty="0" smtClean="0"/>
              <a:t>1</a:t>
            </a:r>
            <a:r>
              <a:rPr lang="en-US" altLang="tr-TR" sz="1200" dirty="0" smtClean="0"/>
              <a:t> – 1</a:t>
            </a:r>
            <a:r>
              <a:rPr lang="tr-TR" altLang="tr-TR" sz="1200" dirty="0" smtClean="0"/>
              <a:t>) (</a:t>
            </a:r>
            <a:r>
              <a:rPr lang="tr-TR" altLang="tr-TR" sz="1200" dirty="0" err="1" smtClean="0"/>
              <a:t>for</a:t>
            </a:r>
            <a:r>
              <a:rPr lang="tr-TR" altLang="tr-TR" sz="1200" dirty="0" smtClean="0"/>
              <a:t> </a:t>
            </a:r>
            <a:r>
              <a:rPr lang="tr-TR" altLang="tr-TR" sz="1200" dirty="0" err="1" smtClean="0"/>
              <a:t>conditional</a:t>
            </a:r>
            <a:r>
              <a:rPr lang="tr-TR" altLang="tr-TR" sz="1200" dirty="0" smtClean="0"/>
              <a:t> </a:t>
            </a:r>
            <a:r>
              <a:rPr lang="tr-TR" altLang="tr-TR" sz="1200" dirty="0" err="1" smtClean="0"/>
              <a:t>prob</a:t>
            </a:r>
            <a:r>
              <a:rPr lang="tr-TR" altLang="tr-TR" sz="1200" dirty="0" smtClean="0"/>
              <a:t>.)+</a:t>
            </a:r>
            <a:r>
              <a:rPr lang="tr-TR" altLang="tr-TR" sz="1200" dirty="0" smtClean="0">
                <a:sym typeface="Wingdings" panose="05000000000000000000" pitchFamily="2" charset="2"/>
              </a:rPr>
              <a:t>(</a:t>
            </a:r>
            <a:r>
              <a:rPr lang="en-US" altLang="tr-TR" sz="1200" dirty="0" smtClean="0"/>
              <a:t>2</a:t>
            </a:r>
            <a:r>
              <a:rPr lang="tr-TR" altLang="tr-TR" sz="1200" baseline="30000" dirty="0" smtClean="0"/>
              <a:t>1</a:t>
            </a:r>
            <a:r>
              <a:rPr lang="en-US" altLang="tr-TR" sz="1200" dirty="0" smtClean="0"/>
              <a:t> – 1</a:t>
            </a:r>
            <a:r>
              <a:rPr lang="tr-TR" altLang="tr-TR" sz="1200" dirty="0" smtClean="0"/>
              <a:t>) (</a:t>
            </a:r>
            <a:r>
              <a:rPr lang="tr-TR" altLang="tr-TR" sz="1200" dirty="0" err="1" smtClean="0"/>
              <a:t>for</a:t>
            </a:r>
            <a:r>
              <a:rPr lang="tr-TR" altLang="tr-TR" sz="1200" dirty="0" smtClean="0"/>
              <a:t> </a:t>
            </a:r>
            <a:r>
              <a:rPr lang="tr-TR" altLang="tr-TR" sz="1200" dirty="0" err="1" smtClean="0"/>
              <a:t>prior</a:t>
            </a:r>
            <a:r>
              <a:rPr lang="tr-TR" altLang="tr-TR" sz="1200" dirty="0" smtClean="0"/>
              <a:t> </a:t>
            </a:r>
            <a:r>
              <a:rPr lang="tr-TR" altLang="tr-TR" sz="1200" dirty="0" err="1" smtClean="0"/>
              <a:t>prob</a:t>
            </a:r>
            <a:r>
              <a:rPr lang="tr-TR" altLang="tr-TR" sz="1200" dirty="0" smtClean="0"/>
              <a:t>.)</a:t>
            </a:r>
            <a:r>
              <a:rPr lang="tr-TR" altLang="tr-TR" sz="1200" baseline="0" dirty="0" smtClean="0"/>
              <a:t> </a:t>
            </a:r>
            <a:r>
              <a:rPr lang="tr-TR" altLang="tr-TR" sz="1200" baseline="0" dirty="0" err="1" smtClean="0"/>
              <a:t>entries</a:t>
            </a:r>
            <a:r>
              <a:rPr lang="en-US" altLang="tr-TR" sz="1200" dirty="0" smtClean="0"/>
              <a:t> </a:t>
            </a:r>
            <a:endParaRPr lang="tr-TR" dirty="0" smtClean="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31</a:t>
            </a:fld>
            <a:endParaRPr lang="tr-TR"/>
          </a:p>
        </p:txBody>
      </p:sp>
    </p:spTree>
    <p:extLst>
      <p:ext uri="{BB962C8B-B14F-4D97-AF65-F5344CB8AC3E}">
        <p14:creationId xmlns:p14="http://schemas.microsoft.com/office/powerpoint/2010/main" val="3251528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ltLang="tr-TR" dirty="0" smtClean="0"/>
              <a:t>Rigorous</a:t>
            </a:r>
            <a:r>
              <a:rPr lang="tr-TR" altLang="tr-TR" dirty="0" smtClean="0">
                <a:sym typeface="Wingdings" panose="05000000000000000000" pitchFamily="2" charset="2"/>
              </a:rPr>
              <a:t>kesin,</a:t>
            </a:r>
            <a:r>
              <a:rPr lang="tr-TR" altLang="tr-TR" baseline="0" dirty="0" smtClean="0">
                <a:sym typeface="Wingdings" panose="05000000000000000000" pitchFamily="2" charset="2"/>
              </a:rPr>
              <a:t> kati</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36</a:t>
            </a:fld>
            <a:endParaRPr lang="tr-TR"/>
          </a:p>
        </p:txBody>
      </p:sp>
    </p:spTree>
    <p:extLst>
      <p:ext uri="{BB962C8B-B14F-4D97-AF65-F5344CB8AC3E}">
        <p14:creationId xmlns:p14="http://schemas.microsoft.com/office/powerpoint/2010/main" val="2665261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en-US"/>
              </a:p>
            </p:txBody>
          </p:sp>
        </mc:Choice>
        <mc:Fallback xmlns="">
          <p:sp>
            <p:nvSpPr>
              <p:cNvPr id="3" name="Not Yer Tutucusu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tr-TR" sz="1200" smtClean="0"/>
                  <a:t>Genetik algoritma ile bulunan çözüm yalnızca hedef durumun kendisini ifade edecektir.</a:t>
                </a:r>
                <a:r>
                  <a:rPr lang="en-US" sz="1200" smtClean="0"/>
                  <a:t> Problemi genetik algoritma ile çözecek olsaydık şunlar göz</a:t>
                </a:r>
                <a:r>
                  <a:rPr lang="en-US" sz="1200" baseline="0" smtClean="0"/>
                  <a:t> önüne alınmalıdır.</a:t>
                </a:r>
                <a:endParaRPr lang="en-US" sz="120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smtClean="0"/>
              </a:p>
              <a:p>
                <a:r>
                  <a:rPr lang="tr-TR" smtClean="0"/>
                  <a:t>Yerel arama algoritmaları en uygun yolu her adımda yapılabilecek hareketleri değerlendirerek değil probleme çözüm olabilecek bazı temsiller üzerinde arama yaparak bulmaya çalışır. Dolayısıyla, problemin genetik algoritma çözümü için uzunluğu 9</a:t>
                </a:r>
                <a:r>
                  <a:rPr lang="tr-TR" i="0">
                    <a:latin typeface="Cambria Math" panose="02040503050406030204" pitchFamily="18" charset="0"/>
                  </a:rPr>
                  <a:t>×</a:t>
                </a:r>
                <a:r>
                  <a:rPr lang="tr-TR"/>
                  <a:t>9 ile ifade edilmiş olan olası çözümler (kromozomlar) oluşturulacaktır. Bir grup kromozom (popülasyon) içerisindeki herhangi bir kromozomu tasarlarken 9</a:t>
                </a:r>
                <a:r>
                  <a:rPr lang="tr-TR" i="0">
                    <a:latin typeface="Cambria Math" panose="02040503050406030204" pitchFamily="18" charset="0"/>
                  </a:rPr>
                  <a:t>×</a:t>
                </a:r>
                <a:r>
                  <a:rPr lang="tr-TR"/>
                  <a:t>9 uzunluklu [1-9] arası rakamlar başlangıç durumuna göre belirlenmiş bir kalıba uygun olarak seçilmelidir. Örneğin </a:t>
                </a:r>
                <a:r>
                  <a:rPr lang="en-US" smtClean="0"/>
                  <a:t>bir</a:t>
                </a:r>
                <a:r>
                  <a:rPr lang="tr-TR" smtClean="0"/>
                  <a:t> </a:t>
                </a:r>
                <a:r>
                  <a:rPr lang="tr-TR"/>
                  <a:t>Sudoku problemi için bir kromozom başlangıç durumundaki rakamlar sabit tutularak şu genlerle oluşturulabilir</a:t>
                </a:r>
                <a:r>
                  <a:rPr lang="tr-TR" smtClean="0"/>
                  <a:t>.</a:t>
                </a:r>
                <a:r>
                  <a:rPr lang="en-US" smtClean="0"/>
                  <a:t> Koyu renkli rakamlar</a:t>
                </a:r>
                <a:r>
                  <a:rPr lang="en-US" baseline="0" smtClean="0"/>
                  <a:t> başlangıç durumunda verilenleri ifade etmektedir.</a:t>
                </a:r>
              </a:p>
              <a:p>
                <a:endParaRPr lang="en-US"/>
              </a:p>
              <a:p>
                <a:r>
                  <a:rPr lang="tr-TR" b="1"/>
                  <a:t>8 </a:t>
                </a:r>
                <a:r>
                  <a:rPr lang="tr-TR"/>
                  <a:t>7 5 4 </a:t>
                </a:r>
                <a:r>
                  <a:rPr lang="tr-TR" b="1"/>
                  <a:t>2</a:t>
                </a:r>
                <a:r>
                  <a:rPr lang="tr-TR"/>
                  <a:t> 3 </a:t>
                </a:r>
                <a:r>
                  <a:rPr lang="tr-TR" b="1"/>
                  <a:t>9 1 </a:t>
                </a:r>
                <a:r>
                  <a:rPr lang="tr-TR"/>
                  <a:t>6 </a:t>
                </a:r>
                <a:r>
                  <a:rPr lang="tr-TR" b="1"/>
                  <a:t>2 3 4 5 1</a:t>
                </a:r>
                <a:r>
                  <a:rPr lang="tr-TR"/>
                  <a:t> 9 6 8 </a:t>
                </a:r>
                <a:r>
                  <a:rPr lang="tr-TR" b="1"/>
                  <a:t>7 7 1 2 3 8 4 6 5 4</a:t>
                </a:r>
                <a:r>
                  <a:rPr lang="tr-TR"/>
                  <a:t> </a:t>
                </a:r>
                <a:r>
                  <a:rPr lang="tr-TR" b="1"/>
                  <a:t>6 </a:t>
                </a:r>
                <a:r>
                  <a:rPr lang="tr-TR"/>
                  <a:t>7 5 </a:t>
                </a:r>
                <a:r>
                  <a:rPr lang="tr-TR" b="1"/>
                  <a:t>1</a:t>
                </a:r>
                <a:r>
                  <a:rPr lang="tr-TR"/>
                  <a:t> 2 3 </a:t>
                </a:r>
                <a:r>
                  <a:rPr lang="tr-TR" b="1"/>
                  <a:t>3</a:t>
                </a:r>
                <a:r>
                  <a:rPr lang="tr-TR"/>
                  <a:t> 9</a:t>
                </a:r>
                <a:r>
                  <a:rPr lang="tr-TR" b="1"/>
                  <a:t> 5</a:t>
                </a:r>
                <a:r>
                  <a:rPr lang="tr-TR"/>
                  <a:t> </a:t>
                </a:r>
                <a:r>
                  <a:rPr lang="tr-TR" b="1"/>
                  <a:t>1 8 5 4 2 3 7 2 6</a:t>
                </a:r>
                <a:r>
                  <a:rPr lang="tr-TR"/>
                  <a:t> 8</a:t>
                </a:r>
                <a:r>
                  <a:rPr lang="tr-TR" b="1"/>
                  <a:t> 4</a:t>
                </a:r>
                <a:r>
                  <a:rPr lang="tr-TR"/>
                  <a:t> 5 </a:t>
                </a:r>
                <a:r>
                  <a:rPr lang="tr-TR" b="1"/>
                  <a:t>6</a:t>
                </a:r>
                <a:r>
                  <a:rPr lang="tr-TR"/>
                  <a:t> 2 </a:t>
                </a:r>
                <a:r>
                  <a:rPr lang="tr-TR" b="1"/>
                  <a:t>2</a:t>
                </a:r>
                <a:r>
                  <a:rPr lang="tr-TR"/>
                  <a:t> </a:t>
                </a:r>
                <a:r>
                  <a:rPr lang="tr-TR" b="1"/>
                  <a:t>8 </a:t>
                </a:r>
                <a:r>
                  <a:rPr lang="tr-TR"/>
                  <a:t>1</a:t>
                </a:r>
                <a:r>
                  <a:rPr lang="tr-TR" b="1"/>
                  <a:t> </a:t>
                </a:r>
                <a:r>
                  <a:rPr lang="tr-TR"/>
                  <a:t>6 </a:t>
                </a:r>
                <a:r>
                  <a:rPr lang="tr-TR" b="1"/>
                  <a:t>7 6 8 4 2 3 4 3 6</a:t>
                </a:r>
                <a:r>
                  <a:rPr lang="tr-TR"/>
                  <a:t> 7 1 5 8 4 3 </a:t>
                </a:r>
                <a:r>
                  <a:rPr lang="tr-TR" b="1"/>
                  <a:t>1 6 2</a:t>
                </a:r>
                <a:r>
                  <a:rPr lang="tr-TR"/>
                  <a:t> </a:t>
                </a:r>
                <a:r>
                  <a:rPr lang="tr-TR" b="1"/>
                  <a:t>9 8 5 4 2 7 5 3 </a:t>
                </a:r>
                <a:r>
                  <a:rPr lang="tr-TR" b="1" smtClean="0"/>
                  <a:t>7</a:t>
                </a:r>
                <a:endParaRPr lang="en-US" b="1" smtClean="0"/>
              </a:p>
              <a:p>
                <a:endParaRPr lang="en-US"/>
              </a:p>
              <a:p>
                <a:r>
                  <a:rPr lang="tr-TR"/>
                  <a:t>Rasgele oluşturulan bu çözümler problemin kurallarına uygun olmayacaktır. Dolayısıyla bir uygunluk fonksiyonu kullanılarak her bir kromozomun çözüm olarak değeri hesaplanmalıdır. Bu fonksiyonda her bir genin herhangi bir kuralı bozma (veya bozmama) sayısı toplamı üzerinden bir formül geliştirilebilir. Bir sonraki neslin türetilmesinde çaprazlama uygulanırken yine başlangıç durumunun sabit kalmasına çaprazlamanın diğer genler üzerinde çeşitli çaprazlama teknikleri kullanılarak yönetilmesine dikkat edilmelidir. Mutasyonun da düşük olasılıkla değiştirilebilir genler üzerinden yapılması sağlanmalıdır. Hedefe ilk kaçıncı iterasyonda (jenerasyonda) varıldığı algoritmanın başarısını belirleyecektir. Yeterli bir iterasyon sonucunda hala hedefe varılamamışsa en uygun çözüm dönülecektir. </a:t>
                </a:r>
                <a:endParaRPr lang="en-US"/>
              </a:p>
              <a:p>
                <a:endParaRPr lang="en-US"/>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mc:Fallback>
      </mc:AlternateContent>
      <p:sp>
        <p:nvSpPr>
          <p:cNvPr id="4" name="Slayt Numarası Yer Tutucusu 3"/>
          <p:cNvSpPr>
            <a:spLocks noGrp="1"/>
          </p:cNvSpPr>
          <p:nvPr>
            <p:ph type="sldNum" sz="quarter" idx="10"/>
          </p:nvPr>
        </p:nvSpPr>
        <p:spPr/>
        <p:txBody>
          <a:bodyPr/>
          <a:lstStyle/>
          <a:p>
            <a:fld id="{6DD9FBEC-52EA-4A77-BFC4-8BC0E2431558}" type="slidenum">
              <a:rPr lang="en-US" smtClean="0"/>
              <a:t>37</a:t>
            </a:fld>
            <a:endParaRPr lang="en-US"/>
          </a:p>
        </p:txBody>
      </p:sp>
    </p:spTree>
    <p:extLst>
      <p:ext uri="{BB962C8B-B14F-4D97-AF65-F5344CB8AC3E}">
        <p14:creationId xmlns:p14="http://schemas.microsoft.com/office/powerpoint/2010/main" val="1431975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en-US"/>
              </a:p>
            </p:txBody>
          </p:sp>
        </mc:Choice>
        <mc:Fallback xmlns="">
          <p:sp>
            <p:nvSpPr>
              <p:cNvPr id="3" name="Not Yer Tutucusu 2"/>
              <p:cNvSpPr>
                <a:spLocks noGrp="1"/>
              </p:cNvSpPr>
              <p:nvPr>
                <p:ph type="body" idx="1"/>
              </p:nvPr>
            </p:nvSpPr>
            <p:spPr/>
            <p:txBody>
              <a:bodyPr/>
              <a:lstStyle/>
              <a:p>
                <a:r>
                  <a:rPr lang="tr-TR" smtClean="0"/>
                  <a:t>Problemin A* algoritması ile çözümü için kapalı durumlar listesi (closed list veya visited list) tutan bir çizge arama (graph search) algoritması programlanacaktır. A* algoritmasının en uygun yolu en az hamlede bulabilmesi için anlamlı sezgiler ve bedeller belirlenip bir değerlendirme fonksiyonu türetilecektir. Başlangıç durumundan (initial state) başlanıp her seferinde mevcut konumda gerçekleştirilebilecek tüm olası hareketler değerlendirilerek hedefe ulaşıp ulaşmama koşulu kontrol edilecektir. Bir hamle neticesinde eğer bir kural ihlali ile karşılaşılıyorsa o zaman o hamle için herhangi bir çocuk kenar listesi (fringe) içerisine yerleştirilmeyebilir veya yüksek bir sezgi bedeli kullanılarak düğümün gezilmesinin ertelenmesi sağlanabilir.</a:t>
                </a:r>
                <a:endParaRPr lang="en-US"/>
              </a:p>
              <a:p>
                <a:r>
                  <a:rPr lang="tr-TR"/>
                  <a:t>Yerel arama algoritmaları en uygun yolu her adımda yapılabilecek hareketleri değerlendirerek değil probleme çözüm olabilecek bazı temsiller üzerinde arama yaparak bulmaya çalışır. Dolayısıyla, problemin genetik algoritma çözümü için uzunluğu 9</a:t>
                </a:r>
                <a:r>
                  <a:rPr lang="tr-TR" i="0">
                    <a:latin typeface="Cambria Math" panose="02040503050406030204" pitchFamily="18" charset="0"/>
                  </a:rPr>
                  <a:t>×</a:t>
                </a:r>
                <a:r>
                  <a:rPr lang="tr-TR"/>
                  <a:t>9 ile ifade edilmiş olan olası çözümler (kromozomlar) oluşturulacaktır. Bir grup kromozom (popülasyon) içerisindeki herhangi bir kromozomu tasarlarken 9</a:t>
                </a:r>
                <a:r>
                  <a:rPr lang="tr-TR" i="0">
                    <a:latin typeface="Cambria Math" panose="02040503050406030204" pitchFamily="18" charset="0"/>
                  </a:rPr>
                  <a:t>×</a:t>
                </a:r>
                <a:r>
                  <a:rPr lang="tr-TR"/>
                  <a:t>9 uzunluklu [1-9] arası rakamlar başlangıç durumuna göre belirlenmiş bir kalıba uygun olarak seçilmelidir. Örneğin </a:t>
                </a:r>
                <a:r>
                  <a:rPr lang="en-US" smtClean="0"/>
                  <a:t>bir</a:t>
                </a:r>
                <a:r>
                  <a:rPr lang="tr-TR" smtClean="0"/>
                  <a:t> </a:t>
                </a:r>
                <a:r>
                  <a:rPr lang="tr-TR"/>
                  <a:t>Sudoku problemi için bir kromozom başlangıç durumundaki rakamlar sabit tutularak şu genlerle oluşturulabilir</a:t>
                </a:r>
                <a:r>
                  <a:rPr lang="tr-TR" smtClean="0"/>
                  <a:t>.</a:t>
                </a:r>
                <a:r>
                  <a:rPr lang="en-US" smtClean="0"/>
                  <a:t> Koyu renkli rakamlar</a:t>
                </a:r>
                <a:r>
                  <a:rPr lang="en-US" baseline="0" smtClean="0"/>
                  <a:t> başlangıç durumunda verilenleri ifade etmektedir.</a:t>
                </a:r>
              </a:p>
              <a:p>
                <a:endParaRPr lang="en-US"/>
              </a:p>
              <a:p>
                <a:r>
                  <a:rPr lang="tr-TR" b="1"/>
                  <a:t>8 </a:t>
                </a:r>
                <a:r>
                  <a:rPr lang="tr-TR"/>
                  <a:t>7 5 4 </a:t>
                </a:r>
                <a:r>
                  <a:rPr lang="tr-TR" b="1"/>
                  <a:t>2</a:t>
                </a:r>
                <a:r>
                  <a:rPr lang="tr-TR"/>
                  <a:t> 3 </a:t>
                </a:r>
                <a:r>
                  <a:rPr lang="tr-TR" b="1"/>
                  <a:t>9 1 </a:t>
                </a:r>
                <a:r>
                  <a:rPr lang="tr-TR"/>
                  <a:t>6 </a:t>
                </a:r>
                <a:r>
                  <a:rPr lang="tr-TR" b="1"/>
                  <a:t>2 3 4 5 1</a:t>
                </a:r>
                <a:r>
                  <a:rPr lang="tr-TR"/>
                  <a:t> 9 6 8 </a:t>
                </a:r>
                <a:r>
                  <a:rPr lang="tr-TR" b="1"/>
                  <a:t>7 7 1 2 3 8 4 6 5 4</a:t>
                </a:r>
                <a:r>
                  <a:rPr lang="tr-TR"/>
                  <a:t> </a:t>
                </a:r>
                <a:r>
                  <a:rPr lang="tr-TR" b="1"/>
                  <a:t>6 </a:t>
                </a:r>
                <a:r>
                  <a:rPr lang="tr-TR"/>
                  <a:t>7 5 </a:t>
                </a:r>
                <a:r>
                  <a:rPr lang="tr-TR" b="1"/>
                  <a:t>1</a:t>
                </a:r>
                <a:r>
                  <a:rPr lang="tr-TR"/>
                  <a:t> 2 3 </a:t>
                </a:r>
                <a:r>
                  <a:rPr lang="tr-TR" b="1"/>
                  <a:t>3</a:t>
                </a:r>
                <a:r>
                  <a:rPr lang="tr-TR"/>
                  <a:t> 9</a:t>
                </a:r>
                <a:r>
                  <a:rPr lang="tr-TR" b="1"/>
                  <a:t> 5</a:t>
                </a:r>
                <a:r>
                  <a:rPr lang="tr-TR"/>
                  <a:t> </a:t>
                </a:r>
                <a:r>
                  <a:rPr lang="tr-TR" b="1"/>
                  <a:t>1 8 5 4 2 3 7 2 6</a:t>
                </a:r>
                <a:r>
                  <a:rPr lang="tr-TR"/>
                  <a:t> 8</a:t>
                </a:r>
                <a:r>
                  <a:rPr lang="tr-TR" b="1"/>
                  <a:t> 4</a:t>
                </a:r>
                <a:r>
                  <a:rPr lang="tr-TR"/>
                  <a:t> 5 </a:t>
                </a:r>
                <a:r>
                  <a:rPr lang="tr-TR" b="1"/>
                  <a:t>6</a:t>
                </a:r>
                <a:r>
                  <a:rPr lang="tr-TR"/>
                  <a:t> 2 </a:t>
                </a:r>
                <a:r>
                  <a:rPr lang="tr-TR" b="1"/>
                  <a:t>2</a:t>
                </a:r>
                <a:r>
                  <a:rPr lang="tr-TR"/>
                  <a:t> </a:t>
                </a:r>
                <a:r>
                  <a:rPr lang="tr-TR" b="1"/>
                  <a:t>8 </a:t>
                </a:r>
                <a:r>
                  <a:rPr lang="tr-TR"/>
                  <a:t>1</a:t>
                </a:r>
                <a:r>
                  <a:rPr lang="tr-TR" b="1"/>
                  <a:t> </a:t>
                </a:r>
                <a:r>
                  <a:rPr lang="tr-TR"/>
                  <a:t>6 </a:t>
                </a:r>
                <a:r>
                  <a:rPr lang="tr-TR" b="1"/>
                  <a:t>7 6 8 4 2 3 4 3 6</a:t>
                </a:r>
                <a:r>
                  <a:rPr lang="tr-TR"/>
                  <a:t> 7 1 5 8 4 3 </a:t>
                </a:r>
                <a:r>
                  <a:rPr lang="tr-TR" b="1"/>
                  <a:t>1 6 2</a:t>
                </a:r>
                <a:r>
                  <a:rPr lang="tr-TR"/>
                  <a:t> </a:t>
                </a:r>
                <a:r>
                  <a:rPr lang="tr-TR" b="1"/>
                  <a:t>9 8 5 4 2 7 5 3 </a:t>
                </a:r>
                <a:r>
                  <a:rPr lang="tr-TR" b="1" smtClean="0"/>
                  <a:t>7</a:t>
                </a:r>
                <a:endParaRPr lang="en-US" b="1" smtClean="0"/>
              </a:p>
              <a:p>
                <a:endParaRPr lang="en-US"/>
              </a:p>
              <a:p>
                <a:r>
                  <a:rPr lang="tr-TR"/>
                  <a:t>Rasgele oluşturulan bu çözümler problemin kurallarına uygun olmayacaktır. Dolayısıyla bir uygunluk fonksiyonu kullanılarak her bir kromozomun çözüm olarak değeri hesaplanmalıdır. Bu fonksiyonda her bir genin herhangi bir kuralı bozma (veya bozmama) sayısı toplamı üzerinden bir formül geliştirilebilir. Bir sonraki neslin türetilmesinde çaprazlama uygulanırken yine başlangıç durumunun sabit kalmasına çaprazlamanın diğer genler üzerinde çeşitli çaprazlama teknikleri kullanılarak yönetilmesine dikkat edilmelidir. Mutasyonun da düşük olasılıkla değiştirilebilir genler üzerinden yapılması sağlanmalıdır. Hedefe ilk kaçıncı iterasyonda (jenerasyonda) varıldığı algoritmanın başarısını belirleyecektir. Yeterli bir iterasyon sonucunda hala hedefe varılamamışsa en uygun çözüm dönülecektir. </a:t>
                </a:r>
                <a:endParaRPr lang="en-US"/>
              </a:p>
              <a:p>
                <a:endParaRPr lang="en-US"/>
              </a:p>
            </p:txBody>
          </p:sp>
        </mc:Fallback>
      </mc:AlternateContent>
      <p:sp>
        <p:nvSpPr>
          <p:cNvPr id="4" name="Slayt Numarası Yer Tutucusu 3"/>
          <p:cNvSpPr>
            <a:spLocks noGrp="1"/>
          </p:cNvSpPr>
          <p:nvPr>
            <p:ph type="sldNum" sz="quarter" idx="10"/>
          </p:nvPr>
        </p:nvSpPr>
        <p:spPr/>
        <p:txBody>
          <a:bodyPr/>
          <a:lstStyle/>
          <a:p>
            <a:fld id="{6DD9FBEC-52EA-4A77-BFC4-8BC0E2431558}" type="slidenum">
              <a:rPr lang="en-US" smtClean="0"/>
              <a:t>38</a:t>
            </a:fld>
            <a:endParaRPr lang="en-US"/>
          </a:p>
        </p:txBody>
      </p:sp>
    </p:spTree>
    <p:extLst>
      <p:ext uri="{BB962C8B-B14F-4D97-AF65-F5344CB8AC3E}">
        <p14:creationId xmlns:p14="http://schemas.microsoft.com/office/powerpoint/2010/main" val="383535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a:t>
            </a:fld>
            <a:endParaRPr lang="tr-TR"/>
          </a:p>
        </p:txBody>
      </p:sp>
    </p:spTree>
    <p:extLst>
      <p:ext uri="{BB962C8B-B14F-4D97-AF65-F5344CB8AC3E}">
        <p14:creationId xmlns:p14="http://schemas.microsoft.com/office/powerpoint/2010/main" val="124433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Fudge</a:t>
            </a:r>
            <a:r>
              <a:rPr lang="tr-TR" dirty="0" smtClean="0"/>
              <a:t> </a:t>
            </a:r>
            <a:r>
              <a:rPr lang="tr-TR" dirty="0" err="1" smtClean="0"/>
              <a:t>factor</a:t>
            </a:r>
            <a:r>
              <a:rPr lang="tr-TR" dirty="0" smtClean="0">
                <a:sym typeface="Wingdings" panose="05000000000000000000" pitchFamily="2" charset="2"/>
              </a:rPr>
              <a:t> Belirsizlik telafi</a:t>
            </a:r>
            <a:r>
              <a:rPr lang="tr-TR" baseline="0" dirty="0" smtClean="0">
                <a:sym typeface="Wingdings" panose="05000000000000000000" pitchFamily="2" charset="2"/>
              </a:rPr>
              <a:t> faktörü</a:t>
            </a:r>
            <a:endParaRPr lang="tr-TR" dirty="0" smtClean="0"/>
          </a:p>
          <a:p>
            <a:r>
              <a:rPr lang="tr-TR" dirty="0" err="1" smtClean="0"/>
              <a:t>Entail</a:t>
            </a:r>
            <a:r>
              <a:rPr lang="tr-TR" dirty="0" smtClean="0">
                <a:sym typeface="Wingdings" panose="05000000000000000000" pitchFamily="2" charset="2"/>
              </a:rPr>
              <a:t> gerektirmek</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3</a:t>
            </a:fld>
            <a:endParaRPr lang="tr-TR"/>
          </a:p>
        </p:txBody>
      </p:sp>
    </p:spTree>
    <p:extLst>
      <p:ext uri="{BB962C8B-B14F-4D97-AF65-F5344CB8AC3E}">
        <p14:creationId xmlns:p14="http://schemas.microsoft.com/office/powerpoint/2010/main" val="23507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Fudge</a:t>
            </a:r>
            <a:r>
              <a:rPr lang="tr-TR" dirty="0" smtClean="0"/>
              <a:t> </a:t>
            </a:r>
            <a:r>
              <a:rPr lang="tr-TR" dirty="0" err="1" smtClean="0"/>
              <a:t>factor</a:t>
            </a:r>
            <a:r>
              <a:rPr lang="tr-TR" dirty="0" smtClean="0">
                <a:sym typeface="Wingdings" panose="05000000000000000000" pitchFamily="2" charset="2"/>
              </a:rPr>
              <a:t> Belirsizlik telafi</a:t>
            </a:r>
            <a:r>
              <a:rPr lang="tr-TR" baseline="0" dirty="0" smtClean="0">
                <a:sym typeface="Wingdings" panose="05000000000000000000" pitchFamily="2" charset="2"/>
              </a:rPr>
              <a:t> faktörü</a:t>
            </a:r>
            <a:endParaRPr lang="tr-TR" dirty="0" smtClean="0"/>
          </a:p>
          <a:p>
            <a:r>
              <a:rPr lang="tr-TR" dirty="0" err="1" smtClean="0"/>
              <a:t>Entail</a:t>
            </a:r>
            <a:r>
              <a:rPr lang="tr-TR" dirty="0" smtClean="0">
                <a:sym typeface="Wingdings" panose="05000000000000000000" pitchFamily="2" charset="2"/>
              </a:rPr>
              <a:t> gerektirmek</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4</a:t>
            </a:fld>
            <a:endParaRPr lang="tr-TR"/>
          </a:p>
        </p:txBody>
      </p:sp>
    </p:spTree>
    <p:extLst>
      <p:ext uri="{BB962C8B-B14F-4D97-AF65-F5344CB8AC3E}">
        <p14:creationId xmlns:p14="http://schemas.microsoft.com/office/powerpoint/2010/main" val="235079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Analogous to logical entailment status KB </a:t>
                </a:r>
                <a:r>
                  <a:rPr lang="en-US" altLang="tr-TR" sz="2000" dirty="0"/>
                  <a:t>|→</a:t>
                </a:r>
                <a:r>
                  <a:rPr lang="tr-TR" altLang="tr-TR" sz="2000" dirty="0"/>
                  <a:t> </a:t>
                </a:r>
                <a14:m>
                  <m:oMath xmlns:m="http://schemas.openxmlformats.org/officeDocument/2006/math">
                    <m:r>
                      <a:rPr lang="tr-TR" altLang="tr-TR" sz="2000">
                        <a:latin typeface="Cambria Math"/>
                      </a:rPr>
                      <m:t>𝛼</m:t>
                    </m:r>
                  </m:oMath>
                </a14:m>
                <a:r>
                  <a:rPr lang="en-US" sz="2000" dirty="0"/>
                  <a:t> </a:t>
                </a:r>
                <a:r>
                  <a:rPr lang="tr-TR" sz="2000" dirty="0" smtClean="0"/>
                  <a:t>, but</a:t>
                </a:r>
                <a:r>
                  <a:rPr lang="en-US" sz="2000" dirty="0" smtClean="0"/>
                  <a:t> </a:t>
                </a:r>
                <a:r>
                  <a:rPr lang="en-US" sz="2000" dirty="0"/>
                  <a:t>not truth.</a:t>
                </a:r>
              </a:p>
              <a:p>
                <a:endParaRPr lang="en-US" sz="1200" b="0" i="0" u="none" strike="noStrike" kern="1200" baseline="0" smtClean="0">
                  <a:solidFill>
                    <a:schemeClr val="tx1"/>
                  </a:solidFill>
                  <a:latin typeface="+mn-lt"/>
                  <a:ea typeface="+mn-ea"/>
                  <a:cs typeface="+mn-cs"/>
                </a:endParaRPr>
              </a:p>
              <a:p>
                <a:r>
                  <a:rPr lang="en-US" sz="1200" b="0" i="0" u="none" strike="noStrike" kern="1200" baseline="0" smtClean="0">
                    <a:solidFill>
                      <a:schemeClr val="tx1"/>
                    </a:solidFill>
                    <a:latin typeface="+mn-lt"/>
                    <a:ea typeface="+mn-ea"/>
                    <a:cs typeface="+mn-cs"/>
                  </a:rPr>
                  <a:t>Laziness tembellik</a:t>
                </a:r>
              </a:p>
              <a:p>
                <a:r>
                  <a:rPr lang="en-US" sz="1200" b="0" i="0" u="none" strike="noStrike" kern="1200" baseline="0" smtClean="0">
                    <a:solidFill>
                      <a:schemeClr val="tx1"/>
                    </a:solidFill>
                    <a:latin typeface="+mn-lt"/>
                    <a:ea typeface="+mn-ea"/>
                    <a:cs typeface="+mn-cs"/>
                  </a:rPr>
                  <a:t>Ignorance bilgisizlik</a:t>
                </a:r>
                <a:endParaRPr lang="en-US" sz="1200" b="0" i="0" u="none" strike="noStrike" kern="1200" baseline="0" dirty="0" smtClean="0">
                  <a:solidFill>
                    <a:schemeClr val="tx1"/>
                  </a:solidFill>
                  <a:latin typeface="+mn-lt"/>
                  <a:ea typeface="+mn-ea"/>
                  <a:cs typeface="+mn-cs"/>
                </a:endParaRPr>
              </a:p>
            </p:txBody>
          </p:sp>
        </mc:Choice>
        <mc:Fallback xmlns="">
          <p:sp>
            <p:nvSpPr>
              <p:cNvPr id="3" name="Not Yer Tutucusu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Analogous to logical entailment status KB </a:t>
                </a:r>
                <a:r>
                  <a:rPr lang="en-US" altLang="tr-TR" sz="1200" i="1" dirty="0" smtClean="0"/>
                  <a:t>|</a:t>
                </a:r>
                <a:r>
                  <a:rPr lang="en-US" altLang="tr-TR" sz="1200" dirty="0" smtClean="0">
                    <a:cs typeface="Arial" charset="0"/>
                  </a:rPr>
                  <a:t>→</a:t>
                </a:r>
                <a:r>
                  <a:rPr lang="tr-TR" altLang="tr-TR" sz="1200" dirty="0" smtClean="0">
                    <a:cs typeface="Arial" charset="0"/>
                  </a:rPr>
                  <a:t> </a:t>
                </a:r>
                <a:r>
                  <a:rPr lang="tr-TR" altLang="tr-TR" sz="1200" i="0" smtClean="0">
                    <a:latin typeface="Cambria Math"/>
                    <a:ea typeface="Cambria Math"/>
                    <a:cs typeface="Arial" charset="0"/>
                  </a:rPr>
                  <a:t>𝛼</a:t>
                </a:r>
                <a:r>
                  <a:rPr lang="en-US" sz="1200" b="0" i="0" u="none" strike="noStrike" kern="1200" baseline="0" dirty="0" smtClean="0">
                    <a:solidFill>
                      <a:schemeClr val="tx1"/>
                    </a:solidFill>
                    <a:latin typeface="+mn-lt"/>
                    <a:ea typeface="+mn-ea"/>
                    <a:cs typeface="+mn-cs"/>
                  </a:rPr>
                  <a:t> , not truth.</a:t>
                </a:r>
              </a:p>
            </p:txBody>
          </p:sp>
        </mc:Fallback>
      </mc:AlternateContent>
      <p:sp>
        <p:nvSpPr>
          <p:cNvPr id="4" name="Slayt Numarası Yer Tutucusu 3"/>
          <p:cNvSpPr>
            <a:spLocks noGrp="1"/>
          </p:cNvSpPr>
          <p:nvPr>
            <p:ph type="sldNum" sz="quarter" idx="10"/>
          </p:nvPr>
        </p:nvSpPr>
        <p:spPr/>
        <p:txBody>
          <a:bodyPr/>
          <a:lstStyle/>
          <a:p>
            <a:fld id="{C06F112B-FED6-4915-A0F9-D07E31D399C3}" type="slidenum">
              <a:rPr lang="tr-TR" smtClean="0"/>
              <a:t>5</a:t>
            </a:fld>
            <a:endParaRPr lang="tr-TR"/>
          </a:p>
        </p:txBody>
      </p:sp>
    </p:spTree>
    <p:extLst>
      <p:ext uri="{BB962C8B-B14F-4D97-AF65-F5344CB8AC3E}">
        <p14:creationId xmlns:p14="http://schemas.microsoft.com/office/powerpoint/2010/main" val="89810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Catch</a:t>
            </a:r>
            <a:r>
              <a:rPr lang="tr-TR" dirty="0" smtClean="0"/>
              <a:t> diş doktorunun diş kontrol çubuğunun dişe takılması</a:t>
            </a:r>
          </a:p>
          <a:p>
            <a:r>
              <a:rPr lang="tr-TR" dirty="0" err="1" smtClean="0"/>
              <a:t>Toothache</a:t>
            </a:r>
            <a:r>
              <a:rPr lang="tr-TR" dirty="0" smtClean="0"/>
              <a:t> diş ağrısı</a:t>
            </a:r>
          </a:p>
          <a:p>
            <a:r>
              <a:rPr lang="tr-TR" dirty="0" err="1" smtClean="0"/>
              <a:t>Cavityçürük</a:t>
            </a:r>
            <a:endParaRPr lang="tr-TR" dirty="0" smtClean="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10</a:t>
            </a:fld>
            <a:endParaRPr lang="tr-TR"/>
          </a:p>
        </p:txBody>
      </p:sp>
    </p:spTree>
    <p:extLst>
      <p:ext uri="{BB962C8B-B14F-4D97-AF65-F5344CB8AC3E}">
        <p14:creationId xmlns:p14="http://schemas.microsoft.com/office/powerpoint/2010/main" val="213949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11</a:t>
            </a:fld>
            <a:endParaRPr lang="tr-TR"/>
          </a:p>
        </p:txBody>
      </p:sp>
    </p:spTree>
    <p:extLst>
      <p:ext uri="{BB962C8B-B14F-4D97-AF65-F5344CB8AC3E}">
        <p14:creationId xmlns:p14="http://schemas.microsoft.com/office/powerpoint/2010/main" val="170527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Axiom</a:t>
            </a:r>
            <a:r>
              <a:rPr lang="tr-TR" dirty="0" smtClean="0"/>
              <a:t>: A</a:t>
            </a:r>
            <a:r>
              <a:rPr lang="tr-TR" baseline="0" dirty="0" smtClean="0"/>
              <a:t> </a:t>
            </a:r>
            <a:r>
              <a:rPr lang="tr-TR" baseline="0" dirty="0" err="1" smtClean="0"/>
              <a:t>thought</a:t>
            </a:r>
            <a:r>
              <a:rPr lang="tr-TR" baseline="0" dirty="0" smtClean="0"/>
              <a:t> </a:t>
            </a:r>
            <a:r>
              <a:rPr lang="tr-TR" baseline="0" dirty="0" err="1" smtClean="0"/>
              <a:t>or</a:t>
            </a:r>
            <a:r>
              <a:rPr lang="tr-TR" baseline="0" dirty="0" smtClean="0"/>
              <a:t> </a:t>
            </a:r>
            <a:r>
              <a:rPr lang="tr-TR" baseline="0" dirty="0" err="1" smtClean="0"/>
              <a:t>judgement</a:t>
            </a:r>
            <a:r>
              <a:rPr lang="tr-TR" baseline="0" dirty="0" smtClean="0"/>
              <a:t> </a:t>
            </a:r>
            <a:r>
              <a:rPr lang="tr-TR" baseline="0" dirty="0" err="1" smtClean="0"/>
              <a:t>commonly</a:t>
            </a:r>
            <a:r>
              <a:rPr lang="tr-TR" baseline="0" dirty="0" smtClean="0"/>
              <a:t> </a:t>
            </a:r>
            <a:r>
              <a:rPr lang="tr-TR" baseline="0" dirty="0" err="1" smtClean="0"/>
              <a:t>accepted</a:t>
            </a:r>
            <a:r>
              <a:rPr lang="tr-TR" baseline="0" dirty="0" smtClean="0"/>
              <a:t> </a:t>
            </a:r>
            <a:r>
              <a:rPr lang="tr-TR" baseline="0" dirty="0" err="1" smtClean="0"/>
              <a:t>to</a:t>
            </a:r>
            <a:r>
              <a:rPr lang="tr-TR" baseline="0" dirty="0" smtClean="0"/>
              <a:t> be </a:t>
            </a:r>
            <a:r>
              <a:rPr lang="tr-TR" baseline="0" dirty="0" err="1" smtClean="0"/>
              <a:t>true</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16</a:t>
            </a:fld>
            <a:endParaRPr lang="tr-TR"/>
          </a:p>
        </p:txBody>
      </p:sp>
    </p:spTree>
    <p:extLst>
      <p:ext uri="{BB962C8B-B14F-4D97-AF65-F5344CB8AC3E}">
        <p14:creationId xmlns:p14="http://schemas.microsoft.com/office/powerpoint/2010/main" val="1131188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19</a:t>
            </a:fld>
            <a:endParaRPr lang="tr-TR"/>
          </a:p>
        </p:txBody>
      </p:sp>
    </p:spTree>
    <p:extLst>
      <p:ext uri="{BB962C8B-B14F-4D97-AF65-F5344CB8AC3E}">
        <p14:creationId xmlns:p14="http://schemas.microsoft.com/office/powerpoint/2010/main" val="2073962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13.11.2024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13.11.2024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5.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6.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7.wdp"/></Relationships>
</file>

<file path=ppt/slides/_rels/slide2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0.png"/><Relationship Id="rId1" Type="http://schemas.openxmlformats.org/officeDocument/2006/relationships/slideLayout" Target="../slideLayouts/slideLayout2.xml"/><Relationship Id="rId4" Type="http://schemas.microsoft.com/office/2007/relationships/hdphoto" Target="../media/hdphoto9.wdp"/></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2.xml"/><Relationship Id="rId4" Type="http://schemas.microsoft.com/office/2007/relationships/hdphoto" Target="../media/hdphoto10.wdp"/></Relationships>
</file>

<file path=ppt/slides/_rels/slide2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9" y="-20955"/>
            <a:ext cx="9144000" cy="3764280"/>
          </a:xfrm>
          <a:prstGeom prst="rect">
            <a:avLst/>
          </a:prstGeom>
        </p:spPr>
      </p:pic>
      <p:sp>
        <p:nvSpPr>
          <p:cNvPr id="2" name="Başlık 1"/>
          <p:cNvSpPr>
            <a:spLocks noGrp="1"/>
          </p:cNvSpPr>
          <p:nvPr>
            <p:ph type="ctrTitle"/>
          </p:nvPr>
        </p:nvSpPr>
        <p:spPr>
          <a:xfrm>
            <a:off x="1600783" y="4650896"/>
            <a:ext cx="3043225" cy="1470025"/>
          </a:xfrm>
        </p:spPr>
        <p:txBody>
          <a:bodyPr>
            <a:normAutofit fontScale="90000"/>
          </a:bodyPr>
          <a:lstStyle/>
          <a:p>
            <a:pPr algn="r"/>
            <a:r>
              <a:rPr lang="tr-TR" sz="3600" smtClean="0">
                <a:solidFill>
                  <a:schemeClr val="tx1">
                    <a:lumMod val="65000"/>
                    <a:lumOff val="35000"/>
                  </a:schemeClr>
                </a:solidFill>
              </a:rPr>
              <a:t>BM</a:t>
            </a:r>
            <a:r>
              <a:rPr lang="en-US" sz="3600" smtClean="0">
                <a:solidFill>
                  <a:schemeClr val="tx1">
                    <a:lumMod val="65000"/>
                    <a:lumOff val="35000"/>
                  </a:schemeClr>
                </a:solidFill>
              </a:rPr>
              <a:t>B3015</a:t>
            </a:r>
            <a:r>
              <a:rPr lang="tr-TR" sz="3600" smtClean="0">
                <a:solidFill>
                  <a:schemeClr val="tx1">
                    <a:lumMod val="65000"/>
                    <a:lumOff val="35000"/>
                  </a:schemeClr>
                </a:solidFill>
              </a:rPr>
              <a:t> </a:t>
            </a:r>
            <a:r>
              <a:rPr lang="tr-TR" sz="3600" dirty="0">
                <a:solidFill>
                  <a:schemeClr val="tx1">
                    <a:lumMod val="65000"/>
                    <a:lumOff val="35000"/>
                  </a:schemeClr>
                </a:solidFill>
              </a:rPr>
              <a:t/>
            </a:r>
            <a:br>
              <a:rPr lang="tr-TR" sz="3600" dirty="0">
                <a:solidFill>
                  <a:schemeClr val="tx1">
                    <a:lumMod val="65000"/>
                    <a:lumOff val="35000"/>
                  </a:schemeClr>
                </a:solidFill>
              </a:rPr>
            </a:br>
            <a:r>
              <a:rPr lang="tr-TR" sz="3600">
                <a:solidFill>
                  <a:schemeClr val="tx1">
                    <a:lumMod val="65000"/>
                    <a:lumOff val="35000"/>
                  </a:schemeClr>
                </a:solidFill>
              </a:rPr>
              <a:t>ARTIFICIAL </a:t>
            </a:r>
            <a:r>
              <a:rPr lang="tr-TR" sz="3600" smtClean="0">
                <a:solidFill>
                  <a:schemeClr val="tx1">
                    <a:lumMod val="65000"/>
                    <a:lumOff val="35000"/>
                  </a:schemeClr>
                </a:solidFill>
              </a:rPr>
              <a:t>INTELLIGENCE</a:t>
            </a:r>
            <a:endParaRPr lang="tr-TR" sz="3600" dirty="0">
              <a:solidFill>
                <a:schemeClr val="tx1">
                  <a:lumMod val="65000"/>
                  <a:lumOff val="35000"/>
                </a:schemeClr>
              </a:solidFill>
            </a:endParaRPr>
          </a:p>
        </p:txBody>
      </p:sp>
      <p:sp>
        <p:nvSpPr>
          <p:cNvPr id="3" name="Alt Başlık 2"/>
          <p:cNvSpPr>
            <a:spLocks noGrp="1"/>
          </p:cNvSpPr>
          <p:nvPr>
            <p:ph type="subTitle" idx="1"/>
          </p:nvPr>
        </p:nvSpPr>
        <p:spPr>
          <a:xfrm>
            <a:off x="4932040" y="5157192"/>
            <a:ext cx="4211960" cy="725299"/>
          </a:xfrm>
        </p:spPr>
        <p:txBody>
          <a:bodyPr>
            <a:normAutofit fontScale="92500"/>
          </a:bodyPr>
          <a:lstStyle/>
          <a:p>
            <a:pPr algn="l"/>
            <a:r>
              <a:rPr lang="tr-TR" sz="2800"/>
              <a:t>UNCERTAINTY</a:t>
            </a:r>
            <a:r>
              <a:rPr lang="en-US" sz="2800"/>
              <a:t> </a:t>
            </a:r>
            <a:r>
              <a:rPr lang="en-US" sz="2800" smtClean="0"/>
              <a:t>&amp; </a:t>
            </a:r>
            <a:r>
              <a:rPr lang="tr-TR" sz="2800"/>
              <a:t>BAYES’ RULE</a:t>
            </a:r>
            <a:endParaRPr lang="tr-TR" sz="2800" dirty="0"/>
          </a:p>
        </p:txBody>
      </p:sp>
      <p:pic>
        <p:nvPicPr>
          <p:cNvPr id="1026" name="Picture 2" descr="http://www.uludag.edu.tr/uploads/5/menu_resimler/logojpeg.jp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79512" y="4688189"/>
            <a:ext cx="1296144" cy="12961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Düz Bağlayıcı 7"/>
          <p:cNvCxnSpPr/>
          <p:nvPr/>
        </p:nvCxnSpPr>
        <p:spPr>
          <a:xfrm>
            <a:off x="4860032" y="4449804"/>
            <a:ext cx="0" cy="1671117"/>
          </a:xfrm>
          <a:prstGeom prst="line">
            <a:avLst/>
          </a:prstGeom>
          <a:ln w="28575">
            <a:solidFill>
              <a:schemeClr val="accent5">
                <a:lumMod val="50000"/>
              </a:scheme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13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err="1" smtClean="0"/>
              <a:t>Example</a:t>
            </a:r>
            <a:r>
              <a:rPr lang="tr-TR" dirty="0" smtClean="0"/>
              <a:t>: </a:t>
            </a:r>
            <a:r>
              <a:rPr lang="tr-TR" dirty="0" err="1" smtClean="0"/>
              <a:t>Cavity</a:t>
            </a:r>
            <a:endParaRPr lang="tr-TR" dirty="0"/>
          </a:p>
        </p:txBody>
      </p:sp>
      <p:sp>
        <p:nvSpPr>
          <p:cNvPr id="3" name="İçerik Yer Tutucusu 2"/>
          <p:cNvSpPr>
            <a:spLocks noGrp="1"/>
          </p:cNvSpPr>
          <p:nvPr>
            <p:ph idx="1"/>
          </p:nvPr>
        </p:nvSpPr>
        <p:spPr/>
        <p:txBody>
          <a:bodyPr/>
          <a:lstStyle/>
          <a:p>
            <a:r>
              <a:rPr lang="tr-TR" dirty="0" err="1" smtClean="0"/>
              <a:t>Random</a:t>
            </a:r>
            <a:r>
              <a:rPr lang="tr-TR" dirty="0" smtClean="0"/>
              <a:t> </a:t>
            </a:r>
            <a:r>
              <a:rPr lang="tr-TR" dirty="0" err="1" smtClean="0"/>
              <a:t>variables</a:t>
            </a:r>
            <a:endParaRPr lang="tr-TR" dirty="0" smtClean="0"/>
          </a:p>
          <a:p>
            <a:pPr lvl="1"/>
            <a:r>
              <a:rPr lang="tr-TR" dirty="0" err="1" smtClean="0"/>
              <a:t>Weather</a:t>
            </a:r>
            <a:r>
              <a:rPr lang="tr-TR" dirty="0" smtClean="0"/>
              <a:t>, </a:t>
            </a:r>
            <a:r>
              <a:rPr lang="tr-TR" dirty="0" err="1" smtClean="0"/>
              <a:t>Cavity</a:t>
            </a:r>
            <a:r>
              <a:rPr lang="tr-TR" dirty="0" smtClean="0"/>
              <a:t>, </a:t>
            </a:r>
            <a:r>
              <a:rPr lang="tr-TR" dirty="0" err="1" smtClean="0"/>
              <a:t>Toothache</a:t>
            </a:r>
            <a:r>
              <a:rPr lang="tr-TR" dirty="0" smtClean="0"/>
              <a:t>, </a:t>
            </a:r>
            <a:r>
              <a:rPr lang="tr-TR" dirty="0" err="1" smtClean="0"/>
              <a:t>Catch</a:t>
            </a:r>
            <a:endParaRPr lang="tr-TR" dirty="0"/>
          </a:p>
        </p:txBody>
      </p:sp>
      <p:pic>
        <p:nvPicPr>
          <p:cNvPr id="5" name="Resim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9108" y="3402033"/>
            <a:ext cx="5365784" cy="2737153"/>
          </a:xfrm>
          <a:prstGeom prst="rect">
            <a:avLst/>
          </a:prstGeom>
        </p:spPr>
      </p:pic>
    </p:spTree>
    <p:extLst>
      <p:ext uri="{BB962C8B-B14F-4D97-AF65-F5344CB8AC3E}">
        <p14:creationId xmlns:p14="http://schemas.microsoft.com/office/powerpoint/2010/main" val="907414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Random</a:t>
            </a:r>
            <a:r>
              <a:rPr lang="tr-TR" dirty="0" smtClean="0"/>
              <a:t> </a:t>
            </a:r>
            <a:r>
              <a:rPr lang="tr-TR" dirty="0" err="1" smtClean="0"/>
              <a:t>Variables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r>
                  <a:rPr lang="en-US" sz="2400" dirty="0" smtClean="0"/>
                  <a:t>A </a:t>
                </a:r>
                <a:r>
                  <a:rPr lang="en-US" sz="2400" dirty="0"/>
                  <a:t>random variable </a:t>
                </a:r>
                <a:r>
                  <a:rPr lang="tr-TR" sz="2400" dirty="0" smtClean="0"/>
                  <a:t>is </a:t>
                </a:r>
                <a:r>
                  <a:rPr lang="en-US" sz="2400" dirty="0" smtClean="0"/>
                  <a:t>a </a:t>
                </a:r>
                <a:r>
                  <a:rPr lang="en-US" sz="2400" dirty="0"/>
                  <a:t>function that maps sample points </a:t>
                </a:r>
                <a14:m>
                  <m:oMath xmlns:m="http://schemas.openxmlformats.org/officeDocument/2006/math">
                    <m:r>
                      <a:rPr lang="en-US" sz="2400" i="1">
                        <a:latin typeface="Cambria Math" panose="02040503050406030204" pitchFamily="18" charset="0"/>
                      </a:rPr>
                      <m:t>𝜔</m:t>
                    </m:r>
                  </m:oMath>
                </a14:m>
                <a:r>
                  <a:rPr lang="en-US" sz="2400" dirty="0"/>
                  <a:t> to real </a:t>
                </a:r>
                <a:r>
                  <a:rPr lang="en-US" sz="2400" dirty="0" smtClean="0"/>
                  <a:t>numbers</a:t>
                </a:r>
                <a:r>
                  <a:rPr lang="tr-TR" sz="2400" dirty="0" smtClean="0"/>
                  <a:t>, </a:t>
                </a:r>
                <a:r>
                  <a:rPr lang="tr-TR" sz="2400" dirty="0" err="1" smtClean="0"/>
                  <a:t>categorical</a:t>
                </a:r>
                <a:r>
                  <a:rPr lang="tr-TR" sz="2400" dirty="0" smtClean="0"/>
                  <a:t> </a:t>
                </a:r>
                <a:r>
                  <a:rPr lang="tr-TR" sz="2400" dirty="0" err="1" smtClean="0"/>
                  <a:t>values</a:t>
                </a:r>
                <a:r>
                  <a:rPr lang="tr-TR" sz="2400" dirty="0" smtClean="0"/>
                  <a:t>,</a:t>
                </a:r>
                <a:r>
                  <a:rPr lang="en-US" sz="2400" dirty="0" smtClean="0"/>
                  <a:t> </a:t>
                </a:r>
                <a:r>
                  <a:rPr lang="en-US" sz="2400" dirty="0"/>
                  <a:t>or Boolean </a:t>
                </a:r>
                <a:r>
                  <a:rPr lang="en-US" sz="2400" dirty="0" smtClean="0"/>
                  <a:t>values</a:t>
                </a:r>
                <a:endParaRPr lang="tr-TR" sz="2400" dirty="0" smtClean="0"/>
              </a:p>
              <a:p>
                <a:r>
                  <a:rPr lang="en-US" altLang="tr-TR" sz="2400" smtClean="0">
                    <a:solidFill>
                      <a:schemeClr val="accent5">
                        <a:lumMod val="50000"/>
                      </a:schemeClr>
                    </a:solidFill>
                  </a:rPr>
                  <a:t>Boolean </a:t>
                </a:r>
                <a:r>
                  <a:rPr lang="en-US" altLang="tr-TR" sz="2400" dirty="0"/>
                  <a:t>random </a:t>
                </a:r>
                <a:r>
                  <a:rPr lang="en-US" altLang="tr-TR" sz="2400" dirty="0" smtClean="0"/>
                  <a:t>variables</a:t>
                </a:r>
                <a:endParaRPr lang="tr-TR" altLang="tr-TR" sz="2400" dirty="0" smtClean="0"/>
              </a:p>
              <a:p>
                <a:pPr lvl="1"/>
                <a:r>
                  <a:rPr lang="en-US" altLang="tr-TR" sz="2000" dirty="0" smtClean="0"/>
                  <a:t>e.g</a:t>
                </a:r>
                <a:r>
                  <a:rPr lang="en-US" altLang="tr-TR" sz="2000" dirty="0"/>
                  <a:t>., </a:t>
                </a:r>
                <a:r>
                  <a:rPr lang="en-US" altLang="tr-TR" sz="2000" i="1" dirty="0"/>
                  <a:t>Cavity</a:t>
                </a:r>
                <a:r>
                  <a:rPr lang="en-US" altLang="tr-TR" sz="2000" dirty="0"/>
                  <a:t> (do I have a cavity</a:t>
                </a:r>
                <a:r>
                  <a:rPr lang="en-US" altLang="tr-TR" sz="2000" dirty="0" smtClean="0"/>
                  <a:t>?)</a:t>
                </a:r>
                <a:r>
                  <a:rPr lang="tr-TR" altLang="tr-TR" sz="2000" dirty="0" smtClean="0"/>
                  <a:t> </a:t>
                </a:r>
                <a:r>
                  <a:rPr lang="en-US" altLang="tr-TR" sz="2000" dirty="0"/>
                  <a:t>is one of </a:t>
                </a:r>
                <a:r>
                  <a:rPr lang="tr-TR" altLang="tr-TR" sz="2000" dirty="0" smtClean="0"/>
                  <a:t>&lt;</a:t>
                </a:r>
                <a:r>
                  <a:rPr lang="tr-TR" altLang="tr-TR" sz="2000" dirty="0" err="1" smtClean="0"/>
                  <a:t>true</a:t>
                </a:r>
                <a:r>
                  <a:rPr lang="tr-TR" altLang="tr-TR" sz="2000" dirty="0" smtClean="0"/>
                  <a:t>, </a:t>
                </a:r>
                <a:r>
                  <a:rPr lang="tr-TR" altLang="tr-TR" sz="2000" dirty="0" err="1" smtClean="0"/>
                  <a:t>false</a:t>
                </a:r>
                <a:r>
                  <a:rPr lang="tr-TR" altLang="tr-TR" sz="2000" dirty="0" smtClean="0"/>
                  <a:t>&gt;</a:t>
                </a:r>
                <a:endParaRPr lang="en-US" altLang="tr-TR" sz="2000" dirty="0"/>
              </a:p>
              <a:p>
                <a:r>
                  <a:rPr lang="en-US" altLang="tr-TR" sz="2400" dirty="0">
                    <a:solidFill>
                      <a:schemeClr val="accent5">
                        <a:lumMod val="50000"/>
                      </a:schemeClr>
                    </a:solidFill>
                  </a:rPr>
                  <a:t>Discrete </a:t>
                </a:r>
                <a:r>
                  <a:rPr lang="en-US" altLang="tr-TR" sz="2400" dirty="0"/>
                  <a:t>random </a:t>
                </a:r>
                <a:r>
                  <a:rPr lang="en-US" altLang="tr-TR" sz="2400" dirty="0" smtClean="0"/>
                  <a:t>variables</a:t>
                </a:r>
                <a:endParaRPr lang="tr-TR" altLang="tr-TR" sz="2400" dirty="0" smtClean="0"/>
              </a:p>
              <a:p>
                <a:pPr lvl="1"/>
                <a:r>
                  <a:rPr lang="en-US" altLang="tr-TR" sz="2000" dirty="0" smtClean="0"/>
                  <a:t>e.g., </a:t>
                </a:r>
                <a:r>
                  <a:rPr lang="en-US" altLang="tr-TR" sz="2000" i="1" dirty="0" smtClean="0"/>
                  <a:t>Weather</a:t>
                </a:r>
                <a:r>
                  <a:rPr lang="en-US" altLang="tr-TR" sz="2000" dirty="0" smtClean="0"/>
                  <a:t> is one of &lt;</a:t>
                </a:r>
                <a:r>
                  <a:rPr lang="en-US" altLang="tr-TR" sz="2000" i="1" dirty="0" smtClean="0"/>
                  <a:t>sunny,</a:t>
                </a:r>
                <a:r>
                  <a:rPr lang="tr-TR" altLang="tr-TR" sz="2000" i="1" dirty="0" smtClean="0"/>
                  <a:t> </a:t>
                </a:r>
                <a:r>
                  <a:rPr lang="en-US" altLang="tr-TR" sz="2000" i="1" dirty="0" smtClean="0"/>
                  <a:t>rainy,</a:t>
                </a:r>
                <a:r>
                  <a:rPr lang="tr-TR" altLang="tr-TR" sz="2000" i="1" dirty="0" smtClean="0"/>
                  <a:t> </a:t>
                </a:r>
                <a:r>
                  <a:rPr lang="en-US" altLang="tr-TR" sz="2000" i="1" dirty="0" smtClean="0"/>
                  <a:t>cloudy,</a:t>
                </a:r>
                <a:r>
                  <a:rPr lang="tr-TR" altLang="tr-TR" sz="2000" i="1" dirty="0" smtClean="0"/>
                  <a:t> </a:t>
                </a:r>
                <a:r>
                  <a:rPr lang="en-US" altLang="tr-TR" sz="2000" i="1" dirty="0" smtClean="0"/>
                  <a:t>snow</a:t>
                </a:r>
                <a:r>
                  <a:rPr lang="en-US" altLang="tr-TR" sz="2000" dirty="0" smtClean="0"/>
                  <a:t>&gt;</a:t>
                </a:r>
                <a:endParaRPr lang="en-US" altLang="tr-TR" sz="2000" dirty="0"/>
              </a:p>
              <a:p>
                <a:pPr lvl="1"/>
                <a:r>
                  <a:rPr lang="en-US" altLang="tr-TR" sz="2000" dirty="0"/>
                  <a:t>Domain values must be exhaustive and mutually </a:t>
                </a:r>
                <a:r>
                  <a:rPr lang="en-US" altLang="tr-TR" sz="2000" dirty="0" smtClean="0"/>
                  <a:t>exclusive</a:t>
                </a:r>
                <a:endParaRPr lang="tr-TR" altLang="tr-TR" sz="2000" dirty="0" smtClean="0"/>
              </a:p>
              <a:p>
                <a:r>
                  <a:rPr lang="tr-TR" altLang="tr-TR" sz="2400" dirty="0" err="1" smtClean="0">
                    <a:solidFill>
                      <a:schemeClr val="accent5">
                        <a:lumMod val="50000"/>
                      </a:schemeClr>
                    </a:solidFill>
                  </a:rPr>
                  <a:t>Continuous</a:t>
                </a:r>
                <a:r>
                  <a:rPr lang="tr-TR" altLang="tr-TR" sz="2400" dirty="0" smtClean="0">
                    <a:solidFill>
                      <a:schemeClr val="accent5">
                        <a:lumMod val="50000"/>
                      </a:schemeClr>
                    </a:solidFill>
                  </a:rPr>
                  <a:t> </a:t>
                </a:r>
                <a:r>
                  <a:rPr lang="en-US" altLang="tr-TR" sz="2400" dirty="0" smtClean="0"/>
                  <a:t>random variables</a:t>
                </a:r>
                <a:r>
                  <a:rPr lang="tr-TR" altLang="tr-TR" sz="2400" dirty="0" smtClean="0"/>
                  <a:t> (</a:t>
                </a:r>
                <a:r>
                  <a:rPr lang="tr-TR" altLang="tr-TR" sz="2400" dirty="0" err="1" smtClean="0"/>
                  <a:t>bounded</a:t>
                </a:r>
                <a:r>
                  <a:rPr lang="tr-TR" altLang="tr-TR" sz="2400" dirty="0" smtClean="0"/>
                  <a:t> </a:t>
                </a:r>
                <a:r>
                  <a:rPr lang="tr-TR" altLang="tr-TR" sz="2400" dirty="0" err="1" smtClean="0"/>
                  <a:t>or</a:t>
                </a:r>
                <a:r>
                  <a:rPr lang="tr-TR" altLang="tr-TR" sz="2400" dirty="0" smtClean="0"/>
                  <a:t> </a:t>
                </a:r>
                <a:r>
                  <a:rPr lang="tr-TR" altLang="tr-TR" sz="2400" dirty="0" err="1" smtClean="0"/>
                  <a:t>unbounded</a:t>
                </a:r>
                <a:r>
                  <a:rPr lang="tr-TR" altLang="tr-TR" sz="2400" dirty="0" smtClean="0"/>
                  <a:t>)</a:t>
                </a:r>
              </a:p>
              <a:p>
                <a:pPr lvl="1"/>
                <a:r>
                  <a:rPr lang="tr-TR" altLang="tr-TR" sz="2000" dirty="0" err="1" smtClean="0"/>
                  <a:t>e.g</a:t>
                </a:r>
                <a:r>
                  <a:rPr lang="tr-TR" altLang="tr-TR" sz="2000" dirty="0" smtClean="0"/>
                  <a:t>., </a:t>
                </a:r>
                <a:r>
                  <a:rPr lang="en-US" sz="1800" dirty="0" smtClean="0"/>
                  <a:t>Temp=21</a:t>
                </a:r>
                <a:r>
                  <a:rPr lang="tr-TR" sz="1800" dirty="0" smtClean="0"/>
                  <a:t>.</a:t>
                </a:r>
                <a:r>
                  <a:rPr lang="en-US" sz="1800" dirty="0" smtClean="0"/>
                  <a:t>6</a:t>
                </a:r>
                <a:r>
                  <a:rPr lang="en-US" sz="1800" dirty="0"/>
                  <a:t>; also allow, e.g., Temp &lt; </a:t>
                </a:r>
                <a:r>
                  <a:rPr lang="en-US" sz="1800" dirty="0" smtClean="0"/>
                  <a:t>22</a:t>
                </a:r>
                <a:r>
                  <a:rPr lang="tr-TR" sz="1800" dirty="0" smtClean="0"/>
                  <a:t>.</a:t>
                </a:r>
                <a:r>
                  <a:rPr lang="en-US" sz="1800" dirty="0" smtClean="0"/>
                  <a:t>0</a:t>
                </a:r>
                <a:endParaRPr lang="tr-TR" alt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3"/>
                <a:stretch>
                  <a:fillRect l="-963" t="-1078" r="-296"/>
                </a:stretch>
              </a:blipFill>
            </p:spPr>
            <p:txBody>
              <a:bodyPr/>
              <a:lstStyle/>
              <a:p>
                <a:r>
                  <a:rPr lang="en-US">
                    <a:noFill/>
                  </a:rPr>
                  <a:t> </a:t>
                </a:r>
              </a:p>
            </p:txBody>
          </p:sp>
        </mc:Fallback>
      </mc:AlternateContent>
    </p:spTree>
    <p:extLst>
      <p:ext uri="{BB962C8B-B14F-4D97-AF65-F5344CB8AC3E}">
        <p14:creationId xmlns:p14="http://schemas.microsoft.com/office/powerpoint/2010/main" val="1413447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Random</a:t>
            </a:r>
            <a:r>
              <a:rPr lang="tr-TR" dirty="0"/>
              <a:t> </a:t>
            </a:r>
            <a:r>
              <a:rPr lang="tr-TR" dirty="0" err="1" smtClean="0"/>
              <a:t>Variables</a:t>
            </a:r>
            <a:r>
              <a:rPr lang="tr-TR" dirty="0" smtClean="0"/>
              <a:t>: </a:t>
            </a:r>
            <a:r>
              <a:rPr lang="tr-TR" dirty="0" err="1" smtClean="0"/>
              <a:t>Notation</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lnSpcReduction="10000"/>
              </a:bodyPr>
              <a:lstStyle/>
              <a:p>
                <a:pPr lvl="0">
                  <a:lnSpc>
                    <a:spcPct val="150000"/>
                  </a:lnSpc>
                </a:pPr>
                <a:r>
                  <a:rPr lang="en-US" dirty="0" smtClean="0"/>
                  <a:t>Boolean </a:t>
                </a:r>
                <a:r>
                  <a:rPr lang="en-US" dirty="0"/>
                  <a:t>random variable:		</a:t>
                </a:r>
              </a:p>
              <a:p>
                <a:pPr lvl="1">
                  <a:lnSpc>
                    <a:spcPct val="150000"/>
                  </a:lnSpc>
                </a:pPr>
                <a:r>
                  <a:rPr lang="tr-TR" u="sng" dirty="0" err="1" smtClean="0"/>
                  <a:t>C</a:t>
                </a:r>
                <a:r>
                  <a:rPr lang="tr-TR" dirty="0" err="1" smtClean="0"/>
                  <a:t>avity</a:t>
                </a:r>
                <a:r>
                  <a:rPr lang="en-US" dirty="0" smtClean="0"/>
                  <a:t>(</a:t>
                </a:r>
                <a14:m>
                  <m:oMath xmlns:m="http://schemas.openxmlformats.org/officeDocument/2006/math">
                    <m:r>
                      <a:rPr lang="en-US" i="1">
                        <a:latin typeface="Cambria Math" panose="02040503050406030204" pitchFamily="18" charset="0"/>
                      </a:rPr>
                      <m:t>𝜔</m:t>
                    </m:r>
                  </m:oMath>
                </a14:m>
                <a:r>
                  <a:rPr lang="en-US" dirty="0"/>
                  <a:t>) = True | False = </a:t>
                </a:r>
                <a:r>
                  <a:rPr lang="tr-TR" u="sng" dirty="0" err="1" smtClean="0"/>
                  <a:t>c</a:t>
                </a:r>
                <a:r>
                  <a:rPr lang="tr-TR" dirty="0" err="1" smtClean="0"/>
                  <a:t>avity</a:t>
                </a:r>
                <a:r>
                  <a:rPr lang="en-US" dirty="0"/>
                  <a:t>|</a:t>
                </a:r>
                <a14:m>
                  <m:oMath xmlns:m="http://schemas.openxmlformats.org/officeDocument/2006/math">
                    <m:r>
                      <a:rPr lang="en-US" i="1">
                        <a:latin typeface="Cambria Math" panose="02040503050406030204" pitchFamily="18" charset="0"/>
                      </a:rPr>
                      <m:t>¬</m:t>
                    </m:r>
                  </m:oMath>
                </a14:m>
                <a:r>
                  <a:rPr lang="tr-TR" dirty="0"/>
                  <a:t> </a:t>
                </a:r>
                <a:r>
                  <a:rPr lang="tr-TR" u="sng" dirty="0" err="1"/>
                  <a:t>c</a:t>
                </a:r>
                <a:r>
                  <a:rPr lang="tr-TR" dirty="0" err="1"/>
                  <a:t>avity</a:t>
                </a:r>
                <a:r>
                  <a:rPr lang="tr-TR" dirty="0"/>
                  <a:t> </a:t>
                </a:r>
                <a:endParaRPr lang="tr-TR" dirty="0" smtClean="0"/>
              </a:p>
              <a:p>
                <a:pPr>
                  <a:lnSpc>
                    <a:spcPct val="150000"/>
                  </a:lnSpc>
                </a:pPr>
                <a:r>
                  <a:rPr lang="en-US" dirty="0" smtClean="0"/>
                  <a:t>Discrete random </a:t>
                </a:r>
                <a:r>
                  <a:rPr lang="en-US" dirty="0"/>
                  <a:t>variable:  </a:t>
                </a:r>
              </a:p>
              <a:p>
                <a:pPr lvl="1">
                  <a:lnSpc>
                    <a:spcPct val="150000"/>
                  </a:lnSpc>
                </a:pPr>
                <a:r>
                  <a:rPr lang="en-US" u="sng" dirty="0" smtClean="0"/>
                  <a:t>W</a:t>
                </a:r>
                <a:r>
                  <a:rPr lang="en-US" dirty="0" smtClean="0"/>
                  <a:t>eather</a:t>
                </a:r>
                <a:r>
                  <a:rPr lang="en-US" dirty="0"/>
                  <a:t>(</a:t>
                </a:r>
                <a14:m>
                  <m:oMath xmlns:m="http://schemas.openxmlformats.org/officeDocument/2006/math">
                    <m:r>
                      <a:rPr lang="en-US" i="1">
                        <a:latin typeface="Cambria Math" panose="02040503050406030204" pitchFamily="18" charset="0"/>
                      </a:rPr>
                      <m:t>𝜔</m:t>
                    </m:r>
                  </m:oMath>
                </a14:m>
                <a:r>
                  <a:rPr lang="en-US" dirty="0"/>
                  <a:t>) = </a:t>
                </a:r>
                <a:r>
                  <a:rPr lang="en-US" u="sng" dirty="0"/>
                  <a:t>s</a:t>
                </a:r>
                <a:r>
                  <a:rPr lang="en-US" dirty="0"/>
                  <a:t>unny | </a:t>
                </a:r>
                <a:r>
                  <a:rPr lang="en-US" u="sng" dirty="0"/>
                  <a:t>r</a:t>
                </a:r>
                <a:r>
                  <a:rPr lang="en-US" dirty="0"/>
                  <a:t>ainy | </a:t>
                </a:r>
                <a:r>
                  <a:rPr lang="en-US" u="sng" dirty="0"/>
                  <a:t>c</a:t>
                </a:r>
                <a:r>
                  <a:rPr lang="en-US" dirty="0"/>
                  <a:t>loudy | </a:t>
                </a:r>
                <a:r>
                  <a:rPr lang="en-US" u="sng" dirty="0"/>
                  <a:t>s</a:t>
                </a:r>
                <a:r>
                  <a:rPr lang="en-US" dirty="0"/>
                  <a:t>now</a:t>
                </a:r>
              </a:p>
              <a:p>
                <a:pPr lvl="0">
                  <a:lnSpc>
                    <a:spcPct val="150000"/>
                  </a:lnSpc>
                </a:pPr>
                <a:r>
                  <a:rPr lang="en-US" dirty="0"/>
                  <a:t>Continuous </a:t>
                </a:r>
                <a:r>
                  <a:rPr lang="en-US" dirty="0" smtClean="0"/>
                  <a:t>random </a:t>
                </a:r>
                <a:r>
                  <a:rPr lang="en-US" dirty="0"/>
                  <a:t>variable: </a:t>
                </a:r>
              </a:p>
              <a:p>
                <a:pPr lvl="1">
                  <a:lnSpc>
                    <a:spcPct val="150000"/>
                  </a:lnSpc>
                </a:pPr>
                <a:r>
                  <a:rPr lang="en-US" dirty="0"/>
                  <a:t>Temperature(</a:t>
                </a:r>
                <a14:m>
                  <m:oMath xmlns:m="http://schemas.openxmlformats.org/officeDocument/2006/math">
                    <m:r>
                      <a:rPr lang="en-US" i="1">
                        <a:latin typeface="Cambria Math" panose="02040503050406030204" pitchFamily="18" charset="0"/>
                      </a:rPr>
                      <m:t>𝜔</m:t>
                    </m:r>
                  </m:oMath>
                </a14:m>
                <a:r>
                  <a:rPr lang="en-US" dirty="0"/>
                  <a:t>) = 21.6 </a:t>
                </a:r>
                <a:r>
                  <a:rPr lang="en-US" dirty="0" smtClean="0"/>
                  <a:t>or</a:t>
                </a:r>
                <a:r>
                  <a:rPr lang="tr-TR" dirty="0" smtClean="0"/>
                  <a:t> </a:t>
                </a:r>
                <a:r>
                  <a:rPr lang="en-US" dirty="0" smtClean="0"/>
                  <a:t>Temperature</a:t>
                </a:r>
                <a:r>
                  <a:rPr lang="en-US" dirty="0"/>
                  <a:t>(</a:t>
                </a:r>
                <a14:m>
                  <m:oMath xmlns:m="http://schemas.openxmlformats.org/officeDocument/2006/math">
                    <m:r>
                      <a:rPr lang="en-US" i="1">
                        <a:latin typeface="Cambria Math" panose="02040503050406030204" pitchFamily="18" charset="0"/>
                      </a:rPr>
                      <m:t>𝜔</m:t>
                    </m:r>
                  </m:oMath>
                </a14:m>
                <a:r>
                  <a:rPr lang="en-US" dirty="0"/>
                  <a:t>) </a:t>
                </a:r>
                <a14:m>
                  <m:oMath xmlns:m="http://schemas.openxmlformats.org/officeDocument/2006/math">
                    <m:r>
                      <a:rPr lang="en-US" i="1">
                        <a:latin typeface="Cambria Math" panose="02040503050406030204" pitchFamily="18" charset="0"/>
                      </a:rPr>
                      <m:t>≤</m:t>
                    </m:r>
                  </m:oMath>
                </a14:m>
                <a:r>
                  <a:rPr lang="en-US" dirty="0" smtClean="0"/>
                  <a:t>22.0</a:t>
                </a:r>
                <a:endParaRPr lang="tr-TR" dirty="0" smtClean="0"/>
              </a:p>
              <a:p>
                <a:pPr>
                  <a:lnSpc>
                    <a:spcPct val="150000"/>
                  </a:lnSpc>
                </a:pPr>
                <a:endParaRPr lang="en-US" dirty="0"/>
              </a:p>
              <a:p>
                <a:pPr lvl="1">
                  <a:lnSpc>
                    <a:spcPct val="150000"/>
                  </a:lnSpc>
                </a:pPr>
                <a:endParaRPr lang="en-US" dirty="0"/>
              </a:p>
              <a:p>
                <a:pPr>
                  <a:lnSpc>
                    <a:spcPct val="150000"/>
                  </a:lnSpc>
                </a:pP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3461340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Logical</a:t>
            </a:r>
            <a:r>
              <a:rPr lang="tr-TR" dirty="0" smtClean="0"/>
              <a:t> </a:t>
            </a:r>
            <a:r>
              <a:rPr lang="tr-TR" dirty="0" err="1" smtClean="0"/>
              <a:t>Operators</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525963"/>
              </a:xfrm>
            </p:spPr>
            <p:txBody>
              <a:bodyPr>
                <a:normAutofit/>
              </a:bodyPr>
              <a:lstStyle/>
              <a:p>
                <a:pPr lvl="0"/>
                <a:r>
                  <a:rPr lang="en-US" sz="2800" dirty="0"/>
                  <a:t>ꓦ: </a:t>
                </a:r>
                <a:r>
                  <a:rPr lang="en-US" sz="2800" dirty="0" smtClean="0"/>
                  <a:t>or</a:t>
                </a:r>
                <a:endParaRPr lang="tr-TR" sz="2800" dirty="0" smtClean="0"/>
              </a:p>
              <a:p>
                <a:pPr lvl="0"/>
                <a:r>
                  <a:rPr lang="en-US" sz="2800" dirty="0" smtClean="0"/>
                  <a:t>ꓥ</a:t>
                </a:r>
                <a:r>
                  <a:rPr lang="en-US" sz="2800" dirty="0"/>
                  <a:t>: </a:t>
                </a:r>
                <a:r>
                  <a:rPr lang="en-US" sz="2800" dirty="0" smtClean="0"/>
                  <a:t>and</a:t>
                </a:r>
                <a:endParaRPr lang="tr-TR" sz="2800" dirty="0" smtClean="0"/>
              </a:p>
              <a:p>
                <a:pPr lvl="0"/>
                <a14:m>
                  <m:oMath xmlns:m="http://schemas.openxmlformats.org/officeDocument/2006/math">
                    <m:r>
                      <a:rPr lang="en-US" sz="2800" i="1">
                        <a:latin typeface="Cambria Math" panose="02040503050406030204" pitchFamily="18" charset="0"/>
                      </a:rPr>
                      <m:t>¬</m:t>
                    </m:r>
                  </m:oMath>
                </a14:m>
                <a:r>
                  <a:rPr lang="en-US" sz="2800" dirty="0"/>
                  <a:t>: </a:t>
                </a:r>
                <a:r>
                  <a:rPr lang="en-US" sz="2800" dirty="0" smtClean="0"/>
                  <a:t>not</a:t>
                </a:r>
                <a:endParaRPr lang="tr-TR" sz="2800" dirty="0" smtClean="0"/>
              </a:p>
              <a:p>
                <a:pPr lvl="0"/>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smtClean="0"/>
                  <a:t>: </a:t>
                </a:r>
                <a:r>
                  <a:rPr lang="en-US" sz="2800" dirty="0" smtClean="0"/>
                  <a:t>if</a:t>
                </a:r>
                <a:endParaRPr lang="tr-TR" sz="2800" dirty="0" smtClean="0"/>
              </a:p>
              <a:p>
                <a:pPr lvl="0"/>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if and only </a:t>
                </a:r>
                <a:r>
                  <a:rPr lang="en-US" sz="2800" dirty="0" smtClean="0"/>
                  <a:t>if</a:t>
                </a:r>
                <a:r>
                  <a:rPr lang="tr-TR" sz="2800" dirty="0" smtClean="0"/>
                  <a:t> (</a:t>
                </a:r>
                <a:r>
                  <a:rPr lang="tr-TR" sz="2800" dirty="0" err="1" smtClean="0"/>
                  <a:t>iff</a:t>
                </a:r>
                <a:r>
                  <a:rPr lang="tr-TR" sz="2800" dirty="0" smtClean="0"/>
                  <a:t>)</a:t>
                </a:r>
                <a:endParaRPr lang="en-US" sz="2800" dirty="0"/>
              </a:p>
              <a:p>
                <a:endParaRPr lang="en-US" sz="28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1333" t="-1348"/>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00587" y="4451329"/>
            <a:ext cx="7542826" cy="214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2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Propositions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853136"/>
              </a:xfrm>
            </p:spPr>
            <p:txBody>
              <a:bodyPr>
                <a:normAutofit fontScale="77500" lnSpcReduction="20000"/>
              </a:bodyPr>
              <a:lstStyle/>
              <a:p>
                <a:pPr>
                  <a:lnSpc>
                    <a:spcPct val="120000"/>
                  </a:lnSpc>
                </a:pPr>
                <a:r>
                  <a:rPr lang="tr-TR" dirty="0" smtClean="0"/>
                  <a:t>P</a:t>
                </a:r>
                <a:r>
                  <a:rPr lang="en-US" dirty="0" err="1" smtClean="0"/>
                  <a:t>roposition</a:t>
                </a:r>
                <a:r>
                  <a:rPr lang="en-US" dirty="0" smtClean="0"/>
                  <a:t> </a:t>
                </a:r>
                <a:r>
                  <a:rPr lang="tr-TR" dirty="0" smtClean="0"/>
                  <a:t>is </a:t>
                </a:r>
                <a:r>
                  <a:rPr lang="tr-TR" dirty="0" err="1" smtClean="0"/>
                  <a:t>similar</a:t>
                </a:r>
                <a:r>
                  <a:rPr lang="tr-TR" dirty="0" smtClean="0"/>
                  <a:t> </a:t>
                </a:r>
                <a:r>
                  <a:rPr lang="tr-TR" dirty="0" err="1" smtClean="0"/>
                  <a:t>to</a:t>
                </a:r>
                <a:r>
                  <a:rPr lang="tr-TR" dirty="0" smtClean="0"/>
                  <a:t> an</a:t>
                </a:r>
                <a:r>
                  <a:rPr lang="en-US" dirty="0" smtClean="0"/>
                  <a:t> </a:t>
                </a:r>
                <a:r>
                  <a:rPr lang="en-US" dirty="0"/>
                  <a:t>event </a:t>
                </a:r>
                <a:r>
                  <a:rPr lang="en-US" dirty="0" smtClean="0"/>
                  <a:t>(</a:t>
                </a:r>
                <a:r>
                  <a:rPr lang="tr-TR" dirty="0" smtClean="0"/>
                  <a:t>a </a:t>
                </a:r>
                <a:r>
                  <a:rPr lang="en-US" dirty="0" smtClean="0"/>
                  <a:t>set </a:t>
                </a:r>
                <a:r>
                  <a:rPr lang="en-US" dirty="0"/>
                  <a:t>of sample </a:t>
                </a:r>
                <a:r>
                  <a:rPr lang="en-US" dirty="0" smtClean="0"/>
                  <a:t>points)</a:t>
                </a:r>
                <a:r>
                  <a:rPr lang="tr-TR" dirty="0" smtClean="0"/>
                  <a:t> </a:t>
                </a:r>
                <a:r>
                  <a:rPr lang="en-US" dirty="0" smtClean="0"/>
                  <a:t>where </a:t>
                </a:r>
                <a:r>
                  <a:rPr lang="en-US" dirty="0"/>
                  <a:t>the proposition is </a:t>
                </a:r>
                <a:r>
                  <a:rPr lang="en-US" dirty="0" err="1" smtClean="0"/>
                  <a:t>tru</a:t>
                </a:r>
                <a:r>
                  <a:rPr lang="tr-TR" dirty="0" smtClean="0"/>
                  <a:t>e</a:t>
                </a:r>
              </a:p>
              <a:p>
                <a:pPr>
                  <a:lnSpc>
                    <a:spcPct val="120000"/>
                  </a:lnSpc>
                </a:pPr>
                <a:r>
                  <a:rPr lang="tr-TR" altLang="tr-TR" dirty="0" err="1" smtClean="0"/>
                  <a:t>Propositional</a:t>
                </a:r>
                <a:r>
                  <a:rPr lang="tr-TR" altLang="tr-TR" dirty="0" smtClean="0"/>
                  <a:t> </a:t>
                </a:r>
                <a:r>
                  <a:rPr lang="tr-TR" altLang="tr-TR" dirty="0" err="1" smtClean="0"/>
                  <a:t>logic</a:t>
                </a:r>
                <a:r>
                  <a:rPr lang="tr-TR" altLang="tr-TR" dirty="0" smtClean="0"/>
                  <a:t>:</a:t>
                </a:r>
              </a:p>
              <a:p>
                <a:pPr lvl="1">
                  <a:lnSpc>
                    <a:spcPct val="120000"/>
                  </a:lnSpc>
                </a:pPr>
                <a:r>
                  <a:rPr lang="en-US" dirty="0"/>
                  <a:t>Given Boolean random variables A and B:</a:t>
                </a:r>
              </a:p>
              <a:p>
                <a:pPr lvl="2">
                  <a:lnSpc>
                    <a:spcPct val="120000"/>
                  </a:lnSpc>
                </a:pPr>
                <a:r>
                  <a:rPr lang="en-US" dirty="0"/>
                  <a:t>event a = set of sample points where A(</a:t>
                </a:r>
                <a14:m>
                  <m:oMath xmlns:m="http://schemas.openxmlformats.org/officeDocument/2006/math">
                    <m:r>
                      <a:rPr lang="tr-TR" i="1">
                        <a:latin typeface="Cambria Math"/>
                        <a:ea typeface="Cambria Math"/>
                      </a:rPr>
                      <m:t>𝜔</m:t>
                    </m:r>
                  </m:oMath>
                </a14:m>
                <a:r>
                  <a:rPr lang="en-US" dirty="0"/>
                  <a:t>)=true</a:t>
                </a:r>
              </a:p>
              <a:p>
                <a:pPr lvl="2">
                  <a:lnSpc>
                    <a:spcPct val="120000"/>
                  </a:lnSpc>
                </a:pPr>
                <a:r>
                  <a:rPr lang="en-US" dirty="0"/>
                  <a:t>event </a:t>
                </a:r>
                <a:r>
                  <a:rPr lang="en-US" dirty="0" smtClean="0"/>
                  <a:t>¬a </a:t>
                </a:r>
                <a:r>
                  <a:rPr lang="en-US" dirty="0"/>
                  <a:t>= set of sample points where A(</a:t>
                </a:r>
                <a14:m>
                  <m:oMath xmlns:m="http://schemas.openxmlformats.org/officeDocument/2006/math">
                    <m:r>
                      <a:rPr lang="tr-TR" i="1">
                        <a:latin typeface="Cambria Math"/>
                        <a:ea typeface="Cambria Math"/>
                      </a:rPr>
                      <m:t>𝜔</m:t>
                    </m:r>
                  </m:oMath>
                </a14:m>
                <a:r>
                  <a:rPr lang="en-US" dirty="0"/>
                  <a:t>)=false</a:t>
                </a:r>
              </a:p>
              <a:p>
                <a:pPr lvl="2">
                  <a:lnSpc>
                    <a:spcPct val="120000"/>
                  </a:lnSpc>
                </a:pPr>
                <a:r>
                  <a:rPr lang="en-US" dirty="0"/>
                  <a:t>event </a:t>
                </a:r>
                <a:r>
                  <a:rPr lang="en-US" dirty="0" smtClean="0"/>
                  <a:t>a</a:t>
                </a:r>
                <a:r>
                  <a:rPr lang="en-US" altLang="tr-TR" dirty="0">
                    <a:sym typeface="Symbol" pitchFamily="18" charset="2"/>
                  </a:rPr>
                  <a:t>  </a:t>
                </a:r>
                <a:r>
                  <a:rPr lang="en-US" dirty="0" smtClean="0"/>
                  <a:t>b </a:t>
                </a:r>
                <a:r>
                  <a:rPr lang="en-US" dirty="0"/>
                  <a:t>= points where A(</a:t>
                </a:r>
                <a14:m>
                  <m:oMath xmlns:m="http://schemas.openxmlformats.org/officeDocument/2006/math">
                    <m:r>
                      <a:rPr lang="tr-TR" i="1">
                        <a:latin typeface="Cambria Math"/>
                        <a:ea typeface="Cambria Math"/>
                      </a:rPr>
                      <m:t>𝜔</m:t>
                    </m:r>
                  </m:oMath>
                </a14:m>
                <a:r>
                  <a:rPr lang="en-US" dirty="0"/>
                  <a:t>)=true and B(</a:t>
                </a:r>
                <a14:m>
                  <m:oMath xmlns:m="http://schemas.openxmlformats.org/officeDocument/2006/math">
                    <m:r>
                      <a:rPr lang="tr-TR" i="1">
                        <a:latin typeface="Cambria Math"/>
                        <a:ea typeface="Cambria Math"/>
                      </a:rPr>
                      <m:t>𝜔</m:t>
                    </m:r>
                  </m:oMath>
                </a14:m>
                <a:r>
                  <a:rPr lang="en-US" dirty="0"/>
                  <a:t>)=true</a:t>
                </a:r>
                <a:endParaRPr lang="tr-TR" altLang="tr-TR" dirty="0" smtClean="0"/>
              </a:p>
              <a:p>
                <a:pPr lvl="1">
                  <a:lnSpc>
                    <a:spcPct val="120000"/>
                  </a:lnSpc>
                </a:pPr>
                <a:r>
                  <a:rPr lang="tr-TR" altLang="tr-TR" dirty="0" smtClean="0"/>
                  <a:t>e</a:t>
                </a:r>
                <a:r>
                  <a:rPr lang="en-US" altLang="tr-TR" dirty="0" smtClean="0"/>
                  <a:t>.g</a:t>
                </a:r>
                <a:r>
                  <a:rPr lang="en-US" altLang="tr-TR" dirty="0"/>
                  <a:t>., if the world consists of only two Boolean variables </a:t>
                </a:r>
                <a:r>
                  <a:rPr lang="tr-TR" altLang="tr-TR" dirty="0"/>
                  <a:t>      </a:t>
                </a:r>
                <a:endParaRPr lang="tr-TR" altLang="tr-TR" dirty="0" smtClean="0"/>
              </a:p>
              <a:p>
                <a:pPr marL="457200" lvl="1" indent="0">
                  <a:lnSpc>
                    <a:spcPct val="120000"/>
                  </a:lnSpc>
                  <a:buNone/>
                </a:pPr>
                <a:r>
                  <a:rPr lang="en-US" altLang="tr-TR" dirty="0" smtClean="0"/>
                  <a:t>Cavity </a:t>
                </a:r>
                <a:r>
                  <a:rPr lang="en-US" altLang="tr-TR" dirty="0"/>
                  <a:t>and Toothache, then there are 4 distinct atomic events:</a:t>
                </a:r>
                <a:endParaRPr lang="tr-TR" altLang="tr-TR" dirty="0"/>
              </a:p>
              <a:p>
                <a:pPr lvl="2">
                  <a:lnSpc>
                    <a:spcPct val="120000"/>
                  </a:lnSpc>
                  <a:spcBef>
                    <a:spcPts val="0"/>
                  </a:spcBef>
                </a:pPr>
                <a:r>
                  <a:rPr lang="en-US" altLang="tr-TR" sz="2600" i="1" dirty="0"/>
                  <a:t>Cavity = false </a:t>
                </a:r>
                <a:r>
                  <a:rPr lang="tr-TR" altLang="tr-TR" sz="2600" dirty="0" err="1" smtClean="0">
                    <a:sym typeface="Symbol" pitchFamily="18" charset="2"/>
                  </a:rPr>
                  <a:t>and</a:t>
                </a:r>
                <a:r>
                  <a:rPr lang="tr-TR" altLang="tr-TR" sz="2600" dirty="0" smtClean="0">
                    <a:sym typeface="Symbol" pitchFamily="18" charset="2"/>
                  </a:rPr>
                  <a:t> </a:t>
                </a:r>
                <a:r>
                  <a:rPr lang="en-US" altLang="tr-TR" sz="2600" i="1" dirty="0" smtClean="0"/>
                  <a:t>Toothache </a:t>
                </a:r>
                <a:r>
                  <a:rPr lang="en-US" altLang="tr-TR" sz="2600" i="1" dirty="0"/>
                  <a:t>= </a:t>
                </a:r>
                <a:r>
                  <a:rPr lang="en-US" altLang="tr-TR" sz="2600" i="1" dirty="0" smtClean="0"/>
                  <a:t>false</a:t>
                </a:r>
                <a:r>
                  <a:rPr lang="tr-TR" altLang="tr-TR" sz="2600" i="1" dirty="0" smtClean="0"/>
                  <a:t> </a:t>
                </a:r>
                <a:r>
                  <a:rPr lang="tr-TR" altLang="tr-TR" sz="2600" i="1" dirty="0" smtClean="0">
                    <a:sym typeface="Wingdings" panose="05000000000000000000" pitchFamily="2" charset="2"/>
                  </a:rPr>
                  <a:t>  </a:t>
                </a:r>
                <a:r>
                  <a:rPr lang="en-US" sz="2600" dirty="0" smtClean="0"/>
                  <a:t>¬</a:t>
                </a:r>
                <a:r>
                  <a:rPr lang="en-US" altLang="tr-TR" sz="2600" i="1" dirty="0" smtClean="0"/>
                  <a:t> </a:t>
                </a:r>
                <a:r>
                  <a:rPr lang="tr-TR" altLang="tr-TR" sz="2600" i="1" dirty="0" smtClean="0"/>
                  <a:t>c</a:t>
                </a:r>
                <a:r>
                  <a:rPr lang="en-US" altLang="tr-TR" sz="2600" i="1" dirty="0" err="1" smtClean="0"/>
                  <a:t>avity</a:t>
                </a:r>
                <a:r>
                  <a:rPr lang="en-US" altLang="tr-TR" sz="2600" i="1" dirty="0" smtClean="0"/>
                  <a:t> </a:t>
                </a:r>
                <a:r>
                  <a:rPr lang="en-US" altLang="tr-TR" sz="2600" dirty="0" smtClean="0">
                    <a:sym typeface="Symbol" pitchFamily="18" charset="2"/>
                  </a:rPr>
                  <a:t></a:t>
                </a:r>
                <a:r>
                  <a:rPr lang="en-US" altLang="tr-TR" sz="2600" i="1" dirty="0"/>
                  <a:t> </a:t>
                </a:r>
                <a:r>
                  <a:rPr lang="en-US" sz="2600" dirty="0"/>
                  <a:t>¬ </a:t>
                </a:r>
                <a:r>
                  <a:rPr lang="tr-TR" altLang="tr-TR" sz="2600" i="1" dirty="0" smtClean="0"/>
                  <a:t>t</a:t>
                </a:r>
                <a:r>
                  <a:rPr lang="en-US" altLang="tr-TR" sz="2600" i="1" dirty="0" err="1" smtClean="0"/>
                  <a:t>oothache</a:t>
                </a:r>
                <a:endParaRPr lang="tr-TR" altLang="tr-TR" sz="2600" i="1" dirty="0"/>
              </a:p>
              <a:p>
                <a:pPr lvl="2">
                  <a:lnSpc>
                    <a:spcPct val="120000"/>
                  </a:lnSpc>
                  <a:spcBef>
                    <a:spcPts val="0"/>
                  </a:spcBef>
                </a:pPr>
                <a:r>
                  <a:rPr lang="en-US" altLang="tr-TR" sz="2600" i="1" dirty="0"/>
                  <a:t>Cavity = false </a:t>
                </a:r>
                <a:r>
                  <a:rPr lang="tr-TR" altLang="tr-TR" sz="2600" dirty="0" err="1">
                    <a:sym typeface="Symbol" pitchFamily="18" charset="2"/>
                  </a:rPr>
                  <a:t>and</a:t>
                </a:r>
                <a:r>
                  <a:rPr lang="en-US" altLang="tr-TR" sz="2600" i="1" dirty="0" smtClean="0"/>
                  <a:t> </a:t>
                </a:r>
                <a:r>
                  <a:rPr lang="en-US" altLang="tr-TR" sz="2600" i="1" dirty="0"/>
                  <a:t>Toothache = </a:t>
                </a:r>
                <a:r>
                  <a:rPr lang="en-US" altLang="tr-TR" sz="2600" i="1" dirty="0" smtClean="0"/>
                  <a:t>true</a:t>
                </a:r>
                <a:r>
                  <a:rPr lang="tr-TR" altLang="tr-TR" sz="2600" i="1" dirty="0">
                    <a:sym typeface="Wingdings" panose="05000000000000000000" pitchFamily="2" charset="2"/>
                  </a:rPr>
                  <a:t> </a:t>
                </a:r>
                <a:r>
                  <a:rPr lang="tr-TR" altLang="tr-TR" sz="2600" i="1" dirty="0" smtClean="0">
                    <a:sym typeface="Wingdings" panose="05000000000000000000" pitchFamily="2" charset="2"/>
                  </a:rPr>
                  <a:t>   </a:t>
                </a:r>
                <a:r>
                  <a:rPr lang="en-US" sz="2600" dirty="0"/>
                  <a:t>¬</a:t>
                </a:r>
                <a:r>
                  <a:rPr lang="en-US" altLang="tr-TR" sz="2600" i="1" dirty="0"/>
                  <a:t> </a:t>
                </a:r>
                <a:r>
                  <a:rPr lang="tr-TR" altLang="tr-TR" sz="2600" i="1" dirty="0" smtClean="0"/>
                  <a:t>c</a:t>
                </a:r>
                <a:r>
                  <a:rPr lang="en-US" altLang="tr-TR" sz="2600" i="1" dirty="0" err="1" smtClean="0"/>
                  <a:t>avity</a:t>
                </a:r>
                <a:r>
                  <a:rPr lang="en-US" altLang="tr-TR" sz="2600" i="1" dirty="0" smtClean="0"/>
                  <a:t> </a:t>
                </a:r>
                <a:r>
                  <a:rPr lang="en-US" altLang="tr-TR" sz="2600" dirty="0" smtClean="0">
                    <a:sym typeface="Symbol" pitchFamily="18" charset="2"/>
                  </a:rPr>
                  <a:t></a:t>
                </a:r>
                <a:r>
                  <a:rPr lang="tr-TR" altLang="tr-TR" sz="2600" dirty="0" smtClean="0">
                    <a:sym typeface="Symbol" pitchFamily="18" charset="2"/>
                  </a:rPr>
                  <a:t>   </a:t>
                </a:r>
                <a:r>
                  <a:rPr lang="en-US" altLang="tr-TR" sz="2600" i="1" dirty="0" smtClean="0"/>
                  <a:t> </a:t>
                </a:r>
                <a:r>
                  <a:rPr lang="tr-TR" altLang="tr-TR" sz="2600" dirty="0"/>
                  <a:t>t</a:t>
                </a:r>
                <a:r>
                  <a:rPr lang="en-US" altLang="tr-TR" sz="2600" i="1" dirty="0" err="1" smtClean="0"/>
                  <a:t>oothache</a:t>
                </a:r>
                <a:endParaRPr lang="tr-TR" altLang="tr-TR" sz="2600" i="1" dirty="0"/>
              </a:p>
              <a:p>
                <a:pPr lvl="2">
                  <a:lnSpc>
                    <a:spcPct val="120000"/>
                  </a:lnSpc>
                  <a:spcBef>
                    <a:spcPts val="0"/>
                  </a:spcBef>
                </a:pPr>
                <a:r>
                  <a:rPr lang="en-US" altLang="tr-TR" sz="2600" i="1" dirty="0"/>
                  <a:t>Cavity = true </a:t>
                </a:r>
                <a:r>
                  <a:rPr lang="tr-TR" altLang="tr-TR" sz="2600" dirty="0" err="1">
                    <a:sym typeface="Symbol" pitchFamily="18" charset="2"/>
                  </a:rPr>
                  <a:t>and</a:t>
                </a:r>
                <a:r>
                  <a:rPr lang="en-US" altLang="tr-TR" sz="2600" i="1" dirty="0" smtClean="0"/>
                  <a:t> </a:t>
                </a:r>
                <a:r>
                  <a:rPr lang="en-US" altLang="tr-TR" sz="2600" i="1" dirty="0"/>
                  <a:t>Toothache = </a:t>
                </a:r>
                <a:r>
                  <a:rPr lang="en-US" altLang="tr-TR" sz="2600" i="1" dirty="0" smtClean="0"/>
                  <a:t>false</a:t>
                </a:r>
                <a:r>
                  <a:rPr lang="tr-TR" altLang="tr-TR" sz="2600" i="1" dirty="0">
                    <a:sym typeface="Wingdings" panose="05000000000000000000" pitchFamily="2" charset="2"/>
                  </a:rPr>
                  <a:t> </a:t>
                </a:r>
                <a:r>
                  <a:rPr lang="tr-TR" altLang="tr-TR" sz="2600" i="1" dirty="0" smtClean="0">
                    <a:sym typeface="Wingdings" panose="05000000000000000000" pitchFamily="2" charset="2"/>
                  </a:rPr>
                  <a:t>  </a:t>
                </a:r>
                <a:r>
                  <a:rPr lang="en-US" altLang="tr-TR" sz="2600" i="1" dirty="0" smtClean="0"/>
                  <a:t> </a:t>
                </a:r>
                <a:r>
                  <a:rPr lang="tr-TR" altLang="tr-TR" sz="2600" i="1" dirty="0" smtClean="0"/>
                  <a:t>   c</a:t>
                </a:r>
                <a:r>
                  <a:rPr lang="en-US" altLang="tr-TR" sz="2600" i="1" dirty="0" err="1" smtClean="0"/>
                  <a:t>avity</a:t>
                </a:r>
                <a:r>
                  <a:rPr lang="en-US" altLang="tr-TR" sz="2600" i="1" dirty="0" smtClean="0"/>
                  <a:t> </a:t>
                </a:r>
                <a:r>
                  <a:rPr lang="en-US" altLang="tr-TR" sz="2600" dirty="0">
                    <a:sym typeface="Symbol" pitchFamily="18" charset="2"/>
                  </a:rPr>
                  <a:t></a:t>
                </a:r>
                <a:r>
                  <a:rPr lang="en-US" altLang="tr-TR" sz="2600" i="1" dirty="0"/>
                  <a:t> </a:t>
                </a:r>
                <a:r>
                  <a:rPr lang="en-US" sz="2600" dirty="0"/>
                  <a:t>¬ </a:t>
                </a:r>
                <a:r>
                  <a:rPr lang="tr-TR" altLang="tr-TR" sz="2600" i="1" dirty="0" smtClean="0"/>
                  <a:t>t</a:t>
                </a:r>
                <a:r>
                  <a:rPr lang="en-US" altLang="tr-TR" sz="2600" i="1" dirty="0" err="1" smtClean="0"/>
                  <a:t>oothache</a:t>
                </a:r>
                <a:endParaRPr lang="tr-TR" altLang="tr-TR" sz="2600" i="1" dirty="0"/>
              </a:p>
              <a:p>
                <a:pPr lvl="2">
                  <a:lnSpc>
                    <a:spcPct val="120000"/>
                  </a:lnSpc>
                  <a:spcBef>
                    <a:spcPts val="0"/>
                  </a:spcBef>
                </a:pPr>
                <a:r>
                  <a:rPr lang="en-US" altLang="tr-TR" sz="2600" i="1" dirty="0"/>
                  <a:t>Cavity = true </a:t>
                </a:r>
                <a:r>
                  <a:rPr lang="tr-TR" altLang="tr-TR" sz="2600" dirty="0" err="1">
                    <a:sym typeface="Symbol" pitchFamily="18" charset="2"/>
                  </a:rPr>
                  <a:t>and</a:t>
                </a:r>
                <a:r>
                  <a:rPr lang="en-US" altLang="tr-TR" sz="2600" i="1" dirty="0" smtClean="0"/>
                  <a:t> </a:t>
                </a:r>
                <a:r>
                  <a:rPr lang="en-US" altLang="tr-TR" sz="2600" i="1" dirty="0"/>
                  <a:t>Toothache = </a:t>
                </a:r>
                <a:r>
                  <a:rPr lang="en-US" altLang="tr-TR" sz="2600" i="1" dirty="0" smtClean="0"/>
                  <a:t>true</a:t>
                </a:r>
                <a:r>
                  <a:rPr lang="tr-TR" altLang="tr-TR" sz="2600" i="1" dirty="0">
                    <a:sym typeface="Wingdings" panose="05000000000000000000" pitchFamily="2" charset="2"/>
                  </a:rPr>
                  <a:t> </a:t>
                </a:r>
                <a:r>
                  <a:rPr lang="tr-TR" altLang="tr-TR" sz="2600" i="1" dirty="0" smtClean="0">
                    <a:sym typeface="Wingdings" panose="05000000000000000000" pitchFamily="2" charset="2"/>
                  </a:rPr>
                  <a:t>       </a:t>
                </a:r>
                <a:r>
                  <a:rPr lang="tr-TR" altLang="tr-TR" sz="2600" i="1" dirty="0" smtClean="0"/>
                  <a:t>c</a:t>
                </a:r>
                <a:r>
                  <a:rPr lang="en-US" altLang="tr-TR" sz="2600" i="1" dirty="0" err="1" smtClean="0"/>
                  <a:t>avity</a:t>
                </a:r>
                <a:r>
                  <a:rPr lang="en-US" altLang="tr-TR" sz="2600" i="1" dirty="0" smtClean="0"/>
                  <a:t> </a:t>
                </a:r>
                <a:r>
                  <a:rPr lang="en-US" altLang="tr-TR" sz="2600" dirty="0">
                    <a:sym typeface="Symbol" pitchFamily="18" charset="2"/>
                  </a:rPr>
                  <a:t></a:t>
                </a:r>
                <a:r>
                  <a:rPr lang="en-US" altLang="tr-TR" sz="2600" i="1" dirty="0"/>
                  <a:t> </a:t>
                </a:r>
                <a:r>
                  <a:rPr lang="tr-TR" altLang="tr-TR" sz="2600" dirty="0"/>
                  <a:t> </a:t>
                </a:r>
                <a:r>
                  <a:rPr lang="tr-TR" altLang="tr-TR" sz="2600" dirty="0" smtClean="0"/>
                  <a:t>  </a:t>
                </a:r>
                <a:r>
                  <a:rPr lang="tr-TR" altLang="tr-TR" sz="2600" i="1" dirty="0" smtClean="0"/>
                  <a:t>t</a:t>
                </a:r>
                <a:r>
                  <a:rPr lang="en-US" altLang="tr-TR" sz="2600" i="1" dirty="0" err="1" smtClean="0"/>
                  <a:t>oothache</a:t>
                </a:r>
                <a:endParaRPr lang="en-US" altLang="tr-TR" sz="2600" i="1" dirty="0"/>
              </a:p>
              <a:p>
                <a:pPr lvl="1">
                  <a:lnSpc>
                    <a:spcPct val="120000"/>
                  </a:lnSpc>
                </a:pPr>
                <a:endParaRPr lang="tr-TR" altLang="tr-TR" dirty="0" smtClean="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853136"/>
              </a:xfrm>
              <a:blipFill rotWithShape="1">
                <a:blip r:embed="rId2"/>
                <a:stretch>
                  <a:fillRect l="-1037" t="-879" b="-628"/>
                </a:stretch>
              </a:blipFill>
            </p:spPr>
            <p:txBody>
              <a:bodyPr/>
              <a:lstStyle/>
              <a:p>
                <a:r>
                  <a:rPr lang="en-US">
                    <a:noFill/>
                  </a:rPr>
                  <a:t> </a:t>
                </a:r>
              </a:p>
            </p:txBody>
          </p:sp>
        </mc:Fallback>
      </mc:AlternateContent>
    </p:spTree>
    <p:extLst>
      <p:ext uri="{BB962C8B-B14F-4D97-AF65-F5344CB8AC3E}">
        <p14:creationId xmlns:p14="http://schemas.microsoft.com/office/powerpoint/2010/main" val="2668056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Propositions</a:t>
            </a:r>
            <a:endParaRPr lang="tr-TR" dirty="0"/>
          </a:p>
        </p:txBody>
      </p:sp>
      <p:sp>
        <p:nvSpPr>
          <p:cNvPr id="3" name="İçerik Yer Tutucusu 2"/>
          <p:cNvSpPr>
            <a:spLocks noGrp="1"/>
          </p:cNvSpPr>
          <p:nvPr>
            <p:ph idx="1"/>
          </p:nvPr>
        </p:nvSpPr>
        <p:spPr/>
        <p:txBody>
          <a:bodyPr>
            <a:normAutofit/>
          </a:bodyPr>
          <a:lstStyle/>
          <a:p>
            <a:pPr algn="just"/>
            <a:r>
              <a:rPr lang="en-US" altLang="tr-TR" sz="2800" b="1" dirty="0" smtClean="0">
                <a:solidFill>
                  <a:schemeClr val="accent5">
                    <a:lumMod val="50000"/>
                  </a:schemeClr>
                </a:solidFill>
              </a:rPr>
              <a:t>Elementary </a:t>
            </a:r>
            <a:r>
              <a:rPr lang="en-US" altLang="tr-TR" sz="2800" b="1" dirty="0">
                <a:solidFill>
                  <a:schemeClr val="accent5">
                    <a:lumMod val="50000"/>
                  </a:schemeClr>
                </a:solidFill>
              </a:rPr>
              <a:t>proposition </a:t>
            </a:r>
            <a:r>
              <a:rPr lang="en-US" altLang="tr-TR" sz="2800" dirty="0"/>
              <a:t>constructed by assignment of a value to a random variable: </a:t>
            </a:r>
            <a:endParaRPr lang="tr-TR" altLang="tr-TR" sz="2800" dirty="0"/>
          </a:p>
          <a:p>
            <a:pPr lvl="1" algn="just"/>
            <a:r>
              <a:rPr lang="en-US" altLang="tr-TR" sz="2400" i="1" dirty="0" smtClean="0"/>
              <a:t>Weather </a:t>
            </a:r>
            <a:r>
              <a:rPr lang="en-US" altLang="tr-TR" sz="2400" i="1" dirty="0"/>
              <a:t>=</a:t>
            </a:r>
            <a:r>
              <a:rPr lang="en-US" altLang="tr-TR" sz="2400" dirty="0"/>
              <a:t> </a:t>
            </a:r>
            <a:r>
              <a:rPr lang="en-US" altLang="tr-TR" sz="2400" i="1" dirty="0" smtClean="0"/>
              <a:t>sunny</a:t>
            </a:r>
            <a:endParaRPr lang="tr-TR" altLang="tr-TR" sz="2400" dirty="0"/>
          </a:p>
          <a:p>
            <a:pPr lvl="1" algn="just"/>
            <a:r>
              <a:rPr lang="en-US" altLang="tr-TR" sz="2400" i="1" dirty="0" smtClean="0"/>
              <a:t>Cavity </a:t>
            </a:r>
            <a:r>
              <a:rPr lang="en-US" altLang="tr-TR" sz="2400" dirty="0"/>
              <a:t>= </a:t>
            </a:r>
            <a:r>
              <a:rPr lang="en-US" altLang="tr-TR" sz="2400" i="1" dirty="0"/>
              <a:t>false</a:t>
            </a:r>
            <a:r>
              <a:rPr lang="tr-TR" altLang="tr-TR" sz="2400" dirty="0"/>
              <a:t> </a:t>
            </a:r>
            <a:r>
              <a:rPr lang="en-US" altLang="tr-TR" sz="2400" dirty="0"/>
              <a:t>(abbreviated as </a:t>
            </a:r>
            <a:r>
              <a:rPr lang="en-US" altLang="tr-TR" sz="2400" dirty="0">
                <a:sym typeface="Symbol" pitchFamily="18" charset="2"/>
              </a:rPr>
              <a:t></a:t>
            </a:r>
            <a:r>
              <a:rPr lang="en-US" altLang="tr-TR" sz="2400" i="1" smtClean="0"/>
              <a:t>cavity</a:t>
            </a:r>
            <a:r>
              <a:rPr lang="en-US" altLang="tr-TR" sz="2400" smtClean="0"/>
              <a:t>)</a:t>
            </a:r>
          </a:p>
          <a:p>
            <a:pPr marL="457200" lvl="1" indent="0" algn="just">
              <a:buNone/>
            </a:pPr>
            <a:endParaRPr lang="tr-TR" altLang="tr-TR" sz="2400" dirty="0" smtClean="0"/>
          </a:p>
          <a:p>
            <a:pPr algn="just"/>
            <a:r>
              <a:rPr lang="en-US" altLang="tr-TR" sz="2800" b="1" dirty="0">
                <a:solidFill>
                  <a:schemeClr val="accent5">
                    <a:lumMod val="50000"/>
                  </a:schemeClr>
                </a:solidFill>
              </a:rPr>
              <a:t>Complex propositions </a:t>
            </a:r>
            <a:r>
              <a:rPr lang="en-US" altLang="tr-TR" sz="2800" dirty="0"/>
              <a:t>formed from elementary propositions and standard logical connectives </a:t>
            </a:r>
            <a:endParaRPr lang="tr-TR" altLang="tr-TR" sz="2800" dirty="0"/>
          </a:p>
          <a:p>
            <a:pPr lvl="1" algn="just"/>
            <a:r>
              <a:rPr lang="en-US" altLang="tr-TR" sz="2400" i="1" dirty="0" smtClean="0"/>
              <a:t>Weather </a:t>
            </a:r>
            <a:r>
              <a:rPr lang="en-US" altLang="tr-TR" sz="2400" i="1" dirty="0"/>
              <a:t>= sunny </a:t>
            </a:r>
            <a:r>
              <a:rPr lang="en-US" altLang="tr-TR" sz="2400" dirty="0">
                <a:sym typeface="Symbol" pitchFamily="18" charset="2"/>
              </a:rPr>
              <a:t> </a:t>
            </a:r>
            <a:r>
              <a:rPr lang="en-US" altLang="tr-TR" sz="2400" i="1" dirty="0"/>
              <a:t>Cavity </a:t>
            </a:r>
            <a:r>
              <a:rPr lang="en-US" altLang="tr-TR" sz="2400" dirty="0"/>
              <a:t>= </a:t>
            </a:r>
            <a:r>
              <a:rPr lang="en-US" altLang="tr-TR" sz="2400" i="1" dirty="0"/>
              <a:t>false</a:t>
            </a:r>
            <a:endParaRPr lang="tr-TR" sz="2400" dirty="0"/>
          </a:p>
        </p:txBody>
      </p:sp>
    </p:spTree>
    <p:extLst>
      <p:ext uri="{BB962C8B-B14F-4D97-AF65-F5344CB8AC3E}">
        <p14:creationId xmlns:p14="http://schemas.microsoft.com/office/powerpoint/2010/main" val="920796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Axioms</a:t>
            </a:r>
            <a:r>
              <a:rPr lang="tr-TR" dirty="0" smtClean="0"/>
              <a:t> of </a:t>
            </a:r>
            <a:r>
              <a:rPr lang="tr-TR" dirty="0" err="1" smtClean="0"/>
              <a:t>Probability</a:t>
            </a:r>
            <a:endParaRPr lang="tr-TR" dirty="0"/>
          </a:p>
        </p:txBody>
      </p:sp>
      <p:sp>
        <p:nvSpPr>
          <p:cNvPr id="3" name="İçerik Yer Tutucusu 2"/>
          <p:cNvSpPr>
            <a:spLocks noGrp="1"/>
          </p:cNvSpPr>
          <p:nvPr>
            <p:ph idx="1"/>
          </p:nvPr>
        </p:nvSpPr>
        <p:spPr>
          <a:xfrm>
            <a:off x="457200" y="1600201"/>
            <a:ext cx="8229600" cy="2404863"/>
          </a:xfrm>
        </p:spPr>
        <p:txBody>
          <a:bodyPr>
            <a:normAutofit fontScale="70000" lnSpcReduction="20000"/>
          </a:bodyPr>
          <a:lstStyle/>
          <a:p>
            <a:pPr>
              <a:lnSpc>
                <a:spcPct val="120000"/>
              </a:lnSpc>
            </a:pPr>
            <a:r>
              <a:rPr lang="en-US" dirty="0"/>
              <a:t>The </a:t>
            </a:r>
            <a:r>
              <a:rPr lang="en-US" dirty="0" smtClean="0"/>
              <a:t>de</a:t>
            </a:r>
            <a:r>
              <a:rPr lang="tr-TR" dirty="0" smtClean="0"/>
              <a:t>fi</a:t>
            </a:r>
            <a:r>
              <a:rPr lang="en-US" dirty="0" err="1" smtClean="0"/>
              <a:t>nitions</a:t>
            </a:r>
            <a:r>
              <a:rPr lang="en-US" dirty="0" smtClean="0"/>
              <a:t> </a:t>
            </a:r>
            <a:r>
              <a:rPr lang="en-US" dirty="0"/>
              <a:t>imply that certain logically related events must have </a:t>
            </a:r>
            <a:r>
              <a:rPr lang="en-US" smtClean="0"/>
              <a:t>related</a:t>
            </a:r>
            <a:r>
              <a:rPr lang="tr-TR" smtClean="0"/>
              <a:t> probabilities</a:t>
            </a:r>
            <a:r>
              <a:rPr lang="en-US" smtClean="0"/>
              <a:t>.</a:t>
            </a:r>
            <a:endParaRPr lang="tr-TR" dirty="0" smtClean="0"/>
          </a:p>
          <a:p>
            <a:pPr>
              <a:lnSpc>
                <a:spcPct val="120000"/>
              </a:lnSpc>
            </a:pPr>
            <a:r>
              <a:rPr lang="en-US" altLang="tr-TR" dirty="0" smtClean="0"/>
              <a:t>For </a:t>
            </a:r>
            <a:r>
              <a:rPr lang="en-US" altLang="tr-TR" dirty="0"/>
              <a:t>any propositions </a:t>
            </a:r>
            <a:r>
              <a:rPr lang="en-US" altLang="tr-TR" i="1" dirty="0"/>
              <a:t>A, </a:t>
            </a:r>
            <a:r>
              <a:rPr lang="en-US" altLang="tr-TR" i="1" dirty="0" smtClean="0"/>
              <a:t>B</a:t>
            </a:r>
            <a:endParaRPr lang="en-US" altLang="tr-TR" dirty="0"/>
          </a:p>
          <a:p>
            <a:pPr lvl="1">
              <a:lnSpc>
                <a:spcPct val="120000"/>
              </a:lnSpc>
            </a:pPr>
            <a:r>
              <a:rPr lang="en-US" altLang="tr-TR" dirty="0"/>
              <a:t>0 </a:t>
            </a:r>
            <a:r>
              <a:rPr lang="en-US" altLang="tr-TR" dirty="0">
                <a:cs typeface="Arial" charset="0"/>
              </a:rPr>
              <a:t>≤</a:t>
            </a:r>
            <a:r>
              <a:rPr lang="en-US" altLang="tr-TR" dirty="0"/>
              <a:t> P(</a:t>
            </a:r>
            <a:r>
              <a:rPr lang="en-US" altLang="tr-TR" i="1" dirty="0"/>
              <a:t>A</a:t>
            </a:r>
            <a:r>
              <a:rPr lang="en-US" altLang="tr-TR" dirty="0"/>
              <a:t>) </a:t>
            </a:r>
            <a:r>
              <a:rPr lang="en-US" altLang="tr-TR" dirty="0">
                <a:cs typeface="Arial" charset="0"/>
              </a:rPr>
              <a:t>≤</a:t>
            </a:r>
            <a:r>
              <a:rPr lang="en-US" altLang="tr-TR" dirty="0"/>
              <a:t> 1</a:t>
            </a:r>
          </a:p>
          <a:p>
            <a:pPr lvl="1">
              <a:lnSpc>
                <a:spcPct val="120000"/>
              </a:lnSpc>
            </a:pPr>
            <a:r>
              <a:rPr lang="en-US" altLang="tr-TR" dirty="0"/>
              <a:t>P(</a:t>
            </a:r>
            <a:r>
              <a:rPr lang="en-US" altLang="tr-TR" i="1" dirty="0"/>
              <a:t>true</a:t>
            </a:r>
            <a:r>
              <a:rPr lang="en-US" altLang="tr-TR" dirty="0"/>
              <a:t>) = 1 and P(</a:t>
            </a:r>
            <a:r>
              <a:rPr lang="en-US" altLang="tr-TR" i="1" dirty="0"/>
              <a:t>false</a:t>
            </a:r>
            <a:r>
              <a:rPr lang="en-US" altLang="tr-TR" dirty="0"/>
              <a:t>) = 0</a:t>
            </a:r>
          </a:p>
          <a:p>
            <a:pPr lvl="1">
              <a:lnSpc>
                <a:spcPct val="120000"/>
              </a:lnSpc>
            </a:pPr>
            <a:r>
              <a:rPr lang="en-US" altLang="tr-TR" dirty="0"/>
              <a:t>P(</a:t>
            </a:r>
            <a:r>
              <a:rPr lang="en-US" altLang="tr-TR" i="1" dirty="0"/>
              <a:t>A</a:t>
            </a:r>
            <a:r>
              <a:rPr lang="en-US" altLang="tr-TR" dirty="0"/>
              <a:t> </a:t>
            </a:r>
            <a:r>
              <a:rPr lang="en-US" altLang="tr-TR" dirty="0">
                <a:sym typeface="Symbol" pitchFamily="18" charset="2"/>
              </a:rPr>
              <a:t> </a:t>
            </a:r>
            <a:r>
              <a:rPr lang="en-US" altLang="tr-TR" i="1" dirty="0"/>
              <a:t>B</a:t>
            </a:r>
            <a:r>
              <a:rPr lang="en-US" altLang="tr-TR" dirty="0"/>
              <a:t>) = P(</a:t>
            </a:r>
            <a:r>
              <a:rPr lang="en-US" altLang="tr-TR" i="1" dirty="0"/>
              <a:t>A</a:t>
            </a:r>
            <a:r>
              <a:rPr lang="en-US" altLang="tr-TR" dirty="0"/>
              <a:t>) + P(</a:t>
            </a:r>
            <a:r>
              <a:rPr lang="en-US" altLang="tr-TR" i="1" dirty="0"/>
              <a:t>B</a:t>
            </a:r>
            <a:r>
              <a:rPr lang="en-US" altLang="tr-TR" dirty="0"/>
              <a:t>) - P(</a:t>
            </a:r>
            <a:r>
              <a:rPr lang="en-US" altLang="tr-TR" i="1" dirty="0"/>
              <a:t>A</a:t>
            </a:r>
            <a:r>
              <a:rPr lang="en-US" altLang="tr-TR" dirty="0"/>
              <a:t> </a:t>
            </a:r>
            <a:r>
              <a:rPr lang="en-US" altLang="tr-TR" dirty="0">
                <a:sym typeface="Symbol" pitchFamily="18" charset="2"/>
              </a:rPr>
              <a:t></a:t>
            </a:r>
            <a:r>
              <a:rPr lang="en-US" altLang="tr-TR" dirty="0"/>
              <a:t> </a:t>
            </a:r>
            <a:r>
              <a:rPr lang="en-US" altLang="tr-TR" i="1" dirty="0"/>
              <a:t>B</a:t>
            </a:r>
            <a:r>
              <a:rPr lang="en-US" altLang="tr-TR" dirty="0" smtClean="0"/>
              <a:t>)</a:t>
            </a:r>
            <a:endParaRPr lang="en-US" altLang="tr-TR" dirty="0"/>
          </a:p>
          <a:p>
            <a:pPr>
              <a:lnSpc>
                <a:spcPct val="120000"/>
              </a:lnSpc>
            </a:pPr>
            <a:endParaRPr lang="tr-TR" dirty="0"/>
          </a:p>
        </p:txBody>
      </p:sp>
      <p:pic>
        <p:nvPicPr>
          <p:cNvPr id="4" name="Picture 4" descr="axiom3-ven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38400" y="4005064"/>
            <a:ext cx="37814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47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Probability</a:t>
            </a:r>
            <a:r>
              <a:rPr lang="tr-TR" dirty="0"/>
              <a:t> </a:t>
            </a:r>
            <a:r>
              <a:rPr lang="tr-TR" dirty="0" err="1"/>
              <a:t>for</a:t>
            </a:r>
            <a:r>
              <a:rPr lang="tr-TR" dirty="0"/>
              <a:t> </a:t>
            </a:r>
            <a:r>
              <a:rPr lang="tr-TR" dirty="0" err="1"/>
              <a:t>C</a:t>
            </a:r>
            <a:r>
              <a:rPr lang="tr-TR" dirty="0" err="1" smtClean="0"/>
              <a:t>ontinuous</a:t>
            </a:r>
            <a:r>
              <a:rPr lang="tr-TR" dirty="0" smtClean="0"/>
              <a:t> </a:t>
            </a:r>
            <a:r>
              <a:rPr lang="tr-TR" dirty="0" err="1"/>
              <a:t>V</a:t>
            </a:r>
            <a:r>
              <a:rPr lang="tr-TR" dirty="0" err="1" smtClean="0"/>
              <a:t>ariables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417638"/>
                <a:ext cx="8229600" cy="4708525"/>
              </a:xfrm>
            </p:spPr>
            <p:txBody>
              <a:bodyPr/>
              <a:lstStyle/>
              <a:p>
                <a:pPr>
                  <a:lnSpc>
                    <a:spcPct val="150000"/>
                  </a:lnSpc>
                </a:pPr>
                <a:r>
                  <a:rPr lang="en-US" sz="2400" dirty="0" smtClean="0"/>
                  <a:t>Express distribution as a parameterized function of value:</a:t>
                </a:r>
              </a:p>
              <a:p>
                <a:pPr marL="457200" lvl="1" indent="0">
                  <a:lnSpc>
                    <a:spcPct val="150000"/>
                  </a:lnSpc>
                  <a:buNone/>
                </a:pPr>
                <a14:m>
                  <m:oMath xmlns:m="http://schemas.openxmlformats.org/officeDocument/2006/math">
                    <m:r>
                      <a:rPr lang="en-US" sz="2000" i="1" smtClean="0">
                        <a:latin typeface="Cambria Math" panose="02040503050406030204" pitchFamily="18" charset="0"/>
                      </a:rPr>
                      <m:t>𝑃</m:t>
                    </m:r>
                    <m:r>
                      <a:rPr lang="en-US" sz="2000" i="1" smtClean="0">
                        <a:latin typeface="Cambria Math" panose="02040503050406030204" pitchFamily="18" charset="0"/>
                      </a:rPr>
                      <m:t>(</m:t>
                    </m:r>
                    <m:r>
                      <a:rPr lang="en-US" sz="2000" i="1" smtClean="0">
                        <a:latin typeface="Cambria Math" panose="02040503050406030204" pitchFamily="18" charset="0"/>
                      </a:rPr>
                      <m:t>𝑋</m:t>
                    </m:r>
                    <m:r>
                      <a:rPr lang="en-US" sz="2000" i="1" smtClean="0">
                        <a:latin typeface="Cambria Math" panose="02040503050406030204" pitchFamily="18" charset="0"/>
                      </a:rPr>
                      <m:t>=</m:t>
                    </m:r>
                    <m:r>
                      <a:rPr lang="en-US" sz="2000" i="1" smtClean="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𝑈</m:t>
                    </m:r>
                    <m:r>
                      <a:rPr lang="en-US" sz="2000" i="1" dirty="0">
                        <a:latin typeface="Cambria Math" panose="02040503050406030204" pitchFamily="18" charset="0"/>
                      </a:rPr>
                      <m:t>[18; 26](</m:t>
                    </m:r>
                    <m:r>
                      <a:rPr lang="en-US" sz="2000" i="1" dirty="0">
                        <a:latin typeface="Cambria Math" panose="02040503050406030204" pitchFamily="18" charset="0"/>
                      </a:rPr>
                      <m:t>𝑥</m:t>
                    </m:r>
                    <m:r>
                      <a:rPr lang="en-US" sz="2000" i="1" dirty="0">
                        <a:latin typeface="Cambria Math" panose="02040503050406030204" pitchFamily="18" charset="0"/>
                      </a:rPr>
                      <m:t>)= </m:t>
                    </m:r>
                  </m:oMath>
                </a14:m>
                <a:r>
                  <a:rPr lang="en-US" sz="2000"/>
                  <a:t>uniform </a:t>
                </a:r>
                <a:r>
                  <a:rPr lang="en-US" sz="2000" smtClean="0"/>
                  <a:t>distribution </a:t>
                </a:r>
                <a:r>
                  <a:rPr lang="en-US" sz="2000" dirty="0"/>
                  <a:t>between 18 and </a:t>
                </a:r>
                <a:r>
                  <a:rPr lang="en-US" sz="2000" dirty="0" smtClean="0"/>
                  <a:t>26</a:t>
                </a:r>
                <a:endParaRPr lang="tr-TR" sz="2000" dirty="0" smtClean="0"/>
              </a:p>
              <a:p>
                <a:pPr lvl="1">
                  <a:lnSpc>
                    <a:spcPct val="150000"/>
                  </a:lnSpc>
                </a:pPr>
                <a:r>
                  <a:rPr lang="tr-TR" sz="2000" dirty="0" smtClean="0"/>
                  <a:t>P is an </a:t>
                </a:r>
                <a:r>
                  <a:rPr lang="tr-TR" sz="2000" dirty="0" err="1" smtClean="0"/>
                  <a:t>intensity</a:t>
                </a:r>
                <a:r>
                  <a:rPr lang="tr-TR" sz="2000" dirty="0" smtClean="0"/>
                  <a:t> </a:t>
                </a:r>
                <a:r>
                  <a:rPr lang="tr-TR" sz="2000" dirty="0" err="1" smtClean="0"/>
                  <a:t>that</a:t>
                </a:r>
                <a:r>
                  <a:rPr lang="tr-TR" sz="2000" dirty="0" smtClean="0"/>
                  <a:t> </a:t>
                </a:r>
                <a:r>
                  <a:rPr lang="tr-TR" sz="2000" dirty="0" err="1" smtClean="0"/>
                  <a:t>integrates</a:t>
                </a:r>
                <a:r>
                  <a:rPr lang="tr-TR" sz="2000" dirty="0" smtClean="0"/>
                  <a:t> </a:t>
                </a:r>
                <a:r>
                  <a:rPr lang="tr-TR" sz="2000" dirty="0" err="1" smtClean="0"/>
                  <a:t>to</a:t>
                </a:r>
                <a:r>
                  <a:rPr lang="tr-TR" sz="2000" dirty="0" smtClean="0"/>
                  <a:t> 1</a:t>
                </a:r>
              </a:p>
              <a:p>
                <a:pPr lvl="1">
                  <a:lnSpc>
                    <a:spcPct val="150000"/>
                  </a:lnSpc>
                </a:pPr>
                <a:r>
                  <a:rPr lang="en-US" sz="2000" dirty="0"/>
                  <a:t>P(X =</a:t>
                </a:r>
                <a:r>
                  <a:rPr lang="en-US" sz="2000" dirty="0" smtClean="0"/>
                  <a:t>20</a:t>
                </a:r>
                <a:r>
                  <a:rPr lang="tr-TR" sz="2000" dirty="0" smtClean="0"/>
                  <a:t>.</a:t>
                </a:r>
                <a:r>
                  <a:rPr lang="en-US" sz="2000" dirty="0" smtClean="0"/>
                  <a:t>5</a:t>
                </a:r>
                <a:r>
                  <a:rPr lang="en-US" sz="2000" dirty="0"/>
                  <a:t>) = </a:t>
                </a:r>
                <a:r>
                  <a:rPr lang="en-US" sz="2000" dirty="0" smtClean="0"/>
                  <a:t>0</a:t>
                </a:r>
                <a:r>
                  <a:rPr lang="tr-TR" sz="2000" dirty="0" smtClean="0"/>
                  <a:t>.</a:t>
                </a:r>
                <a:r>
                  <a:rPr lang="en-US" sz="2000" dirty="0" smtClean="0"/>
                  <a:t>125 </a:t>
                </a:r>
                <a:r>
                  <a:rPr lang="en-US" sz="2000" dirty="0"/>
                  <a:t>really </a:t>
                </a:r>
                <a:r>
                  <a:rPr lang="en-US" sz="2000" dirty="0" smtClean="0"/>
                  <a:t>means</a:t>
                </a:r>
                <a:r>
                  <a:rPr lang="tr-TR" sz="2000" dirty="0" smtClean="0"/>
                  <a:t> </a:t>
                </a:r>
              </a:p>
              <a:p>
                <a:pPr marL="457200" lvl="1" indent="0">
                  <a:lnSpc>
                    <a:spcPct val="150000"/>
                  </a:lnSpc>
                  <a:buNone/>
                </a:pPr>
                <a14:m>
                  <m:oMathPara xmlns:m="http://schemas.openxmlformats.org/officeDocument/2006/math">
                    <m:oMathParaPr>
                      <m:jc m:val="centerGroup"/>
                    </m:oMathParaPr>
                    <m:oMath xmlns:m="http://schemas.openxmlformats.org/officeDocument/2006/math">
                      <m:func>
                        <m:funcPr>
                          <m:ctrlPr>
                            <a:rPr lang="tr-TR" sz="2000" i="1" smtClean="0">
                              <a:latin typeface="Cambria Math" panose="02040503050406030204" pitchFamily="18" charset="0"/>
                            </a:rPr>
                          </m:ctrlPr>
                        </m:funcPr>
                        <m:fName>
                          <m:limLow>
                            <m:limLowPr>
                              <m:ctrlPr>
                                <a:rPr lang="tr-TR" sz="2000" i="1" smtClean="0">
                                  <a:latin typeface="Cambria Math" panose="02040503050406030204" pitchFamily="18" charset="0"/>
                                </a:rPr>
                              </m:ctrlPr>
                            </m:limLowPr>
                            <m:e>
                              <m:r>
                                <m:rPr>
                                  <m:sty m:val="p"/>
                                </m:rPr>
                                <a:rPr lang="tr-TR" sz="2000" i="0" smtClean="0">
                                  <a:latin typeface="Cambria Math"/>
                                </a:rPr>
                                <m:t>lim</m:t>
                              </m:r>
                            </m:e>
                            <m:lim>
                              <m:r>
                                <a:rPr lang="tr-TR" sz="2000" b="0" i="1" smtClean="0">
                                  <a:latin typeface="Cambria Math"/>
                                </a:rPr>
                                <m:t>𝑑𝑥</m:t>
                              </m:r>
                              <m:r>
                                <a:rPr lang="tr-TR" sz="2000" b="0" i="1" smtClean="0">
                                  <a:latin typeface="Cambria Math"/>
                                </a:rPr>
                                <m:t>→0</m:t>
                              </m:r>
                            </m:lim>
                          </m:limLow>
                        </m:fName>
                        <m:e>
                          <m:r>
                            <m:rPr>
                              <m:nor/>
                            </m:rPr>
                            <a:rPr lang="tr-TR" sz="2000"/>
                            <m:t>P</m:t>
                          </m:r>
                          <m:r>
                            <m:rPr>
                              <m:nor/>
                            </m:rPr>
                            <a:rPr lang="tr-TR" sz="2000"/>
                            <m:t>(20.5</m:t>
                          </m:r>
                          <m:r>
                            <a:rPr lang="tr-TR" sz="2000" i="1" smtClean="0">
                              <a:latin typeface="Cambria Math"/>
                              <a:ea typeface="Cambria Math"/>
                            </a:rPr>
                            <m:t>≤</m:t>
                          </m:r>
                          <m:r>
                            <m:rPr>
                              <m:nor/>
                            </m:rPr>
                            <a:rPr lang="tr-TR" sz="2000"/>
                            <m:t>X</m:t>
                          </m:r>
                          <m:r>
                            <m:rPr>
                              <m:nor/>
                            </m:rPr>
                            <a:rPr lang="tr-TR" sz="2000"/>
                            <m:t> </m:t>
                          </m:r>
                          <m:r>
                            <a:rPr lang="tr-TR" sz="2000" i="1" smtClean="0">
                              <a:latin typeface="Cambria Math"/>
                              <a:ea typeface="Cambria Math"/>
                            </a:rPr>
                            <m:t>≤</m:t>
                          </m:r>
                          <m:r>
                            <m:rPr>
                              <m:nor/>
                            </m:rPr>
                            <a:rPr lang="tr-TR" sz="2000"/>
                            <m:t>20</m:t>
                          </m:r>
                          <m:r>
                            <m:rPr>
                              <m:nor/>
                            </m:rPr>
                            <a:rPr lang="tr-TR" sz="2000" b="0" i="0" smtClean="0"/>
                            <m:t>.</m:t>
                          </m:r>
                          <m:r>
                            <m:rPr>
                              <m:nor/>
                            </m:rPr>
                            <a:rPr lang="tr-TR" sz="2000"/>
                            <m:t>5 + </m:t>
                          </m:r>
                          <m:r>
                            <m:rPr>
                              <m:nor/>
                            </m:rPr>
                            <a:rPr lang="tr-TR" sz="2000"/>
                            <m:t>dx</m:t>
                          </m:r>
                          <m:r>
                            <m:rPr>
                              <m:nor/>
                            </m:rPr>
                            <a:rPr lang="tr-TR" sz="2000"/>
                            <m:t>)/</m:t>
                          </m:r>
                          <m:r>
                            <m:rPr>
                              <m:nor/>
                            </m:rPr>
                            <a:rPr lang="tr-TR" sz="2000"/>
                            <m:t>dx</m:t>
                          </m:r>
                          <m:r>
                            <m:rPr>
                              <m:nor/>
                            </m:rPr>
                            <a:rPr lang="tr-TR" sz="2000"/>
                            <m:t> = 0.125</m:t>
                          </m:r>
                        </m:e>
                      </m:func>
                    </m:oMath>
                  </m:oMathPara>
                </a14:m>
                <a:endParaRPr lang="tr-TR" sz="2000" dirty="0" smtClean="0"/>
              </a:p>
              <a:p>
                <a:pPr>
                  <a:lnSpc>
                    <a:spcPct val="15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417638"/>
                <a:ext cx="8229600" cy="4708525"/>
              </a:xfrm>
              <a:blipFill>
                <a:blip r:embed="rId2"/>
                <a:stretch>
                  <a:fillRect l="-96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376487" y="4509120"/>
            <a:ext cx="43910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964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Probability</a:t>
            </a:r>
            <a:r>
              <a:rPr lang="tr-TR" dirty="0"/>
              <a:t> </a:t>
            </a:r>
            <a:r>
              <a:rPr lang="tr-TR" dirty="0" err="1"/>
              <a:t>for</a:t>
            </a:r>
            <a:r>
              <a:rPr lang="tr-TR" dirty="0"/>
              <a:t> </a:t>
            </a:r>
            <a:r>
              <a:rPr lang="tr-TR" dirty="0" err="1"/>
              <a:t>Continuous</a:t>
            </a:r>
            <a:r>
              <a:rPr lang="tr-TR" dirty="0"/>
              <a:t> </a:t>
            </a:r>
            <a:r>
              <a:rPr lang="tr-TR" dirty="0" err="1" smtClean="0"/>
              <a:t>Variables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1"/>
                <a:ext cx="8229600" cy="1694095"/>
              </a:xfrm>
            </p:spPr>
            <p:txBody>
              <a:bodyPr>
                <a:normAutofit fontScale="70000" lnSpcReduction="20000"/>
              </a:bodyPr>
              <a:lstStyle/>
              <a:p>
                <a:pPr>
                  <a:lnSpc>
                    <a:spcPct val="170000"/>
                  </a:lnSpc>
                </a:pPr>
                <a:r>
                  <a:rPr lang="en-US" dirty="0"/>
                  <a:t>Express distribution as a parameterized function of value:</a:t>
                </a:r>
              </a:p>
              <a:p>
                <a:pPr lvl="1">
                  <a:lnSpc>
                    <a:spcPct val="170000"/>
                  </a:lnSpc>
                </a:pPr>
                <a:r>
                  <a:rPr lang="tr-TR" smtClean="0"/>
                  <a:t>Gaussian density function</a:t>
                </a:r>
                <a:r>
                  <a:rPr lang="en-US"/>
                  <a:t> </a:t>
                </a:r>
                <a:r>
                  <a:rPr lang="en-US" smtClean="0"/>
                  <a:t>or normal </a:t>
                </a:r>
                <a:r>
                  <a:rPr lang="en-US"/>
                  <a:t>distribution </a:t>
                </a:r>
                <a:r>
                  <a:rPr lang="en-US" smtClean="0"/>
                  <a:t>function</a:t>
                </a:r>
              </a:p>
              <a:p>
                <a:pPr lvl="1">
                  <a:lnSpc>
                    <a:spcPct val="170000"/>
                  </a:lnSpc>
                </a:pPr>
                <a:r>
                  <a:rPr lang="en-US" smtClean="0"/>
                  <a:t>Called standard normal </a:t>
                </a:r>
                <a:r>
                  <a:rPr lang="en-US"/>
                  <a:t>distribution </a:t>
                </a:r>
                <a:r>
                  <a:rPr lang="en-US" smtClean="0"/>
                  <a:t>function when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smtClean="0"/>
                  <a:t> = 0 and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smtClean="0"/>
                  <a:t>= 1</a:t>
                </a:r>
                <a:endParaRPr lang="en-US"/>
              </a:p>
              <a:p>
                <a:pPr lvl="1">
                  <a:lnSpc>
                    <a:spcPct val="17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1"/>
                <a:ext cx="8229600" cy="1694095"/>
              </a:xfrm>
              <a:blipFill>
                <a:blip r:embed="rId2"/>
                <a:stretch>
                  <a:fillRect l="-815"/>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19349" y="4279354"/>
            <a:ext cx="43053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Metin kutusu 3"/>
              <p:cNvSpPr txBox="1"/>
              <p:nvPr/>
            </p:nvSpPr>
            <p:spPr>
              <a:xfrm>
                <a:off x="2432148" y="3377291"/>
                <a:ext cx="3689881" cy="7915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e>
                          </m:rad>
                          <m:r>
                            <a:rPr lang="en-US" sz="2400" b="0" i="1" smtClean="0">
                              <a:latin typeface="Cambria Math" panose="02040503050406030204" pitchFamily="18" charset="0"/>
                              <a:ea typeface="Cambria Math" panose="02040503050406030204" pitchFamily="18" charset="0"/>
                            </a:rPr>
                            <m:t>𝜎</m:t>
                          </m:r>
                        </m:den>
                      </m:f>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f>
                            <m:fPr>
                              <m:type m:val="skw"/>
                              <m:ctrlPr>
                                <a:rPr lang="en-US" sz="2400" b="0" i="1" smtClean="0">
                                  <a:latin typeface="Cambria Math" panose="02040503050406030204" pitchFamily="18" charset="0"/>
                                </a:rPr>
                              </m:ctrlPr>
                            </m:fPr>
                            <m:num>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sup>
                      </m:sSup>
                    </m:oMath>
                  </m:oMathPara>
                </a14:m>
                <a:endParaRPr lang="en-US" sz="2400"/>
              </a:p>
            </p:txBody>
          </p:sp>
        </mc:Choice>
        <mc:Fallback xmlns="">
          <p:sp>
            <p:nvSpPr>
              <p:cNvPr id="4" name="Metin kutusu 3"/>
              <p:cNvSpPr txBox="1">
                <a:spLocks noRot="1" noChangeAspect="1" noMove="1" noResize="1" noEditPoints="1" noAdjustHandles="1" noChangeArrowheads="1" noChangeShapeType="1" noTextEdit="1"/>
              </p:cNvSpPr>
              <p:nvPr/>
            </p:nvSpPr>
            <p:spPr>
              <a:xfrm>
                <a:off x="2432148" y="3377291"/>
                <a:ext cx="3689881" cy="7915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p:cNvSpPr/>
              <p:nvPr/>
            </p:nvSpPr>
            <p:spPr>
              <a:xfrm>
                <a:off x="4355976" y="6156012"/>
                <a:ext cx="370421" cy="369332"/>
              </a:xfrm>
              <a:prstGeom prst="rect">
                <a:avLst/>
              </a:prstGeom>
              <a:solidFill>
                <a:schemeClr val="bg1">
                  <a:lumMod val="85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a:p>
            </p:txBody>
          </p:sp>
        </mc:Choice>
        <mc:Fallback xmlns="">
          <p:sp>
            <p:nvSpPr>
              <p:cNvPr id="5" name="Dikdörtgen 4"/>
              <p:cNvSpPr>
                <a:spLocks noRot="1" noChangeAspect="1" noMove="1" noResize="1" noEditPoints="1" noAdjustHandles="1" noChangeArrowheads="1" noChangeShapeType="1" noTextEdit="1"/>
              </p:cNvSpPr>
              <p:nvPr/>
            </p:nvSpPr>
            <p:spPr>
              <a:xfrm>
                <a:off x="4355976" y="6156012"/>
                <a:ext cx="370421" cy="369332"/>
              </a:xfrm>
              <a:prstGeom prst="rect">
                <a:avLst/>
              </a:prstGeom>
              <a:blipFill>
                <a:blip r:embed="rId6"/>
                <a:stretch>
                  <a:fillRect b="-5000"/>
                </a:stretch>
              </a:blipFill>
            </p:spPr>
            <p:txBody>
              <a:bodyPr/>
              <a:lstStyle/>
              <a:p>
                <a:r>
                  <a:rPr lang="en-US">
                    <a:noFill/>
                  </a:rPr>
                  <a:t> </a:t>
                </a:r>
              </a:p>
            </p:txBody>
          </p:sp>
        </mc:Fallback>
      </mc:AlternateContent>
      <p:sp>
        <p:nvSpPr>
          <p:cNvPr id="6" name="Metin kutusu 5"/>
          <p:cNvSpPr txBox="1"/>
          <p:nvPr/>
        </p:nvSpPr>
        <p:spPr>
          <a:xfrm>
            <a:off x="6012160" y="5003884"/>
            <a:ext cx="2863926" cy="369332"/>
          </a:xfrm>
          <a:prstGeom prst="rect">
            <a:avLst/>
          </a:prstGeom>
          <a:noFill/>
        </p:spPr>
        <p:txBody>
          <a:bodyPr wrap="none" rtlCol="0">
            <a:spAutoFit/>
          </a:bodyPr>
          <a:lstStyle/>
          <a:p>
            <a:r>
              <a:rPr lang="en-US" smtClean="0"/>
              <a:t>Normal distribution function</a:t>
            </a:r>
            <a:endParaRPr lang="en-US"/>
          </a:p>
        </p:txBody>
      </p:sp>
    </p:spTree>
    <p:extLst>
      <p:ext uri="{BB962C8B-B14F-4D97-AF65-F5344CB8AC3E}">
        <p14:creationId xmlns:p14="http://schemas.microsoft.com/office/powerpoint/2010/main" val="274593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Prior Probability</a:t>
            </a:r>
            <a:endParaRPr lang="tr-TR" dirty="0"/>
          </a:p>
        </p:txBody>
      </p:sp>
      <p:sp>
        <p:nvSpPr>
          <p:cNvPr id="3" name="İçerik Yer Tutucusu 2"/>
          <p:cNvSpPr>
            <a:spLocks noGrp="1"/>
          </p:cNvSpPr>
          <p:nvPr>
            <p:ph idx="1"/>
          </p:nvPr>
        </p:nvSpPr>
        <p:spPr>
          <a:xfrm>
            <a:off x="457200" y="1628800"/>
            <a:ext cx="8229600" cy="4093915"/>
          </a:xfrm>
        </p:spPr>
        <p:txBody>
          <a:bodyPr>
            <a:noAutofit/>
          </a:bodyPr>
          <a:lstStyle/>
          <a:p>
            <a:pPr>
              <a:lnSpc>
                <a:spcPct val="150000"/>
              </a:lnSpc>
            </a:pPr>
            <a:r>
              <a:rPr lang="en-US" altLang="tr-TR" sz="2400" b="1" dirty="0" smtClean="0">
                <a:solidFill>
                  <a:schemeClr val="accent5">
                    <a:lumMod val="50000"/>
                  </a:schemeClr>
                </a:solidFill>
              </a:rPr>
              <a:t>Prior</a:t>
            </a:r>
            <a:r>
              <a:rPr lang="en-US" altLang="tr-TR" sz="2400" dirty="0" smtClean="0">
                <a:solidFill>
                  <a:schemeClr val="accent5">
                    <a:lumMod val="50000"/>
                  </a:schemeClr>
                </a:solidFill>
              </a:rPr>
              <a:t> </a:t>
            </a:r>
            <a:r>
              <a:rPr lang="en-US" altLang="tr-TR" sz="2400" dirty="0" smtClean="0"/>
              <a:t>or </a:t>
            </a:r>
            <a:r>
              <a:rPr lang="en-US" altLang="tr-TR" sz="2400" b="1" dirty="0">
                <a:solidFill>
                  <a:schemeClr val="accent5">
                    <a:lumMod val="50000"/>
                  </a:schemeClr>
                </a:solidFill>
              </a:rPr>
              <a:t>unconditional</a:t>
            </a:r>
            <a:r>
              <a:rPr lang="en-US" altLang="tr-TR" sz="2400" dirty="0" smtClean="0">
                <a:solidFill>
                  <a:schemeClr val="accent5">
                    <a:lumMod val="50000"/>
                  </a:schemeClr>
                </a:solidFill>
              </a:rPr>
              <a:t> </a:t>
            </a:r>
            <a:r>
              <a:rPr lang="en-US" altLang="tr-TR" sz="2400" b="1" dirty="0">
                <a:solidFill>
                  <a:schemeClr val="accent5">
                    <a:lumMod val="50000"/>
                  </a:schemeClr>
                </a:solidFill>
              </a:rPr>
              <a:t>probabilities</a:t>
            </a:r>
            <a:r>
              <a:rPr lang="en-US" altLang="tr-TR" sz="2400" dirty="0" smtClean="0">
                <a:solidFill>
                  <a:schemeClr val="accent5">
                    <a:lumMod val="50000"/>
                  </a:schemeClr>
                </a:solidFill>
              </a:rPr>
              <a:t> </a:t>
            </a:r>
            <a:r>
              <a:rPr lang="en-US" altLang="tr-TR" sz="2400" dirty="0" smtClean="0"/>
              <a:t>of propositions</a:t>
            </a:r>
            <a:endParaRPr lang="tr-TR" altLang="tr-TR" sz="2400" dirty="0" smtClean="0"/>
          </a:p>
          <a:p>
            <a:pPr lvl="1">
              <a:lnSpc>
                <a:spcPct val="150000"/>
              </a:lnSpc>
            </a:pPr>
            <a:r>
              <a:rPr lang="en-US" altLang="tr-TR" sz="2000" smtClean="0"/>
              <a:t>corresponds </a:t>
            </a:r>
            <a:r>
              <a:rPr lang="en-US" altLang="tr-TR" sz="2000" dirty="0" smtClean="0"/>
              <a:t>to belief prior to arrival of any (new</a:t>
            </a:r>
            <a:r>
              <a:rPr lang="en-US" altLang="tr-TR" sz="2000" smtClean="0"/>
              <a:t>) evidence</a:t>
            </a:r>
          </a:p>
          <a:p>
            <a:pPr lvl="1">
              <a:lnSpc>
                <a:spcPct val="150000"/>
              </a:lnSpc>
            </a:pPr>
            <a:r>
              <a:rPr lang="en-US" altLang="tr-TR" sz="2000"/>
              <a:t>e.g., P(</a:t>
            </a:r>
            <a:r>
              <a:rPr lang="en-US" altLang="tr-TR" sz="2000" i="1"/>
              <a:t>Cavity</a:t>
            </a:r>
            <a:r>
              <a:rPr lang="en-US" altLang="tr-TR" sz="2000"/>
              <a:t> = true) = 0.1 and P(</a:t>
            </a:r>
            <a:r>
              <a:rPr lang="en-US" altLang="tr-TR" sz="2000" i="1"/>
              <a:t>Weather</a:t>
            </a:r>
            <a:r>
              <a:rPr lang="en-US" altLang="tr-TR" sz="2000"/>
              <a:t> = sunny) = 0.72 </a:t>
            </a:r>
            <a:endParaRPr lang="en-US" altLang="tr-TR" sz="2000" dirty="0" smtClean="0"/>
          </a:p>
          <a:p>
            <a:pPr>
              <a:lnSpc>
                <a:spcPct val="150000"/>
              </a:lnSpc>
            </a:pPr>
            <a:r>
              <a:rPr lang="en-US" altLang="tr-TR" sz="2400" b="1" dirty="0">
                <a:solidFill>
                  <a:schemeClr val="accent5">
                    <a:lumMod val="50000"/>
                  </a:schemeClr>
                </a:solidFill>
              </a:rPr>
              <a:t>Probability</a:t>
            </a:r>
            <a:r>
              <a:rPr lang="en-US" altLang="tr-TR" sz="2400" dirty="0" smtClean="0">
                <a:solidFill>
                  <a:schemeClr val="accent5">
                    <a:lumMod val="50000"/>
                  </a:schemeClr>
                </a:solidFill>
              </a:rPr>
              <a:t> </a:t>
            </a:r>
            <a:r>
              <a:rPr lang="en-US" altLang="tr-TR" sz="2400" b="1" dirty="0">
                <a:solidFill>
                  <a:schemeClr val="accent5">
                    <a:lumMod val="50000"/>
                  </a:schemeClr>
                </a:solidFill>
              </a:rPr>
              <a:t>distribution</a:t>
            </a:r>
            <a:r>
              <a:rPr lang="en-US" altLang="tr-TR" sz="2400" dirty="0" smtClean="0">
                <a:solidFill>
                  <a:schemeClr val="accent5">
                    <a:lumMod val="50000"/>
                  </a:schemeClr>
                </a:solidFill>
              </a:rPr>
              <a:t> </a:t>
            </a:r>
            <a:r>
              <a:rPr lang="en-US" altLang="tr-TR" sz="2400" dirty="0" smtClean="0"/>
              <a:t>gives values for all possible assignments:</a:t>
            </a:r>
            <a:endParaRPr lang="tr-TR" altLang="tr-TR" sz="2400" dirty="0" smtClean="0"/>
          </a:p>
          <a:p>
            <a:pPr lvl="1">
              <a:lnSpc>
                <a:spcPct val="150000"/>
              </a:lnSpc>
            </a:pPr>
            <a:r>
              <a:rPr lang="en-US" altLang="tr-TR" sz="2000" b="1" dirty="0" smtClean="0"/>
              <a:t>P</a:t>
            </a:r>
            <a:r>
              <a:rPr lang="en-US" altLang="tr-TR" sz="2000" dirty="0" smtClean="0"/>
              <a:t>(</a:t>
            </a:r>
            <a:r>
              <a:rPr lang="en-US" altLang="tr-TR" sz="2000" i="1" dirty="0" smtClean="0"/>
              <a:t>Weather</a:t>
            </a:r>
            <a:r>
              <a:rPr lang="en-US" altLang="tr-TR" sz="2000" dirty="0" smtClean="0"/>
              <a:t>) = &lt;0.72,</a:t>
            </a:r>
            <a:r>
              <a:rPr lang="tr-TR" altLang="tr-TR" sz="2000" dirty="0" smtClean="0"/>
              <a:t> </a:t>
            </a:r>
            <a:r>
              <a:rPr lang="en-US" altLang="tr-TR" sz="2000" dirty="0" smtClean="0"/>
              <a:t>0.1,</a:t>
            </a:r>
            <a:r>
              <a:rPr lang="tr-TR" altLang="tr-TR" sz="2000" dirty="0" smtClean="0"/>
              <a:t> </a:t>
            </a:r>
            <a:r>
              <a:rPr lang="en-US" altLang="tr-TR" sz="2000" dirty="0" smtClean="0"/>
              <a:t>0.08,</a:t>
            </a:r>
            <a:r>
              <a:rPr lang="tr-TR" altLang="tr-TR" sz="2000" dirty="0" smtClean="0"/>
              <a:t> </a:t>
            </a:r>
            <a:r>
              <a:rPr lang="en-US" altLang="tr-TR" sz="2000" dirty="0" smtClean="0"/>
              <a:t>0.1&gt; (normalized, i.e., sums to 1)</a:t>
            </a:r>
          </a:p>
        </p:txBody>
      </p:sp>
    </p:spTree>
    <p:extLst>
      <p:ext uri="{BB962C8B-B14F-4D97-AF65-F5344CB8AC3E}">
        <p14:creationId xmlns:p14="http://schemas.microsoft.com/office/powerpoint/2010/main" val="3423768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altLang="tr-TR" dirty="0" err="1" smtClean="0"/>
              <a:t>Uncertainty</a:t>
            </a:r>
            <a:endParaRPr lang="tr-TR" altLang="tr-TR" dirty="0"/>
          </a:p>
        </p:txBody>
      </p:sp>
      <p:sp>
        <p:nvSpPr>
          <p:cNvPr id="5" name="İçerik Yer Tutucusu 4"/>
          <p:cNvSpPr>
            <a:spLocks noGrp="1"/>
          </p:cNvSpPr>
          <p:nvPr>
            <p:ph idx="1"/>
          </p:nvPr>
        </p:nvSpPr>
        <p:spPr>
          <a:xfrm>
            <a:off x="457200" y="1600200"/>
            <a:ext cx="8229600" cy="4997152"/>
          </a:xfrm>
        </p:spPr>
        <p:txBody>
          <a:bodyPr>
            <a:normAutofit/>
          </a:bodyPr>
          <a:lstStyle/>
          <a:p>
            <a:r>
              <a:rPr lang="en-US" altLang="tr-TR" sz="2000" dirty="0" smtClean="0"/>
              <a:t>Let </a:t>
            </a:r>
            <a:r>
              <a:rPr lang="en-US" altLang="tr-TR" sz="2000" dirty="0"/>
              <a:t>action </a:t>
            </a:r>
            <a:r>
              <a:rPr lang="en-US" altLang="tr-TR" sz="2000" b="1" i="1" dirty="0">
                <a:solidFill>
                  <a:schemeClr val="accent5">
                    <a:lumMod val="50000"/>
                  </a:schemeClr>
                </a:solidFill>
              </a:rPr>
              <a:t>A</a:t>
            </a:r>
            <a:r>
              <a:rPr lang="en-US" altLang="tr-TR" sz="2000" b="1" i="1" baseline="-25000" dirty="0">
                <a:solidFill>
                  <a:schemeClr val="accent5">
                    <a:lumMod val="50000"/>
                  </a:schemeClr>
                </a:solidFill>
              </a:rPr>
              <a:t>t</a:t>
            </a:r>
            <a:r>
              <a:rPr lang="en-US" altLang="tr-TR" sz="2000" dirty="0">
                <a:solidFill>
                  <a:schemeClr val="accent5">
                    <a:lumMod val="50000"/>
                  </a:schemeClr>
                </a:solidFill>
              </a:rPr>
              <a:t> </a:t>
            </a:r>
            <a:r>
              <a:rPr lang="en-US" altLang="tr-TR" sz="2000" dirty="0"/>
              <a:t>= leave for airport</a:t>
            </a:r>
            <a:r>
              <a:rPr lang="en-US" altLang="tr-TR" sz="2000" b="1" dirty="0">
                <a:solidFill>
                  <a:schemeClr val="accent5">
                    <a:lumMod val="50000"/>
                  </a:schemeClr>
                </a:solidFill>
              </a:rPr>
              <a:t> </a:t>
            </a:r>
            <a:r>
              <a:rPr lang="tr-TR" altLang="tr-TR" sz="2000" b="1" dirty="0">
                <a:solidFill>
                  <a:schemeClr val="accent5">
                    <a:lumMod val="50000"/>
                  </a:schemeClr>
                </a:solidFill>
              </a:rPr>
              <a:t>t</a:t>
            </a:r>
            <a:r>
              <a:rPr lang="en-US" altLang="tr-TR" sz="2000" b="1" dirty="0">
                <a:solidFill>
                  <a:schemeClr val="accent5">
                    <a:lumMod val="50000"/>
                  </a:schemeClr>
                </a:solidFill>
              </a:rPr>
              <a:t> </a:t>
            </a:r>
            <a:r>
              <a:rPr lang="en-US" altLang="tr-TR" sz="2000" dirty="0"/>
              <a:t>minutes before </a:t>
            </a:r>
            <a:r>
              <a:rPr lang="en-US" altLang="tr-TR" sz="2000" dirty="0" smtClean="0"/>
              <a:t>flight</a:t>
            </a:r>
            <a:r>
              <a:rPr lang="tr-TR" altLang="tr-TR" sz="2000" dirty="0" smtClean="0"/>
              <a:t>.</a:t>
            </a:r>
          </a:p>
          <a:p>
            <a:r>
              <a:rPr lang="en-US" altLang="tr-TR" sz="2000" dirty="0" smtClean="0"/>
              <a:t>Will </a:t>
            </a:r>
            <a:r>
              <a:rPr lang="en-US" altLang="tr-TR" sz="2000" b="1" i="1" dirty="0">
                <a:solidFill>
                  <a:schemeClr val="accent5">
                    <a:lumMod val="50000"/>
                  </a:schemeClr>
                </a:solidFill>
              </a:rPr>
              <a:t>A</a:t>
            </a:r>
            <a:r>
              <a:rPr lang="en-US" altLang="tr-TR" sz="2000" b="1" i="1" baseline="-25000" dirty="0">
                <a:solidFill>
                  <a:schemeClr val="accent5">
                    <a:lumMod val="50000"/>
                  </a:schemeClr>
                </a:solidFill>
              </a:rPr>
              <a:t>t</a:t>
            </a:r>
            <a:r>
              <a:rPr lang="en-US" altLang="tr-TR" sz="2000" dirty="0"/>
              <a:t> get me there on </a:t>
            </a:r>
            <a:r>
              <a:rPr lang="en-US" altLang="tr-TR" sz="2000" dirty="0" smtClean="0"/>
              <a:t>time?</a:t>
            </a:r>
            <a:endParaRPr lang="tr-TR" altLang="tr-TR" sz="2000" dirty="0" smtClean="0"/>
          </a:p>
          <a:p>
            <a:r>
              <a:rPr lang="en-US" altLang="tr-TR" sz="2000" dirty="0" smtClean="0"/>
              <a:t>Problems:</a:t>
            </a:r>
            <a:endParaRPr lang="tr-TR" altLang="tr-TR" sz="2000" dirty="0" smtClean="0"/>
          </a:p>
          <a:p>
            <a:pPr marL="990600" lvl="1" indent="-533400">
              <a:buFontTx/>
              <a:buAutoNum type="arabicPeriod"/>
            </a:pPr>
            <a:r>
              <a:rPr lang="en-US" altLang="tr-TR" sz="1800" dirty="0" smtClean="0"/>
              <a:t>partial </a:t>
            </a:r>
            <a:r>
              <a:rPr lang="en-US" altLang="tr-TR" sz="1800" dirty="0" err="1"/>
              <a:t>observability</a:t>
            </a:r>
            <a:r>
              <a:rPr lang="en-US" altLang="tr-TR" sz="1800" dirty="0"/>
              <a:t> (road state, other drivers' plans, etc</a:t>
            </a:r>
            <a:r>
              <a:rPr lang="en-US" altLang="tr-TR" sz="1800" dirty="0" smtClean="0"/>
              <a:t>.)</a:t>
            </a:r>
            <a:endParaRPr lang="tr-TR" altLang="tr-TR" sz="1800" dirty="0" smtClean="0"/>
          </a:p>
          <a:p>
            <a:pPr marL="990600" lvl="1" indent="-533400">
              <a:buFontTx/>
              <a:buAutoNum type="arabicPeriod"/>
            </a:pPr>
            <a:r>
              <a:rPr lang="en-US" altLang="tr-TR" sz="1800" dirty="0" smtClean="0"/>
              <a:t>noisy </a:t>
            </a:r>
            <a:r>
              <a:rPr lang="en-US" altLang="tr-TR" sz="1800" dirty="0"/>
              <a:t>sensors (traffic reports)
</a:t>
            </a:r>
            <a:r>
              <a:rPr lang="en-US" altLang="tr-TR" sz="1800" dirty="0" smtClean="0"/>
              <a:t>uncertainty </a:t>
            </a:r>
            <a:r>
              <a:rPr lang="en-US" altLang="tr-TR" sz="1800" dirty="0"/>
              <a:t>in action outcomes (flat tire, etc.)
</a:t>
            </a:r>
            <a:r>
              <a:rPr lang="en-US" altLang="tr-TR" sz="1800" dirty="0" smtClean="0"/>
              <a:t>immense </a:t>
            </a:r>
            <a:r>
              <a:rPr lang="en-US" altLang="tr-TR" sz="1800" dirty="0"/>
              <a:t>complexity of modeling and predicting </a:t>
            </a:r>
            <a:r>
              <a:rPr lang="en-US" altLang="tr-TR" sz="1800" dirty="0" smtClean="0"/>
              <a:t>traffic</a:t>
            </a:r>
            <a:endParaRPr lang="en-US" altLang="tr-TR" sz="1800" dirty="0"/>
          </a:p>
          <a:p>
            <a:r>
              <a:rPr lang="en-US" altLang="tr-TR" sz="2000" dirty="0"/>
              <a:t>Hence a purely logical approach either</a:t>
            </a:r>
          </a:p>
          <a:p>
            <a:pPr marL="990600" lvl="1" indent="-533400">
              <a:buFontTx/>
              <a:buAutoNum type="arabicPeriod"/>
            </a:pPr>
            <a:r>
              <a:rPr lang="en-US" altLang="tr-TR" sz="1800" dirty="0"/>
              <a:t>risks falsehood</a:t>
            </a:r>
            <a:r>
              <a:rPr lang="en-US" altLang="tr-TR" sz="1800" dirty="0" smtClean="0"/>
              <a:t>:</a:t>
            </a:r>
            <a:endParaRPr lang="tr-TR" altLang="tr-TR" sz="1800" dirty="0" smtClean="0"/>
          </a:p>
          <a:p>
            <a:pPr lvl="2"/>
            <a:r>
              <a:rPr lang="en-US" altLang="tr-TR" sz="1600" b="1" dirty="0">
                <a:solidFill>
                  <a:schemeClr val="accent5">
                    <a:lumMod val="50000"/>
                  </a:schemeClr>
                </a:solidFill>
              </a:rPr>
              <a:t>A</a:t>
            </a:r>
            <a:r>
              <a:rPr lang="en-US" altLang="tr-TR" sz="1600" b="1" baseline="-25000" dirty="0">
                <a:solidFill>
                  <a:schemeClr val="accent5">
                    <a:lumMod val="50000"/>
                  </a:schemeClr>
                </a:solidFill>
              </a:rPr>
              <a:t>25</a:t>
            </a:r>
            <a:r>
              <a:rPr lang="en-US" altLang="tr-TR" sz="1600" b="1" dirty="0">
                <a:solidFill>
                  <a:schemeClr val="accent5">
                    <a:lumMod val="50000"/>
                  </a:schemeClr>
                </a:solidFill>
              </a:rPr>
              <a:t> </a:t>
            </a:r>
            <a:r>
              <a:rPr lang="tr-TR" altLang="tr-TR" sz="1600" dirty="0">
                <a:sym typeface="Wingdings" panose="05000000000000000000" pitchFamily="2" charset="2"/>
              </a:rPr>
              <a:t></a:t>
            </a:r>
            <a:r>
              <a:rPr lang="tr-TR" altLang="tr-TR" sz="1600" b="1" dirty="0">
                <a:solidFill>
                  <a:schemeClr val="accent5">
                    <a:lumMod val="50000"/>
                  </a:schemeClr>
                </a:solidFill>
                <a:sym typeface="Wingdings" panose="05000000000000000000" pitchFamily="2" charset="2"/>
              </a:rPr>
              <a:t> </a:t>
            </a:r>
            <a:r>
              <a:rPr lang="en-US" altLang="tr-TR" sz="1600" dirty="0"/>
              <a:t>will </a:t>
            </a:r>
            <a:r>
              <a:rPr lang="tr-TR" altLang="tr-TR" sz="1600" dirty="0" smtClean="0"/>
              <a:t> </a:t>
            </a:r>
            <a:r>
              <a:rPr lang="en-US" altLang="tr-TR" sz="1600" dirty="0" smtClean="0"/>
              <a:t>get </a:t>
            </a:r>
            <a:r>
              <a:rPr lang="en-US" altLang="tr-TR" sz="1600" dirty="0"/>
              <a:t>me there on </a:t>
            </a:r>
            <a:r>
              <a:rPr lang="en-US" altLang="tr-TR" sz="1600" dirty="0" smtClean="0"/>
              <a:t>time</a:t>
            </a:r>
          </a:p>
          <a:p>
            <a:pPr marL="990600" lvl="1" indent="-533400">
              <a:buFontTx/>
              <a:buAutoNum type="arabicPeriod"/>
            </a:pPr>
            <a:r>
              <a:rPr lang="en-US" altLang="tr-TR" sz="1800" dirty="0" smtClean="0"/>
              <a:t>leads to conclusions that are too weak for decision making:</a:t>
            </a:r>
          </a:p>
          <a:p>
            <a:pPr lvl="2"/>
            <a:r>
              <a:rPr lang="en-US" altLang="tr-TR" sz="1600" b="1" dirty="0">
                <a:solidFill>
                  <a:schemeClr val="accent5">
                    <a:lumMod val="50000"/>
                  </a:schemeClr>
                </a:solidFill>
              </a:rPr>
              <a:t>A</a:t>
            </a:r>
            <a:r>
              <a:rPr lang="en-US" altLang="tr-TR" sz="1600" b="1" baseline="-25000" dirty="0">
                <a:solidFill>
                  <a:schemeClr val="accent5">
                    <a:lumMod val="50000"/>
                  </a:schemeClr>
                </a:solidFill>
              </a:rPr>
              <a:t>25</a:t>
            </a:r>
            <a:r>
              <a:rPr lang="en-US" altLang="tr-TR" sz="1600" b="1" dirty="0">
                <a:solidFill>
                  <a:schemeClr val="accent5">
                    <a:lumMod val="50000"/>
                  </a:schemeClr>
                </a:solidFill>
              </a:rPr>
              <a:t> </a:t>
            </a:r>
            <a:r>
              <a:rPr lang="tr-TR" altLang="tr-TR" sz="1600" dirty="0">
                <a:sym typeface="Wingdings" panose="05000000000000000000" pitchFamily="2" charset="2"/>
              </a:rPr>
              <a:t></a:t>
            </a:r>
            <a:r>
              <a:rPr lang="tr-TR" altLang="tr-TR" sz="1600" b="1" dirty="0">
                <a:solidFill>
                  <a:schemeClr val="accent5">
                    <a:lumMod val="50000"/>
                  </a:schemeClr>
                </a:solidFill>
                <a:sym typeface="Wingdings" panose="05000000000000000000" pitchFamily="2" charset="2"/>
              </a:rPr>
              <a:t> </a:t>
            </a:r>
            <a:r>
              <a:rPr lang="en-US" altLang="tr-TR" sz="1600" dirty="0"/>
              <a:t>will </a:t>
            </a:r>
            <a:r>
              <a:rPr lang="tr-TR" altLang="tr-TR" sz="1600" dirty="0"/>
              <a:t> </a:t>
            </a:r>
            <a:r>
              <a:rPr lang="en-US" altLang="tr-TR" sz="1600" dirty="0"/>
              <a:t>get me there on time if there's no accident on the bridge and it doesn't rain and my tires remain intact etc.</a:t>
            </a:r>
          </a:p>
          <a:p>
            <a:pPr lvl="1"/>
            <a:r>
              <a:rPr lang="en-US" altLang="tr-TR" sz="2000" b="1" dirty="0" smtClean="0">
                <a:solidFill>
                  <a:schemeClr val="accent5">
                    <a:lumMod val="50000"/>
                  </a:schemeClr>
                </a:solidFill>
              </a:rPr>
              <a:t>A</a:t>
            </a:r>
            <a:r>
              <a:rPr lang="en-US" altLang="tr-TR" sz="2000" b="1" baseline="-25000" dirty="0" smtClean="0">
                <a:solidFill>
                  <a:schemeClr val="accent5">
                    <a:lumMod val="50000"/>
                  </a:schemeClr>
                </a:solidFill>
              </a:rPr>
              <a:t>1440</a:t>
            </a:r>
            <a:r>
              <a:rPr lang="en-US" altLang="tr-TR" sz="2000" dirty="0" smtClean="0"/>
              <a:t> </a:t>
            </a:r>
            <a:r>
              <a:rPr lang="tr-TR" altLang="tr-TR" sz="2000" dirty="0" smtClean="0">
                <a:sym typeface="Wingdings" panose="05000000000000000000" pitchFamily="2" charset="2"/>
              </a:rPr>
              <a:t> </a:t>
            </a:r>
            <a:r>
              <a:rPr lang="en-US" altLang="tr-TR" sz="2000" dirty="0" smtClean="0"/>
              <a:t>might </a:t>
            </a:r>
            <a:r>
              <a:rPr lang="en-US" altLang="tr-TR" sz="2000" dirty="0"/>
              <a:t>reasonably be said to get me there on time but I'd have to stay overnight in the </a:t>
            </a:r>
            <a:r>
              <a:rPr lang="en-US" altLang="tr-TR" sz="2000" dirty="0" smtClean="0"/>
              <a:t>airport</a:t>
            </a:r>
            <a:endParaRPr lang="en-US" altLang="tr-TR" sz="2000" dirty="0"/>
          </a:p>
        </p:txBody>
      </p:sp>
    </p:spTree>
    <p:extLst>
      <p:ext uri="{BB962C8B-B14F-4D97-AF65-F5344CB8AC3E}">
        <p14:creationId xmlns:p14="http://schemas.microsoft.com/office/powerpoint/2010/main" val="11491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Joint</a:t>
            </a:r>
            <a:r>
              <a:rPr lang="tr-TR" dirty="0" smtClean="0"/>
              <a:t> </a:t>
            </a:r>
            <a:r>
              <a:rPr lang="tr-TR" dirty="0" err="1" smtClean="0"/>
              <a:t>Probability</a:t>
            </a:r>
            <a:r>
              <a:rPr lang="tr-TR" dirty="0" smtClean="0"/>
              <a:t> Distribution</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700808"/>
                <a:ext cx="8229600" cy="4021907"/>
              </a:xfrm>
            </p:spPr>
            <p:txBody>
              <a:bodyPr>
                <a:noAutofit/>
              </a:bodyPr>
              <a:lstStyle/>
              <a:p>
                <a:pPr algn="just"/>
                <a:r>
                  <a:rPr lang="en-US" altLang="tr-TR" sz="2400" b="1" dirty="0" smtClean="0">
                    <a:solidFill>
                      <a:schemeClr val="accent5">
                        <a:lumMod val="50000"/>
                      </a:schemeClr>
                    </a:solidFill>
                  </a:rPr>
                  <a:t>Joint</a:t>
                </a:r>
                <a:r>
                  <a:rPr lang="en-US" altLang="tr-TR" sz="2400" dirty="0" smtClean="0">
                    <a:solidFill>
                      <a:schemeClr val="accent5">
                        <a:lumMod val="50000"/>
                      </a:schemeClr>
                    </a:solidFill>
                  </a:rPr>
                  <a:t> </a:t>
                </a:r>
                <a:r>
                  <a:rPr lang="en-US" altLang="tr-TR" sz="2400" b="1" dirty="0">
                    <a:solidFill>
                      <a:schemeClr val="accent5">
                        <a:lumMod val="50000"/>
                      </a:schemeClr>
                    </a:solidFill>
                  </a:rPr>
                  <a:t>probability</a:t>
                </a:r>
                <a:r>
                  <a:rPr lang="en-US" altLang="tr-TR" sz="2400" dirty="0" smtClean="0">
                    <a:solidFill>
                      <a:schemeClr val="accent5">
                        <a:lumMod val="50000"/>
                      </a:schemeClr>
                    </a:solidFill>
                  </a:rPr>
                  <a:t> </a:t>
                </a:r>
                <a:r>
                  <a:rPr lang="en-US" altLang="tr-TR" sz="2400" b="1" dirty="0">
                    <a:solidFill>
                      <a:schemeClr val="accent5">
                        <a:lumMod val="50000"/>
                      </a:schemeClr>
                    </a:solidFill>
                  </a:rPr>
                  <a:t>distribution</a:t>
                </a:r>
                <a:r>
                  <a:rPr lang="en-US" altLang="tr-TR" sz="2400" dirty="0" smtClean="0">
                    <a:solidFill>
                      <a:schemeClr val="accent5">
                        <a:lumMod val="50000"/>
                      </a:schemeClr>
                    </a:solidFill>
                  </a:rPr>
                  <a:t> </a:t>
                </a:r>
                <a:r>
                  <a:rPr lang="en-US" altLang="tr-TR" sz="2400" dirty="0" smtClean="0"/>
                  <a:t>for a set of random variables gives the probability of every atomic event on those random variables</a:t>
                </a:r>
                <a:endParaRPr lang="tr-TR" altLang="tr-TR" sz="2400" dirty="0" smtClean="0"/>
              </a:p>
              <a:p>
                <a:pPr lvl="1" algn="just"/>
                <a:r>
                  <a:rPr lang="en-US" altLang="tr-TR" sz="2000" b="1" dirty="0" smtClean="0"/>
                  <a:t>P</a:t>
                </a:r>
                <a:r>
                  <a:rPr lang="en-US" altLang="tr-TR" sz="2000" dirty="0" smtClean="0"/>
                  <a:t>(</a:t>
                </a:r>
                <a:r>
                  <a:rPr lang="en-US" altLang="tr-TR" sz="2000" i="1" dirty="0" smtClean="0"/>
                  <a:t>Weather,</a:t>
                </a:r>
                <a:r>
                  <a:rPr lang="tr-TR" altLang="tr-TR" sz="2000" i="1" dirty="0" smtClean="0"/>
                  <a:t> </a:t>
                </a:r>
                <a:r>
                  <a:rPr lang="en-US" altLang="tr-TR" sz="2000" i="1" dirty="0" smtClean="0"/>
                  <a:t>Cavity</a:t>
                </a:r>
                <a:r>
                  <a:rPr lang="en-US" altLang="tr-TR" sz="2000" dirty="0" smtClean="0"/>
                  <a:t>) = a 4 </a:t>
                </a:r>
                <a:r>
                  <a:rPr lang="en-US" altLang="tr-TR" sz="2000" dirty="0" smtClean="0">
                    <a:cs typeface="Arial" pitchFamily="34" charset="0"/>
                  </a:rPr>
                  <a:t>× </a:t>
                </a:r>
                <a:r>
                  <a:rPr lang="en-US" altLang="tr-TR" sz="2000" dirty="0" smtClean="0"/>
                  <a:t>2 matrix of values:</a:t>
                </a:r>
              </a:p>
              <a:p>
                <a:pPr lvl="2" algn="just">
                  <a:buFontTx/>
                  <a:buNone/>
                </a:pPr>
                <a:r>
                  <a:rPr lang="en-US" altLang="tr-TR" sz="1600" dirty="0" smtClean="0"/>
                  <a:t>	</a:t>
                </a:r>
                <a:r>
                  <a:rPr lang="en-US" altLang="tr-TR" sz="1600" i="1" dirty="0" smtClean="0"/>
                  <a:t>Weather</a:t>
                </a:r>
                <a:r>
                  <a:rPr lang="en-US" altLang="tr-TR" sz="1600" dirty="0" smtClean="0"/>
                  <a:t> =</a:t>
                </a:r>
                <a:r>
                  <a:rPr lang="tr-TR" altLang="tr-TR" sz="1600" dirty="0"/>
                  <a:t>	</a:t>
                </a:r>
                <a:r>
                  <a:rPr lang="en-US" altLang="tr-TR" sz="1600" dirty="0" smtClean="0"/>
                  <a:t>sunny	rainy	cloudy	snow </a:t>
                </a:r>
              </a:p>
              <a:p>
                <a:pPr lvl="2" algn="just">
                  <a:buFontTx/>
                  <a:buNone/>
                </a:pPr>
                <a:r>
                  <a:rPr lang="en-US" altLang="tr-TR" sz="1600" dirty="0" smtClean="0"/>
                  <a:t>	</a:t>
                </a:r>
                <a:r>
                  <a:rPr lang="en-US" altLang="tr-TR" sz="1600" i="1" dirty="0" smtClean="0"/>
                  <a:t>Cavity</a:t>
                </a:r>
                <a:r>
                  <a:rPr lang="en-US" altLang="tr-TR" sz="1600" dirty="0" smtClean="0"/>
                  <a:t> = true </a:t>
                </a:r>
                <a:r>
                  <a:rPr lang="tr-TR" altLang="tr-TR" sz="1600" dirty="0" smtClean="0"/>
                  <a:t>	</a:t>
                </a:r>
                <a:r>
                  <a:rPr lang="en-US" altLang="tr-TR" sz="1600" dirty="0" smtClean="0"/>
                  <a:t>0.144	0.02 	0.016 	0.02</a:t>
                </a:r>
              </a:p>
              <a:p>
                <a:pPr lvl="2" algn="just">
                  <a:buFontTx/>
                  <a:buNone/>
                </a:pPr>
                <a:r>
                  <a:rPr lang="en-US" altLang="tr-TR" sz="1600" dirty="0" smtClean="0"/>
                  <a:t>	</a:t>
                </a:r>
                <a:r>
                  <a:rPr lang="en-US" altLang="tr-TR" sz="1600" i="1" dirty="0" smtClean="0"/>
                  <a:t>Cavity</a:t>
                </a:r>
                <a:r>
                  <a:rPr lang="en-US" altLang="tr-TR" sz="1600" dirty="0" smtClean="0"/>
                  <a:t> = false	0.576	0.08 	0.064 	0.08</a:t>
                </a:r>
              </a:p>
              <a:p>
                <a:pPr algn="just"/>
                <a:r>
                  <a:rPr lang="en-US" sz="2000" dirty="0" smtClean="0"/>
                  <a:t>Every question about a domain can be answered by the joint</a:t>
                </a:r>
                <a:r>
                  <a:rPr lang="tr-TR" sz="2000" dirty="0" smtClean="0"/>
                  <a:t> </a:t>
                </a:r>
                <a:r>
                  <a:rPr lang="en-US" sz="2000" dirty="0" smtClean="0"/>
                  <a:t>distribution because every event is a sum of sample points</a:t>
                </a:r>
                <a:endParaRPr lang="tr-TR" sz="2000" dirty="0" smtClean="0"/>
              </a:p>
              <a:p>
                <a:pPr marL="0" indent="0" algn="just">
                  <a:buNone/>
                </a:pPr>
                <a:r>
                  <a:rPr lang="tr-TR" sz="2000" dirty="0" smtClean="0"/>
                  <a:t>	</a:t>
                </a:r>
                <a:r>
                  <a:rPr lang="en-US" sz="2000" dirty="0" smtClean="0"/>
                  <a:t>P</a:t>
                </a:r>
                <a:r>
                  <a:rPr lang="en-US" sz="2000" dirty="0"/>
                  <a:t>(</a:t>
                </a:r>
                <a14:m>
                  <m:oMath xmlns:m="http://schemas.openxmlformats.org/officeDocument/2006/math">
                    <m:r>
                      <a:rPr lang="en-US" sz="2000" i="1">
                        <a:latin typeface="Cambria Math"/>
                      </a:rPr>
                      <m:t>𝑋</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oMath>
                </a14:m>
                <a:r>
                  <a:rPr lang="en-US" sz="2000" dirty="0"/>
                  <a:t>)</a:t>
                </a:r>
                <a14:m>
                  <m:oMath xmlns:m="http://schemas.openxmlformats.org/officeDocument/2006/math">
                    <m:r>
                      <a:rPr lang="en-US" sz="2000" i="1">
                        <a:latin typeface="Cambria Math"/>
                      </a:rPr>
                      <m:t>=</m:t>
                    </m:r>
                    <m:nary>
                      <m:naryPr>
                        <m:chr m:val="∑"/>
                        <m:limLoc m:val="subSup"/>
                        <m:supHide m:val="on"/>
                        <m:ctrlPr>
                          <a:rPr lang="en-US" sz="2000" i="1">
                            <a:latin typeface="Cambria Math" panose="02040503050406030204" pitchFamily="18" charset="0"/>
                          </a:rPr>
                        </m:ctrlPr>
                      </m:naryPr>
                      <m:sub>
                        <m:r>
                          <a:rPr lang="en-US" sz="2000" i="1">
                            <a:latin typeface="Cambria Math"/>
                          </a:rPr>
                          <m:t>{</m:t>
                        </m:r>
                        <m:r>
                          <a:rPr lang="en-US" sz="2000" i="1">
                            <a:latin typeface="Cambria Math"/>
                          </a:rPr>
                          <m:t>𝜔</m:t>
                        </m:r>
                        <m:r>
                          <a:rPr lang="en-US" sz="2000" i="1">
                            <a:latin typeface="Cambria Math"/>
                          </a:rPr>
                          <m:t>:</m:t>
                        </m:r>
                        <m:r>
                          <a:rPr lang="en-US" sz="2000" i="1">
                            <a:latin typeface="Cambria Math"/>
                          </a:rPr>
                          <m:t>𝑋</m:t>
                        </m:r>
                        <m:d>
                          <m:dPr>
                            <m:ctrlPr>
                              <a:rPr lang="en-US" sz="2000" i="1">
                                <a:latin typeface="Cambria Math" panose="02040503050406030204" pitchFamily="18" charset="0"/>
                              </a:rPr>
                            </m:ctrlPr>
                          </m:dPr>
                          <m:e>
                            <m:r>
                              <a:rPr lang="en-US" sz="2000" i="1">
                                <a:latin typeface="Cambria Math"/>
                              </a:rPr>
                              <m:t>𝜔</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r>
                          <a:rPr lang="en-US" sz="2000" i="1">
                            <a:latin typeface="Cambria Math"/>
                          </a:rPr>
                          <m:t>}</m:t>
                        </m:r>
                      </m:sub>
                      <m:sup/>
                      <m:e>
                        <m:r>
                          <a:rPr lang="en-US" sz="2000" i="1">
                            <a:latin typeface="Cambria Math"/>
                          </a:rPr>
                          <m:t>𝑃</m:t>
                        </m:r>
                        <m:d>
                          <m:dPr>
                            <m:ctrlPr>
                              <a:rPr lang="en-US" sz="2000" i="1">
                                <a:latin typeface="Cambria Math" panose="02040503050406030204" pitchFamily="18" charset="0"/>
                              </a:rPr>
                            </m:ctrlPr>
                          </m:dPr>
                          <m:e>
                            <m:r>
                              <a:rPr lang="en-US" sz="2000" i="1">
                                <a:latin typeface="Cambria Math"/>
                              </a:rPr>
                              <m:t>𝜔</m:t>
                            </m:r>
                          </m:e>
                        </m:d>
                      </m:e>
                    </m:nary>
                  </m:oMath>
                </a14:m>
                <a:endParaRPr lang="tr-TR" sz="2000" dirty="0" smtClean="0"/>
              </a:p>
              <a:p>
                <a:pPr algn="just"/>
                <a:r>
                  <a:rPr lang="tr-TR" sz="2000" dirty="0"/>
                  <a:t>Dice </a:t>
                </a:r>
                <a:r>
                  <a:rPr lang="tr-TR" sz="2000" dirty="0" err="1"/>
                  <a:t>example</a:t>
                </a:r>
                <a:r>
                  <a:rPr lang="tr-TR" sz="2000" dirty="0"/>
                  <a:t>:</a:t>
                </a:r>
              </a:p>
              <a:p>
                <a:pPr marL="0" indent="0" algn="just">
                  <a:buNone/>
                </a:pPr>
                <a:r>
                  <a:rPr lang="tr-TR" sz="2000" dirty="0" smtClean="0"/>
                  <a:t>	</a:t>
                </a:r>
                <a:r>
                  <a:rPr lang="en-US" sz="2000" dirty="0" smtClean="0"/>
                  <a:t>P(Odd=true</a:t>
                </a:r>
                <a:r>
                  <a:rPr lang="en-US" sz="2000" dirty="0"/>
                  <a:t>)</a:t>
                </a:r>
                <a:r>
                  <a:rPr lang="tr-TR" sz="2000" dirty="0" smtClean="0"/>
                  <a:t> </a:t>
                </a:r>
                <a:r>
                  <a:rPr lang="en-US" sz="2000" dirty="0"/>
                  <a:t>=</a:t>
                </a:r>
                <a:r>
                  <a:rPr lang="tr-TR" sz="2000" dirty="0" smtClean="0"/>
                  <a:t> </a:t>
                </a:r>
                <a14:m>
                  <m:oMath xmlns:m="http://schemas.openxmlformats.org/officeDocument/2006/math">
                    <m:nary>
                      <m:naryPr>
                        <m:chr m:val="∑"/>
                        <m:limLoc m:val="subSup"/>
                        <m:supHide m:val="on"/>
                        <m:ctrlPr>
                          <a:rPr lang="en-US" sz="2000" i="1">
                            <a:latin typeface="Cambria Math" panose="02040503050406030204" pitchFamily="18" charset="0"/>
                          </a:rPr>
                        </m:ctrlPr>
                      </m:naryPr>
                      <m:sub>
                        <m:r>
                          <a:rPr lang="en-US" sz="2000" i="1">
                            <a:latin typeface="Cambria Math"/>
                          </a:rPr>
                          <m:t>{</m:t>
                        </m:r>
                        <m:r>
                          <a:rPr lang="en-US" sz="2000" i="1">
                            <a:latin typeface="Cambria Math"/>
                          </a:rPr>
                          <m:t>𝜔</m:t>
                        </m:r>
                        <m:r>
                          <a:rPr lang="en-US" sz="2000" i="1">
                            <a:latin typeface="Cambria Math"/>
                          </a:rPr>
                          <m:t>:</m:t>
                        </m:r>
                        <m:r>
                          <a:rPr lang="tr-TR" sz="2000" b="0" i="1" smtClean="0">
                            <a:latin typeface="Cambria Math"/>
                          </a:rPr>
                          <m:t>𝑂𝑑𝑑</m:t>
                        </m:r>
                        <m:d>
                          <m:dPr>
                            <m:ctrlPr>
                              <a:rPr lang="en-US" sz="2000" i="1">
                                <a:latin typeface="Cambria Math" panose="02040503050406030204" pitchFamily="18" charset="0"/>
                              </a:rPr>
                            </m:ctrlPr>
                          </m:dPr>
                          <m:e>
                            <m:r>
                              <a:rPr lang="en-US" sz="2000" i="1">
                                <a:latin typeface="Cambria Math"/>
                              </a:rPr>
                              <m:t>𝜔</m:t>
                            </m:r>
                          </m:e>
                        </m:d>
                        <m:r>
                          <a:rPr lang="en-US" sz="2000" i="1">
                            <a:latin typeface="Cambria Math"/>
                          </a:rPr>
                          <m:t>=</m:t>
                        </m:r>
                        <m:r>
                          <a:rPr lang="tr-TR" sz="2000" b="0" i="1" smtClean="0">
                            <a:latin typeface="Cambria Math"/>
                          </a:rPr>
                          <m:t>𝑡𝑟𝑢𝑒</m:t>
                        </m:r>
                        <m:r>
                          <a:rPr lang="en-US" sz="2000" i="1">
                            <a:latin typeface="Cambria Math"/>
                          </a:rPr>
                          <m:t>}</m:t>
                        </m:r>
                      </m:sub>
                      <m:sup/>
                      <m:e>
                        <m:r>
                          <a:rPr lang="en-US" sz="2000" i="1">
                            <a:latin typeface="Cambria Math"/>
                          </a:rPr>
                          <m:t>𝑃</m:t>
                        </m:r>
                        <m:d>
                          <m:dPr>
                            <m:ctrlPr>
                              <a:rPr lang="en-US" sz="2000" i="1">
                                <a:latin typeface="Cambria Math" panose="02040503050406030204" pitchFamily="18" charset="0"/>
                              </a:rPr>
                            </m:ctrlPr>
                          </m:dPr>
                          <m:e>
                            <m:r>
                              <a:rPr lang="en-US" sz="2000" i="1">
                                <a:latin typeface="Cambria Math"/>
                              </a:rPr>
                              <m:t>𝜔</m:t>
                            </m:r>
                          </m:e>
                        </m:d>
                      </m:e>
                    </m:nary>
                  </m:oMath>
                </a14:m>
                <a:r>
                  <a:rPr lang="tr-TR" sz="2000" dirty="0" smtClean="0"/>
                  <a:t> </a:t>
                </a:r>
                <a14:m>
                  <m:oMath xmlns:m="http://schemas.openxmlformats.org/officeDocument/2006/math">
                    <m:r>
                      <a:rPr lang="tr-TR" sz="2000" i="1" dirty="0" smtClean="0">
                        <a:latin typeface="Cambria Math" panose="02040503050406030204" pitchFamily="18" charset="0"/>
                      </a:rPr>
                      <m:t>= </m:t>
                    </m:r>
                    <m:r>
                      <a:rPr lang="en-US" sz="2000" i="1" dirty="0" smtClean="0">
                        <a:latin typeface="Cambria Math" panose="02040503050406030204" pitchFamily="18" charset="0"/>
                      </a:rPr>
                      <m:t>𝑃</m:t>
                    </m:r>
                    <m:r>
                      <a:rPr lang="en-US" sz="2000" i="1" dirty="0" smtClean="0">
                        <a:latin typeface="Cambria Math" panose="02040503050406030204" pitchFamily="18" charset="0"/>
                      </a:rPr>
                      <m:t>(1)+</m:t>
                    </m:r>
                    <m:r>
                      <a:rPr lang="en-US" sz="2000" i="1" dirty="0">
                        <a:latin typeface="Cambria Math" panose="02040503050406030204" pitchFamily="18" charset="0"/>
                      </a:rPr>
                      <m:t>𝑃</m:t>
                    </m:r>
                    <m:r>
                      <a:rPr lang="en-US" sz="2000" i="1" dirty="0">
                        <a:latin typeface="Cambria Math" panose="02040503050406030204" pitchFamily="18" charset="0"/>
                      </a:rPr>
                      <m:t>(3)+</m:t>
                    </m:r>
                    <m:r>
                      <a:rPr lang="en-US" sz="2000" i="1" dirty="0">
                        <a:latin typeface="Cambria Math" panose="02040503050406030204" pitchFamily="18" charset="0"/>
                      </a:rPr>
                      <m:t>𝑃</m:t>
                    </m:r>
                    <m:r>
                      <a:rPr lang="en-US" sz="2000" i="1" dirty="0">
                        <a:latin typeface="Cambria Math" panose="02040503050406030204" pitchFamily="18" charset="0"/>
                      </a:rPr>
                      <m:t>(5)</m:t>
                    </m:r>
                    <m:r>
                      <a:rPr lang="tr-TR" sz="2000" b="0" i="0" smtClean="0">
                        <a:latin typeface="Cambria Math" panose="02040503050406030204" pitchFamily="18" charset="0"/>
                      </a:rPr>
                      <m:t> </m:t>
                    </m:r>
                    <m:r>
                      <a:rPr lang="tr-TR" sz="2000" b="0" i="1" smtClean="0">
                        <a:latin typeface="Cambria Math"/>
                      </a:rPr>
                      <m:t>=</m:t>
                    </m:r>
                    <m:r>
                      <a:rPr lang="en-US" sz="2000" i="1">
                        <a:latin typeface="Cambria Math"/>
                      </a:rPr>
                      <m:t> </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oMath>
                </a14:m>
                <a:endParaRPr 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700808"/>
                <a:ext cx="8229600" cy="4021907"/>
              </a:xfrm>
              <a:blipFill>
                <a:blip r:embed="rId3"/>
                <a:stretch>
                  <a:fillRect l="-963" t="-1212" r="-1111" b="-26364"/>
                </a:stretch>
              </a:blipFill>
            </p:spPr>
            <p:txBody>
              <a:bodyPr/>
              <a:lstStyle/>
              <a:p>
                <a:r>
                  <a:rPr lang="en-US">
                    <a:noFill/>
                  </a:rPr>
                  <a:t> </a:t>
                </a:r>
              </a:p>
            </p:txBody>
          </p:sp>
        </mc:Fallback>
      </mc:AlternateContent>
    </p:spTree>
    <p:extLst>
      <p:ext uri="{BB962C8B-B14F-4D97-AF65-F5344CB8AC3E}">
        <p14:creationId xmlns:p14="http://schemas.microsoft.com/office/powerpoint/2010/main" val="387433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Conditional</a:t>
            </a:r>
            <a:r>
              <a:rPr lang="tr-TR" dirty="0" smtClean="0"/>
              <a:t> </a:t>
            </a:r>
            <a:r>
              <a:rPr lang="tr-TR" dirty="0" err="1" smtClean="0"/>
              <a:t>Probability</a:t>
            </a:r>
            <a:endParaRPr lang="tr-TR" dirty="0"/>
          </a:p>
        </p:txBody>
      </p:sp>
      <p:sp>
        <p:nvSpPr>
          <p:cNvPr id="3" name="İçerik Yer Tutucusu 2"/>
          <p:cNvSpPr>
            <a:spLocks noGrp="1"/>
          </p:cNvSpPr>
          <p:nvPr>
            <p:ph idx="1"/>
          </p:nvPr>
        </p:nvSpPr>
        <p:spPr/>
        <p:txBody>
          <a:bodyPr>
            <a:noAutofit/>
          </a:bodyPr>
          <a:lstStyle/>
          <a:p>
            <a:r>
              <a:rPr lang="en-US" altLang="tr-TR" sz="2400" b="1" dirty="0">
                <a:solidFill>
                  <a:schemeClr val="accent5">
                    <a:lumMod val="50000"/>
                  </a:schemeClr>
                </a:solidFill>
              </a:rPr>
              <a:t>Conditional</a:t>
            </a:r>
            <a:r>
              <a:rPr lang="en-US" altLang="tr-TR" sz="2400" dirty="0">
                <a:solidFill>
                  <a:schemeClr val="accent5">
                    <a:lumMod val="50000"/>
                  </a:schemeClr>
                </a:solidFill>
              </a:rPr>
              <a:t> </a:t>
            </a:r>
            <a:r>
              <a:rPr lang="en-US" altLang="tr-TR" sz="2400" dirty="0"/>
              <a:t>or </a:t>
            </a:r>
            <a:r>
              <a:rPr lang="en-US" altLang="tr-TR" sz="2400" b="1" dirty="0">
                <a:solidFill>
                  <a:schemeClr val="accent5">
                    <a:lumMod val="50000"/>
                  </a:schemeClr>
                </a:solidFill>
              </a:rPr>
              <a:t>posterior</a:t>
            </a:r>
            <a:r>
              <a:rPr lang="en-US" altLang="tr-TR" sz="2400" dirty="0">
                <a:solidFill>
                  <a:schemeClr val="accent5">
                    <a:lumMod val="50000"/>
                  </a:schemeClr>
                </a:solidFill>
              </a:rPr>
              <a:t> </a:t>
            </a:r>
            <a:r>
              <a:rPr lang="en-US" altLang="tr-TR" sz="2400" b="1" dirty="0">
                <a:solidFill>
                  <a:schemeClr val="accent5">
                    <a:lumMod val="50000"/>
                  </a:schemeClr>
                </a:solidFill>
              </a:rPr>
              <a:t>probabilities</a:t>
            </a:r>
            <a:endParaRPr lang="tr-TR" altLang="tr-TR" sz="2400" b="1" dirty="0">
              <a:solidFill>
                <a:schemeClr val="accent5">
                  <a:lumMod val="50000"/>
                </a:schemeClr>
              </a:solidFill>
            </a:endParaRPr>
          </a:p>
          <a:p>
            <a:pPr lvl="1"/>
            <a:r>
              <a:rPr lang="en-US" altLang="tr-TR" sz="2000" dirty="0" smtClean="0"/>
              <a:t>e.g</a:t>
            </a:r>
            <a:r>
              <a:rPr lang="en-US" altLang="tr-TR" sz="2000" dirty="0"/>
              <a:t>., P(</a:t>
            </a:r>
            <a:r>
              <a:rPr lang="en-US" altLang="tr-TR" sz="2000" i="1" dirty="0"/>
              <a:t>cavity</a:t>
            </a:r>
            <a:r>
              <a:rPr lang="en-US" altLang="tr-TR" sz="2000" dirty="0"/>
              <a:t> | </a:t>
            </a:r>
            <a:r>
              <a:rPr lang="en-US" altLang="tr-TR" sz="2000" i="1" dirty="0"/>
              <a:t>toothache</a:t>
            </a:r>
            <a:r>
              <a:rPr lang="en-US" altLang="tr-TR" sz="2000" dirty="0"/>
              <a:t>) = </a:t>
            </a:r>
            <a:r>
              <a:rPr lang="en-US" altLang="tr-TR" sz="2000" dirty="0" smtClean="0"/>
              <a:t>0.8</a:t>
            </a:r>
            <a:endParaRPr lang="tr-TR" altLang="tr-TR" sz="2000" dirty="0"/>
          </a:p>
          <a:p>
            <a:pPr marL="914400" lvl="2" indent="0">
              <a:buNone/>
            </a:pPr>
            <a:r>
              <a:rPr lang="en-US" altLang="tr-TR" sz="2000" dirty="0" smtClean="0"/>
              <a:t>i.e</a:t>
            </a:r>
            <a:r>
              <a:rPr lang="en-US" altLang="tr-TR" sz="2000" dirty="0"/>
              <a:t>., given that </a:t>
            </a:r>
            <a:r>
              <a:rPr lang="en-US" altLang="tr-TR" sz="2000" i="1" dirty="0"/>
              <a:t>toothache</a:t>
            </a:r>
            <a:r>
              <a:rPr lang="en-US" altLang="tr-TR" sz="2000" dirty="0"/>
              <a:t> is all I </a:t>
            </a:r>
            <a:r>
              <a:rPr lang="en-US" altLang="tr-TR" sz="2000" dirty="0" smtClean="0"/>
              <a:t>know</a:t>
            </a:r>
            <a:endParaRPr lang="en-US" altLang="tr-TR" sz="2000" dirty="0"/>
          </a:p>
          <a:p>
            <a:r>
              <a:rPr lang="en-US" altLang="tr-TR" sz="2400" dirty="0" smtClean="0"/>
              <a:t>Notation </a:t>
            </a:r>
            <a:r>
              <a:rPr lang="en-US" altLang="tr-TR" sz="2400" dirty="0"/>
              <a:t>for conditional </a:t>
            </a:r>
            <a:r>
              <a:rPr lang="en-US" altLang="tr-TR" sz="2400" dirty="0" smtClean="0"/>
              <a:t>distributions:</a:t>
            </a:r>
            <a:endParaRPr lang="tr-TR" altLang="tr-TR" sz="2400" dirty="0"/>
          </a:p>
          <a:p>
            <a:pPr lvl="1"/>
            <a:r>
              <a:rPr lang="en-US" altLang="tr-TR" sz="2000" dirty="0" smtClean="0"/>
              <a:t>P(</a:t>
            </a:r>
            <a:r>
              <a:rPr lang="en-US" altLang="tr-TR" sz="2000" i="1" dirty="0" smtClean="0"/>
              <a:t>Cavity </a:t>
            </a:r>
            <a:r>
              <a:rPr lang="en-US" altLang="tr-TR" sz="2000" dirty="0"/>
              <a:t>| </a:t>
            </a:r>
            <a:r>
              <a:rPr lang="en-US" altLang="tr-TR" sz="2000" i="1" dirty="0"/>
              <a:t>Toothache</a:t>
            </a:r>
            <a:r>
              <a:rPr lang="en-US" altLang="tr-TR" sz="2000" dirty="0"/>
              <a:t>) = 2-element vector of 2-element </a:t>
            </a:r>
            <a:r>
              <a:rPr lang="en-US" altLang="tr-TR" sz="2000" dirty="0" smtClean="0"/>
              <a:t>vectors</a:t>
            </a:r>
            <a:endParaRPr lang="en-US" altLang="tr-TR" sz="2000" dirty="0"/>
          </a:p>
          <a:p>
            <a:r>
              <a:rPr lang="en-US" altLang="tr-TR" sz="2400" dirty="0"/>
              <a:t>If we know more, e.g., </a:t>
            </a:r>
            <a:r>
              <a:rPr lang="en-US" altLang="tr-TR" sz="2400" i="1" dirty="0"/>
              <a:t>cavity</a:t>
            </a:r>
            <a:r>
              <a:rPr lang="en-US" altLang="tr-TR" sz="2400" dirty="0"/>
              <a:t> is also given, then we </a:t>
            </a:r>
            <a:r>
              <a:rPr lang="en-US" altLang="tr-TR" sz="2400" dirty="0" err="1" smtClean="0"/>
              <a:t>hav</a:t>
            </a:r>
            <a:r>
              <a:rPr lang="tr-TR" altLang="tr-TR" sz="2400" dirty="0" smtClean="0"/>
              <a:t>e</a:t>
            </a:r>
          </a:p>
          <a:p>
            <a:pPr lvl="1"/>
            <a:r>
              <a:rPr lang="en-US" altLang="tr-TR" sz="2000" dirty="0" smtClean="0"/>
              <a:t>P(</a:t>
            </a:r>
            <a:r>
              <a:rPr lang="en-US" altLang="tr-TR" sz="2000" i="1" dirty="0" smtClean="0"/>
              <a:t>cavity </a:t>
            </a:r>
            <a:r>
              <a:rPr lang="en-US" altLang="tr-TR" sz="2000" i="1" dirty="0"/>
              <a:t>| </a:t>
            </a:r>
            <a:r>
              <a:rPr lang="en-US" altLang="tr-TR" sz="2000" i="1" dirty="0" smtClean="0"/>
              <a:t>toothache,</a:t>
            </a:r>
            <a:r>
              <a:rPr lang="tr-TR" altLang="tr-TR" sz="2000" i="1" dirty="0" smtClean="0"/>
              <a:t> </a:t>
            </a:r>
            <a:r>
              <a:rPr lang="en-US" altLang="tr-TR" sz="2000" i="1" dirty="0" smtClean="0"/>
              <a:t>cavity</a:t>
            </a:r>
            <a:r>
              <a:rPr lang="en-US" altLang="tr-TR" sz="2000" dirty="0"/>
              <a:t>) = </a:t>
            </a:r>
            <a:r>
              <a:rPr lang="en-US" altLang="tr-TR" sz="2000" dirty="0" smtClean="0"/>
              <a:t>1</a:t>
            </a:r>
            <a:endParaRPr lang="en-US" altLang="tr-TR" sz="2000" dirty="0"/>
          </a:p>
          <a:p>
            <a:r>
              <a:rPr lang="en-US" altLang="tr-TR" sz="2400" dirty="0"/>
              <a:t>New evidence may be irrelevant, allowing simplification, e.g</a:t>
            </a:r>
            <a:r>
              <a:rPr lang="en-US" altLang="tr-TR" sz="2400" dirty="0" smtClean="0"/>
              <a:t>.,</a:t>
            </a:r>
            <a:endParaRPr lang="tr-TR" altLang="tr-TR" sz="2400" dirty="0"/>
          </a:p>
          <a:p>
            <a:pPr lvl="1"/>
            <a:r>
              <a:rPr lang="en-US" altLang="tr-TR" sz="2000" dirty="0" smtClean="0"/>
              <a:t>P(</a:t>
            </a:r>
            <a:r>
              <a:rPr lang="en-US" altLang="tr-TR" sz="2000" i="1" dirty="0" smtClean="0"/>
              <a:t>cavity </a:t>
            </a:r>
            <a:r>
              <a:rPr lang="en-US" altLang="tr-TR" sz="2000" i="1" dirty="0"/>
              <a:t>| toothache, sunny</a:t>
            </a:r>
            <a:r>
              <a:rPr lang="en-US" altLang="tr-TR" sz="2000" dirty="0"/>
              <a:t>) = P(</a:t>
            </a:r>
            <a:r>
              <a:rPr lang="en-US" altLang="tr-TR" sz="2000" i="1" dirty="0"/>
              <a:t>cavity </a:t>
            </a:r>
            <a:r>
              <a:rPr lang="en-US" altLang="tr-TR" sz="2000" dirty="0"/>
              <a:t>| </a:t>
            </a:r>
            <a:r>
              <a:rPr lang="en-US" altLang="tr-TR" sz="2000" i="1" dirty="0"/>
              <a:t>toothache</a:t>
            </a:r>
            <a:r>
              <a:rPr lang="en-US" altLang="tr-TR" sz="2000" dirty="0"/>
              <a:t>) = 0.8</a:t>
            </a:r>
          </a:p>
          <a:p>
            <a:r>
              <a:rPr lang="en-US" altLang="tr-TR" sz="2400" dirty="0"/>
              <a:t>This kind of inference, sanctioned by domain knowledge, </a:t>
            </a:r>
            <a:r>
              <a:rPr lang="en-US" altLang="tr-TR" sz="2400"/>
              <a:t>is </a:t>
            </a:r>
            <a:r>
              <a:rPr lang="en-US" altLang="tr-TR" sz="2400" smtClean="0"/>
              <a:t>crucial.</a:t>
            </a:r>
            <a:endParaRPr lang="en-US" altLang="tr-TR" sz="2400" dirty="0"/>
          </a:p>
          <a:p>
            <a:endParaRPr lang="tr-TR" sz="2400" dirty="0"/>
          </a:p>
        </p:txBody>
      </p:sp>
    </p:spTree>
    <p:extLst>
      <p:ext uri="{BB962C8B-B14F-4D97-AF65-F5344CB8AC3E}">
        <p14:creationId xmlns:p14="http://schemas.microsoft.com/office/powerpoint/2010/main" val="39374613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Probability</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709120"/>
              </a:xfrm>
            </p:spPr>
            <p:txBody>
              <a:bodyPr>
                <a:normAutofit fontScale="85000" lnSpcReduction="10000"/>
              </a:bodyPr>
              <a:lstStyle/>
              <a:p>
                <a:pPr>
                  <a:lnSpc>
                    <a:spcPct val="120000"/>
                  </a:lnSpc>
                </a:pPr>
                <a:r>
                  <a:rPr lang="en-US" altLang="tr-TR" sz="2400" dirty="0" smtClean="0"/>
                  <a:t>Definition of conditional probability:</a:t>
                </a:r>
                <a:endParaRPr lang="en-US" altLang="tr-TR" sz="2400" dirty="0"/>
              </a:p>
              <a:p>
                <a:pPr lvl="1">
                  <a:lnSpc>
                    <a:spcPct val="120000"/>
                  </a:lnSpc>
                  <a:buFontTx/>
                  <a:buNone/>
                </a:pPr>
                <a14:m>
                  <m:oMathPara xmlns:m="http://schemas.openxmlformats.org/officeDocument/2006/math">
                    <m:oMathParaPr>
                      <m:jc m:val="centerGroup"/>
                    </m:oMathParaPr>
                    <m:oMath xmlns:m="http://schemas.openxmlformats.org/officeDocument/2006/math">
                      <m:r>
                        <a:rPr lang="en-US" altLang="tr-TR" sz="2000" i="1" dirty="0" smtClean="0">
                          <a:latin typeface="Cambria Math"/>
                        </a:rPr>
                        <m:t>𝑃</m:t>
                      </m:r>
                      <m:r>
                        <a:rPr lang="en-US" altLang="tr-TR" sz="2000" i="1" dirty="0" smtClean="0">
                          <a:latin typeface="Cambria Math"/>
                        </a:rPr>
                        <m:t>(</m:t>
                      </m:r>
                      <m:r>
                        <a:rPr lang="en-US" altLang="tr-TR" sz="2000" i="1" dirty="0" smtClean="0">
                          <a:latin typeface="Cambria Math"/>
                        </a:rPr>
                        <m:t>𝑎</m:t>
                      </m:r>
                      <m:r>
                        <a:rPr lang="en-US" altLang="tr-TR" sz="2000" i="1" dirty="0" smtClean="0">
                          <a:latin typeface="Cambria Math"/>
                        </a:rPr>
                        <m:t> | </m:t>
                      </m:r>
                      <m:r>
                        <a:rPr lang="en-US" altLang="tr-TR" sz="2000" i="1" dirty="0" smtClean="0">
                          <a:latin typeface="Cambria Math"/>
                        </a:rPr>
                        <m:t>𝑏</m:t>
                      </m:r>
                      <m:r>
                        <a:rPr lang="en-US" altLang="tr-TR" sz="2000" i="1" dirty="0" smtClean="0">
                          <a:latin typeface="Cambria Math"/>
                        </a:rPr>
                        <m:t>) = </m:t>
                      </m:r>
                      <m:f>
                        <m:fPr>
                          <m:ctrlPr>
                            <a:rPr lang="en-US" altLang="tr-TR" sz="2000" i="1" dirty="0" smtClean="0">
                              <a:latin typeface="Cambria Math" panose="02040503050406030204" pitchFamily="18" charset="0"/>
                            </a:rPr>
                          </m:ctrlPr>
                        </m:fPr>
                        <m:num>
                          <m:r>
                            <a:rPr lang="en-US" altLang="tr-TR" sz="2000" i="1" dirty="0">
                              <a:latin typeface="Cambria Math"/>
                            </a:rPr>
                            <m:t>𝑃</m:t>
                          </m:r>
                          <m:d>
                            <m:dPr>
                              <m:ctrlPr>
                                <a:rPr lang="en-US" altLang="tr-TR" sz="2000" i="1" dirty="0">
                                  <a:latin typeface="Cambria Math" panose="02040503050406030204" pitchFamily="18" charset="0"/>
                                </a:rPr>
                              </m:ctrlPr>
                            </m:dPr>
                            <m:e>
                              <m:r>
                                <a:rPr lang="en-US" altLang="tr-TR" sz="2000" i="1" dirty="0">
                                  <a:latin typeface="Cambria Math"/>
                                </a:rPr>
                                <m:t>𝑎</m:t>
                              </m:r>
                              <m:r>
                                <a:rPr lang="tr-TR" altLang="tr-TR" sz="2000" b="0" i="1" dirty="0" smtClean="0">
                                  <a:latin typeface="Cambria Math"/>
                                </a:rPr>
                                <m:t> </m:t>
                              </m:r>
                              <m:r>
                                <m:rPr>
                                  <m:nor/>
                                </m:rPr>
                                <a:rPr lang="en-US" altLang="tr-TR" sz="2000" dirty="0">
                                  <a:sym typeface="Symbol" pitchFamily="18" charset="2"/>
                                </a:rPr>
                                <m:t></m:t>
                              </m:r>
                              <m:r>
                                <a:rPr lang="tr-TR" altLang="tr-TR" sz="2000" b="0" i="1" dirty="0" smtClean="0">
                                  <a:latin typeface="Cambria Math"/>
                                  <a:sym typeface="Symbol" pitchFamily="18" charset="2"/>
                                </a:rPr>
                                <m:t> </m:t>
                              </m:r>
                              <m:r>
                                <a:rPr lang="en-US" altLang="tr-TR" sz="2000" i="1" dirty="0">
                                  <a:latin typeface="Cambria Math"/>
                                </a:rPr>
                                <m:t>𝑏</m:t>
                              </m:r>
                            </m:e>
                          </m:d>
                        </m:num>
                        <m:den>
                          <m:r>
                            <a:rPr lang="en-US" altLang="tr-TR" sz="2000" i="1" dirty="0">
                              <a:latin typeface="Cambria Math"/>
                            </a:rPr>
                            <m:t>𝑃</m:t>
                          </m:r>
                          <m:d>
                            <m:dPr>
                              <m:ctrlPr>
                                <a:rPr lang="en-US" altLang="tr-TR" sz="2000" i="1" dirty="0">
                                  <a:latin typeface="Cambria Math" panose="02040503050406030204" pitchFamily="18" charset="0"/>
                                </a:rPr>
                              </m:ctrlPr>
                            </m:dPr>
                            <m:e>
                              <m:r>
                                <a:rPr lang="en-US" altLang="tr-TR" sz="2000" i="1" dirty="0">
                                  <a:latin typeface="Cambria Math"/>
                                </a:rPr>
                                <m:t>𝑏</m:t>
                              </m:r>
                            </m:e>
                          </m:d>
                        </m:den>
                      </m:f>
                      <m:r>
                        <a:rPr lang="tr-TR" altLang="tr-TR" sz="2000" b="0" i="1" dirty="0" smtClean="0">
                          <a:latin typeface="Cambria Math"/>
                        </a:rPr>
                        <m:t>,</m:t>
                      </m:r>
                      <m:r>
                        <a:rPr lang="en-US" altLang="tr-TR" sz="2000" i="1" dirty="0">
                          <a:latin typeface="Cambria Math"/>
                        </a:rPr>
                        <m:t> </m:t>
                      </m:r>
                      <m:r>
                        <a:rPr lang="tr-TR" altLang="tr-TR" sz="2000" b="0" i="1" dirty="0" smtClean="0">
                          <a:latin typeface="Cambria Math"/>
                        </a:rPr>
                        <m:t> </m:t>
                      </m:r>
                      <m:r>
                        <a:rPr lang="en-US" altLang="tr-TR" sz="2000" i="1" dirty="0">
                          <a:latin typeface="Cambria Math"/>
                        </a:rPr>
                        <m:t>𝑖𝑓</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&gt; 0</m:t>
                      </m:r>
                    </m:oMath>
                  </m:oMathPara>
                </a14:m>
                <a:endParaRPr lang="en-US" altLang="tr-TR" sz="2000" dirty="0"/>
              </a:p>
              <a:p>
                <a:pPr>
                  <a:lnSpc>
                    <a:spcPct val="120000"/>
                  </a:lnSpc>
                </a:pPr>
                <a:r>
                  <a:rPr lang="en-US" altLang="tr-TR" sz="2400" b="1" dirty="0">
                    <a:solidFill>
                      <a:schemeClr val="accent5">
                        <a:lumMod val="50000"/>
                      </a:schemeClr>
                    </a:solidFill>
                  </a:rPr>
                  <a:t>Product rule </a:t>
                </a:r>
                <a:r>
                  <a:rPr lang="en-US" altLang="tr-TR" sz="2400" dirty="0"/>
                  <a:t>gives an alternative formulation</a:t>
                </a:r>
                <a:r>
                  <a:rPr lang="en-US" altLang="tr-TR" sz="2400" dirty="0" smtClean="0"/>
                  <a:t>:</a:t>
                </a:r>
                <a:endParaRPr lang="en-US" altLang="tr-TR" sz="2400" dirty="0"/>
              </a:p>
              <a:p>
                <a:pPr lvl="1">
                  <a:lnSpc>
                    <a:spcPct val="120000"/>
                  </a:lnSpc>
                  <a:buFontTx/>
                  <a:buNone/>
                </a:pPr>
                <a14:m>
                  <m:oMathPara xmlns:m="http://schemas.openxmlformats.org/officeDocument/2006/math">
                    <m:oMathParaPr>
                      <m:jc m:val="centerGroup"/>
                    </m:oMathParaPr>
                    <m:oMath xmlns:m="http://schemas.openxmlformats.org/officeDocument/2006/math">
                      <m:r>
                        <a:rPr lang="en-US" altLang="tr-TR" sz="2000" i="1" dirty="0" smtClean="0">
                          <a:latin typeface="Cambria Math"/>
                        </a:rPr>
                        <m:t>𝑃</m:t>
                      </m:r>
                      <m:r>
                        <a:rPr lang="en-US" altLang="tr-TR" sz="2000" i="1" dirty="0" smtClean="0">
                          <a:latin typeface="Cambria Math"/>
                        </a:rPr>
                        <m:t>(</m:t>
                      </m:r>
                      <m:r>
                        <a:rPr lang="en-US" altLang="tr-TR" sz="2000" i="1" dirty="0" smtClean="0">
                          <a:latin typeface="Cambria Math"/>
                        </a:rPr>
                        <m:t>𝑎</m:t>
                      </m:r>
                      <m:r>
                        <m:rPr>
                          <m:nor/>
                        </m:rPr>
                        <a:rPr lang="en-US" altLang="tr-TR" sz="2000" b="0" i="0" dirty="0" smtClean="0">
                          <a:latin typeface="Cambria Math"/>
                        </a:rPr>
                        <m:t> </m:t>
                      </m:r>
                      <m:r>
                        <m:rPr>
                          <m:nor/>
                        </m:rPr>
                        <a:rPr lang="en-US" altLang="tr-TR" sz="2000" dirty="0">
                          <a:sym typeface="Symbol" pitchFamily="18" charset="2"/>
                        </a:rPr>
                        <m:t></m:t>
                      </m:r>
                      <m:r>
                        <a:rPr lang="en-US" altLang="tr-TR" sz="2000" b="0" i="1" dirty="0" smtClean="0">
                          <a:latin typeface="Cambria Math" panose="02040503050406030204" pitchFamily="18" charset="0"/>
                          <a:sym typeface="Symbol" pitchFamily="18" charset="2"/>
                        </a:rPr>
                        <m:t> </m:t>
                      </m:r>
                      <m:r>
                        <a:rPr lang="en-US" altLang="tr-TR" sz="2000" i="1" dirty="0">
                          <a:latin typeface="Cambria Math"/>
                        </a:rPr>
                        <m:t>𝑏</m:t>
                      </m:r>
                      <m:r>
                        <a:rPr lang="en-US" altLang="tr-TR" sz="2000" i="1" dirty="0">
                          <a:latin typeface="Cambria Math"/>
                        </a:rPr>
                        <m:t>) = </m:t>
                      </m:r>
                      <m:r>
                        <a:rPr lang="en-US" altLang="tr-TR" sz="2000" i="1" dirty="0">
                          <a:latin typeface="Cambria Math"/>
                        </a:rPr>
                        <m:t>𝑃</m:t>
                      </m:r>
                      <m:r>
                        <a:rPr lang="en-US" altLang="tr-TR" sz="2000" i="1" dirty="0">
                          <a:latin typeface="Cambria Math"/>
                        </a:rPr>
                        <m:t>(</m:t>
                      </m:r>
                      <m:r>
                        <a:rPr lang="en-US" altLang="tr-TR" sz="2000" i="1" dirty="0">
                          <a:latin typeface="Cambria Math"/>
                        </a:rPr>
                        <m:t>𝑎</m:t>
                      </m:r>
                      <m:r>
                        <a:rPr lang="en-US" altLang="tr-TR" sz="2000" i="1" dirty="0">
                          <a:latin typeface="Cambria Math"/>
                        </a:rPr>
                        <m:t> | </m:t>
                      </m:r>
                      <m:r>
                        <a:rPr lang="en-US" altLang="tr-TR" sz="2000" i="1" dirty="0">
                          <a:latin typeface="Cambria Math"/>
                        </a:rPr>
                        <m:t>𝑏</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 </m:t>
                      </m:r>
                      <m:r>
                        <a:rPr lang="en-US" altLang="tr-TR" sz="2000" i="1" dirty="0">
                          <a:latin typeface="Cambria Math"/>
                        </a:rPr>
                        <m:t>𝑎</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𝑎</m:t>
                      </m:r>
                      <m:r>
                        <a:rPr lang="en-US" altLang="tr-TR" sz="2000" i="1" dirty="0" smtClean="0">
                          <a:latin typeface="Cambria Math"/>
                        </a:rPr>
                        <m:t>)</m:t>
                      </m:r>
                    </m:oMath>
                  </m:oMathPara>
                </a14:m>
                <a:endParaRPr lang="en-US" altLang="tr-TR" sz="2000" dirty="0"/>
              </a:p>
              <a:p>
                <a:pPr>
                  <a:lnSpc>
                    <a:spcPct val="120000"/>
                  </a:lnSpc>
                </a:pPr>
                <a:r>
                  <a:rPr lang="en-US" altLang="tr-TR" sz="2400" dirty="0"/>
                  <a:t>A general version holds for whole distributions, </a:t>
                </a:r>
                <a:endParaRPr lang="tr-TR" altLang="tr-TR" sz="2400" dirty="0" smtClean="0"/>
              </a:p>
              <a:p>
                <a:pPr lvl="1">
                  <a:lnSpc>
                    <a:spcPct val="120000"/>
                  </a:lnSpc>
                </a:pPr>
                <a:r>
                  <a:rPr lang="en-US" altLang="tr-TR" sz="2000" dirty="0" smtClean="0"/>
                  <a:t>e.g.,</a:t>
                </a:r>
                <a:r>
                  <a:rPr lang="tr-TR" altLang="tr-TR" sz="2000" dirty="0" smtClean="0"/>
                  <a:t> </a:t>
                </a:r>
                <a:r>
                  <a:rPr lang="en-US" altLang="tr-TR" sz="2000" b="1" dirty="0" smtClean="0"/>
                  <a:t>P</a:t>
                </a:r>
                <a:r>
                  <a:rPr lang="en-US" altLang="tr-TR" sz="2000" dirty="0" smtClean="0"/>
                  <a:t>(</a:t>
                </a:r>
                <a:r>
                  <a:rPr lang="en-US" altLang="tr-TR" sz="2000" i="1" dirty="0" smtClean="0"/>
                  <a:t>Weather,</a:t>
                </a:r>
                <a:r>
                  <a:rPr lang="tr-TR" altLang="tr-TR" sz="2000" i="1" dirty="0" smtClean="0"/>
                  <a:t> </a:t>
                </a:r>
                <a:r>
                  <a:rPr lang="en-US" altLang="tr-TR" sz="2000" i="1" dirty="0" smtClean="0"/>
                  <a:t>Cavity</a:t>
                </a:r>
                <a:r>
                  <a:rPr lang="en-US" altLang="tr-TR" sz="2000" dirty="0"/>
                  <a:t>) = </a:t>
                </a:r>
                <a:r>
                  <a:rPr lang="en-US" altLang="tr-TR" sz="2000" b="1" dirty="0"/>
                  <a:t>P</a:t>
                </a:r>
                <a:r>
                  <a:rPr lang="en-US" altLang="tr-TR" sz="2000" dirty="0"/>
                  <a:t>(</a:t>
                </a:r>
                <a:r>
                  <a:rPr lang="en-US" altLang="tr-TR" sz="2000" i="1" dirty="0"/>
                  <a:t>Weather | Cavity</a:t>
                </a:r>
                <a:r>
                  <a:rPr lang="en-US" altLang="tr-TR" sz="2000" dirty="0"/>
                  <a:t>) </a:t>
                </a:r>
                <a:r>
                  <a:rPr lang="en-US" altLang="tr-TR" sz="2000" b="1" dirty="0"/>
                  <a:t>P</a:t>
                </a:r>
                <a:r>
                  <a:rPr lang="en-US" altLang="tr-TR" sz="2000" dirty="0"/>
                  <a:t>(</a:t>
                </a:r>
                <a:r>
                  <a:rPr lang="en-US" altLang="tr-TR" sz="2000" i="1" dirty="0"/>
                  <a:t>Cavity</a:t>
                </a:r>
                <a:r>
                  <a:rPr lang="en-US" altLang="tr-TR" sz="2000" dirty="0"/>
                  <a:t>)</a:t>
                </a:r>
              </a:p>
              <a:p>
                <a:pPr marL="0" indent="0">
                  <a:lnSpc>
                    <a:spcPct val="120000"/>
                  </a:lnSpc>
                  <a:buNone/>
                </a:pPr>
                <a:r>
                  <a:rPr lang="tr-TR" altLang="tr-TR" sz="2400" dirty="0" smtClean="0"/>
                  <a:t>	</a:t>
                </a:r>
                <a:r>
                  <a:rPr lang="en-US" altLang="tr-TR" sz="2400" dirty="0" smtClean="0"/>
                  <a:t>View </a:t>
                </a:r>
                <a:r>
                  <a:rPr lang="en-US" altLang="tr-TR" sz="2400" dirty="0"/>
                  <a:t>as a set of 4 </a:t>
                </a:r>
                <a:r>
                  <a:rPr lang="en-US" altLang="tr-TR" sz="2400" dirty="0">
                    <a:cs typeface="Arial" pitchFamily="34" charset="0"/>
                  </a:rPr>
                  <a:t>× </a:t>
                </a:r>
                <a:r>
                  <a:rPr lang="en-US" altLang="tr-TR" sz="2400" dirty="0"/>
                  <a:t>2 equations, not matrix </a:t>
                </a:r>
                <a:r>
                  <a:rPr lang="en-US" altLang="tr-TR" sz="2400" dirty="0" err="1" smtClean="0"/>
                  <a:t>mult</a:t>
                </a:r>
                <a:r>
                  <a:rPr lang="tr-TR" altLang="tr-TR" sz="2400" dirty="0" err="1" smtClean="0"/>
                  <a:t>iplication</a:t>
                </a:r>
                <a:endParaRPr lang="en-US" altLang="tr-TR" sz="2400" dirty="0">
                  <a:solidFill>
                    <a:schemeClr val="accent2"/>
                  </a:solidFill>
                </a:endParaRPr>
              </a:p>
              <a:p>
                <a:pPr>
                  <a:lnSpc>
                    <a:spcPct val="120000"/>
                  </a:lnSpc>
                </a:pPr>
                <a:r>
                  <a:rPr lang="en-US" altLang="tr-TR" sz="2400" b="1" dirty="0">
                    <a:solidFill>
                      <a:schemeClr val="accent5">
                        <a:lumMod val="50000"/>
                      </a:schemeClr>
                    </a:solidFill>
                  </a:rPr>
                  <a:t>Chain rule </a:t>
                </a:r>
                <a:r>
                  <a:rPr lang="en-US" altLang="tr-TR" sz="2400" dirty="0"/>
                  <a:t>is derived by </a:t>
                </a:r>
                <a:r>
                  <a:rPr lang="en-US" altLang="tr-TR" sz="2400" dirty="0" smtClean="0"/>
                  <a:t>successive</a:t>
                </a:r>
                <a:r>
                  <a:rPr lang="tr-TR" altLang="tr-TR" sz="2400" dirty="0" smtClean="0"/>
                  <a:t> </a:t>
                </a:r>
                <a:r>
                  <a:rPr lang="en-US" altLang="tr-TR" sz="2400" dirty="0" smtClean="0"/>
                  <a:t>application </a:t>
                </a:r>
                <a:r>
                  <a:rPr lang="en-US" altLang="tr-TR" sz="2400" dirty="0"/>
                  <a:t>of product rule</a:t>
                </a:r>
                <a:r>
                  <a:rPr lang="en-US" altLang="tr-TR" sz="2400" dirty="0" smtClean="0"/>
                  <a:t>:</a:t>
                </a:r>
                <a:endParaRPr lang="en-US" altLang="tr-TR" sz="2400" dirty="0"/>
              </a:p>
              <a:p>
                <a:pPr lvl="1">
                  <a:lnSpc>
                    <a:spcPct val="120000"/>
                  </a:lnSpc>
                  <a:buFontTx/>
                  <a:buNone/>
                </a:pPr>
                <a:r>
                  <a:rPr lang="en-US" altLang="tr-TR" sz="2000" b="1" dirty="0"/>
                  <a:t>P</a:t>
                </a:r>
                <a:r>
                  <a:rPr lang="en-US" altLang="tr-TR" sz="2000" dirty="0"/>
                  <a:t>(X</a:t>
                </a:r>
                <a:r>
                  <a:rPr lang="en-US" altLang="tr-TR" sz="2000" baseline="-25000" dirty="0"/>
                  <a:t>1</a:t>
                </a:r>
                <a:r>
                  <a:rPr lang="en-US" altLang="tr-TR" sz="2000" dirty="0"/>
                  <a:t>, …,</a:t>
                </a:r>
                <a:r>
                  <a:rPr lang="en-US" altLang="tr-TR" sz="2000" dirty="0" err="1"/>
                  <a:t>X</a:t>
                </a:r>
                <a:r>
                  <a:rPr lang="en-US" altLang="tr-TR" sz="2000" baseline="-25000" dirty="0" err="1"/>
                  <a:t>n</a:t>
                </a:r>
                <a:r>
                  <a:rPr lang="en-US" altLang="tr-TR" sz="2000" dirty="0"/>
                  <a:t>) </a:t>
                </a:r>
                <a:r>
                  <a:rPr lang="tr-TR" altLang="tr-TR" sz="2000" dirty="0" smtClean="0"/>
                  <a:t> </a:t>
                </a:r>
                <a:r>
                  <a:rPr lang="en-US" altLang="tr-TR" sz="2000" dirty="0" smtClean="0"/>
                  <a:t>= </a:t>
                </a:r>
                <a:r>
                  <a:rPr lang="en-US" altLang="tr-TR" sz="2000" b="1" dirty="0" smtClean="0"/>
                  <a:t>P</a:t>
                </a:r>
                <a:r>
                  <a:rPr lang="en-US" altLang="tr-TR" sz="2000" dirty="0" smtClean="0"/>
                  <a:t>(</a:t>
                </a:r>
                <a:r>
                  <a:rPr lang="en-US" altLang="tr-TR" sz="2000" dirty="0" err="1" smtClean="0"/>
                  <a:t>X</a:t>
                </a:r>
                <a:r>
                  <a:rPr lang="en-US" altLang="tr-TR" sz="2000" baseline="-25000" dirty="0" err="1" smtClean="0"/>
                  <a:t>n</a:t>
                </a:r>
                <a:r>
                  <a:rPr lang="en-US" altLang="tr-TR" sz="2000" dirty="0" smtClean="0"/>
                  <a:t> </a:t>
                </a:r>
                <a:r>
                  <a:rPr lang="en-US" altLang="tr-TR" sz="2000" dirty="0"/>
                  <a:t>| X</a:t>
                </a:r>
                <a:r>
                  <a:rPr lang="en-US" altLang="tr-TR" sz="2000" baseline="-25000" dirty="0"/>
                  <a:t>1</a:t>
                </a:r>
                <a:r>
                  <a:rPr lang="en-US" altLang="tr-TR" sz="2000" dirty="0"/>
                  <a:t>,...,X</a:t>
                </a:r>
                <a:r>
                  <a:rPr lang="en-US" altLang="tr-TR" sz="2000" baseline="-25000" dirty="0"/>
                  <a:t>n-1</a:t>
                </a:r>
                <a:r>
                  <a:rPr lang="en-US" altLang="tr-TR" sz="2000" dirty="0" smtClean="0"/>
                  <a:t>)</a:t>
                </a:r>
                <a:r>
                  <a:rPr lang="en-US" altLang="tr-TR" sz="2000" b="1" dirty="0"/>
                  <a:t> P</a:t>
                </a:r>
                <a:r>
                  <a:rPr lang="en-US" altLang="tr-TR" sz="2000" dirty="0"/>
                  <a:t>(X</a:t>
                </a:r>
                <a:r>
                  <a:rPr lang="en-US" altLang="tr-TR" sz="2000" baseline="-25000" dirty="0"/>
                  <a:t>1</a:t>
                </a:r>
                <a:r>
                  <a:rPr lang="en-US" altLang="tr-TR" sz="2000" dirty="0"/>
                  <a:t>,...,X</a:t>
                </a:r>
                <a:r>
                  <a:rPr lang="en-US" altLang="tr-TR" sz="2000" baseline="-25000" dirty="0"/>
                  <a:t>n-1</a:t>
                </a:r>
                <a:r>
                  <a:rPr lang="en-US" altLang="tr-TR" sz="2000" dirty="0"/>
                  <a:t>) </a:t>
                </a:r>
              </a:p>
              <a:p>
                <a:pPr lvl="1">
                  <a:lnSpc>
                    <a:spcPct val="120000"/>
                  </a:lnSpc>
                  <a:buFontTx/>
                  <a:buNone/>
                </a:pPr>
                <a:r>
                  <a:rPr lang="en-US" altLang="tr-TR" sz="2000" dirty="0"/>
                  <a:t>                 </a:t>
                </a:r>
                <a:r>
                  <a:rPr lang="tr-TR" altLang="tr-TR" sz="2000" dirty="0" smtClean="0"/>
                  <a:t>    </a:t>
                </a:r>
                <a:r>
                  <a:rPr lang="en-US" altLang="tr-TR" sz="2000" dirty="0" smtClean="0"/>
                  <a:t>= </a:t>
                </a:r>
                <a:r>
                  <a:rPr lang="en-US" altLang="tr-TR" sz="2000" b="1" dirty="0" smtClean="0"/>
                  <a:t>P</a:t>
                </a:r>
                <a:r>
                  <a:rPr lang="en-US" altLang="tr-TR" sz="2000" dirty="0" smtClean="0"/>
                  <a:t>(</a:t>
                </a:r>
                <a:r>
                  <a:rPr lang="en-US" altLang="tr-TR" sz="2000" dirty="0" err="1" smtClean="0"/>
                  <a:t>X</a:t>
                </a:r>
                <a:r>
                  <a:rPr lang="en-US" altLang="tr-TR" sz="2000" baseline="-25000" dirty="0" err="1" smtClean="0"/>
                  <a:t>n</a:t>
                </a:r>
                <a:r>
                  <a:rPr lang="en-US" altLang="tr-TR" sz="2000" dirty="0" smtClean="0"/>
                  <a:t> </a:t>
                </a:r>
                <a:r>
                  <a:rPr lang="en-US" altLang="tr-TR" sz="2000" dirty="0"/>
                  <a:t>| X</a:t>
                </a:r>
                <a:r>
                  <a:rPr lang="en-US" altLang="tr-TR" sz="2000" baseline="-25000" dirty="0"/>
                  <a:t>1</a:t>
                </a:r>
                <a:r>
                  <a:rPr lang="en-US" altLang="tr-TR" sz="2000" dirty="0"/>
                  <a:t>,...,X</a:t>
                </a:r>
                <a:r>
                  <a:rPr lang="en-US" altLang="tr-TR" sz="2000" baseline="-25000" dirty="0"/>
                  <a:t>n-1</a:t>
                </a:r>
                <a:r>
                  <a:rPr lang="en-US" altLang="tr-TR" sz="2000" dirty="0" smtClean="0"/>
                  <a:t>)</a:t>
                </a:r>
                <a:r>
                  <a:rPr lang="en-US" altLang="tr-TR" sz="2000" b="1" dirty="0"/>
                  <a:t> P</a:t>
                </a:r>
                <a:r>
                  <a:rPr lang="en-US" altLang="tr-TR" sz="2000" dirty="0"/>
                  <a:t>(X</a:t>
                </a:r>
                <a:r>
                  <a:rPr lang="en-US" altLang="tr-TR" sz="2000" baseline="-25000" dirty="0"/>
                  <a:t>n-1</a:t>
                </a:r>
                <a:r>
                  <a:rPr lang="en-US" altLang="tr-TR" sz="2000" dirty="0"/>
                  <a:t> | X</a:t>
                </a:r>
                <a:r>
                  <a:rPr lang="en-US" altLang="tr-TR" sz="2000" baseline="-25000" dirty="0"/>
                  <a:t>1</a:t>
                </a:r>
                <a:r>
                  <a:rPr lang="en-US" altLang="tr-TR" sz="2000" dirty="0"/>
                  <a:t>,...,X</a:t>
                </a:r>
                <a:r>
                  <a:rPr lang="en-US" altLang="tr-TR" sz="2000" baseline="-25000" dirty="0"/>
                  <a:t>n-2</a:t>
                </a:r>
                <a:r>
                  <a:rPr lang="en-US" altLang="tr-TR" sz="2000" dirty="0"/>
                  <a:t>)</a:t>
                </a:r>
                <a:r>
                  <a:rPr lang="en-US" altLang="tr-TR" sz="2000" b="1" dirty="0" smtClean="0"/>
                  <a:t> </a:t>
                </a:r>
                <a:r>
                  <a:rPr lang="en-US" altLang="tr-TR" sz="2000" b="1" dirty="0"/>
                  <a:t>P</a:t>
                </a:r>
                <a:r>
                  <a:rPr lang="en-US" altLang="tr-TR" sz="2000" dirty="0"/>
                  <a:t>(X</a:t>
                </a:r>
                <a:r>
                  <a:rPr lang="en-US" altLang="tr-TR" sz="2000" baseline="-25000" dirty="0"/>
                  <a:t>1</a:t>
                </a:r>
                <a:r>
                  <a:rPr lang="en-US" altLang="tr-TR" sz="2000" dirty="0"/>
                  <a:t>,...,X</a:t>
                </a:r>
                <a:r>
                  <a:rPr lang="en-US" altLang="tr-TR" sz="2000" baseline="-25000" dirty="0"/>
                  <a:t>n-2</a:t>
                </a:r>
                <a:r>
                  <a:rPr lang="en-US" altLang="tr-TR" sz="2000" dirty="0"/>
                  <a:t>) </a:t>
                </a:r>
              </a:p>
              <a:p>
                <a:pPr lvl="1">
                  <a:lnSpc>
                    <a:spcPct val="120000"/>
                  </a:lnSpc>
                  <a:buFontTx/>
                  <a:buNone/>
                </a:pPr>
                <a:r>
                  <a:rPr lang="en-US" altLang="tr-TR" sz="2000" dirty="0"/>
                  <a:t>                  </a:t>
                </a:r>
                <a:r>
                  <a:rPr lang="tr-TR" altLang="tr-TR" sz="2000" dirty="0" smtClean="0"/>
                  <a:t>   </a:t>
                </a:r>
                <a:r>
                  <a:rPr lang="en-US" altLang="tr-TR" sz="2000" dirty="0" smtClean="0"/>
                  <a:t>= </a:t>
                </a:r>
                <a:r>
                  <a:rPr lang="en-US" altLang="tr-TR" sz="2000" dirty="0"/>
                  <a:t>…</a:t>
                </a:r>
              </a:p>
              <a:p>
                <a:pPr lvl="1">
                  <a:lnSpc>
                    <a:spcPct val="120000"/>
                  </a:lnSpc>
                  <a:buFontTx/>
                  <a:buNone/>
                </a:pPr>
                <a:r>
                  <a:rPr lang="en-US" altLang="tr-TR" sz="2000" dirty="0"/>
                  <a:t>                  </a:t>
                </a:r>
                <a:r>
                  <a:rPr lang="tr-TR" altLang="tr-TR" sz="2000" dirty="0" smtClean="0"/>
                  <a:t>   </a:t>
                </a:r>
                <a:r>
                  <a:rPr lang="en-US" altLang="tr-TR" sz="2000" dirty="0" smtClean="0"/>
                  <a:t>= </a:t>
                </a:r>
                <a14:m>
                  <m:oMath xmlns:m="http://schemas.openxmlformats.org/officeDocument/2006/math">
                    <m:nary>
                      <m:naryPr>
                        <m:chr m:val="∏"/>
                        <m:limLoc m:val="subSup"/>
                        <m:ctrlPr>
                          <a:rPr lang="en-US" altLang="tr-TR" sz="2000" i="1" smtClean="0">
                            <a:latin typeface="Cambria Math" panose="02040503050406030204" pitchFamily="18" charset="0"/>
                          </a:rPr>
                        </m:ctrlPr>
                      </m:naryPr>
                      <m:sub>
                        <m:r>
                          <m:rPr>
                            <m:nor/>
                          </m:rPr>
                          <a:rPr lang="en-US" altLang="tr-TR" sz="2000" baseline="-25000" dirty="0"/>
                          <m:t>i</m:t>
                        </m:r>
                        <m:r>
                          <m:rPr>
                            <m:nor/>
                          </m:rPr>
                          <a:rPr lang="en-US" altLang="tr-TR" sz="2000" baseline="-25000" dirty="0"/>
                          <m:t>= </m:t>
                        </m:r>
                        <m:r>
                          <m:rPr>
                            <m:nor/>
                          </m:rPr>
                          <a:rPr lang="tr-TR" altLang="tr-TR" sz="2000" b="0" i="0" baseline="-25000" dirty="0" smtClean="0"/>
                          <m:t>1</m:t>
                        </m:r>
                      </m:sub>
                      <m:sup>
                        <m:r>
                          <a:rPr lang="tr-TR" altLang="tr-TR" sz="2000" b="0" i="1" smtClean="0">
                            <a:latin typeface="Cambria Math"/>
                          </a:rPr>
                          <m:t>𝑛</m:t>
                        </m:r>
                      </m:sup>
                      <m:e>
                        <m:r>
                          <m:rPr>
                            <m:nor/>
                          </m:rPr>
                          <a:rPr lang="en-US" altLang="tr-TR" sz="2000" b="1" dirty="0"/>
                          <m:t>P</m:t>
                        </m:r>
                        <m:r>
                          <m:rPr>
                            <m:nor/>
                          </m:rPr>
                          <a:rPr lang="en-US" altLang="tr-TR" sz="2000" dirty="0"/>
                          <m:t>(</m:t>
                        </m:r>
                        <m:r>
                          <m:rPr>
                            <m:nor/>
                          </m:rPr>
                          <a:rPr lang="en-US" altLang="tr-TR" sz="2000" dirty="0"/>
                          <m:t>X</m:t>
                        </m:r>
                        <m:r>
                          <m:rPr>
                            <m:nor/>
                          </m:rPr>
                          <a:rPr lang="tr-TR" altLang="tr-TR" sz="2000" b="0" i="0" baseline="-25000" dirty="0" smtClean="0"/>
                          <m:t>i</m:t>
                        </m:r>
                        <m:r>
                          <m:rPr>
                            <m:nor/>
                          </m:rPr>
                          <a:rPr lang="en-US" altLang="tr-TR" sz="2000" dirty="0"/>
                          <m:t> | </m:t>
                        </m:r>
                        <m:r>
                          <m:rPr>
                            <m:nor/>
                          </m:rPr>
                          <a:rPr lang="en-US" altLang="tr-TR" sz="2000" dirty="0"/>
                          <m:t>X</m:t>
                        </m:r>
                        <m:r>
                          <m:rPr>
                            <m:nor/>
                          </m:rPr>
                          <a:rPr lang="en-US" altLang="tr-TR" sz="2000" baseline="-25000" dirty="0"/>
                          <m:t>1</m:t>
                        </m:r>
                        <m:r>
                          <m:rPr>
                            <m:nor/>
                          </m:rPr>
                          <a:rPr lang="en-US" altLang="tr-TR" sz="2000" dirty="0"/>
                          <m:t>, … ,</m:t>
                        </m:r>
                        <m:r>
                          <m:rPr>
                            <m:nor/>
                          </m:rPr>
                          <a:rPr lang="en-US" altLang="tr-TR" sz="2000" dirty="0"/>
                          <m:t>X</m:t>
                        </m:r>
                        <m:r>
                          <m:rPr>
                            <m:nor/>
                          </m:rPr>
                          <a:rPr lang="tr-TR" altLang="tr-TR" sz="2000" b="0" i="0" baseline="-25000" dirty="0" smtClean="0"/>
                          <m:t>i</m:t>
                        </m:r>
                        <m:r>
                          <m:rPr>
                            <m:nor/>
                          </m:rPr>
                          <a:rPr lang="tr-TR" altLang="tr-TR" sz="2000" b="0" i="0" baseline="-25000" dirty="0" smtClean="0"/>
                          <m:t>−1</m:t>
                        </m:r>
                        <m:r>
                          <m:rPr>
                            <m:nor/>
                          </m:rPr>
                          <a:rPr lang="en-US" altLang="tr-TR" sz="2000" dirty="0"/>
                          <m:t>) </m:t>
                        </m:r>
                      </m:e>
                    </m:nary>
                  </m:oMath>
                </a14:m>
                <a:endParaRPr lang="en-US" alt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709120"/>
              </a:xfrm>
              <a:blipFill>
                <a:blip r:embed="rId2"/>
                <a:stretch>
                  <a:fillRect l="-667" t="-518" b="-11658"/>
                </a:stretch>
              </a:blipFill>
            </p:spPr>
            <p:txBody>
              <a:bodyPr/>
              <a:lstStyle/>
              <a:p>
                <a:r>
                  <a:rPr lang="en-US">
                    <a:noFill/>
                  </a:rPr>
                  <a:t> </a:t>
                </a:r>
              </a:p>
            </p:txBody>
          </p:sp>
        </mc:Fallback>
      </mc:AlternateContent>
    </p:spTree>
    <p:extLst>
      <p:ext uri="{BB962C8B-B14F-4D97-AF65-F5344CB8AC3E}">
        <p14:creationId xmlns:p14="http://schemas.microsoft.com/office/powerpoint/2010/main" val="4101960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p:sp>
        <p:nvSpPr>
          <p:cNvPr id="3" name="İçerik Yer Tutucusu 2"/>
          <p:cNvSpPr>
            <a:spLocks noGrp="1"/>
          </p:cNvSpPr>
          <p:nvPr>
            <p:ph idx="1"/>
          </p:nvPr>
        </p:nvSpPr>
        <p:spPr/>
        <p:txBody>
          <a:bodyPr>
            <a:normAutofit/>
          </a:bodyPr>
          <a:lstStyle/>
          <a:p>
            <a:pPr marL="0" indent="0" algn="ctr">
              <a:lnSpc>
                <a:spcPct val="90000"/>
              </a:lnSpc>
              <a:buNone/>
            </a:pPr>
            <a:r>
              <a:rPr lang="en-US" altLang="tr-TR" dirty="0"/>
              <a:t>Start with the joint probability distribution</a:t>
            </a:r>
            <a:r>
              <a:rPr lang="en-US" altLang="tr-TR" dirty="0" smtClean="0"/>
              <a:t>:</a:t>
            </a:r>
            <a:endParaRPr lang="en-US" altLang="tr-TR" dirty="0"/>
          </a:p>
          <a:p>
            <a:pPr>
              <a:lnSpc>
                <a:spcPct val="90000"/>
              </a:lnSpc>
            </a:pPr>
            <a:endParaRPr lang="en-US" altLang="tr-TR" dirty="0"/>
          </a:p>
          <a:p>
            <a:pPr>
              <a:lnSpc>
                <a:spcPct val="90000"/>
              </a:lnSpc>
            </a:pPr>
            <a:endParaRPr lang="en-US" altLang="tr-TR" dirty="0"/>
          </a:p>
          <a:p>
            <a:pPr>
              <a:lnSpc>
                <a:spcPct val="90000"/>
              </a:lnSpc>
            </a:pPr>
            <a:endParaRPr lang="en-US" altLang="tr-TR" dirty="0"/>
          </a:p>
          <a:p>
            <a:pPr>
              <a:lnSpc>
                <a:spcPct val="90000"/>
              </a:lnSpc>
              <a:buFontTx/>
              <a:buNone/>
            </a:pPr>
            <a:r>
              <a:rPr lang="en-US" altLang="tr-TR" dirty="0"/>
              <a:t>
</a:t>
            </a:r>
          </a:p>
          <a:p>
            <a:pPr marL="0" indent="0">
              <a:buNone/>
            </a:pPr>
            <a:r>
              <a:rPr lang="en-US" altLang="tr-TR" sz="2800" dirty="0"/>
              <a:t>For any proposition </a:t>
            </a:r>
            <a:r>
              <a:rPr lang="el-GR" altLang="tr-TR" sz="2800" dirty="0">
                <a:cs typeface="Arial" pitchFamily="34" charset="0"/>
              </a:rPr>
              <a:t>φ</a:t>
            </a:r>
            <a:r>
              <a:rPr lang="en-US" altLang="tr-TR" sz="2800" dirty="0"/>
              <a:t>, sum the atomic events where it is true: P(</a:t>
            </a:r>
            <a:r>
              <a:rPr lang="el-GR" altLang="tr-TR" sz="2800" dirty="0">
                <a:cs typeface="Arial" pitchFamily="34" charset="0"/>
              </a:rPr>
              <a:t>φ</a:t>
            </a:r>
            <a:r>
              <a:rPr lang="en-US" altLang="tr-TR" sz="2800" dirty="0"/>
              <a:t>) = </a:t>
            </a:r>
            <a:r>
              <a:rPr lang="el-GR" altLang="tr-TR" sz="2800" dirty="0">
                <a:cs typeface="Arial" pitchFamily="34" charset="0"/>
              </a:rPr>
              <a:t>Σ</a:t>
            </a:r>
            <a:r>
              <a:rPr lang="el-GR" altLang="tr-TR" sz="2800" baseline="-25000" dirty="0">
                <a:cs typeface="Arial" pitchFamily="34" charset="0"/>
              </a:rPr>
              <a:t>ω</a:t>
            </a:r>
            <a:r>
              <a:rPr lang="en-US" altLang="tr-TR" sz="2800" baseline="-25000" dirty="0"/>
              <a:t>:</a:t>
            </a:r>
            <a:r>
              <a:rPr lang="el-GR" altLang="tr-TR" sz="2800" baseline="-25000" dirty="0">
                <a:cs typeface="Arial" pitchFamily="34" charset="0"/>
              </a:rPr>
              <a:t>ω╞φ</a:t>
            </a:r>
            <a:r>
              <a:rPr lang="en-US" altLang="tr-TR" sz="2800" dirty="0"/>
              <a:t> P(</a:t>
            </a:r>
            <a:r>
              <a:rPr lang="el-GR" altLang="tr-TR" sz="2800" dirty="0">
                <a:cs typeface="Arial" pitchFamily="34" charset="0"/>
              </a:rPr>
              <a:t>ω</a:t>
            </a:r>
            <a:r>
              <a:rPr lang="en-US" altLang="tr-TR" sz="2800" dirty="0" smtClean="0"/>
              <a:t>)</a:t>
            </a:r>
            <a:endParaRPr lang="tr-TR" sz="2800"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069165" y="2420888"/>
            <a:ext cx="4885958" cy="193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407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p:sp>
        <p:nvSpPr>
          <p:cNvPr id="3" name="İçerik Yer Tutucusu 2"/>
          <p:cNvSpPr>
            <a:spLocks noGrp="1"/>
          </p:cNvSpPr>
          <p:nvPr>
            <p:ph idx="1"/>
          </p:nvPr>
        </p:nvSpPr>
        <p:spPr/>
        <p:txBody>
          <a:bodyPr>
            <a:normAutofit/>
          </a:bodyPr>
          <a:lstStyle/>
          <a:p>
            <a:pPr marL="0" indent="0" algn="ctr">
              <a:lnSpc>
                <a:spcPct val="90000"/>
              </a:lnSpc>
              <a:buNone/>
            </a:pPr>
            <a:r>
              <a:rPr lang="tr-TR" altLang="tr-TR" dirty="0" smtClean="0"/>
              <a:t>T</a:t>
            </a:r>
            <a:r>
              <a:rPr lang="en-US" altLang="tr-TR" dirty="0" smtClean="0"/>
              <a:t>he </a:t>
            </a:r>
            <a:r>
              <a:rPr lang="en-US" altLang="tr-TR" dirty="0"/>
              <a:t>joint probability distribution</a:t>
            </a:r>
            <a:r>
              <a:rPr lang="en-US" altLang="tr-TR" dirty="0" smtClean="0"/>
              <a:t>:</a:t>
            </a:r>
            <a:endParaRPr lang="en-US" altLang="tr-TR" dirty="0"/>
          </a:p>
          <a:p>
            <a:pPr>
              <a:lnSpc>
                <a:spcPct val="90000"/>
              </a:lnSpc>
            </a:pPr>
            <a:endParaRPr lang="en-US" altLang="tr-TR" dirty="0"/>
          </a:p>
          <a:p>
            <a:pPr>
              <a:lnSpc>
                <a:spcPct val="90000"/>
              </a:lnSpc>
            </a:pPr>
            <a:endParaRPr lang="en-US" altLang="tr-TR" dirty="0"/>
          </a:p>
          <a:p>
            <a:pPr>
              <a:lnSpc>
                <a:spcPct val="90000"/>
              </a:lnSpc>
            </a:pPr>
            <a:endParaRPr lang="en-US" altLang="tr-TR" dirty="0"/>
          </a:p>
          <a:p>
            <a:pPr>
              <a:lnSpc>
                <a:spcPct val="90000"/>
              </a:lnSpc>
              <a:buFontTx/>
              <a:buNone/>
            </a:pPr>
            <a:r>
              <a:rPr lang="en-US" altLang="tr-TR" dirty="0"/>
              <a:t>
</a:t>
            </a:r>
            <a:r>
              <a:rPr lang="en-US" altLang="tr-TR" sz="3000" dirty="0"/>
              <a:t> P(</a:t>
            </a:r>
            <a:r>
              <a:rPr lang="en-US" altLang="tr-TR" sz="3000" i="1" dirty="0"/>
              <a:t>toothache</a:t>
            </a:r>
            <a:r>
              <a:rPr lang="en-US" altLang="tr-TR" sz="3000" dirty="0"/>
              <a:t>) = 0.108 + 0.012 + 0.016 + 0.064 = 0.2</a:t>
            </a:r>
          </a:p>
          <a:p>
            <a:pPr>
              <a:lnSpc>
                <a:spcPct val="90000"/>
              </a:lnSpc>
            </a:pPr>
            <a:endParaRPr lang="en-US" altLang="tr-TR" dirty="0"/>
          </a:p>
          <a:p>
            <a:endParaRPr lang="tr-TR" dirty="0"/>
          </a:p>
        </p:txBody>
      </p:sp>
      <p:pic>
        <p:nvPicPr>
          <p:cNvPr id="5"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069165" y="2413818"/>
            <a:ext cx="4885958" cy="194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marL="0" indent="0" algn="ctr">
                  <a:lnSpc>
                    <a:spcPct val="90000"/>
                  </a:lnSpc>
                  <a:buNone/>
                </a:pPr>
                <a:r>
                  <a:rPr lang="tr-TR" altLang="tr-TR" dirty="0"/>
                  <a:t>T</a:t>
                </a:r>
                <a:r>
                  <a:rPr lang="en-US" altLang="tr-TR" dirty="0"/>
                  <a:t>he joint probability distribution</a:t>
                </a:r>
                <a:r>
                  <a:rPr lang="en-US" altLang="tr-TR" dirty="0" smtClean="0"/>
                  <a:t>:</a:t>
                </a:r>
              </a:p>
              <a:p>
                <a:pPr marL="0" indent="0">
                  <a:lnSpc>
                    <a:spcPct val="90000"/>
                  </a:lnSpc>
                  <a:buNone/>
                </a:pPr>
                <a:endParaRPr lang="en-US" altLang="tr-TR" dirty="0"/>
              </a:p>
              <a:p>
                <a:pPr>
                  <a:lnSpc>
                    <a:spcPct val="90000"/>
                  </a:lnSpc>
                </a:pPr>
                <a:endParaRPr lang="en-US" altLang="tr-TR" dirty="0"/>
              </a:p>
              <a:p>
                <a:pPr>
                  <a:lnSpc>
                    <a:spcPct val="90000"/>
                  </a:lnSpc>
                  <a:buFontTx/>
                  <a:buNone/>
                </a:pPr>
                <a:r>
                  <a:rPr lang="en-US" altLang="tr-TR" dirty="0"/>
                  <a:t>
</a:t>
                </a:r>
                <a:endParaRPr lang="tr-TR" altLang="tr-TR" dirty="0" smtClean="0"/>
              </a:p>
              <a:p>
                <a:pPr>
                  <a:lnSpc>
                    <a:spcPct val="90000"/>
                  </a:lnSpc>
                  <a:buFontTx/>
                  <a:buNone/>
                </a:pPr>
                <a:endParaRPr lang="en-US" altLang="tr-TR" dirty="0"/>
              </a:p>
              <a:p>
                <a:pPr marL="0" indent="0">
                  <a:buNone/>
                </a:pPr>
                <a:r>
                  <a:rPr lang="tr-TR" sz="3000" dirty="0" smtClean="0"/>
                  <a:t>P(</a:t>
                </a:r>
                <a:r>
                  <a:rPr lang="tr-TR" sz="3000" dirty="0" err="1" smtClean="0"/>
                  <a:t>cavity</a:t>
                </a:r>
                <a:r>
                  <a:rPr lang="en-US" altLang="tr-TR" sz="3000" i="1" dirty="0"/>
                  <a:t> </a:t>
                </a:r>
                <a14:m>
                  <m:oMath xmlns:m="http://schemas.openxmlformats.org/officeDocument/2006/math">
                    <m:r>
                      <a:rPr lang="en-US" altLang="tr-TR" sz="3000" i="1" smtClean="0">
                        <a:latin typeface="Cambria Math"/>
                        <a:sym typeface="Symbol" pitchFamily="18" charset="2"/>
                      </a:rPr>
                      <m:t>˅</m:t>
                    </m:r>
                  </m:oMath>
                </a14:m>
                <a:r>
                  <a:rPr lang="en-US" altLang="tr-TR" sz="3000" dirty="0" smtClean="0">
                    <a:sym typeface="Symbol" pitchFamily="18" charset="2"/>
                  </a:rPr>
                  <a:t> </a:t>
                </a:r>
                <a:r>
                  <a:rPr lang="tr-TR" sz="3000" dirty="0" err="1" smtClean="0"/>
                  <a:t>toothache</a:t>
                </a:r>
                <a:r>
                  <a:rPr lang="tr-TR" sz="3000" dirty="0"/>
                  <a:t>) = </a:t>
                </a:r>
                <a:r>
                  <a:rPr lang="tr-TR" sz="3000" dirty="0" smtClean="0"/>
                  <a:t>0.108+0.012+0.072+  </a:t>
                </a:r>
              </a:p>
              <a:p>
                <a:pPr marL="0" indent="0">
                  <a:buNone/>
                </a:pPr>
                <a:r>
                  <a:rPr lang="tr-TR" sz="3000" dirty="0"/>
                  <a:t> </a:t>
                </a:r>
                <a:r>
                  <a:rPr lang="tr-TR" sz="3000" dirty="0" smtClean="0"/>
                  <a:t>                                          0.008+0.016+0.064 </a:t>
                </a:r>
                <a:r>
                  <a:rPr lang="tr-TR" sz="3000" dirty="0"/>
                  <a:t>= </a:t>
                </a:r>
                <a:r>
                  <a:rPr lang="tr-TR" sz="3000" dirty="0" smtClean="0"/>
                  <a:t>0.28</a:t>
                </a:r>
                <a:endParaRPr lang="tr-TR" sz="3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704" t="-2830"/>
                </a:stretch>
              </a:blipFill>
            </p:spPr>
            <p:txBody>
              <a:bodyPr/>
              <a:lstStyle/>
              <a:p>
                <a:r>
                  <a:rPr lang="tr-TR">
                    <a:noFill/>
                  </a:rPr>
                  <a:t> </a:t>
                </a:r>
              </a:p>
            </p:txBody>
          </p:sp>
        </mc:Fallback>
      </mc:AlternateContent>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195735" y="2379407"/>
            <a:ext cx="49073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772816"/>
                <a:ext cx="8229600" cy="4824536"/>
              </a:xfrm>
            </p:spPr>
            <p:txBody>
              <a:bodyPr>
                <a:normAutofit fontScale="77500" lnSpcReduction="20000"/>
              </a:bodyPr>
              <a:lstStyle/>
              <a:p>
                <a:pPr marL="0" indent="0" algn="ctr">
                  <a:lnSpc>
                    <a:spcPct val="120000"/>
                  </a:lnSpc>
                  <a:buNone/>
                </a:pPr>
                <a:r>
                  <a:rPr lang="tr-TR" altLang="tr-TR" smtClean="0"/>
                  <a:t>T</a:t>
                </a:r>
                <a:r>
                  <a:rPr lang="en-US" altLang="tr-TR" dirty="0"/>
                  <a:t>he joint probability distribution</a:t>
                </a:r>
                <a:r>
                  <a:rPr lang="en-US" altLang="tr-TR" dirty="0" smtClean="0"/>
                  <a:t>:</a:t>
                </a:r>
                <a:endParaRPr lang="tr-TR" altLang="tr-TR" dirty="0" smtClean="0"/>
              </a:p>
              <a:p>
                <a:pPr>
                  <a:lnSpc>
                    <a:spcPct val="120000"/>
                  </a:lnSpc>
                </a:pPr>
                <a:endParaRPr lang="en-US" altLang="tr-TR" smtClean="0"/>
              </a:p>
              <a:p>
                <a:pPr>
                  <a:lnSpc>
                    <a:spcPct val="120000"/>
                  </a:lnSpc>
                </a:pPr>
                <a:endParaRPr lang="tr-TR" altLang="tr-TR" dirty="0"/>
              </a:p>
              <a:p>
                <a:pPr>
                  <a:lnSpc>
                    <a:spcPct val="120000"/>
                  </a:lnSpc>
                </a:pPr>
                <a:endParaRPr lang="tr-TR" altLang="tr-TR" dirty="0" smtClean="0"/>
              </a:p>
              <a:p>
                <a:pPr>
                  <a:lnSpc>
                    <a:spcPct val="120000"/>
                  </a:lnSpc>
                </a:pPr>
                <a:endParaRPr lang="tr-TR" altLang="tr-TR" dirty="0"/>
              </a:p>
              <a:p>
                <a:pPr marL="0" indent="0" algn="ctr">
                  <a:lnSpc>
                    <a:spcPct val="120000"/>
                  </a:lnSpc>
                  <a:spcBef>
                    <a:spcPts val="1200"/>
                  </a:spcBef>
                  <a:buNone/>
                </a:pPr>
                <a:r>
                  <a:rPr lang="en-US" altLang="tr-TR" smtClean="0"/>
                  <a:t>We can </a:t>
                </a:r>
                <a:r>
                  <a:rPr lang="en-US" altLang="tr-TR" dirty="0"/>
                  <a:t>also compute conditional </a:t>
                </a:r>
                <a:r>
                  <a:rPr lang="en-US" altLang="tr-TR"/>
                  <a:t>probabilities</a:t>
                </a:r>
                <a:r>
                  <a:rPr lang="en-US" altLang="tr-TR" smtClean="0"/>
                  <a:t>:</a:t>
                </a:r>
                <a:endParaRPr lang="en-US" altLang="tr-TR" dirty="0"/>
              </a:p>
              <a:p>
                <a:pPr>
                  <a:lnSpc>
                    <a:spcPct val="120000"/>
                  </a:lnSpc>
                  <a:buFontTx/>
                  <a:buNone/>
                </a:pPr>
                <a:r>
                  <a:rPr lang="en-US" altLang="tr-TR" dirty="0"/>
                  <a:t>	P(</a:t>
                </a:r>
                <a:r>
                  <a:rPr lang="en-US" altLang="tr-TR" dirty="0">
                    <a:sym typeface="Symbol" pitchFamily="18" charset="2"/>
                  </a:rPr>
                  <a:t></a:t>
                </a:r>
                <a:r>
                  <a:rPr lang="en-US" altLang="tr-TR" i="1" dirty="0"/>
                  <a:t>cavity</a:t>
                </a:r>
                <a:r>
                  <a:rPr lang="en-US" altLang="tr-TR" dirty="0"/>
                  <a:t> | </a:t>
                </a:r>
                <a:r>
                  <a:rPr lang="en-US" altLang="tr-TR" i="1" dirty="0"/>
                  <a:t>toothache</a:t>
                </a:r>
                <a:r>
                  <a:rPr lang="en-US" altLang="tr-TR" dirty="0"/>
                  <a:t>) </a:t>
                </a:r>
                <a:r>
                  <a:rPr lang="en-US" altLang="tr-TR" dirty="0" smtClean="0"/>
                  <a:t>=</a:t>
                </a:r>
                <a:r>
                  <a:rPr lang="tr-TR" altLang="tr-TR" dirty="0" smtClean="0"/>
                  <a:t> </a:t>
                </a:r>
                <a14:m>
                  <m:oMath xmlns:m="http://schemas.openxmlformats.org/officeDocument/2006/math">
                    <m:f>
                      <m:fPr>
                        <m:ctrlPr>
                          <a:rPr lang="tr-TR" altLang="tr-TR" i="1" smtClean="0">
                            <a:latin typeface="Cambria Math" panose="02040503050406030204" pitchFamily="18" charset="0"/>
                          </a:rPr>
                        </m:ctrlPr>
                      </m:fPr>
                      <m:num>
                        <m:r>
                          <m:rPr>
                            <m:nor/>
                          </m:rPr>
                          <a:rPr lang="en-US" altLang="tr-TR" dirty="0"/>
                          <m:t>P</m:t>
                        </m:r>
                        <m:r>
                          <m:rPr>
                            <m:nor/>
                          </m:rPr>
                          <a:rPr lang="tr-TR" altLang="tr-TR" b="0" i="1" dirty="0" smtClean="0"/>
                          <m:t>(</m:t>
                        </m:r>
                        <m:r>
                          <m:rPr>
                            <m:nor/>
                          </m:rPr>
                          <a:rPr lang="en-US" altLang="tr-TR" dirty="0">
                            <a:sym typeface="Symbol" pitchFamily="18" charset="2"/>
                          </a:rPr>
                          <m:t></m:t>
                        </m:r>
                        <m:r>
                          <m:rPr>
                            <m:nor/>
                          </m:rPr>
                          <a:rPr lang="en-US" altLang="tr-TR" i="1" dirty="0"/>
                          <m:t>cavity</m:t>
                        </m:r>
                        <m:r>
                          <m:rPr>
                            <m:nor/>
                          </m:rPr>
                          <a:rPr lang="en-US" altLang="tr-TR" dirty="0"/>
                          <m:t> </m:t>
                        </m:r>
                        <m:r>
                          <m:rPr>
                            <m:nor/>
                          </m:rPr>
                          <a:rPr lang="en-US" altLang="tr-TR" dirty="0">
                            <a:sym typeface="Symbol" pitchFamily="18" charset="2"/>
                          </a:rPr>
                          <m:t> </m:t>
                        </m:r>
                        <m:r>
                          <m:rPr>
                            <m:nor/>
                          </m:rPr>
                          <a:rPr lang="en-US" altLang="tr-TR" i="1" dirty="0"/>
                          <m:t>toothache</m:t>
                        </m:r>
                        <m:r>
                          <m:rPr>
                            <m:nor/>
                          </m:rPr>
                          <a:rPr lang="en-US" altLang="tr-TR" dirty="0"/>
                          <m:t>) </m:t>
                        </m:r>
                      </m:num>
                      <m:den>
                        <m:r>
                          <m:rPr>
                            <m:nor/>
                          </m:rPr>
                          <a:rPr lang="en-US" altLang="tr-TR" dirty="0"/>
                          <m:t>P</m:t>
                        </m:r>
                        <m:r>
                          <m:rPr>
                            <m:nor/>
                          </m:rPr>
                          <a:rPr lang="en-US" altLang="tr-TR" dirty="0"/>
                          <m:t>(</m:t>
                        </m:r>
                        <m:r>
                          <m:rPr>
                            <m:nor/>
                          </m:rPr>
                          <a:rPr lang="en-US" altLang="tr-TR" i="1" dirty="0"/>
                          <m:t>toothache</m:t>
                        </m:r>
                        <m:r>
                          <m:rPr>
                            <m:nor/>
                          </m:rPr>
                          <a:rPr lang="en-US" altLang="tr-TR" dirty="0"/>
                          <m:t>)</m:t>
                        </m:r>
                      </m:den>
                    </m:f>
                  </m:oMath>
                </a14:m>
                <a:r>
                  <a:rPr lang="en-US" altLang="tr-TR" dirty="0" smtClean="0"/>
                  <a:t> </a:t>
                </a:r>
                <a:r>
                  <a:rPr lang="en-US" altLang="tr-TR"/>
                  <a:t>	</a:t>
                </a:r>
                <a:endParaRPr lang="en-US" altLang="tr-TR" dirty="0" smtClean="0"/>
              </a:p>
              <a:p>
                <a:pPr>
                  <a:lnSpc>
                    <a:spcPct val="120000"/>
                  </a:lnSpc>
                  <a:buFontTx/>
                  <a:buNone/>
                </a:pPr>
                <a:r>
                  <a:rPr lang="en-US" altLang="tr-TR" dirty="0"/>
                  <a:t>				</a:t>
                </a:r>
                <a:r>
                  <a:rPr lang="tr-TR" altLang="tr-TR" dirty="0" smtClean="0"/>
                  <a:t>  </a:t>
                </a:r>
                <a:r>
                  <a:rPr lang="en-US" altLang="tr-TR" dirty="0" smtClean="0"/>
                  <a:t>=</a:t>
                </a:r>
                <a:r>
                  <a:rPr lang="tr-TR" altLang="tr-TR" dirty="0" smtClean="0"/>
                  <a:t> </a:t>
                </a:r>
                <a14:m>
                  <m:oMath xmlns:m="http://schemas.openxmlformats.org/officeDocument/2006/math">
                    <m:f>
                      <m:fPr>
                        <m:ctrlPr>
                          <a:rPr lang="tr-TR" altLang="tr-TR" i="1">
                            <a:latin typeface="Cambria Math" panose="02040503050406030204" pitchFamily="18" charset="0"/>
                          </a:rPr>
                        </m:ctrlPr>
                      </m:fPr>
                      <m:num>
                        <m:r>
                          <m:rPr>
                            <m:nor/>
                          </m:rPr>
                          <a:rPr lang="en-US" altLang="tr-TR" dirty="0"/>
                          <m:t>0.016+0.064 </m:t>
                        </m:r>
                      </m:num>
                      <m:den>
                        <m:r>
                          <m:rPr>
                            <m:nor/>
                          </m:rPr>
                          <a:rPr lang="en-US" altLang="tr-TR" dirty="0"/>
                          <m:t>0.108 + 0.012 + 0.016 + 0.064 </m:t>
                        </m:r>
                      </m:den>
                    </m:f>
                  </m:oMath>
                </a14:m>
                <a:r>
                  <a:rPr lang="en-US" altLang="tr-TR" dirty="0"/>
                  <a:t> </a:t>
                </a:r>
                <a:r>
                  <a:rPr lang="en-US" altLang="tr-TR" dirty="0" smtClean="0"/>
                  <a:t>= 0.4</a:t>
                </a:r>
                <a:endParaRPr lang="en-US" altLang="tr-TR" dirty="0"/>
              </a:p>
              <a:p>
                <a:pPr>
                  <a:lnSpc>
                    <a:spcPct val="120000"/>
                  </a:lnSpc>
                </a:pPr>
                <a:endParaRPr lang="en-US" altLang="tr-TR" dirty="0" smtClean="0"/>
              </a:p>
              <a:p>
                <a:pPr>
                  <a:lnSpc>
                    <a:spcPct val="12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772816"/>
                <a:ext cx="8229600" cy="4824536"/>
              </a:xfrm>
              <a:blipFill>
                <a:blip r:embed="rId2"/>
                <a:stretch>
                  <a:fillRect t="-1011"/>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84884" y="2264098"/>
            <a:ext cx="4673417" cy="188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Normalization</a:t>
            </a:r>
            <a:endParaRPr lang="tr-TR" dirty="0"/>
          </a:p>
        </p:txBody>
      </p:sp>
      <p:sp>
        <p:nvSpPr>
          <p:cNvPr id="3" name="İçerik Yer Tutucusu 2"/>
          <p:cNvSpPr>
            <a:spLocks noGrp="1"/>
          </p:cNvSpPr>
          <p:nvPr>
            <p:ph idx="1"/>
          </p:nvPr>
        </p:nvSpPr>
        <p:spPr>
          <a:xfrm>
            <a:off x="457200" y="3717032"/>
            <a:ext cx="8229600" cy="2880320"/>
          </a:xfrm>
        </p:spPr>
        <p:txBody>
          <a:bodyPr>
            <a:normAutofit lnSpcReduction="10000"/>
          </a:bodyPr>
          <a:lstStyle/>
          <a:p>
            <a:pPr marL="0" indent="0" algn="ctr">
              <a:buNone/>
            </a:pPr>
            <a:r>
              <a:rPr lang="en-US" altLang="tr-TR" sz="2400" dirty="0"/>
              <a:t>Denominator can be viewed as a </a:t>
            </a:r>
            <a:r>
              <a:rPr lang="en-US" altLang="tr-TR" sz="2400" b="1" dirty="0">
                <a:solidFill>
                  <a:schemeClr val="accent5">
                    <a:lumMod val="50000"/>
                  </a:schemeClr>
                </a:solidFill>
              </a:rPr>
              <a:t>normalization</a:t>
            </a:r>
            <a:r>
              <a:rPr lang="en-US" altLang="tr-TR" sz="2400" dirty="0">
                <a:solidFill>
                  <a:schemeClr val="accent5">
                    <a:lumMod val="75000"/>
                  </a:schemeClr>
                </a:solidFill>
              </a:rPr>
              <a:t> </a:t>
            </a:r>
            <a:r>
              <a:rPr lang="en-US" altLang="tr-TR" sz="2400" b="1">
                <a:solidFill>
                  <a:schemeClr val="accent5">
                    <a:lumMod val="50000"/>
                  </a:schemeClr>
                </a:solidFill>
              </a:rPr>
              <a:t>constant</a:t>
            </a:r>
            <a:r>
              <a:rPr lang="en-US" altLang="tr-TR" sz="2400">
                <a:solidFill>
                  <a:schemeClr val="accent5">
                    <a:lumMod val="75000"/>
                  </a:schemeClr>
                </a:solidFill>
              </a:rPr>
              <a:t> </a:t>
            </a:r>
            <a:r>
              <a:rPr lang="en-US" altLang="tr-TR" sz="2400" smtClean="0"/>
              <a:t>α</a:t>
            </a:r>
            <a:endParaRPr lang="en-US" altLang="tr-TR" sz="2400" b="1" dirty="0" smtClean="0"/>
          </a:p>
          <a:p>
            <a:pPr lvl="2">
              <a:buFontTx/>
              <a:buNone/>
            </a:pPr>
            <a:r>
              <a:rPr lang="en-US" altLang="tr-TR" sz="2000" b="1" dirty="0" smtClean="0"/>
              <a:t>P</a:t>
            </a:r>
            <a:r>
              <a:rPr lang="en-US" altLang="tr-TR" sz="2000" dirty="0" smtClean="0"/>
              <a:t>(</a:t>
            </a:r>
            <a:r>
              <a:rPr lang="en-US" altLang="tr-TR" sz="2000" i="1" dirty="0" smtClean="0"/>
              <a:t>Cavity </a:t>
            </a:r>
            <a:r>
              <a:rPr lang="en-US" altLang="tr-TR" sz="2000" dirty="0"/>
              <a:t>| </a:t>
            </a:r>
            <a:r>
              <a:rPr lang="en-US" altLang="tr-TR" sz="2000" i="1" dirty="0"/>
              <a:t>toothache</a:t>
            </a:r>
            <a:r>
              <a:rPr lang="en-US" altLang="tr-TR" sz="2000" dirty="0"/>
              <a:t>) = </a:t>
            </a:r>
            <a:r>
              <a:rPr lang="en-US" altLang="tr-TR" sz="2000" dirty="0" smtClean="0"/>
              <a:t>α </a:t>
            </a:r>
            <a:r>
              <a:rPr lang="en-US" altLang="tr-TR" sz="2000" b="1" dirty="0"/>
              <a:t>P</a:t>
            </a:r>
            <a:r>
              <a:rPr lang="en-US" altLang="tr-TR" sz="2000" dirty="0"/>
              <a:t>(</a:t>
            </a:r>
            <a:r>
              <a:rPr lang="en-US" altLang="tr-TR" sz="2000" i="1" dirty="0"/>
              <a:t>Cavity</a:t>
            </a:r>
            <a:r>
              <a:rPr lang="en-US" altLang="tr-TR" sz="2000" i="1" dirty="0" smtClean="0"/>
              <a:t>,</a:t>
            </a:r>
            <a:r>
              <a:rPr lang="tr-TR" altLang="tr-TR" sz="2000" i="1" dirty="0" smtClean="0"/>
              <a:t> </a:t>
            </a:r>
            <a:r>
              <a:rPr lang="en-US" altLang="tr-TR" sz="2000" i="1" dirty="0" smtClean="0"/>
              <a:t>toothache</a:t>
            </a:r>
            <a:r>
              <a:rPr lang="en-US" altLang="tr-TR" sz="2000" dirty="0"/>
              <a:t>) </a:t>
            </a:r>
          </a:p>
          <a:p>
            <a:pPr lvl="3">
              <a:buFontTx/>
              <a:buNone/>
            </a:pPr>
            <a:r>
              <a:rPr lang="en-US" altLang="tr-TR" dirty="0"/>
              <a:t>= </a:t>
            </a:r>
            <a:r>
              <a:rPr lang="en-US" altLang="tr-TR" dirty="0" smtClean="0"/>
              <a:t>α </a:t>
            </a:r>
            <a:r>
              <a:rPr lang="en-US" altLang="tr-TR" dirty="0"/>
              <a:t>[</a:t>
            </a:r>
            <a:r>
              <a:rPr lang="en-US" altLang="tr-TR" b="1" dirty="0"/>
              <a:t>P</a:t>
            </a:r>
            <a:r>
              <a:rPr lang="en-US" altLang="tr-TR" dirty="0"/>
              <a:t>(</a:t>
            </a:r>
            <a:r>
              <a:rPr lang="en-US" altLang="tr-TR" i="1" dirty="0"/>
              <a:t>Cavity</a:t>
            </a:r>
            <a:r>
              <a:rPr lang="en-US" altLang="tr-TR" i="1" dirty="0" smtClean="0"/>
              <a:t>,</a:t>
            </a:r>
            <a:r>
              <a:rPr lang="tr-TR" altLang="tr-TR" i="1" dirty="0" smtClean="0"/>
              <a:t> </a:t>
            </a:r>
            <a:r>
              <a:rPr lang="en-US" altLang="tr-TR" i="1" dirty="0" smtClean="0"/>
              <a:t>toothache,</a:t>
            </a:r>
            <a:r>
              <a:rPr lang="tr-TR" altLang="tr-TR" i="1" dirty="0" smtClean="0"/>
              <a:t> </a:t>
            </a:r>
            <a:r>
              <a:rPr lang="en-US" altLang="tr-TR" i="1" dirty="0" smtClean="0"/>
              <a:t>catch</a:t>
            </a:r>
            <a:r>
              <a:rPr lang="en-US" altLang="tr-TR" dirty="0"/>
              <a:t>) + </a:t>
            </a:r>
            <a:r>
              <a:rPr lang="en-US" altLang="tr-TR" b="1" dirty="0"/>
              <a:t>P</a:t>
            </a:r>
            <a:r>
              <a:rPr lang="en-US" altLang="tr-TR" dirty="0"/>
              <a:t>(</a:t>
            </a:r>
            <a:r>
              <a:rPr lang="en-US" altLang="tr-TR" i="1" dirty="0"/>
              <a:t>Cavity</a:t>
            </a:r>
            <a:r>
              <a:rPr lang="en-US" altLang="tr-TR" i="1" dirty="0" smtClean="0"/>
              <a:t>,</a:t>
            </a:r>
            <a:r>
              <a:rPr lang="tr-TR" altLang="tr-TR" i="1" dirty="0" smtClean="0"/>
              <a:t> </a:t>
            </a:r>
            <a:r>
              <a:rPr lang="en-US" altLang="tr-TR" i="1" dirty="0" smtClean="0"/>
              <a:t>toothache</a:t>
            </a:r>
            <a:r>
              <a:rPr lang="en-US" altLang="tr-TR" dirty="0"/>
              <a:t>,</a:t>
            </a:r>
            <a:r>
              <a:rPr lang="en-US" altLang="tr-TR" dirty="0">
                <a:sym typeface="Symbol" pitchFamily="18" charset="2"/>
              </a:rPr>
              <a:t></a:t>
            </a:r>
            <a:r>
              <a:rPr lang="en-US" altLang="tr-TR" dirty="0"/>
              <a:t> </a:t>
            </a:r>
            <a:r>
              <a:rPr lang="en-US" altLang="tr-TR" i="1" dirty="0"/>
              <a:t>catch</a:t>
            </a:r>
            <a:r>
              <a:rPr lang="en-US" altLang="tr-TR" dirty="0"/>
              <a:t>)]</a:t>
            </a:r>
          </a:p>
          <a:p>
            <a:pPr lvl="3">
              <a:buFontTx/>
              <a:buNone/>
            </a:pPr>
            <a:r>
              <a:rPr lang="en-US" altLang="tr-TR" dirty="0"/>
              <a:t>= </a:t>
            </a:r>
            <a:r>
              <a:rPr lang="el-GR" altLang="tr-TR" dirty="0" smtClean="0">
                <a:cs typeface="Arial" pitchFamily="34" charset="0"/>
              </a:rPr>
              <a:t>α</a:t>
            </a:r>
            <a:r>
              <a:rPr lang="en-US" altLang="tr-TR" dirty="0" smtClean="0"/>
              <a:t> </a:t>
            </a:r>
            <a:r>
              <a:rPr lang="en-US" altLang="tr-TR" dirty="0"/>
              <a:t>[&lt;0.108,0.016&gt; + &lt;0.012,0.064&gt;] </a:t>
            </a:r>
          </a:p>
          <a:p>
            <a:pPr lvl="3">
              <a:buFontTx/>
              <a:buNone/>
            </a:pPr>
            <a:r>
              <a:rPr lang="en-US" altLang="tr-TR" dirty="0"/>
              <a:t>= </a:t>
            </a:r>
            <a:r>
              <a:rPr lang="en-US" altLang="tr-TR" dirty="0" smtClean="0"/>
              <a:t>α </a:t>
            </a:r>
            <a:r>
              <a:rPr lang="en-US" altLang="tr-TR" dirty="0"/>
              <a:t>&lt;0.12,0.08&gt; = </a:t>
            </a:r>
            <a:r>
              <a:rPr lang="en-US" altLang="tr-TR" dirty="0" smtClean="0"/>
              <a:t>&lt;0.6,0.4&gt;</a:t>
            </a:r>
            <a:endParaRPr lang="tr-TR" altLang="tr-TR" dirty="0" smtClean="0"/>
          </a:p>
          <a:p>
            <a:pPr lvl="3">
              <a:buFontTx/>
              <a:buNone/>
            </a:pPr>
            <a:r>
              <a:rPr lang="en-US" altLang="tr-TR" smtClean="0"/>
              <a:t>α </a:t>
            </a:r>
            <a:r>
              <a:rPr lang="tr-TR" altLang="tr-TR" smtClean="0"/>
              <a:t>=</a:t>
            </a:r>
            <a:r>
              <a:rPr lang="en-US" altLang="tr-TR" smtClean="0"/>
              <a:t> </a:t>
            </a:r>
            <a:r>
              <a:rPr lang="tr-TR" altLang="tr-TR" smtClean="0"/>
              <a:t>1/0.2</a:t>
            </a:r>
            <a:endParaRPr lang="en-US" altLang="tr-TR" dirty="0"/>
          </a:p>
          <a:p>
            <a:pPr algn="ctr">
              <a:buFont typeface="Wingdings" panose="05000000000000000000" pitchFamily="2" charset="2"/>
              <a:buChar char="ü"/>
            </a:pPr>
            <a:r>
              <a:rPr lang="en-US" altLang="tr-TR" sz="2400" dirty="0"/>
              <a:t>General idea: compute distribution on query variable by fixing </a:t>
            </a:r>
            <a:r>
              <a:rPr lang="en-US" altLang="tr-TR" sz="2400" b="1" dirty="0">
                <a:solidFill>
                  <a:schemeClr val="accent5">
                    <a:lumMod val="50000"/>
                  </a:schemeClr>
                </a:solidFill>
              </a:rPr>
              <a:t>evidence</a:t>
            </a:r>
            <a:r>
              <a:rPr lang="en-US" altLang="tr-TR" sz="2400" dirty="0">
                <a:solidFill>
                  <a:schemeClr val="accent5">
                    <a:lumMod val="75000"/>
                  </a:schemeClr>
                </a:solidFill>
              </a:rPr>
              <a:t> </a:t>
            </a:r>
            <a:r>
              <a:rPr lang="en-US" altLang="tr-TR" sz="2400" b="1" dirty="0">
                <a:solidFill>
                  <a:schemeClr val="accent5">
                    <a:lumMod val="50000"/>
                  </a:schemeClr>
                </a:solidFill>
              </a:rPr>
              <a:t>variables</a:t>
            </a:r>
            <a:r>
              <a:rPr lang="en-US" altLang="tr-TR" sz="2400" dirty="0">
                <a:solidFill>
                  <a:schemeClr val="accent5">
                    <a:lumMod val="75000"/>
                  </a:schemeClr>
                </a:solidFill>
              </a:rPr>
              <a:t> </a:t>
            </a:r>
            <a:r>
              <a:rPr lang="en-US" altLang="tr-TR" sz="2400" dirty="0"/>
              <a:t>and summing over </a:t>
            </a:r>
            <a:r>
              <a:rPr lang="en-US" altLang="tr-TR" sz="2400" b="1" dirty="0">
                <a:solidFill>
                  <a:schemeClr val="accent5">
                    <a:lumMod val="50000"/>
                  </a:schemeClr>
                </a:solidFill>
              </a:rPr>
              <a:t>hidden</a:t>
            </a:r>
            <a:r>
              <a:rPr lang="en-US" altLang="tr-TR" sz="2400" dirty="0">
                <a:solidFill>
                  <a:schemeClr val="accent5">
                    <a:lumMod val="75000"/>
                  </a:schemeClr>
                </a:solidFill>
              </a:rPr>
              <a:t> </a:t>
            </a:r>
            <a:r>
              <a:rPr lang="en-US" altLang="tr-TR" sz="2400" b="1" dirty="0">
                <a:solidFill>
                  <a:schemeClr val="accent5">
                    <a:lumMod val="50000"/>
                  </a:schemeClr>
                </a:solidFill>
              </a:rPr>
              <a:t>variables</a:t>
            </a:r>
          </a:p>
          <a:p>
            <a:endParaRPr lang="tr-TR"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67744" y="1424537"/>
            <a:ext cx="4752528" cy="1937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47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p:sp>
        <p:nvSpPr>
          <p:cNvPr id="3" name="İçerik Yer Tutucusu 2"/>
          <p:cNvSpPr>
            <a:spLocks noGrp="1"/>
          </p:cNvSpPr>
          <p:nvPr>
            <p:ph idx="1"/>
          </p:nvPr>
        </p:nvSpPr>
        <p:spPr/>
        <p:txBody>
          <a:bodyPr>
            <a:normAutofit/>
          </a:bodyPr>
          <a:lstStyle/>
          <a:p>
            <a:r>
              <a:rPr lang="en-US" altLang="tr-TR" sz="2400" dirty="0"/>
              <a:t>Typically, we are interested </a:t>
            </a:r>
            <a:r>
              <a:rPr lang="en-US" altLang="tr-TR" sz="2400" dirty="0" smtClean="0"/>
              <a:t>in</a:t>
            </a:r>
            <a:endParaRPr lang="tr-TR" altLang="tr-TR" sz="2400" dirty="0" smtClean="0"/>
          </a:p>
          <a:p>
            <a:pPr>
              <a:buFontTx/>
              <a:buNone/>
            </a:pPr>
            <a:r>
              <a:rPr lang="tr-TR" altLang="tr-TR" sz="2400" dirty="0"/>
              <a:t>	</a:t>
            </a:r>
            <a:r>
              <a:rPr lang="en-US" altLang="tr-TR" sz="2200" dirty="0" smtClean="0"/>
              <a:t>the </a:t>
            </a:r>
            <a:r>
              <a:rPr lang="en-US" altLang="tr-TR" sz="2200" dirty="0"/>
              <a:t>posterior joint distribution of the </a:t>
            </a:r>
            <a:r>
              <a:rPr lang="en-US" altLang="tr-TR" sz="2400" b="1" dirty="0">
                <a:solidFill>
                  <a:schemeClr val="accent5">
                    <a:lumMod val="50000"/>
                  </a:schemeClr>
                </a:solidFill>
              </a:rPr>
              <a:t>query</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solidFill>
                  <a:schemeClr val="accent5">
                    <a:lumMod val="75000"/>
                  </a:schemeClr>
                </a:solidFill>
              </a:rPr>
              <a:t> </a:t>
            </a:r>
            <a:r>
              <a:rPr lang="en-US" altLang="tr-TR" sz="2200" b="1" dirty="0"/>
              <a:t>Y </a:t>
            </a:r>
          </a:p>
          <a:p>
            <a:pPr>
              <a:buFontTx/>
              <a:buNone/>
            </a:pPr>
            <a:r>
              <a:rPr lang="en-US" altLang="tr-TR" sz="2200" dirty="0"/>
              <a:t>	given specific values </a:t>
            </a:r>
            <a:r>
              <a:rPr lang="en-US" altLang="tr-TR" sz="2200" b="1" dirty="0"/>
              <a:t>e</a:t>
            </a:r>
            <a:r>
              <a:rPr lang="en-US" altLang="tr-TR" sz="2200" dirty="0"/>
              <a:t> for the </a:t>
            </a:r>
            <a:r>
              <a:rPr lang="en-US" altLang="tr-TR" sz="2400" b="1" dirty="0">
                <a:solidFill>
                  <a:schemeClr val="accent5">
                    <a:lumMod val="50000"/>
                  </a:schemeClr>
                </a:solidFill>
              </a:rPr>
              <a:t>evidence</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solidFill>
                  <a:schemeClr val="accent5">
                    <a:lumMod val="75000"/>
                  </a:schemeClr>
                </a:solidFill>
              </a:rPr>
              <a:t> </a:t>
            </a:r>
            <a:r>
              <a:rPr lang="en-US" altLang="tr-TR" sz="2200" b="1" dirty="0" smtClean="0"/>
              <a:t>E</a:t>
            </a:r>
            <a:endParaRPr lang="en-US" altLang="tr-TR" sz="2200" dirty="0"/>
          </a:p>
          <a:p>
            <a:pPr>
              <a:buFontTx/>
              <a:buNone/>
            </a:pPr>
            <a:r>
              <a:rPr lang="tr-TR" altLang="tr-TR" sz="2400" dirty="0" smtClean="0"/>
              <a:t>	</a:t>
            </a:r>
            <a:r>
              <a:rPr lang="en-US" altLang="tr-TR" sz="2200" dirty="0" smtClean="0"/>
              <a:t>Let </a:t>
            </a:r>
            <a:r>
              <a:rPr lang="en-US" altLang="tr-TR" sz="2200" dirty="0"/>
              <a:t>the </a:t>
            </a:r>
            <a:r>
              <a:rPr lang="en-US" altLang="tr-TR" sz="2400" b="1" dirty="0">
                <a:solidFill>
                  <a:schemeClr val="accent5">
                    <a:lumMod val="50000"/>
                  </a:schemeClr>
                </a:solidFill>
              </a:rPr>
              <a:t>hidden</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t> </a:t>
            </a:r>
            <a:r>
              <a:rPr lang="en-US" altLang="tr-TR" sz="2200" dirty="0"/>
              <a:t>be </a:t>
            </a:r>
            <a:r>
              <a:rPr lang="en-US" altLang="tr-TR" sz="2200" b="1" dirty="0"/>
              <a:t>H </a:t>
            </a:r>
            <a:r>
              <a:rPr lang="en-US" altLang="tr-TR" sz="2200" dirty="0"/>
              <a:t>= </a:t>
            </a:r>
            <a:r>
              <a:rPr lang="en-US" altLang="tr-TR" sz="2200" b="1" dirty="0" smtClean="0"/>
              <a:t>X</a:t>
            </a:r>
            <a:r>
              <a:rPr lang="en-US" altLang="tr-TR" sz="2200" dirty="0"/>
              <a:t> – </a:t>
            </a:r>
            <a:r>
              <a:rPr lang="en-US" altLang="tr-TR" sz="2200" b="1" dirty="0" smtClean="0"/>
              <a:t>Y</a:t>
            </a:r>
            <a:r>
              <a:rPr lang="en-US" altLang="tr-TR" sz="2200" dirty="0" smtClean="0"/>
              <a:t> – </a:t>
            </a:r>
            <a:r>
              <a:rPr lang="en-US" altLang="tr-TR" sz="2200" b="1" dirty="0" smtClean="0"/>
              <a:t>E</a:t>
            </a:r>
            <a:endParaRPr lang="tr-TR" altLang="tr-TR" sz="2200" dirty="0"/>
          </a:p>
          <a:p>
            <a:pPr>
              <a:buFontTx/>
              <a:buNone/>
            </a:pPr>
            <a:r>
              <a:rPr lang="tr-TR" altLang="tr-TR" sz="2200" dirty="0"/>
              <a:t>	</a:t>
            </a:r>
            <a:r>
              <a:rPr lang="en-US" altLang="tr-TR" sz="2200" dirty="0" smtClean="0"/>
              <a:t>Then </a:t>
            </a:r>
            <a:r>
              <a:rPr lang="en-US" altLang="tr-TR" sz="2200" dirty="0"/>
              <a:t>the required summation of joint entries is done by summing out the hidden variables</a:t>
            </a:r>
            <a:r>
              <a:rPr lang="en-US" altLang="tr-TR" sz="2200" dirty="0" smtClean="0"/>
              <a:t>:</a:t>
            </a:r>
            <a:endParaRPr lang="en-US" altLang="tr-TR" sz="2200" dirty="0"/>
          </a:p>
          <a:p>
            <a:pPr marL="762000" lvl="1" indent="-304800">
              <a:buFontTx/>
              <a:buNone/>
            </a:pPr>
            <a:r>
              <a:rPr lang="tr-TR" altLang="tr-TR" sz="2400" b="1" dirty="0" smtClean="0"/>
              <a:t>		</a:t>
            </a:r>
            <a:r>
              <a:rPr lang="en-US" altLang="tr-TR" sz="2400" b="1" dirty="0" smtClean="0"/>
              <a:t>P</a:t>
            </a:r>
            <a:r>
              <a:rPr lang="en-US" altLang="tr-TR" sz="2400" dirty="0" smtClean="0"/>
              <a:t>(</a:t>
            </a:r>
            <a:r>
              <a:rPr lang="en-US" altLang="tr-TR" sz="2400" b="1" dirty="0" smtClean="0"/>
              <a:t>Y</a:t>
            </a:r>
            <a:r>
              <a:rPr lang="en-US" altLang="tr-TR" sz="2400" dirty="0" smtClean="0"/>
              <a:t> </a:t>
            </a:r>
            <a:r>
              <a:rPr lang="en-US" altLang="tr-TR" sz="2400" dirty="0"/>
              <a:t>| </a:t>
            </a:r>
            <a:r>
              <a:rPr lang="en-US" altLang="tr-TR" sz="2400" b="1" dirty="0"/>
              <a:t>E </a:t>
            </a:r>
            <a:r>
              <a:rPr lang="en-US" altLang="tr-TR" sz="2400" dirty="0"/>
              <a:t>= </a:t>
            </a:r>
            <a:r>
              <a:rPr lang="en-US" altLang="tr-TR" sz="2400" b="1" dirty="0"/>
              <a:t>e</a:t>
            </a:r>
            <a:r>
              <a:rPr lang="en-US" altLang="tr-TR" sz="2400" dirty="0"/>
              <a:t>) </a:t>
            </a:r>
            <a:r>
              <a:rPr lang="en-US" altLang="tr-TR" sz="2400"/>
              <a:t>= </a:t>
            </a:r>
            <a:r>
              <a:rPr lang="en-US" altLang="tr-TR" sz="2400" smtClean="0"/>
              <a:t>α </a:t>
            </a:r>
            <a:r>
              <a:rPr lang="en-US" altLang="tr-TR" sz="2400" b="1" smtClean="0"/>
              <a:t>P</a:t>
            </a:r>
            <a:r>
              <a:rPr lang="en-US" altLang="tr-TR" sz="2400" smtClean="0"/>
              <a:t>(</a:t>
            </a:r>
            <a:r>
              <a:rPr lang="en-US" altLang="tr-TR" sz="2400" b="1" smtClean="0"/>
              <a:t>Y</a:t>
            </a:r>
            <a:r>
              <a:rPr lang="en-US" altLang="tr-TR" sz="2400" smtClean="0"/>
              <a:t>, </a:t>
            </a:r>
            <a:r>
              <a:rPr lang="en-US" altLang="tr-TR" sz="2400" b="1" smtClean="0"/>
              <a:t>E</a:t>
            </a:r>
            <a:r>
              <a:rPr lang="en-US" altLang="tr-TR" sz="2400" smtClean="0"/>
              <a:t> </a:t>
            </a:r>
            <a:r>
              <a:rPr lang="en-US" altLang="tr-TR" sz="2400" dirty="0"/>
              <a:t>= </a:t>
            </a:r>
            <a:r>
              <a:rPr lang="en-US" altLang="tr-TR" sz="2400" b="1" dirty="0"/>
              <a:t>e</a:t>
            </a:r>
            <a:r>
              <a:rPr lang="en-US" altLang="tr-TR" sz="2400" dirty="0"/>
              <a:t>) </a:t>
            </a:r>
            <a:r>
              <a:rPr lang="en-US" altLang="tr-TR" sz="2400"/>
              <a:t>= </a:t>
            </a:r>
            <a:r>
              <a:rPr lang="en-US" altLang="tr-TR" sz="2400" smtClean="0"/>
              <a:t>α </a:t>
            </a:r>
            <a:r>
              <a:rPr lang="el-GR" altLang="tr-TR" sz="2400" smtClean="0">
                <a:cs typeface="Arial" pitchFamily="34" charset="0"/>
              </a:rPr>
              <a:t>Σ</a:t>
            </a:r>
            <a:r>
              <a:rPr lang="en-US" altLang="tr-TR" sz="2400" baseline="-25000" dirty="0" smtClean="0"/>
              <a:t>h</a:t>
            </a:r>
            <a:r>
              <a:rPr lang="tr-TR" altLang="tr-TR" sz="2400" baseline="-25000" dirty="0" smtClean="0"/>
              <a:t> </a:t>
            </a:r>
            <a:r>
              <a:rPr lang="en-US" altLang="tr-TR" sz="2400" b="1" smtClean="0"/>
              <a:t>P</a:t>
            </a:r>
            <a:r>
              <a:rPr lang="en-US" altLang="tr-TR" sz="2400" smtClean="0"/>
              <a:t>(</a:t>
            </a:r>
            <a:r>
              <a:rPr lang="en-US" altLang="tr-TR" sz="2400" b="1" smtClean="0"/>
              <a:t>Y</a:t>
            </a:r>
            <a:r>
              <a:rPr lang="en-US" altLang="tr-TR" sz="2400" smtClean="0"/>
              <a:t>, </a:t>
            </a:r>
            <a:r>
              <a:rPr lang="en-US" altLang="tr-TR" sz="2400" b="1" smtClean="0"/>
              <a:t>E</a:t>
            </a:r>
            <a:r>
              <a:rPr lang="en-US" altLang="tr-TR" sz="2400" dirty="0"/>
              <a:t>= </a:t>
            </a:r>
            <a:r>
              <a:rPr lang="en-US" altLang="tr-TR" sz="2400" b="1" dirty="0"/>
              <a:t>e</a:t>
            </a:r>
            <a:r>
              <a:rPr lang="en-US" altLang="tr-TR" sz="2400" dirty="0"/>
              <a:t>, </a:t>
            </a:r>
            <a:r>
              <a:rPr lang="en-US" altLang="tr-TR" sz="2400" b="1" dirty="0"/>
              <a:t>H</a:t>
            </a:r>
            <a:r>
              <a:rPr lang="en-US" altLang="tr-TR" sz="2400" dirty="0"/>
              <a:t> = </a:t>
            </a:r>
            <a:r>
              <a:rPr lang="en-US" altLang="tr-TR" sz="2400" b="1" dirty="0"/>
              <a:t>h</a:t>
            </a:r>
            <a:r>
              <a:rPr lang="en-US" altLang="tr-TR" sz="2400" dirty="0" smtClean="0"/>
              <a:t>)</a:t>
            </a:r>
            <a:endParaRPr lang="en-US" altLang="tr-TR" sz="2400" dirty="0"/>
          </a:p>
          <a:p>
            <a:r>
              <a:rPr lang="en-US" altLang="tr-TR" sz="2400" dirty="0"/>
              <a:t>The terms in the summation are joint entries because </a:t>
            </a:r>
            <a:r>
              <a:rPr lang="en-US" altLang="tr-TR" sz="2400" b="1" dirty="0"/>
              <a:t>Y</a:t>
            </a:r>
            <a:r>
              <a:rPr lang="en-US" altLang="tr-TR" sz="2400"/>
              <a:t>, </a:t>
            </a:r>
            <a:r>
              <a:rPr lang="en-US" altLang="tr-TR" sz="2400" b="1" smtClean="0"/>
              <a:t>E</a:t>
            </a:r>
            <a:r>
              <a:rPr lang="en-US" altLang="tr-TR" sz="2400" smtClean="0"/>
              <a:t>, </a:t>
            </a:r>
            <a:r>
              <a:rPr lang="en-US" altLang="tr-TR" sz="2400" dirty="0"/>
              <a:t>and </a:t>
            </a:r>
            <a:r>
              <a:rPr lang="en-US" altLang="tr-TR" sz="2400" b="1" dirty="0"/>
              <a:t>H</a:t>
            </a:r>
            <a:r>
              <a:rPr lang="en-US" altLang="tr-TR" sz="2400" dirty="0"/>
              <a:t> together exhaust the set of random </a:t>
            </a:r>
            <a:r>
              <a:rPr lang="en-US" altLang="tr-TR" sz="2400" dirty="0" smtClean="0"/>
              <a:t>variables</a:t>
            </a:r>
            <a:endParaRPr lang="en-US" altLang="tr-TR" sz="2400" dirty="0"/>
          </a:p>
          <a:p>
            <a:endParaRPr lang="tr-TR" dirty="0"/>
          </a:p>
        </p:txBody>
      </p:sp>
    </p:spTree>
    <p:extLst>
      <p:ext uri="{BB962C8B-B14F-4D97-AF65-F5344CB8AC3E}">
        <p14:creationId xmlns:p14="http://schemas.microsoft.com/office/powerpoint/2010/main" val="2095321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Inference</a:t>
            </a:r>
            <a:r>
              <a:rPr lang="tr-TR" dirty="0" smtClean="0"/>
              <a:t> </a:t>
            </a:r>
            <a:r>
              <a:rPr lang="tr-TR" dirty="0" err="1" smtClean="0"/>
              <a:t>by</a:t>
            </a:r>
            <a:r>
              <a:rPr lang="tr-TR" dirty="0" smtClean="0"/>
              <a:t> </a:t>
            </a:r>
            <a:r>
              <a:rPr lang="tr-TR" dirty="0" err="1" smtClean="0"/>
              <a:t>Enumeration</a:t>
            </a:r>
            <a:endParaRPr lang="tr-TR" dirty="0"/>
          </a:p>
        </p:txBody>
      </p:sp>
      <p:sp>
        <p:nvSpPr>
          <p:cNvPr id="3" name="İçerik Yer Tutucusu 2"/>
          <p:cNvSpPr>
            <a:spLocks noGrp="1"/>
          </p:cNvSpPr>
          <p:nvPr>
            <p:ph idx="1"/>
          </p:nvPr>
        </p:nvSpPr>
        <p:spPr/>
        <p:txBody>
          <a:bodyPr>
            <a:normAutofit/>
          </a:bodyPr>
          <a:lstStyle/>
          <a:p>
            <a:r>
              <a:rPr lang="tr-TR" sz="2400" dirty="0" smtClean="0">
                <a:sym typeface="Wingdings" panose="05000000000000000000" pitchFamily="2" charset="2"/>
              </a:rPr>
              <a:t>n </a:t>
            </a:r>
            <a:r>
              <a:rPr lang="tr-TR" sz="2400" dirty="0" err="1" smtClean="0">
                <a:sym typeface="Wingdings" panose="05000000000000000000" pitchFamily="2" charset="2"/>
              </a:rPr>
              <a:t>the</a:t>
            </a:r>
            <a:r>
              <a:rPr lang="tr-TR" sz="2400" dirty="0" smtClean="0">
                <a:sym typeface="Wingdings" panose="05000000000000000000" pitchFamily="2" charset="2"/>
              </a:rPr>
              <a:t> </a:t>
            </a:r>
            <a:r>
              <a:rPr lang="tr-TR" sz="2400" dirty="0" err="1" smtClean="0">
                <a:sym typeface="Wingdings" panose="05000000000000000000" pitchFamily="2" charset="2"/>
              </a:rPr>
              <a:t>number</a:t>
            </a:r>
            <a:r>
              <a:rPr lang="tr-TR" sz="2400" dirty="0" smtClean="0">
                <a:sym typeface="Wingdings" panose="05000000000000000000" pitchFamily="2" charset="2"/>
              </a:rPr>
              <a:t> of </a:t>
            </a:r>
            <a:r>
              <a:rPr lang="tr-TR" sz="2400" dirty="0" err="1" smtClean="0">
                <a:sym typeface="Wingdings" panose="05000000000000000000" pitchFamily="2" charset="2"/>
              </a:rPr>
              <a:t>random</a:t>
            </a:r>
            <a:r>
              <a:rPr lang="tr-TR" sz="2400" dirty="0" smtClean="0">
                <a:sym typeface="Wingdings" panose="05000000000000000000" pitchFamily="2" charset="2"/>
              </a:rPr>
              <a:t> </a:t>
            </a:r>
            <a:r>
              <a:rPr lang="tr-TR" sz="2400" dirty="0" err="1" smtClean="0">
                <a:sym typeface="Wingdings" panose="05000000000000000000" pitchFamily="2" charset="2"/>
              </a:rPr>
              <a:t>variables</a:t>
            </a:r>
            <a:endParaRPr lang="tr-TR" sz="2400" dirty="0" smtClean="0">
              <a:sym typeface="Wingdings" panose="05000000000000000000" pitchFamily="2" charset="2"/>
            </a:endParaRPr>
          </a:p>
          <a:p>
            <a:r>
              <a:rPr lang="tr-TR" sz="2400" dirty="0">
                <a:sym typeface="Wingdings" panose="05000000000000000000" pitchFamily="2" charset="2"/>
              </a:rPr>
              <a:t>d </a:t>
            </a:r>
            <a:r>
              <a:rPr lang="tr-TR" sz="2400" dirty="0" err="1">
                <a:sym typeface="Wingdings" panose="05000000000000000000" pitchFamily="2" charset="2"/>
              </a:rPr>
              <a:t>the</a:t>
            </a:r>
            <a:r>
              <a:rPr lang="tr-TR" sz="2400" dirty="0">
                <a:sym typeface="Wingdings" panose="05000000000000000000" pitchFamily="2" charset="2"/>
              </a:rPr>
              <a:t> </a:t>
            </a:r>
            <a:r>
              <a:rPr lang="tr-TR" sz="2400" dirty="0" err="1">
                <a:sym typeface="Wingdings" panose="05000000000000000000" pitchFamily="2" charset="2"/>
              </a:rPr>
              <a:t>number</a:t>
            </a:r>
            <a:r>
              <a:rPr lang="tr-TR" sz="2400" dirty="0">
                <a:sym typeface="Wingdings" panose="05000000000000000000" pitchFamily="2" charset="2"/>
              </a:rPr>
              <a:t> of </a:t>
            </a:r>
            <a:r>
              <a:rPr lang="tr-TR" sz="2400" dirty="0" err="1">
                <a:sym typeface="Wingdings" panose="05000000000000000000" pitchFamily="2" charset="2"/>
              </a:rPr>
              <a:t>values</a:t>
            </a:r>
            <a:r>
              <a:rPr lang="tr-TR" sz="2400" dirty="0">
                <a:sym typeface="Wingdings" panose="05000000000000000000" pitchFamily="2" charset="2"/>
              </a:rPr>
              <a:t> </a:t>
            </a:r>
            <a:r>
              <a:rPr lang="tr-TR" sz="2400" dirty="0" err="1">
                <a:sym typeface="Wingdings" panose="05000000000000000000" pitchFamily="2" charset="2"/>
              </a:rPr>
              <a:t>for</a:t>
            </a:r>
            <a:r>
              <a:rPr lang="tr-TR" sz="2400" dirty="0">
                <a:sym typeface="Wingdings" panose="05000000000000000000" pitchFamily="2" charset="2"/>
              </a:rPr>
              <a:t> a </a:t>
            </a:r>
            <a:r>
              <a:rPr lang="tr-TR" sz="2400" dirty="0" err="1">
                <a:sym typeface="Wingdings" panose="05000000000000000000" pitchFamily="2" charset="2"/>
              </a:rPr>
              <a:t>random</a:t>
            </a:r>
            <a:r>
              <a:rPr lang="tr-TR" sz="2400" dirty="0">
                <a:sym typeface="Wingdings" panose="05000000000000000000" pitchFamily="2" charset="2"/>
              </a:rPr>
              <a:t> </a:t>
            </a:r>
            <a:r>
              <a:rPr lang="tr-TR" sz="2400" dirty="0" err="1">
                <a:sym typeface="Wingdings" panose="05000000000000000000" pitchFamily="2" charset="2"/>
              </a:rPr>
              <a:t>variable</a:t>
            </a:r>
            <a:r>
              <a:rPr lang="tr-TR" sz="2400" dirty="0">
                <a:sym typeface="Wingdings" panose="05000000000000000000" pitchFamily="2" charset="2"/>
              </a:rPr>
              <a:t> </a:t>
            </a:r>
            <a:endParaRPr lang="tr-TR" sz="2400" dirty="0"/>
          </a:p>
          <a:p>
            <a:pPr marL="0" indent="0">
              <a:buNone/>
            </a:pPr>
            <a:endParaRPr lang="tr-TR" altLang="tr-TR" sz="2400" dirty="0" smtClean="0"/>
          </a:p>
          <a:p>
            <a:r>
              <a:rPr lang="en-US" altLang="tr-TR" sz="2400" dirty="0" smtClean="0"/>
              <a:t>Obvious </a:t>
            </a:r>
            <a:r>
              <a:rPr lang="en-US" altLang="tr-TR" sz="2400" dirty="0"/>
              <a:t>problems</a:t>
            </a:r>
            <a:r>
              <a:rPr lang="en-US" altLang="tr-TR" sz="2400" dirty="0" smtClean="0"/>
              <a:t>:</a:t>
            </a:r>
            <a:endParaRPr lang="en-US" altLang="tr-TR" sz="2400" dirty="0"/>
          </a:p>
          <a:p>
            <a:pPr marL="762000" lvl="1" indent="-304800">
              <a:buFontTx/>
              <a:buAutoNum type="arabicPeriod"/>
            </a:pPr>
            <a:r>
              <a:rPr lang="en-US" altLang="tr-TR" sz="2200" dirty="0"/>
              <a:t>Worst-case time complexity </a:t>
            </a:r>
            <a:r>
              <a:rPr lang="en-US" altLang="tr-TR" sz="2200" i="1" dirty="0"/>
              <a:t>O(</a:t>
            </a:r>
            <a:r>
              <a:rPr lang="en-US" altLang="tr-TR" sz="2200" i="1" dirty="0" err="1"/>
              <a:t>d</a:t>
            </a:r>
            <a:r>
              <a:rPr lang="en-US" altLang="tr-TR" sz="2200" i="1" baseline="30000" dirty="0" err="1"/>
              <a:t>n</a:t>
            </a:r>
            <a:r>
              <a:rPr lang="en-US" altLang="tr-TR" sz="2200" i="1" dirty="0"/>
              <a:t>) </a:t>
            </a:r>
            <a:r>
              <a:rPr lang="en-US" altLang="tr-TR" sz="2200" dirty="0"/>
              <a:t>where </a:t>
            </a:r>
            <a:r>
              <a:rPr lang="en-US" altLang="tr-TR" sz="2200" i="1" dirty="0"/>
              <a:t>d</a:t>
            </a:r>
            <a:r>
              <a:rPr lang="en-US" altLang="tr-TR" sz="2200" dirty="0"/>
              <a:t> is the largest </a:t>
            </a:r>
            <a:r>
              <a:rPr lang="en-US" altLang="tr-TR" sz="2200" dirty="0" err="1" smtClean="0"/>
              <a:t>arity</a:t>
            </a:r>
            <a:endParaRPr lang="en-US" altLang="tr-TR" sz="2200" dirty="0"/>
          </a:p>
          <a:p>
            <a:pPr marL="762000" lvl="1" indent="-304800">
              <a:buFontTx/>
              <a:buAutoNum type="arabicPeriod"/>
            </a:pPr>
            <a:r>
              <a:rPr lang="en-US" altLang="tr-TR" sz="2200" dirty="0"/>
              <a:t>Space complexity </a:t>
            </a:r>
            <a:r>
              <a:rPr lang="en-US" altLang="tr-TR" sz="2200" i="1" dirty="0"/>
              <a:t>O(</a:t>
            </a:r>
            <a:r>
              <a:rPr lang="en-US" altLang="tr-TR" sz="2200" i="1" dirty="0" err="1"/>
              <a:t>d</a:t>
            </a:r>
            <a:r>
              <a:rPr lang="en-US" altLang="tr-TR" sz="2200" i="1" baseline="30000" dirty="0" err="1"/>
              <a:t>n</a:t>
            </a:r>
            <a:r>
              <a:rPr lang="en-US" altLang="tr-TR" sz="2200" i="1" dirty="0"/>
              <a:t>)</a:t>
            </a:r>
            <a:r>
              <a:rPr lang="en-US" altLang="tr-TR" sz="2200" dirty="0"/>
              <a:t> to store the joint </a:t>
            </a:r>
            <a:r>
              <a:rPr lang="en-US" altLang="tr-TR" sz="2200" dirty="0" smtClean="0"/>
              <a:t>distribution</a:t>
            </a:r>
            <a:endParaRPr lang="en-US" altLang="tr-TR" sz="2200" dirty="0"/>
          </a:p>
          <a:p>
            <a:pPr marL="762000" lvl="1" indent="-304800">
              <a:buFontTx/>
              <a:buAutoNum type="arabicPeriod"/>
            </a:pPr>
            <a:r>
              <a:rPr lang="en-US" altLang="tr-TR" sz="2200" dirty="0"/>
              <a:t>How to find the numbers for </a:t>
            </a:r>
            <a:r>
              <a:rPr lang="en-US" altLang="tr-TR" sz="2200" i="1" dirty="0"/>
              <a:t>O(</a:t>
            </a:r>
            <a:r>
              <a:rPr lang="en-US" altLang="tr-TR" sz="2200" i="1" dirty="0" err="1"/>
              <a:t>d</a:t>
            </a:r>
            <a:r>
              <a:rPr lang="en-US" altLang="tr-TR" sz="2200" i="1" baseline="30000" dirty="0" err="1"/>
              <a:t>n</a:t>
            </a:r>
            <a:r>
              <a:rPr lang="en-US" altLang="tr-TR" sz="2200" i="1" dirty="0"/>
              <a:t>) </a:t>
            </a:r>
            <a:r>
              <a:rPr lang="en-US" altLang="tr-TR" sz="2200" dirty="0"/>
              <a:t>entries?</a:t>
            </a:r>
          </a:p>
          <a:p>
            <a:endParaRPr lang="tr-TR" dirty="0"/>
          </a:p>
        </p:txBody>
      </p:sp>
    </p:spTree>
    <p:extLst>
      <p:ext uri="{BB962C8B-B14F-4D97-AF65-F5344CB8AC3E}">
        <p14:creationId xmlns:p14="http://schemas.microsoft.com/office/powerpoint/2010/main" val="2246719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Methods for </a:t>
            </a:r>
            <a:r>
              <a:rPr lang="tr-TR" altLang="tr-TR" dirty="0" smtClean="0"/>
              <a:t>H</a:t>
            </a:r>
            <a:r>
              <a:rPr lang="en-US" altLang="tr-TR" dirty="0" err="1" smtClean="0"/>
              <a:t>andling</a:t>
            </a:r>
            <a:r>
              <a:rPr lang="en-US" altLang="tr-TR" dirty="0" smtClean="0"/>
              <a:t> </a:t>
            </a:r>
            <a:r>
              <a:rPr lang="tr-TR" altLang="tr-TR" dirty="0" smtClean="0"/>
              <a:t>U</a:t>
            </a:r>
            <a:r>
              <a:rPr lang="en-US" altLang="tr-TR" dirty="0" err="1" smtClean="0"/>
              <a:t>ncertainty</a:t>
            </a:r>
            <a:endParaRPr lang="tr-TR" dirty="0"/>
          </a:p>
        </p:txBody>
      </p:sp>
      <p:sp>
        <p:nvSpPr>
          <p:cNvPr id="3" name="İçerik Yer Tutucusu 2"/>
          <p:cNvSpPr>
            <a:spLocks noGrp="1"/>
          </p:cNvSpPr>
          <p:nvPr>
            <p:ph idx="1"/>
          </p:nvPr>
        </p:nvSpPr>
        <p:spPr/>
        <p:txBody>
          <a:bodyPr>
            <a:normAutofit fontScale="77500" lnSpcReduction="20000"/>
          </a:bodyPr>
          <a:lstStyle/>
          <a:p>
            <a:pPr>
              <a:lnSpc>
                <a:spcPct val="110000"/>
              </a:lnSpc>
              <a:spcAft>
                <a:spcPts val="600"/>
              </a:spcAft>
            </a:pPr>
            <a:r>
              <a:rPr lang="en-US" altLang="tr-TR" sz="2800" b="1" dirty="0">
                <a:solidFill>
                  <a:schemeClr val="accent5">
                    <a:lumMod val="50000"/>
                  </a:schemeClr>
                </a:solidFill>
              </a:rPr>
              <a:t>Default</a:t>
            </a:r>
            <a:r>
              <a:rPr lang="en-US" altLang="tr-TR" sz="2800" dirty="0">
                <a:solidFill>
                  <a:schemeClr val="accent5">
                    <a:lumMod val="50000"/>
                  </a:schemeClr>
                </a:solidFill>
              </a:rPr>
              <a:t> </a:t>
            </a:r>
            <a:r>
              <a:rPr lang="en-US" altLang="tr-TR" sz="2800" dirty="0"/>
              <a:t>or </a:t>
            </a:r>
            <a:r>
              <a:rPr lang="en-US" altLang="tr-TR" sz="2800" b="1" dirty="0" err="1">
                <a:solidFill>
                  <a:schemeClr val="accent5">
                    <a:lumMod val="50000"/>
                  </a:schemeClr>
                </a:solidFill>
              </a:rPr>
              <a:t>nonmonotonic</a:t>
            </a:r>
            <a:r>
              <a:rPr lang="en-US" altLang="tr-TR" sz="2800" dirty="0">
                <a:solidFill>
                  <a:schemeClr val="accent5">
                    <a:lumMod val="50000"/>
                  </a:schemeClr>
                </a:solidFill>
              </a:rPr>
              <a:t> </a:t>
            </a:r>
            <a:r>
              <a:rPr lang="en-US" altLang="tr-TR" sz="2800" dirty="0"/>
              <a:t>logic</a:t>
            </a:r>
            <a:r>
              <a:rPr lang="en-US" altLang="tr-TR" sz="2800" dirty="0" smtClean="0"/>
              <a:t>:</a:t>
            </a:r>
            <a:endParaRPr lang="en-US" altLang="tr-TR" sz="2800" dirty="0"/>
          </a:p>
          <a:p>
            <a:pPr lvl="1">
              <a:lnSpc>
                <a:spcPct val="110000"/>
              </a:lnSpc>
              <a:spcAft>
                <a:spcPts val="600"/>
              </a:spcAft>
            </a:pPr>
            <a:r>
              <a:rPr lang="en-US" altLang="tr-TR" sz="2400" dirty="0"/>
              <a:t>Assume my car does not have a flat </a:t>
            </a:r>
            <a:r>
              <a:rPr lang="en-US" altLang="tr-TR" sz="2400" dirty="0" smtClean="0"/>
              <a:t>tire</a:t>
            </a:r>
            <a:endParaRPr lang="en-US" altLang="tr-TR" sz="2400" dirty="0"/>
          </a:p>
          <a:p>
            <a:pPr lvl="1">
              <a:lnSpc>
                <a:spcPct val="110000"/>
              </a:lnSpc>
              <a:spcAft>
                <a:spcPts val="600"/>
              </a:spcAft>
            </a:pPr>
            <a:r>
              <a:rPr lang="en-US" altLang="tr-TR" sz="2400" dirty="0"/>
              <a:t>Assume </a:t>
            </a:r>
            <a:r>
              <a:rPr lang="en-US" altLang="tr-TR" sz="2400" b="1" i="1" dirty="0">
                <a:solidFill>
                  <a:schemeClr val="accent5">
                    <a:lumMod val="50000"/>
                  </a:schemeClr>
                </a:solidFill>
              </a:rPr>
              <a:t>A</a:t>
            </a:r>
            <a:r>
              <a:rPr lang="en-US" altLang="tr-TR" sz="2400" b="1" i="1" baseline="-25000" dirty="0">
                <a:solidFill>
                  <a:schemeClr val="accent5">
                    <a:lumMod val="50000"/>
                  </a:schemeClr>
                </a:solidFill>
              </a:rPr>
              <a:t>25</a:t>
            </a:r>
            <a:r>
              <a:rPr lang="en-US" altLang="tr-TR" sz="2400" dirty="0"/>
              <a:t> works unless contradicted by evidence</a:t>
            </a:r>
          </a:p>
          <a:p>
            <a:pPr lvl="1">
              <a:lnSpc>
                <a:spcPct val="110000"/>
              </a:lnSpc>
              <a:spcAft>
                <a:spcPts val="600"/>
              </a:spcAft>
            </a:pPr>
            <a:r>
              <a:rPr lang="en-US" altLang="tr-TR" sz="2400" dirty="0"/>
              <a:t>Issues</a:t>
            </a:r>
            <a:r>
              <a:rPr lang="en-US" altLang="tr-TR" sz="2400"/>
              <a:t>: </a:t>
            </a:r>
            <a:endParaRPr lang="en-US" altLang="tr-TR" sz="2400" smtClean="0"/>
          </a:p>
          <a:p>
            <a:pPr lvl="2">
              <a:lnSpc>
                <a:spcPct val="110000"/>
              </a:lnSpc>
              <a:spcAft>
                <a:spcPts val="600"/>
              </a:spcAft>
            </a:pPr>
            <a:r>
              <a:rPr lang="en-US" altLang="tr-TR" sz="2000" smtClean="0"/>
              <a:t>What </a:t>
            </a:r>
            <a:r>
              <a:rPr lang="en-US" altLang="tr-TR" sz="2000" dirty="0"/>
              <a:t>assumptions are reasonable</a:t>
            </a:r>
            <a:r>
              <a:rPr lang="en-US" altLang="tr-TR" sz="2000"/>
              <a:t>? </a:t>
            </a:r>
            <a:endParaRPr lang="en-US" altLang="tr-TR" sz="2000" smtClean="0"/>
          </a:p>
          <a:p>
            <a:pPr lvl="2">
              <a:lnSpc>
                <a:spcPct val="110000"/>
              </a:lnSpc>
              <a:spcAft>
                <a:spcPts val="600"/>
              </a:spcAft>
            </a:pPr>
            <a:r>
              <a:rPr lang="en-US" altLang="tr-TR" sz="2000" smtClean="0"/>
              <a:t>How </a:t>
            </a:r>
            <a:r>
              <a:rPr lang="en-US" altLang="tr-TR" sz="2000" dirty="0"/>
              <a:t>to handle contradiction</a:t>
            </a:r>
            <a:r>
              <a:rPr lang="en-US" altLang="tr-TR" sz="2000" dirty="0" smtClean="0"/>
              <a:t>?</a:t>
            </a:r>
            <a:endParaRPr lang="en-US" altLang="tr-TR" sz="1000" dirty="0">
              <a:solidFill>
                <a:schemeClr val="accent2"/>
              </a:solidFill>
            </a:endParaRPr>
          </a:p>
          <a:p>
            <a:pPr>
              <a:lnSpc>
                <a:spcPct val="110000"/>
              </a:lnSpc>
              <a:spcAft>
                <a:spcPts val="600"/>
              </a:spcAft>
            </a:pPr>
            <a:r>
              <a:rPr lang="en-US" altLang="tr-TR" sz="2800" b="1" dirty="0">
                <a:solidFill>
                  <a:schemeClr val="accent5">
                    <a:lumMod val="50000"/>
                  </a:schemeClr>
                </a:solidFill>
              </a:rPr>
              <a:t>Rules with fudge factors:</a:t>
            </a:r>
          </a:p>
          <a:p>
            <a:pPr lvl="1">
              <a:lnSpc>
                <a:spcPct val="110000"/>
              </a:lnSpc>
              <a:spcAft>
                <a:spcPts val="600"/>
              </a:spcAft>
            </a:pPr>
            <a:r>
              <a:rPr lang="en-US" altLang="tr-TR" sz="2400" b="1" i="1" dirty="0">
                <a:solidFill>
                  <a:schemeClr val="accent5">
                    <a:lumMod val="50000"/>
                  </a:schemeClr>
                </a:solidFill>
              </a:rPr>
              <a:t>A</a:t>
            </a:r>
            <a:r>
              <a:rPr lang="en-US" altLang="tr-TR" sz="2400" b="1" i="1" baseline="-25000" dirty="0">
                <a:solidFill>
                  <a:schemeClr val="accent5">
                    <a:lumMod val="50000"/>
                  </a:schemeClr>
                </a:solidFill>
              </a:rPr>
              <a:t>25</a:t>
            </a:r>
            <a:r>
              <a:rPr lang="en-US" altLang="tr-TR" sz="2400" i="1" dirty="0"/>
              <a:t> </a:t>
            </a:r>
            <a:r>
              <a:rPr lang="en-US" altLang="tr-TR" sz="2400" i="1" dirty="0" smtClean="0"/>
              <a:t>|</a:t>
            </a:r>
            <a:r>
              <a:rPr lang="en-US" altLang="tr-TR" sz="2400" dirty="0" smtClean="0">
                <a:cs typeface="Arial" charset="0"/>
              </a:rPr>
              <a:t>→</a:t>
            </a:r>
            <a:r>
              <a:rPr lang="en-US" altLang="tr-TR" sz="2400" baseline="-25000" dirty="0" smtClean="0"/>
              <a:t>0.3</a:t>
            </a:r>
            <a:r>
              <a:rPr lang="en-US" altLang="tr-TR" sz="2400" dirty="0" smtClean="0"/>
              <a:t> </a:t>
            </a:r>
            <a:r>
              <a:rPr lang="en-US" altLang="tr-TR" sz="2400" dirty="0"/>
              <a:t>get there on </a:t>
            </a:r>
            <a:r>
              <a:rPr lang="en-US" altLang="tr-TR" sz="2400" dirty="0" smtClean="0"/>
              <a:t>time</a:t>
            </a:r>
            <a:endParaRPr lang="en-US" altLang="tr-TR" sz="2400" dirty="0"/>
          </a:p>
          <a:p>
            <a:pPr lvl="1">
              <a:lnSpc>
                <a:spcPct val="110000"/>
              </a:lnSpc>
              <a:spcAft>
                <a:spcPts val="600"/>
              </a:spcAft>
            </a:pPr>
            <a:r>
              <a:rPr lang="en-US" altLang="tr-TR" sz="2400" i="1" dirty="0"/>
              <a:t>Sprinkler |</a:t>
            </a:r>
            <a:r>
              <a:rPr lang="en-US" altLang="tr-TR" sz="2400" dirty="0">
                <a:cs typeface="Arial" charset="0"/>
              </a:rPr>
              <a:t>→</a:t>
            </a:r>
            <a:r>
              <a:rPr lang="en-US" altLang="tr-TR" sz="2400" i="1" dirty="0"/>
              <a:t> </a:t>
            </a:r>
            <a:r>
              <a:rPr lang="en-US" altLang="tr-TR" sz="2400" baseline="-25000" dirty="0"/>
              <a:t>0.99</a:t>
            </a:r>
            <a:r>
              <a:rPr lang="en-US" altLang="tr-TR" sz="2400" dirty="0"/>
              <a:t> </a:t>
            </a:r>
            <a:r>
              <a:rPr lang="en-US" altLang="tr-TR" sz="2400" i="1" dirty="0" err="1" smtClean="0"/>
              <a:t>WetGrass</a:t>
            </a:r>
            <a:endParaRPr lang="en-US" altLang="tr-TR" sz="2400" dirty="0"/>
          </a:p>
          <a:p>
            <a:pPr lvl="1">
              <a:lnSpc>
                <a:spcPct val="110000"/>
              </a:lnSpc>
              <a:spcAft>
                <a:spcPts val="600"/>
              </a:spcAft>
            </a:pPr>
            <a:r>
              <a:rPr lang="en-US" altLang="tr-TR" sz="2400" i="1" dirty="0" err="1"/>
              <a:t>WetGrass</a:t>
            </a:r>
            <a:r>
              <a:rPr lang="en-US" altLang="tr-TR" sz="2400" i="1" dirty="0"/>
              <a:t> |</a:t>
            </a:r>
            <a:r>
              <a:rPr lang="en-US" altLang="tr-TR" sz="2400" dirty="0">
                <a:cs typeface="Arial" charset="0"/>
              </a:rPr>
              <a:t>→</a:t>
            </a:r>
            <a:r>
              <a:rPr lang="en-US" altLang="tr-TR" sz="2400" i="1" dirty="0"/>
              <a:t> </a:t>
            </a:r>
            <a:r>
              <a:rPr lang="en-US" altLang="tr-TR" sz="2400" baseline="-25000" dirty="0"/>
              <a:t>0.7</a:t>
            </a:r>
            <a:r>
              <a:rPr lang="en-US" altLang="tr-TR" sz="2400" dirty="0"/>
              <a:t> </a:t>
            </a:r>
            <a:r>
              <a:rPr lang="en-US" altLang="tr-TR" sz="2400" i="1" dirty="0"/>
              <a:t>Rain</a:t>
            </a:r>
          </a:p>
          <a:p>
            <a:pPr>
              <a:lnSpc>
                <a:spcPct val="110000"/>
              </a:lnSpc>
              <a:spcAft>
                <a:spcPts val="600"/>
              </a:spcAft>
            </a:pPr>
            <a:r>
              <a:rPr lang="en-US" altLang="tr-TR" sz="2800" dirty="0"/>
              <a:t>Issues: Problems with combination, e.g., </a:t>
            </a:r>
            <a:r>
              <a:rPr lang="en-US" altLang="tr-TR" sz="2800" i="1" dirty="0"/>
              <a:t>Sprinkler</a:t>
            </a:r>
            <a:r>
              <a:rPr lang="en-US" altLang="tr-TR" sz="2800" dirty="0"/>
              <a:t> causes </a:t>
            </a:r>
            <a:r>
              <a:rPr lang="en-US" altLang="tr-TR" sz="2800" i="1" dirty="0"/>
              <a:t>Rain</a:t>
            </a:r>
            <a:r>
              <a:rPr lang="en-US" altLang="tr-TR" sz="2800" dirty="0" smtClean="0"/>
              <a:t>??</a:t>
            </a:r>
            <a:endParaRPr lang="en-US" altLang="tr-TR" sz="2800" dirty="0">
              <a:solidFill>
                <a:schemeClr val="accent2"/>
              </a:solidFill>
            </a:endParaRPr>
          </a:p>
        </p:txBody>
      </p:sp>
    </p:spTree>
    <p:extLst>
      <p:ext uri="{BB962C8B-B14F-4D97-AF65-F5344CB8AC3E}">
        <p14:creationId xmlns:p14="http://schemas.microsoft.com/office/powerpoint/2010/main" val="2854540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Independence</a:t>
            </a:r>
            <a:endParaRPr lang="tr-TR" dirty="0"/>
          </a:p>
        </p:txBody>
      </p:sp>
      <p:sp>
        <p:nvSpPr>
          <p:cNvPr id="3" name="İçerik Yer Tutucusu 2"/>
          <p:cNvSpPr>
            <a:spLocks noGrp="1"/>
          </p:cNvSpPr>
          <p:nvPr>
            <p:ph idx="1"/>
          </p:nvPr>
        </p:nvSpPr>
        <p:spPr>
          <a:xfrm>
            <a:off x="457200" y="1600200"/>
            <a:ext cx="8229600" cy="4709120"/>
          </a:xfrm>
        </p:spPr>
        <p:txBody>
          <a:bodyPr>
            <a:normAutofit fontScale="92500" lnSpcReduction="10000"/>
          </a:bodyPr>
          <a:lstStyle/>
          <a:p>
            <a:r>
              <a:rPr lang="en-US" altLang="tr-TR" sz="2400" i="1" dirty="0"/>
              <a:t>A</a:t>
            </a:r>
            <a:r>
              <a:rPr lang="en-US" altLang="tr-TR" sz="2400" dirty="0"/>
              <a:t> and </a:t>
            </a:r>
            <a:r>
              <a:rPr lang="en-US" altLang="tr-TR" sz="2400" i="1" dirty="0"/>
              <a:t>B</a:t>
            </a:r>
            <a:r>
              <a:rPr lang="en-US" altLang="tr-TR" sz="2400" dirty="0"/>
              <a:t> are independent </a:t>
            </a:r>
            <a:r>
              <a:rPr lang="tr-TR" altLang="tr-TR" sz="2400" dirty="0" err="1" smtClean="0"/>
              <a:t>if</a:t>
            </a:r>
            <a:r>
              <a:rPr lang="tr-TR" altLang="tr-TR" sz="2400" dirty="0" smtClean="0"/>
              <a:t> </a:t>
            </a:r>
            <a:r>
              <a:rPr lang="tr-TR" altLang="tr-TR" sz="2400" dirty="0" err="1" smtClean="0"/>
              <a:t>and</a:t>
            </a:r>
            <a:r>
              <a:rPr lang="tr-TR" altLang="tr-TR" sz="2400" dirty="0" smtClean="0"/>
              <a:t> </a:t>
            </a:r>
            <a:r>
              <a:rPr lang="tr-TR" altLang="tr-TR" sz="2400" dirty="0" err="1" smtClean="0"/>
              <a:t>only</a:t>
            </a:r>
            <a:r>
              <a:rPr lang="tr-TR" altLang="tr-TR" sz="2400" dirty="0" smtClean="0"/>
              <a:t> </a:t>
            </a:r>
            <a:r>
              <a:rPr lang="tr-TR" altLang="tr-TR" sz="2400" dirty="0" err="1" smtClean="0"/>
              <a:t>if</a:t>
            </a:r>
            <a:endParaRPr lang="en-US" altLang="tr-TR" sz="2400" dirty="0" smtClean="0"/>
          </a:p>
          <a:p>
            <a:pPr marL="452438" indent="-452438">
              <a:buFontTx/>
              <a:buNone/>
            </a:pPr>
            <a:r>
              <a:rPr lang="en-US" altLang="tr-TR" sz="2000" b="1" smtClean="0"/>
              <a:t>	</a:t>
            </a:r>
            <a:r>
              <a:rPr lang="en-US" altLang="tr-TR" sz="2200" b="1" smtClean="0"/>
              <a:t>P</a:t>
            </a:r>
            <a:r>
              <a:rPr lang="en-US" altLang="tr-TR" sz="2200" smtClean="0"/>
              <a:t>(</a:t>
            </a:r>
            <a:r>
              <a:rPr lang="en-US" altLang="tr-TR" sz="2200" i="1" smtClean="0"/>
              <a:t>A|B</a:t>
            </a:r>
            <a:r>
              <a:rPr lang="en-US" altLang="tr-TR" sz="2200" dirty="0" smtClean="0"/>
              <a:t>) = </a:t>
            </a:r>
            <a:r>
              <a:rPr lang="en-US" altLang="tr-TR" sz="2200" b="1" dirty="0" smtClean="0"/>
              <a:t>P</a:t>
            </a:r>
            <a:r>
              <a:rPr lang="en-US" altLang="tr-TR" sz="2200" dirty="0" smtClean="0"/>
              <a:t>(</a:t>
            </a:r>
            <a:r>
              <a:rPr lang="en-US" altLang="tr-TR" sz="2200" i="1" dirty="0" smtClean="0"/>
              <a:t>A</a:t>
            </a:r>
            <a:r>
              <a:rPr lang="en-US" altLang="tr-TR" sz="2200" dirty="0" smtClean="0"/>
              <a:t>) </a:t>
            </a:r>
            <a:r>
              <a:rPr lang="tr-TR" altLang="tr-TR" sz="2200" dirty="0" smtClean="0"/>
              <a:t> </a:t>
            </a:r>
            <a:r>
              <a:rPr lang="en-US" altLang="tr-TR" sz="2200" dirty="0" smtClean="0"/>
              <a:t>or </a:t>
            </a:r>
            <a:r>
              <a:rPr lang="tr-TR" altLang="tr-TR" sz="2200" dirty="0" smtClean="0"/>
              <a:t> </a:t>
            </a:r>
            <a:r>
              <a:rPr lang="en-US" altLang="tr-TR" sz="2200" b="1" dirty="0" smtClean="0"/>
              <a:t>P</a:t>
            </a:r>
            <a:r>
              <a:rPr lang="en-US" altLang="tr-TR" sz="2200" dirty="0" smtClean="0"/>
              <a:t>(</a:t>
            </a:r>
            <a:r>
              <a:rPr lang="en-US" altLang="tr-TR" sz="2200" i="1" dirty="0" smtClean="0"/>
              <a:t>B|A</a:t>
            </a:r>
            <a:r>
              <a:rPr lang="en-US" altLang="tr-TR" sz="2200" dirty="0" smtClean="0"/>
              <a:t>) = </a:t>
            </a:r>
            <a:r>
              <a:rPr lang="en-US" altLang="tr-TR" sz="2200" b="1" dirty="0" smtClean="0"/>
              <a:t>P</a:t>
            </a:r>
            <a:r>
              <a:rPr lang="en-US" altLang="tr-TR" sz="2200" dirty="0" smtClean="0"/>
              <a:t>(</a:t>
            </a:r>
            <a:r>
              <a:rPr lang="en-US" altLang="tr-TR" sz="2200" i="1" dirty="0" smtClean="0"/>
              <a:t>B</a:t>
            </a:r>
            <a:r>
              <a:rPr lang="en-US" altLang="tr-TR" sz="2200" dirty="0" smtClean="0"/>
              <a:t>)   or</a:t>
            </a:r>
            <a:r>
              <a:rPr lang="tr-TR" altLang="tr-TR" sz="2200" dirty="0" smtClean="0"/>
              <a:t>  </a:t>
            </a:r>
            <a:r>
              <a:rPr lang="en-US" altLang="tr-TR" sz="2200" dirty="0" smtClean="0"/>
              <a:t> </a:t>
            </a:r>
            <a:r>
              <a:rPr lang="en-US" altLang="tr-TR" sz="2200" b="1" dirty="0" smtClean="0"/>
              <a:t>P</a:t>
            </a:r>
            <a:r>
              <a:rPr lang="en-US" altLang="tr-TR" sz="2200" dirty="0" smtClean="0"/>
              <a:t>(A, B) = </a:t>
            </a:r>
            <a:r>
              <a:rPr lang="en-US" altLang="tr-TR" sz="2200" b="1" dirty="0" smtClean="0"/>
              <a:t>P</a:t>
            </a:r>
            <a:r>
              <a:rPr lang="en-US" altLang="tr-TR" sz="2200" dirty="0" smtClean="0"/>
              <a:t>(</a:t>
            </a:r>
            <a:r>
              <a:rPr lang="en-US" altLang="tr-TR" sz="2200" i="1" dirty="0" smtClean="0"/>
              <a:t>A</a:t>
            </a:r>
            <a:r>
              <a:rPr lang="en-US" altLang="tr-TR" sz="2200" dirty="0" smtClean="0"/>
              <a:t>) </a:t>
            </a:r>
            <a:r>
              <a:rPr lang="en-US" altLang="tr-TR" sz="2200" b="1" dirty="0" smtClean="0"/>
              <a:t>P</a:t>
            </a:r>
            <a:r>
              <a:rPr lang="en-US" altLang="tr-TR" sz="2200" dirty="0" smtClean="0"/>
              <a:t>(</a:t>
            </a:r>
            <a:r>
              <a:rPr lang="en-US" altLang="tr-TR" sz="2200" i="1" dirty="0" smtClean="0"/>
              <a:t>B</a:t>
            </a:r>
            <a:r>
              <a:rPr lang="en-US" altLang="tr-TR" sz="2200" dirty="0" smtClean="0"/>
              <a:t>)</a:t>
            </a:r>
            <a:endParaRPr lang="en-US" altLang="tr-TR" sz="2200" b="1" dirty="0" smtClean="0"/>
          </a:p>
          <a:p>
            <a:pPr marL="452438" lvl="1" indent="-452438">
              <a:buFontTx/>
              <a:buNone/>
            </a:pPr>
            <a:r>
              <a:rPr lang="tr-TR" altLang="tr-TR" sz="2200" b="1" smtClean="0"/>
              <a:t>	</a:t>
            </a:r>
            <a:r>
              <a:rPr lang="en-US" altLang="tr-TR" sz="2200" b="1" smtClean="0"/>
              <a:t>P</a:t>
            </a:r>
            <a:r>
              <a:rPr lang="en-US" altLang="tr-TR" sz="2200" smtClean="0"/>
              <a:t>(</a:t>
            </a:r>
            <a:r>
              <a:rPr lang="en-US" altLang="tr-TR" sz="2200" i="1" smtClean="0"/>
              <a:t>Toothache</a:t>
            </a:r>
            <a:r>
              <a:rPr lang="en-US" altLang="tr-TR" sz="2200" i="1" dirty="0" smtClean="0"/>
              <a:t>, Catch, Cavity, Weather</a:t>
            </a:r>
            <a:r>
              <a:rPr lang="en-US" altLang="tr-TR" sz="2200" dirty="0" smtClean="0"/>
              <a:t>)</a:t>
            </a:r>
          </a:p>
          <a:p>
            <a:pPr lvl="1">
              <a:buFontTx/>
              <a:buNone/>
            </a:pPr>
            <a:r>
              <a:rPr lang="en-US" altLang="tr-TR" sz="2200" dirty="0" smtClean="0"/>
              <a:t>	</a:t>
            </a:r>
            <a:r>
              <a:rPr lang="tr-TR" altLang="tr-TR" sz="2200" smtClean="0"/>
              <a:t>	</a:t>
            </a:r>
            <a:r>
              <a:rPr lang="en-US" altLang="tr-TR" sz="2200" smtClean="0"/>
              <a:t>= </a:t>
            </a:r>
            <a:r>
              <a:rPr lang="en-US" altLang="tr-TR" sz="2200" b="1" dirty="0" smtClean="0"/>
              <a:t>P</a:t>
            </a:r>
            <a:r>
              <a:rPr lang="en-US" altLang="tr-TR" sz="2200" dirty="0" smtClean="0"/>
              <a:t>(</a:t>
            </a:r>
            <a:r>
              <a:rPr lang="en-US" altLang="tr-TR" sz="2200" i="1" dirty="0" smtClean="0"/>
              <a:t>Toothache, Catch, Cavity</a:t>
            </a:r>
            <a:r>
              <a:rPr lang="en-US" altLang="tr-TR" sz="2200" dirty="0" smtClean="0"/>
              <a:t>) </a:t>
            </a:r>
            <a:r>
              <a:rPr lang="en-US" altLang="tr-TR" sz="2200" b="1" dirty="0" smtClean="0"/>
              <a:t>P</a:t>
            </a:r>
            <a:r>
              <a:rPr lang="en-US" altLang="tr-TR" sz="2200" dirty="0" smtClean="0"/>
              <a:t>(</a:t>
            </a:r>
            <a:r>
              <a:rPr lang="en-US" altLang="tr-TR" sz="2200" i="1" dirty="0" smtClean="0"/>
              <a:t>Weather</a:t>
            </a:r>
            <a:r>
              <a:rPr lang="en-US" altLang="tr-TR" sz="2200" dirty="0" smtClean="0"/>
              <a:t>)</a:t>
            </a:r>
            <a:endParaRPr lang="tr-TR" altLang="tr-TR" sz="2200" dirty="0" smtClean="0"/>
          </a:p>
          <a:p>
            <a:endParaRPr lang="tr-TR" altLang="tr-TR" sz="2400" dirty="0" smtClean="0"/>
          </a:p>
          <a:p>
            <a:endParaRPr lang="tr-TR" altLang="tr-TR" sz="2400" dirty="0"/>
          </a:p>
          <a:p>
            <a:endParaRPr lang="tr-TR" altLang="tr-TR" sz="2400" dirty="0" smtClean="0"/>
          </a:p>
          <a:p>
            <a:endParaRPr lang="tr-TR" altLang="tr-TR" sz="2400" dirty="0" smtClean="0"/>
          </a:p>
          <a:p>
            <a:r>
              <a:rPr lang="en-US" altLang="tr-TR" sz="2400" dirty="0" smtClean="0"/>
              <a:t>32 </a:t>
            </a:r>
            <a:r>
              <a:rPr lang="en-US" altLang="tr-TR" sz="2400" dirty="0"/>
              <a:t>entries reduced to 12; </a:t>
            </a:r>
            <a:endParaRPr lang="tr-TR" altLang="tr-TR" sz="2400" dirty="0" smtClean="0"/>
          </a:p>
          <a:p>
            <a:pPr marL="0" indent="0">
              <a:buNone/>
            </a:pPr>
            <a:r>
              <a:rPr lang="tr-TR" altLang="tr-TR" sz="2400" dirty="0" smtClean="0"/>
              <a:t>		</a:t>
            </a:r>
            <a:r>
              <a:rPr lang="en-US" altLang="tr-TR" sz="2400" dirty="0" smtClean="0"/>
              <a:t>for </a:t>
            </a:r>
            <a:r>
              <a:rPr lang="en-US" altLang="tr-TR" sz="2400" i="1" dirty="0"/>
              <a:t>n</a:t>
            </a:r>
            <a:r>
              <a:rPr lang="en-US" altLang="tr-TR" sz="2400" dirty="0"/>
              <a:t> independent biased coins, </a:t>
            </a:r>
            <a:r>
              <a:rPr lang="en-US" altLang="tr-TR" sz="2400" i="1" dirty="0"/>
              <a:t>O(2</a:t>
            </a:r>
            <a:r>
              <a:rPr lang="en-US" altLang="tr-TR" sz="2400" i="1" baseline="30000" dirty="0"/>
              <a:t>n</a:t>
            </a:r>
            <a:r>
              <a:rPr lang="en-US" altLang="tr-TR" sz="2400" i="1" dirty="0"/>
              <a:t>)</a:t>
            </a:r>
            <a:r>
              <a:rPr lang="en-US" altLang="tr-TR" sz="2400" dirty="0"/>
              <a:t> </a:t>
            </a:r>
            <a:r>
              <a:rPr lang="en-US" altLang="tr-TR" sz="2400" dirty="0">
                <a:cs typeface="Arial" pitchFamily="34" charset="0"/>
              </a:rPr>
              <a:t>→</a:t>
            </a:r>
            <a:r>
              <a:rPr lang="en-US" altLang="tr-TR" sz="2400" i="1" dirty="0"/>
              <a:t>O(n</a:t>
            </a:r>
            <a:r>
              <a:rPr lang="en-US" altLang="tr-TR" sz="2400" i="1" dirty="0" smtClean="0"/>
              <a:t>)</a:t>
            </a:r>
            <a:endParaRPr lang="en-US" altLang="tr-TR" sz="2400" dirty="0"/>
          </a:p>
          <a:p>
            <a:r>
              <a:rPr lang="en-US" altLang="tr-TR" sz="2400" dirty="0" smtClean="0"/>
              <a:t>Absolute </a:t>
            </a:r>
            <a:r>
              <a:rPr lang="en-US" altLang="tr-TR" sz="2400"/>
              <a:t>independence </a:t>
            </a:r>
            <a:r>
              <a:rPr lang="en-US" altLang="tr-TR" sz="2400" smtClean="0"/>
              <a:t>is powerful </a:t>
            </a:r>
            <a:r>
              <a:rPr lang="en-US" altLang="tr-TR" sz="2400" dirty="0"/>
              <a:t>but </a:t>
            </a:r>
            <a:r>
              <a:rPr lang="en-US" altLang="tr-TR" sz="2400" dirty="0" smtClean="0"/>
              <a:t>rare</a:t>
            </a:r>
            <a:endParaRPr lang="en-US" altLang="tr-TR" sz="2400" dirty="0"/>
          </a:p>
          <a:p>
            <a:r>
              <a:rPr lang="en-US" altLang="tr-TR" sz="2400" dirty="0"/>
              <a:t>Dentistry is a large field with hundreds of variables, none of which are independent. What to do</a:t>
            </a:r>
            <a:r>
              <a:rPr lang="en-US" altLang="tr-TR" sz="2400" dirty="0" smtClean="0"/>
              <a:t>?</a:t>
            </a:r>
            <a:endParaRPr lang="en-US" altLang="tr-TR" sz="2400" dirty="0"/>
          </a:p>
        </p:txBody>
      </p:sp>
      <p:sp>
        <p:nvSpPr>
          <p:cNvPr id="5" name="Dikdörtgen 4"/>
          <p:cNvSpPr/>
          <p:nvPr/>
        </p:nvSpPr>
        <p:spPr>
          <a:xfrm>
            <a:off x="2267744" y="2924944"/>
            <a:ext cx="3138018" cy="1477328"/>
          </a:xfrm>
          <a:prstGeom prst="rect">
            <a:avLst/>
          </a:prstGeom>
        </p:spPr>
        <p:txBody>
          <a:bodyPr wrap="square">
            <a:spAutoFit/>
          </a:bodyPr>
          <a:lstStyle/>
          <a:p>
            <a:r>
              <a:rPr lang="tr-TR" dirty="0" err="1"/>
              <a:t>Toothache</a:t>
            </a:r>
            <a:r>
              <a:rPr lang="tr-TR" dirty="0"/>
              <a:t> = {</a:t>
            </a:r>
            <a:r>
              <a:rPr lang="tr-TR" err="1"/>
              <a:t>true</a:t>
            </a:r>
            <a:r>
              <a:rPr lang="tr-TR" smtClean="0"/>
              <a:t>,</a:t>
            </a:r>
            <a:r>
              <a:rPr lang="en-US" smtClean="0"/>
              <a:t> </a:t>
            </a:r>
            <a:r>
              <a:rPr lang="tr-TR" smtClean="0"/>
              <a:t>false</a:t>
            </a:r>
            <a:r>
              <a:rPr lang="tr-TR" dirty="0"/>
              <a:t>}</a:t>
            </a:r>
          </a:p>
          <a:p>
            <a:pPr>
              <a:defRPr/>
            </a:pPr>
            <a:r>
              <a:rPr lang="tr-TR" dirty="0" err="1"/>
              <a:t>Catch</a:t>
            </a:r>
            <a:r>
              <a:rPr lang="tr-TR" dirty="0"/>
              <a:t>= {</a:t>
            </a:r>
            <a:r>
              <a:rPr lang="tr-TR" err="1"/>
              <a:t>true</a:t>
            </a:r>
            <a:r>
              <a:rPr lang="tr-TR" smtClean="0"/>
              <a:t>,</a:t>
            </a:r>
            <a:r>
              <a:rPr lang="en-US" smtClean="0"/>
              <a:t> </a:t>
            </a:r>
            <a:r>
              <a:rPr lang="tr-TR" smtClean="0"/>
              <a:t>false</a:t>
            </a:r>
            <a:r>
              <a:rPr lang="tr-TR" dirty="0"/>
              <a:t>}</a:t>
            </a:r>
          </a:p>
          <a:p>
            <a:pPr>
              <a:defRPr/>
            </a:pPr>
            <a:r>
              <a:rPr lang="tr-TR" dirty="0" err="1"/>
              <a:t>Cavity</a:t>
            </a:r>
            <a:r>
              <a:rPr lang="tr-TR" dirty="0"/>
              <a:t>= {</a:t>
            </a:r>
            <a:r>
              <a:rPr lang="tr-TR" err="1"/>
              <a:t>true</a:t>
            </a:r>
            <a:r>
              <a:rPr lang="tr-TR" smtClean="0"/>
              <a:t>,</a:t>
            </a:r>
            <a:r>
              <a:rPr lang="en-US" smtClean="0"/>
              <a:t> </a:t>
            </a:r>
            <a:r>
              <a:rPr lang="tr-TR" smtClean="0"/>
              <a:t>false</a:t>
            </a:r>
            <a:r>
              <a:rPr lang="tr-TR" dirty="0"/>
              <a:t>}</a:t>
            </a:r>
          </a:p>
          <a:p>
            <a:pPr>
              <a:defRPr/>
            </a:pPr>
            <a:r>
              <a:rPr lang="tr-TR" dirty="0" err="1"/>
              <a:t>Weather</a:t>
            </a:r>
            <a:r>
              <a:rPr lang="tr-TR" dirty="0"/>
              <a:t> </a:t>
            </a:r>
            <a:r>
              <a:rPr lang="tr-TR" dirty="0" smtClean="0"/>
              <a:t>= {</a:t>
            </a:r>
            <a:r>
              <a:rPr lang="tr-TR" err="1" smtClean="0"/>
              <a:t>sunny</a:t>
            </a:r>
            <a:r>
              <a:rPr lang="tr-TR" smtClean="0"/>
              <a:t>,</a:t>
            </a:r>
            <a:r>
              <a:rPr lang="en-US" smtClean="0"/>
              <a:t> </a:t>
            </a:r>
            <a:r>
              <a:rPr lang="tr-TR" smtClean="0"/>
              <a:t>rainy</a:t>
            </a:r>
            <a:r>
              <a:rPr lang="tr-TR" dirty="0" smtClean="0"/>
              <a:t>,</a:t>
            </a:r>
          </a:p>
          <a:p>
            <a:pPr>
              <a:defRPr/>
            </a:pPr>
            <a:r>
              <a:rPr lang="tr-TR" dirty="0"/>
              <a:t>	</a:t>
            </a:r>
            <a:r>
              <a:rPr lang="tr-TR" dirty="0" smtClean="0"/>
              <a:t>   </a:t>
            </a:r>
            <a:r>
              <a:rPr lang="tr-TR" err="1" smtClean="0"/>
              <a:t>cloudy</a:t>
            </a:r>
            <a:r>
              <a:rPr lang="tr-TR" smtClean="0"/>
              <a:t>,</a:t>
            </a:r>
            <a:r>
              <a:rPr lang="en-US" smtClean="0"/>
              <a:t> </a:t>
            </a:r>
            <a:r>
              <a:rPr lang="tr-TR" smtClean="0"/>
              <a:t>snow</a:t>
            </a:r>
            <a:r>
              <a:rPr lang="tr-TR" dirty="0"/>
              <a:t>} </a:t>
            </a:r>
          </a:p>
        </p:txBody>
      </p:sp>
      <p:pic>
        <p:nvPicPr>
          <p:cNvPr id="6" name="Resim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9706" y="2132856"/>
            <a:ext cx="3178758" cy="2597869"/>
          </a:xfrm>
          <a:prstGeom prst="rect">
            <a:avLst/>
          </a:prstGeom>
        </p:spPr>
      </p:pic>
    </p:spTree>
    <p:extLst>
      <p:ext uri="{BB962C8B-B14F-4D97-AF65-F5344CB8AC3E}">
        <p14:creationId xmlns:p14="http://schemas.microsoft.com/office/powerpoint/2010/main" val="8428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arn(inVertical)">
                                      <p:cBhvr>
                                        <p:cTn id="15" dur="500"/>
                                        <p:tgtEl>
                                          <p:spTgt spid="3">
                                            <p:txEl>
                                              <p:pRg st="9" end="9"/>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barn(inVertical)">
                                      <p:cBhvr>
                                        <p:cTn id="18" dur="500"/>
                                        <p:tgtEl>
                                          <p:spTgt spid="3">
                                            <p:txEl>
                                              <p:pRg st="10" end="1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arn(inVertical)">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Conditional</a:t>
            </a:r>
            <a:r>
              <a:rPr lang="tr-TR" dirty="0" smtClean="0"/>
              <a:t> </a:t>
            </a:r>
            <a:r>
              <a:rPr lang="tr-TR" dirty="0" err="1" smtClean="0"/>
              <a:t>Independence</a:t>
            </a:r>
            <a:endParaRPr lang="tr-TR" dirty="0"/>
          </a:p>
        </p:txBody>
      </p:sp>
      <p:sp>
        <p:nvSpPr>
          <p:cNvPr id="3" name="İçerik Yer Tutucusu 2"/>
          <p:cNvSpPr>
            <a:spLocks noGrp="1"/>
          </p:cNvSpPr>
          <p:nvPr>
            <p:ph idx="1"/>
          </p:nvPr>
        </p:nvSpPr>
        <p:spPr>
          <a:xfrm>
            <a:off x="539552" y="1600200"/>
            <a:ext cx="8280920" cy="4925144"/>
          </a:xfrm>
        </p:spPr>
        <p:txBody>
          <a:bodyPr>
            <a:normAutofit fontScale="92500" lnSpcReduction="10000"/>
          </a:bodyPr>
          <a:lstStyle/>
          <a:p>
            <a:pPr>
              <a:lnSpc>
                <a:spcPct val="110000"/>
              </a:lnSpc>
            </a:pPr>
            <a:r>
              <a:rPr lang="en-US" altLang="tr-TR" sz="2400" dirty="0" smtClean="0"/>
              <a:t>If </a:t>
            </a:r>
            <a:r>
              <a:rPr lang="en-US" altLang="tr-TR" sz="2400" dirty="0"/>
              <a:t>I have a cavity, the probability that the probe catches in it doesn't depend on whether I have a </a:t>
            </a:r>
            <a:r>
              <a:rPr lang="en-US" altLang="tr-TR" sz="2400" dirty="0" smtClean="0"/>
              <a:t>toothache:</a:t>
            </a:r>
            <a:endParaRPr lang="tr-TR" altLang="tr-TR" sz="2400" dirty="0"/>
          </a:p>
          <a:p>
            <a:pPr marL="450850" indent="0">
              <a:lnSpc>
                <a:spcPct val="110000"/>
              </a:lnSpc>
              <a:buNone/>
            </a:pPr>
            <a:r>
              <a:rPr lang="en-US" altLang="tr-TR" sz="2200" b="1" dirty="0" smtClean="0"/>
              <a:t>P</a:t>
            </a:r>
            <a:r>
              <a:rPr lang="en-US" altLang="tr-TR" sz="2200" dirty="0" smtClean="0"/>
              <a:t>(</a:t>
            </a:r>
            <a:r>
              <a:rPr lang="en-US" altLang="tr-TR" sz="2200" i="1" dirty="0" smtClean="0"/>
              <a:t>catch </a:t>
            </a:r>
            <a:r>
              <a:rPr lang="en-US" altLang="tr-TR" sz="2200" i="1" dirty="0"/>
              <a:t>| toothache, cavity</a:t>
            </a:r>
            <a:r>
              <a:rPr lang="en-US" altLang="tr-TR" sz="2200" dirty="0"/>
              <a:t>) = </a:t>
            </a:r>
            <a:r>
              <a:rPr lang="en-US" altLang="tr-TR" sz="2200" b="1" dirty="0"/>
              <a:t>P</a:t>
            </a:r>
            <a:r>
              <a:rPr lang="en-US" altLang="tr-TR" sz="2200" dirty="0"/>
              <a:t>(</a:t>
            </a:r>
            <a:r>
              <a:rPr lang="en-US" altLang="tr-TR" sz="2200" i="1" dirty="0"/>
              <a:t>catch | cavity</a:t>
            </a:r>
            <a:r>
              <a:rPr lang="en-US" altLang="tr-TR" sz="2200" dirty="0" smtClean="0"/>
              <a:t>)</a:t>
            </a:r>
            <a:endParaRPr lang="tr-TR" altLang="tr-TR" sz="2200" dirty="0" smtClean="0"/>
          </a:p>
          <a:p>
            <a:pPr marL="800100" lvl="1" indent="-342900">
              <a:lnSpc>
                <a:spcPct val="110000"/>
              </a:lnSpc>
              <a:buFontTx/>
              <a:buAutoNum type="arabicParenBoth"/>
            </a:pPr>
            <a:endParaRPr lang="en-US" altLang="tr-TR" sz="1400" dirty="0"/>
          </a:p>
          <a:p>
            <a:pPr>
              <a:lnSpc>
                <a:spcPct val="110000"/>
              </a:lnSpc>
            </a:pPr>
            <a:r>
              <a:rPr lang="en-US" altLang="tr-TR" sz="2400" dirty="0"/>
              <a:t>The same independence holds if I haven't got a cavity:</a:t>
            </a:r>
          </a:p>
          <a:p>
            <a:pPr lvl="1">
              <a:lnSpc>
                <a:spcPct val="110000"/>
              </a:lnSpc>
              <a:buFontTx/>
              <a:buNone/>
            </a:pPr>
            <a:r>
              <a:rPr lang="en-US" altLang="tr-TR" sz="2200" b="1" dirty="0" smtClean="0"/>
              <a:t>P</a:t>
            </a:r>
            <a:r>
              <a:rPr lang="en-US" altLang="tr-TR" sz="2200" dirty="0" smtClean="0"/>
              <a:t>(</a:t>
            </a:r>
            <a:r>
              <a:rPr lang="en-US" altLang="tr-TR" sz="2200" i="1" dirty="0" smtClean="0"/>
              <a:t>catch </a:t>
            </a:r>
            <a:r>
              <a:rPr lang="en-US" altLang="tr-TR" sz="2200" i="1" dirty="0"/>
              <a:t>| toothache</a:t>
            </a:r>
            <a:r>
              <a:rPr lang="en-US" altLang="tr-TR" sz="2200" i="1" dirty="0" smtClean="0"/>
              <a:t>,</a:t>
            </a:r>
            <a:r>
              <a:rPr lang="tr-TR" altLang="tr-TR" sz="2200" i="1" dirty="0" smtClean="0"/>
              <a:t> </a:t>
            </a:r>
            <a:r>
              <a:rPr lang="en-US" altLang="tr-TR" sz="2200" dirty="0" smtClean="0">
                <a:sym typeface="Symbol" pitchFamily="18" charset="2"/>
              </a:rPr>
              <a:t></a:t>
            </a:r>
            <a:r>
              <a:rPr lang="en-US" altLang="tr-TR" sz="2200" i="1" dirty="0"/>
              <a:t>cavity</a:t>
            </a:r>
            <a:r>
              <a:rPr lang="en-US" altLang="tr-TR" sz="2200" dirty="0"/>
              <a:t>) = </a:t>
            </a:r>
            <a:r>
              <a:rPr lang="en-US" altLang="tr-TR" sz="2200" b="1" dirty="0"/>
              <a:t>P</a:t>
            </a:r>
            <a:r>
              <a:rPr lang="en-US" altLang="tr-TR" sz="2200" dirty="0"/>
              <a:t>(</a:t>
            </a:r>
            <a:r>
              <a:rPr lang="en-US" altLang="tr-TR" sz="2200" i="1" dirty="0"/>
              <a:t>catch </a:t>
            </a:r>
            <a:r>
              <a:rPr lang="en-US" altLang="tr-TR" sz="2200" dirty="0"/>
              <a:t>| </a:t>
            </a:r>
            <a:r>
              <a:rPr lang="en-US" altLang="tr-TR" sz="2200" dirty="0">
                <a:sym typeface="Symbol" pitchFamily="18" charset="2"/>
              </a:rPr>
              <a:t></a:t>
            </a:r>
            <a:r>
              <a:rPr lang="en-US" altLang="tr-TR" sz="2200" i="1" dirty="0"/>
              <a:t>cavity</a:t>
            </a:r>
            <a:r>
              <a:rPr lang="en-US" altLang="tr-TR" sz="2200" dirty="0" smtClean="0"/>
              <a:t>)</a:t>
            </a:r>
            <a:endParaRPr lang="tr-TR" altLang="tr-TR" sz="2200" dirty="0" smtClean="0"/>
          </a:p>
          <a:p>
            <a:pPr lvl="1">
              <a:lnSpc>
                <a:spcPct val="110000"/>
              </a:lnSpc>
              <a:buFontTx/>
              <a:buNone/>
            </a:pPr>
            <a:endParaRPr lang="en-US" altLang="tr-TR" sz="1400" dirty="0"/>
          </a:p>
          <a:p>
            <a:pPr>
              <a:lnSpc>
                <a:spcPct val="110000"/>
              </a:lnSpc>
            </a:pPr>
            <a:r>
              <a:rPr lang="en-US" altLang="tr-TR" sz="2400" dirty="0"/>
              <a:t>Catch is </a:t>
            </a:r>
            <a:r>
              <a:rPr lang="en-US" altLang="tr-TR" sz="2600" b="1" dirty="0">
                <a:solidFill>
                  <a:schemeClr val="accent5">
                    <a:lumMod val="50000"/>
                  </a:schemeClr>
                </a:solidFill>
              </a:rPr>
              <a:t>conditionally</a:t>
            </a:r>
            <a:r>
              <a:rPr lang="en-US" altLang="tr-TR" sz="2400" b="1" dirty="0">
                <a:solidFill>
                  <a:schemeClr val="accent5">
                    <a:lumMod val="75000"/>
                  </a:schemeClr>
                </a:solidFill>
              </a:rPr>
              <a:t> </a:t>
            </a:r>
            <a:r>
              <a:rPr lang="en-US" altLang="tr-TR" sz="2600" b="1" dirty="0">
                <a:solidFill>
                  <a:schemeClr val="accent5">
                    <a:lumMod val="50000"/>
                  </a:schemeClr>
                </a:solidFill>
              </a:rPr>
              <a:t>independent</a:t>
            </a:r>
            <a:r>
              <a:rPr lang="en-US" altLang="tr-TR" sz="2400" b="1" dirty="0">
                <a:solidFill>
                  <a:schemeClr val="accent5">
                    <a:lumMod val="75000"/>
                  </a:schemeClr>
                </a:solidFill>
              </a:rPr>
              <a:t> </a:t>
            </a:r>
            <a:r>
              <a:rPr lang="en-US" altLang="tr-TR" sz="2400" dirty="0"/>
              <a:t>of Toothache given Cavity:</a:t>
            </a:r>
          </a:p>
          <a:p>
            <a:pPr lvl="1">
              <a:lnSpc>
                <a:spcPct val="110000"/>
              </a:lnSpc>
              <a:buFontTx/>
              <a:buNone/>
            </a:pPr>
            <a:r>
              <a:rPr lang="en-US" altLang="tr-TR" sz="2200" b="1" dirty="0"/>
              <a:t>P</a:t>
            </a:r>
            <a:r>
              <a:rPr lang="en-US" altLang="tr-TR" sz="2200" dirty="0"/>
              <a:t>(</a:t>
            </a:r>
            <a:r>
              <a:rPr lang="en-US" altLang="tr-TR" sz="2200" i="1" dirty="0"/>
              <a:t>Catch | Toothache</a:t>
            </a:r>
            <a:r>
              <a:rPr lang="en-US" altLang="tr-TR" sz="2200" i="1" dirty="0" smtClean="0"/>
              <a:t>,</a:t>
            </a:r>
            <a:r>
              <a:rPr lang="tr-TR" altLang="tr-TR" sz="2200" i="1" dirty="0" smtClean="0"/>
              <a:t> </a:t>
            </a:r>
            <a:r>
              <a:rPr lang="en-US" altLang="tr-TR" sz="2200" i="1" dirty="0" smtClean="0"/>
              <a:t>Cavity</a:t>
            </a:r>
            <a:r>
              <a:rPr lang="en-US" altLang="tr-TR" sz="2200" dirty="0"/>
              <a:t>) = </a:t>
            </a:r>
            <a:r>
              <a:rPr lang="en-US" altLang="tr-TR" sz="2200" b="1" dirty="0"/>
              <a:t>P</a:t>
            </a:r>
            <a:r>
              <a:rPr lang="en-US" altLang="tr-TR" sz="2200" dirty="0"/>
              <a:t>(</a:t>
            </a:r>
            <a:r>
              <a:rPr lang="en-US" altLang="tr-TR" sz="2200" i="1" dirty="0"/>
              <a:t>Catch | Cavity</a:t>
            </a:r>
            <a:r>
              <a:rPr lang="en-US" altLang="tr-TR" sz="2200" dirty="0" smtClean="0"/>
              <a:t>)</a:t>
            </a:r>
            <a:endParaRPr lang="tr-TR" altLang="tr-TR" sz="2200" dirty="0" smtClean="0"/>
          </a:p>
          <a:p>
            <a:pPr lvl="1">
              <a:lnSpc>
                <a:spcPct val="110000"/>
              </a:lnSpc>
              <a:buFontTx/>
              <a:buNone/>
            </a:pPr>
            <a:endParaRPr lang="en-US" altLang="tr-TR" sz="1400" dirty="0"/>
          </a:p>
          <a:p>
            <a:pPr>
              <a:lnSpc>
                <a:spcPct val="110000"/>
              </a:lnSpc>
            </a:pPr>
            <a:r>
              <a:rPr lang="en-US" altLang="tr-TR" sz="2400" dirty="0"/>
              <a:t>Equivalent statements:</a:t>
            </a:r>
          </a:p>
          <a:p>
            <a:pPr lvl="1">
              <a:lnSpc>
                <a:spcPct val="110000"/>
              </a:lnSpc>
              <a:buFontTx/>
              <a:buNone/>
            </a:pPr>
            <a:r>
              <a:rPr lang="en-US" altLang="tr-TR" sz="2200" b="1" dirty="0"/>
              <a:t>P</a:t>
            </a:r>
            <a:r>
              <a:rPr lang="en-US" altLang="tr-TR" sz="2200" dirty="0"/>
              <a:t>(</a:t>
            </a:r>
            <a:r>
              <a:rPr lang="en-US" altLang="tr-TR" sz="2200" i="1" dirty="0"/>
              <a:t>Toothache | Catch, Cavity</a:t>
            </a:r>
            <a:r>
              <a:rPr lang="en-US" altLang="tr-TR" sz="2200" dirty="0"/>
              <a:t>) = </a:t>
            </a:r>
            <a:r>
              <a:rPr lang="en-US" altLang="tr-TR" sz="2200" b="1" dirty="0"/>
              <a:t>P</a:t>
            </a:r>
            <a:r>
              <a:rPr lang="en-US" altLang="tr-TR" sz="2200" dirty="0"/>
              <a:t>(</a:t>
            </a:r>
            <a:r>
              <a:rPr lang="en-US" altLang="tr-TR" sz="2200" i="1" dirty="0"/>
              <a:t>Toothache | Cavity</a:t>
            </a:r>
            <a:r>
              <a:rPr lang="en-US" altLang="tr-TR" sz="2200" dirty="0" smtClean="0"/>
              <a:t>)</a:t>
            </a:r>
            <a:endParaRPr lang="en-US" altLang="tr-TR" sz="2200" dirty="0"/>
          </a:p>
          <a:p>
            <a:pPr lvl="1">
              <a:lnSpc>
                <a:spcPct val="110000"/>
              </a:lnSpc>
              <a:buFontTx/>
              <a:buNone/>
            </a:pPr>
            <a:r>
              <a:rPr lang="en-US" altLang="tr-TR" sz="2200" b="1" dirty="0"/>
              <a:t>P</a:t>
            </a:r>
            <a:r>
              <a:rPr lang="en-US" altLang="tr-TR" sz="2200" dirty="0"/>
              <a:t>(</a:t>
            </a:r>
            <a:r>
              <a:rPr lang="en-US" altLang="tr-TR" sz="2200" i="1" dirty="0"/>
              <a:t>Toothache, Catch | Cavity</a:t>
            </a:r>
            <a:r>
              <a:rPr lang="en-US" altLang="tr-TR" sz="2200" dirty="0"/>
              <a:t>) = </a:t>
            </a:r>
            <a:r>
              <a:rPr lang="tr-TR" altLang="tr-TR" sz="2200" b="1" dirty="0" smtClean="0"/>
              <a:t>	</a:t>
            </a:r>
            <a:r>
              <a:rPr lang="en-US" altLang="tr-TR" sz="2200" b="1" dirty="0" smtClean="0"/>
              <a:t>P</a:t>
            </a:r>
            <a:r>
              <a:rPr lang="en-US" altLang="tr-TR" sz="2200" dirty="0" smtClean="0"/>
              <a:t>(</a:t>
            </a:r>
            <a:r>
              <a:rPr lang="en-US" altLang="tr-TR" sz="2200" i="1" dirty="0" smtClean="0"/>
              <a:t>Toothache </a:t>
            </a:r>
            <a:r>
              <a:rPr lang="en-US" altLang="tr-TR" sz="2200" i="1" dirty="0"/>
              <a:t>| Cavity</a:t>
            </a:r>
            <a:r>
              <a:rPr lang="en-US" altLang="tr-TR" sz="2200" dirty="0"/>
              <a:t>) </a:t>
            </a:r>
            <a:r>
              <a:rPr lang="en-US" altLang="tr-TR" sz="2200" b="1" dirty="0" smtClean="0"/>
              <a:t>P</a:t>
            </a:r>
            <a:r>
              <a:rPr lang="en-US" altLang="tr-TR" sz="2200" dirty="0" smtClean="0"/>
              <a:t>(</a:t>
            </a:r>
            <a:r>
              <a:rPr lang="en-US" altLang="tr-TR" sz="2200" i="1" dirty="0" smtClean="0"/>
              <a:t>Catch </a:t>
            </a:r>
            <a:r>
              <a:rPr lang="en-US" altLang="tr-TR" sz="2200" i="1" dirty="0"/>
              <a:t>| Cavity</a:t>
            </a:r>
            <a:r>
              <a:rPr lang="en-US" altLang="tr-TR" sz="2200" dirty="0"/>
              <a:t>)</a:t>
            </a:r>
            <a:r>
              <a:rPr lang="en-US" altLang="tr-TR" sz="1800" dirty="0"/>
              <a:t>
</a:t>
            </a:r>
          </a:p>
          <a:p>
            <a:pPr>
              <a:lnSpc>
                <a:spcPct val="110000"/>
              </a:lnSpc>
            </a:pPr>
            <a:endParaRPr lang="tr-TR" dirty="0"/>
          </a:p>
        </p:txBody>
      </p:sp>
    </p:spTree>
    <p:extLst>
      <p:ext uri="{BB962C8B-B14F-4D97-AF65-F5344CB8AC3E}">
        <p14:creationId xmlns:p14="http://schemas.microsoft.com/office/powerpoint/2010/main" val="3050354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Example</a:t>
            </a:r>
            <a:r>
              <a:rPr lang="tr-TR" dirty="0" smtClean="0"/>
              <a:t> </a:t>
            </a:r>
            <a:r>
              <a:rPr lang="tr-TR" dirty="0" err="1" smtClean="0"/>
              <a:t>Revisited</a:t>
            </a:r>
            <a:endParaRPr lang="en-US" dirty="0"/>
          </a:p>
        </p:txBody>
      </p:sp>
      <p:sp>
        <p:nvSpPr>
          <p:cNvPr id="6147" name="Rectangle 3"/>
          <p:cNvSpPr>
            <a:spLocks noGrp="1" noChangeArrowheads="1"/>
          </p:cNvSpPr>
          <p:nvPr>
            <p:ph type="body" idx="1"/>
          </p:nvPr>
        </p:nvSpPr>
        <p:spPr>
          <a:xfrm>
            <a:off x="457200" y="1600201"/>
            <a:ext cx="8229600" cy="1828799"/>
          </a:xfrm>
        </p:spPr>
        <p:txBody>
          <a:bodyPr>
            <a:normAutofit fontScale="92500"/>
          </a:bodyPr>
          <a:lstStyle/>
          <a:p>
            <a:r>
              <a:rPr lang="en-US" sz="2800" dirty="0"/>
              <a:t>Topology of network encodes conditional independence </a:t>
            </a:r>
            <a:r>
              <a:rPr lang="en-US" sz="2800" dirty="0" smtClean="0"/>
              <a:t>assertions</a:t>
            </a:r>
            <a:endParaRPr lang="tr-TR" sz="2800" dirty="0" smtClean="0"/>
          </a:p>
          <a:p>
            <a:pPr lvl="1"/>
            <a:r>
              <a:rPr lang="en-US" sz="2400" i="1" dirty="0"/>
              <a:t>Weather</a:t>
            </a:r>
            <a:r>
              <a:rPr lang="en-US" sz="2400" dirty="0"/>
              <a:t> is independent of the other variables</a:t>
            </a:r>
          </a:p>
          <a:p>
            <a:pPr lvl="1"/>
            <a:r>
              <a:rPr lang="en-US" sz="2400" i="1" dirty="0"/>
              <a:t>Toothache</a:t>
            </a:r>
            <a:r>
              <a:rPr lang="en-US" sz="2400" dirty="0"/>
              <a:t> and </a:t>
            </a:r>
            <a:r>
              <a:rPr lang="en-US" sz="2400" i="1" dirty="0"/>
              <a:t>Catch</a:t>
            </a:r>
            <a:r>
              <a:rPr lang="en-US" sz="2400" dirty="0"/>
              <a:t> are conditionally independent given </a:t>
            </a:r>
            <a:r>
              <a:rPr lang="en-US" sz="2400" i="1" dirty="0"/>
              <a:t>Cavity</a:t>
            </a:r>
            <a:endParaRPr lang="en-US" sz="2400" dirty="0"/>
          </a:p>
          <a:p>
            <a:pPr lvl="1"/>
            <a:endParaRPr lang="en-US" sz="24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p:txBody>
      </p:sp>
      <p:pic>
        <p:nvPicPr>
          <p:cNvPr id="5" name="Resim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9108" y="3402033"/>
            <a:ext cx="5365784" cy="2737153"/>
          </a:xfrm>
          <a:prstGeom prst="rect">
            <a:avLst/>
          </a:prstGeom>
        </p:spPr>
      </p:pic>
    </p:spTree>
    <p:extLst>
      <p:ext uri="{BB962C8B-B14F-4D97-AF65-F5344CB8AC3E}">
        <p14:creationId xmlns:p14="http://schemas.microsoft.com/office/powerpoint/2010/main" val="642134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Independence</a:t>
            </a:r>
            <a:endParaRPr lang="tr-TR" dirty="0"/>
          </a:p>
        </p:txBody>
      </p:sp>
      <p:sp>
        <p:nvSpPr>
          <p:cNvPr id="3" name="İçerik Yer Tutucusu 2"/>
          <p:cNvSpPr>
            <a:spLocks noGrp="1"/>
          </p:cNvSpPr>
          <p:nvPr>
            <p:ph idx="1"/>
          </p:nvPr>
        </p:nvSpPr>
        <p:spPr>
          <a:xfrm>
            <a:off x="457200" y="1600200"/>
            <a:ext cx="8229600" cy="4709120"/>
          </a:xfrm>
        </p:spPr>
        <p:txBody>
          <a:bodyPr>
            <a:normAutofit fontScale="77500" lnSpcReduction="20000"/>
          </a:bodyPr>
          <a:lstStyle/>
          <a:p>
            <a:pPr>
              <a:lnSpc>
                <a:spcPct val="120000"/>
              </a:lnSpc>
            </a:pPr>
            <a:r>
              <a:rPr lang="tr-TR" altLang="tr-TR" sz="2600" dirty="0" err="1"/>
              <a:t>Joint</a:t>
            </a:r>
            <a:r>
              <a:rPr lang="tr-TR" altLang="tr-TR" sz="2600" dirty="0"/>
              <a:t> </a:t>
            </a:r>
            <a:r>
              <a:rPr lang="tr-TR" altLang="tr-TR" sz="2600" dirty="0" err="1"/>
              <a:t>distribution</a:t>
            </a:r>
            <a:r>
              <a:rPr lang="tr-TR" altLang="tr-TR" sz="2600" dirty="0"/>
              <a:t> </a:t>
            </a:r>
            <a:r>
              <a:rPr lang="en-US" altLang="tr-TR" sz="2600" dirty="0"/>
              <a:t>P(Toothache, Cavity, Catch) </a:t>
            </a:r>
            <a:r>
              <a:rPr lang="tr-TR" altLang="tr-TR" sz="2600" dirty="0" err="1"/>
              <a:t>requires</a:t>
            </a:r>
            <a:r>
              <a:rPr lang="tr-TR" altLang="tr-TR" sz="2600" dirty="0"/>
              <a:t> </a:t>
            </a:r>
            <a:endParaRPr lang="tr-TR" altLang="tr-TR" sz="2600" dirty="0" smtClean="0"/>
          </a:p>
          <a:p>
            <a:pPr marL="0" indent="0">
              <a:lnSpc>
                <a:spcPct val="120000"/>
              </a:lnSpc>
              <a:buNone/>
            </a:pPr>
            <a:r>
              <a:rPr lang="tr-TR" altLang="tr-TR" sz="2600" dirty="0"/>
              <a:t>	</a:t>
            </a:r>
            <a:r>
              <a:rPr lang="tr-TR" altLang="tr-TR" sz="2600" dirty="0" smtClean="0"/>
              <a:t>		</a:t>
            </a:r>
            <a:r>
              <a:rPr lang="en-US" altLang="tr-TR" sz="2600" dirty="0" smtClean="0"/>
              <a:t>2</a:t>
            </a:r>
            <a:r>
              <a:rPr lang="en-US" altLang="tr-TR" sz="2600" baseline="30000" dirty="0" smtClean="0"/>
              <a:t>3</a:t>
            </a:r>
            <a:r>
              <a:rPr lang="en-US" altLang="tr-TR" sz="2600" dirty="0" smtClean="0"/>
              <a:t> </a:t>
            </a:r>
            <a:r>
              <a:rPr lang="en-US" altLang="tr-TR" sz="2600" dirty="0"/>
              <a:t>– 1 = 7</a:t>
            </a:r>
            <a:r>
              <a:rPr lang="tr-TR" altLang="tr-TR" sz="2600" dirty="0"/>
              <a:t> </a:t>
            </a:r>
            <a:r>
              <a:rPr lang="en-US" altLang="tr-TR" sz="2600" dirty="0"/>
              <a:t>entries</a:t>
            </a:r>
            <a:r>
              <a:rPr lang="tr-TR" altLang="tr-TR" sz="2600" dirty="0"/>
              <a:t> </a:t>
            </a:r>
          </a:p>
          <a:p>
            <a:pPr>
              <a:lnSpc>
                <a:spcPct val="120000"/>
              </a:lnSpc>
            </a:pPr>
            <a:r>
              <a:rPr lang="en-US" altLang="tr-TR" sz="2600" dirty="0"/>
              <a:t>Write out full joint distribution using chain rule</a:t>
            </a:r>
            <a:r>
              <a:rPr lang="en-US" altLang="tr-TR" sz="2600" dirty="0" smtClean="0"/>
              <a:t>:</a:t>
            </a:r>
            <a:endParaRPr lang="en-US" altLang="tr-TR" sz="2400" dirty="0"/>
          </a:p>
          <a:p>
            <a:pPr>
              <a:lnSpc>
                <a:spcPct val="120000"/>
              </a:lnSpc>
              <a:buFontTx/>
              <a:buNone/>
            </a:pPr>
            <a:r>
              <a:rPr lang="en-US" altLang="tr-TR" sz="2400" b="1" dirty="0"/>
              <a:t>	P</a:t>
            </a:r>
            <a:r>
              <a:rPr lang="en-US" altLang="tr-TR" sz="2400" dirty="0"/>
              <a:t>(</a:t>
            </a:r>
            <a:r>
              <a:rPr lang="en-US" altLang="tr-TR" sz="2400" i="1" dirty="0"/>
              <a:t>Toothache, Catch, Cavity</a:t>
            </a:r>
            <a:r>
              <a:rPr lang="en-US" altLang="tr-TR" sz="2400" dirty="0"/>
              <a:t>)</a:t>
            </a:r>
          </a:p>
          <a:p>
            <a:pPr lvl="1">
              <a:lnSpc>
                <a:spcPct val="120000"/>
              </a:lnSpc>
              <a:buFontTx/>
              <a:buNone/>
            </a:pPr>
            <a:r>
              <a:rPr lang="en-US" altLang="tr-TR" sz="2400" dirty="0"/>
              <a:t>	= </a:t>
            </a:r>
            <a:r>
              <a:rPr lang="en-US" altLang="tr-TR" sz="2400" b="1" dirty="0"/>
              <a:t>P</a:t>
            </a:r>
            <a:r>
              <a:rPr lang="en-US" altLang="tr-TR" sz="2400" dirty="0"/>
              <a:t>(</a:t>
            </a:r>
            <a:r>
              <a:rPr lang="en-US" altLang="tr-TR" sz="2400" i="1" dirty="0"/>
              <a:t>Toothache | Catch, Cavity</a:t>
            </a:r>
            <a:r>
              <a:rPr lang="en-US" altLang="tr-TR" sz="2400" dirty="0"/>
              <a:t>) </a:t>
            </a:r>
            <a:r>
              <a:rPr lang="en-US" altLang="tr-TR" sz="2400" b="1" dirty="0"/>
              <a:t>P</a:t>
            </a:r>
            <a:r>
              <a:rPr lang="en-US" altLang="tr-TR" sz="2400" dirty="0"/>
              <a:t>(</a:t>
            </a:r>
            <a:r>
              <a:rPr lang="en-US" altLang="tr-TR" sz="2400" i="1" dirty="0"/>
              <a:t>Catch, Cavity</a:t>
            </a:r>
            <a:r>
              <a:rPr lang="en-US" altLang="tr-TR" sz="2400" dirty="0"/>
              <a:t>)
	= </a:t>
            </a:r>
            <a:r>
              <a:rPr lang="en-US" altLang="tr-TR" sz="2400" b="1" dirty="0"/>
              <a:t>P</a:t>
            </a:r>
            <a:r>
              <a:rPr lang="en-US" altLang="tr-TR" sz="2400" dirty="0"/>
              <a:t>(</a:t>
            </a:r>
            <a:r>
              <a:rPr lang="en-US" altLang="tr-TR" sz="2400" i="1" dirty="0"/>
              <a:t>Toothache | Catch, Cavity</a:t>
            </a:r>
            <a:r>
              <a:rPr lang="en-US" altLang="tr-TR" sz="2400" dirty="0"/>
              <a:t>) </a:t>
            </a:r>
            <a:r>
              <a:rPr lang="en-US" altLang="tr-TR" sz="2400" b="1" dirty="0"/>
              <a:t>P</a:t>
            </a:r>
            <a:r>
              <a:rPr lang="en-US" altLang="tr-TR" sz="2400" dirty="0"/>
              <a:t>(</a:t>
            </a:r>
            <a:r>
              <a:rPr lang="en-US" altLang="tr-TR" sz="2400" i="1" dirty="0"/>
              <a:t>Catch | Cavity</a:t>
            </a:r>
            <a:r>
              <a:rPr lang="en-US" altLang="tr-TR" sz="2400" dirty="0"/>
              <a:t>) </a:t>
            </a:r>
            <a:r>
              <a:rPr lang="en-US" altLang="tr-TR" sz="2400" b="1" dirty="0"/>
              <a:t>P</a:t>
            </a:r>
            <a:r>
              <a:rPr lang="en-US" altLang="tr-TR" sz="2400" dirty="0"/>
              <a:t>(</a:t>
            </a:r>
            <a:r>
              <a:rPr lang="en-US" altLang="tr-TR" sz="2400" i="1" dirty="0"/>
              <a:t>Cavity</a:t>
            </a:r>
            <a:r>
              <a:rPr lang="en-US" altLang="tr-TR" sz="2400" dirty="0"/>
              <a:t>)
	= </a:t>
            </a:r>
            <a:r>
              <a:rPr lang="en-US" altLang="tr-TR" sz="2400" b="1" dirty="0"/>
              <a:t>P</a:t>
            </a:r>
            <a:r>
              <a:rPr lang="en-US" altLang="tr-TR" sz="2400" dirty="0"/>
              <a:t>(</a:t>
            </a:r>
            <a:r>
              <a:rPr lang="en-US" altLang="tr-TR" sz="2400" i="1" dirty="0"/>
              <a:t>Toothache | Cavity</a:t>
            </a:r>
            <a:r>
              <a:rPr lang="en-US" altLang="tr-TR" sz="2400" dirty="0"/>
              <a:t>) </a:t>
            </a:r>
            <a:r>
              <a:rPr lang="en-US" altLang="tr-TR" sz="2400" b="1" dirty="0"/>
              <a:t>P</a:t>
            </a:r>
            <a:r>
              <a:rPr lang="en-US" altLang="tr-TR" sz="2400" dirty="0"/>
              <a:t>(</a:t>
            </a:r>
            <a:r>
              <a:rPr lang="en-US" altLang="tr-TR" sz="2400" i="1" dirty="0"/>
              <a:t>Catch | Cavity</a:t>
            </a:r>
            <a:r>
              <a:rPr lang="en-US" altLang="tr-TR" sz="2400" dirty="0"/>
              <a:t>) </a:t>
            </a:r>
            <a:r>
              <a:rPr lang="en-US" altLang="tr-TR" sz="2400" b="1" dirty="0"/>
              <a:t>P</a:t>
            </a:r>
            <a:r>
              <a:rPr lang="en-US" altLang="tr-TR" sz="2400" dirty="0"/>
              <a:t>(Cavity)</a:t>
            </a:r>
            <a:r>
              <a:rPr lang="en-US" altLang="tr-TR" sz="2000" dirty="0"/>
              <a:t>
</a:t>
            </a:r>
            <a:r>
              <a:rPr lang="en-US" altLang="tr-TR" sz="2600" dirty="0"/>
              <a:t>	</a:t>
            </a:r>
            <a:r>
              <a:rPr lang="tr-TR" altLang="tr-TR" sz="2600" dirty="0" smtClean="0"/>
              <a:t>				</a:t>
            </a:r>
            <a:r>
              <a:rPr lang="tr-TR" altLang="tr-TR" sz="2600" dirty="0" err="1" smtClean="0"/>
              <a:t>requires</a:t>
            </a:r>
            <a:r>
              <a:rPr lang="en-US" altLang="tr-TR" sz="2600" dirty="0" smtClean="0"/>
              <a:t> </a:t>
            </a:r>
            <a:r>
              <a:rPr lang="en-US" altLang="tr-TR" sz="2600" dirty="0"/>
              <a:t>2 + 2 + 1 = </a:t>
            </a:r>
            <a:r>
              <a:rPr lang="en-US" altLang="tr-TR" sz="2600" dirty="0" smtClean="0"/>
              <a:t>5</a:t>
            </a:r>
            <a:r>
              <a:rPr lang="tr-TR" altLang="tr-TR" sz="2600" dirty="0" smtClean="0"/>
              <a:t> </a:t>
            </a:r>
            <a:r>
              <a:rPr lang="tr-TR" altLang="tr-TR" sz="2600" dirty="0" err="1" smtClean="0"/>
              <a:t>entries</a:t>
            </a:r>
            <a:r>
              <a:rPr lang="en-US" altLang="tr-TR" sz="2600" dirty="0" smtClean="0"/>
              <a:t> </a:t>
            </a:r>
            <a:endParaRPr lang="en-US" altLang="tr-TR" sz="2600" dirty="0"/>
          </a:p>
          <a:p>
            <a:pPr lvl="4">
              <a:lnSpc>
                <a:spcPct val="120000"/>
              </a:lnSpc>
            </a:pPr>
            <a:endParaRPr lang="en-US" altLang="tr-TR" sz="1600" dirty="0"/>
          </a:p>
          <a:p>
            <a:pPr>
              <a:lnSpc>
                <a:spcPct val="120000"/>
              </a:lnSpc>
              <a:spcBef>
                <a:spcPts val="600"/>
              </a:spcBef>
            </a:pPr>
            <a:r>
              <a:rPr lang="en-US" altLang="tr-TR" sz="2600" dirty="0"/>
              <a:t>In most cases, the use of conditional independence reduces the size of the representation of the joint distribution from </a:t>
            </a:r>
            <a:r>
              <a:rPr lang="tr-TR" altLang="tr-TR" sz="2600" b="1" dirty="0" smtClean="0"/>
              <a:t>O(2</a:t>
            </a:r>
            <a:r>
              <a:rPr lang="tr-TR" altLang="tr-TR" sz="2600" b="1" baseline="30000" dirty="0" smtClean="0"/>
              <a:t>n</a:t>
            </a:r>
            <a:r>
              <a:rPr lang="tr-TR" altLang="tr-TR" sz="2600" b="1" dirty="0" smtClean="0"/>
              <a:t>) </a:t>
            </a:r>
            <a:r>
              <a:rPr lang="en-US" altLang="tr-TR" sz="2600" dirty="0" smtClean="0"/>
              <a:t>to </a:t>
            </a:r>
            <a:r>
              <a:rPr lang="tr-TR" altLang="tr-TR" sz="2600" b="1" dirty="0" smtClean="0"/>
              <a:t>O(n)</a:t>
            </a:r>
            <a:r>
              <a:rPr lang="en-US" altLang="tr-TR" sz="2600" dirty="0" smtClean="0"/>
              <a:t>.</a:t>
            </a:r>
            <a:endParaRPr lang="en-US" altLang="tr-TR" sz="2600" dirty="0"/>
          </a:p>
          <a:p>
            <a:pPr>
              <a:lnSpc>
                <a:spcPct val="120000"/>
              </a:lnSpc>
              <a:spcBef>
                <a:spcPts val="600"/>
              </a:spcBef>
            </a:pPr>
            <a:r>
              <a:rPr lang="en-US" altLang="tr-TR" sz="2600" dirty="0"/>
              <a:t>Conditional independence is our most basic and robust form of knowledge about </a:t>
            </a:r>
            <a:r>
              <a:rPr lang="en-US" altLang="tr-TR" sz="2600" dirty="0" smtClean="0"/>
              <a:t>uncertain </a:t>
            </a:r>
            <a:r>
              <a:rPr lang="en-US" altLang="tr-TR" sz="2600" dirty="0"/>
              <a:t>environments.</a:t>
            </a:r>
          </a:p>
        </p:txBody>
      </p:sp>
    </p:spTree>
    <p:extLst>
      <p:ext uri="{BB962C8B-B14F-4D97-AF65-F5344CB8AC3E}">
        <p14:creationId xmlns:p14="http://schemas.microsoft.com/office/powerpoint/2010/main" val="778299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Bayes</a:t>
            </a:r>
            <a:r>
              <a:rPr lang="tr-TR" dirty="0" smtClean="0"/>
              <a:t>’ </a:t>
            </a:r>
            <a:r>
              <a:rPr lang="tr-TR" dirty="0" err="1" smtClean="0"/>
              <a:t>Rule</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853136"/>
              </a:xfrm>
            </p:spPr>
            <p:txBody>
              <a:bodyPr>
                <a:normAutofit fontScale="85000" lnSpcReduction="20000"/>
              </a:bodyPr>
              <a:lstStyle/>
              <a:p>
                <a:pPr>
                  <a:lnSpc>
                    <a:spcPct val="120000"/>
                  </a:lnSpc>
                  <a:spcAft>
                    <a:spcPts val="600"/>
                  </a:spcAft>
                </a:pPr>
                <a:r>
                  <a:rPr lang="en-US" altLang="tr-TR" sz="2400" dirty="0" smtClean="0"/>
                  <a:t>Product rule </a:t>
                </a:r>
                <a14:m>
                  <m:oMath xmlns:m="http://schemas.openxmlformats.org/officeDocument/2006/math">
                    <m:r>
                      <a:rPr lang="en-US" altLang="tr-TR" sz="2400" i="1" dirty="0" smtClean="0">
                        <a:latin typeface="Cambria Math"/>
                      </a:rPr>
                      <m:t>𝑃</m:t>
                    </m:r>
                    <m:r>
                      <a:rPr lang="en-US" altLang="tr-TR" sz="2400" i="1" dirty="0" smtClean="0">
                        <a:latin typeface="Cambria Math"/>
                      </a:rPr>
                      <m:t>(</m:t>
                    </m:r>
                    <m:r>
                      <a:rPr lang="en-US" altLang="tr-TR" sz="2400" i="1" dirty="0" err="1">
                        <a:latin typeface="Cambria Math"/>
                      </a:rPr>
                      <m:t>𝑎</m:t>
                    </m:r>
                    <m:r>
                      <a:rPr lang="en-US" altLang="tr-TR" sz="2400" i="1" dirty="0" err="1">
                        <a:latin typeface="Cambria Math"/>
                        <a:sym typeface="Symbol" pitchFamily="18" charset="2"/>
                      </a:rPr>
                      <m:t></m:t>
                    </m:r>
                    <m:r>
                      <a:rPr lang="en-US" altLang="tr-TR" sz="2400" i="1" dirty="0" err="1">
                        <a:latin typeface="Cambria Math"/>
                      </a:rPr>
                      <m:t>𝑏</m:t>
                    </m:r>
                    <m:r>
                      <a:rPr lang="en-US" altLang="tr-TR" sz="2400" i="1" dirty="0">
                        <a:latin typeface="Cambria Math"/>
                      </a:rPr>
                      <m:t>) = </m:t>
                    </m:r>
                    <m:r>
                      <a:rPr lang="en-US" altLang="tr-TR" sz="2400" i="1" dirty="0">
                        <a:latin typeface="Cambria Math"/>
                      </a:rPr>
                      <m:t>𝑃</m:t>
                    </m:r>
                    <m:r>
                      <a:rPr lang="en-US" altLang="tr-TR" sz="2400" i="1" dirty="0">
                        <a:latin typeface="Cambria Math"/>
                      </a:rPr>
                      <m:t>(</m:t>
                    </m:r>
                    <m:r>
                      <a:rPr lang="en-US" altLang="tr-TR" sz="2400" i="1" dirty="0">
                        <a:latin typeface="Cambria Math"/>
                      </a:rPr>
                      <m:t>𝑎</m:t>
                    </m:r>
                    <m:r>
                      <a:rPr lang="en-US" altLang="tr-TR" sz="2400" i="1" dirty="0">
                        <a:latin typeface="Cambria Math"/>
                      </a:rPr>
                      <m:t> | </m:t>
                    </m:r>
                    <m:r>
                      <a:rPr lang="en-US" altLang="tr-TR" sz="2400" i="1" dirty="0">
                        <a:latin typeface="Cambria Math"/>
                      </a:rPr>
                      <m:t>𝑏</m:t>
                    </m:r>
                    <m:r>
                      <a:rPr lang="en-US" altLang="tr-TR" sz="2400" i="1" dirty="0">
                        <a:latin typeface="Cambria Math"/>
                      </a:rPr>
                      <m:t>) </m:t>
                    </m:r>
                    <m:r>
                      <a:rPr lang="en-US" altLang="tr-TR" sz="2400" i="1" dirty="0">
                        <a:latin typeface="Cambria Math"/>
                      </a:rPr>
                      <m:t>𝑃</m:t>
                    </m:r>
                    <m:r>
                      <a:rPr lang="en-US" altLang="tr-TR" sz="2400" i="1" dirty="0">
                        <a:latin typeface="Cambria Math"/>
                      </a:rPr>
                      <m:t>(</m:t>
                    </m:r>
                    <m:r>
                      <a:rPr lang="en-US" altLang="tr-TR" sz="2400" i="1" dirty="0">
                        <a:latin typeface="Cambria Math"/>
                      </a:rPr>
                      <m:t>𝑏</m:t>
                    </m:r>
                    <m:r>
                      <a:rPr lang="en-US" altLang="tr-TR" sz="2400" i="1" dirty="0">
                        <a:latin typeface="Cambria Math"/>
                      </a:rPr>
                      <m:t>) = </m:t>
                    </m:r>
                    <m:r>
                      <a:rPr lang="en-US" altLang="tr-TR" sz="2400" i="1" dirty="0">
                        <a:latin typeface="Cambria Math"/>
                      </a:rPr>
                      <m:t>𝑃</m:t>
                    </m:r>
                    <m:r>
                      <a:rPr lang="en-US" altLang="tr-TR" sz="2400" i="1" dirty="0">
                        <a:latin typeface="Cambria Math"/>
                      </a:rPr>
                      <m:t>(</m:t>
                    </m:r>
                    <m:r>
                      <a:rPr lang="en-US" altLang="tr-TR" sz="2400" i="1" dirty="0">
                        <a:latin typeface="Cambria Math"/>
                      </a:rPr>
                      <m:t>𝑏</m:t>
                    </m:r>
                    <m:r>
                      <a:rPr lang="en-US" altLang="tr-TR" sz="2400" i="1" dirty="0">
                        <a:latin typeface="Cambria Math"/>
                      </a:rPr>
                      <m:t> | </m:t>
                    </m:r>
                    <m:r>
                      <a:rPr lang="en-US" altLang="tr-TR" sz="2400" i="1" dirty="0">
                        <a:latin typeface="Cambria Math"/>
                      </a:rPr>
                      <m:t>𝑎</m:t>
                    </m:r>
                    <m:r>
                      <a:rPr lang="en-US" altLang="tr-TR" sz="2400" i="1" dirty="0">
                        <a:latin typeface="Cambria Math"/>
                      </a:rPr>
                      <m:t>) </m:t>
                    </m:r>
                    <m:r>
                      <a:rPr lang="en-US" altLang="tr-TR" sz="2400" i="1" dirty="0">
                        <a:latin typeface="Cambria Math"/>
                      </a:rPr>
                      <m:t>𝑃</m:t>
                    </m:r>
                    <m:r>
                      <a:rPr lang="en-US" altLang="tr-TR" sz="2400" i="1" dirty="0">
                        <a:latin typeface="Cambria Math"/>
                      </a:rPr>
                      <m:t>(</m:t>
                    </m:r>
                    <m:r>
                      <a:rPr lang="en-US" altLang="tr-TR" sz="2400" i="1" dirty="0">
                        <a:latin typeface="Cambria Math"/>
                      </a:rPr>
                      <m:t>𝑎</m:t>
                    </m:r>
                    <m:r>
                      <a:rPr lang="en-US" altLang="tr-TR" sz="2400" i="1" dirty="0" smtClean="0">
                        <a:latin typeface="Cambria Math"/>
                      </a:rPr>
                      <m:t>)</m:t>
                    </m:r>
                  </m:oMath>
                </a14:m>
                <a:endParaRPr lang="tr-TR" altLang="tr-TR" sz="2400" dirty="0" smtClean="0">
                  <a:solidFill>
                    <a:schemeClr val="accent5">
                      <a:lumMod val="75000"/>
                    </a:schemeClr>
                  </a:solidFill>
                  <a:sym typeface="Symbol" pitchFamily="18" charset="2"/>
                </a:endParaRPr>
              </a:p>
              <a:p>
                <a:pPr>
                  <a:lnSpc>
                    <a:spcPct val="120000"/>
                  </a:lnSpc>
                  <a:spcAft>
                    <a:spcPts val="600"/>
                  </a:spcAft>
                  <a:buFontTx/>
                  <a:buNone/>
                </a:pPr>
                <a:r>
                  <a:rPr lang="tr-TR" altLang="tr-TR" sz="2400" dirty="0">
                    <a:solidFill>
                      <a:schemeClr val="accent5">
                        <a:lumMod val="75000"/>
                      </a:schemeClr>
                    </a:solidFill>
                    <a:sym typeface="Symbol" pitchFamily="18" charset="2"/>
                  </a:rPr>
                  <a:t>	</a:t>
                </a:r>
                <a:r>
                  <a:rPr lang="en-US" altLang="tr-TR" sz="2600" b="1" dirty="0">
                    <a:solidFill>
                      <a:schemeClr val="accent5">
                        <a:lumMod val="50000"/>
                      </a:schemeClr>
                    </a:solidFill>
                    <a:sym typeface="Symbol" pitchFamily="18" charset="2"/>
                  </a:rPr>
                  <a:t> </a:t>
                </a:r>
                <a:r>
                  <a:rPr lang="en-US" altLang="tr-TR" sz="2600" b="1" dirty="0">
                    <a:solidFill>
                      <a:schemeClr val="accent5">
                        <a:lumMod val="50000"/>
                      </a:schemeClr>
                    </a:solidFill>
                  </a:rPr>
                  <a:t>Bayes' rule</a:t>
                </a:r>
                <a:r>
                  <a:rPr lang="en-US" altLang="tr-TR" sz="2800" b="1" dirty="0">
                    <a:solidFill>
                      <a:schemeClr val="accent5">
                        <a:lumMod val="75000"/>
                      </a:schemeClr>
                    </a:solidFill>
                  </a:rPr>
                  <a:t>: </a:t>
                </a:r>
                <a14:m>
                  <m:oMath xmlns:m="http://schemas.openxmlformats.org/officeDocument/2006/math">
                    <m:r>
                      <a:rPr lang="en-US" altLang="tr-TR" sz="2800" i="1" dirty="0" smtClean="0">
                        <a:latin typeface="Cambria Math"/>
                      </a:rPr>
                      <m:t>𝑃</m:t>
                    </m:r>
                    <m:r>
                      <a:rPr lang="en-US" altLang="tr-TR" sz="2800" i="1" dirty="0" smtClean="0">
                        <a:latin typeface="Cambria Math"/>
                      </a:rPr>
                      <m:t>(</m:t>
                    </m:r>
                    <m:r>
                      <a:rPr lang="en-US" altLang="tr-TR" sz="2800" i="1" dirty="0" smtClean="0">
                        <a:latin typeface="Cambria Math"/>
                      </a:rPr>
                      <m:t>𝑎</m:t>
                    </m:r>
                    <m:r>
                      <a:rPr lang="en-US" altLang="tr-TR" sz="2800" i="1" dirty="0" smtClean="0">
                        <a:latin typeface="Cambria Math"/>
                      </a:rPr>
                      <m:t> | </m:t>
                    </m:r>
                    <m:r>
                      <a:rPr lang="en-US" altLang="tr-TR" sz="2800" i="1" dirty="0" smtClean="0">
                        <a:latin typeface="Cambria Math"/>
                      </a:rPr>
                      <m:t>𝑏</m:t>
                    </m:r>
                    <m:r>
                      <a:rPr lang="en-US" altLang="tr-TR" sz="2800" i="1" dirty="0" smtClean="0">
                        <a:latin typeface="Cambria Math"/>
                      </a:rPr>
                      <m:t>) = </m:t>
                    </m:r>
                    <m:f>
                      <m:fPr>
                        <m:ctrlPr>
                          <a:rPr lang="en-US" altLang="tr-TR" sz="2800" i="1" dirty="0" smtClean="0">
                            <a:latin typeface="Cambria Math" panose="02040503050406030204" pitchFamily="18" charset="0"/>
                          </a:rPr>
                        </m:ctrlPr>
                      </m:fPr>
                      <m:num>
                        <m:r>
                          <a:rPr lang="en-US" altLang="tr-TR" sz="2800" i="1" dirty="0">
                            <a:latin typeface="Cambria Math"/>
                          </a:rPr>
                          <m:t>𝑃</m:t>
                        </m:r>
                        <m:r>
                          <a:rPr lang="en-US" altLang="tr-TR" sz="2800" i="1" dirty="0">
                            <a:latin typeface="Cambria Math"/>
                          </a:rPr>
                          <m:t>(</m:t>
                        </m:r>
                        <m:r>
                          <a:rPr lang="en-US" altLang="tr-TR" sz="2800" i="1" dirty="0">
                            <a:latin typeface="Cambria Math"/>
                          </a:rPr>
                          <m:t>𝑏</m:t>
                        </m:r>
                        <m:r>
                          <a:rPr lang="en-US" altLang="tr-TR" sz="2800" i="1" dirty="0">
                            <a:latin typeface="Cambria Math"/>
                          </a:rPr>
                          <m:t> | </m:t>
                        </m:r>
                        <m:r>
                          <a:rPr lang="en-US" altLang="tr-TR" sz="2800" i="1" dirty="0">
                            <a:latin typeface="Cambria Math"/>
                          </a:rPr>
                          <m:t>𝑎</m:t>
                        </m:r>
                        <m:r>
                          <a:rPr lang="en-US" altLang="tr-TR" sz="2800" i="1" dirty="0">
                            <a:latin typeface="Cambria Math"/>
                          </a:rPr>
                          <m:t>) </m:t>
                        </m:r>
                        <m:r>
                          <a:rPr lang="en-US" altLang="tr-TR" sz="2800" i="1" dirty="0">
                            <a:latin typeface="Cambria Math"/>
                          </a:rPr>
                          <m:t>𝑃</m:t>
                        </m:r>
                        <m:r>
                          <a:rPr lang="en-US" altLang="tr-TR" sz="2800" i="1" dirty="0">
                            <a:latin typeface="Cambria Math"/>
                          </a:rPr>
                          <m:t>(</m:t>
                        </m:r>
                        <m:r>
                          <a:rPr lang="en-US" altLang="tr-TR" sz="2800" i="1" dirty="0">
                            <a:latin typeface="Cambria Math"/>
                          </a:rPr>
                          <m:t>𝑎</m:t>
                        </m:r>
                        <m:r>
                          <a:rPr lang="en-US" altLang="tr-TR" sz="2800" i="1" dirty="0">
                            <a:latin typeface="Cambria Math"/>
                          </a:rPr>
                          <m:t>)</m:t>
                        </m:r>
                      </m:num>
                      <m:den>
                        <m:r>
                          <a:rPr lang="en-US" altLang="tr-TR" sz="2800" i="1" dirty="0">
                            <a:latin typeface="Cambria Math"/>
                          </a:rPr>
                          <m:t>𝑃</m:t>
                        </m:r>
                        <m:r>
                          <a:rPr lang="en-US" altLang="tr-TR" sz="2800" i="1" dirty="0">
                            <a:latin typeface="Cambria Math"/>
                          </a:rPr>
                          <m:t>(</m:t>
                        </m:r>
                        <m:r>
                          <a:rPr lang="en-US" altLang="tr-TR" sz="2800" i="1" dirty="0">
                            <a:latin typeface="Cambria Math"/>
                          </a:rPr>
                          <m:t>𝑏</m:t>
                        </m:r>
                        <m:r>
                          <a:rPr lang="en-US" altLang="tr-TR" sz="2800" i="1" dirty="0">
                            <a:latin typeface="Cambria Math"/>
                          </a:rPr>
                          <m:t>)</m:t>
                        </m:r>
                        <m:r>
                          <m:rPr>
                            <m:nor/>
                          </m:rPr>
                          <a:rPr lang="en-US" altLang="tr-TR" sz="2800" dirty="0"/>
                          <m:t> </m:t>
                        </m:r>
                      </m:den>
                    </m:f>
                  </m:oMath>
                </a14:m>
                <a:endParaRPr lang="en-US" altLang="tr-TR" sz="1600" dirty="0"/>
              </a:p>
              <a:p>
                <a:pPr>
                  <a:lnSpc>
                    <a:spcPct val="120000"/>
                  </a:lnSpc>
                </a:pPr>
                <a:r>
                  <a:rPr lang="en-US" altLang="tr-TR" sz="2400" dirty="0"/>
                  <a:t>or in distribution </a:t>
                </a:r>
                <a:r>
                  <a:rPr lang="en-US" altLang="tr-TR" sz="2400"/>
                  <a:t>form </a:t>
                </a:r>
                <a:endParaRPr lang="en-US" altLang="tr-TR" sz="2400" dirty="0"/>
              </a:p>
              <a:p>
                <a:pPr>
                  <a:lnSpc>
                    <a:spcPct val="120000"/>
                  </a:lnSpc>
                  <a:buFontTx/>
                  <a:buNone/>
                </a:pPr>
                <a:r>
                  <a:rPr lang="en-US" altLang="tr-TR" sz="2400" b="1" dirty="0"/>
                  <a:t>		</a:t>
                </a:r>
                <a14:m>
                  <m:oMath xmlns:m="http://schemas.openxmlformats.org/officeDocument/2006/math">
                    <m:r>
                      <a:rPr lang="en-US" altLang="tr-TR" sz="2800" b="1" i="1" dirty="0" smtClean="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 =</m:t>
                    </m:r>
                    <m:f>
                      <m:fPr>
                        <m:ctrlPr>
                          <a:rPr lang="en-US" altLang="tr-TR" sz="2800" i="1" dirty="0">
                            <a:latin typeface="Cambria Math" panose="02040503050406030204" pitchFamily="18" charset="0"/>
                          </a:rPr>
                        </m:ctrlPr>
                      </m:fPr>
                      <m:num>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 </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m:t>
                        </m:r>
                      </m:num>
                      <m:den>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den>
                    </m:f>
                    <m:r>
                      <a:rPr lang="en-US" altLang="tr-TR" sz="2800" i="1" dirty="0">
                        <a:latin typeface="Cambria Math"/>
                      </a:rPr>
                      <m:t>= </m:t>
                    </m:r>
                    <m:r>
                      <a:rPr lang="en-US" altLang="tr-TR" sz="2800" i="1" dirty="0">
                        <a:latin typeface="Cambria Math"/>
                      </a:rPr>
                      <m:t>𝛼</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 </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smtClean="0">
                        <a:latin typeface="Cambria Math"/>
                      </a:rPr>
                      <m:t>)</m:t>
                    </m:r>
                  </m:oMath>
                </a14:m>
                <a:endParaRPr lang="en-US" altLang="tr-TR" sz="1600" dirty="0"/>
              </a:p>
              <a:p>
                <a:pPr>
                  <a:lnSpc>
                    <a:spcPct val="120000"/>
                  </a:lnSpc>
                  <a:spcAft>
                    <a:spcPts val="600"/>
                  </a:spcAft>
                </a:pPr>
                <a:r>
                  <a:rPr lang="en-US" altLang="tr-TR" sz="2400" dirty="0"/>
                  <a:t>Useful for assessing </a:t>
                </a:r>
                <a:r>
                  <a:rPr lang="en-US" altLang="tr-TR" sz="2600" b="1" dirty="0">
                    <a:solidFill>
                      <a:schemeClr val="accent5">
                        <a:lumMod val="50000"/>
                      </a:schemeClr>
                    </a:solidFill>
                  </a:rPr>
                  <a:t>diagnostic</a:t>
                </a:r>
                <a:r>
                  <a:rPr lang="en-US" altLang="tr-TR" sz="2400" dirty="0">
                    <a:solidFill>
                      <a:schemeClr val="accent2"/>
                    </a:solidFill>
                  </a:rPr>
                  <a:t> </a:t>
                </a:r>
                <a:r>
                  <a:rPr lang="en-US" altLang="tr-TR" sz="2400" dirty="0"/>
                  <a:t>probability from </a:t>
                </a:r>
                <a:r>
                  <a:rPr lang="en-US" altLang="tr-TR" sz="2600" b="1" dirty="0">
                    <a:solidFill>
                      <a:schemeClr val="accent5">
                        <a:lumMod val="50000"/>
                      </a:schemeClr>
                    </a:solidFill>
                  </a:rPr>
                  <a:t>causal</a:t>
                </a:r>
                <a:r>
                  <a:rPr lang="en-US" altLang="tr-TR" sz="2400" dirty="0">
                    <a:solidFill>
                      <a:schemeClr val="accent2"/>
                    </a:solidFill>
                  </a:rPr>
                  <a:t> </a:t>
                </a:r>
                <a:r>
                  <a:rPr lang="en-US" altLang="tr-TR" sz="2400" dirty="0"/>
                  <a:t>probability</a:t>
                </a:r>
                <a:r>
                  <a:rPr lang="en-US" altLang="tr-TR" sz="2400" dirty="0" smtClean="0"/>
                  <a:t>:</a:t>
                </a:r>
                <a:endParaRPr lang="en-US" altLang="tr-TR" sz="2400" dirty="0"/>
              </a:p>
              <a:p>
                <a:pPr marL="457200" lvl="1" indent="0">
                  <a:lnSpc>
                    <a:spcPct val="120000"/>
                  </a:lnSpc>
                  <a:spcAft>
                    <a:spcPts val="600"/>
                  </a:spcAft>
                  <a:buNone/>
                </a:pPr>
                <a14:m>
                  <m:oMathPara xmlns:m="http://schemas.openxmlformats.org/officeDocument/2006/math">
                    <m:oMathParaPr>
                      <m:jc m:val="centerGroup"/>
                    </m:oMathParaPr>
                    <m:oMath xmlns:m="http://schemas.openxmlformats.org/officeDocument/2006/math">
                      <m:r>
                        <a:rPr lang="en-US" altLang="tr-TR" sz="2200" i="1" dirty="0" smtClean="0">
                          <a:latin typeface="Cambria Math"/>
                        </a:rPr>
                        <m:t>𝑃</m:t>
                      </m:r>
                      <m:d>
                        <m:dPr>
                          <m:ctrlPr>
                            <a:rPr lang="en-US" altLang="tr-TR" sz="2200" i="1" dirty="0" smtClean="0">
                              <a:latin typeface="Cambria Math" panose="02040503050406030204" pitchFamily="18" charset="0"/>
                            </a:rPr>
                          </m:ctrlPr>
                        </m:dPr>
                        <m:e>
                          <m:r>
                            <a:rPr lang="en-US" altLang="tr-TR" sz="2200" i="1" dirty="0" err="1">
                              <a:latin typeface="Cambria Math"/>
                            </a:rPr>
                            <m:t>𝐶𝑎𝑢𝑠𝑒</m:t>
                          </m:r>
                        </m:e>
                        <m:e>
                          <m:r>
                            <a:rPr lang="en-US" altLang="tr-TR" sz="2200" i="1" dirty="0" err="1">
                              <a:latin typeface="Cambria Math"/>
                            </a:rPr>
                            <m:t>𝐸𝑓𝑓𝑒𝑐𝑡</m:t>
                          </m:r>
                        </m:e>
                      </m:d>
                      <m:r>
                        <a:rPr lang="en-US" altLang="tr-TR" sz="2200" i="1" dirty="0">
                          <a:latin typeface="Cambria Math"/>
                        </a:rPr>
                        <m:t>=</m:t>
                      </m:r>
                      <m:f>
                        <m:fPr>
                          <m:ctrlPr>
                            <a:rPr lang="en-US" altLang="tr-TR" sz="2200" i="1" dirty="0" smtClean="0">
                              <a:latin typeface="Cambria Math" panose="02040503050406030204" pitchFamily="18" charset="0"/>
                            </a:rPr>
                          </m:ctrlPr>
                        </m:fPr>
                        <m:num>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err="1">
                                  <a:latin typeface="Cambria Math"/>
                                </a:rPr>
                                <m:t>𝐸𝑓𝑓𝑒𝑐𝑡</m:t>
                              </m:r>
                            </m:e>
                            <m:e>
                              <m:r>
                                <a:rPr lang="en-US" altLang="tr-TR" sz="2200" i="1" dirty="0" err="1">
                                  <a:latin typeface="Cambria Math"/>
                                </a:rPr>
                                <m:t>𝐶𝑎𝑢𝑠𝑒</m:t>
                              </m:r>
                            </m:e>
                          </m:d>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a:latin typeface="Cambria Math"/>
                                </a:rPr>
                                <m:t>𝐶𝑎𝑢𝑠𝑒</m:t>
                              </m:r>
                            </m:e>
                          </m:d>
                        </m:num>
                        <m:den>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a:latin typeface="Cambria Math"/>
                                </a:rPr>
                                <m:t>𝐸𝑓𝑓𝑒𝑐𝑡</m:t>
                              </m:r>
                            </m:e>
                          </m:d>
                          <m:r>
                            <m:rPr>
                              <m:nor/>
                            </m:rPr>
                            <a:rPr lang="en-US" altLang="tr-TR" sz="2200" dirty="0"/>
                            <m:t> </m:t>
                          </m:r>
                        </m:den>
                      </m:f>
                      <m:r>
                        <a:rPr lang="en-US" altLang="tr-TR" sz="2200" i="1" dirty="0">
                          <a:latin typeface="Cambria Math"/>
                        </a:rPr>
                        <m:t> </m:t>
                      </m:r>
                    </m:oMath>
                  </m:oMathPara>
                </a14:m>
                <a:endParaRPr lang="tr-TR" altLang="tr-TR" sz="2200" dirty="0" smtClean="0"/>
              </a:p>
              <a:p>
                <a:pPr lvl="1">
                  <a:lnSpc>
                    <a:spcPct val="120000"/>
                  </a:lnSpc>
                </a:pPr>
                <a:r>
                  <a:rPr lang="en-US" altLang="tr-TR" sz="2200" dirty="0" smtClean="0"/>
                  <a:t>E.g</a:t>
                </a:r>
                <a:r>
                  <a:rPr lang="en-US" altLang="tr-TR" sz="2200" dirty="0"/>
                  <a:t>., let </a:t>
                </a:r>
                <a:r>
                  <a:rPr lang="en-US" altLang="tr-TR" sz="2200" i="1" dirty="0"/>
                  <a:t>M</a:t>
                </a:r>
                <a:r>
                  <a:rPr lang="en-US" altLang="tr-TR" sz="2200" dirty="0"/>
                  <a:t> be meningitis, </a:t>
                </a:r>
                <a:r>
                  <a:rPr lang="en-US" altLang="tr-TR" sz="2200" i="1" dirty="0"/>
                  <a:t>S</a:t>
                </a:r>
                <a:r>
                  <a:rPr lang="en-US" altLang="tr-TR" sz="2200" dirty="0"/>
                  <a:t> be stiff neck</a:t>
                </a:r>
                <a:r>
                  <a:rPr lang="en-US" altLang="tr-TR" sz="2200" dirty="0" smtClean="0"/>
                  <a:t>:</a:t>
                </a:r>
                <a:endParaRPr lang="en-US" altLang="tr-TR" sz="2200" dirty="0"/>
              </a:p>
              <a:p>
                <a:pPr lvl="2">
                  <a:lnSpc>
                    <a:spcPct val="120000"/>
                  </a:lnSpc>
                  <a:buFontTx/>
                  <a:buNone/>
                </a:pPr>
                <a:r>
                  <a:rPr lang="en-US" altLang="tr-TR" sz="2000" dirty="0"/>
                  <a:t>P(</a:t>
                </a:r>
                <a:r>
                  <a:rPr lang="en-US" altLang="tr-TR" sz="2000" dirty="0" err="1"/>
                  <a:t>m|s</a:t>
                </a:r>
                <a:r>
                  <a:rPr lang="en-US" altLang="tr-TR" sz="2000" dirty="0"/>
                  <a:t>) = P(</a:t>
                </a:r>
                <a:r>
                  <a:rPr lang="en-US" altLang="tr-TR" sz="2000" dirty="0" err="1"/>
                  <a:t>s|m</a:t>
                </a:r>
                <a:r>
                  <a:rPr lang="en-US" altLang="tr-TR" sz="2000" dirty="0"/>
                  <a:t>) P(m) / P(s) = 0.8 </a:t>
                </a:r>
                <a:r>
                  <a:rPr lang="en-US" altLang="tr-TR" sz="2000" dirty="0">
                    <a:cs typeface="Arial" pitchFamily="34" charset="0"/>
                  </a:rPr>
                  <a:t>× </a:t>
                </a:r>
                <a:r>
                  <a:rPr lang="en-US" altLang="tr-TR" sz="2000" dirty="0"/>
                  <a:t>0.0001 / 0.1 = </a:t>
                </a:r>
                <a:r>
                  <a:rPr lang="en-US" altLang="tr-TR" sz="2000" dirty="0" smtClean="0"/>
                  <a:t>0.0008</a:t>
                </a:r>
                <a:endParaRPr lang="en-US" altLang="tr-TR" sz="2000" dirty="0"/>
              </a:p>
              <a:p>
                <a:pPr lvl="1">
                  <a:lnSpc>
                    <a:spcPct val="120000"/>
                  </a:lnSpc>
                </a:pPr>
                <a:r>
                  <a:rPr lang="en-US" altLang="tr-TR" sz="2200" dirty="0"/>
                  <a:t>Note: posterior probability of meningitis still very small</a:t>
                </a:r>
                <a:r>
                  <a:rPr lang="en-US" altLang="tr-TR" sz="2200" dirty="0" smtClean="0"/>
                  <a:t>!</a:t>
                </a:r>
                <a:endParaRPr lang="en-US" altLang="tr-TR" sz="2200" dirty="0"/>
              </a:p>
              <a:p>
                <a:pPr>
                  <a:lnSpc>
                    <a:spcPct val="12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853136"/>
              </a:xfrm>
              <a:blipFill>
                <a:blip r:embed="rId2"/>
                <a:stretch>
                  <a:fillRect l="-667" t="-754"/>
                </a:stretch>
              </a:blipFill>
            </p:spPr>
            <p:txBody>
              <a:bodyPr/>
              <a:lstStyle/>
              <a:p>
                <a:r>
                  <a:rPr lang="en-US">
                    <a:noFill/>
                  </a:rPr>
                  <a:t> </a:t>
                </a:r>
              </a:p>
            </p:txBody>
          </p:sp>
        </mc:Fallback>
      </mc:AlternateContent>
    </p:spTree>
    <p:extLst>
      <p:ext uri="{BB962C8B-B14F-4D97-AF65-F5344CB8AC3E}">
        <p14:creationId xmlns:p14="http://schemas.microsoft.com/office/powerpoint/2010/main" val="10586154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Bayes</a:t>
            </a:r>
            <a:r>
              <a:rPr lang="tr-TR" dirty="0"/>
              <a:t>’ </a:t>
            </a:r>
            <a:r>
              <a:rPr lang="tr-TR" dirty="0" err="1" smtClean="0"/>
              <a:t>Rule</a:t>
            </a:r>
            <a:r>
              <a:rPr lang="tr-TR" dirty="0" smtClean="0"/>
              <a:t> </a:t>
            </a:r>
            <a:r>
              <a:rPr lang="tr-TR" dirty="0" err="1" smtClean="0"/>
              <a:t>and</a:t>
            </a:r>
            <a:r>
              <a:rPr lang="tr-TR" dirty="0" smtClean="0"/>
              <a:t> </a:t>
            </a:r>
            <a:br>
              <a:rPr lang="tr-TR" dirty="0" smtClean="0"/>
            </a:br>
            <a:r>
              <a:rPr lang="tr-TR" dirty="0" err="1" smtClean="0"/>
              <a:t>Conditional</a:t>
            </a:r>
            <a:r>
              <a:rPr lang="tr-TR" dirty="0" smtClean="0"/>
              <a:t> </a:t>
            </a:r>
            <a:r>
              <a:rPr lang="tr-TR" dirty="0" err="1" smtClean="0"/>
              <a:t>Independence</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611560" y="1600200"/>
                <a:ext cx="8075240" cy="4525963"/>
              </a:xfrm>
            </p:spPr>
            <p:txBody>
              <a:bodyPr>
                <a:normAutofit/>
              </a:bodyPr>
              <a:lstStyle/>
              <a:p>
                <a:pPr>
                  <a:buFontTx/>
                  <a:buNone/>
                </a:pPr>
                <a:r>
                  <a:rPr lang="en-US" altLang="tr-TR" sz="2400" b="1" dirty="0" smtClean="0"/>
                  <a:t>P</a:t>
                </a:r>
                <a:r>
                  <a:rPr lang="en-US" altLang="tr-TR" sz="2400" dirty="0"/>
                  <a:t>(Cavity | toothache </a:t>
                </a:r>
                <a:r>
                  <a:rPr lang="en-US" altLang="tr-TR" sz="2400" dirty="0">
                    <a:sym typeface="Symbol" pitchFamily="18" charset="2"/>
                  </a:rPr>
                  <a:t> </a:t>
                </a:r>
                <a:r>
                  <a:rPr lang="en-US" altLang="tr-TR" sz="2400" dirty="0"/>
                  <a:t>catch) </a:t>
                </a:r>
              </a:p>
              <a:p>
                <a:pPr lvl="1">
                  <a:buFontTx/>
                  <a:buNone/>
                </a:pPr>
                <a:r>
                  <a:rPr lang="en-US" altLang="tr-TR" sz="2000" dirty="0"/>
                  <a:t>= α</a:t>
                </a:r>
                <a:r>
                  <a:rPr lang="en-US" altLang="tr-TR" sz="2000" b="1" dirty="0"/>
                  <a:t>P</a:t>
                </a:r>
                <a:r>
                  <a:rPr lang="en-US" altLang="tr-TR" sz="2000" dirty="0"/>
                  <a:t>(</a:t>
                </a:r>
                <a:r>
                  <a:rPr lang="en-US" altLang="tr-TR" sz="2000" i="1" dirty="0"/>
                  <a:t>toothache </a:t>
                </a:r>
                <a:r>
                  <a:rPr lang="en-US" altLang="tr-TR" sz="2000" dirty="0">
                    <a:sym typeface="Symbol" pitchFamily="18" charset="2"/>
                  </a:rPr>
                  <a:t></a:t>
                </a:r>
                <a:r>
                  <a:rPr lang="en-US" altLang="tr-TR" sz="2000" i="1" dirty="0"/>
                  <a:t> catch | Cavity</a:t>
                </a:r>
                <a:r>
                  <a:rPr lang="en-US" altLang="tr-TR" sz="2000" dirty="0"/>
                  <a:t>) </a:t>
                </a:r>
                <a:r>
                  <a:rPr lang="en-US" altLang="tr-TR" sz="2000" b="1" dirty="0"/>
                  <a:t>P</a:t>
                </a:r>
                <a:r>
                  <a:rPr lang="en-US" altLang="tr-TR" sz="2000" dirty="0"/>
                  <a:t>(</a:t>
                </a:r>
                <a:r>
                  <a:rPr lang="en-US" altLang="tr-TR" sz="2000" i="1" dirty="0"/>
                  <a:t>Cavity</a:t>
                </a:r>
                <a:r>
                  <a:rPr lang="en-US" altLang="tr-TR" sz="2000" dirty="0"/>
                  <a:t>) </a:t>
                </a:r>
              </a:p>
              <a:p>
                <a:pPr lvl="1">
                  <a:buFontTx/>
                  <a:buNone/>
                </a:pPr>
                <a:r>
                  <a:rPr lang="en-US" altLang="tr-TR" sz="2000" dirty="0"/>
                  <a:t>= α</a:t>
                </a:r>
                <a:r>
                  <a:rPr lang="en-US" altLang="tr-TR" sz="2000" b="1" dirty="0"/>
                  <a:t>P</a:t>
                </a:r>
                <a:r>
                  <a:rPr lang="en-US" altLang="tr-TR" sz="2000" dirty="0"/>
                  <a:t>(</a:t>
                </a:r>
                <a:r>
                  <a:rPr lang="en-US" altLang="tr-TR" sz="2000" i="1" dirty="0"/>
                  <a:t>toothache | Cavity</a:t>
                </a:r>
                <a:r>
                  <a:rPr lang="en-US" altLang="tr-TR" sz="2000" dirty="0"/>
                  <a:t>) </a:t>
                </a:r>
                <a:r>
                  <a:rPr lang="en-US" altLang="tr-TR" sz="2000" b="1" dirty="0"/>
                  <a:t>P</a:t>
                </a:r>
                <a:r>
                  <a:rPr lang="en-US" altLang="tr-TR" sz="2000" dirty="0"/>
                  <a:t>(</a:t>
                </a:r>
                <a:r>
                  <a:rPr lang="en-US" altLang="tr-TR" sz="2000" i="1" dirty="0"/>
                  <a:t>catch | Cavity</a:t>
                </a:r>
                <a:r>
                  <a:rPr lang="en-US" altLang="tr-TR" sz="2000" dirty="0"/>
                  <a:t>) </a:t>
                </a:r>
                <a:r>
                  <a:rPr lang="en-US" altLang="tr-TR" sz="2000" b="1" dirty="0"/>
                  <a:t>P</a:t>
                </a:r>
                <a:r>
                  <a:rPr lang="en-US" altLang="tr-TR" sz="2000" dirty="0"/>
                  <a:t>(</a:t>
                </a:r>
                <a:r>
                  <a:rPr lang="en-US" altLang="tr-TR" sz="2000" i="1" dirty="0"/>
                  <a:t>Cavity</a:t>
                </a:r>
                <a:r>
                  <a:rPr lang="en-US" altLang="tr-TR" sz="2000"/>
                  <a:t>) </a:t>
                </a:r>
                <a:endParaRPr lang="tr-TR" altLang="tr-TR" sz="2400" dirty="0" smtClean="0"/>
              </a:p>
              <a:p>
                <a:r>
                  <a:rPr lang="en-US" altLang="tr-TR" sz="2400" dirty="0" smtClean="0"/>
                  <a:t>This </a:t>
                </a:r>
                <a:r>
                  <a:rPr lang="en-US" altLang="tr-TR" sz="2400" dirty="0"/>
                  <a:t>is an example of a </a:t>
                </a:r>
                <a:r>
                  <a:rPr lang="en-US" altLang="tr-TR" sz="2400" b="1" dirty="0">
                    <a:solidFill>
                      <a:schemeClr val="accent5">
                        <a:lumMod val="50000"/>
                      </a:schemeClr>
                    </a:solidFill>
                  </a:rPr>
                  <a:t>naïve</a:t>
                </a:r>
                <a:r>
                  <a:rPr lang="en-US" altLang="tr-TR" sz="2400" b="1" dirty="0">
                    <a:solidFill>
                      <a:schemeClr val="accent5">
                        <a:lumMod val="75000"/>
                      </a:schemeClr>
                    </a:solidFill>
                  </a:rPr>
                  <a:t> </a:t>
                </a:r>
                <a:r>
                  <a:rPr lang="en-US" altLang="tr-TR" sz="2400" b="1" dirty="0">
                    <a:solidFill>
                      <a:schemeClr val="accent5">
                        <a:lumMod val="50000"/>
                      </a:schemeClr>
                    </a:solidFill>
                  </a:rPr>
                  <a:t>Bayes</a:t>
                </a:r>
                <a:r>
                  <a:rPr lang="en-US" altLang="tr-TR" sz="2400" b="1" dirty="0">
                    <a:solidFill>
                      <a:schemeClr val="accent5">
                        <a:lumMod val="75000"/>
                      </a:schemeClr>
                    </a:solidFill>
                  </a:rPr>
                  <a:t> </a:t>
                </a:r>
                <a:r>
                  <a:rPr lang="en-US" altLang="tr-TR" sz="2400" dirty="0"/>
                  <a:t>model</a:t>
                </a:r>
                <a:r>
                  <a:rPr lang="en-US" altLang="tr-TR" sz="2400" dirty="0" smtClean="0"/>
                  <a:t>:</a:t>
                </a:r>
                <a:endParaRPr lang="en-US" altLang="tr-TR" sz="2400" dirty="0"/>
              </a:p>
              <a:p>
                <a:pPr lvl="1">
                  <a:buFontTx/>
                  <a:buNone/>
                </a:pPr>
                <a:r>
                  <a:rPr lang="en-US" altLang="tr-TR" sz="2000" b="1" dirty="0"/>
                  <a:t>P</a:t>
                </a:r>
                <a:r>
                  <a:rPr lang="en-US" altLang="tr-TR" sz="2000" dirty="0"/>
                  <a:t>(Cause,Effect</a:t>
                </a:r>
                <a:r>
                  <a:rPr lang="en-US" altLang="tr-TR" sz="2000" baseline="-25000" dirty="0"/>
                  <a:t>1</a:t>
                </a:r>
                <a:r>
                  <a:rPr lang="en-US" altLang="tr-TR" sz="2000" dirty="0"/>
                  <a:t>, … ,</a:t>
                </a:r>
                <a:r>
                  <a:rPr lang="en-US" altLang="tr-TR" sz="2000" dirty="0" err="1"/>
                  <a:t>Effect</a:t>
                </a:r>
                <a:r>
                  <a:rPr lang="en-US" altLang="tr-TR" sz="2000" baseline="-25000" dirty="0" err="1"/>
                  <a:t>n</a:t>
                </a:r>
                <a:r>
                  <a:rPr lang="en-US" altLang="tr-TR" sz="2000" dirty="0"/>
                  <a:t>) = </a:t>
                </a:r>
                <a:r>
                  <a:rPr lang="en-US" altLang="tr-TR" sz="2000" b="1" dirty="0"/>
                  <a:t>P</a:t>
                </a:r>
                <a:r>
                  <a:rPr lang="en-US" altLang="tr-TR" sz="2000" dirty="0"/>
                  <a:t>(Cause) </a:t>
                </a:r>
                <a14:m>
                  <m:oMath xmlns:m="http://schemas.openxmlformats.org/officeDocument/2006/math">
                    <m:nary>
                      <m:naryPr>
                        <m:chr m:val="∏"/>
                        <m:supHide m:val="on"/>
                        <m:ctrlPr>
                          <a:rPr lang="el-GR" altLang="tr-TR" sz="2000" i="1" dirty="0" smtClean="0">
                            <a:latin typeface="Cambria Math" panose="02040503050406030204" pitchFamily="18" charset="0"/>
                            <a:cs typeface="Arial" pitchFamily="34" charset="0"/>
                          </a:rPr>
                        </m:ctrlPr>
                      </m:naryPr>
                      <m:sub>
                        <m:r>
                          <m:rPr>
                            <m:brk m:alnAt="7"/>
                          </m:rPr>
                          <a:rPr lang="tr-TR" altLang="tr-TR" sz="2000" b="0" i="1" dirty="0" smtClean="0">
                            <a:latin typeface="Cambria Math"/>
                            <a:cs typeface="Arial" pitchFamily="34" charset="0"/>
                          </a:rPr>
                          <m:t>𝑖</m:t>
                        </m:r>
                      </m:sub>
                      <m:sup/>
                      <m:e>
                        <m:r>
                          <m:rPr>
                            <m:nor/>
                          </m:rPr>
                          <a:rPr lang="en-US" altLang="tr-TR" sz="2000" b="1" dirty="0" smtClean="0"/>
                          <m:t>P</m:t>
                        </m:r>
                        <m:r>
                          <m:rPr>
                            <m:nor/>
                          </m:rPr>
                          <a:rPr lang="en-US" altLang="tr-TR" sz="2000" dirty="0" smtClean="0"/>
                          <m:t>(</m:t>
                        </m:r>
                        <m:r>
                          <m:rPr>
                            <m:nor/>
                          </m:rPr>
                          <a:rPr lang="en-US" altLang="tr-TR" sz="2000" dirty="0"/>
                          <m:t>Effect</m:t>
                        </m:r>
                        <m:r>
                          <m:rPr>
                            <m:nor/>
                          </m:rPr>
                          <a:rPr lang="en-US" altLang="tr-TR" sz="2000" baseline="-25000" dirty="0"/>
                          <m:t>i</m:t>
                        </m:r>
                        <m:r>
                          <m:rPr>
                            <m:nor/>
                          </m:rPr>
                          <a:rPr lang="en-US" altLang="tr-TR" sz="2000" dirty="0"/>
                          <m:t>|</m:t>
                        </m:r>
                        <m:r>
                          <m:rPr>
                            <m:nor/>
                          </m:rPr>
                          <a:rPr lang="en-US" altLang="tr-TR" sz="2000" dirty="0"/>
                          <m:t>Cause</m:t>
                        </m:r>
                        <m:r>
                          <m:rPr>
                            <m:nor/>
                          </m:rPr>
                          <a:rPr lang="en-US" altLang="tr-TR" sz="2000" dirty="0"/>
                          <m:t>)</m:t>
                        </m:r>
                      </m:e>
                    </m:nary>
                  </m:oMath>
                </a14:m>
                <a:endParaRPr lang="en-US" altLang="tr-TR" sz="2400" dirty="0" smtClean="0"/>
              </a:p>
              <a:p>
                <a:r>
                  <a:rPr lang="en-US" altLang="tr-TR" sz="2400" dirty="0" smtClean="0"/>
                  <a:t>Total number of parameters is </a:t>
                </a:r>
                <a:r>
                  <a:rPr lang="en-US" altLang="tr-TR" sz="2400" b="1" dirty="0">
                    <a:solidFill>
                      <a:schemeClr val="accent5">
                        <a:lumMod val="50000"/>
                      </a:schemeClr>
                    </a:solidFill>
                  </a:rPr>
                  <a:t>linear</a:t>
                </a:r>
                <a:r>
                  <a:rPr lang="en-US" altLang="tr-TR" sz="2400" dirty="0" smtClean="0">
                    <a:solidFill>
                      <a:schemeClr val="accent5">
                        <a:lumMod val="75000"/>
                      </a:schemeClr>
                    </a:solidFill>
                  </a:rPr>
                  <a:t> </a:t>
                </a:r>
                <a:r>
                  <a:rPr lang="en-US" altLang="tr-TR" sz="2400" dirty="0" smtClean="0"/>
                  <a:t>in </a:t>
                </a:r>
                <a:r>
                  <a:rPr lang="en-US" altLang="tr-TR" sz="2400" i="1" dirty="0" smtClean="0"/>
                  <a:t>n</a:t>
                </a:r>
                <a:endParaRPr lang="en-US" altLang="tr-TR" sz="2400" dirty="0" smtClean="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611560" y="1600200"/>
                <a:ext cx="8075240" cy="4525963"/>
              </a:xfrm>
              <a:blipFill>
                <a:blip r:embed="rId2"/>
                <a:stretch>
                  <a:fillRect l="-1132" t="-1348"/>
                </a:stretch>
              </a:blipFill>
            </p:spPr>
            <p:txBody>
              <a:bodyPr/>
              <a:lstStyle/>
              <a:p>
                <a:r>
                  <a:rPr lang="en-US">
                    <a:noFill/>
                  </a:rPr>
                  <a:t> </a:t>
                </a:r>
              </a:p>
            </p:txBody>
          </p:sp>
        </mc:Fallback>
      </mc:AlternateContent>
      <p:pic>
        <p:nvPicPr>
          <p:cNvPr id="6" name="Resim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4" y="4293096"/>
            <a:ext cx="5904656" cy="2230330"/>
          </a:xfrm>
          <a:prstGeom prst="rect">
            <a:avLst/>
          </a:prstGeom>
        </p:spPr>
      </p:pic>
      <p:cxnSp>
        <p:nvCxnSpPr>
          <p:cNvPr id="8" name="Düz Ok Bağlayıcısı 7"/>
          <p:cNvCxnSpPr/>
          <p:nvPr/>
        </p:nvCxnSpPr>
        <p:spPr>
          <a:xfrm flipH="1">
            <a:off x="5819506" y="4941168"/>
            <a:ext cx="201317" cy="4670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6156176" y="4941168"/>
            <a:ext cx="288032" cy="4670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6116955" y="4967201"/>
            <a:ext cx="39221" cy="524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205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Summary</a:t>
            </a:r>
            <a:endParaRPr lang="tr-TR" dirty="0"/>
          </a:p>
        </p:txBody>
      </p:sp>
      <p:sp>
        <p:nvSpPr>
          <p:cNvPr id="3" name="İçerik Yer Tutucusu 2"/>
          <p:cNvSpPr>
            <a:spLocks noGrp="1"/>
          </p:cNvSpPr>
          <p:nvPr>
            <p:ph idx="1"/>
          </p:nvPr>
        </p:nvSpPr>
        <p:spPr>
          <a:xfrm>
            <a:off x="457200" y="1628800"/>
            <a:ext cx="8229600" cy="4525963"/>
          </a:xfrm>
        </p:spPr>
        <p:txBody>
          <a:bodyPr>
            <a:normAutofit/>
          </a:bodyPr>
          <a:lstStyle/>
          <a:p>
            <a:r>
              <a:rPr lang="en-US" altLang="tr-TR" sz="2800" dirty="0"/>
              <a:t>Probability is a rigorous formalism for uncertain </a:t>
            </a:r>
            <a:r>
              <a:rPr lang="en-US" altLang="tr-TR" sz="2800" dirty="0" smtClean="0"/>
              <a:t>knowledge</a:t>
            </a:r>
            <a:endParaRPr lang="en-US" altLang="tr-TR" sz="2800" dirty="0"/>
          </a:p>
          <a:p>
            <a:r>
              <a:rPr lang="en-US" altLang="tr-TR" sz="2800" b="1" dirty="0">
                <a:solidFill>
                  <a:schemeClr val="accent5">
                    <a:lumMod val="50000"/>
                  </a:schemeClr>
                </a:solidFill>
              </a:rPr>
              <a:t>Joint probability distribution </a:t>
            </a:r>
            <a:r>
              <a:rPr lang="en-US" altLang="tr-TR" sz="2800" dirty="0"/>
              <a:t>specifies probability of every </a:t>
            </a:r>
            <a:r>
              <a:rPr lang="tr-TR" altLang="tr-TR" sz="2800" b="1" dirty="0" err="1">
                <a:solidFill>
                  <a:schemeClr val="accent5">
                    <a:lumMod val="50000"/>
                  </a:schemeClr>
                </a:solidFill>
              </a:rPr>
              <a:t>sample</a:t>
            </a:r>
            <a:r>
              <a:rPr lang="tr-TR" altLang="tr-TR" sz="2800" b="1" dirty="0">
                <a:solidFill>
                  <a:schemeClr val="accent5">
                    <a:lumMod val="50000"/>
                  </a:schemeClr>
                </a:solidFill>
              </a:rPr>
              <a:t> </a:t>
            </a:r>
            <a:r>
              <a:rPr lang="tr-TR" altLang="tr-TR" sz="2800" b="1" dirty="0" err="1">
                <a:solidFill>
                  <a:schemeClr val="accent5">
                    <a:lumMod val="50000"/>
                  </a:schemeClr>
                </a:solidFill>
              </a:rPr>
              <a:t>point</a:t>
            </a:r>
            <a:r>
              <a:rPr lang="tr-TR" altLang="tr-TR" sz="2800" b="1" dirty="0">
                <a:solidFill>
                  <a:schemeClr val="accent5">
                    <a:lumMod val="50000"/>
                  </a:schemeClr>
                </a:solidFill>
              </a:rPr>
              <a:t> </a:t>
            </a:r>
            <a:r>
              <a:rPr lang="tr-TR" altLang="tr-TR" sz="2800" dirty="0" smtClean="0"/>
              <a:t>(</a:t>
            </a:r>
            <a:r>
              <a:rPr lang="en-US" altLang="tr-TR" sz="2800" b="1" dirty="0">
                <a:solidFill>
                  <a:schemeClr val="accent5">
                    <a:lumMod val="50000"/>
                  </a:schemeClr>
                </a:solidFill>
              </a:rPr>
              <a:t>atomic event</a:t>
            </a:r>
            <a:r>
              <a:rPr lang="tr-TR" altLang="tr-TR" sz="2800" dirty="0" smtClean="0">
                <a:solidFill>
                  <a:schemeClr val="accent5">
                    <a:lumMod val="50000"/>
                  </a:schemeClr>
                </a:solidFill>
              </a:rPr>
              <a:t>)</a:t>
            </a:r>
            <a:endParaRPr lang="en-US" altLang="tr-TR" sz="2800" dirty="0">
              <a:solidFill>
                <a:schemeClr val="accent5">
                  <a:lumMod val="50000"/>
                </a:schemeClr>
              </a:solidFill>
            </a:endParaRPr>
          </a:p>
          <a:p>
            <a:r>
              <a:rPr lang="en-US" altLang="tr-TR" sz="2800" dirty="0"/>
              <a:t>Queries can be answered by summing over atomic </a:t>
            </a:r>
            <a:r>
              <a:rPr lang="en-US" altLang="tr-TR" sz="2800" dirty="0" smtClean="0"/>
              <a:t>events</a:t>
            </a:r>
            <a:endParaRPr lang="en-US" altLang="tr-TR" sz="2800" dirty="0"/>
          </a:p>
          <a:p>
            <a:r>
              <a:rPr lang="en-US" altLang="tr-TR" sz="2800" dirty="0"/>
              <a:t>For nontrivial domains, we must find a way to reduce the joint size</a:t>
            </a:r>
            <a:endParaRPr lang="tr-TR" sz="2800" dirty="0"/>
          </a:p>
        </p:txBody>
      </p:sp>
    </p:spTree>
    <p:extLst>
      <p:ext uri="{BB962C8B-B14F-4D97-AF65-F5344CB8AC3E}">
        <p14:creationId xmlns:p14="http://schemas.microsoft.com/office/powerpoint/2010/main" val="2988691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smtClean="0"/>
              <a:t>Homework </a:t>
            </a:r>
            <a:r>
              <a:rPr lang="en-US" cap="none" smtClean="0"/>
              <a:t>II</a:t>
            </a:r>
            <a:endParaRPr lang="en-US" cap="none" dirty="0"/>
          </a:p>
        </p:txBody>
      </p:sp>
      <p:sp>
        <p:nvSpPr>
          <p:cNvPr id="3" name="İçerik Yer Tutucusu 2"/>
          <p:cNvSpPr>
            <a:spLocks noGrp="1"/>
          </p:cNvSpPr>
          <p:nvPr>
            <p:ph idx="1"/>
          </p:nvPr>
        </p:nvSpPr>
        <p:spPr>
          <a:xfrm>
            <a:off x="768096" y="1268760"/>
            <a:ext cx="6324184" cy="3168352"/>
          </a:xfrm>
        </p:spPr>
        <p:txBody>
          <a:bodyPr vert="horz" lIns="91440" tIns="45720" rIns="91440" bIns="45720" rtlCol="0">
            <a:noAutofit/>
          </a:bodyPr>
          <a:lstStyle/>
          <a:p>
            <a:pPr algn="just"/>
            <a:r>
              <a:rPr lang="en-US" sz="1600" smtClean="0"/>
              <a:t>Klasik Çin daması oyununu </a:t>
            </a:r>
            <a:r>
              <a:rPr lang="en-US" sz="1600"/>
              <a:t>mini-max algoritması ile </a:t>
            </a:r>
            <a:r>
              <a:rPr lang="en-US" sz="1600" smtClean="0"/>
              <a:t>oynayan bir ajan geliştiriniz.</a:t>
            </a:r>
          </a:p>
          <a:p>
            <a:pPr lvl="1" algn="just"/>
            <a:r>
              <a:rPr lang="en-US" sz="1200" smtClean="0"/>
              <a:t>Ajan çeşitliliği arttırmak için benzer değerli hareketlerden herhangi birini yapmayı rasgele tercih edebilir.</a:t>
            </a:r>
          </a:p>
          <a:p>
            <a:pPr algn="just"/>
            <a:r>
              <a:rPr lang="en-US" sz="1600" smtClean="0"/>
              <a:t>Çin daması oyununun kuralları:</a:t>
            </a:r>
          </a:p>
          <a:p>
            <a:pPr lvl="1" algn="just" fontAlgn="base"/>
            <a:r>
              <a:rPr lang="en-US" sz="1200"/>
              <a:t>İki oyuncuyla klasik dama tahtasında oynanır.</a:t>
            </a:r>
          </a:p>
          <a:p>
            <a:pPr lvl="1" algn="just" fontAlgn="base"/>
            <a:r>
              <a:rPr lang="en-US" sz="1200"/>
              <a:t>Rakip oyuncuların herbirinin siyah veya beyaz renkli 9’ar taşı bulunur.</a:t>
            </a:r>
          </a:p>
          <a:p>
            <a:pPr lvl="2" algn="just" fontAlgn="base"/>
            <a:r>
              <a:rPr lang="en-US" sz="1000"/>
              <a:t>Rakip oyuncuların taşları kendilerine göre sol üstteki 3x3’lük karelerde yer alır. </a:t>
            </a:r>
          </a:p>
          <a:p>
            <a:pPr lvl="1" algn="just" fontAlgn="base"/>
            <a:r>
              <a:rPr lang="en-US" sz="1200"/>
              <a:t>Her oyuncu kendilerine göre sağ alttaki 3x3’lük karelerde yer alan taşları hareket ettirebilir.</a:t>
            </a:r>
          </a:p>
          <a:p>
            <a:pPr lvl="1" algn="just" fontAlgn="base"/>
            <a:r>
              <a:rPr lang="en-US" sz="1200"/>
              <a:t>Taşlar her seferinde bir kare ilerleyecek şekilde ileri ve yan hareket edebilir. </a:t>
            </a:r>
            <a:endParaRPr lang="en-US" sz="1200"/>
          </a:p>
          <a:p>
            <a:pPr lvl="2" algn="just" fontAlgn="base"/>
            <a:r>
              <a:rPr lang="en-US" sz="1000" smtClean="0"/>
              <a:t>Taşlar </a:t>
            </a:r>
            <a:r>
              <a:rPr lang="en-US" sz="1000"/>
              <a:t>çapraz </a:t>
            </a:r>
            <a:r>
              <a:rPr lang="en-US" sz="1000"/>
              <a:t>hareket </a:t>
            </a:r>
            <a:r>
              <a:rPr lang="en-US" sz="1000" smtClean="0"/>
              <a:t>edemez ama tekrarlı hareketlerle öncekine nazaran çapraz bir konuma yerleşebilir. </a:t>
            </a:r>
          </a:p>
          <a:p>
            <a:pPr lvl="2" algn="just" fontAlgn="base"/>
            <a:r>
              <a:rPr lang="en-US" sz="1000" smtClean="0"/>
              <a:t>Sadece </a:t>
            </a:r>
            <a:r>
              <a:rPr lang="en-US" sz="1000"/>
              <a:t>rakibin taşlarının bulunduğu sahaya geldiğinde geri </a:t>
            </a:r>
            <a:r>
              <a:rPr lang="en-US" sz="1000"/>
              <a:t>hareket </a:t>
            </a:r>
            <a:r>
              <a:rPr lang="en-US" sz="1000" smtClean="0"/>
              <a:t>edebilir.</a:t>
            </a:r>
          </a:p>
        </p:txBody>
      </p:sp>
      <p:sp>
        <p:nvSpPr>
          <p:cNvPr id="5" name="İçerik Yer Tutucusu 2"/>
          <p:cNvSpPr txBox="1">
            <a:spLocks/>
          </p:cNvSpPr>
          <p:nvPr/>
        </p:nvSpPr>
        <p:spPr>
          <a:xfrm>
            <a:off x="768096" y="4293096"/>
            <a:ext cx="8166056" cy="2376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fontAlgn="base"/>
            <a:r>
              <a:rPr lang="en-US" sz="1200"/>
              <a:t>Rakip taşlar birbirlerini almaz.</a:t>
            </a:r>
          </a:p>
          <a:p>
            <a:pPr lvl="2" algn="just" fontAlgn="base"/>
            <a:r>
              <a:rPr lang="en-US" sz="1000"/>
              <a:t>Oyun sonunda her iki tarafın da yine 9 taşı vardır.</a:t>
            </a:r>
          </a:p>
          <a:p>
            <a:pPr lvl="1" algn="just" fontAlgn="base"/>
            <a:r>
              <a:rPr lang="en-US" sz="1200"/>
              <a:t>Taşlar birbirlerinin üzerinden atlayabilir.</a:t>
            </a:r>
          </a:p>
          <a:p>
            <a:pPr lvl="2" algn="just" fontAlgn="base"/>
            <a:r>
              <a:rPr lang="en-US" sz="1000"/>
              <a:t>Taşlar hem oyuncuların kendi taşları hem de rakip oyuncunun taşları üzerinden ileri ve yan hareketlerle atlayabilir.</a:t>
            </a:r>
          </a:p>
          <a:p>
            <a:pPr lvl="2" algn="just" fontAlgn="base"/>
            <a:r>
              <a:rPr lang="en-US" sz="1000"/>
              <a:t>Taşlar her atlamadan sonra kendisi için yeni bir boşluk bulduğu sürece atlayabilir. </a:t>
            </a:r>
          </a:p>
          <a:p>
            <a:pPr lvl="1" algn="just" fontAlgn="base"/>
            <a:r>
              <a:rPr lang="en-US" sz="1200" smtClean="0"/>
              <a:t>Oyuncuların </a:t>
            </a:r>
            <a:r>
              <a:rPr lang="en-US" sz="1200"/>
              <a:t>ana stratejisi taşların oluşturduğu bu merdivenleri kullanarak hızlandırılmış </a:t>
            </a:r>
            <a:r>
              <a:rPr lang="en-US" sz="1200"/>
              <a:t>hareketler </a:t>
            </a:r>
            <a:r>
              <a:rPr lang="en-US" sz="1200"/>
              <a:t>gerçekleştirmektir.</a:t>
            </a:r>
          </a:p>
          <a:p>
            <a:pPr lvl="2" algn="just" fontAlgn="base"/>
            <a:r>
              <a:rPr lang="en-US" sz="1000" smtClean="0"/>
              <a:t>Fakat aynı zamanda bu merdivenler rakip oyuncular için de önlenmelidir.</a:t>
            </a:r>
            <a:endParaRPr lang="en-US" sz="1000"/>
          </a:p>
          <a:p>
            <a:pPr lvl="1" algn="just" fontAlgn="base"/>
            <a:r>
              <a:rPr lang="en-US" sz="1200"/>
              <a:t>Bu </a:t>
            </a:r>
            <a:r>
              <a:rPr lang="en-US" sz="1200"/>
              <a:t>oyundaki amaç, </a:t>
            </a:r>
            <a:r>
              <a:rPr lang="en-US" sz="1200"/>
              <a:t>oyuncuların kendi taşılarını sağ alt köşeden rakip oyuncunun </a:t>
            </a:r>
            <a:r>
              <a:rPr lang="en-US" sz="1200"/>
              <a:t>köşesine</a:t>
            </a:r>
            <a:r>
              <a:rPr lang="en-US" sz="1200"/>
              <a:t> </a:t>
            </a:r>
            <a:r>
              <a:rPr lang="en-US" sz="1200"/>
              <a:t>ilk </a:t>
            </a:r>
            <a:r>
              <a:rPr lang="en-US" sz="1200"/>
              <a:t>düzende olduğu </a:t>
            </a:r>
            <a:r>
              <a:rPr lang="en-US" sz="1200"/>
              <a:t>gibi </a:t>
            </a:r>
            <a:r>
              <a:rPr lang="en-US" sz="1200"/>
              <a:t>taşımasıdır. </a:t>
            </a:r>
          </a:p>
          <a:p>
            <a:pPr lvl="2" fontAlgn="base"/>
            <a:r>
              <a:rPr lang="en-US" sz="1000" smtClean="0"/>
              <a:t>Aynı renkli taşların herhangi bir ayrımı olmadığından hedefteki 3x3’lük alana taşındığı sürece taşın hangi konuma yerleştiğinin bir önemi yoktur.</a:t>
            </a:r>
          </a:p>
          <a:p>
            <a:pPr lvl="1" algn="just" fontAlgn="base"/>
            <a:r>
              <a:rPr lang="en-US" sz="1200"/>
              <a:t>Buna göre ilk hedefe varan oyuncu oyunu kazanmış olur.</a:t>
            </a:r>
          </a:p>
          <a:p>
            <a:pPr lvl="1" fontAlgn="base"/>
            <a:endParaRPr lang="en-US" sz="1050"/>
          </a:p>
        </p:txBody>
      </p:sp>
      <p:pic>
        <p:nvPicPr>
          <p:cNvPr id="6" name="Resim 5"/>
          <p:cNvPicPr>
            <a:picLocks noChangeAspect="1"/>
          </p:cNvPicPr>
          <p:nvPr/>
        </p:nvPicPr>
        <p:blipFill>
          <a:blip r:embed="rId3"/>
          <a:stretch>
            <a:fillRect/>
          </a:stretch>
        </p:blipFill>
        <p:spPr>
          <a:xfrm>
            <a:off x="7092280" y="1844824"/>
            <a:ext cx="1944216" cy="1905889"/>
          </a:xfrm>
          <a:prstGeom prst="rect">
            <a:avLst/>
          </a:prstGeom>
        </p:spPr>
      </p:pic>
    </p:spTree>
    <p:extLst>
      <p:ext uri="{BB962C8B-B14F-4D97-AF65-F5344CB8AC3E}">
        <p14:creationId xmlns:p14="http://schemas.microsoft.com/office/powerpoint/2010/main" val="2126598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Homework </a:t>
            </a:r>
            <a:r>
              <a:rPr lang="en-US" smtClean="0"/>
              <a:t>II </a:t>
            </a:r>
            <a:r>
              <a:rPr lang="en-US"/>
              <a:t>(Devam)</a:t>
            </a:r>
          </a:p>
        </p:txBody>
      </p:sp>
      <p:sp>
        <p:nvSpPr>
          <p:cNvPr id="3" name="İçerik Yer Tutucusu 2"/>
          <p:cNvSpPr>
            <a:spLocks noGrp="1"/>
          </p:cNvSpPr>
          <p:nvPr>
            <p:ph idx="1"/>
          </p:nvPr>
        </p:nvSpPr>
        <p:spPr>
          <a:xfrm>
            <a:off x="457200" y="1600200"/>
            <a:ext cx="8291264" cy="4781128"/>
          </a:xfrm>
        </p:spPr>
        <p:txBody>
          <a:bodyPr vert="horz" lIns="91440" tIns="45720" rIns="91440" bIns="45720" rtlCol="0">
            <a:normAutofit fontScale="55000" lnSpcReduction="20000"/>
          </a:bodyPr>
          <a:lstStyle/>
          <a:p>
            <a:pPr>
              <a:lnSpc>
                <a:spcPct val="120000"/>
              </a:lnSpc>
            </a:pPr>
            <a:r>
              <a:rPr lang="en-US" smtClean="0"/>
              <a:t>Hazırlayacağınız ödev raporunda,</a:t>
            </a:r>
          </a:p>
          <a:p>
            <a:pPr lvl="1">
              <a:lnSpc>
                <a:spcPct val="120000"/>
              </a:lnSpc>
            </a:pPr>
            <a:r>
              <a:rPr lang="en-US" smtClean="0"/>
              <a:t>Çin daması oynayan ajan </a:t>
            </a:r>
            <a:r>
              <a:rPr lang="en-US" smtClean="0"/>
              <a:t>için </a:t>
            </a:r>
            <a:r>
              <a:rPr lang="en-US" smtClean="0"/>
              <a:t>mini-max algoritması ve alfa-beta budaması tekniklerini kullanarak ajanı nasıl tasarladığınızdan kısaca bahsediniz.</a:t>
            </a:r>
            <a:endParaRPr lang="en-US" smtClean="0"/>
          </a:p>
          <a:p>
            <a:pPr lvl="1">
              <a:lnSpc>
                <a:spcPct val="120000"/>
              </a:lnSpc>
            </a:pPr>
            <a:r>
              <a:rPr lang="tr-TR" smtClean="0"/>
              <a:t>Problemin </a:t>
            </a:r>
            <a:r>
              <a:rPr lang="en-US" smtClean="0"/>
              <a:t>çözümü için kodladığınız </a:t>
            </a:r>
            <a:r>
              <a:rPr lang="tr-TR" smtClean="0"/>
              <a:t>durum</a:t>
            </a:r>
            <a:r>
              <a:rPr lang="tr-TR"/>
              <a:t>, </a:t>
            </a:r>
            <a:r>
              <a:rPr lang="en-US" smtClean="0"/>
              <a:t>hareket, algı, </a:t>
            </a:r>
            <a:r>
              <a:rPr lang="tr-TR" smtClean="0"/>
              <a:t>hedef </a:t>
            </a:r>
            <a:r>
              <a:rPr lang="tr-TR"/>
              <a:t>fonksiyonu, ardıl </a:t>
            </a:r>
            <a:r>
              <a:rPr lang="tr-TR" smtClean="0"/>
              <a:t>fonksiyonu</a:t>
            </a:r>
            <a:r>
              <a:rPr lang="en-US" smtClean="0"/>
              <a:t> ve </a:t>
            </a:r>
            <a:r>
              <a:rPr lang="tr-TR" smtClean="0"/>
              <a:t>sezgi </a:t>
            </a:r>
            <a:r>
              <a:rPr lang="tr-TR"/>
              <a:t>fonksiyonu </a:t>
            </a:r>
            <a:r>
              <a:rPr lang="en-US" smtClean="0"/>
              <a:t>tanımlamalarını yapınız</a:t>
            </a:r>
            <a:r>
              <a:rPr lang="tr-TR" smtClean="0"/>
              <a:t>. </a:t>
            </a:r>
            <a:endParaRPr lang="en-US" smtClean="0"/>
          </a:p>
          <a:p>
            <a:pPr lvl="2">
              <a:lnSpc>
                <a:spcPct val="120000"/>
              </a:lnSpc>
            </a:pPr>
            <a:r>
              <a:rPr lang="en-US" smtClean="0"/>
              <a:t>Hareket tanımlarının ve ardıl fonksiyonunun taşların birbiri üzerinden atlayarak yapabileceği tüm olası hareketler için düzenlenmesini sağlayınız.</a:t>
            </a:r>
            <a:endParaRPr lang="en-US" smtClean="0"/>
          </a:p>
          <a:p>
            <a:pPr lvl="1">
              <a:lnSpc>
                <a:spcPct val="120000"/>
              </a:lnSpc>
            </a:pPr>
            <a:r>
              <a:rPr lang="en-US" smtClean="0"/>
              <a:t>Mini-max algoritması ile farklı katlarda (2-kat, 3-kat, …) ileriye bakabilen iki ajan tasarlayınız.</a:t>
            </a:r>
            <a:endParaRPr lang="en-US"/>
          </a:p>
          <a:p>
            <a:pPr lvl="2">
              <a:lnSpc>
                <a:spcPct val="120000"/>
              </a:lnSpc>
            </a:pPr>
            <a:r>
              <a:rPr lang="en-US" smtClean="0"/>
              <a:t>Ajanlar birbirlerine karşı 5 kez oynatıldığında hangi ajanın hangi skorla kazanmış olduğunu belirleyiniz.</a:t>
            </a:r>
          </a:p>
          <a:p>
            <a:pPr lvl="2">
              <a:lnSpc>
                <a:spcPct val="120000"/>
              </a:lnSpc>
            </a:pPr>
            <a:r>
              <a:rPr lang="en-US" smtClean="0"/>
              <a:t>Bir oyunun tamamlanması için geçen ortalama süreyi belirleyiniz.</a:t>
            </a:r>
          </a:p>
          <a:p>
            <a:pPr lvl="2">
              <a:lnSpc>
                <a:spcPct val="120000"/>
              </a:lnSpc>
            </a:pPr>
            <a:r>
              <a:rPr lang="en-US" smtClean="0"/>
              <a:t>Her ajanın bir hamle gerçekleştirilmeden evvel harcadığı ortalama süreyi belirleyiniz.</a:t>
            </a:r>
          </a:p>
          <a:p>
            <a:pPr lvl="1">
              <a:lnSpc>
                <a:spcPct val="120000"/>
              </a:lnSpc>
            </a:pPr>
            <a:r>
              <a:rPr lang="en-US" smtClean="0"/>
              <a:t>Mini-max algoritmasına alfa-beta budaması dahil edildiğinde belirlenen ortalama sürelerde bir değişme olup olmadığını açıklayınız.</a:t>
            </a:r>
            <a:endParaRPr lang="en-US" smtClean="0"/>
          </a:p>
          <a:p>
            <a:pPr lvl="1">
              <a:lnSpc>
                <a:spcPct val="120000"/>
              </a:lnSpc>
            </a:pPr>
            <a:r>
              <a:rPr lang="en-US" smtClean="0"/>
              <a:t>Yazdığınız </a:t>
            </a:r>
            <a:r>
              <a:rPr lang="en-US" smtClean="0"/>
              <a:t>kodu IDE’de göründüğü kalitede kopyalayınız.</a:t>
            </a:r>
          </a:p>
          <a:p>
            <a:pPr lvl="2">
              <a:lnSpc>
                <a:spcPct val="120000"/>
              </a:lnSpc>
            </a:pPr>
            <a:r>
              <a:rPr lang="en-US" smtClean="0"/>
              <a:t>Ekran çıktısındansa aynı font tipinde ve düşük font boyutunda kopyala yapıştır ile.</a:t>
            </a:r>
          </a:p>
          <a:p>
            <a:pPr lvl="1">
              <a:lnSpc>
                <a:spcPct val="120000"/>
              </a:lnSpc>
            </a:pPr>
            <a:r>
              <a:rPr lang="en-US" smtClean="0"/>
              <a:t>Ajanların birbirlerine karşı </a:t>
            </a:r>
            <a:r>
              <a:rPr lang="en-US" smtClean="0"/>
              <a:t>oynadığı </a:t>
            </a:r>
            <a:r>
              <a:rPr lang="en-US" smtClean="0"/>
              <a:t>oyunlardaki farklı tahta durumlarında yaptığı hamlelere dair konsol </a:t>
            </a:r>
            <a:r>
              <a:rPr lang="en-US" smtClean="0"/>
              <a:t>veya grafik arayüz ekran çıktısını ekleyiniz.</a:t>
            </a:r>
          </a:p>
          <a:p>
            <a:pPr>
              <a:lnSpc>
                <a:spcPct val="120000"/>
              </a:lnSpc>
            </a:pPr>
            <a:endParaRPr lang="en-US"/>
          </a:p>
          <a:p>
            <a:pPr>
              <a:lnSpc>
                <a:spcPct val="120000"/>
              </a:lnSpc>
            </a:pPr>
            <a:endParaRPr lang="en-US"/>
          </a:p>
        </p:txBody>
      </p:sp>
    </p:spTree>
    <p:extLst>
      <p:ext uri="{BB962C8B-B14F-4D97-AF65-F5344CB8AC3E}">
        <p14:creationId xmlns:p14="http://schemas.microsoft.com/office/powerpoint/2010/main" val="906028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Methods for </a:t>
            </a:r>
            <a:r>
              <a:rPr lang="tr-TR" altLang="tr-TR" dirty="0" smtClean="0"/>
              <a:t>H</a:t>
            </a:r>
            <a:r>
              <a:rPr lang="en-US" altLang="tr-TR" dirty="0" err="1" smtClean="0"/>
              <a:t>andling</a:t>
            </a:r>
            <a:r>
              <a:rPr lang="en-US" altLang="tr-TR" dirty="0" smtClean="0"/>
              <a:t> </a:t>
            </a:r>
            <a:r>
              <a:rPr lang="tr-TR" altLang="tr-TR" dirty="0" smtClean="0"/>
              <a:t>U</a:t>
            </a:r>
            <a:r>
              <a:rPr lang="en-US" altLang="tr-TR" dirty="0" err="1" smtClean="0"/>
              <a:t>ncertainty</a:t>
            </a:r>
            <a:endParaRPr lang="tr-TR" dirty="0"/>
          </a:p>
        </p:txBody>
      </p:sp>
      <p:sp>
        <p:nvSpPr>
          <p:cNvPr id="3" name="İçerik Yer Tutucusu 2"/>
          <p:cNvSpPr>
            <a:spLocks noGrp="1"/>
          </p:cNvSpPr>
          <p:nvPr>
            <p:ph idx="1"/>
          </p:nvPr>
        </p:nvSpPr>
        <p:spPr/>
        <p:txBody>
          <a:bodyPr>
            <a:normAutofit fontScale="92500" lnSpcReduction="10000"/>
          </a:bodyPr>
          <a:lstStyle/>
          <a:p>
            <a:pPr>
              <a:spcAft>
                <a:spcPts val="600"/>
              </a:spcAft>
            </a:pPr>
            <a:r>
              <a:rPr lang="en-US" sz="2200" b="1">
                <a:solidFill>
                  <a:schemeClr val="accent5">
                    <a:lumMod val="50000"/>
                  </a:schemeClr>
                </a:solidFill>
              </a:rPr>
              <a:t>Fuzzy logic </a:t>
            </a:r>
          </a:p>
          <a:p>
            <a:pPr lvl="1">
              <a:spcAft>
                <a:spcPts val="600"/>
              </a:spcAft>
            </a:pPr>
            <a:r>
              <a:rPr lang="en-US" sz="2000" smtClean="0"/>
              <a:t>useful when decisions are not certainly true or false</a:t>
            </a:r>
          </a:p>
          <a:p>
            <a:pPr lvl="1">
              <a:spcAft>
                <a:spcPts val="600"/>
              </a:spcAft>
            </a:pPr>
            <a:r>
              <a:rPr lang="en-US" sz="2000" smtClean="0"/>
              <a:t>in fact </a:t>
            </a:r>
            <a:r>
              <a:rPr lang="en-US" sz="2000" dirty="0"/>
              <a:t>handles degree of truth NOT </a:t>
            </a:r>
            <a:r>
              <a:rPr lang="en-US" sz="2000" dirty="0" smtClean="0"/>
              <a:t>uncertainty</a:t>
            </a:r>
            <a:endParaRPr lang="tr-TR" sz="2000" dirty="0" smtClean="0"/>
          </a:p>
          <a:p>
            <a:pPr lvl="1">
              <a:spcAft>
                <a:spcPts val="600"/>
              </a:spcAft>
            </a:pPr>
            <a:r>
              <a:rPr lang="en-US" sz="2000" dirty="0" smtClean="0"/>
              <a:t>e.g</a:t>
            </a:r>
            <a:r>
              <a:rPr lang="en-US" sz="2000" smtClean="0"/>
              <a:t>.,</a:t>
            </a:r>
            <a:r>
              <a:rPr lang="tr-TR" sz="2000" smtClean="0"/>
              <a:t> </a:t>
            </a:r>
            <a:r>
              <a:rPr lang="en-US" sz="2000" smtClean="0"/>
              <a:t>MoistGrass </a:t>
            </a:r>
            <a:r>
              <a:rPr lang="en-US" sz="2000" dirty="0"/>
              <a:t>is true to degree </a:t>
            </a:r>
            <a:r>
              <a:rPr lang="en-US" sz="2000" smtClean="0"/>
              <a:t>0</a:t>
            </a:r>
            <a:r>
              <a:rPr lang="tr-TR" sz="2000" smtClean="0"/>
              <a:t>.</a:t>
            </a:r>
            <a:r>
              <a:rPr lang="en-US" sz="2000" smtClean="0"/>
              <a:t>2</a:t>
            </a:r>
          </a:p>
          <a:p>
            <a:pPr lvl="1">
              <a:spcAft>
                <a:spcPts val="600"/>
              </a:spcAft>
            </a:pPr>
            <a:endParaRPr lang="en-US" sz="2000"/>
          </a:p>
          <a:p>
            <a:pPr lvl="1">
              <a:spcAft>
                <a:spcPts val="600"/>
              </a:spcAft>
            </a:pPr>
            <a:endParaRPr lang="en-US" sz="2000" smtClean="0"/>
          </a:p>
          <a:p>
            <a:pPr lvl="1">
              <a:spcAft>
                <a:spcPts val="600"/>
              </a:spcAft>
            </a:pPr>
            <a:endParaRPr lang="en-US" sz="2000"/>
          </a:p>
          <a:p>
            <a:pPr lvl="1">
              <a:spcAft>
                <a:spcPts val="600"/>
              </a:spcAft>
            </a:pPr>
            <a:endParaRPr lang="en-US" sz="2000" smtClean="0"/>
          </a:p>
          <a:p>
            <a:pPr>
              <a:spcAft>
                <a:spcPts val="600"/>
              </a:spcAft>
            </a:pPr>
            <a:r>
              <a:rPr lang="en-US" altLang="tr-TR" sz="2400" b="1" smtClean="0"/>
              <a:t> </a:t>
            </a:r>
            <a:r>
              <a:rPr lang="en-US" altLang="tr-TR" sz="2200" b="1">
                <a:solidFill>
                  <a:schemeClr val="accent5">
                    <a:lumMod val="50000"/>
                  </a:schemeClr>
                </a:solidFill>
              </a:rPr>
              <a:t>Probability</a:t>
            </a:r>
          </a:p>
          <a:p>
            <a:pPr lvl="1">
              <a:spcAft>
                <a:spcPts val="600"/>
              </a:spcAft>
            </a:pPr>
            <a:r>
              <a:rPr lang="en-US" altLang="tr-TR" sz="2000"/>
              <a:t>Model</a:t>
            </a:r>
            <a:r>
              <a:rPr lang="tr-TR" altLang="tr-TR" sz="2000"/>
              <a:t>s </a:t>
            </a:r>
            <a:r>
              <a:rPr lang="en-US" altLang="tr-TR" sz="2000"/>
              <a:t>agent's degree of belief</a:t>
            </a:r>
            <a:r>
              <a:rPr lang="tr-TR" altLang="tr-TR" sz="2000"/>
              <a:t> g</a:t>
            </a:r>
            <a:r>
              <a:rPr lang="en-US" altLang="tr-TR" sz="2000"/>
              <a:t>iven the available evidence</a:t>
            </a:r>
          </a:p>
          <a:p>
            <a:pPr lvl="2">
              <a:spcAft>
                <a:spcPts val="600"/>
              </a:spcAft>
            </a:pPr>
            <a:r>
              <a:rPr lang="en-US" altLang="tr-TR" sz="1800" b="1" i="1">
                <a:solidFill>
                  <a:schemeClr val="accent5">
                    <a:lumMod val="50000"/>
                  </a:schemeClr>
                </a:solidFill>
              </a:rPr>
              <a:t>A</a:t>
            </a:r>
            <a:r>
              <a:rPr lang="en-US" altLang="tr-TR" sz="1800" b="1" i="1" baseline="-25000">
                <a:solidFill>
                  <a:schemeClr val="accent5">
                    <a:lumMod val="50000"/>
                  </a:schemeClr>
                </a:solidFill>
              </a:rPr>
              <a:t>25</a:t>
            </a:r>
            <a:r>
              <a:rPr lang="en-US" altLang="tr-TR" sz="1800" b="1">
                <a:solidFill>
                  <a:schemeClr val="accent5">
                    <a:lumMod val="50000"/>
                  </a:schemeClr>
                </a:solidFill>
              </a:rPr>
              <a:t> </a:t>
            </a:r>
            <a:r>
              <a:rPr lang="en-US" altLang="tr-TR" sz="1800"/>
              <a:t>will get me there on time with probability 0.04</a:t>
            </a:r>
          </a:p>
          <a:p>
            <a:pPr>
              <a:spcAft>
                <a:spcPts val="600"/>
              </a:spcAft>
            </a:pPr>
            <a:endParaRPr lang="tr-TR" sz="2400" dirty="0"/>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627784" y="3068960"/>
            <a:ext cx="34575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27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Probability</a:t>
            </a:r>
            <a:endParaRPr lang="tr-TR" dirty="0"/>
          </a:p>
        </p:txBody>
      </p:sp>
      <p:sp>
        <p:nvSpPr>
          <p:cNvPr id="3" name="İçerik Yer Tutucusu 2"/>
          <p:cNvSpPr>
            <a:spLocks noGrp="1"/>
          </p:cNvSpPr>
          <p:nvPr>
            <p:ph idx="1"/>
          </p:nvPr>
        </p:nvSpPr>
        <p:spPr/>
        <p:txBody>
          <a:bodyPr>
            <a:normAutofit/>
          </a:bodyPr>
          <a:lstStyle/>
          <a:p>
            <a:r>
              <a:rPr lang="en-US" altLang="tr-TR" sz="2400" dirty="0"/>
              <a:t>Probabilistic assertions summarize effects </a:t>
            </a:r>
            <a:r>
              <a:rPr lang="en-US" altLang="tr-TR" sz="2400" dirty="0" smtClean="0"/>
              <a:t>of</a:t>
            </a:r>
            <a:endParaRPr lang="en-US" altLang="tr-TR" sz="2400" dirty="0"/>
          </a:p>
          <a:p>
            <a:pPr lvl="1">
              <a:buFont typeface="Arial" panose="020B0604020202020204" pitchFamily="34" charset="0"/>
              <a:buChar char="•"/>
            </a:pPr>
            <a:r>
              <a:rPr lang="en-US" altLang="tr-TR" sz="2000" b="1" dirty="0">
                <a:solidFill>
                  <a:schemeClr val="accent5">
                    <a:lumMod val="50000"/>
                  </a:schemeClr>
                </a:solidFill>
              </a:rPr>
              <a:t>laziness</a:t>
            </a:r>
            <a:r>
              <a:rPr lang="en-US" altLang="tr-TR" sz="2000" dirty="0">
                <a:solidFill>
                  <a:schemeClr val="accent5">
                    <a:lumMod val="75000"/>
                  </a:schemeClr>
                </a:solidFill>
              </a:rPr>
              <a:t>: </a:t>
            </a:r>
            <a:r>
              <a:rPr lang="en-US" altLang="tr-TR" sz="2000" dirty="0"/>
              <a:t>failure to enumerate exceptions, qualifications, etc</a:t>
            </a:r>
            <a:r>
              <a:rPr lang="en-US" altLang="tr-TR" sz="2000" dirty="0" smtClean="0"/>
              <a:t>.</a:t>
            </a:r>
            <a:endParaRPr lang="en-US" altLang="tr-TR" sz="2000" dirty="0"/>
          </a:p>
          <a:p>
            <a:pPr lvl="1">
              <a:buFont typeface="Arial" panose="020B0604020202020204" pitchFamily="34" charset="0"/>
              <a:buChar char="•"/>
            </a:pPr>
            <a:r>
              <a:rPr lang="en-US" altLang="tr-TR" sz="2000" b="1" dirty="0">
                <a:solidFill>
                  <a:schemeClr val="accent5">
                    <a:lumMod val="50000"/>
                  </a:schemeClr>
                </a:solidFill>
              </a:rPr>
              <a:t>ignorance</a:t>
            </a:r>
            <a:r>
              <a:rPr lang="en-US" altLang="tr-TR" sz="2000" dirty="0">
                <a:solidFill>
                  <a:schemeClr val="accent5">
                    <a:lumMod val="75000"/>
                  </a:schemeClr>
                </a:solidFill>
              </a:rPr>
              <a:t>: </a:t>
            </a:r>
            <a:r>
              <a:rPr lang="en-US" altLang="tr-TR" sz="2000" dirty="0"/>
              <a:t>lack of relevant facts, initial conditions, </a:t>
            </a:r>
            <a:r>
              <a:rPr lang="en-US" altLang="tr-TR" sz="2000"/>
              <a:t>etc</a:t>
            </a:r>
            <a:r>
              <a:rPr lang="en-US" altLang="tr-TR" sz="2000" smtClean="0"/>
              <a:t>.</a:t>
            </a:r>
            <a:endParaRPr lang="en-US" altLang="tr-TR" sz="1600" dirty="0">
              <a:solidFill>
                <a:schemeClr val="accent2"/>
              </a:solidFill>
            </a:endParaRPr>
          </a:p>
          <a:p>
            <a:r>
              <a:rPr lang="en-US" altLang="tr-TR" sz="2400" dirty="0"/>
              <a:t>Subjective </a:t>
            </a:r>
            <a:r>
              <a:rPr lang="tr-TR" altLang="tr-TR" sz="2400" dirty="0" err="1" smtClean="0"/>
              <a:t>or</a:t>
            </a:r>
            <a:r>
              <a:rPr lang="tr-TR" altLang="tr-TR" sz="2400" dirty="0" smtClean="0"/>
              <a:t> </a:t>
            </a:r>
            <a:r>
              <a:rPr lang="tr-TR" altLang="tr-TR" sz="2400" dirty="0" err="1" smtClean="0"/>
              <a:t>Bayesian</a:t>
            </a:r>
            <a:r>
              <a:rPr lang="tr-TR" altLang="tr-TR" sz="2400" dirty="0" smtClean="0"/>
              <a:t> </a:t>
            </a:r>
            <a:r>
              <a:rPr lang="en-US" altLang="tr-TR" sz="2400" dirty="0" smtClean="0"/>
              <a:t>probability</a:t>
            </a:r>
            <a:r>
              <a:rPr lang="en-US" altLang="tr-TR" sz="2400" dirty="0"/>
              <a:t>:</a:t>
            </a:r>
          </a:p>
          <a:p>
            <a:pPr lvl="1"/>
            <a:r>
              <a:rPr lang="en-US" altLang="tr-TR" sz="2000" dirty="0"/>
              <a:t>Probabilities </a:t>
            </a:r>
            <a:r>
              <a:rPr lang="en-US" altLang="tr-TR" sz="2000"/>
              <a:t>relate </a:t>
            </a:r>
            <a:r>
              <a:rPr lang="en-US" altLang="tr-TR" sz="2000" smtClean="0"/>
              <a:t>propositions </a:t>
            </a:r>
            <a:r>
              <a:rPr lang="en-US" altLang="tr-TR" sz="2000" dirty="0"/>
              <a:t>to agent's own state of </a:t>
            </a:r>
            <a:r>
              <a:rPr lang="en-US" altLang="tr-TR" sz="2000" dirty="0" smtClean="0"/>
              <a:t>knowledge</a:t>
            </a:r>
            <a:r>
              <a:rPr lang="tr-TR" altLang="tr-TR" sz="2000" dirty="0" smtClean="0"/>
              <a:t>:              </a:t>
            </a:r>
          </a:p>
          <a:p>
            <a:pPr marL="457200" lvl="1" indent="0">
              <a:buNone/>
            </a:pPr>
            <a:r>
              <a:rPr lang="en-US" altLang="tr-TR" sz="2000" smtClean="0"/>
              <a:t>   e.g</a:t>
            </a:r>
            <a:r>
              <a:rPr lang="en-US" altLang="tr-TR" sz="2000" dirty="0"/>
              <a:t>., </a:t>
            </a:r>
            <a:r>
              <a:rPr lang="en-US" altLang="tr-TR" sz="2000"/>
              <a:t>P(A</a:t>
            </a:r>
            <a:r>
              <a:rPr lang="en-US" altLang="tr-TR" sz="2000" baseline="-25000"/>
              <a:t>25</a:t>
            </a:r>
            <a:r>
              <a:rPr lang="en-US" altLang="tr-TR" sz="2000"/>
              <a:t> gets me there on time | </a:t>
            </a:r>
            <a:r>
              <a:rPr lang="en-US" altLang="tr-TR" sz="2000" dirty="0"/>
              <a:t>no reported accidents) = </a:t>
            </a:r>
            <a:r>
              <a:rPr lang="en-US" altLang="tr-TR" sz="2000" dirty="0" smtClean="0"/>
              <a:t>0.06</a:t>
            </a:r>
            <a:endParaRPr lang="en-US" altLang="tr-TR" sz="2000" dirty="0"/>
          </a:p>
          <a:p>
            <a:pPr lvl="1"/>
            <a:r>
              <a:rPr lang="en-US" sz="2000" dirty="0"/>
              <a:t>These are not claims of a </a:t>
            </a:r>
            <a:r>
              <a:rPr lang="tr-TR" sz="2000" dirty="0" smtClean="0"/>
              <a:t>«</a:t>
            </a:r>
            <a:r>
              <a:rPr lang="en-US" sz="2000" dirty="0" smtClean="0"/>
              <a:t>probabilistic tendency</a:t>
            </a:r>
            <a:r>
              <a:rPr lang="tr-TR" sz="2000" dirty="0" smtClean="0"/>
              <a:t>»</a:t>
            </a:r>
            <a:r>
              <a:rPr lang="en-US" sz="2000" dirty="0" smtClean="0"/>
              <a:t> </a:t>
            </a:r>
            <a:r>
              <a:rPr lang="en-US" sz="2000" dirty="0"/>
              <a:t>in the current </a:t>
            </a:r>
            <a:r>
              <a:rPr lang="en-US" sz="2000" dirty="0" smtClean="0"/>
              <a:t>situation</a:t>
            </a:r>
            <a:r>
              <a:rPr lang="tr-TR" sz="2000" smtClean="0"/>
              <a:t>, </a:t>
            </a:r>
            <a:r>
              <a:rPr lang="en-US" sz="2000" smtClean="0"/>
              <a:t>but </a:t>
            </a:r>
            <a:r>
              <a:rPr lang="en-US" sz="2000" dirty="0"/>
              <a:t>might be learned from past experience of similar </a:t>
            </a:r>
            <a:r>
              <a:rPr lang="en-US" sz="2000" dirty="0" smtClean="0"/>
              <a:t>situations</a:t>
            </a:r>
            <a:r>
              <a:rPr lang="tr-TR" sz="2000" dirty="0" smtClean="0"/>
              <a:t>.</a:t>
            </a:r>
          </a:p>
          <a:p>
            <a:pPr lvl="1"/>
            <a:r>
              <a:rPr lang="en-US" altLang="tr-TR" sz="2000" dirty="0" smtClean="0"/>
              <a:t>Probabilities of propositions change with new evidence:</a:t>
            </a:r>
            <a:endParaRPr lang="tr-TR" altLang="tr-TR" sz="2000" dirty="0" smtClean="0"/>
          </a:p>
          <a:p>
            <a:pPr marL="457200" lvl="1" indent="0">
              <a:buNone/>
            </a:pPr>
            <a:r>
              <a:rPr lang="tr-TR" altLang="tr-TR" sz="2000" smtClean="0"/>
              <a:t>   </a:t>
            </a:r>
            <a:r>
              <a:rPr lang="en-US" altLang="tr-TR" sz="2000" smtClean="0"/>
              <a:t>e.g</a:t>
            </a:r>
            <a:r>
              <a:rPr lang="en-US" altLang="tr-TR" sz="2000" dirty="0"/>
              <a:t>., </a:t>
            </a:r>
            <a:r>
              <a:rPr lang="en-US" altLang="tr-TR" sz="2000"/>
              <a:t>P(A</a:t>
            </a:r>
            <a:r>
              <a:rPr lang="en-US" altLang="tr-TR" sz="2000" baseline="-25000"/>
              <a:t>25</a:t>
            </a:r>
            <a:r>
              <a:rPr lang="en-US" altLang="tr-TR" sz="2000"/>
              <a:t> gets me there on </a:t>
            </a:r>
            <a:r>
              <a:rPr lang="en-US" altLang="tr-TR" sz="2000" smtClean="0"/>
              <a:t>time | </a:t>
            </a:r>
            <a:r>
              <a:rPr lang="en-US" altLang="tr-TR" sz="2000" dirty="0"/>
              <a:t>no reported accidents, 5 a.m.) = </a:t>
            </a:r>
            <a:r>
              <a:rPr lang="en-US" altLang="tr-TR" sz="2000" dirty="0" smtClean="0"/>
              <a:t>0.15</a:t>
            </a:r>
            <a:endParaRPr lang="tr-TR" altLang="tr-TR" sz="2000" dirty="0" smtClean="0"/>
          </a:p>
          <a:p>
            <a:pPr marL="457200" lvl="1" indent="0">
              <a:buFont typeface="Arial" pitchFamily="34" charset="0"/>
              <a:buNone/>
            </a:pPr>
            <a:endParaRPr lang="en-US" altLang="tr-TR" sz="2000" dirty="0"/>
          </a:p>
        </p:txBody>
      </p:sp>
    </p:spTree>
    <p:extLst>
      <p:ext uri="{BB962C8B-B14F-4D97-AF65-F5344CB8AC3E}">
        <p14:creationId xmlns:p14="http://schemas.microsoft.com/office/powerpoint/2010/main" val="331527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altLang="tr-TR" dirty="0"/>
              <a:t>Making </a:t>
            </a:r>
            <a:r>
              <a:rPr lang="tr-TR" altLang="tr-TR" dirty="0" smtClean="0"/>
              <a:t>D</a:t>
            </a:r>
            <a:r>
              <a:rPr lang="en-US" altLang="tr-TR" dirty="0" err="1" smtClean="0"/>
              <a:t>ecisions</a:t>
            </a:r>
            <a:r>
              <a:rPr lang="en-US" altLang="tr-TR" dirty="0" smtClean="0"/>
              <a:t> </a:t>
            </a:r>
            <a:r>
              <a:rPr lang="en-US" altLang="tr-TR" dirty="0"/>
              <a:t>under </a:t>
            </a:r>
            <a:r>
              <a:rPr lang="tr-TR" altLang="tr-TR" dirty="0" smtClean="0"/>
              <a:t>U</a:t>
            </a:r>
            <a:r>
              <a:rPr lang="en-US" altLang="tr-TR" dirty="0" err="1" smtClean="0"/>
              <a:t>ncertainty</a:t>
            </a:r>
            <a:endParaRPr lang="tr-TR" dirty="0"/>
          </a:p>
        </p:txBody>
      </p:sp>
      <p:sp>
        <p:nvSpPr>
          <p:cNvPr id="3" name="İçerik Yer Tutucusu 2"/>
          <p:cNvSpPr>
            <a:spLocks noGrp="1"/>
          </p:cNvSpPr>
          <p:nvPr>
            <p:ph idx="1"/>
          </p:nvPr>
        </p:nvSpPr>
        <p:spPr/>
        <p:txBody>
          <a:bodyPr>
            <a:normAutofit/>
          </a:bodyPr>
          <a:lstStyle/>
          <a:p>
            <a:r>
              <a:rPr lang="en-US" altLang="tr-TR" sz="2400" dirty="0"/>
              <a:t>Suppose I believe the following</a:t>
            </a:r>
            <a:r>
              <a:rPr lang="en-US" altLang="tr-TR" sz="2400" dirty="0" smtClean="0"/>
              <a:t>:</a:t>
            </a:r>
            <a:endParaRPr lang="en-US" altLang="tr-TR" sz="2400" dirty="0"/>
          </a:p>
          <a:p>
            <a:pPr lvl="1">
              <a:buFontTx/>
              <a:buNone/>
            </a:pPr>
            <a:r>
              <a:rPr lang="en-US" altLang="tr-TR" sz="2000"/>
              <a:t>P(</a:t>
            </a:r>
            <a:r>
              <a:rPr lang="en-US" altLang="tr-TR" sz="2000" b="1">
                <a:solidFill>
                  <a:schemeClr val="accent5">
                    <a:lumMod val="50000"/>
                  </a:schemeClr>
                </a:solidFill>
              </a:rPr>
              <a:t>A</a:t>
            </a:r>
            <a:r>
              <a:rPr lang="en-US" altLang="tr-TR" sz="2000" b="1" baseline="-25000">
                <a:solidFill>
                  <a:schemeClr val="accent5">
                    <a:lumMod val="50000"/>
                  </a:schemeClr>
                </a:solidFill>
              </a:rPr>
              <a:t>25</a:t>
            </a:r>
            <a:r>
              <a:rPr lang="en-US" altLang="tr-TR" sz="2000"/>
              <a:t> </a:t>
            </a:r>
            <a:r>
              <a:rPr lang="en-US" altLang="tr-TR" sz="2000" smtClean="0"/>
              <a:t>gets me there on time | </a:t>
            </a:r>
            <a:r>
              <a:rPr lang="en-US" altLang="tr-TR" sz="2000" dirty="0"/>
              <a:t>…) </a:t>
            </a:r>
            <a:r>
              <a:rPr lang="en-US" altLang="tr-TR" sz="2000" dirty="0" smtClean="0"/>
              <a:t>= </a:t>
            </a:r>
            <a:r>
              <a:rPr lang="en-US" altLang="tr-TR" sz="2000" dirty="0"/>
              <a:t>0.04 </a:t>
            </a:r>
          </a:p>
          <a:p>
            <a:pPr lvl="1">
              <a:buFontTx/>
              <a:buNone/>
            </a:pPr>
            <a:r>
              <a:rPr lang="en-US" altLang="tr-TR" sz="2000"/>
              <a:t>P(</a:t>
            </a:r>
            <a:r>
              <a:rPr lang="en-US" altLang="tr-TR" sz="2000" b="1">
                <a:solidFill>
                  <a:schemeClr val="accent5">
                    <a:lumMod val="50000"/>
                  </a:schemeClr>
                </a:solidFill>
              </a:rPr>
              <a:t>A</a:t>
            </a:r>
            <a:r>
              <a:rPr lang="en-US" altLang="tr-TR" sz="2000" b="1" baseline="-25000">
                <a:solidFill>
                  <a:schemeClr val="accent5">
                    <a:lumMod val="50000"/>
                  </a:schemeClr>
                </a:solidFill>
              </a:rPr>
              <a:t>90</a:t>
            </a:r>
            <a:r>
              <a:rPr lang="en-US" altLang="tr-TR" sz="2000"/>
              <a:t> </a:t>
            </a:r>
            <a:r>
              <a:rPr lang="en-US" altLang="tr-TR" sz="2000" smtClean="0"/>
              <a:t>gets me there on time | </a:t>
            </a:r>
            <a:r>
              <a:rPr lang="en-US" altLang="tr-TR" sz="2000" dirty="0"/>
              <a:t>…) </a:t>
            </a:r>
            <a:r>
              <a:rPr lang="en-US" altLang="tr-TR" sz="2000" dirty="0" smtClean="0"/>
              <a:t>= </a:t>
            </a:r>
            <a:r>
              <a:rPr lang="en-US" altLang="tr-TR" sz="2000" dirty="0"/>
              <a:t>0.70 </a:t>
            </a:r>
          </a:p>
          <a:p>
            <a:pPr lvl="1">
              <a:buFontTx/>
              <a:buNone/>
            </a:pPr>
            <a:r>
              <a:rPr lang="en-US" altLang="tr-TR" sz="2000" dirty="0"/>
              <a:t>P(</a:t>
            </a:r>
            <a:r>
              <a:rPr lang="en-US" altLang="tr-TR" sz="2000" b="1" dirty="0">
                <a:solidFill>
                  <a:schemeClr val="accent5">
                    <a:lumMod val="50000"/>
                  </a:schemeClr>
                </a:solidFill>
              </a:rPr>
              <a:t>A</a:t>
            </a:r>
            <a:r>
              <a:rPr lang="en-US" altLang="tr-TR" sz="2000" b="1" baseline="-25000" dirty="0">
                <a:solidFill>
                  <a:schemeClr val="accent5">
                    <a:lumMod val="50000"/>
                  </a:schemeClr>
                </a:solidFill>
              </a:rPr>
              <a:t>120</a:t>
            </a:r>
            <a:r>
              <a:rPr lang="en-US" altLang="tr-TR" sz="2000" baseline="-25000" dirty="0"/>
              <a:t> </a:t>
            </a:r>
            <a:r>
              <a:rPr lang="en-US" altLang="tr-TR" sz="2000" dirty="0"/>
              <a:t>gets me there on time | </a:t>
            </a:r>
            <a:r>
              <a:rPr lang="en-US" altLang="tr-TR" sz="2000" dirty="0" smtClean="0"/>
              <a:t>…)= </a:t>
            </a:r>
            <a:r>
              <a:rPr lang="en-US" altLang="tr-TR" sz="2000" dirty="0"/>
              <a:t>0.95 </a:t>
            </a:r>
          </a:p>
          <a:p>
            <a:pPr lvl="1">
              <a:buFontTx/>
              <a:buNone/>
            </a:pPr>
            <a:r>
              <a:rPr lang="en-US" altLang="tr-TR" sz="2000" dirty="0"/>
              <a:t>P(</a:t>
            </a:r>
            <a:r>
              <a:rPr lang="en-US" altLang="tr-TR" sz="2000" b="1" dirty="0">
                <a:solidFill>
                  <a:schemeClr val="accent5">
                    <a:lumMod val="50000"/>
                  </a:schemeClr>
                </a:solidFill>
              </a:rPr>
              <a:t>A</a:t>
            </a:r>
            <a:r>
              <a:rPr lang="en-US" altLang="tr-TR" sz="2000" b="1" baseline="-25000" dirty="0">
                <a:solidFill>
                  <a:schemeClr val="accent5">
                    <a:lumMod val="50000"/>
                  </a:schemeClr>
                </a:solidFill>
              </a:rPr>
              <a:t>1440</a:t>
            </a:r>
            <a:r>
              <a:rPr lang="en-US" altLang="tr-TR" sz="2000" dirty="0"/>
              <a:t> gets me there on time | </a:t>
            </a:r>
            <a:r>
              <a:rPr lang="en-US" altLang="tr-TR" sz="2000" dirty="0" smtClean="0"/>
              <a:t>…)= </a:t>
            </a:r>
            <a:r>
              <a:rPr lang="en-US" altLang="tr-TR" sz="2000"/>
              <a:t>0.9999 </a:t>
            </a:r>
            <a:endParaRPr lang="en-US" altLang="tr-TR" sz="2400" dirty="0"/>
          </a:p>
          <a:p>
            <a:r>
              <a:rPr lang="en-US" altLang="tr-TR" sz="2400" dirty="0"/>
              <a:t>Which action to </a:t>
            </a:r>
            <a:r>
              <a:rPr lang="en-US" altLang="tr-TR" sz="2400" dirty="0" smtClean="0"/>
              <a:t>choose?</a:t>
            </a:r>
            <a:endParaRPr lang="tr-TR" altLang="tr-TR" sz="2400" dirty="0" smtClean="0"/>
          </a:p>
          <a:p>
            <a:pPr lvl="1"/>
            <a:r>
              <a:rPr lang="en-US" altLang="tr-TR" sz="2000" dirty="0" smtClean="0"/>
              <a:t>Depends on my preferences for missing flight vs. time spent waiting, etc.</a:t>
            </a:r>
          </a:p>
          <a:p>
            <a:r>
              <a:rPr lang="en-US" altLang="tr-TR" sz="2400" dirty="0" smtClean="0">
                <a:solidFill>
                  <a:schemeClr val="accent5">
                    <a:lumMod val="50000"/>
                  </a:schemeClr>
                </a:solidFill>
              </a:rPr>
              <a:t>Utility </a:t>
            </a:r>
            <a:r>
              <a:rPr lang="en-US" altLang="tr-TR" sz="2400" dirty="0">
                <a:solidFill>
                  <a:schemeClr val="accent5">
                    <a:lumMod val="50000"/>
                  </a:schemeClr>
                </a:solidFill>
              </a:rPr>
              <a:t>theory </a:t>
            </a:r>
            <a:r>
              <a:rPr lang="en-US" altLang="tr-TR" sz="2400" dirty="0"/>
              <a:t>is used to represent and infer </a:t>
            </a:r>
            <a:r>
              <a:rPr lang="en-US" altLang="tr-TR" sz="2400" dirty="0" smtClean="0"/>
              <a:t>preferences</a:t>
            </a:r>
            <a:endParaRPr lang="en-US" altLang="tr-TR" sz="2400" dirty="0"/>
          </a:p>
          <a:p>
            <a:r>
              <a:rPr lang="en-US" altLang="tr-TR" sz="2400" dirty="0">
                <a:solidFill>
                  <a:schemeClr val="accent5">
                    <a:lumMod val="50000"/>
                  </a:schemeClr>
                </a:solidFill>
              </a:rPr>
              <a:t>Decision theory </a:t>
            </a:r>
            <a:r>
              <a:rPr lang="en-US" altLang="tr-TR" sz="2400" dirty="0"/>
              <a:t>= probability theory + utility </a:t>
            </a:r>
            <a:r>
              <a:rPr lang="en-US" altLang="tr-TR" sz="2400" dirty="0" smtClean="0"/>
              <a:t>theory</a:t>
            </a:r>
            <a:endParaRPr lang="en-US" altLang="tr-TR" sz="2400" dirty="0"/>
          </a:p>
        </p:txBody>
      </p:sp>
    </p:spTree>
    <p:extLst>
      <p:ext uri="{BB962C8B-B14F-4D97-AF65-F5344CB8AC3E}">
        <p14:creationId xmlns:p14="http://schemas.microsoft.com/office/powerpoint/2010/main" val="3175330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Probability</a:t>
            </a:r>
            <a:r>
              <a:rPr lang="tr-TR" dirty="0" smtClean="0"/>
              <a:t> Basics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fontScale="77500" lnSpcReduction="20000"/>
              </a:bodyPr>
              <a:lstStyle/>
              <a:p>
                <a:pPr>
                  <a:lnSpc>
                    <a:spcPct val="120000"/>
                  </a:lnSpc>
                  <a:spcBef>
                    <a:spcPts val="300"/>
                  </a:spcBef>
                  <a:spcAft>
                    <a:spcPts val="300"/>
                  </a:spcAft>
                </a:pPr>
                <a:r>
                  <a:rPr lang="tr-TR" dirty="0" smtClean="0"/>
                  <a:t>T</a:t>
                </a:r>
                <a:r>
                  <a:rPr lang="en-US" dirty="0" smtClean="0"/>
                  <a:t>he </a:t>
                </a:r>
                <a:r>
                  <a:rPr lang="en-US" dirty="0"/>
                  <a:t>sample </a:t>
                </a:r>
                <a:r>
                  <a:rPr lang="en-US" dirty="0" smtClean="0"/>
                  <a:t>space</a:t>
                </a:r>
                <a:r>
                  <a:rPr lang="tr-TR" dirty="0" smtClean="0"/>
                  <a:t>: </a:t>
                </a:r>
                <a:r>
                  <a:rPr lang="el-GR" dirty="0" smtClean="0"/>
                  <a:t>Ω</a:t>
                </a:r>
                <a:endParaRPr lang="tr-TR" dirty="0" smtClean="0"/>
              </a:p>
              <a:p>
                <a:pPr>
                  <a:lnSpc>
                    <a:spcPct val="120000"/>
                  </a:lnSpc>
                  <a:spcBef>
                    <a:spcPts val="300"/>
                  </a:spcBef>
                  <a:spcAft>
                    <a:spcPts val="300"/>
                  </a:spcAft>
                </a:pPr>
                <a:r>
                  <a:rPr lang="tr-TR" dirty="0" smtClean="0"/>
                  <a:t>A </a:t>
                </a:r>
                <a:r>
                  <a:rPr lang="en-US" dirty="0" smtClean="0"/>
                  <a:t>sample </a:t>
                </a:r>
                <a:r>
                  <a:rPr lang="en-US" dirty="0"/>
                  <a:t>point/possible world/atomic </a:t>
                </a:r>
                <a:r>
                  <a:rPr lang="en-US" dirty="0" smtClean="0"/>
                  <a:t>event</a:t>
                </a:r>
                <a:r>
                  <a:rPr lang="tr-TR" dirty="0" smtClean="0"/>
                  <a:t>:</a:t>
                </a:r>
              </a:p>
              <a:p>
                <a:pPr lvl="1">
                  <a:lnSpc>
                    <a:spcPct val="120000"/>
                  </a:lnSpc>
                  <a:spcBef>
                    <a:spcPts val="300"/>
                  </a:spcBef>
                  <a:spcAft>
                    <a:spcPts val="300"/>
                  </a:spcAft>
                </a:pPr>
                <a14:m>
                  <m:oMath xmlns:m="http://schemas.openxmlformats.org/officeDocument/2006/math">
                    <m:r>
                      <a:rPr lang="tr-TR" i="1">
                        <a:latin typeface="Cambria Math"/>
                        <a:ea typeface="Cambria Math"/>
                      </a:rPr>
                      <m:t>𝜔</m:t>
                    </m:r>
                    <m:r>
                      <a:rPr lang="tr-TR" b="0" i="1" smtClean="0">
                        <a:latin typeface="Cambria Math"/>
                        <a:ea typeface="Cambria Math"/>
                      </a:rPr>
                      <m:t> </m:t>
                    </m:r>
                    <m:r>
                      <a:rPr lang="tr-TR" b="0" i="0" smtClean="0">
                        <a:latin typeface="Cambria Math"/>
                        <a:ea typeface="Cambria Math"/>
                      </a:rPr>
                      <m:t> </m:t>
                    </m:r>
                    <m:r>
                      <m:rPr>
                        <m:sty m:val="p"/>
                      </m:rPr>
                      <a:rPr lang="tr-TR" b="0" i="0" smtClean="0">
                        <a:latin typeface="Cambria Math"/>
                        <a:ea typeface="Cambria Math"/>
                      </a:rPr>
                      <m:t>s</m:t>
                    </m:r>
                  </m:oMath>
                </a14:m>
                <a:r>
                  <a:rPr lang="tr-TR" dirty="0" err="1" smtClean="0">
                    <a:ea typeface="Cambria Math"/>
                  </a:rPr>
                  <a:t>uch</a:t>
                </a:r>
                <a:r>
                  <a:rPr lang="tr-TR" dirty="0" smtClean="0">
                    <a:ea typeface="Cambria Math"/>
                  </a:rPr>
                  <a:t> </a:t>
                </a:r>
                <a:r>
                  <a:rPr lang="tr-TR" dirty="0" err="1" smtClean="0">
                    <a:ea typeface="Cambria Math"/>
                  </a:rPr>
                  <a:t>that</a:t>
                </a:r>
                <a:r>
                  <a:rPr lang="tr-TR" dirty="0" smtClean="0">
                    <a:ea typeface="Cambria Math"/>
                  </a:rPr>
                  <a:t> </a:t>
                </a:r>
                <a14:m>
                  <m:oMath xmlns:m="http://schemas.openxmlformats.org/officeDocument/2006/math">
                    <m:r>
                      <a:rPr lang="en-US" i="1">
                        <a:latin typeface="Cambria Math"/>
                      </a:rPr>
                      <m:t>∀ </m:t>
                    </m:r>
                    <m:r>
                      <a:rPr lang="en-US" i="1">
                        <a:latin typeface="Cambria Math"/>
                      </a:rPr>
                      <m:t>𝜔</m:t>
                    </m:r>
                    <m:r>
                      <a:rPr lang="en-US" i="1">
                        <a:latin typeface="Cambria Math"/>
                      </a:rPr>
                      <m:t>∈</m:t>
                    </m:r>
                    <m:r>
                      <a:rPr lang="en-US">
                        <a:latin typeface="Cambria Math"/>
                      </a:rPr>
                      <m:t> </m:t>
                    </m:r>
                    <m:r>
                      <a:rPr lang="en-US" i="1">
                        <a:latin typeface="Cambria Math"/>
                      </a:rPr>
                      <m:t>𝛺</m:t>
                    </m:r>
                  </m:oMath>
                </a14:m>
                <a:endParaRPr lang="en-US" dirty="0"/>
              </a:p>
              <a:p>
                <a:pPr>
                  <a:lnSpc>
                    <a:spcPct val="120000"/>
                  </a:lnSpc>
                  <a:spcBef>
                    <a:spcPts val="300"/>
                  </a:spcBef>
                  <a:spcAft>
                    <a:spcPts val="300"/>
                  </a:spcAft>
                </a:pPr>
                <a:r>
                  <a:rPr lang="en-US" dirty="0" smtClean="0"/>
                  <a:t>A </a:t>
                </a:r>
                <a:r>
                  <a:rPr lang="en-US" dirty="0"/>
                  <a:t>probability space or probability </a:t>
                </a:r>
                <a:r>
                  <a:rPr lang="en-US" dirty="0" smtClean="0"/>
                  <a:t>model</a:t>
                </a:r>
                <a:r>
                  <a:rPr lang="tr-TR" dirty="0" smtClean="0"/>
                  <a:t>:</a:t>
                </a:r>
              </a:p>
              <a:p>
                <a:pPr lvl="1">
                  <a:lnSpc>
                    <a:spcPct val="120000"/>
                  </a:lnSpc>
                  <a:spcBef>
                    <a:spcPts val="300"/>
                  </a:spcBef>
                  <a:spcAft>
                    <a:spcPts val="300"/>
                  </a:spcAft>
                </a:pPr>
                <a:r>
                  <a:rPr lang="en-US" dirty="0" smtClean="0"/>
                  <a:t>a </a:t>
                </a:r>
                <a:r>
                  <a:rPr lang="en-US" dirty="0"/>
                  <a:t>sample </a:t>
                </a:r>
                <a:r>
                  <a:rPr lang="en-US" dirty="0" smtClean="0"/>
                  <a:t>space</a:t>
                </a:r>
                <a:r>
                  <a:rPr lang="tr-TR" dirty="0" smtClean="0"/>
                  <a:t> of P(</a:t>
                </a:r>
                <a14:m>
                  <m:oMath xmlns:m="http://schemas.openxmlformats.org/officeDocument/2006/math">
                    <m:r>
                      <a:rPr lang="tr-TR" i="1">
                        <a:latin typeface="Cambria Math"/>
                        <a:ea typeface="Cambria Math"/>
                      </a:rPr>
                      <m:t>𝜔</m:t>
                    </m:r>
                  </m:oMath>
                </a14:m>
                <a:r>
                  <a:rPr lang="tr-TR" dirty="0" smtClean="0"/>
                  <a:t>) </a:t>
                </a:r>
                <a:r>
                  <a:rPr lang="en-US" dirty="0" smtClean="0"/>
                  <a:t>for </a:t>
                </a:r>
                <a:r>
                  <a:rPr lang="en-US" dirty="0"/>
                  <a:t>every </a:t>
                </a:r>
                <a14:m>
                  <m:oMath xmlns:m="http://schemas.openxmlformats.org/officeDocument/2006/math">
                    <m:r>
                      <a:rPr lang="tr-TR" i="1">
                        <a:latin typeface="Cambria Math"/>
                        <a:ea typeface="Cambria Math"/>
                      </a:rPr>
                      <m:t>𝜔</m:t>
                    </m:r>
                    <m:r>
                      <a:rPr lang="tr-TR" i="1">
                        <a:latin typeface="Cambria Math"/>
                        <a:ea typeface="Cambria Math"/>
                      </a:rPr>
                      <m:t>∈</m:t>
                    </m:r>
                  </m:oMath>
                </a14:m>
                <a:r>
                  <a:rPr lang="tr-TR" dirty="0"/>
                  <a:t> </a:t>
                </a:r>
                <a:r>
                  <a:rPr lang="el-GR" dirty="0" smtClean="0"/>
                  <a:t>Ω</a:t>
                </a:r>
                <a:r>
                  <a:rPr lang="tr-TR" dirty="0" smtClean="0"/>
                  <a:t> </a:t>
                </a:r>
                <a:r>
                  <a:rPr lang="tr-TR" dirty="0" err="1" smtClean="0"/>
                  <a:t>such</a:t>
                </a:r>
                <a:r>
                  <a:rPr lang="tr-TR" dirty="0" smtClean="0"/>
                  <a:t> </a:t>
                </a:r>
                <a:r>
                  <a:rPr lang="tr-TR" dirty="0" err="1" smtClean="0"/>
                  <a:t>that</a:t>
                </a:r>
                <a:endParaRPr lang="tr-TR" dirty="0" smtClean="0"/>
              </a:p>
              <a:p>
                <a:pPr lvl="2">
                  <a:lnSpc>
                    <a:spcPct val="120000"/>
                  </a:lnSpc>
                  <a:spcBef>
                    <a:spcPts val="300"/>
                  </a:spcBef>
                  <a:spcAft>
                    <a:spcPts val="300"/>
                  </a:spcAft>
                </a:pPr>
                <a14:m>
                  <m:oMath xmlns:m="http://schemas.openxmlformats.org/officeDocument/2006/math">
                    <m:r>
                      <a:rPr lang="en-US" i="1">
                        <a:latin typeface="Cambria Math"/>
                      </a:rPr>
                      <m:t>0≤</m:t>
                    </m:r>
                    <m:r>
                      <a:rPr lang="en-US" i="1">
                        <a:latin typeface="Cambria Math"/>
                      </a:rPr>
                      <m:t>𝑃</m:t>
                    </m:r>
                    <m:r>
                      <a:rPr lang="en-US" i="1">
                        <a:latin typeface="Cambria Math"/>
                      </a:rPr>
                      <m:t>(</m:t>
                    </m:r>
                    <m:r>
                      <a:rPr lang="en-US" i="1">
                        <a:latin typeface="Cambria Math"/>
                      </a:rPr>
                      <m:t>𝜔</m:t>
                    </m:r>
                    <m:r>
                      <a:rPr lang="en-US" i="1">
                        <a:latin typeface="Cambria Math"/>
                      </a:rPr>
                      <m:t>)≤1</m:t>
                    </m:r>
                  </m:oMath>
                </a14:m>
                <a:r>
                  <a:rPr lang="en-US" dirty="0"/>
                  <a:t> and </a:t>
                </a:r>
                <a14:m>
                  <m:oMath xmlns:m="http://schemas.openxmlformats.org/officeDocument/2006/math">
                    <m:nary>
                      <m:naryPr>
                        <m:chr m:val="∑"/>
                        <m:limLoc m:val="subSup"/>
                        <m:supHide m:val="on"/>
                        <m:ctrlPr>
                          <a:rPr lang="en-US" i="1">
                            <a:latin typeface="Cambria Math" panose="02040503050406030204" pitchFamily="18" charset="0"/>
                          </a:rPr>
                        </m:ctrlPr>
                      </m:naryPr>
                      <m:sub>
                        <m:r>
                          <a:rPr lang="en-US" i="1">
                            <a:latin typeface="Cambria Math"/>
                          </a:rPr>
                          <m:t>𝜔</m:t>
                        </m:r>
                      </m:sub>
                      <m:sup/>
                      <m:e>
                        <m:r>
                          <a:rPr lang="en-US" i="1">
                            <a:latin typeface="Cambria Math"/>
                          </a:rPr>
                          <m:t>𝑃</m:t>
                        </m:r>
                        <m:r>
                          <a:rPr lang="en-US" i="1">
                            <a:latin typeface="Cambria Math"/>
                          </a:rPr>
                          <m:t>(</m:t>
                        </m:r>
                        <m:r>
                          <a:rPr lang="en-US" i="1">
                            <a:latin typeface="Cambria Math"/>
                          </a:rPr>
                          <m:t>𝜔</m:t>
                        </m:r>
                        <m:r>
                          <a:rPr lang="en-US" i="1">
                            <a:latin typeface="Cambria Math"/>
                          </a:rPr>
                          <m:t>)</m:t>
                        </m:r>
                      </m:e>
                    </m:nary>
                    <m:r>
                      <a:rPr lang="en-US" i="1">
                        <a:latin typeface="Cambria Math"/>
                      </a:rPr>
                      <m:t>=1</m:t>
                    </m:r>
                  </m:oMath>
                </a14:m>
                <a:endParaRPr lang="en-US" dirty="0"/>
              </a:p>
              <a:p>
                <a:pPr>
                  <a:lnSpc>
                    <a:spcPct val="120000"/>
                  </a:lnSpc>
                  <a:spcBef>
                    <a:spcPts val="300"/>
                  </a:spcBef>
                  <a:spcAft>
                    <a:spcPts val="300"/>
                  </a:spcAft>
                </a:pPr>
                <a:r>
                  <a:rPr lang="en-US" dirty="0" smtClean="0"/>
                  <a:t>An </a:t>
                </a:r>
                <a:r>
                  <a:rPr lang="en-US" dirty="0"/>
                  <a:t>event A is an arbitrary subset of </a:t>
                </a:r>
                <a14:m>
                  <m:oMath xmlns:m="http://schemas.openxmlformats.org/officeDocument/2006/math">
                    <m:r>
                      <a:rPr lang="en-US" i="1">
                        <a:latin typeface="Cambria Math"/>
                      </a:rPr>
                      <m:t>𝛺</m:t>
                    </m:r>
                  </m:oMath>
                </a14:m>
                <a:r>
                  <a:rPr lang="en-US" dirty="0"/>
                  <a:t> such that</a:t>
                </a:r>
                <a:endParaRPr lang="tr-TR" dirty="0" smtClean="0"/>
              </a:p>
              <a:p>
                <a:pPr lvl="1">
                  <a:lnSpc>
                    <a:spcPct val="120000"/>
                  </a:lnSpc>
                  <a:spcBef>
                    <a:spcPts val="300"/>
                  </a:spcBef>
                  <a:spcAft>
                    <a:spcPts val="300"/>
                  </a:spcAft>
                </a:pP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nary>
                      <m:naryPr>
                        <m:chr m:val="∑"/>
                        <m:limLoc m:val="subSup"/>
                        <m:supHide m:val="on"/>
                        <m:ctrlPr>
                          <a:rPr lang="en-US" i="1">
                            <a:latin typeface="Cambria Math" panose="02040503050406030204" pitchFamily="18" charset="0"/>
                          </a:rPr>
                        </m:ctrlPr>
                      </m:naryPr>
                      <m:sub>
                        <m:r>
                          <a:rPr lang="en-US" i="1">
                            <a:latin typeface="Cambria Math"/>
                          </a:rPr>
                          <m:t>{</m:t>
                        </m:r>
                        <m:r>
                          <a:rPr lang="en-US" i="1">
                            <a:latin typeface="Cambria Math"/>
                          </a:rPr>
                          <m:t>𝜔</m:t>
                        </m:r>
                        <m:r>
                          <a:rPr lang="en-US" i="1">
                            <a:latin typeface="Cambria Math"/>
                          </a:rPr>
                          <m:t>∈</m:t>
                        </m:r>
                        <m:r>
                          <a:rPr lang="en-US">
                            <a:latin typeface="Cambria Math"/>
                          </a:rPr>
                          <m:t> </m:t>
                        </m:r>
                        <m:r>
                          <a:rPr lang="en-US" i="1">
                            <a:latin typeface="Cambria Math"/>
                          </a:rPr>
                          <m:t>𝐴</m:t>
                        </m:r>
                        <m:r>
                          <a:rPr lang="en-US" i="1">
                            <a:latin typeface="Cambria Math"/>
                          </a:rPr>
                          <m:t>}</m:t>
                        </m:r>
                      </m:sub>
                      <m:sup/>
                      <m:e>
                        <m:r>
                          <a:rPr lang="en-US" i="1">
                            <a:latin typeface="Cambria Math"/>
                          </a:rPr>
                          <m:t>𝑃</m:t>
                        </m:r>
                        <m:r>
                          <a:rPr lang="en-US" i="1">
                            <a:latin typeface="Cambria Math"/>
                          </a:rPr>
                          <m:t>(</m:t>
                        </m:r>
                        <m:r>
                          <a:rPr lang="en-US" i="1">
                            <a:latin typeface="Cambria Math"/>
                          </a:rPr>
                          <m:t>𝜔</m:t>
                        </m:r>
                        <m:r>
                          <a:rPr lang="en-US" i="1">
                            <a:latin typeface="Cambria Math"/>
                          </a:rPr>
                          <m:t>)</m:t>
                        </m:r>
                      </m:e>
                    </m:nary>
                  </m:oMath>
                </a14:m>
                <a:endParaRPr lang="tr-TR" dirty="0" smtClean="0"/>
              </a:p>
              <a:p>
                <a:pPr>
                  <a:lnSpc>
                    <a:spcPct val="120000"/>
                  </a:lnSpc>
                  <a:spcBef>
                    <a:spcPts val="300"/>
                  </a:spcBef>
                  <a:spcAft>
                    <a:spcPts val="300"/>
                  </a:spcAft>
                </a:pPr>
                <a14:m>
                  <m:oMath xmlns:m="http://schemas.openxmlformats.org/officeDocument/2006/math">
                    <m:sSup>
                      <m:sSupPr>
                        <m:ctrlPr>
                          <a:rPr lang="en-US" i="1">
                            <a:latin typeface="Cambria Math" panose="02040503050406030204" pitchFamily="18" charset="0"/>
                          </a:rPr>
                        </m:ctrlPr>
                      </m:sSupPr>
                      <m:e>
                        <m:r>
                          <a:rPr lang="en-US" i="1">
                            <a:latin typeface="Cambria Math"/>
                          </a:rPr>
                          <m:t>𝐴</m:t>
                        </m:r>
                      </m:e>
                      <m:sup>
                        <m:r>
                          <a:rPr lang="en-US" i="1">
                            <a:latin typeface="Cambria Math"/>
                          </a:rPr>
                          <m:t>𝐶</m:t>
                        </m:r>
                      </m:sup>
                    </m:sSup>
                  </m:oMath>
                </a14:m>
                <a:r>
                  <a:rPr lang="en-US" dirty="0"/>
                  <a:t> is complementary probability of A such that 	</a:t>
                </a:r>
                <a14:m>
                  <m:oMath xmlns:m="http://schemas.openxmlformats.org/officeDocument/2006/math">
                    <m:r>
                      <a:rPr lang="en-US" i="1">
                        <a:latin typeface="Cambria Math"/>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𝐴</m:t>
                            </m:r>
                          </m:e>
                          <m:sup>
                            <m:r>
                              <a:rPr lang="en-US" i="1">
                                <a:latin typeface="Cambria Math"/>
                              </a:rPr>
                              <m:t>𝐶</m:t>
                            </m:r>
                          </m:sup>
                        </m:sSup>
                      </m:e>
                    </m:d>
                    <m:r>
                      <a:rPr lang="en-US" i="1">
                        <a:latin typeface="Cambria Math"/>
                      </a:rPr>
                      <m:t>=</m:t>
                    </m:r>
                    <m:nary>
                      <m:naryPr>
                        <m:chr m:val="∑"/>
                        <m:limLoc m:val="subSup"/>
                        <m:supHide m:val="on"/>
                        <m:ctrlPr>
                          <a:rPr lang="en-US" i="1">
                            <a:latin typeface="Cambria Math" panose="02040503050406030204" pitchFamily="18" charset="0"/>
                          </a:rPr>
                        </m:ctrlPr>
                      </m:naryPr>
                      <m:sub>
                        <m:r>
                          <a:rPr lang="en-US" i="1">
                            <a:latin typeface="Cambria Math"/>
                          </a:rPr>
                          <m:t>{</m:t>
                        </m:r>
                        <m:r>
                          <a:rPr lang="en-US" i="1">
                            <a:latin typeface="Cambria Math"/>
                          </a:rPr>
                          <m:t>𝜔</m:t>
                        </m:r>
                        <m:r>
                          <a:rPr lang="en-US" i="1">
                            <a:latin typeface="Cambria Math"/>
                          </a:rPr>
                          <m:t>∉</m:t>
                        </m:r>
                        <m:r>
                          <a:rPr lang="en-US">
                            <a:latin typeface="Cambria Math"/>
                          </a:rPr>
                          <m:t> </m:t>
                        </m:r>
                        <m:r>
                          <a:rPr lang="en-US" i="1">
                            <a:latin typeface="Cambria Math"/>
                          </a:rPr>
                          <m:t>𝐴</m:t>
                        </m:r>
                        <m:r>
                          <a:rPr lang="en-US" i="1">
                            <a:latin typeface="Cambria Math"/>
                          </a:rPr>
                          <m:t>}</m:t>
                        </m:r>
                      </m:sub>
                      <m:sup/>
                      <m:e>
                        <m:r>
                          <a:rPr lang="en-US" i="1">
                            <a:latin typeface="Cambria Math"/>
                          </a:rPr>
                          <m:t>𝑃</m:t>
                        </m:r>
                        <m:d>
                          <m:dPr>
                            <m:ctrlPr>
                              <a:rPr lang="en-US" i="1">
                                <a:latin typeface="Cambria Math" panose="02040503050406030204" pitchFamily="18" charset="0"/>
                              </a:rPr>
                            </m:ctrlPr>
                          </m:dPr>
                          <m:e>
                            <m:r>
                              <a:rPr lang="en-US" i="1">
                                <a:latin typeface="Cambria Math"/>
                              </a:rPr>
                              <m:t>𝜔</m:t>
                            </m:r>
                          </m:e>
                        </m:d>
                        <m:r>
                          <a:rPr lang="en-US" i="1">
                            <a:latin typeface="Cambria Math"/>
                          </a:rPr>
                          <m:t>=1−</m:t>
                        </m:r>
                        <m:r>
                          <a:rPr lang="en-US" i="1">
                            <a:latin typeface="Cambria Math"/>
                          </a:rPr>
                          <m:t>𝑃</m:t>
                        </m:r>
                        <m:r>
                          <a:rPr lang="en-US" i="1">
                            <a:latin typeface="Cambria Math"/>
                          </a:rPr>
                          <m:t>(</m:t>
                        </m:r>
                        <m:r>
                          <a:rPr lang="en-US" i="1">
                            <a:latin typeface="Cambria Math"/>
                          </a:rPr>
                          <m:t>𝐴</m:t>
                        </m:r>
                        <m:r>
                          <a:rPr lang="en-US" i="1">
                            <a:latin typeface="Cambria Math"/>
                          </a:rPr>
                          <m:t>)</m:t>
                        </m:r>
                      </m:e>
                    </m:nary>
                  </m:oMath>
                </a14:m>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037" t="-943"/>
                </a:stretch>
              </a:blipFill>
            </p:spPr>
            <p:txBody>
              <a:bodyPr/>
              <a:lstStyle/>
              <a:p>
                <a:r>
                  <a:rPr lang="en-US">
                    <a:noFill/>
                  </a:rPr>
                  <a:t> </a:t>
                </a:r>
              </a:p>
            </p:txBody>
          </p:sp>
        </mc:Fallback>
      </mc:AlternateContent>
    </p:spTree>
    <p:extLst>
      <p:ext uri="{BB962C8B-B14F-4D97-AF65-F5344CB8AC3E}">
        <p14:creationId xmlns:p14="http://schemas.microsoft.com/office/powerpoint/2010/main" val="4023421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A Simple </a:t>
            </a:r>
            <a:r>
              <a:rPr lang="tr-TR" dirty="0" err="1" smtClean="0"/>
              <a:t>Example</a:t>
            </a:r>
            <a:r>
              <a:rPr lang="tr-TR" dirty="0" smtClean="0"/>
              <a:t>: Rolling a </a:t>
            </a:r>
            <a:r>
              <a:rPr lang="tr-TR" dirty="0" err="1" smtClean="0"/>
              <a:t>Dice</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fontScale="85000" lnSpcReduction="10000"/>
              </a:bodyPr>
              <a:lstStyle/>
              <a:p>
                <a:pPr lvl="0">
                  <a:lnSpc>
                    <a:spcPct val="120000"/>
                  </a:lnSpc>
                  <a:spcBef>
                    <a:spcPts val="0"/>
                  </a:spcBef>
                </a:pPr>
                <a:r>
                  <a:rPr lang="en-US" dirty="0" smtClean="0"/>
                  <a:t>Sample </a:t>
                </a:r>
                <a:r>
                  <a:rPr lang="en-US" dirty="0"/>
                  <a:t>space: </a:t>
                </a:r>
                <a14:m>
                  <m:oMath xmlns:m="http://schemas.openxmlformats.org/officeDocument/2006/math">
                    <m:r>
                      <a:rPr lang="en-US" i="1">
                        <a:latin typeface="Cambria Math" panose="02040503050406030204" pitchFamily="18" charset="0"/>
                      </a:rPr>
                      <m:t>𝛺</m:t>
                    </m:r>
                    <m:r>
                      <a:rPr lang="en-US" i="1">
                        <a:latin typeface="Cambria Math" panose="02040503050406030204" pitchFamily="18" charset="0"/>
                      </a:rPr>
                      <m:t>={1,2,3,4,5,6}</m:t>
                    </m:r>
                  </m:oMath>
                </a14:m>
                <a:endParaRPr lang="en-US" dirty="0"/>
              </a:p>
              <a:p>
                <a:pPr lvl="0">
                  <a:lnSpc>
                    <a:spcPct val="120000"/>
                  </a:lnSpc>
                  <a:spcBef>
                    <a:spcPts val="0"/>
                  </a:spcBef>
                </a:pPr>
                <a:r>
                  <a:rPr lang="en-US" dirty="0"/>
                  <a:t>Sample point: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=5</m:t>
                    </m:r>
                  </m:oMath>
                </a14:m>
                <a:endParaRPr lang="en-US" dirty="0"/>
              </a:p>
              <a:p>
                <a:pPr lvl="0">
                  <a:lnSpc>
                    <a:spcPct val="120000"/>
                  </a:lnSpc>
                  <a:spcBef>
                    <a:spcPts val="0"/>
                  </a:spcBef>
                </a:pPr>
                <a:r>
                  <a:rPr lang="en-US" dirty="0"/>
                  <a:t>Probability model: </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oMath>
                </a14:m>
                <a:endParaRPr lang="en-US" dirty="0"/>
              </a:p>
              <a:p>
                <a:pPr marL="811213" lvl="2" indent="-182563">
                  <a:lnSpc>
                    <a:spcPct val="120000"/>
                  </a:lnSpc>
                  <a:spcBef>
                    <a:spcPts val="0"/>
                  </a:spcBef>
                </a:pPr>
                <a:r>
                  <a:rPr lang="en-US" dirty="0"/>
                  <a:t>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=1</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=2</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=3</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=4</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=5</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=6</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oMath>
                </a14:m>
                <a:endParaRPr lang="en-US" dirty="0"/>
              </a:p>
              <a:p>
                <a:pPr lvl="0">
                  <a:lnSpc>
                    <a:spcPct val="120000"/>
                  </a:lnSpc>
                  <a:spcBef>
                    <a:spcPts val="0"/>
                  </a:spcBef>
                </a:pPr>
                <a:r>
                  <a:rPr lang="en-US" dirty="0"/>
                  <a:t>An event  A and its complement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𝐶</m:t>
                        </m:r>
                      </m:sup>
                    </m:sSup>
                  </m:oMath>
                </a14:m>
                <a:r>
                  <a:rPr lang="en-US" dirty="0"/>
                  <a:t>: </a:t>
                </a:r>
              </a:p>
              <a:p>
                <a:pPr lvl="1">
                  <a:lnSpc>
                    <a:spcPct val="120000"/>
                  </a:lnSpc>
                  <a:spcBef>
                    <a:spcPts val="0"/>
                  </a:spcBef>
                </a:pPr>
                <a:r>
                  <a:rPr lang="en-US" dirty="0"/>
                  <a:t>A =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&lt;4,  </m:t>
                    </m:r>
                  </m:oMath>
                </a14:m>
                <a:endParaRPr lang="tr-TR" i="1" dirty="0" smtClean="0"/>
              </a:p>
              <a:p>
                <a:pPr lvl="1">
                  <a:lnSpc>
                    <a:spcPct val="120000"/>
                  </a:lnSpc>
                  <a:spcBef>
                    <a:spcPts val="0"/>
                  </a:spcBef>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&lt;4</m:t>
                        </m:r>
                      </m:e>
                    </m:d>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=1</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=2</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=3</m:t>
                    </m:r>
                  </m:oMath>
                </a14:m>
                <a:r>
                  <a:rPr lang="en-US" dirty="0"/>
                  <a:t>)=</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6</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endParaRPr lang="en-US" dirty="0"/>
              </a:p>
              <a:p>
                <a:pPr lvl="1">
                  <a:lnSpc>
                    <a:spcPct val="120000"/>
                  </a:lnSpc>
                  <a:spcBef>
                    <a:spcPts val="0"/>
                  </a:spcBef>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𝐶</m:t>
                        </m:r>
                      </m:sup>
                    </m:sSup>
                  </m:oMath>
                </a14:m>
                <a:r>
                  <a:rPr lang="en-US" dirty="0"/>
                  <a:t>= </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≥4,  </m:t>
                    </m:r>
                  </m:oMath>
                </a14:m>
                <a:endParaRPr lang="tr-TR" i="1" dirty="0" smtClean="0"/>
              </a:p>
              <a:p>
                <a:pPr lvl="1">
                  <a:lnSpc>
                    <a:spcPct val="120000"/>
                  </a:lnSpc>
                  <a:spcBef>
                    <a:spcPts val="0"/>
                  </a:spcBef>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≥4</m:t>
                        </m:r>
                      </m:e>
                    </m:d>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=4</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=5</m:t>
                    </m:r>
                  </m:oMath>
                </a14:m>
                <a:r>
                  <a:rPr lang="en-US" dirty="0"/>
                  <a:t>)+ P(</a:t>
                </a:r>
                <a14:m>
                  <m:oMath xmlns:m="http://schemas.openxmlformats.org/officeDocument/2006/math">
                    <m:r>
                      <a:rPr lang="en-US" i="1">
                        <a:latin typeface="Cambria Math" panose="02040503050406030204" pitchFamily="18" charset="0"/>
                      </a:rPr>
                      <m:t>𝜔</m:t>
                    </m:r>
                    <m:r>
                      <a:rPr lang="en-US" i="1">
                        <a:latin typeface="Cambria Math" panose="02040503050406030204" pitchFamily="18" charset="0"/>
                      </a:rPr>
                      <m:t>=6</m:t>
                    </m:r>
                  </m:oMath>
                </a14:m>
                <a:r>
                  <a:rPr lang="en-US" dirty="0"/>
                  <a:t>) ) =</a:t>
                </a:r>
                <a14:m>
                  <m:oMath xmlns:m="http://schemas.openxmlformats.org/officeDocument/2006/math">
                    <m:r>
                      <a:rPr lang="en-US" i="1">
                        <a:latin typeface="Cambria Math" panose="02040503050406030204" pitchFamily="18" charset="0"/>
                      </a:rPr>
                      <m:t> 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endParaRPr lang="en-US" dirty="0"/>
              </a:p>
              <a:p>
                <a:pPr>
                  <a:lnSpc>
                    <a:spcPct val="120000"/>
                  </a:lnSpc>
                  <a:spcBef>
                    <a:spcPts val="0"/>
                  </a:spcBef>
                </a:pP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259" t="-809" b="-1078"/>
                </a:stretch>
              </a:blipFill>
            </p:spPr>
            <p:txBody>
              <a:bodyPr/>
              <a:lstStyle/>
              <a:p>
                <a:r>
                  <a:rPr lang="en-US">
                    <a:noFill/>
                  </a:rPr>
                  <a:t> </a:t>
                </a:r>
              </a:p>
            </p:txBody>
          </p:sp>
        </mc:Fallback>
      </mc:AlternateContent>
    </p:spTree>
    <p:extLst>
      <p:ext uri="{BB962C8B-B14F-4D97-AF65-F5344CB8AC3E}">
        <p14:creationId xmlns:p14="http://schemas.microsoft.com/office/powerpoint/2010/main" val="432301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Atomic</a:t>
            </a:r>
            <a:r>
              <a:rPr lang="tr-TR" dirty="0" smtClean="0"/>
              <a:t> </a:t>
            </a:r>
            <a:r>
              <a:rPr lang="tr-TR" dirty="0" err="1" smtClean="0"/>
              <a:t>Events</a:t>
            </a:r>
            <a:r>
              <a:rPr lang="tr-TR" dirty="0" smtClean="0"/>
              <a:t> (</a:t>
            </a:r>
            <a:r>
              <a:rPr lang="tr-TR" dirty="0" err="1" smtClean="0"/>
              <a:t>Sample</a:t>
            </a:r>
            <a:r>
              <a:rPr lang="tr-TR" dirty="0" smtClean="0"/>
              <a:t> </a:t>
            </a:r>
            <a:r>
              <a:rPr lang="tr-TR" dirty="0" err="1" smtClean="0"/>
              <a:t>Points</a:t>
            </a:r>
            <a:r>
              <a:rPr lang="tr-TR" dirty="0" smtClean="0"/>
              <a:t>)</a:t>
            </a:r>
            <a:endParaRPr lang="tr-TR" dirty="0"/>
          </a:p>
        </p:txBody>
      </p:sp>
      <p:sp>
        <p:nvSpPr>
          <p:cNvPr id="3" name="İçerik Yer Tutucusu 2"/>
          <p:cNvSpPr>
            <a:spLocks noGrp="1"/>
          </p:cNvSpPr>
          <p:nvPr>
            <p:ph idx="1"/>
          </p:nvPr>
        </p:nvSpPr>
        <p:spPr/>
        <p:txBody>
          <a:bodyPr>
            <a:normAutofit/>
          </a:bodyPr>
          <a:lstStyle/>
          <a:p>
            <a:pPr algn="just">
              <a:spcAft>
                <a:spcPts val="600"/>
              </a:spcAft>
            </a:pPr>
            <a:r>
              <a:rPr lang="en-US" altLang="tr-TR" sz="2800" dirty="0" smtClean="0"/>
              <a:t>A </a:t>
            </a:r>
            <a:r>
              <a:rPr lang="en-US" altLang="tr-TR" sz="2800" dirty="0"/>
              <a:t>complete specification of the state of the world about which the agent is </a:t>
            </a:r>
            <a:r>
              <a:rPr lang="en-US" altLang="tr-TR" sz="2800" dirty="0" smtClean="0"/>
              <a:t>uncertain</a:t>
            </a:r>
            <a:endParaRPr lang="tr-TR" altLang="tr-TR" sz="2800" dirty="0" smtClean="0"/>
          </a:p>
          <a:p>
            <a:pPr algn="just">
              <a:spcAft>
                <a:spcPts val="600"/>
              </a:spcAft>
            </a:pPr>
            <a:r>
              <a:rPr lang="tr-TR" sz="2800" dirty="0" err="1" smtClean="0"/>
              <a:t>Atomic</a:t>
            </a:r>
            <a:r>
              <a:rPr lang="tr-TR" sz="2800" dirty="0" smtClean="0"/>
              <a:t> </a:t>
            </a:r>
            <a:r>
              <a:rPr lang="tr-TR" sz="2800" dirty="0" err="1" smtClean="0"/>
              <a:t>events</a:t>
            </a:r>
            <a:r>
              <a:rPr lang="tr-TR" sz="2800" dirty="0" smtClean="0"/>
              <a:t> </a:t>
            </a:r>
            <a:r>
              <a:rPr lang="en-US" altLang="tr-TR" sz="2800" dirty="0" smtClean="0"/>
              <a:t>are </a:t>
            </a:r>
            <a:r>
              <a:rPr lang="en-US" altLang="tr-TR" sz="2800" dirty="0"/>
              <a:t>mutually exclusive and </a:t>
            </a:r>
            <a:r>
              <a:rPr lang="en-US" altLang="tr-TR" sz="2800" dirty="0" smtClean="0"/>
              <a:t>exhaustive</a:t>
            </a:r>
            <a:endParaRPr lang="tr-TR" altLang="tr-TR" sz="2800" dirty="0" smtClean="0"/>
          </a:p>
          <a:p>
            <a:pPr algn="just">
              <a:spcAft>
                <a:spcPts val="600"/>
              </a:spcAft>
            </a:pPr>
            <a:r>
              <a:rPr lang="en-US" sz="2800" dirty="0"/>
              <a:t>Often in AI applications</a:t>
            </a:r>
            <a:r>
              <a:rPr lang="en-US" sz="2800"/>
              <a:t>, a</a:t>
            </a:r>
            <a:r>
              <a:rPr lang="tr-TR" altLang="tr-TR" sz="2800"/>
              <a:t>tomic events </a:t>
            </a:r>
            <a:r>
              <a:rPr lang="en-US" altLang="tr-TR" sz="2800" smtClean="0"/>
              <a:t>are defined </a:t>
            </a:r>
            <a:r>
              <a:rPr lang="en-US" altLang="tr-TR" sz="2800"/>
              <a:t>by assignment of values to random </a:t>
            </a:r>
            <a:r>
              <a:rPr lang="en-US" altLang="tr-TR" sz="2800" smtClean="0"/>
              <a:t>variables</a:t>
            </a:r>
          </a:p>
          <a:p>
            <a:pPr lvl="1" algn="just">
              <a:spcAft>
                <a:spcPts val="600"/>
              </a:spcAft>
            </a:pPr>
            <a:r>
              <a:rPr lang="en-US" sz="2400" smtClean="0"/>
              <a:t>i.e</a:t>
            </a:r>
            <a:r>
              <a:rPr lang="en-US" sz="2400" dirty="0"/>
              <a:t>., </a:t>
            </a:r>
            <a:r>
              <a:rPr lang="en-US" sz="2400" dirty="0" smtClean="0"/>
              <a:t>the</a:t>
            </a:r>
            <a:r>
              <a:rPr lang="tr-TR" sz="2400" dirty="0" smtClean="0"/>
              <a:t> </a:t>
            </a:r>
            <a:r>
              <a:rPr lang="en-US" sz="2400" dirty="0" smtClean="0"/>
              <a:t>sample </a:t>
            </a:r>
            <a:r>
              <a:rPr lang="en-US" sz="2400" dirty="0"/>
              <a:t>space is the Cartesian product of </a:t>
            </a:r>
            <a:r>
              <a:rPr lang="en-US" sz="2400"/>
              <a:t>the </a:t>
            </a:r>
            <a:r>
              <a:rPr lang="en-US" sz="2400" smtClean="0"/>
              <a:t>ranges of the variables</a:t>
            </a:r>
          </a:p>
          <a:p>
            <a:pPr lvl="1" algn="just">
              <a:spcAft>
                <a:spcPts val="600"/>
              </a:spcAft>
            </a:pPr>
            <a:r>
              <a:rPr lang="en-US" altLang="tr-TR" sz="2400"/>
              <a:t>s</a:t>
            </a:r>
            <a:r>
              <a:rPr lang="en-US" altLang="tr-TR" sz="2400" smtClean="0"/>
              <a:t>imilar </a:t>
            </a:r>
            <a:r>
              <a:rPr lang="en-US" altLang="tr-TR" sz="2400"/>
              <a:t>to propositional logic</a:t>
            </a:r>
          </a:p>
          <a:p>
            <a:pPr lvl="1" algn="just">
              <a:spcAft>
                <a:spcPts val="600"/>
              </a:spcAft>
            </a:pPr>
            <a:endParaRPr lang="en-US" altLang="tr-TR" sz="2400" dirty="0"/>
          </a:p>
        </p:txBody>
      </p:sp>
    </p:spTree>
    <p:extLst>
      <p:ext uri="{BB962C8B-B14F-4D97-AF65-F5344CB8AC3E}">
        <p14:creationId xmlns:p14="http://schemas.microsoft.com/office/powerpoint/2010/main" val="359571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66957</TotalTime>
  <Words>2327</Words>
  <Application>Microsoft Office PowerPoint</Application>
  <PresentationFormat>Ekran Gösterisi (4:3)</PresentationFormat>
  <Paragraphs>393</Paragraphs>
  <Slides>38</Slides>
  <Notes>19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38</vt:i4>
      </vt:variant>
    </vt:vector>
  </HeadingPairs>
  <TitlesOfParts>
    <vt:vector size="44" baseType="lpstr">
      <vt:lpstr>Arial</vt:lpstr>
      <vt:lpstr>Calibri</vt:lpstr>
      <vt:lpstr>Cambria Math</vt:lpstr>
      <vt:lpstr>Symbol</vt:lpstr>
      <vt:lpstr>Wingdings</vt:lpstr>
      <vt:lpstr>Ofis Teması</vt:lpstr>
      <vt:lpstr>BMB3015  ARTIFICIAL INTELLIGENCE</vt:lpstr>
      <vt:lpstr>Uncertainty</vt:lpstr>
      <vt:lpstr>Methods for Handling Uncertainty</vt:lpstr>
      <vt:lpstr>Methods for Handling Uncertainty</vt:lpstr>
      <vt:lpstr>Probability</vt:lpstr>
      <vt:lpstr>Making Decisions under Uncertainty</vt:lpstr>
      <vt:lpstr>Probability Basics</vt:lpstr>
      <vt:lpstr>A Simple Example: Rolling a Dice</vt:lpstr>
      <vt:lpstr>Atomic Events (Sample Points)</vt:lpstr>
      <vt:lpstr>Example: Cavity</vt:lpstr>
      <vt:lpstr>Random Variables</vt:lpstr>
      <vt:lpstr>Random Variables: Notation</vt:lpstr>
      <vt:lpstr>Logical Operators</vt:lpstr>
      <vt:lpstr>Propositions</vt:lpstr>
      <vt:lpstr>Propositions</vt:lpstr>
      <vt:lpstr>Axioms of Probability</vt:lpstr>
      <vt:lpstr>Probability for Continuous Variables</vt:lpstr>
      <vt:lpstr>Probability for Continuous Variables</vt:lpstr>
      <vt:lpstr>Prior Probability</vt:lpstr>
      <vt:lpstr>Joint Probability Distribution</vt:lpstr>
      <vt:lpstr>Conditional Probability</vt:lpstr>
      <vt:lpstr>Conditional Probability</vt:lpstr>
      <vt:lpstr>Inference by Enumeration</vt:lpstr>
      <vt:lpstr>Inference by Enumeration</vt:lpstr>
      <vt:lpstr>Inference by Enumeration</vt:lpstr>
      <vt:lpstr>Inference by Enumeration</vt:lpstr>
      <vt:lpstr>Normalization</vt:lpstr>
      <vt:lpstr>Inference by Enumeration</vt:lpstr>
      <vt:lpstr>Inference by Enumeration</vt:lpstr>
      <vt:lpstr>Independence</vt:lpstr>
      <vt:lpstr>Conditional Independence</vt:lpstr>
      <vt:lpstr>Example Revisited</vt:lpstr>
      <vt:lpstr>Conditional Independence</vt:lpstr>
      <vt:lpstr>Bayes’ Rule</vt:lpstr>
      <vt:lpstr>Bayes’ Rule and  Conditional Independence</vt:lpstr>
      <vt:lpstr>Summary</vt:lpstr>
      <vt:lpstr>Homework II</vt:lpstr>
      <vt:lpstr>Homework II (Devam)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BMB5116  ARTIFICIAL INTELLIGENCE THEORY</dc:title>
  <dc:creator>cnr</dc:creator>
  <cp:lastModifiedBy>Ceydanur Öztürk</cp:lastModifiedBy>
  <cp:revision>421</cp:revision>
  <dcterms:created xsi:type="dcterms:W3CDTF">2017-11-22T10:17:48Z</dcterms:created>
  <dcterms:modified xsi:type="dcterms:W3CDTF">2024-11-14T13:11:43Z</dcterms:modified>
</cp:coreProperties>
</file>