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3"/>
  </p:notesMasterIdLst>
  <p:handoutMasterIdLst>
    <p:handoutMasterId r:id="rId34"/>
  </p:handoutMasterIdLst>
  <p:sldIdLst>
    <p:sldId id="259" r:id="rId5"/>
    <p:sldId id="300" r:id="rId6"/>
    <p:sldId id="265" r:id="rId7"/>
    <p:sldId id="326" r:id="rId8"/>
    <p:sldId id="327" r:id="rId9"/>
    <p:sldId id="295" r:id="rId10"/>
    <p:sldId id="303" r:id="rId11"/>
    <p:sldId id="347" r:id="rId12"/>
    <p:sldId id="348" r:id="rId13"/>
    <p:sldId id="352" r:id="rId14"/>
    <p:sldId id="349" r:id="rId15"/>
    <p:sldId id="350" r:id="rId16"/>
    <p:sldId id="351" r:id="rId17"/>
    <p:sldId id="346" r:id="rId18"/>
    <p:sldId id="283" r:id="rId19"/>
    <p:sldId id="284" r:id="rId20"/>
    <p:sldId id="286" r:id="rId21"/>
    <p:sldId id="287" r:id="rId22"/>
    <p:sldId id="353" r:id="rId23"/>
    <p:sldId id="285" r:id="rId24"/>
    <p:sldId id="357" r:id="rId25"/>
    <p:sldId id="358" r:id="rId26"/>
    <p:sldId id="359" r:id="rId27"/>
    <p:sldId id="360" r:id="rId28"/>
    <p:sldId id="354" r:id="rId29"/>
    <p:sldId id="355" r:id="rId30"/>
    <p:sldId id="356" r:id="rId31"/>
    <p:sldId id="264" r:id="rId32"/>
  </p:sldIdLst>
  <p:sldSz cx="9144000" cy="6858000" type="screen4x3"/>
  <p:notesSz cx="6858000" cy="9144000"/>
  <p:defaultTextStyle>
    <a:defPPr>
      <a:defRPr lang="tr-TR"/>
    </a:defPPr>
    <a:lvl1pPr marL="0" algn="l" defTabSz="914400" rtl="0" eaLnBrk="1" latinLnBrk="0" hangingPunct="1">
      <a:defRPr lang="tr-TR" sz="1800" kern="1200">
        <a:solidFill>
          <a:schemeClr val="tx1"/>
        </a:solidFill>
        <a:latin typeface="+mn-lt"/>
        <a:ea typeface="+mn-ea"/>
        <a:cs typeface="+mn-cs"/>
      </a:defRPr>
    </a:lvl1pPr>
    <a:lvl2pPr marL="457200" algn="l" defTabSz="914400" rtl="0" eaLnBrk="1" latinLnBrk="0" hangingPunct="1">
      <a:defRPr lang="tr-TR" sz="1800" kern="1200">
        <a:solidFill>
          <a:schemeClr val="tx1"/>
        </a:solidFill>
        <a:latin typeface="+mn-lt"/>
        <a:ea typeface="+mn-ea"/>
        <a:cs typeface="+mn-cs"/>
      </a:defRPr>
    </a:lvl2pPr>
    <a:lvl3pPr marL="914400" algn="l" defTabSz="914400" rtl="0" eaLnBrk="1" latinLnBrk="0" hangingPunct="1">
      <a:defRPr lang="tr-TR" sz="1800" kern="1200">
        <a:solidFill>
          <a:schemeClr val="tx1"/>
        </a:solidFill>
        <a:latin typeface="+mn-lt"/>
        <a:ea typeface="+mn-ea"/>
        <a:cs typeface="+mn-cs"/>
      </a:defRPr>
    </a:lvl3pPr>
    <a:lvl4pPr marL="1371600" algn="l" defTabSz="914400" rtl="0" eaLnBrk="1" latinLnBrk="0" hangingPunct="1">
      <a:defRPr lang="tr-TR" sz="1800" kern="1200">
        <a:solidFill>
          <a:schemeClr val="tx1"/>
        </a:solidFill>
        <a:latin typeface="+mn-lt"/>
        <a:ea typeface="+mn-ea"/>
        <a:cs typeface="+mn-cs"/>
      </a:defRPr>
    </a:lvl4pPr>
    <a:lvl5pPr marL="1828800" algn="l" defTabSz="914400" rtl="0" eaLnBrk="1" latinLnBrk="0" hangingPunct="1">
      <a:defRPr lang="tr-TR" sz="1800" kern="1200">
        <a:solidFill>
          <a:schemeClr val="tx1"/>
        </a:solidFill>
        <a:latin typeface="+mn-lt"/>
        <a:ea typeface="+mn-ea"/>
        <a:cs typeface="+mn-cs"/>
      </a:defRPr>
    </a:lvl5pPr>
    <a:lvl6pPr marL="2286000" algn="l" defTabSz="914400" rtl="0" eaLnBrk="1" latinLnBrk="0" hangingPunct="1">
      <a:defRPr lang="tr-TR" sz="1800" kern="1200">
        <a:solidFill>
          <a:schemeClr val="tx1"/>
        </a:solidFill>
        <a:latin typeface="+mn-lt"/>
        <a:ea typeface="+mn-ea"/>
        <a:cs typeface="+mn-cs"/>
      </a:defRPr>
    </a:lvl6pPr>
    <a:lvl7pPr marL="2743200" algn="l" defTabSz="914400" rtl="0" eaLnBrk="1" latinLnBrk="0" hangingPunct="1">
      <a:defRPr lang="tr-TR" sz="1800" kern="1200">
        <a:solidFill>
          <a:schemeClr val="tx1"/>
        </a:solidFill>
        <a:latin typeface="+mn-lt"/>
        <a:ea typeface="+mn-ea"/>
        <a:cs typeface="+mn-cs"/>
      </a:defRPr>
    </a:lvl7pPr>
    <a:lvl8pPr marL="3200400" algn="l" defTabSz="914400" rtl="0" eaLnBrk="1" latinLnBrk="0" hangingPunct="1">
      <a:defRPr lang="tr-TR" sz="1800" kern="1200">
        <a:solidFill>
          <a:schemeClr val="tx1"/>
        </a:solidFill>
        <a:latin typeface="+mn-lt"/>
        <a:ea typeface="+mn-ea"/>
        <a:cs typeface="+mn-cs"/>
      </a:defRPr>
    </a:lvl8pPr>
    <a:lvl9pPr marL="3657600" algn="l" defTabSz="914400" rtl="0" eaLnBrk="1" latinLnBrk="0" hangingPunct="1">
      <a:defRPr lang="tr-T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779CC93D-E52E-4D84-901B-11D7331DD495}">
          <p14:sldIdLst>
            <p14:sldId id="259"/>
          </p14:sldIdLst>
        </p14:section>
        <p14:section name="Giriş" id="{ABA716BF-3A5C-4ADB-94C9-CFEF84EBA240}">
          <p14:sldIdLst>
            <p14:sldId id="300"/>
            <p14:sldId id="265"/>
            <p14:sldId id="326"/>
            <p14:sldId id="327"/>
          </p14:sldIdLst>
        </p14:section>
        <p14:section name="Gelişme" id="{790CEF5B-569A-4C2F-BED5-750B08C0E5AD}">
          <p14:sldIdLst>
            <p14:sldId id="295"/>
            <p14:sldId id="303"/>
            <p14:sldId id="347"/>
            <p14:sldId id="348"/>
            <p14:sldId id="352"/>
            <p14:sldId id="349"/>
            <p14:sldId id="350"/>
            <p14:sldId id="351"/>
            <p14:sldId id="346"/>
            <p14:sldId id="283"/>
            <p14:sldId id="284"/>
            <p14:sldId id="286"/>
            <p14:sldId id="287"/>
            <p14:sldId id="353"/>
            <p14:sldId id="285"/>
            <p14:sldId id="357"/>
            <p14:sldId id="358"/>
            <p14:sldId id="359"/>
            <p14:sldId id="360"/>
            <p14:sldId id="354"/>
            <p14:sldId id="355"/>
            <p14:sldId id="356"/>
          </p14:sldIdLst>
        </p14:section>
        <p14:section name="Sonuç" id="{3F78B471-41DA-46F2-A8E4-97E471896AB3}">
          <p14:sldIdLst>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248" autoAdjust="0"/>
  </p:normalViewPr>
  <p:slideViewPr>
    <p:cSldViewPr>
      <p:cViewPr varScale="1">
        <p:scale>
          <a:sx n="70" d="100"/>
          <a:sy n="70" d="100"/>
        </p:scale>
        <p:origin x="1326" y="54"/>
      </p:cViewPr>
      <p:guideLst>
        <p:guide orient="horz" pos="216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tr-TR" sz="1200"/>
            </a:lvl1pPr>
          </a:lstStyle>
          <a:p>
            <a:endParaRPr lang="tr-T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latinLnBrk="0">
              <a:defRPr lang="tr-TR" sz="1200"/>
            </a:lvl1pPr>
          </a:lstStyle>
          <a:p>
            <a:fld id="{D83FDC75-7F73-4A4A-A77C-09AADF00E0EA}" type="datetimeFigureOut">
              <a:rPr lang="tr-TR" smtClean="0"/>
              <a:pPr/>
              <a:t>29.10.2024</a:t>
            </a:fld>
            <a:endParaRPr lang="tr-T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latinLnBrk="0">
              <a:defRPr lang="tr-TR" sz="1200"/>
            </a:lvl1pPr>
          </a:lstStyle>
          <a:p>
            <a:endParaRPr lang="tr-T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latinLnBrk="0">
              <a:defRPr lang="tr-TR" sz="1200"/>
            </a:lvl1pPr>
          </a:lstStyle>
          <a:p>
            <a:fld id="{459226BF-1F13-42D3-80DC-373E7ADD1EBC}" type="slidenum">
              <a:rPr lang="tr-TR" smtClean="0"/>
              <a:pPr/>
              <a:t>‹#›</a:t>
            </a:fld>
            <a:endParaRPr lang="tr-TR" dirty="0"/>
          </a:p>
        </p:txBody>
      </p:sp>
    </p:spTree>
    <p:extLst>
      <p:ext uri="{BB962C8B-B14F-4D97-AF65-F5344CB8AC3E}">
        <p14:creationId xmlns:p14="http://schemas.microsoft.com/office/powerpoint/2010/main" val="30017005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latinLnBrk="0">
              <a:defRPr lang="tr-T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latinLnBrk="0">
              <a:defRPr lang="tr-TR" sz="1200"/>
            </a:lvl1pPr>
          </a:lstStyle>
          <a:p>
            <a:fld id="{48AEF76B-3757-4A0B-AF93-28494465C1DD}" type="datetimeFigureOut">
              <a:pPr/>
              <a:t>29.10.2024</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Ana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latinLnBrk="0">
              <a:defRPr lang="tr-T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latinLnBrk="0">
              <a:defRPr lang="tr-TR" sz="1200"/>
            </a:lvl1pPr>
          </a:lstStyle>
          <a:p>
            <a:fld id="{75693FD4-8F83-4EF7-AC3F-0DC0388986B0}" type="slidenum">
              <a:pPr/>
              <a:t>‹#›</a:t>
            </a:fld>
            <a:endParaRPr lang="tr-TR"/>
          </a:p>
        </p:txBody>
      </p:sp>
    </p:spTree>
    <p:extLst>
      <p:ext uri="{BB962C8B-B14F-4D97-AF65-F5344CB8AC3E}">
        <p14:creationId xmlns:p14="http://schemas.microsoft.com/office/powerpoint/2010/main" val="4269473573"/>
      </p:ext>
    </p:extLst>
  </p:cSld>
  <p:clrMap bg1="lt1" tx1="dk1" bg2="lt2" tx2="dk2" accent1="accent1" accent2="accent2" accent3="accent3" accent4="accent4" accent5="accent5" accent6="accent6" hlink="hlink" folHlink="folHlink"/>
  <p:notesStyle>
    <a:lvl1pPr marL="0" algn="l" defTabSz="914400" rtl="0" eaLnBrk="1" latinLnBrk="0" hangingPunct="1">
      <a:defRPr lang="tr-TR" sz="1200" kern="1200">
        <a:solidFill>
          <a:schemeClr val="tx1"/>
        </a:solidFill>
        <a:latin typeface="+mn-lt"/>
        <a:ea typeface="+mn-ea"/>
        <a:cs typeface="+mn-cs"/>
      </a:defRPr>
    </a:lvl1pPr>
    <a:lvl2pPr marL="457200" algn="l" defTabSz="914400" rtl="0" eaLnBrk="1" latinLnBrk="0" hangingPunct="1">
      <a:defRPr lang="tr-TR" sz="1200" kern="1200">
        <a:solidFill>
          <a:schemeClr val="tx1"/>
        </a:solidFill>
        <a:latin typeface="+mn-lt"/>
        <a:ea typeface="+mn-ea"/>
        <a:cs typeface="+mn-cs"/>
      </a:defRPr>
    </a:lvl2pPr>
    <a:lvl3pPr marL="914400" algn="l" defTabSz="914400" rtl="0" eaLnBrk="1" latinLnBrk="0" hangingPunct="1">
      <a:defRPr lang="tr-TR" sz="1200" kern="1200">
        <a:solidFill>
          <a:schemeClr val="tx1"/>
        </a:solidFill>
        <a:latin typeface="+mn-lt"/>
        <a:ea typeface="+mn-ea"/>
        <a:cs typeface="+mn-cs"/>
      </a:defRPr>
    </a:lvl3pPr>
    <a:lvl4pPr marL="1371600" algn="l" defTabSz="914400" rtl="0" eaLnBrk="1" latinLnBrk="0" hangingPunct="1">
      <a:defRPr lang="tr-TR" sz="1200" kern="1200">
        <a:solidFill>
          <a:schemeClr val="tx1"/>
        </a:solidFill>
        <a:latin typeface="+mn-lt"/>
        <a:ea typeface="+mn-ea"/>
        <a:cs typeface="+mn-cs"/>
      </a:defRPr>
    </a:lvl4pPr>
    <a:lvl5pPr marL="1828800" algn="l" defTabSz="914400" rtl="0" eaLnBrk="1" latinLnBrk="0" hangingPunct="1">
      <a:defRPr lang="tr-TR" sz="1200" kern="1200">
        <a:solidFill>
          <a:schemeClr val="tx1"/>
        </a:solidFill>
        <a:latin typeface="+mn-lt"/>
        <a:ea typeface="+mn-ea"/>
        <a:cs typeface="+mn-cs"/>
      </a:defRPr>
    </a:lvl5pPr>
    <a:lvl6pPr marL="2286000" algn="l" defTabSz="914400" rtl="0" eaLnBrk="1" latinLnBrk="0" hangingPunct="1">
      <a:defRPr lang="tr-TR" sz="1200" kern="1200">
        <a:solidFill>
          <a:schemeClr val="tx1"/>
        </a:solidFill>
        <a:latin typeface="+mn-lt"/>
        <a:ea typeface="+mn-ea"/>
        <a:cs typeface="+mn-cs"/>
      </a:defRPr>
    </a:lvl6pPr>
    <a:lvl7pPr marL="2743200" algn="l" defTabSz="914400" rtl="0" eaLnBrk="1" latinLnBrk="0" hangingPunct="1">
      <a:defRPr lang="tr-TR" sz="1200" kern="1200">
        <a:solidFill>
          <a:schemeClr val="tx1"/>
        </a:solidFill>
        <a:latin typeface="+mn-lt"/>
        <a:ea typeface="+mn-ea"/>
        <a:cs typeface="+mn-cs"/>
      </a:defRPr>
    </a:lvl7pPr>
    <a:lvl8pPr marL="3200400" algn="l" defTabSz="914400" rtl="0" eaLnBrk="1" latinLnBrk="0" hangingPunct="1">
      <a:defRPr lang="tr-TR" sz="1200" kern="1200">
        <a:solidFill>
          <a:schemeClr val="tx1"/>
        </a:solidFill>
        <a:latin typeface="+mn-lt"/>
        <a:ea typeface="+mn-ea"/>
        <a:cs typeface="+mn-cs"/>
      </a:defRPr>
    </a:lvl8pPr>
    <a:lvl9pPr marL="3657600" algn="l" defTabSz="914400" rtl="0" eaLnBrk="1" latinLnBrk="0" hangingPunct="1">
      <a:defRPr lang="tr-T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lang="tr-TR"/>
            </a:pPr>
            <a:r>
              <a:rPr lang="tr-TR" dirty="0" smtClean="0"/>
              <a:t>Bu şablon bir grup ayarında eğitim malzemesi sunmak için başlangıç dosyası olarak kullanılabilir.</a:t>
            </a:r>
          </a:p>
          <a:p>
            <a:endParaRPr lang="tr-TR" dirty="0" smtClean="0"/>
          </a:p>
          <a:p>
            <a:pPr lvl="0"/>
            <a:r>
              <a:rPr lang="tr-TR" sz="1200" b="1" dirty="0" smtClean="0"/>
              <a:t>Bölümler</a:t>
            </a:r>
            <a:endParaRPr lang="tr-TR" sz="1200" b="0" dirty="0" smtClean="0"/>
          </a:p>
          <a:p>
            <a:pPr lvl="0"/>
            <a:r>
              <a:rPr lang="tr-TR" sz="1200" b="0" dirty="0" smtClean="0"/>
              <a:t>Bölüm eklemek için slaydı sağ tıklatın.</a:t>
            </a:r>
            <a:r>
              <a:rPr lang="tr-TR" sz="1200" b="0" baseline="0" dirty="0" smtClean="0"/>
              <a:t> Bölümler slaytlarınızı düzenlemenize veya birden çok yazar arasındaki işbirliğini kolaylaştırmanıza yardımcı olabilir.</a:t>
            </a:r>
            <a:endParaRPr lang="tr-TR" sz="1200" b="0" dirty="0" smtClean="0"/>
          </a:p>
          <a:p>
            <a:pPr lvl="0"/>
            <a:endParaRPr lang="tr-TR" sz="1200" b="1" dirty="0" smtClean="0"/>
          </a:p>
          <a:p>
            <a:pPr lvl="0"/>
            <a:r>
              <a:rPr lang="tr-TR" sz="1200" b="1" dirty="0" smtClean="0"/>
              <a:t>Notlar</a:t>
            </a:r>
          </a:p>
          <a:p>
            <a:pPr lvl="0"/>
            <a:r>
              <a:rPr lang="tr-TR" sz="1200" dirty="0" smtClean="0"/>
              <a:t>Teslim notları veya izleyicilere ek bilgi sağlamak için Notlar bölümünü kullanın.</a:t>
            </a:r>
            <a:r>
              <a:rPr lang="tr-TR" sz="1200" baseline="0" dirty="0" smtClean="0"/>
              <a:t> Sununuz sırasında Sunu Görünümü'nde bu notları görüntüleyin. </a:t>
            </a:r>
          </a:p>
          <a:p>
            <a:pPr lvl="0">
              <a:buFontTx/>
              <a:buNone/>
            </a:pPr>
            <a:r>
              <a:rPr lang="tr-TR" sz="1200" dirty="0" smtClean="0"/>
              <a:t>Yazı tipi boyutuna dikkat edin (Erişilebilirlik, görünürlük, video kaydı ve çevrimiçi üretim için önemlidir)</a:t>
            </a:r>
          </a:p>
          <a:p>
            <a:pPr lvl="0"/>
            <a:endParaRPr lang="tr-TR" sz="1200" dirty="0" smtClean="0"/>
          </a:p>
          <a:p>
            <a:pPr lvl="0">
              <a:buFontTx/>
              <a:buNone/>
            </a:pPr>
            <a:r>
              <a:rPr lang="tr-TR" sz="1200" b="1" dirty="0" smtClean="0"/>
              <a:t>Birlikte kullanılan renkler </a:t>
            </a:r>
          </a:p>
          <a:p>
            <a:pPr lvl="0">
              <a:buFontTx/>
              <a:buNone/>
            </a:pPr>
            <a:r>
              <a:rPr lang="tr-TR" sz="1200" dirty="0" smtClean="0"/>
              <a:t>Grafiklere, çizelgelere ve metin kutularına özellikle dikkat edin.</a:t>
            </a:r>
            <a:r>
              <a:rPr lang="tr-TR" sz="1200" baseline="0" dirty="0" smtClean="0"/>
              <a:t> </a:t>
            </a:r>
            <a:endParaRPr lang="tr-TR" sz="1200" dirty="0" smtClean="0"/>
          </a:p>
          <a:p>
            <a:pPr lvl="0"/>
            <a:r>
              <a:rPr lang="tr-TR" sz="1200" dirty="0" smtClean="0"/>
              <a:t>Katılımcılar, siyah ve beyaz veya </a:t>
            </a:r>
            <a:r>
              <a:rPr lang="tr-TR" sz="1200" dirty="0" err="1" smtClean="0"/>
              <a:t>gri tonlamalı</a:t>
            </a:r>
            <a:r>
              <a:rPr lang="tr-TR" sz="1200" dirty="0" smtClean="0"/>
              <a:t>yazdırabilir. Tümüyle siyah ve beyaz ve </a:t>
            </a:r>
            <a:r>
              <a:rPr lang="tr-TR" sz="1200" dirty="0" err="1" smtClean="0"/>
              <a:t>gri tonlamalı</a:t>
            </a:r>
            <a:r>
              <a:rPr lang="tr-TR" sz="1200" dirty="0" smtClean="0"/>
              <a:t>yazdırırken renklerinizin uygun olacağından emin olmak için bir sınama baskısı çalıştırın.</a:t>
            </a:r>
          </a:p>
          <a:p>
            <a:pPr lvl="0">
              <a:buFontTx/>
              <a:buNone/>
            </a:pPr>
            <a:endParaRPr lang="tr-TR" sz="1200" dirty="0" smtClean="0"/>
          </a:p>
          <a:p>
            <a:pPr lvl="0">
              <a:buFontTx/>
              <a:buNone/>
            </a:pPr>
            <a:r>
              <a:rPr lang="tr-TR" sz="1200" b="1" dirty="0" smtClean="0"/>
              <a:t>Grafikler, tablolar ve çizimler</a:t>
            </a:r>
          </a:p>
          <a:p>
            <a:pPr lvl="0"/>
            <a:r>
              <a:rPr lang="tr-TR" sz="1200" dirty="0" smtClean="0"/>
              <a:t>Basit tutun: Mümkünse, tutarlı ve dikkat dağıtmayan stiller ve renkler kullanın.</a:t>
            </a:r>
          </a:p>
          <a:p>
            <a:pPr lvl="0"/>
            <a:r>
              <a:rPr lang="tr-TR" sz="1200" dirty="0" smtClean="0"/>
              <a:t>Tüm grafikleri ve tabloları etiketleyin.</a:t>
            </a:r>
          </a:p>
          <a:p>
            <a:endParaRPr lang="tr-TR" dirty="0" smtClean="0"/>
          </a:p>
          <a:p>
            <a:endParaRPr lang="tr-TR" dirty="0" smtClean="0"/>
          </a:p>
          <a:p>
            <a:endParaRPr lang="tr-TR" dirty="0"/>
          </a:p>
        </p:txBody>
      </p:sp>
      <p:sp>
        <p:nvSpPr>
          <p:cNvPr id="4" name="Slide Number Placeholder 3"/>
          <p:cNvSpPr>
            <a:spLocks noGrp="1"/>
          </p:cNvSpPr>
          <p:nvPr>
            <p:ph type="sldNum" sz="quarter" idx="10"/>
          </p:nvPr>
        </p:nvSpPr>
        <p:spPr/>
        <p:txBody>
          <a:bodyPr/>
          <a:lstStyle/>
          <a:p>
            <a:fld id="{EC6EAC7D-5A89-47C2-8ABA-56C9C2DEF7A4}" type="slidenum">
              <a:rPr lang="tr-TR" smtClean="0"/>
              <a:pPr/>
              <a:t>1</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aşlık Slaydı">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1"/>
          <p:cNvSpPr>
            <a:spLocks noGrp="1"/>
          </p:cNvSpPr>
          <p:nvPr>
            <p:ph type="ctrTitle" hasCustomPrompt="1"/>
          </p:nvPr>
        </p:nvSpPr>
        <p:spPr>
          <a:xfrm>
            <a:off x="2590800" y="2286000"/>
            <a:ext cx="6180224" cy="1470025"/>
          </a:xfrm>
        </p:spPr>
        <p:txBody>
          <a:bodyPr anchor="t"/>
          <a:lstStyle>
            <a:lvl1pPr algn="r" eaLnBrk="1" latinLnBrk="0" hangingPunct="1">
              <a:defRPr kumimoji="0" lang="tr-TR" b="1" cap="small" baseline="0">
                <a:solidFill>
                  <a:srgbClr val="003300"/>
                </a:solidFill>
              </a:defRPr>
            </a:lvl1pPr>
          </a:lstStyle>
          <a:p>
            <a:r>
              <a:rPr kumimoji="0" lang="tr-TR"/>
              <a:t>Ana başlık stilini düzenlemek için tıklatın</a:t>
            </a:r>
          </a:p>
        </p:txBody>
      </p:sp>
      <p:sp>
        <p:nvSpPr>
          <p:cNvPr id="3" name="Subtitle 2"/>
          <p:cNvSpPr>
            <a:spLocks noGrp="1"/>
          </p:cNvSpPr>
          <p:nvPr>
            <p:ph type="subTitle" idx="1"/>
          </p:nvPr>
        </p:nvSpPr>
        <p:spPr>
          <a:xfrm>
            <a:off x="3962400" y="4038600"/>
            <a:ext cx="4772528" cy="990600"/>
          </a:xfrm>
        </p:spPr>
        <p:txBody>
          <a:bodyPr>
            <a:normAutofit/>
          </a:bodyPr>
          <a:lstStyle>
            <a:lvl1pPr marL="0" indent="0" algn="r" eaLnBrk="1" latinLnBrk="0" hangingPunct="1">
              <a:buNone/>
              <a:defRPr kumimoji="0" lang="tr-TR" sz="2000" b="0">
                <a:solidFill>
                  <a:schemeClr val="tx1"/>
                </a:solidFill>
                <a:latin typeface="Georgia" pitchFamily="18" charset="0"/>
              </a:defRPr>
            </a:lvl1pPr>
            <a:lvl2pPr marL="457200" indent="0" algn="ctr" eaLnBrk="1" latinLnBrk="0" hangingPunct="1">
              <a:buNone/>
              <a:defRPr kumimoji="0" lang="tr-TR">
                <a:solidFill>
                  <a:schemeClr val="tx1">
                    <a:tint val="75000"/>
                  </a:schemeClr>
                </a:solidFill>
              </a:defRPr>
            </a:lvl2pPr>
            <a:lvl3pPr marL="914400" indent="0" algn="ctr" eaLnBrk="1" latinLnBrk="0" hangingPunct="1">
              <a:buNone/>
              <a:defRPr kumimoji="0" lang="tr-TR">
                <a:solidFill>
                  <a:schemeClr val="tx1">
                    <a:tint val="75000"/>
                  </a:schemeClr>
                </a:solidFill>
              </a:defRPr>
            </a:lvl3pPr>
            <a:lvl4pPr marL="1371600" indent="0" algn="ctr" eaLnBrk="1" latinLnBrk="0" hangingPunct="1">
              <a:buNone/>
              <a:defRPr kumimoji="0" lang="tr-TR">
                <a:solidFill>
                  <a:schemeClr val="tx1">
                    <a:tint val="75000"/>
                  </a:schemeClr>
                </a:solidFill>
              </a:defRPr>
            </a:lvl4pPr>
            <a:lvl5pPr marL="1828800" indent="0" algn="ctr" eaLnBrk="1" latinLnBrk="0" hangingPunct="1">
              <a:buNone/>
              <a:defRPr kumimoji="0" lang="tr-TR">
                <a:solidFill>
                  <a:schemeClr val="tx1">
                    <a:tint val="75000"/>
                  </a:schemeClr>
                </a:solidFill>
              </a:defRPr>
            </a:lvl5pPr>
            <a:lvl6pPr marL="2286000" indent="0" algn="ctr" eaLnBrk="1" latinLnBrk="0" hangingPunct="1">
              <a:buNone/>
              <a:defRPr kumimoji="0" lang="tr-TR">
                <a:solidFill>
                  <a:schemeClr val="tx1">
                    <a:tint val="75000"/>
                  </a:schemeClr>
                </a:solidFill>
              </a:defRPr>
            </a:lvl6pPr>
            <a:lvl7pPr marL="2743200" indent="0" algn="ctr" eaLnBrk="1" latinLnBrk="0" hangingPunct="1">
              <a:buNone/>
              <a:defRPr kumimoji="0" lang="tr-TR">
                <a:solidFill>
                  <a:schemeClr val="tx1">
                    <a:tint val="75000"/>
                  </a:schemeClr>
                </a:solidFill>
              </a:defRPr>
            </a:lvl7pPr>
            <a:lvl8pPr marL="3200400" indent="0" algn="ctr" eaLnBrk="1" latinLnBrk="0" hangingPunct="1">
              <a:buNone/>
              <a:defRPr kumimoji="0" lang="tr-TR">
                <a:solidFill>
                  <a:schemeClr val="tx1">
                    <a:tint val="75000"/>
                  </a:schemeClr>
                </a:solidFill>
              </a:defRPr>
            </a:lvl8pPr>
            <a:lvl9pPr marL="3657600" indent="0" algn="ctr" eaLnBrk="1" latinLnBrk="0" hangingPunct="1">
              <a:buNone/>
              <a:defRPr kumimoji="0" lang="tr-TR">
                <a:solidFill>
                  <a:schemeClr val="tx1">
                    <a:tint val="75000"/>
                  </a:schemeClr>
                </a:solidFill>
              </a:defRPr>
            </a:lvl9pPr>
          </a:lstStyle>
          <a:p>
            <a:pPr eaLnBrk="1" latinLnBrk="0" hangingPunct="1"/>
            <a:r>
              <a:rPr lang="tr-TR" smtClean="0"/>
              <a:t>Asıl alt başlık stilini düzenlemek için tıklatın</a:t>
            </a:r>
            <a:endParaRPr/>
          </a:p>
        </p:txBody>
      </p:sp>
      <p:pic>
        <p:nvPicPr>
          <p:cNvPr id="7" name="Picture 6"/>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1251"/>
            <a:ext cx="3721618" cy="6858000"/>
          </a:xfrm>
          <a:prstGeom prst="rect">
            <a:avLst/>
          </a:prstGeom>
        </p:spPr>
      </p:pic>
      <p:sp>
        <p:nvSpPr>
          <p:cNvPr id="10" name="Picture Placeholder 9"/>
          <p:cNvSpPr>
            <a:spLocks noGrp="1"/>
          </p:cNvSpPr>
          <p:nvPr>
            <p:ph type="pic" sz="quarter" idx="13" hasCustomPrompt="1"/>
          </p:nvPr>
        </p:nvSpPr>
        <p:spPr>
          <a:xfrm>
            <a:off x="6858000" y="5105400"/>
            <a:ext cx="1828800" cy="990600"/>
          </a:xfrm>
        </p:spPr>
        <p:txBody>
          <a:bodyPr>
            <a:normAutofit/>
          </a:bodyPr>
          <a:lstStyle>
            <a:lvl1pPr marL="0" indent="0" algn="ctr" eaLnBrk="1" latinLnBrk="0" hangingPunct="1">
              <a:buNone/>
              <a:defRPr kumimoji="0" lang="tr-TR" sz="2000" baseline="0"/>
            </a:lvl1pPr>
          </a:lstStyle>
          <a:p>
            <a:r>
              <a:rPr kumimoji="0" lang="tr-TR"/>
              <a:t>Şirket Logosu</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tr-TR" smtClean="0"/>
              <a:t>Asıl başlık stili için tıklatın</a:t>
            </a:r>
            <a:endParaRPr/>
          </a:p>
        </p:txBody>
      </p:sp>
      <p:sp>
        <p:nvSpPr>
          <p:cNvPr id="3" name="Date Placeholder 2"/>
          <p:cNvSpPr>
            <a:spLocks noGrp="1"/>
          </p:cNvSpPr>
          <p:nvPr>
            <p:ph type="dt" sz="half" idx="10"/>
          </p:nvPr>
        </p:nvSpPr>
        <p:spPr/>
        <p:txBody>
          <a:bodyPr/>
          <a:lstStyle/>
          <a:p>
            <a:fld id="{757B281C-5159-4971-8228-52B9A72E9ED2}" type="datetimeFigureOut">
              <a:pPr/>
              <a:t>29.10.2024</a:t>
            </a:fld>
            <a:endParaRPr kumimoji="0" lang="tr-TR"/>
          </a:p>
        </p:txBody>
      </p:sp>
      <p:sp>
        <p:nvSpPr>
          <p:cNvPr id="4" name="Footer Placeholder 3"/>
          <p:cNvSpPr>
            <a:spLocks noGrp="1"/>
          </p:cNvSpPr>
          <p:nvPr>
            <p:ph type="ftr" sz="quarter" idx="11"/>
          </p:nvPr>
        </p:nvSpPr>
        <p:spPr/>
        <p:txBody>
          <a:bodyPr/>
          <a:lstStyle/>
          <a:p>
            <a:endParaRPr kumimoji="0" lang="tr-TR"/>
          </a:p>
        </p:txBody>
      </p:sp>
      <p:sp>
        <p:nvSpPr>
          <p:cNvPr id="5" name="Slide Number Placeholder 4"/>
          <p:cNvSpPr>
            <a:spLocks noGrp="1"/>
          </p:cNvSpPr>
          <p:nvPr>
            <p:ph type="sldNum" sz="quarter" idx="12"/>
          </p:nvPr>
        </p:nvSpPr>
        <p:spPr/>
        <p:txBody>
          <a:bodyPr/>
          <a:lstStyle/>
          <a:p>
            <a:fld id="{33D6E5A2-EC83-451F-A719-9AC1370DD5CF}" type="slidenum">
              <a:pPr/>
              <a:t>‹#›</a:t>
            </a:fld>
            <a:endParaRPr kumimoji="0" lang="tr-TR"/>
          </a:p>
        </p:txBody>
      </p:sp>
    </p:spTree>
  </p:cSld>
  <p:clrMapOvr>
    <a:masterClrMapping/>
  </p:clrMapOvr>
  <p:transition spd="slow">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pPr/>
              <a:t>29.10.2024</a:t>
            </a:fld>
            <a:endParaRPr kumimoji="0" lang="tr-TR"/>
          </a:p>
        </p:txBody>
      </p:sp>
      <p:sp>
        <p:nvSpPr>
          <p:cNvPr id="3" name="Footer Placeholder 2"/>
          <p:cNvSpPr>
            <a:spLocks noGrp="1"/>
          </p:cNvSpPr>
          <p:nvPr>
            <p:ph type="ftr" sz="quarter" idx="11"/>
          </p:nvPr>
        </p:nvSpPr>
        <p:spPr/>
        <p:txBody>
          <a:bodyPr/>
          <a:lstStyle/>
          <a:p>
            <a:endParaRPr kumimoji="0" lang="tr-TR"/>
          </a:p>
        </p:txBody>
      </p:sp>
      <p:sp>
        <p:nvSpPr>
          <p:cNvPr id="4" name="Slide Number Placeholder 3"/>
          <p:cNvSpPr>
            <a:spLocks noGrp="1"/>
          </p:cNvSpPr>
          <p:nvPr>
            <p:ph type="sldNum" sz="quarter" idx="12"/>
          </p:nvPr>
        </p:nvSpPr>
        <p:spPr/>
        <p:txBody>
          <a:bodyPr/>
          <a:lstStyle/>
          <a:p>
            <a:fld id="{33D6E5A2-EC83-451F-A719-9AC1370DD5CF}" type="slidenum">
              <a:pPr/>
              <a:t>‹#›</a:t>
            </a:fld>
            <a:endParaRPr kumimoji="0" lang="tr-TR"/>
          </a:p>
        </p:txBody>
      </p:sp>
    </p:spTree>
  </p:cSld>
  <p:clrMapOvr>
    <a:masterClrMapping/>
  </p:clrMapOvr>
  <p:transition spd="slow">
    <p:wipe dir="d"/>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Yalnızca Arka Pla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3" name="Date Placeholder 3"/>
          <p:cNvSpPr>
            <a:spLocks noGrp="1"/>
          </p:cNvSpPr>
          <p:nvPr>
            <p:ph type="dt" sz="half" idx="10"/>
          </p:nvPr>
        </p:nvSpPr>
        <p:spPr>
          <a:xfrm>
            <a:off x="762000" y="6356350"/>
            <a:ext cx="2133600" cy="365125"/>
          </a:xfrm>
        </p:spPr>
        <p:txBody>
          <a:bodyPr/>
          <a:lstStyle/>
          <a:p>
            <a:fld id="{757B281C-5159-4971-8228-52B9A72E9ED2}" type="datetimeFigureOut">
              <a:pPr/>
              <a:t>29.10.2024</a:t>
            </a:fld>
            <a:endParaRPr kumimoji="0" lang="tr-TR"/>
          </a:p>
        </p:txBody>
      </p:sp>
      <p:sp>
        <p:nvSpPr>
          <p:cNvPr id="4" name="Footer Placeholder 4"/>
          <p:cNvSpPr>
            <a:spLocks noGrp="1"/>
          </p:cNvSpPr>
          <p:nvPr>
            <p:ph type="ftr" sz="quarter" idx="11"/>
          </p:nvPr>
        </p:nvSpPr>
        <p:spPr>
          <a:xfrm>
            <a:off x="3352800" y="6356350"/>
            <a:ext cx="2895600" cy="365125"/>
          </a:xfrm>
        </p:spPr>
        <p:txBody>
          <a:bodyPr/>
          <a:lstStyle/>
          <a:p>
            <a:endParaRPr kumimoji="0" lang="tr-TR"/>
          </a:p>
        </p:txBody>
      </p:sp>
      <p:sp>
        <p:nvSpPr>
          <p:cNvPr id="5"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tr-TR"/>
          </a:p>
        </p:txBody>
      </p:sp>
    </p:spTree>
  </p:cSld>
  <p:clrMapOvr>
    <a:masterClrMapping/>
  </p:clrMapOvr>
  <p:transition spd="slow">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ölüm Üstbilgisi">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pic>
        <p:nvPicPr>
          <p:cNvPr id="8" name="Picture 7"/>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rot="5400000">
            <a:off x="3161049" y="-3176815"/>
            <a:ext cx="2819400" cy="9173031"/>
          </a:xfrm>
          <a:prstGeom prst="rect">
            <a:avLst/>
          </a:prstGeom>
        </p:spPr>
      </p:pic>
      <p:sp>
        <p:nvSpPr>
          <p:cNvPr id="2" name="Title 1"/>
          <p:cNvSpPr>
            <a:spLocks noGrp="1"/>
          </p:cNvSpPr>
          <p:nvPr>
            <p:ph type="title" hasCustomPrompt="1"/>
          </p:nvPr>
        </p:nvSpPr>
        <p:spPr>
          <a:xfrm>
            <a:off x="4572000" y="3048000"/>
            <a:ext cx="4343400" cy="1362075"/>
          </a:xfrm>
        </p:spPr>
        <p:txBody>
          <a:bodyPr anchor="b" anchorCtr="0"/>
          <a:lstStyle>
            <a:lvl1pPr algn="l" eaLnBrk="1" latinLnBrk="0" hangingPunct="1">
              <a:defRPr kumimoji="0" lang="tr-TR" sz="4000" b="1" cap="small" baseline="0">
                <a:solidFill>
                  <a:srgbClr val="003300"/>
                </a:solidFill>
              </a:defRPr>
            </a:lvl1pPr>
          </a:lstStyle>
          <a:p>
            <a:r>
              <a:rPr kumimoji="0" lang="tr-TR"/>
              <a:t>Ana başlık stilini düzenlemek için tıklatın</a:t>
            </a:r>
          </a:p>
        </p:txBody>
      </p:sp>
      <p:sp>
        <p:nvSpPr>
          <p:cNvPr id="4" name="Date Placeholder 3"/>
          <p:cNvSpPr>
            <a:spLocks noGrp="1"/>
          </p:cNvSpPr>
          <p:nvPr>
            <p:ph type="dt" sz="half" idx="10"/>
          </p:nvPr>
        </p:nvSpPr>
        <p:spPr/>
        <p:txBody>
          <a:bodyPr/>
          <a:lstStyle/>
          <a:p>
            <a:fld id="{757B281C-5159-4971-8228-52B9A72E9ED2}" type="datetimeFigureOut">
              <a:pPr/>
              <a:t>29.10.2024</a:t>
            </a:fld>
            <a:endParaRPr kumimoji="0" lang="tr-TR"/>
          </a:p>
        </p:txBody>
      </p:sp>
      <p:sp>
        <p:nvSpPr>
          <p:cNvPr id="5" name="Footer Placeholder 4"/>
          <p:cNvSpPr>
            <a:spLocks noGrp="1"/>
          </p:cNvSpPr>
          <p:nvPr>
            <p:ph type="ftr" sz="quarter" idx="11"/>
          </p:nvPr>
        </p:nvSpPr>
        <p:spPr/>
        <p:txBody>
          <a:bodyPr/>
          <a:lstStyle/>
          <a:p>
            <a:endParaRPr kumimoji="0" lang="tr-TR"/>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tr-TR"/>
          </a:p>
        </p:txBody>
      </p:sp>
      <p:sp>
        <p:nvSpPr>
          <p:cNvPr id="10" name="Picture Placeholder 9"/>
          <p:cNvSpPr>
            <a:spLocks noGrp="1"/>
          </p:cNvSpPr>
          <p:nvPr>
            <p:ph type="pic" sz="quarter" idx="13" hasCustomPrompt="1"/>
          </p:nvPr>
        </p:nvSpPr>
        <p:spPr>
          <a:xfrm>
            <a:off x="6781800" y="5334000"/>
            <a:ext cx="2133600" cy="990600"/>
          </a:xfrm>
        </p:spPr>
        <p:txBody>
          <a:bodyPr>
            <a:normAutofit/>
          </a:bodyPr>
          <a:lstStyle>
            <a:lvl1pPr marL="0" indent="0" algn="ctr" eaLnBrk="1" latinLnBrk="0" hangingPunct="1">
              <a:buNone/>
              <a:defRPr kumimoji="0" lang="tr-TR" sz="1800"/>
            </a:lvl1pPr>
          </a:lstStyle>
          <a:p>
            <a:r>
              <a:rPr kumimoji="0" lang="tr-TR"/>
              <a:t>Şirket Logosu</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şlık ve İçerik">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69632"/>
            <a:ext cx="8077200" cy="1143000"/>
          </a:xfrm>
        </p:spPr>
        <p:txBody>
          <a:bodyPr anchor="ctr" anchorCtr="0"/>
          <a:lstStyle>
            <a:lvl1pPr algn="l" eaLnBrk="1" latinLnBrk="0" hangingPunct="1">
              <a:defRPr kumimoji="0" lang="tr-TR"/>
            </a:lvl1pPr>
          </a:lstStyle>
          <a:p>
            <a:r>
              <a:rPr kumimoji="0" lang="tr-TR"/>
              <a:t>Ana başlık stilini düzenlemek için tıklatın</a:t>
            </a:r>
          </a:p>
        </p:txBody>
      </p:sp>
      <p:sp>
        <p:nvSpPr>
          <p:cNvPr id="3" name="Content Placeholder 2"/>
          <p:cNvSpPr>
            <a:spLocks noGrp="1"/>
          </p:cNvSpPr>
          <p:nvPr>
            <p:ph idx="1"/>
          </p:nvPr>
        </p:nvSpPr>
        <p:spPr>
          <a:xfrm>
            <a:off x="762000" y="1596413"/>
            <a:ext cx="8077200" cy="4297363"/>
          </a:xfrm>
        </p:spPr>
        <p:txBody>
          <a:bodyPr>
            <a:normAutofit/>
          </a:bodyPr>
          <a:lstStyle>
            <a:lvl1pPr eaLnBrk="1" latinLnBrk="0" hangingPunct="1">
              <a:defRPr kumimoji="0" lang="tr-TR" sz="3200">
                <a:latin typeface="+mn-lt"/>
              </a:defRPr>
            </a:lvl1pPr>
            <a:lvl2pPr eaLnBrk="1" latinLnBrk="0" hangingPunct="1">
              <a:defRPr kumimoji="0" lang="tr-TR" sz="2800">
                <a:latin typeface="+mn-lt"/>
              </a:defRPr>
            </a:lvl2pPr>
            <a:lvl3pPr eaLnBrk="1" latinLnBrk="0" hangingPunct="1">
              <a:defRPr kumimoji="0" lang="tr-TR" sz="2400">
                <a:latin typeface="+mn-lt"/>
              </a:defRPr>
            </a:lvl3pPr>
            <a:lvl4pPr eaLnBrk="1" latinLnBrk="0" hangingPunct="1">
              <a:defRPr kumimoji="0" lang="tr-TR" sz="2400">
                <a:latin typeface="+mn-lt"/>
              </a:defRPr>
            </a:lvl4pPr>
            <a:lvl5pPr eaLnBrk="1" latinLnBrk="0" hangingPunct="1">
              <a:defRPr kumimoji="0" lang="tr-TR" sz="2400">
                <a:latin typeface="+mn-lt"/>
              </a:defRPr>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a:p>
        </p:txBody>
      </p:sp>
      <p:sp>
        <p:nvSpPr>
          <p:cNvPr id="4" name="Date Placeholder 3"/>
          <p:cNvSpPr>
            <a:spLocks noGrp="1"/>
          </p:cNvSpPr>
          <p:nvPr>
            <p:ph type="dt" sz="half" idx="10"/>
          </p:nvPr>
        </p:nvSpPr>
        <p:spPr/>
        <p:txBody>
          <a:bodyPr/>
          <a:lstStyle/>
          <a:p>
            <a:fld id="{757B281C-5159-4971-8228-52B9A72E9ED2}" type="datetimeFigureOut">
              <a:pPr/>
              <a:t>29.10.2024</a:t>
            </a:fld>
            <a:endParaRPr kumimoji="0" lang="tr-TR"/>
          </a:p>
        </p:txBody>
      </p:sp>
      <p:sp>
        <p:nvSpPr>
          <p:cNvPr id="5" name="Footer Placeholder 4"/>
          <p:cNvSpPr>
            <a:spLocks noGrp="1"/>
          </p:cNvSpPr>
          <p:nvPr>
            <p:ph type="ftr" sz="quarter" idx="11"/>
          </p:nvPr>
        </p:nvSpPr>
        <p:spPr/>
        <p:txBody>
          <a:bodyPr/>
          <a:lstStyle/>
          <a:p>
            <a:endParaRPr kumimoji="0" lang="tr-TR"/>
          </a:p>
        </p:txBody>
      </p:sp>
      <p:sp>
        <p:nvSpPr>
          <p:cNvPr id="6" name="Slide Number Placeholder 5"/>
          <p:cNvSpPr>
            <a:spLocks noGrp="1"/>
          </p:cNvSpPr>
          <p:nvPr>
            <p:ph type="sldNum" sz="quarter" idx="12"/>
          </p:nvPr>
        </p:nvSpPr>
        <p:spPr>
          <a:xfrm>
            <a:off x="6705600" y="6356350"/>
            <a:ext cx="2133600" cy="365125"/>
          </a:xfrm>
        </p:spPr>
        <p:txBody>
          <a:bodyPr/>
          <a:lstStyle/>
          <a:p>
            <a:fld id="{33D6E5A2-EC83-451F-A719-9AC1370DD5CF}" type="slidenum">
              <a:pPr/>
              <a:t>‹#›</a:t>
            </a:fld>
            <a:endParaRPr kumimoji="0" lang="tr-TR"/>
          </a:p>
        </p:txBody>
      </p:sp>
    </p:spTree>
  </p:cSld>
  <p:clrMapOvr>
    <a:masterClrMapping/>
  </p:clrMapOvr>
  <p:transition spd="slow">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tr-TR" smtClean="0"/>
              <a:t>Asıl başlık stili için tıklatın</a:t>
            </a:r>
            <a:endParaRPr/>
          </a:p>
        </p:txBody>
      </p:sp>
      <p:sp>
        <p:nvSpPr>
          <p:cNvPr id="3" name="Content Placeholder 2"/>
          <p:cNvSpPr>
            <a:spLocks noGrp="1"/>
          </p:cNvSpPr>
          <p:nvPr>
            <p:ph sz="half" idx="1"/>
          </p:nvPr>
        </p:nvSpPr>
        <p:spPr>
          <a:xfrm>
            <a:off x="685800" y="1600200"/>
            <a:ext cx="4038600" cy="4525963"/>
          </a:xfrm>
        </p:spPr>
        <p:txBody>
          <a:bodyPr/>
          <a:lstStyle>
            <a:lvl1pPr eaLnBrk="1" latinLnBrk="0" hangingPunct="1">
              <a:defRPr kumimoji="0" lang="tr-TR" sz="2800"/>
            </a:lvl1pPr>
            <a:lvl2pPr eaLnBrk="1" latinLnBrk="0" hangingPunct="1">
              <a:defRPr kumimoji="0" lang="tr-TR" sz="2400"/>
            </a:lvl2pPr>
            <a:lvl3pPr eaLnBrk="1" latinLnBrk="0" hangingPunct="1">
              <a:defRPr kumimoji="0" lang="tr-TR" sz="2000"/>
            </a:lvl3pPr>
            <a:lvl4pPr eaLnBrk="1" latinLnBrk="0" hangingPunct="1">
              <a:defRPr kumimoji="0" lang="tr-TR" sz="1800"/>
            </a:lvl4pPr>
            <a:lvl5pPr eaLnBrk="1" latinLnBrk="0" hangingPunct="1">
              <a:defRPr kumimoji="0" lang="tr-TR" sz="1800"/>
            </a:lvl5pPr>
            <a:lvl6pPr eaLnBrk="1" latinLnBrk="0" hangingPunct="1">
              <a:defRPr kumimoji="0" lang="tr-TR" sz="1800"/>
            </a:lvl6pPr>
            <a:lvl7pPr eaLnBrk="1" latinLnBrk="0" hangingPunct="1">
              <a:defRPr kumimoji="0" lang="tr-TR" sz="1800"/>
            </a:lvl7pPr>
            <a:lvl8pPr eaLnBrk="1" latinLnBrk="0" hangingPunct="1">
              <a:defRPr kumimoji="0" lang="tr-TR" sz="1800"/>
            </a:lvl8pPr>
            <a:lvl9pPr eaLnBrk="1" latinLnBrk="0" hangingPunct="1">
              <a:defRPr kumimoji="0" lang="tr-TR" sz="1800"/>
            </a:lvl9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a:p>
        </p:txBody>
      </p:sp>
      <p:sp>
        <p:nvSpPr>
          <p:cNvPr id="4" name="Content Placeholder 3"/>
          <p:cNvSpPr>
            <a:spLocks noGrp="1"/>
          </p:cNvSpPr>
          <p:nvPr>
            <p:ph sz="half" idx="2"/>
          </p:nvPr>
        </p:nvSpPr>
        <p:spPr>
          <a:xfrm>
            <a:off x="4876800" y="1600200"/>
            <a:ext cx="4038600" cy="4525963"/>
          </a:xfrm>
        </p:spPr>
        <p:txBody>
          <a:bodyPr/>
          <a:lstStyle>
            <a:lvl1pPr eaLnBrk="1" latinLnBrk="0" hangingPunct="1">
              <a:defRPr kumimoji="0" lang="tr-TR" sz="2800"/>
            </a:lvl1pPr>
            <a:lvl2pPr eaLnBrk="1" latinLnBrk="0" hangingPunct="1">
              <a:defRPr kumimoji="0" lang="tr-TR" sz="2400"/>
            </a:lvl2pPr>
            <a:lvl3pPr eaLnBrk="1" latinLnBrk="0" hangingPunct="1">
              <a:defRPr kumimoji="0" lang="tr-TR" sz="2000"/>
            </a:lvl3pPr>
            <a:lvl4pPr eaLnBrk="1" latinLnBrk="0" hangingPunct="1">
              <a:defRPr kumimoji="0" lang="tr-TR" sz="1800"/>
            </a:lvl4pPr>
            <a:lvl5pPr eaLnBrk="1" latinLnBrk="0" hangingPunct="1">
              <a:defRPr kumimoji="0" lang="tr-TR" sz="1800"/>
            </a:lvl5pPr>
            <a:lvl6pPr eaLnBrk="1" latinLnBrk="0" hangingPunct="1">
              <a:defRPr kumimoji="0" lang="tr-TR" sz="1800"/>
            </a:lvl6pPr>
            <a:lvl7pPr eaLnBrk="1" latinLnBrk="0" hangingPunct="1">
              <a:defRPr kumimoji="0" lang="tr-TR" sz="1800"/>
            </a:lvl7pPr>
            <a:lvl8pPr eaLnBrk="1" latinLnBrk="0" hangingPunct="1">
              <a:defRPr kumimoji="0" lang="tr-TR" sz="1800"/>
            </a:lvl8pPr>
            <a:lvl9pPr eaLnBrk="1" latinLnBrk="0" hangingPunct="1">
              <a:defRPr kumimoji="0" lang="tr-TR" sz="1800"/>
            </a:lvl9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a:p>
        </p:txBody>
      </p:sp>
      <p:sp>
        <p:nvSpPr>
          <p:cNvPr id="5" name="Date Placeholder 4"/>
          <p:cNvSpPr>
            <a:spLocks noGrp="1"/>
          </p:cNvSpPr>
          <p:nvPr>
            <p:ph type="dt" sz="half" idx="10"/>
          </p:nvPr>
        </p:nvSpPr>
        <p:spPr/>
        <p:txBody>
          <a:bodyPr/>
          <a:lstStyle/>
          <a:p>
            <a:fld id="{757B281C-5159-4971-8228-52B9A72E9ED2}" type="datetimeFigureOut">
              <a:pPr/>
              <a:t>29.10.2024</a:t>
            </a:fld>
            <a:endParaRPr kumimoji="0" lang="tr-TR"/>
          </a:p>
        </p:txBody>
      </p:sp>
      <p:sp>
        <p:nvSpPr>
          <p:cNvPr id="6" name="Footer Placeholder 5"/>
          <p:cNvSpPr>
            <a:spLocks noGrp="1"/>
          </p:cNvSpPr>
          <p:nvPr>
            <p:ph type="ftr" sz="quarter" idx="11"/>
          </p:nvPr>
        </p:nvSpPr>
        <p:spPr/>
        <p:txBody>
          <a:bodyPr/>
          <a:lstStyle/>
          <a:p>
            <a:endParaRPr kumimoji="0" lang="tr-TR"/>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tr-TR"/>
          </a:p>
        </p:txBody>
      </p:sp>
    </p:spTree>
  </p:cSld>
  <p:clrMapOvr>
    <a:masterClrMapping/>
  </p:clrMapOvr>
  <p:transition spd="slow">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eaLnBrk="1" latinLnBrk="0" hangingPunct="1">
              <a:defRPr kumimoji="0" lang="tr-TR"/>
            </a:lvl1pPr>
          </a:lstStyle>
          <a:p>
            <a:pPr eaLnBrk="1" latinLnBrk="0" hangingPunct="1"/>
            <a:r>
              <a:rPr lang="tr-TR" smtClean="0"/>
              <a:t>Asıl başlık stili için tıklatın</a:t>
            </a:r>
            <a:endParaRPr/>
          </a:p>
        </p:txBody>
      </p:sp>
      <p:sp>
        <p:nvSpPr>
          <p:cNvPr id="3" name="Text Placeholder 2"/>
          <p:cNvSpPr>
            <a:spLocks noGrp="1"/>
          </p:cNvSpPr>
          <p:nvPr>
            <p:ph type="body" idx="1"/>
          </p:nvPr>
        </p:nvSpPr>
        <p:spPr>
          <a:xfrm>
            <a:off x="685800" y="1535113"/>
            <a:ext cx="4040188" cy="639762"/>
          </a:xfrm>
        </p:spPr>
        <p:txBody>
          <a:bodyPr anchor="b"/>
          <a:lstStyle>
            <a:lvl1pPr marL="0" indent="0" eaLnBrk="1" latinLnBrk="0" hangingPunct="1">
              <a:buNone/>
              <a:defRPr kumimoji="0" lang="tr-TR" sz="2400" b="1"/>
            </a:lvl1pPr>
            <a:lvl2pPr marL="457200" indent="0" eaLnBrk="1" latinLnBrk="0" hangingPunct="1">
              <a:buNone/>
              <a:defRPr kumimoji="0" lang="tr-TR" sz="2000" b="1"/>
            </a:lvl2pPr>
            <a:lvl3pPr marL="914400" indent="0" eaLnBrk="1" latinLnBrk="0" hangingPunct="1">
              <a:buNone/>
              <a:defRPr kumimoji="0" lang="tr-TR" sz="1800" b="1"/>
            </a:lvl3pPr>
            <a:lvl4pPr marL="1371600" indent="0" eaLnBrk="1" latinLnBrk="0" hangingPunct="1">
              <a:buNone/>
              <a:defRPr kumimoji="0" lang="tr-TR" sz="1600" b="1"/>
            </a:lvl4pPr>
            <a:lvl5pPr marL="1828800" indent="0" eaLnBrk="1" latinLnBrk="0" hangingPunct="1">
              <a:buNone/>
              <a:defRPr kumimoji="0" lang="tr-TR" sz="1600" b="1"/>
            </a:lvl5pPr>
            <a:lvl6pPr marL="2286000" indent="0" eaLnBrk="1" latinLnBrk="0" hangingPunct="1">
              <a:buNone/>
              <a:defRPr kumimoji="0" lang="tr-TR" sz="1600" b="1"/>
            </a:lvl6pPr>
            <a:lvl7pPr marL="2743200" indent="0" eaLnBrk="1" latinLnBrk="0" hangingPunct="1">
              <a:buNone/>
              <a:defRPr kumimoji="0" lang="tr-TR" sz="1600" b="1"/>
            </a:lvl7pPr>
            <a:lvl8pPr marL="3200400" indent="0" eaLnBrk="1" latinLnBrk="0" hangingPunct="1">
              <a:buNone/>
              <a:defRPr kumimoji="0" lang="tr-TR" sz="1600" b="1"/>
            </a:lvl8pPr>
            <a:lvl9pPr marL="3657600" indent="0" eaLnBrk="1" latinLnBrk="0" hangingPunct="1">
              <a:buNone/>
              <a:defRPr kumimoji="0" lang="tr-TR" sz="1600" b="1"/>
            </a:lvl9pPr>
          </a:lstStyle>
          <a:p>
            <a:pPr lvl="0" eaLnBrk="1" latinLnBrk="0" hangingPunct="1"/>
            <a:r>
              <a:rPr lang="tr-TR" smtClean="0"/>
              <a:t>Asıl metin stillerini düzenlemek için tıklatın</a:t>
            </a:r>
          </a:p>
        </p:txBody>
      </p:sp>
      <p:sp>
        <p:nvSpPr>
          <p:cNvPr id="4" name="Content Placeholder 3"/>
          <p:cNvSpPr>
            <a:spLocks noGrp="1"/>
          </p:cNvSpPr>
          <p:nvPr>
            <p:ph sz="half" idx="2"/>
          </p:nvPr>
        </p:nvSpPr>
        <p:spPr>
          <a:xfrm>
            <a:off x="685800" y="2174875"/>
            <a:ext cx="4040188" cy="3951288"/>
          </a:xfrm>
        </p:spPr>
        <p:txBody>
          <a:bodyPr/>
          <a:lstStyle>
            <a:lvl1pPr eaLnBrk="1" latinLnBrk="0" hangingPunct="1">
              <a:defRPr kumimoji="0" lang="tr-TR" sz="2400"/>
            </a:lvl1pPr>
            <a:lvl2pPr eaLnBrk="1" latinLnBrk="0" hangingPunct="1">
              <a:defRPr kumimoji="0" lang="tr-TR" sz="2000"/>
            </a:lvl2pPr>
            <a:lvl3pPr eaLnBrk="1" latinLnBrk="0" hangingPunct="1">
              <a:defRPr kumimoji="0" lang="tr-TR" sz="1800"/>
            </a:lvl3pPr>
            <a:lvl4pPr eaLnBrk="1" latinLnBrk="0" hangingPunct="1">
              <a:defRPr kumimoji="0" lang="tr-TR" sz="1600"/>
            </a:lvl4pPr>
            <a:lvl5pPr eaLnBrk="1" latinLnBrk="0" hangingPunct="1">
              <a:defRPr kumimoji="0" lang="tr-TR" sz="1600"/>
            </a:lvl5pPr>
            <a:lvl6pPr eaLnBrk="1" latinLnBrk="0" hangingPunct="1">
              <a:defRPr kumimoji="0" lang="tr-TR" sz="1600"/>
            </a:lvl6pPr>
            <a:lvl7pPr eaLnBrk="1" latinLnBrk="0" hangingPunct="1">
              <a:defRPr kumimoji="0" lang="tr-TR" sz="1600"/>
            </a:lvl7pPr>
            <a:lvl8pPr eaLnBrk="1" latinLnBrk="0" hangingPunct="1">
              <a:defRPr kumimoji="0" lang="tr-TR" sz="1600"/>
            </a:lvl8pPr>
            <a:lvl9pPr eaLnBrk="1" latinLnBrk="0" hangingPunct="1">
              <a:defRPr kumimoji="0" lang="tr-TR" sz="1600"/>
            </a:lvl9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a:p>
        </p:txBody>
      </p:sp>
      <p:sp>
        <p:nvSpPr>
          <p:cNvPr id="5" name="Text Placeholder 4"/>
          <p:cNvSpPr>
            <a:spLocks noGrp="1"/>
          </p:cNvSpPr>
          <p:nvPr>
            <p:ph type="body" sz="quarter" idx="3"/>
          </p:nvPr>
        </p:nvSpPr>
        <p:spPr>
          <a:xfrm>
            <a:off x="4873625" y="1535113"/>
            <a:ext cx="4041775" cy="639762"/>
          </a:xfrm>
        </p:spPr>
        <p:txBody>
          <a:bodyPr anchor="b"/>
          <a:lstStyle>
            <a:lvl1pPr marL="0" indent="0" eaLnBrk="1" latinLnBrk="0" hangingPunct="1">
              <a:buNone/>
              <a:defRPr kumimoji="0" lang="tr-TR" sz="2400" b="1"/>
            </a:lvl1pPr>
            <a:lvl2pPr marL="457200" indent="0" eaLnBrk="1" latinLnBrk="0" hangingPunct="1">
              <a:buNone/>
              <a:defRPr kumimoji="0" lang="tr-TR" sz="2000" b="1"/>
            </a:lvl2pPr>
            <a:lvl3pPr marL="914400" indent="0" eaLnBrk="1" latinLnBrk="0" hangingPunct="1">
              <a:buNone/>
              <a:defRPr kumimoji="0" lang="tr-TR" sz="1800" b="1"/>
            </a:lvl3pPr>
            <a:lvl4pPr marL="1371600" indent="0" eaLnBrk="1" latinLnBrk="0" hangingPunct="1">
              <a:buNone/>
              <a:defRPr kumimoji="0" lang="tr-TR" sz="1600" b="1"/>
            </a:lvl4pPr>
            <a:lvl5pPr marL="1828800" indent="0" eaLnBrk="1" latinLnBrk="0" hangingPunct="1">
              <a:buNone/>
              <a:defRPr kumimoji="0" lang="tr-TR" sz="1600" b="1"/>
            </a:lvl5pPr>
            <a:lvl6pPr marL="2286000" indent="0" eaLnBrk="1" latinLnBrk="0" hangingPunct="1">
              <a:buNone/>
              <a:defRPr kumimoji="0" lang="tr-TR" sz="1600" b="1"/>
            </a:lvl6pPr>
            <a:lvl7pPr marL="2743200" indent="0" eaLnBrk="1" latinLnBrk="0" hangingPunct="1">
              <a:buNone/>
              <a:defRPr kumimoji="0" lang="tr-TR" sz="1600" b="1"/>
            </a:lvl7pPr>
            <a:lvl8pPr marL="3200400" indent="0" eaLnBrk="1" latinLnBrk="0" hangingPunct="1">
              <a:buNone/>
              <a:defRPr kumimoji="0" lang="tr-TR" sz="1600" b="1"/>
            </a:lvl8pPr>
            <a:lvl9pPr marL="3657600" indent="0" eaLnBrk="1" latinLnBrk="0" hangingPunct="1">
              <a:buNone/>
              <a:defRPr kumimoji="0" lang="tr-TR" sz="1600" b="1"/>
            </a:lvl9pPr>
          </a:lstStyle>
          <a:p>
            <a:pPr lvl="0" eaLnBrk="1" latinLnBrk="0" hangingPunct="1"/>
            <a:r>
              <a:rPr lang="tr-TR" smtClean="0"/>
              <a:t>Asıl metin stillerini düzenlemek için tıklatın</a:t>
            </a:r>
          </a:p>
        </p:txBody>
      </p:sp>
      <p:sp>
        <p:nvSpPr>
          <p:cNvPr id="6" name="Content Placeholder 5"/>
          <p:cNvSpPr>
            <a:spLocks noGrp="1"/>
          </p:cNvSpPr>
          <p:nvPr>
            <p:ph sz="quarter" idx="4"/>
          </p:nvPr>
        </p:nvSpPr>
        <p:spPr>
          <a:xfrm>
            <a:off x="4873625" y="2174875"/>
            <a:ext cx="4041775" cy="3951288"/>
          </a:xfrm>
        </p:spPr>
        <p:txBody>
          <a:bodyPr/>
          <a:lstStyle>
            <a:lvl1pPr eaLnBrk="1" latinLnBrk="0" hangingPunct="1">
              <a:defRPr kumimoji="0" lang="tr-TR" sz="2400"/>
            </a:lvl1pPr>
            <a:lvl2pPr eaLnBrk="1" latinLnBrk="0" hangingPunct="1">
              <a:defRPr kumimoji="0" lang="tr-TR" sz="2000"/>
            </a:lvl2pPr>
            <a:lvl3pPr eaLnBrk="1" latinLnBrk="0" hangingPunct="1">
              <a:defRPr kumimoji="0" lang="tr-TR" sz="1800"/>
            </a:lvl3pPr>
            <a:lvl4pPr eaLnBrk="1" latinLnBrk="0" hangingPunct="1">
              <a:defRPr kumimoji="0" lang="tr-TR" sz="1600"/>
            </a:lvl4pPr>
            <a:lvl5pPr eaLnBrk="1" latinLnBrk="0" hangingPunct="1">
              <a:defRPr kumimoji="0" lang="tr-TR" sz="1600"/>
            </a:lvl5pPr>
            <a:lvl6pPr eaLnBrk="1" latinLnBrk="0" hangingPunct="1">
              <a:defRPr kumimoji="0" lang="tr-TR" sz="1600"/>
            </a:lvl6pPr>
            <a:lvl7pPr eaLnBrk="1" latinLnBrk="0" hangingPunct="1">
              <a:defRPr kumimoji="0" lang="tr-TR" sz="1600"/>
            </a:lvl7pPr>
            <a:lvl8pPr eaLnBrk="1" latinLnBrk="0" hangingPunct="1">
              <a:defRPr kumimoji="0" lang="tr-TR" sz="1600"/>
            </a:lvl8pPr>
            <a:lvl9pPr eaLnBrk="1" latinLnBrk="0" hangingPunct="1">
              <a:defRPr kumimoji="0" lang="tr-TR" sz="1600"/>
            </a:lvl9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a:p>
        </p:txBody>
      </p:sp>
      <p:sp>
        <p:nvSpPr>
          <p:cNvPr id="7" name="Date Placeholder 6"/>
          <p:cNvSpPr>
            <a:spLocks noGrp="1"/>
          </p:cNvSpPr>
          <p:nvPr>
            <p:ph type="dt" sz="half" idx="10"/>
          </p:nvPr>
        </p:nvSpPr>
        <p:spPr/>
        <p:txBody>
          <a:bodyPr/>
          <a:lstStyle/>
          <a:p>
            <a:fld id="{757B281C-5159-4971-8228-52B9A72E9ED2}" type="datetimeFigureOut">
              <a:pPr/>
              <a:t>29.10.2024</a:t>
            </a:fld>
            <a:endParaRPr kumimoji="0" lang="tr-TR"/>
          </a:p>
        </p:txBody>
      </p:sp>
      <p:sp>
        <p:nvSpPr>
          <p:cNvPr id="8" name="Footer Placeholder 7"/>
          <p:cNvSpPr>
            <a:spLocks noGrp="1"/>
          </p:cNvSpPr>
          <p:nvPr>
            <p:ph type="ftr" sz="quarter" idx="11"/>
          </p:nvPr>
        </p:nvSpPr>
        <p:spPr/>
        <p:txBody>
          <a:bodyPr/>
          <a:lstStyle/>
          <a:p>
            <a:endParaRPr kumimoji="0" lang="tr-TR"/>
          </a:p>
        </p:txBody>
      </p:sp>
      <p:sp>
        <p:nvSpPr>
          <p:cNvPr id="9" name="Slide Number Placeholder 8"/>
          <p:cNvSpPr>
            <a:spLocks noGrp="1"/>
          </p:cNvSpPr>
          <p:nvPr>
            <p:ph type="sldNum" sz="quarter" idx="12"/>
          </p:nvPr>
        </p:nvSpPr>
        <p:spPr/>
        <p:txBody>
          <a:bodyPr/>
          <a:lstStyle/>
          <a:p>
            <a:fld id="{33D6E5A2-EC83-451F-A719-9AC1370DD5CF}" type="slidenum">
              <a:pPr/>
              <a:t>‹#›</a:t>
            </a:fld>
            <a:endParaRPr kumimoji="0" lang="tr-T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İçerik, Açıklamalı Alt Yazıyla">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3008313" cy="1162050"/>
          </a:xfrm>
        </p:spPr>
        <p:txBody>
          <a:bodyPr anchor="b"/>
          <a:lstStyle>
            <a:lvl1pPr algn="l" eaLnBrk="1" latinLnBrk="0" hangingPunct="1">
              <a:defRPr kumimoji="0" lang="tr-TR" sz="2000" b="1"/>
            </a:lvl1pPr>
          </a:lstStyle>
          <a:p>
            <a:pPr eaLnBrk="1" latinLnBrk="0" hangingPunct="1"/>
            <a:r>
              <a:rPr lang="tr-TR" smtClean="0"/>
              <a:t>Asıl başlık stili için tıklatın</a:t>
            </a:r>
            <a:endParaRPr/>
          </a:p>
        </p:txBody>
      </p:sp>
      <p:sp>
        <p:nvSpPr>
          <p:cNvPr id="3" name="Content Placeholder 2"/>
          <p:cNvSpPr>
            <a:spLocks noGrp="1"/>
          </p:cNvSpPr>
          <p:nvPr>
            <p:ph idx="1"/>
          </p:nvPr>
        </p:nvSpPr>
        <p:spPr>
          <a:xfrm>
            <a:off x="3803650" y="273050"/>
            <a:ext cx="5111750" cy="5853113"/>
          </a:xfrm>
        </p:spPr>
        <p:txBody>
          <a:bodyPr/>
          <a:lstStyle>
            <a:lvl1pPr eaLnBrk="1" latinLnBrk="0" hangingPunct="1">
              <a:defRPr kumimoji="0" lang="tr-TR" sz="3200"/>
            </a:lvl1pPr>
            <a:lvl2pPr eaLnBrk="1" latinLnBrk="0" hangingPunct="1">
              <a:defRPr kumimoji="0" lang="tr-TR" sz="2800"/>
            </a:lvl2pPr>
            <a:lvl3pPr eaLnBrk="1" latinLnBrk="0" hangingPunct="1">
              <a:defRPr kumimoji="0" lang="tr-TR" sz="2400"/>
            </a:lvl3pPr>
            <a:lvl4pPr eaLnBrk="1" latinLnBrk="0" hangingPunct="1">
              <a:defRPr kumimoji="0" lang="tr-TR" sz="2000"/>
            </a:lvl4pPr>
            <a:lvl5pPr eaLnBrk="1" latinLnBrk="0" hangingPunct="1">
              <a:defRPr kumimoji="0" lang="tr-TR" sz="2000"/>
            </a:lvl5pPr>
            <a:lvl6pPr eaLnBrk="1" latinLnBrk="0" hangingPunct="1">
              <a:defRPr kumimoji="0" lang="tr-TR" sz="2000"/>
            </a:lvl6pPr>
            <a:lvl7pPr eaLnBrk="1" latinLnBrk="0" hangingPunct="1">
              <a:defRPr kumimoji="0" lang="tr-TR" sz="2000"/>
            </a:lvl7pPr>
            <a:lvl8pPr eaLnBrk="1" latinLnBrk="0" hangingPunct="1">
              <a:defRPr kumimoji="0" lang="tr-TR" sz="2000"/>
            </a:lvl8pPr>
            <a:lvl9pPr eaLnBrk="1" latinLnBrk="0" hangingPunct="1">
              <a:defRPr kumimoji="0" lang="tr-TR" sz="2000"/>
            </a:lvl9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a:p>
        </p:txBody>
      </p:sp>
      <p:sp>
        <p:nvSpPr>
          <p:cNvPr id="4" name="Text Placeholder 3"/>
          <p:cNvSpPr>
            <a:spLocks noGrp="1"/>
          </p:cNvSpPr>
          <p:nvPr>
            <p:ph type="body" sz="half" idx="2"/>
          </p:nvPr>
        </p:nvSpPr>
        <p:spPr>
          <a:xfrm>
            <a:off x="685800" y="1435100"/>
            <a:ext cx="3008313" cy="4691063"/>
          </a:xfrm>
        </p:spPr>
        <p:txBody>
          <a:bodyPr/>
          <a:lstStyle>
            <a:lvl1pPr marL="0" indent="0" eaLnBrk="1" latinLnBrk="0" hangingPunct="1">
              <a:buNone/>
              <a:defRPr kumimoji="0" lang="tr-TR" sz="1400"/>
            </a:lvl1pPr>
            <a:lvl2pPr marL="457200" indent="0" eaLnBrk="1" latinLnBrk="0" hangingPunct="1">
              <a:buNone/>
              <a:defRPr kumimoji="0" lang="tr-TR" sz="1200"/>
            </a:lvl2pPr>
            <a:lvl3pPr marL="914400" indent="0" eaLnBrk="1" latinLnBrk="0" hangingPunct="1">
              <a:buNone/>
              <a:defRPr kumimoji="0" lang="tr-TR" sz="1000"/>
            </a:lvl3pPr>
            <a:lvl4pPr marL="1371600" indent="0" eaLnBrk="1" latinLnBrk="0" hangingPunct="1">
              <a:buNone/>
              <a:defRPr kumimoji="0" lang="tr-TR" sz="900"/>
            </a:lvl4pPr>
            <a:lvl5pPr marL="1828800" indent="0" eaLnBrk="1" latinLnBrk="0" hangingPunct="1">
              <a:buNone/>
              <a:defRPr kumimoji="0" lang="tr-TR" sz="900"/>
            </a:lvl5pPr>
            <a:lvl6pPr marL="2286000" indent="0" eaLnBrk="1" latinLnBrk="0" hangingPunct="1">
              <a:buNone/>
              <a:defRPr kumimoji="0" lang="tr-TR" sz="900"/>
            </a:lvl6pPr>
            <a:lvl7pPr marL="2743200" indent="0" eaLnBrk="1" latinLnBrk="0" hangingPunct="1">
              <a:buNone/>
              <a:defRPr kumimoji="0" lang="tr-TR" sz="900"/>
            </a:lvl7pPr>
            <a:lvl8pPr marL="3200400" indent="0" eaLnBrk="1" latinLnBrk="0" hangingPunct="1">
              <a:buNone/>
              <a:defRPr kumimoji="0" lang="tr-TR" sz="900"/>
            </a:lvl8pPr>
            <a:lvl9pPr marL="3657600" indent="0" eaLnBrk="1" latinLnBrk="0" hangingPunct="1">
              <a:buNone/>
              <a:defRPr kumimoji="0" lang="tr-TR" sz="900"/>
            </a:lvl9pPr>
          </a:lstStyle>
          <a:p>
            <a:pPr lvl="0" eaLnBrk="1" latinLnBrk="0" hangingPunct="1"/>
            <a:r>
              <a:rPr lang="tr-TR" smtClean="0"/>
              <a:t>Asıl metin stillerini düzenlemek için tıklatın</a:t>
            </a:r>
          </a:p>
        </p:txBody>
      </p:sp>
      <p:sp>
        <p:nvSpPr>
          <p:cNvPr id="5" name="Date Placeholder 4"/>
          <p:cNvSpPr>
            <a:spLocks noGrp="1"/>
          </p:cNvSpPr>
          <p:nvPr>
            <p:ph type="dt" sz="half" idx="10"/>
          </p:nvPr>
        </p:nvSpPr>
        <p:spPr/>
        <p:txBody>
          <a:bodyPr/>
          <a:lstStyle/>
          <a:p>
            <a:fld id="{757B281C-5159-4971-8228-52B9A72E9ED2}" type="datetimeFigureOut">
              <a:pPr/>
              <a:t>29.10.2024</a:t>
            </a:fld>
            <a:endParaRPr kumimoji="0" lang="tr-TR"/>
          </a:p>
        </p:txBody>
      </p:sp>
      <p:sp>
        <p:nvSpPr>
          <p:cNvPr id="6" name="Footer Placeholder 5"/>
          <p:cNvSpPr>
            <a:spLocks noGrp="1"/>
          </p:cNvSpPr>
          <p:nvPr>
            <p:ph type="ftr" sz="quarter" idx="11"/>
          </p:nvPr>
        </p:nvSpPr>
        <p:spPr/>
        <p:txBody>
          <a:bodyPr/>
          <a:lstStyle/>
          <a:p>
            <a:endParaRPr kumimoji="0" lang="tr-TR"/>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tr-TR"/>
          </a:p>
        </p:txBody>
      </p:sp>
    </p:spTree>
  </p:cSld>
  <p:clrMapOvr>
    <a:masterClrMapping/>
  </p:clrMapOvr>
  <p:transition spd="slow">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Resim, Açıklamalı Alt Yazıyla">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eaLnBrk="1" latinLnBrk="0" hangingPunct="1">
              <a:defRPr kumimoji="0" lang="tr-TR" sz="2000" b="1"/>
            </a:lvl1pPr>
          </a:lstStyle>
          <a:p>
            <a:pPr eaLnBrk="1" latinLnBrk="0" hangingPunct="1"/>
            <a:r>
              <a:rPr lang="tr-TR" smtClean="0"/>
              <a:t>Asıl başlık stili için tıklatın</a:t>
            </a:r>
            <a:endParaRPr/>
          </a:p>
        </p:txBody>
      </p:sp>
      <p:sp>
        <p:nvSpPr>
          <p:cNvPr id="3" name="Picture Placeholder 2"/>
          <p:cNvSpPr>
            <a:spLocks noGrp="1"/>
          </p:cNvSpPr>
          <p:nvPr>
            <p:ph type="pic" idx="1"/>
          </p:nvPr>
        </p:nvSpPr>
        <p:spPr>
          <a:xfrm>
            <a:off x="1792288" y="612775"/>
            <a:ext cx="5486400" cy="4114800"/>
          </a:xfrm>
        </p:spPr>
        <p:txBody>
          <a:bodyPr/>
          <a:lstStyle>
            <a:lvl1pPr marL="0" indent="0" eaLnBrk="1" latinLnBrk="0" hangingPunct="1">
              <a:buNone/>
              <a:defRPr kumimoji="0" lang="tr-TR" sz="3200"/>
            </a:lvl1pPr>
            <a:lvl2pPr marL="457200" indent="0" eaLnBrk="1" latinLnBrk="0" hangingPunct="1">
              <a:buNone/>
              <a:defRPr kumimoji="0" lang="tr-TR" sz="2800"/>
            </a:lvl2pPr>
            <a:lvl3pPr marL="914400" indent="0" eaLnBrk="1" latinLnBrk="0" hangingPunct="1">
              <a:buNone/>
              <a:defRPr kumimoji="0" lang="tr-TR" sz="2400"/>
            </a:lvl3pPr>
            <a:lvl4pPr marL="1371600" indent="0" eaLnBrk="1" latinLnBrk="0" hangingPunct="1">
              <a:buNone/>
              <a:defRPr kumimoji="0" lang="tr-TR" sz="2000"/>
            </a:lvl4pPr>
            <a:lvl5pPr marL="1828800" indent="0" eaLnBrk="1" latinLnBrk="0" hangingPunct="1">
              <a:buNone/>
              <a:defRPr kumimoji="0" lang="tr-TR" sz="2000"/>
            </a:lvl5pPr>
            <a:lvl6pPr marL="2286000" indent="0" eaLnBrk="1" latinLnBrk="0" hangingPunct="1">
              <a:buNone/>
              <a:defRPr kumimoji="0" lang="tr-TR" sz="2000"/>
            </a:lvl6pPr>
            <a:lvl7pPr marL="2743200" indent="0" eaLnBrk="1" latinLnBrk="0" hangingPunct="1">
              <a:buNone/>
              <a:defRPr kumimoji="0" lang="tr-TR" sz="2000"/>
            </a:lvl7pPr>
            <a:lvl8pPr marL="3200400" indent="0" eaLnBrk="1" latinLnBrk="0" hangingPunct="1">
              <a:buNone/>
              <a:defRPr kumimoji="0" lang="tr-TR" sz="2000"/>
            </a:lvl8pPr>
            <a:lvl9pPr marL="3657600" indent="0" eaLnBrk="1" latinLnBrk="0" hangingPunct="1">
              <a:buNone/>
              <a:defRPr kumimoji="0" lang="tr-TR" sz="2000"/>
            </a:lvl9pPr>
          </a:lstStyle>
          <a:p>
            <a:pPr eaLnBrk="1" latinLnBrk="0" hangingPunct="1"/>
            <a:r>
              <a:rPr lang="tr-TR" smtClean="0"/>
              <a:t>Resim eklemek için simgeyi tıklatın</a:t>
            </a:r>
            <a:endParaRPr/>
          </a:p>
        </p:txBody>
      </p:sp>
      <p:sp>
        <p:nvSpPr>
          <p:cNvPr id="4" name="Text Placeholder 3"/>
          <p:cNvSpPr>
            <a:spLocks noGrp="1"/>
          </p:cNvSpPr>
          <p:nvPr>
            <p:ph type="body" sz="half" idx="2"/>
          </p:nvPr>
        </p:nvSpPr>
        <p:spPr>
          <a:xfrm>
            <a:off x="1792288" y="5367338"/>
            <a:ext cx="5486400" cy="804862"/>
          </a:xfrm>
        </p:spPr>
        <p:txBody>
          <a:bodyPr/>
          <a:lstStyle>
            <a:lvl1pPr marL="0" indent="0" eaLnBrk="1" latinLnBrk="0" hangingPunct="1">
              <a:buNone/>
              <a:defRPr kumimoji="0" lang="tr-TR" sz="1400"/>
            </a:lvl1pPr>
            <a:lvl2pPr marL="457200" indent="0" eaLnBrk="1" latinLnBrk="0" hangingPunct="1">
              <a:buNone/>
              <a:defRPr kumimoji="0" lang="tr-TR" sz="1200"/>
            </a:lvl2pPr>
            <a:lvl3pPr marL="914400" indent="0" eaLnBrk="1" latinLnBrk="0" hangingPunct="1">
              <a:buNone/>
              <a:defRPr kumimoji="0" lang="tr-TR" sz="1000"/>
            </a:lvl3pPr>
            <a:lvl4pPr marL="1371600" indent="0" eaLnBrk="1" latinLnBrk="0" hangingPunct="1">
              <a:buNone/>
              <a:defRPr kumimoji="0" lang="tr-TR" sz="900"/>
            </a:lvl4pPr>
            <a:lvl5pPr marL="1828800" indent="0" eaLnBrk="1" latinLnBrk="0" hangingPunct="1">
              <a:buNone/>
              <a:defRPr kumimoji="0" lang="tr-TR" sz="900"/>
            </a:lvl5pPr>
            <a:lvl6pPr marL="2286000" indent="0" eaLnBrk="1" latinLnBrk="0" hangingPunct="1">
              <a:buNone/>
              <a:defRPr kumimoji="0" lang="tr-TR" sz="900"/>
            </a:lvl6pPr>
            <a:lvl7pPr marL="2743200" indent="0" eaLnBrk="1" latinLnBrk="0" hangingPunct="1">
              <a:buNone/>
              <a:defRPr kumimoji="0" lang="tr-TR" sz="900"/>
            </a:lvl7pPr>
            <a:lvl8pPr marL="3200400" indent="0" eaLnBrk="1" latinLnBrk="0" hangingPunct="1">
              <a:buNone/>
              <a:defRPr kumimoji="0" lang="tr-TR" sz="900"/>
            </a:lvl8pPr>
            <a:lvl9pPr marL="3657600" indent="0" eaLnBrk="1" latinLnBrk="0" hangingPunct="1">
              <a:buNone/>
              <a:defRPr kumimoji="0" lang="tr-TR" sz="900"/>
            </a:lvl9pPr>
          </a:lstStyle>
          <a:p>
            <a:pPr lvl="0" eaLnBrk="1" latinLnBrk="0" hangingPunct="1"/>
            <a:r>
              <a:rPr lang="tr-TR" smtClean="0"/>
              <a:t>Asıl metin stillerini düzenlemek için tıklatın</a:t>
            </a:r>
          </a:p>
        </p:txBody>
      </p:sp>
      <p:sp>
        <p:nvSpPr>
          <p:cNvPr id="5" name="Date Placeholder 4"/>
          <p:cNvSpPr>
            <a:spLocks noGrp="1"/>
          </p:cNvSpPr>
          <p:nvPr>
            <p:ph type="dt" sz="half" idx="10"/>
          </p:nvPr>
        </p:nvSpPr>
        <p:spPr/>
        <p:txBody>
          <a:bodyPr/>
          <a:lstStyle/>
          <a:p>
            <a:fld id="{757B281C-5159-4971-8228-52B9A72E9ED2}" type="datetimeFigureOut">
              <a:pPr/>
              <a:t>29.10.2024</a:t>
            </a:fld>
            <a:endParaRPr kumimoji="0" lang="tr-TR"/>
          </a:p>
        </p:txBody>
      </p:sp>
      <p:sp>
        <p:nvSpPr>
          <p:cNvPr id="6" name="Footer Placeholder 5"/>
          <p:cNvSpPr>
            <a:spLocks noGrp="1"/>
          </p:cNvSpPr>
          <p:nvPr>
            <p:ph type="ftr" sz="quarter" idx="11"/>
          </p:nvPr>
        </p:nvSpPr>
        <p:spPr/>
        <p:txBody>
          <a:bodyPr/>
          <a:lstStyle/>
          <a:p>
            <a:endParaRPr kumimoji="0" lang="tr-TR"/>
          </a:p>
        </p:txBody>
      </p:sp>
      <p:sp>
        <p:nvSpPr>
          <p:cNvPr id="7" name="Slide Number Placeholder 6"/>
          <p:cNvSpPr>
            <a:spLocks noGrp="1"/>
          </p:cNvSpPr>
          <p:nvPr>
            <p:ph type="sldNum" sz="quarter" idx="12"/>
          </p:nvPr>
        </p:nvSpPr>
        <p:spPr/>
        <p:txBody>
          <a:bodyPr/>
          <a:lstStyle/>
          <a:p>
            <a:fld id="{33D6E5A2-EC83-451F-A719-9AC1370DD5CF}" type="slidenum">
              <a:pPr/>
              <a:t>‹#›</a:t>
            </a:fld>
            <a:endParaRPr kumimoji="0" lang="tr-TR"/>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0" hangingPunct="1"/>
            <a:r>
              <a:rPr lang="tr-TR" smtClean="0"/>
              <a:t>Asıl başlık stili için tıklatın</a:t>
            </a:r>
            <a:endParaRPr/>
          </a:p>
        </p:txBody>
      </p:sp>
      <p:sp>
        <p:nvSpPr>
          <p:cNvPr id="3" name="Vertical Text Placeholder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a:p>
        </p:txBody>
      </p:sp>
      <p:sp>
        <p:nvSpPr>
          <p:cNvPr id="4" name="Date Placeholder 3"/>
          <p:cNvSpPr>
            <a:spLocks noGrp="1"/>
          </p:cNvSpPr>
          <p:nvPr>
            <p:ph type="dt" sz="half" idx="10"/>
          </p:nvPr>
        </p:nvSpPr>
        <p:spPr/>
        <p:txBody>
          <a:bodyPr/>
          <a:lstStyle/>
          <a:p>
            <a:fld id="{757B281C-5159-4971-8228-52B9A72E9ED2}" type="datetimeFigureOut">
              <a:pPr/>
              <a:t>29.10.2024</a:t>
            </a:fld>
            <a:endParaRPr kumimoji="0" lang="tr-TR"/>
          </a:p>
        </p:txBody>
      </p:sp>
      <p:sp>
        <p:nvSpPr>
          <p:cNvPr id="5" name="Footer Placeholder 4"/>
          <p:cNvSpPr>
            <a:spLocks noGrp="1"/>
          </p:cNvSpPr>
          <p:nvPr>
            <p:ph type="ftr" sz="quarter" idx="11"/>
          </p:nvPr>
        </p:nvSpPr>
        <p:spPr/>
        <p:txBody>
          <a:bodyPr/>
          <a:lstStyle/>
          <a:p>
            <a:endParaRPr kumimoji="0" lang="tr-TR"/>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tr-T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74638"/>
            <a:ext cx="2057400" cy="5851525"/>
          </a:xfrm>
        </p:spPr>
        <p:txBody>
          <a:bodyPr vert="eaVert"/>
          <a:lstStyle/>
          <a:p>
            <a:pPr eaLnBrk="1" latinLnBrk="0" hangingPunct="1"/>
            <a:r>
              <a:rPr lang="tr-TR" smtClean="0"/>
              <a:t>Asıl başlık stili için tıklatın</a:t>
            </a:r>
            <a:endParaRPr/>
          </a:p>
        </p:txBody>
      </p:sp>
      <p:sp>
        <p:nvSpPr>
          <p:cNvPr id="3" name="Vertical Text Placeholder 2"/>
          <p:cNvSpPr>
            <a:spLocks noGrp="1"/>
          </p:cNvSpPr>
          <p:nvPr>
            <p:ph type="body" orient="vert" idx="1"/>
          </p:nvPr>
        </p:nvSpPr>
        <p:spPr>
          <a:xfrm>
            <a:off x="762000" y="274638"/>
            <a:ext cx="58674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a:p>
        </p:txBody>
      </p:sp>
      <p:sp>
        <p:nvSpPr>
          <p:cNvPr id="4" name="Date Placeholder 3"/>
          <p:cNvSpPr>
            <a:spLocks noGrp="1"/>
          </p:cNvSpPr>
          <p:nvPr>
            <p:ph type="dt" sz="half" idx="10"/>
          </p:nvPr>
        </p:nvSpPr>
        <p:spPr/>
        <p:txBody>
          <a:bodyPr/>
          <a:lstStyle/>
          <a:p>
            <a:fld id="{757B281C-5159-4971-8228-52B9A72E9ED2}" type="datetimeFigureOut">
              <a:pPr/>
              <a:t>29.10.2024</a:t>
            </a:fld>
            <a:endParaRPr kumimoji="0" lang="tr-TR"/>
          </a:p>
        </p:txBody>
      </p:sp>
      <p:sp>
        <p:nvSpPr>
          <p:cNvPr id="5" name="Footer Placeholder 4"/>
          <p:cNvSpPr>
            <a:spLocks noGrp="1"/>
          </p:cNvSpPr>
          <p:nvPr>
            <p:ph type="ftr" sz="quarter" idx="11"/>
          </p:nvPr>
        </p:nvSpPr>
        <p:spPr/>
        <p:txBody>
          <a:bodyPr/>
          <a:lstStyle/>
          <a:p>
            <a:endParaRPr kumimoji="0" lang="tr-TR"/>
          </a:p>
        </p:txBody>
      </p:sp>
      <p:sp>
        <p:nvSpPr>
          <p:cNvPr id="6" name="Slide Number Placeholder 5"/>
          <p:cNvSpPr>
            <a:spLocks noGrp="1"/>
          </p:cNvSpPr>
          <p:nvPr>
            <p:ph type="sldNum" sz="quarter" idx="12"/>
          </p:nvPr>
        </p:nvSpPr>
        <p:spPr/>
        <p:txBody>
          <a:bodyPr/>
          <a:lstStyle/>
          <a:p>
            <a:fld id="{33D6E5A2-EC83-451F-A719-9AC1370DD5CF}" type="slidenum">
              <a:pPr/>
              <a:t>‹#›</a:t>
            </a:fld>
            <a:endParaRPr kumimoji="0" lang="tr-T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43543" y="0"/>
            <a:ext cx="9100457" cy="6879771"/>
          </a:xfrm>
          <a:prstGeom prst="rect">
            <a:avLst/>
          </a:prstGeom>
        </p:spPr>
      </p:pic>
      <p:sp>
        <p:nvSpPr>
          <p:cNvPr id="2" name="Title Placeholder 1"/>
          <p:cNvSpPr>
            <a:spLocks noGrp="1"/>
          </p:cNvSpPr>
          <p:nvPr>
            <p:ph type="title"/>
          </p:nvPr>
        </p:nvSpPr>
        <p:spPr>
          <a:xfrm>
            <a:off x="762000" y="274638"/>
            <a:ext cx="8077200" cy="1143000"/>
          </a:xfrm>
          <a:prstGeom prst="rect">
            <a:avLst/>
          </a:prstGeom>
        </p:spPr>
        <p:txBody>
          <a:bodyPr vert="horz" lIns="91440" tIns="45720" rIns="91440" bIns="45720" rtlCol="0" anchor="ctr">
            <a:normAutofit/>
          </a:bodyPr>
          <a:lstStyle/>
          <a:p>
            <a:pPr eaLnBrk="1" latinLnBrk="0" hangingPunct="1"/>
            <a:r>
              <a:rPr kumimoji="0" lang="tr-TR" smtClean="0"/>
              <a:t>Asıl başlık stili için tıklatın</a:t>
            </a:r>
            <a:endParaRPr kumimoji="0" lang="en-US" smtClean="0"/>
          </a:p>
        </p:txBody>
      </p:sp>
      <p:sp>
        <p:nvSpPr>
          <p:cNvPr id="3" name="Text Placeholder 2"/>
          <p:cNvSpPr>
            <a:spLocks noGrp="1"/>
          </p:cNvSpPr>
          <p:nvPr>
            <p:ph type="body" idx="1"/>
          </p:nvPr>
        </p:nvSpPr>
        <p:spPr>
          <a:xfrm>
            <a:off x="762000" y="1600200"/>
            <a:ext cx="8077200" cy="4525963"/>
          </a:xfrm>
          <a:prstGeom prst="rect">
            <a:avLst/>
          </a:prstGeom>
        </p:spPr>
        <p:txBody>
          <a:bodyPr vert="horz" lIns="91440" tIns="45720" rIns="91440" bIns="45720" rtlCol="0">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4" name="Date Placeholder 3"/>
          <p:cNvSpPr>
            <a:spLocks noGrp="1"/>
          </p:cNvSpPr>
          <p:nvPr>
            <p:ph type="dt" sz="half" idx="2"/>
          </p:nvPr>
        </p:nvSpPr>
        <p:spPr>
          <a:xfrm>
            <a:off x="762000" y="6356350"/>
            <a:ext cx="2133600" cy="365125"/>
          </a:xfrm>
          <a:prstGeom prst="rect">
            <a:avLst/>
          </a:prstGeom>
        </p:spPr>
        <p:txBody>
          <a:bodyPr vert="horz" lIns="91440" tIns="45720" rIns="91440" bIns="45720" rtlCol="0" anchor="ctr"/>
          <a:lstStyle>
            <a:lvl1pPr algn="l" eaLnBrk="1" latinLnBrk="0" hangingPunct="1">
              <a:defRPr kumimoji="0" lang="tr-TR" sz="1200">
                <a:solidFill>
                  <a:schemeClr val="tx1">
                    <a:tint val="75000"/>
                  </a:schemeClr>
                </a:solidFill>
              </a:defRPr>
            </a:lvl1pPr>
          </a:lstStyle>
          <a:p>
            <a:fld id="{757B281C-5159-4971-8228-52B9A72E9ED2}" type="datetimeFigureOut">
              <a:pPr/>
              <a:t>29.10.2024</a:t>
            </a:fld>
            <a:endParaRPr kumimoji="0" lang="tr-TR"/>
          </a:p>
        </p:txBody>
      </p:sp>
      <p:sp>
        <p:nvSpPr>
          <p:cNvPr id="5" name="Footer Placeholder 4"/>
          <p:cNvSpPr>
            <a:spLocks noGrp="1"/>
          </p:cNvSpPr>
          <p:nvPr>
            <p:ph type="ftr" sz="quarter" idx="3"/>
          </p:nvPr>
        </p:nvSpPr>
        <p:spPr>
          <a:xfrm>
            <a:off x="3352800" y="6356350"/>
            <a:ext cx="2895600" cy="365125"/>
          </a:xfrm>
          <a:prstGeom prst="rect">
            <a:avLst/>
          </a:prstGeom>
        </p:spPr>
        <p:txBody>
          <a:bodyPr vert="horz" lIns="91440" tIns="45720" rIns="91440" bIns="45720" rtlCol="0" anchor="ctr"/>
          <a:lstStyle>
            <a:lvl1pPr algn="ctr" eaLnBrk="1" latinLnBrk="0" hangingPunct="1">
              <a:defRPr kumimoji="0" lang="tr-TR" sz="1200">
                <a:solidFill>
                  <a:schemeClr val="tx1">
                    <a:tint val="75000"/>
                  </a:schemeClr>
                </a:solidFill>
              </a:defRPr>
            </a:lvl1pPr>
          </a:lstStyle>
          <a:p>
            <a:endParaRPr kumimoji="0" lang="tr-TR"/>
          </a:p>
        </p:txBody>
      </p:sp>
      <p:sp>
        <p:nvSpPr>
          <p:cNvPr id="6" name="Slide Number Placeholder 5"/>
          <p:cNvSpPr>
            <a:spLocks noGrp="1"/>
          </p:cNvSpPr>
          <p:nvPr>
            <p:ph type="sldNum" sz="quarter" idx="4"/>
          </p:nvPr>
        </p:nvSpPr>
        <p:spPr>
          <a:xfrm>
            <a:off x="6705600" y="6356350"/>
            <a:ext cx="2133600" cy="365125"/>
          </a:xfrm>
          <a:prstGeom prst="rect">
            <a:avLst/>
          </a:prstGeom>
        </p:spPr>
        <p:txBody>
          <a:bodyPr vert="horz" lIns="91440" tIns="45720" rIns="91440" bIns="45720" rtlCol="0" anchor="ctr"/>
          <a:lstStyle>
            <a:lvl1pPr algn="r" eaLnBrk="1" latinLnBrk="0" hangingPunct="1">
              <a:defRPr kumimoji="0" lang="tr-TR" sz="1200">
                <a:solidFill>
                  <a:schemeClr val="tx1">
                    <a:tint val="75000"/>
                  </a:schemeClr>
                </a:solidFill>
              </a:defRPr>
            </a:lvl1pPr>
          </a:lstStyle>
          <a:p>
            <a:fld id="{33D6E5A2-EC83-451F-A719-9AC1370DD5CF}" type="slidenum">
              <a:pPr/>
              <a:t>‹#›</a:t>
            </a:fld>
            <a:endParaRPr kumimoji="0" lang="tr-TR"/>
          </a:p>
        </p:txBody>
      </p:sp>
      <p:pic>
        <p:nvPicPr>
          <p:cNvPr id="8" name="Picture 7"/>
          <p:cNvPicPr>
            <a:picLocks noChangeAspect="1"/>
          </p:cNvPicPr>
          <p:nvPr/>
        </p:nvPicPr>
        <p:blipFill rotWithShape="1">
          <a:blip r:embed="rId15" cstate="email">
            <a:extLst>
              <a:ext uri="{28A0092B-C50C-407E-A947-70E740481C1C}">
                <a14:useLocalDpi xmlns:a14="http://schemas.microsoft.com/office/drawing/2010/main"/>
              </a:ext>
            </a:extLst>
          </a:blip>
          <a:srcRect/>
          <a:stretch/>
        </p:blipFill>
        <p:spPr>
          <a:xfrm>
            <a:off x="-152400" y="-109183"/>
            <a:ext cx="818707" cy="708318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6" r:id="rId6"/>
    <p:sldLayoutId id="2147483657" r:id="rId7"/>
    <p:sldLayoutId id="2147483658" r:id="rId8"/>
    <p:sldLayoutId id="2147483659" r:id="rId9"/>
    <p:sldLayoutId id="2147483654" r:id="rId10"/>
    <p:sldLayoutId id="2147483655" r:id="rId11"/>
    <p:sldLayoutId id="2147483663" r:id="rId12"/>
  </p:sldLayoutIdLst>
  <p:transition spd="slow">
    <p:wipe dir="d"/>
  </p:transition>
  <p:timing>
    <p:tnLst>
      <p:par>
        <p:cTn id="1" dur="indefinite" restart="never" nodeType="tmRoot"/>
      </p:par>
    </p:tnLst>
  </p:timing>
  <p:txStyles>
    <p:titleStyle>
      <a:lvl1pPr algn="l" defTabSz="914400" rtl="0" eaLnBrk="1" latinLnBrk="0" hangingPunct="1">
        <a:spcBef>
          <a:spcPct val="0"/>
        </a:spcBef>
        <a:buNone/>
        <a:defRPr kumimoji="0" lang="tr-T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0" lang="tr-T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0" lang="tr-T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0" lang="tr-T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0" lang="tr-T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0" lang="tr-T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0" lang="tr-T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0" lang="tr-T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0" lang="tr-T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0" lang="tr-TR" sz="2000" kern="1200">
          <a:solidFill>
            <a:schemeClr val="tx1"/>
          </a:solidFill>
          <a:latin typeface="+mn-lt"/>
          <a:ea typeface="+mn-ea"/>
          <a:cs typeface="+mn-cs"/>
        </a:defRPr>
      </a:lvl9pPr>
    </p:bodyStyle>
    <p:otherStyle>
      <a:defPPr>
        <a:defRPr kumimoji="0" lang="tr-TR"/>
      </a:defPPr>
      <a:lvl1pPr marL="0" algn="l" defTabSz="914400" rtl="0" eaLnBrk="1" latinLnBrk="0" hangingPunct="1">
        <a:defRPr kumimoji="0" lang="tr-TR" sz="1800" kern="1200">
          <a:solidFill>
            <a:schemeClr val="tx1"/>
          </a:solidFill>
          <a:latin typeface="+mn-lt"/>
          <a:ea typeface="+mn-ea"/>
          <a:cs typeface="+mn-cs"/>
        </a:defRPr>
      </a:lvl1pPr>
      <a:lvl2pPr marL="457200" algn="l" defTabSz="914400" rtl="0" eaLnBrk="1" latinLnBrk="0" hangingPunct="1">
        <a:defRPr kumimoji="0" lang="tr-TR" sz="1800" kern="1200">
          <a:solidFill>
            <a:schemeClr val="tx1"/>
          </a:solidFill>
          <a:latin typeface="+mn-lt"/>
          <a:ea typeface="+mn-ea"/>
          <a:cs typeface="+mn-cs"/>
        </a:defRPr>
      </a:lvl2pPr>
      <a:lvl3pPr marL="914400" algn="l" defTabSz="914400" rtl="0" eaLnBrk="1" latinLnBrk="0" hangingPunct="1">
        <a:defRPr kumimoji="0" lang="tr-TR" sz="1800" kern="1200">
          <a:solidFill>
            <a:schemeClr val="tx1"/>
          </a:solidFill>
          <a:latin typeface="+mn-lt"/>
          <a:ea typeface="+mn-ea"/>
          <a:cs typeface="+mn-cs"/>
        </a:defRPr>
      </a:lvl3pPr>
      <a:lvl4pPr marL="1371600" algn="l" defTabSz="914400" rtl="0" eaLnBrk="1" latinLnBrk="0" hangingPunct="1">
        <a:defRPr kumimoji="0" lang="tr-TR" sz="1800" kern="1200">
          <a:solidFill>
            <a:schemeClr val="tx1"/>
          </a:solidFill>
          <a:latin typeface="+mn-lt"/>
          <a:ea typeface="+mn-ea"/>
          <a:cs typeface="+mn-cs"/>
        </a:defRPr>
      </a:lvl4pPr>
      <a:lvl5pPr marL="1828800" algn="l" defTabSz="914400" rtl="0" eaLnBrk="1" latinLnBrk="0" hangingPunct="1">
        <a:defRPr kumimoji="0" lang="tr-TR" sz="1800" kern="1200">
          <a:solidFill>
            <a:schemeClr val="tx1"/>
          </a:solidFill>
          <a:latin typeface="+mn-lt"/>
          <a:ea typeface="+mn-ea"/>
          <a:cs typeface="+mn-cs"/>
        </a:defRPr>
      </a:lvl5pPr>
      <a:lvl6pPr marL="2286000" algn="l" defTabSz="914400" rtl="0" eaLnBrk="1" latinLnBrk="0" hangingPunct="1">
        <a:defRPr kumimoji="0" lang="tr-TR" sz="1800" kern="1200">
          <a:solidFill>
            <a:schemeClr val="tx1"/>
          </a:solidFill>
          <a:latin typeface="+mn-lt"/>
          <a:ea typeface="+mn-ea"/>
          <a:cs typeface="+mn-cs"/>
        </a:defRPr>
      </a:lvl6pPr>
      <a:lvl7pPr marL="2743200" algn="l" defTabSz="914400" rtl="0" eaLnBrk="1" latinLnBrk="0" hangingPunct="1">
        <a:defRPr kumimoji="0" lang="tr-TR" sz="1800" kern="1200">
          <a:solidFill>
            <a:schemeClr val="tx1"/>
          </a:solidFill>
          <a:latin typeface="+mn-lt"/>
          <a:ea typeface="+mn-ea"/>
          <a:cs typeface="+mn-cs"/>
        </a:defRPr>
      </a:lvl7pPr>
      <a:lvl8pPr marL="3200400" algn="l" defTabSz="914400" rtl="0" eaLnBrk="1" latinLnBrk="0" hangingPunct="1">
        <a:defRPr kumimoji="0" lang="tr-TR" sz="1800" kern="1200">
          <a:solidFill>
            <a:schemeClr val="tx1"/>
          </a:solidFill>
          <a:latin typeface="+mn-lt"/>
          <a:ea typeface="+mn-ea"/>
          <a:cs typeface="+mn-cs"/>
        </a:defRPr>
      </a:lvl8pPr>
      <a:lvl9pPr marL="3657600" algn="l" defTabSz="914400" rtl="0" eaLnBrk="1" latinLnBrk="0" hangingPunct="1">
        <a:defRPr kumimoji="0" lang="tr-T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nspe.org/sites/default/files/resources/pdfs/Ethics/CodeofEthics/NSPECodeofEthicsforEngineers.pdf" TargetMode="External"/><Relationship Id="rId2" Type="http://schemas.openxmlformats.org/officeDocument/2006/relationships/hyperlink" Target="https://onlineethics.org/" TargetMode="External"/><Relationship Id="rId1" Type="http://schemas.openxmlformats.org/officeDocument/2006/relationships/slideLayout" Target="../slideLayouts/slideLayout3.xml"/><Relationship Id="rId6" Type="http://schemas.openxmlformats.org/officeDocument/2006/relationships/hyperlink" Target="http://computerethicsinstitute.org/" TargetMode="External"/><Relationship Id="rId5" Type="http://schemas.openxmlformats.org/officeDocument/2006/relationships/hyperlink" Target="https://www.globethics.net/home" TargetMode="External"/><Relationship Id="rId4" Type="http://schemas.openxmlformats.org/officeDocument/2006/relationships/hyperlink" Target="https://www.nspe.org/resources/ethics/code-ethics/history-code-ethics-engineer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computerethicsinstitute.org/"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tmmob.org.tr/etkinlik/muhendislik-mimarlik-kurultayi-2003/kurultay-kararlari-mesleki-davranis-ilkeleri"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a:xfrm>
            <a:off x="1331640" y="980728"/>
            <a:ext cx="7439384" cy="1470025"/>
          </a:xfrm>
        </p:spPr>
        <p:txBody>
          <a:bodyPr/>
          <a:lstStyle/>
          <a:p>
            <a:r>
              <a:rPr lang="tr-TR" dirty="0" smtClean="0"/>
              <a:t>MÜHENDİSLİK ETİĞİ</a:t>
            </a:r>
            <a:br>
              <a:rPr lang="tr-TR" dirty="0" smtClean="0"/>
            </a:br>
            <a:r>
              <a:rPr lang="tr-TR" dirty="0" smtClean="0"/>
              <a:t>6.Hafta</a:t>
            </a:r>
            <a:endParaRPr lang="tr-TR" dirty="0"/>
          </a:p>
        </p:txBody>
      </p:sp>
      <p:sp>
        <p:nvSpPr>
          <p:cNvPr id="3" name="Subtitle 2"/>
          <p:cNvSpPr>
            <a:spLocks noGrp="1"/>
          </p:cNvSpPr>
          <p:nvPr>
            <p:ph type="subTitle" idx="1"/>
            <p:custDataLst>
              <p:tags r:id="rId3"/>
            </p:custDataLst>
          </p:nvPr>
        </p:nvSpPr>
        <p:spPr>
          <a:xfrm>
            <a:off x="3995936" y="3068959"/>
            <a:ext cx="4772528" cy="1857675"/>
          </a:xfrm>
        </p:spPr>
        <p:txBody>
          <a:bodyPr>
            <a:normAutofit/>
          </a:bodyPr>
          <a:lstStyle/>
          <a:p>
            <a:r>
              <a:rPr lang="tr-TR" sz="2800" b="1" dirty="0" smtClean="0">
                <a:latin typeface="+mn-lt"/>
              </a:rPr>
              <a:t>Mesleki Davranış İlkeleri</a:t>
            </a:r>
          </a:p>
          <a:p>
            <a:endParaRPr lang="tr-TR" sz="2400" dirty="0">
              <a:latin typeface="+mn-lt"/>
            </a:endParaRPr>
          </a:p>
          <a:p>
            <a:endParaRPr lang="tr-TR" sz="2400" dirty="0" smtClean="0">
              <a:latin typeface="+mn-lt"/>
            </a:endParaRPr>
          </a:p>
          <a:p>
            <a:r>
              <a:rPr lang="tr-TR" sz="1600" dirty="0"/>
              <a:t>ÖĞR. GÖR. KORAY ÇOŞKUN</a:t>
            </a:r>
          </a:p>
          <a:p>
            <a:endParaRPr lang="tr-TR" sz="2400" dirty="0">
              <a:latin typeface="+mn-lt"/>
            </a:endParaRPr>
          </a:p>
        </p:txBody>
      </p:sp>
      <p:pic>
        <p:nvPicPr>
          <p:cNvPr id="1026" name="Picture 2"/>
          <p:cNvPicPr>
            <a:picLocks noChangeAspect="1" noChangeArrowheads="1"/>
          </p:cNvPicPr>
          <p:nvPr/>
        </p:nvPicPr>
        <p:blipFill>
          <a:blip r:embed="rId7" cstate="email">
            <a:extLst>
              <a:ext uri="{28A0092B-C50C-407E-A947-70E740481C1C}">
                <a14:useLocalDpi xmlns:a14="http://schemas.microsoft.com/office/drawing/2010/main" val="0"/>
              </a:ext>
            </a:extLst>
          </a:blip>
          <a:stretch>
            <a:fillRect/>
          </a:stretch>
        </p:blipFill>
        <p:spPr bwMode="auto">
          <a:xfrm>
            <a:off x="7092280" y="4953880"/>
            <a:ext cx="1846585" cy="1846585"/>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p:cNvSpPr txBox="1">
            <a:spLocks/>
          </p:cNvSpPr>
          <p:nvPr>
            <p:custDataLst>
              <p:tags r:id="rId4"/>
            </p:custDataLst>
          </p:nvPr>
        </p:nvSpPr>
        <p:spPr>
          <a:xfrm>
            <a:off x="3222804" y="384323"/>
            <a:ext cx="3657056" cy="596405"/>
          </a:xfrm>
          <a:prstGeom prst="rect">
            <a:avLst/>
          </a:prstGeom>
        </p:spPr>
        <p:txBody>
          <a:bodyPr vert="horz" lIns="91440" tIns="45720" rIns="91440" bIns="45720" rtlCol="0">
            <a:normAutofit fontScale="77500" lnSpcReduction="20000"/>
          </a:bodyPr>
          <a:lstStyle>
            <a:lvl1pPr marL="0" indent="0" algn="r" defTabSz="914400" rtl="0" eaLnBrk="1" latinLnBrk="0" hangingPunct="1">
              <a:spcBef>
                <a:spcPct val="20000"/>
              </a:spcBef>
              <a:buFont typeface="Arial" pitchFamily="34" charset="0"/>
              <a:buNone/>
              <a:defRPr kumimoji="0" lang="tr-TR" sz="2000" b="0" kern="1200">
                <a:solidFill>
                  <a:schemeClr val="tx1"/>
                </a:solidFill>
                <a:latin typeface="Georgia" pitchFamily="18" charset="0"/>
                <a:ea typeface="+mn-ea"/>
                <a:cs typeface="+mn-cs"/>
              </a:defRPr>
            </a:lvl1pPr>
            <a:lvl2pPr marL="457200" indent="0" algn="ctr" defTabSz="914400" rtl="0" eaLnBrk="1" latinLnBrk="0" hangingPunct="1">
              <a:spcBef>
                <a:spcPct val="20000"/>
              </a:spcBef>
              <a:buFont typeface="Arial" pitchFamily="34" charset="0"/>
              <a:buNone/>
              <a:defRPr kumimoji="0" lang="tr-TR" sz="24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kumimoji="0" lang="tr-TR" sz="20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kumimoji="0" lang="tr-T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kumimoji="0" lang="tr-TR" sz="18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kumimoji="0" lang="tr-T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kumimoji="0" lang="tr-T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kumimoji="0" lang="tr-T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kumimoji="0" lang="tr-TR" sz="2000" kern="1200">
                <a:solidFill>
                  <a:schemeClr val="tx1">
                    <a:tint val="75000"/>
                  </a:schemeClr>
                </a:solidFill>
                <a:latin typeface="+mn-lt"/>
                <a:ea typeface="+mn-ea"/>
                <a:cs typeface="+mn-cs"/>
              </a:defRPr>
            </a:lvl9pPr>
          </a:lstStyle>
          <a:p>
            <a:pPr algn="l"/>
            <a:r>
              <a:rPr lang="tr-TR" sz="2800" b="1" dirty="0" smtClean="0">
                <a:latin typeface="+mn-lt"/>
              </a:rPr>
              <a:t>2024-2025 </a:t>
            </a:r>
            <a:r>
              <a:rPr lang="tr-TR" sz="2800" b="1" dirty="0" smtClean="0">
                <a:latin typeface="+mn-lt"/>
              </a:rPr>
              <a:t>Eğitim-Öğretim Yılı</a:t>
            </a:r>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smtClean="0">
                <a:solidFill>
                  <a:srgbClr val="009ED6"/>
                </a:solidFill>
              </a:rPr>
              <a:t>MÜHENDİSLİK ETİĞİ’NİN TEMEL İLKELERİ (TMMOB)</a:t>
            </a:r>
            <a:endParaRPr lang="tr-TR" sz="2800" dirty="0">
              <a:solidFill>
                <a:srgbClr val="009ED6"/>
              </a:solidFill>
            </a:endParaRPr>
          </a:p>
        </p:txBody>
      </p:sp>
      <p:sp>
        <p:nvSpPr>
          <p:cNvPr id="3" name="İçerik Yer Tutucusu 2"/>
          <p:cNvSpPr>
            <a:spLocks noGrp="1"/>
          </p:cNvSpPr>
          <p:nvPr>
            <p:ph idx="1"/>
          </p:nvPr>
        </p:nvSpPr>
        <p:spPr>
          <a:xfrm>
            <a:off x="762000" y="1596413"/>
            <a:ext cx="8077200" cy="5144955"/>
          </a:xfrm>
        </p:spPr>
        <p:txBody>
          <a:bodyPr>
            <a:normAutofit/>
          </a:bodyPr>
          <a:lstStyle/>
          <a:p>
            <a:pPr marL="0" indent="0">
              <a:buNone/>
            </a:pPr>
            <a:r>
              <a:rPr lang="tr-TR" sz="2400" b="1" dirty="0" smtClean="0"/>
              <a:t>2-Doğaya </a:t>
            </a:r>
            <a:r>
              <a:rPr lang="tr-TR" sz="2400" b="1" dirty="0"/>
              <a:t>ve çevreye karşı sorumluluklar, </a:t>
            </a:r>
            <a:endParaRPr lang="tr-TR" sz="2400" b="1" dirty="0" smtClean="0"/>
          </a:p>
          <a:p>
            <a:pPr marL="0" indent="0">
              <a:buNone/>
            </a:pPr>
            <a:r>
              <a:rPr lang="tr-TR" sz="2400" dirty="0"/>
              <a:t>Mühendisler ve Mimarlar, doğayı ve çevreyi korumayı, onlara zarar vermemeyi, uygulamalarının doğayla uyumlu olmasını sağlamayı mesleki sorumluluklarının ayrılmaz parçası olarak görürler, doğal kaynakların ve enerjinin tasarrufuna özel önem verirler. </a:t>
            </a:r>
            <a:endParaRPr lang="tr-TR" sz="2400" b="1" dirty="0" smtClean="0"/>
          </a:p>
        </p:txBody>
      </p:sp>
    </p:spTree>
    <p:extLst>
      <p:ext uri="{BB962C8B-B14F-4D97-AF65-F5344CB8AC3E}">
        <p14:creationId xmlns:p14="http://schemas.microsoft.com/office/powerpoint/2010/main" val="924230512"/>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smtClean="0">
                <a:solidFill>
                  <a:srgbClr val="009ED6"/>
                </a:solidFill>
              </a:rPr>
              <a:t>MÜHENDİSLİK ETİĞİ’NİN TEMEL İLKELERİ (TMMOB)</a:t>
            </a:r>
            <a:endParaRPr lang="tr-TR" sz="2800" dirty="0">
              <a:solidFill>
                <a:srgbClr val="009ED6"/>
              </a:solidFill>
            </a:endParaRPr>
          </a:p>
        </p:txBody>
      </p:sp>
      <p:sp>
        <p:nvSpPr>
          <p:cNvPr id="3" name="İçerik Yer Tutucusu 2"/>
          <p:cNvSpPr>
            <a:spLocks noGrp="1"/>
          </p:cNvSpPr>
          <p:nvPr>
            <p:ph idx="1"/>
          </p:nvPr>
        </p:nvSpPr>
        <p:spPr>
          <a:xfrm>
            <a:off x="762000" y="1596413"/>
            <a:ext cx="8077200" cy="5144955"/>
          </a:xfrm>
        </p:spPr>
        <p:txBody>
          <a:bodyPr>
            <a:normAutofit fontScale="92500"/>
          </a:bodyPr>
          <a:lstStyle/>
          <a:p>
            <a:pPr marL="0" indent="0">
              <a:buNone/>
            </a:pPr>
            <a:r>
              <a:rPr lang="tr-TR" sz="2400" b="1" dirty="0" smtClean="0"/>
              <a:t>3-İşverene </a:t>
            </a:r>
            <a:r>
              <a:rPr lang="tr-TR" sz="2400" b="1" dirty="0"/>
              <a:t>ve müşteriye karşı sorumluluklar, </a:t>
            </a:r>
            <a:endParaRPr lang="tr-TR" sz="2400" b="1" dirty="0" smtClean="0"/>
          </a:p>
          <a:p>
            <a:pPr marL="0" indent="0">
              <a:buNone/>
            </a:pPr>
            <a:r>
              <a:rPr lang="tr-TR" sz="2400" dirty="0"/>
              <a:t>Mühendisler ve Mimarlar, </a:t>
            </a:r>
            <a:endParaRPr lang="tr-TR" sz="2400" dirty="0" smtClean="0"/>
          </a:p>
          <a:p>
            <a:pPr marL="0" indent="0">
              <a:buNone/>
            </a:pPr>
            <a:r>
              <a:rPr lang="tr-TR" sz="2400" dirty="0" smtClean="0"/>
              <a:t>1.İşveren/müşteriyle </a:t>
            </a:r>
            <a:r>
              <a:rPr lang="tr-TR" sz="2400" dirty="0"/>
              <a:t>teknik konulardaki mesleki alışverişlerinde her zaman güvenilir bir iş gören ya da vekil ya da danışman olarak ve işveren/müşterinin çıkarları için, toplumun refah ve sağlığını ve güvenliğini tehlikeye atmaksızın, mesleki beceri ve deneyimlerini sonuna kadar kullanarak, uygun ve düzgün bir iş düzeyi ile çalışırlar. </a:t>
            </a:r>
            <a:endParaRPr lang="tr-TR" sz="2400" dirty="0" smtClean="0"/>
          </a:p>
          <a:p>
            <a:pPr marL="0" indent="0">
              <a:buNone/>
            </a:pPr>
            <a:r>
              <a:rPr lang="tr-TR" sz="2400" dirty="0" smtClean="0"/>
              <a:t>2.İşverenleri </a:t>
            </a:r>
            <a:r>
              <a:rPr lang="tr-TR" sz="2400" dirty="0"/>
              <a:t>ya da müşterileriyle olan iş ilişkilerini etkileyecek şekilde doğrudan ya da dolaylı olarak herhangi bir armağan, para ya da hizmet ya da iş teklifi kabul etmezler; başkalarına teklif etmezler</a:t>
            </a:r>
            <a:r>
              <a:rPr lang="tr-TR" sz="2400" dirty="0" smtClean="0"/>
              <a:t>, mesleki </a:t>
            </a:r>
            <a:r>
              <a:rPr lang="tr-TR" sz="2400" dirty="0"/>
              <a:t>ilişkilerini geliştirmek amacıyla siyasal amaçlı bağış yapmazlar. </a:t>
            </a:r>
            <a:endParaRPr lang="tr-TR" sz="2400" dirty="0" smtClean="0"/>
          </a:p>
          <a:p>
            <a:pPr marL="0" indent="0">
              <a:buNone/>
            </a:pPr>
            <a:r>
              <a:rPr lang="tr-TR" sz="2400" dirty="0" smtClean="0"/>
              <a:t>3.İşverenin/müşterinin </a:t>
            </a:r>
            <a:r>
              <a:rPr lang="tr-TR" sz="2400" dirty="0"/>
              <a:t>ticari ve teknolojik sırlarını izin almadan başkalarına açıklamazlar, kişisel çıkarları için kullanmazlar. </a:t>
            </a:r>
            <a:endParaRPr lang="tr-TR" sz="2400" b="1" dirty="0" smtClean="0"/>
          </a:p>
        </p:txBody>
      </p:sp>
    </p:spTree>
    <p:extLst>
      <p:ext uri="{BB962C8B-B14F-4D97-AF65-F5344CB8AC3E}">
        <p14:creationId xmlns:p14="http://schemas.microsoft.com/office/powerpoint/2010/main" val="3866674006"/>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smtClean="0">
                <a:solidFill>
                  <a:srgbClr val="009ED6"/>
                </a:solidFill>
              </a:rPr>
              <a:t>MÜHENDİSLİK ETİĞİ’NİN TEMEL İLKELERİ (TMMOB)</a:t>
            </a:r>
            <a:endParaRPr lang="tr-TR" sz="2800" dirty="0">
              <a:solidFill>
                <a:srgbClr val="009ED6"/>
              </a:solidFill>
            </a:endParaRPr>
          </a:p>
        </p:txBody>
      </p:sp>
      <p:sp>
        <p:nvSpPr>
          <p:cNvPr id="3" name="İçerik Yer Tutucusu 2"/>
          <p:cNvSpPr>
            <a:spLocks noGrp="1"/>
          </p:cNvSpPr>
          <p:nvPr>
            <p:ph idx="1"/>
          </p:nvPr>
        </p:nvSpPr>
        <p:spPr>
          <a:xfrm>
            <a:off x="762000" y="1268761"/>
            <a:ext cx="8077200" cy="5472608"/>
          </a:xfrm>
        </p:spPr>
        <p:txBody>
          <a:bodyPr>
            <a:normAutofit fontScale="70000" lnSpcReduction="20000"/>
          </a:bodyPr>
          <a:lstStyle/>
          <a:p>
            <a:pPr marL="0" indent="0">
              <a:buNone/>
            </a:pPr>
            <a:r>
              <a:rPr lang="tr-TR" sz="2900" b="1" dirty="0" smtClean="0"/>
              <a:t>4-Mesleğe </a:t>
            </a:r>
            <a:r>
              <a:rPr lang="tr-TR" sz="2900" b="1" dirty="0"/>
              <a:t>ve meslektaşlara karşı sorumluluklar, </a:t>
            </a:r>
            <a:endParaRPr lang="tr-TR" sz="2900" b="1" dirty="0" smtClean="0"/>
          </a:p>
          <a:p>
            <a:pPr marL="0" indent="0">
              <a:buNone/>
            </a:pPr>
            <a:r>
              <a:rPr lang="tr-TR" sz="2600" dirty="0"/>
              <a:t>Mühendisler ve Mimarlar, </a:t>
            </a:r>
            <a:endParaRPr lang="tr-TR" sz="2600" dirty="0" smtClean="0"/>
          </a:p>
          <a:p>
            <a:pPr marL="0" indent="0">
              <a:buNone/>
            </a:pPr>
            <a:r>
              <a:rPr lang="tr-TR" sz="2600" dirty="0" smtClean="0"/>
              <a:t>1.Mesleki </a:t>
            </a:r>
            <a:r>
              <a:rPr lang="tr-TR" sz="2600" dirty="0"/>
              <a:t>etkinliklerini, tüm meslektaşlarının güvenini kazanacak bir biçimde ve mesleğin saygınlığına azami özen göstererek sürdürürler. </a:t>
            </a:r>
            <a:endParaRPr lang="tr-TR" sz="2600" dirty="0" smtClean="0"/>
          </a:p>
          <a:p>
            <a:pPr marL="0" indent="0">
              <a:buNone/>
            </a:pPr>
            <a:r>
              <a:rPr lang="tr-TR" sz="2600" dirty="0" smtClean="0"/>
              <a:t>2.Tüm </a:t>
            </a:r>
            <a:r>
              <a:rPr lang="tr-TR" sz="2600" dirty="0"/>
              <a:t>meslektaşlarına saygıyla yaklaşırlar; meslektaşlarıyla haksız rekabet içinde olmazlar ve astlarının gelişimi için özel çaba harcarlar, onlara yardımcı olurlar, telif haklarına ve özgün çalışmalara saygı gösterirler, çalışmalara katkıları ve katkıda bulunanları belirtirler. </a:t>
            </a:r>
            <a:endParaRPr lang="tr-TR" sz="2600" dirty="0" smtClean="0"/>
          </a:p>
          <a:p>
            <a:pPr marL="0" indent="0">
              <a:buNone/>
            </a:pPr>
            <a:r>
              <a:rPr lang="tr-TR" sz="2600" dirty="0" smtClean="0"/>
              <a:t>3.Yalnızca </a:t>
            </a:r>
            <a:r>
              <a:rPr lang="tr-TR" sz="2600" dirty="0"/>
              <a:t>yeterli oldukları alanlarda mesleki hizmet verirler; hizmetlerini etkileyebilecek diğer uzmanlık alanlarındaki yetkililerin görüşlerine başvururlar, disiplinler arası ortak çalışmayı özendirirler. </a:t>
            </a:r>
            <a:endParaRPr lang="tr-TR" sz="2600" dirty="0" smtClean="0"/>
          </a:p>
          <a:p>
            <a:pPr marL="0" indent="0">
              <a:buNone/>
            </a:pPr>
            <a:r>
              <a:rPr lang="tr-TR" sz="2600" dirty="0" smtClean="0"/>
              <a:t>4</a:t>
            </a:r>
            <a:r>
              <a:rPr lang="tr-TR" sz="2600" dirty="0"/>
              <a:t>. Mesleki görev, yetki ve sorumluluklarını, sadece zorunlu durumlarda ve ehil olan meslektaşlarına devrederler. </a:t>
            </a:r>
            <a:endParaRPr lang="tr-TR" sz="2600" dirty="0" smtClean="0"/>
          </a:p>
          <a:p>
            <a:pPr marL="0" indent="0">
              <a:buNone/>
            </a:pPr>
            <a:r>
              <a:rPr lang="tr-TR" sz="2600" dirty="0" smtClean="0"/>
              <a:t>5.İşlerini </a:t>
            </a:r>
            <a:r>
              <a:rPr lang="tr-TR" sz="2600" dirty="0"/>
              <a:t>yalnızca kendilerine tanınmış mesleki görev, yetki ve sorumluluk çerçevesinde yaparlar, yalnızca resmi olarak hak kazanmış oldukları sıfat ve unvanları kullanırlar. </a:t>
            </a:r>
            <a:endParaRPr lang="tr-TR" sz="2600" dirty="0" smtClean="0"/>
          </a:p>
          <a:p>
            <a:pPr marL="0" indent="0">
              <a:buNone/>
            </a:pPr>
            <a:r>
              <a:rPr lang="tr-TR" sz="2600" dirty="0" smtClean="0"/>
              <a:t>6.Bu </a:t>
            </a:r>
            <a:r>
              <a:rPr lang="tr-TR" sz="2600" dirty="0"/>
              <a:t>mesleki davranış ilkelerine aykırı davrananlara yardımcı olmazlar, onların etkinliklerinin içinde yer almazlar, onları uyarırlar, bu konuda meslek örgütleriyle işbirliği yaparlar; bu ilkelere uygun davrananları bütün güçleriyle desteklerler. </a:t>
            </a:r>
            <a:endParaRPr lang="tr-TR" sz="2600" dirty="0" smtClean="0"/>
          </a:p>
          <a:p>
            <a:pPr marL="0" indent="0">
              <a:buNone/>
            </a:pPr>
            <a:r>
              <a:rPr lang="tr-TR" sz="2600" dirty="0" smtClean="0"/>
              <a:t>7.Meslek </a:t>
            </a:r>
            <a:r>
              <a:rPr lang="tr-TR" sz="2600" dirty="0"/>
              <a:t>örgütlerinin etkinliklerine aktif olarak katılmaya çaba gösterirler, onları desteklerler, mesleğin gelişmesine </a:t>
            </a:r>
            <a:r>
              <a:rPr lang="tr-TR" sz="2600" dirty="0" smtClean="0"/>
              <a:t>katkıda </a:t>
            </a:r>
            <a:r>
              <a:rPr lang="tr-TR" sz="2600" dirty="0"/>
              <a:t>bulunurlar. </a:t>
            </a:r>
            <a:endParaRPr lang="tr-TR" sz="2600" b="1" dirty="0" smtClean="0"/>
          </a:p>
        </p:txBody>
      </p:sp>
    </p:spTree>
    <p:extLst>
      <p:ext uri="{BB962C8B-B14F-4D97-AF65-F5344CB8AC3E}">
        <p14:creationId xmlns:p14="http://schemas.microsoft.com/office/powerpoint/2010/main" val="1453736395"/>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smtClean="0">
                <a:solidFill>
                  <a:srgbClr val="009ED6"/>
                </a:solidFill>
              </a:rPr>
              <a:t>MÜHENDİSLİK ETİĞİ’NİN TEMEL İLKELERİ (TMMOB)</a:t>
            </a:r>
            <a:endParaRPr lang="tr-TR" sz="2800" dirty="0">
              <a:solidFill>
                <a:srgbClr val="009ED6"/>
              </a:solidFill>
            </a:endParaRPr>
          </a:p>
        </p:txBody>
      </p:sp>
      <p:sp>
        <p:nvSpPr>
          <p:cNvPr id="3" name="İçerik Yer Tutucusu 2"/>
          <p:cNvSpPr>
            <a:spLocks noGrp="1"/>
          </p:cNvSpPr>
          <p:nvPr>
            <p:ph idx="1"/>
          </p:nvPr>
        </p:nvSpPr>
        <p:spPr>
          <a:xfrm>
            <a:off x="762000" y="1596413"/>
            <a:ext cx="8077200" cy="5144955"/>
          </a:xfrm>
        </p:spPr>
        <p:txBody>
          <a:bodyPr>
            <a:normAutofit/>
          </a:bodyPr>
          <a:lstStyle/>
          <a:p>
            <a:pPr marL="0" indent="0">
              <a:buNone/>
            </a:pPr>
            <a:r>
              <a:rPr lang="tr-TR" sz="2400" b="1" dirty="0" smtClean="0"/>
              <a:t>5-Kendilerine </a:t>
            </a:r>
            <a:r>
              <a:rPr lang="tr-TR" sz="2400" b="1" dirty="0"/>
              <a:t>karşı sorumluluklar, </a:t>
            </a:r>
            <a:endParaRPr lang="tr-TR" sz="2400" b="1" dirty="0" smtClean="0"/>
          </a:p>
          <a:p>
            <a:pPr marL="0" indent="0">
              <a:buNone/>
            </a:pPr>
            <a:r>
              <a:rPr lang="tr-TR" sz="2400" dirty="0"/>
              <a:t>Mühendisler ve Mimarlar, </a:t>
            </a:r>
            <a:endParaRPr lang="tr-TR" sz="2400" dirty="0" smtClean="0"/>
          </a:p>
          <a:p>
            <a:pPr marL="0" indent="0">
              <a:buNone/>
            </a:pPr>
            <a:r>
              <a:rPr lang="tr-TR" sz="2400" dirty="0" smtClean="0"/>
              <a:t>1.Mesleki </a:t>
            </a:r>
            <a:r>
              <a:rPr lang="tr-TR" sz="2400" dirty="0"/>
              <a:t>bilgilerini güncelleştirirler, kültürlerini ve mesleki yeterliliklerini geliştirirler. </a:t>
            </a:r>
            <a:endParaRPr lang="tr-TR" sz="2400" dirty="0" smtClean="0"/>
          </a:p>
          <a:p>
            <a:pPr marL="0" indent="0">
              <a:buNone/>
            </a:pPr>
            <a:r>
              <a:rPr lang="tr-TR" sz="2400" dirty="0" smtClean="0"/>
              <a:t>2.Mesleki </a:t>
            </a:r>
            <a:r>
              <a:rPr lang="tr-TR" sz="2400" dirty="0"/>
              <a:t>etkinliklerine ilişkin olarak meslektaşlarının dürüst ve nesnel eleştirilerini dikkate alırlar, gerektiğinde kendileri de eleştirmekten kaçınmazlar. </a:t>
            </a:r>
            <a:endParaRPr lang="tr-TR" sz="2400" dirty="0" smtClean="0"/>
          </a:p>
          <a:p>
            <a:pPr marL="0" indent="0">
              <a:buNone/>
            </a:pPr>
            <a:r>
              <a:rPr lang="tr-TR" sz="2400" dirty="0" smtClean="0"/>
              <a:t>3.Birlikte </a:t>
            </a:r>
            <a:r>
              <a:rPr lang="tr-TR" sz="2400" dirty="0"/>
              <a:t>çalıştığı insanları anlamaya, çok kültürlü çalışma ortamlarına uyum sağlamaya çalışırlar.</a:t>
            </a:r>
            <a:endParaRPr lang="tr-TR" sz="2400" b="1" dirty="0" smtClean="0"/>
          </a:p>
        </p:txBody>
      </p:sp>
    </p:spTree>
    <p:extLst>
      <p:ext uri="{BB962C8B-B14F-4D97-AF65-F5344CB8AC3E}">
        <p14:creationId xmlns:p14="http://schemas.microsoft.com/office/powerpoint/2010/main" val="2131987829"/>
      </p:ext>
    </p:extLst>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a:hlinkClick r:id="rId2"/>
              </a:rPr>
              <a:t>https://onlineethics.org</a:t>
            </a:r>
            <a:r>
              <a:rPr lang="tr-TR" dirty="0" smtClean="0">
                <a:hlinkClick r:id="rId2"/>
              </a:rPr>
              <a:t>/</a:t>
            </a:r>
            <a:endParaRPr lang="tr-TR" dirty="0" smtClean="0"/>
          </a:p>
          <a:p>
            <a:r>
              <a:rPr lang="tr-TR" dirty="0">
                <a:hlinkClick r:id="rId3"/>
              </a:rPr>
              <a:t>https://</a:t>
            </a:r>
            <a:r>
              <a:rPr lang="tr-TR" dirty="0" smtClean="0">
                <a:hlinkClick r:id="rId3"/>
              </a:rPr>
              <a:t>www.nspe.org/sites/default/files/resources/pdfs/Ethics/CodeofEthics/NSPECodeofEthicsforEngineers.pdf</a:t>
            </a:r>
            <a:endParaRPr lang="tr-TR" dirty="0" smtClean="0"/>
          </a:p>
          <a:p>
            <a:r>
              <a:rPr lang="tr-TR" dirty="0">
                <a:hlinkClick r:id="rId4"/>
              </a:rPr>
              <a:t>https://</a:t>
            </a:r>
            <a:r>
              <a:rPr lang="tr-TR" dirty="0" smtClean="0">
                <a:hlinkClick r:id="rId4"/>
              </a:rPr>
              <a:t>www.nspe.org/resources/ethics/code-ethics/history-code-ethics-engineers</a:t>
            </a:r>
            <a:endParaRPr lang="tr-TR" dirty="0" smtClean="0"/>
          </a:p>
          <a:p>
            <a:r>
              <a:rPr lang="tr-TR" dirty="0">
                <a:hlinkClick r:id="rId5"/>
              </a:rPr>
              <a:t>https://</a:t>
            </a:r>
            <a:r>
              <a:rPr lang="tr-TR" dirty="0" smtClean="0">
                <a:hlinkClick r:id="rId5"/>
              </a:rPr>
              <a:t>www.globethics.net/home</a:t>
            </a:r>
            <a:endParaRPr lang="tr-TR" dirty="0" smtClean="0"/>
          </a:p>
          <a:p>
            <a:r>
              <a:rPr lang="tr-TR" dirty="0">
                <a:hlinkClick r:id="rId6"/>
              </a:rPr>
              <a:t>computerethicsinstitute.org</a:t>
            </a:r>
            <a:endParaRPr lang="tr-TR" dirty="0" smtClean="0"/>
          </a:p>
          <a:p>
            <a:endParaRPr lang="tr-TR" dirty="0"/>
          </a:p>
        </p:txBody>
      </p:sp>
    </p:spTree>
    <p:extLst>
      <p:ext uri="{BB962C8B-B14F-4D97-AF65-F5344CB8AC3E}">
        <p14:creationId xmlns:p14="http://schemas.microsoft.com/office/powerpoint/2010/main" val="1418890995"/>
      </p:ext>
    </p:extLst>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rgbClr val="009ED6"/>
                </a:solidFill>
              </a:rPr>
              <a:t>BİLİŞİM ETİĞİ</a:t>
            </a:r>
            <a:endParaRPr lang="tr-TR" dirty="0">
              <a:solidFill>
                <a:srgbClr val="009ED6"/>
              </a:solidFill>
            </a:endParaRPr>
          </a:p>
        </p:txBody>
      </p:sp>
      <p:sp>
        <p:nvSpPr>
          <p:cNvPr id="3" name="İçerik Yer Tutucusu 2"/>
          <p:cNvSpPr>
            <a:spLocks noGrp="1"/>
          </p:cNvSpPr>
          <p:nvPr>
            <p:ph idx="1"/>
          </p:nvPr>
        </p:nvSpPr>
        <p:spPr>
          <a:xfrm>
            <a:off x="762000" y="1596413"/>
            <a:ext cx="8077200" cy="5261587"/>
          </a:xfrm>
        </p:spPr>
        <p:txBody>
          <a:bodyPr>
            <a:normAutofit/>
          </a:bodyPr>
          <a:lstStyle/>
          <a:p>
            <a:pPr marL="0" indent="0">
              <a:buNone/>
            </a:pPr>
            <a:r>
              <a:rPr lang="tr-TR" sz="2400" b="1" dirty="0"/>
              <a:t>Bilişim etiği</a:t>
            </a:r>
            <a:r>
              <a:rPr lang="tr-TR" sz="2400" dirty="0"/>
              <a:t>, bilişim alanında hizmet sunanların ve alanların davranışlarını inceleyen bir felsefe dalı olup; etiğin uygulamalı bir alt alanıdır. </a:t>
            </a:r>
          </a:p>
          <a:p>
            <a:pPr marL="0" indent="0">
              <a:buNone/>
            </a:pPr>
            <a:r>
              <a:rPr lang="tr-TR" sz="2400" dirty="0" smtClean="0"/>
              <a:t>Uygulamalı </a:t>
            </a:r>
            <a:r>
              <a:rPr lang="tr-TR" sz="2400" dirty="0"/>
              <a:t>bir etik alanı olan bilişim etiği, sadece teorik ahlak felsefesi ile </a:t>
            </a:r>
            <a:r>
              <a:rPr lang="tr-TR" sz="2400" dirty="0" smtClean="0"/>
              <a:t>değil günlük </a:t>
            </a:r>
            <a:r>
              <a:rPr lang="tr-TR" sz="2400" dirty="0"/>
              <a:t>ahlaki değerlerle de sıkı ilişki içindedir. </a:t>
            </a:r>
            <a:endParaRPr lang="tr-TR" sz="2400" dirty="0" smtClean="0"/>
          </a:p>
          <a:p>
            <a:pPr marL="0" indent="0">
              <a:buNone/>
            </a:pPr>
            <a:r>
              <a:rPr lang="tr-TR" sz="2400" dirty="0" smtClean="0"/>
              <a:t>Bilişim </a:t>
            </a:r>
            <a:r>
              <a:rPr lang="tr-TR" sz="2400" dirty="0"/>
              <a:t>hayatında karşılaşılan tüm etik </a:t>
            </a:r>
            <a:r>
              <a:rPr lang="tr-TR" sz="2400" dirty="0" smtClean="0"/>
              <a:t>sorunları </a:t>
            </a:r>
            <a:r>
              <a:rPr lang="tr-TR" sz="2400" dirty="0"/>
              <a:t>inceler. </a:t>
            </a:r>
            <a:endParaRPr lang="tr-TR" sz="2400" dirty="0" smtClean="0"/>
          </a:p>
          <a:p>
            <a:pPr marL="0" indent="0">
              <a:buNone/>
            </a:pPr>
            <a:r>
              <a:rPr lang="tr-TR" sz="2400" dirty="0" smtClean="0"/>
              <a:t>Bu </a:t>
            </a:r>
            <a:r>
              <a:rPr lang="tr-TR" sz="2400" dirty="0"/>
              <a:t>bakımdan sadece bilişim mesleğinde çalışanların etik sorunlarını </a:t>
            </a:r>
            <a:r>
              <a:rPr lang="tr-TR" sz="2400" dirty="0" smtClean="0"/>
              <a:t>ve </a:t>
            </a:r>
            <a:r>
              <a:rPr lang="tr-TR" sz="2400" dirty="0"/>
              <a:t>yükümlülüklerini değil; bilişim dünyasında şu veya bu şekilde rol oynayan herkesi ve </a:t>
            </a:r>
            <a:r>
              <a:rPr lang="tr-TR" sz="2400" dirty="0" smtClean="0"/>
              <a:t>onların </a:t>
            </a:r>
            <a:r>
              <a:rPr lang="tr-TR" sz="2400" dirty="0"/>
              <a:t>bilişim eylemlerini kapsar</a:t>
            </a:r>
            <a:r>
              <a:rPr lang="tr-TR" sz="2400" dirty="0" smtClean="0"/>
              <a:t>.</a:t>
            </a:r>
          </a:p>
        </p:txBody>
      </p:sp>
    </p:spTree>
    <p:extLst>
      <p:ext uri="{BB962C8B-B14F-4D97-AF65-F5344CB8AC3E}">
        <p14:creationId xmlns:p14="http://schemas.microsoft.com/office/powerpoint/2010/main" val="1581850855"/>
      </p:ext>
    </p:extLst>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rgbClr val="009ED6"/>
                </a:solidFill>
              </a:rPr>
              <a:t>BİLİŞİM ETİĞİ</a:t>
            </a:r>
            <a:endParaRPr lang="tr-TR" dirty="0">
              <a:solidFill>
                <a:srgbClr val="009ED6"/>
              </a:solidFill>
            </a:endParaRPr>
          </a:p>
        </p:txBody>
      </p:sp>
      <p:sp>
        <p:nvSpPr>
          <p:cNvPr id="3" name="İçerik Yer Tutucusu 2"/>
          <p:cNvSpPr>
            <a:spLocks noGrp="1"/>
          </p:cNvSpPr>
          <p:nvPr>
            <p:ph idx="1"/>
          </p:nvPr>
        </p:nvSpPr>
        <p:spPr>
          <a:xfrm>
            <a:off x="762000" y="1596413"/>
            <a:ext cx="8077200" cy="5261587"/>
          </a:xfrm>
        </p:spPr>
        <p:txBody>
          <a:bodyPr>
            <a:normAutofit/>
          </a:bodyPr>
          <a:lstStyle/>
          <a:p>
            <a:pPr marL="0" indent="0">
              <a:buNone/>
            </a:pPr>
            <a:r>
              <a:rPr lang="tr-TR" sz="2400" dirty="0"/>
              <a:t>Etik kodlar, çalışanların hangi davranışlarının kabul edilebilir bulunduğuna ilişkin olarak yol gösteren, meslek ya da kurum tarafından beklenen resmi ifadelerdir.</a:t>
            </a:r>
          </a:p>
          <a:p>
            <a:pPr marL="0" indent="0">
              <a:buNone/>
            </a:pPr>
            <a:r>
              <a:rPr lang="tr-TR" sz="2400" dirty="0" smtClean="0"/>
              <a:t>Mesleki </a:t>
            </a:r>
            <a:r>
              <a:rPr lang="tr-TR" sz="2400" dirty="0"/>
              <a:t>etik kodlar, meslektaşlara meslekleri ile ilgili belirsiz durumlarda doğru ya da </a:t>
            </a:r>
            <a:r>
              <a:rPr lang="tr-TR" sz="2400" dirty="0" smtClean="0"/>
              <a:t>yanlış </a:t>
            </a:r>
            <a:r>
              <a:rPr lang="tr-TR" sz="2400" dirty="0"/>
              <a:t>eylemler konusunda daha tutarlı ve kararlı bir rehberlik sağlar. </a:t>
            </a:r>
            <a:endParaRPr lang="tr-TR" sz="2400" dirty="0" smtClean="0"/>
          </a:p>
          <a:p>
            <a:pPr marL="0" indent="0">
              <a:buNone/>
            </a:pPr>
            <a:r>
              <a:rPr lang="tr-TR" sz="2400" b="1" dirty="0" smtClean="0"/>
              <a:t>Bir meslek grubunda </a:t>
            </a:r>
            <a:r>
              <a:rPr lang="tr-TR" sz="2400" b="1" dirty="0"/>
              <a:t>meslektaş baskısı sağlayarak, </a:t>
            </a:r>
            <a:endParaRPr lang="tr-TR" sz="2400" b="1" dirty="0" smtClean="0"/>
          </a:p>
          <a:p>
            <a:r>
              <a:rPr lang="tr-TR" sz="2400" b="1" dirty="0" smtClean="0"/>
              <a:t>onları </a:t>
            </a:r>
            <a:r>
              <a:rPr lang="tr-TR" sz="2400" b="1" dirty="0"/>
              <a:t>etik davranış göstermeye sevk eder; </a:t>
            </a:r>
            <a:endParaRPr lang="tr-TR" sz="2400" b="1" dirty="0" smtClean="0"/>
          </a:p>
          <a:p>
            <a:r>
              <a:rPr lang="tr-TR" sz="2400" b="1" dirty="0" smtClean="0"/>
              <a:t>yetersiz </a:t>
            </a:r>
            <a:r>
              <a:rPr lang="tr-TR" sz="2400" b="1" dirty="0"/>
              <a:t>ve ilkesiz üyeleri meslekten ayırır; </a:t>
            </a:r>
            <a:endParaRPr lang="tr-TR" sz="2400" b="1" dirty="0" smtClean="0"/>
          </a:p>
          <a:p>
            <a:r>
              <a:rPr lang="tr-TR" sz="2400" b="1" dirty="0" smtClean="0"/>
              <a:t>meslek </a:t>
            </a:r>
            <a:r>
              <a:rPr lang="tr-TR" sz="2400" b="1" dirty="0"/>
              <a:t>içi rekabeti düzenler ve meslek </a:t>
            </a:r>
            <a:r>
              <a:rPr lang="tr-TR" sz="2400" b="1" dirty="0" smtClean="0"/>
              <a:t>ideallerini </a:t>
            </a:r>
            <a:r>
              <a:rPr lang="tr-TR" sz="2400" b="1" dirty="0"/>
              <a:t>korur. </a:t>
            </a:r>
            <a:endParaRPr lang="tr-TR" sz="2400" b="1" dirty="0" smtClean="0"/>
          </a:p>
        </p:txBody>
      </p:sp>
    </p:spTree>
    <p:extLst>
      <p:ext uri="{BB962C8B-B14F-4D97-AF65-F5344CB8AC3E}">
        <p14:creationId xmlns:p14="http://schemas.microsoft.com/office/powerpoint/2010/main" val="1961087311"/>
      </p:ext>
    </p:extLst>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solidFill>
                  <a:srgbClr val="009ED6"/>
                </a:solidFill>
              </a:rPr>
              <a:t>BİLİŞİM ETİĞİNE İLİŞKİN SORUN ALANLARI</a:t>
            </a:r>
            <a:endParaRPr lang="tr-TR" dirty="0">
              <a:solidFill>
                <a:srgbClr val="009ED6"/>
              </a:solidFill>
            </a:endParaRPr>
          </a:p>
        </p:txBody>
      </p:sp>
      <p:sp>
        <p:nvSpPr>
          <p:cNvPr id="3" name="İçerik Yer Tutucusu 2"/>
          <p:cNvSpPr>
            <a:spLocks noGrp="1"/>
          </p:cNvSpPr>
          <p:nvPr>
            <p:ph idx="1"/>
          </p:nvPr>
        </p:nvSpPr>
        <p:spPr>
          <a:xfrm>
            <a:off x="762000" y="1596413"/>
            <a:ext cx="8077200" cy="5261587"/>
          </a:xfrm>
        </p:spPr>
        <p:txBody>
          <a:bodyPr>
            <a:normAutofit/>
          </a:bodyPr>
          <a:lstStyle/>
          <a:p>
            <a:pPr marL="0" indent="0">
              <a:buNone/>
            </a:pPr>
            <a:r>
              <a:rPr lang="tr-TR" sz="2400" dirty="0"/>
              <a:t>Bilişim alanına ilişkin etik sorunları tam anlamıyla tanımlamak mümkün gözükmemekle birlikte, bu sorunlar kişi mahremiyeti, mülkiyet, kişisel özgürlükler ile kamusal otorite arasındaki hattın çizilmesi, saygı, sorumluluğun belirlenmesi ve benzeri alanları kapsamaktadır.</a:t>
            </a:r>
            <a:endParaRPr lang="tr-TR" sz="2400" dirty="0" smtClean="0"/>
          </a:p>
        </p:txBody>
      </p:sp>
      <p:pic>
        <p:nvPicPr>
          <p:cNvPr id="4" name="Resim 3"/>
          <p:cNvPicPr>
            <a:picLocks noChangeAspect="1"/>
          </p:cNvPicPr>
          <p:nvPr/>
        </p:nvPicPr>
        <p:blipFill>
          <a:blip r:embed="rId2"/>
          <a:stretch>
            <a:fillRect/>
          </a:stretch>
        </p:blipFill>
        <p:spPr>
          <a:xfrm>
            <a:off x="2987824" y="3284984"/>
            <a:ext cx="4124901" cy="3305636"/>
          </a:xfrm>
          <a:prstGeom prst="rect">
            <a:avLst/>
          </a:prstGeom>
        </p:spPr>
      </p:pic>
    </p:spTree>
    <p:extLst>
      <p:ext uri="{BB962C8B-B14F-4D97-AF65-F5344CB8AC3E}">
        <p14:creationId xmlns:p14="http://schemas.microsoft.com/office/powerpoint/2010/main" val="719276634"/>
      </p:ext>
    </p:extLst>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dirty="0" smtClean="0">
                <a:solidFill>
                  <a:srgbClr val="009ED6"/>
                </a:solidFill>
              </a:rPr>
              <a:t>BİLİŞİM ETİĞİNE İLİŞKİN SORUN ALANLARI</a:t>
            </a:r>
            <a:endParaRPr lang="tr-TR" dirty="0">
              <a:solidFill>
                <a:srgbClr val="009ED6"/>
              </a:solidFill>
            </a:endParaRPr>
          </a:p>
        </p:txBody>
      </p:sp>
      <p:sp>
        <p:nvSpPr>
          <p:cNvPr id="3" name="İçerik Yer Tutucusu 2"/>
          <p:cNvSpPr>
            <a:spLocks noGrp="1"/>
          </p:cNvSpPr>
          <p:nvPr>
            <p:ph idx="1"/>
          </p:nvPr>
        </p:nvSpPr>
        <p:spPr>
          <a:xfrm>
            <a:off x="762000" y="1596413"/>
            <a:ext cx="8077200" cy="5261587"/>
          </a:xfrm>
        </p:spPr>
        <p:txBody>
          <a:bodyPr>
            <a:normAutofit fontScale="92500" lnSpcReduction="20000"/>
          </a:bodyPr>
          <a:lstStyle/>
          <a:p>
            <a:pPr marL="0" indent="0">
              <a:buNone/>
            </a:pPr>
            <a:r>
              <a:rPr lang="tr-TR" sz="2400" dirty="0"/>
              <a:t>Bu alandaki oldukça dağınık ve girift literatür ile dünyada ve Türkiye’deki bilişim uygulamalarının ortaya koyduğu sorunlar göz önüne alınarak bilişim etiği ile ilgili sorun alanlarını şu şekilde de sıralamak mümkündür: </a:t>
            </a:r>
            <a:endParaRPr lang="tr-TR" sz="2400" dirty="0" smtClean="0"/>
          </a:p>
          <a:p>
            <a:pPr marL="0" indent="0">
              <a:buNone/>
            </a:pPr>
            <a:r>
              <a:rPr lang="tr-TR" sz="2400" dirty="0" smtClean="0"/>
              <a:t>1. Elektronik </a:t>
            </a:r>
            <a:r>
              <a:rPr lang="tr-TR" sz="2400" dirty="0"/>
              <a:t>Veriye Erişim Hakkı ve Dijital Eşitsizlik </a:t>
            </a:r>
            <a:endParaRPr lang="tr-TR" sz="2400" dirty="0" smtClean="0"/>
          </a:p>
          <a:p>
            <a:pPr marL="0" indent="0">
              <a:buNone/>
            </a:pPr>
            <a:r>
              <a:rPr lang="tr-TR" sz="2400" dirty="0" smtClean="0"/>
              <a:t>2</a:t>
            </a:r>
            <a:r>
              <a:rPr lang="tr-TR" sz="2400" dirty="0"/>
              <a:t>. Elektronik Verilerin Güvenilirliği </a:t>
            </a:r>
            <a:endParaRPr lang="tr-TR" sz="2400" dirty="0" smtClean="0"/>
          </a:p>
          <a:p>
            <a:pPr marL="0" indent="0">
              <a:buNone/>
            </a:pPr>
            <a:r>
              <a:rPr lang="tr-TR" sz="2400" dirty="0" smtClean="0"/>
              <a:t>3</a:t>
            </a:r>
            <a:r>
              <a:rPr lang="tr-TR" sz="2400" dirty="0"/>
              <a:t>. Elektronik Verilerin Doğruluğu ve Güncelliği </a:t>
            </a:r>
            <a:endParaRPr lang="tr-TR" sz="2400" dirty="0" smtClean="0"/>
          </a:p>
          <a:p>
            <a:pPr marL="0" indent="0">
              <a:buNone/>
            </a:pPr>
            <a:r>
              <a:rPr lang="tr-TR" sz="2400" dirty="0" smtClean="0"/>
              <a:t>4</a:t>
            </a:r>
            <a:r>
              <a:rPr lang="tr-TR" sz="2400" dirty="0"/>
              <a:t>. Gerçeğin Çarpıtılması </a:t>
            </a:r>
            <a:endParaRPr lang="tr-TR" sz="2400" dirty="0" smtClean="0"/>
          </a:p>
          <a:p>
            <a:pPr marL="0" indent="0">
              <a:buNone/>
            </a:pPr>
            <a:r>
              <a:rPr lang="tr-TR" sz="2400" dirty="0" smtClean="0"/>
              <a:t>5</a:t>
            </a:r>
            <a:r>
              <a:rPr lang="tr-TR" sz="2400" dirty="0"/>
              <a:t>. Sistem Güvenliği </a:t>
            </a:r>
            <a:endParaRPr lang="tr-TR" sz="2400" dirty="0" smtClean="0"/>
          </a:p>
          <a:p>
            <a:pPr marL="0" indent="0">
              <a:buNone/>
            </a:pPr>
            <a:r>
              <a:rPr lang="tr-TR" sz="2400" dirty="0" smtClean="0"/>
              <a:t>6</a:t>
            </a:r>
            <a:r>
              <a:rPr lang="tr-TR" sz="2400" dirty="0"/>
              <a:t>. Fikri Mülkiyet Hakları </a:t>
            </a:r>
            <a:endParaRPr lang="tr-TR" sz="2400" dirty="0" smtClean="0"/>
          </a:p>
          <a:p>
            <a:pPr marL="0" indent="0">
              <a:buNone/>
            </a:pPr>
            <a:r>
              <a:rPr lang="tr-TR" sz="2400" dirty="0" smtClean="0"/>
              <a:t>7</a:t>
            </a:r>
            <a:r>
              <a:rPr lang="tr-TR" sz="2400" dirty="0"/>
              <a:t>. Mahremiyet (Gizlilik) İhlalleri </a:t>
            </a:r>
            <a:endParaRPr lang="tr-TR" sz="2400" dirty="0" smtClean="0"/>
          </a:p>
          <a:p>
            <a:pPr marL="0" indent="0">
              <a:buNone/>
            </a:pPr>
            <a:r>
              <a:rPr lang="tr-TR" sz="2400" dirty="0" smtClean="0"/>
              <a:t>8</a:t>
            </a:r>
            <a:r>
              <a:rPr lang="tr-TR" sz="2400" dirty="0"/>
              <a:t>. Kişisel Verilerin Korunması </a:t>
            </a:r>
            <a:endParaRPr lang="tr-TR" sz="2400" dirty="0" smtClean="0"/>
          </a:p>
          <a:p>
            <a:pPr marL="0" indent="0">
              <a:buNone/>
            </a:pPr>
            <a:r>
              <a:rPr lang="tr-TR" sz="2400" dirty="0" smtClean="0"/>
              <a:t>9</a:t>
            </a:r>
            <a:r>
              <a:rPr lang="tr-TR" sz="2400" dirty="0"/>
              <a:t>. Kurumsal Verilerin Korunması </a:t>
            </a:r>
            <a:endParaRPr lang="tr-TR" sz="2400" dirty="0" smtClean="0"/>
          </a:p>
          <a:p>
            <a:pPr marL="0" indent="0">
              <a:buNone/>
            </a:pPr>
            <a:r>
              <a:rPr lang="tr-TR" sz="2400" dirty="0" smtClean="0"/>
              <a:t>10</a:t>
            </a:r>
            <a:r>
              <a:rPr lang="tr-TR" sz="2400" dirty="0"/>
              <a:t>. İnternet Kullanımında Sorunlar </a:t>
            </a:r>
            <a:endParaRPr lang="tr-TR" sz="2400" dirty="0" smtClean="0"/>
          </a:p>
          <a:p>
            <a:pPr marL="0" indent="0">
              <a:buNone/>
            </a:pPr>
            <a:r>
              <a:rPr lang="tr-TR" sz="2400" dirty="0" smtClean="0"/>
              <a:t>11</a:t>
            </a:r>
            <a:r>
              <a:rPr lang="tr-TR" sz="2400" dirty="0"/>
              <a:t>. Web Sitelerinde Sorunlar </a:t>
            </a:r>
            <a:endParaRPr lang="tr-TR" sz="2400" dirty="0" smtClean="0"/>
          </a:p>
          <a:p>
            <a:pPr marL="0" indent="0">
              <a:buNone/>
            </a:pPr>
            <a:r>
              <a:rPr lang="tr-TR" sz="2400" dirty="0" smtClean="0"/>
              <a:t>12</a:t>
            </a:r>
            <a:r>
              <a:rPr lang="tr-TR" sz="2400" dirty="0"/>
              <a:t>. Elektronik Posta Listeleri ve Sosyal Medyada Tartışma Alanları </a:t>
            </a:r>
            <a:endParaRPr lang="tr-TR" sz="2400" dirty="0" smtClean="0"/>
          </a:p>
        </p:txBody>
      </p:sp>
    </p:spTree>
    <p:extLst>
      <p:ext uri="{BB962C8B-B14F-4D97-AF65-F5344CB8AC3E}">
        <p14:creationId xmlns:p14="http://schemas.microsoft.com/office/powerpoint/2010/main" val="1273793551"/>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9ED6"/>
                </a:solidFill>
              </a:rPr>
              <a:t>BİLİŞİM ETİĞİ</a:t>
            </a:r>
            <a:endParaRPr lang="tr-TR" dirty="0"/>
          </a:p>
        </p:txBody>
      </p:sp>
      <p:sp>
        <p:nvSpPr>
          <p:cNvPr id="3" name="İçerik Yer Tutucusu 2"/>
          <p:cNvSpPr>
            <a:spLocks noGrp="1"/>
          </p:cNvSpPr>
          <p:nvPr>
            <p:ph idx="1"/>
          </p:nvPr>
        </p:nvSpPr>
        <p:spPr>
          <a:xfrm>
            <a:off x="762000" y="1596413"/>
            <a:ext cx="8077200" cy="5261587"/>
          </a:xfrm>
        </p:spPr>
        <p:txBody>
          <a:bodyPr>
            <a:normAutofit fontScale="85000" lnSpcReduction="10000"/>
          </a:bodyPr>
          <a:lstStyle/>
          <a:p>
            <a:r>
              <a:rPr lang="tr-TR" dirty="0" smtClean="0"/>
              <a:t>Bilgisayar </a:t>
            </a:r>
            <a:r>
              <a:rPr lang="tr-TR" dirty="0"/>
              <a:t>dünyası ve ağ ortamında uyulması gereken kuralları tanımlayan normlar ve kodlar bilişim etiğini ifade eder. </a:t>
            </a:r>
            <a:endParaRPr lang="tr-TR" dirty="0" smtClean="0"/>
          </a:p>
          <a:p>
            <a:r>
              <a:rPr lang="tr-TR" dirty="0" smtClean="0"/>
              <a:t>Bilişim etiğinin temel </a:t>
            </a:r>
            <a:r>
              <a:rPr lang="tr-TR" dirty="0"/>
              <a:t>konuları şunlar olabilir</a:t>
            </a:r>
            <a:r>
              <a:rPr lang="tr-TR" dirty="0" smtClean="0"/>
              <a:t>:</a:t>
            </a:r>
          </a:p>
          <a:p>
            <a:pPr lvl="1"/>
            <a:r>
              <a:rPr lang="tr-TR" dirty="0" smtClean="0"/>
              <a:t>Bilgisayar </a:t>
            </a:r>
            <a:r>
              <a:rPr lang="tr-TR" dirty="0"/>
              <a:t>kullanımına ait etik kurallar; </a:t>
            </a:r>
            <a:endParaRPr lang="tr-TR" dirty="0" smtClean="0"/>
          </a:p>
          <a:p>
            <a:pPr lvl="1"/>
            <a:r>
              <a:rPr lang="tr-TR" dirty="0" smtClean="0"/>
              <a:t>İnternet kullanımına ait </a:t>
            </a:r>
            <a:r>
              <a:rPr lang="tr-TR" dirty="0"/>
              <a:t>etik kurallar; </a:t>
            </a:r>
            <a:endParaRPr lang="tr-TR" dirty="0" smtClean="0"/>
          </a:p>
          <a:p>
            <a:pPr lvl="1"/>
            <a:r>
              <a:rPr lang="tr-TR" dirty="0" smtClean="0"/>
              <a:t>bilişim </a:t>
            </a:r>
            <a:r>
              <a:rPr lang="tr-TR" dirty="0"/>
              <a:t>sistem ve ağ yönetimine ait etik kurallar; </a:t>
            </a:r>
            <a:endParaRPr lang="tr-TR" dirty="0" smtClean="0"/>
          </a:p>
          <a:p>
            <a:pPr lvl="1"/>
            <a:r>
              <a:rPr lang="tr-TR" dirty="0" smtClean="0"/>
              <a:t>yazılım geliştirmeye yönelik </a:t>
            </a:r>
            <a:r>
              <a:rPr lang="tr-TR" dirty="0"/>
              <a:t>etik kurallar; </a:t>
            </a:r>
            <a:endParaRPr lang="tr-TR" dirty="0" smtClean="0"/>
          </a:p>
          <a:p>
            <a:pPr lvl="1"/>
            <a:r>
              <a:rPr lang="tr-TR" dirty="0" smtClean="0"/>
              <a:t>adli </a:t>
            </a:r>
            <a:r>
              <a:rPr lang="tr-TR" dirty="0"/>
              <a:t>ve yönetsel incelemelere ait etik kurallar ve son </a:t>
            </a:r>
            <a:r>
              <a:rPr lang="tr-TR" dirty="0" smtClean="0"/>
              <a:t>kullanıcıya yönelik </a:t>
            </a:r>
            <a:r>
              <a:rPr lang="tr-TR" dirty="0"/>
              <a:t>etik kurallar”. </a:t>
            </a:r>
            <a:endParaRPr lang="tr-TR" dirty="0" smtClean="0"/>
          </a:p>
          <a:p>
            <a:r>
              <a:rPr lang="tr-TR" dirty="0" err="1" smtClean="0"/>
              <a:t>The</a:t>
            </a:r>
            <a:r>
              <a:rPr lang="tr-TR" dirty="0" smtClean="0"/>
              <a:t> </a:t>
            </a:r>
            <a:r>
              <a:rPr lang="tr-TR" dirty="0"/>
              <a:t>Ten </a:t>
            </a:r>
            <a:r>
              <a:rPr lang="tr-TR" dirty="0" err="1"/>
              <a:t>Commandments</a:t>
            </a:r>
            <a:r>
              <a:rPr lang="tr-TR" dirty="0"/>
              <a:t> of </a:t>
            </a:r>
            <a:r>
              <a:rPr lang="tr-TR" dirty="0" err="1"/>
              <a:t>Computer</a:t>
            </a:r>
            <a:r>
              <a:rPr lang="tr-TR" dirty="0"/>
              <a:t> </a:t>
            </a:r>
            <a:r>
              <a:rPr lang="tr-TR" dirty="0" err="1"/>
              <a:t>Ethics</a:t>
            </a:r>
            <a:r>
              <a:rPr lang="tr-TR" dirty="0"/>
              <a:t> 1992 yılında </a:t>
            </a:r>
            <a:r>
              <a:rPr lang="tr-TR" dirty="0" err="1"/>
              <a:t>Computer</a:t>
            </a:r>
            <a:r>
              <a:rPr lang="tr-TR" dirty="0"/>
              <a:t> </a:t>
            </a:r>
            <a:r>
              <a:rPr lang="tr-TR" dirty="0" err="1"/>
              <a:t>Ethics</a:t>
            </a:r>
            <a:r>
              <a:rPr lang="tr-TR" dirty="0"/>
              <a:t> </a:t>
            </a:r>
            <a:r>
              <a:rPr lang="tr-TR" dirty="0" err="1"/>
              <a:t>Institute</a:t>
            </a:r>
            <a:r>
              <a:rPr lang="tr-TR" dirty="0"/>
              <a:t> tarafından oluşturuldu. (</a:t>
            </a:r>
            <a:r>
              <a:rPr lang="tr-TR" dirty="0" smtClean="0">
                <a:hlinkClick r:id="rId2"/>
              </a:rPr>
              <a:t>computerethicsinstitute.org</a:t>
            </a:r>
            <a:r>
              <a:rPr lang="tr-TR" dirty="0" smtClean="0"/>
              <a:t>)</a:t>
            </a:r>
            <a:endParaRPr lang="tr-TR" dirty="0"/>
          </a:p>
        </p:txBody>
      </p:sp>
    </p:spTree>
    <p:extLst>
      <p:ext uri="{BB962C8B-B14F-4D97-AF65-F5344CB8AC3E}">
        <p14:creationId xmlns:p14="http://schemas.microsoft.com/office/powerpoint/2010/main" val="3477941638"/>
      </p:ext>
    </p:extLst>
  </p:cSld>
  <p:clrMapOvr>
    <a:masterClrMapping/>
  </p:clrMapOvr>
  <p:transition spd="slow">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rgbClr val="009ED6"/>
                </a:solidFill>
              </a:rPr>
              <a:t>Evrensel Etik İlkeleri</a:t>
            </a:r>
            <a:endParaRPr lang="tr-TR" dirty="0">
              <a:solidFill>
                <a:srgbClr val="009ED6"/>
              </a:solidFill>
            </a:endParaRPr>
          </a:p>
        </p:txBody>
      </p:sp>
      <p:sp>
        <p:nvSpPr>
          <p:cNvPr id="3" name="İçerik Yer Tutucusu 2"/>
          <p:cNvSpPr>
            <a:spLocks noGrp="1"/>
          </p:cNvSpPr>
          <p:nvPr>
            <p:ph idx="1"/>
          </p:nvPr>
        </p:nvSpPr>
        <p:spPr>
          <a:xfrm>
            <a:off x="762000" y="1268761"/>
            <a:ext cx="8077200" cy="5589240"/>
          </a:xfrm>
        </p:spPr>
        <p:txBody>
          <a:bodyPr>
            <a:normAutofit fontScale="85000" lnSpcReduction="20000"/>
          </a:bodyPr>
          <a:lstStyle/>
          <a:p>
            <a:pPr marL="0" indent="0">
              <a:buNone/>
            </a:pPr>
            <a:r>
              <a:rPr lang="tr-TR" dirty="0"/>
              <a:t>• Adalet </a:t>
            </a:r>
            <a:endParaRPr lang="tr-TR" dirty="0" smtClean="0"/>
          </a:p>
          <a:p>
            <a:pPr marL="0" indent="0">
              <a:buNone/>
            </a:pPr>
            <a:r>
              <a:rPr lang="tr-TR" dirty="0" smtClean="0"/>
              <a:t>• </a:t>
            </a:r>
            <a:r>
              <a:rPr lang="tr-TR" dirty="0"/>
              <a:t>Hukukun üstünlüğü </a:t>
            </a:r>
            <a:endParaRPr lang="tr-TR" dirty="0" smtClean="0"/>
          </a:p>
          <a:p>
            <a:pPr marL="0" indent="0">
              <a:buNone/>
            </a:pPr>
            <a:r>
              <a:rPr lang="tr-TR" dirty="0" smtClean="0"/>
              <a:t>• </a:t>
            </a:r>
            <a:r>
              <a:rPr lang="tr-TR" dirty="0"/>
              <a:t>Doğruluk ve Dürüstlük </a:t>
            </a:r>
            <a:endParaRPr lang="tr-TR" dirty="0" smtClean="0"/>
          </a:p>
          <a:p>
            <a:pPr marL="0" indent="0">
              <a:buNone/>
            </a:pPr>
            <a:r>
              <a:rPr lang="tr-TR" dirty="0" smtClean="0"/>
              <a:t>• </a:t>
            </a:r>
            <a:r>
              <a:rPr lang="tr-TR" dirty="0"/>
              <a:t>Eşitlik </a:t>
            </a:r>
            <a:endParaRPr lang="tr-TR" dirty="0" smtClean="0"/>
          </a:p>
          <a:p>
            <a:pPr marL="0" indent="0">
              <a:buNone/>
            </a:pPr>
            <a:r>
              <a:rPr lang="tr-TR" dirty="0" smtClean="0"/>
              <a:t>• </a:t>
            </a:r>
            <a:r>
              <a:rPr lang="tr-TR" dirty="0"/>
              <a:t>Tarafsızlık </a:t>
            </a:r>
            <a:endParaRPr lang="tr-TR" dirty="0" smtClean="0"/>
          </a:p>
          <a:p>
            <a:pPr marL="0" indent="0">
              <a:buNone/>
            </a:pPr>
            <a:r>
              <a:rPr lang="tr-TR" dirty="0" smtClean="0"/>
              <a:t>• </a:t>
            </a:r>
            <a:r>
              <a:rPr lang="tr-TR" dirty="0"/>
              <a:t>Sorumluluk </a:t>
            </a:r>
            <a:endParaRPr lang="tr-TR" dirty="0" smtClean="0"/>
          </a:p>
          <a:p>
            <a:pPr marL="0" indent="0">
              <a:buNone/>
            </a:pPr>
            <a:r>
              <a:rPr lang="tr-TR" dirty="0" smtClean="0"/>
              <a:t>• </a:t>
            </a:r>
            <a:r>
              <a:rPr lang="tr-TR" dirty="0"/>
              <a:t>İnsan hakları </a:t>
            </a:r>
            <a:endParaRPr lang="tr-TR" dirty="0" smtClean="0"/>
          </a:p>
          <a:p>
            <a:pPr marL="0" indent="0">
              <a:buNone/>
            </a:pPr>
            <a:r>
              <a:rPr lang="tr-TR" dirty="0" smtClean="0"/>
              <a:t>• </a:t>
            </a:r>
            <a:r>
              <a:rPr lang="tr-TR" dirty="0"/>
              <a:t>Hoşgörü </a:t>
            </a:r>
            <a:endParaRPr lang="tr-TR" dirty="0" smtClean="0"/>
          </a:p>
          <a:p>
            <a:pPr marL="0" indent="0">
              <a:buNone/>
            </a:pPr>
            <a:r>
              <a:rPr lang="tr-TR" dirty="0" smtClean="0"/>
              <a:t>• </a:t>
            </a:r>
            <a:r>
              <a:rPr lang="tr-TR" dirty="0"/>
              <a:t>Saygı </a:t>
            </a:r>
            <a:endParaRPr lang="tr-TR" dirty="0" smtClean="0"/>
          </a:p>
          <a:p>
            <a:pPr marL="0" indent="0">
              <a:buNone/>
            </a:pPr>
            <a:r>
              <a:rPr lang="tr-TR" dirty="0" smtClean="0"/>
              <a:t>• </a:t>
            </a:r>
            <a:r>
              <a:rPr lang="tr-TR" dirty="0"/>
              <a:t>Demokrasi </a:t>
            </a:r>
            <a:endParaRPr lang="tr-TR" dirty="0" smtClean="0"/>
          </a:p>
          <a:p>
            <a:pPr marL="0" indent="0">
              <a:buNone/>
            </a:pPr>
            <a:r>
              <a:rPr lang="tr-TR" dirty="0" smtClean="0"/>
              <a:t>• </a:t>
            </a:r>
            <a:r>
              <a:rPr lang="tr-TR" dirty="0"/>
              <a:t>Hak ve Özgürlükler </a:t>
            </a:r>
            <a:endParaRPr lang="tr-TR" dirty="0" smtClean="0"/>
          </a:p>
          <a:p>
            <a:pPr marL="0" indent="0">
              <a:buNone/>
            </a:pPr>
            <a:r>
              <a:rPr lang="tr-TR" dirty="0" smtClean="0"/>
              <a:t>• </a:t>
            </a:r>
            <a:r>
              <a:rPr lang="tr-TR" dirty="0"/>
              <a:t>Emeğin hakkı </a:t>
            </a:r>
            <a:endParaRPr lang="tr-TR" dirty="0" smtClean="0"/>
          </a:p>
          <a:p>
            <a:pPr marL="0" indent="0">
              <a:buNone/>
            </a:pPr>
            <a:r>
              <a:rPr lang="tr-TR" dirty="0" smtClean="0"/>
              <a:t>• </a:t>
            </a:r>
            <a:r>
              <a:rPr lang="tr-TR" dirty="0"/>
              <a:t>Tutumluluk</a:t>
            </a:r>
          </a:p>
        </p:txBody>
      </p:sp>
    </p:spTree>
    <p:extLst>
      <p:ext uri="{BB962C8B-B14F-4D97-AF65-F5344CB8AC3E}">
        <p14:creationId xmlns:p14="http://schemas.microsoft.com/office/powerpoint/2010/main" val="731487507"/>
      </p:ext>
    </p:extLst>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smtClean="0">
                <a:solidFill>
                  <a:srgbClr val="009ED6"/>
                </a:solidFill>
              </a:rPr>
              <a:t>BİLİŞİM ETİĞİ </a:t>
            </a:r>
            <a:r>
              <a:rPr lang="tr-TR" sz="3600" dirty="0">
                <a:solidFill>
                  <a:srgbClr val="009ED6"/>
                </a:solidFill>
              </a:rPr>
              <a:t>- </a:t>
            </a:r>
            <a:r>
              <a:rPr lang="tr-TR" sz="3600" dirty="0" err="1">
                <a:solidFill>
                  <a:srgbClr val="009ED6"/>
                </a:solidFill>
              </a:rPr>
              <a:t>Computer</a:t>
            </a:r>
            <a:r>
              <a:rPr lang="tr-TR" sz="3600" dirty="0">
                <a:solidFill>
                  <a:srgbClr val="009ED6"/>
                </a:solidFill>
              </a:rPr>
              <a:t> </a:t>
            </a:r>
            <a:r>
              <a:rPr lang="tr-TR" sz="3600" dirty="0" err="1">
                <a:solidFill>
                  <a:srgbClr val="009ED6"/>
                </a:solidFill>
              </a:rPr>
              <a:t>Ethics</a:t>
            </a:r>
            <a:r>
              <a:rPr lang="tr-TR" sz="3600" dirty="0">
                <a:solidFill>
                  <a:srgbClr val="009ED6"/>
                </a:solidFill>
              </a:rPr>
              <a:t> </a:t>
            </a:r>
            <a:r>
              <a:rPr lang="tr-TR" sz="3600" dirty="0" err="1">
                <a:solidFill>
                  <a:srgbClr val="009ED6"/>
                </a:solidFill>
              </a:rPr>
              <a:t>Institute</a:t>
            </a:r>
            <a:r>
              <a:rPr lang="tr-TR" sz="3600" dirty="0">
                <a:solidFill>
                  <a:srgbClr val="009ED6"/>
                </a:solidFill>
              </a:rPr>
              <a:t> </a:t>
            </a:r>
          </a:p>
        </p:txBody>
      </p:sp>
      <p:sp>
        <p:nvSpPr>
          <p:cNvPr id="3" name="İçerik Yer Tutucusu 2"/>
          <p:cNvSpPr>
            <a:spLocks noGrp="1"/>
          </p:cNvSpPr>
          <p:nvPr>
            <p:ph idx="1"/>
          </p:nvPr>
        </p:nvSpPr>
        <p:spPr>
          <a:xfrm>
            <a:off x="762000" y="1596413"/>
            <a:ext cx="8077200" cy="5261587"/>
          </a:xfrm>
        </p:spPr>
        <p:txBody>
          <a:bodyPr>
            <a:normAutofit fontScale="92500"/>
          </a:bodyPr>
          <a:lstStyle/>
          <a:p>
            <a:pPr marL="457200" indent="-457200">
              <a:buAutoNum type="arabicPeriod"/>
            </a:pPr>
            <a:r>
              <a:rPr lang="tr-TR" sz="2400" dirty="0" smtClean="0"/>
              <a:t>Bilgisayar </a:t>
            </a:r>
            <a:r>
              <a:rPr lang="tr-TR" sz="2400" dirty="0"/>
              <a:t>başka insanlara zarar vermek için kullanılamaz. </a:t>
            </a:r>
            <a:endParaRPr lang="tr-TR" sz="2400" dirty="0" smtClean="0"/>
          </a:p>
          <a:p>
            <a:pPr marL="457200" indent="-457200">
              <a:buAutoNum type="arabicPeriod"/>
            </a:pPr>
            <a:r>
              <a:rPr lang="tr-TR" sz="2400" dirty="0" smtClean="0"/>
              <a:t>Başka </a:t>
            </a:r>
            <a:r>
              <a:rPr lang="tr-TR" sz="2400" dirty="0"/>
              <a:t>insanların bilgisayar çalışmaları karıştırılamaz. </a:t>
            </a:r>
            <a:endParaRPr lang="tr-TR" sz="2400" dirty="0" smtClean="0"/>
          </a:p>
          <a:p>
            <a:pPr marL="457200" indent="-457200">
              <a:buAutoNum type="arabicPeriod"/>
            </a:pPr>
            <a:r>
              <a:rPr lang="tr-TR" sz="2400" dirty="0" smtClean="0"/>
              <a:t>Bilgisayar </a:t>
            </a:r>
            <a:r>
              <a:rPr lang="tr-TR" sz="2400" dirty="0"/>
              <a:t>ortamında başka insanların dosyaları karıştırılamaz. </a:t>
            </a:r>
            <a:endParaRPr lang="tr-TR" sz="2400" dirty="0" smtClean="0"/>
          </a:p>
          <a:p>
            <a:pPr marL="457200" indent="-457200">
              <a:buAutoNum type="arabicPeriod"/>
            </a:pPr>
            <a:r>
              <a:rPr lang="tr-TR" sz="2400" dirty="0" smtClean="0"/>
              <a:t>Bilgisayar </a:t>
            </a:r>
            <a:r>
              <a:rPr lang="tr-TR" sz="2400" dirty="0"/>
              <a:t>hırsızlık yapmak için kullanılamaz. </a:t>
            </a:r>
            <a:endParaRPr lang="tr-TR" sz="2400" dirty="0" smtClean="0"/>
          </a:p>
          <a:p>
            <a:pPr marL="457200" indent="-457200">
              <a:buAutoNum type="arabicPeriod"/>
            </a:pPr>
            <a:r>
              <a:rPr lang="tr-TR" sz="2400" dirty="0" smtClean="0"/>
              <a:t>Bilgisayar </a:t>
            </a:r>
            <a:r>
              <a:rPr lang="tr-TR" sz="2400" dirty="0"/>
              <a:t>yalan bilgiyi yaymak için kullanılamaz. </a:t>
            </a:r>
            <a:endParaRPr lang="tr-TR" sz="2400" dirty="0" smtClean="0"/>
          </a:p>
          <a:p>
            <a:pPr marL="457200" indent="-457200">
              <a:buAutoNum type="arabicPeriod"/>
            </a:pPr>
            <a:r>
              <a:rPr lang="tr-TR" sz="2400" dirty="0" smtClean="0"/>
              <a:t>Bedeli </a:t>
            </a:r>
            <a:r>
              <a:rPr lang="tr-TR" sz="2400" dirty="0"/>
              <a:t>ödenmeyen yazılım kopyalanamaz ve kullanılamaz. </a:t>
            </a:r>
            <a:endParaRPr lang="tr-TR" sz="2400" dirty="0" smtClean="0"/>
          </a:p>
          <a:p>
            <a:pPr marL="457200" indent="-457200">
              <a:buAutoNum type="arabicPeriod"/>
            </a:pPr>
            <a:r>
              <a:rPr lang="tr-TR" sz="2400" dirty="0" smtClean="0"/>
              <a:t>Başka </a:t>
            </a:r>
            <a:r>
              <a:rPr lang="tr-TR" sz="2400" dirty="0"/>
              <a:t>insanların bilgisayar kaynakları izin almadan kullanılamaz. </a:t>
            </a:r>
            <a:endParaRPr lang="tr-TR" sz="2400" dirty="0" smtClean="0"/>
          </a:p>
          <a:p>
            <a:pPr marL="457200" indent="-457200">
              <a:buAutoNum type="arabicPeriod"/>
            </a:pPr>
            <a:r>
              <a:rPr lang="tr-TR" sz="2400" dirty="0" smtClean="0"/>
              <a:t>Başka </a:t>
            </a:r>
            <a:r>
              <a:rPr lang="tr-TR" sz="2400" dirty="0"/>
              <a:t>insanların entelektüel bilgileri başkasına mal edilemez. </a:t>
            </a:r>
            <a:endParaRPr lang="tr-TR" sz="2400" dirty="0" smtClean="0"/>
          </a:p>
          <a:p>
            <a:pPr marL="457200" indent="-457200">
              <a:buAutoNum type="arabicPeriod"/>
            </a:pPr>
            <a:r>
              <a:rPr lang="tr-TR" sz="2400" dirty="0" smtClean="0"/>
              <a:t>Kişi </a:t>
            </a:r>
            <a:r>
              <a:rPr lang="tr-TR" sz="2400" dirty="0"/>
              <a:t>yazdığı programın sosyal hayata etkilerini dikkate almalıdır. </a:t>
            </a:r>
            <a:endParaRPr lang="tr-TR" sz="2400" dirty="0" smtClean="0"/>
          </a:p>
          <a:p>
            <a:pPr marL="457200" indent="-457200">
              <a:buAutoNum type="arabicPeriod"/>
            </a:pPr>
            <a:r>
              <a:rPr lang="tr-TR" sz="2400" dirty="0" smtClean="0"/>
              <a:t>Kişi</a:t>
            </a:r>
            <a:r>
              <a:rPr lang="tr-TR" sz="2400" dirty="0"/>
              <a:t>, bilgisayarı, diğer insanları dikkate alarak ve saygı göstererek kullanmalıdır</a:t>
            </a:r>
            <a:endParaRPr lang="tr-TR" sz="2400" dirty="0" smtClean="0"/>
          </a:p>
        </p:txBody>
      </p:sp>
    </p:spTree>
    <p:extLst>
      <p:ext uri="{BB962C8B-B14F-4D97-AF65-F5344CB8AC3E}">
        <p14:creationId xmlns:p14="http://schemas.microsoft.com/office/powerpoint/2010/main" val="966815490"/>
      </p:ext>
    </p:extLst>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smtClean="0">
                <a:solidFill>
                  <a:srgbClr val="009ED6"/>
                </a:solidFill>
              </a:rPr>
              <a:t>BİLİŞİM ETİĞİ </a:t>
            </a:r>
            <a:r>
              <a:rPr lang="tr-TR" sz="3600" dirty="0">
                <a:solidFill>
                  <a:srgbClr val="009ED6"/>
                </a:solidFill>
              </a:rPr>
              <a:t>- </a:t>
            </a:r>
            <a:r>
              <a:rPr lang="tr-TR" sz="3600" dirty="0" smtClean="0">
                <a:solidFill>
                  <a:srgbClr val="009ED6"/>
                </a:solidFill>
              </a:rPr>
              <a:t>TBV</a:t>
            </a:r>
            <a:endParaRPr lang="tr-TR" sz="3600" dirty="0">
              <a:solidFill>
                <a:srgbClr val="009ED6"/>
              </a:solidFill>
            </a:endParaRPr>
          </a:p>
        </p:txBody>
      </p:sp>
      <p:sp>
        <p:nvSpPr>
          <p:cNvPr id="3" name="İçerik Yer Tutucusu 2"/>
          <p:cNvSpPr>
            <a:spLocks noGrp="1"/>
          </p:cNvSpPr>
          <p:nvPr>
            <p:ph idx="1"/>
          </p:nvPr>
        </p:nvSpPr>
        <p:spPr>
          <a:xfrm>
            <a:off x="762000" y="1596413"/>
            <a:ext cx="8077200" cy="5261587"/>
          </a:xfrm>
        </p:spPr>
        <p:txBody>
          <a:bodyPr>
            <a:normAutofit fontScale="92500"/>
          </a:bodyPr>
          <a:lstStyle/>
          <a:p>
            <a:pPr marL="0" indent="0">
              <a:buNone/>
            </a:pPr>
            <a:r>
              <a:rPr lang="tr-TR" sz="2400" dirty="0"/>
              <a:t>Türkiye Bilişim Vakfı (TBV), 1995 yılında “Türkiye’yi </a:t>
            </a:r>
            <a:r>
              <a:rPr lang="tr-TR" sz="2400" dirty="0" smtClean="0"/>
              <a:t>Bilgi Toplumu</a:t>
            </a:r>
            <a:r>
              <a:rPr lang="tr-TR" sz="2400" dirty="0"/>
              <a:t>” olarak görme ülküsünü gerçekleştirmek için kurulmuştur. </a:t>
            </a:r>
            <a:endParaRPr lang="tr-TR" sz="2400" dirty="0" smtClean="0"/>
          </a:p>
          <a:p>
            <a:pPr marL="0" indent="0">
              <a:buNone/>
            </a:pPr>
            <a:r>
              <a:rPr lang="tr-TR" sz="2400" dirty="0"/>
              <a:t>Mesleki etik ilkeleri çerçevesinde; 1998 Yılında kurulan Etik Çalışma </a:t>
            </a:r>
            <a:r>
              <a:rPr lang="tr-TR" sz="2400" dirty="0" smtClean="0"/>
              <a:t>Grubu tarafından </a:t>
            </a:r>
            <a:r>
              <a:rPr lang="tr-TR" sz="2400" dirty="0"/>
              <a:t>TBV için geliştirilmiş bilişim mesleği etik ilkeleri </a:t>
            </a:r>
            <a:r>
              <a:rPr lang="tr-TR" sz="2400" dirty="0" smtClean="0"/>
              <a:t>şunlardır.</a:t>
            </a:r>
          </a:p>
          <a:p>
            <a:pPr marL="457200" indent="-457200">
              <a:buAutoNum type="arabicPeriod"/>
            </a:pPr>
            <a:r>
              <a:rPr lang="tr-TR" sz="2400" dirty="0" smtClean="0"/>
              <a:t>Temel </a:t>
            </a:r>
            <a:r>
              <a:rPr lang="tr-TR" sz="2400" dirty="0"/>
              <a:t>İlkeler </a:t>
            </a:r>
            <a:endParaRPr lang="tr-TR" sz="2400" dirty="0" smtClean="0"/>
          </a:p>
          <a:p>
            <a:pPr marL="457200" indent="-457200">
              <a:buAutoNum type="arabicPeriod"/>
            </a:pPr>
            <a:r>
              <a:rPr lang="tr-TR" sz="2400" dirty="0" smtClean="0"/>
              <a:t>Genel </a:t>
            </a:r>
            <a:r>
              <a:rPr lang="tr-TR" sz="2400" dirty="0"/>
              <a:t>Mesleki </a:t>
            </a:r>
            <a:r>
              <a:rPr lang="tr-TR" sz="2400" dirty="0" smtClean="0"/>
              <a:t>Yükümlülükler</a:t>
            </a:r>
          </a:p>
          <a:p>
            <a:pPr marL="457200" indent="-457200">
              <a:buAutoNum type="arabicPeriod"/>
            </a:pPr>
            <a:r>
              <a:rPr lang="tr-TR" sz="2400" dirty="0" smtClean="0"/>
              <a:t>Bireysel </a:t>
            </a:r>
            <a:r>
              <a:rPr lang="tr-TR" sz="2400" dirty="0"/>
              <a:t>Yükümlülükler </a:t>
            </a:r>
            <a:endParaRPr lang="tr-TR" sz="2400" dirty="0" smtClean="0"/>
          </a:p>
          <a:p>
            <a:pPr marL="457200" indent="-457200">
              <a:buAutoNum type="arabicPeriod"/>
            </a:pPr>
            <a:r>
              <a:rPr lang="tr-TR" sz="2400" dirty="0" smtClean="0"/>
              <a:t>Toplumsal </a:t>
            </a:r>
            <a:r>
              <a:rPr lang="tr-TR" sz="2400" dirty="0"/>
              <a:t>Yükümlülükler </a:t>
            </a:r>
            <a:endParaRPr lang="tr-TR" sz="2400" dirty="0" smtClean="0"/>
          </a:p>
          <a:p>
            <a:pPr marL="457200" indent="-457200">
              <a:buAutoNum type="arabicPeriod"/>
            </a:pPr>
            <a:r>
              <a:rPr lang="tr-TR" sz="2400" dirty="0" smtClean="0"/>
              <a:t>Ürün </a:t>
            </a:r>
            <a:r>
              <a:rPr lang="tr-TR" sz="2400" dirty="0"/>
              <a:t>ve Hizmetle İlgili Yükümlülükler </a:t>
            </a:r>
            <a:endParaRPr lang="tr-TR" sz="2400" dirty="0" smtClean="0"/>
          </a:p>
          <a:p>
            <a:pPr marL="457200" indent="-457200">
              <a:buAutoNum type="arabicPeriod"/>
            </a:pPr>
            <a:r>
              <a:rPr lang="tr-TR" sz="2400" dirty="0" smtClean="0"/>
              <a:t>Meslektaşlar </a:t>
            </a:r>
            <a:r>
              <a:rPr lang="tr-TR" sz="2400" dirty="0"/>
              <a:t>ve İş Arkadaşlarıyla İlgili Yükümlülükler </a:t>
            </a:r>
            <a:endParaRPr lang="tr-TR" sz="2400" dirty="0" smtClean="0"/>
          </a:p>
          <a:p>
            <a:pPr marL="457200" indent="-457200">
              <a:buAutoNum type="arabicPeriod"/>
            </a:pPr>
            <a:r>
              <a:rPr lang="tr-TR" sz="2400" dirty="0" smtClean="0"/>
              <a:t>Yöneticilikle </a:t>
            </a:r>
            <a:r>
              <a:rPr lang="tr-TR" sz="2400" dirty="0"/>
              <a:t>İlgili Yükümlülükler </a:t>
            </a:r>
            <a:endParaRPr lang="tr-TR" sz="2400" dirty="0" smtClean="0"/>
          </a:p>
          <a:p>
            <a:pPr marL="457200" indent="-457200">
              <a:buAutoNum type="arabicPeriod"/>
            </a:pPr>
            <a:r>
              <a:rPr lang="tr-TR" sz="2400" dirty="0" smtClean="0"/>
              <a:t>İşveren </a:t>
            </a:r>
            <a:r>
              <a:rPr lang="tr-TR" sz="2400" dirty="0"/>
              <a:t>ve Müşterilerle İlgili Yükümlülükler</a:t>
            </a:r>
            <a:endParaRPr lang="tr-TR" sz="2400" dirty="0" smtClean="0"/>
          </a:p>
        </p:txBody>
      </p:sp>
    </p:spTree>
    <p:extLst>
      <p:ext uri="{BB962C8B-B14F-4D97-AF65-F5344CB8AC3E}">
        <p14:creationId xmlns:p14="http://schemas.microsoft.com/office/powerpoint/2010/main" val="30613552"/>
      </p:ext>
    </p:extLst>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smtClean="0">
                <a:solidFill>
                  <a:srgbClr val="009ED6"/>
                </a:solidFill>
              </a:rPr>
              <a:t>BİLİŞİM ETİĞİ </a:t>
            </a:r>
            <a:r>
              <a:rPr lang="tr-TR" sz="3600" dirty="0">
                <a:solidFill>
                  <a:srgbClr val="009ED6"/>
                </a:solidFill>
              </a:rPr>
              <a:t>- </a:t>
            </a:r>
            <a:r>
              <a:rPr lang="tr-TR" sz="3600" dirty="0" smtClean="0">
                <a:solidFill>
                  <a:srgbClr val="009ED6"/>
                </a:solidFill>
              </a:rPr>
              <a:t>TBV</a:t>
            </a:r>
            <a:endParaRPr lang="tr-TR" sz="3600" dirty="0">
              <a:solidFill>
                <a:srgbClr val="009ED6"/>
              </a:solidFill>
            </a:endParaRPr>
          </a:p>
        </p:txBody>
      </p:sp>
      <p:sp>
        <p:nvSpPr>
          <p:cNvPr id="3" name="İçerik Yer Tutucusu 2"/>
          <p:cNvSpPr>
            <a:spLocks noGrp="1"/>
          </p:cNvSpPr>
          <p:nvPr>
            <p:ph idx="1"/>
          </p:nvPr>
        </p:nvSpPr>
        <p:spPr>
          <a:xfrm>
            <a:off x="762000" y="1596413"/>
            <a:ext cx="8077200" cy="5261587"/>
          </a:xfrm>
        </p:spPr>
        <p:txBody>
          <a:bodyPr>
            <a:normAutofit/>
          </a:bodyPr>
          <a:lstStyle/>
          <a:p>
            <a:pPr marL="0" indent="0">
              <a:buNone/>
            </a:pPr>
            <a:r>
              <a:rPr lang="tr-TR" sz="2400" dirty="0"/>
              <a:t>TBV (Türkiye Bilişim Vakfı) bu "Bilişim Mesleği Ahlak İlkeleri" ne sahip çıkar ve yaygınlaşması için çaba gösterir, bu ilkeleri çiğneyen veya göz ardı eden kişi ve kurumlara karşı gerekli girişimlerde bulunur. </a:t>
            </a:r>
            <a:r>
              <a:rPr lang="tr-TR" sz="2400" dirty="0" err="1"/>
              <a:t>TBV’nin</a:t>
            </a:r>
            <a:r>
              <a:rPr lang="tr-TR" sz="2400" dirty="0"/>
              <a:t> geliştirdiği “İnternet İletişim Kuralları” da </a:t>
            </a:r>
            <a:r>
              <a:rPr lang="tr-TR" sz="2400" dirty="0" smtClean="0"/>
              <a:t>şunlardır</a:t>
            </a:r>
          </a:p>
          <a:p>
            <a:pPr marL="457200" indent="-457200">
              <a:buAutoNum type="arabicPeriod"/>
            </a:pPr>
            <a:r>
              <a:rPr lang="tr-TR" sz="2400" dirty="0" smtClean="0"/>
              <a:t>Başkalarına </a:t>
            </a:r>
            <a:r>
              <a:rPr lang="tr-TR" sz="2400" dirty="0"/>
              <a:t>Karşı </a:t>
            </a:r>
            <a:r>
              <a:rPr lang="tr-TR" sz="2400" dirty="0" smtClean="0"/>
              <a:t>Saygı</a:t>
            </a:r>
          </a:p>
          <a:p>
            <a:pPr marL="457200" indent="-457200">
              <a:buAutoNum type="arabicPeriod"/>
            </a:pPr>
            <a:r>
              <a:rPr lang="tr-TR" sz="2400" dirty="0" smtClean="0"/>
              <a:t>Biçimsel </a:t>
            </a:r>
            <a:r>
              <a:rPr lang="tr-TR" sz="2400" dirty="0"/>
              <a:t>Özen </a:t>
            </a:r>
            <a:endParaRPr lang="tr-TR" sz="2400" dirty="0" smtClean="0"/>
          </a:p>
          <a:p>
            <a:pPr marL="457200" indent="-457200">
              <a:buAutoNum type="arabicPeriod"/>
            </a:pPr>
            <a:r>
              <a:rPr lang="tr-TR" sz="2400" dirty="0" smtClean="0"/>
              <a:t>İçerik </a:t>
            </a:r>
            <a:r>
              <a:rPr lang="tr-TR" sz="2400" dirty="0"/>
              <a:t>İle İlgili Özen </a:t>
            </a:r>
            <a:endParaRPr lang="tr-TR" sz="2400" dirty="0" smtClean="0"/>
          </a:p>
          <a:p>
            <a:pPr marL="457200" indent="-457200">
              <a:buAutoNum type="arabicPeriod"/>
            </a:pPr>
            <a:r>
              <a:rPr lang="tr-TR" sz="2400" dirty="0" smtClean="0"/>
              <a:t>Öteki </a:t>
            </a:r>
            <a:r>
              <a:rPr lang="tr-TR" sz="2400" dirty="0"/>
              <a:t>Konular</a:t>
            </a:r>
          </a:p>
        </p:txBody>
      </p:sp>
    </p:spTree>
    <p:extLst>
      <p:ext uri="{BB962C8B-B14F-4D97-AF65-F5344CB8AC3E}">
        <p14:creationId xmlns:p14="http://schemas.microsoft.com/office/powerpoint/2010/main" val="4235327596"/>
      </p:ext>
    </p:extLst>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62000" y="-11075"/>
            <a:ext cx="8077200" cy="1143000"/>
          </a:xfrm>
        </p:spPr>
        <p:txBody>
          <a:bodyPr>
            <a:normAutofit/>
          </a:bodyPr>
          <a:lstStyle/>
          <a:p>
            <a:r>
              <a:rPr lang="tr-TR" sz="3600" dirty="0" smtClean="0">
                <a:solidFill>
                  <a:srgbClr val="009ED6"/>
                </a:solidFill>
              </a:rPr>
              <a:t>BİLİŞİM ETİĞİ </a:t>
            </a:r>
            <a:r>
              <a:rPr lang="tr-TR" sz="3600" dirty="0">
                <a:solidFill>
                  <a:srgbClr val="009ED6"/>
                </a:solidFill>
              </a:rPr>
              <a:t>- </a:t>
            </a:r>
            <a:r>
              <a:rPr lang="tr-TR" sz="3600" dirty="0" smtClean="0">
                <a:solidFill>
                  <a:srgbClr val="009ED6"/>
                </a:solidFill>
              </a:rPr>
              <a:t>TÜBİDER</a:t>
            </a:r>
            <a:endParaRPr lang="tr-TR" sz="3600" dirty="0">
              <a:solidFill>
                <a:srgbClr val="009ED6"/>
              </a:solidFill>
            </a:endParaRPr>
          </a:p>
        </p:txBody>
      </p:sp>
      <p:sp>
        <p:nvSpPr>
          <p:cNvPr id="3" name="İçerik Yer Tutucusu 2"/>
          <p:cNvSpPr>
            <a:spLocks noGrp="1"/>
          </p:cNvSpPr>
          <p:nvPr>
            <p:ph idx="1"/>
          </p:nvPr>
        </p:nvSpPr>
        <p:spPr>
          <a:xfrm>
            <a:off x="762000" y="908720"/>
            <a:ext cx="8077200" cy="5949280"/>
          </a:xfrm>
        </p:spPr>
        <p:txBody>
          <a:bodyPr>
            <a:normAutofit fontScale="70000" lnSpcReduction="20000"/>
          </a:bodyPr>
          <a:lstStyle/>
          <a:p>
            <a:pPr marL="0" indent="0">
              <a:buNone/>
            </a:pPr>
            <a:r>
              <a:rPr lang="tr-TR" sz="2400" dirty="0"/>
              <a:t>Firmaların mesleki faaliyetlerini sürdürürken ve ticaret yaparken uyacağı ilkelerin uygulanmasında </a:t>
            </a:r>
            <a:r>
              <a:rPr lang="tr-TR" sz="2400" dirty="0" err="1"/>
              <a:t>TÜBİDER’in</a:t>
            </a:r>
            <a:r>
              <a:rPr lang="tr-TR" sz="2400" dirty="0"/>
              <a:t> bilişim sektörü adına gözlemci ve yönlendirici olarak yapacağı tavsiye uyarıları dikkate alacağını kamuya açık bir şekilde taahhüt ettiği </a:t>
            </a:r>
            <a:r>
              <a:rPr lang="tr-TR" sz="2400" b="1" dirty="0"/>
              <a:t>“Bilişim Sektörü Ahlak </a:t>
            </a:r>
            <a:r>
              <a:rPr lang="tr-TR" sz="2400" b="1" dirty="0" err="1"/>
              <a:t>İlkeleri”</a:t>
            </a:r>
            <a:r>
              <a:rPr lang="tr-TR" sz="2400" dirty="0" err="1"/>
              <a:t>ni</a:t>
            </a:r>
            <a:r>
              <a:rPr lang="tr-TR" sz="2400" dirty="0"/>
              <a:t> yayınlamıştır. Bu ilkeler </a:t>
            </a:r>
            <a:r>
              <a:rPr lang="tr-TR" sz="2400" dirty="0" smtClean="0"/>
              <a:t>şunlardır</a:t>
            </a:r>
          </a:p>
          <a:p>
            <a:pPr marL="457200" indent="-457200">
              <a:buAutoNum type="arabicPeriod"/>
            </a:pPr>
            <a:r>
              <a:rPr lang="tr-TR" sz="2400" dirty="0" smtClean="0"/>
              <a:t>Adil</a:t>
            </a:r>
            <a:r>
              <a:rPr lang="tr-TR" sz="2400" dirty="0"/>
              <a:t>, dürüst ve güvenilir olacak, tüm insanlara karşı hiçbir ayırım gözetmeksizin eşit davranacaktır. </a:t>
            </a:r>
            <a:endParaRPr lang="tr-TR" sz="2400" dirty="0" smtClean="0"/>
          </a:p>
          <a:p>
            <a:pPr marL="457200" indent="-457200">
              <a:buAutoNum type="arabicPeriod"/>
            </a:pPr>
            <a:r>
              <a:rPr lang="tr-TR" sz="2400" dirty="0" smtClean="0"/>
              <a:t>Çalışma </a:t>
            </a:r>
            <a:r>
              <a:rPr lang="tr-TR" sz="2400" dirty="0"/>
              <a:t>ve ilişkilerinde ahlaki değerler doğrultusunda hareket edecektir. </a:t>
            </a:r>
            <a:endParaRPr lang="tr-TR" sz="2400" dirty="0" smtClean="0"/>
          </a:p>
          <a:p>
            <a:pPr marL="457200" indent="-457200">
              <a:buAutoNum type="arabicPeriod"/>
            </a:pPr>
            <a:r>
              <a:rPr lang="tr-TR" sz="2400" dirty="0" smtClean="0"/>
              <a:t>Mesleği </a:t>
            </a:r>
            <a:r>
              <a:rPr lang="tr-TR" sz="2400" dirty="0"/>
              <a:t>ile ilgili yasa, kural ve standartları öğrenerek, onlara uyacaktır. Mesleki bilgi, beceri ve yeteneklerini kullanırken kişisel ve kurumsal çıkarlara zarar vermeyecektir. </a:t>
            </a:r>
            <a:endParaRPr lang="tr-TR" sz="2400" dirty="0" smtClean="0"/>
          </a:p>
          <a:p>
            <a:pPr marL="457200" indent="-457200">
              <a:buAutoNum type="arabicPeriod"/>
            </a:pPr>
            <a:r>
              <a:rPr lang="tr-TR" sz="2400" dirty="0" smtClean="0"/>
              <a:t>Bilişim </a:t>
            </a:r>
            <a:r>
              <a:rPr lang="tr-TR" sz="2400" dirty="0"/>
              <a:t>ve bilişim teknolojisi uygulamaları hakkında toplumun aydınlanmasına ve toplumda gerekli bilincin oluşmasına katkıda bulacaktır </a:t>
            </a:r>
            <a:endParaRPr lang="tr-TR" sz="2400" dirty="0" smtClean="0"/>
          </a:p>
          <a:p>
            <a:pPr marL="457200" indent="-457200">
              <a:buAutoNum type="arabicPeriod"/>
            </a:pPr>
            <a:r>
              <a:rPr lang="tr-TR" sz="2400" dirty="0" smtClean="0"/>
              <a:t>Bağlı </a:t>
            </a:r>
            <a:r>
              <a:rPr lang="tr-TR" sz="2400" dirty="0"/>
              <a:t>olduğu yükümlülüklere ve sözleşmelere uyacaktır. </a:t>
            </a:r>
            <a:endParaRPr lang="tr-TR" sz="2400" dirty="0" smtClean="0"/>
          </a:p>
          <a:p>
            <a:pPr marL="457200" indent="-457200">
              <a:buAutoNum type="arabicPeriod"/>
            </a:pPr>
            <a:r>
              <a:rPr lang="tr-TR" sz="2400" dirty="0" smtClean="0"/>
              <a:t>Başkalarına </a:t>
            </a:r>
            <a:r>
              <a:rPr lang="tr-TR" sz="2400" dirty="0"/>
              <a:t>ait özel bilgilerin gizliliğine ve korunmasına özen gösterecek; insanların özel yaşamına, saygınlığına ve sahiplik haklarına saygı gösterecektir. </a:t>
            </a:r>
            <a:endParaRPr lang="tr-TR" sz="2400" dirty="0" smtClean="0"/>
          </a:p>
          <a:p>
            <a:pPr marL="457200" indent="-457200">
              <a:buAutoNum type="arabicPeriod"/>
            </a:pPr>
            <a:r>
              <a:rPr lang="tr-TR" sz="2400" dirty="0" smtClean="0"/>
              <a:t>Ürün </a:t>
            </a:r>
            <a:r>
              <a:rPr lang="tr-TR" sz="2400" dirty="0"/>
              <a:t>ve hizmetleri konusunda müşterilerini tam ve doğru olarak bilgilendirecek, ürün ve hizmet sunumunda yasaların ve ticaretin gerektirdiği belge ve bilgilerin eksiksiz olarak karşı tarafa verilmesini sağlayacaktır. </a:t>
            </a:r>
            <a:endParaRPr lang="tr-TR" sz="2400" dirty="0" smtClean="0"/>
          </a:p>
          <a:p>
            <a:pPr marL="457200" indent="-457200">
              <a:buAutoNum type="arabicPeriod"/>
            </a:pPr>
            <a:r>
              <a:rPr lang="tr-TR" sz="2400" dirty="0" smtClean="0"/>
              <a:t>Faaliyetleri </a:t>
            </a:r>
            <a:r>
              <a:rPr lang="tr-TR" sz="2400" dirty="0"/>
              <a:t>ile ilgili olarak ilgili tarafları çıkarları konusunda bilgilendirecektir. </a:t>
            </a:r>
            <a:endParaRPr lang="tr-TR" sz="2400" dirty="0" smtClean="0"/>
          </a:p>
          <a:p>
            <a:pPr marL="457200" indent="-457200">
              <a:buAutoNum type="arabicPeriod"/>
            </a:pPr>
            <a:r>
              <a:rPr lang="tr-TR" sz="2400" dirty="0" smtClean="0"/>
              <a:t>Kirli </a:t>
            </a:r>
            <a:r>
              <a:rPr lang="tr-TR" sz="2400" dirty="0"/>
              <a:t>ve dürüst olmayan işleri yaptığından kuşku duyduğu kişi ve kurumlarla çalışmayacaktır. </a:t>
            </a:r>
            <a:endParaRPr lang="tr-TR" sz="2400" dirty="0" smtClean="0"/>
          </a:p>
          <a:p>
            <a:pPr marL="457200" indent="-457200">
              <a:buAutoNum type="arabicPeriod"/>
            </a:pPr>
            <a:r>
              <a:rPr lang="tr-TR" sz="2400" dirty="0" smtClean="0"/>
              <a:t>İş </a:t>
            </a:r>
            <a:r>
              <a:rPr lang="tr-TR" sz="2400" dirty="0"/>
              <a:t>ortaklarının ve ticari ilişki içinde olduğu kurum ve kişilerin hak ve çıkarlarını korumak konusunda titiz davranacak, onların kazançlarını yok edici bir ticari faaliyet içinde olmayacaktır. </a:t>
            </a:r>
            <a:endParaRPr lang="tr-TR" sz="2400" dirty="0" smtClean="0"/>
          </a:p>
        </p:txBody>
      </p:sp>
    </p:spTree>
    <p:extLst>
      <p:ext uri="{BB962C8B-B14F-4D97-AF65-F5344CB8AC3E}">
        <p14:creationId xmlns:p14="http://schemas.microsoft.com/office/powerpoint/2010/main" val="2869618247"/>
      </p:ext>
    </p:extLst>
  </p:cSld>
  <p:clrMapOvr>
    <a:masterClrMapping/>
  </p:clrMapOvr>
  <p:transition spd="slow">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62000" y="-11075"/>
            <a:ext cx="8077200" cy="1143000"/>
          </a:xfrm>
        </p:spPr>
        <p:txBody>
          <a:bodyPr>
            <a:normAutofit/>
          </a:bodyPr>
          <a:lstStyle/>
          <a:p>
            <a:r>
              <a:rPr lang="tr-TR" sz="3600" dirty="0" smtClean="0">
                <a:solidFill>
                  <a:srgbClr val="009ED6"/>
                </a:solidFill>
              </a:rPr>
              <a:t>BİLİŞİM ETİĞİ </a:t>
            </a:r>
            <a:r>
              <a:rPr lang="tr-TR" sz="3600" dirty="0">
                <a:solidFill>
                  <a:srgbClr val="009ED6"/>
                </a:solidFill>
              </a:rPr>
              <a:t>- </a:t>
            </a:r>
            <a:r>
              <a:rPr lang="tr-TR" sz="3600" dirty="0" smtClean="0">
                <a:solidFill>
                  <a:srgbClr val="009ED6"/>
                </a:solidFill>
              </a:rPr>
              <a:t>TÜBİDER</a:t>
            </a:r>
            <a:endParaRPr lang="tr-TR" sz="3600" dirty="0">
              <a:solidFill>
                <a:srgbClr val="009ED6"/>
              </a:solidFill>
            </a:endParaRPr>
          </a:p>
        </p:txBody>
      </p:sp>
      <p:sp>
        <p:nvSpPr>
          <p:cNvPr id="3" name="İçerik Yer Tutucusu 2"/>
          <p:cNvSpPr>
            <a:spLocks noGrp="1"/>
          </p:cNvSpPr>
          <p:nvPr>
            <p:ph idx="1"/>
          </p:nvPr>
        </p:nvSpPr>
        <p:spPr>
          <a:xfrm>
            <a:off x="762000" y="908720"/>
            <a:ext cx="8077200" cy="5949280"/>
          </a:xfrm>
        </p:spPr>
        <p:txBody>
          <a:bodyPr>
            <a:normAutofit fontScale="85000" lnSpcReduction="20000"/>
          </a:bodyPr>
          <a:lstStyle/>
          <a:p>
            <a:pPr marL="457200" indent="-457200">
              <a:buFont typeface="+mj-lt"/>
              <a:buAutoNum type="arabicPeriod" startAt="11"/>
            </a:pPr>
            <a:r>
              <a:rPr lang="tr-TR" sz="2400" dirty="0" smtClean="0"/>
              <a:t>Nihai </a:t>
            </a:r>
            <a:r>
              <a:rPr lang="tr-TR" sz="2400" dirty="0"/>
              <a:t>tüketicilere bayi kar marjını yok sayan fiyat bilgilendirmesinde bulunmayacaktır. </a:t>
            </a:r>
            <a:endParaRPr lang="tr-TR" sz="2400" dirty="0" smtClean="0"/>
          </a:p>
          <a:p>
            <a:pPr marL="457200" indent="-457200">
              <a:buAutoNum type="arabicPeriod" startAt="11"/>
            </a:pPr>
            <a:r>
              <a:rPr lang="tr-TR" sz="2400" dirty="0" smtClean="0"/>
              <a:t>Ürün </a:t>
            </a:r>
            <a:r>
              <a:rPr lang="tr-TR" sz="2400" dirty="0"/>
              <a:t>ve hizmetin makul bir kar marjını koruyacak biçimde satılmasına özen gösterecek, diğer satıcı ve meslektaşları karşısında fiyat kırma yoluyla haksız kazanç elde etmeye çalışmayacaktır </a:t>
            </a:r>
            <a:endParaRPr lang="tr-TR" sz="2400" dirty="0" smtClean="0"/>
          </a:p>
          <a:p>
            <a:pPr marL="457200" indent="-457200">
              <a:buAutoNum type="arabicPeriod" startAt="11"/>
            </a:pPr>
            <a:r>
              <a:rPr lang="tr-TR" sz="2400" dirty="0" smtClean="0"/>
              <a:t>Üreticilerin</a:t>
            </a:r>
            <a:r>
              <a:rPr lang="tr-TR" sz="2400" dirty="0"/>
              <a:t>, patent, telif ve mülkiyet haklarına saygılı davranacak; sahte ürün satışı yapmayacak; yazılımların lisansız ve korsan ticaretine karşı çıkacaktır. </a:t>
            </a:r>
            <a:endParaRPr lang="tr-TR" sz="2400" dirty="0" smtClean="0"/>
          </a:p>
          <a:p>
            <a:pPr marL="457200" indent="-457200">
              <a:buAutoNum type="arabicPeriod" startAt="11"/>
            </a:pPr>
            <a:r>
              <a:rPr lang="tr-TR" sz="2400" dirty="0" smtClean="0"/>
              <a:t>Haksız </a:t>
            </a:r>
            <a:r>
              <a:rPr lang="tr-TR" sz="2400" dirty="0"/>
              <a:t>rekabet sayılan ticari faaliyet içinde olmayacak, ürün ve hizmet sunumunda tekel yaratıcı davranışlardan kaçınacak, ticari avantaj ve üstünlüklerini meslektaşlarının ve müşterilerinin aleyhine kullanmayacaktır. </a:t>
            </a:r>
            <a:endParaRPr lang="tr-TR" sz="2400" dirty="0" smtClean="0"/>
          </a:p>
          <a:p>
            <a:pPr marL="457200" indent="-457200">
              <a:buAutoNum type="arabicPeriod" startAt="11"/>
            </a:pPr>
            <a:r>
              <a:rPr lang="tr-TR" sz="2400" dirty="0" smtClean="0"/>
              <a:t>Tüketicilerin </a:t>
            </a:r>
            <a:r>
              <a:rPr lang="tr-TR" sz="2400" dirty="0"/>
              <a:t>yasalar ve uygulamalardan gelen haklarına saygılı davranacak, garanti ve satış sonrası hizmet konularında müşteri mağduriyeti oluşturmayacaktır</a:t>
            </a:r>
            <a:r>
              <a:rPr lang="tr-TR" sz="2400" dirty="0" smtClean="0"/>
              <a:t>.</a:t>
            </a:r>
          </a:p>
          <a:p>
            <a:pPr marL="457200" indent="-457200">
              <a:buAutoNum type="arabicPeriod" startAt="11"/>
            </a:pPr>
            <a:r>
              <a:rPr lang="tr-TR" sz="2400" dirty="0" smtClean="0"/>
              <a:t>Çalışma </a:t>
            </a:r>
            <a:r>
              <a:rPr lang="tr-TR" sz="2400" dirty="0"/>
              <a:t>yaşamının ahlak kurallarına uyacak, çalışanlarının yasalardan ve uygulamalardan gelen hak ve çıkarlarını koruyacaktır. </a:t>
            </a:r>
            <a:endParaRPr lang="tr-TR" sz="2400" dirty="0" smtClean="0"/>
          </a:p>
          <a:p>
            <a:pPr marL="457200" indent="-457200">
              <a:buAutoNum type="arabicPeriod" startAt="11"/>
            </a:pPr>
            <a:r>
              <a:rPr lang="tr-TR" sz="2400" dirty="0" smtClean="0"/>
              <a:t>Çalışanlarının </a:t>
            </a:r>
            <a:r>
              <a:rPr lang="tr-TR" sz="2400" dirty="0"/>
              <a:t>mesleki gelişimine katkıda bulunacak, onları bu konuda özendirecek; çalışanın </a:t>
            </a:r>
            <a:r>
              <a:rPr lang="tr-TR" sz="2400" dirty="0" err="1"/>
              <a:t>sektörel</a:t>
            </a:r>
            <a:r>
              <a:rPr lang="tr-TR" sz="2400" dirty="0"/>
              <a:t>, toplumsal ve kişisel sorumluluklarını yerine getirirken temel ahlak kurallarına uygun davranmalarını sağlayacaktır. </a:t>
            </a:r>
          </a:p>
        </p:txBody>
      </p:sp>
    </p:spTree>
    <p:extLst>
      <p:ext uri="{BB962C8B-B14F-4D97-AF65-F5344CB8AC3E}">
        <p14:creationId xmlns:p14="http://schemas.microsoft.com/office/powerpoint/2010/main" val="2934858818"/>
      </p:ext>
    </p:extLst>
  </p:cSld>
  <p:clrMapOvr>
    <a:masterClrMapping/>
  </p:clrMapOvr>
  <p:transition spd="slow">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solidFill>
                  <a:srgbClr val="009ED6"/>
                </a:solidFill>
              </a:rPr>
              <a:t>Kod Yazımında Etik Kurallar</a:t>
            </a:r>
          </a:p>
        </p:txBody>
      </p:sp>
      <p:sp>
        <p:nvSpPr>
          <p:cNvPr id="3" name="İçerik Yer Tutucusu 2"/>
          <p:cNvSpPr>
            <a:spLocks noGrp="1"/>
          </p:cNvSpPr>
          <p:nvPr>
            <p:ph idx="1"/>
          </p:nvPr>
        </p:nvSpPr>
        <p:spPr>
          <a:xfrm>
            <a:off x="762000" y="1596413"/>
            <a:ext cx="8077200" cy="5261587"/>
          </a:xfrm>
        </p:spPr>
        <p:txBody>
          <a:bodyPr>
            <a:normAutofit fontScale="85000" lnSpcReduction="20000"/>
          </a:bodyPr>
          <a:lstStyle/>
          <a:p>
            <a:pPr marL="0" indent="0">
              <a:buNone/>
            </a:pPr>
            <a:r>
              <a:rPr lang="tr-TR" sz="2400" dirty="0"/>
              <a:t>IEEE(</a:t>
            </a:r>
            <a:r>
              <a:rPr lang="tr-TR" sz="2400" dirty="0" err="1"/>
              <a:t>Institute</a:t>
            </a:r>
            <a:r>
              <a:rPr lang="tr-TR" sz="2400" dirty="0"/>
              <a:t> of </a:t>
            </a:r>
            <a:r>
              <a:rPr lang="tr-TR" sz="2400" dirty="0" err="1"/>
              <a:t>Electrical</a:t>
            </a:r>
            <a:r>
              <a:rPr lang="tr-TR" sz="2400" dirty="0"/>
              <a:t> </a:t>
            </a:r>
            <a:r>
              <a:rPr lang="tr-TR" sz="2400" dirty="0" err="1"/>
              <a:t>and</a:t>
            </a:r>
            <a:r>
              <a:rPr lang="tr-TR" sz="2400" dirty="0"/>
              <a:t> </a:t>
            </a:r>
            <a:r>
              <a:rPr lang="tr-TR" sz="2400" dirty="0" err="1"/>
              <a:t>Electronics</a:t>
            </a:r>
            <a:r>
              <a:rPr lang="tr-TR" sz="2400" dirty="0"/>
              <a:t> </a:t>
            </a:r>
            <a:r>
              <a:rPr lang="tr-TR" sz="2400" dirty="0" err="1"/>
              <a:t>Engineers</a:t>
            </a:r>
            <a:r>
              <a:rPr lang="tr-TR" sz="2400" dirty="0"/>
              <a:t>- Elektrik ve Elektronik Mühendisleri </a:t>
            </a:r>
            <a:r>
              <a:rPr lang="tr-TR" sz="2400" dirty="0" smtClean="0"/>
              <a:t>Enstitüsü) tarafından </a:t>
            </a:r>
            <a:r>
              <a:rPr lang="tr-TR" sz="2400" dirty="0"/>
              <a:t>bir yazılım geliştirilirken, yazılımı geliştiren kişilerin uyması gereken bazı etik </a:t>
            </a:r>
            <a:r>
              <a:rPr lang="tr-TR" sz="2400" dirty="0" smtClean="0"/>
              <a:t>kurallar belirlenmiştir.</a:t>
            </a:r>
          </a:p>
          <a:p>
            <a:r>
              <a:rPr lang="tr-TR" sz="2400" dirty="0" smtClean="0"/>
              <a:t>Yazılım </a:t>
            </a:r>
            <a:r>
              <a:rPr lang="tr-TR" sz="2400" dirty="0"/>
              <a:t>Mühendisleri, kamusal yararları gözetmelidir.</a:t>
            </a:r>
          </a:p>
          <a:p>
            <a:r>
              <a:rPr lang="tr-TR" sz="2400" dirty="0" smtClean="0"/>
              <a:t>Yazılım </a:t>
            </a:r>
            <a:r>
              <a:rPr lang="tr-TR" sz="2400" dirty="0"/>
              <a:t>Mühendisleri, is vereni ve müşterisinin isteklerini kamusal yararları gözeterek en iyi </a:t>
            </a:r>
            <a:r>
              <a:rPr lang="tr-TR" sz="2400" dirty="0" smtClean="0"/>
              <a:t>şekilde </a:t>
            </a:r>
            <a:r>
              <a:rPr lang="tr-TR" sz="2400" dirty="0"/>
              <a:t>yapmalıdır.</a:t>
            </a:r>
          </a:p>
          <a:p>
            <a:r>
              <a:rPr lang="tr-TR" sz="2400" dirty="0" smtClean="0"/>
              <a:t>Yazılım </a:t>
            </a:r>
            <a:r>
              <a:rPr lang="tr-TR" sz="2400" dirty="0"/>
              <a:t>Mühendisleri, hem ürün yaratırken hem de bakim yaparken en son teknolojik </a:t>
            </a:r>
            <a:r>
              <a:rPr lang="tr-TR" sz="2400" dirty="0" smtClean="0"/>
              <a:t>standartları </a:t>
            </a:r>
            <a:r>
              <a:rPr lang="tr-TR" sz="2400" dirty="0"/>
              <a:t>kullanmalıdır.</a:t>
            </a:r>
          </a:p>
          <a:p>
            <a:r>
              <a:rPr lang="tr-TR" sz="2400" dirty="0" smtClean="0"/>
              <a:t>Yazılım </a:t>
            </a:r>
            <a:r>
              <a:rPr lang="tr-TR" sz="2400" dirty="0"/>
              <a:t>Mühendisleri, ürün yaratırken veya gelişimi sırasında hukuksal </a:t>
            </a:r>
            <a:r>
              <a:rPr lang="tr-TR" sz="2400" dirty="0" smtClean="0"/>
              <a:t>kurallara uymalıdır</a:t>
            </a:r>
            <a:r>
              <a:rPr lang="tr-TR" sz="2400" dirty="0"/>
              <a:t>.</a:t>
            </a:r>
          </a:p>
          <a:p>
            <a:r>
              <a:rPr lang="tr-TR" sz="2400" dirty="0" smtClean="0"/>
              <a:t>Yazılım </a:t>
            </a:r>
            <a:r>
              <a:rPr lang="tr-TR" sz="2400" dirty="0"/>
              <a:t>Mühendisleri, ürün yaratırken etrafındaki herkesi teşvik edici </a:t>
            </a:r>
            <a:r>
              <a:rPr lang="tr-TR" sz="2400" dirty="0" smtClean="0"/>
              <a:t>hareketler sergilemeli ve </a:t>
            </a:r>
            <a:r>
              <a:rPr lang="tr-TR" sz="2400" dirty="0"/>
              <a:t>onlara yârdim etmelidir.</a:t>
            </a:r>
          </a:p>
          <a:p>
            <a:r>
              <a:rPr lang="tr-TR" sz="2400" dirty="0" smtClean="0"/>
              <a:t>Yazılım </a:t>
            </a:r>
            <a:r>
              <a:rPr lang="tr-TR" sz="2400" dirty="0"/>
              <a:t>Mühendisleri, kamusal yararları ve hukuk kurallarını göz önüne alarak kendini </a:t>
            </a:r>
            <a:r>
              <a:rPr lang="tr-TR" sz="2400" dirty="0" smtClean="0"/>
              <a:t>mesleki </a:t>
            </a:r>
            <a:r>
              <a:rPr lang="tr-TR" sz="2400" dirty="0"/>
              <a:t>anlamda sürekli geliştirmelidir.</a:t>
            </a:r>
          </a:p>
          <a:p>
            <a:r>
              <a:rPr lang="tr-TR" sz="2400" dirty="0" smtClean="0"/>
              <a:t>Yazılım </a:t>
            </a:r>
            <a:r>
              <a:rPr lang="tr-TR" sz="2400" dirty="0"/>
              <a:t>Mühendisleri, is arkadaşlarını her zaman destek olmalıdır, </a:t>
            </a:r>
            <a:r>
              <a:rPr lang="tr-TR" sz="2400" dirty="0" smtClean="0"/>
              <a:t>onların gelişimine </a:t>
            </a:r>
            <a:r>
              <a:rPr lang="tr-TR" sz="2400" dirty="0"/>
              <a:t>yardım </a:t>
            </a:r>
            <a:r>
              <a:rPr lang="tr-TR" sz="2400" dirty="0" smtClean="0"/>
              <a:t>etmelidir</a:t>
            </a:r>
            <a:r>
              <a:rPr lang="tr-TR" sz="2400" dirty="0"/>
              <a:t>.</a:t>
            </a:r>
          </a:p>
          <a:p>
            <a:r>
              <a:rPr lang="tr-TR" sz="2400" dirty="0" smtClean="0"/>
              <a:t>Yazılım </a:t>
            </a:r>
            <a:r>
              <a:rPr lang="tr-TR" sz="2400" dirty="0"/>
              <a:t>Mühendisleri, hayat boyu yeniliklere açık olmalı kendini sürekli geliştirmelidir.</a:t>
            </a:r>
          </a:p>
          <a:p>
            <a:pPr marL="0" indent="0">
              <a:buNone/>
            </a:pPr>
            <a:endParaRPr lang="tr-TR" sz="2400" dirty="0" smtClean="0"/>
          </a:p>
        </p:txBody>
      </p:sp>
    </p:spTree>
    <p:extLst>
      <p:ext uri="{BB962C8B-B14F-4D97-AF65-F5344CB8AC3E}">
        <p14:creationId xmlns:p14="http://schemas.microsoft.com/office/powerpoint/2010/main" val="1287383416"/>
      </p:ext>
    </p:extLst>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solidFill>
                  <a:srgbClr val="009ED6"/>
                </a:solidFill>
              </a:rPr>
              <a:t> Sosyal Medya Etiği</a:t>
            </a:r>
          </a:p>
        </p:txBody>
      </p:sp>
      <p:sp>
        <p:nvSpPr>
          <p:cNvPr id="3" name="İçerik Yer Tutucusu 2"/>
          <p:cNvSpPr>
            <a:spLocks noGrp="1"/>
          </p:cNvSpPr>
          <p:nvPr>
            <p:ph idx="1"/>
          </p:nvPr>
        </p:nvSpPr>
        <p:spPr>
          <a:xfrm>
            <a:off x="762000" y="1596413"/>
            <a:ext cx="8077200" cy="5261587"/>
          </a:xfrm>
        </p:spPr>
        <p:txBody>
          <a:bodyPr>
            <a:normAutofit fontScale="92500" lnSpcReduction="10000"/>
          </a:bodyPr>
          <a:lstStyle/>
          <a:p>
            <a:pPr marL="0" indent="0">
              <a:buNone/>
            </a:pPr>
            <a:r>
              <a:rPr lang="tr-TR" sz="2400" dirty="0"/>
              <a:t>Zamana ve mekâna bağlı olmadan; her türlü resim, video, söz ve yazıların paylaşıldığı, tartışmanın olduğu, soru sorulup cevap alındığı, anında iletişimin olduğu milyonlarca insanın kullandığı alana sosyal medya </a:t>
            </a:r>
            <a:r>
              <a:rPr lang="tr-TR" sz="2400" dirty="0" smtClean="0"/>
              <a:t>denir</a:t>
            </a:r>
          </a:p>
          <a:p>
            <a:r>
              <a:rPr lang="tr-TR" sz="2400" dirty="0"/>
              <a:t>Tarafsız olmak </a:t>
            </a:r>
            <a:endParaRPr lang="tr-TR" sz="2400" dirty="0" smtClean="0"/>
          </a:p>
          <a:p>
            <a:r>
              <a:rPr lang="tr-TR" sz="2400" dirty="0" smtClean="0"/>
              <a:t>Yalan </a:t>
            </a:r>
            <a:r>
              <a:rPr lang="tr-TR" sz="2400" dirty="0"/>
              <a:t>söylememek </a:t>
            </a:r>
            <a:endParaRPr lang="tr-TR" sz="2400" dirty="0" smtClean="0"/>
          </a:p>
          <a:p>
            <a:r>
              <a:rPr lang="tr-TR" sz="2400" dirty="0" smtClean="0"/>
              <a:t>Toplumun </a:t>
            </a:r>
            <a:r>
              <a:rPr lang="tr-TR" sz="2400" dirty="0"/>
              <a:t>değerleri ile çatışmamak </a:t>
            </a:r>
            <a:endParaRPr lang="tr-TR" sz="2400" dirty="0" smtClean="0"/>
          </a:p>
          <a:p>
            <a:r>
              <a:rPr lang="tr-TR" sz="2400" dirty="0" smtClean="0"/>
              <a:t>Dedikodu </a:t>
            </a:r>
            <a:r>
              <a:rPr lang="tr-TR" sz="2400" dirty="0"/>
              <a:t>yapmamak </a:t>
            </a:r>
            <a:endParaRPr lang="tr-TR" sz="2400" dirty="0" smtClean="0"/>
          </a:p>
          <a:p>
            <a:r>
              <a:rPr lang="tr-TR" sz="2400" dirty="0" smtClean="0"/>
              <a:t>Kendin </a:t>
            </a:r>
            <a:r>
              <a:rPr lang="tr-TR" sz="2400" dirty="0"/>
              <a:t>olmak </a:t>
            </a:r>
            <a:endParaRPr lang="tr-TR" sz="2400" dirty="0" smtClean="0"/>
          </a:p>
          <a:p>
            <a:r>
              <a:rPr lang="tr-TR" sz="2400" dirty="0" smtClean="0"/>
              <a:t>Açık </a:t>
            </a:r>
            <a:r>
              <a:rPr lang="tr-TR" sz="2400" dirty="0"/>
              <a:t>ve anlaşılır dil kullanmak </a:t>
            </a:r>
            <a:endParaRPr lang="tr-TR" sz="2400" dirty="0" smtClean="0"/>
          </a:p>
          <a:p>
            <a:r>
              <a:rPr lang="tr-TR" sz="2400" dirty="0" smtClean="0"/>
              <a:t>Bağlayıcı </a:t>
            </a:r>
            <a:r>
              <a:rPr lang="tr-TR" sz="2400" dirty="0"/>
              <a:t>açıklamalardan kaçınma (Bağlı bulunduğumuz kuruma, gruba ya da zümreyi dahil etmemek) </a:t>
            </a:r>
            <a:endParaRPr lang="tr-TR" sz="2400" dirty="0" smtClean="0"/>
          </a:p>
          <a:p>
            <a:r>
              <a:rPr lang="tr-TR" sz="2400" dirty="0" smtClean="0"/>
              <a:t>Argo </a:t>
            </a:r>
            <a:r>
              <a:rPr lang="tr-TR" sz="2400" dirty="0"/>
              <a:t>ve küfürden kaçınmak</a:t>
            </a:r>
            <a:r>
              <a:rPr lang="tr-TR" sz="2400" dirty="0" smtClean="0"/>
              <a:t>.</a:t>
            </a:r>
          </a:p>
          <a:p>
            <a:r>
              <a:rPr lang="tr-TR" sz="2400" dirty="0" smtClean="0"/>
              <a:t>Başkalarının </a:t>
            </a:r>
            <a:r>
              <a:rPr lang="tr-TR" sz="2400" dirty="0"/>
              <a:t>özeline saygı duymak</a:t>
            </a:r>
            <a:endParaRPr lang="tr-TR" sz="2400" dirty="0" smtClean="0"/>
          </a:p>
        </p:txBody>
      </p:sp>
    </p:spTree>
    <p:extLst>
      <p:ext uri="{BB962C8B-B14F-4D97-AF65-F5344CB8AC3E}">
        <p14:creationId xmlns:p14="http://schemas.microsoft.com/office/powerpoint/2010/main" val="1724153720"/>
      </p:ext>
    </p:extLst>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solidFill>
                  <a:srgbClr val="009ED6"/>
                </a:solidFill>
              </a:rPr>
              <a:t>İnternet Etiği</a:t>
            </a:r>
            <a:endParaRPr lang="tr-TR" dirty="0">
              <a:solidFill>
                <a:srgbClr val="009ED6"/>
              </a:solidFill>
            </a:endParaRPr>
          </a:p>
        </p:txBody>
      </p:sp>
      <p:sp>
        <p:nvSpPr>
          <p:cNvPr id="3" name="İçerik Yer Tutucusu 2"/>
          <p:cNvSpPr>
            <a:spLocks noGrp="1"/>
          </p:cNvSpPr>
          <p:nvPr>
            <p:ph idx="1"/>
          </p:nvPr>
        </p:nvSpPr>
        <p:spPr>
          <a:xfrm>
            <a:off x="762000" y="1196753"/>
            <a:ext cx="8077200" cy="5544616"/>
          </a:xfrm>
        </p:spPr>
        <p:txBody>
          <a:bodyPr>
            <a:noAutofit/>
          </a:bodyPr>
          <a:lstStyle/>
          <a:p>
            <a:pPr marL="0" indent="0">
              <a:buNone/>
            </a:pPr>
            <a:r>
              <a:rPr lang="tr-TR" sz="1600" dirty="0"/>
              <a:t>Çevrimiçi ortamlarda diğer insanların hak ve hukukuna saygılı olmak noktasında nelerin </a:t>
            </a:r>
            <a:r>
              <a:rPr lang="tr-TR" sz="1600" dirty="0" smtClean="0"/>
              <a:t>yapılıp nelerin </a:t>
            </a:r>
            <a:r>
              <a:rPr lang="tr-TR" sz="1600" dirty="0"/>
              <a:t>yapılamayacağının bilgisine internet etiği denir. İnternet etiği, gerçek hayatta iletişimde olduğunuz </a:t>
            </a:r>
            <a:r>
              <a:rPr lang="tr-TR" sz="1600" dirty="0" smtClean="0"/>
              <a:t>insanlara </a:t>
            </a:r>
            <a:r>
              <a:rPr lang="tr-TR" sz="1600" dirty="0"/>
              <a:t>gösterdiğiniz saygı ve nezaketin aynıyla internet ortamında da gösterilmesi için bazı kurallar içerir</a:t>
            </a:r>
            <a:r>
              <a:rPr lang="tr-TR" sz="1600" dirty="0" smtClean="0"/>
              <a:t>.</a:t>
            </a:r>
          </a:p>
          <a:p>
            <a:r>
              <a:rPr lang="tr-TR" sz="1600" dirty="0" smtClean="0"/>
              <a:t>İnsanların </a:t>
            </a:r>
            <a:r>
              <a:rPr lang="tr-TR" sz="1600" dirty="0"/>
              <a:t>iletişim özgürlüğüne sahip olduğu gibi erişim özgürlüğüne de sahip oldukları unutulmamalı, diğer kullanıcıların haklarına saygı gösterilmelidir. İnternet ortamında kimseye zorbalık/taciz yapılmamalı, kötü söz söylenilmemeli ve istemeden kimseye art niyetli davranışlar sergilenmemelidir. </a:t>
            </a:r>
            <a:endParaRPr lang="tr-TR" sz="1600" dirty="0" smtClean="0"/>
          </a:p>
          <a:p>
            <a:r>
              <a:rPr lang="tr-TR" sz="1600" dirty="0" smtClean="0"/>
              <a:t>İnternet </a:t>
            </a:r>
            <a:r>
              <a:rPr lang="tr-TR" sz="1600" dirty="0"/>
              <a:t>ortamında uygun olmayan (yasadışı) içerikleri indirmekten, paylaşmaktan veya saklamaktan kaçınılmalıdır. Bu tarz içeriklerin üretilmesi ve paylaşılmasının suç teşkil ettiği unutulmamalıdır. </a:t>
            </a:r>
            <a:endParaRPr lang="tr-TR" sz="1600" dirty="0" smtClean="0"/>
          </a:p>
          <a:p>
            <a:r>
              <a:rPr lang="tr-TR" sz="1600" dirty="0" smtClean="0"/>
              <a:t>İnternet </a:t>
            </a:r>
            <a:r>
              <a:rPr lang="tr-TR" sz="1600" dirty="0"/>
              <a:t>üzerinden yapılan herhangi bir paylaşımın, birdenbire milyonlarca kişiye erişebileceği her zaman hatırda tutulmalı ve çevrimiçi ortamlarda buna göre davranılmalıdır. </a:t>
            </a:r>
            <a:endParaRPr lang="tr-TR" sz="1600" dirty="0" smtClean="0"/>
          </a:p>
          <a:p>
            <a:r>
              <a:rPr lang="tr-TR" sz="1600" dirty="0" smtClean="0"/>
              <a:t>Fikir </a:t>
            </a:r>
            <a:r>
              <a:rPr lang="tr-TR" sz="1600" dirty="0"/>
              <a:t>ve sanat eserleri ile telif hakları ve lisanslama konusunda titiz davranılmalıdır. Telif hakkı olan materyallerin lisanssız kopyaları oluşturulmamalı veya bu materyaller indirme amaçlı kullanılmamalıdır. Sahibi olunmayan eserler topluluklarla paylaşılmamalıdır. Konuyla ilgili mevzuat hakkında aşağıdaki linkten bilgi sahibi olabilirsiniz: http://mevzuat.basbakanlik.gov.tr/Metin1.Aspx?MevzuatKod=1.3.5846&amp;MevzuatIliski=0&amp;s </a:t>
            </a:r>
            <a:r>
              <a:rPr lang="tr-TR" sz="1600" dirty="0" err="1"/>
              <a:t>ourceXmlSearch</a:t>
            </a:r>
            <a:r>
              <a:rPr lang="tr-TR" sz="1600" dirty="0"/>
              <a:t>=fikir%20ve%20sanat&amp;Tur=1&amp;Tertip=3&amp;No=5846 </a:t>
            </a:r>
            <a:endParaRPr lang="tr-TR" sz="1600" dirty="0" smtClean="0"/>
          </a:p>
          <a:p>
            <a:r>
              <a:rPr lang="tr-TR" sz="1600" dirty="0" smtClean="0"/>
              <a:t>Elektronik </a:t>
            </a:r>
            <a:r>
              <a:rPr lang="tr-TR" sz="1600" dirty="0"/>
              <a:t>ortamlara bağlanan cihazlara, sistemlere veya sistemlerde bulunan bilgi kaynaklarına erişim yetkiniz yok ise girilemeyeceği ve kasıtlı olarak sisteme müdahale edilemeyeceği veya işleyişinde değişiklikler yapılamayacağı her zaman </a:t>
            </a:r>
            <a:r>
              <a:rPr lang="tr-TR" sz="1600" dirty="0" smtClean="0"/>
              <a:t>hatırda </a:t>
            </a:r>
            <a:r>
              <a:rPr lang="tr-TR" sz="1600" dirty="0"/>
              <a:t>tutulmalıdır. </a:t>
            </a:r>
          </a:p>
        </p:txBody>
      </p:sp>
    </p:spTree>
    <p:extLst>
      <p:ext uri="{BB962C8B-B14F-4D97-AF65-F5344CB8AC3E}">
        <p14:creationId xmlns:p14="http://schemas.microsoft.com/office/powerpoint/2010/main" val="787469936"/>
      </p:ext>
    </p:extLst>
  </p:cSld>
  <p:clrMapOvr>
    <a:masterClrMapping/>
  </p:clrMapOvr>
  <p:transition spd="slow">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3"/>
          <p:cNvSpPr>
            <a:spLocks noGrp="1"/>
          </p:cNvSpPr>
          <p:nvPr>
            <p:ph type="title"/>
          </p:nvPr>
        </p:nvSpPr>
        <p:spPr/>
        <p:txBody>
          <a:bodyPr/>
          <a:lstStyle/>
          <a:p>
            <a:r>
              <a:rPr lang="tr-TR" dirty="0" smtClean="0"/>
              <a:t>Teşekkürler…</a:t>
            </a:r>
            <a:endParaRPr lang="tr-TR" dirty="0"/>
          </a:p>
        </p:txBody>
      </p:sp>
      <p:pic>
        <p:nvPicPr>
          <p:cNvPr id="12" name="Picture 2"/>
          <p:cNvPicPr>
            <a:picLocks noChangeAspect="1" noChangeArrowheads="1"/>
          </p:cNvPicPr>
          <p:nvPr/>
        </p:nvPicPr>
        <p:blipFill>
          <a:blip r:embed="rId2" cstate="email">
            <a:extLst>
              <a:ext uri="{28A0092B-C50C-407E-A947-70E740481C1C}">
                <a14:useLocalDpi xmlns:a14="http://schemas.microsoft.com/office/drawing/2010/main" val="0"/>
              </a:ext>
            </a:extLst>
          </a:blip>
          <a:stretch>
            <a:fillRect/>
          </a:stretch>
        </p:blipFill>
        <p:spPr bwMode="auto">
          <a:xfrm>
            <a:off x="7092280" y="4953880"/>
            <a:ext cx="1846585" cy="1846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68188"/>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55576" y="260648"/>
            <a:ext cx="8077200" cy="1143000"/>
          </a:xfrm>
        </p:spPr>
        <p:txBody>
          <a:bodyPr>
            <a:noAutofit/>
          </a:bodyPr>
          <a:lstStyle/>
          <a:p>
            <a:r>
              <a:rPr lang="en-US" sz="3200" b="1" i="1" dirty="0" smtClean="0">
                <a:latin typeface="Calibri" panose="020F0502020204030204" pitchFamily="34" charset="0"/>
              </a:rPr>
              <a:t>“</a:t>
            </a:r>
            <a:r>
              <a:rPr lang="en-US" sz="3200" b="1" i="1" dirty="0">
                <a:latin typeface="Calibri" panose="020F0502020204030204" pitchFamily="34" charset="0"/>
              </a:rPr>
              <a:t>Ethics is knowing what we had to  do</a:t>
            </a:r>
            <a:r>
              <a:rPr lang="en-US" sz="3200" i="1" dirty="0">
                <a:latin typeface="Calibri" panose="020F0502020204030204" pitchFamily="34" charset="0"/>
              </a:rPr>
              <a:t>.”</a:t>
            </a:r>
            <a:r>
              <a:rPr lang="tr-TR" sz="3200" i="1" dirty="0">
                <a:latin typeface="Calibri" panose="020F0502020204030204" pitchFamily="34" charset="0"/>
              </a:rPr>
              <a:t> (</a:t>
            </a:r>
            <a:r>
              <a:rPr lang="tr-TR" sz="3200" i="1" dirty="0" err="1">
                <a:latin typeface="Calibri" panose="020F0502020204030204" pitchFamily="34" charset="0"/>
              </a:rPr>
              <a:t>Socrates</a:t>
            </a:r>
            <a:r>
              <a:rPr lang="tr-TR" sz="3200" i="1" dirty="0" smtClean="0">
                <a:latin typeface="Calibri" panose="020F0502020204030204" pitchFamily="34" charset="0"/>
              </a:rPr>
              <a:t>)</a:t>
            </a:r>
            <a:endParaRPr lang="tr-TR" sz="3200" dirty="0"/>
          </a:p>
        </p:txBody>
      </p:sp>
      <p:pic>
        <p:nvPicPr>
          <p:cNvPr id="6" name="Resim 5"/>
          <p:cNvPicPr>
            <a:picLocks noChangeAspect="1"/>
          </p:cNvPicPr>
          <p:nvPr/>
        </p:nvPicPr>
        <p:blipFill>
          <a:blip r:embed="rId2"/>
          <a:stretch>
            <a:fillRect/>
          </a:stretch>
        </p:blipFill>
        <p:spPr>
          <a:xfrm>
            <a:off x="1610446" y="1700808"/>
            <a:ext cx="6367460" cy="4489539"/>
          </a:xfrm>
          <a:prstGeom prst="rect">
            <a:avLst/>
          </a:prstGeom>
        </p:spPr>
      </p:pic>
    </p:spTree>
    <p:extLst>
      <p:ext uri="{BB962C8B-B14F-4D97-AF65-F5344CB8AC3E}">
        <p14:creationId xmlns:p14="http://schemas.microsoft.com/office/powerpoint/2010/main" val="575340554"/>
      </p:ext>
    </p:extLst>
  </p:cSld>
  <p:clrMapOvr>
    <a:masterClrMapping/>
  </p:clrMapOvr>
  <p:transition spd="slow">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rgbClr val="009ED6"/>
                </a:solidFill>
              </a:rPr>
              <a:t>MESLEK ETİĞİ</a:t>
            </a:r>
            <a:endParaRPr lang="tr-TR" dirty="0">
              <a:solidFill>
                <a:srgbClr val="009ED6"/>
              </a:solidFill>
            </a:endParaRPr>
          </a:p>
        </p:txBody>
      </p:sp>
      <p:sp>
        <p:nvSpPr>
          <p:cNvPr id="3" name="İçerik Yer Tutucusu 2"/>
          <p:cNvSpPr>
            <a:spLocks noGrp="1"/>
          </p:cNvSpPr>
          <p:nvPr>
            <p:ph idx="1"/>
          </p:nvPr>
        </p:nvSpPr>
        <p:spPr>
          <a:xfrm>
            <a:off x="762000" y="1596413"/>
            <a:ext cx="8077200" cy="5261587"/>
          </a:xfrm>
        </p:spPr>
        <p:txBody>
          <a:bodyPr>
            <a:normAutofit/>
          </a:bodyPr>
          <a:lstStyle/>
          <a:p>
            <a:pPr marL="0" indent="0">
              <a:buNone/>
            </a:pPr>
            <a:r>
              <a:rPr lang="tr-TR" b="1" dirty="0">
                <a:solidFill>
                  <a:srgbClr val="FF0000"/>
                </a:solidFill>
              </a:rPr>
              <a:t>Mesleki </a:t>
            </a:r>
            <a:r>
              <a:rPr lang="tr-TR" b="1" dirty="0" smtClean="0">
                <a:solidFill>
                  <a:srgbClr val="FF0000"/>
                </a:solidFill>
              </a:rPr>
              <a:t>Etik İlkeleri</a:t>
            </a:r>
          </a:p>
          <a:p>
            <a:r>
              <a:rPr lang="tr-TR" sz="2400" dirty="0" smtClean="0"/>
              <a:t>Doğruluk</a:t>
            </a:r>
          </a:p>
          <a:p>
            <a:r>
              <a:rPr lang="tr-TR" sz="2400" dirty="0"/>
              <a:t>Yasallık (Hukuka Saygı</a:t>
            </a:r>
            <a:r>
              <a:rPr lang="tr-TR" sz="2400" dirty="0" smtClean="0"/>
              <a:t>)</a:t>
            </a:r>
          </a:p>
          <a:p>
            <a:r>
              <a:rPr lang="tr-TR" sz="2400" dirty="0"/>
              <a:t>Yeterlik (Liyakat</a:t>
            </a:r>
            <a:r>
              <a:rPr lang="tr-TR" sz="2400" dirty="0" smtClean="0"/>
              <a:t>)</a:t>
            </a:r>
          </a:p>
          <a:p>
            <a:r>
              <a:rPr lang="tr-TR" sz="2400" dirty="0" smtClean="0"/>
              <a:t>Güvenilirlik</a:t>
            </a:r>
          </a:p>
          <a:p>
            <a:r>
              <a:rPr lang="tr-TR" sz="2400" dirty="0"/>
              <a:t>Mesleğe Bağlılık </a:t>
            </a:r>
            <a:endParaRPr lang="tr-TR" sz="2400" dirty="0" smtClean="0"/>
          </a:p>
          <a:p>
            <a:r>
              <a:rPr lang="tr-TR" sz="2400" dirty="0" smtClean="0"/>
              <a:t>Dürüstlük</a:t>
            </a:r>
          </a:p>
          <a:p>
            <a:r>
              <a:rPr lang="tr-TR" sz="2400" dirty="0"/>
              <a:t>Toplumsal ve mesleki </a:t>
            </a:r>
            <a:r>
              <a:rPr lang="tr-TR" sz="2400" dirty="0" smtClean="0"/>
              <a:t>sorumluluk</a:t>
            </a:r>
          </a:p>
          <a:p>
            <a:r>
              <a:rPr lang="tr-TR" sz="2400" dirty="0" smtClean="0"/>
              <a:t>Tarafsızlık</a:t>
            </a:r>
          </a:p>
          <a:p>
            <a:endParaRPr lang="en-US" sz="2400" dirty="0"/>
          </a:p>
        </p:txBody>
      </p:sp>
    </p:spTree>
    <p:extLst>
      <p:ext uri="{BB962C8B-B14F-4D97-AF65-F5344CB8AC3E}">
        <p14:creationId xmlns:p14="http://schemas.microsoft.com/office/powerpoint/2010/main" val="742506627"/>
      </p:ext>
    </p:extLst>
  </p:cSld>
  <p:clrMapOvr>
    <a:masterClrMapping/>
  </p:clrMapOvr>
  <p:transition spd="slow">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solidFill>
                  <a:srgbClr val="009ED6"/>
                </a:solidFill>
              </a:rPr>
              <a:t>MESLEK ETİĞİ</a:t>
            </a:r>
            <a:endParaRPr lang="tr-TR" dirty="0">
              <a:solidFill>
                <a:srgbClr val="009ED6"/>
              </a:solidFill>
            </a:endParaRPr>
          </a:p>
        </p:txBody>
      </p:sp>
      <p:sp>
        <p:nvSpPr>
          <p:cNvPr id="3" name="İçerik Yer Tutucusu 2"/>
          <p:cNvSpPr>
            <a:spLocks noGrp="1"/>
          </p:cNvSpPr>
          <p:nvPr>
            <p:ph idx="1"/>
          </p:nvPr>
        </p:nvSpPr>
        <p:spPr>
          <a:xfrm>
            <a:off x="762000" y="1596413"/>
            <a:ext cx="8077200" cy="5261587"/>
          </a:xfrm>
        </p:spPr>
        <p:txBody>
          <a:bodyPr>
            <a:normAutofit fontScale="85000" lnSpcReduction="20000"/>
          </a:bodyPr>
          <a:lstStyle/>
          <a:p>
            <a:pPr marL="0" indent="0">
              <a:buNone/>
            </a:pPr>
            <a:r>
              <a:rPr lang="tr-TR" b="1" dirty="0">
                <a:solidFill>
                  <a:srgbClr val="FF0000"/>
                </a:solidFill>
              </a:rPr>
              <a:t>Mesleki </a:t>
            </a:r>
            <a:r>
              <a:rPr lang="tr-TR" b="1" dirty="0" smtClean="0">
                <a:solidFill>
                  <a:srgbClr val="FF0000"/>
                </a:solidFill>
              </a:rPr>
              <a:t>Etik Dışı Davranışlar</a:t>
            </a:r>
          </a:p>
          <a:p>
            <a:r>
              <a:rPr lang="tr-TR" sz="2400" dirty="0" smtClean="0"/>
              <a:t>Ayrımcılık</a:t>
            </a:r>
          </a:p>
          <a:p>
            <a:r>
              <a:rPr lang="tr-TR" sz="2400" dirty="0" smtClean="0"/>
              <a:t>Kayırma</a:t>
            </a:r>
          </a:p>
          <a:p>
            <a:r>
              <a:rPr lang="tr-TR" sz="2400" dirty="0" smtClean="0"/>
              <a:t>Rüşvet</a:t>
            </a:r>
          </a:p>
          <a:p>
            <a:r>
              <a:rPr lang="tr-TR" sz="2400" dirty="0"/>
              <a:t>Psikolojik Yıldırma (</a:t>
            </a:r>
            <a:r>
              <a:rPr lang="tr-TR" sz="2400" dirty="0" err="1"/>
              <a:t>Mobbing</a:t>
            </a:r>
            <a:r>
              <a:rPr lang="tr-TR" sz="2400" dirty="0"/>
              <a:t>) </a:t>
            </a:r>
            <a:endParaRPr lang="tr-TR" sz="2400" dirty="0" smtClean="0"/>
          </a:p>
          <a:p>
            <a:r>
              <a:rPr lang="tr-TR" sz="2400" dirty="0"/>
              <a:t>Görevde </a:t>
            </a:r>
            <a:r>
              <a:rPr lang="tr-TR" sz="2400" dirty="0" smtClean="0"/>
              <a:t>İhmal</a:t>
            </a:r>
          </a:p>
          <a:p>
            <a:r>
              <a:rPr lang="tr-TR" sz="2400" dirty="0"/>
              <a:t>Sömürü (İstismar</a:t>
            </a:r>
            <a:r>
              <a:rPr lang="tr-TR" sz="2400" dirty="0" smtClean="0"/>
              <a:t>)</a:t>
            </a:r>
          </a:p>
          <a:p>
            <a:r>
              <a:rPr lang="tr-TR" sz="2400" dirty="0" smtClean="0"/>
              <a:t>Bencillik</a:t>
            </a:r>
          </a:p>
          <a:p>
            <a:r>
              <a:rPr lang="tr-TR" sz="2400" dirty="0" smtClean="0"/>
              <a:t>Yolsuzluk</a:t>
            </a:r>
          </a:p>
          <a:p>
            <a:r>
              <a:rPr lang="tr-TR" sz="2400" dirty="0" smtClean="0"/>
              <a:t>Şiddet-Baskı-Saldırganlık</a:t>
            </a:r>
          </a:p>
          <a:p>
            <a:r>
              <a:rPr lang="tr-TR" sz="2400" dirty="0"/>
              <a:t>İş İlişkilerine Politika </a:t>
            </a:r>
            <a:r>
              <a:rPr lang="tr-TR" sz="2400" dirty="0" smtClean="0"/>
              <a:t>Karıştırma</a:t>
            </a:r>
          </a:p>
          <a:p>
            <a:r>
              <a:rPr lang="tr-TR" sz="2400" dirty="0"/>
              <a:t>Hakaret ve </a:t>
            </a:r>
            <a:r>
              <a:rPr lang="tr-TR" sz="2400" dirty="0" smtClean="0"/>
              <a:t>Küfür</a:t>
            </a:r>
          </a:p>
          <a:p>
            <a:r>
              <a:rPr lang="tr-TR" sz="2400" dirty="0"/>
              <a:t>Bedensel ve Cinsel </a:t>
            </a:r>
            <a:r>
              <a:rPr lang="tr-TR" sz="2400" dirty="0" smtClean="0"/>
              <a:t>İstismar</a:t>
            </a:r>
          </a:p>
          <a:p>
            <a:r>
              <a:rPr lang="tr-TR" sz="2400" dirty="0"/>
              <a:t>Görev ve Yetkinin Kötüye </a:t>
            </a:r>
            <a:r>
              <a:rPr lang="tr-TR" sz="2400" dirty="0" smtClean="0"/>
              <a:t>Kullanımı</a:t>
            </a:r>
          </a:p>
          <a:p>
            <a:r>
              <a:rPr lang="tr-TR" sz="2400" dirty="0" smtClean="0"/>
              <a:t>Dedikodu</a:t>
            </a:r>
          </a:p>
          <a:p>
            <a:r>
              <a:rPr lang="tr-TR" sz="2400" dirty="0"/>
              <a:t>Zimmet</a:t>
            </a:r>
            <a:endParaRPr lang="tr-TR" sz="2400" dirty="0" smtClean="0"/>
          </a:p>
          <a:p>
            <a:endParaRPr lang="en-US" sz="2400" dirty="0"/>
          </a:p>
        </p:txBody>
      </p:sp>
    </p:spTree>
    <p:extLst>
      <p:ext uri="{BB962C8B-B14F-4D97-AF65-F5344CB8AC3E}">
        <p14:creationId xmlns:p14="http://schemas.microsoft.com/office/powerpoint/2010/main" val="419638708"/>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3600" dirty="0" smtClean="0">
                <a:solidFill>
                  <a:srgbClr val="009ED6"/>
                </a:solidFill>
              </a:rPr>
              <a:t>MÜHENDİSLİK ETİĞİ’NİN TEMEL İLKELERİ</a:t>
            </a:r>
            <a:endParaRPr lang="tr-TR" sz="3600" dirty="0">
              <a:solidFill>
                <a:srgbClr val="009ED6"/>
              </a:solidFill>
            </a:endParaRPr>
          </a:p>
        </p:txBody>
      </p:sp>
      <p:sp>
        <p:nvSpPr>
          <p:cNvPr id="3" name="İçerik Yer Tutucusu 2"/>
          <p:cNvSpPr>
            <a:spLocks noGrp="1"/>
          </p:cNvSpPr>
          <p:nvPr>
            <p:ph idx="1"/>
          </p:nvPr>
        </p:nvSpPr>
        <p:spPr>
          <a:xfrm>
            <a:off x="762000" y="1596413"/>
            <a:ext cx="8077200" cy="5261587"/>
          </a:xfrm>
        </p:spPr>
        <p:txBody>
          <a:bodyPr>
            <a:normAutofit/>
          </a:bodyPr>
          <a:lstStyle/>
          <a:p>
            <a:pPr marL="0" indent="0">
              <a:buNone/>
            </a:pPr>
            <a:endParaRPr lang="tr-TR" sz="2400" dirty="0" smtClean="0"/>
          </a:p>
          <a:p>
            <a:pPr marL="0" indent="0">
              <a:buNone/>
            </a:pPr>
            <a:r>
              <a:rPr lang="tr-TR" sz="2400" dirty="0" smtClean="0"/>
              <a:t>Dünya </a:t>
            </a:r>
            <a:r>
              <a:rPr lang="tr-TR" sz="2400" dirty="0"/>
              <a:t>Mühendisler Birliği, Mühendislik Etiği İlkeleri’ni 5 Ekim 1977 yılında kabul etmiştir</a:t>
            </a:r>
            <a:r>
              <a:rPr lang="tr-TR" sz="2400" dirty="0" smtClean="0"/>
              <a:t>.</a:t>
            </a:r>
          </a:p>
          <a:p>
            <a:pPr marL="0" indent="0">
              <a:buNone/>
            </a:pPr>
            <a:endParaRPr lang="tr-TR" sz="2400" dirty="0"/>
          </a:p>
          <a:p>
            <a:pPr marL="0" indent="0">
              <a:buNone/>
            </a:pPr>
            <a:r>
              <a:rPr lang="tr-TR" sz="2400" dirty="0" smtClean="0"/>
              <a:t>TMMOB </a:t>
            </a:r>
            <a:r>
              <a:rPr lang="tr-TR" sz="2400" dirty="0"/>
              <a:t>Nisan 2003 tarihinde, Ülkemizdeki mühendisler için ”Mesleki Davranış </a:t>
            </a:r>
            <a:r>
              <a:rPr lang="tr-TR" sz="2400" dirty="0" err="1" smtClean="0"/>
              <a:t>İlkeleri”ni</a:t>
            </a:r>
            <a:r>
              <a:rPr lang="tr-TR" sz="2400" dirty="0" smtClean="0"/>
              <a:t> yayınlamıştır.</a:t>
            </a:r>
            <a:endParaRPr lang="tr-TR" sz="2400" dirty="0"/>
          </a:p>
        </p:txBody>
      </p:sp>
    </p:spTree>
    <p:extLst>
      <p:ext uri="{BB962C8B-B14F-4D97-AF65-F5344CB8AC3E}">
        <p14:creationId xmlns:p14="http://schemas.microsoft.com/office/powerpoint/2010/main" val="1026693664"/>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smtClean="0">
                <a:solidFill>
                  <a:srgbClr val="009ED6"/>
                </a:solidFill>
              </a:rPr>
              <a:t>MÜHENDİSLİK ETİĞİ’NİN TEMEL İLKELERİ (TMMOB)</a:t>
            </a:r>
            <a:endParaRPr lang="tr-TR" sz="2800" dirty="0">
              <a:solidFill>
                <a:srgbClr val="009ED6"/>
              </a:solidFill>
            </a:endParaRPr>
          </a:p>
        </p:txBody>
      </p:sp>
      <p:sp>
        <p:nvSpPr>
          <p:cNvPr id="3" name="İçerik Yer Tutucusu 2"/>
          <p:cNvSpPr>
            <a:spLocks noGrp="1"/>
          </p:cNvSpPr>
          <p:nvPr>
            <p:ph idx="1"/>
          </p:nvPr>
        </p:nvSpPr>
        <p:spPr>
          <a:xfrm>
            <a:off x="762000" y="1596413"/>
            <a:ext cx="8077200" cy="5144955"/>
          </a:xfrm>
        </p:spPr>
        <p:txBody>
          <a:bodyPr>
            <a:normAutofit/>
          </a:bodyPr>
          <a:lstStyle/>
          <a:p>
            <a:pPr marL="0" indent="0">
              <a:buNone/>
            </a:pPr>
            <a:r>
              <a:rPr lang="tr-TR" sz="2400" dirty="0"/>
              <a:t>TMMOB Nisan 2003 tarihinde, Ülkemizdeki mühendisler için ”Mesleki Davranış İlkeleri” </a:t>
            </a:r>
            <a:r>
              <a:rPr lang="tr-TR" sz="2400" dirty="0" err="1"/>
              <a:t>ni</a:t>
            </a:r>
            <a:r>
              <a:rPr lang="tr-TR" sz="2400" dirty="0"/>
              <a:t> yayınlamıştır. Bu ilkeler, Dünya Mühendisler Birliğinin düzenlemesinden farklı olarak</a:t>
            </a:r>
            <a:r>
              <a:rPr lang="tr-TR" sz="2400" dirty="0" smtClean="0"/>
              <a:t>,</a:t>
            </a:r>
          </a:p>
          <a:p>
            <a:pPr marL="0" indent="0">
              <a:buNone/>
            </a:pPr>
            <a:r>
              <a:rPr lang="tr-TR" sz="2400" dirty="0"/>
              <a:t>1-Topluma karşı sorumluluklar, </a:t>
            </a:r>
            <a:endParaRPr lang="tr-TR" sz="2400" dirty="0" smtClean="0"/>
          </a:p>
          <a:p>
            <a:pPr marL="0" indent="0">
              <a:buNone/>
            </a:pPr>
            <a:r>
              <a:rPr lang="tr-TR" sz="2400" dirty="0" smtClean="0"/>
              <a:t>2-Doğaya </a:t>
            </a:r>
            <a:r>
              <a:rPr lang="tr-TR" sz="2400" dirty="0"/>
              <a:t>ve çevreye karşı sorumluluklar, </a:t>
            </a:r>
            <a:endParaRPr lang="tr-TR" sz="2400" dirty="0" smtClean="0"/>
          </a:p>
          <a:p>
            <a:pPr marL="0" indent="0">
              <a:buNone/>
            </a:pPr>
            <a:r>
              <a:rPr lang="tr-TR" sz="2400" dirty="0" smtClean="0"/>
              <a:t>3-İşverene </a:t>
            </a:r>
            <a:r>
              <a:rPr lang="tr-TR" sz="2400" dirty="0"/>
              <a:t>ve müşteriye karşı sorumluluklar, </a:t>
            </a:r>
            <a:endParaRPr lang="tr-TR" sz="2400" dirty="0" smtClean="0"/>
          </a:p>
          <a:p>
            <a:pPr marL="0" indent="0">
              <a:buNone/>
            </a:pPr>
            <a:r>
              <a:rPr lang="tr-TR" sz="2400" dirty="0" smtClean="0"/>
              <a:t>4-Mesleğe </a:t>
            </a:r>
            <a:r>
              <a:rPr lang="tr-TR" sz="2400" dirty="0"/>
              <a:t>ve meslektaşlara karşı sorumluluklar, </a:t>
            </a:r>
            <a:endParaRPr lang="tr-TR" sz="2400" dirty="0" smtClean="0"/>
          </a:p>
          <a:p>
            <a:pPr marL="0" indent="0">
              <a:buNone/>
            </a:pPr>
            <a:r>
              <a:rPr lang="tr-TR" sz="2400" dirty="0" smtClean="0"/>
              <a:t>5-Kendilerine </a:t>
            </a:r>
            <a:r>
              <a:rPr lang="tr-TR" sz="2400" dirty="0"/>
              <a:t>karşı sorumluluklar, </a:t>
            </a:r>
            <a:endParaRPr lang="tr-TR" sz="2400" dirty="0" smtClean="0"/>
          </a:p>
          <a:p>
            <a:pPr marL="0" indent="0">
              <a:buNone/>
            </a:pPr>
            <a:r>
              <a:rPr lang="tr-TR" sz="2400" dirty="0" smtClean="0"/>
              <a:t>başlıkları </a:t>
            </a:r>
            <a:r>
              <a:rPr lang="tr-TR" sz="2400" dirty="0"/>
              <a:t>altında düzenlenmiştir</a:t>
            </a:r>
            <a:r>
              <a:rPr lang="tr-TR" sz="2400" dirty="0" smtClean="0"/>
              <a:t>.</a:t>
            </a:r>
          </a:p>
          <a:p>
            <a:pPr marL="0" indent="0">
              <a:buNone/>
            </a:pPr>
            <a:r>
              <a:rPr lang="tr-TR" sz="2400" b="1" dirty="0">
                <a:hlinkClick r:id="rId2"/>
              </a:rPr>
              <a:t>https://</a:t>
            </a:r>
            <a:r>
              <a:rPr lang="tr-TR" sz="2400" b="1" dirty="0" smtClean="0">
                <a:hlinkClick r:id="rId2"/>
              </a:rPr>
              <a:t>www.tmmob.org.tr/etkinlik/muhendislik-mimarlik-kurultayi-2003/kurultay-kararlari-mesleki-davranis-ilkeleri</a:t>
            </a:r>
            <a:endParaRPr lang="tr-TR" sz="2400" b="1" dirty="0" smtClean="0"/>
          </a:p>
          <a:p>
            <a:pPr marL="0" indent="0">
              <a:buNone/>
            </a:pPr>
            <a:endParaRPr lang="tr-TR" sz="2400" b="1" dirty="0" smtClean="0"/>
          </a:p>
        </p:txBody>
      </p:sp>
    </p:spTree>
    <p:extLst>
      <p:ext uri="{BB962C8B-B14F-4D97-AF65-F5344CB8AC3E}">
        <p14:creationId xmlns:p14="http://schemas.microsoft.com/office/powerpoint/2010/main" val="2366140004"/>
      </p:ext>
    </p:extLst>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smtClean="0">
                <a:solidFill>
                  <a:srgbClr val="009ED6"/>
                </a:solidFill>
              </a:rPr>
              <a:t>MÜHENDİSLİK ETİĞİ’NİN TEMEL İLKELERİ (TMMOB)</a:t>
            </a:r>
            <a:endParaRPr lang="tr-TR" sz="2800" dirty="0">
              <a:solidFill>
                <a:srgbClr val="009ED6"/>
              </a:solidFill>
            </a:endParaRPr>
          </a:p>
        </p:txBody>
      </p:sp>
      <p:sp>
        <p:nvSpPr>
          <p:cNvPr id="3" name="İçerik Yer Tutucusu 2"/>
          <p:cNvSpPr>
            <a:spLocks noGrp="1"/>
          </p:cNvSpPr>
          <p:nvPr>
            <p:ph idx="1"/>
          </p:nvPr>
        </p:nvSpPr>
        <p:spPr>
          <a:xfrm>
            <a:off x="762000" y="1596413"/>
            <a:ext cx="8077200" cy="5144955"/>
          </a:xfrm>
        </p:spPr>
        <p:txBody>
          <a:bodyPr>
            <a:normAutofit lnSpcReduction="10000"/>
          </a:bodyPr>
          <a:lstStyle/>
          <a:p>
            <a:pPr marL="0" indent="0" algn="ctr">
              <a:buNone/>
            </a:pPr>
            <a:r>
              <a:rPr lang="tr-TR" sz="2400" b="1" dirty="0"/>
              <a:t>TMMOB MESLEKİ DAVRANIŞ İLKELERİ </a:t>
            </a:r>
          </a:p>
          <a:p>
            <a:pPr marL="0" indent="0">
              <a:buNone/>
            </a:pPr>
            <a:r>
              <a:rPr lang="tr-TR" sz="2400" dirty="0"/>
              <a:t>Giriş </a:t>
            </a:r>
            <a:endParaRPr lang="tr-TR" sz="2400" dirty="0" smtClean="0"/>
          </a:p>
          <a:p>
            <a:pPr marL="0" indent="0">
              <a:buNone/>
            </a:pPr>
            <a:r>
              <a:rPr lang="tr-TR" sz="2400" dirty="0" smtClean="0"/>
              <a:t>Mühendislik </a:t>
            </a:r>
            <a:r>
              <a:rPr lang="tr-TR" sz="2400" dirty="0"/>
              <a:t>ve mimarlık hizmetleri, gerek tek tek bireylerin, gerekse toplumun günlük yaşamının her noktasını daha çok etkilemekte, bu etki günümüzle sınırlı kalmayıp geleceğimizi ve </a:t>
            </a:r>
            <a:r>
              <a:rPr lang="tr-TR" sz="2400" dirty="0" smtClean="0"/>
              <a:t>kaynaklarımızın kullanımını </a:t>
            </a:r>
            <a:r>
              <a:rPr lang="tr-TR" sz="2400" dirty="0"/>
              <a:t>da kapsamaktadır. Bu nedenle de, mühendislerin </a:t>
            </a:r>
            <a:r>
              <a:rPr lang="tr-TR" sz="2400" dirty="0" smtClean="0"/>
              <a:t>ve mimarların </a:t>
            </a:r>
            <a:r>
              <a:rPr lang="tr-TR" sz="2400" dirty="0"/>
              <a:t>topluma, yaşadıkları çağa, doğaya karşı sorumlulukları </a:t>
            </a:r>
            <a:r>
              <a:rPr lang="tr-TR" sz="2400" dirty="0" smtClean="0"/>
              <a:t>da hizmetlerinin </a:t>
            </a:r>
            <a:r>
              <a:rPr lang="tr-TR" sz="2400" dirty="0"/>
              <a:t>kapsamıyla aynı oranda artmaktadır. Ayrıca, </a:t>
            </a:r>
            <a:r>
              <a:rPr lang="tr-TR" sz="2400" dirty="0" smtClean="0"/>
              <a:t>gelişme sürecinin </a:t>
            </a:r>
            <a:r>
              <a:rPr lang="tr-TR" sz="2400" dirty="0"/>
              <a:t>sıkıntılarını </a:t>
            </a:r>
            <a:r>
              <a:rPr lang="tr-TR" sz="2400" dirty="0" smtClean="0"/>
              <a:t>yaşayan ülkemizde </a:t>
            </a:r>
            <a:r>
              <a:rPr lang="tr-TR" sz="2400" dirty="0"/>
              <a:t>bu toplumsal sorumluluk daha </a:t>
            </a:r>
            <a:r>
              <a:rPr lang="tr-TR" sz="2400" dirty="0" smtClean="0"/>
              <a:t>da fazladır.</a:t>
            </a:r>
          </a:p>
          <a:p>
            <a:pPr marL="0" indent="0">
              <a:buNone/>
            </a:pPr>
            <a:r>
              <a:rPr lang="tr-TR" sz="2400" dirty="0" smtClean="0"/>
              <a:t>Mühendisler </a:t>
            </a:r>
            <a:r>
              <a:rPr lang="tr-TR" sz="2400" dirty="0"/>
              <a:t>ve mimarlar, ayrılmaz bir parçası </a:t>
            </a:r>
            <a:r>
              <a:rPr lang="tr-TR" sz="2400" dirty="0" smtClean="0"/>
              <a:t>oldukları toplumun </a:t>
            </a:r>
            <a:r>
              <a:rPr lang="tr-TR" sz="2400" dirty="0"/>
              <a:t>refah </a:t>
            </a:r>
            <a:r>
              <a:rPr lang="tr-TR" sz="2400" dirty="0" smtClean="0"/>
              <a:t>ve </a:t>
            </a:r>
            <a:r>
              <a:rPr lang="tr-TR" sz="2400" dirty="0"/>
              <a:t>mutluluğuna katkıda bulunmak için, mesleki etkinliklerinde </a:t>
            </a:r>
            <a:r>
              <a:rPr lang="tr-TR" sz="2400" dirty="0" smtClean="0"/>
              <a:t>aşağıda tanımlanan </a:t>
            </a:r>
            <a:r>
              <a:rPr lang="tr-TR" sz="2400" dirty="0"/>
              <a:t>ilkelere uymayı, uyulması için meslektaşlarını uyarmayı </a:t>
            </a:r>
            <a:r>
              <a:rPr lang="tr-TR" sz="2400" dirty="0" smtClean="0"/>
              <a:t>bir görev </a:t>
            </a:r>
            <a:r>
              <a:rPr lang="tr-TR" sz="2400" dirty="0"/>
              <a:t>sayarlar. </a:t>
            </a:r>
          </a:p>
          <a:p>
            <a:pPr marL="0" indent="0">
              <a:buNone/>
            </a:pPr>
            <a:endParaRPr lang="tr-TR" sz="2400" b="1" dirty="0" smtClean="0"/>
          </a:p>
        </p:txBody>
      </p:sp>
    </p:spTree>
    <p:extLst>
      <p:ext uri="{BB962C8B-B14F-4D97-AF65-F5344CB8AC3E}">
        <p14:creationId xmlns:p14="http://schemas.microsoft.com/office/powerpoint/2010/main" val="106021088"/>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smtClean="0">
                <a:solidFill>
                  <a:srgbClr val="009ED6"/>
                </a:solidFill>
              </a:rPr>
              <a:t>MÜHENDİSLİK ETİĞİ’NİN TEMEL İLKELERİ (TMMOB)</a:t>
            </a:r>
            <a:endParaRPr lang="tr-TR" sz="2800" dirty="0">
              <a:solidFill>
                <a:srgbClr val="009ED6"/>
              </a:solidFill>
            </a:endParaRPr>
          </a:p>
        </p:txBody>
      </p:sp>
      <p:sp>
        <p:nvSpPr>
          <p:cNvPr id="3" name="İçerik Yer Tutucusu 2"/>
          <p:cNvSpPr>
            <a:spLocks noGrp="1"/>
          </p:cNvSpPr>
          <p:nvPr>
            <p:ph idx="1"/>
          </p:nvPr>
        </p:nvSpPr>
        <p:spPr>
          <a:xfrm>
            <a:off x="762000" y="1052737"/>
            <a:ext cx="8077200" cy="5688632"/>
          </a:xfrm>
        </p:spPr>
        <p:txBody>
          <a:bodyPr>
            <a:noAutofit/>
          </a:bodyPr>
          <a:lstStyle/>
          <a:p>
            <a:pPr marL="0" indent="0">
              <a:buNone/>
            </a:pPr>
            <a:r>
              <a:rPr lang="tr-TR" sz="2000" b="1" dirty="0"/>
              <a:t>1-Topluma karşı sorumluluklar, </a:t>
            </a:r>
          </a:p>
          <a:p>
            <a:pPr marL="0" indent="0">
              <a:buNone/>
            </a:pPr>
            <a:r>
              <a:rPr lang="tr-TR" sz="1600" dirty="0"/>
              <a:t>Mühendisler ve Mimarlar, </a:t>
            </a:r>
            <a:endParaRPr lang="tr-TR" sz="1600" dirty="0" smtClean="0"/>
          </a:p>
          <a:p>
            <a:pPr marL="0" indent="0">
              <a:buNone/>
            </a:pPr>
            <a:r>
              <a:rPr lang="tr-TR" sz="1600" dirty="0" smtClean="0"/>
              <a:t>1.Mesleki </a:t>
            </a:r>
            <a:r>
              <a:rPr lang="tr-TR" sz="1600" dirty="0"/>
              <a:t>bilgi, beceri ve deneyimlerini, toplumun ortak çıkarları; evrensel insani kazanımların ve kültürel mirasın korunması ve insan refahının gelişimi için kullanırlar. Toplumun </a:t>
            </a:r>
            <a:r>
              <a:rPr lang="tr-TR" sz="1600" dirty="0" smtClean="0"/>
              <a:t>sağlığı, güvenliği </a:t>
            </a:r>
            <a:r>
              <a:rPr lang="tr-TR" sz="1600" dirty="0"/>
              <a:t>ve refahı için duymuş oldukları sorumluluk her zaman kendi kişisel çıkarlarının, meslektaşlarının çıkarlarının ya da mimar ve mühendisler topluluğunun çıkarlarının üstünde yer alır. </a:t>
            </a:r>
            <a:endParaRPr lang="tr-TR" sz="1600" dirty="0" smtClean="0"/>
          </a:p>
          <a:p>
            <a:pPr marL="0" indent="0">
              <a:buNone/>
            </a:pPr>
            <a:r>
              <a:rPr lang="tr-TR" sz="1600" dirty="0" smtClean="0"/>
              <a:t>2.Kendilerinden </a:t>
            </a:r>
            <a:r>
              <a:rPr lang="tr-TR" sz="1600" dirty="0"/>
              <a:t>istenen işin toplum ve çevre için ciddi bir tehlike yaratacağı sonucuna varırlarsa ve bu konudaki mesleki yargıları işveren ya da müşteri tarafından dikkate alınmıyorsa, görüşlerini işverene ya da müşterilerine yazılı olarak bildirirler; sonuç alamamaları durumunda meslek örgütlerini ve gerektiğinde yetkili makamları ve kamu oyunu bilgilendirirler. </a:t>
            </a:r>
            <a:endParaRPr lang="tr-TR" sz="1600" dirty="0" smtClean="0"/>
          </a:p>
          <a:p>
            <a:pPr marL="0" indent="0">
              <a:buNone/>
            </a:pPr>
            <a:r>
              <a:rPr lang="tr-TR" sz="1600" dirty="0" smtClean="0"/>
              <a:t>3</a:t>
            </a:r>
            <a:r>
              <a:rPr lang="tr-TR" sz="1600" dirty="0"/>
              <a:t>. Toplumun ilgi alanı içinde bulunan teknik konulardaki görüşlerini, raporlarını, konuyu yerinde ve tam anlamıyla araştırmış, incelemiş ve yeterli bir bilgi ve verilerle donanmış olarak, ticari ve kişisel kaygıları bir yana bırakarak, doğru, tam ve nesnel bir biçimde açıklarlar. </a:t>
            </a:r>
            <a:endParaRPr lang="tr-TR" sz="1600" dirty="0" smtClean="0"/>
          </a:p>
          <a:p>
            <a:pPr marL="0" indent="0">
              <a:buNone/>
            </a:pPr>
            <a:r>
              <a:rPr lang="tr-TR" sz="1600" dirty="0" smtClean="0"/>
              <a:t>4.İş </a:t>
            </a:r>
            <a:r>
              <a:rPr lang="tr-TR" sz="1600" dirty="0"/>
              <a:t>yerlerinde işçi sağlığını korumak ve iş güvenliğini sağlamak için gerekli önlemleri alırlar, iş yerlerinde çalışanları bu konularda bilgilendirirler. </a:t>
            </a:r>
            <a:endParaRPr lang="tr-TR" sz="1600" dirty="0" smtClean="0"/>
          </a:p>
          <a:p>
            <a:pPr marL="0" indent="0">
              <a:buNone/>
            </a:pPr>
            <a:r>
              <a:rPr lang="tr-TR" sz="1600" dirty="0" smtClean="0"/>
              <a:t>5.İşverenleri</a:t>
            </a:r>
            <a:r>
              <a:rPr lang="tr-TR" sz="1600" dirty="0"/>
              <a:t>, müşterileri, meslektaşları da dahil olmak üzere, toplumdaki herkese adil, dürüst ve iyi niyetle davranırlar. </a:t>
            </a:r>
            <a:endParaRPr lang="tr-TR" sz="1600" dirty="0" smtClean="0"/>
          </a:p>
          <a:p>
            <a:pPr marL="0" indent="0">
              <a:buNone/>
            </a:pPr>
            <a:r>
              <a:rPr lang="tr-TR" sz="1600" dirty="0" smtClean="0"/>
              <a:t>6.Ülkenin </a:t>
            </a:r>
            <a:r>
              <a:rPr lang="tr-TR" sz="1600" dirty="0"/>
              <a:t>teknoloji ve mühendislik yeteneğinin yükselmesi için, teknolojinin, teknolojinin uygun kullanımının ve potansiyel sonuçlarının toplum tarafından anlaşılması için çaba gösterirler. </a:t>
            </a:r>
          </a:p>
        </p:txBody>
      </p:sp>
    </p:spTree>
    <p:extLst>
      <p:ext uri="{BB962C8B-B14F-4D97-AF65-F5344CB8AC3E}">
        <p14:creationId xmlns:p14="http://schemas.microsoft.com/office/powerpoint/2010/main" val="2446827715"/>
      </p:ext>
    </p:extLst>
  </p:cSld>
  <p:clrMapOvr>
    <a:masterClrMapping/>
  </p:clrMapOvr>
  <p:transition spd="slow">
    <p:wipe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heme/theme1.xml><?xml version="1.0" encoding="utf-8"?>
<a:theme xmlns:a="http://schemas.openxmlformats.org/drawingml/2006/main" name="Eğiti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6dda8d7a-996e-4a9d-a97a-f291b3fe73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Belge" ma:contentTypeID="0x010100D6F55A22B8E35B4EA12294D890E10560" ma:contentTypeVersion="18" ma:contentTypeDescription="Yeni belge oluşturun." ma:contentTypeScope="" ma:versionID="01be172f3b5cc02b3ec9b270e0fe2f9b">
  <xsd:schema xmlns:xsd="http://www.w3.org/2001/XMLSchema" xmlns:xs="http://www.w3.org/2001/XMLSchema" xmlns:p="http://schemas.microsoft.com/office/2006/metadata/properties" xmlns:ns3="6dda8d7a-996e-4a9d-a97a-f291b3fe733f" xmlns:ns4="a244794f-1a91-41b6-a3b7-e78580c8aa92" targetNamespace="http://schemas.microsoft.com/office/2006/metadata/properties" ma:root="true" ma:fieldsID="a1368179c1499123575ce8425ca38c44" ns3:_="" ns4:_="">
    <xsd:import namespace="6dda8d7a-996e-4a9d-a97a-f291b3fe733f"/>
    <xsd:import namespace="a244794f-1a91-41b6-a3b7-e78580c8aa9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LengthInSeconds" minOccurs="0"/>
                <xsd:element ref="ns3:MediaServiceDateTaken" minOccurs="0"/>
                <xsd:element ref="ns3:MediaServiceLocation" minOccurs="0"/>
                <xsd:element ref="ns3:_activity" minOccurs="0"/>
                <xsd:element ref="ns4:SharedWithUsers" minOccurs="0"/>
                <xsd:element ref="ns4:SharedWithDetails" minOccurs="0"/>
                <xsd:element ref="ns4:SharingHintHash"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da8d7a-996e-4a9d-a97a-f291b3fe73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244794f-1a91-41b6-a3b7-e78580c8aa92" elementFormDefault="qualified">
    <xsd:import namespace="http://schemas.microsoft.com/office/2006/documentManagement/types"/>
    <xsd:import namespace="http://schemas.microsoft.com/office/infopath/2007/PartnerControls"/>
    <xsd:element name="SharedWithUsers" ma:index="20"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Ayrıntıları ile Paylaşıldı" ma:internalName="SharedWithDetails" ma:readOnly="true">
      <xsd:simpleType>
        <xsd:restriction base="dms:Note">
          <xsd:maxLength value="255"/>
        </xsd:restriction>
      </xsd:simpleType>
    </xsd:element>
    <xsd:element name="SharingHintHash" ma:index="22" nillable="true" ma:displayName="İpucu Paylaşımı Karması"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8F5BC1-C828-43F3-ABD5-BB7BD8DACFFE}">
  <ds:schemaRefs>
    <ds:schemaRef ds:uri="http://schemas.microsoft.com/sharepoint/v3/contenttype/forms"/>
  </ds:schemaRefs>
</ds:datastoreItem>
</file>

<file path=customXml/itemProps2.xml><?xml version="1.0" encoding="utf-8"?>
<ds:datastoreItem xmlns:ds="http://schemas.openxmlformats.org/officeDocument/2006/customXml" ds:itemID="{B6FB6440-0B62-4713-A211-F4E12AC3BAA7}">
  <ds:schemaRefs>
    <ds:schemaRef ds:uri="http://purl.org/dc/dcmitype/"/>
    <ds:schemaRef ds:uri="http://schemas.microsoft.com/office/2006/documentManagement/types"/>
    <ds:schemaRef ds:uri="http://purl.org/dc/elements/1.1/"/>
    <ds:schemaRef ds:uri="http://purl.org/dc/terms/"/>
    <ds:schemaRef ds:uri="http://schemas.microsoft.com/office/infopath/2007/PartnerControls"/>
    <ds:schemaRef ds:uri="http://www.w3.org/XML/1998/namespace"/>
    <ds:schemaRef ds:uri="6dda8d7a-996e-4a9d-a97a-f291b3fe733f"/>
    <ds:schemaRef ds:uri="http://schemas.openxmlformats.org/package/2006/metadata/core-properties"/>
    <ds:schemaRef ds:uri="a244794f-1a91-41b6-a3b7-e78580c8aa92"/>
    <ds:schemaRef ds:uri="http://schemas.microsoft.com/office/2006/metadata/properties"/>
  </ds:schemaRefs>
</ds:datastoreItem>
</file>

<file path=customXml/itemProps3.xml><?xml version="1.0" encoding="utf-8"?>
<ds:datastoreItem xmlns:ds="http://schemas.openxmlformats.org/officeDocument/2006/customXml" ds:itemID="{3B8AC9A8-8221-4A85-916A-0E4B2E7016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da8d7a-996e-4a9d-a97a-f291b3fe733f"/>
    <ds:schemaRef ds:uri="a244794f-1a91-41b6-a3b7-e78580c8aa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
  <TotalTime>0</TotalTime>
  <Words>2546</Words>
  <Application>Microsoft Office PowerPoint</Application>
  <PresentationFormat>Ekran Gösterisi (4:3)</PresentationFormat>
  <Paragraphs>238</Paragraphs>
  <Slides>28</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28</vt:i4>
      </vt:variant>
    </vt:vector>
  </HeadingPairs>
  <TitlesOfParts>
    <vt:vector size="32" baseType="lpstr">
      <vt:lpstr>Arial</vt:lpstr>
      <vt:lpstr>Calibri</vt:lpstr>
      <vt:lpstr>Georgia</vt:lpstr>
      <vt:lpstr>Eğitim</vt:lpstr>
      <vt:lpstr>MÜHENDİSLİK ETİĞİ 6.Hafta</vt:lpstr>
      <vt:lpstr>Evrensel Etik İlkeleri</vt:lpstr>
      <vt:lpstr>“Ethics is knowing what we had to  do.” (Socrates)</vt:lpstr>
      <vt:lpstr>MESLEK ETİĞİ</vt:lpstr>
      <vt:lpstr>MESLEK ETİĞİ</vt:lpstr>
      <vt:lpstr>MÜHENDİSLİK ETİĞİ’NİN TEMEL İLKELERİ</vt:lpstr>
      <vt:lpstr>MÜHENDİSLİK ETİĞİ’NİN TEMEL İLKELERİ (TMMOB)</vt:lpstr>
      <vt:lpstr>MÜHENDİSLİK ETİĞİ’NİN TEMEL İLKELERİ (TMMOB)</vt:lpstr>
      <vt:lpstr>MÜHENDİSLİK ETİĞİ’NİN TEMEL İLKELERİ (TMMOB)</vt:lpstr>
      <vt:lpstr>MÜHENDİSLİK ETİĞİ’NİN TEMEL İLKELERİ (TMMOB)</vt:lpstr>
      <vt:lpstr>MÜHENDİSLİK ETİĞİ’NİN TEMEL İLKELERİ (TMMOB)</vt:lpstr>
      <vt:lpstr>MÜHENDİSLİK ETİĞİ’NİN TEMEL İLKELERİ (TMMOB)</vt:lpstr>
      <vt:lpstr>MÜHENDİSLİK ETİĞİ’NİN TEMEL İLKELERİ (TMMOB)</vt:lpstr>
      <vt:lpstr>PowerPoint Sunusu</vt:lpstr>
      <vt:lpstr>BİLİŞİM ETİĞİ</vt:lpstr>
      <vt:lpstr>BİLİŞİM ETİĞİ</vt:lpstr>
      <vt:lpstr>BİLİŞİM ETİĞİNE İLİŞKİN SORUN ALANLARI</vt:lpstr>
      <vt:lpstr>BİLİŞİM ETİĞİNE İLİŞKİN SORUN ALANLARI</vt:lpstr>
      <vt:lpstr>BİLİŞİM ETİĞİ</vt:lpstr>
      <vt:lpstr>BİLİŞİM ETİĞİ - Computer Ethics Institute </vt:lpstr>
      <vt:lpstr>BİLİŞİM ETİĞİ - TBV</vt:lpstr>
      <vt:lpstr>BİLİŞİM ETİĞİ - TBV</vt:lpstr>
      <vt:lpstr>BİLİŞİM ETİĞİ - TÜBİDER</vt:lpstr>
      <vt:lpstr>BİLİŞİM ETİĞİ - TÜBİDER</vt:lpstr>
      <vt:lpstr>Kod Yazımında Etik Kurallar</vt:lpstr>
      <vt:lpstr> Sosyal Medya Etiği</vt:lpstr>
      <vt:lpstr>İnternet Etiği</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2013-03-09T14:10:11Z</dcterms:created>
  <dcterms:modified xsi:type="dcterms:W3CDTF">2024-10-29T11:51:09Z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0x010100D6F55A22B8E35B4EA12294D890E10560</vt:lpwstr>
  </property>
</Properties>
</file>