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46" r:id="rId2"/>
    <p:sldId id="432" r:id="rId3"/>
    <p:sldId id="457" r:id="rId4"/>
    <p:sldId id="459" r:id="rId5"/>
    <p:sldId id="436" r:id="rId6"/>
    <p:sldId id="437" r:id="rId7"/>
    <p:sldId id="458" r:id="rId8"/>
    <p:sldId id="439" r:id="rId9"/>
    <p:sldId id="440" r:id="rId10"/>
    <p:sldId id="460" r:id="rId11"/>
    <p:sldId id="484" r:id="rId12"/>
    <p:sldId id="485" r:id="rId13"/>
    <p:sldId id="486" r:id="rId14"/>
    <p:sldId id="487" r:id="rId15"/>
    <p:sldId id="488" r:id="rId16"/>
    <p:sldId id="489" r:id="rId17"/>
    <p:sldId id="441" r:id="rId18"/>
    <p:sldId id="462" r:id="rId19"/>
    <p:sldId id="442" r:id="rId20"/>
    <p:sldId id="461" r:id="rId21"/>
    <p:sldId id="443" r:id="rId22"/>
    <p:sldId id="444" r:id="rId23"/>
    <p:sldId id="445" r:id="rId24"/>
    <p:sldId id="446" r:id="rId25"/>
    <p:sldId id="463" r:id="rId26"/>
    <p:sldId id="464" r:id="rId27"/>
    <p:sldId id="465" r:id="rId28"/>
    <p:sldId id="447" r:id="rId29"/>
    <p:sldId id="466" r:id="rId30"/>
    <p:sldId id="467" r:id="rId31"/>
    <p:sldId id="468" r:id="rId32"/>
    <p:sldId id="469" r:id="rId33"/>
    <p:sldId id="470" r:id="rId34"/>
    <p:sldId id="448" r:id="rId35"/>
    <p:sldId id="478" r:id="rId36"/>
    <p:sldId id="449" r:id="rId37"/>
    <p:sldId id="479" r:id="rId38"/>
    <p:sldId id="480" r:id="rId39"/>
    <p:sldId id="481" r:id="rId40"/>
    <p:sldId id="482" r:id="rId41"/>
    <p:sldId id="483" r:id="rId42"/>
    <p:sldId id="490" r:id="rId43"/>
    <p:sldId id="491" r:id="rId44"/>
    <p:sldId id="492" r:id="rId45"/>
    <p:sldId id="493" r:id="rId46"/>
    <p:sldId id="494" r:id="rId47"/>
    <p:sldId id="495" r:id="rId48"/>
    <p:sldId id="455" r:id="rId49"/>
    <p:sldId id="456" r:id="rId5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1" autoAdjust="0"/>
    <p:restoredTop sz="88457" autoAdjust="0"/>
  </p:normalViewPr>
  <p:slideViewPr>
    <p:cSldViewPr>
      <p:cViewPr varScale="1">
        <p:scale>
          <a:sx n="73" d="100"/>
          <a:sy n="73" d="100"/>
        </p:scale>
        <p:origin x="165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6AD4-FA3B-4BBE-8CC4-51DEFAC11352}" type="datetimeFigureOut">
              <a:rPr lang="tr-TR" smtClean="0"/>
              <a:t>4.05.2025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989BD-54C4-4669-870D-1E0819B0B7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669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0672143-AC22-4AEE-8572-4110AC9D1330}" type="slidenum">
              <a:rPr lang="en-US" altLang="tr-TR" sz="1200"/>
              <a:pPr eaLnBrk="1" hangingPunct="1"/>
              <a:t>2</a:t>
            </a:fld>
            <a:endParaRPr lang="en-US" altLang="tr-TR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916BE91-60F0-43B4-9E03-FA22E3AB54BA}" type="slidenum">
              <a:rPr lang="en-US" altLang="tr-TR" sz="1200"/>
              <a:pPr eaLnBrk="1" hangingPunct="1"/>
              <a:t>11</a:t>
            </a:fld>
            <a:endParaRPr lang="en-US" altLang="tr-TR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769508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916BE91-60F0-43B4-9E03-FA22E3AB54BA}" type="slidenum">
              <a:rPr lang="en-US" altLang="tr-TR" sz="1200"/>
              <a:pPr eaLnBrk="1" hangingPunct="1"/>
              <a:t>12</a:t>
            </a:fld>
            <a:endParaRPr lang="en-US" altLang="tr-TR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000122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7C1B1CB-7429-41B1-BEBA-513E8B9281C1}" type="slidenum">
              <a:rPr lang="en-US" altLang="tr-TR" sz="1200"/>
              <a:pPr eaLnBrk="1" hangingPunct="1"/>
              <a:t>13</a:t>
            </a:fld>
            <a:endParaRPr lang="en-US" altLang="tr-TR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051821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3E4CA4C-641C-4E9B-9B89-97E20BAC8D88}" type="slidenum">
              <a:rPr lang="en-US" altLang="tr-TR" sz="1200"/>
              <a:pPr eaLnBrk="1" hangingPunct="1"/>
              <a:t>14</a:t>
            </a:fld>
            <a:endParaRPr lang="en-US" altLang="tr-TR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413285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B7DC430-E239-487E-AA62-3F548B6EC08C}" type="slidenum">
              <a:rPr lang="en-US" altLang="tr-TR" sz="1200"/>
              <a:pPr eaLnBrk="1" hangingPunct="1"/>
              <a:t>15</a:t>
            </a:fld>
            <a:endParaRPr lang="en-US" altLang="tr-TR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711402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B7DC430-E239-487E-AA62-3F548B6EC08C}" type="slidenum">
              <a:rPr lang="en-US" altLang="tr-TR" sz="1200"/>
              <a:pPr eaLnBrk="1" hangingPunct="1"/>
              <a:t>16</a:t>
            </a:fld>
            <a:endParaRPr lang="en-US" altLang="tr-TR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99246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1C19EDE-5E5B-4663-9668-4EFB8C7F25A4}" type="slidenum">
              <a:rPr lang="en-US" altLang="tr-TR" sz="1200"/>
              <a:pPr eaLnBrk="1" hangingPunct="1"/>
              <a:t>17</a:t>
            </a:fld>
            <a:endParaRPr lang="en-US" altLang="tr-TR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1C19EDE-5E5B-4663-9668-4EFB8C7F25A4}" type="slidenum">
              <a:rPr lang="en-US" altLang="tr-TR" sz="1200"/>
              <a:pPr eaLnBrk="1" hangingPunct="1"/>
              <a:t>18</a:t>
            </a:fld>
            <a:endParaRPr lang="en-US" altLang="tr-TR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68938C5-F55B-48A3-828D-EBE6FEA46FED}" type="slidenum">
              <a:rPr lang="en-US" altLang="tr-TR" sz="1200"/>
              <a:pPr eaLnBrk="1" hangingPunct="1"/>
              <a:t>19</a:t>
            </a:fld>
            <a:endParaRPr lang="en-US" altLang="tr-TR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68938C5-F55B-48A3-828D-EBE6FEA46FED}" type="slidenum">
              <a:rPr lang="en-US" altLang="tr-TR" sz="1200"/>
              <a:pPr eaLnBrk="1" hangingPunct="1"/>
              <a:t>20</a:t>
            </a:fld>
            <a:endParaRPr lang="en-US" altLang="tr-TR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0672143-AC22-4AEE-8572-4110AC9D1330}" type="slidenum">
              <a:rPr lang="en-US" altLang="tr-TR" sz="1200"/>
              <a:pPr eaLnBrk="1" hangingPunct="1"/>
              <a:t>3</a:t>
            </a:fld>
            <a:endParaRPr lang="en-US" altLang="tr-TR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FF685FE-4350-4795-81F0-054E52533571}" type="slidenum">
              <a:rPr lang="en-US" altLang="tr-TR" sz="1200"/>
              <a:pPr eaLnBrk="1" hangingPunct="1"/>
              <a:t>21</a:t>
            </a:fld>
            <a:endParaRPr lang="en-US" altLang="tr-TR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B64A4D-09C7-41B4-A30C-651FEF83A5C3}" type="slidenum">
              <a:rPr lang="en-US" altLang="tr-TR" sz="1200"/>
              <a:pPr eaLnBrk="1" hangingPunct="1"/>
              <a:t>22</a:t>
            </a:fld>
            <a:endParaRPr lang="en-US" altLang="tr-TR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F15B07-9B50-4A2E-9AF0-DE0F25024F6F}" type="slidenum">
              <a:rPr lang="en-US" altLang="tr-TR" sz="1200"/>
              <a:pPr eaLnBrk="1" hangingPunct="1"/>
              <a:t>23</a:t>
            </a:fld>
            <a:endParaRPr lang="en-US" altLang="tr-TR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7853A66-1D6B-41A0-844D-8DC9A9C1FFE2}" type="slidenum">
              <a:rPr lang="en-US" altLang="tr-TR" sz="1200"/>
              <a:pPr eaLnBrk="1" hangingPunct="1"/>
              <a:t>24</a:t>
            </a:fld>
            <a:endParaRPr lang="en-US" altLang="tr-TR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7853A66-1D6B-41A0-844D-8DC9A9C1FFE2}" type="slidenum">
              <a:rPr lang="en-US" altLang="tr-TR" sz="1200"/>
              <a:pPr eaLnBrk="1" hangingPunct="1"/>
              <a:t>25</a:t>
            </a:fld>
            <a:endParaRPr lang="en-US" altLang="tr-TR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7853A66-1D6B-41A0-844D-8DC9A9C1FFE2}" type="slidenum">
              <a:rPr lang="en-US" altLang="tr-TR" sz="1200"/>
              <a:pPr eaLnBrk="1" hangingPunct="1"/>
              <a:t>26</a:t>
            </a:fld>
            <a:endParaRPr lang="en-US" altLang="tr-TR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7853A66-1D6B-41A0-844D-8DC9A9C1FFE2}" type="slidenum">
              <a:rPr lang="en-US" altLang="tr-TR" sz="1200"/>
              <a:pPr eaLnBrk="1" hangingPunct="1"/>
              <a:t>27</a:t>
            </a:fld>
            <a:endParaRPr lang="en-US" altLang="tr-TR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813C0F5-6D70-46ED-84DC-149D4BE5FD80}" type="slidenum">
              <a:rPr lang="en-US" altLang="tr-TR" sz="1200"/>
              <a:pPr eaLnBrk="1" hangingPunct="1"/>
              <a:t>28</a:t>
            </a:fld>
            <a:endParaRPr lang="en-US" altLang="tr-TR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813C0F5-6D70-46ED-84DC-149D4BE5FD80}" type="slidenum">
              <a:rPr lang="en-US" altLang="tr-TR" sz="1200"/>
              <a:pPr eaLnBrk="1" hangingPunct="1"/>
              <a:t>29</a:t>
            </a:fld>
            <a:endParaRPr lang="en-US" altLang="tr-TR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813C0F5-6D70-46ED-84DC-149D4BE5FD80}" type="slidenum">
              <a:rPr lang="en-US" altLang="tr-TR" sz="1200"/>
              <a:pPr eaLnBrk="1" hangingPunct="1"/>
              <a:t>30</a:t>
            </a:fld>
            <a:endParaRPr lang="en-US" altLang="tr-TR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0672143-AC22-4AEE-8572-4110AC9D1330}" type="slidenum">
              <a:rPr lang="en-US" altLang="tr-TR" sz="1200"/>
              <a:pPr eaLnBrk="1" hangingPunct="1"/>
              <a:t>4</a:t>
            </a:fld>
            <a:endParaRPr lang="en-US" altLang="tr-TR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7853A66-1D6B-41A0-844D-8DC9A9C1FFE2}" type="slidenum">
              <a:rPr lang="en-US" altLang="tr-TR" sz="1200"/>
              <a:pPr eaLnBrk="1" hangingPunct="1"/>
              <a:t>31</a:t>
            </a:fld>
            <a:endParaRPr lang="en-US" altLang="tr-TR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813C0F5-6D70-46ED-84DC-149D4BE5FD80}" type="slidenum">
              <a:rPr lang="en-US" altLang="tr-TR" sz="1200"/>
              <a:pPr eaLnBrk="1" hangingPunct="1"/>
              <a:t>32</a:t>
            </a:fld>
            <a:endParaRPr lang="en-US" altLang="tr-TR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CB8ED-EC5C-45E0-8232-F565D316F4DA}" type="slidenum">
              <a:rPr lang="en-US" altLang="tr-TR" sz="1200"/>
              <a:pPr eaLnBrk="1" hangingPunct="1"/>
              <a:t>34</a:t>
            </a:fld>
            <a:endParaRPr lang="en-US" altLang="tr-TR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8CB8ED-EC5C-45E0-8232-F565D316F4DA}" type="slidenum">
              <a:rPr lang="en-US" altLang="tr-TR" sz="1200"/>
              <a:pPr eaLnBrk="1" hangingPunct="1"/>
              <a:t>35</a:t>
            </a:fld>
            <a:endParaRPr lang="en-US" altLang="tr-TR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40ECF2-B8BB-47E5-B26F-95DC010DFE0C}" type="slidenum">
              <a:rPr lang="en-US" altLang="tr-TR" sz="1200"/>
              <a:pPr eaLnBrk="1" hangingPunct="1"/>
              <a:t>36</a:t>
            </a:fld>
            <a:endParaRPr lang="en-US" altLang="tr-TR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40ECF2-B8BB-47E5-B26F-95DC010DFE0C}" type="slidenum">
              <a:rPr lang="en-US" altLang="tr-TR" sz="1200"/>
              <a:pPr eaLnBrk="1" hangingPunct="1"/>
              <a:t>37</a:t>
            </a:fld>
            <a:endParaRPr lang="en-US" altLang="tr-TR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40ECF2-B8BB-47E5-B26F-95DC010DFE0C}" type="slidenum">
              <a:rPr lang="en-US" altLang="tr-TR" sz="1200"/>
              <a:pPr eaLnBrk="1" hangingPunct="1"/>
              <a:t>38</a:t>
            </a:fld>
            <a:endParaRPr lang="en-US" altLang="tr-TR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40ECF2-B8BB-47E5-B26F-95DC010DFE0C}" type="slidenum">
              <a:rPr lang="en-US" altLang="tr-TR" sz="1200"/>
              <a:pPr eaLnBrk="1" hangingPunct="1"/>
              <a:t>39</a:t>
            </a:fld>
            <a:endParaRPr lang="en-US" altLang="tr-TR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pPr eaLnBrk="1" hangingPunct="1"/>
                <a:r>
                  <a:rPr lang="en-US" altLang="tr-TR" sz="1200" b="1" smtClean="0"/>
                  <a:t> </a:t>
                </a:r>
                <a14:m>
                  <m:oMath xmlns:m="http://schemas.openxmlformats.org/officeDocument/2006/math">
                    <m:r>
                      <a:rPr lang="tr-TR" altLang="tr-TR" sz="1200" b="1" i="1">
                        <a:latin typeface="Cambria Math"/>
                      </a:rPr>
                      <m:t>𝒗</m:t>
                    </m:r>
                    <m:d>
                      <m:dPr>
                        <m:ctrlPr>
                          <a:rPr lang="en-US" altLang="tr-T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1200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tr-TR" altLang="tr-TR" sz="1200" i="1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tr-TR" sz="1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tr-TR" smtClean="0"/>
                  <a:t>-&gt;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tr-T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1200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tr-TR" altLang="tr-TR" sz="1200" i="1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tr-TR" sz="1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tr-TR" smtClean="0"/>
                  <a:t> v ve pnin oluşturduğu düzleme dik bir vektörün v ile nokta</a:t>
                </a:r>
                <a:r>
                  <a:rPr lang="en-US" altLang="tr-TR" baseline="0" smtClean="0"/>
                  <a:t> çarpımı birbirine dik vektörlerin çarpımı sıfır olduğundan 0 olur.</a:t>
                </a:r>
                <a:endParaRPr lang="tr-TR" altLang="tr-TR" smtClean="0"/>
              </a:p>
            </p:txBody>
          </p:sp>
        </mc:Choice>
        <mc:Fallback xmlns="">
          <p:sp>
            <p:nvSpPr>
              <p:cNvPr id="4608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pPr eaLnBrk="1" hangingPunct="1"/>
                <a:r>
                  <a:rPr lang="en-US" altLang="tr-TR" sz="1200" b="1" smtClean="0"/>
                  <a:t> </a:t>
                </a:r>
                <a:r>
                  <a:rPr lang="tr-TR" altLang="tr-TR" sz="1200" b="1" i="0">
                    <a:latin typeface="Cambria Math"/>
                  </a:rPr>
                  <a:t>𝒗</a:t>
                </a:r>
                <a:r>
                  <a:rPr lang="en-US" altLang="tr-TR" sz="1200" i="0">
                    <a:latin typeface="Cambria Math" panose="02040503050406030204" pitchFamily="18" charset="0"/>
                  </a:rPr>
                  <a:t>(</a:t>
                </a:r>
                <a:r>
                  <a:rPr lang="tr-TR" altLang="tr-TR" sz="1200" b="1" i="0">
                    <a:latin typeface="Cambria Math"/>
                  </a:rPr>
                  <a:t>𝒗</a:t>
                </a:r>
                <a:r>
                  <a:rPr lang="tr-TR" altLang="tr-TR" sz="1200" b="1" i="0">
                    <a:latin typeface="Cambria Math" panose="02040503050406030204" pitchFamily="18" charset="0"/>
                  </a:rPr>
                  <a:t>_</a:t>
                </a:r>
                <a:r>
                  <a:rPr lang="en-US" altLang="tr-TR" sz="1200" i="0">
                    <a:latin typeface="Cambria Math" panose="02040503050406030204" pitchFamily="18" charset="0"/>
                  </a:rPr>
                  <a:t> </a:t>
                </a:r>
                <a:r>
                  <a:rPr lang="tr-TR" altLang="tr-TR" sz="1200" i="0">
                    <a:latin typeface="Cambria Math"/>
                    <a:ea typeface="Cambria Math"/>
                  </a:rPr>
                  <a:t>×</a:t>
                </a:r>
                <a:r>
                  <a:rPr lang="en-US" altLang="tr-TR" sz="1200" b="1" i="0">
                    <a:latin typeface="Cambria Math" panose="02040503050406030204" pitchFamily="18" charset="0"/>
                  </a:rPr>
                  <a:t>𝒑</a:t>
                </a:r>
                <a:r>
                  <a:rPr lang="tr-TR" altLang="tr-TR" sz="1200" b="1" i="0">
                    <a:latin typeface="Cambria Math" panose="02040503050406030204" pitchFamily="18" charset="0"/>
                  </a:rPr>
                  <a:t>_</a:t>
                </a:r>
                <a:r>
                  <a:rPr lang="en-US" altLang="tr-TR" sz="1200" i="0">
                    <a:latin typeface="Cambria Math" panose="02040503050406030204" pitchFamily="18" charset="0"/>
                  </a:rPr>
                  <a:t>  )</a:t>
                </a:r>
                <a:r>
                  <a:rPr lang="en-US" altLang="tr-TR" smtClean="0"/>
                  <a:t>-&gt;</a:t>
                </a:r>
                <a:r>
                  <a:rPr lang="en-US" altLang="tr-TR" sz="1200" i="0" smtClean="0">
                    <a:latin typeface="Cambria Math" panose="02040503050406030204" pitchFamily="18" charset="0"/>
                  </a:rPr>
                  <a:t>(</a:t>
                </a:r>
                <a:r>
                  <a:rPr lang="tr-TR" altLang="tr-TR" sz="1200" b="1" i="0">
                    <a:latin typeface="Cambria Math"/>
                  </a:rPr>
                  <a:t>𝒗</a:t>
                </a:r>
                <a:r>
                  <a:rPr lang="tr-TR" altLang="tr-TR" sz="1200" b="1" i="0">
                    <a:latin typeface="Cambria Math" panose="02040503050406030204" pitchFamily="18" charset="0"/>
                  </a:rPr>
                  <a:t>_</a:t>
                </a:r>
                <a:r>
                  <a:rPr lang="en-US" altLang="tr-TR" sz="1200" i="0">
                    <a:latin typeface="Cambria Math" panose="02040503050406030204" pitchFamily="18" charset="0"/>
                  </a:rPr>
                  <a:t> </a:t>
                </a:r>
                <a:r>
                  <a:rPr lang="tr-TR" altLang="tr-TR" sz="1200" i="0">
                    <a:latin typeface="Cambria Math"/>
                    <a:ea typeface="Cambria Math"/>
                  </a:rPr>
                  <a:t>×</a:t>
                </a:r>
                <a:r>
                  <a:rPr lang="en-US" altLang="tr-TR" sz="1200" b="1" i="0">
                    <a:latin typeface="Cambria Math" panose="02040503050406030204" pitchFamily="18" charset="0"/>
                  </a:rPr>
                  <a:t>𝒑</a:t>
                </a:r>
                <a:r>
                  <a:rPr lang="tr-TR" altLang="tr-TR" sz="1200" b="1" i="0">
                    <a:latin typeface="Cambria Math" panose="02040503050406030204" pitchFamily="18" charset="0"/>
                  </a:rPr>
                  <a:t>_</a:t>
                </a:r>
                <a:r>
                  <a:rPr lang="en-US" altLang="tr-TR" sz="1200" i="0">
                    <a:latin typeface="Cambria Math" panose="02040503050406030204" pitchFamily="18" charset="0"/>
                  </a:rPr>
                  <a:t>  )</a:t>
                </a:r>
                <a:r>
                  <a:rPr lang="en-US" altLang="tr-TR" smtClean="0"/>
                  <a:t> v ve pnin oluşturduğu düzleme dik bir vektörün v ile nokta</a:t>
                </a:r>
                <a:r>
                  <a:rPr lang="en-US" altLang="tr-TR" baseline="0" smtClean="0"/>
                  <a:t> çarpımı birbirine dik vektörlerin çarpımı sıfır olduğundan 0 olur.</a:t>
                </a:r>
                <a:endParaRPr lang="tr-TR" altLang="tr-TR" smtClean="0"/>
              </a:p>
            </p:txBody>
          </p:sp>
        </mc:Fallback>
      </mc:AlternateContent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40ECF2-B8BB-47E5-B26F-95DC010DFE0C}" type="slidenum">
              <a:rPr lang="en-US" altLang="tr-TR" sz="1200"/>
              <a:pPr eaLnBrk="1" hangingPunct="1"/>
              <a:t>40</a:t>
            </a:fld>
            <a:endParaRPr lang="en-US" altLang="tr-TR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tr-TR" altLang="tr-TR" dirty="0" smtClean="0"/>
              <a:t>Çoğu grafik sistemi </a:t>
            </a:r>
            <a:r>
              <a:rPr lang="tr-TR" altLang="tr-TR" dirty="0" err="1" smtClean="0"/>
              <a:t>dördeylerle</a:t>
            </a:r>
            <a:r>
              <a:rPr lang="tr-TR" altLang="tr-TR" dirty="0" smtClean="0"/>
              <a:t> dönüşümleri hızlıca hesaplamak için etkin donanım uygulamaları</a:t>
            </a:r>
            <a:r>
              <a:rPr lang="tr-TR" altLang="tr-TR" baseline="0" dirty="0" smtClean="0"/>
              <a:t> gerçekleştirir.</a:t>
            </a:r>
            <a:endParaRPr lang="tr-TR" altLang="tr-TR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840ECF2-B8BB-47E5-B26F-95DC010DFE0C}" type="slidenum">
              <a:rPr lang="en-US" altLang="tr-TR" sz="1200"/>
              <a:pPr eaLnBrk="1" hangingPunct="1"/>
              <a:t>41</a:t>
            </a:fld>
            <a:endParaRPr lang="en-US" altLang="tr-TR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tr-TR" altLang="tr-TR" dirty="0" smtClean="0"/>
              <a:t>Çoğu grafik sistemi </a:t>
            </a:r>
            <a:r>
              <a:rPr lang="tr-TR" altLang="tr-TR" dirty="0" err="1" smtClean="0"/>
              <a:t>dördeylerle</a:t>
            </a:r>
            <a:r>
              <a:rPr lang="tr-TR" altLang="tr-TR" dirty="0" smtClean="0"/>
              <a:t> dönüşümleri hızlıca hesaplamak için etkin donanım uygulamaları</a:t>
            </a:r>
            <a:r>
              <a:rPr lang="tr-TR" altLang="tr-TR" baseline="0" dirty="0" smtClean="0"/>
              <a:t> gerçekleştirir.</a:t>
            </a:r>
            <a:endParaRPr lang="tr-TR" altLang="tr-TR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A8E9513-B658-47DF-86C6-548D894FB946}" type="slidenum">
              <a:rPr lang="en-US" altLang="tr-TR" sz="1200"/>
              <a:pPr eaLnBrk="1" hangingPunct="1"/>
              <a:t>5</a:t>
            </a:fld>
            <a:endParaRPr lang="en-US" altLang="tr-TR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CC76E8-0611-4D12-B9CE-E3FCBF142149}" type="slidenum">
              <a:rPr lang="en-US" altLang="tr-TR" sz="1200"/>
              <a:pPr eaLnBrk="1" hangingPunct="1"/>
              <a:t>42</a:t>
            </a:fld>
            <a:endParaRPr lang="en-US" altLang="tr-T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8734321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CC76E8-0611-4D12-B9CE-E3FCBF142149}" type="slidenum">
              <a:rPr lang="en-US" altLang="tr-TR" sz="1200"/>
              <a:pPr eaLnBrk="1" hangingPunct="1"/>
              <a:t>43</a:t>
            </a:fld>
            <a:endParaRPr lang="en-US" altLang="tr-T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9034022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CC76E8-0611-4D12-B9CE-E3FCBF142149}" type="slidenum">
              <a:rPr lang="en-US" altLang="tr-TR" sz="1200"/>
              <a:pPr eaLnBrk="1" hangingPunct="1"/>
              <a:t>44</a:t>
            </a:fld>
            <a:endParaRPr lang="en-US" altLang="tr-T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2650532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CC76E8-0611-4D12-B9CE-E3FCBF142149}" type="slidenum">
              <a:rPr lang="en-US" altLang="tr-TR" sz="1200"/>
              <a:pPr eaLnBrk="1" hangingPunct="1"/>
              <a:t>45</a:t>
            </a:fld>
            <a:endParaRPr lang="en-US" altLang="tr-T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4800873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CC76E8-0611-4D12-B9CE-E3FCBF142149}" type="slidenum">
              <a:rPr lang="en-US" altLang="tr-TR" sz="1200"/>
              <a:pPr eaLnBrk="1" hangingPunct="1"/>
              <a:t>46</a:t>
            </a:fld>
            <a:endParaRPr lang="en-US" altLang="tr-T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4214552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85E74A8-8D84-46FD-A4E3-8FA4CD90797C}" type="slidenum">
              <a:rPr lang="en-US" altLang="tr-TR" sz="1200"/>
              <a:pPr eaLnBrk="1" hangingPunct="1"/>
              <a:t>48</a:t>
            </a:fld>
            <a:endParaRPr lang="en-US" altLang="tr-TR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fld id="{A22CD597-8360-44A8-BCA7-CA30E5D9616A}" type="slidenum">
              <a:rPr lang="en-US" altLang="tr-TR" sz="1200"/>
              <a:pPr algn="r" eaLnBrk="1" hangingPunct="1"/>
              <a:t>49</a:t>
            </a:fld>
            <a:endParaRPr lang="en-US" altLang="tr-TR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07ADD7E-1E7C-40ED-A408-6A5FB0E543C5}" type="slidenum">
              <a:rPr lang="en-US" altLang="tr-TR" sz="1200"/>
              <a:pPr eaLnBrk="1" hangingPunct="1"/>
              <a:t>6</a:t>
            </a:fld>
            <a:endParaRPr lang="en-US" altLang="tr-TR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0C51641-937B-435C-BA83-FA09073B207A}" type="slidenum">
              <a:rPr lang="en-US" altLang="tr-TR" sz="1200"/>
              <a:pPr eaLnBrk="1" hangingPunct="1"/>
              <a:t>7</a:t>
            </a:fld>
            <a:endParaRPr lang="en-US" altLang="tr-TR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739B22A-2061-4F04-A9EF-AF094C8CB59C}" type="slidenum">
              <a:rPr lang="en-US" altLang="tr-TR" sz="1200"/>
              <a:pPr eaLnBrk="1" hangingPunct="1"/>
              <a:t>8</a:t>
            </a:fld>
            <a:endParaRPr lang="en-US" altLang="tr-TR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C55449-A15D-4438-8A45-D0A27C3DC427}" type="slidenum">
              <a:rPr lang="en-US" altLang="tr-TR" sz="1200"/>
              <a:pPr eaLnBrk="1" hangingPunct="1"/>
              <a:t>9</a:t>
            </a:fld>
            <a:endParaRPr lang="en-US" altLang="tr-TR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C55449-A15D-4438-8A45-D0A27C3DC427}" type="slidenum">
              <a:rPr lang="en-US" altLang="tr-TR" sz="1200"/>
              <a:pPr eaLnBrk="1" hangingPunct="1"/>
              <a:t>10</a:t>
            </a:fld>
            <a:endParaRPr lang="en-US" altLang="tr-TR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4.05.2025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4.05.2025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4.05.2025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4.05.2025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4.05.2025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4.05.2025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4.05.2025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4.05.2025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4.05.2025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4.05.2025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4.05.2025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4.05.2025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90.png"/><Relationship Id="rId4" Type="http://schemas.openxmlformats.org/officeDocument/2006/relationships/image" Target="../media/image2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00.png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tr-TR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ÜÇ BOYUTTA DÖNÜŞÜMLER</a:t>
            </a:r>
            <a:endParaRPr lang="tr-T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http://www.uludag.edu.tr/uploads/5/menu_resimler/logojpe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aşlık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BMB </a:t>
            </a:r>
            <a:r>
              <a:rPr lang="tr-T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BİLGİSAYAR</a:t>
            </a:r>
            <a:r>
              <a:rPr lang="tr-TR" sz="3600" kern="0" dirty="0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GRAFİKLERİ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834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 smtClean="0"/>
              <a:t>Kayma ve Dönme Matrislerinin Tersi</a:t>
            </a:r>
            <a:endParaRPr lang="en-US" altLang="tr-T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8319638" cy="3096344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tr-TR" altLang="tr-TR" sz="2400" dirty="0" smtClean="0"/>
                  <a:t>Ters kayma matrisi öteleme değerlerinde işaret değişimiyle bulunur.</a:t>
                </a:r>
              </a:p>
              <a:p>
                <a:pPr algn="just"/>
                <a:r>
                  <a:rPr lang="tr-TR" altLang="tr-TR" sz="2400" dirty="0" smtClean="0"/>
                  <a:t>Ters dönme matrisleri </a:t>
                </a:r>
                <a14:m>
                  <m:oMath xmlns:m="http://schemas.openxmlformats.org/officeDocument/2006/math">
                    <m:r>
                      <a:rPr lang="tr-TR" altLang="tr-TR" sz="240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tr-TR" altLang="tr-TR" sz="2400" dirty="0" smtClean="0"/>
                  <a:t> dönme değerinin işaret değişimiyle veya direkt dönme matrisinin devriği alınarak bulunur.</a:t>
                </a:r>
              </a:p>
              <a:p>
                <a:pPr algn="just"/>
                <a:endParaRPr lang="tr-TR" altLang="tr-TR" sz="240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400" b="1" i="1" smtClean="0"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tr-TR" altLang="tr-TR" sz="24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tr-TR" altLang="tr-TR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𝑹</m:t>
                          </m:r>
                        </m:e>
                        <m:sup>
                          <m:r>
                            <a:rPr lang="tr-TR" altLang="tr-TR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tr-TR" altLang="tr-TR" sz="2400" dirty="0" smtClean="0"/>
              </a:p>
            </p:txBody>
          </p:sp>
        </mc:Choice>
        <mc:Fallback xmlns="">
          <p:sp>
            <p:nvSpPr>
              <p:cNvPr id="6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8319638" cy="3096344"/>
              </a:xfrm>
              <a:blipFill rotWithShape="1">
                <a:blip r:embed="rId3"/>
                <a:stretch>
                  <a:fillRect l="-1026" t="-1575" r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82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dirty="0" smtClean="0"/>
              <a:t>3-B Ölçekleme</a:t>
            </a:r>
            <a:endParaRPr lang="en-US" altLang="tr-T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8568952" cy="360040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tr-TR" altLang="tr-TR" sz="2800" dirty="0" smtClean="0"/>
                  <a:t>Bir koordinat konumunu </a:t>
                </a:r>
                <a14:m>
                  <m:oMath xmlns:m="http://schemas.openxmlformats.org/officeDocument/2006/math">
                    <m:r>
                      <a:rPr lang="tr-TR" sz="2800" b="1" i="1" dirty="0">
                        <a:latin typeface="Cambria Math"/>
                      </a:rPr>
                      <m:t>𝑺</m:t>
                    </m:r>
                    <m:d>
                      <m:dPr>
                        <m:ctrlPr>
                          <a:rPr lang="en-US" altLang="tr-TR" sz="2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altLang="tr-T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28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tr-TR" altLang="tr-TR" sz="28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tr-TR" altLang="tr-TR" sz="2800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tr-TR" altLang="tr-T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28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tr-TR" altLang="tr-TR" sz="2800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tr-TR" altLang="tr-TR" sz="2800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tr-TR" altLang="tr-T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28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tr-TR" altLang="tr-TR" sz="2800" i="1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tr-TR" altLang="tr-TR" sz="2800" dirty="0" smtClean="0"/>
                  <a:t> ölçekleme vektörüyle  üç boyutta ölçekleme</a:t>
                </a:r>
              </a:p>
              <a:p>
                <a:pPr algn="just"/>
                <a:endParaRPr lang="tr-TR" altLang="tr-TR" sz="28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8568952" cy="3600400"/>
              </a:xfrm>
              <a:blipFill>
                <a:blip r:embed="rId3"/>
                <a:stretch>
                  <a:fillRect l="-1280" t="-847" r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/>
              <p:cNvSpPr/>
              <p:nvPr/>
            </p:nvSpPr>
            <p:spPr>
              <a:xfrm>
                <a:off x="1619672" y="3140968"/>
                <a:ext cx="4248472" cy="2057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altLang="tr-TR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altLang="tr-TR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r-TR" altLang="tr-T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sz="2000" dirty="0" smtClean="0">
                  <a:ea typeface="Cambria Math"/>
                </a:endParaRPr>
              </a:p>
              <a:p>
                <a:endParaRPr lang="tr-TR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𝑷</m:t>
                          </m:r>
                        </m:e>
                        <m:sup>
                          <m:r>
                            <a:rPr lang="tr-TR" altLang="tr-TR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sz="2400" i="1">
                          <a:latin typeface="Cambria Math"/>
                        </a:rPr>
                        <m:t>=</m:t>
                      </m:r>
                      <m:r>
                        <a:rPr lang="tr-TR" sz="2400" b="1" i="1" dirty="0" smtClean="0">
                          <a:latin typeface="Cambria Math"/>
                        </a:rPr>
                        <m:t>𝑺</m:t>
                      </m:r>
                      <m:d>
                        <m:dPr>
                          <m:ctrlPr>
                            <a:rPr lang="en-US" altLang="tr-TR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tr-TR" altLang="tr-TR" sz="24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tr-TR" altLang="tr-TR" sz="24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r>
                            <a:rPr lang="tr-TR" altLang="tr-TR" sz="24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tr-TR" altLang="tr-TR" sz="2400" b="1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tr-TR" altLang="tr-TR" sz="2400" b="1" i="1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tr-TR" altLang="tr-TR" sz="2400" b="1" dirty="0"/>
              </a:p>
            </p:txBody>
          </p:sp>
        </mc:Choice>
        <mc:Fallback xmlns=""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140968"/>
                <a:ext cx="4248472" cy="205774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1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dirty="0" smtClean="0"/>
              <a:t>Ölçekleme</a:t>
            </a:r>
            <a:endParaRPr lang="en-US" altLang="tr-TR" dirty="0" smtClean="0"/>
          </a:p>
        </p:txBody>
      </p:sp>
      <p:pic>
        <p:nvPicPr>
          <p:cNvPr id="47107" name="AADGHLX0.jpg" descr="AADGHLX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7"/>
          <a:stretch/>
        </p:blipFill>
        <p:spPr bwMode="auto">
          <a:xfrm>
            <a:off x="3851920" y="2564904"/>
            <a:ext cx="4784551" cy="3658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395536" y="1772816"/>
            <a:ext cx="5112568" cy="3600400"/>
          </a:xfrm>
        </p:spPr>
        <p:txBody>
          <a:bodyPr>
            <a:noAutofit/>
          </a:bodyPr>
          <a:lstStyle/>
          <a:p>
            <a:r>
              <a:rPr lang="tr-TR" altLang="tr-TR" sz="2800" dirty="0" smtClean="0"/>
              <a:t>Bir nesnenin boyutunu iki katına çıkarma aynı zamanda nesnenin orijinden uzağa taşınmasına sebep olur.</a:t>
            </a:r>
          </a:p>
        </p:txBody>
      </p:sp>
    </p:spTree>
    <p:extLst>
      <p:ext uri="{BB962C8B-B14F-4D97-AF65-F5344CB8AC3E}">
        <p14:creationId xmlns:p14="http://schemas.microsoft.com/office/powerpoint/2010/main" val="171877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AADGHLY0.jpg" descr="AADGHLY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8" r="27716" b="4604"/>
          <a:stretch/>
        </p:blipFill>
        <p:spPr bwMode="auto">
          <a:xfrm>
            <a:off x="7164288" y="62886"/>
            <a:ext cx="1728192" cy="680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87008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tr-TR" altLang="tr-TR" dirty="0" smtClean="0"/>
              <a:t>Sabit Bir Noktaya Göre Ölçekleme</a:t>
            </a:r>
            <a:endParaRPr lang="en-US" altLang="tr-T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6624736" cy="4824536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tr-TR" altLang="tr-TR" sz="2400" dirty="0" smtClean="0"/>
                  <a:t>Bir nesneyi seçilen sabit bir noktaya göre ölçeklemede gerçekleştirilen dönüşümlerin dizisi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tr-TR" altLang="tr-TR" sz="2000" dirty="0" smtClean="0"/>
                  <a:t>Sabit noktayı orijine taşıma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tr-TR" altLang="tr-TR" sz="2000" dirty="0" smtClean="0"/>
                  <a:t>Orijine göre ölçekleme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r>
                  <a:rPr lang="tr-TR" altLang="tr-TR" sz="2000" dirty="0" smtClean="0"/>
                  <a:t>Sabit </a:t>
                </a:r>
                <a:r>
                  <a:rPr lang="tr-TR" altLang="tr-TR" sz="2000" smtClean="0"/>
                  <a:t>noktayı </a:t>
                </a:r>
                <a:r>
                  <a:rPr lang="en-US" altLang="tr-TR" sz="2000" smtClean="0"/>
                  <a:t>eski</a:t>
                </a:r>
                <a:r>
                  <a:rPr lang="tr-TR" altLang="tr-TR" sz="2000" smtClean="0"/>
                  <a:t> </a:t>
                </a:r>
                <a:r>
                  <a:rPr lang="tr-TR" altLang="tr-TR" sz="2000" dirty="0" smtClean="0"/>
                  <a:t>konumuna geri getirme</a:t>
                </a:r>
              </a:p>
              <a:p>
                <a:pPr marL="914400" lvl="1" indent="-457200" algn="just">
                  <a:buFont typeface="+mj-lt"/>
                  <a:buAutoNum type="arabicPeriod"/>
                </a:pPr>
                <a:endParaRPr lang="tr-TR" altLang="tr-TR" sz="2200" dirty="0" smtClean="0"/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200" b="1" i="1" dirty="0"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altLang="tr-TR" sz="2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alt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altLang="tr-TR" sz="22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tr-TR" altLang="tr-TR" sz="22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alt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altLang="tr-TR" sz="22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tr-TR" altLang="tr-TR" sz="22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alt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altLang="tr-TR" sz="22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tr-TR" altLang="tr-TR" sz="2200" b="1" i="1" smtClean="0">
                          <a:latin typeface="Cambria Math"/>
                        </a:rPr>
                        <m:t>.</m:t>
                      </m:r>
                      <m:r>
                        <a:rPr lang="tr-TR" sz="2200" b="1" i="1" dirty="0">
                          <a:latin typeface="Cambria Math"/>
                        </a:rPr>
                        <m:t>𝑺</m:t>
                      </m:r>
                      <m:d>
                        <m:dPr>
                          <m:ctrlPr>
                            <a:rPr lang="en-US" altLang="tr-TR" sz="2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alt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2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tr-TR" altLang="tr-TR" sz="22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tr-TR" altLang="tr-TR" sz="22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alt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2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tr-TR" altLang="tr-TR" sz="22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tr-TR" altLang="tr-TR" sz="22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alt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2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tr-TR" altLang="tr-TR" sz="22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r>
                            <a:rPr lang="tr-TR" altLang="tr-TR" sz="22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tr-TR" altLang="tr-TR" sz="22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tr-TR" sz="2200" b="1" i="1" dirty="0" smtClean="0"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altLang="tr-TR" sz="2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altLang="tr-TR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2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altLang="tr-TR" sz="2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altLang="tr-TR" sz="2200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tr-TR" altLang="tr-TR" sz="22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alt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2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altLang="tr-TR" sz="2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altLang="tr-TR" sz="22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  <m:r>
                            <a:rPr lang="tr-TR" altLang="tr-TR" sz="22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alt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2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altLang="tr-TR" sz="2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altLang="tr-TR" sz="22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altLang="tr-TR" sz="2200" b="1" i="1" dirty="0" smtClean="0">
                  <a:latin typeface="Cambria Math"/>
                </a:endParaRPr>
              </a:p>
              <a:p>
                <a:pPr marL="457200" lvl="1" indent="0" algn="just">
                  <a:buNone/>
                </a:pPr>
                <a:endParaRPr lang="tr-TR" altLang="tr-TR" sz="2200" b="1" i="1" dirty="0" smtClean="0">
                  <a:latin typeface="Cambria Math"/>
                </a:endParaRPr>
              </a:p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200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200" b="0" i="1" smtClean="0">
                                    <a:latin typeface="Cambria Math"/>
                                    <a:ea typeface="Cambria Math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tr-TR" altLang="tr-T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tr-TR" altLang="tr-TR" sz="22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tr-TR" altLang="tr-T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200" b="0" i="1" smtClean="0">
                                        <a:latin typeface="Cambria Math"/>
                                      </a:rPr>
                                      <m:t>.</m:t>
                                    </m:r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tr-TR" altLang="tr-T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altLang="tr-TR" sz="2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tr-TR" altLang="tr-T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200" b="0" i="1" smtClean="0">
                                        <a:latin typeface="Cambria Math"/>
                                      </a:rPr>
                                      <m:t>.</m:t>
                                    </m:r>
                                    <m:r>
                                      <a:rPr lang="tr-TR" altLang="tr-TR" sz="2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tr-TR" altLang="tr-T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altLang="tr-TR" sz="2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tr-TR" altLang="tr-T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200" b="0" i="1" smtClean="0">
                                        <a:latin typeface="Cambria Math"/>
                                      </a:rPr>
                                      <m:t>.</m:t>
                                    </m:r>
                                    <m:r>
                                      <a:rPr lang="tr-TR" altLang="tr-TR" sz="2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sz="2200" dirty="0" smtClean="0"/>
              </a:p>
              <a:p>
                <a:pPr marL="457200" lvl="1" indent="0" algn="just">
                  <a:buNone/>
                </a:pPr>
                <a:endParaRPr lang="tr-TR" altLang="tr-TR" sz="24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6624736" cy="4824536"/>
              </a:xfrm>
              <a:blipFill>
                <a:blip r:embed="rId4"/>
                <a:stretch>
                  <a:fillRect l="-1288" t="-1011" r="-1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84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dirty="0" smtClean="0"/>
              <a:t>3-B Yansıtma</a:t>
            </a:r>
            <a:endParaRPr lang="en-US" altLang="tr-TR" dirty="0" smtClean="0"/>
          </a:p>
        </p:txBody>
      </p:sp>
      <p:pic>
        <p:nvPicPr>
          <p:cNvPr id="51203" name="AADGHLZ0.jpg" descr="AADGHLZ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16"/>
          <a:stretch/>
        </p:blipFill>
        <p:spPr bwMode="auto">
          <a:xfrm>
            <a:off x="2195736" y="4941168"/>
            <a:ext cx="4860540" cy="1811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8640960" cy="2952328"/>
              </a:xfrm>
            </p:spPr>
            <p:txBody>
              <a:bodyPr>
                <a:no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tr-TR" altLang="tr-TR" sz="2000" dirty="0" smtClean="0"/>
                  <a:t>x-y düzlemine </a:t>
                </a:r>
                <a:r>
                  <a:rPr lang="tr-TR" altLang="tr-TR" sz="2000" smtClean="0"/>
                  <a:t>göre yansı</a:t>
                </a:r>
                <a:r>
                  <a:rPr lang="en-US" altLang="tr-TR" sz="2000" smtClean="0"/>
                  <a:t>t</a:t>
                </a:r>
                <a:r>
                  <a:rPr lang="tr-TR" altLang="tr-TR" sz="2000" smtClean="0"/>
                  <a:t>ma </a:t>
                </a:r>
                <a:r>
                  <a:rPr lang="tr-TR" altLang="tr-TR" sz="2000"/>
                  <a:t>matrisi </a:t>
                </a:r>
                <a:endParaRPr lang="en-US" altLang="tr-TR" sz="2000" smtClean="0"/>
              </a:p>
              <a:p>
                <a:pPr lvl="1" algn="just">
                  <a:spcAft>
                    <a:spcPts val="600"/>
                  </a:spcAft>
                </a:pPr>
                <a:r>
                  <a:rPr lang="en-US" altLang="tr-TR" sz="1600"/>
                  <a:t>x</a:t>
                </a:r>
                <a:r>
                  <a:rPr lang="en-US" altLang="tr-TR" sz="1600" smtClean="0"/>
                  <a:t>-y </a:t>
                </a:r>
                <a:r>
                  <a:rPr lang="tr-TR" altLang="tr-TR" sz="1600" smtClean="0"/>
                  <a:t>koordinatların</a:t>
                </a:r>
                <a:r>
                  <a:rPr lang="en-US" altLang="tr-TR" sz="1600" smtClean="0"/>
                  <a:t>ı sabit tutup </a:t>
                </a:r>
                <a:r>
                  <a:rPr lang="tr-TR" altLang="tr-TR" sz="1600" smtClean="0"/>
                  <a:t>z </a:t>
                </a:r>
                <a:r>
                  <a:rPr lang="en-US" altLang="tr-TR" sz="1600" smtClean="0"/>
                  <a:t>koordinatının işaretini değiştirir.</a:t>
                </a:r>
              </a:p>
              <a:p>
                <a:pPr lvl="1" algn="just">
                  <a:spcAft>
                    <a:spcPts val="600"/>
                  </a:spcAft>
                </a:pPr>
                <a:endParaRPr lang="tr-TR" altLang="tr-TR" sz="16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1800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altLang="tr-TR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tr-TR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tr-T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tr-TR" altLang="tr-TR" sz="18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1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18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altLang="tr-TR" sz="1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  <m:r>
                                  <a:rPr lang="tr-TR" altLang="tr-TR" sz="180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  <m:r>
                                  <a:rPr lang="tr-TR" altLang="tr-TR" sz="180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tr-TR" altLang="tr-TR" sz="1800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tr-TR" altLang="tr-TR" sz="180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sz="2000" dirty="0" smtClean="0"/>
              </a:p>
              <a:p>
                <a:pPr>
                  <a:spcAft>
                    <a:spcPts val="600"/>
                  </a:spcAft>
                </a:pPr>
                <a:r>
                  <a:rPr lang="tr-TR" altLang="tr-TR" sz="2000" dirty="0"/>
                  <a:t>Bir sağ el koordinat sistemi ve bir sol el koordinat sistemi arasındaki koordinat tanımlamalarının </a:t>
                </a:r>
                <a:r>
                  <a:rPr lang="tr-TR" altLang="tr-TR" sz="2000"/>
                  <a:t>çevrimi </a:t>
                </a:r>
                <a:r>
                  <a:rPr lang="en-US" altLang="tr-TR" sz="2000" smtClean="0"/>
                  <a:t>bu </a:t>
                </a:r>
                <a:r>
                  <a:rPr lang="tr-TR" altLang="tr-TR" sz="2000" smtClean="0"/>
                  <a:t>yansıtma </a:t>
                </a:r>
                <a:r>
                  <a:rPr lang="tr-TR" altLang="tr-TR" sz="2000" dirty="0"/>
                  <a:t>dönüşümüyle gerçekleştirilebilir.</a:t>
                </a:r>
              </a:p>
              <a:p>
                <a:pPr>
                  <a:spcAft>
                    <a:spcPts val="600"/>
                  </a:spcAft>
                </a:pPr>
                <a:endParaRPr lang="tr-TR" altLang="tr-TR" sz="20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8640960" cy="2952328"/>
              </a:xfrm>
              <a:blipFill>
                <a:blip r:embed="rId4"/>
                <a:stretch>
                  <a:fillRect l="-635" t="-1240" b="-4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67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dirty="0" smtClean="0"/>
              <a:t>3-B Kaykılma</a:t>
            </a:r>
            <a:endParaRPr lang="en-US" altLang="tr-TR" dirty="0" smtClean="0"/>
          </a:p>
        </p:txBody>
      </p:sp>
      <p:pic>
        <p:nvPicPr>
          <p:cNvPr id="53251" name="AADGHMA0.jpg" descr="AADGHMA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7"/>
          <a:stretch/>
        </p:blipFill>
        <p:spPr bwMode="auto">
          <a:xfrm>
            <a:off x="6332311" y="1484784"/>
            <a:ext cx="2746375" cy="480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6120680" cy="3600400"/>
              </a:xfrm>
            </p:spPr>
            <p:txBody>
              <a:bodyPr>
                <a:no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tr-TR" altLang="tr-TR" sz="2400" dirty="0" smtClean="0"/>
                  <a:t>z koordinat bilgisine göre noktanın x ve y koordinatlarında kaykılma matrisi </a:t>
                </a:r>
              </a:p>
              <a:p>
                <a:pPr>
                  <a:spcAft>
                    <a:spcPts val="1200"/>
                  </a:spcAft>
                </a:pPr>
                <a:endParaRPr lang="tr-TR" altLang="tr-TR" sz="24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20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𝑠h</m:t>
                                    </m:r>
                                  </m:e>
                                  <m:sub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𝑧𝑥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𝑠h</m:t>
                                    </m:r>
                                  </m:e>
                                  <m:sub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𝑧𝑦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</a:rPr>
                                  <m:t> 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sz="24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tr-TR" altLang="tr-TR" sz="2400" dirty="0"/>
              </a:p>
              <a:p>
                <a:pPr>
                  <a:spcAft>
                    <a:spcPts val="1200"/>
                  </a:spcAft>
                </a:pPr>
                <a:r>
                  <a:rPr lang="tr-TR" altLang="tr-TR" sz="2400" dirty="0" smtClean="0"/>
                  <a:t>Bir birim küp </a:t>
                </a:r>
                <a:r>
                  <a:rPr lang="en-US" altLang="tr-TR" sz="2400" dirty="0" err="1"/>
                  <a:t>sh</a:t>
                </a:r>
                <a:r>
                  <a:rPr lang="en-US" altLang="tr-TR" sz="2400" i="1" baseline="-25000" dirty="0" err="1"/>
                  <a:t>zx</a:t>
                </a:r>
                <a:r>
                  <a:rPr lang="en-US" altLang="tr-TR" sz="2400" i="1" baseline="-25000" dirty="0"/>
                  <a:t> </a:t>
                </a:r>
                <a:r>
                  <a:rPr lang="en-US" altLang="tr-TR" sz="2400" dirty="0"/>
                  <a:t>= </a:t>
                </a:r>
                <a:r>
                  <a:rPr lang="en-US" altLang="tr-TR" sz="2400" dirty="0" err="1"/>
                  <a:t>sh</a:t>
                </a:r>
                <a:r>
                  <a:rPr lang="en-US" altLang="tr-TR" sz="2400" i="1" baseline="-25000" dirty="0" err="1"/>
                  <a:t>zy</a:t>
                </a:r>
                <a:r>
                  <a:rPr lang="en-US" altLang="tr-TR" sz="2400" i="1" baseline="-25000" dirty="0"/>
                  <a:t> </a:t>
                </a:r>
                <a:r>
                  <a:rPr lang="en-US" altLang="tr-TR" sz="2400" dirty="0"/>
                  <a:t>= </a:t>
                </a:r>
                <a:r>
                  <a:rPr lang="en-US" altLang="tr-TR" sz="2400" dirty="0" smtClean="0"/>
                  <a:t>1</a:t>
                </a:r>
                <a:r>
                  <a:rPr lang="tr-TR" altLang="tr-TR" sz="2400" dirty="0" smtClean="0"/>
                  <a:t> değerleriyle orijine göre kaykılmıştır.</a:t>
                </a:r>
                <a:endParaRPr lang="tr-TR" altLang="tr-TR" sz="2000" dirty="0"/>
              </a:p>
              <a:p>
                <a:pPr marL="0" indent="0">
                  <a:buNone/>
                </a:pPr>
                <a:endParaRPr lang="tr-TR" altLang="tr-TR" sz="24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6120680" cy="3600400"/>
              </a:xfrm>
              <a:blipFill rotWithShape="1">
                <a:blip r:embed="rId4"/>
                <a:stretch>
                  <a:fillRect l="-1394" t="-1356" b="-18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altLang="tr-TR" dirty="0" smtClean="0"/>
              <a:t>Referans Noktasına göre 3-B Kaykılma</a:t>
            </a:r>
            <a:endParaRPr lang="en-US" altLang="tr-T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8424936" cy="424847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tr-TR" altLang="tr-TR" sz="2400" dirty="0" smtClean="0"/>
                  <a:t>Belirlenen bir referans noktasına göre x ve y koordinatlarında kaykılma matrisi</a:t>
                </a:r>
              </a:p>
              <a:p>
                <a:pPr marL="0" lvl="1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𝐾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20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𝑠h</m:t>
                                    </m:r>
                                  </m:e>
                                  <m:sub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𝑧𝑥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𝑠h</m:t>
                                    </m:r>
                                  </m:e>
                                  <m:sub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𝑧𝑥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.</m:t>
                                    </m:r>
                                    <m:r>
                                      <a:rPr lang="tr-TR" altLang="tr-TR" sz="20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tr-TR" altLang="tr-TR" sz="2000" b="0" i="1" smtClean="0">
                                        <a:latin typeface="Cambria Math"/>
                                      </a:rPr>
                                      <m:t>𝑟𝑒𝑓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𝑠h</m:t>
                                    </m:r>
                                  </m:e>
                                  <m:sub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𝑧𝑦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𝑠h</m:t>
                                    </m:r>
                                  </m:e>
                                  <m:sub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𝑧</m:t>
                                    </m:r>
                                    <m:r>
                                      <a:rPr lang="tr-TR" altLang="tr-TR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.</m:t>
                                    </m:r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tr-TR" altLang="tr-TR" sz="2000" i="1">
                                        <a:latin typeface="Cambria Math"/>
                                      </a:rPr>
                                      <m:t>𝑟𝑒𝑓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sz="2000" dirty="0" smtClean="0"/>
              </a:p>
              <a:p>
                <a:pPr marL="342900" lvl="1" indent="-342900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tr-TR" altLang="tr-TR" sz="2400" dirty="0" smtClean="0"/>
                  <a:t>Tüm noktaların z koordinatı sabit kalır.</a:t>
                </a:r>
              </a:p>
              <a:p>
                <a:pPr marL="342900" lvl="1" indent="-342900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tr-TR" altLang="tr-TR" sz="2400" dirty="0" smtClean="0"/>
                  <a:t>z koordinatı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alt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4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tr-TR" altLang="tr-TR" sz="2400" i="1">
                            <a:latin typeface="Cambria Math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tr-TR" altLang="tr-TR" sz="2400" dirty="0" smtClean="0"/>
                  <a:t> olan tüm noktaların x ve y koordinatları da sabit kalır.</a:t>
                </a:r>
              </a:p>
              <a:p>
                <a:pPr marL="342900" lvl="1" indent="-342900"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lang="tr-TR" altLang="tr-TR" sz="2400" dirty="0" smtClean="0"/>
                  <a:t>Diğer noktaların x ve y koordinatları, z koordinatlarının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alt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4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tr-TR" altLang="tr-TR" sz="2400" i="1">
                            <a:latin typeface="Cambria Math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tr-TR" altLang="tr-TR" sz="2400" dirty="0" smtClean="0"/>
                  <a:t> değerinden farklarına bağlı olarak kaykılır.</a:t>
                </a:r>
                <a:endParaRPr lang="tr-TR" altLang="tr-TR" sz="2400" dirty="0"/>
              </a:p>
              <a:p>
                <a:pPr marL="0" lvl="1" indent="0">
                  <a:spcBef>
                    <a:spcPts val="600"/>
                  </a:spcBef>
                  <a:buNone/>
                </a:pPr>
                <a:endParaRPr lang="tr-TR" altLang="tr-TR" sz="2000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tr-TR" altLang="tr-TR" sz="24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8424936" cy="4248472"/>
              </a:xfrm>
              <a:blipFill>
                <a:blip r:embed="rId3"/>
                <a:stretch>
                  <a:fillRect l="-1013" t="-1148" b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26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dirty="0" smtClean="0"/>
              <a:t>Genel Dönme Eksenleri</a:t>
            </a:r>
            <a:endParaRPr lang="en-US" altLang="tr-TR" dirty="0" smtClean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395536" y="1772816"/>
            <a:ext cx="8424936" cy="4536504"/>
          </a:xfrm>
        </p:spPr>
        <p:txBody>
          <a:bodyPr>
            <a:noAutofit/>
          </a:bodyPr>
          <a:lstStyle/>
          <a:p>
            <a:r>
              <a:rPr lang="tr-TR" altLang="tr-TR" sz="2800" dirty="0" smtClean="0"/>
              <a:t>Bir koordinat ekseniyle direkt olarak çakışmayan dönme eksenleri için </a:t>
            </a:r>
          </a:p>
          <a:p>
            <a:pPr lvl="1"/>
            <a:r>
              <a:rPr lang="tr-TR" altLang="tr-TR" sz="2400" dirty="0" smtClean="0"/>
              <a:t>dönme ekseni koordinat eksenlerinden herhangi biriyle çakıştırılır.</a:t>
            </a:r>
          </a:p>
          <a:p>
            <a:pPr lvl="1"/>
            <a:r>
              <a:rPr lang="tr-TR" altLang="tr-TR" sz="2400" dirty="0"/>
              <a:t>gerekli kaymalar ve koordinat eksenlerinde dönmelerin birleştirilmesiyle birleşik bir matris elde edilir.</a:t>
            </a:r>
          </a:p>
          <a:p>
            <a:pPr lvl="1"/>
            <a:endParaRPr lang="tr-TR" alt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358221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altLang="tr-TR" dirty="0" smtClean="0"/>
              <a:t>x Eksenine Paralel Bir Eksen Etrafında Döndürme</a:t>
            </a:r>
            <a:endParaRPr lang="en-US" altLang="tr-TR" dirty="0" smtClean="0"/>
          </a:p>
        </p:txBody>
      </p:sp>
      <p:pic>
        <p:nvPicPr>
          <p:cNvPr id="28675" name="AADGHLO0.jpg" descr="AADGHLO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4"/>
          <a:stretch/>
        </p:blipFill>
        <p:spPr bwMode="auto">
          <a:xfrm>
            <a:off x="3995936" y="1700808"/>
            <a:ext cx="5059113" cy="446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3672408" cy="4536504"/>
              </a:xfrm>
            </p:spPr>
            <p:txBody>
              <a:bodyPr>
                <a:noAutofit/>
              </a:bodyPr>
              <a:lstStyle/>
              <a:p>
                <a:r>
                  <a:rPr lang="tr-TR" altLang="tr-TR" sz="2000" dirty="0" smtClean="0"/>
                  <a:t>Bir nesneyi x eksenine paralel bir eksen etrafında döndürmek için gerekli olan dönüşümlerin sıralaması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tr-TR" altLang="tr-TR" sz="1600" dirty="0" smtClean="0"/>
                  <a:t>Orijinal nesne konumu ve dönme </a:t>
                </a:r>
                <a:r>
                  <a:rPr lang="tr-TR" altLang="tr-TR" sz="1600" smtClean="0"/>
                  <a:t>ekseni belirlenir</a:t>
                </a:r>
                <a:r>
                  <a:rPr lang="en-US" altLang="tr-TR" sz="1600" smtClean="0"/>
                  <a:t>.</a:t>
                </a:r>
                <a:endParaRPr lang="tr-TR" altLang="tr-TR" sz="1600" dirty="0" smtClean="0"/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tr-TR" altLang="tr-TR" sz="1600" dirty="0" smtClean="0"/>
                  <a:t>Nesne dönme </a:t>
                </a:r>
                <a:r>
                  <a:rPr lang="tr-TR" altLang="tr-TR" sz="1600" smtClean="0"/>
                  <a:t>ekseni paralel</a:t>
                </a:r>
                <a:r>
                  <a:rPr lang="en-US" altLang="tr-TR" sz="1600" smtClean="0"/>
                  <a:t>indeki x</a:t>
                </a:r>
                <a:r>
                  <a:rPr lang="tr-TR" altLang="tr-TR" sz="1600" smtClean="0"/>
                  <a:t> koordinat ekseni</a:t>
                </a:r>
                <a:r>
                  <a:rPr lang="en-US" altLang="tr-TR" sz="1600" smtClean="0"/>
                  <a:t> </a:t>
                </a:r>
                <a:r>
                  <a:rPr lang="tr-TR" altLang="tr-TR" sz="1600" smtClean="0"/>
                  <a:t>ile </a:t>
                </a:r>
                <a:r>
                  <a:rPr lang="tr-TR" altLang="tr-TR" sz="1600" dirty="0" smtClean="0"/>
                  <a:t>hizalanacak şekilde </a:t>
                </a:r>
                <a:r>
                  <a:rPr lang="tr-TR" altLang="tr-TR" sz="1600" dirty="0" err="1" smtClean="0"/>
                  <a:t>kaydırlır</a:t>
                </a:r>
                <a:r>
                  <a:rPr lang="tr-TR" altLang="tr-TR" sz="1600" dirty="0" smtClean="0"/>
                  <a:t>.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tr-TR" altLang="tr-TR" sz="1600" dirty="0" smtClean="0"/>
                  <a:t>İlgili eksen </a:t>
                </a:r>
                <a:r>
                  <a:rPr lang="tr-TR" altLang="tr-TR" sz="1600" smtClean="0"/>
                  <a:t>etrafında belirl</a:t>
                </a:r>
                <a:r>
                  <a:rPr lang="en-US" altLang="tr-TR" sz="1600" smtClean="0"/>
                  <a:t>enen</a:t>
                </a:r>
                <a:r>
                  <a:rPr lang="tr-TR" altLang="tr-TR" sz="1600" smtClean="0"/>
                  <a:t> miktar</a:t>
                </a:r>
                <a:r>
                  <a:rPr lang="en-US" altLang="tr-TR" sz="1600" smtClean="0"/>
                  <a:t>da</a:t>
                </a:r>
                <a:r>
                  <a:rPr lang="tr-TR" altLang="tr-TR" sz="1600" smtClean="0"/>
                  <a:t> </a:t>
                </a:r>
                <a:r>
                  <a:rPr lang="tr-TR" altLang="tr-TR" sz="1600" dirty="0" smtClean="0"/>
                  <a:t>dönme yapılır.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tr-TR" altLang="tr-TR" sz="1600" dirty="0" smtClean="0"/>
                  <a:t>Dönme ekseni orijinal konumuna gelecek şekilde nesne geri kaydırılır.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endParaRPr lang="tr-TR" altLang="tr-TR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000" b="1" i="1" smtClean="0">
                              <a:latin typeface="Cambria Math"/>
                            </a:rPr>
                            <m:t>𝑷</m:t>
                          </m:r>
                        </m:e>
                        <m:sup>
                          <m:r>
                            <a:rPr lang="tr-TR" altLang="tr-TR" sz="2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000" b="1" i="1" smtClean="0">
                              <a:latin typeface="Cambria Math"/>
                            </a:rPr>
                            <m:t>𝑻</m:t>
                          </m:r>
                        </m:e>
                        <m:sup>
                          <m:r>
                            <a:rPr lang="tr-TR" altLang="tr-TR" sz="20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tr-TR" altLang="tr-TR" sz="2000" b="0" i="1" smtClean="0">
                          <a:latin typeface="Cambria Math"/>
                        </a:rPr>
                        <m:t>.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1" i="1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tr-TR" sz="20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tr-TR" altLang="tr-TR" sz="2000" b="1" i="1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tr-TR" altLang="tr-TR" sz="2000" b="1" i="1" smtClean="0">
                          <a:latin typeface="Cambria Math"/>
                        </a:rPr>
                        <m:t>𝑻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.</m:t>
                      </m:r>
                      <m:r>
                        <a:rPr lang="tr-TR" altLang="tr-TR" sz="2000" b="1" i="1" smtClean="0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tr-TR" altLang="tr-TR" sz="2000" b="1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3672408" cy="4536504"/>
              </a:xfrm>
              <a:blipFill>
                <a:blip r:embed="rId4"/>
                <a:stretch>
                  <a:fillRect l="-1495" t="-806" r="-332" b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4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 smtClean="0"/>
              <a:t>Herhangi Bir </a:t>
            </a:r>
            <a:r>
              <a:rPr lang="tr-TR" altLang="tr-TR" dirty="0"/>
              <a:t>Eksen Etrafında </a:t>
            </a:r>
            <a:r>
              <a:rPr lang="tr-TR" altLang="tr-TR" dirty="0" smtClean="0"/>
              <a:t/>
            </a:r>
            <a:br>
              <a:rPr lang="tr-TR" altLang="tr-TR" dirty="0" smtClean="0"/>
            </a:br>
            <a:r>
              <a:rPr lang="tr-TR" altLang="tr-TR" dirty="0" smtClean="0"/>
              <a:t>3-B Döndürme</a:t>
            </a:r>
            <a:endParaRPr lang="en-US" altLang="tr-TR" dirty="0" smtClean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395536" y="1772816"/>
            <a:ext cx="8280920" cy="3600400"/>
          </a:xfrm>
        </p:spPr>
        <p:txBody>
          <a:bodyPr>
            <a:noAutofit/>
          </a:bodyPr>
          <a:lstStyle/>
          <a:p>
            <a:r>
              <a:rPr lang="tr-TR" altLang="tr-TR" sz="2200" dirty="0" smtClean="0"/>
              <a:t>Koordinat eksenlerine paralel olmayan herhangi </a:t>
            </a:r>
            <a:r>
              <a:rPr lang="tr-TR" altLang="tr-TR" sz="2200" dirty="0"/>
              <a:t>bir eksen </a:t>
            </a:r>
            <a:r>
              <a:rPr lang="tr-TR" altLang="tr-TR" sz="2200" dirty="0" smtClean="0"/>
              <a:t>etrafında döndürme yapılacaksa dönme </a:t>
            </a:r>
            <a:r>
              <a:rPr lang="tr-TR" altLang="tr-TR" sz="2200" dirty="0"/>
              <a:t>ekseninin z eksenine </a:t>
            </a:r>
            <a:r>
              <a:rPr lang="tr-TR" altLang="tr-TR" sz="2200" dirty="0" smtClean="0"/>
              <a:t>hizalanmasıyla dönme gerçekleştirilir.</a:t>
            </a:r>
          </a:p>
          <a:p>
            <a:r>
              <a:rPr lang="tr-TR" altLang="tr-TR" sz="2200" dirty="0" smtClean="0"/>
              <a:t>Bunun için beş dönüşüm </a:t>
            </a:r>
            <a:r>
              <a:rPr lang="tr-TR" altLang="tr-TR" sz="2200" dirty="0"/>
              <a:t>adımı olup ilgili birleşik </a:t>
            </a:r>
            <a:r>
              <a:rPr lang="tr-TR" altLang="tr-TR" sz="2200" dirty="0" smtClean="0"/>
              <a:t>matris türetilir.</a:t>
            </a:r>
          </a:p>
          <a:p>
            <a:pPr marL="800100" lvl="1" indent="-342900">
              <a:buFont typeface="+mj-lt"/>
              <a:buAutoNum type="arabicPeriod"/>
            </a:pPr>
            <a:r>
              <a:rPr lang="tr-TR" altLang="tr-TR" sz="1800" dirty="0" smtClean="0"/>
              <a:t>Dönme ekseni koordinat sistemi orijininden geçecek şekilde kaydırılır.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tr-TR" sz="1800" smtClean="0"/>
              <a:t>D</a:t>
            </a:r>
            <a:r>
              <a:rPr lang="tr-TR" altLang="tr-TR" sz="1800" smtClean="0"/>
              <a:t>önme </a:t>
            </a:r>
            <a:r>
              <a:rPr lang="tr-TR" altLang="tr-TR" sz="1800" dirty="0" smtClean="0"/>
              <a:t>ekseni koordinat eksenlerinden biriyle çakışacak şekilde </a:t>
            </a:r>
            <a:r>
              <a:rPr lang="tr-TR" altLang="tr-TR" sz="1800" smtClean="0"/>
              <a:t>döndürülür.</a:t>
            </a:r>
            <a:endParaRPr lang="en-US" altLang="tr-TR" sz="1800" smtClean="0"/>
          </a:p>
          <a:p>
            <a:pPr marL="1082675" lvl="1"/>
            <a:r>
              <a:rPr lang="tr-TR" altLang="tr-TR" sz="1800"/>
              <a:t>Genelde dönme ekseni z koordinat ekseniyle hizalanır</a:t>
            </a:r>
            <a:r>
              <a:rPr lang="tr-TR" altLang="tr-TR" sz="1800" smtClean="0"/>
              <a:t>.</a:t>
            </a:r>
            <a:endParaRPr lang="tr-TR" altLang="tr-TR" sz="1800" dirty="0" smtClean="0"/>
          </a:p>
          <a:p>
            <a:pPr marL="800100" lvl="1" indent="-342900">
              <a:buFont typeface="+mj-lt"/>
              <a:buAutoNum type="arabicPeriod" startAt="3"/>
            </a:pPr>
            <a:r>
              <a:rPr lang="tr-TR" altLang="tr-TR" sz="1800" dirty="0" smtClean="0"/>
              <a:t>Seçilen koordinat ekseni etrafında nesne belirlenen miktarda döndürülür.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tr-TR" altLang="tr-TR" sz="1800" dirty="0" smtClean="0"/>
              <a:t>Dönme eksenini orijinal oryantasyonuna getiren ters dönüşümler uygulanır.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tr-TR" altLang="tr-TR" sz="1800" dirty="0" smtClean="0"/>
              <a:t>Dönme eksenini orijinal konumuna getiren ters kaymalar </a:t>
            </a:r>
            <a:r>
              <a:rPr lang="tr-TR" altLang="tr-TR" sz="1800" smtClean="0"/>
              <a:t>uygulanır.</a:t>
            </a:r>
            <a:endParaRPr lang="tr-TR" altLang="tr-TR" sz="1800" dirty="0"/>
          </a:p>
        </p:txBody>
      </p:sp>
    </p:spTree>
    <p:extLst>
      <p:ext uri="{BB962C8B-B14F-4D97-AF65-F5344CB8AC3E}">
        <p14:creationId xmlns:p14="http://schemas.microsoft.com/office/powerpoint/2010/main" val="170790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dirty="0" smtClean="0"/>
              <a:t>Üç Boyutta Kayma </a:t>
            </a:r>
            <a:endParaRPr lang="en-US" altLang="tr-TR" dirty="0" smtClean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395536" y="1772816"/>
            <a:ext cx="8075240" cy="1440160"/>
          </a:xfrm>
        </p:spPr>
        <p:txBody>
          <a:bodyPr>
            <a:noAutofit/>
          </a:bodyPr>
          <a:lstStyle/>
          <a:p>
            <a:r>
              <a:rPr lang="tr-TR" altLang="tr-TR" sz="2800" dirty="0" smtClean="0"/>
              <a:t>Bir koordinat konumunu </a:t>
            </a:r>
            <a:r>
              <a:rPr lang="en-US" altLang="tr-TR" sz="2800" dirty="0" smtClean="0"/>
              <a:t>T </a:t>
            </a:r>
            <a:r>
              <a:rPr lang="en-US" altLang="tr-TR" sz="2800" dirty="0"/>
              <a:t>= (</a:t>
            </a:r>
            <a:r>
              <a:rPr lang="en-US" altLang="tr-TR" sz="2800" i="1" dirty="0" err="1"/>
              <a:t>t</a:t>
            </a:r>
            <a:r>
              <a:rPr lang="en-US" altLang="tr-TR" sz="2800" i="1" baseline="-25000" dirty="0" err="1"/>
              <a:t>x</a:t>
            </a:r>
            <a:r>
              <a:rPr lang="en-US" altLang="tr-TR" sz="2800" i="1" dirty="0"/>
              <a:t> , </a:t>
            </a:r>
            <a:r>
              <a:rPr lang="en-US" altLang="tr-TR" sz="2800" i="1" dirty="0" err="1"/>
              <a:t>t</a:t>
            </a:r>
            <a:r>
              <a:rPr lang="en-US" altLang="tr-TR" sz="2800" i="1" baseline="-25000" dirty="0" err="1"/>
              <a:t>y</a:t>
            </a:r>
            <a:r>
              <a:rPr lang="en-US" altLang="tr-TR" sz="2800" i="1" dirty="0"/>
              <a:t> , </a:t>
            </a:r>
            <a:r>
              <a:rPr lang="en-US" altLang="tr-TR" sz="2800" i="1" dirty="0" err="1"/>
              <a:t>t</a:t>
            </a:r>
            <a:r>
              <a:rPr lang="en-US" altLang="tr-TR" sz="2800" i="1" baseline="-25000" dirty="0" err="1"/>
              <a:t>z</a:t>
            </a:r>
            <a:r>
              <a:rPr lang="en-US" altLang="tr-TR" sz="2800" i="1" dirty="0"/>
              <a:t> </a:t>
            </a:r>
            <a:r>
              <a:rPr lang="en-US" altLang="tr-TR" sz="2800" dirty="0"/>
              <a:t>) </a:t>
            </a:r>
            <a:r>
              <a:rPr lang="tr-TR" altLang="tr-TR" sz="2800" dirty="0" smtClean="0"/>
              <a:t>kayma vektörüyle öteleme</a:t>
            </a:r>
            <a:r>
              <a:rPr lang="en-US" altLang="tr-TR" sz="2800" dirty="0" smtClean="0"/>
              <a:t>.</a:t>
            </a:r>
            <a:endParaRPr lang="tr-TR" altLang="tr-TR" sz="2800" dirty="0" smtClean="0"/>
          </a:p>
        </p:txBody>
      </p:sp>
      <p:pic>
        <p:nvPicPr>
          <p:cNvPr id="5" name="AADGHLH0.jpg" descr="AADGHLH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4"/>
          <a:stretch/>
        </p:blipFill>
        <p:spPr bwMode="auto">
          <a:xfrm>
            <a:off x="4355976" y="2996952"/>
            <a:ext cx="4133430" cy="31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683568" y="2852936"/>
                <a:ext cx="4248472" cy="22922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altLang="tr-TR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tr-TR" altLang="tr-TR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altLang="tr-TR" sz="24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tr-TR" altLang="tr-TR" sz="24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tr-TR" altLang="tr-TR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altLang="tr-TR" sz="24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tr-TR" altLang="tr-TR" sz="24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altLang="tr-T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tr-TR" altLang="tr-TR" sz="24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tr-TR" altLang="tr-T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tr-TR" altLang="tr-T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r-TR" altLang="tr-T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sz="2400" dirty="0" smtClean="0">
                  <a:ea typeface="Cambria Math"/>
                </a:endParaRPr>
              </a:p>
              <a:p>
                <a:endParaRPr lang="tr-TR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𝑷</m:t>
                          </m:r>
                        </m:e>
                        <m:sup>
                          <m:r>
                            <a:rPr lang="tr-TR" altLang="tr-TR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sz="2400" i="1">
                          <a:latin typeface="Cambria Math"/>
                        </a:rPr>
                        <m:t>=</m:t>
                      </m:r>
                      <m:r>
                        <a:rPr lang="tr-TR" sz="2400" b="1" i="1" dirty="0"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altLang="tr-TR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tr-TR" altLang="tr-TR" sz="24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tr-TR" altLang="tr-TR" sz="24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r>
                            <a:rPr lang="tr-TR" altLang="tr-TR" sz="24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tr-TR" altLang="tr-TR" sz="2400" b="1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tr-TR" altLang="tr-TR" sz="2400" b="1" i="1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tr-TR" altLang="tr-TR" sz="2400" b="1" dirty="0"/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852936"/>
                <a:ext cx="4248472" cy="229229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21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 smtClean="0"/>
              <a:t>Genel Bir </a:t>
            </a:r>
            <a:r>
              <a:rPr lang="tr-TR" altLang="tr-TR" dirty="0"/>
              <a:t>Eksen Etrafında </a:t>
            </a:r>
            <a:r>
              <a:rPr lang="tr-TR" altLang="tr-TR" dirty="0" smtClean="0"/>
              <a:t/>
            </a:r>
            <a:br>
              <a:rPr lang="tr-TR" altLang="tr-TR" dirty="0" smtClean="0"/>
            </a:br>
            <a:r>
              <a:rPr lang="tr-TR" altLang="tr-TR" dirty="0" smtClean="0"/>
              <a:t>Döndürme</a:t>
            </a:r>
            <a:endParaRPr lang="en-US" altLang="tr-TR" dirty="0" smtClean="0"/>
          </a:p>
        </p:txBody>
      </p:sp>
      <p:pic>
        <p:nvPicPr>
          <p:cNvPr id="30723" name="AADGHLP0.jpg" descr="AADGHLP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2"/>
          <a:stretch/>
        </p:blipFill>
        <p:spPr bwMode="auto">
          <a:xfrm>
            <a:off x="1475656" y="2331828"/>
            <a:ext cx="6054351" cy="4397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395536" y="1772816"/>
            <a:ext cx="8280920" cy="3600400"/>
          </a:xfrm>
        </p:spPr>
        <p:txBody>
          <a:bodyPr>
            <a:noAutofit/>
          </a:bodyPr>
          <a:lstStyle/>
          <a:p>
            <a:r>
              <a:rPr lang="tr-TR" altLang="tr-TR" sz="2200" dirty="0" smtClean="0"/>
              <a:t>Bunun için beş dönüşüm </a:t>
            </a:r>
            <a:r>
              <a:rPr lang="tr-TR" altLang="tr-TR" sz="2200" dirty="0"/>
              <a:t>adımı olup ilgili birleşik </a:t>
            </a:r>
            <a:r>
              <a:rPr lang="tr-TR" altLang="tr-TR" sz="2200" dirty="0" smtClean="0"/>
              <a:t>matris türetilir.</a:t>
            </a:r>
          </a:p>
        </p:txBody>
      </p:sp>
    </p:spTree>
    <p:extLst>
      <p:ext uri="{BB962C8B-B14F-4D97-AF65-F5344CB8AC3E}">
        <p14:creationId xmlns:p14="http://schemas.microsoft.com/office/powerpoint/2010/main" val="28764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/>
              <a:t>Herhangi Bir Eksen Etrafında </a:t>
            </a:r>
            <a:r>
              <a:rPr lang="tr-TR" altLang="tr-TR" dirty="0" smtClean="0"/>
              <a:t>Döndürme</a:t>
            </a:r>
            <a:endParaRPr lang="en-US" altLang="tr-TR" dirty="0" smtClean="0"/>
          </a:p>
        </p:txBody>
      </p:sp>
      <p:pic>
        <p:nvPicPr>
          <p:cNvPr id="32771" name="AADGHLQ0.jpg" descr="AADGHLQ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4"/>
          <a:stretch/>
        </p:blipFill>
        <p:spPr bwMode="auto">
          <a:xfrm>
            <a:off x="5531142" y="1772816"/>
            <a:ext cx="3233911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556792"/>
                <a:ext cx="4968552" cy="4392488"/>
              </a:xfrm>
            </p:spPr>
            <p:txBody>
              <a:bodyPr>
                <a:noAutofit/>
              </a:bodyPr>
              <a:lstStyle/>
              <a:p>
                <a:r>
                  <a:rPr lang="tr-TR" altLang="tr-TR" sz="2000" dirty="0" smtClean="0"/>
                  <a:t>Kesikli çizgi ile gösterilmiş dönme ekseni </a:t>
                </a:r>
                <a:r>
                  <a:rPr lang="en-US" altLang="tr-TR" sz="2000" b="1" dirty="0"/>
                  <a:t>P</a:t>
                </a:r>
                <a:r>
                  <a:rPr lang="en-US" altLang="tr-TR" sz="2000" baseline="-25000" dirty="0"/>
                  <a:t>1</a:t>
                </a:r>
                <a:r>
                  <a:rPr lang="en-US" altLang="tr-TR" sz="2000" dirty="0"/>
                  <a:t> </a:t>
                </a:r>
                <a:r>
                  <a:rPr lang="tr-TR" altLang="tr-TR" sz="2000" dirty="0"/>
                  <a:t>ve </a:t>
                </a:r>
                <a:r>
                  <a:rPr lang="en-US" altLang="tr-TR" sz="2000" b="1" dirty="0"/>
                  <a:t>P</a:t>
                </a:r>
                <a:r>
                  <a:rPr lang="en-US" altLang="tr-TR" sz="2000" baseline="-25000" dirty="0"/>
                  <a:t>2</a:t>
                </a:r>
                <a:r>
                  <a:rPr lang="tr-TR" altLang="tr-TR" sz="2000" baseline="-25000" dirty="0"/>
                  <a:t> </a:t>
                </a:r>
                <a:r>
                  <a:rPr lang="tr-TR" altLang="tr-TR" sz="2000" dirty="0"/>
                  <a:t>noktaları ile tanımlanmıştır.</a:t>
                </a:r>
              </a:p>
              <a:p>
                <a:r>
                  <a:rPr lang="tr-TR" altLang="tr-TR" sz="2000" dirty="0" smtClean="0"/>
                  <a:t>Dönmenin saat yönünün tersine olacağı varsayılırsa</a:t>
                </a:r>
              </a:p>
              <a:p>
                <a:pPr marL="0" indent="0">
                  <a:buNone/>
                </a:pPr>
                <a:r>
                  <a:rPr lang="tr-TR" altLang="tr-TR" sz="2000" b="1" dirty="0"/>
                  <a:t>  </a:t>
                </a:r>
                <a:r>
                  <a:rPr lang="tr-TR" altLang="tr-TR" sz="2000" b="1" dirty="0" smtClean="0"/>
                  <a:t>     </a:t>
                </a:r>
                <a14:m>
                  <m:oMath xmlns:m="http://schemas.openxmlformats.org/officeDocument/2006/math">
                    <m:r>
                      <a:rPr lang="tr-TR" altLang="tr-TR" sz="2000" b="1" i="1" smtClean="0">
                        <a:latin typeface="Cambria Math"/>
                      </a:rPr>
                      <m:t>𝑽</m:t>
                    </m:r>
                    <m:r>
                      <a:rPr lang="tr-TR" altLang="tr-TR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tr-TR" altLang="tr-T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0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tr-TR" altLang="tr-TR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tr-TR" altLang="tr-TR" sz="20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tr-TR" altLang="tr-T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0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tr-TR" altLang="tr-T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tr-TR" altLang="tr-TR" sz="2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tr-TR" altLang="tr-TR" sz="2000" b="0" dirty="0" smtClean="0"/>
                  <a:t>           </a:t>
                </a:r>
                <a14:m>
                  <m:oMath xmlns:m="http://schemas.openxmlformats.org/officeDocument/2006/math">
                    <m:r>
                      <a:rPr lang="tr-TR" altLang="tr-TR" sz="20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tr-TR" altLang="tr-TR" sz="2000" b="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tr-TR" altLang="tr-TR" sz="20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tr-TR" altLang="tr-T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altLang="tr-TR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tr-TR" altLang="tr-TR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tr-TR" altLang="tr-TR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tr-TR" altLang="tr-T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altLang="tr-TR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tr-TR" altLang="tr-TR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tr-TR" altLang="tr-TR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tr-TR" altLang="tr-T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altLang="tr-TR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tr-TR" altLang="tr-TR" sz="2000" dirty="0" smtClean="0"/>
              </a:p>
              <a:p>
                <a:r>
                  <a:rPr lang="tr-TR" altLang="tr-TR" sz="2000" dirty="0" smtClean="0"/>
                  <a:t>Dönme </a:t>
                </a:r>
                <a:r>
                  <a:rPr lang="tr-TR" altLang="tr-TR" sz="2000" dirty="0"/>
                  <a:t>saat </a:t>
                </a:r>
                <a:r>
                  <a:rPr lang="tr-TR" altLang="tr-TR" sz="2000" dirty="0" smtClean="0"/>
                  <a:t>yönünde olursa </a:t>
                </a:r>
                <a14:m>
                  <m:oMath xmlns:m="http://schemas.openxmlformats.org/officeDocument/2006/math">
                    <m:r>
                      <a:rPr lang="tr-TR" altLang="tr-TR" sz="2000" b="1" i="1">
                        <a:latin typeface="Cambria Math"/>
                      </a:rPr>
                      <m:t>𝑽</m:t>
                    </m:r>
                    <m:r>
                      <a:rPr lang="tr-TR" altLang="tr-TR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tr-TR" altLang="tr-TR" sz="2000" dirty="0" smtClean="0"/>
                  <a:t>vektörü </a:t>
                </a:r>
                <a:r>
                  <a:rPr lang="en-US" altLang="tr-TR" sz="2000" b="1" dirty="0"/>
                  <a:t>P</a:t>
                </a:r>
                <a:r>
                  <a:rPr lang="en-US" altLang="tr-TR" sz="2000" baseline="-25000" dirty="0"/>
                  <a:t>2 </a:t>
                </a:r>
                <a:r>
                  <a:rPr lang="tr-TR" altLang="tr-TR" sz="2000" dirty="0" smtClean="0"/>
                  <a:t>noktasından </a:t>
                </a:r>
                <a:r>
                  <a:rPr lang="en-US" altLang="tr-TR" sz="2000" b="1" dirty="0"/>
                  <a:t>P</a:t>
                </a:r>
                <a:r>
                  <a:rPr lang="en-US" altLang="tr-TR" sz="2000" baseline="-25000" dirty="0"/>
                  <a:t>1 </a:t>
                </a:r>
                <a:r>
                  <a:rPr lang="tr-TR" altLang="tr-TR" sz="2000" dirty="0" smtClean="0"/>
                  <a:t>noktasına doğru bulunur.</a:t>
                </a:r>
              </a:p>
              <a:p>
                <a:r>
                  <a:rPr lang="tr-TR" altLang="tr-TR" sz="2000" dirty="0"/>
                  <a:t>Birim eksen vektörü </a:t>
                </a:r>
                <a:r>
                  <a:rPr lang="en-US" altLang="tr-TR" sz="2000" b="1" dirty="0"/>
                  <a:t>u</a:t>
                </a:r>
                <a:r>
                  <a:rPr lang="tr-TR" altLang="tr-TR" sz="2000" dirty="0"/>
                  <a:t>’</a:t>
                </a:r>
                <a:r>
                  <a:rPr lang="tr-TR" altLang="tr-TR" sz="2000" dirty="0" err="1"/>
                  <a:t>nun</a:t>
                </a:r>
                <a:r>
                  <a:rPr lang="tr-TR" altLang="tr-TR" sz="2000" dirty="0"/>
                  <a:t> yönü belirlenen dönme doğrultusunda belirlenir</a:t>
                </a:r>
                <a:r>
                  <a:rPr lang="tr-TR" altLang="tr-TR" sz="2000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b="1" i="1" smtClean="0">
                          <a:latin typeface="Cambria Math"/>
                        </a:rPr>
                        <m:t>𝒖</m:t>
                      </m:r>
                      <m:r>
                        <a:rPr lang="tr-TR" altLang="tr-TR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altLang="tr-T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altLang="tr-TR" sz="2000" b="1" i="1" smtClean="0">
                              <a:latin typeface="Cambria Math"/>
                            </a:rPr>
                            <m:t>𝑽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tr-TR" altLang="tr-TR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altLang="tr-TR" sz="2000" b="1" i="1">
                                  <a:latin typeface="Cambria Math"/>
                                </a:rPr>
                                <m:t>𝑽</m:t>
                              </m:r>
                            </m:e>
                          </m:d>
                        </m:den>
                      </m:f>
                      <m:r>
                        <a:rPr lang="tr-TR" altLang="tr-TR" sz="2000" b="0" i="1" smtClean="0">
                          <a:latin typeface="Cambria Math"/>
                        </a:rPr>
                        <m:t>=(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𝑎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,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𝑏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,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𝑐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 smtClean="0"/>
              </a:p>
              <a:p>
                <a:r>
                  <a:rPr lang="tr-TR" altLang="tr-TR" sz="2000" dirty="0" smtClean="0"/>
                  <a:t>(</a:t>
                </a:r>
                <a:r>
                  <a:rPr lang="tr-TR" altLang="tr-TR" sz="2000" dirty="0" err="1" smtClean="0"/>
                  <a:t>a,b,c</a:t>
                </a:r>
                <a:r>
                  <a:rPr lang="tr-TR" altLang="tr-TR" sz="2000" dirty="0" smtClean="0"/>
                  <a:t>) bileşenleri dönme ekseni için yön kosinüsleridir (</a:t>
                </a:r>
                <a:r>
                  <a:rPr lang="tr-TR" altLang="tr-TR" sz="2000" dirty="0" err="1" smtClean="0"/>
                  <a:t>direction</a:t>
                </a:r>
                <a:r>
                  <a:rPr lang="tr-TR" altLang="tr-TR" sz="2000" dirty="0" smtClean="0"/>
                  <a:t> </a:t>
                </a:r>
                <a:r>
                  <a:rPr lang="tr-TR" altLang="tr-TR" sz="2000" dirty="0" err="1" smtClean="0"/>
                  <a:t>cosines</a:t>
                </a:r>
                <a:r>
                  <a:rPr lang="tr-TR" altLang="tr-TR" sz="2000" dirty="0" smtClean="0"/>
                  <a:t>).</a:t>
                </a:r>
                <a:endParaRPr lang="tr-TR" altLang="tr-TR" sz="2000" dirty="0"/>
              </a:p>
              <a:p>
                <a:pPr marL="0" indent="0">
                  <a:buNone/>
                </a:pPr>
                <a:endParaRPr lang="tr-TR" altLang="tr-TR" sz="2000" dirty="0"/>
              </a:p>
              <a:p>
                <a:pPr marL="0" indent="0">
                  <a:buNone/>
                </a:pPr>
                <a:endParaRPr lang="tr-TR" altLang="tr-TR" sz="2000" dirty="0"/>
              </a:p>
            </p:txBody>
          </p:sp>
        </mc:Choice>
        <mc:Fallback xmlns="">
          <p:sp>
            <p:nvSpPr>
              <p:cNvPr id="5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556792"/>
                <a:ext cx="4968552" cy="4392488"/>
              </a:xfrm>
              <a:blipFill rotWithShape="1">
                <a:blip r:embed="rId4"/>
                <a:stretch>
                  <a:fillRect l="-1104" t="-693" r="-1104" b="-9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4973575" y="5517231"/>
                <a:ext cx="3975704" cy="60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b="0" i="1" smtClean="0">
                          <a:latin typeface="Cambria Math"/>
                        </a:rPr>
                        <m:t>𝑎</m:t>
                      </m:r>
                      <m:r>
                        <a:rPr lang="tr-TR" altLang="tr-T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alt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altLang="tr-TR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altLang="tr-T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alt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altLang="tr-T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tr-TR" alt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altLang="tr-TR" b="1" i="1">
                                  <a:latin typeface="Cambria Math"/>
                                </a:rPr>
                                <m:t>𝑽</m:t>
                              </m:r>
                            </m:e>
                          </m:d>
                        </m:den>
                      </m:f>
                      <m:r>
                        <a:rPr lang="tr-TR" altLang="tr-TR" b="0" i="1" smtClean="0">
                          <a:latin typeface="Cambria Math"/>
                        </a:rPr>
                        <m:t>, </m:t>
                      </m:r>
                      <m:r>
                        <a:rPr lang="tr-TR" altLang="tr-TR" b="0" i="1" smtClean="0">
                          <a:latin typeface="Cambria Math"/>
                        </a:rPr>
                        <m:t>𝑏</m:t>
                      </m:r>
                      <m:r>
                        <a:rPr lang="tr-TR" altLang="tr-T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alt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altLang="tr-TR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altLang="tr-T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alt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altLang="tr-T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tr-TR" alt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altLang="tr-TR" b="1" i="1">
                                  <a:latin typeface="Cambria Math"/>
                                </a:rPr>
                                <m:t>𝑽</m:t>
                              </m:r>
                            </m:e>
                          </m:d>
                        </m:den>
                      </m:f>
                      <m:r>
                        <a:rPr lang="tr-TR" altLang="tr-TR" b="0" i="0" smtClean="0">
                          <a:latin typeface="Cambria Math"/>
                        </a:rPr>
                        <m:t>,</m:t>
                      </m:r>
                      <m:r>
                        <a:rPr lang="tr-TR" altLang="tr-TR" b="0" i="1" smtClean="0">
                          <a:latin typeface="Cambria Math"/>
                        </a:rPr>
                        <m:t>𝑐</m:t>
                      </m:r>
                      <m:r>
                        <a:rPr lang="tr-TR" altLang="tr-T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alt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altLang="tr-TR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altLang="tr-TR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alt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altLang="tr-T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tr-TR" alt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altLang="tr-TR" b="1" i="1">
                                  <a:latin typeface="Cambria Math"/>
                                </a:rPr>
                                <m:t>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tr-TR" altLang="tr-TR" dirty="0"/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575" y="5517231"/>
                <a:ext cx="3975704" cy="60388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55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/>
              <a:t>Herhangi Bir Eksen Etrafında Döndürme </a:t>
            </a:r>
            <a:r>
              <a:rPr lang="tr-TR" altLang="tr-TR" dirty="0" smtClean="0"/>
              <a:t>I</a:t>
            </a:r>
            <a:endParaRPr lang="en-US" altLang="tr-TR" dirty="0" smtClean="0"/>
          </a:p>
        </p:txBody>
      </p:sp>
      <p:pic>
        <p:nvPicPr>
          <p:cNvPr id="34819" name="AADGHLR0.jpg" descr="AADGHLR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7"/>
          <a:stretch/>
        </p:blipFill>
        <p:spPr bwMode="auto">
          <a:xfrm>
            <a:off x="4860032" y="2492896"/>
            <a:ext cx="3914312" cy="3442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4248472" cy="3600400"/>
              </a:xfrm>
            </p:spPr>
            <p:txBody>
              <a:bodyPr>
                <a:noAutofit/>
              </a:bodyPr>
              <a:lstStyle/>
              <a:p>
                <a:r>
                  <a:rPr lang="tr-TR" altLang="tr-TR" sz="2400" dirty="0" smtClean="0"/>
                  <a:t>Dönme ekseninin koordinat orijinine </a:t>
                </a:r>
                <a:r>
                  <a:rPr lang="tr-TR" altLang="tr-TR" sz="2400" dirty="0"/>
                  <a:t>çekilmesi </a:t>
                </a:r>
                <a14:m>
                  <m:oMath xmlns:m="http://schemas.openxmlformats.org/officeDocument/2006/math">
                    <m:r>
                      <a:rPr lang="tr-TR" altLang="tr-TR" sz="2400" b="1" i="1" smtClean="0">
                        <a:latin typeface="Cambria Math"/>
                      </a:rPr>
                      <m:t>𝒖</m:t>
                    </m:r>
                    <m:r>
                      <a:rPr lang="tr-TR" altLang="tr-TR" sz="2400" b="1" i="1">
                        <a:latin typeface="Cambria Math"/>
                      </a:rPr>
                      <m:t> </m:t>
                    </m:r>
                  </m:oMath>
                </a14:m>
                <a:r>
                  <a:rPr lang="tr-TR" altLang="tr-TR" sz="2400" dirty="0" smtClean="0"/>
                  <a:t>vektörünün </a:t>
                </a:r>
                <a:r>
                  <a:rPr lang="en-US" altLang="tr-TR" sz="2400" b="1" dirty="0" smtClean="0"/>
                  <a:t>P</a:t>
                </a:r>
                <a:r>
                  <a:rPr lang="en-US" altLang="tr-TR" sz="2400" baseline="-25000" dirty="0" smtClean="0"/>
                  <a:t>1 </a:t>
                </a:r>
                <a:r>
                  <a:rPr lang="tr-TR" altLang="tr-TR" sz="2400" dirty="0" smtClean="0"/>
                  <a:t>noktası koordinatları ters işarette kullanılarak yapılır.</a:t>
                </a:r>
                <a:endParaRPr lang="tr-TR" altLang="tr-TR" sz="2400" dirty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4248472" cy="3600400"/>
              </a:xfrm>
              <a:blipFill>
                <a:blip r:embed="rId4"/>
                <a:stretch>
                  <a:fillRect l="-2009" t="-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1259632" y="4509120"/>
                <a:ext cx="3240360" cy="14555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400" b="1" i="1" smtClean="0">
                          <a:latin typeface="Cambria Math"/>
                          <a:ea typeface="Cambria Math"/>
                        </a:rPr>
                        <m:t>𝑻</m:t>
                      </m:r>
                      <m:r>
                        <a:rPr lang="tr-TR" altLang="tr-TR" sz="24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4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r-TR" alt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tr-TR" altLang="tr-TR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r-TR" alt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r-TR" altLang="tr-TR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r-TR" altLang="tr-T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tr-TR" altLang="tr-TR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509120"/>
                <a:ext cx="3240360" cy="145552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84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/>
              <a:t>Herhangi Bir Eksen Etrafında Döndürme </a:t>
            </a:r>
            <a:r>
              <a:rPr lang="tr-TR" altLang="tr-TR" dirty="0" smtClean="0"/>
              <a:t>II</a:t>
            </a:r>
            <a:endParaRPr lang="en-US" altLang="tr-TR" dirty="0" smtClean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395536" y="1772816"/>
            <a:ext cx="4752528" cy="4608512"/>
          </a:xfrm>
        </p:spPr>
        <p:txBody>
          <a:bodyPr>
            <a:noAutofit/>
          </a:bodyPr>
          <a:lstStyle/>
          <a:p>
            <a:pPr algn="just"/>
            <a:r>
              <a:rPr lang="en-US" altLang="tr-TR" sz="2800" b="1" dirty="0" smtClean="0"/>
              <a:t>u</a:t>
            </a:r>
            <a:r>
              <a:rPr lang="en-US" altLang="tr-TR" sz="2800" dirty="0" smtClean="0"/>
              <a:t> </a:t>
            </a:r>
            <a:r>
              <a:rPr lang="tr-TR" altLang="tr-TR" sz="2800" dirty="0" smtClean="0"/>
              <a:t>birim vektörü </a:t>
            </a:r>
            <a:r>
              <a:rPr lang="en-US" altLang="tr-TR" sz="2800" i="1" dirty="0" smtClean="0"/>
              <a:t>x</a:t>
            </a:r>
            <a:r>
              <a:rPr lang="en-US" altLang="tr-TR" sz="2800" dirty="0" smtClean="0"/>
              <a:t> </a:t>
            </a:r>
            <a:r>
              <a:rPr lang="tr-TR" altLang="tr-TR" sz="2800" dirty="0" smtClean="0"/>
              <a:t>ekseni etrafında döndürülerek önce </a:t>
            </a:r>
            <a:r>
              <a:rPr lang="en-US" altLang="tr-TR" sz="2800" i="1" dirty="0" err="1" smtClean="0"/>
              <a:t>xz</a:t>
            </a:r>
            <a:r>
              <a:rPr lang="en-US" altLang="tr-TR" sz="2800" dirty="0" smtClean="0"/>
              <a:t> </a:t>
            </a:r>
            <a:r>
              <a:rPr lang="tr-TR" altLang="tr-TR" sz="2800" dirty="0" smtClean="0"/>
              <a:t>düzlemine taşınır.</a:t>
            </a:r>
          </a:p>
          <a:p>
            <a:pPr algn="just"/>
            <a:r>
              <a:rPr lang="tr-TR" altLang="tr-TR" sz="2800" dirty="0" smtClean="0"/>
              <a:t>Ardından</a:t>
            </a:r>
            <a:r>
              <a:rPr lang="en-US" altLang="tr-TR" sz="2800" dirty="0" smtClean="0"/>
              <a:t> </a:t>
            </a:r>
            <a:r>
              <a:rPr lang="en-US" altLang="tr-TR" sz="2800" i="1" dirty="0"/>
              <a:t>y</a:t>
            </a:r>
            <a:r>
              <a:rPr lang="en-US" altLang="tr-TR" sz="2800" dirty="0"/>
              <a:t> </a:t>
            </a:r>
            <a:r>
              <a:rPr lang="tr-TR" altLang="tr-TR" sz="2800" dirty="0" smtClean="0"/>
              <a:t>ekseni etrafında döndürülerek tam </a:t>
            </a:r>
            <a:r>
              <a:rPr lang="en-US" altLang="tr-TR" sz="2800" i="1" dirty="0" smtClean="0"/>
              <a:t>z</a:t>
            </a:r>
            <a:r>
              <a:rPr lang="en-US" altLang="tr-TR" sz="2800" dirty="0" smtClean="0"/>
              <a:t> </a:t>
            </a:r>
            <a:r>
              <a:rPr lang="tr-TR" altLang="tr-TR" sz="2800" dirty="0" smtClean="0"/>
              <a:t>ekseniyle hizalanır</a:t>
            </a:r>
            <a:r>
              <a:rPr lang="en-US" altLang="tr-TR" sz="2800" dirty="0" smtClean="0"/>
              <a:t>.</a:t>
            </a:r>
            <a:endParaRPr lang="tr-TR" altLang="tr-TR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1772816"/>
            <a:ext cx="277177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157920"/>
            <a:ext cx="271462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01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/>
              <a:t>Herhangi Bir Eksen Etrafında Döndürme </a:t>
            </a:r>
            <a:r>
              <a:rPr lang="tr-TR" altLang="tr-TR" dirty="0" smtClean="0"/>
              <a:t>II</a:t>
            </a:r>
            <a:endParaRPr lang="en-US" altLang="tr-TR" dirty="0" smtClean="0"/>
          </a:p>
        </p:txBody>
      </p:sp>
      <p:pic>
        <p:nvPicPr>
          <p:cNvPr id="38915" name="AADGHLT0.jpg" descr="AADGHLT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4"/>
          <a:stretch/>
        </p:blipFill>
        <p:spPr bwMode="auto">
          <a:xfrm>
            <a:off x="4793874" y="2817439"/>
            <a:ext cx="4006887" cy="349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4536504" cy="4464496"/>
              </a:xfrm>
            </p:spPr>
            <p:txBody>
              <a:bodyPr>
                <a:noAutofit/>
              </a:bodyPr>
              <a:lstStyle/>
              <a:p>
                <a:r>
                  <a:rPr lang="en-US" altLang="tr-TR" sz="2400" b="1" dirty="0" smtClean="0"/>
                  <a:t>u</a:t>
                </a:r>
                <a:r>
                  <a:rPr lang="en-US" altLang="tr-TR" sz="2400" dirty="0"/>
                  <a:t> </a:t>
                </a:r>
                <a:r>
                  <a:rPr lang="tr-TR" altLang="tr-TR" sz="2400" dirty="0"/>
                  <a:t>birim vektörünü </a:t>
                </a:r>
                <a:r>
                  <a:rPr lang="en-US" altLang="tr-TR" sz="2400" i="1" dirty="0"/>
                  <a:t>x</a:t>
                </a:r>
                <a:r>
                  <a:rPr lang="en-US" altLang="tr-TR" sz="2400" dirty="0"/>
                  <a:t> </a:t>
                </a:r>
                <a:r>
                  <a:rPr lang="tr-TR" altLang="tr-TR" sz="2400" dirty="0"/>
                  <a:t>ekseni etrafında </a:t>
                </a:r>
                <a:r>
                  <a:rPr lang="tr-TR" altLang="tr-TR" sz="2400" dirty="0" smtClean="0"/>
                  <a:t>döndürüp </a:t>
                </a:r>
                <a:r>
                  <a:rPr lang="en-US" altLang="tr-TR" sz="2400" i="1" dirty="0" err="1" smtClean="0"/>
                  <a:t>xz</a:t>
                </a:r>
                <a:r>
                  <a:rPr lang="en-US" altLang="tr-TR" sz="2400" dirty="0" smtClean="0"/>
                  <a:t> </a:t>
                </a:r>
                <a:r>
                  <a:rPr lang="tr-TR" altLang="tr-TR" sz="2400" dirty="0"/>
                  <a:t>düzlemine taşıyan dönüşümü bulmak için </a:t>
                </a:r>
                <a:r>
                  <a:rPr lang="en-US" altLang="tr-TR" sz="2400" b="1" dirty="0"/>
                  <a:t>u</a:t>
                </a:r>
                <a:r>
                  <a:rPr lang="tr-TR" altLang="tr-TR" sz="2400" dirty="0"/>
                  <a:t>’</a:t>
                </a:r>
                <a:r>
                  <a:rPr lang="tr-TR" altLang="tr-TR" sz="2400" dirty="0" err="1"/>
                  <a:t>nun</a:t>
                </a:r>
                <a:r>
                  <a:rPr lang="tr-TR" altLang="tr-TR" sz="2400" dirty="0"/>
                  <a:t> </a:t>
                </a:r>
                <a:r>
                  <a:rPr lang="en-US" altLang="tr-TR" sz="2400" i="1" dirty="0" err="1"/>
                  <a:t>yz</a:t>
                </a:r>
                <a:r>
                  <a:rPr lang="en-US" altLang="tr-TR" sz="2400" i="1" dirty="0"/>
                  <a:t> </a:t>
                </a:r>
                <a:r>
                  <a:rPr lang="tr-TR" altLang="tr-TR" sz="2400" dirty="0"/>
                  <a:t>düzlemine izdüşümü olan </a:t>
                </a:r>
                <a:r>
                  <a:rPr lang="en-US" altLang="tr-TR" sz="2400" b="1" dirty="0"/>
                  <a:t>u</a:t>
                </a:r>
                <a:r>
                  <a:rPr lang="en-US" altLang="tr-TR" sz="2400" i="1" dirty="0"/>
                  <a:t>'</a:t>
                </a:r>
                <a:r>
                  <a:rPr lang="en-US" altLang="tr-TR" sz="2400" dirty="0"/>
                  <a:t> </a:t>
                </a:r>
                <a:r>
                  <a:rPr lang="tr-TR" altLang="tr-TR" sz="2400" dirty="0" smtClean="0"/>
                  <a:t>vektörü bulunur.</a:t>
                </a:r>
              </a:p>
              <a:p>
                <a:r>
                  <a:rPr lang="tr-TR" altLang="tr-TR" sz="2400" dirty="0" smtClean="0"/>
                  <a:t>Ardından </a:t>
                </a:r>
                <a:r>
                  <a:rPr lang="en-US" altLang="tr-TR" sz="2400" b="1" dirty="0" smtClean="0"/>
                  <a:t>u</a:t>
                </a:r>
                <a:r>
                  <a:rPr lang="tr-TR" altLang="tr-TR" sz="2400" b="1" dirty="0" smtClean="0"/>
                  <a:t>’ </a:t>
                </a:r>
                <a:r>
                  <a:rPr lang="tr-TR" altLang="tr-TR" sz="2400" dirty="0" smtClean="0"/>
                  <a:t>vektörünün</a:t>
                </a:r>
                <a:r>
                  <a:rPr lang="en-US" altLang="tr-TR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tr-T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400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tr-TR" altLang="tr-TR" sz="2400" b="0" i="1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tr-TR" altLang="tr-TR" sz="2400" i="1" dirty="0" smtClean="0"/>
                  <a:t> </a:t>
                </a:r>
                <a:r>
                  <a:rPr lang="tr-TR" altLang="tr-TR" sz="2400" dirty="0" smtClean="0"/>
                  <a:t>birim vektörü ile arasındaki açı olan </a:t>
                </a:r>
                <a:r>
                  <a:rPr lang="en-US" altLang="tr-TR" sz="2400" i="1" dirty="0" smtClean="0"/>
                  <a:t>α</a:t>
                </a:r>
                <a:r>
                  <a:rPr lang="en-US" altLang="tr-TR" sz="2400" dirty="0" smtClean="0"/>
                  <a:t> </a:t>
                </a:r>
                <a:r>
                  <a:rPr lang="tr-TR" altLang="tr-TR" sz="2400" dirty="0" smtClean="0"/>
                  <a:t>belirlenir.</a:t>
                </a:r>
              </a:p>
              <a:p>
                <a:r>
                  <a:rPr lang="en-US" altLang="tr-TR" sz="2400" i="1" dirty="0"/>
                  <a:t>α </a:t>
                </a:r>
                <a:r>
                  <a:rPr lang="tr-TR" altLang="tr-TR" sz="2400" dirty="0" smtClean="0"/>
                  <a:t>açısında x ekseni etrafında dönüş ile x</a:t>
                </a:r>
                <a:r>
                  <a:rPr lang="en-US" altLang="tr-TR" sz="2400" i="1" dirty="0" smtClean="0"/>
                  <a:t>z</a:t>
                </a:r>
                <a:r>
                  <a:rPr lang="en-US" altLang="tr-TR" sz="2400" dirty="0" smtClean="0"/>
                  <a:t> </a:t>
                </a:r>
                <a:r>
                  <a:rPr lang="tr-TR" altLang="tr-TR" sz="2400" dirty="0" smtClean="0"/>
                  <a:t>düzlemine dönüş gerçekleştirilir</a:t>
                </a:r>
                <a:r>
                  <a:rPr lang="en-US" altLang="tr-TR" sz="2400" dirty="0" smtClean="0"/>
                  <a:t>.</a:t>
                </a:r>
                <a:endParaRPr lang="tr-TR" altLang="tr-TR" sz="24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4536504" cy="4464496"/>
              </a:xfrm>
              <a:blipFill rotWithShape="1">
                <a:blip r:embed="rId4"/>
                <a:stretch>
                  <a:fillRect l="-1882" t="-1093" r="-672" b="-6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6228184" y="1916832"/>
                <a:ext cx="2116349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r-TR" sz="2000" b="1" i="1" dirty="0" smtClean="0">
                          <a:latin typeface="Cambria Math"/>
                        </a:rPr>
                        <m:t>𝒖</m:t>
                      </m:r>
                      <m:r>
                        <a:rPr lang="en-US" altLang="tr-TR" sz="2000" i="1" dirty="0">
                          <a:latin typeface="Cambria Math"/>
                        </a:rPr>
                        <m:t>‘</m:t>
                      </m:r>
                      <m:r>
                        <a:rPr lang="tr-TR" altLang="tr-TR" sz="2000" i="1" dirty="0">
                          <a:latin typeface="Cambria Math"/>
                        </a:rPr>
                        <m:t>=(0,</m:t>
                      </m:r>
                      <m:r>
                        <a:rPr lang="tr-TR" altLang="tr-TR" sz="2000" i="1" dirty="0">
                          <a:latin typeface="Cambria Math"/>
                        </a:rPr>
                        <m:t>𝑏</m:t>
                      </m:r>
                      <m:r>
                        <a:rPr lang="tr-TR" altLang="tr-TR" sz="2000" i="1" dirty="0">
                          <a:latin typeface="Cambria Math"/>
                        </a:rPr>
                        <m:t>,</m:t>
                      </m:r>
                      <m:r>
                        <a:rPr lang="tr-TR" altLang="tr-TR" sz="2000" i="1" dirty="0">
                          <a:latin typeface="Cambria Math"/>
                        </a:rPr>
                        <m:t>𝑐</m:t>
                      </m:r>
                      <m:r>
                        <a:rPr lang="tr-TR" altLang="tr-TR" sz="20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tr-TR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000" b="1" i="1">
                              <a:latin typeface="Cambria Math"/>
                            </a:rPr>
                            <m:t>𝒛</m:t>
                          </m:r>
                        </m:sub>
                      </m:sSub>
                      <m:r>
                        <a:rPr lang="tr-TR" altLang="tr-TR" sz="2000" i="1" dirty="0">
                          <a:latin typeface="Cambria Math"/>
                        </a:rPr>
                        <m:t>=(0,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0</m:t>
                      </m:r>
                      <m:r>
                        <a:rPr lang="tr-TR" altLang="tr-TR" sz="2000" i="1" dirty="0">
                          <a:latin typeface="Cambria Math"/>
                        </a:rPr>
                        <m:t>,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1</m:t>
                      </m:r>
                      <m:r>
                        <a:rPr lang="tr-TR" altLang="tr-TR" sz="20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/>
              </a:p>
              <a:p>
                <a:pPr lvl="1"/>
                <a:endParaRPr lang="tr-TR" altLang="tr-TR" sz="2000" dirty="0"/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1916832"/>
                <a:ext cx="2116349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11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i="1" dirty="0"/>
              <a:t>α</a:t>
            </a:r>
            <a:r>
              <a:rPr lang="en-US" altLang="tr-TR" dirty="0"/>
              <a:t> </a:t>
            </a:r>
            <a:r>
              <a:rPr lang="tr-TR" altLang="tr-TR" dirty="0" smtClean="0"/>
              <a:t>Değerini Belirlemek İçin I</a:t>
            </a:r>
            <a:endParaRPr lang="en-US" altLang="tr-TR" dirty="0" smtClean="0"/>
          </a:p>
        </p:txBody>
      </p:sp>
      <p:pic>
        <p:nvPicPr>
          <p:cNvPr id="38915" name="AADGHLT0.jpg" descr="AADGHLT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4"/>
          <a:stretch/>
        </p:blipFill>
        <p:spPr bwMode="auto">
          <a:xfrm>
            <a:off x="4793874" y="2817439"/>
            <a:ext cx="4006887" cy="349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4536504" cy="4464496"/>
              </a:xfrm>
            </p:spPr>
            <p:txBody>
              <a:bodyPr>
                <a:noAutofit/>
              </a:bodyPr>
              <a:lstStyle/>
              <a:p>
                <a:r>
                  <a:rPr lang="en-US" altLang="tr-TR" sz="2400" i="1" dirty="0" smtClean="0"/>
                  <a:t>α</a:t>
                </a:r>
                <a:r>
                  <a:rPr lang="en-US" altLang="tr-TR" sz="2400" dirty="0" smtClean="0"/>
                  <a:t> </a:t>
                </a:r>
                <a:r>
                  <a:rPr lang="tr-TR" altLang="tr-TR" sz="2400" dirty="0" smtClean="0"/>
                  <a:t>değerini belirlemek için öncelikle cos(</a:t>
                </a:r>
                <a:r>
                  <a:rPr lang="en-US" altLang="tr-TR" sz="2400" dirty="0" smtClean="0"/>
                  <a:t>α</a:t>
                </a:r>
                <a:r>
                  <a:rPr lang="tr-TR" altLang="tr-TR" sz="2400" dirty="0" smtClean="0"/>
                  <a:t>) ve sin(</a:t>
                </a:r>
                <a:r>
                  <a:rPr lang="en-US" altLang="tr-TR" sz="2400" dirty="0" smtClean="0"/>
                  <a:t>α</a:t>
                </a:r>
                <a:r>
                  <a:rPr lang="tr-TR" altLang="tr-TR" sz="2400" dirty="0" smtClean="0"/>
                  <a:t>) değerleri bulunur. </a:t>
                </a:r>
              </a:p>
              <a:p>
                <a:r>
                  <a:rPr lang="tr-TR" altLang="tr-TR" sz="2400" dirty="0"/>
                  <a:t>cos(</a:t>
                </a:r>
                <a:r>
                  <a:rPr lang="en-US" altLang="tr-TR" sz="2400" dirty="0"/>
                  <a:t>α</a:t>
                </a:r>
                <a:r>
                  <a:rPr lang="tr-TR" altLang="tr-TR" sz="2400" dirty="0"/>
                  <a:t>) için </a:t>
                </a:r>
                <a:r>
                  <a:rPr lang="tr-TR" altLang="tr-TR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tr-TR" sz="2400" b="1" i="1" dirty="0" smtClean="0">
                        <a:latin typeface="Cambria Math"/>
                      </a:rPr>
                      <m:t>𝒖</m:t>
                    </m:r>
                    <m:r>
                      <a:rPr lang="tr-TR" altLang="tr-TR" sz="2400" b="1" i="1" dirty="0" smtClean="0">
                        <a:latin typeface="Cambria Math"/>
                      </a:rPr>
                      <m:t>’ </m:t>
                    </m:r>
                  </m:oMath>
                </a14:m>
                <a:r>
                  <a:rPr lang="tr-TR" altLang="tr-TR" sz="2400" dirty="0" smtClean="0"/>
                  <a:t>ve</a:t>
                </a:r>
                <a14:m>
                  <m:oMath xmlns:m="http://schemas.openxmlformats.org/officeDocument/2006/math">
                    <m:r>
                      <a:rPr lang="tr-TR" altLang="tr-TR" sz="2400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tr-T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400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tr-TR" altLang="tr-TR" sz="2400" b="0" i="1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tr-TR" altLang="tr-TR" sz="2400" i="1" dirty="0" smtClean="0"/>
                  <a:t> </a:t>
                </a:r>
                <a:r>
                  <a:rPr lang="tr-TR" altLang="tr-TR" sz="2400" dirty="0" smtClean="0"/>
                  <a:t>vektörlerinin nokta çarpımı kullanılır.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r-TR" sz="2400" b="1" i="1" dirty="0">
                          <a:latin typeface="Cambria Math"/>
                        </a:rPr>
                        <m:t>𝒖</m:t>
                      </m:r>
                      <m:r>
                        <a:rPr lang="tr-TR" altLang="tr-TR" sz="2400" b="1" i="1" dirty="0">
                          <a:latin typeface="Cambria Math"/>
                        </a:rPr>
                        <m:t>’</m:t>
                      </m:r>
                      <m:r>
                        <a:rPr lang="tr-TR" altLang="tr-TR" sz="2400" b="1" i="1" dirty="0" smtClean="0">
                          <a:latin typeface="Cambria Math"/>
                        </a:rPr>
                        <m:t>. </m:t>
                      </m:r>
                      <m:sSub>
                        <m:sSubPr>
                          <m:ctrlPr>
                            <a:rPr lang="en-US" alt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4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tr-TR" alt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tr-TR" sz="2400" b="1" i="1" dirty="0">
                              <a:latin typeface="Cambria Math"/>
                            </a:rPr>
                            <m:t>𝒖</m:t>
                          </m:r>
                          <m:r>
                            <a:rPr lang="tr-TR" altLang="tr-TR" sz="2400" b="1" i="1" dirty="0">
                              <a:latin typeface="Cambria Math"/>
                            </a:rPr>
                            <m:t>’</m:t>
                          </m:r>
                        </m:e>
                      </m:d>
                      <m:r>
                        <a:rPr lang="tr-TR" altLang="tr-TR" sz="2400" b="0" i="1" smtClean="0">
                          <a:latin typeface="Cambria Math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b="1" i="1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tr-TR" altLang="tr-TR" sz="2400" b="0" i="1" dirty="0" smtClean="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altLang="tr-TR" sz="2400" i="1" dirty="0" smtClean="0">
                          <a:latin typeface="Cambria Math"/>
                        </a:rPr>
                        <m:t>cos</m:t>
                      </m:r>
                      <m:r>
                        <a:rPr lang="tr-TR" altLang="tr-TR" sz="2400" i="1" dirty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tr-TR" sz="2400" i="1" dirty="0" smtClean="0">
                          <a:latin typeface="Cambria Math"/>
                        </a:rPr>
                        <m:t>α</m:t>
                      </m:r>
                      <m:r>
                        <a:rPr lang="tr-TR" altLang="tr-TR" sz="2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altLang="tr-TR" sz="2400" i="1" dirty="0">
                          <a:latin typeface="Cambria Math"/>
                        </a:rPr>
                        <m:t>cos</m:t>
                      </m:r>
                      <m:d>
                        <m:dPr>
                          <m:ctrlPr>
                            <a:rPr lang="tr-TR" altLang="tr-T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tr-TR" sz="2400" i="1" dirty="0">
                              <a:latin typeface="Cambria Math"/>
                            </a:rPr>
                            <m:t>α</m:t>
                          </m:r>
                        </m:e>
                      </m:d>
                      <m:r>
                        <a:rPr lang="tr-TR" altLang="tr-TR" sz="2400" b="0" i="0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altLang="tr-TR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tr-TR" sz="2400" b="1" i="1" dirty="0">
                              <a:latin typeface="Cambria Math"/>
                            </a:rPr>
                            <m:t>𝒖</m:t>
                          </m:r>
                          <m:r>
                            <a:rPr lang="tr-TR" altLang="tr-TR" sz="2400" b="1" i="1" dirty="0">
                              <a:latin typeface="Cambria Math"/>
                            </a:rPr>
                            <m:t>’. </m:t>
                          </m:r>
                          <m:sSub>
                            <m:sSubPr>
                              <m:ctrlPr>
                                <a:rPr lang="en-US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b="1" i="1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tr-TR" sz="2400" b="1" i="1" dirty="0">
                                  <a:latin typeface="Cambria Math"/>
                                </a:rPr>
                                <m:t>𝒖</m:t>
                              </m:r>
                              <m:r>
                                <a:rPr lang="tr-TR" altLang="tr-TR" sz="2400" b="1" i="1" dirty="0">
                                  <a:latin typeface="Cambria Math"/>
                                </a:rPr>
                                <m:t>’</m:t>
                              </m:r>
                            </m:e>
                          </m:d>
                          <m:r>
                            <a:rPr lang="tr-TR" altLang="tr-TR" sz="2400" i="1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altLang="tr-TR" sz="2400" b="1" i="1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tr-TR" altLang="tr-TR" sz="2400" i="1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tr-TR" altLang="tr-TR" sz="2400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altLang="tr-TR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altLang="tr-TR" sz="2400" b="0" i="1" dirty="0" smtClean="0">
                              <a:latin typeface="Cambria Math"/>
                            </a:rPr>
                            <m:t>𝑐</m:t>
                          </m:r>
                        </m:num>
                        <m:den>
                          <m:r>
                            <a:rPr lang="tr-TR" altLang="tr-TR" sz="24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tr-TR" altLang="tr-TR" sz="2400" i="1" smtClean="0"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tr-TR" altLang="tr-TR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400" i="1">
                          <a:latin typeface="Cambria Math"/>
                        </a:rPr>
                        <m:t>𝑑</m:t>
                      </m:r>
                      <m:r>
                        <a:rPr lang="tr-TR" altLang="tr-TR" sz="2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tr-TR" altLang="tr-T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tr-TR" altLang="tr-T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altLang="tr-TR" sz="2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tr-TR" altLang="tr-TR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altLang="tr-TR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altLang="tr-T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altLang="tr-TR" sz="24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tr-TR" altLang="tr-TR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tr-TR" altLang="tr-TR" sz="24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4536504" cy="4464496"/>
              </a:xfrm>
              <a:blipFill rotWithShape="1">
                <a:blip r:embed="rId4"/>
                <a:stretch>
                  <a:fillRect l="-1882" t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6228184" y="1916832"/>
                <a:ext cx="2116349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r-TR" sz="2000" b="1" i="1" dirty="0" smtClean="0">
                          <a:latin typeface="Cambria Math"/>
                        </a:rPr>
                        <m:t>𝒖</m:t>
                      </m:r>
                      <m:r>
                        <a:rPr lang="en-US" altLang="tr-TR" sz="2000" i="1" dirty="0">
                          <a:latin typeface="Cambria Math"/>
                        </a:rPr>
                        <m:t>‘</m:t>
                      </m:r>
                      <m:r>
                        <a:rPr lang="tr-TR" altLang="tr-TR" sz="2000" i="1" dirty="0">
                          <a:latin typeface="Cambria Math"/>
                        </a:rPr>
                        <m:t>=(0,</m:t>
                      </m:r>
                      <m:r>
                        <a:rPr lang="tr-TR" altLang="tr-TR" sz="2000" i="1" dirty="0">
                          <a:latin typeface="Cambria Math"/>
                        </a:rPr>
                        <m:t>𝑏</m:t>
                      </m:r>
                      <m:r>
                        <a:rPr lang="tr-TR" altLang="tr-TR" sz="2000" i="1" dirty="0">
                          <a:latin typeface="Cambria Math"/>
                        </a:rPr>
                        <m:t>,</m:t>
                      </m:r>
                      <m:r>
                        <a:rPr lang="tr-TR" altLang="tr-TR" sz="2000" i="1" dirty="0">
                          <a:latin typeface="Cambria Math"/>
                        </a:rPr>
                        <m:t>𝑐</m:t>
                      </m:r>
                      <m:r>
                        <a:rPr lang="tr-TR" altLang="tr-TR" sz="20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2000" i="1" dirty="0">
                          <a:latin typeface="Cambria Math"/>
                        </a:rPr>
                        <m:t>=(0,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0</m:t>
                      </m:r>
                      <m:r>
                        <a:rPr lang="tr-TR" altLang="tr-TR" sz="2000" i="1" dirty="0">
                          <a:latin typeface="Cambria Math"/>
                        </a:rPr>
                        <m:t>,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1</m:t>
                      </m:r>
                      <m:r>
                        <a:rPr lang="tr-TR" altLang="tr-TR" sz="20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/>
              </a:p>
              <a:p>
                <a:pPr lvl="1"/>
                <a:endParaRPr lang="tr-TR" altLang="tr-TR" sz="2000" dirty="0"/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1916832"/>
                <a:ext cx="2116349" cy="101566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i="1" dirty="0"/>
              <a:t>α</a:t>
            </a:r>
            <a:r>
              <a:rPr lang="en-US" altLang="tr-TR" dirty="0"/>
              <a:t> </a:t>
            </a:r>
            <a:r>
              <a:rPr lang="tr-TR" altLang="tr-TR" dirty="0" smtClean="0"/>
              <a:t>Değerini Belirlemek İçin II</a:t>
            </a:r>
            <a:endParaRPr lang="en-US" altLang="tr-TR" dirty="0" smtClean="0"/>
          </a:p>
        </p:txBody>
      </p:sp>
      <p:pic>
        <p:nvPicPr>
          <p:cNvPr id="38915" name="AADGHLT0.jpg" descr="AADGHLT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4"/>
          <a:stretch/>
        </p:blipFill>
        <p:spPr bwMode="auto">
          <a:xfrm>
            <a:off x="4793874" y="2817439"/>
            <a:ext cx="4006887" cy="349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4536504" cy="4464496"/>
              </a:xfrm>
            </p:spPr>
            <p:txBody>
              <a:bodyPr>
                <a:noAutofit/>
              </a:bodyPr>
              <a:lstStyle/>
              <a:p>
                <a:r>
                  <a:rPr lang="tr-TR" altLang="tr-TR" sz="2400" dirty="0" smtClean="0"/>
                  <a:t>sin(</a:t>
                </a:r>
                <a:r>
                  <a:rPr lang="en-US" altLang="tr-TR" sz="2400" dirty="0"/>
                  <a:t>α</a:t>
                </a:r>
                <a:r>
                  <a:rPr lang="tr-TR" altLang="tr-TR" sz="2400" dirty="0"/>
                  <a:t>) için </a:t>
                </a:r>
                <a:r>
                  <a:rPr lang="tr-TR" altLang="tr-TR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tr-TR" sz="2400" b="1" i="1" dirty="0" smtClean="0">
                        <a:latin typeface="Cambria Math"/>
                      </a:rPr>
                      <m:t>𝒖</m:t>
                    </m:r>
                    <m:r>
                      <a:rPr lang="tr-TR" altLang="tr-TR" sz="2400" b="1" i="1" dirty="0" smtClean="0">
                        <a:latin typeface="Cambria Math"/>
                      </a:rPr>
                      <m:t>’ </m:t>
                    </m:r>
                  </m:oMath>
                </a14:m>
                <a:r>
                  <a:rPr lang="tr-TR" altLang="tr-TR" sz="2400" dirty="0" smtClean="0"/>
                  <a:t>ve</a:t>
                </a:r>
                <a14:m>
                  <m:oMath xmlns:m="http://schemas.openxmlformats.org/officeDocument/2006/math">
                    <m:r>
                      <a:rPr lang="tr-TR" altLang="tr-TR" sz="2400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tr-T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400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tr-TR" altLang="tr-TR" sz="2400" b="0" i="1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tr-TR" altLang="tr-TR" sz="2400" i="1" dirty="0" smtClean="0"/>
                  <a:t> </a:t>
                </a:r>
                <a:r>
                  <a:rPr lang="tr-TR" altLang="tr-TR" sz="2400" dirty="0" smtClean="0"/>
                  <a:t>vektörlerinin </a:t>
                </a:r>
                <a:r>
                  <a:rPr lang="tr-TR" altLang="tr-TR" sz="2400" dirty="0" err="1" smtClean="0"/>
                  <a:t>vektörel</a:t>
                </a:r>
                <a:r>
                  <a:rPr lang="tr-TR" altLang="tr-TR" sz="2400" dirty="0" smtClean="0"/>
                  <a:t> çarpımı kullanılır.</a:t>
                </a:r>
              </a:p>
              <a:p>
                <a:r>
                  <a:rPr lang="tr-TR" altLang="tr-TR" sz="2400" dirty="0" err="1" smtClean="0"/>
                  <a:t>Vektörel</a:t>
                </a:r>
                <a:r>
                  <a:rPr lang="tr-TR" altLang="tr-TR" sz="2400" dirty="0" smtClean="0"/>
                  <a:t> çarpımın koordinat bağımsız hali: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tr-TR" alt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tr-TR" sz="2400" b="1" i="1" dirty="0">
                            <a:latin typeface="Cambria Math"/>
                          </a:rPr>
                          <m:t>𝒖</m:t>
                        </m:r>
                        <m:r>
                          <a:rPr lang="tr-TR" altLang="tr-TR" sz="2400" b="1" i="1" dirty="0">
                            <a:latin typeface="Cambria Math"/>
                          </a:rPr>
                          <m:t>’</m:t>
                        </m:r>
                      </m:e>
                    </m:d>
                    <m:r>
                      <a:rPr lang="tr-TR" altLang="tr-TR" sz="2400" i="1">
                        <a:latin typeface="Cambria Math"/>
                      </a:rPr>
                      <m:t>.</m:t>
                    </m:r>
                    <m:d>
                      <m:dPr>
                        <m:begChr m:val="|"/>
                        <m:endChr m:val="|"/>
                        <m:ctrlPr>
                          <a:rPr lang="tr-TR" alt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tr-T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2400" b="1" i="1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tr-TR" altLang="tr-TR" sz="2400" i="1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tr-TR" altLang="tr-TR" sz="2400" i="1" dirty="0">
                        <a:latin typeface="Cambria Math"/>
                      </a:rPr>
                      <m:t>.</m:t>
                    </m:r>
                    <m:r>
                      <a:rPr lang="tr-TR" altLang="tr-TR" sz="2400" i="1" dirty="0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tr-TR" altLang="tr-T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tr-TR" sz="2400" i="1" dirty="0">
                            <a:latin typeface="Cambria Math"/>
                          </a:rPr>
                          <m:t>α</m:t>
                        </m:r>
                      </m:e>
                    </m:d>
                  </m:oMath>
                </a14:m>
                <a:endParaRPr lang="tr-TR" altLang="tr-TR" sz="2400" dirty="0" smtClean="0"/>
              </a:p>
              <a:p>
                <a:endParaRPr lang="tr-TR" altLang="tr-TR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r-TR" sz="2400" b="1" i="1" dirty="0">
                          <a:latin typeface="Cambria Math"/>
                        </a:rPr>
                        <m:t>𝒖</m:t>
                      </m:r>
                      <m:r>
                        <a:rPr lang="tr-TR" altLang="tr-TR" sz="2400" b="1" i="1" dirty="0">
                          <a:latin typeface="Cambria Math"/>
                        </a:rPr>
                        <m:t>’</m:t>
                      </m:r>
                      <m:r>
                        <a:rPr lang="tr-TR" altLang="tr-TR" sz="2400" b="1" i="1" dirty="0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tr-TR" altLang="tr-TR" sz="2400" b="1" i="1" dirty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4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tr-TR" altLang="tr-TR" sz="2400" b="0" i="1" smtClean="0">
                          <a:latin typeface="Cambria Math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tr-TR" alt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tr-TR" sz="2400" b="1" i="1" dirty="0">
                              <a:latin typeface="Cambria Math"/>
                            </a:rPr>
                            <m:t>𝒖</m:t>
                          </m:r>
                          <m:r>
                            <a:rPr lang="tr-TR" altLang="tr-TR" sz="2400" b="1" i="1" dirty="0">
                              <a:latin typeface="Cambria Math"/>
                            </a:rPr>
                            <m:t>’</m:t>
                          </m:r>
                        </m:e>
                      </m:d>
                      <m:r>
                        <a:rPr lang="tr-TR" altLang="tr-TR" sz="2400" b="0" i="1" smtClean="0">
                          <a:latin typeface="Cambria Math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b="1" i="1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tr-TR" altLang="tr-TR" sz="2400" b="0" i="1" dirty="0" smtClean="0">
                          <a:latin typeface="Cambria Math"/>
                        </a:rPr>
                        <m:t>.</m:t>
                      </m:r>
                      <m:r>
                        <a:rPr lang="tr-TR" altLang="tr-TR" sz="2400" b="0" i="1" dirty="0" smtClean="0">
                          <a:latin typeface="Cambria Math"/>
                        </a:rPr>
                        <m:t>𝑠𝑖𝑛</m:t>
                      </m:r>
                      <m:d>
                        <m:dPr>
                          <m:ctrlPr>
                            <a:rPr lang="tr-TR" altLang="tr-TR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tr-TR" sz="2400" i="1" dirty="0" smtClean="0">
                              <a:latin typeface="Cambria Math"/>
                            </a:rPr>
                            <m:t>α</m:t>
                          </m:r>
                        </m:e>
                      </m:d>
                      <m:r>
                        <a:rPr lang="tr-TR" altLang="tr-TR" sz="2400" b="0" i="0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r-TR" sz="2400" b="1" i="1" dirty="0">
                          <a:latin typeface="Cambria Math"/>
                        </a:rPr>
                        <m:t>𝒖</m:t>
                      </m:r>
                      <m:r>
                        <a:rPr lang="tr-TR" altLang="tr-TR" sz="2400" b="1" i="1" dirty="0">
                          <a:latin typeface="Cambria Math"/>
                        </a:rPr>
                        <m:t>’</m:t>
                      </m:r>
                      <m:r>
                        <a:rPr lang="tr-TR" altLang="tr-TR" sz="2400" b="1" i="1" dirty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tr-TR" altLang="tr-TR" sz="2400" b="1" i="1" dirty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4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4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tr-TR" altLang="tr-TR" sz="2400" b="0" i="0" smtClean="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altLang="tr-TR" sz="2400" b="0" i="0" smtClean="0"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tr-TR" altLang="tr-TR" sz="24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4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tr-TR" sz="2400" b="1" i="1" dirty="0">
                                  <a:latin typeface="Cambria Math"/>
                                </a:rPr>
                                <m:t>𝒖</m:t>
                              </m:r>
                              <m:r>
                                <a:rPr lang="tr-TR" altLang="tr-TR" sz="2400" b="1" i="1" dirty="0">
                                  <a:latin typeface="Cambria Math"/>
                                </a:rPr>
                                <m:t>’</m:t>
                              </m:r>
                            </m:e>
                          </m:d>
                          <m:r>
                            <a:rPr lang="tr-TR" altLang="tr-TR" sz="2400" i="1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altLang="tr-TR" sz="2400" b="1" i="1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tr-TR" altLang="tr-TR" sz="2400" i="1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  <m:r>
                            <a:rPr lang="tr-TR" altLang="tr-TR" sz="2400" i="1" dirty="0">
                              <a:latin typeface="Cambria Math"/>
                            </a:rPr>
                            <m:t>.</m:t>
                          </m:r>
                          <m:r>
                            <a:rPr lang="tr-TR" altLang="tr-TR" sz="2400" i="1" dirty="0">
                              <a:latin typeface="Cambria Math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tr-TR" altLang="tr-TR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tr-TR" sz="2400" i="1" dirty="0">
                                  <a:latin typeface="Cambria Math"/>
                                </a:rPr>
                                <m:t>α</m:t>
                              </m:r>
                            </m:e>
                          </m:d>
                        </m:e>
                      </m:d>
                      <m:r>
                        <a:rPr lang="tr-TR" altLang="tr-TR" sz="2400" b="0" i="0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4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tr-TR" altLang="tr-TR" sz="24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altLang="tr-TR" sz="2400"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tr-TR" altLang="tr-TR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b="1" i="1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tr-TR" altLang="tr-TR" sz="2400" b="0" i="0" smtClean="0">
                          <a:latin typeface="Cambria Math"/>
                        </a:rPr>
                        <m:t>=1, </m:t>
                      </m:r>
                      <m:d>
                        <m:dPr>
                          <m:begChr m:val="|"/>
                          <m:endChr m:val="|"/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tr-TR" sz="2400" b="1" i="1" dirty="0">
                              <a:latin typeface="Cambria Math"/>
                            </a:rPr>
                            <m:t>𝒖</m:t>
                          </m:r>
                          <m:r>
                            <a:rPr lang="tr-TR" altLang="tr-TR" sz="2400" b="1" i="1" dirty="0">
                              <a:latin typeface="Cambria Math"/>
                            </a:rPr>
                            <m:t>’</m:t>
                          </m:r>
                        </m:e>
                      </m:d>
                      <m:r>
                        <a:rPr lang="tr-TR" altLang="tr-TR" sz="2400" b="1" i="1" dirty="0" smtClean="0">
                          <a:latin typeface="Cambria Math"/>
                        </a:rPr>
                        <m:t>=</m:t>
                      </m:r>
                      <m:r>
                        <a:rPr lang="tr-TR" altLang="tr-TR" sz="2400" i="1">
                          <a:latin typeface="Cambria Math"/>
                        </a:rPr>
                        <m:t>𝑑</m:t>
                      </m:r>
                      <m:r>
                        <a:rPr lang="tr-TR" altLang="tr-T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altLang="tr-TR" sz="2400" i="1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tr-TR" altLang="tr-T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altLang="tr-T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altLang="tr-TR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tr-TR" altLang="tr-T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tr-TR" altLang="tr-TR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400" b="0" i="1" dirty="0" smtClean="0">
                          <a:latin typeface="Cambria Math"/>
                        </a:rPr>
                        <m:t>𝑑</m:t>
                      </m:r>
                      <m:r>
                        <a:rPr lang="tr-TR" altLang="tr-TR" sz="2400" b="0" i="1" dirty="0" smtClean="0">
                          <a:latin typeface="Cambria Math"/>
                        </a:rPr>
                        <m:t>.</m:t>
                      </m:r>
                      <m:r>
                        <a:rPr lang="tr-TR" altLang="tr-TR" sz="2400" i="1" dirty="0">
                          <a:latin typeface="Cambria Math"/>
                        </a:rPr>
                        <m:t>𝑠𝑖𝑛</m:t>
                      </m:r>
                      <m:d>
                        <m:dPr>
                          <m:ctrlPr>
                            <a:rPr lang="tr-TR" altLang="tr-T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tr-TR" sz="2400" i="1" dirty="0">
                              <a:latin typeface="Cambria Math"/>
                            </a:rPr>
                            <m:t>α</m:t>
                          </m:r>
                        </m:e>
                      </m:d>
                      <m:r>
                        <a:rPr lang="tr-TR" altLang="tr-TR" sz="2400" b="0" i="1" dirty="0" smtClean="0">
                          <a:latin typeface="Cambria Math"/>
                        </a:rPr>
                        <m:t>=</m:t>
                      </m:r>
                      <m:r>
                        <a:rPr lang="tr-TR" altLang="tr-TR" sz="2400" b="0" i="1" dirty="0" smtClean="0">
                          <a:latin typeface="Cambria Math"/>
                        </a:rPr>
                        <m:t>𝑏</m:t>
                      </m:r>
                      <m:r>
                        <a:rPr lang="tr-TR" altLang="tr-TR" sz="2400" b="0" i="1" dirty="0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tr-TR" altLang="tr-TR" sz="2400" b="0" i="1" dirty="0" smtClean="0">
                          <a:latin typeface="Cambria Math"/>
                        </a:rPr>
                        <m:t>𝑠𝑖𝑛</m:t>
                      </m:r>
                      <m:d>
                        <m:dPr>
                          <m:ctrlPr>
                            <a:rPr lang="tr-TR" altLang="tr-T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tr-TR" sz="2400" i="1" dirty="0">
                              <a:latin typeface="Cambria Math"/>
                            </a:rPr>
                            <m:t>α</m:t>
                          </m:r>
                        </m:e>
                      </m:d>
                      <m:r>
                        <a:rPr lang="tr-TR" altLang="tr-TR" sz="2400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altLang="tr-TR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altLang="tr-TR" sz="2400" b="0" i="1" dirty="0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tr-TR" altLang="tr-TR" sz="24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tr-TR" altLang="tr-TR" sz="2400" i="1" smtClean="0">
                              <a:latin typeface="Cambria Math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tr-TR" altLang="tr-TR" sz="2400" dirty="0" smtClean="0"/>
              </a:p>
              <a:p>
                <a:pPr marL="0" indent="0">
                  <a:buNone/>
                </a:pPr>
                <a:endParaRPr lang="tr-TR" altLang="tr-TR" sz="24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4536504" cy="4464496"/>
              </a:xfrm>
              <a:blipFill rotWithShape="1">
                <a:blip r:embed="rId4"/>
                <a:stretch>
                  <a:fillRect l="-1882" t="-1093"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6948264" y="3501008"/>
                <a:ext cx="207595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r-TR" sz="2000" b="1" i="1" dirty="0" smtClean="0">
                          <a:latin typeface="Cambria Math"/>
                        </a:rPr>
                        <m:t>𝒖</m:t>
                      </m:r>
                      <m:r>
                        <a:rPr lang="en-US" altLang="tr-TR" sz="2000" i="1" dirty="0">
                          <a:latin typeface="Cambria Math"/>
                        </a:rPr>
                        <m:t>‘</m:t>
                      </m:r>
                      <m:r>
                        <a:rPr lang="tr-TR" altLang="tr-TR" sz="2000" i="1" dirty="0">
                          <a:latin typeface="Cambria Math"/>
                        </a:rPr>
                        <m:t>=(0,</m:t>
                      </m:r>
                      <m:r>
                        <a:rPr lang="tr-TR" altLang="tr-TR" sz="2000" i="1" dirty="0">
                          <a:latin typeface="Cambria Math"/>
                        </a:rPr>
                        <m:t>𝑏</m:t>
                      </m:r>
                      <m:r>
                        <a:rPr lang="tr-TR" altLang="tr-TR" sz="2000" i="1" dirty="0">
                          <a:latin typeface="Cambria Math"/>
                        </a:rPr>
                        <m:t>,</m:t>
                      </m:r>
                      <m:r>
                        <a:rPr lang="tr-TR" altLang="tr-TR" sz="2000" i="1" dirty="0">
                          <a:latin typeface="Cambria Math"/>
                        </a:rPr>
                        <m:t>𝑐</m:t>
                      </m:r>
                      <m:r>
                        <a:rPr lang="tr-TR" altLang="tr-TR" sz="20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2000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tr-TR" altLang="tr-T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sz="2000" i="1" dirty="0">
                              <a:latin typeface="Cambria Math"/>
                            </a:rPr>
                            <m:t>0,</m:t>
                          </m:r>
                          <m:r>
                            <a:rPr lang="tr-TR" altLang="tr-TR" sz="2000" b="0" i="1" dirty="0" smtClean="0">
                              <a:latin typeface="Cambria Math"/>
                            </a:rPr>
                            <m:t>0</m:t>
                          </m:r>
                          <m:r>
                            <a:rPr lang="tr-TR" altLang="tr-TR" sz="2000" i="1" dirty="0">
                              <a:latin typeface="Cambria Math"/>
                            </a:rPr>
                            <m:t>,</m:t>
                          </m:r>
                          <m:r>
                            <a:rPr lang="tr-TR" altLang="tr-TR" sz="2000" b="0" i="1" dirty="0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tr-TR" altLang="tr-TR" sz="2000" dirty="0" smtClean="0"/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3501008"/>
                <a:ext cx="2075953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Dikdörtgen 2"/>
              <p:cNvSpPr/>
              <p:nvPr/>
            </p:nvSpPr>
            <p:spPr>
              <a:xfrm>
                <a:off x="5076056" y="1628800"/>
                <a:ext cx="4572000" cy="163121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/>
                <a:r>
                  <a:rPr lang="tr-TR" altLang="tr-TR" sz="2000" dirty="0" err="1" smtClean="0"/>
                  <a:t>Vektörel</a:t>
                </a:r>
                <a:r>
                  <a:rPr lang="tr-TR" altLang="tr-TR" sz="2000" dirty="0" smtClean="0"/>
                  <a:t> çarpımın Kartezyen hali: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i="1">
                          <a:latin typeface="Cambria Math"/>
                        </a:rPr>
                        <m:t>𝑖</m:t>
                      </m:r>
                      <m:r>
                        <a:rPr lang="tr-TR" altLang="tr-TR" sz="2000">
                          <a:latin typeface="Cambria Math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tr-TR" altLang="tr-TR" sz="2000">
                          <a:latin typeface="Cambria Math"/>
                        </a:rPr>
                        <m:t>j</m:t>
                      </m:r>
                      <m:r>
                        <a:rPr lang="tr-TR" altLang="tr-TR" sz="2000">
                          <a:latin typeface="Cambria Math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tr-TR" altLang="tr-TR" sz="2000">
                          <a:latin typeface="Cambria Math"/>
                        </a:rPr>
                        <m:t>k</m:t>
                      </m:r>
                    </m:oMath>
                  </m:oMathPara>
                </a14:m>
                <a:endParaRPr lang="tr-TR" altLang="tr-TR" sz="2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i="1" dirty="0">
                          <a:latin typeface="Cambria Math"/>
                        </a:rPr>
                        <m:t>0    </m:t>
                      </m:r>
                      <m:r>
                        <a:rPr lang="tr-TR" altLang="tr-TR" sz="2000" i="1" dirty="0">
                          <a:latin typeface="Cambria Math"/>
                        </a:rPr>
                        <m:t>𝑏</m:t>
                      </m:r>
                      <m:r>
                        <a:rPr lang="tr-TR" altLang="tr-TR" sz="2000" i="1" dirty="0">
                          <a:latin typeface="Cambria Math"/>
                        </a:rPr>
                        <m:t>     </m:t>
                      </m:r>
                      <m:r>
                        <a:rPr lang="tr-TR" altLang="tr-TR" sz="2000" i="1" dirty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tr-TR" altLang="tr-TR" sz="2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i="1" dirty="0">
                          <a:latin typeface="Cambria Math"/>
                        </a:rPr>
                        <m:t>0    0     1</m:t>
                      </m:r>
                    </m:oMath>
                  </m:oMathPara>
                </a14:m>
                <a:endParaRPr lang="tr-TR" altLang="tr-TR" sz="2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i="1" dirty="0">
                          <a:latin typeface="Cambria Math"/>
                        </a:rPr>
                        <m:t>(</m:t>
                      </m:r>
                      <m:r>
                        <a:rPr lang="tr-TR" altLang="tr-TR" sz="2000" i="1" dirty="0">
                          <a:latin typeface="Cambria Math"/>
                        </a:rPr>
                        <m:t>𝑏</m:t>
                      </m:r>
                      <m:r>
                        <a:rPr lang="tr-TR" altLang="tr-TR" sz="2000" i="1" dirty="0">
                          <a:latin typeface="Cambria Math"/>
                        </a:rPr>
                        <m:t>,0,0)</m:t>
                      </m:r>
                    </m:oMath>
                  </m:oMathPara>
                </a14:m>
                <a:endParaRPr lang="tr-TR" altLang="tr-TR" sz="2000" dirty="0"/>
              </a:p>
            </p:txBody>
          </p:sp>
        </mc:Choice>
        <mc:Fallback xmlns="">
          <p:sp>
            <p:nvSpPr>
              <p:cNvPr id="3" name="Dikdörtgen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628800"/>
                <a:ext cx="4572000" cy="1631216"/>
              </a:xfrm>
              <a:prstGeom prst="rect">
                <a:avLst/>
              </a:prstGeom>
              <a:blipFill rotWithShape="1">
                <a:blip r:embed="rId6"/>
                <a:stretch>
                  <a:fillRect t="-1866" b="-2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Düz Bağlayıcı 5"/>
          <p:cNvCxnSpPr/>
          <p:nvPr/>
        </p:nvCxnSpPr>
        <p:spPr>
          <a:xfrm flipH="1">
            <a:off x="3851920" y="4563379"/>
            <a:ext cx="216024" cy="3777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Düz Bağlayıcı 8"/>
          <p:cNvCxnSpPr/>
          <p:nvPr/>
        </p:nvCxnSpPr>
        <p:spPr>
          <a:xfrm flipH="1">
            <a:off x="971600" y="4563379"/>
            <a:ext cx="216024" cy="3777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76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altLang="tr-TR" dirty="0" err="1" smtClean="0"/>
              <a:t>xz</a:t>
            </a:r>
            <a:r>
              <a:rPr lang="tr-TR" altLang="tr-TR" dirty="0" smtClean="0"/>
              <a:t> Düzlemine Hizalama Matrisi</a:t>
            </a:r>
            <a:endParaRPr lang="en-US" altLang="tr-TR" dirty="0" smtClean="0"/>
          </a:p>
        </p:txBody>
      </p:sp>
      <p:pic>
        <p:nvPicPr>
          <p:cNvPr id="38915" name="AADGHLT0.jpg" descr="AADGHLT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4"/>
          <a:stretch/>
        </p:blipFill>
        <p:spPr bwMode="auto">
          <a:xfrm>
            <a:off x="4793874" y="2817439"/>
            <a:ext cx="4006887" cy="349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4536504" cy="4464496"/>
              </a:xfrm>
            </p:spPr>
            <p:txBody>
              <a:bodyPr>
                <a:noAutofit/>
              </a:bodyPr>
              <a:lstStyle/>
              <a:p>
                <a:r>
                  <a:rPr lang="tr-TR" altLang="tr-TR" sz="2400" dirty="0" smtClean="0"/>
                  <a:t>cos(</a:t>
                </a:r>
                <a:r>
                  <a:rPr lang="en-US" altLang="tr-TR" sz="2400" dirty="0"/>
                  <a:t>α</a:t>
                </a:r>
                <a:r>
                  <a:rPr lang="tr-TR" altLang="tr-TR" sz="2400" dirty="0"/>
                  <a:t>) </a:t>
                </a:r>
                <a:r>
                  <a:rPr lang="tr-TR" altLang="tr-TR" sz="2400" dirty="0" smtClean="0"/>
                  <a:t> ve sin(</a:t>
                </a:r>
                <a:r>
                  <a:rPr lang="en-US" altLang="tr-TR" sz="2400" dirty="0"/>
                  <a:t>α</a:t>
                </a:r>
                <a:r>
                  <a:rPr lang="tr-TR" altLang="tr-TR" sz="2400" dirty="0"/>
                  <a:t>) </a:t>
                </a:r>
                <a:r>
                  <a:rPr lang="tr-TR" altLang="tr-TR" sz="2400" dirty="0" smtClean="0"/>
                  <a:t>dönme matrisinde yerine yazılırsa x ekseni etrafında dönüş matrisi belirlenir.</a:t>
                </a:r>
                <a:endParaRPr lang="tr-TR" altLang="tr-T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2400" b="1" i="1" smtClean="0">
                              <a:latin typeface="Cambria Math"/>
                              <a:ea typeface="Cambria Math"/>
                            </a:rPr>
                            <m:t>𝑹</m:t>
                          </m:r>
                        </m:e>
                        <m:sub>
                          <m:r>
                            <a:rPr lang="tr-TR" altLang="tr-T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tr-TR" altLang="tr-TR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tr-TR" sz="2400" dirty="0"/>
                        <m:t>α</m:t>
                      </m:r>
                      <m:r>
                        <a:rPr lang="tr-TR" altLang="tr-TR" sz="24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tr-TR" altLang="tr-TR" sz="24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/</m:t>
                                </m:r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/</m:t>
                                </m:r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/</m:t>
                                </m:r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/</m:t>
                                </m:r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tr-TR" altLang="tr-TR" sz="24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4536504" cy="4464496"/>
              </a:xfrm>
              <a:blipFill rotWithShape="1">
                <a:blip r:embed="rId4"/>
                <a:stretch>
                  <a:fillRect l="-1882" t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6948264" y="3501008"/>
                <a:ext cx="207595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r-TR" sz="2000" b="1" i="1" dirty="0" smtClean="0">
                          <a:latin typeface="Cambria Math"/>
                        </a:rPr>
                        <m:t>𝒖</m:t>
                      </m:r>
                      <m:r>
                        <a:rPr lang="en-US" altLang="tr-TR" sz="2000" i="1" dirty="0">
                          <a:latin typeface="Cambria Math"/>
                        </a:rPr>
                        <m:t>‘</m:t>
                      </m:r>
                      <m:r>
                        <a:rPr lang="tr-TR" altLang="tr-TR" sz="2000" i="1" dirty="0">
                          <a:latin typeface="Cambria Math"/>
                        </a:rPr>
                        <m:t>=(0,</m:t>
                      </m:r>
                      <m:r>
                        <a:rPr lang="tr-TR" altLang="tr-TR" sz="2000" i="1" dirty="0">
                          <a:latin typeface="Cambria Math"/>
                        </a:rPr>
                        <m:t>𝑏</m:t>
                      </m:r>
                      <m:r>
                        <a:rPr lang="tr-TR" altLang="tr-TR" sz="2000" i="1" dirty="0">
                          <a:latin typeface="Cambria Math"/>
                        </a:rPr>
                        <m:t>,</m:t>
                      </m:r>
                      <m:r>
                        <a:rPr lang="tr-TR" altLang="tr-TR" sz="2000" i="1" dirty="0">
                          <a:latin typeface="Cambria Math"/>
                        </a:rPr>
                        <m:t>𝑐</m:t>
                      </m:r>
                      <m:r>
                        <a:rPr lang="tr-TR" altLang="tr-TR" sz="20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2000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tr-TR" altLang="tr-T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sz="2000" i="1" dirty="0">
                              <a:latin typeface="Cambria Math"/>
                            </a:rPr>
                            <m:t>0,</m:t>
                          </m:r>
                          <m:r>
                            <a:rPr lang="tr-TR" altLang="tr-TR" sz="2000" b="0" i="1" dirty="0" smtClean="0">
                              <a:latin typeface="Cambria Math"/>
                            </a:rPr>
                            <m:t>0</m:t>
                          </m:r>
                          <m:r>
                            <a:rPr lang="tr-TR" altLang="tr-TR" sz="2000" i="1" dirty="0">
                              <a:latin typeface="Cambria Math"/>
                            </a:rPr>
                            <m:t>,</m:t>
                          </m:r>
                          <m:r>
                            <a:rPr lang="tr-TR" altLang="tr-TR" sz="2000" b="0" i="1" dirty="0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tr-TR" altLang="tr-TR" sz="2000" dirty="0" smtClean="0"/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3501008"/>
                <a:ext cx="2075953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66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/>
              <a:t>Herhangi Bir Eksen Etrafında Döndürme </a:t>
            </a:r>
            <a:r>
              <a:rPr lang="tr-TR" altLang="tr-TR" dirty="0" smtClean="0"/>
              <a:t>III</a:t>
            </a:r>
            <a:endParaRPr lang="en-US" altLang="tr-TR" dirty="0" smtClean="0"/>
          </a:p>
        </p:txBody>
      </p:sp>
      <p:pic>
        <p:nvPicPr>
          <p:cNvPr id="40963" name="AADGHLU0.jpg" descr="AADGHLU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2"/>
          <a:stretch/>
        </p:blipFill>
        <p:spPr bwMode="auto">
          <a:xfrm>
            <a:off x="3692056" y="3356992"/>
            <a:ext cx="5135833" cy="330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395536" y="1772816"/>
            <a:ext cx="4752528" cy="3600400"/>
          </a:xfrm>
        </p:spPr>
        <p:txBody>
          <a:bodyPr>
            <a:noAutofit/>
          </a:bodyPr>
          <a:lstStyle/>
          <a:p>
            <a:r>
              <a:rPr lang="en-US" altLang="tr-TR" sz="2800" b="1" dirty="0" smtClean="0"/>
              <a:t>u</a:t>
            </a:r>
            <a:r>
              <a:rPr lang="tr-TR" altLang="tr-TR" sz="2800" dirty="0" smtClean="0"/>
              <a:t> vektörünün </a:t>
            </a:r>
            <a:r>
              <a:rPr lang="en-US" altLang="tr-TR" sz="2800" i="1" dirty="0" err="1"/>
              <a:t>xz</a:t>
            </a:r>
            <a:r>
              <a:rPr lang="en-US" altLang="tr-TR" sz="2800" i="1" dirty="0"/>
              <a:t> </a:t>
            </a:r>
            <a:r>
              <a:rPr lang="tr-TR" altLang="tr-TR" sz="2800" dirty="0" smtClean="0"/>
              <a:t>düzlemine dönmesi sonrası </a:t>
            </a:r>
            <a:r>
              <a:rPr lang="en-US" altLang="tr-TR" sz="2800" b="1" dirty="0" smtClean="0"/>
              <a:t>u</a:t>
            </a:r>
            <a:r>
              <a:rPr lang="en-US" altLang="tr-TR" sz="2800" i="1" dirty="0" smtClean="0"/>
              <a:t>'</a:t>
            </a:r>
            <a:r>
              <a:rPr lang="en-US" altLang="tr-TR" sz="2800" i="1" dirty="0"/>
              <a:t>'</a:t>
            </a:r>
            <a:r>
              <a:rPr lang="tr-TR" altLang="tr-TR" sz="2800" dirty="0" smtClean="0"/>
              <a:t> birim vektörü oluşur.</a:t>
            </a:r>
          </a:p>
          <a:p>
            <a:r>
              <a:rPr lang="tr-TR" altLang="tr-TR" sz="2800" dirty="0" smtClean="0"/>
              <a:t>y ekseni etrafında saat yönünün tersine </a:t>
            </a:r>
            <a:r>
              <a:rPr lang="en-US" altLang="tr-TR" sz="2800" b="1" dirty="0"/>
              <a:t>u</a:t>
            </a:r>
            <a:r>
              <a:rPr lang="en-US" altLang="tr-TR" sz="2800" i="1" dirty="0"/>
              <a:t>''</a:t>
            </a:r>
            <a:r>
              <a:rPr lang="tr-TR" altLang="tr-TR" sz="2800" dirty="0"/>
              <a:t> </a:t>
            </a:r>
            <a:r>
              <a:rPr lang="tr-TR" altLang="tr-TR" sz="2800" dirty="0" smtClean="0"/>
              <a:t>vektörü</a:t>
            </a:r>
            <a:r>
              <a:rPr lang="en-US" altLang="tr-TR" sz="2800" dirty="0" smtClean="0"/>
              <a:t> β</a:t>
            </a:r>
            <a:r>
              <a:rPr lang="tr-TR" altLang="tr-TR" sz="2800" dirty="0" smtClean="0"/>
              <a:t> açısı kadar döndürülür.</a:t>
            </a:r>
          </a:p>
          <a:p>
            <a:r>
              <a:rPr lang="tr-TR" altLang="tr-TR" sz="2800" dirty="0" smtClean="0"/>
              <a:t>Pozitif dönme açısı </a:t>
            </a:r>
            <a:r>
              <a:rPr lang="en-US" altLang="tr-TR" sz="2800" dirty="0" smtClean="0"/>
              <a:t>β </a:t>
            </a:r>
            <a:r>
              <a:rPr lang="en-US" altLang="tr-TR" sz="2800" b="1" dirty="0" smtClean="0"/>
              <a:t>u</a:t>
            </a:r>
            <a:r>
              <a:rPr lang="en-US" altLang="tr-TR" sz="2800" dirty="0"/>
              <a:t>'</a:t>
            </a:r>
            <a:r>
              <a:rPr lang="en-US" altLang="tr-TR" sz="2800" dirty="0" smtClean="0"/>
              <a:t>' </a:t>
            </a:r>
            <a:r>
              <a:rPr lang="tr-TR" altLang="tr-TR" sz="2800" dirty="0" smtClean="0"/>
              <a:t>vektörünü </a:t>
            </a:r>
            <a:r>
              <a:rPr lang="en-US" altLang="tr-TR" sz="2800" b="1" dirty="0" err="1" smtClean="0"/>
              <a:t>u</a:t>
            </a:r>
            <a:r>
              <a:rPr lang="en-US" altLang="tr-TR" sz="2800" i="1" baseline="-25000" dirty="0" err="1" smtClean="0"/>
              <a:t>z</a:t>
            </a:r>
            <a:r>
              <a:rPr lang="en-US" altLang="tr-TR" sz="2800" dirty="0" smtClean="0"/>
              <a:t> </a:t>
            </a:r>
            <a:r>
              <a:rPr lang="tr-TR" altLang="tr-TR" sz="2800" dirty="0" smtClean="0"/>
              <a:t>vektörüyle hizalar</a:t>
            </a:r>
            <a:r>
              <a:rPr lang="en-US" altLang="tr-TR" sz="2800" dirty="0" smtClean="0"/>
              <a:t>.</a:t>
            </a:r>
            <a:endParaRPr lang="tr-TR" altLang="tr-TR" sz="2800" dirty="0" smtClean="0"/>
          </a:p>
        </p:txBody>
      </p:sp>
    </p:spTree>
    <p:extLst>
      <p:ext uri="{BB962C8B-B14F-4D97-AF65-F5344CB8AC3E}">
        <p14:creationId xmlns:p14="http://schemas.microsoft.com/office/powerpoint/2010/main" val="195718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/>
              <a:t>β</a:t>
            </a:r>
            <a:r>
              <a:rPr lang="tr-TR" altLang="tr-TR" dirty="0" smtClean="0"/>
              <a:t> Değerini Belirlemek için</a:t>
            </a:r>
            <a:endParaRPr lang="en-US" altLang="tr-TR" dirty="0" smtClean="0"/>
          </a:p>
        </p:txBody>
      </p:sp>
      <p:pic>
        <p:nvPicPr>
          <p:cNvPr id="40963" name="AADGHLU0.jpg" descr="AADGHLU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2"/>
          <a:stretch/>
        </p:blipFill>
        <p:spPr bwMode="auto">
          <a:xfrm>
            <a:off x="4633196" y="2857852"/>
            <a:ext cx="4368350" cy="280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4752528" cy="439248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tr-TR" sz="2400" dirty="0" smtClean="0"/>
                  <a:t>β</a:t>
                </a:r>
                <a:r>
                  <a:rPr lang="tr-TR" altLang="tr-TR" sz="2400" dirty="0" smtClean="0"/>
                  <a:t> dönme açısını bulmak için öncelikle cos(</a:t>
                </a:r>
                <a:r>
                  <a:rPr lang="en-US" altLang="tr-TR" sz="2400" dirty="0" smtClean="0"/>
                  <a:t>β</a:t>
                </a:r>
                <a:r>
                  <a:rPr lang="tr-TR" altLang="tr-TR" sz="2400" dirty="0" smtClean="0"/>
                  <a:t>) ve sin(</a:t>
                </a:r>
                <a:r>
                  <a:rPr lang="en-US" altLang="tr-TR" sz="2400" dirty="0" smtClean="0"/>
                  <a:t>β</a:t>
                </a:r>
                <a:r>
                  <a:rPr lang="tr-TR" altLang="tr-TR" sz="2400" dirty="0" smtClean="0"/>
                  <a:t>) değerleri hesaplanır.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r-TR" sz="2400" b="1" i="1" dirty="0">
                          <a:latin typeface="Cambria Math"/>
                        </a:rPr>
                        <m:t>𝒖</m:t>
                      </m:r>
                      <m:r>
                        <a:rPr lang="tr-TR" altLang="tr-TR" sz="2400" b="1" i="1" dirty="0">
                          <a:latin typeface="Cambria Math"/>
                        </a:rPr>
                        <m:t>’’</m:t>
                      </m:r>
                      <m:r>
                        <a:rPr lang="tr-TR" altLang="tr-TR" sz="240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tr-TR" altLang="tr-T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  <a:ea typeface="Cambria Math"/>
                            </a:rPr>
                            <m:t>𝑹</m:t>
                          </m:r>
                        </m:e>
                        <m:sub>
                          <m:r>
                            <a:rPr lang="tr-TR" altLang="tr-TR" sz="24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tr-TR" altLang="tr-T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tr-TR" sz="2400" dirty="0"/>
                            <m:t>α</m:t>
                          </m:r>
                        </m:e>
                      </m:d>
                      <m:r>
                        <a:rPr lang="tr-TR" altLang="tr-TR" sz="2400" b="0" i="1" dirty="0" smtClean="0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en-US" altLang="tr-TR" sz="2400" b="1" i="1" dirty="0">
                          <a:latin typeface="Cambria Math"/>
                        </a:rPr>
                        <m:t>𝒖</m:t>
                      </m:r>
                      <m:r>
                        <a:rPr lang="tr-TR" altLang="tr-T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tr-TR" altLang="tr-TR" sz="2400" i="1" dirty="0" smtClean="0">
                          <a:latin typeface="Cambria Math"/>
                        </a:rPr>
                        <m:t>(</m:t>
                      </m:r>
                      <m:r>
                        <a:rPr lang="tr-TR" altLang="tr-TR" sz="2400" i="1" dirty="0" smtClean="0">
                          <a:latin typeface="Cambria Math"/>
                        </a:rPr>
                        <m:t>𝑎</m:t>
                      </m:r>
                      <m:r>
                        <a:rPr lang="tr-TR" altLang="tr-TR" sz="2400" i="1" dirty="0" smtClean="0">
                          <a:latin typeface="Cambria Math"/>
                        </a:rPr>
                        <m:t>,0,</m:t>
                      </m:r>
                      <m:r>
                        <a:rPr lang="tr-TR" altLang="tr-TR" sz="2400" i="1" dirty="0" smtClean="0">
                          <a:latin typeface="Cambria Math"/>
                        </a:rPr>
                        <m:t>𝑑</m:t>
                      </m:r>
                      <m:r>
                        <a:rPr lang="tr-TR" altLang="tr-TR" sz="240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400" dirty="0" smtClean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tr-TR" altLang="tr-TR" sz="2400" dirty="0" smtClean="0"/>
                  <a:t>cos(</a:t>
                </a:r>
                <a:r>
                  <a:rPr lang="en-US" altLang="tr-TR" sz="2400" dirty="0"/>
                  <a:t>β</a:t>
                </a:r>
                <a:r>
                  <a:rPr lang="tr-TR" altLang="tr-TR" sz="2400" dirty="0" smtClean="0"/>
                  <a:t>) </a:t>
                </a:r>
                <a:r>
                  <a:rPr lang="tr-TR" altLang="tr-TR" sz="2400" dirty="0"/>
                  <a:t>için</a:t>
                </a:r>
                <a:r>
                  <a:rPr lang="en-US" altLang="tr-TR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tr-TR" sz="2400" b="1" i="1" dirty="0">
                        <a:latin typeface="Cambria Math"/>
                      </a:rPr>
                      <m:t>𝒖</m:t>
                    </m:r>
                    <m:r>
                      <a:rPr lang="tr-TR" altLang="tr-TR" sz="2400" b="1" i="1" dirty="0">
                        <a:latin typeface="Cambria Math"/>
                      </a:rPr>
                      <m:t>’’</m:t>
                    </m:r>
                  </m:oMath>
                </a14:m>
                <a:r>
                  <a:rPr lang="tr-TR" altLang="tr-TR" sz="2400" dirty="0" smtClean="0"/>
                  <a:t> </a:t>
                </a:r>
                <a:r>
                  <a:rPr lang="tr-TR" altLang="tr-TR" sz="2400" dirty="0"/>
                  <a:t>ve</a:t>
                </a:r>
                <a14:m>
                  <m:oMath xmlns:m="http://schemas.openxmlformats.org/officeDocument/2006/math">
                    <m:r>
                      <a:rPr lang="tr-TR" altLang="tr-TR" sz="2400" dirty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400" b="1" i="1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tr-TR" altLang="tr-TR" sz="2400" i="1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tr-TR" altLang="tr-TR" sz="2400" i="1" dirty="0"/>
                  <a:t> </a:t>
                </a:r>
                <a:r>
                  <a:rPr lang="tr-TR" altLang="tr-TR" sz="2400" dirty="0"/>
                  <a:t>vektörlerinin nokta çarpımı kullanılır.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r-TR" sz="2400" b="1" i="1" dirty="0">
                          <a:latin typeface="Cambria Math"/>
                        </a:rPr>
                        <m:t>𝒖</m:t>
                      </m:r>
                      <m:r>
                        <a:rPr lang="tr-TR" altLang="tr-TR" sz="2400" b="1" i="1" dirty="0">
                          <a:latin typeface="Cambria Math"/>
                        </a:rPr>
                        <m:t>’’. </m:t>
                      </m:r>
                      <m:sSub>
                        <m:sSubPr>
                          <m:ctrlPr>
                            <a:rPr lang="en-US" alt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4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tr-TR" sz="2400" b="1" i="1" dirty="0">
                              <a:latin typeface="Cambria Math"/>
                            </a:rPr>
                            <m:t>𝒖</m:t>
                          </m:r>
                          <m:r>
                            <a:rPr lang="tr-TR" altLang="tr-TR" sz="2400" b="1" i="1" dirty="0">
                              <a:latin typeface="Cambria Math"/>
                            </a:rPr>
                            <m:t>’’</m:t>
                          </m:r>
                        </m:e>
                      </m:d>
                      <m:r>
                        <a:rPr lang="tr-TR" altLang="tr-TR" sz="2400" i="1">
                          <a:latin typeface="Cambria Math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b="1" i="1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tr-TR" altLang="tr-TR" sz="2400" i="1" dirty="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altLang="tr-TR" sz="2400" i="1" dirty="0">
                          <a:latin typeface="Cambria Math"/>
                        </a:rPr>
                        <m:t>cos</m:t>
                      </m:r>
                      <m:r>
                        <a:rPr lang="tr-TR" altLang="tr-TR" sz="2400" i="1" dirty="0">
                          <a:latin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tr-TR" sz="2400" dirty="0"/>
                        <m:t>β</m:t>
                      </m:r>
                      <m:r>
                        <a:rPr lang="tr-TR" altLang="tr-TR" sz="24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400" dirty="0" smtClean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tr-TR" sz="2400" b="1" i="1" dirty="0">
                              <a:latin typeface="Cambria Math"/>
                            </a:rPr>
                            <m:t>𝒖</m:t>
                          </m:r>
                          <m:r>
                            <a:rPr lang="tr-TR" altLang="tr-TR" sz="2400" b="1" i="1" dirty="0">
                              <a:latin typeface="Cambria Math"/>
                            </a:rPr>
                            <m:t>’’</m:t>
                          </m:r>
                        </m:e>
                      </m:d>
                      <m:r>
                        <a:rPr lang="tr-TR" altLang="tr-TR" sz="2400" b="0" i="1" smtClean="0">
                          <a:latin typeface="Cambria Math"/>
                        </a:rPr>
                        <m:t>=1,  </m:t>
                      </m:r>
                      <m:d>
                        <m:dPr>
                          <m:begChr m:val="|"/>
                          <m:endChr m:val="|"/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b="1" i="1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tr-TR" altLang="tr-TR" sz="24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tr-TR" altLang="tr-TR" sz="2400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tr-TR" altLang="tr-TR" sz="2400" i="1" dirty="0">
                          <a:latin typeface="Cambria Math"/>
                        </a:rPr>
                        <m:t>cos</m:t>
                      </m:r>
                      <m:d>
                        <m:dPr>
                          <m:ctrlPr>
                            <a:rPr lang="tr-TR" altLang="tr-T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tr-TR" sz="2400" dirty="0"/>
                            <m:t>β</m:t>
                          </m:r>
                        </m:e>
                      </m:d>
                      <m:r>
                        <a:rPr lang="tr-TR" altLang="tr-TR" sz="2400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altLang="tr-TR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tr-TR" sz="2400" b="1" i="1" dirty="0">
                              <a:latin typeface="Cambria Math"/>
                            </a:rPr>
                            <m:t>𝒖</m:t>
                          </m:r>
                          <m:r>
                            <a:rPr lang="tr-TR" altLang="tr-TR" sz="2400" b="1" i="1" dirty="0">
                              <a:latin typeface="Cambria Math"/>
                            </a:rPr>
                            <m:t>’’. </m:t>
                          </m:r>
                          <m:sSub>
                            <m:sSubPr>
                              <m:ctrlPr>
                                <a:rPr lang="en-US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b="1" i="1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tr-TR" sz="2400" b="1" i="1" dirty="0">
                                  <a:latin typeface="Cambria Math"/>
                                </a:rPr>
                                <m:t>𝒖</m:t>
                              </m:r>
                              <m:r>
                                <a:rPr lang="tr-TR" altLang="tr-TR" sz="2400" b="1" i="1" dirty="0">
                                  <a:latin typeface="Cambria Math"/>
                                </a:rPr>
                                <m:t>’’</m:t>
                              </m:r>
                            </m:e>
                          </m:d>
                          <m:r>
                            <a:rPr lang="tr-TR" altLang="tr-TR" sz="2400" i="1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altLang="tr-TR" sz="2400" b="1" i="1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tr-TR" altLang="tr-TR" sz="2400" i="1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tr-TR" altLang="tr-TR" sz="2400" i="1" dirty="0">
                          <a:latin typeface="Cambria Math"/>
                        </a:rPr>
                        <m:t>=</m:t>
                      </m:r>
                      <m:r>
                        <a:rPr lang="tr-TR" altLang="tr-TR" sz="2400" b="0" i="1" dirty="0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tr-TR" altLang="tr-TR" sz="2400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tr-TR" altLang="tr-TR" sz="2400" dirty="0"/>
              </a:p>
              <a:p>
                <a:pPr marL="0" indent="0">
                  <a:buNone/>
                </a:pPr>
                <a:endParaRPr lang="tr-TR" altLang="tr-TR" sz="24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4752528" cy="4392488"/>
              </a:xfrm>
              <a:blipFill>
                <a:blip r:embed="rId4"/>
                <a:stretch>
                  <a:fillRect l="-1797" t="-1111" r="-3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/>
              <p:cNvSpPr/>
              <p:nvPr/>
            </p:nvSpPr>
            <p:spPr>
              <a:xfrm>
                <a:off x="6936601" y="2708920"/>
                <a:ext cx="220739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r-TR" sz="2000" b="1" i="1" dirty="0" smtClean="0">
                          <a:latin typeface="Cambria Math"/>
                        </a:rPr>
                        <m:t>𝒖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′′</m:t>
                      </m:r>
                      <m:r>
                        <a:rPr lang="tr-TR" altLang="tr-TR" sz="2000" i="1" dirty="0">
                          <a:latin typeface="Cambria Math"/>
                        </a:rPr>
                        <m:t>=(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𝑎</m:t>
                      </m:r>
                      <m:r>
                        <a:rPr lang="tr-TR" altLang="tr-TR" sz="2000" i="1" dirty="0">
                          <a:latin typeface="Cambria Math"/>
                        </a:rPr>
                        <m:t>,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0</m:t>
                      </m:r>
                      <m:r>
                        <a:rPr lang="tr-TR" altLang="tr-TR" sz="2000" i="1" dirty="0">
                          <a:latin typeface="Cambria Math"/>
                        </a:rPr>
                        <m:t>,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𝑑</m:t>
                      </m:r>
                      <m:r>
                        <a:rPr lang="tr-TR" altLang="tr-TR" sz="20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2000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tr-TR" altLang="tr-T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sz="2000" i="1" dirty="0">
                              <a:latin typeface="Cambria Math"/>
                            </a:rPr>
                            <m:t>0,</m:t>
                          </m:r>
                          <m:r>
                            <a:rPr lang="tr-TR" altLang="tr-TR" sz="2000" b="0" i="1" dirty="0" smtClean="0">
                              <a:latin typeface="Cambria Math"/>
                            </a:rPr>
                            <m:t>0</m:t>
                          </m:r>
                          <m:r>
                            <a:rPr lang="tr-TR" altLang="tr-TR" sz="2000" i="1" dirty="0">
                              <a:latin typeface="Cambria Math"/>
                            </a:rPr>
                            <m:t>,</m:t>
                          </m:r>
                          <m:r>
                            <a:rPr lang="tr-TR" altLang="tr-TR" sz="2000" b="0" i="1" dirty="0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tr-TR" altLang="tr-TR" sz="2000" dirty="0" smtClean="0"/>
              </a:p>
            </p:txBody>
          </p:sp>
        </mc:Choice>
        <mc:Fallback xmlns=""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601" y="2708920"/>
                <a:ext cx="2207399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49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dirty="0" smtClean="0"/>
              <a:t>Üç Boyutta Nesne Kaydırma </a:t>
            </a:r>
            <a:endParaRPr lang="en-US" altLang="tr-TR" dirty="0" smtClean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772816"/>
            <a:ext cx="4258816" cy="3096344"/>
          </a:xfrm>
        </p:spPr>
        <p:txBody>
          <a:bodyPr>
            <a:noAutofit/>
          </a:bodyPr>
          <a:lstStyle/>
          <a:p>
            <a:r>
              <a:rPr lang="tr-TR" altLang="tr-TR" sz="2400" dirty="0" smtClean="0"/>
              <a:t>Üç boyutlu bir nesnenin konumunu </a:t>
            </a:r>
            <a:r>
              <a:rPr lang="en-US" altLang="tr-TR" sz="2400" b="1" dirty="0" smtClean="0"/>
              <a:t>T</a:t>
            </a:r>
            <a:r>
              <a:rPr lang="tr-TR" altLang="tr-TR" sz="2400" dirty="0"/>
              <a:t> </a:t>
            </a:r>
            <a:r>
              <a:rPr lang="tr-TR" altLang="tr-TR" sz="2400" dirty="0" smtClean="0"/>
              <a:t>kayma vektörünü kullanarak ötelemek için </a:t>
            </a:r>
            <a:r>
              <a:rPr lang="tr-TR" altLang="tr-TR" sz="2400" smtClean="0"/>
              <a:t>nesneyi tanım</a:t>
            </a:r>
            <a:r>
              <a:rPr lang="en-US" altLang="tr-TR" sz="2400" smtClean="0"/>
              <a:t>l</a:t>
            </a:r>
            <a:r>
              <a:rPr lang="tr-TR" altLang="tr-TR" sz="2400" smtClean="0"/>
              <a:t>ayan </a:t>
            </a:r>
            <a:r>
              <a:rPr lang="tr-TR" altLang="tr-TR" sz="2400" dirty="0" smtClean="0"/>
              <a:t>tüm poligonların köşe noktalarına aynı kayma dönüşümü uygulanmalıdır.</a:t>
            </a:r>
          </a:p>
        </p:txBody>
      </p:sp>
      <p:pic>
        <p:nvPicPr>
          <p:cNvPr id="6" name="AADGHLI0.jpg" descr="AADGHLI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9"/>
          <a:stretch/>
        </p:blipFill>
        <p:spPr bwMode="auto">
          <a:xfrm>
            <a:off x="4716016" y="2355532"/>
            <a:ext cx="3788764" cy="314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36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/>
              <a:t>β</a:t>
            </a:r>
            <a:r>
              <a:rPr lang="tr-TR" altLang="tr-TR" dirty="0" smtClean="0"/>
              <a:t> Değerini Belirlemek için</a:t>
            </a:r>
            <a:endParaRPr lang="en-US" altLang="tr-TR" dirty="0" smtClean="0"/>
          </a:p>
        </p:txBody>
      </p:sp>
      <p:pic>
        <p:nvPicPr>
          <p:cNvPr id="40963" name="AADGHLU0.jpg" descr="AADGHLU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42"/>
          <a:stretch/>
        </p:blipFill>
        <p:spPr bwMode="auto">
          <a:xfrm>
            <a:off x="4775650" y="3251935"/>
            <a:ext cx="4368350" cy="280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İçerik Yer Tutucusu 2"/>
              <p:cNvSpPr txBox="1">
                <a:spLocks/>
              </p:cNvSpPr>
              <p:nvPr/>
            </p:nvSpPr>
            <p:spPr>
              <a:xfrm>
                <a:off x="395536" y="1772816"/>
                <a:ext cx="4536504" cy="44644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600"/>
                  </a:spcAft>
                </a:pPr>
                <a:r>
                  <a:rPr lang="tr-TR" altLang="tr-TR" sz="2400" dirty="0" smtClean="0"/>
                  <a:t>sin(</a:t>
                </a:r>
                <a:r>
                  <a:rPr lang="en-US" altLang="tr-TR" sz="2400" dirty="0"/>
                  <a:t>β</a:t>
                </a:r>
                <a:r>
                  <a:rPr lang="tr-TR" altLang="tr-TR" sz="2400" dirty="0" smtClean="0"/>
                  <a:t>) </a:t>
                </a:r>
                <a:r>
                  <a:rPr lang="tr-TR" altLang="tr-TR" sz="2400" dirty="0"/>
                  <a:t>için</a:t>
                </a:r>
                <a:r>
                  <a:rPr lang="tr-TR" altLang="tr-TR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tr-TR" sz="2400" b="1" i="1" dirty="0">
                        <a:latin typeface="Cambria Math"/>
                      </a:rPr>
                      <m:t>𝒖</m:t>
                    </m:r>
                    <m:r>
                      <a:rPr lang="tr-TR" altLang="tr-TR" sz="2400" b="1" i="1" dirty="0">
                        <a:latin typeface="Cambria Math"/>
                      </a:rPr>
                      <m:t>’’</m:t>
                    </m:r>
                  </m:oMath>
                </a14:m>
                <a:r>
                  <a:rPr lang="tr-TR" altLang="tr-TR" sz="2400" dirty="0" smtClean="0"/>
                  <a:t> ve</a:t>
                </a:r>
                <a14:m>
                  <m:oMath xmlns:m="http://schemas.openxmlformats.org/officeDocument/2006/math">
                    <m:r>
                      <a:rPr lang="tr-TR" altLang="tr-TR" sz="2400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tr-T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400" b="1" i="1" smtClean="0">
                            <a:latin typeface="Cambria Math"/>
                          </a:rPr>
                          <m:t>𝒖</m:t>
                        </m:r>
                      </m:e>
                      <m:sub>
                        <m:r>
                          <a:rPr lang="tr-TR" altLang="tr-TR" sz="2400" i="1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tr-TR" altLang="tr-TR" sz="2400" i="1" dirty="0" smtClean="0"/>
                  <a:t> </a:t>
                </a:r>
                <a:r>
                  <a:rPr lang="tr-TR" altLang="tr-TR" sz="2400" dirty="0" smtClean="0"/>
                  <a:t>vektörlerinin </a:t>
                </a:r>
                <a:r>
                  <a:rPr lang="tr-TR" altLang="tr-TR" sz="2400" dirty="0" err="1" smtClean="0"/>
                  <a:t>vektörel</a:t>
                </a:r>
                <a:r>
                  <a:rPr lang="tr-TR" altLang="tr-TR" sz="2400" dirty="0" smtClean="0"/>
                  <a:t> çarpımı kullanılır.</a:t>
                </a:r>
              </a:p>
              <a:p>
                <a:pPr>
                  <a:spcAft>
                    <a:spcPts val="600"/>
                  </a:spcAft>
                </a:pPr>
                <a:r>
                  <a:rPr lang="tr-TR" altLang="tr-TR" sz="2400" dirty="0" err="1" smtClean="0"/>
                  <a:t>Vektörel</a:t>
                </a:r>
                <a:r>
                  <a:rPr lang="tr-TR" altLang="tr-TR" sz="2400" dirty="0" smtClean="0"/>
                  <a:t> çarpımın koordinat bağımsız hali: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tr-TR" alt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tr-TR" sz="2400" b="1" i="1" dirty="0">
                            <a:latin typeface="Cambria Math"/>
                          </a:rPr>
                          <m:t>𝒖</m:t>
                        </m:r>
                        <m:r>
                          <a:rPr lang="tr-TR" altLang="tr-TR" sz="2400" b="1" i="1" dirty="0">
                            <a:latin typeface="Cambria Math"/>
                          </a:rPr>
                          <m:t>’’</m:t>
                        </m:r>
                      </m:e>
                    </m:d>
                    <m:r>
                      <a:rPr lang="tr-TR" altLang="tr-TR" sz="2400" i="1">
                        <a:latin typeface="Cambria Math"/>
                      </a:rPr>
                      <m:t>.</m:t>
                    </m:r>
                    <m:d>
                      <m:dPr>
                        <m:begChr m:val="|"/>
                        <m:endChr m:val="|"/>
                        <m:ctrlPr>
                          <a:rPr lang="tr-TR" altLang="tr-T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tr-T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2400" b="1" i="1">
                                <a:latin typeface="Cambria Math"/>
                              </a:rPr>
                              <m:t>𝒖</m:t>
                            </m:r>
                          </m:e>
                          <m:sub>
                            <m:r>
                              <a:rPr lang="tr-TR" altLang="tr-TR" sz="2400" i="1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tr-TR" altLang="tr-TR" sz="2400" i="1" dirty="0">
                        <a:latin typeface="Cambria Math"/>
                      </a:rPr>
                      <m:t>.</m:t>
                    </m:r>
                    <m:r>
                      <a:rPr lang="tr-TR" altLang="tr-TR" sz="2400" i="1" dirty="0">
                        <a:latin typeface="Cambria Math"/>
                      </a:rPr>
                      <m:t>𝑠𝑖𝑛</m:t>
                    </m:r>
                    <m:d>
                      <m:dPr>
                        <m:ctrlPr>
                          <a:rPr lang="tr-TR" altLang="tr-T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tr-TR" sz="2400" dirty="0"/>
                          <m:t>β</m:t>
                        </m:r>
                      </m:e>
                    </m:d>
                  </m:oMath>
                </a14:m>
                <a:endParaRPr lang="tr-TR" altLang="tr-TR" sz="24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r-TR" sz="2400" b="1" i="1" dirty="0">
                          <a:latin typeface="Cambria Math"/>
                        </a:rPr>
                        <m:t>𝒖</m:t>
                      </m:r>
                      <m:r>
                        <a:rPr lang="tr-TR" altLang="tr-TR" sz="2400" b="1" i="1" dirty="0">
                          <a:latin typeface="Cambria Math"/>
                        </a:rPr>
                        <m:t>’’</m:t>
                      </m:r>
                      <m:r>
                        <a:rPr lang="tr-TR" altLang="tr-TR" sz="2400" b="1" i="1" dirty="0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tr-TR" altLang="tr-TR" sz="2400" b="1" i="1" dirty="0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4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2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tr-TR" altLang="tr-TR" sz="2400" i="1" smtClean="0">
                          <a:latin typeface="Cambria Math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tr-TR" altLang="tr-T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tr-TR" sz="2400" b="1" i="1" dirty="0">
                              <a:latin typeface="Cambria Math"/>
                            </a:rPr>
                            <m:t>𝒖</m:t>
                          </m:r>
                          <m:r>
                            <a:rPr lang="tr-TR" altLang="tr-TR" sz="2400" b="1" i="1" dirty="0">
                              <a:latin typeface="Cambria Math"/>
                            </a:rPr>
                            <m:t>’’</m:t>
                          </m:r>
                        </m:e>
                      </m:d>
                      <m:r>
                        <a:rPr lang="tr-TR" altLang="tr-TR" sz="2400" i="1" smtClean="0">
                          <a:latin typeface="Cambria Math"/>
                        </a:rPr>
                        <m:t>.</m:t>
                      </m:r>
                      <m:d>
                        <m:dPr>
                          <m:begChr m:val="|"/>
                          <m:endChr m:val="|"/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b="1" i="1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tr-TR" altLang="tr-TR" sz="2400" i="1" dirty="0" smtClean="0">
                          <a:latin typeface="Cambria Math"/>
                        </a:rPr>
                        <m:t>.</m:t>
                      </m:r>
                      <m:r>
                        <a:rPr lang="tr-TR" altLang="tr-TR" sz="2400" i="1" dirty="0" smtClean="0">
                          <a:latin typeface="Cambria Math"/>
                        </a:rPr>
                        <m:t>𝑠𝑖𝑛</m:t>
                      </m:r>
                      <m:d>
                        <m:dPr>
                          <m:ctrlPr>
                            <a:rPr lang="tr-TR" altLang="tr-TR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tr-TR" sz="2400" dirty="0"/>
                            <m:t>β</m:t>
                          </m:r>
                        </m:e>
                      </m:d>
                      <m:r>
                        <a:rPr lang="tr-TR" altLang="tr-TR" sz="2400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4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r-TR" sz="2400" b="1" i="1" dirty="0">
                          <a:latin typeface="Cambria Math"/>
                        </a:rPr>
                        <m:t>𝒖</m:t>
                      </m:r>
                      <m:r>
                        <a:rPr lang="tr-TR" altLang="tr-TR" sz="2400" b="1" i="1" dirty="0">
                          <a:latin typeface="Cambria Math"/>
                        </a:rPr>
                        <m:t>’’</m:t>
                      </m:r>
                      <m:r>
                        <a:rPr lang="tr-TR" altLang="tr-TR" sz="2400" b="1" i="1" dirty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tr-TR" altLang="tr-TR" sz="2400" b="1" i="1" dirty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alt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4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tr-TR" altLang="tr-TR" sz="2400" smtClean="0">
                          <a:latin typeface="Cambria Math"/>
                        </a:rPr>
                        <m:t>.</m:t>
                      </m:r>
                      <m:r>
                        <a:rPr lang="tr-TR" altLang="tr-TR" sz="2400" b="0" i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tr-TR" altLang="tr-TR" sz="2400" b="0" i="0" smtClean="0">
                          <a:latin typeface="Cambria Math"/>
                        </a:rPr>
                        <m:t>a</m:t>
                      </m:r>
                    </m:oMath>
                  </m:oMathPara>
                </a14:m>
                <a:endParaRPr lang="tr-TR" altLang="tr-TR" sz="24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tr-T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tr-TR" sz="2400" b="1" i="1" dirty="0">
                                  <a:latin typeface="Cambria Math"/>
                                </a:rPr>
                                <m:t>𝒖</m:t>
                              </m:r>
                              <m:r>
                                <a:rPr lang="tr-TR" altLang="tr-TR" sz="2400" b="1" i="1" dirty="0">
                                  <a:latin typeface="Cambria Math"/>
                                </a:rPr>
                                <m:t>’’</m:t>
                              </m:r>
                            </m:e>
                          </m:d>
                          <m:r>
                            <a:rPr lang="tr-TR" altLang="tr-TR" sz="2400" i="1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tr-T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altLang="tr-TR" sz="2400" b="1" i="1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tr-TR" altLang="tr-TR" sz="2400" i="1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  <m:r>
                            <a:rPr lang="tr-TR" altLang="tr-TR" sz="2400" i="1" dirty="0">
                              <a:latin typeface="Cambria Math"/>
                            </a:rPr>
                            <m:t>.</m:t>
                          </m:r>
                          <m:r>
                            <a:rPr lang="tr-TR" altLang="tr-TR" sz="2400" i="1" dirty="0">
                              <a:latin typeface="Cambria Math"/>
                            </a:rPr>
                            <m:t>𝑠𝑖𝑛</m:t>
                          </m:r>
                          <m:d>
                            <m:dPr>
                              <m:ctrlPr>
                                <a:rPr lang="tr-TR" altLang="tr-TR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tr-TR" sz="2400" dirty="0"/>
                                <m:t>β</m:t>
                              </m:r>
                            </m:e>
                          </m:d>
                        </m:e>
                      </m:d>
                      <m:r>
                        <a:rPr lang="tr-TR" altLang="tr-TR" sz="2400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4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tr-TR" altLang="tr-TR" sz="2400">
                          <a:latin typeface="Cambria Math"/>
                        </a:rPr>
                        <m:t>.</m:t>
                      </m:r>
                      <m:r>
                        <a:rPr lang="tr-TR" altLang="tr-TR" sz="2400" b="0" i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tr-TR" altLang="tr-TR" sz="2400" b="0" i="0" smtClean="0">
                          <a:latin typeface="Cambria Math"/>
                        </a:rPr>
                        <m:t>a</m:t>
                      </m:r>
                    </m:oMath>
                  </m:oMathPara>
                </a14:m>
                <a:endParaRPr lang="tr-TR" altLang="tr-TR" sz="2400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400" b="1" i="1">
                                  <a:latin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tr-TR" altLang="tr-TR" sz="24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tr-TR" altLang="tr-TR" sz="2400" smtClean="0">
                          <a:latin typeface="Cambria Math"/>
                        </a:rPr>
                        <m:t>=1, </m:t>
                      </m:r>
                      <m:d>
                        <m:dPr>
                          <m:begChr m:val="|"/>
                          <m:endChr m:val="|"/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tr-TR" sz="2400" b="1" i="1" dirty="0">
                              <a:latin typeface="Cambria Math"/>
                            </a:rPr>
                            <m:t>𝒖</m:t>
                          </m:r>
                          <m:r>
                            <a:rPr lang="tr-TR" altLang="tr-TR" sz="2400" b="1" i="1" dirty="0">
                              <a:latin typeface="Cambria Math"/>
                            </a:rPr>
                            <m:t>’’</m:t>
                          </m:r>
                        </m:e>
                      </m:d>
                      <m:r>
                        <a:rPr lang="tr-TR" altLang="tr-TR" sz="2400" b="1" i="1" dirty="0" smtClean="0">
                          <a:latin typeface="Cambria Math"/>
                        </a:rPr>
                        <m:t>=</m:t>
                      </m:r>
                      <m:r>
                        <a:rPr lang="tr-TR" altLang="tr-TR" sz="2400" b="0" i="1" smtClean="0">
                          <a:latin typeface="Cambria Math"/>
                        </a:rPr>
                        <m:t>1</m:t>
                      </m:r>
                      <m:r>
                        <a:rPr lang="tr-TR" altLang="tr-TR" sz="24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tr-TR" altLang="tr-T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altLang="tr-TR" sz="2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tr-TR" altLang="tr-T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tr-TR" altLang="tr-TR" sz="24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altLang="tr-TR" sz="24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tr-TR" altLang="tr-T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tr-TR" altLang="tr-TR" sz="2400" i="1" dirty="0" smtClean="0">
                  <a:latin typeface="Cambria Math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400" b="0" i="1" dirty="0" smtClean="0">
                          <a:latin typeface="Cambria Math"/>
                        </a:rPr>
                        <m:t>1</m:t>
                      </m:r>
                      <m:r>
                        <a:rPr lang="tr-TR" altLang="tr-TR" sz="2400" i="1" dirty="0" smtClean="0">
                          <a:latin typeface="Cambria Math"/>
                        </a:rPr>
                        <m:t>.</m:t>
                      </m:r>
                      <m:r>
                        <a:rPr lang="tr-TR" altLang="tr-TR" sz="2400" i="1" dirty="0">
                          <a:latin typeface="Cambria Math"/>
                        </a:rPr>
                        <m:t>𝑠𝑖𝑛</m:t>
                      </m:r>
                      <m:d>
                        <m:dPr>
                          <m:ctrlPr>
                            <a:rPr lang="tr-TR" altLang="tr-T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tr-TR" sz="2400" dirty="0"/>
                            <m:t>β</m:t>
                          </m:r>
                        </m:e>
                      </m:d>
                      <m:r>
                        <a:rPr lang="tr-TR" altLang="tr-TR" sz="2400" i="1" dirty="0" smtClean="0">
                          <a:latin typeface="Cambria Math"/>
                        </a:rPr>
                        <m:t>=</m:t>
                      </m:r>
                      <m:r>
                        <a:rPr lang="tr-TR" altLang="tr-TR" sz="2400" b="0" i="1" dirty="0" smtClean="0">
                          <a:latin typeface="Cambria Math"/>
                        </a:rPr>
                        <m:t>−</m:t>
                      </m:r>
                      <m:r>
                        <a:rPr lang="tr-TR" altLang="tr-TR" sz="2400" b="0" i="1" dirty="0" smtClean="0">
                          <a:latin typeface="Cambria Math"/>
                        </a:rPr>
                        <m:t>𝑎</m:t>
                      </m:r>
                      <m:r>
                        <a:rPr lang="tr-TR" altLang="tr-TR" sz="2400" i="1" dirty="0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tr-TR" altLang="tr-TR" sz="2400" i="1" dirty="0" smtClean="0">
                          <a:latin typeface="Cambria Math"/>
                        </a:rPr>
                        <m:t>𝑠𝑖𝑛</m:t>
                      </m:r>
                      <m:d>
                        <m:dPr>
                          <m:ctrlPr>
                            <a:rPr lang="tr-TR" altLang="tr-T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tr-TR" sz="2400" dirty="0"/>
                            <m:t>β</m:t>
                          </m:r>
                        </m:e>
                      </m:d>
                      <m:r>
                        <a:rPr lang="tr-TR" altLang="tr-TR" sz="2400" i="1" dirty="0" smtClean="0">
                          <a:latin typeface="Cambria Math"/>
                        </a:rPr>
                        <m:t>=</m:t>
                      </m:r>
                      <m:r>
                        <a:rPr lang="tr-TR" altLang="tr-TR" sz="2400" b="0" i="1" dirty="0" smtClean="0">
                          <a:latin typeface="Cambria Math"/>
                        </a:rPr>
                        <m:t>−</m:t>
                      </m:r>
                      <m:r>
                        <a:rPr lang="tr-TR" altLang="tr-TR" sz="2400" b="0" i="1" dirty="0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tr-TR" altLang="tr-TR" sz="2400" dirty="0" smtClean="0"/>
              </a:p>
              <a:p>
                <a:pPr marL="0" indent="0">
                  <a:buFont typeface="Arial" pitchFamily="34" charset="0"/>
                  <a:buNone/>
                </a:pPr>
                <a:endParaRPr lang="tr-TR" altLang="tr-TR" sz="2400" dirty="0" smtClean="0"/>
              </a:p>
            </p:txBody>
          </p:sp>
        </mc:Choice>
        <mc:Fallback xmlns="">
          <p:sp>
            <p:nvSpPr>
              <p:cNvPr id="7" name="İçerik Yer Tutucus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772816"/>
                <a:ext cx="4536504" cy="4464496"/>
              </a:xfrm>
              <a:prstGeom prst="rect">
                <a:avLst/>
              </a:prstGeom>
              <a:blipFill rotWithShape="1">
                <a:blip r:embed="rId4"/>
                <a:stretch>
                  <a:fillRect l="-1882" t="-1093" r="-2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Dikdörtgen 7"/>
              <p:cNvSpPr/>
              <p:nvPr/>
            </p:nvSpPr>
            <p:spPr>
              <a:xfrm>
                <a:off x="6948264" y="3784983"/>
                <a:ext cx="216796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r-TR" sz="2000" b="1" i="1" dirty="0">
                          <a:latin typeface="Cambria Math"/>
                        </a:rPr>
                        <m:t>𝒖</m:t>
                      </m:r>
                      <m:r>
                        <a:rPr lang="tr-TR" altLang="tr-TR" sz="2000" b="1" i="1" dirty="0">
                          <a:latin typeface="Cambria Math"/>
                        </a:rPr>
                        <m:t>’’</m:t>
                      </m:r>
                      <m:r>
                        <a:rPr lang="tr-TR" altLang="tr-TR" sz="2000" i="1" dirty="0">
                          <a:latin typeface="Cambria Math"/>
                        </a:rPr>
                        <m:t>=(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𝑎</m:t>
                      </m:r>
                      <m:r>
                        <a:rPr lang="tr-TR" altLang="tr-TR" sz="2000" i="1" dirty="0">
                          <a:latin typeface="Cambria Math"/>
                        </a:rPr>
                        <m:t>,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0</m:t>
                      </m:r>
                      <m:r>
                        <a:rPr lang="tr-TR" altLang="tr-TR" sz="2000" i="1" dirty="0">
                          <a:latin typeface="Cambria Math"/>
                        </a:rPr>
                        <m:t>,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𝑑</m:t>
                      </m:r>
                      <m:r>
                        <a:rPr lang="tr-TR" altLang="tr-TR" sz="20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2000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tr-TR" altLang="tr-T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sz="2000" i="1" dirty="0">
                              <a:latin typeface="Cambria Math"/>
                            </a:rPr>
                            <m:t>0,</m:t>
                          </m:r>
                          <m:r>
                            <a:rPr lang="tr-TR" altLang="tr-TR" sz="2000" b="0" i="1" dirty="0" smtClean="0">
                              <a:latin typeface="Cambria Math"/>
                            </a:rPr>
                            <m:t>0</m:t>
                          </m:r>
                          <m:r>
                            <a:rPr lang="tr-TR" altLang="tr-TR" sz="2000" i="1" dirty="0">
                              <a:latin typeface="Cambria Math"/>
                            </a:rPr>
                            <m:t>,</m:t>
                          </m:r>
                          <m:r>
                            <a:rPr lang="tr-TR" altLang="tr-TR" sz="2000" b="0" i="1" dirty="0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tr-TR" altLang="tr-TR" sz="2000" dirty="0" smtClean="0"/>
              </a:p>
            </p:txBody>
          </p:sp>
        </mc:Choice>
        <mc:Fallback xmlns="">
          <p:sp>
            <p:nvSpPr>
              <p:cNvPr id="8" name="Dikdörtge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3784983"/>
                <a:ext cx="2167966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Dikdörtgen 8"/>
              <p:cNvSpPr/>
              <p:nvPr/>
            </p:nvSpPr>
            <p:spPr>
              <a:xfrm>
                <a:off x="5076056" y="1628800"/>
                <a:ext cx="4572000" cy="163121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1"/>
                <a:r>
                  <a:rPr lang="tr-TR" altLang="tr-TR" sz="2000" dirty="0" smtClean="0"/>
                  <a:t>Vektörel çarpımın Kartezyen hali: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i="1">
                          <a:latin typeface="Cambria Math"/>
                        </a:rPr>
                        <m:t>𝑖</m:t>
                      </m:r>
                      <m:r>
                        <a:rPr lang="tr-TR" altLang="tr-TR" sz="2000">
                          <a:latin typeface="Cambria Math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tr-TR" altLang="tr-TR" sz="2000">
                          <a:latin typeface="Cambria Math"/>
                        </a:rPr>
                        <m:t>j</m:t>
                      </m:r>
                      <m:r>
                        <a:rPr lang="tr-TR" altLang="tr-TR" sz="2000">
                          <a:latin typeface="Cambria Math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tr-TR" altLang="tr-TR" sz="2000">
                          <a:latin typeface="Cambria Math"/>
                        </a:rPr>
                        <m:t>k</m:t>
                      </m:r>
                    </m:oMath>
                  </m:oMathPara>
                </a14:m>
                <a:endParaRPr lang="tr-TR" altLang="tr-TR" sz="2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b="0" i="1" dirty="0" smtClean="0">
                          <a:latin typeface="Cambria Math"/>
                        </a:rPr>
                        <m:t>𝑎</m:t>
                      </m:r>
                      <m:r>
                        <a:rPr lang="tr-TR" altLang="tr-TR" sz="2000" i="1" dirty="0">
                          <a:latin typeface="Cambria Math"/>
                        </a:rPr>
                        <m:t>    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0</m:t>
                      </m:r>
                      <m:r>
                        <a:rPr lang="tr-TR" altLang="tr-TR" sz="2000" i="1" dirty="0">
                          <a:latin typeface="Cambria Math"/>
                        </a:rPr>
                        <m:t>     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tr-TR" altLang="tr-TR" sz="2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i="1" dirty="0">
                          <a:latin typeface="Cambria Math"/>
                        </a:rPr>
                        <m:t>0    0     1</m:t>
                      </m:r>
                    </m:oMath>
                  </m:oMathPara>
                </a14:m>
                <a:endParaRPr lang="tr-TR" altLang="tr-TR" sz="2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i="1" dirty="0">
                          <a:latin typeface="Cambria Math"/>
                        </a:rPr>
                        <m:t>(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0</m:t>
                      </m:r>
                      <m:r>
                        <a:rPr lang="tr-TR" altLang="tr-TR" sz="2000" i="1" dirty="0">
                          <a:latin typeface="Cambria Math"/>
                        </a:rPr>
                        <m:t>,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−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𝑎</m:t>
                      </m:r>
                      <m:r>
                        <a:rPr lang="tr-TR" altLang="tr-TR" sz="2000" i="1" dirty="0">
                          <a:latin typeface="Cambria Math"/>
                        </a:rPr>
                        <m:t>,0)</m:t>
                      </m:r>
                    </m:oMath>
                  </m:oMathPara>
                </a14:m>
                <a:endParaRPr lang="tr-TR" altLang="tr-TR" sz="2000" dirty="0"/>
              </a:p>
            </p:txBody>
          </p:sp>
        </mc:Choice>
        <mc:Fallback xmlns="">
          <p:sp>
            <p:nvSpPr>
              <p:cNvPr id="9" name="Dikdörtge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628800"/>
                <a:ext cx="4572000" cy="1631216"/>
              </a:xfrm>
              <a:prstGeom prst="rect">
                <a:avLst/>
              </a:prstGeom>
              <a:blipFill rotWithShape="1">
                <a:blip r:embed="rId6"/>
                <a:stretch>
                  <a:fillRect t="-1866" b="-2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Düz Bağlayıcı 9"/>
          <p:cNvCxnSpPr/>
          <p:nvPr/>
        </p:nvCxnSpPr>
        <p:spPr>
          <a:xfrm flipH="1">
            <a:off x="3851920" y="4563379"/>
            <a:ext cx="216024" cy="3777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Düz Bağlayıcı 10"/>
          <p:cNvCxnSpPr/>
          <p:nvPr/>
        </p:nvCxnSpPr>
        <p:spPr>
          <a:xfrm flipH="1">
            <a:off x="771701" y="4505113"/>
            <a:ext cx="216024" cy="3777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91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altLang="tr-TR" dirty="0" smtClean="0"/>
              <a:t>z Eksenine Hizalama Matrisi</a:t>
            </a:r>
            <a:endParaRPr lang="en-US" altLang="tr-TR" dirty="0" smtClean="0"/>
          </a:p>
        </p:txBody>
      </p:sp>
      <p:pic>
        <p:nvPicPr>
          <p:cNvPr id="38915" name="AADGHLT0.jpg" descr="AADGHLT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44"/>
          <a:stretch/>
        </p:blipFill>
        <p:spPr bwMode="auto">
          <a:xfrm>
            <a:off x="4793874" y="2817439"/>
            <a:ext cx="4006887" cy="3491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4536504" cy="4464496"/>
              </a:xfrm>
            </p:spPr>
            <p:txBody>
              <a:bodyPr>
                <a:noAutofit/>
              </a:bodyPr>
              <a:lstStyle/>
              <a:p>
                <a:r>
                  <a:rPr lang="tr-TR" altLang="tr-TR" sz="2400" dirty="0" smtClean="0"/>
                  <a:t>cos(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tr-TR" sz="2400" dirty="0"/>
                      <m:t>β</m:t>
                    </m:r>
                  </m:oMath>
                </a14:m>
                <a:r>
                  <a:rPr lang="tr-TR" altLang="tr-TR" sz="2400" dirty="0"/>
                  <a:t>) </a:t>
                </a:r>
                <a:r>
                  <a:rPr lang="tr-TR" altLang="tr-TR" sz="2400" dirty="0" smtClean="0"/>
                  <a:t> ve sin(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tr-TR" sz="2400" dirty="0"/>
                      <m:t>β</m:t>
                    </m:r>
                  </m:oMath>
                </a14:m>
                <a:r>
                  <a:rPr lang="tr-TR" altLang="tr-TR" sz="2400" dirty="0"/>
                  <a:t>) </a:t>
                </a:r>
                <a:r>
                  <a:rPr lang="tr-TR" altLang="tr-TR" sz="2400" dirty="0" smtClean="0"/>
                  <a:t>dönme matrisinde yerine yazılırsa y ekseni etrafında dönüş matrisi belirlenir.</a:t>
                </a:r>
                <a:endParaRPr lang="tr-TR" altLang="tr-T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2400" b="1" i="1" smtClean="0">
                              <a:latin typeface="Cambria Math"/>
                              <a:ea typeface="Cambria Math"/>
                            </a:rPr>
                            <m:t>𝑹</m:t>
                          </m:r>
                        </m:e>
                        <m:sub>
                          <m:r>
                            <a:rPr lang="tr-TR" altLang="tr-T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tr-TR" altLang="tr-TR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tr-TR" sz="2400" dirty="0"/>
                        <m:t>β</m:t>
                      </m:r>
                      <m:r>
                        <a:rPr lang="tr-TR" altLang="tr-TR" sz="24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tr-TR" altLang="tr-TR" sz="24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tr-TR" altLang="tr-TR" sz="24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4536504" cy="4464496"/>
              </a:xfrm>
              <a:blipFill rotWithShape="1">
                <a:blip r:embed="rId4"/>
                <a:stretch>
                  <a:fillRect l="-1882" t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6948264" y="3501008"/>
                <a:ext cx="2167966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r-TR" sz="2000" b="1" i="1" dirty="0">
                          <a:latin typeface="Cambria Math"/>
                        </a:rPr>
                        <m:t>𝒖</m:t>
                      </m:r>
                      <m:r>
                        <a:rPr lang="tr-TR" altLang="tr-TR" sz="2000" b="1" i="1" dirty="0">
                          <a:latin typeface="Cambria Math"/>
                        </a:rPr>
                        <m:t>’’</m:t>
                      </m:r>
                      <m:r>
                        <a:rPr lang="tr-TR" altLang="tr-TR" sz="2000" i="1" dirty="0">
                          <a:latin typeface="Cambria Math"/>
                        </a:rPr>
                        <m:t>=(</m:t>
                      </m:r>
                      <m:r>
                        <a:rPr lang="tr-TR" altLang="tr-TR" sz="2000" i="1" dirty="0">
                          <a:latin typeface="Cambria Math"/>
                        </a:rPr>
                        <m:t>𝑎</m:t>
                      </m:r>
                      <m:r>
                        <a:rPr lang="tr-TR" altLang="tr-TR" sz="2000" i="1" dirty="0">
                          <a:latin typeface="Cambria Math"/>
                        </a:rPr>
                        <m:t>,0,</m:t>
                      </m:r>
                      <m:r>
                        <a:rPr lang="tr-TR" altLang="tr-TR" sz="2000" i="1" dirty="0">
                          <a:latin typeface="Cambria Math"/>
                        </a:rPr>
                        <m:t>𝑑</m:t>
                      </m:r>
                      <m:r>
                        <a:rPr lang="tr-TR" altLang="tr-TR" sz="20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1" i="1">
                              <a:latin typeface="Cambria Math"/>
                            </a:rPr>
                            <m:t>𝒖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2000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tr-TR" altLang="tr-TR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sz="2000" i="1" dirty="0">
                              <a:latin typeface="Cambria Math"/>
                            </a:rPr>
                            <m:t>0,</m:t>
                          </m:r>
                          <m:r>
                            <a:rPr lang="tr-TR" altLang="tr-TR" sz="2000" b="0" i="1" dirty="0" smtClean="0">
                              <a:latin typeface="Cambria Math"/>
                            </a:rPr>
                            <m:t>0</m:t>
                          </m:r>
                          <m:r>
                            <a:rPr lang="tr-TR" altLang="tr-TR" sz="2000" i="1" dirty="0">
                              <a:latin typeface="Cambria Math"/>
                            </a:rPr>
                            <m:t>,</m:t>
                          </m:r>
                          <m:r>
                            <a:rPr lang="tr-TR" altLang="tr-TR" sz="2000" b="0" i="1" dirty="0" smtClean="0"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tr-TR" altLang="tr-TR" sz="2000" dirty="0" smtClean="0"/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3501008"/>
                <a:ext cx="2167966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87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/>
              <a:t>Herhangi Bir Eksen Etrafında Döndürme </a:t>
            </a:r>
            <a:r>
              <a:rPr lang="tr-TR" altLang="tr-TR" dirty="0" smtClean="0"/>
              <a:t>IV</a:t>
            </a:r>
            <a:endParaRPr lang="en-US" altLang="tr-T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4752528" cy="3600400"/>
              </a:xfrm>
            </p:spPr>
            <p:txBody>
              <a:bodyPr>
                <a:noAutofit/>
              </a:bodyPr>
              <a:lstStyle/>
              <a:p>
                <a:r>
                  <a:rPr lang="tr-TR" altLang="tr-TR" sz="2400" dirty="0" smtClean="0"/>
                  <a:t>z ekseni ile </a:t>
                </a:r>
                <a14:m>
                  <m:oMath xmlns:m="http://schemas.openxmlformats.org/officeDocument/2006/math">
                    <m:r>
                      <a:rPr lang="en-US" altLang="tr-TR" sz="2400" b="1" i="1" dirty="0">
                        <a:latin typeface="Cambria Math"/>
                      </a:rPr>
                      <m:t>𝒖</m:t>
                    </m:r>
                  </m:oMath>
                </a14:m>
                <a:r>
                  <a:rPr lang="tr-TR" altLang="tr-TR" sz="2400" dirty="0" smtClean="0"/>
                  <a:t> vektörünün hizalanmasından sonra z ekseni etrafında </a:t>
                </a:r>
                <a14:m>
                  <m:oMath xmlns:m="http://schemas.openxmlformats.org/officeDocument/2006/math">
                    <m:r>
                      <a:rPr lang="tr-TR" altLang="tr-TR" sz="24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tr-TR" altLang="tr-TR" sz="2400" dirty="0" smtClean="0"/>
                  <a:t> dönme gerçekleşir .</a:t>
                </a:r>
              </a:p>
              <a:p>
                <a:endParaRPr lang="tr-TR" altLang="tr-TR" sz="2400" dirty="0"/>
              </a:p>
              <a:p>
                <a:endParaRPr lang="tr-TR" altLang="tr-TR" sz="10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  <a:ea typeface="Cambria Math"/>
                            </a:rPr>
                            <m:t>𝑹</m:t>
                          </m:r>
                        </m:e>
                        <m:sub>
                          <m:r>
                            <a:rPr lang="tr-TR" altLang="tr-T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24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tr-TR" altLang="tr-TR" sz="24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tr-TR" altLang="tr-TR" sz="2400" i="1">
                          <a:latin typeface="Cambria Math"/>
                          <a:ea typeface="Cambria Math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𝑐𝑜𝑠</m:t>
                                </m:r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𝑠𝑖𝑛</m:t>
                                </m:r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𝑠𝑖𝑛</m:t>
                                </m:r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𝑐𝑜𝑠</m:t>
                                </m:r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4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sz="24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4752528" cy="3600400"/>
              </a:xfrm>
              <a:blipFill rotWithShape="1">
                <a:blip r:embed="rId3"/>
                <a:stretch>
                  <a:fillRect l="-1797" t="-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41152"/>
            <a:ext cx="3636029" cy="3508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63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/>
              <a:t>Herhangi Bir Eksen Etrafında Döndürme </a:t>
            </a:r>
            <a:r>
              <a:rPr lang="tr-TR" altLang="tr-TR" dirty="0" smtClean="0"/>
              <a:t>V, VI ve VII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63272" cy="4525963"/>
              </a:xfrm>
            </p:spPr>
            <p:txBody>
              <a:bodyPr>
                <a:normAutofit fontScale="92500"/>
              </a:bodyPr>
              <a:lstStyle/>
              <a:p>
                <a:r>
                  <a:rPr lang="tr-TR" sz="2400" dirty="0" smtClean="0"/>
                  <a:t>Bu son üç adımda sırasıyla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altLang="tr-T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altLang="tr-TR" sz="2400" b="1" i="1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tr-TR" altLang="tr-TR" sz="2400" i="1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r>
                      <a:rPr lang="tr-TR" altLang="tr-TR" sz="2400" i="1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altLang="tr-TR" sz="2400" dirty="0"/>
                      <m:t>β</m:t>
                    </m:r>
                    <m:r>
                      <a:rPr lang="tr-TR" altLang="tr-TR" sz="2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tr-TR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altLang="tr-T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altLang="tr-TR" sz="2400" b="1" i="1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tr-TR" altLang="tr-TR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  <m:r>
                      <a:rPr lang="tr-TR" altLang="tr-TR" sz="2400" i="1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altLang="tr-TR" sz="2400" dirty="0"/>
                      <m:t>α</m:t>
                    </m:r>
                    <m:r>
                      <a:rPr lang="tr-TR" altLang="tr-TR" sz="24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tr-TR" sz="2400" dirty="0" smtClean="0"/>
                  <a:t> ve </a:t>
                </a:r>
                <a14:m>
                  <m:oMath xmlns:m="http://schemas.openxmlformats.org/officeDocument/2006/math">
                    <m:r>
                      <a:rPr lang="tr-TR" altLang="tr-TR" sz="2400" b="1" i="0" smtClean="0">
                        <a:latin typeface="Cambria Math"/>
                      </a:rPr>
                      <m:t>𝐓</m:t>
                    </m:r>
                    <m:r>
                      <a:rPr lang="tr-TR" altLang="tr-TR" sz="2400" b="0" i="0" smtClean="0">
                        <a:latin typeface="Cambria Math"/>
                      </a:rPr>
                      <m:t>(−</m:t>
                    </m:r>
                    <m:sSub>
                      <m:sSubPr>
                        <m:ctrlPr>
                          <a:rPr lang="tr-TR" alt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tr-TR" altLang="tr-TR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altLang="tr-TR" sz="2400" i="1">
                        <a:latin typeface="Cambria Math"/>
                      </a:rPr>
                      <m:t>,</m:t>
                    </m:r>
                    <m:r>
                      <a:rPr lang="tr-TR" altLang="tr-TR" sz="2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tr-TR" alt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tr-TR" altLang="tr-TR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altLang="tr-TR" sz="2400" i="1">
                        <a:latin typeface="Cambria Math"/>
                      </a:rPr>
                      <m:t>,</m:t>
                    </m:r>
                    <m:r>
                      <a:rPr lang="tr-TR" altLang="tr-TR" sz="2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tr-TR" alt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4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tr-TR" altLang="tr-TR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2400" dirty="0" smtClean="0"/>
                  <a:t>) dönüşümlerinin tersi uygulanır.</a:t>
                </a:r>
              </a:p>
              <a:p>
                <a:r>
                  <a:rPr lang="tr-TR" sz="2400" dirty="0" smtClean="0"/>
                  <a:t>Neticede herhangi bir eksen etrafında dönüşün birleşik dönüşüm matrisi şu şekilde elde edilir.</a:t>
                </a:r>
              </a:p>
              <a:p>
                <a:endParaRPr lang="tr-T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2400" b="1" i="1">
                              <a:latin typeface="Cambria Math"/>
                              <a:ea typeface="Cambria Math"/>
                            </a:rPr>
                            <m:t>𝑴</m:t>
                          </m:r>
                          <m:r>
                            <a:rPr lang="tr-TR" altLang="tr-TR" sz="2400" b="1" i="1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a:rPr lang="tr-TR" altLang="tr-TR" sz="2400" b="1" i="1">
                              <a:latin typeface="Cambria Math"/>
                              <a:ea typeface="Cambria Math"/>
                            </a:rPr>
                            <m:t>𝑹</m:t>
                          </m:r>
                        </m:e>
                        <m:sub>
                          <m:r>
                            <a:rPr lang="tr-TR" altLang="tr-TR" sz="2400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tr-TR" altLang="tr-TR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tr-TR" altLang="tr-TR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tr-TR" altLang="tr-TR" sz="2400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tr-TR" altLang="tr-TR" sz="240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altLang="tr-T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altLang="tr-TR" sz="2400" b="1">
                            <a:latin typeface="Cambria Math"/>
                          </a:rPr>
                          <m:t>𝐓</m:t>
                        </m:r>
                        <m:d>
                          <m:dPr>
                            <m:ctrlPr>
                              <a:rPr lang="tr-TR" altLang="tr-TR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altLang="tr-T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tr-TR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tr-TR" altLang="tr-TR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altLang="tr-TR" sz="24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tr-TR" altLang="tr-T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tr-TR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tr-TR" altLang="tr-TR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tr-TR" altLang="tr-TR" sz="24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tr-TR" altLang="tr-T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tr-TR" sz="24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tr-TR" altLang="tr-TR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tr-TR" altLang="tr-TR" sz="2400">
                            <a:latin typeface="Cambria Math"/>
                            <a:ea typeface="Cambria Math"/>
                          </a:rPr>
                          <m:t>.</m:t>
                        </m:r>
                        <m:sSub>
                          <m:sSubPr>
                            <m:ctrlPr>
                              <a:rPr lang="tr-TR" altLang="tr-TR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tr-TR" altLang="tr-TR" sz="2400" b="1" i="1">
                                <a:latin typeface="Cambria Math"/>
                                <a:ea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tr-TR" altLang="tr-TR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tr-TR" altLang="tr-TR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tr-TR" altLang="tr-TR" sz="24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tr-TR" sz="2400" dirty="0"/>
                              <m:t>α</m:t>
                            </m:r>
                          </m:e>
                        </m:d>
                        <m:r>
                          <a:rPr lang="tr-TR" altLang="tr-TR" sz="2400">
                            <a:latin typeface="Cambria Math"/>
                          </a:rPr>
                          <m:t>.</m:t>
                        </m:r>
                        <m:r>
                          <a:rPr lang="tr-TR" altLang="tr-TR" sz="2400" b="1" i="1" smtClean="0">
                            <a:latin typeface="Cambria Math"/>
                          </a:rPr>
                          <m:t> </m:t>
                        </m:r>
                        <m:r>
                          <a:rPr lang="tr-TR" altLang="tr-TR" sz="2400" b="1" i="1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tr-TR" altLang="tr-TR" sz="2400" i="1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tr-TR" altLang="tr-T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tr-TR" altLang="tr-T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tr-TR" sz="2400" dirty="0"/>
                          <m:t>β</m:t>
                        </m:r>
                      </m:e>
                    </m:d>
                    <m:r>
                      <a:rPr lang="tr-TR" altLang="tr-TR" sz="2400" b="0" i="0" smtClean="0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tr-TR" altLang="tr-TR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altLang="tr-TR" sz="2400" b="1" i="1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tr-TR" altLang="tr-TR" sz="2400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tr-TR" altLang="tr-T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tr-TR" altLang="tr-TR" sz="24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sSub>
                      <m:sSubPr>
                        <m:ctrlPr>
                          <a:rPr lang="tr-TR" altLang="tr-T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altLang="tr-TR" sz="2400" b="0" i="1" smtClean="0"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tr-TR" altLang="tr-TR" sz="2400" b="1" i="1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tr-TR" altLang="tr-TR" sz="2400" i="1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tr-TR" altLang="tr-T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tr-TR" sz="2400" dirty="0"/>
                          <m:t>β</m:t>
                        </m:r>
                      </m:e>
                    </m:d>
                    <m:r>
                      <a:rPr lang="tr-TR" altLang="tr-TR" sz="2400" b="0" i="0" smtClean="0">
                        <a:latin typeface="Cambria Math"/>
                        <a:ea typeface="Cambria Math"/>
                      </a:rPr>
                      <m:t>.</m:t>
                    </m:r>
                    <m:sSub>
                      <m:sSubPr>
                        <m:ctrlPr>
                          <a:rPr lang="tr-TR" altLang="tr-T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altLang="tr-TR" sz="2400" b="1" i="1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tr-TR" altLang="tr-TR" sz="2400" i="1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tr-TR" altLang="tr-T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tr-TR" sz="2400" dirty="0"/>
                          <m:t>α</m:t>
                        </m:r>
                      </m:e>
                    </m:d>
                    <m:r>
                      <a:rPr lang="tr-TR" altLang="tr-TR" sz="2400" b="1" i="0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tr-TR" altLang="tr-TR" sz="2400" b="1">
                        <a:latin typeface="Cambria Math"/>
                      </a:rPr>
                      <m:t>𝐓</m:t>
                    </m:r>
                    <m:r>
                      <a:rPr lang="tr-TR" altLang="tr-TR" sz="2400">
                        <a:latin typeface="Cambria Math"/>
                      </a:rPr>
                      <m:t>(−</m:t>
                    </m:r>
                    <m:sSub>
                      <m:sSubPr>
                        <m:ctrlPr>
                          <a:rPr lang="tr-TR" alt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tr-TR" altLang="tr-TR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altLang="tr-TR" sz="2400" i="1">
                        <a:latin typeface="Cambria Math"/>
                      </a:rPr>
                      <m:t>,−</m:t>
                    </m:r>
                    <m:sSub>
                      <m:sSubPr>
                        <m:ctrlPr>
                          <a:rPr lang="tr-TR" alt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tr-TR" altLang="tr-TR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altLang="tr-TR" sz="2400" i="1">
                        <a:latin typeface="Cambria Math"/>
                      </a:rPr>
                      <m:t>,−</m:t>
                    </m:r>
                    <m:sSub>
                      <m:sSubPr>
                        <m:ctrlPr>
                          <a:rPr lang="tr-TR" alt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4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tr-TR" altLang="tr-TR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altLang="tr-TR" sz="2400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tr-TR" sz="24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63272" cy="4525963"/>
              </a:xfrm>
              <a:blipFill rotWithShape="1">
                <a:blip r:embed="rId2"/>
                <a:stretch>
                  <a:fillRect l="-80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97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altLang="tr-TR" dirty="0" smtClean="0"/>
              <a:t>Dönme Eksenine göre Koordinat Sistemi Tanımlama I</a:t>
            </a:r>
            <a:endParaRPr lang="en-US" altLang="tr-TR" dirty="0" smtClean="0"/>
          </a:p>
        </p:txBody>
      </p:sp>
      <p:pic>
        <p:nvPicPr>
          <p:cNvPr id="43011" name="AADGHLV0.jpg" descr="AADGHLV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7"/>
          <a:stretch/>
        </p:blipFill>
        <p:spPr bwMode="auto">
          <a:xfrm>
            <a:off x="5292080" y="3789040"/>
            <a:ext cx="3223552" cy="276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3888432" cy="3600400"/>
              </a:xfrm>
            </p:spPr>
            <p:txBody>
              <a:bodyPr>
                <a:noAutofit/>
              </a:bodyPr>
              <a:lstStyle/>
              <a:p>
                <a:r>
                  <a:rPr lang="tr-TR" altLang="tr-TR" sz="2000" dirty="0" smtClean="0"/>
                  <a:t>Bir dönme ekseni için yerel koordinat sistemi </a:t>
                </a:r>
                <a:r>
                  <a:rPr lang="en-US" altLang="tr-TR" sz="2000" b="1" dirty="0" smtClean="0"/>
                  <a:t>u</a:t>
                </a:r>
                <a:r>
                  <a:rPr lang="tr-TR" altLang="tr-TR" sz="2000" dirty="0" smtClean="0"/>
                  <a:t> birim vektörünce tanımlanır.</a:t>
                </a:r>
              </a:p>
              <a:p>
                <a:r>
                  <a:rPr lang="tr-TR" altLang="tr-TR" sz="2000" dirty="0"/>
                  <a:t>Birleşik dönme matrisi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altLang="tr-TR" sz="2000" b="1" i="1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tr-TR" alt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tr-TR" sz="2000" dirty="0"/>
                          <m:t>β</m:t>
                        </m:r>
                      </m:e>
                    </m:d>
                    <m:r>
                      <a:rPr lang="tr-TR" altLang="tr-TR" sz="2000">
                        <a:latin typeface="Cambria Math"/>
                        <a:ea typeface="Cambria Math"/>
                      </a:rPr>
                      <m:t>.</m:t>
                    </m:r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altLang="tr-TR" sz="2000" b="1" i="1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tr-TR" alt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tr-TR" sz="2000" dirty="0"/>
                          <m:t>α</m:t>
                        </m:r>
                      </m:e>
                    </m:d>
                  </m:oMath>
                </a14:m>
                <a:r>
                  <a:rPr lang="tr-TR" altLang="tr-TR" sz="2000" dirty="0"/>
                  <a:t> herhangi oryantasyondaki bir koordinat sistemi için pratik şekilde bulunabilir. </a:t>
                </a:r>
              </a:p>
              <a:p>
                <a:endParaRPr lang="tr-TR" altLang="tr-TR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b="1" i="1">
                          <a:latin typeface="Cambria Math"/>
                        </a:rPr>
                        <m:t>𝑹</m:t>
                      </m:r>
                      <m:r>
                        <a:rPr lang="tr-TR" altLang="tr-TR" sz="20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 smtClean="0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2000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tr-TR" altLang="tr-TR" sz="2000" i="1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sz="20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3888432" cy="3600400"/>
              </a:xfrm>
              <a:blipFill rotWithShape="1">
                <a:blip r:embed="rId4"/>
                <a:stretch>
                  <a:fillRect l="-1411" t="-847" b="-17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5364088" y="1556792"/>
                <a:ext cx="2580706" cy="1117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b="1" i="1" smtClean="0">
                          <a:latin typeface="Cambria Math"/>
                        </a:rPr>
                        <m:t>𝑹</m:t>
                      </m:r>
                      <m:r>
                        <a:rPr lang="tr-TR" altLang="tr-TR" b="1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  <m:r>
                                      <a:rPr lang="tr-TR" altLang="tr-TR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  <m:r>
                                      <a:rPr lang="tr-TR" altLang="tr-TR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b="0" i="1" smtClean="0">
                                        <a:latin typeface="Cambria Math"/>
                                        <a:ea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b="0" i="1" smtClean="0">
                                        <a:latin typeface="Cambria Math"/>
                                        <a:ea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b="0" i="1" smtClean="0">
                                        <a:latin typeface="Cambria Math"/>
                                        <a:ea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b="0" i="1" smtClean="0">
                                        <a:latin typeface="Cambria Math"/>
                                        <a:ea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dirty="0"/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556792"/>
                <a:ext cx="2580706" cy="111710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ikdörtgen 2"/>
          <p:cNvSpPr/>
          <p:nvPr/>
        </p:nvSpPr>
        <p:spPr>
          <a:xfrm>
            <a:off x="6012160" y="1628800"/>
            <a:ext cx="1368152" cy="80770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/>
              <p:cNvSpPr/>
              <p:nvPr/>
            </p:nvSpPr>
            <p:spPr>
              <a:xfrm>
                <a:off x="4031432" y="2673893"/>
                <a:ext cx="5112568" cy="16668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b="1" i="1" smtClean="0">
                          <a:latin typeface="Cambria Math"/>
                        </a:rPr>
                        <m:t>𝑹</m:t>
                      </m:r>
                      <m:r>
                        <a:rPr lang="tr-TR" altLang="tr-TR" b="1" i="1" dirty="0" smtClean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  <m:r>
                                      <a:rPr lang="tr-TR" altLang="tr-TR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  <m:r>
                                      <a:rPr lang="en-US" altLang="tr-TR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  <m:r>
                                      <a:rPr lang="en-US" altLang="tr-TR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altLang="tr-TR" b="1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altLang="tr-T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tr-T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altLang="tr-TR" b="0" i="0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tr-TR" altLang="tr-TR" b="1" i="1">
                          <a:latin typeface="Cambria Math"/>
                        </a:rPr>
                        <m:t>𝑹</m:t>
                      </m:r>
                      <m:r>
                        <a:rPr lang="tr-TR" altLang="tr-TR" b="1" i="1" dirty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altLang="tr-TR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tr-TR" altLang="tr-TR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altLang="tr-TR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altLang="tr-TR" b="1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altLang="tr-TR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tr-T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altLang="tr-TR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tr-TR" altLang="tr-TR" b="1" i="1">
                          <a:latin typeface="Cambria Math"/>
                        </a:rPr>
                        <m:t>𝑹</m:t>
                      </m:r>
                      <m:r>
                        <a:rPr lang="tr-TR" altLang="tr-TR" b="1" i="1" dirty="0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  <m:r>
                                      <a:rPr lang="en-US" altLang="tr-TR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  <m:r>
                                      <a:rPr lang="en-US" altLang="tr-TR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  <m:r>
                                      <a:rPr lang="tr-TR" altLang="tr-TR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altLang="tr-TR" b="1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altLang="tr-TR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tr-TR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dirty="0"/>
              </a:p>
              <a:p>
                <a:endParaRPr lang="tr-TR" altLang="tr-TR" dirty="0"/>
              </a:p>
              <a:p>
                <a:endParaRPr lang="tr-TR" altLang="tr-TR" dirty="0"/>
              </a:p>
            </p:txBody>
          </p:sp>
        </mc:Choice>
        <mc:Fallback xmlns=""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432" y="2673893"/>
                <a:ext cx="5112568" cy="16668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81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altLang="tr-TR" dirty="0" smtClean="0"/>
              <a:t>Dönme Eksenine göre Koordinat Sistemi Tanımlama II</a:t>
            </a:r>
            <a:endParaRPr lang="en-US" altLang="tr-TR" dirty="0" smtClean="0"/>
          </a:p>
        </p:txBody>
      </p:sp>
      <p:pic>
        <p:nvPicPr>
          <p:cNvPr id="43011" name="AADGHLV0.jpg" descr="AADGHLV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7"/>
          <a:stretch/>
        </p:blipFill>
        <p:spPr bwMode="auto">
          <a:xfrm>
            <a:off x="4211960" y="3356992"/>
            <a:ext cx="3223552" cy="276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4680520" cy="4680520"/>
              </a:xfrm>
            </p:spPr>
            <p:txBody>
              <a:bodyPr>
                <a:noAutofit/>
              </a:bodyPr>
              <a:lstStyle/>
              <a:p>
                <a:r>
                  <a:rPr lang="tr-TR" altLang="tr-TR" sz="1800" dirty="0" smtClean="0"/>
                  <a:t>Yerel koordinat sistemi dönme ekseniyle hizalanacak şekilde ayarlanır.</a:t>
                </a:r>
              </a:p>
              <a:p>
                <a:pPr>
                  <a:spcAft>
                    <a:spcPts val="600"/>
                  </a:spcAft>
                </a:pPr>
                <a:r>
                  <a:rPr lang="tr-TR" altLang="tr-TR" sz="1800" smtClean="0"/>
                  <a:t>Mev</a:t>
                </a:r>
                <a:r>
                  <a:rPr lang="en-US" altLang="tr-TR" sz="1800" smtClean="0"/>
                  <a:t>c</a:t>
                </a:r>
                <a:r>
                  <a:rPr lang="tr-TR" altLang="tr-TR" sz="1800" smtClean="0"/>
                  <a:t>ut </a:t>
                </a:r>
                <a:r>
                  <a:rPr lang="tr-TR" altLang="tr-TR" sz="1800" dirty="0" smtClean="0"/>
                  <a:t>problemde dönme ekseni z olarak alındığından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1800" b="1" i="1">
                              <a:latin typeface="Cambria Math"/>
                              <a:ea typeface="Cambria Math"/>
                            </a:rPr>
                            <m:t>𝒖</m:t>
                          </m:r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tr-TR" altLang="tr-TR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tr-TR" altLang="tr-TR" sz="1800" b="1" i="1">
                          <a:latin typeface="Cambria Math"/>
                          <a:ea typeface="Cambria Math"/>
                        </a:rPr>
                        <m:t>𝒖</m:t>
                      </m:r>
                    </m:oMath>
                  </m:oMathPara>
                </a14:m>
                <a:endParaRPr lang="tr-TR" altLang="tr-TR" sz="1800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1800" b="1" i="1">
                              <a:latin typeface="Cambria Math"/>
                              <a:ea typeface="Cambria Math"/>
                            </a:rPr>
                            <m:t>𝒖</m:t>
                          </m:r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tr-TR" altLang="tr-TR" sz="18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tr-TR" altLang="tr-TR" sz="18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tr-TR" altLang="tr-TR" sz="1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tr-TR" altLang="tr-TR" sz="1800" b="1" i="1"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  <m:r>
                                <a:rPr lang="tr-TR" altLang="tr-TR" sz="1800" b="1" i="1" dirty="0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tr-TR" altLang="tr-TR" sz="1800" b="1" i="1">
                                  <a:latin typeface="Cambria Math"/>
                                  <a:ea typeface="Cambria Math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tr-TR" altLang="tr-TR" sz="18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tr-TR" altLang="tr-TR" sz="18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altLang="tr-TR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tr-TR" altLang="tr-TR" sz="1800" b="1" i="1">
                                      <a:latin typeface="Cambria Math"/>
                                      <a:ea typeface="Cambria Math"/>
                                    </a:rPr>
                                    <m:t>𝒖</m:t>
                                  </m:r>
                                  <m:r>
                                    <a:rPr lang="tr-TR" altLang="tr-TR" sz="1800" b="1" i="1" dirty="0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tr-TR" altLang="tr-TR" sz="1800" b="1" i="1">
                                      <a:latin typeface="Cambria Math"/>
                                      <a:ea typeface="Cambria Math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tr-TR" altLang="tr-TR" sz="18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tr-TR" altLang="tr-TR" sz="1800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1800" b="1" i="1">
                              <a:latin typeface="Cambria Math"/>
                              <a:ea typeface="Cambria Math"/>
                            </a:rPr>
                            <m:t>𝒖</m:t>
                          </m:r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tr-TR" altLang="tr-TR" sz="1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tr-TR" altLang="tr-TR" sz="18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1800" b="1" i="1">
                              <a:latin typeface="Cambria Math"/>
                              <a:ea typeface="Cambria Math"/>
                            </a:rPr>
                            <m:t>𝒖</m:t>
                          </m:r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tr-TR" altLang="tr-TR" sz="1800" b="1" i="1" dirty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1800" b="1" i="1">
                              <a:latin typeface="Cambria Math"/>
                              <a:ea typeface="Cambria Math"/>
                            </a:rPr>
                            <m:t>𝒖</m:t>
                          </m:r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tr-TR" altLang="tr-TR" sz="1800" dirty="0"/>
              </a:p>
              <a:p>
                <a:pPr>
                  <a:spcAft>
                    <a:spcPts val="600"/>
                  </a:spcAft>
                </a:pPr>
                <a:r>
                  <a:rPr lang="tr-TR" altLang="tr-TR" sz="1800" dirty="0" smtClean="0"/>
                  <a:t>Yerel birim vektörlerin elemanları</a:t>
                </a:r>
                <a:endParaRPr lang="tr-TR" altLang="tr-TR" sz="18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1800" b="1" i="1">
                              <a:latin typeface="Cambria Math"/>
                              <a:ea typeface="Cambria Math"/>
                            </a:rPr>
                            <m:t>𝒖</m:t>
                          </m:r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tr-TR" altLang="tr-TR" sz="1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tr-TR" altLang="tr-TR" sz="1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tr-TR" altLang="tr-TR" sz="1800" b="1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sSub>
                            <m:sSub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tr-TR" altLang="tr-TR" sz="1800" b="1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sSub>
                            <m:sSub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tr-TR" altLang="tr-TR" sz="180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altLang="tr-TR" sz="1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tr-TR" altLang="tr-TR" sz="1800" b="1" i="1" smtClean="0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sSub>
                            <m:sSub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altLang="tr-TR" sz="18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tr-TR" altLang="tr-TR" sz="18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tr-TR" altLang="tr-TR" sz="1800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1800" b="1" i="1">
                              <a:latin typeface="Cambria Math"/>
                              <a:ea typeface="Cambria Math"/>
                            </a:rPr>
                            <m:t>𝒖</m:t>
                          </m:r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tr-TR" altLang="tr-TR" sz="18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tr-TR" altLang="tr-TR" sz="1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tr-TR" altLang="tr-TR" sz="1800" b="1" i="1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sSub>
                            <m:sSub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tr-TR" altLang="tr-TR" sz="18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tr-TR" altLang="tr-TR" sz="1800" b="1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sSub>
                            <m:sSub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tr-TR" altLang="tr-TR" sz="18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tr-TR" altLang="tr-TR" sz="1800" b="1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sSub>
                            <m:sSub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tr-TR" altLang="tr-TR" sz="18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tr-TR" altLang="tr-TR" sz="1800" b="1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tr-TR" altLang="tr-TR" sz="18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1800" b="1" i="1">
                              <a:latin typeface="Cambria Math"/>
                              <a:ea typeface="Cambria Math"/>
                            </a:rPr>
                            <m:t>𝒖</m:t>
                          </m:r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r>
                            <a:rPr lang="tr-TR" altLang="tr-TR" sz="18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r>
                        <a:rPr lang="tr-TR" altLang="tr-TR" sz="1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tr-TR" altLang="tr-TR" sz="1800" b="1" i="1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sSub>
                            <m:sSub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tr-TR" altLang="tr-TR" sz="18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tr-TR" altLang="tr-TR" sz="1800" b="1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sSub>
                            <m:sSub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tr-TR" altLang="tr-TR" sz="18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tr-TR" altLang="tr-TR" sz="1800" b="1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𝑢</m:t>
                          </m:r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b>
                          <m:sSub>
                            <m:sSub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tr-TR" altLang="tr-TR" sz="18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altLang="tr-TR" sz="1800" i="1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tr-TR" altLang="tr-TR" sz="1800" b="1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tr-TR" altLang="tr-TR" sz="1800" dirty="0"/>
              </a:p>
              <a:p>
                <a:pPr marL="0" indent="0">
                  <a:buNone/>
                </a:pPr>
                <a:endParaRPr lang="tr-TR" altLang="tr-TR" sz="20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4680520" cy="4680520"/>
              </a:xfrm>
              <a:blipFill>
                <a:blip r:embed="rId4"/>
                <a:stretch>
                  <a:fillRect l="-911" t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/>
              <p:cNvSpPr/>
              <p:nvPr/>
            </p:nvSpPr>
            <p:spPr>
              <a:xfrm>
                <a:off x="5663954" y="1844824"/>
                <a:ext cx="2851678" cy="1282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b="1" i="1">
                          <a:latin typeface="Cambria Math"/>
                        </a:rPr>
                        <m:t>𝑹</m:t>
                      </m:r>
                      <m:r>
                        <a:rPr lang="tr-TR" altLang="tr-TR" b="1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dirty="0"/>
              </a:p>
            </p:txBody>
          </p:sp>
        </mc:Choice>
        <mc:Fallback xmlns="">
          <p:sp>
            <p:nvSpPr>
              <p:cNvPr id="5" name="Dikdörtge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4" y="1844824"/>
                <a:ext cx="2851678" cy="128272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/>
              <p:cNvSpPr/>
              <p:nvPr/>
            </p:nvSpPr>
            <p:spPr>
              <a:xfrm>
                <a:off x="5663954" y="5577841"/>
                <a:ext cx="3030830" cy="12801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tr-TR" b="1" i="1" smtClean="0"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tr-TR" b="1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tr-TR" altLang="tr-T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sSup>
                                      <m:sSup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𝑢</m:t>
                                        </m:r>
                                      </m:e>
                                      <m:sup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tr-TR" altLang="tr-T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tr-TR" altLang="tr-TR" i="1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tr-TR" altLang="tr-TR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dirty="0"/>
              </a:p>
            </p:txBody>
          </p:sp>
        </mc:Choice>
        <mc:Fallback xmlns=""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4" y="5577841"/>
                <a:ext cx="3030830" cy="1280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altLang="tr-TR" dirty="0" smtClean="0"/>
              <a:t>Birim </a:t>
            </a:r>
            <a:r>
              <a:rPr lang="tr-TR" altLang="tr-TR" dirty="0" err="1" smtClean="0"/>
              <a:t>Dördey</a:t>
            </a:r>
            <a:r>
              <a:rPr lang="tr-TR" altLang="tr-TR" dirty="0" smtClean="0"/>
              <a:t> ile Herhangi Bir Eksen Etrafında Döndürme I</a:t>
            </a:r>
            <a:endParaRPr lang="en-US" altLang="tr-TR" dirty="0" smtClean="0"/>
          </a:p>
        </p:txBody>
      </p:sp>
      <p:pic>
        <p:nvPicPr>
          <p:cNvPr id="45059" name="AADGHLW0.jpg" descr="AADGHLW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79"/>
          <a:stretch/>
        </p:blipFill>
        <p:spPr bwMode="auto">
          <a:xfrm>
            <a:off x="4860032" y="3068960"/>
            <a:ext cx="3735831" cy="3298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4680520" cy="3600400"/>
              </a:xfrm>
            </p:spPr>
            <p:txBody>
              <a:bodyPr>
                <a:noAutofit/>
              </a:bodyPr>
              <a:lstStyle/>
              <a:p>
                <a:r>
                  <a:rPr lang="tr-TR" altLang="tr-TR" sz="2400" dirty="0" err="1" smtClean="0"/>
                  <a:t>Dördeyler</a:t>
                </a:r>
                <a:r>
                  <a:rPr lang="tr-TR" altLang="tr-TR" sz="2400" dirty="0" smtClean="0"/>
                  <a:t> veya </a:t>
                </a:r>
                <a:r>
                  <a:rPr lang="tr-TR" altLang="tr-TR" sz="2400" err="1" smtClean="0"/>
                  <a:t>kuaterniyonlar</a:t>
                </a:r>
                <a:r>
                  <a:rPr lang="tr-TR" altLang="tr-TR" sz="2400" smtClean="0"/>
                  <a:t> dönme </a:t>
                </a:r>
                <a:r>
                  <a:rPr lang="tr-TR" altLang="tr-TR" sz="2400" dirty="0" smtClean="0"/>
                  <a:t>problemlerini basitleştiren temsillerdir.</a:t>
                </a:r>
              </a:p>
              <a:p>
                <a:r>
                  <a:rPr lang="tr-TR" altLang="tr-TR" sz="2400" dirty="0" smtClean="0"/>
                  <a:t>Birim </a:t>
                </a:r>
                <a:r>
                  <a:rPr lang="tr-TR" altLang="tr-TR" sz="2400" dirty="0" err="1" smtClean="0"/>
                  <a:t>dördey</a:t>
                </a:r>
                <a:r>
                  <a:rPr lang="tr-TR" altLang="tr-TR" sz="2400" dirty="0" smtClean="0"/>
                  <a:t> (</a:t>
                </a:r>
                <a:r>
                  <a:rPr lang="en-US" altLang="tr-TR" sz="2400" dirty="0" smtClean="0"/>
                  <a:t>quaternion</a:t>
                </a:r>
                <a:r>
                  <a:rPr lang="tr-TR" altLang="tr-TR" sz="2400" dirty="0" smtClean="0"/>
                  <a:t>) parametreleri</a:t>
                </a:r>
                <a:r>
                  <a:rPr lang="en-US" altLang="tr-TR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tr-TR" sz="240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tr-TR" altLang="tr-TR" sz="2400" dirty="0" smtClean="0"/>
                  <a:t> ve</a:t>
                </a:r>
                <a:r>
                  <a:rPr lang="en-US" altLang="tr-TR" sz="2400" dirty="0" smtClean="0"/>
                  <a:t> </a:t>
                </a:r>
                <a:r>
                  <a:rPr lang="en-US" altLang="tr-TR" sz="2400" b="1" dirty="0"/>
                  <a:t>u</a:t>
                </a:r>
                <a:r>
                  <a:rPr lang="en-US" altLang="tr-TR" sz="2400" dirty="0"/>
                  <a:t> </a:t>
                </a:r>
                <a:r>
                  <a:rPr lang="tr-TR" altLang="tr-TR" sz="2400" dirty="0" smtClean="0"/>
                  <a:t>kullanılarak herhangi bir eksen etrafında dönme gerçekleştirilebilir</a:t>
                </a:r>
                <a:r>
                  <a:rPr lang="en-US" altLang="tr-TR" sz="2400" dirty="0" smtClean="0"/>
                  <a:t>.</a:t>
                </a:r>
                <a:endParaRPr lang="tr-TR" altLang="tr-TR" sz="24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4680520" cy="3600400"/>
              </a:xfrm>
              <a:blipFill>
                <a:blip r:embed="rId4"/>
                <a:stretch>
                  <a:fillRect l="-1823" t="-1356" r="-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15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dirty="0" err="1" smtClean="0"/>
              <a:t>Dördeyler</a:t>
            </a:r>
            <a:endParaRPr lang="en-US" altLang="tr-T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05880" y="1450430"/>
                <a:ext cx="8280920" cy="360040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tr-TR" altLang="tr-TR" sz="2000" dirty="0" smtClean="0"/>
                  <a:t>Birçok dönüşüme ilişkin problemde karşılaşılır.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tr-TR" altLang="tr-TR" sz="2000" dirty="0" err="1" smtClean="0"/>
                  <a:t>Fraktal</a:t>
                </a:r>
                <a:r>
                  <a:rPr lang="tr-TR" altLang="tr-TR" sz="2000" dirty="0" smtClean="0"/>
                  <a:t> nesne üretimi, çakıştırma, animasyon vb.</a:t>
                </a:r>
              </a:p>
              <a:p>
                <a:pPr>
                  <a:spcBef>
                    <a:spcPts val="600"/>
                  </a:spcBef>
                </a:pPr>
                <a:r>
                  <a:rPr lang="tr-TR" altLang="tr-TR" sz="2000" dirty="0" smtClean="0"/>
                  <a:t>1x4 boyutta olduklarından 4x4 dönüşüm matrislerinden daha az yer tutarlar</a:t>
                </a:r>
                <a:r>
                  <a:rPr lang="en-US" altLang="tr-TR" sz="2000" dirty="0" smtClean="0"/>
                  <a:t>.</a:t>
                </a:r>
                <a:endParaRPr lang="tr-TR" altLang="tr-TR" sz="2000" dirty="0" smtClean="0"/>
              </a:p>
              <a:p>
                <a:pPr>
                  <a:spcBef>
                    <a:spcPts val="600"/>
                  </a:spcBef>
                </a:pPr>
                <a:r>
                  <a:rPr lang="tr-TR" altLang="tr-TR" sz="2000" dirty="0" smtClean="0"/>
                  <a:t>Dönüşüm dizileri için </a:t>
                </a:r>
                <a:r>
                  <a:rPr lang="tr-TR" altLang="tr-TR" sz="2000" dirty="0" err="1" smtClean="0"/>
                  <a:t>dördey</a:t>
                </a:r>
                <a:r>
                  <a:rPr lang="tr-TR" altLang="tr-TR" sz="2000" dirty="0" smtClean="0"/>
                  <a:t> prosedürlerini yazmak daha kolaydır.</a:t>
                </a:r>
              </a:p>
              <a:p>
                <a:pPr>
                  <a:spcBef>
                    <a:spcPts val="600"/>
                  </a:spcBef>
                </a:pPr>
                <a:r>
                  <a:rPr lang="tr-TR" altLang="tr-TR" sz="2000" dirty="0"/>
                  <a:t>İki boyutlu kompleks sayıların genişletilmiş halidir.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tr-TR" altLang="tr-TR" sz="2000" dirty="0"/>
                  <a:t>Bir reel üç sanal bileşeni vardır</a:t>
                </a:r>
              </a:p>
              <a:p>
                <a:pPr marL="457200" lvl="1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i="1">
                          <a:latin typeface="Cambria Math"/>
                        </a:rPr>
                        <m:t>𝑞</m:t>
                      </m:r>
                      <m:r>
                        <a:rPr lang="tr-TR" altLang="tr-TR" sz="2000" i="1">
                          <a:latin typeface="Cambria Math"/>
                        </a:rPr>
                        <m:t>=</m:t>
                      </m:r>
                      <m:r>
                        <a:rPr lang="tr-TR" altLang="tr-TR" sz="2000" i="1">
                          <a:latin typeface="Cambria Math"/>
                        </a:rPr>
                        <m:t>𝑠</m:t>
                      </m:r>
                      <m:r>
                        <a:rPr lang="tr-TR" altLang="tr-TR" sz="2000" i="1">
                          <a:latin typeface="Cambria Math"/>
                        </a:rPr>
                        <m:t>+</m:t>
                      </m:r>
                      <m:r>
                        <a:rPr lang="tr-TR" altLang="tr-TR" sz="2000" i="1">
                          <a:latin typeface="Cambria Math"/>
                        </a:rPr>
                        <m:t>𝑖𝑎</m:t>
                      </m:r>
                      <m:r>
                        <a:rPr lang="tr-TR" altLang="tr-TR" sz="2000" i="1">
                          <a:latin typeface="Cambria Math"/>
                        </a:rPr>
                        <m:t>+</m:t>
                      </m:r>
                      <m:r>
                        <a:rPr lang="tr-TR" altLang="tr-TR" sz="2000" i="1">
                          <a:latin typeface="Cambria Math"/>
                        </a:rPr>
                        <m:t>𝑗𝑏</m:t>
                      </m:r>
                      <m:r>
                        <a:rPr lang="tr-TR" altLang="tr-TR" sz="2000" i="1">
                          <a:latin typeface="Cambria Math"/>
                        </a:rPr>
                        <m:t>+</m:t>
                      </m:r>
                      <m:r>
                        <a:rPr lang="tr-TR" altLang="tr-TR" sz="2000" i="1">
                          <a:latin typeface="Cambria Math"/>
                        </a:rPr>
                        <m:t>𝑘𝑐</m:t>
                      </m:r>
                    </m:oMath>
                  </m:oMathPara>
                </a14:m>
                <a:endParaRPr lang="tr-TR" altLang="tr-TR" sz="2000" dirty="0"/>
              </a:p>
              <a:p>
                <a:pPr lvl="1">
                  <a:spcBef>
                    <a:spcPts val="600"/>
                  </a:spcBef>
                </a:pPr>
                <a:r>
                  <a:rPr lang="tr-TR" altLang="tr-TR" sz="2000" dirty="0" err="1"/>
                  <a:t>a,b,c</a:t>
                </a:r>
                <a:r>
                  <a:rPr lang="tr-TR" altLang="tr-TR" sz="2000" dirty="0"/>
                  <a:t> sanal bileşenlerin reel katsayıları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tr-TR" altLang="tr-TR" sz="2000" dirty="0"/>
                  <a:t>s reel bir sayı olup </a:t>
                </a:r>
                <a:r>
                  <a:rPr lang="tr-TR" altLang="tr-TR" sz="2000" dirty="0" err="1"/>
                  <a:t>skaler</a:t>
                </a:r>
                <a:r>
                  <a:rPr lang="tr-TR" altLang="tr-TR" sz="2000" dirty="0"/>
                  <a:t> kısım olarak bilinir.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tr-TR" altLang="tr-T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tr-TR" sz="2000" i="1"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tr-TR" altLang="tr-TR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tr-TR" altLang="tr-TR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tr-TR" altLang="tr-T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tr-TR" sz="2000" i="1"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tr-TR" altLang="tr-TR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tr-TR" altLang="tr-TR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tr-TR" altLang="tr-T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tr-TR" sz="2000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tr-TR" altLang="tr-TR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tr-TR" altLang="tr-TR" sz="2000" i="1">
                        <a:latin typeface="Cambria Math"/>
                      </a:rPr>
                      <m:t>=−1</m:t>
                    </m:r>
                  </m:oMath>
                </a14:m>
                <a:endParaRPr lang="tr-TR" altLang="tr-TR" sz="2000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tr-TR" altLang="tr-TR" sz="2000" i="1">
                        <a:latin typeface="Cambria Math"/>
                      </a:rPr>
                      <m:t>𝑖𝑗</m:t>
                    </m:r>
                    <m:r>
                      <a:rPr lang="tr-TR" altLang="tr-TR" sz="2000" i="1">
                        <a:latin typeface="Cambria Math"/>
                      </a:rPr>
                      <m:t>=−</m:t>
                    </m:r>
                    <m:r>
                      <a:rPr lang="tr-TR" altLang="tr-TR" sz="2000" i="1">
                        <a:latin typeface="Cambria Math"/>
                      </a:rPr>
                      <m:t>𝑗𝑖</m:t>
                    </m:r>
                    <m:r>
                      <a:rPr lang="tr-TR" altLang="tr-TR" sz="2000" i="1">
                        <a:latin typeface="Cambria Math"/>
                      </a:rPr>
                      <m:t>=</m:t>
                    </m:r>
                    <m:r>
                      <a:rPr lang="tr-TR" altLang="tr-TR" sz="2000" i="1">
                        <a:latin typeface="Cambria Math"/>
                      </a:rPr>
                      <m:t>𝑘</m:t>
                    </m:r>
                    <m:r>
                      <a:rPr lang="tr-TR" altLang="tr-TR" sz="2000" i="1">
                        <a:latin typeface="Cambria Math"/>
                      </a:rPr>
                      <m:t>,  </m:t>
                    </m:r>
                    <m:r>
                      <a:rPr lang="tr-TR" altLang="tr-TR" sz="2000" i="1">
                        <a:latin typeface="Cambria Math"/>
                      </a:rPr>
                      <m:t>𝑗𝑘</m:t>
                    </m:r>
                    <m:r>
                      <a:rPr lang="tr-TR" altLang="tr-TR" sz="2000" i="1">
                        <a:latin typeface="Cambria Math"/>
                      </a:rPr>
                      <m:t>=−</m:t>
                    </m:r>
                    <m:r>
                      <a:rPr lang="tr-TR" altLang="tr-TR" sz="2000" i="1">
                        <a:latin typeface="Cambria Math"/>
                      </a:rPr>
                      <m:t>𝑘𝑗</m:t>
                    </m:r>
                    <m:r>
                      <a:rPr lang="tr-TR" altLang="tr-TR" sz="2000" i="1">
                        <a:latin typeface="Cambria Math"/>
                      </a:rPr>
                      <m:t>=</m:t>
                    </m:r>
                    <m:r>
                      <a:rPr lang="tr-TR" altLang="tr-TR" sz="2000" i="1">
                        <a:latin typeface="Cambria Math"/>
                      </a:rPr>
                      <m:t>𝑖</m:t>
                    </m:r>
                    <m:r>
                      <a:rPr lang="tr-TR" altLang="tr-TR" sz="2000" i="1">
                        <a:latin typeface="Cambria Math"/>
                      </a:rPr>
                      <m:t>,  </m:t>
                    </m:r>
                    <m:r>
                      <a:rPr lang="tr-TR" altLang="tr-TR" sz="2000" i="1">
                        <a:latin typeface="Cambria Math"/>
                      </a:rPr>
                      <m:t>𝑘𝑖</m:t>
                    </m:r>
                    <m:r>
                      <a:rPr lang="tr-TR" altLang="tr-TR" sz="2000" i="1">
                        <a:latin typeface="Cambria Math"/>
                      </a:rPr>
                      <m:t>=−</m:t>
                    </m:r>
                    <m:r>
                      <a:rPr lang="tr-TR" altLang="tr-TR" sz="2000" i="1">
                        <a:latin typeface="Cambria Math"/>
                      </a:rPr>
                      <m:t>𝑖𝑘</m:t>
                    </m:r>
                    <m:r>
                      <a:rPr lang="tr-TR" altLang="tr-TR" sz="2000" i="1">
                        <a:latin typeface="Cambria Math"/>
                      </a:rPr>
                      <m:t>=</m:t>
                    </m:r>
                    <m:r>
                      <a:rPr lang="tr-TR" altLang="tr-TR" sz="2000" i="1">
                        <a:latin typeface="Cambria Math"/>
                      </a:rPr>
                      <m:t>𝑗</m:t>
                    </m:r>
                  </m:oMath>
                </a14:m>
                <a:endParaRPr lang="tr-TR" altLang="tr-TR" sz="2000" dirty="0"/>
              </a:p>
              <a:p>
                <a:pPr lvl="1">
                  <a:spcBef>
                    <a:spcPts val="600"/>
                  </a:spcBef>
                </a:pPr>
                <a:r>
                  <a:rPr lang="tr-TR" altLang="tr-TR" sz="2000" dirty="0"/>
                  <a:t>Alternatif gösterim</a:t>
                </a:r>
              </a:p>
              <a:p>
                <a:pPr marL="457200" lvl="1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i="1">
                          <a:latin typeface="Cambria Math"/>
                        </a:rPr>
                        <m:t>𝑞</m:t>
                      </m:r>
                      <m:r>
                        <a:rPr lang="tr-TR" altLang="tr-TR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𝑠</m:t>
                          </m:r>
                          <m:r>
                            <a:rPr lang="tr-TR" altLang="tr-TR" sz="2000" i="1">
                              <a:latin typeface="Cambria Math"/>
                            </a:rPr>
                            <m:t>,</m:t>
                          </m:r>
                          <m:r>
                            <a:rPr lang="tr-TR" altLang="tr-TR" sz="2000" b="1" i="1"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tr-TR" altLang="tr-TR" sz="2000" i="1">
                          <a:latin typeface="Cambria Math"/>
                        </a:rPr>
                        <m:t>,</m:t>
                      </m:r>
                      <m:r>
                        <a:rPr lang="tr-TR" altLang="tr-TR" sz="2000" b="1" i="1">
                          <a:latin typeface="Cambria Math"/>
                        </a:rPr>
                        <m:t>  </m:t>
                      </m:r>
                      <m:r>
                        <a:rPr lang="tr-TR" altLang="tr-TR" sz="2000" b="1" i="1">
                          <a:latin typeface="Cambria Math"/>
                        </a:rPr>
                        <m:t>𝒗</m:t>
                      </m:r>
                      <m:r>
                        <a:rPr lang="tr-TR" altLang="tr-TR" sz="2000">
                          <a:latin typeface="Cambria Math"/>
                        </a:rPr>
                        <m:t>=(</m:t>
                      </m:r>
                      <m:r>
                        <m:rPr>
                          <m:sty m:val="p"/>
                        </m:rPr>
                        <a:rPr lang="tr-TR" altLang="tr-TR" sz="2000">
                          <a:latin typeface="Cambria Math"/>
                        </a:rPr>
                        <m:t>a</m:t>
                      </m:r>
                      <m:r>
                        <a:rPr lang="tr-TR" altLang="tr-TR" sz="200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tr-TR" altLang="tr-TR" sz="2000">
                          <a:latin typeface="Cambria Math"/>
                        </a:rPr>
                        <m:t>b</m:t>
                      </m:r>
                      <m:r>
                        <a:rPr lang="tr-TR" altLang="tr-TR" sz="200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tr-TR" altLang="tr-TR" sz="2000">
                          <a:latin typeface="Cambria Math"/>
                        </a:rPr>
                        <m:t>c</m:t>
                      </m:r>
                      <m:r>
                        <a:rPr lang="tr-TR" altLang="tr-TR" sz="200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tr-TR" altLang="tr-TR" sz="20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880" y="1450430"/>
                <a:ext cx="8280920" cy="3600400"/>
              </a:xfrm>
              <a:blipFill>
                <a:blip r:embed="rId3"/>
                <a:stretch>
                  <a:fillRect l="-663" t="-1015" b="-43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8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dirty="0" err="1" smtClean="0"/>
              <a:t>Dördeyler</a:t>
            </a:r>
            <a:endParaRPr lang="en-US" altLang="tr-T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56792"/>
                <a:ext cx="8280920" cy="511256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tr-TR" altLang="tr-TR" sz="2000" dirty="0" smtClean="0"/>
                  <a:t>Skaler çarpımda </a:t>
                </a:r>
                <a:r>
                  <a:rPr lang="tr-TR" altLang="tr-TR" sz="2000" dirty="0" err="1" smtClean="0"/>
                  <a:t>dördeyin</a:t>
                </a:r>
                <a:r>
                  <a:rPr lang="tr-TR" altLang="tr-TR" sz="2000" dirty="0" smtClean="0"/>
                  <a:t> her bir elemanı </a:t>
                </a:r>
                <a:r>
                  <a:rPr lang="tr-TR" altLang="tr-TR" sz="2000" dirty="0" err="1" smtClean="0"/>
                  <a:t>skaler</a:t>
                </a:r>
                <a:r>
                  <a:rPr lang="tr-TR" altLang="tr-TR" sz="2000" dirty="0" smtClean="0"/>
                  <a:t> değerle çarpılır.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tr-TR" altLang="tr-TR" sz="2000" dirty="0" err="1" smtClean="0"/>
                  <a:t>Dördey</a:t>
                </a:r>
                <a:r>
                  <a:rPr lang="tr-TR" altLang="tr-TR" sz="2000" dirty="0" smtClean="0"/>
                  <a:t> toplamında reel ve sanal kısımların katsayıları karşılıklı olarak toplanır.</a:t>
                </a:r>
              </a:p>
              <a:p>
                <a:pPr marL="4572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tr-TR" altLang="tr-TR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altLang="tr-TR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tr-TR" altLang="tr-TR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tr-TR" altLang="tr-TR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tr-TR" altLang="tr-TR" sz="20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altLang="tr-T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tr-TR" altLang="tr-TR" sz="2000" b="0" i="1" smtClean="0">
                          <a:latin typeface="Cambria Math"/>
                        </a:rPr>
                        <m:t>)</m:t>
                      </m:r>
                      <m:r>
                        <a:rPr lang="tr-TR" altLang="tr-TR" sz="2000" i="1">
                          <a:latin typeface="Cambria Math"/>
                        </a:rPr>
                        <m:t>+</m:t>
                      </m:r>
                      <m:r>
                        <a:rPr lang="tr-TR" altLang="tr-TR" sz="2000" i="1">
                          <a:latin typeface="Cambria Math"/>
                        </a:rPr>
                        <m:t>𝑖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altLang="tr-T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tr-TR" altLang="tr-TR" sz="2000" b="0" i="1" smtClean="0">
                          <a:latin typeface="Cambria Math"/>
                        </a:rPr>
                        <m:t>)</m:t>
                      </m:r>
                      <m:r>
                        <a:rPr lang="tr-TR" altLang="tr-TR" sz="2000" i="1">
                          <a:latin typeface="Cambria Math"/>
                        </a:rPr>
                        <m:t>+</m:t>
                      </m:r>
                      <m:r>
                        <a:rPr lang="tr-TR" altLang="tr-TR" sz="2000" i="1">
                          <a:latin typeface="Cambria Math"/>
                        </a:rPr>
                        <m:t>𝑗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altLang="tr-T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tr-TR" altLang="tr-TR" sz="2000" b="0" i="1" smtClean="0">
                          <a:latin typeface="Cambria Math"/>
                        </a:rPr>
                        <m:t>)</m:t>
                      </m:r>
                      <m:r>
                        <a:rPr lang="tr-TR" altLang="tr-TR" sz="2000" i="1">
                          <a:latin typeface="Cambria Math"/>
                        </a:rPr>
                        <m:t>+</m:t>
                      </m:r>
                      <m:r>
                        <a:rPr lang="tr-TR" altLang="tr-TR" sz="2000" i="1">
                          <a:latin typeface="Cambria Math"/>
                        </a:rPr>
                        <m:t>𝑘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altLang="tr-T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tr-TR" altLang="tr-TR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 smtClean="0"/>
              </a:p>
              <a:p>
                <a:pPr marL="4572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altLang="tr-T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tr-TR" altLang="tr-TR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tr-TR" altLang="tr-TR" sz="2000" i="1">
                              <a:latin typeface="Cambria Math"/>
                            </a:rPr>
                            <m:t>(</m:t>
                          </m:r>
                          <m:r>
                            <a:rPr lang="tr-TR" altLang="tr-TR" sz="20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altLang="tr-T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tr-TR" altLang="tr-TR" sz="2000" i="1">
                          <a:latin typeface="Cambria Math"/>
                        </a:rPr>
                        <m:t>)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tr-TR" altLang="tr-TR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altLang="tr-TR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tr-TR" altLang="tr-TR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 smtClean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tr-TR" altLang="tr-TR" sz="2000" dirty="0" err="1" smtClean="0"/>
                  <a:t>Dördeylerin</a:t>
                </a:r>
                <a:r>
                  <a:rPr lang="tr-TR" altLang="tr-TR" sz="2000" dirty="0" smtClean="0"/>
                  <a:t> çarpımı kısaca bazı nokta çarpımı ve </a:t>
                </a:r>
                <a:r>
                  <a:rPr lang="tr-TR" altLang="tr-TR" sz="2000" dirty="0" err="1" smtClean="0"/>
                  <a:t>vektörel</a:t>
                </a:r>
                <a:r>
                  <a:rPr lang="tr-TR" altLang="tr-TR" sz="2000" dirty="0" smtClean="0"/>
                  <a:t> çarpımlarla ifade edilir. </a:t>
                </a:r>
                <a:endParaRPr lang="tr-TR" altLang="tr-TR" sz="2000" dirty="0"/>
              </a:p>
              <a:p>
                <a:pPr marL="457200" lvl="1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altLang="tr-TR" sz="2000" b="0" i="1" smtClean="0">
                          <a:latin typeface="Cambria Math"/>
                        </a:rPr>
                        <m:t>.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tr-TR" altLang="tr-TR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(</m:t>
                          </m:r>
                          <m:r>
                            <a:rPr lang="tr-TR" altLang="tr-TR" sz="20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altLang="tr-TR" sz="2000" b="0" i="1" smtClean="0">
                          <a:latin typeface="Cambria Math"/>
                        </a:rPr>
                        <m:t>.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tr-TR" altLang="tr-TR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altLang="tr-TR" sz="2000" b="0" i="1" smtClean="0">
                          <a:latin typeface="Cambria Math"/>
                        </a:rPr>
                        <m:t>.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tr-TR" altLang="tr-TR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tr-TR" altLang="tr-TR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tr-TR" altLang="tr-TR" sz="20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altLang="tr-TR" sz="2000" i="1">
                          <a:latin typeface="Cambria Math"/>
                        </a:rPr>
                        <m:t>.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tr-TR" altLang="tr-TR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tr-TR" altLang="tr-TR" sz="2000" b="0" i="1" smtClean="0">
                          <a:latin typeface="Cambria Math"/>
                        </a:rPr>
                        <m:t>.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altLang="tr-TR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tr-TR" altLang="tr-TR" sz="2000" i="1" smtClean="0">
                          <a:latin typeface="Cambria Math"/>
                          <a:ea typeface="Cambria Math"/>
                        </a:rPr>
                        <m:t>×</m:t>
                      </m:r>
                      <m:sSub>
                        <m:sSubPr>
                          <m:ctrlPr>
                            <a:rPr lang="tr-TR" altLang="tr-T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sz="2000" b="1" i="1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tr-TR" altLang="tr-TR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tr-TR" altLang="tr-TR" sz="2000" dirty="0" smtClean="0"/>
                  <a:t>Bir </a:t>
                </a:r>
                <a:r>
                  <a:rPr lang="tr-TR" altLang="tr-TR" sz="2000" dirty="0" err="1" smtClean="0"/>
                  <a:t>dördeyin</a:t>
                </a:r>
                <a:r>
                  <a:rPr lang="tr-TR" altLang="tr-TR" sz="2000" dirty="0" smtClean="0"/>
                  <a:t> genliğinin karesi bileşenlerin kareleri toplamı ile bulunur. </a:t>
                </a:r>
                <a:endParaRPr lang="tr-TR" altLang="tr-TR" sz="2000" dirty="0"/>
              </a:p>
              <a:p>
                <a:pPr marL="457200" lvl="1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tr-TR" altLang="tr-TR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altLang="tr-TR" sz="2000" b="0" i="1" dirty="0" smtClean="0">
                                  <a:latin typeface="Cambria Math"/>
                                </a:rPr>
                                <m:t>𝑞</m:t>
                              </m:r>
                            </m:e>
                          </m:d>
                        </m:e>
                        <m:sup>
                          <m:r>
                            <a:rPr lang="tr-TR" altLang="tr-TR" sz="2000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tr-TR" altLang="tr-TR" sz="20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tr-TR" altLang="tr-TR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000" b="0" i="1" dirty="0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tr-TR" altLang="tr-TR" sz="2000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tr-TR" altLang="tr-TR" sz="2000" b="1" i="1" dirty="0" smtClean="0">
                          <a:latin typeface="Cambria Math"/>
                        </a:rPr>
                        <m:t>+</m:t>
                      </m:r>
                      <m:r>
                        <a:rPr lang="tr-TR" altLang="tr-TR" sz="2000" b="1" i="1">
                          <a:latin typeface="Cambria Math"/>
                        </a:rPr>
                        <m:t>𝒗</m:t>
                      </m:r>
                      <m:r>
                        <a:rPr lang="tr-TR" altLang="tr-TR" sz="2000" b="1" i="1" smtClean="0">
                          <a:latin typeface="Cambria Math"/>
                        </a:rPr>
                        <m:t>.</m:t>
                      </m:r>
                      <m:r>
                        <a:rPr lang="tr-TR" altLang="tr-TR" sz="2000" b="1" i="1">
                          <a:latin typeface="Cambria Math"/>
                        </a:rPr>
                        <m:t>𝒗</m:t>
                      </m:r>
                    </m:oMath>
                  </m:oMathPara>
                </a14:m>
                <a:endParaRPr lang="tr-TR" altLang="tr-TR" sz="20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tr-TR" altLang="tr-TR" sz="2000" dirty="0" smtClean="0"/>
                  <a:t>Bir </a:t>
                </a:r>
                <a:r>
                  <a:rPr lang="tr-TR" altLang="tr-TR" sz="2000" dirty="0" err="1" smtClean="0"/>
                  <a:t>dördeyin</a:t>
                </a:r>
                <a:r>
                  <a:rPr lang="tr-TR" altLang="tr-TR" sz="2000" dirty="0" smtClean="0"/>
                  <a:t> tersi </a:t>
                </a:r>
                <a:endParaRPr lang="tr-TR" altLang="tr-TR" sz="2000" dirty="0"/>
              </a:p>
              <a:p>
                <a:pPr marL="457200" lvl="1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000" b="0" i="1" dirty="0" smtClean="0"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tr-TR" altLang="tr-TR" sz="2000" b="0" i="1" dirty="0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tr-TR" altLang="tr-TR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altLang="tr-T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altLang="tr-TR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tr-TR" altLang="tr-TR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tr-TR" altLang="tr-T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altLang="tr-TR" sz="2000" i="1" dirty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</m:d>
                            </m:e>
                            <m:sup>
                              <m:r>
                                <a:rPr lang="tr-TR" altLang="tr-TR" sz="20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tr-TR" altLang="tr-T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sz="2000" b="1" i="1" smtClean="0">
                              <a:latin typeface="Cambria Math"/>
                            </a:rPr>
                            <m:t>𝒔</m:t>
                          </m:r>
                          <m:r>
                            <a:rPr lang="tr-TR" altLang="tr-TR" sz="2000" b="1" i="1" smtClean="0">
                              <a:latin typeface="Cambria Math"/>
                            </a:rPr>
                            <m:t>,−</m:t>
                          </m:r>
                          <m:r>
                            <a:rPr lang="tr-TR" altLang="tr-TR" sz="2000" b="1" i="1"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tr-TR" altLang="tr-TR" sz="2000" b="0" i="0" smtClean="0">
                          <a:latin typeface="Cambria Math"/>
                        </a:rPr>
                        <m:t>,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  ö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𝑦𝑙𝑒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 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𝑘𝑖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   </m:t>
                      </m:r>
                      <m:sSup>
                        <m:sSupPr>
                          <m:ctrlPr>
                            <a:rPr lang="tr-TR" altLang="tr-TR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000" i="1" dirty="0"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tr-TR" altLang="tr-TR" sz="2000" i="1" dirty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tr-TR" altLang="tr-TR" sz="2000" b="0" i="0" dirty="0" smtClean="0">
                          <a:latin typeface="Cambria Math"/>
                        </a:rPr>
                        <m:t>.</m:t>
                      </m:r>
                      <m:r>
                        <a:rPr lang="tr-TR" altLang="tr-TR" sz="2000" i="1" dirty="0">
                          <a:latin typeface="Cambria Math"/>
                        </a:rPr>
                        <m:t>𝑞</m:t>
                      </m:r>
                      <m:r>
                        <a:rPr lang="tr-TR" altLang="tr-TR" sz="2000" b="0" i="0" dirty="0" smtClean="0">
                          <a:latin typeface="Cambria Math"/>
                        </a:rPr>
                        <m:t>=</m:t>
                      </m:r>
                      <m:r>
                        <a:rPr lang="tr-TR" altLang="tr-TR" sz="2000" i="1" dirty="0">
                          <a:latin typeface="Cambria Math"/>
                        </a:rPr>
                        <m:t>𝑞</m:t>
                      </m:r>
                      <m:r>
                        <a:rPr lang="tr-TR" altLang="tr-TR" sz="2000" b="0" i="1" dirty="0" smtClean="0">
                          <a:latin typeface="Cambria Math"/>
                        </a:rPr>
                        <m:t>.</m:t>
                      </m:r>
                      <m:sSup>
                        <m:sSupPr>
                          <m:ctrlPr>
                            <a:rPr lang="tr-TR" altLang="tr-TR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000" i="1" dirty="0"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tr-TR" altLang="tr-TR" sz="2000" i="1" dirty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tr-TR" altLang="tr-TR" sz="2000" b="0" i="1" dirty="0" smtClean="0">
                          <a:latin typeface="Cambria Math"/>
                        </a:rPr>
                        <m:t>=(1,0)</m:t>
                      </m:r>
                    </m:oMath>
                  </m:oMathPara>
                </a14:m>
                <a:endParaRPr lang="tr-TR" altLang="tr-TR" sz="2000" dirty="0"/>
              </a:p>
              <a:p>
                <a:pPr marL="457200" lvl="1" indent="0">
                  <a:spcBef>
                    <a:spcPts val="600"/>
                  </a:spcBef>
                  <a:buNone/>
                </a:pPr>
                <a:endParaRPr lang="tr-TR" altLang="tr-TR" sz="2000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tr-TR" altLang="tr-TR" sz="20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56792"/>
                <a:ext cx="8280920" cy="5112568"/>
              </a:xfrm>
              <a:blipFill>
                <a:blip r:embed="rId3"/>
                <a:stretch>
                  <a:fillRect l="-663" t="-596" r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70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/>
              <a:t>Birim </a:t>
            </a:r>
            <a:r>
              <a:rPr lang="tr-TR" altLang="tr-TR" dirty="0" err="1"/>
              <a:t>Dördey</a:t>
            </a:r>
            <a:r>
              <a:rPr lang="tr-TR" altLang="tr-TR" dirty="0"/>
              <a:t> ile Herhangi Bir Eksen Etrafında Döndürme </a:t>
            </a:r>
            <a:r>
              <a:rPr lang="tr-TR" altLang="tr-TR" dirty="0" smtClean="0"/>
              <a:t>II</a:t>
            </a:r>
            <a:endParaRPr lang="en-US" altLang="tr-T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05880" y="1424716"/>
                <a:ext cx="8280920" cy="554461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tr-TR" altLang="tr-TR" sz="1800" dirty="0" smtClean="0"/>
                  <a:t>Koordinat orijininden geçen herhangi bir eksen etrafında dönme için öncelikle bir birim </a:t>
                </a:r>
                <a:r>
                  <a:rPr lang="tr-TR" altLang="tr-TR" sz="1800" dirty="0" err="1" smtClean="0"/>
                  <a:t>dördeyin</a:t>
                </a:r>
                <a:r>
                  <a:rPr lang="tr-TR" altLang="tr-TR" sz="1800" dirty="0" smtClean="0"/>
                  <a:t> </a:t>
                </a:r>
                <a:r>
                  <a:rPr lang="tr-TR" altLang="tr-TR" sz="1800" dirty="0" err="1" smtClean="0"/>
                  <a:t>skaler</a:t>
                </a:r>
                <a:r>
                  <a:rPr lang="tr-TR" altLang="tr-TR" sz="1800" dirty="0" smtClean="0"/>
                  <a:t> ve </a:t>
                </a:r>
                <a:r>
                  <a:rPr lang="tr-TR" altLang="tr-TR" sz="1800" dirty="0" err="1" smtClean="0"/>
                  <a:t>vektörel</a:t>
                </a:r>
                <a:r>
                  <a:rPr lang="tr-TR" altLang="tr-TR" sz="1800" dirty="0" smtClean="0"/>
                  <a:t> kısımları ifade edilir.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1800" i="1">
                          <a:latin typeface="Cambria Math"/>
                        </a:rPr>
                        <m:t>𝑞</m:t>
                      </m:r>
                      <m:r>
                        <a:rPr lang="tr-TR" altLang="tr-TR" sz="1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tr-TR" altLang="tr-T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sz="1800" i="1">
                              <a:latin typeface="Cambria Math"/>
                            </a:rPr>
                            <m:t>𝑠</m:t>
                          </m:r>
                          <m:r>
                            <a:rPr lang="tr-TR" altLang="tr-TR" sz="1800" i="1">
                              <a:latin typeface="Cambria Math"/>
                            </a:rPr>
                            <m:t>,</m:t>
                          </m:r>
                          <m:r>
                            <a:rPr lang="tr-TR" altLang="tr-TR" sz="1800" b="1" i="1"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tr-TR" altLang="tr-TR" sz="1800" b="0" i="0" smtClean="0">
                          <a:latin typeface="Cambria Math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tr-TR" altLang="tr-TR" sz="1800" b="0" i="0" smtClean="0">
                          <a:latin typeface="Cambria Math"/>
                        </a:rPr>
                        <m:t>s</m:t>
                      </m:r>
                      <m:r>
                        <a:rPr lang="tr-TR" altLang="tr-TR" sz="1800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altLang="tr-TR" sz="1800" b="0" i="0" smtClean="0">
                          <a:latin typeface="Cambria Math"/>
                        </a:rPr>
                        <m:t>cos</m:t>
                      </m:r>
                      <m:f>
                        <m:fPr>
                          <m:ctrlPr>
                            <a:rPr lang="tr-TR" altLang="tr-T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altLang="tr-TR" sz="1800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tr-TR" altLang="tr-TR" sz="1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tr-TR" altLang="tr-TR" sz="1800" b="0" i="1" smtClean="0">
                          <a:latin typeface="Cambria Math"/>
                        </a:rPr>
                        <m:t>,</m:t>
                      </m:r>
                      <m:r>
                        <a:rPr lang="tr-TR" altLang="tr-TR" sz="1800" b="1" i="1" smtClean="0">
                          <a:latin typeface="Cambria Math"/>
                        </a:rPr>
                        <m:t>  </m:t>
                      </m:r>
                      <m:r>
                        <a:rPr lang="tr-TR" altLang="tr-TR" sz="1800" b="1" i="1">
                          <a:latin typeface="Cambria Math"/>
                        </a:rPr>
                        <m:t>𝒗</m:t>
                      </m:r>
                      <m:r>
                        <a:rPr lang="tr-TR" altLang="tr-TR" sz="1800" b="1" i="1" smtClean="0">
                          <a:latin typeface="Cambria Math"/>
                        </a:rPr>
                        <m:t>=</m:t>
                      </m:r>
                      <m:r>
                        <a:rPr lang="tr-TR" altLang="tr-TR" sz="1800" b="1" i="1" smtClean="0">
                          <a:latin typeface="Cambria Math"/>
                        </a:rPr>
                        <m:t>𝒖</m:t>
                      </m:r>
                      <m:r>
                        <a:rPr lang="tr-TR" altLang="tr-TR" sz="1800" b="0" i="0" smtClean="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altLang="tr-TR" sz="1800" b="0" i="0" smtClean="0">
                          <a:latin typeface="Cambria Math"/>
                        </a:rPr>
                        <m:t>sin</m:t>
                      </m:r>
                      <m:f>
                        <m:fPr>
                          <m:ctrlPr>
                            <a:rPr lang="tr-TR" altLang="tr-TR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tr-TR" altLang="tr-TR" sz="1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r-TR" altLang="tr-TR" sz="1800" dirty="0" smtClean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tr-TR" altLang="tr-TR" sz="1800">
                        <a:latin typeface="Cambria Math"/>
                      </a:rPr>
                      <m:t>𝒖</m:t>
                    </m:r>
                    <m:r>
                      <a:rPr lang="tr-TR" altLang="tr-TR" sz="18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tr-TR" altLang="tr-TR" sz="1800" dirty="0" smtClean="0"/>
                  <a:t>belirlenen dönme eksenini ifade eden vektör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tr-TR" altLang="tr-TR" sz="18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tr-TR" altLang="tr-TR" sz="1800" dirty="0" smtClean="0"/>
                  <a:t> eksen etrafındaki dönme açısı</a:t>
                </a:r>
                <a:endParaRPr lang="tr-TR" altLang="tr-TR" sz="1800" dirty="0"/>
              </a:p>
              <a:p>
                <a:pPr>
                  <a:spcBef>
                    <a:spcPts val="600"/>
                  </a:spcBef>
                </a:pPr>
                <a:r>
                  <a:rPr lang="tr-TR" altLang="tr-TR" sz="1800" dirty="0" smtClean="0"/>
                  <a:t>Birim </a:t>
                </a:r>
                <a:r>
                  <a:rPr lang="tr-TR" altLang="tr-TR" sz="1800" dirty="0" err="1" smtClean="0"/>
                  <a:t>dördey</a:t>
                </a:r>
                <a:r>
                  <a:rPr lang="tr-TR" altLang="tr-TR" sz="1800" dirty="0" smtClean="0"/>
                  <a:t> tarafından döndürülecek herhangi bir nokta </a:t>
                </a:r>
                <a14:m>
                  <m:oMath xmlns:m="http://schemas.openxmlformats.org/officeDocument/2006/math">
                    <m:r>
                      <a:rPr lang="tr-TR" altLang="tr-TR" sz="1800" b="1" i="1" smtClean="0">
                        <a:latin typeface="Cambria Math"/>
                        <a:ea typeface="Cambria Math"/>
                      </a:rPr>
                      <m:t>𝑷</m:t>
                    </m:r>
                  </m:oMath>
                </a14:m>
                <a:r>
                  <a:rPr lang="tr-TR" altLang="tr-TR" sz="1800" dirty="0" smtClean="0"/>
                  <a:t> </a:t>
                </a:r>
                <a:r>
                  <a:rPr lang="tr-TR" altLang="tr-TR" sz="1800" dirty="0" err="1" smtClean="0"/>
                  <a:t>dördey</a:t>
                </a:r>
                <a:r>
                  <a:rPr lang="tr-TR" altLang="tr-TR" sz="1800" dirty="0" smtClean="0"/>
                  <a:t> temsilinde belirlenir.</a:t>
                </a:r>
                <a:endParaRPr lang="tr-TR" altLang="tr-TR" sz="1800" dirty="0"/>
              </a:p>
              <a:p>
                <a:pPr marL="457200" lvl="1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1800" b="1" i="1">
                          <a:latin typeface="Cambria Math"/>
                          <a:ea typeface="Cambria Math"/>
                        </a:rPr>
                        <m:t>𝑷</m:t>
                      </m:r>
                      <m:r>
                        <a:rPr lang="tr-TR" altLang="tr-TR" sz="18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tr-TR" altLang="tr-T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sz="1800" b="0" i="1" smtClean="0">
                              <a:latin typeface="Cambria Math"/>
                            </a:rPr>
                            <m:t>0,</m:t>
                          </m:r>
                          <m:r>
                            <a:rPr lang="tr-TR" altLang="tr-TR" sz="1800" b="1" i="1" smtClean="0">
                              <a:latin typeface="Cambria Math"/>
                            </a:rPr>
                            <m:t>𝒑</m:t>
                          </m:r>
                        </m:e>
                      </m:d>
                      <m:r>
                        <a:rPr lang="tr-TR" altLang="tr-TR" sz="1800" b="0" i="1" smtClean="0">
                          <a:latin typeface="Cambria Math"/>
                        </a:rPr>
                        <m:t>,</m:t>
                      </m:r>
                      <m:r>
                        <a:rPr lang="tr-TR" altLang="tr-TR" sz="1800" b="1" i="1" smtClean="0">
                          <a:latin typeface="Cambria Math"/>
                        </a:rPr>
                        <m:t>  </m:t>
                      </m:r>
                      <m:r>
                        <a:rPr lang="tr-TR" altLang="tr-TR" sz="1800" b="1" i="1">
                          <a:latin typeface="Cambria Math"/>
                        </a:rPr>
                        <m:t>𝒑</m:t>
                      </m:r>
                      <m:r>
                        <a:rPr lang="tr-TR" altLang="tr-TR" sz="1800" b="0" i="0" smtClean="0">
                          <a:latin typeface="Cambria Math"/>
                        </a:rPr>
                        <m:t>=(</m:t>
                      </m:r>
                      <m:r>
                        <m:rPr>
                          <m:sty m:val="p"/>
                        </m:rPr>
                        <a:rPr lang="tr-TR" altLang="tr-TR" sz="1800" b="0" i="0" smtClean="0">
                          <a:latin typeface="Cambria Math"/>
                        </a:rPr>
                        <m:t>x</m:t>
                      </m:r>
                      <m:r>
                        <a:rPr lang="tr-TR" altLang="tr-TR" sz="1800" b="0" i="0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tr-TR" altLang="tr-TR" sz="1800" b="0" i="0" smtClean="0">
                          <a:latin typeface="Cambria Math"/>
                        </a:rPr>
                        <m:t>y</m:t>
                      </m:r>
                      <m:r>
                        <a:rPr lang="tr-TR" altLang="tr-TR" sz="1800" b="0" i="0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tr-TR" altLang="tr-TR" sz="1800" b="0" i="0" smtClean="0">
                          <a:latin typeface="Cambria Math"/>
                        </a:rPr>
                        <m:t>z</m:t>
                      </m:r>
                      <m:r>
                        <a:rPr lang="tr-TR" altLang="tr-TR" sz="18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altLang="tr-TR" sz="18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tr-TR" altLang="tr-TR" sz="1800" b="1" i="1">
                        <a:latin typeface="Cambria Math"/>
                        <a:ea typeface="Cambria Math"/>
                      </a:rPr>
                      <m:t>𝑷</m:t>
                    </m:r>
                    <m:r>
                      <a:rPr lang="tr-TR" altLang="tr-TR" sz="1800" b="1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tr-TR" altLang="tr-TR" sz="1800" dirty="0" smtClean="0"/>
                  <a:t>noktasının birim </a:t>
                </a:r>
                <a:r>
                  <a:rPr lang="tr-TR" altLang="tr-TR" sz="1800" dirty="0" err="1" smtClean="0"/>
                  <a:t>dördey</a:t>
                </a:r>
                <a:r>
                  <a:rPr lang="tr-TR" altLang="tr-TR" sz="1800" dirty="0" smtClean="0"/>
                  <a:t> ile döndürme işlemi tanımlanır.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1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tr-TR" altLang="tr-TR" sz="1800" b="1" i="1">
                              <a:latin typeface="Cambria Math"/>
                              <a:ea typeface="Cambria Math"/>
                            </a:rPr>
                            <m:t>𝑷</m:t>
                          </m:r>
                        </m:e>
                        <m:sup>
                          <m:r>
                            <a:rPr lang="tr-TR" altLang="tr-TR" sz="18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sz="18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tr-TR" altLang="tr-TR" sz="1800" i="1">
                          <a:latin typeface="Cambria Math"/>
                        </a:rPr>
                        <m:t>𝑞</m:t>
                      </m:r>
                      <m:r>
                        <a:rPr lang="tr-TR" altLang="tr-TR" sz="1800" b="1" i="1">
                          <a:latin typeface="Cambria Math"/>
                          <a:ea typeface="Cambria Math"/>
                        </a:rPr>
                        <m:t>𝑷</m:t>
                      </m:r>
                      <m:sSup>
                        <m:sSupPr>
                          <m:ctrlPr>
                            <a:rPr lang="tr-TR" altLang="tr-TR" sz="1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1800" i="1" dirty="0"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tr-TR" altLang="tr-TR" sz="1800" i="1" dirty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tr-TR" altLang="tr-TR" sz="1800" b="0" i="0" dirty="0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tr-TR" altLang="tr-TR" sz="1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1800" b="0" i="1" dirty="0" smtClean="0">
                              <a:latin typeface="Cambria Math"/>
                            </a:rPr>
                            <m:t>     </m:t>
                          </m:r>
                          <m:r>
                            <a:rPr lang="tr-TR" altLang="tr-TR" sz="1800" i="1" dirty="0"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tr-TR" altLang="tr-TR" sz="1800" i="1" dirty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tr-TR" altLang="tr-TR" sz="18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tr-TR" altLang="tr-TR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sz="1800" b="1" i="1">
                              <a:latin typeface="Cambria Math"/>
                            </a:rPr>
                            <m:t>𝒔</m:t>
                          </m:r>
                          <m:r>
                            <a:rPr lang="tr-TR" altLang="tr-TR" sz="1800" b="1" i="1">
                              <a:latin typeface="Cambria Math"/>
                            </a:rPr>
                            <m:t>,−</m:t>
                          </m:r>
                          <m:r>
                            <a:rPr lang="tr-TR" altLang="tr-TR" sz="1800" b="1" i="1">
                              <a:latin typeface="Cambria Math"/>
                            </a:rPr>
                            <m:t>𝒗</m:t>
                          </m:r>
                        </m:e>
                      </m:d>
                    </m:oMath>
                  </m:oMathPara>
                </a14:m>
                <a:endParaRPr lang="tr-TR" altLang="tr-TR" sz="1800" dirty="0" smtClean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1800" b="1" i="1">
                          <a:latin typeface="Cambria Math"/>
                          <a:ea typeface="Cambria Math"/>
                        </a:rPr>
                        <m:t>𝑷</m:t>
                      </m:r>
                      <m:r>
                        <a:rPr lang="tr-TR" altLang="tr-TR" sz="1800" b="1" i="1" smtClean="0">
                          <a:latin typeface="Cambria Math"/>
                          <a:ea typeface="Cambria Math"/>
                        </a:rPr>
                        <m:t>′</m:t>
                      </m:r>
                      <m:r>
                        <a:rPr lang="tr-TR" altLang="tr-TR" sz="18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tr-TR" altLang="tr-T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sz="1800" i="1">
                              <a:latin typeface="Cambria Math"/>
                            </a:rPr>
                            <m:t>0,</m:t>
                          </m:r>
                          <m:r>
                            <a:rPr lang="tr-TR" altLang="tr-TR" sz="1800" b="1" i="1">
                              <a:latin typeface="Cambria Math"/>
                            </a:rPr>
                            <m:t>𝒑</m:t>
                          </m:r>
                          <m:r>
                            <a:rPr lang="tr-TR" altLang="tr-TR" sz="1800" b="1" i="1" smtClean="0">
                              <a:latin typeface="Cambria Math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tr-TR" altLang="tr-TR" sz="18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tr-TR" altLang="tr-TR" sz="1800" dirty="0" smtClean="0"/>
                  <a:t>Döndürülmüş nokta koordinatı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altLang="tr-TR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tr-TR" sz="1800" b="1" i="1">
                            <a:latin typeface="Cambria Math"/>
                          </a:rPr>
                          <m:t>𝒑</m:t>
                        </m:r>
                      </m:e>
                      <m:sup>
                        <m:r>
                          <a:rPr lang="tr-TR" altLang="tr-TR" sz="1800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tr-TR" altLang="tr-TR" sz="1800" dirty="0" smtClean="0"/>
                  <a:t> </a:t>
                </a:r>
                <a:r>
                  <a:rPr lang="tr-TR" altLang="tr-TR" sz="1800" smtClean="0"/>
                  <a:t>belirlenir.</a:t>
                </a:r>
                <a:endParaRPr lang="tr-TR" altLang="tr-TR" sz="1800" dirty="0"/>
              </a:p>
              <a:p>
                <a:pPr marL="4572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1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1800" b="1" i="1">
                              <a:latin typeface="Cambria Math"/>
                            </a:rPr>
                            <m:t>𝒑</m:t>
                          </m:r>
                        </m:e>
                        <m:sup>
                          <m:r>
                            <a:rPr lang="tr-TR" altLang="tr-TR" sz="1800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sz="1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tr-TR" altLang="tr-TR" sz="1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1800" b="0" i="1" dirty="0" smtClean="0">
                              <a:latin typeface="Cambria Math"/>
                            </a:rPr>
                            <m:t>𝑠</m:t>
                          </m:r>
                        </m:e>
                        <m:sup>
                          <m:r>
                            <a:rPr lang="tr-TR" altLang="tr-TR" sz="1800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tr-TR" altLang="tr-TR" sz="1800" b="1" i="1">
                          <a:latin typeface="Cambria Math"/>
                        </a:rPr>
                        <m:t>𝒑</m:t>
                      </m:r>
                      <m:r>
                        <a:rPr lang="tr-TR" altLang="tr-TR" sz="1800" b="0" i="1" smtClean="0">
                          <a:latin typeface="Cambria Math"/>
                        </a:rPr>
                        <m:t>+</m:t>
                      </m:r>
                      <m:r>
                        <a:rPr lang="tr-TR" altLang="tr-TR" sz="1800" b="1" i="1" smtClean="0">
                          <a:latin typeface="Cambria Math"/>
                        </a:rPr>
                        <m:t>𝒗</m:t>
                      </m:r>
                      <m:d>
                        <m:dPr>
                          <m:ctrlPr>
                            <a:rPr lang="tr-TR" altLang="tr-T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sz="1800" b="1" i="1">
                              <a:latin typeface="Cambria Math"/>
                            </a:rPr>
                            <m:t>𝒑</m:t>
                          </m:r>
                          <m:r>
                            <a:rPr lang="tr-TR" altLang="tr-TR" sz="1800" b="0" i="1" smtClean="0">
                              <a:latin typeface="Cambria Math"/>
                            </a:rPr>
                            <m:t>.</m:t>
                          </m:r>
                          <m:r>
                            <a:rPr lang="tr-TR" altLang="tr-TR" sz="1800" b="1" i="1" smtClean="0"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tr-TR" altLang="tr-TR" sz="1800" i="1" smtClean="0">
                          <a:latin typeface="Cambria Math"/>
                        </a:rPr>
                        <m:t>+</m:t>
                      </m:r>
                      <m:r>
                        <a:rPr lang="tr-TR" altLang="tr-TR" sz="1800" b="0" i="1" smtClean="0">
                          <a:latin typeface="Cambria Math"/>
                        </a:rPr>
                        <m:t>2</m:t>
                      </m:r>
                      <m:r>
                        <a:rPr lang="tr-TR" altLang="tr-TR" sz="1800" b="0" i="1" smtClean="0">
                          <a:latin typeface="Cambria Math"/>
                        </a:rPr>
                        <m:t>𝑠</m:t>
                      </m:r>
                      <m:d>
                        <m:dPr>
                          <m:ctrlPr>
                            <a:rPr lang="tr-TR" altLang="tr-T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sz="1800" b="1" i="1">
                              <a:latin typeface="Cambria Math"/>
                            </a:rPr>
                            <m:t>𝒗</m:t>
                          </m:r>
                          <m:r>
                            <a:rPr lang="tr-TR" altLang="tr-TR" sz="1800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tr-TR" altLang="tr-TR" sz="1800" b="1" i="1">
                              <a:latin typeface="Cambria Math"/>
                            </a:rPr>
                            <m:t>𝒑</m:t>
                          </m:r>
                        </m:e>
                      </m:d>
                      <m:r>
                        <a:rPr lang="tr-TR" altLang="tr-TR" sz="1800" b="0" i="1" smtClean="0">
                          <a:latin typeface="Cambria Math"/>
                        </a:rPr>
                        <m:t>+</m:t>
                      </m:r>
                      <m:r>
                        <a:rPr lang="tr-TR" altLang="tr-TR" sz="1800" b="1" i="1">
                          <a:latin typeface="Cambria Math"/>
                        </a:rPr>
                        <m:t>𝒗</m:t>
                      </m:r>
                      <m:r>
                        <a:rPr lang="tr-TR" altLang="tr-TR" sz="1800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tr-TR" altLang="tr-TR" sz="1800" i="1">
                          <a:latin typeface="Cambria Math"/>
                        </a:rPr>
                        <m:t>(</m:t>
                      </m:r>
                      <m:r>
                        <a:rPr lang="tr-TR" altLang="tr-TR" sz="1800" b="1" i="1">
                          <a:latin typeface="Cambria Math"/>
                        </a:rPr>
                        <m:t>𝒗</m:t>
                      </m:r>
                      <m:r>
                        <a:rPr lang="tr-TR" altLang="tr-TR" sz="1800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tr-TR" altLang="tr-TR" sz="1800" b="1" i="1">
                          <a:latin typeface="Cambria Math"/>
                        </a:rPr>
                        <m:t>𝒑</m:t>
                      </m:r>
                      <m:r>
                        <a:rPr lang="tr-TR" altLang="tr-TR" sz="1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tr-TR" sz="1800" dirty="0" smtClean="0"/>
              </a:p>
              <a:p>
                <a:pPr marL="457200" lvl="1" indent="0" algn="ct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tr-TR" altLang="tr-TR" sz="1200" i="1">
                        <a:latin typeface="Cambria Math"/>
                      </a:rPr>
                      <m:t>𝑞</m:t>
                    </m:r>
                    <m:r>
                      <a:rPr lang="tr-TR" altLang="tr-TR" sz="1200" b="1" i="1">
                        <a:latin typeface="Cambria Math"/>
                        <a:ea typeface="Cambria Math"/>
                      </a:rPr>
                      <m:t>𝑷</m:t>
                    </m:r>
                    <m:r>
                      <a:rPr lang="en-US" altLang="tr-TR" sz="12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altLang="tr-T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tr-TR" sz="1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tr-TR" altLang="tr-TR" sz="1200" i="1">
                        <a:latin typeface="Cambria Math"/>
                      </a:rPr>
                      <m:t>.</m:t>
                    </m:r>
                    <m:r>
                      <a:rPr lang="en-US" altLang="tr-TR" sz="1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tr-TR" altLang="tr-TR" sz="12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tr-TR" altLang="tr-T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1200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tr-T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altLang="tr-TR" sz="1200" i="1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tr-TR" alt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tr-TR" sz="12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tr-T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altLang="tr-TR" sz="1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tr-TR" alt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1200" i="1">
                            <a:latin typeface="Cambria Math"/>
                          </a:rPr>
                          <m:t>  </m:t>
                        </m:r>
                        <m:r>
                          <a:rPr lang="tr-TR" altLang="tr-TR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tr-T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altLang="tr-TR" sz="1200" i="1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tr-TR" altLang="tr-T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tr-TR" sz="12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tr-T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altLang="tr-TR" sz="1200" i="1">
                        <a:latin typeface="Cambria Math"/>
                      </a:rPr>
                      <m:t>+</m:t>
                    </m:r>
                    <m:r>
                      <a:rPr lang="en-US" altLang="tr-TR" sz="1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tr-TR" altLang="tr-TR" sz="1200" i="1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tr-TR" alt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1200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tr-T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altLang="tr-TR" sz="1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tr-TR" alt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1200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tr-T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altLang="tr-TR" sz="12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tr-TR" alt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tr-TR" sz="12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tr-TR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altLang="tr-TR" sz="1200" i="1">
                        <a:latin typeface="Cambria Math"/>
                      </a:rPr>
                      <m:t>)</m:t>
                    </m:r>
                    <m:r>
                      <a:rPr lang="tr-TR" altLang="tr-T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tr-TR" sz="1200"/>
                  <a:t> </a:t>
                </a:r>
                <a14:m>
                  <m:oMath xmlns:m="http://schemas.openxmlformats.org/officeDocument/2006/math">
                    <m:r>
                      <a:rPr lang="en-US" altLang="tr-TR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altLang="tr-TR" sz="12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tr-TR" alt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1200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tr-TR" sz="1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altLang="tr-TR" sz="1200" i="1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tr-TR" alt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tr-TR" sz="12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tr-TR" sz="1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altLang="tr-TR" sz="1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tr-TR" alt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1200" i="1">
                            <a:latin typeface="Cambria Math"/>
                          </a:rPr>
                          <m:t>  </m:t>
                        </m:r>
                        <m:r>
                          <a:rPr lang="tr-TR" altLang="tr-TR" sz="12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tr-TR" sz="1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altLang="tr-TR" sz="1200" i="1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tr-TR" alt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tr-TR" sz="12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tr-TR" sz="1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altLang="tr-TR" sz="1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tr-TR" alt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1200" b="1" i="1"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tr-TR" sz="1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altLang="tr-TR" sz="1200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tr-TR" altLang="tr-T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tr-TR" sz="12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tr-TR" sz="1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tr-TR" altLang="tr-TR" sz="1200" i="1">
                        <a:latin typeface="Cambria Math"/>
                      </a:rPr>
                      <m:t>)</m:t>
                    </m:r>
                  </m:oMath>
                </a14:m>
                <a:endParaRPr lang="en-US" altLang="tr-TR" sz="1200" dirty="0" smtClean="0"/>
              </a:p>
              <a:p>
                <a:pPr marL="52388" lvl="1" indent="0" algn="ct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tr-TR" altLang="tr-TR" sz="1200" i="1">
                        <a:latin typeface="Cambria Math"/>
                      </a:rPr>
                      <m:t>𝑞</m:t>
                    </m:r>
                    <m:r>
                      <a:rPr lang="tr-TR" altLang="tr-TR" sz="1200" b="1" i="1">
                        <a:latin typeface="Cambria Math"/>
                        <a:ea typeface="Cambria Math"/>
                      </a:rPr>
                      <m:t>𝑷</m:t>
                    </m:r>
                    <m:sSup>
                      <m:sSupPr>
                        <m:ctrlPr>
                          <a:rPr lang="tr-TR" altLang="tr-TR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altLang="tr-TR" sz="1200" i="1" dirty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tr-TR" altLang="tr-TR" sz="1200" i="1" dirty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tr-TR" sz="1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tr-TR" sz="120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tr-T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altLang="tr-TR" sz="1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1200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tr-TR" altLang="tr-TR" sz="1200" i="1">
                            <a:latin typeface="Cambria Math"/>
                          </a:rPr>
                          <m:t>.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tr-TR" sz="1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tr-TR" altLang="tr-TR" sz="12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1200" i="1">
                                <a:latin typeface="Cambria Math"/>
                              </a:rPr>
                              <m:t>  </m:t>
                            </m:r>
                            <m:r>
                              <a:rPr lang="tr-TR" altLang="tr-TR" sz="1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tr-TR" altLang="tr-TR" sz="1200" i="1">
                            <a:latin typeface="Cambria Math"/>
                          </a:rPr>
                          <m:t>.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tr-TR" sz="1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tr-TR" altLang="tr-TR" sz="12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1200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tr-TR" altLang="tr-TR" sz="1200" i="1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tr-TR" sz="1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altLang="tr-T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tr-T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altLang="tr-TR" sz="1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1200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tr-TR" altLang="tr-TR" sz="1200" i="1">
                            <a:latin typeface="Cambria Math"/>
                          </a:rPr>
                          <m:t>.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tr-TR" sz="1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tr-TR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tr-TR" sz="1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tr-TR" altLang="tr-TR" sz="1200" i="1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altLang="tr-T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tr-TR" sz="1200" i="1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tr-TR" altLang="tr-TR" sz="12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tr-TR" altLang="tr-TR" sz="1200" i="1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tr-TR" sz="1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tr-TR" altLang="tr-TR" sz="12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tr-TR" sz="1200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tr-TR" altLang="tr-TR" sz="1200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tr-TR" sz="1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tr-TR" sz="1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altLang="tr-TR" sz="1200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tr-TR" altLang="tr-TR" sz="1200" i="1">
                            <a:latin typeface="Cambria Math"/>
                          </a:rPr>
                          <m:t>+</m:t>
                        </m:r>
                        <m:r>
                          <a:rPr lang="en-US" altLang="tr-T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altLang="tr-TR" sz="1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1200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tr-TR" altLang="tr-TR" sz="1200" i="1">
                            <a:latin typeface="Cambria Math"/>
                          </a:rPr>
                          <m:t>.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tr-TR" sz="1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en-US" altLang="tr-TR" sz="12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tr-TR" altLang="tr-TR" sz="1200" i="1">
                            <a:latin typeface="Cambria Math"/>
                          </a:rPr>
                          <m:t>.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tr-TR" sz="1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altLang="tr-TR" sz="1200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tr-TR" altLang="tr-TR" sz="1200" i="1">
                            <a:latin typeface="Cambria Math"/>
                          </a:rPr>
                          <m:t>+</m:t>
                        </m:r>
                        <m:r>
                          <a:rPr lang="en-US" altLang="tr-TR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tr-T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tr-TR" sz="1200" i="1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tr-TR" altLang="tr-TR" sz="12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tr-TR" altLang="tr-TR" sz="1200" i="1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tr-TR" sz="1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tr-TR" altLang="tr-TR" sz="12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tr-TR" sz="1200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tr-TR" altLang="tr-TR" sz="1200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tr-TR" sz="1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  <m:r>
                          <a:rPr lang="en-US" altLang="tr-T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tr-T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tr-TR" sz="1200" i="1">
                                    <a:latin typeface="Cambria Math"/>
                                  </a:rPr>
                                  <m:t>  </m:t>
                                </m:r>
                                <m:r>
                                  <a:rPr lang="tr-TR" altLang="tr-TR" sz="1200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tr-TR" altLang="tr-TR" sz="1200" i="1">
                                <a:latin typeface="Cambria Math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tr-TR" sz="1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tr-TR" altLang="tr-TR" sz="12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tr-TR" sz="1200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tr-TR" altLang="tr-TR" sz="1200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tr-TR" sz="1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  <m:r>
                          <a:rPr lang="tr-TR" altLang="tr-TR" sz="1200" i="1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tr-TR" sz="1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tr-TR" sz="12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altLang="tr-TR" sz="12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tr-T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altLang="tr-TR" sz="12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1200" b="1" i="1"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tr-TR" altLang="tr-TR" sz="1200" i="1">
                            <a:latin typeface="Cambria Math"/>
                          </a:rPr>
                          <m:t>.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tr-TR" sz="1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tr-TR" sz="12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tr-TR" sz="1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tr-T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1200" b="1" i="1">
                                <a:latin typeface="Cambria Math"/>
                              </a:rPr>
                              <m:t>𝒗</m:t>
                            </m:r>
                            <m:r>
                              <a:rPr lang="en-US" altLang="tr-TR" sz="12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tr-TR" altLang="tr-TR" sz="12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tr-TR" altLang="tr-TR" sz="1200" i="1">
                            <a:latin typeface="Cambria Math"/>
                          </a:rPr>
                          <m:t>.</m:t>
                        </m:r>
                        <m:sSub>
                          <m:sSub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tr-TR" sz="12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tr-TR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tr-T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altLang="tr-TR" sz="1200" b="1" i="1">
                            <a:latin typeface="Cambria Math"/>
                          </a:rPr>
                          <m:t>𝒗</m:t>
                        </m:r>
                        <m:d>
                          <m:dPr>
                            <m:ctrlPr>
                              <a:rPr lang="en-US" altLang="tr-T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tr-TR" sz="1200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tr-TR" altLang="tr-TR" sz="1200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tr-TR" sz="1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  <m:r>
                          <a:rPr lang="tr-TR" altLang="tr-TR" sz="1200" i="1">
                            <a:latin typeface="Cambria Math"/>
                          </a:rPr>
                          <m:t>+</m:t>
                        </m:r>
                        <m:r>
                          <a:rPr lang="tr-TR" altLang="tr-TR" sz="1200" b="1" i="1">
                            <a:latin typeface="Cambria Math"/>
                          </a:rPr>
                          <m:t>𝒗</m:t>
                        </m:r>
                        <m:d>
                          <m:dPr>
                            <m:ctrlPr>
                              <a:rPr lang="tr-TR" altLang="tr-T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altLang="tr-TR" sz="1200" b="1" i="1">
                                <a:latin typeface="Cambria Math"/>
                              </a:rPr>
                              <m:t>𝒑</m:t>
                            </m:r>
                            <m:r>
                              <a:rPr lang="tr-TR" altLang="tr-TR" sz="1200" i="1">
                                <a:latin typeface="Cambria Math"/>
                              </a:rPr>
                              <m:t>.</m:t>
                            </m:r>
                            <m:r>
                              <a:rPr lang="tr-TR" altLang="tr-TR" sz="1200" b="1" i="1"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tr-TR" altLang="tr-TR" sz="12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tr-TR" altLang="tr-TR" sz="1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altLang="tr-TR" sz="1200" i="1" dirty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tr-TR" altLang="tr-TR" sz="12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tr-TR" sz="1200" b="1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tr-T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altLang="tr-TR" sz="1200" i="1">
                            <a:latin typeface="Cambria Math"/>
                          </a:rPr>
                          <m:t>𝑠</m:t>
                        </m:r>
                        <m:d>
                          <m:dPr>
                            <m:ctrlPr>
                              <a:rPr lang="en-US" altLang="tr-T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altLang="tr-TR" sz="12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tr-TR" sz="1200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tr-TR" altLang="tr-TR" sz="1200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tr-TR" sz="1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  <m:r>
                          <a:rPr lang="en-US" altLang="tr-TR" sz="1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tr-TR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tr-T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tr-TR" sz="12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tr-TR" altLang="tr-TR" sz="1200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tr-TR" sz="1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altLang="tr-TR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tr-TR" altLang="tr-TR" sz="1200" i="1" smtClean="0"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altLang="tr-TR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tr-TR" sz="12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tr-TR" altLang="tr-TR" sz="1200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r>
                              <a:rPr lang="en-US" altLang="tr-TR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altLang="tr-TR" sz="1200" b="1" i="1">
                                    <a:latin typeface="Cambria Math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tr-TR" altLang="tr-TR" sz="1200" i="1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tr-TR" altLang="tr-T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tr-TR" sz="12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altLang="tr-TR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tr-TR" altLang="tr-TR" sz="1600" dirty="0"/>
              </a:p>
              <a:p>
                <a:pPr marL="457200" lvl="1" indent="0">
                  <a:spcBef>
                    <a:spcPts val="600"/>
                  </a:spcBef>
                  <a:buNone/>
                </a:pPr>
                <a:endParaRPr lang="tr-TR" altLang="tr-TR" sz="1800" dirty="0"/>
              </a:p>
              <a:p>
                <a:pPr marL="457200" lvl="1" indent="0">
                  <a:spcBef>
                    <a:spcPts val="600"/>
                  </a:spcBef>
                  <a:buNone/>
                </a:pPr>
                <a:endParaRPr lang="tr-TR" altLang="tr-TR" sz="1800" dirty="0"/>
              </a:p>
              <a:p>
                <a:pPr marL="0" indent="0">
                  <a:spcBef>
                    <a:spcPts val="600"/>
                  </a:spcBef>
                  <a:buNone/>
                </a:pPr>
                <a:endParaRPr lang="tr-TR" altLang="tr-TR" sz="18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880" y="1424716"/>
                <a:ext cx="8280920" cy="5544616"/>
              </a:xfrm>
              <a:blipFill>
                <a:blip r:embed="rId3"/>
                <a:stretch>
                  <a:fillRect l="-515" t="-660" b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AADGHLW0.jpg" descr="AADGHLW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79"/>
          <a:stretch/>
        </p:blipFill>
        <p:spPr bwMode="auto">
          <a:xfrm>
            <a:off x="6620054" y="4077072"/>
            <a:ext cx="2283681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Düz Bağlayıcı 5"/>
          <p:cNvCxnSpPr/>
          <p:nvPr/>
        </p:nvCxnSpPr>
        <p:spPr>
          <a:xfrm flipH="1">
            <a:off x="2987824" y="6480211"/>
            <a:ext cx="216024" cy="3777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Düz Bağlayıcı 6"/>
          <p:cNvCxnSpPr/>
          <p:nvPr/>
        </p:nvCxnSpPr>
        <p:spPr>
          <a:xfrm flipH="1">
            <a:off x="2355877" y="6406726"/>
            <a:ext cx="216024" cy="3777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Düz Bağlayıcı 7"/>
          <p:cNvCxnSpPr/>
          <p:nvPr/>
        </p:nvCxnSpPr>
        <p:spPr>
          <a:xfrm flipH="1">
            <a:off x="3619771" y="6480210"/>
            <a:ext cx="216024" cy="3777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Metin kutusu 2"/>
          <p:cNvSpPr txBox="1"/>
          <p:nvPr/>
        </p:nvSpPr>
        <p:spPr>
          <a:xfrm>
            <a:off x="3704188" y="663666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0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2710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dirty="0" smtClean="0"/>
              <a:t>Üç Boyutta Kayma: Örnek </a:t>
            </a:r>
            <a:endParaRPr lang="en-US" altLang="tr-TR" dirty="0" smtClean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395536" y="1772816"/>
            <a:ext cx="8075240" cy="2736304"/>
          </a:xfrm>
        </p:spPr>
        <p:txBody>
          <a:bodyPr>
            <a:noAutofit/>
          </a:bodyPr>
          <a:lstStyle/>
          <a:p>
            <a:r>
              <a:rPr lang="tr-TR" altLang="tr-TR" sz="2400" dirty="0" smtClean="0"/>
              <a:t>Köşe </a:t>
            </a:r>
            <a:r>
              <a:rPr lang="tr-TR" altLang="tr-TR" sz="2400" smtClean="0"/>
              <a:t>noktaları </a:t>
            </a:r>
            <a:endParaRPr lang="en-US" altLang="tr-TR" sz="2400" smtClean="0"/>
          </a:p>
          <a:p>
            <a:pPr marL="0" indent="0">
              <a:buNone/>
            </a:pPr>
            <a:r>
              <a:rPr lang="en-US" altLang="tr-TR" sz="2400" b="1" i="1"/>
              <a:t>	</a:t>
            </a:r>
            <a:r>
              <a:rPr lang="tr-TR" altLang="tr-TR" sz="2400" b="1" i="1" smtClean="0"/>
              <a:t>p</a:t>
            </a:r>
            <a:r>
              <a:rPr lang="tr-TR" altLang="tr-TR" sz="2400" i="1" baseline="-25000" smtClean="0"/>
              <a:t>1</a:t>
            </a:r>
            <a:r>
              <a:rPr lang="en-US" altLang="tr-TR" sz="2400" i="1" baseline="-25000" smtClean="0"/>
              <a:t> </a:t>
            </a:r>
            <a:r>
              <a:rPr lang="en-US" altLang="tr-TR" sz="2400" dirty="0" smtClean="0"/>
              <a:t>= (</a:t>
            </a:r>
            <a:r>
              <a:rPr lang="tr-TR" altLang="tr-TR" sz="2400" i="1" dirty="0" smtClean="0"/>
              <a:t>3</a:t>
            </a:r>
            <a:r>
              <a:rPr lang="en-US" altLang="tr-TR" sz="2400" i="1" dirty="0" smtClean="0"/>
              <a:t> </a:t>
            </a:r>
            <a:r>
              <a:rPr lang="en-US" altLang="tr-TR" sz="2400" i="1" dirty="0"/>
              <a:t>, </a:t>
            </a:r>
            <a:r>
              <a:rPr lang="tr-TR" altLang="tr-TR" sz="2400" i="1" dirty="0" smtClean="0"/>
              <a:t>1</a:t>
            </a:r>
            <a:r>
              <a:rPr lang="en-US" altLang="tr-TR" sz="2400" i="1" dirty="0" smtClean="0"/>
              <a:t> </a:t>
            </a:r>
            <a:r>
              <a:rPr lang="en-US" altLang="tr-TR" sz="2400" i="1" dirty="0"/>
              <a:t>, </a:t>
            </a:r>
            <a:r>
              <a:rPr lang="tr-TR" altLang="tr-TR" sz="2400" i="1" dirty="0" smtClean="0"/>
              <a:t>2</a:t>
            </a:r>
            <a:r>
              <a:rPr lang="en-US" altLang="tr-TR" sz="2400" i="1" dirty="0" smtClean="0"/>
              <a:t> </a:t>
            </a:r>
            <a:r>
              <a:rPr lang="en-US" altLang="tr-TR" sz="2400" dirty="0" smtClean="0"/>
              <a:t>)</a:t>
            </a:r>
            <a:r>
              <a:rPr lang="tr-TR" altLang="tr-TR" sz="2400" smtClean="0"/>
              <a:t>, </a:t>
            </a:r>
            <a:endParaRPr lang="en-US" altLang="tr-TR" sz="2400" smtClean="0"/>
          </a:p>
          <a:p>
            <a:pPr marL="0" indent="0">
              <a:buNone/>
            </a:pPr>
            <a:r>
              <a:rPr lang="en-US" altLang="tr-TR" sz="2400" b="1" i="1"/>
              <a:t>	</a:t>
            </a:r>
            <a:r>
              <a:rPr lang="tr-TR" altLang="tr-TR" sz="2400" b="1" i="1" smtClean="0"/>
              <a:t>p</a:t>
            </a:r>
            <a:r>
              <a:rPr lang="tr-TR" altLang="tr-TR" sz="2400" i="1" baseline="-25000" smtClean="0"/>
              <a:t>2</a:t>
            </a:r>
            <a:r>
              <a:rPr lang="en-US" altLang="tr-TR" sz="2400" i="1" baseline="-25000" smtClean="0"/>
              <a:t> </a:t>
            </a:r>
            <a:r>
              <a:rPr lang="en-US" altLang="tr-TR" sz="2400" dirty="0"/>
              <a:t>= </a:t>
            </a:r>
            <a:r>
              <a:rPr lang="en-US" altLang="tr-TR" sz="2400" dirty="0" smtClean="0"/>
              <a:t>(</a:t>
            </a:r>
            <a:r>
              <a:rPr lang="tr-TR" altLang="tr-TR" sz="2400" i="1" dirty="0" smtClean="0"/>
              <a:t>4</a:t>
            </a:r>
            <a:r>
              <a:rPr lang="en-US" altLang="tr-TR" sz="2400" i="1" dirty="0" smtClean="0"/>
              <a:t> </a:t>
            </a:r>
            <a:r>
              <a:rPr lang="en-US" altLang="tr-TR" sz="2400" i="1" dirty="0"/>
              <a:t>, </a:t>
            </a:r>
            <a:r>
              <a:rPr lang="tr-TR" altLang="tr-TR" sz="2400" i="1" dirty="0" smtClean="0"/>
              <a:t>7</a:t>
            </a:r>
            <a:r>
              <a:rPr lang="en-US" altLang="tr-TR" sz="2400" i="1" dirty="0" smtClean="0"/>
              <a:t> </a:t>
            </a:r>
            <a:r>
              <a:rPr lang="en-US" altLang="tr-TR" sz="2400" i="1" dirty="0"/>
              <a:t>, </a:t>
            </a:r>
            <a:r>
              <a:rPr lang="tr-TR" altLang="tr-TR" sz="2400" i="1" dirty="0" smtClean="0"/>
              <a:t>5</a:t>
            </a:r>
            <a:r>
              <a:rPr lang="en-US" altLang="tr-TR" sz="2400" i="1" dirty="0" smtClean="0"/>
              <a:t> </a:t>
            </a:r>
            <a:r>
              <a:rPr lang="en-US" altLang="tr-TR" sz="2400" dirty="0" smtClean="0"/>
              <a:t>)</a:t>
            </a:r>
            <a:r>
              <a:rPr lang="tr-TR" altLang="tr-TR" sz="2400" smtClean="0"/>
              <a:t>,</a:t>
            </a:r>
            <a:r>
              <a:rPr lang="tr-TR" altLang="tr-TR" sz="2400" b="1" i="1"/>
              <a:t> </a:t>
            </a:r>
            <a:endParaRPr lang="en-US" altLang="tr-TR" sz="2400" b="1" i="1" smtClean="0"/>
          </a:p>
          <a:p>
            <a:pPr marL="0" indent="0">
              <a:buNone/>
            </a:pPr>
            <a:r>
              <a:rPr lang="en-US" altLang="tr-TR" sz="2400" b="1" i="1"/>
              <a:t>	</a:t>
            </a:r>
            <a:r>
              <a:rPr lang="tr-TR" altLang="tr-TR" sz="2400" b="1" i="1" smtClean="0"/>
              <a:t>p</a:t>
            </a:r>
            <a:r>
              <a:rPr lang="tr-TR" altLang="tr-TR" sz="2400" i="1" baseline="-25000" smtClean="0"/>
              <a:t>3</a:t>
            </a:r>
            <a:r>
              <a:rPr lang="en-US" altLang="tr-TR" sz="2400" i="1" baseline="-25000" smtClean="0"/>
              <a:t> </a:t>
            </a:r>
            <a:r>
              <a:rPr lang="en-US" altLang="tr-TR" sz="2400" dirty="0"/>
              <a:t>= </a:t>
            </a:r>
            <a:r>
              <a:rPr lang="en-US" altLang="tr-TR" sz="2400" dirty="0" smtClean="0"/>
              <a:t>(</a:t>
            </a:r>
            <a:r>
              <a:rPr lang="tr-TR" altLang="tr-TR" sz="2400" i="1" dirty="0" smtClean="0"/>
              <a:t>1</a:t>
            </a:r>
            <a:r>
              <a:rPr lang="en-US" altLang="tr-TR" sz="2400" i="1" dirty="0" smtClean="0"/>
              <a:t> </a:t>
            </a:r>
            <a:r>
              <a:rPr lang="en-US" altLang="tr-TR" sz="2400" i="1" dirty="0"/>
              <a:t>, </a:t>
            </a:r>
            <a:r>
              <a:rPr lang="tr-TR" altLang="tr-TR" sz="2400" i="1" dirty="0" smtClean="0"/>
              <a:t>5</a:t>
            </a:r>
            <a:r>
              <a:rPr lang="en-US" altLang="tr-TR" sz="2400" i="1" dirty="0" smtClean="0"/>
              <a:t> </a:t>
            </a:r>
            <a:r>
              <a:rPr lang="en-US" altLang="tr-TR" sz="2400" i="1" dirty="0"/>
              <a:t>, </a:t>
            </a:r>
            <a:r>
              <a:rPr lang="tr-TR" altLang="tr-TR" sz="2400" i="1" dirty="0" smtClean="0"/>
              <a:t>11</a:t>
            </a:r>
            <a:r>
              <a:rPr lang="en-US" altLang="tr-TR" sz="2400" i="1" dirty="0" smtClean="0"/>
              <a:t> </a:t>
            </a:r>
            <a:r>
              <a:rPr lang="en-US" altLang="tr-TR" sz="2400"/>
              <a:t>)</a:t>
            </a:r>
            <a:r>
              <a:rPr lang="en-US" altLang="tr-TR" sz="2400" smtClean="0"/>
              <a:t> </a:t>
            </a:r>
          </a:p>
          <a:p>
            <a:pPr marL="346075" indent="0">
              <a:buNone/>
            </a:pPr>
            <a:r>
              <a:rPr lang="tr-TR" altLang="tr-TR" sz="2400" smtClean="0"/>
              <a:t>olan </a:t>
            </a:r>
            <a:r>
              <a:rPr lang="tr-TR" altLang="tr-TR" sz="2400" dirty="0" smtClean="0"/>
              <a:t>bir poligona (</a:t>
            </a:r>
            <a:r>
              <a:rPr lang="tr-TR" altLang="tr-TR" sz="2400" err="1" smtClean="0"/>
              <a:t>x</a:t>
            </a:r>
            <a:r>
              <a:rPr lang="tr-TR" altLang="tr-TR" sz="2400" smtClean="0"/>
              <a:t>,</a:t>
            </a:r>
            <a:r>
              <a:rPr lang="en-US" altLang="tr-TR" sz="2400" smtClean="0"/>
              <a:t> </a:t>
            </a:r>
            <a:r>
              <a:rPr lang="tr-TR" altLang="tr-TR" sz="2400" smtClean="0"/>
              <a:t>y,</a:t>
            </a:r>
            <a:r>
              <a:rPr lang="en-US" altLang="tr-TR" sz="2400" smtClean="0"/>
              <a:t> </a:t>
            </a:r>
            <a:r>
              <a:rPr lang="tr-TR" altLang="tr-TR" sz="2400" smtClean="0"/>
              <a:t>z</a:t>
            </a:r>
            <a:r>
              <a:rPr lang="tr-TR" altLang="tr-TR" sz="2400" dirty="0" smtClean="0"/>
              <a:t>) eksenlerinde (</a:t>
            </a:r>
            <a:r>
              <a:rPr lang="tr-TR" altLang="tr-TR" sz="2400" smtClean="0"/>
              <a:t>2,</a:t>
            </a:r>
            <a:r>
              <a:rPr lang="en-US" altLang="tr-TR" sz="2400" smtClean="0"/>
              <a:t> </a:t>
            </a:r>
            <a:r>
              <a:rPr lang="tr-TR" altLang="tr-TR" sz="2400" smtClean="0"/>
              <a:t>5,</a:t>
            </a:r>
            <a:r>
              <a:rPr lang="en-US" altLang="tr-TR" sz="2400" smtClean="0"/>
              <a:t> </a:t>
            </a:r>
            <a:r>
              <a:rPr lang="tr-TR" altLang="tr-TR" sz="2400" smtClean="0"/>
              <a:t>8) kayma </a:t>
            </a:r>
            <a:r>
              <a:rPr lang="tr-TR" altLang="tr-TR" sz="2400" dirty="0" smtClean="0"/>
              <a:t>uygulanırsa yeni </a:t>
            </a:r>
            <a:r>
              <a:rPr lang="tr-TR" altLang="tr-TR" sz="2400" smtClean="0"/>
              <a:t>poligon </a:t>
            </a:r>
            <a:r>
              <a:rPr lang="en-US" altLang="tr-TR" sz="2400" smtClean="0"/>
              <a:t>köşe noktası</a:t>
            </a:r>
            <a:r>
              <a:rPr lang="tr-TR" altLang="tr-TR" sz="2400" smtClean="0"/>
              <a:t> </a:t>
            </a:r>
            <a:r>
              <a:rPr lang="tr-TR" altLang="tr-TR" sz="2400" dirty="0" smtClean="0"/>
              <a:t>koordinatları ne olur?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26087" y="4591049"/>
                <a:ext cx="4248472" cy="481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200" b="1" i="1">
                              <a:latin typeface="Cambria Math"/>
                            </a:rPr>
                            <m:t>𝑷</m:t>
                          </m:r>
                        </m:e>
                        <m:sup>
                          <m:r>
                            <a:rPr lang="tr-TR" altLang="tr-TR" sz="22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sz="2200" i="1">
                          <a:latin typeface="Cambria Math"/>
                        </a:rPr>
                        <m:t>=</m:t>
                      </m:r>
                      <m:r>
                        <a:rPr lang="tr-TR" sz="2200" b="1" i="1" dirty="0"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altLang="tr-TR" sz="22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alt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2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altLang="tr-TR" sz="22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tr-TR" altLang="tr-TR" sz="22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alt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2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altLang="tr-TR" sz="22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tr-TR" altLang="tr-TR" sz="22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altLang="tr-T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2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altLang="tr-TR" sz="2200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r>
                            <a:rPr lang="tr-TR" altLang="tr-TR" sz="22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tr-TR" altLang="tr-TR" sz="2200" b="1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tr-TR" altLang="tr-TR" sz="2200" b="1" i="1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tr-TR" altLang="tr-TR" sz="2200" b="1" dirty="0"/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7" y="4591049"/>
                <a:ext cx="4248472" cy="481863"/>
              </a:xfrm>
              <a:prstGeom prst="rect">
                <a:avLst/>
              </a:prstGeom>
              <a:blipFill>
                <a:blip r:embed="rId3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Dikdörtgen 2"/>
              <p:cNvSpPr/>
              <p:nvPr/>
            </p:nvSpPr>
            <p:spPr>
              <a:xfrm>
                <a:off x="4716016" y="1916832"/>
                <a:ext cx="3672408" cy="1380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altLang="tr-TR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tr-TR" altLang="tr-TR" sz="22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altLang="tr-TR" sz="22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tr-TR" altLang="tr-TR" sz="22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tr-TR" altLang="tr-TR" sz="22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altLang="tr-TR" sz="22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tr-TR" altLang="tr-TR" sz="22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altLang="tr-TR" sz="22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tr-TR" altLang="tr-TR" sz="22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r-TR" altLang="tr-TR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2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sz="2200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Dikdörtgen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916832"/>
                <a:ext cx="3672408" cy="1380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40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/>
              <a:t>Birim </a:t>
            </a:r>
            <a:r>
              <a:rPr lang="tr-TR" altLang="tr-TR" dirty="0" err="1"/>
              <a:t>Dördey</a:t>
            </a:r>
            <a:r>
              <a:rPr lang="tr-TR" altLang="tr-TR" dirty="0"/>
              <a:t> ile Herhangi Bir Eksen Etrafında Döndürme </a:t>
            </a:r>
            <a:r>
              <a:rPr lang="tr-TR" altLang="tr-TR" dirty="0" smtClean="0"/>
              <a:t>III</a:t>
            </a:r>
            <a:endParaRPr lang="en-US" altLang="tr-T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8280920" cy="4824536"/>
              </a:xfrm>
            </p:spPr>
            <p:txBody>
              <a:bodyPr>
                <a:noAutofit/>
              </a:bodyPr>
              <a:lstStyle/>
              <a:p>
                <a:pPr marL="342900" lvl="1" indent="-342900">
                  <a:spcBef>
                    <a:spcPts val="600"/>
                  </a:spcBef>
                  <a:spcAft>
                    <a:spcPts val="600"/>
                  </a:spcAft>
                  <a:buFont typeface="Arial" pitchFamily="34" charset="0"/>
                  <a:buChar char="•"/>
                </a:pPr>
                <a:r>
                  <a:rPr lang="tr-TR" altLang="tr-TR" sz="2000" dirty="0" smtClean="0"/>
                  <a:t>Dördey çarpımı tanımı </a:t>
                </a:r>
                <a14:m>
                  <m:oMath xmlns:m="http://schemas.openxmlformats.org/officeDocument/2006/math">
                    <m:r>
                      <a:rPr lang="tr-TR" altLang="tr-TR" sz="2000" i="1">
                        <a:latin typeface="Cambria Math"/>
                      </a:rPr>
                      <m:t>𝑞</m:t>
                    </m:r>
                    <m:r>
                      <a:rPr lang="tr-TR" altLang="tr-TR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tr-TR" altLang="tr-T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altLang="tr-TR" sz="2000" i="1">
                            <a:latin typeface="Cambria Math"/>
                          </a:rPr>
                          <m:t>𝑠</m:t>
                        </m:r>
                        <m:r>
                          <a:rPr lang="tr-TR" altLang="tr-TR" sz="2000" i="1">
                            <a:latin typeface="Cambria Math"/>
                          </a:rPr>
                          <m:t>,</m:t>
                        </m:r>
                        <m:r>
                          <a:rPr lang="tr-TR" altLang="tr-TR" sz="2000" b="1" i="1"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tr-TR" altLang="tr-TR" sz="2000" i="1">
                        <a:latin typeface="Cambria Math"/>
                      </a:rPr>
                      <m:t>,</m:t>
                    </m:r>
                    <m:r>
                      <a:rPr lang="tr-TR" altLang="tr-TR" sz="2000" b="1" i="1">
                        <a:latin typeface="Cambria Math"/>
                      </a:rPr>
                      <m:t>  </m:t>
                    </m:r>
                    <m:r>
                      <a:rPr lang="tr-TR" altLang="tr-TR" sz="2000" b="1" i="1">
                        <a:latin typeface="Cambria Math"/>
                      </a:rPr>
                      <m:t>𝒗</m:t>
                    </m:r>
                    <m:r>
                      <a:rPr lang="tr-TR" altLang="tr-TR" sz="200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tr-TR" altLang="tr-T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tr-TR" altLang="tr-TR" sz="2000">
                            <a:latin typeface="Cambria Math"/>
                          </a:rPr>
                          <m:t>a</m:t>
                        </m:r>
                        <m:r>
                          <a:rPr lang="tr-TR" altLang="tr-TR" sz="200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tr-TR" altLang="tr-TR" sz="2000">
                            <a:latin typeface="Cambria Math"/>
                          </a:rPr>
                          <m:t>b</m:t>
                        </m:r>
                        <m:r>
                          <a:rPr lang="tr-TR" altLang="tr-TR" sz="200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tr-TR" altLang="tr-TR" sz="2000">
                            <a:latin typeface="Cambria Math"/>
                          </a:rPr>
                          <m:t>c</m:t>
                        </m:r>
                      </m:e>
                    </m:d>
                    <m:r>
                      <a:rPr lang="tr-TR" altLang="tr-TR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tr-TR" altLang="tr-TR" sz="2000" dirty="0" smtClean="0"/>
                  <a:t>tanımıyla birlikte kullanılarak herhangi bir eksen etrafında döndürmede kullanılan birleşik dönüşüm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tr-TR" altLang="tr-T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tr-TR" altLang="tr-TR" sz="2000" b="1" i="1">
                                <a:latin typeface="Cambria Math"/>
                                <a:ea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tr-TR" altLang="tr-TR" sz="20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tr-TR" altLang="tr-T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tr-TR" altLang="tr-TR" sz="20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tr-TR" sz="2000" dirty="0"/>
                              <m:t>α</m:t>
                            </m:r>
                          </m:e>
                        </m:d>
                        <m:r>
                          <a:rPr lang="tr-TR" altLang="tr-TR" sz="2000">
                            <a:latin typeface="Cambria Math"/>
                          </a:rPr>
                          <m:t>.</m:t>
                        </m:r>
                        <m:r>
                          <a:rPr lang="tr-TR" altLang="tr-TR" sz="2000" b="1" i="1">
                            <a:latin typeface="Cambria Math"/>
                          </a:rPr>
                          <m:t> </m:t>
                        </m:r>
                        <m:r>
                          <a:rPr lang="tr-TR" altLang="tr-TR" sz="2000" b="1" i="1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tr-TR" alt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tr-TR" sz="2000" dirty="0"/>
                          <m:t>β</m:t>
                        </m:r>
                      </m:e>
                    </m:d>
                    <m:r>
                      <a:rPr lang="tr-TR" altLang="tr-TR" sz="2000">
                        <a:latin typeface="Cambria Math"/>
                      </a:rPr>
                      <m:t>.</m:t>
                    </m:r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altLang="tr-TR" sz="2000" b="1" i="1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tr-TR" alt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.</m:t>
                        </m:r>
                        <m:r>
                          <a:rPr lang="tr-TR" altLang="tr-TR" sz="2000" b="1" i="1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tr-TR" alt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tr-TR" sz="2000" dirty="0"/>
                          <m:t>β</m:t>
                        </m:r>
                      </m:e>
                    </m:d>
                    <m:r>
                      <a:rPr lang="tr-TR" altLang="tr-TR" sz="2000">
                        <a:latin typeface="Cambria Math"/>
                        <a:ea typeface="Cambria Math"/>
                      </a:rPr>
                      <m:t>.</m:t>
                    </m:r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altLang="tr-TR" sz="2000" b="1" i="1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tr-TR" alt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tr-TR" sz="2000" dirty="0"/>
                          <m:t>α</m:t>
                        </m:r>
                      </m:e>
                    </m:d>
                  </m:oMath>
                </a14:m>
                <a:r>
                  <a:rPr lang="tr-TR" altLang="tr-TR" sz="2000" dirty="0" smtClean="0"/>
                  <a:t> türetilebilir.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20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2000" b="1" i="1" smtClean="0">
                              <a:latin typeface="Cambria Math"/>
                              <a:ea typeface="Cambria Math"/>
                            </a:rPr>
                            <m:t>𝑴</m:t>
                          </m:r>
                        </m:e>
                        <m:sub>
                          <m:r>
                            <a:rPr lang="tr-TR" altLang="tr-TR" sz="2000" i="1">
                              <a:latin typeface="Cambria Math"/>
                              <a:ea typeface="Cambria Math"/>
                            </a:rPr>
                            <m:t>𝑅</m:t>
                          </m:r>
                          <m:r>
                            <a:rPr lang="tr-TR" altLang="tr-TR" sz="20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tr-TR" altLang="tr-TR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tr-TR" altLang="tr-TR" sz="2000" i="1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</a:rPr>
                                  <m:t>1−2</m:t>
                                </m:r>
                                <m:sSup>
                                  <m:sSupPr>
                                    <m:ctrlPr>
                                      <a:rPr lang="tr-TR" altLang="tr-T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altLang="tr-TR" sz="2000" b="0" i="1" dirty="0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tr-TR" altLang="tr-TR" sz="2000" i="1" dirty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tr-TR" altLang="tr-TR" sz="2000" i="1">
                                    <a:latin typeface="Cambria Math"/>
                                  </a:rPr>
                                  <m:t>−2</m:t>
                                </m:r>
                                <m:sSup>
                                  <m:sSupPr>
                                    <m:ctrlPr>
                                      <a:rPr lang="tr-TR" altLang="tr-T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altLang="tr-TR" sz="2000" b="0" i="1" dirty="0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tr-TR" altLang="tr-TR" sz="2000" i="1" dirty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𝑎𝑏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−2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𝑠𝑐</m:t>
                                </m:r>
                              </m:e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𝑎𝑐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+2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𝑠𝑏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𝑎𝑏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+2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𝑠𝑐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</a:rPr>
                                  <m:t>1−2</m:t>
                                </m:r>
                                <m:sSup>
                                  <m:sSupPr>
                                    <m:ctrlPr>
                                      <a:rPr lang="tr-TR" altLang="tr-T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altLang="tr-TR" sz="2000" b="0" i="1" dirty="0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tr-TR" altLang="tr-TR" sz="2000" i="1" dirty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tr-TR" altLang="tr-TR" sz="2000" i="1">
                                    <a:latin typeface="Cambria Math"/>
                                  </a:rPr>
                                  <m:t>−2</m:t>
                                </m:r>
                                <m:sSup>
                                  <m:sSupPr>
                                    <m:ctrlPr>
                                      <a:rPr lang="tr-TR" altLang="tr-T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altLang="tr-TR" sz="2000" i="1" dirty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tr-TR" altLang="tr-TR" sz="2000" i="1" dirty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𝑏𝑐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−2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𝑠𝑎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𝑎𝑐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−2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𝑠𝑏</m:t>
                                </m:r>
                              </m:e>
                              <m:e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𝑏𝑐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+2</m:t>
                                </m:r>
                                <m:r>
                                  <a:rPr lang="tr-TR" altLang="tr-TR" sz="2000" b="0" i="1" smtClean="0">
                                    <a:latin typeface="Cambria Math"/>
                                    <a:ea typeface="Cambria Math"/>
                                  </a:rPr>
                                  <m:t>𝑠𝑎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</a:rPr>
                                  <m:t>1−2</m:t>
                                </m:r>
                                <m:sSup>
                                  <m:sSupPr>
                                    <m:ctrlPr>
                                      <a:rPr lang="tr-TR" altLang="tr-T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altLang="tr-TR" sz="2000" b="0" i="1" dirty="0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tr-TR" altLang="tr-TR" sz="2000" i="1" dirty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tr-TR" altLang="tr-TR" sz="2000" i="1">
                                    <a:latin typeface="Cambria Math"/>
                                  </a:rPr>
                                  <m:t>−2</m:t>
                                </m:r>
                                <m:sSup>
                                  <m:sSupPr>
                                    <m:ctrlPr>
                                      <a:rPr lang="tr-TR" altLang="tr-T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altLang="tr-TR" sz="2000" b="0" i="1" dirty="0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tr-TR" altLang="tr-TR" sz="2000" i="1" dirty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sz="2000" i="1" dirty="0" smtClean="0">
                  <a:latin typeface="Cambria Math"/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tr-TR" altLang="tr-TR" sz="2000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tr-TR" altLang="tr-TR" sz="20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tr-TR" altLang="tr-TR" sz="2000" b="0" i="1" smtClean="0">
                        <a:latin typeface="Cambria Math"/>
                        <a:ea typeface="Cambria Math"/>
                      </a:rPr>
                      <m:t>𝑏</m:t>
                    </m:r>
                    <m:r>
                      <a:rPr lang="tr-TR" altLang="tr-TR" sz="20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tr-TR" altLang="tr-TR" sz="2000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tr-TR" altLang="tr-TR" sz="2000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tr-TR" altLang="tr-TR" sz="2000" b="0" i="1" smtClean="0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tr-TR" altLang="tr-TR" sz="2000" b="0" i="1" dirty="0" smtClean="0">
                    <a:latin typeface="Cambria Math"/>
                    <a:ea typeface="Cambria Math"/>
                  </a:rPr>
                  <a:t> </a:t>
                </a:r>
                <a:r>
                  <a:rPr lang="tr-TR" altLang="tr-TR" sz="2000" b="0" dirty="0" smtClean="0">
                    <a:latin typeface="+mj-lt"/>
                    <a:ea typeface="Cambria Math"/>
                  </a:rPr>
                  <a:t>değerleri şu denklemlere göre yerine yazılıp verilen trigonometrik sadeleştirmeler kullanılırsa</a:t>
                </a:r>
              </a:p>
              <a:p>
                <a:pPr marL="4572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i="1">
                          <a:latin typeface="Cambria Math"/>
                        </a:rPr>
                        <m:t>𝑞</m:t>
                      </m:r>
                      <m:r>
                        <a:rPr lang="tr-TR" altLang="tr-TR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𝑠</m:t>
                          </m:r>
                          <m:r>
                            <a:rPr lang="tr-TR" altLang="tr-TR" sz="2000" i="1">
                              <a:latin typeface="Cambria Math"/>
                            </a:rPr>
                            <m:t>,</m:t>
                          </m:r>
                          <m:r>
                            <a:rPr lang="tr-TR" altLang="tr-TR" sz="2000" b="1" i="1"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tr-TR" altLang="tr-TR" sz="2000">
                          <a:latin typeface="Cambria Math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tr-TR" altLang="tr-TR" sz="2000">
                          <a:latin typeface="Cambria Math"/>
                        </a:rPr>
                        <m:t>s</m:t>
                      </m:r>
                      <m:r>
                        <a:rPr lang="tr-TR" altLang="tr-TR" sz="200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altLang="tr-TR" sz="2000">
                          <a:latin typeface="Cambria Math"/>
                        </a:rPr>
                        <m:t>cos</m:t>
                      </m:r>
                      <m:f>
                        <m:f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altLang="tr-TR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tr-TR" altLang="tr-TR" sz="2000" i="1">
                          <a:latin typeface="Cambria Math"/>
                        </a:rPr>
                        <m:t>,</m:t>
                      </m:r>
                      <m:r>
                        <a:rPr lang="tr-TR" altLang="tr-TR" sz="2000" b="1" i="1">
                          <a:latin typeface="Cambria Math"/>
                        </a:rPr>
                        <m:t>  </m:t>
                      </m:r>
                      <m:r>
                        <a:rPr lang="tr-TR" altLang="tr-TR" sz="2000" b="1" i="1">
                          <a:latin typeface="Cambria Math"/>
                        </a:rPr>
                        <m:t>𝒗</m:t>
                      </m:r>
                      <m:r>
                        <a:rPr lang="tr-TR" altLang="tr-TR" sz="2000" b="1" i="1">
                          <a:latin typeface="Cambria Math"/>
                        </a:rPr>
                        <m:t>=</m:t>
                      </m:r>
                      <m:r>
                        <a:rPr lang="tr-TR" altLang="tr-TR" sz="2000" b="1" i="1">
                          <a:latin typeface="Cambria Math"/>
                        </a:rPr>
                        <m:t>𝒖</m:t>
                      </m:r>
                      <m:r>
                        <a:rPr lang="tr-TR" altLang="tr-TR" sz="20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altLang="tr-TR" sz="2000">
                          <a:latin typeface="Cambria Math"/>
                        </a:rPr>
                        <m:t>sin</m:t>
                      </m:r>
                      <m:f>
                        <m:f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altLang="tr-TR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tr-TR" altLang="tr-TR" sz="2000" dirty="0" smtClean="0"/>
              </a:p>
              <a:p>
                <a:pPr marL="4572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tr-TR" altLang="tr-TR" sz="2000">
                              <a:latin typeface="Cambria Math"/>
                            </a:rPr>
                            <m:t>cos</m:t>
                          </m:r>
                        </m:e>
                        <m:sup>
                          <m:r>
                            <a:rPr lang="tr-TR" altLang="tr-TR" sz="20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altLang="tr-TR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tr-TR" altLang="tr-TR" sz="2000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tr-TR" altLang="tr-TR" sz="2000" b="0" i="0" smtClean="0">
                              <a:latin typeface="Cambria Math"/>
                            </a:rPr>
                            <m:t>sin</m:t>
                          </m:r>
                        </m:e>
                        <m:sup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altLang="tr-TR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tr-TR" altLang="tr-TR" sz="2000" b="0" i="0" smtClean="0">
                          <a:latin typeface="Cambria Math"/>
                        </a:rPr>
                        <m:t>=1−2</m:t>
                      </m:r>
                      <m:sSup>
                        <m:sSup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tr-TR" altLang="tr-TR" sz="2000" b="0" i="0" smtClean="0">
                              <a:latin typeface="Cambria Math"/>
                            </a:rPr>
                            <m:t>sin</m:t>
                          </m:r>
                        </m:e>
                        <m:sup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altLang="tr-TR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tr-TR" altLang="tr-TR" sz="2000" b="0" i="1" smtClean="0">
                          <a:latin typeface="Cambria Math"/>
                        </a:rPr>
                        <m:t>=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𝑐𝑜𝑠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tr-TR" altLang="tr-TR" sz="2000" dirty="0" smtClean="0"/>
              </a:p>
              <a:p>
                <a:pPr marL="4572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b="0" i="1" smtClean="0">
                          <a:latin typeface="Cambria Math"/>
                        </a:rPr>
                        <m:t>2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𝑐𝑜𝑠</m:t>
                      </m:r>
                      <m:f>
                        <m:f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altLang="tr-TR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tr-TR" altLang="tr-TR" sz="2000" b="0" i="1" smtClean="0">
                          <a:latin typeface="Cambria Math"/>
                        </a:rPr>
                        <m:t>.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𝑠𝑖𝑛</m:t>
                      </m:r>
                      <m:f>
                        <m:f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altLang="tr-TR" sz="2000" i="1">
                              <a:latin typeface="Cambria Math"/>
                              <a:ea typeface="Cambria Math"/>
                            </a:rPr>
                            <m:t>𝜃</m:t>
                          </m:r>
                        </m:num>
                        <m:den>
                          <m:r>
                            <a:rPr lang="tr-TR" altLang="tr-TR" sz="20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tr-TR" altLang="tr-TR" sz="2000" i="1">
                          <a:latin typeface="Cambria Math"/>
                        </a:rPr>
                        <m:t>=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𝑠𝑖𝑛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tr-TR" altLang="tr-TR" sz="2000" dirty="0"/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endParaRPr lang="tr-TR" altLang="tr-TR" sz="2000" dirty="0"/>
              </a:p>
              <a:p>
                <a:pPr marL="457200" lvl="1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tr-TR" altLang="tr-TR" sz="2000" dirty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8280920" cy="4824536"/>
              </a:xfrm>
              <a:blipFill>
                <a:blip r:embed="rId3"/>
                <a:stretch>
                  <a:fillRect l="-663" t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AADGHLW0.jpg" descr="AADGHLW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79"/>
          <a:stretch/>
        </p:blipFill>
        <p:spPr bwMode="auto">
          <a:xfrm>
            <a:off x="6620054" y="4077072"/>
            <a:ext cx="2283681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01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/>
              <a:t>Birim </a:t>
            </a:r>
            <a:r>
              <a:rPr lang="tr-TR" altLang="tr-TR" dirty="0" err="1"/>
              <a:t>Dördey</a:t>
            </a:r>
            <a:r>
              <a:rPr lang="tr-TR" altLang="tr-TR" dirty="0"/>
              <a:t> ile Herhangi Bir Eksen Etrafında Döndürme </a:t>
            </a:r>
            <a:r>
              <a:rPr lang="tr-TR" altLang="tr-TR" dirty="0" smtClean="0"/>
              <a:t>IV</a:t>
            </a:r>
            <a:endParaRPr lang="en-US" altLang="tr-T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8280920" cy="4752528"/>
              </a:xfrm>
            </p:spPr>
            <p:txBody>
              <a:bodyPr>
                <a:noAutofit/>
              </a:bodyPr>
              <a:lstStyle/>
              <a:p>
                <a:pPr marL="342900" lvl="1" indent="-342900">
                  <a:spcBef>
                    <a:spcPts val="600"/>
                  </a:spcBef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altLang="tr-TR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altLang="tr-TR" sz="2000" b="1" i="1">
                            <a:latin typeface="Cambria Math"/>
                            <a:ea typeface="Cambria Math"/>
                          </a:rPr>
                          <m:t>𝑴</m:t>
                        </m:r>
                      </m:e>
                      <m:sub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𝑅</m:t>
                        </m:r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</m:sSub>
                    <m:r>
                      <a:rPr lang="tr-TR" altLang="tr-TR" sz="2000" b="0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tr-TR" altLang="tr-TR" sz="2000" dirty="0" smtClean="0"/>
                  <a:t>matrisi yeniden düzenlenir.</a:t>
                </a:r>
              </a:p>
              <a:p>
                <a:pPr marL="342900" lvl="1" indent="-342900">
                  <a:spcBef>
                    <a:spcPts val="600"/>
                  </a:spcBef>
                  <a:buFont typeface="Arial" pitchFamily="34" charset="0"/>
                  <a:buChar char="•"/>
                </a:pPr>
                <a:endParaRPr lang="tr-TR" altLang="tr-TR" sz="2000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altLang="tr-TR" sz="16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altLang="tr-TR" sz="1600" b="1" i="1" smtClean="0">
                              <a:latin typeface="Cambria Math"/>
                              <a:ea typeface="Cambria Math"/>
                            </a:rPr>
                            <m:t>𝑴</m:t>
                          </m:r>
                        </m:e>
                        <m:sub>
                          <m:r>
                            <a:rPr lang="tr-TR" altLang="tr-TR" sz="1600" i="1">
                              <a:latin typeface="Cambria Math"/>
                              <a:ea typeface="Cambria Math"/>
                            </a:rPr>
                            <m:t>𝑅</m:t>
                          </m:r>
                          <m:r>
                            <a:rPr lang="tr-TR" altLang="tr-TR" sz="16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tr-TR" altLang="tr-TR" sz="16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tr-TR" altLang="tr-TR" sz="1600" i="1">
                              <a:latin typeface="Cambria Math"/>
                              <a:ea typeface="Cambria Math"/>
                            </a:rPr>
                            <m:t>)</m:t>
                          </m:r>
                        </m:sub>
                      </m:sSub>
                      <m:r>
                        <a:rPr lang="tr-TR" altLang="tr-TR" sz="1600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tr-TR" altLang="tr-TR" sz="16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1600" b="0" i="1" dirty="0" smtClean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tr-TR" altLang="tr-TR" sz="1600" b="0" i="1" dirty="0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tr-TR" altLang="tr-TR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altLang="tr-TR" sz="1600" b="0" i="1" dirty="0" smtClean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tr-TR" altLang="tr-TR" sz="1600" b="0" i="1" dirty="0" smtClean="0">
                                        <a:latin typeface="Cambria Math"/>
                                      </a:rPr>
                                      <m:t>𝑐𝑜𝑠</m:t>
                                    </m:r>
                                    <m:r>
                                      <a:rPr lang="tr-TR" altLang="tr-TR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tr-TR" altLang="tr-TR" sz="1600" b="0" i="1" dirty="0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tr-TR" altLang="tr-TR" sz="1600" i="1" dirty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tr-TR" altLang="tr-TR" sz="16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b="0" i="1" dirty="0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𝑐𝑜𝑠</m:t>
                                    </m:r>
                                    <m:r>
                                      <a:rPr lang="tr-TR" altLang="tr-TR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tr-TR" altLang="tr-TR" sz="1600" i="1" dirty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b="0" i="1" dirty="0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tr-TR" altLang="tr-TR" sz="1600" i="1" dirty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tr-TR" altLang="tr-TR" sz="16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𝑐𝑜𝑠</m:t>
                                    </m:r>
                                    <m:r>
                                      <a:rPr lang="tr-TR" altLang="tr-TR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tr-TR" altLang="tr-TR" sz="1600" b="0" i="1" dirty="0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b="0" i="1" dirty="0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tr-TR" altLang="tr-TR" sz="1600" i="1" dirty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tr-TR" altLang="tr-TR" sz="16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b="0" i="1" dirty="0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𝑐𝑜𝑠</m:t>
                                    </m:r>
                                    <m:r>
                                      <a:rPr lang="tr-TR" altLang="tr-TR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tr-TR" altLang="tr-TR" sz="1600" b="0" i="1" dirty="0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tr-TR" altLang="tr-TR" sz="1600" i="1" dirty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tr-TR" altLang="tr-TR" sz="16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tr-TR" altLang="tr-TR" sz="16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1600" i="1" dirty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tr-TR" altLang="tr-TR" sz="1600" b="0" i="1" dirty="0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𝑐𝑜𝑠</m:t>
                                    </m:r>
                                    <m:r>
                                      <a:rPr lang="tr-TR" altLang="tr-TR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tr-TR" altLang="tr-TR" sz="1600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tr-TR" altLang="tr-TR" sz="1600" i="1" dirty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tr-TR" altLang="tr-TR" sz="16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b="0" i="1" dirty="0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𝑐𝑜𝑠</m:t>
                                    </m:r>
                                    <m:r>
                                      <a:rPr lang="tr-TR" altLang="tr-TR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tr-TR" altLang="tr-TR" sz="1600" b="0" i="1" dirty="0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tr-TR" altLang="tr-TR" sz="1600" b="0" i="1" dirty="0" smtClean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tr-TR" altLang="tr-TR" sz="16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b="0" i="1" dirty="0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𝑐𝑜𝑠</m:t>
                                    </m:r>
                                    <m:r>
                                      <a:rPr lang="tr-TR" altLang="tr-TR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tr-TR" altLang="tr-TR" sz="1600" i="1" dirty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b="0" i="1" dirty="0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tr-TR" altLang="tr-TR" sz="1600" i="1" dirty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tr-TR" altLang="tr-TR" sz="16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b="0" i="1" dirty="0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𝑐𝑜𝑠</m:t>
                                    </m:r>
                                    <m:r>
                                      <a:rPr lang="tr-TR" altLang="tr-TR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tr-TR" altLang="tr-TR" sz="1600" b="0" i="1" dirty="0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tr-TR" altLang="tr-TR" sz="1600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tr-TR" altLang="tr-TR" sz="1600" i="1" dirty="0">
                                    <a:latin typeface="Cambria Math"/>
                                  </a:rPr>
                                  <m:t>𝑠𝑖𝑛</m:t>
                                </m:r>
                                <m:r>
                                  <a:rPr lang="tr-TR" altLang="tr-TR" sz="16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tr-TR" altLang="tr-TR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1600" i="1" dirty="0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tr-TR" altLang="tr-TR" sz="1600" b="0" i="1" dirty="0" smtClean="0"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tr-TR" altLang="tr-T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tr-TR" altLang="tr-TR" sz="1600" i="1" dirty="0">
                                        <a:latin typeface="Cambria Math"/>
                                      </a:rPr>
                                      <m:t>𝑐𝑜𝑠</m:t>
                                    </m:r>
                                    <m:r>
                                      <a:rPr lang="tr-TR" altLang="tr-TR" sz="1600" i="1">
                                        <a:latin typeface="Cambria Math"/>
                                        <a:ea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tr-TR" altLang="tr-TR" sz="1600" i="1" dirty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tr-TR" altLang="tr-TR" sz="1600" i="1" dirty="0">
                                    <a:latin typeface="Cambria Math"/>
                                  </a:rPr>
                                  <m:t>𝑐𝑜𝑠</m:t>
                                </m:r>
                                <m:r>
                                  <a:rPr lang="tr-TR" altLang="tr-TR" sz="1600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sz="1600" i="1" dirty="0" smtClean="0">
                  <a:latin typeface="Cambria Math"/>
                </a:endParaRP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alt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000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tr-TR" altLang="tr-TR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tr-TR" altLang="tr-TR" sz="2000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tr-TR" alt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000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tr-TR" altLang="tr-TR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tr-TR" altLang="tr-TR" sz="2000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tr-TR" altLang="tr-T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000" i="1" dirty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tr-TR" altLang="tr-TR" sz="2000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tr-TR" altLang="tr-TR" sz="2000" b="0" i="1" dirty="0" smtClean="0">
                    <a:latin typeface="Cambria Math"/>
                    <a:ea typeface="Cambria Math"/>
                  </a:rPr>
                  <a:t> </a:t>
                </a:r>
                <a:r>
                  <a:rPr lang="tr-TR" altLang="tr-TR" sz="2000" b="0" dirty="0" smtClean="0">
                    <a:latin typeface="+mj-lt"/>
                    <a:ea typeface="Cambria Math"/>
                  </a:rPr>
                  <a:t>birim eksen vektörü </a:t>
                </a:r>
                <a14:m>
                  <m:oMath xmlns:m="http://schemas.openxmlformats.org/officeDocument/2006/math">
                    <m:r>
                      <a:rPr lang="tr-TR" altLang="tr-TR" sz="2000" b="1" i="1" dirty="0" smtClean="0">
                        <a:latin typeface="Cambria Math"/>
                      </a:rPr>
                      <m:t>𝒖</m:t>
                    </m:r>
                  </m:oMath>
                </a14:m>
                <a:r>
                  <a:rPr lang="tr-TR" altLang="tr-TR" sz="2000" b="0" dirty="0" smtClean="0">
                    <a:latin typeface="+mj-lt"/>
                    <a:ea typeface="Cambria Math"/>
                  </a:rPr>
                  <a:t>’</a:t>
                </a:r>
                <a:r>
                  <a:rPr lang="tr-TR" altLang="tr-TR" sz="2000" b="0" dirty="0" err="1" smtClean="0">
                    <a:latin typeface="+mj-lt"/>
                    <a:ea typeface="Cambria Math"/>
                  </a:rPr>
                  <a:t>nun</a:t>
                </a:r>
                <a:r>
                  <a:rPr lang="tr-TR" altLang="tr-TR" sz="2000" b="0" dirty="0" smtClean="0">
                    <a:latin typeface="+mj-lt"/>
                    <a:ea typeface="Cambria Math"/>
                  </a:rPr>
                  <a:t> bileşenleridir.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tr-TR" altLang="tr-TR" sz="2000" dirty="0" smtClean="0"/>
                  <a:t>z ekseni etrafında dönme işlemi </a:t>
                </a:r>
                <a14:m>
                  <m:oMath xmlns:m="http://schemas.openxmlformats.org/officeDocument/2006/math">
                    <m:r>
                      <a:rPr lang="tr-TR" altLang="tr-TR" sz="2000" b="1" i="1" dirty="0">
                        <a:latin typeface="Cambria Math"/>
                      </a:rPr>
                      <m:t>𝒖</m:t>
                    </m:r>
                    <m:r>
                      <a:rPr lang="tr-TR" altLang="tr-TR" sz="2000" b="1" i="1" dirty="0" smtClean="0">
                        <a:latin typeface="Cambria Math"/>
                      </a:rPr>
                      <m:t>=(</m:t>
                    </m:r>
                    <m:r>
                      <a:rPr lang="tr-TR" altLang="tr-TR" sz="2000" b="0" i="1" dirty="0" smtClean="0">
                        <a:latin typeface="Cambria Math"/>
                      </a:rPr>
                      <m:t>0,0,1</m:t>
                    </m:r>
                    <m:r>
                      <a:rPr lang="tr-TR" altLang="tr-TR" sz="2000" b="1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tr-TR" altLang="tr-TR" sz="2000" dirty="0" smtClean="0"/>
                  <a:t> verilerek gerçekleştirilebilir</a:t>
                </a:r>
                <a:r>
                  <a:rPr lang="tr-TR" altLang="tr-TR" sz="2000" smtClean="0"/>
                  <a:t>. </a:t>
                </a:r>
                <a:endParaRPr lang="en-US" altLang="tr-TR" sz="2000" smtClean="0"/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altLang="tr-T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altLang="tr-TR" sz="1600" b="1" i="1">
                            <a:latin typeface="Cambria Math"/>
                            <a:ea typeface="Cambria Math"/>
                          </a:rPr>
                          <m:t>𝑴</m:t>
                        </m:r>
                      </m:e>
                      <m:sub>
                        <m:r>
                          <a:rPr lang="tr-TR" altLang="tr-TR" sz="1600" i="1">
                            <a:latin typeface="Cambria Math"/>
                            <a:ea typeface="Cambria Math"/>
                          </a:rPr>
                          <m:t>𝑅</m:t>
                        </m:r>
                        <m:r>
                          <a:rPr lang="tr-TR" altLang="tr-TR" sz="16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tr-TR" altLang="tr-TR" sz="16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tr-TR" altLang="tr-TR" sz="1600" i="1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tr-TR" altLang="tr-TR" sz="1600" dirty="0" smtClean="0"/>
                  <a:t> z ekseni etrafında dönüş matrisinin 3x3’lük versiyonu olur.</a:t>
                </a:r>
                <a:endParaRPr lang="tr-TR" altLang="tr-TR" sz="1600" dirty="0"/>
              </a:p>
              <a:p>
                <a:pPr>
                  <a:spcBef>
                    <a:spcPts val="600"/>
                  </a:spcBef>
                </a:pPr>
                <a:r>
                  <a:rPr lang="tr-TR" altLang="tr-TR" sz="2000" dirty="0" smtClean="0"/>
                  <a:t>Nihayette </a:t>
                </a:r>
                <a:r>
                  <a:rPr lang="tr-TR" altLang="tr-TR" sz="2000" dirty="0" err="1" smtClean="0"/>
                  <a:t>dördeylerle</a:t>
                </a:r>
                <a:r>
                  <a:rPr lang="tr-TR" altLang="tr-TR" sz="2000" dirty="0" smtClean="0"/>
                  <a:t> herhangi bir eksen etrafında dönüş şu </a:t>
                </a:r>
                <a:r>
                  <a:rPr lang="tr-TR" altLang="tr-TR" sz="2000" smtClean="0"/>
                  <a:t>şekilde tanımlanır</a:t>
                </a:r>
                <a:r>
                  <a:rPr lang="en-US" altLang="tr-TR" sz="2000" smtClean="0"/>
                  <a:t>.</a:t>
                </a:r>
                <a:endParaRPr lang="tr-TR" altLang="tr-TR" sz="2000" dirty="0" smtClean="0"/>
              </a:p>
              <a:p>
                <a:pPr marL="0" indent="0" algn="ct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altLang="tr-TR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altLang="tr-TR" sz="2000" b="1" i="1">
                            <a:latin typeface="Cambria Math"/>
                            <a:ea typeface="Cambria Math"/>
                          </a:rPr>
                          <m:t>𝑹</m:t>
                        </m:r>
                      </m:e>
                      <m:sub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tr-TR" alt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d>
                    <m:r>
                      <a:rPr lang="tr-TR" altLang="tr-TR" sz="20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altLang="tr-TR" sz="2000" b="1">
                            <a:latin typeface="Cambria Math"/>
                          </a:rPr>
                          <m:t>𝐓</m:t>
                        </m:r>
                        <m:r>
                          <a:rPr lang="tr-TR" altLang="tr-TR" sz="200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tr-TR" altLang="tr-T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20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tr-TR" altLang="tr-TR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tr-TR" altLang="tr-TR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tr-TR" altLang="tr-T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20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tr-TR" altLang="tr-TR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tr-TR" altLang="tr-TR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tr-TR" altLang="tr-T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altLang="tr-TR" sz="20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tr-TR" altLang="tr-TR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tr-TR" altLang="tr-TR" sz="2000">
                            <a:latin typeface="Cambria Math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tr-TR" sz="2000" dirty="0"/>
                          <m:t> 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  <m:r>
                          <a:rPr lang="tr-TR" altLang="tr-TR" sz="2000" b="1" i="1">
                            <a:latin typeface="Cambria Math"/>
                            <a:ea typeface="Cambria Math"/>
                          </a:rPr>
                          <m:t>𝑴</m:t>
                        </m:r>
                      </m:e>
                      <m:sub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𝑅</m:t>
                        </m:r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tr-TR" altLang="tr-TR" sz="2000" i="1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</m:sSub>
                    <m:r>
                      <a:rPr lang="tr-TR" altLang="tr-TR" sz="2000" b="1">
                        <a:latin typeface="Cambria Math"/>
                        <a:ea typeface="Cambria Math"/>
                      </a:rPr>
                      <m:t>.</m:t>
                    </m:r>
                    <m:r>
                      <a:rPr lang="tr-TR" altLang="tr-TR" sz="2000" b="1">
                        <a:latin typeface="Cambria Math"/>
                      </a:rPr>
                      <m:t>𝐓</m:t>
                    </m:r>
                    <m:r>
                      <a:rPr lang="tr-TR" altLang="tr-TR" sz="2000">
                        <a:latin typeface="Cambria Math"/>
                      </a:rPr>
                      <m:t>(−</m:t>
                    </m:r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tr-TR" altLang="tr-T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altLang="tr-TR" sz="2000" i="1">
                        <a:latin typeface="Cambria Math"/>
                      </a:rPr>
                      <m:t>,−</m:t>
                    </m:r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tr-TR" altLang="tr-T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altLang="tr-TR" sz="2000" i="1">
                        <a:latin typeface="Cambria Math"/>
                      </a:rPr>
                      <m:t>,−</m:t>
                    </m:r>
                    <m:sSub>
                      <m:sSubPr>
                        <m:ctrlPr>
                          <a:rPr lang="tr-TR" alt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tr-TR" sz="20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tr-TR" altLang="tr-T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altLang="tr-TR" sz="2000">
                        <a:latin typeface="Cambria Math"/>
                      </a:rPr>
                      <m:t>)</m:t>
                    </m:r>
                  </m:oMath>
                </a14:m>
                <a:r>
                  <a:rPr lang="tr-TR" sz="2000" dirty="0"/>
                  <a:t> </a:t>
                </a:r>
                <a:endParaRPr lang="en-US" sz="2000" dirty="0"/>
              </a:p>
              <a:p>
                <a:pPr marL="457200" lvl="1" indent="0">
                  <a:spcBef>
                    <a:spcPts val="600"/>
                  </a:spcBef>
                  <a:buNone/>
                </a:pPr>
                <a:endParaRPr lang="tr-TR" altLang="tr-TR" sz="2000" dirty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8280920" cy="4752528"/>
              </a:xfrm>
              <a:blipFill>
                <a:blip r:embed="rId3"/>
                <a:stretch>
                  <a:fillRect l="-663" t="-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28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altLang="tr-TR" dirty="0" smtClean="0"/>
              <a:t>3-B Koordinat Sistemleri Arasında Dönüşüm</a:t>
            </a:r>
            <a:endParaRPr lang="en-US" altLang="tr-TR" dirty="0" smtClean="0"/>
          </a:p>
        </p:txBody>
      </p:sp>
      <p:pic>
        <p:nvPicPr>
          <p:cNvPr id="55299" name="AADGHMG0.jpg" descr="AADGHMG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76"/>
          <a:stretch/>
        </p:blipFill>
        <p:spPr bwMode="auto">
          <a:xfrm>
            <a:off x="1691680" y="3933056"/>
            <a:ext cx="5976664" cy="255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395535" y="1772816"/>
            <a:ext cx="8442449" cy="187220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altLang="tr-TR" sz="2400" i="1" dirty="0"/>
              <a:t>x y z </a:t>
            </a:r>
            <a:r>
              <a:rPr lang="tr-TR" altLang="tr-TR" sz="2400" dirty="0" smtClean="0"/>
              <a:t>koordinat sistemi içerisinde tanımlanmış bir</a:t>
            </a:r>
            <a:r>
              <a:rPr lang="en-US" altLang="tr-TR" sz="2400" dirty="0" smtClean="0"/>
              <a:t> </a:t>
            </a:r>
            <a:r>
              <a:rPr lang="en-US" altLang="tr-TR" sz="2400" i="1" dirty="0" err="1"/>
              <a:t>x'y'z</a:t>
            </a:r>
            <a:r>
              <a:rPr lang="en-US" altLang="tr-TR" sz="2400" i="1" dirty="0"/>
              <a:t>' </a:t>
            </a:r>
            <a:r>
              <a:rPr lang="tr-TR" altLang="tr-TR" sz="2400" dirty="0" smtClean="0"/>
              <a:t>koordinat sistemi görülmektedir</a:t>
            </a:r>
            <a:r>
              <a:rPr lang="en-US" altLang="tr-TR" sz="2400" dirty="0" smtClean="0"/>
              <a:t>.</a:t>
            </a:r>
            <a:endParaRPr lang="tr-TR" altLang="tr-TR" sz="2400" dirty="0" smtClean="0"/>
          </a:p>
          <a:p>
            <a:pPr>
              <a:spcBef>
                <a:spcPts val="600"/>
              </a:spcBef>
            </a:pPr>
            <a:r>
              <a:rPr lang="tr-TR" altLang="tr-TR" sz="2400" dirty="0" smtClean="0"/>
              <a:t>Bir </a:t>
            </a:r>
            <a:r>
              <a:rPr lang="tr-TR" altLang="tr-TR" sz="2400" smtClean="0"/>
              <a:t>sahne tanımı</a:t>
            </a:r>
            <a:r>
              <a:rPr lang="en-US" altLang="tr-TR" sz="2400" smtClean="0"/>
              <a:t>nda</a:t>
            </a:r>
            <a:r>
              <a:rPr lang="tr-TR" altLang="tr-TR" sz="2400" smtClean="0"/>
              <a:t>, </a:t>
            </a:r>
            <a:endParaRPr lang="en-US" altLang="tr-TR" sz="2400" smtClean="0"/>
          </a:p>
          <a:p>
            <a:pPr lvl="1">
              <a:spcBef>
                <a:spcPts val="600"/>
              </a:spcBef>
            </a:pPr>
            <a:r>
              <a:rPr lang="en-US" altLang="tr-TR" sz="2000" i="1" smtClean="0"/>
              <a:t>x'y'z</a:t>
            </a:r>
            <a:r>
              <a:rPr lang="en-US" altLang="tr-TR" sz="2000" i="1" dirty="0"/>
              <a:t>' </a:t>
            </a:r>
            <a:r>
              <a:rPr lang="tr-TR" altLang="tr-TR" sz="2000" dirty="0" smtClean="0"/>
              <a:t>çerçevesini </a:t>
            </a:r>
            <a:r>
              <a:rPr lang="en-US" altLang="tr-TR" sz="2000" i="1" dirty="0"/>
              <a:t>xyz </a:t>
            </a:r>
            <a:r>
              <a:rPr lang="tr-TR" altLang="tr-TR" sz="2000" dirty="0" smtClean="0"/>
              <a:t>eksenleriyle örtüştüren dönüşümler dizisi </a:t>
            </a:r>
            <a:r>
              <a:rPr lang="tr-TR" altLang="tr-TR" sz="2000" smtClean="0"/>
              <a:t>kullanılarak </a:t>
            </a:r>
            <a:r>
              <a:rPr lang="en-US" altLang="tr-TR" sz="2000" smtClean="0"/>
              <a:t>(xyz) noktaları </a:t>
            </a:r>
            <a:r>
              <a:rPr lang="tr-TR" altLang="tr-TR" sz="2000" smtClean="0"/>
              <a:t>yeni </a:t>
            </a:r>
            <a:r>
              <a:rPr lang="tr-TR" altLang="tr-TR" sz="2000" dirty="0" smtClean="0"/>
              <a:t>koordinat çerçevesine (</a:t>
            </a:r>
            <a:r>
              <a:rPr lang="en-US" altLang="tr-TR" sz="2000" i="1" dirty="0" err="1" smtClean="0"/>
              <a:t>x'y'z</a:t>
            </a:r>
            <a:r>
              <a:rPr lang="en-US" altLang="tr-TR" sz="2000" i="1" dirty="0"/>
              <a:t>'</a:t>
            </a:r>
            <a:r>
              <a:rPr lang="tr-TR" altLang="tr-TR" sz="2000" dirty="0" smtClean="0"/>
              <a:t>) dönüştürülür.</a:t>
            </a:r>
          </a:p>
        </p:txBody>
      </p:sp>
    </p:spTree>
    <p:extLst>
      <p:ext uri="{BB962C8B-B14F-4D97-AF65-F5344CB8AC3E}">
        <p14:creationId xmlns:p14="http://schemas.microsoft.com/office/powerpoint/2010/main" val="185486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altLang="tr-TR" dirty="0" smtClean="0"/>
              <a:t>3-B Koordinat Sistemleri Arasında Dönüşüm</a:t>
            </a:r>
            <a:endParaRPr lang="en-US" altLang="tr-TR" dirty="0" smtClean="0"/>
          </a:p>
        </p:txBody>
      </p:sp>
      <p:pic>
        <p:nvPicPr>
          <p:cNvPr id="55299" name="AADGHMG0.jpg" descr="AADGHMG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76"/>
          <a:stretch/>
        </p:blipFill>
        <p:spPr bwMode="auto">
          <a:xfrm>
            <a:off x="1763688" y="4158673"/>
            <a:ext cx="5904656" cy="2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5" y="1772816"/>
                <a:ext cx="8442449" cy="2592288"/>
              </a:xfrm>
            </p:spPr>
            <p:txBody>
              <a:bodyPr>
                <a:noAutofit/>
              </a:bodyPr>
              <a:lstStyle/>
              <a:p>
                <a:r>
                  <a:rPr lang="en-US" altLang="tr-TR" sz="2000" i="1" dirty="0" smtClean="0"/>
                  <a:t>x y z </a:t>
                </a:r>
                <a:r>
                  <a:rPr lang="tr-TR" altLang="tr-TR" sz="2000" dirty="0" smtClean="0"/>
                  <a:t>koordinat sistemi içerisinde tanımlı</a:t>
                </a:r>
                <a:r>
                  <a:rPr lang="en-US" altLang="tr-TR" sz="2000" dirty="0" smtClean="0"/>
                  <a:t> </a:t>
                </a:r>
                <a:r>
                  <a:rPr lang="en-US" altLang="tr-TR" sz="2000" i="1" dirty="0" err="1" smtClean="0"/>
                  <a:t>x'y'z</a:t>
                </a:r>
                <a:r>
                  <a:rPr lang="en-US" altLang="tr-TR" sz="2000" i="1" dirty="0"/>
                  <a:t>' </a:t>
                </a:r>
                <a:r>
                  <a:rPr lang="tr-TR" altLang="tr-TR" sz="2000" dirty="0" smtClean="0"/>
                  <a:t>koordinat sistemi için </a:t>
                </a:r>
                <a:r>
                  <a:rPr lang="en-US" altLang="tr-TR" sz="2000" i="1" dirty="0"/>
                  <a:t>x y z</a:t>
                </a:r>
                <a:r>
                  <a:rPr lang="en-US" altLang="tr-TR" sz="2000" dirty="0"/>
                  <a:t> </a:t>
                </a:r>
                <a:r>
                  <a:rPr lang="tr-TR" altLang="tr-TR" sz="2000" dirty="0" smtClean="0"/>
                  <a:t>eksenleri </a:t>
                </a:r>
                <a:r>
                  <a:rPr lang="en-US" altLang="tr-TR" sz="2000" i="1" dirty="0" err="1"/>
                  <a:t>x'y'z</a:t>
                </a:r>
                <a:r>
                  <a:rPr lang="en-US" altLang="tr-TR" sz="2000" i="1" dirty="0"/>
                  <a:t>' </a:t>
                </a:r>
                <a:r>
                  <a:rPr lang="tr-TR" altLang="tr-TR" sz="2000" dirty="0" smtClean="0"/>
                  <a:t>eksenleri ile şöyle hizalanır.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tr-TR" sz="1800" i="1" dirty="0" err="1"/>
                  <a:t>x'y'z</a:t>
                </a:r>
                <a:r>
                  <a:rPr lang="en-US" altLang="tr-TR" sz="1800" i="1" dirty="0"/>
                  <a:t>' </a:t>
                </a:r>
                <a:r>
                  <a:rPr lang="tr-TR" altLang="tr-TR" sz="1800" dirty="0" smtClean="0"/>
                  <a:t>orijini </a:t>
                </a:r>
                <a:r>
                  <a:rPr lang="en-US" altLang="tr-TR" sz="1800" i="1" dirty="0"/>
                  <a:t>x y z</a:t>
                </a:r>
                <a:r>
                  <a:rPr lang="en-US" altLang="tr-TR" sz="1800" dirty="0"/>
                  <a:t> </a:t>
                </a:r>
                <a:r>
                  <a:rPr lang="tr-TR" altLang="tr-TR" sz="1800" dirty="0" smtClean="0"/>
                  <a:t>orijinine kaydırılır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tr-TR" altLang="tr-TR" sz="1800" dirty="0" smtClean="0"/>
                  <a:t>Bir dizi dönme işlemiyle eksenler hizalanır</a:t>
                </a:r>
              </a:p>
              <a:p>
                <a:pPr marL="914400" lvl="1" indent="-4572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tr-TR" altLang="tr-TR" sz="1800" dirty="0" smtClean="0"/>
                  <a:t>Eğer koordinatların ölçekleri uyuşmuyorsa ölçekleme yapılır.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sz="2000" b="1" i="1" dirty="0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tr-TR" sz="20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tr-TR" sz="20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sz="2000" b="0" i="1" smtClean="0">
                                  <a:latin typeface="Cambria Math"/>
                                </a:rPr>
                                <m:t>𝑥𝑦𝑧</m:t>
                              </m:r>
                            </m:sub>
                          </m:sSub>
                        </m:e>
                      </m:sPre>
                      <m:r>
                        <a:rPr lang="tr-TR" sz="2000" b="1" i="1" smtClean="0">
                          <a:latin typeface="Cambria Math"/>
                        </a:rPr>
                        <m:t>=</m:t>
                      </m:r>
                      <m:r>
                        <a:rPr lang="tr-TR" sz="2000" b="1" i="1" dirty="0" smtClean="0">
                          <a:latin typeface="Cambria Math"/>
                        </a:rPr>
                        <m:t>𝑺</m:t>
                      </m:r>
                      <m:r>
                        <a:rPr lang="tr-TR" altLang="tr-TR" sz="2000" b="1" i="1">
                          <a:latin typeface="Cambria Math"/>
                        </a:rPr>
                        <m:t>.</m:t>
                      </m:r>
                      <m:r>
                        <a:rPr lang="tr-TR" altLang="tr-TR" sz="2000" b="1" i="1" smtClean="0">
                          <a:latin typeface="Cambria Math"/>
                        </a:rPr>
                        <m:t>𝑹</m:t>
                      </m:r>
                      <m:r>
                        <a:rPr lang="tr-TR" altLang="tr-TR" sz="2000" b="1" i="1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tr-TR" sz="2000" b="1" i="1" dirty="0"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altLang="tr-TR" sz="20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altLang="tr-T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altLang="tr-TR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altLang="tr-TR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tr-TR" altLang="tr-TR" sz="20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altLang="tr-T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altLang="tr-TR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altLang="tr-TR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tr-TR" altLang="tr-TR" sz="20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altLang="tr-T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altLang="tr-TR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altLang="tr-TR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altLang="tr-TR" sz="20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5" y="1772816"/>
                <a:ext cx="8442449" cy="2592288"/>
              </a:xfrm>
              <a:blipFill>
                <a:blip r:embed="rId4"/>
                <a:stretch>
                  <a:fillRect l="-650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98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altLang="tr-TR" dirty="0" smtClean="0"/>
              <a:t>3-B Koordinat Sistemleri Arasında Dönüşüm</a:t>
            </a:r>
            <a:endParaRPr lang="en-US" altLang="tr-TR" dirty="0" smtClean="0"/>
          </a:p>
        </p:txBody>
      </p:sp>
      <p:pic>
        <p:nvPicPr>
          <p:cNvPr id="55299" name="AADGHMG0.jpg" descr="AADGHMG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76"/>
          <a:stretch/>
        </p:blipFill>
        <p:spPr bwMode="auto">
          <a:xfrm>
            <a:off x="1763688" y="4149080"/>
            <a:ext cx="5904656" cy="2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5" y="1772816"/>
                <a:ext cx="8442449" cy="2592288"/>
              </a:xfrm>
            </p:spPr>
            <p:txBody>
              <a:bodyPr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tr-TR" sz="2000" i="1" dirty="0" smtClean="0"/>
                  <a:t>x y z </a:t>
                </a:r>
                <a:r>
                  <a:rPr lang="tr-TR" altLang="tr-TR" sz="2000" dirty="0" smtClean="0"/>
                  <a:t>koordinat sistemi içerisinde tanımlı</a:t>
                </a:r>
                <a:r>
                  <a:rPr lang="en-US" altLang="tr-TR" sz="2000" dirty="0" smtClean="0"/>
                  <a:t> </a:t>
                </a:r>
                <a:r>
                  <a:rPr lang="en-US" altLang="tr-TR" sz="2000" i="1" dirty="0" err="1" smtClean="0"/>
                  <a:t>x'y'z</a:t>
                </a:r>
                <a:r>
                  <a:rPr lang="en-US" altLang="tr-TR" sz="2000" i="1" dirty="0"/>
                  <a:t>' </a:t>
                </a:r>
                <a:r>
                  <a:rPr lang="tr-TR" altLang="tr-TR" sz="2000" dirty="0" smtClean="0"/>
                  <a:t>koordinat sistemi için </a:t>
                </a:r>
                <a:r>
                  <a:rPr lang="en-US" altLang="tr-TR" sz="2000" i="1" dirty="0"/>
                  <a:t>x y z</a:t>
                </a:r>
                <a:r>
                  <a:rPr lang="en-US" altLang="tr-TR" sz="2000" dirty="0"/>
                  <a:t> </a:t>
                </a:r>
                <a:r>
                  <a:rPr lang="tr-TR" altLang="tr-TR" sz="2000" dirty="0" smtClean="0"/>
                  <a:t>eksenleri </a:t>
                </a:r>
                <a:r>
                  <a:rPr lang="en-US" altLang="tr-TR" sz="2000" i="1" dirty="0" err="1"/>
                  <a:t>x'y'z</a:t>
                </a:r>
                <a:r>
                  <a:rPr lang="en-US" altLang="tr-TR" sz="2000" i="1" dirty="0"/>
                  <a:t>' </a:t>
                </a:r>
                <a:r>
                  <a:rPr lang="tr-TR" altLang="tr-TR" sz="2000" dirty="0" smtClean="0"/>
                  <a:t>eksenleri ile şöyle hizalanır.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tr-TR" sz="1800" b="1" i="1" dirty="0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tr-TR" sz="18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tr-TR" sz="18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1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tr-TR" sz="18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tr-TR" sz="1800" b="0" i="1" smtClean="0">
                                  <a:latin typeface="Cambria Math"/>
                                </a:rPr>
                                <m:t>𝑥𝑦𝑧</m:t>
                              </m:r>
                            </m:sub>
                          </m:sSub>
                        </m:e>
                      </m:sPre>
                      <m:r>
                        <a:rPr lang="tr-TR" sz="1800" b="1" i="1" smtClean="0">
                          <a:latin typeface="Cambria Math"/>
                        </a:rPr>
                        <m:t>=</m:t>
                      </m:r>
                      <m:r>
                        <a:rPr lang="tr-TR" sz="1800" b="1" i="1" dirty="0" smtClean="0">
                          <a:latin typeface="Cambria Math"/>
                        </a:rPr>
                        <m:t>𝑺</m:t>
                      </m:r>
                      <m:r>
                        <a:rPr lang="tr-TR" altLang="tr-TR" sz="1800" b="1" i="1">
                          <a:latin typeface="Cambria Math"/>
                        </a:rPr>
                        <m:t>.</m:t>
                      </m:r>
                      <m:r>
                        <a:rPr lang="tr-TR" altLang="tr-TR" sz="1800" b="1" i="1" smtClean="0">
                          <a:latin typeface="Cambria Math"/>
                        </a:rPr>
                        <m:t>𝑹</m:t>
                      </m:r>
                      <m:r>
                        <a:rPr lang="tr-TR" altLang="tr-TR" sz="1800" b="1" i="1">
                          <a:latin typeface="Cambria Math"/>
                          <a:ea typeface="Cambria Math"/>
                        </a:rPr>
                        <m:t>.</m:t>
                      </m:r>
                      <m:r>
                        <a:rPr lang="tr-TR" sz="1800" b="1" i="1" dirty="0"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altLang="tr-TR" sz="18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altLang="tr-TR" sz="1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tr-TR" altLang="tr-TR" sz="1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tr-TR" altLang="tr-TR" sz="18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altLang="tr-TR" sz="18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tr-TR" altLang="tr-TR" sz="1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tr-TR" altLang="tr-TR" sz="18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alt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altLang="tr-TR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tr-TR" altLang="tr-TR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tr-TR" altLang="tr-TR" sz="1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altLang="tr-TR" sz="18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1800" b="1" i="1" smtClean="0">
                          <a:latin typeface="Cambria Math"/>
                        </a:rPr>
                        <m:t>𝑹</m:t>
                      </m:r>
                      <m:r>
                        <a:rPr lang="tr-TR" altLang="tr-TR" sz="18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18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sz="180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800" b="0" i="1" smtClean="0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1800" b="0" i="1" smtClean="0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180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1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altLang="tr-TR" sz="1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8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18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1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1800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altLang="tr-TR" sz="1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8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18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1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1800" i="1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altLang="tr-TR" sz="1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tr-TR" altLang="tr-TR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8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18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1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1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tr-TR" altLang="tr-TR" sz="1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8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18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1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1800" i="1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tr-TR" altLang="tr-TR" sz="1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8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18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1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1800" i="1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tr-TR" altLang="tr-TR" sz="1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tr-TR" altLang="tr-TR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8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18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1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1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tr-TR" altLang="tr-TR" sz="1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8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18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18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1800" i="1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tr-TR" altLang="tr-TR" sz="1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1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800" i="1">
                                        <a:latin typeface="Cambria Math"/>
                                        <a:ea typeface="Cambria Math"/>
                                      </a:rPr>
                                      <m:t>𝑢</m:t>
                                    </m:r>
                                    <m:r>
                                      <a:rPr lang="tr-TR" altLang="tr-TR" sz="1800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tr-TR" altLang="tr-TR" sz="180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altLang="tr-TR" sz="1800" i="1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tr-TR" altLang="tr-TR" sz="1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altLang="tr-TR" sz="1800" b="0" i="0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tr-TR" altLang="tr-TR" sz="1800" b="1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tr-TR" altLang="tr-TR" sz="1800" b="1" i="1" smtClean="0">
                          <a:latin typeface="Cambria Math"/>
                        </a:rPr>
                        <m:t>𝑺</m:t>
                      </m:r>
                      <m:r>
                        <a:rPr lang="tr-TR" altLang="tr-TR" sz="18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18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8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altLang="tr-TR" sz="18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8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altLang="tr-TR" sz="18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1800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tr-TR" altLang="tr-TR" sz="18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tr-TR" altLang="tr-TR" sz="1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18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sz="1800" dirty="0"/>
              </a:p>
              <a:p>
                <a:pPr marL="457200" lvl="1" indent="0">
                  <a:buNone/>
                </a:pPr>
                <a:endParaRPr lang="tr-TR" altLang="tr-TR" sz="1800" dirty="0"/>
              </a:p>
              <a:p>
                <a:pPr marL="457200" lvl="1" indent="0">
                  <a:buNone/>
                </a:pPr>
                <a:endParaRPr lang="tr-TR" altLang="tr-TR" sz="1800" dirty="0"/>
              </a:p>
              <a:p>
                <a:pPr marL="457200" lvl="1" indent="0">
                  <a:buNone/>
                </a:pPr>
                <a:endParaRPr lang="tr-TR" altLang="tr-TR" sz="20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5" y="1772816"/>
                <a:ext cx="8442449" cy="2592288"/>
              </a:xfrm>
              <a:blipFill>
                <a:blip r:embed="rId4"/>
                <a:stretch>
                  <a:fillRect l="-650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3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dirty="0" smtClean="0"/>
              <a:t>Afin Dönüşümler</a:t>
            </a:r>
            <a:endParaRPr lang="en-US" altLang="tr-T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5" y="1772816"/>
                <a:ext cx="8442449" cy="1872208"/>
              </a:xfrm>
            </p:spPr>
            <p:txBody>
              <a:bodyPr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tr-TR" altLang="tr-TR" sz="2000" dirty="0" smtClean="0"/>
                  <a:t>Dönüştürülen koordinatlar orijinal koordinatların lineer bir fonksiyonudur.</a:t>
                </a:r>
              </a:p>
              <a:p>
                <a:pPr>
                  <a:spcAft>
                    <a:spcPts val="600"/>
                  </a:spcAft>
                </a:pPr>
                <a:r>
                  <a:rPr lang="tr-TR" altLang="tr-TR" sz="2000" dirty="0" smtClean="0"/>
                  <a:t>Paralel çizgileri paralel çizgilere, sonlu noktaları sonlu noktalara hizalar.</a:t>
                </a:r>
              </a:p>
              <a:p>
                <a:pPr>
                  <a:spcAft>
                    <a:spcPts val="600"/>
                  </a:spcAft>
                </a:pPr>
                <a:r>
                  <a:rPr lang="tr-TR" altLang="tr-TR" sz="2000" dirty="0" smtClean="0"/>
                  <a:t>Kayma, dönme, ölçekleme, yansıma ve </a:t>
                </a:r>
                <a:r>
                  <a:rPr lang="tr-TR" altLang="tr-TR" sz="2000" smtClean="0"/>
                  <a:t>kaykılma </a:t>
                </a:r>
                <a:r>
                  <a:rPr lang="en-US" altLang="tr-TR" sz="2000" smtClean="0"/>
                  <a:t>ile bunların kombinasyonları </a:t>
                </a:r>
                <a:r>
                  <a:rPr lang="tr-TR" altLang="tr-TR" sz="2000" smtClean="0"/>
                  <a:t>afin </a:t>
                </a:r>
                <a:r>
                  <a:rPr lang="tr-TR" altLang="tr-TR" sz="2000" dirty="0" smtClean="0"/>
                  <a:t>dönüşümlerdir.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:endParaRPr lang="tr-TR" sz="1800" b="1" dirty="0" smtClean="0"/>
              </a:p>
              <a:p>
                <a:pPr marL="457200" lvl="1" indent="0">
                  <a:spcAft>
                    <a:spcPts val="600"/>
                  </a:spcAft>
                  <a:buNone/>
                </a:pPr>
                <a:endParaRPr lang="tr-TR" altLang="tr-TR" sz="18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altLang="tr-TR" sz="2000" b="1" i="1" smtClean="0">
                          <a:latin typeface="Cambria Math"/>
                        </a:rPr>
                        <m:t>𝑨</m:t>
                      </m:r>
                      <m:r>
                        <a:rPr lang="tr-TR" altLang="tr-TR" sz="2000" b="1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sz="20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sz="200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b="0" i="1" smtClean="0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altLang="tr-TR" sz="200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tr-TR" altLang="tr-TR" sz="20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tr-TR" altLang="tr-TR" sz="20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tr-TR" altLang="tr-TR" sz="20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b="0" i="1" smtClean="0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altLang="tr-TR" sz="20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altLang="tr-TR" sz="2000" b="0" i="1" smtClean="0">
                                        <a:latin typeface="Cambria Math"/>
                                        <a:ea typeface="Cambria Math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altLang="tr-TR" sz="2000" b="0" i="1" smtClean="0">
                                        <a:latin typeface="Cambria Math"/>
                                        <a:ea typeface="Cambria Math"/>
                                      </a:rPr>
                                      <m:t>𝑦𝑧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tr-TR" altLang="tr-TR" sz="20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altLang="tr-TR" sz="20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altLang="tr-TR" sz="2000" b="0" i="1" smtClean="0">
                                        <a:latin typeface="Cambria Math"/>
                                        <a:ea typeface="Cambria Math"/>
                                      </a:rPr>
                                      <m:t>𝑧𝑦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tr-TR" altLang="tr-TR" sz="2000" b="0" i="1" smtClean="0">
                                        <a:latin typeface="Cambria Math"/>
                                        <a:ea typeface="Cambria Math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tr-TR" alt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altLang="tr-TR" sz="2000" i="1">
                                        <a:latin typeface="Cambria Math"/>
                                        <a:ea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tr-TR" altLang="tr-TR" sz="20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sz="2000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sz="2000" dirty="0"/>
              </a:p>
              <a:p>
                <a:pPr marL="457200" lvl="1" indent="0">
                  <a:buNone/>
                </a:pPr>
                <a:endParaRPr lang="tr-TR" altLang="tr-TR" sz="1800" dirty="0"/>
              </a:p>
              <a:p>
                <a:pPr marL="457200" lvl="1" indent="0">
                  <a:buNone/>
                </a:pPr>
                <a:endParaRPr lang="tr-TR" altLang="tr-TR" sz="1800" dirty="0"/>
              </a:p>
              <a:p>
                <a:pPr marL="457200" lvl="1" indent="0">
                  <a:buNone/>
                </a:pPr>
                <a:endParaRPr lang="tr-TR" altLang="tr-TR" sz="2000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5" y="1772816"/>
                <a:ext cx="8442449" cy="1872208"/>
              </a:xfrm>
              <a:blipFill>
                <a:blip r:embed="rId3"/>
                <a:stretch>
                  <a:fillRect l="-650" t="-1954" r="-1155" b="-96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06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dirty="0" err="1" smtClean="0"/>
              <a:t>glMatrixMode</a:t>
            </a:r>
            <a:endParaRPr lang="en-US" altLang="tr-TR" dirty="0" smtClean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395535" y="1772816"/>
            <a:ext cx="8352929" cy="446449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tr-TR" altLang="tr-TR" sz="2000" dirty="0" smtClean="0"/>
              <a:t>MODELVIEW, PROJECTION, TEXTURE, COLOR sabitleri ile kullanılabilir.</a:t>
            </a:r>
          </a:p>
          <a:p>
            <a:pPr>
              <a:spcAft>
                <a:spcPts val="600"/>
              </a:spcAft>
            </a:pPr>
            <a:r>
              <a:rPr lang="tr-TR" altLang="tr-TR" sz="2000" dirty="0" smtClean="0"/>
              <a:t>Bakış ve geometrik dönüşümlerin tutulduğu en az 32 derinlikli bir </a:t>
            </a:r>
            <a:r>
              <a:rPr lang="tr-TR" altLang="tr-TR" sz="2000" dirty="0" err="1" smtClean="0"/>
              <a:t>modelview</a:t>
            </a:r>
            <a:r>
              <a:rPr lang="tr-TR" altLang="tr-TR" sz="2000" dirty="0" smtClean="0"/>
              <a:t> matris yığını en üstte 4x4’lük birleşik mevcut matrisi içerir.</a:t>
            </a:r>
          </a:p>
          <a:p>
            <a:pPr>
              <a:spcAft>
                <a:spcPts val="600"/>
              </a:spcAft>
            </a:pPr>
            <a:r>
              <a:rPr lang="tr-TR" altLang="tr-TR" sz="2000" dirty="0" smtClean="0"/>
              <a:t>32 derinlik farklı sahne görünümlerini modellemek içindir.</a:t>
            </a:r>
          </a:p>
          <a:p>
            <a:pPr>
              <a:spcAft>
                <a:spcPts val="600"/>
              </a:spcAft>
            </a:pPr>
            <a:r>
              <a:rPr lang="tr-TR" altLang="tr-TR" sz="2000" dirty="0" err="1" smtClean="0"/>
              <a:t>Modelview</a:t>
            </a:r>
            <a:r>
              <a:rPr lang="tr-TR" altLang="tr-TR" sz="2000" dirty="0" smtClean="0"/>
              <a:t> </a:t>
            </a:r>
            <a:r>
              <a:rPr lang="tr-TR" altLang="tr-TR" sz="2000" dirty="0" err="1" smtClean="0"/>
              <a:t>modunun</a:t>
            </a:r>
            <a:r>
              <a:rPr lang="tr-TR" altLang="tr-TR" sz="2000" dirty="0" smtClean="0"/>
              <a:t> en büyük yığın derinliğini okumak için</a:t>
            </a:r>
          </a:p>
          <a:p>
            <a:pPr lvl="1">
              <a:spcAft>
                <a:spcPts val="600"/>
              </a:spcAft>
            </a:pPr>
            <a:r>
              <a:rPr lang="tr-TR" altLang="tr-TR" sz="1600" dirty="0" err="1" smtClean="0"/>
              <a:t>glGetIntegerv</a:t>
            </a:r>
            <a:r>
              <a:rPr lang="tr-TR" altLang="tr-TR" sz="1600" dirty="0" smtClean="0"/>
              <a:t>(GL_MAX_MODELVIEW_STACK_DEPTH, </a:t>
            </a:r>
            <a:r>
              <a:rPr lang="tr-TR" altLang="tr-TR" sz="1600" dirty="0" err="1" smtClean="0"/>
              <a:t>yiginDerinligi</a:t>
            </a:r>
            <a:r>
              <a:rPr lang="tr-TR" altLang="tr-TR" sz="1600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tr-TR" altLang="tr-TR" sz="2000" dirty="0" err="1"/>
              <a:t>Modelview</a:t>
            </a:r>
            <a:r>
              <a:rPr lang="tr-TR" altLang="tr-TR" sz="2000" dirty="0"/>
              <a:t> </a:t>
            </a:r>
            <a:r>
              <a:rPr lang="tr-TR" altLang="tr-TR" sz="2000" dirty="0" err="1"/>
              <a:t>modunun</a:t>
            </a:r>
            <a:r>
              <a:rPr lang="tr-TR" altLang="tr-TR" sz="2000" dirty="0"/>
              <a:t> </a:t>
            </a:r>
            <a:r>
              <a:rPr lang="tr-TR" altLang="tr-TR" sz="2000" dirty="0" smtClean="0"/>
              <a:t>mevcut yığın derinliğini okumak </a:t>
            </a:r>
            <a:r>
              <a:rPr lang="tr-TR" altLang="tr-TR" sz="2000" dirty="0"/>
              <a:t>için</a:t>
            </a:r>
          </a:p>
          <a:p>
            <a:pPr lvl="1">
              <a:spcAft>
                <a:spcPts val="600"/>
              </a:spcAft>
            </a:pPr>
            <a:r>
              <a:rPr lang="tr-TR" altLang="tr-TR" sz="1600" dirty="0" err="1" smtClean="0"/>
              <a:t>glGetIntegerv</a:t>
            </a:r>
            <a:r>
              <a:rPr lang="tr-TR" altLang="tr-TR" sz="1600" dirty="0" smtClean="0"/>
              <a:t>(GL_MODELVIEW_STACK_DEPTH</a:t>
            </a:r>
            <a:r>
              <a:rPr lang="tr-TR" altLang="tr-TR" sz="1600" dirty="0"/>
              <a:t>, </a:t>
            </a:r>
            <a:r>
              <a:rPr lang="tr-TR" altLang="tr-TR" sz="1600" dirty="0" err="1"/>
              <a:t>yiginDerinligi</a:t>
            </a:r>
            <a:r>
              <a:rPr lang="tr-TR" altLang="tr-TR" sz="1600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tr-TR" altLang="tr-TR" sz="2000" dirty="0" smtClean="0"/>
              <a:t>Diğer matris </a:t>
            </a:r>
            <a:r>
              <a:rPr lang="tr-TR" altLang="tr-TR" sz="2000" dirty="0" err="1" smtClean="0"/>
              <a:t>modları</a:t>
            </a:r>
            <a:r>
              <a:rPr lang="tr-TR" altLang="tr-TR" sz="2000" dirty="0" smtClean="0"/>
              <a:t> en az iki derinlikli yığınlara sahiptir.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tr-TR" altLang="tr-TR" sz="2000" dirty="0"/>
          </a:p>
          <a:p>
            <a:pPr marL="457200" lvl="1" indent="0">
              <a:buNone/>
            </a:pPr>
            <a:endParaRPr lang="tr-TR" altLang="tr-TR" sz="1800" dirty="0"/>
          </a:p>
          <a:p>
            <a:pPr marL="457200" lvl="1" indent="0">
              <a:buNone/>
            </a:pPr>
            <a:endParaRPr lang="tr-TR" altLang="tr-TR" sz="1800" dirty="0"/>
          </a:p>
          <a:p>
            <a:pPr marL="457200" lvl="1" indent="0">
              <a:buNone/>
            </a:pPr>
            <a:endParaRPr lang="tr-TR" alt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236065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Modelview</a:t>
            </a:r>
            <a:r>
              <a:rPr lang="tr-TR" dirty="0" smtClean="0"/>
              <a:t> Yığını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altLang="tr-TR" sz="2400" dirty="0"/>
              <a:t>Yığın başlangıçta birim matris ile başlar</a:t>
            </a:r>
            <a:r>
              <a:rPr lang="tr-TR" altLang="tr-TR" sz="2400" dirty="0" smtClean="0"/>
              <a:t>.</a:t>
            </a:r>
          </a:p>
          <a:p>
            <a:r>
              <a:rPr lang="tr-TR" altLang="tr-TR" sz="2400" dirty="0" err="1" smtClean="0"/>
              <a:t>glPushMatrix</a:t>
            </a:r>
            <a:r>
              <a:rPr lang="tr-TR" altLang="tr-TR" sz="2400" dirty="0" smtClean="0"/>
              <a:t>()</a:t>
            </a:r>
          </a:p>
          <a:p>
            <a:pPr lvl="1"/>
            <a:r>
              <a:rPr lang="tr-TR" altLang="tr-TR" sz="2000" dirty="0"/>
              <a:t>Yığının en üstündeki aktif matrisi yığında ikinci konuma kopyalar.</a:t>
            </a:r>
          </a:p>
          <a:p>
            <a:pPr lvl="1"/>
            <a:r>
              <a:rPr lang="tr-TR" altLang="tr-TR" sz="2000" dirty="0" smtClean="0"/>
              <a:t>Ardından gerçekleştirilen tüm dönüşümler yığında en üstteki mevcut matrise etki eder.</a:t>
            </a:r>
          </a:p>
          <a:p>
            <a:pPr lvl="2"/>
            <a:r>
              <a:rPr lang="tr-TR" altLang="tr-TR" sz="1800" dirty="0" err="1" smtClean="0"/>
              <a:t>glTranslatef</a:t>
            </a:r>
            <a:r>
              <a:rPr lang="tr-TR" altLang="tr-TR" sz="1800" dirty="0" smtClean="0"/>
              <a:t>, </a:t>
            </a:r>
            <a:r>
              <a:rPr lang="tr-TR" altLang="tr-TR" sz="1800" dirty="0" err="1" smtClean="0"/>
              <a:t>glRotatef</a:t>
            </a:r>
            <a:r>
              <a:rPr lang="tr-TR" altLang="tr-TR" sz="1800" dirty="0" smtClean="0"/>
              <a:t>, </a:t>
            </a:r>
            <a:r>
              <a:rPr lang="tr-TR" altLang="tr-TR" sz="1800" dirty="0" err="1" smtClean="0"/>
              <a:t>glScalef</a:t>
            </a:r>
            <a:endParaRPr lang="tr-TR" altLang="tr-TR" sz="1800" dirty="0" smtClean="0"/>
          </a:p>
          <a:p>
            <a:r>
              <a:rPr lang="tr-TR" altLang="tr-TR" sz="2400" smtClean="0"/>
              <a:t>glPopMatrix()</a:t>
            </a:r>
          </a:p>
          <a:p>
            <a:pPr lvl="1"/>
            <a:r>
              <a:rPr lang="tr-TR" altLang="tr-TR" sz="2000" smtClean="0"/>
              <a:t>Yığının </a:t>
            </a:r>
            <a:r>
              <a:rPr lang="tr-TR" altLang="tr-TR" sz="2000" dirty="0" smtClean="0"/>
              <a:t>en üstündeki matrisi siler</a:t>
            </a:r>
          </a:p>
          <a:p>
            <a:r>
              <a:rPr lang="tr-TR" altLang="tr-TR" sz="2400" dirty="0" smtClean="0"/>
              <a:t>Sürekli </a:t>
            </a:r>
            <a:r>
              <a:rPr lang="tr-TR" altLang="tr-TR" sz="2400" dirty="0" err="1" smtClean="0"/>
              <a:t>glLoadIdentity</a:t>
            </a:r>
            <a:r>
              <a:rPr lang="tr-TR" altLang="tr-TR" sz="2400" dirty="0" smtClean="0"/>
              <a:t>() fonksiyonunu çağırmaktan daha etkin bir şekilde yığında kopyası tutulan birim matris bu </a:t>
            </a:r>
            <a:r>
              <a:rPr lang="tr-TR" altLang="tr-TR" sz="2400" smtClean="0"/>
              <a:t>yolla kullanıl</a:t>
            </a:r>
            <a:r>
              <a:rPr lang="en-US" altLang="tr-TR" sz="2400" smtClean="0"/>
              <a:t>abilir</a:t>
            </a:r>
            <a:r>
              <a:rPr lang="tr-TR" altLang="tr-TR" sz="2400" smtClean="0"/>
              <a:t>.</a:t>
            </a:r>
            <a:endParaRPr lang="tr-TR" altLang="tr-TR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335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tr-TR" dirty="0"/>
              <a:t>OpenGL </a:t>
            </a:r>
            <a:r>
              <a:rPr lang="tr-TR" altLang="tr-TR" dirty="0"/>
              <a:t>Geometrik Dönüşüm Fonksiyonlarının Özeti </a:t>
            </a:r>
            <a:r>
              <a:rPr lang="tr-TR" altLang="tr-TR" dirty="0" smtClean="0"/>
              <a:t>I</a:t>
            </a:r>
            <a:endParaRPr lang="en-US" altLang="tr-TR" dirty="0" smtClean="0"/>
          </a:p>
        </p:txBody>
      </p:sp>
      <p:pic>
        <p:nvPicPr>
          <p:cNvPr id="57347" name="tab_09_01a.jpg" descr="tab_09_01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5" b="3620"/>
          <a:stretch/>
        </p:blipFill>
        <p:spPr bwMode="auto">
          <a:xfrm>
            <a:off x="683568" y="1916832"/>
            <a:ext cx="8080375" cy="4814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73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tr-TR" dirty="0" smtClean="0"/>
              <a:t>OpenGL </a:t>
            </a:r>
            <a:r>
              <a:rPr lang="tr-TR" altLang="tr-TR" dirty="0" smtClean="0"/>
              <a:t>Geometrik Dönüşüm Fonksiyonlarının Özeti II</a:t>
            </a:r>
            <a:endParaRPr lang="en-US" altLang="tr-TR" dirty="0" smtClean="0"/>
          </a:p>
        </p:txBody>
      </p:sp>
      <p:pic>
        <p:nvPicPr>
          <p:cNvPr id="59395" name="tab_09_01b.jpg" descr="tab_09_01b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2"/>
          <a:stretch/>
        </p:blipFill>
        <p:spPr bwMode="auto">
          <a:xfrm>
            <a:off x="228600" y="2703725"/>
            <a:ext cx="8686800" cy="288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67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hangingPunct="1"/>
            <a:r>
              <a:rPr lang="tr-TR" altLang="tr-TR" dirty="0" smtClean="0"/>
              <a:t>Üç Boyutta </a:t>
            </a:r>
            <a:br>
              <a:rPr lang="tr-TR" altLang="tr-TR" dirty="0" smtClean="0"/>
            </a:br>
            <a:r>
              <a:rPr lang="tr-TR" altLang="tr-TR" dirty="0" smtClean="0"/>
              <a:t>Pozitif Dönmeler</a:t>
            </a:r>
            <a:endParaRPr lang="en-US" altLang="tr-TR" dirty="0" smtClean="0"/>
          </a:p>
        </p:txBody>
      </p:sp>
      <p:pic>
        <p:nvPicPr>
          <p:cNvPr id="18435" name="AADGHLJ0.jpg" descr="AADGHLJ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7"/>
          <a:stretch/>
        </p:blipFill>
        <p:spPr bwMode="auto">
          <a:xfrm>
            <a:off x="5580112" y="404664"/>
            <a:ext cx="3434908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395536" y="1772816"/>
            <a:ext cx="5328592" cy="4320480"/>
          </a:xfrm>
        </p:spPr>
        <p:txBody>
          <a:bodyPr>
            <a:noAutofit/>
          </a:bodyPr>
          <a:lstStyle/>
          <a:p>
            <a:r>
              <a:rPr lang="tr-TR" altLang="tr-TR" sz="2800" dirty="0" smtClean="0"/>
              <a:t>Bir eksenin pozitif kısmı doğrultusundan orijine doğru bakıldığında, o koordinat </a:t>
            </a:r>
            <a:r>
              <a:rPr lang="tr-TR" altLang="tr-TR" sz="2800" dirty="0"/>
              <a:t>ekseni </a:t>
            </a:r>
            <a:r>
              <a:rPr lang="tr-TR" altLang="tr-TR" sz="2800" dirty="0" smtClean="0"/>
              <a:t>etrafındaki pozitif </a:t>
            </a:r>
            <a:r>
              <a:rPr lang="tr-TR" altLang="tr-TR" sz="2800" dirty="0"/>
              <a:t>dönmeler </a:t>
            </a:r>
            <a:r>
              <a:rPr lang="tr-TR" altLang="tr-TR" sz="2800" dirty="0" smtClean="0"/>
              <a:t>saat </a:t>
            </a:r>
            <a:r>
              <a:rPr lang="tr-TR" altLang="tr-TR" sz="2800" dirty="0"/>
              <a:t>yönünün </a:t>
            </a:r>
            <a:r>
              <a:rPr lang="tr-TR" altLang="tr-TR" sz="2800" dirty="0" smtClean="0"/>
              <a:t>tersinedir.</a:t>
            </a:r>
          </a:p>
        </p:txBody>
      </p:sp>
    </p:spTree>
    <p:extLst>
      <p:ext uri="{BB962C8B-B14F-4D97-AF65-F5344CB8AC3E}">
        <p14:creationId xmlns:p14="http://schemas.microsoft.com/office/powerpoint/2010/main" val="157220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altLang="tr-TR" dirty="0" smtClean="0"/>
              <a:t>Bir nesnenin z Ekseni Etrafında Dönmesi</a:t>
            </a:r>
            <a:endParaRPr lang="en-US" altLang="tr-TR" dirty="0" smtClean="0"/>
          </a:p>
        </p:txBody>
      </p:sp>
      <p:pic>
        <p:nvPicPr>
          <p:cNvPr id="20483" name="AADGHLK0.jpg" descr="AADGHLK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7"/>
          <a:stretch/>
        </p:blipFill>
        <p:spPr bwMode="auto">
          <a:xfrm>
            <a:off x="4661831" y="3284984"/>
            <a:ext cx="4171828" cy="2959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179512" y="3165843"/>
                <a:ext cx="5878896" cy="28929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altLang="tr-T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altLang="tr-TR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altLang="tr-TR" b="0" i="1" smtClean="0">
                                    <a:latin typeface="Cambria Math"/>
                                    <a:ea typeface="Cambria Math"/>
                                  </a:rPr>
                                  <m:t>𝑐𝑜𝑠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altLang="tr-TR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tr-TR" altLang="tr-TR" b="0" i="1" smtClean="0">
                                    <a:latin typeface="Cambria Math"/>
                                    <a:ea typeface="Cambria Math"/>
                                  </a:rPr>
                                  <m:t>𝑠𝑖𝑛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𝑠</m:t>
                                </m:r>
                                <m:r>
                                  <a:rPr lang="tr-TR" altLang="tr-TR" b="0" i="1" smtClean="0">
                                    <a:latin typeface="Cambria Math"/>
                                    <a:ea typeface="Cambria Math"/>
                                  </a:rPr>
                                  <m:t>𝑖𝑛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𝑐𝑜𝑠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dirty="0">
                  <a:ea typeface="Cambria Math"/>
                </a:endParaRPr>
              </a:p>
              <a:p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b="1" i="1">
                              <a:latin typeface="Cambria Math"/>
                            </a:rPr>
                            <m:t>𝑷</m:t>
                          </m:r>
                        </m:e>
                        <m:sup>
                          <m:r>
                            <a:rPr lang="tr-TR" altLang="tr-T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b="1" i="1" smtClean="0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tr-TR" altLang="tr-TR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altLang="tr-T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tr-TR" altLang="tr-TR" b="1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tr-TR" altLang="tr-TR" b="1" i="1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tr-TR" altLang="tr-TR" b="1" dirty="0" smtClean="0"/>
              </a:p>
              <a:p>
                <a:endParaRPr lang="tr-TR" altLang="tr-TR" b="1" dirty="0" smtClean="0"/>
              </a:p>
              <a:p>
                <a:pPr marL="715963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tr-TR" altLang="tr-TR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tr-TR" altLang="tr-TR" sz="20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sz="2000">
                          <a:latin typeface="Cambria Math"/>
                        </a:rPr>
                        <m:t>=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𝑥</m:t>
                      </m:r>
                      <m:r>
                        <a:rPr lang="tr-TR" altLang="tr-TR" sz="2000">
                          <a:latin typeface="Cambria Math"/>
                        </a:rPr>
                        <m:t>.</m:t>
                      </m:r>
                      <m:func>
                        <m:funcPr>
                          <m:ctrlPr>
                            <a:rPr lang="tr-TR" altLang="tr-T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altLang="tr-TR" sz="200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altLang="tr-TR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tr-TR" altLang="tr-TR" sz="20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tr-TR" altLang="tr-TR" sz="20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tr-TR" altLang="tr-TR" sz="20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altLang="tr-TR" sz="2000">
                          <a:latin typeface="Cambria Math"/>
                          <a:ea typeface="Cambria Math"/>
                        </a:rPr>
                        <m:t>sin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/>
              </a:p>
              <a:p>
                <a:pPr marL="715963" lvl="1" defTabSz="715963">
                  <a:tabLst>
                    <a:tab pos="7159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tr-TR" altLang="tr-TR" sz="20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sz="2000">
                          <a:latin typeface="Cambria Math"/>
                        </a:rPr>
                        <m:t>=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𝑥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.</m:t>
                      </m:r>
                      <m:func>
                        <m:funcPr>
                          <m:ctrlPr>
                            <a:rPr lang="tr-TR" altLang="tr-T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altLang="tr-TR" sz="2000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altLang="tr-TR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tr-TR" altLang="tr-TR" sz="20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𝑦</m:t>
                      </m:r>
                      <m:r>
                        <a:rPr lang="tr-TR" altLang="tr-TR" sz="20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altLang="tr-TR" sz="2000">
                          <a:latin typeface="Cambria Math"/>
                          <a:ea typeface="Cambria Math"/>
                        </a:rPr>
                        <m:t>cos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m:rPr>
                          <m:nor/>
                        </m:rPr>
                        <a:rPr lang="tr-TR" altLang="tr-TR" sz="200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 smtClean="0"/>
              </a:p>
              <a:p>
                <a:pPr marL="715963" lvl="1" defTabSz="715963">
                  <a:tabLst>
                    <a:tab pos="7159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0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tr-TR" altLang="tr-TR" sz="20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sz="2000">
                          <a:latin typeface="Cambria Math"/>
                        </a:rPr>
                        <m:t>=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tr-TR" altLang="tr-TR" b="1" dirty="0"/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165843"/>
                <a:ext cx="5878896" cy="289290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8319638" cy="1224136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tr-TR" altLang="tr-TR" sz="2800" dirty="0" smtClean="0"/>
                  <a:t>z ekseni etrafında </a:t>
                </a:r>
                <a14:m>
                  <m:oMath xmlns:m="http://schemas.openxmlformats.org/officeDocument/2006/math">
                    <m:r>
                      <a:rPr lang="tr-TR" altLang="tr-TR" sz="280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tr-TR" altLang="tr-TR" sz="2800" dirty="0" smtClean="0"/>
                  <a:t> kadar dönme matrisi z koordinatlarını değiştirmez.</a:t>
                </a:r>
              </a:p>
            </p:txBody>
          </p:sp>
        </mc:Choice>
        <mc:Fallback xmlns="">
          <p:sp>
            <p:nvSpPr>
              <p:cNvPr id="5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8319638" cy="1224136"/>
              </a:xfrm>
              <a:blipFill rotWithShape="1">
                <a:blip r:embed="rId5"/>
                <a:stretch>
                  <a:fillRect l="-1319" t="-4478" r="-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81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altLang="tr-TR" dirty="0" smtClean="0"/>
              <a:t>Koordinat Eksenleri Etrafında Dönme</a:t>
            </a:r>
            <a:endParaRPr lang="en-US" altLang="tr-TR" dirty="0" smtClean="0"/>
          </a:p>
        </p:txBody>
      </p:sp>
      <p:pic>
        <p:nvPicPr>
          <p:cNvPr id="22531" name="AADGHLL0.jpg" descr="AADGHLL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90"/>
          <a:stretch/>
        </p:blipFill>
        <p:spPr bwMode="auto">
          <a:xfrm>
            <a:off x="863689" y="4005064"/>
            <a:ext cx="7815582" cy="18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8319638" cy="1872208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tr-TR" altLang="tr-TR" sz="2400" dirty="0" smtClean="0"/>
                  <a:t>Kartezyen koordinat eksenlerinin dönme </a:t>
                </a:r>
                <a:r>
                  <a:rPr lang="tr-TR" altLang="tr-TR" sz="2400" dirty="0" err="1" smtClean="0"/>
                  <a:t>permütasyonları</a:t>
                </a:r>
                <a:r>
                  <a:rPr lang="tr-TR" altLang="tr-TR" sz="2400" dirty="0" smtClean="0"/>
                  <a:t> ile üç küme koordinat ekseni etrafında dönme denklemi üretilir.</a:t>
                </a: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altLang="tr-TR" sz="2400" b="0" i="0" smtClean="0">
                        <a:latin typeface="Cambria Math"/>
                        <a:ea typeface="Cambria Math"/>
                      </a:rPr>
                      <m:t>x</m:t>
                    </m:r>
                    <m:r>
                      <a:rPr lang="tr-TR" altLang="tr-TR" sz="2400" i="1">
                        <a:latin typeface="Cambria Math"/>
                        <a:ea typeface="Cambria Math"/>
                      </a:rPr>
                      <m:t>→</m:t>
                    </m:r>
                    <m:r>
                      <m:rPr>
                        <m:nor/>
                      </m:rPr>
                      <a:rPr lang="tr-TR" altLang="tr-TR" sz="2400" b="0" i="0" smtClean="0">
                        <a:latin typeface="Cambria Math"/>
                        <a:ea typeface="Cambria Math"/>
                      </a:rPr>
                      <m:t>y</m:t>
                    </m:r>
                    <m:r>
                      <a:rPr lang="tr-TR" altLang="tr-TR" sz="2400" i="1">
                        <a:latin typeface="Cambria Math"/>
                        <a:ea typeface="Cambria Math"/>
                      </a:rPr>
                      <m:t>→</m:t>
                    </m:r>
                    <m:r>
                      <m:rPr>
                        <m:sty m:val="p"/>
                      </m:rPr>
                      <a:rPr lang="tr-TR" altLang="tr-TR" sz="2400" b="0" i="0" smtClean="0">
                        <a:latin typeface="Cambria Math"/>
                        <a:ea typeface="Cambria Math"/>
                      </a:rPr>
                      <m:t>z</m:t>
                    </m:r>
                    <m:r>
                      <a:rPr lang="tr-TR" altLang="tr-TR" sz="2400" i="1">
                        <a:latin typeface="Cambria Math"/>
                        <a:ea typeface="Cambria Math"/>
                      </a:rPr>
                      <m:t>→</m:t>
                    </m:r>
                    <m:r>
                      <m:rPr>
                        <m:nor/>
                      </m:rPr>
                      <a:rPr lang="tr-TR" altLang="tr-TR" sz="2400" b="0" i="0" smtClean="0">
                        <a:latin typeface="Cambria Math"/>
                        <a:ea typeface="Cambria Math"/>
                      </a:rPr>
                      <m:t>x</m:t>
                    </m:r>
                  </m:oMath>
                </a14:m>
                <a:r>
                  <a:rPr lang="tr-TR" altLang="tr-TR" sz="2400" dirty="0" smtClean="0"/>
                  <a:t> döngüsel </a:t>
                </a:r>
                <a:r>
                  <a:rPr lang="tr-TR" altLang="tr-TR" sz="2400" dirty="0" err="1" smtClean="0"/>
                  <a:t>permütasyonu</a:t>
                </a:r>
                <a:r>
                  <a:rPr lang="tr-TR" altLang="tr-TR" sz="2400" dirty="0" smtClean="0"/>
                  <a:t> ile diğer iki koordinat ekseni etrafında dönme denklemleri üretilebilir.</a:t>
                </a:r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8319638" cy="1872208"/>
              </a:xfrm>
              <a:blipFill rotWithShape="1">
                <a:blip r:embed="rId4"/>
                <a:stretch>
                  <a:fillRect l="-1026" t="-2606" r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81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/>
              <a:t>Bir nesnenin </a:t>
            </a:r>
            <a:r>
              <a:rPr lang="tr-TR" altLang="tr-TR" dirty="0" smtClean="0"/>
              <a:t>x </a:t>
            </a:r>
            <a:r>
              <a:rPr lang="tr-TR" altLang="tr-TR" dirty="0"/>
              <a:t>Ekseni Etrafında Dönmesi</a:t>
            </a:r>
            <a:endParaRPr lang="en-US" altLang="tr-TR" dirty="0" smtClean="0"/>
          </a:p>
        </p:txBody>
      </p:sp>
      <p:pic>
        <p:nvPicPr>
          <p:cNvPr id="24579" name="AADGHLM0.jpg" descr="AADGHLM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2"/>
          <a:stretch/>
        </p:blipFill>
        <p:spPr bwMode="auto">
          <a:xfrm>
            <a:off x="5148064" y="3238242"/>
            <a:ext cx="3587551" cy="2848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Dikdörtgen 3"/>
              <p:cNvSpPr/>
              <p:nvPr/>
            </p:nvSpPr>
            <p:spPr>
              <a:xfrm>
                <a:off x="179512" y="3488420"/>
                <a:ext cx="5878896" cy="28929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altLang="tr-T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altLang="tr-TR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altLang="tr-TR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𝑐𝑜𝑠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𝑠𝑖𝑛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altLang="tr-T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𝑠𝑖𝑛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𝑐𝑜𝑠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altLang="tr-T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dirty="0">
                  <a:ea typeface="Cambria Math"/>
                </a:endParaRPr>
              </a:p>
              <a:p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b="1" i="1">
                              <a:latin typeface="Cambria Math"/>
                            </a:rPr>
                            <m:t>𝑷</m:t>
                          </m:r>
                        </m:e>
                        <m:sup>
                          <m:r>
                            <a:rPr lang="tr-TR" altLang="tr-T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b="1" i="1" smtClean="0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tr-TR" altLang="tr-TR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tr-T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tr-TR" altLang="tr-TR" b="1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tr-TR" altLang="tr-TR" b="1" i="1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tr-TR" altLang="tr-TR" b="1" dirty="0" smtClean="0"/>
              </a:p>
              <a:p>
                <a:endParaRPr lang="tr-TR" altLang="tr-TR" b="1" dirty="0" smtClean="0"/>
              </a:p>
              <a:p>
                <a:pPr marL="715963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0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tr-TR" altLang="tr-TR" sz="20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sz="2000">
                          <a:latin typeface="Cambria Math"/>
                        </a:rPr>
                        <m:t>=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𝑦</m:t>
                      </m:r>
                      <m:r>
                        <a:rPr lang="tr-TR" altLang="tr-TR" sz="2000">
                          <a:latin typeface="Cambria Math"/>
                        </a:rPr>
                        <m:t>.</m:t>
                      </m:r>
                      <m:func>
                        <m:funcPr>
                          <m:ctrlPr>
                            <a:rPr lang="tr-TR" altLang="tr-T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altLang="tr-TR" sz="200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altLang="tr-TR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tr-TR" altLang="tr-TR" sz="20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tr-TR" altLang="tr-TR" sz="2000" b="0" i="1" smtClean="0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tr-TR" altLang="tr-TR" sz="20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altLang="tr-TR" sz="2000">
                          <a:latin typeface="Cambria Math"/>
                          <a:ea typeface="Cambria Math"/>
                        </a:rPr>
                        <m:t>sin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/>
              </a:p>
              <a:p>
                <a:pPr marL="715963" lvl="1" defTabSz="715963">
                  <a:tabLst>
                    <a:tab pos="7159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0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tr-TR" altLang="tr-TR" sz="20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sz="2000">
                          <a:latin typeface="Cambria Math"/>
                        </a:rPr>
                        <m:t>=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𝑦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.</m:t>
                      </m:r>
                      <m:func>
                        <m:funcPr>
                          <m:ctrlPr>
                            <a:rPr lang="tr-TR" altLang="tr-T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altLang="tr-TR" sz="2000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altLang="tr-TR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tr-TR" altLang="tr-TR" sz="20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𝑧</m:t>
                      </m:r>
                      <m:r>
                        <a:rPr lang="tr-TR" altLang="tr-TR" sz="20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altLang="tr-TR" sz="2000">
                          <a:latin typeface="Cambria Math"/>
                          <a:ea typeface="Cambria Math"/>
                        </a:rPr>
                        <m:t>cos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m:rPr>
                          <m:nor/>
                        </m:rPr>
                        <a:rPr lang="tr-TR" altLang="tr-TR" sz="200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 smtClean="0"/>
              </a:p>
              <a:p>
                <a:pPr marL="715963" lvl="1" defTabSz="715963">
                  <a:tabLst>
                    <a:tab pos="7159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tr-TR" altLang="tr-TR" sz="20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sz="2000">
                          <a:latin typeface="Cambria Math"/>
                        </a:rPr>
                        <m:t>=</m:t>
                      </m:r>
                      <m:r>
                        <a:rPr lang="tr-TR" altLang="tr-TR" sz="20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tr-TR" altLang="tr-TR" sz="2000" b="1" dirty="0"/>
              </a:p>
            </p:txBody>
          </p:sp>
        </mc:Choice>
        <mc:Fallback xmlns="">
          <p:sp>
            <p:nvSpPr>
              <p:cNvPr id="4" name="Dikdörtgen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488420"/>
                <a:ext cx="5878896" cy="289290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8319638" cy="1224136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tr-TR" altLang="tr-TR" sz="2400" dirty="0" smtClean="0"/>
                  <a:t>x ekseni etrafında </a:t>
                </a:r>
                <a14:m>
                  <m:oMath xmlns:m="http://schemas.openxmlformats.org/officeDocument/2006/math">
                    <m:r>
                      <a:rPr lang="tr-TR" altLang="tr-TR" sz="240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tr-TR" altLang="tr-TR" sz="2400" dirty="0" smtClean="0"/>
                  <a:t> kadar dönme matrisi x koordinatlarını değiştirmez.</a:t>
                </a:r>
              </a:p>
              <a:p>
                <a:pPr algn="just"/>
                <a:r>
                  <a:rPr lang="tr-TR" altLang="tr-TR" sz="2400" dirty="0" smtClean="0"/>
                  <a:t>z </a:t>
                </a:r>
                <a:r>
                  <a:rPr lang="tr-TR" altLang="tr-TR" sz="2400" dirty="0"/>
                  <a:t>ekseni etrafında </a:t>
                </a:r>
                <a:r>
                  <a:rPr lang="tr-TR" altLang="tr-TR" sz="2400" dirty="0" smtClean="0"/>
                  <a:t>dönüş denklemlerinde x</a:t>
                </a:r>
                <a:r>
                  <a:rPr lang="tr-TR" altLang="tr-TR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tr-TR" altLang="tr-TR" sz="24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tr-TR" altLang="tr-TR" sz="2400" dirty="0" smtClean="0"/>
                  <a:t>y ile y</a:t>
                </a:r>
                <a:r>
                  <a:rPr lang="tr-TR" altLang="tr-TR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tr-TR" altLang="tr-TR" sz="24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tr-TR" altLang="tr-TR" sz="2400" dirty="0" smtClean="0"/>
                  <a:t>z ile z</a:t>
                </a:r>
                <a:r>
                  <a:rPr lang="tr-TR" altLang="tr-TR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tr-TR" altLang="tr-TR" sz="24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tr-TR" altLang="tr-TR" sz="2400" dirty="0" smtClean="0"/>
                  <a:t>x ile yer değiştirir.</a:t>
                </a:r>
                <a:endParaRPr lang="tr-TR" altLang="tr-TR" sz="2400" dirty="0"/>
              </a:p>
              <a:p>
                <a:pPr algn="just"/>
                <a:endParaRPr lang="tr-TR" altLang="tr-TR" sz="2400" dirty="0" smtClean="0"/>
              </a:p>
            </p:txBody>
          </p:sp>
        </mc:Choice>
        <mc:Fallback xmlns="">
          <p:sp>
            <p:nvSpPr>
              <p:cNvPr id="5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8319638" cy="1224136"/>
              </a:xfrm>
              <a:blipFill rotWithShape="1">
                <a:blip r:embed="rId5"/>
                <a:stretch>
                  <a:fillRect l="-1026" t="-3980" r="-1099" b="-44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kdörtgen 5"/>
              <p:cNvSpPr/>
              <p:nvPr/>
            </p:nvSpPr>
            <p:spPr>
              <a:xfrm>
                <a:off x="4300668" y="5501487"/>
                <a:ext cx="3096344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tr-TR" sz="1600" b="1" smtClean="0"/>
                  <a:t>Hatırlatma:</a:t>
                </a:r>
                <a:endParaRPr lang="tr-TR" altLang="tr-TR" sz="1600" b="1" dirty="0" smtClean="0"/>
              </a:p>
              <a:p>
                <a:pPr marL="231775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brk m:alnAt="7"/>
                            </m:rPr>
                            <a:rPr lang="tr-TR" altLang="tr-TR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tr-TR" altLang="tr-T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>
                          <a:latin typeface="Cambria Math"/>
                        </a:rPr>
                        <m:t>=</m:t>
                      </m:r>
                      <m:r>
                        <a:rPr lang="tr-TR" altLang="tr-TR" b="0" i="1" smtClean="0">
                          <a:latin typeface="Cambria Math"/>
                        </a:rPr>
                        <m:t>𝑥</m:t>
                      </m:r>
                      <m:r>
                        <a:rPr lang="tr-TR" altLang="tr-TR">
                          <a:latin typeface="Cambria Math"/>
                        </a:rPr>
                        <m:t>.</m:t>
                      </m:r>
                      <m:func>
                        <m:funcPr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altLang="tr-TR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altLang="tr-TR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tr-TR" altLang="tr-TR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tr-TR" altLang="tr-TR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altLang="tr-TR">
                          <a:latin typeface="Cambria Math"/>
                          <a:ea typeface="Cambria Math"/>
                        </a:rPr>
                        <m:t>sin</m:t>
                      </m:r>
                      <m:r>
                        <a:rPr lang="tr-TR" altLang="tr-TR" i="1"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tr-TR" altLang="tr-TR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tr-TR" altLang="tr-TR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tr-TR" altLang="tr-TR" dirty="0"/>
              </a:p>
              <a:p>
                <a:pPr marL="231775" lvl="1" defTabSz="715963">
                  <a:tabLst>
                    <a:tab pos="7159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tr-TR" altLang="tr-T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>
                          <a:latin typeface="Cambria Math"/>
                        </a:rPr>
                        <m:t>=</m:t>
                      </m:r>
                      <m:r>
                        <a:rPr lang="tr-TR" altLang="tr-TR" b="0" i="1" smtClean="0">
                          <a:latin typeface="Cambria Math"/>
                        </a:rPr>
                        <m:t>𝑥</m:t>
                      </m:r>
                      <m:r>
                        <a:rPr lang="tr-TR" altLang="tr-TR" i="1">
                          <a:latin typeface="Cambria Math"/>
                          <a:ea typeface="Cambria Math"/>
                        </a:rPr>
                        <m:t>.</m:t>
                      </m:r>
                      <m:func>
                        <m:funcPr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altLang="tr-TR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altLang="tr-TR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tr-TR" altLang="tr-TR" b="0" i="1" smtClean="0">
                          <a:latin typeface="Cambria Math"/>
                        </a:rPr>
                        <m:t>𝑦</m:t>
                      </m:r>
                      <m:r>
                        <a:rPr lang="tr-TR" altLang="tr-TR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altLang="tr-TR">
                          <a:latin typeface="Cambria Math"/>
                          <a:ea typeface="Cambria Math"/>
                        </a:rPr>
                        <m:t>cos</m:t>
                      </m:r>
                      <m:r>
                        <a:rPr lang="tr-TR" altLang="tr-TR" i="1"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tr-TR" altLang="tr-TR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m:rPr>
                          <m:nor/>
                        </m:rPr>
                        <a:rPr lang="tr-TR" altLang="tr-TR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tr-TR" altLang="tr-TR" dirty="0" smtClean="0"/>
              </a:p>
              <a:p>
                <a:pPr marL="231775" lvl="1" defTabSz="715963">
                  <a:tabLst>
                    <a:tab pos="7159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tr-TR" altLang="tr-T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>
                          <a:latin typeface="Cambria Math"/>
                        </a:rPr>
                        <m:t>=</m:t>
                      </m:r>
                      <m:r>
                        <a:rPr lang="tr-TR" altLang="tr-TR" b="0" i="1" smtClean="0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tr-TR" altLang="tr-TR" sz="1600" b="1" dirty="0"/>
              </a:p>
            </p:txBody>
          </p:sp>
        </mc:Choice>
        <mc:Fallback xmlns="">
          <p:sp>
            <p:nvSpPr>
              <p:cNvPr id="6" name="Dikdörtgen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668" y="5501487"/>
                <a:ext cx="3096344" cy="1169551"/>
              </a:xfrm>
              <a:prstGeom prst="rect">
                <a:avLst/>
              </a:prstGeom>
              <a:blipFill>
                <a:blip r:embed="rId6"/>
                <a:stretch>
                  <a:fillRect l="-984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9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altLang="tr-TR" dirty="0"/>
              <a:t>Bir nesnenin </a:t>
            </a:r>
            <a:r>
              <a:rPr lang="tr-TR" altLang="tr-TR" dirty="0" smtClean="0"/>
              <a:t>y </a:t>
            </a:r>
            <a:r>
              <a:rPr lang="tr-TR" altLang="tr-TR" dirty="0"/>
              <a:t>Ekseni Etrafında Dönmesi</a:t>
            </a:r>
            <a:endParaRPr lang="en-US" altLang="tr-TR" dirty="0" smtClean="0"/>
          </a:p>
        </p:txBody>
      </p:sp>
      <p:pic>
        <p:nvPicPr>
          <p:cNvPr id="26627" name="AADGHLN0.jpg" descr="AADGHLN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0"/>
          <a:stretch/>
        </p:blipFill>
        <p:spPr bwMode="auto">
          <a:xfrm>
            <a:off x="5744609" y="3241087"/>
            <a:ext cx="3304806" cy="2487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/>
              <p:cNvSpPr/>
              <p:nvPr/>
            </p:nvSpPr>
            <p:spPr>
              <a:xfrm>
                <a:off x="179512" y="3488420"/>
                <a:ext cx="5878896" cy="28929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altLang="tr-T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tr-TR" altLang="tr-TR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tr-TR" altLang="tr-TR" i="1">
                                        <a:latin typeface="Cambria Math"/>
                                        <a:ea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tr-TR" altLang="tr-TR" i="1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𝑐𝑜𝑠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altLang="tr-TR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𝑠𝑖𝑛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altLang="tr-T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tr-TR" altLang="tr-TR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𝑠𝑖𝑛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altLang="tr-TR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𝑐𝑜𝑠</m:t>
                                </m:r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tr-TR" altLang="tr-TR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altLang="tr-TR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altLang="tr-TR" dirty="0">
                  <a:ea typeface="Cambria Math"/>
                </a:endParaRPr>
              </a:p>
              <a:p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b="1" i="1">
                              <a:latin typeface="Cambria Math"/>
                            </a:rPr>
                            <m:t>𝑷</m:t>
                          </m:r>
                        </m:e>
                        <m:sup>
                          <m:r>
                            <a:rPr lang="tr-TR" altLang="tr-T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altLang="tr-TR" b="1" i="1" smtClean="0"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tr-TR" altLang="tr-TR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tr-TR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altLang="tr-TR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tr-TR" altLang="tr-TR" b="1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tr-TR" altLang="tr-TR" b="1" i="1"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tr-TR" altLang="tr-TR" b="1" dirty="0" smtClean="0"/>
              </a:p>
              <a:p>
                <a:endParaRPr lang="tr-TR" altLang="tr-TR" b="1" dirty="0" smtClean="0"/>
              </a:p>
              <a:p>
                <a:pPr marL="715963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0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tr-TR" altLang="tr-TR" sz="20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sz="2000">
                          <a:latin typeface="Cambria Math"/>
                        </a:rPr>
                        <m:t>=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𝑧</m:t>
                      </m:r>
                      <m:r>
                        <a:rPr lang="tr-TR" altLang="tr-TR" sz="2000">
                          <a:latin typeface="Cambria Math"/>
                        </a:rPr>
                        <m:t>.</m:t>
                      </m:r>
                      <m:func>
                        <m:funcPr>
                          <m:ctrlPr>
                            <a:rPr lang="tr-TR" altLang="tr-T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altLang="tr-TR" sz="200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altLang="tr-TR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tr-TR" altLang="tr-TR" sz="20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tr-TR" altLang="tr-TR" sz="20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tr-TR" altLang="tr-TR" sz="20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altLang="tr-TR" sz="2000">
                          <a:latin typeface="Cambria Math"/>
                          <a:ea typeface="Cambria Math"/>
                        </a:rPr>
                        <m:t>sin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/>
              </a:p>
              <a:p>
                <a:pPr marL="715963" lvl="1" defTabSz="715963">
                  <a:tabLst>
                    <a:tab pos="7159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0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tr-TR" altLang="tr-TR" sz="20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sz="2000">
                          <a:latin typeface="Cambria Math"/>
                        </a:rPr>
                        <m:t>=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𝑧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.</m:t>
                      </m:r>
                      <m:func>
                        <m:funcPr>
                          <m:ctrlPr>
                            <a:rPr lang="tr-TR" altLang="tr-T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altLang="tr-TR" sz="2000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altLang="tr-TR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tr-TR" altLang="tr-TR" sz="2000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tr-TR" altLang="tr-TR" sz="2000" b="0" i="1" smtClean="0">
                          <a:latin typeface="Cambria Math"/>
                        </a:rPr>
                        <m:t>𝑥</m:t>
                      </m:r>
                      <m:r>
                        <a:rPr lang="tr-TR" altLang="tr-TR" sz="2000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altLang="tr-TR" sz="2000">
                          <a:latin typeface="Cambria Math"/>
                          <a:ea typeface="Cambria Math"/>
                        </a:rPr>
                        <m:t>cos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tr-TR" altLang="tr-TR" sz="20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m:rPr>
                          <m:nor/>
                        </m:rPr>
                        <a:rPr lang="tr-TR" altLang="tr-TR" sz="200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tr-TR" altLang="tr-TR" sz="2000" dirty="0" smtClean="0"/>
              </a:p>
              <a:p>
                <a:pPr marL="715963" lvl="1" defTabSz="715963">
                  <a:tabLst>
                    <a:tab pos="7159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sz="20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tr-TR" altLang="tr-TR" sz="20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sz="2000">
                          <a:latin typeface="Cambria Math"/>
                        </a:rPr>
                        <m:t>=</m:t>
                      </m:r>
                      <m:r>
                        <a:rPr lang="tr-TR" altLang="tr-TR" sz="2000" i="1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tr-TR" altLang="tr-TR" sz="20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Dikdörtge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488420"/>
                <a:ext cx="5878896" cy="2892908"/>
              </a:xfrm>
              <a:prstGeom prst="rect">
                <a:avLst/>
              </a:prstGeom>
              <a:blipFill rotWithShape="1">
                <a:blip r:embed="rId4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772816"/>
                <a:ext cx="8319638" cy="1224136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tr-TR" altLang="tr-TR" sz="2400" dirty="0" smtClean="0"/>
                  <a:t>y ekseni etrafında </a:t>
                </a:r>
                <a14:m>
                  <m:oMath xmlns:m="http://schemas.openxmlformats.org/officeDocument/2006/math">
                    <m:r>
                      <a:rPr lang="tr-TR" altLang="tr-TR" sz="2400" i="1" smtClean="0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tr-TR" altLang="tr-TR" sz="2400" dirty="0" smtClean="0"/>
                  <a:t> kadar dönme matrisi y koordinatlarını değiştirmez.</a:t>
                </a:r>
              </a:p>
              <a:p>
                <a:pPr algn="just"/>
                <a:r>
                  <a:rPr lang="tr-TR" altLang="tr-TR" sz="2400" dirty="0" smtClean="0"/>
                  <a:t>x </a:t>
                </a:r>
                <a:r>
                  <a:rPr lang="tr-TR" altLang="tr-TR" sz="2400" dirty="0"/>
                  <a:t>ekseni etrafında </a:t>
                </a:r>
                <a:r>
                  <a:rPr lang="tr-TR" altLang="tr-TR" sz="2400" dirty="0" smtClean="0"/>
                  <a:t>dönüş denklemlerinde x</a:t>
                </a:r>
                <a:r>
                  <a:rPr lang="tr-TR" altLang="tr-TR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tr-TR" altLang="tr-TR" sz="24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tr-TR" altLang="tr-TR" sz="2400" dirty="0" smtClean="0"/>
                  <a:t>y ile y</a:t>
                </a:r>
                <a:r>
                  <a:rPr lang="tr-TR" altLang="tr-TR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tr-TR" altLang="tr-TR" sz="24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tr-TR" altLang="tr-TR" sz="2400" dirty="0" smtClean="0"/>
                  <a:t>z ile z</a:t>
                </a:r>
                <a:r>
                  <a:rPr lang="tr-TR" altLang="tr-TR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tr-TR" altLang="tr-TR" sz="2400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tr-TR" altLang="tr-TR" sz="2400" dirty="0" smtClean="0"/>
                  <a:t>x ile yer değiştirir.</a:t>
                </a:r>
              </a:p>
            </p:txBody>
          </p:sp>
        </mc:Choice>
        <mc:Fallback xmlns="">
          <p:sp>
            <p:nvSpPr>
              <p:cNvPr id="6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772816"/>
                <a:ext cx="8319638" cy="1224136"/>
              </a:xfrm>
              <a:blipFill rotWithShape="1">
                <a:blip r:embed="rId5"/>
                <a:stretch>
                  <a:fillRect l="-1026" t="-3980" r="-1099" b="-44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6"/>
              <p:cNvSpPr/>
              <p:nvPr/>
            </p:nvSpPr>
            <p:spPr>
              <a:xfrm>
                <a:off x="4300668" y="5501487"/>
                <a:ext cx="3096344" cy="1169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tr-TR" sz="1600" b="1" smtClean="0"/>
                  <a:t>Hatırlatma:</a:t>
                </a:r>
                <a:endParaRPr lang="tr-TR" altLang="tr-TR" sz="1600" b="1" dirty="0" smtClean="0"/>
              </a:p>
              <a:p>
                <a:pPr marL="231775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tr-TR" altLang="tr-T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>
                          <a:latin typeface="Cambria Math"/>
                        </a:rPr>
                        <m:t>=</m:t>
                      </m:r>
                      <m:r>
                        <a:rPr lang="tr-TR" altLang="tr-TR" i="1">
                          <a:latin typeface="Cambria Math"/>
                        </a:rPr>
                        <m:t>𝑦</m:t>
                      </m:r>
                      <m:r>
                        <a:rPr lang="tr-TR" altLang="tr-TR">
                          <a:latin typeface="Cambria Math"/>
                        </a:rPr>
                        <m:t>.</m:t>
                      </m:r>
                      <m:func>
                        <m:funcPr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altLang="tr-TR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altLang="tr-TR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tr-TR" altLang="tr-TR" i="1">
                          <a:latin typeface="Cambria Math"/>
                          <a:ea typeface="Cambria Math"/>
                        </a:rPr>
                        <m:t>𝑧</m:t>
                      </m:r>
                      <m:r>
                        <a:rPr lang="tr-TR" altLang="tr-TR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altLang="tr-TR">
                          <a:latin typeface="Cambria Math"/>
                          <a:ea typeface="Cambria Math"/>
                        </a:rPr>
                        <m:t>sin</m:t>
                      </m:r>
                      <m:r>
                        <a:rPr lang="tr-TR" altLang="tr-TR" i="1"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tr-TR" altLang="tr-TR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tr-TR" altLang="tr-TR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tr-TR" altLang="tr-TR" dirty="0"/>
              </a:p>
              <a:p>
                <a:pPr marL="231775" lvl="1" defTabSz="715963">
                  <a:tabLst>
                    <a:tab pos="7159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tr-TR" altLang="tr-T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>
                          <a:latin typeface="Cambria Math"/>
                        </a:rPr>
                        <m:t>=</m:t>
                      </m:r>
                      <m:r>
                        <a:rPr lang="tr-TR" altLang="tr-TR" i="1">
                          <a:latin typeface="Cambria Math"/>
                        </a:rPr>
                        <m:t>𝑦</m:t>
                      </m:r>
                      <m:r>
                        <a:rPr lang="tr-TR" altLang="tr-TR" i="1">
                          <a:latin typeface="Cambria Math"/>
                          <a:ea typeface="Cambria Math"/>
                        </a:rPr>
                        <m:t>.</m:t>
                      </m:r>
                      <m:func>
                        <m:funcPr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altLang="tr-TR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tr-TR" altLang="tr-T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tr-TR" altLang="tr-TR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tr-TR" altLang="tr-TR" i="1">
                          <a:latin typeface="Cambria Math"/>
                        </a:rPr>
                        <m:t>𝑧</m:t>
                      </m:r>
                      <m:r>
                        <a:rPr lang="tr-TR" altLang="tr-TR">
                          <a:latin typeface="Cambria Math"/>
                        </a:rPr>
                        <m:t>.</m:t>
                      </m:r>
                      <m:r>
                        <m:rPr>
                          <m:sty m:val="p"/>
                        </m:rPr>
                        <a:rPr lang="tr-TR" altLang="tr-TR">
                          <a:latin typeface="Cambria Math"/>
                          <a:ea typeface="Cambria Math"/>
                        </a:rPr>
                        <m:t>cos</m:t>
                      </m:r>
                      <m:r>
                        <a:rPr lang="tr-TR" altLang="tr-TR" i="1"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tr-TR" altLang="tr-TR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m:rPr>
                          <m:nor/>
                        </m:rPr>
                        <a:rPr lang="tr-TR" altLang="tr-TR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tr-TR" altLang="tr-TR" dirty="0"/>
              </a:p>
              <a:p>
                <a:pPr marL="231775" lvl="1" defTabSz="715963">
                  <a:tabLst>
                    <a:tab pos="71596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tr-TR" altLang="tr-T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>
                          <a:latin typeface="Cambria Math"/>
                        </a:rPr>
                        <m:t>=</m:t>
                      </m:r>
                      <m:r>
                        <a:rPr lang="tr-TR" altLang="tr-TR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tr-TR" altLang="tr-TR" b="1" dirty="0"/>
              </a:p>
            </p:txBody>
          </p:sp>
        </mc:Choice>
        <mc:Fallback xmlns="">
          <p:sp>
            <p:nvSpPr>
              <p:cNvPr id="7" name="Dikdörtge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668" y="5501487"/>
                <a:ext cx="3096344" cy="1169551"/>
              </a:xfrm>
              <a:prstGeom prst="rect">
                <a:avLst/>
              </a:prstGeom>
              <a:blipFill>
                <a:blip r:embed="rId6"/>
                <a:stretch>
                  <a:fillRect l="-984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02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26398</TotalTime>
  <Words>1592</Words>
  <Application>Microsoft Office PowerPoint</Application>
  <PresentationFormat>Ekran Gösterisi (4:3)</PresentationFormat>
  <Paragraphs>390</Paragraphs>
  <Slides>49</Slides>
  <Notes>46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49</vt:i4>
      </vt:variant>
    </vt:vector>
  </HeadingPairs>
  <TitlesOfParts>
    <vt:vector size="53" baseType="lpstr">
      <vt:lpstr>Arial</vt:lpstr>
      <vt:lpstr>Calibri</vt:lpstr>
      <vt:lpstr>Cambria Math</vt:lpstr>
      <vt:lpstr>Ofis Teması</vt:lpstr>
      <vt:lpstr>BMB 3022 BİLGİSAYAR GRAFİKLERİ</vt:lpstr>
      <vt:lpstr>Üç Boyutta Kayma </vt:lpstr>
      <vt:lpstr>Üç Boyutta Nesne Kaydırma </vt:lpstr>
      <vt:lpstr>Üç Boyutta Kayma: Örnek </vt:lpstr>
      <vt:lpstr>Üç Boyutta  Pozitif Dönmeler</vt:lpstr>
      <vt:lpstr>Bir nesnenin z Ekseni Etrafında Dönmesi</vt:lpstr>
      <vt:lpstr>Koordinat Eksenleri Etrafında Dönme</vt:lpstr>
      <vt:lpstr>Bir nesnenin x Ekseni Etrafında Dönmesi</vt:lpstr>
      <vt:lpstr>Bir nesnenin y Ekseni Etrafında Dönmesi</vt:lpstr>
      <vt:lpstr>Kayma ve Dönme Matrislerinin Tersi</vt:lpstr>
      <vt:lpstr>3-B Ölçekleme</vt:lpstr>
      <vt:lpstr>Ölçekleme</vt:lpstr>
      <vt:lpstr>Sabit Bir Noktaya Göre Ölçekleme</vt:lpstr>
      <vt:lpstr>3-B Yansıtma</vt:lpstr>
      <vt:lpstr>3-B Kaykılma</vt:lpstr>
      <vt:lpstr>Referans Noktasına göre 3-B Kaykılma</vt:lpstr>
      <vt:lpstr>Genel Dönme Eksenleri</vt:lpstr>
      <vt:lpstr>x Eksenine Paralel Bir Eksen Etrafında Döndürme</vt:lpstr>
      <vt:lpstr>Herhangi Bir Eksen Etrafında  3-B Döndürme</vt:lpstr>
      <vt:lpstr>Genel Bir Eksen Etrafında  Döndürme</vt:lpstr>
      <vt:lpstr>Herhangi Bir Eksen Etrafında Döndürme</vt:lpstr>
      <vt:lpstr>Herhangi Bir Eksen Etrafında Döndürme I</vt:lpstr>
      <vt:lpstr>Herhangi Bir Eksen Etrafında Döndürme II</vt:lpstr>
      <vt:lpstr>Herhangi Bir Eksen Etrafında Döndürme II</vt:lpstr>
      <vt:lpstr>α Değerini Belirlemek İçin I</vt:lpstr>
      <vt:lpstr>α Değerini Belirlemek İçin II</vt:lpstr>
      <vt:lpstr>xz Düzlemine Hizalama Matrisi</vt:lpstr>
      <vt:lpstr>Herhangi Bir Eksen Etrafında Döndürme III</vt:lpstr>
      <vt:lpstr>β Değerini Belirlemek için</vt:lpstr>
      <vt:lpstr>β Değerini Belirlemek için</vt:lpstr>
      <vt:lpstr>z Eksenine Hizalama Matrisi</vt:lpstr>
      <vt:lpstr>Herhangi Bir Eksen Etrafında Döndürme IV</vt:lpstr>
      <vt:lpstr>Herhangi Bir Eksen Etrafında Döndürme V, VI ve VII</vt:lpstr>
      <vt:lpstr>Dönme Eksenine göre Koordinat Sistemi Tanımlama I</vt:lpstr>
      <vt:lpstr>Dönme Eksenine göre Koordinat Sistemi Tanımlama II</vt:lpstr>
      <vt:lpstr>Birim Dördey ile Herhangi Bir Eksen Etrafında Döndürme I</vt:lpstr>
      <vt:lpstr>Dördeyler</vt:lpstr>
      <vt:lpstr>Dördeyler</vt:lpstr>
      <vt:lpstr>Birim Dördey ile Herhangi Bir Eksen Etrafında Döndürme II</vt:lpstr>
      <vt:lpstr>Birim Dördey ile Herhangi Bir Eksen Etrafında Döndürme III</vt:lpstr>
      <vt:lpstr>Birim Dördey ile Herhangi Bir Eksen Etrafında Döndürme IV</vt:lpstr>
      <vt:lpstr>3-B Koordinat Sistemleri Arasında Dönüşüm</vt:lpstr>
      <vt:lpstr>3-B Koordinat Sistemleri Arasında Dönüşüm</vt:lpstr>
      <vt:lpstr>3-B Koordinat Sistemleri Arasında Dönüşüm</vt:lpstr>
      <vt:lpstr>Afin Dönüşümler</vt:lpstr>
      <vt:lpstr>glMatrixMode</vt:lpstr>
      <vt:lpstr>Modelview Yığını</vt:lpstr>
      <vt:lpstr>OpenGL Geometrik Dönüşüm Fonksiyonlarının Özeti I</vt:lpstr>
      <vt:lpstr>OpenGL Geometrik Dönüşüm Fonksiyonlarının Özeti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Grafik Donanımı</dc:title>
  <dc:creator>cnr</dc:creator>
  <cp:lastModifiedBy>Ceydanur Öztürk</cp:lastModifiedBy>
  <cp:revision>485</cp:revision>
  <dcterms:created xsi:type="dcterms:W3CDTF">2019-09-27T04:50:11Z</dcterms:created>
  <dcterms:modified xsi:type="dcterms:W3CDTF">2025-05-07T16:35:46Z</dcterms:modified>
</cp:coreProperties>
</file>