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6" autoAdjust="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6342D-9688-46A4-AE6A-040DE417CC4E}" type="datetimeFigureOut">
              <a:rPr lang="tr-TR" smtClean="0"/>
              <a:t>14.05.2025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C136E-9820-47A9-A420-C0A78B3604E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88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488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88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833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173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366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6465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9009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218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80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505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49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1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32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11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6465">
              <a:lnSpc>
                <a:spcPct val="100000"/>
              </a:lnSpc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691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26465" marR="33528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926465" algn="l"/>
                <a:tab pos="927100" algn="l"/>
              </a:tabLst>
              <a:defRPr/>
            </a:pPr>
            <a:endParaRPr lang="tr-TR" sz="1800" dirty="0" smtClean="0">
              <a:latin typeface="Arial"/>
              <a:cs typeface="Arial"/>
            </a:endParaRPr>
          </a:p>
          <a:p>
            <a:pPr marL="926465" marR="335280" lvl="1" indent="-457200">
              <a:lnSpc>
                <a:spcPct val="100000"/>
              </a:lnSpc>
              <a:buChar char="•"/>
              <a:tabLst>
                <a:tab pos="926465" algn="l"/>
                <a:tab pos="927100" algn="l"/>
              </a:tabLst>
            </a:pPr>
            <a:endParaRPr lang="tr-TR" sz="1800" dirty="0" smtClean="0">
              <a:latin typeface="Arial"/>
              <a:cs typeface="Arial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53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85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80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6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C136E-9820-47A9-A420-C0A78B3604EE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10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76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76" y="6858000"/>
                </a:lnTo>
                <a:lnTo>
                  <a:pt x="912876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1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7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75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2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46" y="1583942"/>
                </a:lnTo>
                <a:lnTo>
                  <a:pt x="740659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9" y="1583942"/>
                </a:lnTo>
              </a:path>
              <a:path w="1395095" h="1584325">
                <a:moveTo>
                  <a:pt x="659946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4" y="1564892"/>
                </a:lnTo>
              </a:path>
              <a:path w="1395095" h="1565275">
                <a:moveTo>
                  <a:pt x="626867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957478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690877" y="5302631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89600" y="1555367"/>
                </a:lnTo>
              </a:path>
              <a:path w="1395095" h="1555750">
                <a:moveTo>
                  <a:pt x="610446" y="1555367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0992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70992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1" y="5312537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63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3809" y="394339"/>
                </a:moveTo>
                <a:lnTo>
                  <a:pt x="679323" y="0"/>
                </a:lnTo>
              </a:path>
              <a:path w="679450" h="1585595">
                <a:moveTo>
                  <a:pt x="679323" y="1585424"/>
                </a:moveTo>
                <a:lnTo>
                  <a:pt x="0" y="1193169"/>
                </a:lnTo>
                <a:lnTo>
                  <a:pt x="3809" y="3943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8464169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17" y="558165"/>
            <a:ext cx="804956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1271" y="1863492"/>
            <a:ext cx="6835775" cy="409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D3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0" name="object 10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69028" y="114757"/>
            <a:ext cx="347980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70" dirty="0">
                <a:solidFill>
                  <a:srgbClr val="93C500"/>
                </a:solidFill>
                <a:latin typeface="Verdana"/>
                <a:cs typeface="Verdana"/>
              </a:rPr>
              <a:t>YAZILIM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3200" spc="-290" dirty="0">
                <a:solidFill>
                  <a:srgbClr val="93C500"/>
                </a:solidFill>
                <a:latin typeface="Verdana"/>
                <a:cs typeface="Verdana"/>
              </a:rPr>
              <a:t>MÜHENDİSL</a:t>
            </a:r>
            <a:r>
              <a:rPr sz="3200" spc="-195" dirty="0">
                <a:solidFill>
                  <a:srgbClr val="93C500"/>
                </a:solidFill>
                <a:latin typeface="Verdana"/>
                <a:cs typeface="Verdana"/>
              </a:rPr>
              <a:t>İ</a:t>
            </a:r>
            <a:r>
              <a:rPr sz="3200" spc="-180" dirty="0">
                <a:solidFill>
                  <a:srgbClr val="93C500"/>
                </a:solidFill>
                <a:latin typeface="Verdana"/>
                <a:cs typeface="Verdana"/>
              </a:rPr>
              <a:t>ĞİNİN  </a:t>
            </a:r>
            <a:r>
              <a:rPr sz="3200" spc="-315" dirty="0">
                <a:solidFill>
                  <a:srgbClr val="93C500"/>
                </a:solidFill>
                <a:latin typeface="Verdana"/>
                <a:cs typeface="Verdana"/>
              </a:rPr>
              <a:t>TEMELLERİ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80" dirty="0">
                <a:solidFill>
                  <a:srgbClr val="93C500"/>
                </a:solidFill>
                <a:latin typeface="Verdana"/>
                <a:cs typeface="Verdana"/>
              </a:rPr>
              <a:t>8.Hafta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/>
              <a:cs typeface="Verdana"/>
            </a:endParaRPr>
          </a:p>
          <a:p>
            <a:pPr marL="12700" marR="626745">
              <a:lnSpc>
                <a:spcPct val="100000"/>
              </a:lnSpc>
            </a:pPr>
            <a:r>
              <a:rPr sz="3200" spc="-145" dirty="0">
                <a:solidFill>
                  <a:srgbClr val="93C500"/>
                </a:solidFill>
                <a:latin typeface="Verdana"/>
                <a:cs typeface="Verdana"/>
              </a:rPr>
              <a:t>Yazılım  </a:t>
            </a:r>
            <a:r>
              <a:rPr sz="3200" spc="-15" dirty="0">
                <a:solidFill>
                  <a:srgbClr val="93C500"/>
                </a:solidFill>
                <a:latin typeface="Verdana"/>
                <a:cs typeface="Verdana"/>
              </a:rPr>
              <a:t>Doğrulama</a:t>
            </a:r>
            <a:r>
              <a:rPr sz="3200" spc="-30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93C500"/>
                </a:solidFill>
                <a:latin typeface="Verdana"/>
                <a:cs typeface="Verdana"/>
              </a:rPr>
              <a:t>ve  </a:t>
            </a:r>
            <a:r>
              <a:rPr sz="3200" spc="70" dirty="0">
                <a:solidFill>
                  <a:srgbClr val="93C500"/>
                </a:solidFill>
                <a:latin typeface="Verdana"/>
                <a:cs typeface="Verdana"/>
              </a:rPr>
              <a:t>Geçerleme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32603" y="4366259"/>
            <a:ext cx="3708400" cy="1986280"/>
            <a:chOff x="4832603" y="4366259"/>
            <a:chExt cx="3708400" cy="1986280"/>
          </a:xfrm>
        </p:grpSpPr>
        <p:sp>
          <p:nvSpPr>
            <p:cNvPr id="18" name="object 18"/>
            <p:cNvSpPr/>
            <p:nvPr/>
          </p:nvSpPr>
          <p:spPr>
            <a:xfrm>
              <a:off x="4832603" y="4366259"/>
              <a:ext cx="2979420" cy="19857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3551" y="4367783"/>
              <a:ext cx="1456944" cy="14554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586740" y="1700783"/>
            <a:ext cx="8065008" cy="389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621538"/>
            <a:ext cx="7969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/>
              <a:t>Doğrulama </a:t>
            </a:r>
            <a:r>
              <a:rPr sz="3000" spc="-175" dirty="0"/>
              <a:t>ve </a:t>
            </a:r>
            <a:r>
              <a:rPr sz="3000" spc="-140" dirty="0"/>
              <a:t>Geçerleme </a:t>
            </a:r>
            <a:r>
              <a:rPr sz="3000" spc="-250" dirty="0"/>
              <a:t>Yaşam</a:t>
            </a:r>
            <a:r>
              <a:rPr sz="3000" spc="-160" dirty="0"/>
              <a:t> </a:t>
            </a:r>
            <a:r>
              <a:rPr sz="3000" spc="-310" dirty="0"/>
              <a:t>Döngüsü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394715" y="1126235"/>
            <a:ext cx="8354568" cy="573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539622"/>
            <a:ext cx="440944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325" dirty="0"/>
              <a:t> </a:t>
            </a:r>
            <a:r>
              <a:rPr sz="3800" spc="-375" dirty="0"/>
              <a:t>Yöntemleri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72846" y="1152905"/>
            <a:ext cx="8056880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işlemi,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geliştirmeyi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izleyen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düzeltme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görevi 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olmak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sınırlı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değildir.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"sonra"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operasyonu 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olmaktan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çok,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geliştirme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öncesinde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planlanan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tasarımı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yapılması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gereken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10" dirty="0">
                <a:solidFill>
                  <a:srgbClr val="3D3C2C"/>
                </a:solidFill>
                <a:latin typeface="Verdana"/>
                <a:cs typeface="Verdana"/>
              </a:rPr>
              <a:t>çaba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türüdür.</a:t>
            </a:r>
            <a:endParaRPr sz="2400">
              <a:latin typeface="Verdana"/>
              <a:cs typeface="Verdana"/>
            </a:endParaRPr>
          </a:p>
          <a:p>
            <a:pPr marL="285115" marR="5715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mühendislik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ürünü,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iki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yoldan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biri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sınanır: 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Sistemin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tümüne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yönelik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işlevlerin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doğru 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yürütüldüğünün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(kara </a:t>
            </a:r>
            <a:r>
              <a:rPr sz="2400" b="1" spc="-290" dirty="0">
                <a:solidFill>
                  <a:srgbClr val="3D3C2C"/>
                </a:solidFill>
                <a:latin typeface="Verdana"/>
                <a:cs typeface="Verdana"/>
              </a:rPr>
              <a:t>kutu </a:t>
            </a:r>
            <a:r>
              <a:rPr sz="2400" b="1" spc="-145" dirty="0">
                <a:solidFill>
                  <a:srgbClr val="3D3C2C"/>
                </a:solidFill>
                <a:latin typeface="Verdana"/>
                <a:cs typeface="Verdana"/>
              </a:rPr>
              <a:t>- </a:t>
            </a:r>
            <a:r>
              <a:rPr sz="2400" b="1" spc="-95" dirty="0">
                <a:solidFill>
                  <a:srgbClr val="3D3C2C"/>
                </a:solidFill>
                <a:latin typeface="Verdana"/>
                <a:cs typeface="Verdana"/>
              </a:rPr>
              <a:t>black </a:t>
            </a:r>
            <a:r>
              <a:rPr sz="2400" b="1" spc="-220" dirty="0">
                <a:solidFill>
                  <a:srgbClr val="3D3C2C"/>
                </a:solidFill>
                <a:latin typeface="Verdana"/>
                <a:cs typeface="Verdana"/>
              </a:rPr>
              <a:t>box)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veya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iç 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işlemlerin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belirtimlere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uygun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yürütüldüğünün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bileşenler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tabanında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400" b="1" spc="-180" dirty="0">
                <a:solidFill>
                  <a:srgbClr val="3D3C2C"/>
                </a:solidFill>
                <a:latin typeface="Verdana"/>
                <a:cs typeface="Verdana"/>
              </a:rPr>
              <a:t>(beyaz </a:t>
            </a:r>
            <a:r>
              <a:rPr sz="2400" b="1" spc="-290" dirty="0">
                <a:solidFill>
                  <a:srgbClr val="3D3C2C"/>
                </a:solidFill>
                <a:latin typeface="Verdana"/>
                <a:cs typeface="Verdana"/>
              </a:rPr>
              <a:t>kutu </a:t>
            </a:r>
            <a:r>
              <a:rPr sz="2400" b="1" spc="-145" dirty="0">
                <a:solidFill>
                  <a:srgbClr val="3D3C2C"/>
                </a:solidFill>
                <a:latin typeface="Verdana"/>
                <a:cs typeface="Verdana"/>
              </a:rPr>
              <a:t>- </a:t>
            </a:r>
            <a:r>
              <a:rPr sz="2400" b="1" spc="-280" dirty="0">
                <a:solidFill>
                  <a:srgbClr val="3D3C2C"/>
                </a:solidFill>
                <a:latin typeface="Verdana"/>
                <a:cs typeface="Verdana"/>
              </a:rPr>
              <a:t>white  </a:t>
            </a:r>
            <a:r>
              <a:rPr sz="2400" b="1" spc="-220" dirty="0">
                <a:solidFill>
                  <a:srgbClr val="3D3C2C"/>
                </a:solidFill>
                <a:latin typeface="Verdana"/>
                <a:cs typeface="Verdana"/>
              </a:rPr>
              <a:t>box)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285115" marR="7620" indent="-273050" algn="just">
              <a:lnSpc>
                <a:spcPct val="100000"/>
              </a:lnSpc>
              <a:spcBef>
                <a:spcPts val="5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Kara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kutu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sınamasında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sisteme,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iç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yapısı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bilinmeksizin 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gelişigüzel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girdiler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verilerek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yapılır.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Sonraki 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sayfalarda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beyaz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kutu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sınamasına</a:t>
            </a:r>
            <a:r>
              <a:rPr sz="2400" spc="7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ilişkin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bilgiler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verilmektedir.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48037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25" dirty="0"/>
              <a:t>Beyaz </a:t>
            </a:r>
            <a:r>
              <a:rPr sz="3800" spc="-505" dirty="0"/>
              <a:t>Kutu</a:t>
            </a:r>
            <a:r>
              <a:rPr sz="3800" spc="-260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72846" y="1311655"/>
            <a:ext cx="8053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1421130" algn="l"/>
                <a:tab pos="2309495" algn="l"/>
                <a:tab pos="3816985" algn="l"/>
                <a:tab pos="6034405" algn="l"/>
                <a:tab pos="724979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Beya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kutu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sına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ar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anırke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süreç 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belirtiminden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yararlanılır.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46" y="1902587"/>
            <a:ext cx="7023100" cy="155067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Yapılabilecek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denetimler</a:t>
            </a:r>
            <a:r>
              <a:rPr sz="2400" spc="-48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arasında:</a:t>
            </a:r>
            <a:endParaRPr sz="2400">
              <a:latin typeface="Verdana"/>
              <a:cs typeface="Verdana"/>
            </a:endParaRPr>
          </a:p>
          <a:p>
            <a:pPr marL="793750" marR="5080" indent="-457834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793750" algn="l"/>
                <a:tab pos="794385" algn="l"/>
              </a:tabLst>
            </a:pPr>
            <a:r>
              <a:rPr sz="2400" spc="-114" dirty="0">
                <a:solidFill>
                  <a:srgbClr val="252525"/>
                </a:solidFill>
                <a:latin typeface="Verdana"/>
                <a:cs typeface="Verdana"/>
              </a:rPr>
              <a:t>Bütün</a:t>
            </a:r>
            <a:r>
              <a:rPr sz="2400" spc="-20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Verdana"/>
                <a:cs typeface="Verdana"/>
              </a:rPr>
              <a:t>bağımsız</a:t>
            </a:r>
            <a:r>
              <a:rPr sz="2400" spc="-2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Verdana"/>
                <a:cs typeface="Verdana"/>
              </a:rPr>
              <a:t>yolların</a:t>
            </a:r>
            <a:r>
              <a:rPr sz="2400" spc="-20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252525"/>
                </a:solidFill>
                <a:latin typeface="Verdana"/>
                <a:cs typeface="Verdana"/>
              </a:rPr>
              <a:t>en</a:t>
            </a:r>
            <a:r>
              <a:rPr sz="2400" spc="-1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Verdana"/>
                <a:cs typeface="Verdana"/>
              </a:rPr>
              <a:t>azından</a:t>
            </a:r>
            <a:r>
              <a:rPr sz="24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52525"/>
                </a:solidFill>
                <a:latin typeface="Verdana"/>
                <a:cs typeface="Verdana"/>
              </a:rPr>
              <a:t>bir</a:t>
            </a:r>
            <a:r>
              <a:rPr sz="2400" spc="-2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Verdana"/>
                <a:cs typeface="Verdana"/>
              </a:rPr>
              <a:t>kere  </a:t>
            </a:r>
            <a:r>
              <a:rPr sz="2400" spc="-105" dirty="0">
                <a:solidFill>
                  <a:srgbClr val="252525"/>
                </a:solidFill>
                <a:latin typeface="Verdana"/>
                <a:cs typeface="Verdana"/>
              </a:rPr>
              <a:t>sınanması,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544" y="3793997"/>
            <a:ext cx="71805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55575" indent="-457834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14" dirty="0">
                <a:solidFill>
                  <a:srgbClr val="252525"/>
                </a:solidFill>
                <a:latin typeface="Verdana"/>
                <a:cs typeface="Verdana"/>
              </a:rPr>
              <a:t>Bütün </a:t>
            </a:r>
            <a:r>
              <a:rPr sz="2400" spc="-85" dirty="0">
                <a:solidFill>
                  <a:srgbClr val="252525"/>
                </a:solidFill>
                <a:latin typeface="Verdana"/>
                <a:cs typeface="Verdana"/>
              </a:rPr>
              <a:t>mantıksal karar </a:t>
            </a:r>
            <a:r>
              <a:rPr sz="2400" spc="-25" dirty="0">
                <a:solidFill>
                  <a:srgbClr val="252525"/>
                </a:solidFill>
                <a:latin typeface="Verdana"/>
                <a:cs typeface="Verdana"/>
              </a:rPr>
              <a:t>noktalarında</a:t>
            </a:r>
            <a:r>
              <a:rPr sz="2400" spc="-5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252525"/>
                </a:solidFill>
                <a:latin typeface="Verdana"/>
                <a:cs typeface="Verdana"/>
              </a:rPr>
              <a:t>iki </a:t>
            </a:r>
            <a:r>
              <a:rPr sz="2400" spc="-70" dirty="0">
                <a:solidFill>
                  <a:srgbClr val="252525"/>
                </a:solidFill>
                <a:latin typeface="Verdana"/>
                <a:cs typeface="Verdana"/>
              </a:rPr>
              <a:t>değişik  </a:t>
            </a:r>
            <a:r>
              <a:rPr sz="2400" spc="-85" dirty="0">
                <a:solidFill>
                  <a:srgbClr val="252525"/>
                </a:solidFill>
                <a:latin typeface="Verdana"/>
                <a:cs typeface="Verdana"/>
              </a:rPr>
              <a:t>karar </a:t>
            </a:r>
            <a:r>
              <a:rPr sz="2400" spc="-30" dirty="0">
                <a:solidFill>
                  <a:srgbClr val="252525"/>
                </a:solidFill>
                <a:latin typeface="Verdana"/>
                <a:cs typeface="Verdana"/>
              </a:rPr>
              <a:t>için </a:t>
            </a:r>
            <a:r>
              <a:rPr sz="2400" spc="-75" dirty="0">
                <a:solidFill>
                  <a:srgbClr val="252525"/>
                </a:solidFill>
                <a:latin typeface="Verdana"/>
                <a:cs typeface="Verdana"/>
              </a:rPr>
              <a:t>sınamaların</a:t>
            </a:r>
            <a:r>
              <a:rPr sz="2400" spc="-50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Verdana"/>
                <a:cs typeface="Verdana"/>
              </a:rPr>
              <a:t>yapılması,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52525"/>
              </a:buClr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120" dirty="0">
                <a:solidFill>
                  <a:srgbClr val="252525"/>
                </a:solidFill>
                <a:latin typeface="Verdana"/>
                <a:cs typeface="Verdana"/>
              </a:rPr>
              <a:t>Bütün </a:t>
            </a:r>
            <a:r>
              <a:rPr sz="2400" spc="-35" dirty="0">
                <a:solidFill>
                  <a:srgbClr val="252525"/>
                </a:solidFill>
                <a:latin typeface="Verdana"/>
                <a:cs typeface="Verdana"/>
              </a:rPr>
              <a:t>döngülerin </a:t>
            </a:r>
            <a:r>
              <a:rPr sz="2400" spc="-210" dirty="0">
                <a:solidFill>
                  <a:srgbClr val="252525"/>
                </a:solidFill>
                <a:latin typeface="Verdana"/>
                <a:cs typeface="Verdana"/>
              </a:rPr>
              <a:t>sınır </a:t>
            </a:r>
            <a:r>
              <a:rPr sz="2400" spc="-10" dirty="0">
                <a:solidFill>
                  <a:srgbClr val="252525"/>
                </a:solidFill>
                <a:latin typeface="Verdana"/>
                <a:cs typeface="Verdana"/>
              </a:rPr>
              <a:t>değerlerinde</a:t>
            </a:r>
            <a:r>
              <a:rPr sz="2400" spc="-40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Verdana"/>
                <a:cs typeface="Verdana"/>
              </a:rPr>
              <a:t>sınanması,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Arial"/>
              <a:buChar char="•"/>
            </a:pPr>
            <a:endParaRPr sz="235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spc="-95" dirty="0">
                <a:solidFill>
                  <a:srgbClr val="252525"/>
                </a:solidFill>
                <a:latin typeface="Verdana"/>
                <a:cs typeface="Verdana"/>
              </a:rPr>
              <a:t>İç </a:t>
            </a:r>
            <a:r>
              <a:rPr sz="2400" spc="-105" dirty="0">
                <a:solidFill>
                  <a:srgbClr val="252525"/>
                </a:solidFill>
                <a:latin typeface="Verdana"/>
                <a:cs typeface="Verdana"/>
              </a:rPr>
              <a:t>veri </a:t>
            </a:r>
            <a:r>
              <a:rPr sz="2400" spc="-75" dirty="0">
                <a:solidFill>
                  <a:srgbClr val="252525"/>
                </a:solidFill>
                <a:latin typeface="Verdana"/>
                <a:cs typeface="Verdana"/>
              </a:rPr>
              <a:t>yapılarının </a:t>
            </a:r>
            <a:r>
              <a:rPr sz="2400" spc="-25" dirty="0">
                <a:solidFill>
                  <a:srgbClr val="252525"/>
                </a:solidFill>
                <a:latin typeface="Verdana"/>
                <a:cs typeface="Verdana"/>
              </a:rPr>
              <a:t>denenmesi</a:t>
            </a:r>
            <a:r>
              <a:rPr sz="2400" spc="-4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252525"/>
                </a:solidFill>
                <a:latin typeface="Verdana"/>
                <a:cs typeface="Verdana"/>
              </a:rPr>
              <a:t>bulunur.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48037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25" dirty="0"/>
              <a:t>Beyaz </a:t>
            </a:r>
            <a:r>
              <a:rPr sz="3800" spc="-505" dirty="0"/>
              <a:t>Kutu</a:t>
            </a:r>
            <a:r>
              <a:rPr sz="3800" spc="-260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72846" y="1311655"/>
            <a:ext cx="805370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35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Sınamaları </a:t>
            </a:r>
            <a:r>
              <a:rPr sz="2400" b="1" spc="-285" dirty="0">
                <a:solidFill>
                  <a:srgbClr val="3D3C2C"/>
                </a:solidFill>
                <a:latin typeface="Verdana"/>
                <a:cs typeface="Verdana"/>
              </a:rPr>
              <a:t>yürütürken </a:t>
            </a:r>
            <a:r>
              <a:rPr sz="2400" b="1" spc="-295" dirty="0">
                <a:solidFill>
                  <a:srgbClr val="3D3C2C"/>
                </a:solidFill>
                <a:latin typeface="Verdana"/>
                <a:cs typeface="Verdana"/>
              </a:rPr>
              <a:t>sınırlı </a:t>
            </a:r>
            <a:r>
              <a:rPr sz="2400" b="1" spc="-145" dirty="0">
                <a:solidFill>
                  <a:srgbClr val="3D3C2C"/>
                </a:solidFill>
                <a:latin typeface="Verdana"/>
                <a:cs typeface="Verdana"/>
              </a:rPr>
              <a:t>çabamızı </a:t>
            </a:r>
            <a:r>
              <a:rPr sz="2400" b="1" spc="-195" dirty="0">
                <a:solidFill>
                  <a:srgbClr val="3D3C2C"/>
                </a:solidFill>
                <a:latin typeface="Verdana"/>
                <a:cs typeface="Verdana"/>
              </a:rPr>
              <a:t>yerinde 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kullanmamız </a:t>
            </a:r>
            <a:r>
              <a:rPr sz="2400" b="1" spc="-220" dirty="0">
                <a:solidFill>
                  <a:srgbClr val="3D3C2C"/>
                </a:solidFill>
                <a:latin typeface="Verdana"/>
                <a:cs typeface="Verdana"/>
              </a:rPr>
              <a:t>gerekir. </a:t>
            </a:r>
            <a:r>
              <a:rPr sz="2400" b="1" spc="-310" dirty="0">
                <a:solidFill>
                  <a:srgbClr val="3D3C2C"/>
                </a:solidFill>
                <a:latin typeface="Verdana"/>
                <a:cs typeface="Verdana"/>
              </a:rPr>
              <a:t>Bunun </a:t>
            </a:r>
            <a:r>
              <a:rPr sz="2400" b="1" spc="-160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b="1" spc="-215" dirty="0">
                <a:solidFill>
                  <a:srgbClr val="3D3C2C"/>
                </a:solidFill>
                <a:latin typeface="Verdana"/>
                <a:cs typeface="Verdana"/>
              </a:rPr>
              <a:t>hataların</a:t>
            </a:r>
            <a:r>
              <a:rPr sz="2400" b="1" spc="3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b="1" spc="-180" dirty="0">
                <a:solidFill>
                  <a:srgbClr val="3D3C2C"/>
                </a:solidFill>
                <a:latin typeface="Verdana"/>
                <a:cs typeface="Verdana"/>
              </a:rPr>
              <a:t>bazı  </a:t>
            </a:r>
            <a:r>
              <a:rPr sz="2400" b="1" spc="-235" dirty="0">
                <a:solidFill>
                  <a:srgbClr val="3D3C2C"/>
                </a:solidFill>
                <a:latin typeface="Verdana"/>
                <a:cs typeface="Verdana"/>
              </a:rPr>
              <a:t>özelliklerinin </a:t>
            </a:r>
            <a:r>
              <a:rPr sz="2400" b="1" spc="-210" dirty="0">
                <a:solidFill>
                  <a:srgbClr val="3D3C2C"/>
                </a:solidFill>
                <a:latin typeface="Verdana"/>
                <a:cs typeface="Verdana"/>
              </a:rPr>
              <a:t>bilinmesinde </a:t>
            </a:r>
            <a:r>
              <a:rPr sz="2400" b="1" spc="-215" dirty="0">
                <a:solidFill>
                  <a:srgbClr val="3D3C2C"/>
                </a:solidFill>
                <a:latin typeface="Verdana"/>
                <a:cs typeface="Verdana"/>
              </a:rPr>
              <a:t>yarar</a:t>
            </a:r>
            <a:r>
              <a:rPr sz="2400" b="1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b="1" spc="-250" dirty="0">
                <a:solidFill>
                  <a:srgbClr val="3D3C2C"/>
                </a:solidFill>
                <a:latin typeface="Verdana"/>
                <a:cs typeface="Verdana"/>
              </a:rPr>
              <a:t>vardır: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kesiminin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uygulamada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çalıştırılma  olasılığı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az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ise </a:t>
            </a:r>
            <a:r>
              <a:rPr sz="2400" spc="110" dirty="0">
                <a:solidFill>
                  <a:srgbClr val="3D3C2C"/>
                </a:solidFill>
                <a:latin typeface="Verdana"/>
                <a:cs typeface="Verdana"/>
              </a:rPr>
              <a:t>o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kesimde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hata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olması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hatanın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önemli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olması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olasılığı</a:t>
            </a:r>
            <a:r>
              <a:rPr sz="2400" spc="-5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fazladır.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46" y="3653154"/>
            <a:ext cx="6292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5410" algn="l"/>
                <a:tab pos="2725420" algn="l"/>
                <a:tab pos="4445000" algn="l"/>
                <a:tab pos="572960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D3C2C"/>
                </a:solidFill>
                <a:latin typeface="Verdana"/>
                <a:cs typeface="Verdana"/>
              </a:rPr>
              <a:t>Ço</a:t>
            </a:r>
            <a:r>
              <a:rPr sz="2400" spc="165" dirty="0">
                <a:solidFill>
                  <a:srgbClr val="3D3C2C"/>
                </a:solidFill>
                <a:latin typeface="Verdana"/>
                <a:cs typeface="Verdana"/>
              </a:rPr>
              <a:t>ğ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n,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kullanıl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ola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ığ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çok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42" y="3653154"/>
            <a:ext cx="7780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42685">
              <a:lnSpc>
                <a:spcPct val="100000"/>
              </a:lnSpc>
              <a:spcBef>
                <a:spcPts val="100"/>
              </a:spcBef>
              <a:tabLst>
                <a:tab pos="1635760" algn="l"/>
                <a:tab pos="3319779" algn="l"/>
                <a:tab pos="4639945" algn="l"/>
                <a:tab pos="6086475" algn="l"/>
                <a:tab pos="6844030" algn="l"/>
                <a:tab pos="7028815" algn="l"/>
              </a:tabLst>
            </a:pP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az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ola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ak 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kes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gram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yollar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lında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çok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	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sıkça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846" y="4310951"/>
            <a:ext cx="8052434" cy="16357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5115" algn="just">
              <a:lnSpc>
                <a:spcPct val="100000"/>
              </a:lnSpc>
              <a:spcBef>
                <a:spcPts val="680"/>
              </a:spcBef>
            </a:pP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çalıştırılıyor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olacaktır.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Yazım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hataları rasgele olarak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dağılır.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Bunlardan 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bazılarını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derleyiciler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bulur,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bazıları </a:t>
            </a:r>
            <a:r>
              <a:rPr sz="2400" spc="170" dirty="0">
                <a:solidFill>
                  <a:srgbClr val="3D3C2C"/>
                </a:solidFill>
                <a:latin typeface="Verdana"/>
                <a:cs typeface="Verdana"/>
              </a:rPr>
              <a:t>da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bulunmadan 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kalır.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50787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400" dirty="0"/>
              <a:t>Temel </a:t>
            </a:r>
            <a:r>
              <a:rPr sz="3800" spc="-355" dirty="0"/>
              <a:t>Yollar</a:t>
            </a:r>
            <a:r>
              <a:rPr sz="3800" spc="-145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72846" y="1511553"/>
            <a:ext cx="8053070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Daha </a:t>
            </a:r>
            <a:r>
              <a:rPr sz="2400" spc="114" dirty="0">
                <a:solidFill>
                  <a:srgbClr val="3D3C2C"/>
                </a:solidFill>
                <a:latin typeface="Verdana"/>
                <a:cs typeface="Verdana"/>
              </a:rPr>
              <a:t>önce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çevrimsellik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karmaşıklığı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konusunda 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gördüğümüz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hesap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yöntemi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programdaki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bağımsız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yollar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bulunduktan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sonra,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kadar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sayıda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yaparak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programın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birimini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şekilde 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sınamalara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dahil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etmiş</a:t>
            </a:r>
            <a:r>
              <a:rPr sz="2400" spc="-5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oluruz.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Bağımsız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yolların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saptanması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önce,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 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çizgesel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biçime</a:t>
            </a:r>
            <a:r>
              <a:rPr sz="2400" spc="-4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çevrilir.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Bunu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yapmak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ise,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 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iş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akış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şemaları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diyagramları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iyi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başlangıç</a:t>
            </a:r>
            <a:r>
              <a:rPr sz="2400" spc="-4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noktasıdır.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50787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400" dirty="0"/>
              <a:t>Temel </a:t>
            </a:r>
            <a:r>
              <a:rPr sz="3800" spc="-355" dirty="0"/>
              <a:t>Yollar</a:t>
            </a:r>
            <a:r>
              <a:rPr sz="3800" spc="-145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1476755" y="1412747"/>
            <a:ext cx="6231636" cy="50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35965"/>
            <a:ext cx="50787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400" dirty="0"/>
              <a:t>Temel </a:t>
            </a:r>
            <a:r>
              <a:rPr sz="3800" spc="-355" dirty="0"/>
              <a:t>Yollar</a:t>
            </a:r>
            <a:r>
              <a:rPr sz="3800" spc="-145" dirty="0"/>
              <a:t> </a:t>
            </a:r>
            <a:r>
              <a:rPr sz="3800" spc="-380" dirty="0"/>
              <a:t>Sınaması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2124455" y="1284732"/>
            <a:ext cx="4465320" cy="5093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263271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440" dirty="0"/>
              <a:t>SINAMA</a:t>
            </a:r>
            <a:r>
              <a:rPr sz="3800" spc="-305" dirty="0"/>
              <a:t> </a:t>
            </a:r>
            <a:r>
              <a:rPr sz="3800" spc="-220" dirty="0"/>
              <a:t>ve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642874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700" dirty="0">
                <a:solidFill>
                  <a:srgbClr val="93C500"/>
                </a:solidFill>
                <a:latin typeface="Verdana"/>
                <a:cs typeface="Verdana"/>
              </a:rPr>
              <a:t>BÜTÜNLEŞTİRME</a:t>
            </a:r>
            <a:r>
              <a:rPr sz="3800" b="1" spc="-29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730" dirty="0">
                <a:solidFill>
                  <a:srgbClr val="93C500"/>
                </a:solidFill>
                <a:latin typeface="Verdana"/>
                <a:cs typeface="Verdana"/>
              </a:rPr>
              <a:t>STRATEJİLERİ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69" y="1727708"/>
            <a:ext cx="798512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952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Genellikle sınama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stratejisi,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stratejisi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ile 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birlikte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değerlendirilir.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Ancak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bazı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stratejileri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dışındaki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tasaları</a:t>
            </a:r>
            <a:r>
              <a:rPr sz="2400" spc="-43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hedefleyebilir.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Örneğin, yukarıdan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aşağı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aşağıdan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yukarı 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stratejileri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yöntemine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bağımlıdır. 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Ancak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işlem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yolu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gerilim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sınamaları,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sistemin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olaylar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karşısında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değişik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işlem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sıralandırmaları 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sonucunda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ulaşacağı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sonuçların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doğruluğunu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normal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şartların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üstünde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zorlandığında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dayanıklılık  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sınırını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ortaya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çıkarır.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38677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57334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204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69" y="1727708"/>
            <a:ext cx="798322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Yukarıdan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aşağı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bütünleştirmede, 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önce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sistemin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en 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düzeylerinin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sonra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aşağıya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doğru 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olan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düzeyleri,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ilgili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modüllerin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takılarak sınanmaları 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söz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konusudur.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En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noktadaki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bileşen,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birim/modül/alt</a:t>
            </a:r>
            <a:r>
              <a:rPr sz="2400" spc="-4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sistem</a:t>
            </a:r>
            <a:endParaRPr sz="2400">
              <a:latin typeface="Verdana"/>
              <a:cs typeface="Verdana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sınandıktan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sonra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alt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düzeye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geçilmelidir.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880109"/>
            <a:ext cx="3611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95" dirty="0"/>
              <a:t>Bölüm</a:t>
            </a:r>
            <a:r>
              <a:rPr sz="4400" spc="-380" dirty="0"/>
              <a:t> </a:t>
            </a:r>
            <a:r>
              <a:rPr sz="4400" spc="-365" dirty="0"/>
              <a:t>Hedefi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42594" y="1800301"/>
            <a:ext cx="755459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üretimi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boyunca,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"Doğru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Yazılımı</a:t>
            </a:r>
            <a:r>
              <a:rPr sz="2400" spc="6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mı 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üretiyoruz?"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"Yazılımı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doğru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üretiyor 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muyuz?" sorularının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yanıtlarını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araştıran 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doğrulama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geçerleme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yöntemleri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bu 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bölümde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açıklanmaktadır.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4293108"/>
            <a:ext cx="2705100" cy="169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38677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57334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204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69" y="1727708"/>
            <a:ext cx="798322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Ancak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en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üstteki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bileşenin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tam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alttaki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bileşenlerle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olan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bağlantılarının </a:t>
            </a:r>
            <a:r>
              <a:rPr sz="2400" spc="165" dirty="0">
                <a:solidFill>
                  <a:srgbClr val="3D3C2C"/>
                </a:solidFill>
                <a:latin typeface="Verdana"/>
                <a:cs typeface="Verdana"/>
              </a:rPr>
              <a:t>da 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çalışması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gerekir.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Alt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bileşenler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ise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stratejiye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göre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henüz</a:t>
            </a:r>
            <a:r>
              <a:rPr sz="2400" spc="-5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hazırlanmış 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olamazlar.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Bunların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yerine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bileşenin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sınaması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için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kullanılmak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üzere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'koçan'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programları</a:t>
            </a:r>
            <a:r>
              <a:rPr sz="2400" spc="-6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yazılır.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38677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57334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204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169" y="1727708"/>
            <a:ext cx="798385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825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Koçanlar,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alt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bileşenin,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bileşen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arayüzünü  temin</a:t>
            </a:r>
            <a:r>
              <a:rPr sz="2400" spc="7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eden,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fakat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işlevsel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hiç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şey 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yapmayan,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boş 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çerçeve</a:t>
            </a:r>
            <a:r>
              <a:rPr sz="2400" spc="-5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programlarıdır.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bileşenin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bittikten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sonra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koçanlar,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içleri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doldurularak kendi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kodlama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birim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işlemlerini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tamamladıktan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sonra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bileşen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ile 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yeniden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sınanırlar.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307975"/>
            <a:ext cx="38677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7217" y="885266"/>
            <a:ext cx="57334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204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040" y="1533144"/>
            <a:ext cx="8572500" cy="5135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41" y="428625"/>
            <a:ext cx="38677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30" dirty="0"/>
              <a:t>Yukarıdan</a:t>
            </a:r>
            <a:r>
              <a:rPr sz="3800" spc="-300" dirty="0"/>
              <a:t> </a:t>
            </a:r>
            <a:r>
              <a:rPr sz="3800" spc="-260" dirty="0"/>
              <a:t>Aşağı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8741" y="1005916"/>
            <a:ext cx="7977505" cy="286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45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800" b="1" spc="-215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800" b="1" spc="-16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800" b="1" spc="-45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800">
              <a:latin typeface="Verdana"/>
              <a:cs typeface="Verdana"/>
            </a:endParaRPr>
          </a:p>
          <a:p>
            <a:pPr marL="153670">
              <a:lnSpc>
                <a:spcPts val="2810"/>
              </a:lnSpc>
              <a:spcBef>
                <a:spcPts val="3810"/>
              </a:spcBef>
            </a:pP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Yukarıdan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aşağıya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doğru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işleminde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iki</a:t>
            </a:r>
            <a:endParaRPr sz="2400">
              <a:latin typeface="Verdana"/>
              <a:cs typeface="Verdana"/>
            </a:endParaRPr>
          </a:p>
          <a:p>
            <a:pPr marL="153670">
              <a:lnSpc>
                <a:spcPts val="2810"/>
              </a:lnSpc>
            </a:pP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yaklaşım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izlenebilir:</a:t>
            </a:r>
            <a:endParaRPr sz="2400">
              <a:latin typeface="Verdana"/>
              <a:cs typeface="Verdana"/>
            </a:endParaRPr>
          </a:p>
          <a:p>
            <a:pPr marL="153670">
              <a:lnSpc>
                <a:spcPct val="100000"/>
              </a:lnSpc>
              <a:spcBef>
                <a:spcPts val="129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1.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Yaklaşım: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Düzey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Öncelikli</a:t>
            </a:r>
            <a:r>
              <a:rPr sz="2400" spc="-43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Bütünleştirme</a:t>
            </a:r>
            <a:endParaRPr sz="2400">
              <a:latin typeface="Verdana"/>
              <a:cs typeface="Verdana"/>
            </a:endParaRPr>
          </a:p>
          <a:p>
            <a:pPr marL="153670">
              <a:lnSpc>
                <a:spcPct val="100000"/>
              </a:lnSpc>
              <a:spcBef>
                <a:spcPts val="13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2.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Yaklaşım: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Derinlik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Öncelikli</a:t>
            </a:r>
            <a:r>
              <a:rPr sz="2400" spc="-3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Bütünleştirme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261366"/>
            <a:ext cx="2958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0" dirty="0"/>
              <a:t>1.</a:t>
            </a:r>
            <a:r>
              <a:rPr spc="-310" dirty="0"/>
              <a:t> </a:t>
            </a:r>
            <a:r>
              <a:rPr spc="-375" dirty="0"/>
              <a:t>Yaklaşım: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091" y="869137"/>
            <a:ext cx="7261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85" dirty="0">
                <a:solidFill>
                  <a:srgbClr val="93C500"/>
                </a:solidFill>
                <a:latin typeface="Verdana"/>
                <a:cs typeface="Verdana"/>
              </a:rPr>
              <a:t>Düzey </a:t>
            </a:r>
            <a:r>
              <a:rPr sz="4000" b="1" spc="-265" dirty="0">
                <a:solidFill>
                  <a:srgbClr val="93C500"/>
                </a:solidFill>
                <a:latin typeface="Verdana"/>
                <a:cs typeface="Verdana"/>
              </a:rPr>
              <a:t>Öncelikli</a:t>
            </a:r>
            <a:r>
              <a:rPr sz="4000" b="1" spc="-12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48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870" y="1557020"/>
            <a:ext cx="7907020" cy="73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85115" marR="5080" indent="-273050">
              <a:lnSpc>
                <a:spcPts val="2740"/>
              </a:lnSpc>
              <a:spcBef>
                <a:spcPts val="305"/>
              </a:spcBef>
              <a:tabLst>
                <a:tab pos="1076325" algn="l"/>
                <a:tab pos="1926589" algn="l"/>
                <a:tab pos="3850640" algn="l"/>
                <a:tab pos="5518150" algn="l"/>
                <a:tab pos="727519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üs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dü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ey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başl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nı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ö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ce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aynı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düzeylerdeki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birimler</a:t>
            </a:r>
            <a:r>
              <a:rPr sz="2400" spc="-3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bütünleştirilir.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6083" y="2258567"/>
            <a:ext cx="5001767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249682"/>
            <a:ext cx="266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/>
              <a:t>2.</a:t>
            </a:r>
            <a:r>
              <a:rPr sz="3600" spc="-295" dirty="0"/>
              <a:t> </a:t>
            </a:r>
            <a:r>
              <a:rPr sz="3600" spc="-335" dirty="0"/>
              <a:t>Yaklaşım: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5693" y="798017"/>
            <a:ext cx="6799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85" dirty="0">
                <a:solidFill>
                  <a:srgbClr val="93C500"/>
                </a:solidFill>
                <a:latin typeface="Verdana"/>
                <a:cs typeface="Verdana"/>
              </a:rPr>
              <a:t>Derinlik </a:t>
            </a:r>
            <a:r>
              <a:rPr sz="3600" b="1" spc="-245" dirty="0">
                <a:solidFill>
                  <a:srgbClr val="93C500"/>
                </a:solidFill>
                <a:latin typeface="Verdana"/>
                <a:cs typeface="Verdana"/>
              </a:rPr>
              <a:t>Öncelikli</a:t>
            </a:r>
            <a:r>
              <a:rPr sz="3600" b="1" spc="-5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46" y="1215644"/>
            <a:ext cx="7911465" cy="73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85115" marR="5080" indent="-273050">
              <a:lnSpc>
                <a:spcPts val="2740"/>
              </a:lnSpc>
              <a:spcBef>
                <a:spcPts val="30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En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düzeyden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başlanır.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Birim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şemasında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bulunan 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dal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soldan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sağa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olma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üzere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ele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alınır. 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Bir</a:t>
            </a:r>
            <a:r>
              <a:rPr sz="2400" spc="3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dala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42" y="1910588"/>
            <a:ext cx="7639684" cy="739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740"/>
              </a:lnSpc>
              <a:spcBef>
                <a:spcPts val="305"/>
              </a:spcBef>
              <a:tabLst>
                <a:tab pos="1128395" algn="l"/>
                <a:tab pos="3530600" algn="l"/>
                <a:tab pos="5720715" algn="l"/>
                <a:tab pos="6901815" algn="l"/>
              </a:tabLst>
            </a:pP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r>
              <a:rPr sz="2400" spc="-310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bütü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nleştirme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iti</a:t>
            </a:r>
            <a:r>
              <a:rPr sz="2400" spc="-33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iğind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ğer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dal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n 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bütünleştirmesi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başlar.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9235" y="2612135"/>
            <a:ext cx="4535423" cy="391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37209"/>
            <a:ext cx="423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Aşağıdan</a:t>
            </a:r>
            <a:r>
              <a:rPr sz="3600" spc="-300" dirty="0"/>
              <a:t> </a:t>
            </a:r>
            <a:r>
              <a:rPr sz="3600" spc="-315" dirty="0"/>
              <a:t>Yukarıya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846" y="994973"/>
            <a:ext cx="8126095" cy="34455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815"/>
              </a:spcBef>
            </a:pPr>
            <a:r>
              <a:rPr sz="3600" b="1" spc="-330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600" b="1" spc="-210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600" b="1" spc="-12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600">
              <a:latin typeface="Verdana"/>
              <a:cs typeface="Verdana"/>
            </a:endParaRPr>
          </a:p>
          <a:p>
            <a:pPr marL="285115" marR="5080" indent="-273050" algn="just">
              <a:lnSpc>
                <a:spcPts val="3190"/>
              </a:lnSpc>
              <a:spcBef>
                <a:spcPts val="795"/>
              </a:spcBef>
            </a:pPr>
            <a:r>
              <a:rPr sz="2100" spc="-21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100" spc="-21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800" spc="165" dirty="0">
                <a:solidFill>
                  <a:srgbClr val="3D3C2C"/>
                </a:solidFill>
                <a:latin typeface="Verdana"/>
                <a:cs typeface="Verdana"/>
              </a:rPr>
              <a:t>Önce </a:t>
            </a:r>
            <a:r>
              <a:rPr sz="2800" spc="40" dirty="0">
                <a:solidFill>
                  <a:srgbClr val="3D3C2C"/>
                </a:solidFill>
                <a:latin typeface="Verdana"/>
                <a:cs typeface="Verdana"/>
              </a:rPr>
              <a:t>en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alt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düzeydeki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işçi </a:t>
            </a:r>
            <a:r>
              <a:rPr sz="2800" spc="-150" dirty="0">
                <a:solidFill>
                  <a:srgbClr val="3D3C2C"/>
                </a:solidFill>
                <a:latin typeface="Verdana"/>
                <a:cs typeface="Verdana"/>
              </a:rPr>
              <a:t>birimleri </a:t>
            </a:r>
            <a:r>
              <a:rPr sz="2800" spc="-155" dirty="0">
                <a:solidFill>
                  <a:srgbClr val="3D3C2C"/>
                </a:solidFill>
                <a:latin typeface="Verdana"/>
                <a:cs typeface="Verdana"/>
              </a:rPr>
              <a:t>sınanır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800" spc="-155" dirty="0">
                <a:solidFill>
                  <a:srgbClr val="3D3C2C"/>
                </a:solidFill>
                <a:latin typeface="Verdana"/>
                <a:cs typeface="Verdana"/>
              </a:rPr>
              <a:t>üstteki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birimle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gerektiğinde </a:t>
            </a:r>
            <a:r>
              <a:rPr sz="2800" spc="45" dirty="0">
                <a:solidFill>
                  <a:srgbClr val="3D3C2C"/>
                </a:solidFill>
                <a:latin typeface="Verdana"/>
                <a:cs typeface="Verdana"/>
              </a:rPr>
              <a:t>bu  </a:t>
            </a:r>
            <a:r>
              <a:rPr sz="2800" spc="-200" dirty="0">
                <a:solidFill>
                  <a:srgbClr val="3D3C2C"/>
                </a:solidFill>
                <a:latin typeface="Verdana"/>
                <a:cs typeface="Verdana"/>
              </a:rPr>
              <a:t>üst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bileşen,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800" spc="-270" dirty="0">
                <a:solidFill>
                  <a:srgbClr val="3D3C2C"/>
                </a:solidFill>
                <a:latin typeface="Verdana"/>
                <a:cs typeface="Verdana"/>
              </a:rPr>
              <a:t>'</a:t>
            </a:r>
            <a:r>
              <a:rPr sz="2800" b="1" spc="-270" dirty="0">
                <a:solidFill>
                  <a:srgbClr val="3D3C2C"/>
                </a:solidFill>
                <a:latin typeface="Verdana"/>
                <a:cs typeface="Verdana"/>
              </a:rPr>
              <a:t>sürücü</a:t>
            </a:r>
            <a:r>
              <a:rPr sz="2800" spc="-270" dirty="0">
                <a:solidFill>
                  <a:srgbClr val="3D3C2C"/>
                </a:solidFill>
                <a:latin typeface="Verdana"/>
                <a:cs typeface="Verdana"/>
              </a:rPr>
              <a:t>'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800" spc="-150" dirty="0">
                <a:solidFill>
                  <a:srgbClr val="3D3C2C"/>
                </a:solidFill>
                <a:latin typeface="Verdana"/>
                <a:cs typeface="Verdana"/>
              </a:rPr>
              <a:t>temsil</a:t>
            </a:r>
            <a:r>
              <a:rPr sz="2800" spc="-4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edilir.</a:t>
            </a:r>
            <a:endParaRPr sz="2800">
              <a:latin typeface="Verdana"/>
              <a:cs typeface="Verdana"/>
            </a:endParaRPr>
          </a:p>
          <a:p>
            <a:pPr marL="285115" marR="5715" indent="-273050" algn="just">
              <a:lnSpc>
                <a:spcPct val="95000"/>
              </a:lnSpc>
              <a:spcBef>
                <a:spcPts val="1945"/>
              </a:spcBef>
            </a:pPr>
            <a:r>
              <a:rPr sz="2100" spc="-3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Yine </a:t>
            </a:r>
            <a:r>
              <a:rPr sz="2800" spc="85" dirty="0">
                <a:solidFill>
                  <a:srgbClr val="3D3C2C"/>
                </a:solidFill>
                <a:latin typeface="Verdana"/>
                <a:cs typeface="Verdana"/>
              </a:rPr>
              <a:t>amaç, 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çalışmasa bile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arayüz 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oluşturacak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alt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bileşenin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sınanmasını  </a:t>
            </a:r>
            <a:r>
              <a:rPr sz="2800" spc="35" dirty="0">
                <a:solidFill>
                  <a:srgbClr val="3D3C2C"/>
                </a:solidFill>
                <a:latin typeface="Verdana"/>
                <a:cs typeface="Verdana"/>
              </a:rPr>
              <a:t>sağlayacak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birim</a:t>
            </a:r>
            <a:r>
              <a:rPr sz="2800" spc="-5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edinmektir.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37209"/>
            <a:ext cx="423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Aşağıdan</a:t>
            </a:r>
            <a:r>
              <a:rPr sz="3600" spc="-300" dirty="0"/>
              <a:t> </a:t>
            </a:r>
            <a:r>
              <a:rPr sz="3600" spc="-315" dirty="0"/>
              <a:t>Yukarıya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846" y="1085545"/>
            <a:ext cx="8126730" cy="331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600" b="1" spc="-210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600" b="1" spc="-12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6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95000"/>
              </a:lnSpc>
              <a:spcBef>
                <a:spcPts val="2420"/>
              </a:spcBef>
            </a:pPr>
            <a:r>
              <a:rPr sz="2100" spc="-114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kez </a:t>
            </a:r>
            <a:r>
              <a:rPr sz="2800" spc="-10" dirty="0">
                <a:solidFill>
                  <a:srgbClr val="3D3C2C"/>
                </a:solidFill>
                <a:latin typeface="Verdana"/>
                <a:cs typeface="Verdana"/>
              </a:rPr>
              <a:t>kodlama,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sınama  </a:t>
            </a:r>
            <a:r>
              <a:rPr sz="2800" spc="-5" dirty="0">
                <a:solidFill>
                  <a:srgbClr val="3D3C2C"/>
                </a:solidFill>
                <a:latin typeface="Verdana"/>
                <a:cs typeface="Verdana"/>
              </a:rPr>
              <a:t>aşağı 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düzeylerden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yukarı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düzeylere 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doğru  </a:t>
            </a:r>
            <a:r>
              <a:rPr sz="2800" spc="-155" dirty="0">
                <a:solidFill>
                  <a:srgbClr val="3D3C2C"/>
                </a:solidFill>
                <a:latin typeface="Verdana"/>
                <a:cs typeface="Verdana"/>
              </a:rPr>
              <a:t>gelişir </a:t>
            </a:r>
            <a:r>
              <a:rPr sz="2800" spc="1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yukarı 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düzeylerde </a:t>
            </a:r>
            <a:r>
              <a:rPr sz="2800" spc="145" dirty="0">
                <a:solidFill>
                  <a:srgbClr val="3D3C2C"/>
                </a:solidFill>
                <a:latin typeface="Verdana"/>
                <a:cs typeface="Verdana"/>
              </a:rPr>
              <a:t>önce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sürücü 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yazılan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birimler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sonra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gerçekleriyle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yer  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değiştirerek </a:t>
            </a:r>
            <a:r>
              <a:rPr sz="2800" spc="130" dirty="0">
                <a:solidFill>
                  <a:srgbClr val="3D3C2C"/>
                </a:solidFill>
                <a:latin typeface="Verdana"/>
                <a:cs typeface="Verdana"/>
              </a:rPr>
              <a:t>o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düzeyin </a:t>
            </a:r>
            <a:r>
              <a:rPr sz="2800" spc="-120" dirty="0">
                <a:solidFill>
                  <a:srgbClr val="3D3C2C"/>
                </a:solidFill>
                <a:latin typeface="Verdana"/>
                <a:cs typeface="Verdana"/>
              </a:rPr>
              <a:t>birimleri/alt </a:t>
            </a:r>
            <a:r>
              <a:rPr sz="2800" spc="-170" dirty="0">
                <a:solidFill>
                  <a:srgbClr val="3D3C2C"/>
                </a:solidFill>
                <a:latin typeface="Verdana"/>
                <a:cs typeface="Verdana"/>
              </a:rPr>
              <a:t>sistemleri 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olurlar.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37209"/>
            <a:ext cx="423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Aşağıdan</a:t>
            </a:r>
            <a:r>
              <a:rPr sz="3600" spc="-300" dirty="0"/>
              <a:t> </a:t>
            </a:r>
            <a:r>
              <a:rPr sz="3600" spc="-315" dirty="0"/>
              <a:t>Yukarıya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7217" y="1085545"/>
            <a:ext cx="5432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30" dirty="0">
                <a:solidFill>
                  <a:srgbClr val="93C500"/>
                </a:solidFill>
                <a:latin typeface="Verdana"/>
                <a:cs typeface="Verdana"/>
              </a:rPr>
              <a:t>Sınama </a:t>
            </a:r>
            <a:r>
              <a:rPr sz="3600" b="1" spc="-210" dirty="0">
                <a:solidFill>
                  <a:srgbClr val="93C500"/>
                </a:solidFill>
                <a:latin typeface="Verdana"/>
                <a:cs typeface="Verdana"/>
              </a:rPr>
              <a:t>ve</a:t>
            </a:r>
            <a:r>
              <a:rPr sz="3600" b="1" spc="-145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rgbClr val="93C500"/>
                </a:solidFill>
                <a:latin typeface="Verdana"/>
                <a:cs typeface="Verdana"/>
              </a:rPr>
              <a:t>Bütünleştirme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1700783"/>
            <a:ext cx="7200900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016" y="656590"/>
            <a:ext cx="5253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85" dirty="0"/>
              <a:t> </a:t>
            </a:r>
            <a:r>
              <a:rPr spc="-525" dirty="0"/>
              <a:t>PLANLAMASI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389379"/>
            <a:ext cx="7982584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825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işlemi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çok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kapsamlıdır. 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plan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güdümünde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gerçekleştirilmelidir.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Böyle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planın temel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bileşenleri 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önceki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sayfalarda</a:t>
            </a:r>
            <a:r>
              <a:rPr sz="2400" spc="-3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belirtilmiştir.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yaşam döngüsünün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süreçlerine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koşut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olarak, 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farklı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ayrıntı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düzeylerinde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birden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fazla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planı 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hazırlanır.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4149852"/>
            <a:ext cx="5039868" cy="1639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673734"/>
            <a:ext cx="1188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Giriş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4169" y="1584705"/>
            <a:ext cx="805497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tabLst>
                <a:tab pos="2997200" algn="l"/>
                <a:tab pos="593534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belirtimlerinin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proje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yaşam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sürecindeki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etkinlik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sonunda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alınan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çıktıların,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tamam,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doğru, 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açık ve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önceki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belirtimleri tutarlı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betimler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duru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mda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oldu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ğ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un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oğrul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mas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Verdana"/>
              <a:cs typeface="Verdana"/>
            </a:endParaRPr>
          </a:p>
          <a:p>
            <a:pPr marL="285115" marR="5715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Proje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süresince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etkinlik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ürününün 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teknik 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yeterliliğinin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değerlendirilmesi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uygun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çözüm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elde 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edilene 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kadar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aktivitenin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tekrarına 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sebep</a:t>
            </a:r>
            <a:r>
              <a:rPr sz="2400" spc="8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olması.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016" y="656590"/>
            <a:ext cx="5253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85" dirty="0"/>
              <a:t> </a:t>
            </a:r>
            <a:r>
              <a:rPr spc="-525" dirty="0"/>
              <a:t>PLANLAMASI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5" y="1845564"/>
            <a:ext cx="5783579" cy="3814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016" y="656590"/>
            <a:ext cx="5253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85" dirty="0"/>
              <a:t> </a:t>
            </a:r>
            <a:r>
              <a:rPr spc="-525" dirty="0"/>
              <a:t>PLANLAMASI</a:t>
            </a:r>
          </a:p>
        </p:txBody>
      </p:sp>
      <p:sp>
        <p:nvSpPr>
          <p:cNvPr id="3" name="object 3"/>
          <p:cNvSpPr/>
          <p:nvPr/>
        </p:nvSpPr>
        <p:spPr>
          <a:xfrm>
            <a:off x="2058923" y="1484375"/>
            <a:ext cx="4991100" cy="3313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946" y="4971669"/>
            <a:ext cx="798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5280" algn="l"/>
                <a:tab pos="2988945" algn="l"/>
                <a:tab pos="3882390" algn="l"/>
                <a:tab pos="5259070" algn="l"/>
                <a:tab pos="6578600" algn="l"/>
                <a:tab pos="757555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pla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lar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430" dirty="0">
                <a:solidFill>
                  <a:srgbClr val="3D3C2C"/>
                </a:solidFill>
                <a:latin typeface="Verdana"/>
                <a:cs typeface="Verdana"/>
              </a:rPr>
              <a:t>;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8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(Modü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Sın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Plan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742" y="5337149"/>
            <a:ext cx="7706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287780" algn="l"/>
                <a:tab pos="2755265" algn="l"/>
                <a:tab pos="4259580" algn="l"/>
                <a:tab pos="6581775" algn="l"/>
              </a:tabLst>
            </a:pPr>
            <a:r>
              <a:rPr sz="2400" spc="-4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tem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nam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anlar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Bütü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nleş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Sı</a:t>
            </a:r>
            <a:r>
              <a:rPr sz="2400" spc="-28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8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742" y="5703519"/>
            <a:ext cx="6316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2571750" algn="l"/>
                <a:tab pos="3958590" algn="l"/>
                <a:tab pos="5383530" algn="l"/>
              </a:tabLst>
            </a:pP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Planları,	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Kabul	</a:t>
            </a:r>
            <a:r>
              <a:rPr sz="2400" spc="-45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am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Pl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nları,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em 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Planları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biçimindedir.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726135"/>
            <a:ext cx="5114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45" dirty="0"/>
              <a:t> </a:t>
            </a:r>
            <a:r>
              <a:rPr spc="-815" dirty="0"/>
              <a:t>BELİRTİMLERİ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169" y="1800301"/>
            <a:ext cx="798449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7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belirtimleri,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işleminin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nasıl 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yapılacağına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ilişkin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ayrıntıları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içerir.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ayrıtılar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temel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olarak: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sınanan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program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modülü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ya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70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modüllerinin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adları,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türü,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stratejisi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(beyaz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kutu,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temel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yollar</a:t>
            </a:r>
            <a:r>
              <a:rPr sz="2400" spc="-5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vb.),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verileri,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senaryoları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türündeki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bilgileri</a:t>
            </a:r>
            <a:r>
              <a:rPr sz="2400" spc="-3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içerir.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726135"/>
            <a:ext cx="5114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45" dirty="0"/>
              <a:t> </a:t>
            </a:r>
            <a:r>
              <a:rPr spc="-815" dirty="0"/>
              <a:t>BELİRTİMLERİ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169" y="1800301"/>
            <a:ext cx="7981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3375" algn="l"/>
                <a:tab pos="3185795" algn="l"/>
                <a:tab pos="3921760" algn="l"/>
                <a:tab pos="5944870" algn="l"/>
                <a:tab pos="6950709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ve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le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elle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hazır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as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ç</a:t>
            </a:r>
            <a:r>
              <a:rPr sz="2400" spc="2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ğu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za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965" y="2166620"/>
            <a:ext cx="342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8870" algn="l"/>
                <a:tab pos="3044190" algn="l"/>
              </a:tabLst>
            </a:pP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kolay	o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ya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9" y="2166620"/>
            <a:ext cx="61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593" y="2166620"/>
            <a:ext cx="173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885" algn="l"/>
              </a:tabLst>
            </a:pP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ola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965" y="2532379"/>
            <a:ext cx="33451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6760" algn="l"/>
              </a:tabLst>
            </a:pP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durumda,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otomatik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9234" y="2166620"/>
            <a:ext cx="1235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zaman  </a:t>
            </a:r>
            <a:r>
              <a:rPr sz="2400" spc="-33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2088" y="2532379"/>
            <a:ext cx="723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4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7450" y="2532379"/>
            <a:ext cx="98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üreten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6965" y="2897835"/>
            <a:ext cx="2280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ogramla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dan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88100" y="2897835"/>
            <a:ext cx="2140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yararlanılabilir.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169" y="3703066"/>
            <a:ext cx="455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6260" algn="l"/>
                <a:tab pos="393700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sen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ryolar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9420" y="3703066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sın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6909" y="3703066"/>
            <a:ext cx="149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sen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osu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965" y="4068826"/>
            <a:ext cx="1978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ürete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eye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9420" y="4068826"/>
            <a:ext cx="1051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ola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1418" y="4068826"/>
            <a:ext cx="124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biçimde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6965" y="4434967"/>
            <a:ext cx="221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hazırl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alıdı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5961" y="4068826"/>
            <a:ext cx="13042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ardı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cı 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Zira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3432" y="4434967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7743" y="4434967"/>
            <a:ext cx="193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be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mle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6965" y="4800727"/>
            <a:ext cx="627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8470" algn="l"/>
                <a:tab pos="4211955" algn="l"/>
                <a:tab pos="5560695" algn="l"/>
              </a:tabLst>
            </a:pP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hazırl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ında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te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el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65" dirty="0">
                <a:solidFill>
                  <a:srgbClr val="3D3C2C"/>
                </a:solidFill>
                <a:latin typeface="Verdana"/>
                <a:cs typeface="Verdana"/>
              </a:rPr>
              <a:t>ama</a:t>
            </a:r>
            <a:r>
              <a:rPr sz="2400" spc="110" dirty="0">
                <a:solidFill>
                  <a:srgbClr val="3D3C2C"/>
                </a:solidFill>
                <a:latin typeface="Verdana"/>
                <a:cs typeface="Verdana"/>
              </a:rPr>
              <a:t>ç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et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k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3818" y="4800727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965" y="5166486"/>
            <a:ext cx="564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yapılması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rehber</a:t>
            </a:r>
            <a:r>
              <a:rPr sz="2400" spc="-6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oluşturmasıdır.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726135"/>
            <a:ext cx="5114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65" dirty="0"/>
              <a:t>SINAMA</a:t>
            </a:r>
            <a:r>
              <a:rPr spc="-245" dirty="0"/>
              <a:t> </a:t>
            </a:r>
            <a:r>
              <a:rPr spc="-815" dirty="0"/>
              <a:t>BELİRTİMLERİ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169" y="1800301"/>
            <a:ext cx="6204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işlemi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sonrasında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400" spc="-5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belirtimlere,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4303" y="3922521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1418" y="3922521"/>
            <a:ext cx="1245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ra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orları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169" y="2532757"/>
            <a:ext cx="5005705" cy="2146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sınamayı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yapan,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tarihi,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0000"/>
              </a:lnSpc>
              <a:spcBef>
                <a:spcPts val="290"/>
              </a:spcBef>
              <a:tabLst>
                <a:tab pos="1864360" algn="l"/>
                <a:tab pos="3288029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bulunan hatalar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</a:t>
            </a:r>
            <a:r>
              <a:rPr sz="2400" spc="-6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açıklamaları 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türündeki	bilgiler	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eklenerek 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oluşturulur.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9495" y="2205227"/>
            <a:ext cx="8139683" cy="3744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11123" y="2060448"/>
            <a:ext cx="7975092" cy="3529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63880" y="1886711"/>
            <a:ext cx="8040623" cy="406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4276" y="2205227"/>
            <a:ext cx="7828788" cy="352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64463" y="2133600"/>
            <a:ext cx="7865364" cy="3425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673734"/>
            <a:ext cx="1188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Giriş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4169" y="1584705"/>
            <a:ext cx="805434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Projenin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aşaması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süresince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geliştirilen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anahtar 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belirtimlerin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önceki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belirtimlerle</a:t>
            </a:r>
            <a:r>
              <a:rPr sz="2400" spc="5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karşılaştırılması.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Verdana"/>
              <a:cs typeface="Verdana"/>
            </a:endParaRPr>
          </a:p>
          <a:p>
            <a:pPr marL="285115" marR="635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ürünlerinin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tüm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uygulanabilir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gerekleri 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sağladığının gerçeklenmesi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için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sınamaların 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hazırlanıp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yürütülmesi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biçiminde</a:t>
            </a:r>
            <a:r>
              <a:rPr sz="2400" spc="-4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özetlenebilir.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4169" y="1934083"/>
            <a:ext cx="798512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62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sırasında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bulunan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her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hata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için,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değişiklik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kontrol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sistemine</a:t>
            </a:r>
            <a:r>
              <a:rPr sz="2400" spc="6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3D3C2C"/>
                </a:solidFill>
                <a:latin typeface="Verdana"/>
                <a:cs typeface="Verdana"/>
              </a:rPr>
              <a:t>(DKS),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"Yazılım 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Değişiklik 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İsteği" 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türünde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kayıt 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girilir.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Hatalar, </a:t>
            </a:r>
            <a:r>
              <a:rPr sz="2400" spc="-254" dirty="0">
                <a:solidFill>
                  <a:srgbClr val="3D3C2C"/>
                </a:solidFill>
                <a:latin typeface="Verdana"/>
                <a:cs typeface="Verdana"/>
              </a:rPr>
              <a:t>DKS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kayıtlarında 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aşağıdaki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gibi gruplara</a:t>
            </a:r>
            <a:r>
              <a:rPr sz="2400" spc="-5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ayrılabilir: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12700" marR="8890" indent="340995" algn="just">
              <a:lnSpc>
                <a:spcPct val="100000"/>
              </a:lnSpc>
            </a:pPr>
            <a:r>
              <a:rPr sz="2400" b="1" spc="-210" dirty="0">
                <a:solidFill>
                  <a:srgbClr val="3D3C2C"/>
                </a:solidFill>
                <a:latin typeface="Verdana"/>
                <a:cs typeface="Verdana"/>
              </a:rPr>
              <a:t>Onulmaz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Hatalar: </a:t>
            </a:r>
            <a:r>
              <a:rPr sz="2400" spc="-365" dirty="0">
                <a:solidFill>
                  <a:srgbClr val="3D3C2C"/>
                </a:solidFill>
                <a:latin typeface="Verdana"/>
                <a:cs typeface="Verdana"/>
              </a:rPr>
              <a:t>BT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projesinin gidişini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ya </a:t>
            </a:r>
            <a:r>
              <a:rPr sz="2400" spc="165" dirty="0">
                <a:solidFill>
                  <a:srgbClr val="3D3C2C"/>
                </a:solidFill>
                <a:latin typeface="Verdana"/>
                <a:cs typeface="Verdana"/>
              </a:rPr>
              <a:t>da 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birden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fazla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aşama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gerileten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ya </a:t>
            </a:r>
            <a:r>
              <a:rPr sz="2400" spc="170" dirty="0">
                <a:solidFill>
                  <a:srgbClr val="3D3C2C"/>
                </a:solidFill>
                <a:latin typeface="Verdana"/>
                <a:cs typeface="Verdana"/>
              </a:rPr>
              <a:t>da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düzeltilmesi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mümkün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olmayan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hatalardır.</a:t>
            </a:r>
            <a:endParaRPr sz="2400">
              <a:latin typeface="Verdana"/>
              <a:cs typeface="Verdana"/>
            </a:endParaRPr>
          </a:p>
          <a:p>
            <a:pPr marL="12700" marR="5080" indent="340995" algn="just">
              <a:lnSpc>
                <a:spcPct val="100000"/>
              </a:lnSpc>
              <a:spcBef>
                <a:spcPts val="580"/>
              </a:spcBef>
            </a:pPr>
            <a:r>
              <a:rPr sz="2400" b="1" spc="-280" dirty="0">
                <a:solidFill>
                  <a:srgbClr val="3D3C2C"/>
                </a:solidFill>
                <a:latin typeface="Verdana"/>
                <a:cs typeface="Verdana"/>
              </a:rPr>
              <a:t>Büyük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Hatalar: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Projenin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kritik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yolunu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etkileyen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önemli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düzeltme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gerektiren</a:t>
            </a:r>
            <a:r>
              <a:rPr sz="2400" spc="-48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hatalardır.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5968" y="3963923"/>
            <a:ext cx="303530" cy="1487805"/>
            <a:chOff x="505968" y="3963923"/>
            <a:chExt cx="303530" cy="1487805"/>
          </a:xfrm>
        </p:grpSpPr>
        <p:sp>
          <p:nvSpPr>
            <p:cNvPr id="5" name="object 5"/>
            <p:cNvSpPr/>
            <p:nvPr/>
          </p:nvSpPr>
          <p:spPr>
            <a:xfrm>
              <a:off x="505968" y="3963923"/>
              <a:ext cx="303275" cy="303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968" y="5148071"/>
              <a:ext cx="303275" cy="303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89" rIns="0" bIns="0" rtlCol="0">
            <a:spAutoFit/>
          </a:bodyPr>
          <a:lstStyle/>
          <a:p>
            <a:pPr marL="227965" marR="5080">
              <a:lnSpc>
                <a:spcPct val="100000"/>
              </a:lnSpc>
              <a:spcBef>
                <a:spcPts val="100"/>
              </a:spcBef>
            </a:pPr>
            <a:r>
              <a:rPr sz="3600" spc="-315" dirty="0"/>
              <a:t>YAŞAM </a:t>
            </a:r>
            <a:r>
              <a:rPr sz="3600" spc="-390" dirty="0"/>
              <a:t>DÖNGÜSÜ </a:t>
            </a:r>
            <a:r>
              <a:rPr sz="3600" spc="-295" dirty="0"/>
              <a:t>BOYUNCA  </a:t>
            </a:r>
            <a:r>
              <a:rPr sz="3600" spc="-415" dirty="0"/>
              <a:t>SINAMA</a:t>
            </a:r>
            <a:r>
              <a:rPr sz="3600" spc="-229" dirty="0"/>
              <a:t> </a:t>
            </a:r>
            <a:r>
              <a:rPr sz="3600" spc="-725" dirty="0"/>
              <a:t>ETKİNLİKLERİ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4169" y="2161159"/>
            <a:ext cx="798385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indent="340995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3D3C2C"/>
                </a:solidFill>
                <a:latin typeface="Verdana"/>
                <a:cs typeface="Verdana"/>
              </a:rPr>
              <a:t>Küçük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Hatalar: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Projeyi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engellemeyen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giderilmesi 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az </a:t>
            </a:r>
            <a:r>
              <a:rPr sz="2400" spc="204" dirty="0">
                <a:solidFill>
                  <a:srgbClr val="3D3C2C"/>
                </a:solidFill>
                <a:latin typeface="Verdana"/>
                <a:cs typeface="Verdana"/>
              </a:rPr>
              <a:t>çaba</a:t>
            </a:r>
            <a:r>
              <a:rPr sz="2400" spc="-4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gerektiren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hatalardır.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 marR="5080" indent="426720">
              <a:lnSpc>
                <a:spcPct val="100000"/>
              </a:lnSpc>
              <a:tabLst>
                <a:tab pos="1748155" algn="l"/>
                <a:tab pos="3138805" algn="l"/>
                <a:tab pos="4912995" algn="l"/>
                <a:tab pos="6026785" algn="l"/>
                <a:tab pos="6790690" algn="l"/>
              </a:tabLst>
            </a:pPr>
            <a:r>
              <a:rPr sz="2400" b="1" spc="-45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ekil</a:t>
            </a:r>
            <a:r>
              <a:rPr sz="2400" b="1" spc="-26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b="1" spc="-204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b="1" spc="-10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b="1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b="1" spc="-229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2400" b="1" spc="-17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b="1" spc="-220" dirty="0">
                <a:solidFill>
                  <a:srgbClr val="3D3C2C"/>
                </a:solidFill>
                <a:latin typeface="Verdana"/>
                <a:cs typeface="Verdana"/>
              </a:rPr>
              <a:t>talar</a:t>
            </a:r>
            <a:r>
              <a:rPr sz="2400" b="1" spc="-295" dirty="0">
                <a:solidFill>
                  <a:srgbClr val="3D3C2C"/>
                </a:solidFill>
                <a:latin typeface="Verdana"/>
                <a:cs typeface="Verdana"/>
              </a:rPr>
              <a:t>:</a:t>
            </a:r>
            <a:r>
              <a:rPr sz="2400" b="1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Hecelem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ha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as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önems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z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hatalardır.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5216" y="2212848"/>
            <a:ext cx="329565" cy="1560830"/>
            <a:chOff x="585216" y="2212848"/>
            <a:chExt cx="329565" cy="1560830"/>
          </a:xfrm>
        </p:grpSpPr>
        <p:sp>
          <p:nvSpPr>
            <p:cNvPr id="5" name="object 5"/>
            <p:cNvSpPr/>
            <p:nvPr/>
          </p:nvSpPr>
          <p:spPr>
            <a:xfrm>
              <a:off x="611124" y="3471672"/>
              <a:ext cx="303276" cy="3017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5216" y="2212848"/>
              <a:ext cx="303275" cy="303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60794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2351659"/>
            <a:ext cx="77660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400" spc="509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kısımda,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gerçek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yaşam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ortamında, </a:t>
            </a:r>
            <a:r>
              <a:rPr sz="2400" b="1" spc="-110" dirty="0">
                <a:solidFill>
                  <a:srgbClr val="3D3C2C"/>
                </a:solidFill>
                <a:latin typeface="Verdana"/>
                <a:cs typeface="Verdana"/>
              </a:rPr>
              <a:t>Oracle  </a:t>
            </a:r>
            <a:r>
              <a:rPr sz="2400" b="1" spc="-235" dirty="0">
                <a:solidFill>
                  <a:srgbClr val="3D3C2C"/>
                </a:solidFill>
                <a:latin typeface="Verdana"/>
                <a:cs typeface="Verdana"/>
              </a:rPr>
              <a:t>Designer </a:t>
            </a:r>
            <a:r>
              <a:rPr sz="2400" b="1" spc="-204" dirty="0">
                <a:solidFill>
                  <a:srgbClr val="3D3C2C"/>
                </a:solidFill>
                <a:latin typeface="Verdana"/>
                <a:cs typeface="Verdana"/>
              </a:rPr>
              <a:t>CASE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aracı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b="1" spc="-180" dirty="0">
                <a:solidFill>
                  <a:srgbClr val="3D3C2C"/>
                </a:solidFill>
                <a:latin typeface="Verdana"/>
                <a:cs typeface="Verdana"/>
              </a:rPr>
              <a:t>Developer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görsel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yazılım 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geliştirme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platformu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kullanılarak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geliştirilen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yazılım 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modüllerinin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sınanması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işleminin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nasıl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yapılacağı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buraya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kadar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açıklanan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yöntemlerinin 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nasıl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uygulandıkları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</a:t>
            </a:r>
            <a:r>
              <a:rPr sz="2400" spc="6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örnek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üzerinde  anlatılmaktadır.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7839075" cy="4980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64664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  <a:p>
            <a:pPr marL="354965" marR="7620" indent="-273050" algn="just">
              <a:lnSpc>
                <a:spcPct val="100000"/>
              </a:lnSpc>
              <a:spcBef>
                <a:spcPts val="11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Oracle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Developer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kullanılarak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geliştirilen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her 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b="1" spc="-120" dirty="0">
                <a:solidFill>
                  <a:srgbClr val="3D3C2C"/>
                </a:solidFill>
                <a:latin typeface="Verdana"/>
                <a:cs typeface="Verdana"/>
              </a:rPr>
              <a:t>form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lardan</a:t>
            </a:r>
            <a:r>
              <a:rPr sz="2400" spc="-2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oluşur.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354965" marR="8255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form,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ekran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ekranda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yapılan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işlemlere  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karşılık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gelen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PL/SQL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kodları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biçiminde</a:t>
            </a:r>
            <a:r>
              <a:rPr sz="2400" spc="-6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tanımlanır.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35496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örnekte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elimizde,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işlemine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koşulacak</a:t>
            </a:r>
            <a:r>
              <a:rPr sz="2400" spc="-4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uygulamanın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çeşitli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işlevlerine 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ilişkin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dizi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form 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olduğunu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düşünebiliriz.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7855584" cy="2294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81175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510"/>
              </a:spcBef>
              <a:tabLst>
                <a:tab pos="799465" algn="l"/>
                <a:tab pos="2095500" algn="l"/>
                <a:tab pos="2710815" algn="l"/>
                <a:tab pos="3790315" algn="l"/>
                <a:tab pos="5541645" algn="l"/>
                <a:tab pos="703707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örn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kte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sö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uygulama,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2000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'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fazla</a:t>
            </a:r>
            <a:endParaRPr sz="24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  <a:spcBef>
                <a:spcPts val="5"/>
              </a:spcBef>
              <a:tabLst>
                <a:tab pos="1528445" algn="l"/>
                <a:tab pos="2444115" algn="l"/>
                <a:tab pos="3653154" algn="l"/>
                <a:tab pos="4629785" algn="l"/>
                <a:tab pos="6257925" algn="l"/>
              </a:tabLst>
            </a:pP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kul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anıcı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olan,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ülke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çe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yörel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4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400" spc="160" dirty="0">
                <a:solidFill>
                  <a:srgbClr val="3D3C2C"/>
                </a:solidFill>
                <a:latin typeface="Verdana"/>
                <a:cs typeface="Verdana"/>
              </a:rPr>
              <a:t>ğ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1641" y="3251708"/>
            <a:ext cx="3970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3589654" algn="l"/>
              </a:tabLst>
            </a:pP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80" dirty="0">
                <a:solidFill>
                  <a:srgbClr val="3D3C2C"/>
                </a:solidFill>
                <a:latin typeface="Verdana"/>
                <a:cs typeface="Verdana"/>
              </a:rPr>
              <a:t>ç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tas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arl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ş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ve 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Developer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691" y="3617467"/>
            <a:ext cx="1672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formundan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643" y="3251708"/>
            <a:ext cx="32397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15464" algn="l"/>
                <a:tab pos="2085339" algn="l"/>
              </a:tabLst>
            </a:pP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lerde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çalış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28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ak 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1000'den	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fazla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oluşmaktadır.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7856855" cy="514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81810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  <a:p>
            <a:pPr marL="374650" marR="5080" indent="-273050" algn="just">
              <a:lnSpc>
                <a:spcPct val="100000"/>
              </a:lnSpc>
              <a:spcBef>
                <a:spcPts val="251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Uygulamanın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aşamasına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gelmesi,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2 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yıllık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bir 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süre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yaklaşık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100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kişi-yıl'lık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iş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gücü  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gerektirmiştir.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374650" marR="5715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Uygulama beş </a:t>
            </a:r>
            <a:r>
              <a:rPr sz="2400" spc="114" dirty="0">
                <a:solidFill>
                  <a:srgbClr val="3D3C2C"/>
                </a:solidFill>
                <a:latin typeface="Verdana"/>
                <a:cs typeface="Verdana"/>
              </a:rPr>
              <a:t>ana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kümeye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bölünmüş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her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küme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belirli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sayıda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bilgi</a:t>
            </a:r>
            <a:r>
              <a:rPr sz="2400" spc="-6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sistemini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içermektedir.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101600">
              <a:lnSpc>
                <a:spcPct val="100000"/>
              </a:lnSpc>
              <a:tabLst>
                <a:tab pos="459740" algn="l"/>
                <a:tab pos="1804035" algn="l"/>
                <a:tab pos="2977515" algn="l"/>
                <a:tab pos="3568065" algn="l"/>
                <a:tab pos="4415155" algn="l"/>
                <a:tab pos="561467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Toplam	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olarak	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30	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bilgi	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sistemi	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bulunmaktadır.</a:t>
            </a:r>
            <a:endParaRPr sz="2400">
              <a:latin typeface="Verdana"/>
              <a:cs typeface="Verdana"/>
            </a:endParaRPr>
          </a:p>
          <a:p>
            <a:pPr marL="374650">
              <a:lnSpc>
                <a:spcPct val="100000"/>
              </a:lnSpc>
            </a:pP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Uygulama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sıra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düzeni 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Şekil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7.10'da</a:t>
            </a:r>
            <a:r>
              <a:rPr sz="2400" spc="-5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verilmektedir.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71932"/>
            <a:ext cx="3865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75" dirty="0"/>
              <a:t>BİR</a:t>
            </a:r>
            <a:r>
              <a:rPr spc="-790" dirty="0"/>
              <a:t> </a:t>
            </a:r>
            <a:r>
              <a:rPr spc="-395" dirty="0"/>
              <a:t>UYGULAMA: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82217"/>
            <a:ext cx="60794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320" dirty="0">
                <a:solidFill>
                  <a:srgbClr val="93C500"/>
                </a:solidFill>
                <a:latin typeface="Verdana"/>
                <a:cs typeface="Verdana"/>
              </a:rPr>
              <a:t>Görsel </a:t>
            </a:r>
            <a:r>
              <a:rPr sz="4000" b="1" spc="-400" dirty="0">
                <a:solidFill>
                  <a:srgbClr val="93C500"/>
                </a:solidFill>
                <a:latin typeface="Verdana"/>
                <a:cs typeface="Verdana"/>
              </a:rPr>
              <a:t>Yazılım </a:t>
            </a:r>
            <a:r>
              <a:rPr sz="4000" b="1" spc="-375" dirty="0">
                <a:solidFill>
                  <a:srgbClr val="93C500"/>
                </a:solidFill>
                <a:latin typeface="Verdana"/>
                <a:cs typeface="Verdana"/>
              </a:rPr>
              <a:t>Geliştirme  </a:t>
            </a:r>
            <a:r>
              <a:rPr sz="4000" b="1" spc="-330" dirty="0">
                <a:solidFill>
                  <a:srgbClr val="93C500"/>
                </a:solidFill>
                <a:latin typeface="Verdana"/>
                <a:cs typeface="Verdana"/>
              </a:rPr>
              <a:t>Ortamında</a:t>
            </a:r>
            <a:r>
              <a:rPr sz="4000" b="1" spc="-260" dirty="0">
                <a:solidFill>
                  <a:srgbClr val="93C500"/>
                </a:solidFill>
                <a:latin typeface="Verdana"/>
                <a:cs typeface="Verdana"/>
              </a:rPr>
              <a:t> </a:t>
            </a:r>
            <a:r>
              <a:rPr sz="4000" b="1" spc="-365" dirty="0">
                <a:solidFill>
                  <a:srgbClr val="93C500"/>
                </a:solidFill>
                <a:latin typeface="Verdana"/>
                <a:cs typeface="Verdana"/>
              </a:rPr>
              <a:t>Sınama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2491739"/>
            <a:ext cx="7060692" cy="381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940" y="799592"/>
            <a:ext cx="7106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5" dirty="0"/>
              <a:t>Ortamı</a:t>
            </a:r>
            <a:r>
              <a:rPr spc="-135" dirty="0"/>
              <a:t> </a:t>
            </a:r>
            <a:r>
              <a:rPr spc="-440" dirty="0"/>
              <a:t>Oluşturulması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321" y="1655775"/>
            <a:ext cx="798195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Üretimin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etkilenmemesi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amacıyla, 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yalnızca 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sınayıcıların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kullanacakları 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ayrı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bilgisayarlardan 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oluşan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ortamı</a:t>
            </a:r>
            <a:r>
              <a:rPr sz="2400" spc="-5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oluşturuldu.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285115" marR="762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Oluşturulan</a:t>
            </a:r>
            <a:r>
              <a:rPr sz="2400" spc="6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ortamı 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üretim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ortamının  birebir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aynı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olması</a:t>
            </a:r>
            <a:r>
              <a:rPr sz="2400" spc="-48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sağlandı.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Verdana"/>
              <a:cs typeface="Verdana"/>
            </a:endParaRPr>
          </a:p>
          <a:p>
            <a:pPr marL="285115" marR="7620" indent="-273050" algn="just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Üretimi</a:t>
            </a:r>
            <a:r>
              <a:rPr sz="2400" spc="5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biten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parçaları,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kayıt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düzeni  içerisinde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ortamına</a:t>
            </a:r>
            <a:r>
              <a:rPr sz="2400" spc="-5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alındı.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9543" y="5228844"/>
            <a:ext cx="1080516" cy="98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49223" y="1872995"/>
            <a:ext cx="7923276" cy="437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20268" y="1988819"/>
            <a:ext cx="7946135" cy="424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831037"/>
            <a:ext cx="6109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Doğrulama </a:t>
            </a:r>
            <a:r>
              <a:rPr spc="-919" dirty="0"/>
              <a:t>/</a:t>
            </a:r>
            <a:r>
              <a:rPr spc="-690" dirty="0"/>
              <a:t> </a:t>
            </a:r>
            <a:r>
              <a:rPr spc="-185" dirty="0"/>
              <a:t>Geçerleme</a:t>
            </a:r>
          </a:p>
        </p:txBody>
      </p:sp>
      <p:sp>
        <p:nvSpPr>
          <p:cNvPr id="3" name="object 3"/>
          <p:cNvSpPr/>
          <p:nvPr/>
        </p:nvSpPr>
        <p:spPr>
          <a:xfrm>
            <a:off x="539495" y="2133600"/>
            <a:ext cx="8136635" cy="324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38555" y="1920239"/>
            <a:ext cx="7894320" cy="4317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18744" y="1869948"/>
            <a:ext cx="7981188" cy="4392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Sınama </a:t>
            </a:r>
            <a:r>
              <a:rPr spc="-380" dirty="0"/>
              <a:t>Yöntemlerine </a:t>
            </a:r>
            <a:r>
              <a:rPr spc="-425" dirty="0"/>
              <a:t>Karar  </a:t>
            </a:r>
            <a:r>
              <a:rPr spc="-395" dirty="0"/>
              <a:t>Verilmesi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892807"/>
            <a:ext cx="7994904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870661"/>
            <a:ext cx="5814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5" dirty="0"/>
              <a:t>Kullanıcı </a:t>
            </a:r>
            <a:r>
              <a:rPr spc="-365" dirty="0"/>
              <a:t>Sınama</a:t>
            </a:r>
            <a:r>
              <a:rPr spc="-220" dirty="0"/>
              <a:t> </a:t>
            </a:r>
            <a:r>
              <a:rPr spc="-455" dirty="0"/>
              <a:t>Eğitimi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846" y="1727708"/>
            <a:ext cx="7981950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yapılacak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kullanıcı</a:t>
            </a:r>
            <a:r>
              <a:rPr sz="2400" spc="7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sınayıcılarına,  sınamaların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nasıl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yapılacağına 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ilişkin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eğitim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verilmesi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gerekmektedir.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173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Eğitim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kitapçıklarının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hazırlanması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amacıyla,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senaryo 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sınamalarında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kullanılan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"senaryo"lar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kullanıcı  kitapçıkları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kullanılır.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726135"/>
            <a:ext cx="543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Sınamaların</a:t>
            </a:r>
            <a:r>
              <a:rPr spc="-315" dirty="0"/>
              <a:t> </a:t>
            </a:r>
            <a:r>
              <a:rPr spc="-340" dirty="0"/>
              <a:t>Yapılması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0694" y="1872234"/>
            <a:ext cx="295021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Sınamalar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sırasıyla: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Teknik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Sınama,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Biçimsel</a:t>
            </a:r>
            <a:r>
              <a:rPr sz="2400" spc="-2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Sınama,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İşletimsel</a:t>
            </a:r>
            <a:r>
              <a:rPr sz="2400" spc="-2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Sınama,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Senaryo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Sınaması,</a:t>
            </a:r>
            <a:endParaRPr sz="2400">
              <a:latin typeface="Verdana"/>
              <a:cs typeface="Verdana"/>
            </a:endParaRPr>
          </a:p>
          <a:p>
            <a:pPr marL="12700" marR="271780">
              <a:lnSpc>
                <a:spcPct val="12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Kullanıcı Sınama 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biçiminde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yapılır.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745" y="1726183"/>
            <a:ext cx="798322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</a:pPr>
            <a:r>
              <a:rPr sz="2100" spc="-21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100" spc="-2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800" spc="-290" dirty="0">
                <a:solidFill>
                  <a:srgbClr val="3D3C2C"/>
                </a:solidFill>
                <a:latin typeface="Verdana"/>
                <a:cs typeface="Verdana"/>
              </a:rPr>
              <a:t>Bir</a:t>
            </a:r>
            <a:r>
              <a:rPr sz="28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D3C2C"/>
                </a:solidFill>
                <a:latin typeface="Verdana"/>
                <a:cs typeface="Verdana"/>
              </a:rPr>
              <a:t>taraftan</a:t>
            </a:r>
            <a:r>
              <a:rPr sz="28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üretimin</a:t>
            </a:r>
            <a:r>
              <a:rPr sz="28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D3C2C"/>
                </a:solidFill>
                <a:latin typeface="Verdana"/>
                <a:cs typeface="Verdana"/>
              </a:rPr>
              <a:t>yapıldığı,</a:t>
            </a:r>
            <a:r>
              <a:rPr sz="28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40" dirty="0">
                <a:solidFill>
                  <a:srgbClr val="3D3C2C"/>
                </a:solidFill>
                <a:latin typeface="Verdana"/>
                <a:cs typeface="Verdana"/>
              </a:rPr>
              <a:t>öte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3D3C2C"/>
                </a:solidFill>
                <a:latin typeface="Verdana"/>
                <a:cs typeface="Verdana"/>
              </a:rPr>
              <a:t>yandan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ise 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kullanıcı </a:t>
            </a:r>
            <a:r>
              <a:rPr sz="2800" spc="-5" dirty="0">
                <a:solidFill>
                  <a:srgbClr val="3D3C2C"/>
                </a:solidFill>
                <a:latin typeface="Verdana"/>
                <a:cs typeface="Verdana"/>
              </a:rPr>
              <a:t>tarafında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sınamaların 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yapıldığı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bir  </a:t>
            </a:r>
            <a:r>
              <a:rPr sz="2800" spc="-15" dirty="0">
                <a:solidFill>
                  <a:srgbClr val="3D3C2C"/>
                </a:solidFill>
                <a:latin typeface="Verdana"/>
                <a:cs typeface="Verdana"/>
              </a:rPr>
              <a:t>ortamda,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üretim 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ekipleri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800" spc="50" dirty="0">
                <a:solidFill>
                  <a:srgbClr val="3D3C2C"/>
                </a:solidFill>
                <a:latin typeface="Verdana"/>
                <a:cs typeface="Verdana"/>
              </a:rPr>
              <a:t>yandan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yeni 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yazılım 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parçaları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geliştirme, </a:t>
            </a:r>
            <a:r>
              <a:rPr sz="2800" spc="40" dirty="0">
                <a:solidFill>
                  <a:srgbClr val="3D3C2C"/>
                </a:solidFill>
                <a:latin typeface="Verdana"/>
                <a:cs typeface="Verdana"/>
              </a:rPr>
              <a:t>öte </a:t>
            </a:r>
            <a:r>
              <a:rPr sz="2800" spc="50" dirty="0">
                <a:solidFill>
                  <a:srgbClr val="3D3C2C"/>
                </a:solidFill>
                <a:latin typeface="Verdana"/>
                <a:cs typeface="Verdana"/>
              </a:rPr>
              <a:t>yandan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ise 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800" spc="-25" dirty="0">
                <a:solidFill>
                  <a:srgbClr val="3D3C2C"/>
                </a:solidFill>
                <a:latin typeface="Verdana"/>
                <a:cs typeface="Verdana"/>
              </a:rPr>
              <a:t>sonucu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bildirilen </a:t>
            </a:r>
            <a:r>
              <a:rPr sz="2800" spc="-45" dirty="0">
                <a:solidFill>
                  <a:srgbClr val="3D3C2C"/>
                </a:solidFill>
                <a:latin typeface="Verdana"/>
                <a:cs typeface="Verdana"/>
              </a:rPr>
              <a:t>hataları düzeltme 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durumu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ile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karşı</a:t>
            </a:r>
            <a:r>
              <a:rPr sz="2800" spc="-4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karşıyadır.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745" y="1726183"/>
            <a:ext cx="798004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</a:pPr>
            <a:r>
              <a:rPr sz="2100" spc="-114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-120" dirty="0">
                <a:solidFill>
                  <a:srgbClr val="3D3C2C"/>
                </a:solidFill>
                <a:latin typeface="Verdana"/>
                <a:cs typeface="Verdana"/>
              </a:rPr>
              <a:t>durum, </a:t>
            </a:r>
            <a:r>
              <a:rPr sz="2800" spc="-5" dirty="0">
                <a:solidFill>
                  <a:srgbClr val="3D3C2C"/>
                </a:solidFill>
                <a:latin typeface="Verdana"/>
                <a:cs typeface="Verdana"/>
              </a:rPr>
              <a:t>zaman 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zaman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üretim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ekiplerinde  </a:t>
            </a:r>
            <a:r>
              <a:rPr sz="2800" spc="-25" dirty="0">
                <a:solidFill>
                  <a:srgbClr val="3D3C2C"/>
                </a:solidFill>
                <a:latin typeface="Verdana"/>
                <a:cs typeface="Verdana"/>
              </a:rPr>
              <a:t>dirençlere </a:t>
            </a:r>
            <a:r>
              <a:rPr sz="2800" spc="65" dirty="0">
                <a:solidFill>
                  <a:srgbClr val="3D3C2C"/>
                </a:solidFill>
                <a:latin typeface="Verdana"/>
                <a:cs typeface="Verdana"/>
              </a:rPr>
              <a:t>neden</a:t>
            </a:r>
            <a:r>
              <a:rPr sz="2800" spc="-3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olmaktadır.</a:t>
            </a:r>
            <a:endParaRPr sz="28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75"/>
              </a:spcBef>
            </a:pPr>
            <a:r>
              <a:rPr sz="2100" spc="-21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100" spc="-21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rgbClr val="3D3C2C"/>
                </a:solidFill>
                <a:latin typeface="Verdana"/>
                <a:cs typeface="Verdana"/>
              </a:rPr>
              <a:t>Büyük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projeler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için,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kaçınılmaz </a:t>
            </a:r>
            <a:r>
              <a:rPr sz="2800" spc="20" dirty="0">
                <a:solidFill>
                  <a:srgbClr val="3D3C2C"/>
                </a:solidFill>
                <a:latin typeface="Verdana"/>
                <a:cs typeface="Verdana"/>
              </a:rPr>
              <a:t>olan </a:t>
            </a:r>
            <a:r>
              <a:rPr sz="2800" spc="4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tür 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durumların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iyi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izlenmesi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planlanması 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gerekmektedir.</a:t>
            </a:r>
            <a:endParaRPr sz="2800">
              <a:latin typeface="Verdana"/>
              <a:cs typeface="Verdana"/>
            </a:endParaRPr>
          </a:p>
          <a:p>
            <a:pPr marL="285115" marR="6350" indent="-273050" algn="just">
              <a:lnSpc>
                <a:spcPct val="100000"/>
              </a:lnSpc>
              <a:spcBef>
                <a:spcPts val="675"/>
              </a:spcBef>
            </a:pPr>
            <a:r>
              <a:rPr sz="2100" spc="-114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65" dirty="0">
                <a:solidFill>
                  <a:srgbClr val="3D3C2C"/>
                </a:solidFill>
                <a:latin typeface="Verdana"/>
                <a:cs typeface="Verdana"/>
              </a:rPr>
              <a:t>anlamda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Kalite 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ekibi </a:t>
            </a:r>
            <a:r>
              <a:rPr sz="2800" spc="45" dirty="0">
                <a:solidFill>
                  <a:srgbClr val="3D3C2C"/>
                </a:solidFill>
                <a:latin typeface="Verdana"/>
                <a:cs typeface="Verdana"/>
              </a:rPr>
              <a:t>oldukça </a:t>
            </a:r>
            <a:r>
              <a:rPr sz="2800" spc="30" dirty="0">
                <a:solidFill>
                  <a:srgbClr val="3D3C2C"/>
                </a:solidFill>
                <a:latin typeface="Verdana"/>
                <a:cs typeface="Verdana"/>
              </a:rPr>
              <a:t>önem  </a:t>
            </a:r>
            <a:r>
              <a:rPr sz="2800" spc="-60" dirty="0">
                <a:solidFill>
                  <a:srgbClr val="3D3C2C"/>
                </a:solidFill>
                <a:latin typeface="Verdana"/>
                <a:cs typeface="Verdana"/>
              </a:rPr>
              <a:t>kazanmaktadır.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196" y="1588135"/>
            <a:ext cx="3844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0265" algn="l"/>
              </a:tabLst>
            </a:pPr>
            <a:r>
              <a:rPr sz="2100" spc="-21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100" spc="-2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Sınama	</a:t>
            </a:r>
            <a:r>
              <a:rPr sz="2800" spc="35" dirty="0">
                <a:solidFill>
                  <a:srgbClr val="3D3C2C"/>
                </a:solidFill>
                <a:latin typeface="Verdana"/>
                <a:cs typeface="Verdana"/>
              </a:rPr>
              <a:t>yapılacak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1565" y="1588135"/>
            <a:ext cx="3613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6390" algn="l"/>
                <a:tab pos="2519680" algn="l"/>
              </a:tabLst>
            </a:pP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ortam	</a:t>
            </a:r>
            <a:r>
              <a:rPr sz="2800" spc="-20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800" spc="-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800" spc="-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üret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196" y="2014854"/>
            <a:ext cx="798131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>
              <a:lnSpc>
                <a:spcPct val="100000"/>
              </a:lnSpc>
              <a:spcBef>
                <a:spcPts val="95"/>
              </a:spcBef>
              <a:tabLst>
                <a:tab pos="2358390" algn="l"/>
                <a:tab pos="3740785" algn="l"/>
                <a:tab pos="5176520" algn="l"/>
                <a:tab pos="7356475" algn="l"/>
              </a:tabLst>
            </a:pP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ortam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800" spc="-75" dirty="0">
                <a:solidFill>
                  <a:srgbClr val="3D3C2C"/>
                </a:solidFill>
                <a:latin typeface="Verdana"/>
                <a:cs typeface="Verdana"/>
              </a:rPr>
              <a:t>ı</a:t>
            </a:r>
            <a:r>
              <a:rPr sz="2800" spc="-160" dirty="0">
                <a:solidFill>
                  <a:srgbClr val="3D3C2C"/>
                </a:solidFill>
                <a:latin typeface="Verdana"/>
                <a:cs typeface="Verdana"/>
              </a:rPr>
              <a:t>n,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-18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800" spc="-300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2800" spc="-204" dirty="0">
                <a:solidFill>
                  <a:srgbClr val="3D3C2C"/>
                </a:solidFill>
                <a:latin typeface="Verdana"/>
                <a:cs typeface="Verdana"/>
              </a:rPr>
              <a:t>ikse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800" spc="-2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800" spc="-45" dirty="0">
                <a:solidFill>
                  <a:srgbClr val="3D3C2C"/>
                </a:solidFill>
                <a:latin typeface="Verdana"/>
                <a:cs typeface="Verdana"/>
              </a:rPr>
              <a:t>arak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birb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800" spc="-37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800" spc="5" dirty="0">
                <a:solidFill>
                  <a:srgbClr val="3D3C2C"/>
                </a:solidFill>
                <a:latin typeface="Verdana"/>
                <a:cs typeface="Verdana"/>
              </a:rPr>
              <a:t>ind</a:t>
            </a:r>
            <a:r>
              <a:rPr sz="2800" spc="2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800" spc="229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800" spc="-229" dirty="0">
                <a:solidFill>
                  <a:srgbClr val="3D3C2C"/>
                </a:solidFill>
                <a:latin typeface="Verdana"/>
                <a:cs typeface="Verdana"/>
              </a:rPr>
              <a:t>yrı 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olarak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düzenlenmesi </a:t>
            </a:r>
            <a:r>
              <a:rPr sz="2800" spc="75" dirty="0">
                <a:solidFill>
                  <a:srgbClr val="3D3C2C"/>
                </a:solidFill>
                <a:latin typeface="Verdana"/>
                <a:cs typeface="Verdana"/>
              </a:rPr>
              <a:t>çok</a:t>
            </a:r>
            <a:r>
              <a:rPr sz="2800" spc="-4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önemidir.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2100" spc="-13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Aksi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durumda,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sırasında, </a:t>
            </a:r>
            <a:r>
              <a:rPr sz="2800" spc="-160" dirty="0">
                <a:solidFill>
                  <a:srgbClr val="3D3C2C"/>
                </a:solidFill>
                <a:latin typeface="Verdana"/>
                <a:cs typeface="Verdana"/>
              </a:rPr>
              <a:t>sistemlerin 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kilitlenmesi 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800" spc="-135" dirty="0">
                <a:solidFill>
                  <a:srgbClr val="3D3C2C"/>
                </a:solidFill>
                <a:latin typeface="Verdana"/>
                <a:cs typeface="Verdana"/>
              </a:rPr>
              <a:t>veri </a:t>
            </a:r>
            <a:r>
              <a:rPr sz="2800" spc="-15" dirty="0">
                <a:solidFill>
                  <a:srgbClr val="3D3C2C"/>
                </a:solidFill>
                <a:latin typeface="Verdana"/>
                <a:cs typeface="Verdana"/>
              </a:rPr>
              <a:t>tabanının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zarar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görmesi  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vb.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sorunlarla</a:t>
            </a:r>
            <a:r>
              <a:rPr sz="2800" spc="-3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karşılaşılır.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spc="1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15" dirty="0">
                <a:solidFill>
                  <a:srgbClr val="3D3C2C"/>
                </a:solidFill>
                <a:latin typeface="Verdana"/>
                <a:cs typeface="Verdana"/>
              </a:rPr>
              <a:t>Yapılan </a:t>
            </a:r>
            <a:r>
              <a:rPr sz="2800" spc="-185" dirty="0">
                <a:solidFill>
                  <a:srgbClr val="3D3C2C"/>
                </a:solidFill>
                <a:latin typeface="Verdana"/>
                <a:cs typeface="Verdana"/>
              </a:rPr>
              <a:t>işlerin </a:t>
            </a:r>
            <a:r>
              <a:rPr sz="2800" spc="-130" dirty="0">
                <a:solidFill>
                  <a:srgbClr val="3D3C2C"/>
                </a:solidFill>
                <a:latin typeface="Verdana"/>
                <a:cs typeface="Verdana"/>
              </a:rPr>
              <a:t>izlenmesi</a:t>
            </a:r>
            <a:r>
              <a:rPr sz="2800" spc="-4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90" dirty="0">
                <a:solidFill>
                  <a:srgbClr val="3D3C2C"/>
                </a:solidFill>
                <a:latin typeface="Verdana"/>
                <a:cs typeface="Verdana"/>
              </a:rPr>
              <a:t>zorlaşır.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196" y="1588135"/>
            <a:ext cx="798131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</a:pPr>
            <a:r>
              <a:rPr sz="2100" spc="-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Kullanıcı </a:t>
            </a:r>
            <a:r>
              <a:rPr sz="2800" spc="-85" dirty="0">
                <a:solidFill>
                  <a:srgbClr val="3D3C2C"/>
                </a:solidFill>
                <a:latin typeface="Verdana"/>
                <a:cs typeface="Verdana"/>
              </a:rPr>
              <a:t>sınayıcı </a:t>
            </a:r>
            <a:r>
              <a:rPr sz="2800" spc="-105" dirty="0">
                <a:solidFill>
                  <a:srgbClr val="3D3C2C"/>
                </a:solidFill>
                <a:latin typeface="Verdana"/>
                <a:cs typeface="Verdana"/>
              </a:rPr>
              <a:t>eğitimlerinin </a:t>
            </a:r>
            <a:r>
              <a:rPr sz="2800" dirty="0">
                <a:solidFill>
                  <a:srgbClr val="3D3C2C"/>
                </a:solidFill>
                <a:latin typeface="Verdana"/>
                <a:cs typeface="Verdana"/>
              </a:rPr>
              <a:t>zaman </a:t>
            </a:r>
            <a:r>
              <a:rPr sz="2800" spc="5" dirty="0">
                <a:solidFill>
                  <a:srgbClr val="3D3C2C"/>
                </a:solidFill>
                <a:latin typeface="Verdana"/>
                <a:cs typeface="Verdana"/>
              </a:rPr>
              <a:t>zaman 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yinelenmesi</a:t>
            </a:r>
            <a:r>
              <a:rPr sz="28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3D3C2C"/>
                </a:solidFill>
                <a:latin typeface="Verdana"/>
                <a:cs typeface="Verdana"/>
              </a:rPr>
              <a:t>gerekir.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2100" spc="-10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Kurumlardaki </a:t>
            </a:r>
            <a:r>
              <a:rPr sz="2800" spc="25" dirty="0">
                <a:solidFill>
                  <a:srgbClr val="3D3C2C"/>
                </a:solidFill>
                <a:latin typeface="Verdana"/>
                <a:cs typeface="Verdana"/>
              </a:rPr>
              <a:t>eleman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değişiminin 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fazla  </a:t>
            </a:r>
            <a:r>
              <a:rPr sz="2800" spc="-90" dirty="0">
                <a:solidFill>
                  <a:srgbClr val="3D3C2C"/>
                </a:solidFill>
                <a:latin typeface="Verdana"/>
                <a:cs typeface="Verdana"/>
              </a:rPr>
              <a:t>olması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sonucu, 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eğitim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almamış </a:t>
            </a:r>
            <a:r>
              <a:rPr sz="2800" spc="-95" dirty="0">
                <a:solidFill>
                  <a:srgbClr val="3D3C2C"/>
                </a:solidFill>
                <a:latin typeface="Verdana"/>
                <a:cs typeface="Verdana"/>
              </a:rPr>
              <a:t>kullanıcıların  </a:t>
            </a:r>
            <a:r>
              <a:rPr sz="2800" spc="-185" dirty="0">
                <a:solidFill>
                  <a:srgbClr val="3D3C2C"/>
                </a:solidFill>
                <a:latin typeface="Verdana"/>
                <a:cs typeface="Verdana"/>
              </a:rPr>
              <a:t>sistemi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sınaması </a:t>
            </a:r>
            <a:r>
              <a:rPr sz="2800" spc="-30" dirty="0">
                <a:solidFill>
                  <a:srgbClr val="3D3C2C"/>
                </a:solidFill>
                <a:latin typeface="Verdana"/>
                <a:cs typeface="Verdana"/>
              </a:rPr>
              <a:t>gibi </a:t>
            </a:r>
            <a:r>
              <a:rPr sz="2800" spc="-80" dirty="0">
                <a:solidFill>
                  <a:srgbClr val="3D3C2C"/>
                </a:solidFill>
                <a:latin typeface="Verdana"/>
                <a:cs typeface="Verdana"/>
              </a:rPr>
              <a:t>durumlarla </a:t>
            </a:r>
            <a:r>
              <a:rPr sz="2800" spc="-195" dirty="0">
                <a:solidFill>
                  <a:srgbClr val="3D3C2C"/>
                </a:solidFill>
                <a:latin typeface="Verdana"/>
                <a:cs typeface="Verdana"/>
              </a:rPr>
              <a:t>karşılaşılır </a:t>
            </a:r>
            <a:r>
              <a:rPr sz="2800" spc="-250" dirty="0">
                <a:solidFill>
                  <a:srgbClr val="3D3C2C"/>
                </a:solidFill>
                <a:latin typeface="Verdana"/>
                <a:cs typeface="Verdana"/>
              </a:rPr>
              <a:t>ki  </a:t>
            </a:r>
            <a:r>
              <a:rPr sz="2800" spc="4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8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19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28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projeyi</a:t>
            </a:r>
            <a:r>
              <a:rPr sz="28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3D3C2C"/>
                </a:solidFill>
                <a:latin typeface="Verdana"/>
                <a:cs typeface="Verdana"/>
              </a:rPr>
              <a:t>olumsuz</a:t>
            </a:r>
            <a:r>
              <a:rPr sz="28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olarak</a:t>
            </a:r>
            <a:r>
              <a:rPr sz="28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3D3C2C"/>
                </a:solidFill>
                <a:latin typeface="Verdana"/>
                <a:cs typeface="Verdana"/>
              </a:rPr>
              <a:t>etkiler.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642366"/>
            <a:ext cx="3836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20" dirty="0"/>
              <a:t>Alınan </a:t>
            </a:r>
            <a:r>
              <a:rPr spc="-459" dirty="0"/>
              <a:t>Dersler</a:t>
            </a:r>
            <a:r>
              <a:rPr spc="-210" dirty="0"/>
              <a:t> </a:t>
            </a:r>
            <a:r>
              <a:rPr spc="-61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196" y="1588135"/>
            <a:ext cx="798068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95"/>
              </a:spcBef>
            </a:pPr>
            <a:r>
              <a:rPr sz="2100" spc="-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Kullanıcı 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sınayıcıları, </a:t>
            </a:r>
            <a:r>
              <a:rPr sz="2800" spc="-45" dirty="0">
                <a:solidFill>
                  <a:srgbClr val="3D3C2C"/>
                </a:solidFill>
                <a:latin typeface="Verdana"/>
                <a:cs typeface="Verdana"/>
              </a:rPr>
              <a:t>kendi </a:t>
            </a:r>
            <a:r>
              <a:rPr sz="2800" spc="-175" dirty="0">
                <a:solidFill>
                  <a:srgbClr val="3D3C2C"/>
                </a:solidFill>
                <a:latin typeface="Verdana"/>
                <a:cs typeface="Verdana"/>
              </a:rPr>
              <a:t>işlerinin  </a:t>
            </a:r>
            <a:r>
              <a:rPr sz="2800" spc="-40" dirty="0">
                <a:solidFill>
                  <a:srgbClr val="3D3C2C"/>
                </a:solidFill>
                <a:latin typeface="Verdana"/>
                <a:cs typeface="Verdana"/>
              </a:rPr>
              <a:t>yoğunluğunu </a:t>
            </a:r>
            <a:r>
              <a:rPr sz="2800" spc="70" dirty="0">
                <a:solidFill>
                  <a:srgbClr val="3D3C2C"/>
                </a:solidFill>
                <a:latin typeface="Verdana"/>
                <a:cs typeface="Verdana"/>
              </a:rPr>
              <a:t>öne </a:t>
            </a:r>
            <a:r>
              <a:rPr sz="2800" spc="-170" dirty="0">
                <a:solidFill>
                  <a:srgbClr val="3D3C2C"/>
                </a:solidFill>
                <a:latin typeface="Verdana"/>
                <a:cs typeface="Verdana"/>
              </a:rPr>
              <a:t>sürerek, </a:t>
            </a:r>
            <a:r>
              <a:rPr sz="2800" spc="-5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800" spc="-110" dirty="0">
                <a:solidFill>
                  <a:srgbClr val="3D3C2C"/>
                </a:solidFill>
                <a:latin typeface="Verdana"/>
                <a:cs typeface="Verdana"/>
              </a:rPr>
              <a:t>işlemine  </a:t>
            </a:r>
            <a:r>
              <a:rPr sz="2800" spc="-15" dirty="0">
                <a:solidFill>
                  <a:srgbClr val="3D3C2C"/>
                </a:solidFill>
                <a:latin typeface="Verdana"/>
                <a:cs typeface="Verdana"/>
              </a:rPr>
              <a:t>gereken </a:t>
            </a:r>
            <a:r>
              <a:rPr sz="2800" spc="-20" dirty="0">
                <a:solidFill>
                  <a:srgbClr val="3D3C2C"/>
                </a:solidFill>
                <a:latin typeface="Verdana"/>
                <a:cs typeface="Verdana"/>
              </a:rPr>
              <a:t>önemi</a:t>
            </a:r>
            <a:r>
              <a:rPr sz="2800" spc="-3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D3C2C"/>
                </a:solidFill>
                <a:latin typeface="Verdana"/>
                <a:cs typeface="Verdana"/>
              </a:rPr>
              <a:t>gösterememektedir.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2100" spc="-114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2800" spc="-114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800" spc="-10" dirty="0">
                <a:solidFill>
                  <a:srgbClr val="3D3C2C"/>
                </a:solidFill>
                <a:latin typeface="Verdana"/>
                <a:cs typeface="Verdana"/>
              </a:rPr>
              <a:t>durumda </a:t>
            </a:r>
            <a:r>
              <a:rPr sz="2800" spc="-35" dirty="0">
                <a:solidFill>
                  <a:srgbClr val="3D3C2C"/>
                </a:solidFill>
                <a:latin typeface="Verdana"/>
                <a:cs typeface="Verdana"/>
              </a:rPr>
              <a:t>Yerinde </a:t>
            </a:r>
            <a:r>
              <a:rPr sz="2800" spc="-95" dirty="0">
                <a:solidFill>
                  <a:srgbClr val="3D3C2C"/>
                </a:solidFill>
                <a:latin typeface="Verdana"/>
                <a:cs typeface="Verdana"/>
              </a:rPr>
              <a:t>Destek </a:t>
            </a:r>
            <a:r>
              <a:rPr sz="2800" spc="-70" dirty="0">
                <a:solidFill>
                  <a:srgbClr val="3D3C2C"/>
                </a:solidFill>
                <a:latin typeface="Verdana"/>
                <a:cs typeface="Verdana"/>
              </a:rPr>
              <a:t>ekiplerine  </a:t>
            </a:r>
            <a:r>
              <a:rPr sz="2800" spc="-50" dirty="0">
                <a:solidFill>
                  <a:srgbClr val="3D3C2C"/>
                </a:solidFill>
                <a:latin typeface="Verdana"/>
                <a:cs typeface="Verdana"/>
              </a:rPr>
              <a:t>önemli </a:t>
            </a:r>
            <a:r>
              <a:rPr sz="2800" spc="-60" dirty="0">
                <a:solidFill>
                  <a:srgbClr val="3D3C2C"/>
                </a:solidFill>
                <a:latin typeface="Verdana"/>
                <a:cs typeface="Verdana"/>
              </a:rPr>
              <a:t>görevler</a:t>
            </a:r>
            <a:r>
              <a:rPr sz="2800" spc="-3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800" spc="-100" dirty="0">
                <a:solidFill>
                  <a:srgbClr val="3D3C2C"/>
                </a:solidFill>
                <a:latin typeface="Verdana"/>
                <a:cs typeface="Verdana"/>
              </a:rPr>
              <a:t>düşmektedir.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4169" y="1655775"/>
            <a:ext cx="8054340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715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Sınama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işlemlerinin 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bir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strateji</a:t>
            </a:r>
            <a:r>
              <a:rPr sz="2400" spc="-4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içinde 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gerçekleştirilmesi,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planlanması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ve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tekniklerin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seçimi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gerekmektedir.</a:t>
            </a:r>
            <a:endParaRPr sz="2400">
              <a:latin typeface="Verdana"/>
              <a:cs typeface="Verdana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Bütünleştirme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işleminde,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en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küçük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birimlerden 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başlanarak 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sistem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düzeyine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çıkılmaktadır.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Bu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değişik 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düzeylere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hitap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edecek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sınama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yöntemleri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olmalıdır.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8228" y="4005071"/>
            <a:ext cx="2496312" cy="249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76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76" y="6858000"/>
                </a:lnTo>
                <a:lnTo>
                  <a:pt x="912876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292" y="0"/>
            <a:ext cx="9100185" cy="6871970"/>
            <a:chOff x="50292" y="0"/>
            <a:chExt cx="9100185" cy="6871970"/>
          </a:xfrm>
        </p:grpSpPr>
        <p:sp>
          <p:nvSpPr>
            <p:cNvPr id="10" name="object 10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0677" y="401675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75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202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727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46" y="1583942"/>
                  </a:lnTo>
                  <a:lnTo>
                    <a:pt x="740659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9" y="1583942"/>
                  </a:lnTo>
                </a:path>
                <a:path w="1395095" h="1584325">
                  <a:moveTo>
                    <a:pt x="659946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003" y="5293106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4" y="1564892"/>
                  </a:lnTo>
                </a:path>
                <a:path w="1395095" h="1565275">
                  <a:moveTo>
                    <a:pt x="626867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478" y="401675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0877" y="5302631"/>
              <a:ext cx="1395095" cy="1555750"/>
            </a:xfrm>
            <a:custGeom>
              <a:avLst/>
              <a:gdLst/>
              <a:ahLst/>
              <a:cxnLst/>
              <a:rect l="l" t="t" r="r" b="b"/>
              <a:pathLst>
                <a:path w="1395095" h="1555750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89600" y="1555367"/>
                  </a:lnTo>
                </a:path>
                <a:path w="1395095" h="1555750">
                  <a:moveTo>
                    <a:pt x="610446" y="1555367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992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992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8301" y="4036187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88301" y="4036187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1251" y="5312537"/>
              <a:ext cx="1393825" cy="1545590"/>
            </a:xfrm>
            <a:custGeom>
              <a:avLst/>
              <a:gdLst/>
              <a:ahLst/>
              <a:cxnLst/>
              <a:rect l="l" t="t" r="r" b="b"/>
              <a:pathLst>
                <a:path w="1393825" h="1545590">
                  <a:moveTo>
                    <a:pt x="3937" y="403263"/>
                  </a:moveTo>
                  <a:lnTo>
                    <a:pt x="694563" y="0"/>
                  </a:lnTo>
                  <a:lnTo>
                    <a:pt x="1393571" y="403631"/>
                  </a:lnTo>
                  <a:lnTo>
                    <a:pt x="1389633" y="1203363"/>
                  </a:lnTo>
                  <a:lnTo>
                    <a:pt x="803706" y="1545461"/>
                  </a:lnTo>
                </a:path>
                <a:path w="1393825" h="1545590">
                  <a:moveTo>
                    <a:pt x="593138" y="1545461"/>
                  </a:moveTo>
                  <a:lnTo>
                    <a:pt x="0" y="1202982"/>
                  </a:lnTo>
                  <a:lnTo>
                    <a:pt x="3937" y="4032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4676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4676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169" y="1500889"/>
              <a:ext cx="680085" cy="1586865"/>
            </a:xfrm>
            <a:custGeom>
              <a:avLst/>
              <a:gdLst/>
              <a:ahLst/>
              <a:cxnLst/>
              <a:rect l="l" t="t" r="r" b="b"/>
              <a:pathLst>
                <a:path w="680084" h="1586864">
                  <a:moveTo>
                    <a:pt x="4063" y="394839"/>
                  </a:moveTo>
                  <a:lnTo>
                    <a:pt x="679830" y="0"/>
                  </a:lnTo>
                </a:path>
                <a:path w="680084" h="1586864">
                  <a:moveTo>
                    <a:pt x="679830" y="1586686"/>
                  </a:moveTo>
                  <a:lnTo>
                    <a:pt x="0" y="1194177"/>
                  </a:lnTo>
                  <a:lnTo>
                    <a:pt x="4063" y="3948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7532" y="1772412"/>
              <a:ext cx="7011923" cy="3528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08075"/>
            <a:ext cx="1830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Genel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145" dirty="0"/>
              <a:t>Ders </a:t>
            </a:r>
            <a:r>
              <a:rPr spc="-120" dirty="0"/>
              <a:t>Kitabı: </a:t>
            </a:r>
            <a:r>
              <a:rPr spc="-105" dirty="0"/>
              <a:t>Yazılım</a:t>
            </a:r>
            <a:r>
              <a:rPr spc="-370" dirty="0"/>
              <a:t> </a:t>
            </a:r>
            <a:r>
              <a:rPr spc="-55" dirty="0"/>
              <a:t>Mühendisliği</a:t>
            </a:r>
            <a:endParaRPr sz="1800">
              <a:latin typeface="Times New Roman"/>
              <a:cs typeface="Times New Roman"/>
            </a:endParaRPr>
          </a:p>
          <a:p>
            <a:pPr marL="285115" marR="273685" indent="22860">
              <a:lnSpc>
                <a:spcPts val="3020"/>
              </a:lnSpc>
              <a:spcBef>
                <a:spcPts val="705"/>
              </a:spcBef>
            </a:pPr>
            <a:r>
              <a:rPr sz="2800" spc="-114" dirty="0"/>
              <a:t>Erhan </a:t>
            </a:r>
            <a:r>
              <a:rPr sz="2800" spc="-65" dirty="0"/>
              <a:t>Sarıdoğan- </a:t>
            </a:r>
            <a:r>
              <a:rPr sz="2800" spc="95" dirty="0"/>
              <a:t>papatya</a:t>
            </a:r>
            <a:r>
              <a:rPr sz="2800" spc="-440" dirty="0"/>
              <a:t> </a:t>
            </a:r>
            <a:r>
              <a:rPr sz="2800" spc="-80" dirty="0"/>
              <a:t>Yayıncılık  </a:t>
            </a:r>
            <a:r>
              <a:rPr sz="2800" spc="-70" dirty="0"/>
              <a:t>(kitapyurdu.com)</a:t>
            </a:r>
            <a:endParaRPr sz="2800"/>
          </a:p>
          <a:p>
            <a:pPr marL="208915">
              <a:lnSpc>
                <a:spcPct val="100000"/>
              </a:lnSpc>
              <a:spcBef>
                <a:spcPts val="295"/>
              </a:spcBef>
            </a:pPr>
            <a:r>
              <a:rPr sz="2800" spc="-70" dirty="0"/>
              <a:t>Diğer</a:t>
            </a:r>
            <a:r>
              <a:rPr sz="2800" spc="-210" dirty="0"/>
              <a:t> </a:t>
            </a:r>
            <a:r>
              <a:rPr sz="2800" spc="-114" dirty="0"/>
              <a:t>Kaynaklar:</a:t>
            </a:r>
            <a:endParaRPr sz="2800"/>
          </a:p>
          <a:p>
            <a:pPr marL="309880">
              <a:lnSpc>
                <a:spcPct val="100000"/>
              </a:lnSpc>
              <a:spcBef>
                <a:spcPts val="30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145" dirty="0"/>
              <a:t>Ders</a:t>
            </a:r>
            <a:r>
              <a:rPr spc="-204" dirty="0"/>
              <a:t> </a:t>
            </a:r>
            <a:r>
              <a:rPr spc="-90" dirty="0"/>
              <a:t>Notları.</a:t>
            </a:r>
            <a:endParaRPr sz="1800">
              <a:latin typeface="Times New Roman"/>
              <a:cs typeface="Times New Roman"/>
            </a:endParaRPr>
          </a:p>
          <a:p>
            <a:pPr marL="582295" marR="5080" indent="-273050">
              <a:lnSpc>
                <a:spcPts val="2590"/>
              </a:lnSpc>
              <a:spcBef>
                <a:spcPts val="62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75" dirty="0"/>
              <a:t>Ali Arifoğlu, </a:t>
            </a:r>
            <a:r>
              <a:rPr spc="-105" dirty="0"/>
              <a:t>Yazılım </a:t>
            </a:r>
            <a:r>
              <a:rPr spc="-65" dirty="0"/>
              <a:t>Mühendisliği. </a:t>
            </a:r>
            <a:r>
              <a:rPr spc="-260" dirty="0"/>
              <a:t>SAS</a:t>
            </a:r>
            <a:r>
              <a:rPr spc="-470" dirty="0"/>
              <a:t> </a:t>
            </a:r>
            <a:r>
              <a:rPr spc="-145" dirty="0"/>
              <a:t>bilişim  </a:t>
            </a:r>
            <a:r>
              <a:rPr spc="-80" dirty="0"/>
              <a:t>Yayınları</a:t>
            </a:r>
            <a:endParaRPr sz="18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25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125" dirty="0"/>
              <a:t>İnternet, </a:t>
            </a:r>
            <a:r>
              <a:rPr spc="-85" dirty="0"/>
              <a:t>UML</a:t>
            </a:r>
            <a:r>
              <a:rPr spc="-245" dirty="0"/>
              <a:t> </a:t>
            </a:r>
            <a:r>
              <a:rPr spc="-75" dirty="0"/>
              <a:t>Kaynakları</a:t>
            </a:r>
            <a:endParaRPr sz="1800">
              <a:latin typeface="Times New Roman"/>
              <a:cs typeface="Times New Roman"/>
            </a:endParaRPr>
          </a:p>
          <a:p>
            <a:pPr marL="1824989" marR="36195" indent="-1515745">
              <a:lnSpc>
                <a:spcPct val="11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pc="-30" dirty="0"/>
              <a:t>Roger </a:t>
            </a:r>
            <a:r>
              <a:rPr spc="-325" dirty="0"/>
              <a:t>S. </a:t>
            </a:r>
            <a:r>
              <a:rPr spc="-114" dirty="0"/>
              <a:t>Pressman, </a:t>
            </a:r>
            <a:r>
              <a:rPr spc="-65" dirty="0"/>
              <a:t>Software </a:t>
            </a:r>
            <a:r>
              <a:rPr spc="-55" dirty="0"/>
              <a:t>Engineering </a:t>
            </a:r>
            <a:r>
              <a:rPr spc="-330" dirty="0"/>
              <a:t>–  </a:t>
            </a:r>
            <a:r>
              <a:rPr spc="-50" dirty="0"/>
              <a:t>Practitioner’s</a:t>
            </a:r>
            <a:r>
              <a:rPr spc="-215" dirty="0"/>
              <a:t> </a:t>
            </a:r>
            <a:r>
              <a:rPr spc="80" dirty="0"/>
              <a:t>Approach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592836" y="1844039"/>
            <a:ext cx="8011668" cy="3933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611123" y="1700783"/>
            <a:ext cx="7920228" cy="3851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684021"/>
            <a:ext cx="44291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345" dirty="0"/>
              <a:t>Sınama</a:t>
            </a:r>
            <a:r>
              <a:rPr sz="3800" spc="-290" dirty="0"/>
              <a:t> </a:t>
            </a:r>
            <a:r>
              <a:rPr sz="3800" spc="-365" dirty="0"/>
              <a:t>Kavramları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67868" y="1700783"/>
            <a:ext cx="8214359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1591</Words>
  <Application>Microsoft Office PowerPoint</Application>
  <PresentationFormat>Ekran Gösterisi (4:3)</PresentationFormat>
  <Paragraphs>258</Paragraphs>
  <Slides>61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67" baseType="lpstr">
      <vt:lpstr>Arial</vt:lpstr>
      <vt:lpstr>Calibri</vt:lpstr>
      <vt:lpstr>Times New Roman</vt:lpstr>
      <vt:lpstr>Verdana</vt:lpstr>
      <vt:lpstr>Wingdings</vt:lpstr>
      <vt:lpstr>Office Theme</vt:lpstr>
      <vt:lpstr>PowerPoint Sunusu</vt:lpstr>
      <vt:lpstr>Bölüm Hedefi</vt:lpstr>
      <vt:lpstr>Giriş</vt:lpstr>
      <vt:lpstr>Giriş</vt:lpstr>
      <vt:lpstr>Doğrulama / Geçerleme</vt:lpstr>
      <vt:lpstr>Sınama Kavramları</vt:lpstr>
      <vt:lpstr>Sınama Kavramları</vt:lpstr>
      <vt:lpstr>Sınama Kavramları</vt:lpstr>
      <vt:lpstr>Sınama Kavramları</vt:lpstr>
      <vt:lpstr>Sınama Kavramları</vt:lpstr>
      <vt:lpstr>Doğrulama ve Geçerleme Yaşam Döngüsü</vt:lpstr>
      <vt:lpstr>Sınama Yöntemleri</vt:lpstr>
      <vt:lpstr>Beyaz Kutu Sınaması</vt:lpstr>
      <vt:lpstr>Beyaz Kutu Sınaması</vt:lpstr>
      <vt:lpstr>Temel Yollar Sınaması</vt:lpstr>
      <vt:lpstr>Temel Yollar Sınaması</vt:lpstr>
      <vt:lpstr>Temel Yollar Sınaması</vt:lpstr>
      <vt:lpstr>SINAMA ve</vt:lpstr>
      <vt:lpstr>Yukarıdan Aşağı</vt:lpstr>
      <vt:lpstr>Yukarıdan Aşağı</vt:lpstr>
      <vt:lpstr>Yukarıdan Aşağı</vt:lpstr>
      <vt:lpstr>Yukarıdan Aşağı</vt:lpstr>
      <vt:lpstr>Yukarıdan Aşağı</vt:lpstr>
      <vt:lpstr>1. Yaklaşım:</vt:lpstr>
      <vt:lpstr>2. Yaklaşım:</vt:lpstr>
      <vt:lpstr>Aşağıdan Yukarıya</vt:lpstr>
      <vt:lpstr>Aşağıdan Yukarıya</vt:lpstr>
      <vt:lpstr>Aşağıdan Yukarıya</vt:lpstr>
      <vt:lpstr>SINAMA PLANLAMASI</vt:lpstr>
      <vt:lpstr>SINAMA PLANLAMASI</vt:lpstr>
      <vt:lpstr>SINAMA PLANLAMASI</vt:lpstr>
      <vt:lpstr>SINAMA BELİRTİMLERİ</vt:lpstr>
      <vt:lpstr>SINAMA BELİRTİMLERİ</vt:lpstr>
      <vt:lpstr>SINAMA BELİRTİMLERİ</vt:lpstr>
      <vt:lpstr>YAŞAM DÖNGÜSÜ BOYUNCA  SINAMA ETKİNLİKLERİ</vt:lpstr>
      <vt:lpstr>YAŞAM DÖNGÜSÜ BOYUNCA  SINAMA ETKİNLİKLERİ</vt:lpstr>
      <vt:lpstr>YAŞAM DÖNGÜSÜ BOYUNCA  SINAMA ETKİNLİKLERİ</vt:lpstr>
      <vt:lpstr>YAŞAM DÖNGÜSÜ BOYUNCA  SINAMA ETKİNLİKLERİ</vt:lpstr>
      <vt:lpstr>YAŞAM DÖNGÜSÜ BOYUNCA  SINAMA ETKİNLİKLERİ</vt:lpstr>
      <vt:lpstr>YAŞAM DÖNGÜSÜ BOYUNCA  SINAMA ETKİNLİKLERİ</vt:lpstr>
      <vt:lpstr>YAŞAM DÖNGÜSÜ BOYUNCA  SINAMA ETKİNLİKLERİ</vt:lpstr>
      <vt:lpstr>BİR UYGULAMA:</vt:lpstr>
      <vt:lpstr>BİR UYGULAMA:</vt:lpstr>
      <vt:lpstr>BİR UYGULAMA:</vt:lpstr>
      <vt:lpstr>BİR UYGULAMA:</vt:lpstr>
      <vt:lpstr>BİR UYGULAMA:</vt:lpstr>
      <vt:lpstr>Sınama Ortamı Oluşturulması</vt:lpstr>
      <vt:lpstr>Sınama Yöntemlerine Karar  Verilmesi</vt:lpstr>
      <vt:lpstr>Sınama Yöntemlerine Karar  Verilmesi</vt:lpstr>
      <vt:lpstr>Sınama Yöntemlerine Karar  Verilmesi</vt:lpstr>
      <vt:lpstr>Sınama Yöntemlerine Karar  Verilmesi</vt:lpstr>
      <vt:lpstr>Sınama Yöntemlerine Karar  Verilmesi</vt:lpstr>
      <vt:lpstr>Kullanıcı Sınama Eğitimi</vt:lpstr>
      <vt:lpstr>Sınamaların Yapılması</vt:lpstr>
      <vt:lpstr>Alınan Dersler 1</vt:lpstr>
      <vt:lpstr>Alınan Dersler 1</vt:lpstr>
      <vt:lpstr>Alınan Dersler 2</vt:lpstr>
      <vt:lpstr>Alınan Dersler 3</vt:lpstr>
      <vt:lpstr>Alınan Dersler 4</vt:lpstr>
      <vt:lpstr>PowerPoint Sunusu</vt:lpstr>
      <vt:lpstr>Genel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MÜHENDİSLİĞİ</dc:title>
  <dc:creator>Yazılım Mühendisliği</dc:creator>
  <cp:lastModifiedBy>CASPER</cp:lastModifiedBy>
  <cp:revision>9</cp:revision>
  <dcterms:created xsi:type="dcterms:W3CDTF">2021-05-03T22:08:56Z</dcterms:created>
  <dcterms:modified xsi:type="dcterms:W3CDTF">2025-05-14T11:25:09Z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2021-05-03T00:00:00Z</vt:filetime>
  </property>
</Properties>
</file>