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71" autoAdjust="0"/>
  </p:normalViewPr>
  <p:slideViewPr>
    <p:cSldViewPr>
      <p:cViewPr varScale="1">
        <p:scale>
          <a:sx n="109" d="100"/>
          <a:sy n="109" d="100"/>
        </p:scale>
        <p:origin x="164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12750" y="134937"/>
            <a:ext cx="8731250" cy="274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09575" y="63"/>
            <a:ext cx="278130" cy="271780"/>
          </a:xfrm>
          <a:custGeom>
            <a:avLst/>
            <a:gdLst/>
            <a:ahLst/>
            <a:cxnLst/>
            <a:rect l="l" t="t" r="r" b="b"/>
            <a:pathLst>
              <a:path w="278130" h="271780">
                <a:moveTo>
                  <a:pt x="138112" y="134874"/>
                </a:moveTo>
                <a:lnTo>
                  <a:pt x="0" y="134874"/>
                </a:lnTo>
                <a:lnTo>
                  <a:pt x="0" y="271399"/>
                </a:lnTo>
                <a:lnTo>
                  <a:pt x="138112" y="271399"/>
                </a:lnTo>
                <a:lnTo>
                  <a:pt x="138112" y="134874"/>
                </a:lnTo>
                <a:close/>
              </a:path>
              <a:path w="278130" h="271780">
                <a:moveTo>
                  <a:pt x="277812" y="0"/>
                </a:moveTo>
                <a:lnTo>
                  <a:pt x="138112" y="0"/>
                </a:lnTo>
                <a:lnTo>
                  <a:pt x="138112" y="134874"/>
                </a:lnTo>
                <a:lnTo>
                  <a:pt x="277812" y="134874"/>
                </a:lnTo>
                <a:lnTo>
                  <a:pt x="277812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7687" y="134937"/>
            <a:ext cx="139700" cy="141605"/>
          </a:xfrm>
          <a:custGeom>
            <a:avLst/>
            <a:gdLst/>
            <a:ahLst/>
            <a:cxnLst/>
            <a:rect l="l" t="t" r="r" b="b"/>
            <a:pathLst>
              <a:path w="139700" h="141604">
                <a:moveTo>
                  <a:pt x="139700" y="0"/>
                </a:moveTo>
                <a:lnTo>
                  <a:pt x="0" y="0"/>
                </a:lnTo>
                <a:lnTo>
                  <a:pt x="0" y="141287"/>
                </a:lnTo>
                <a:lnTo>
                  <a:pt x="139700" y="141287"/>
                </a:lnTo>
                <a:lnTo>
                  <a:pt x="13970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4637" y="274637"/>
            <a:ext cx="136525" cy="135255"/>
          </a:xfrm>
          <a:custGeom>
            <a:avLst/>
            <a:gdLst/>
            <a:ahLst/>
            <a:cxnLst/>
            <a:rect l="l" t="t" r="r" b="b"/>
            <a:pathLst>
              <a:path w="136525" h="135254">
                <a:moveTo>
                  <a:pt x="0" y="134937"/>
                </a:moveTo>
                <a:lnTo>
                  <a:pt x="136525" y="134937"/>
                </a:lnTo>
                <a:lnTo>
                  <a:pt x="136525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1762" y="136588"/>
            <a:ext cx="141605" cy="138430"/>
          </a:xfrm>
          <a:custGeom>
            <a:avLst/>
            <a:gdLst/>
            <a:ahLst/>
            <a:cxnLst/>
            <a:rect l="l" t="t" r="r" b="b"/>
            <a:pathLst>
              <a:path w="141604" h="138429">
                <a:moveTo>
                  <a:pt x="141287" y="0"/>
                </a:moveTo>
                <a:lnTo>
                  <a:pt x="0" y="0"/>
                </a:lnTo>
                <a:lnTo>
                  <a:pt x="0" y="138112"/>
                </a:lnTo>
                <a:lnTo>
                  <a:pt x="141287" y="138112"/>
                </a:lnTo>
                <a:lnTo>
                  <a:pt x="141287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74637" y="271462"/>
            <a:ext cx="273050" cy="274955"/>
          </a:xfrm>
          <a:custGeom>
            <a:avLst/>
            <a:gdLst/>
            <a:ahLst/>
            <a:cxnLst/>
            <a:rect l="l" t="t" r="r" b="b"/>
            <a:pathLst>
              <a:path w="273050" h="274955">
                <a:moveTo>
                  <a:pt x="273050" y="0"/>
                </a:moveTo>
                <a:lnTo>
                  <a:pt x="134937" y="0"/>
                </a:lnTo>
                <a:lnTo>
                  <a:pt x="134937" y="138112"/>
                </a:lnTo>
                <a:lnTo>
                  <a:pt x="0" y="138112"/>
                </a:lnTo>
                <a:lnTo>
                  <a:pt x="0" y="274637"/>
                </a:lnTo>
                <a:lnTo>
                  <a:pt x="136525" y="274637"/>
                </a:lnTo>
                <a:lnTo>
                  <a:pt x="136525" y="138112"/>
                </a:lnTo>
                <a:lnTo>
                  <a:pt x="273050" y="138112"/>
                </a:lnTo>
                <a:lnTo>
                  <a:pt x="27305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31517" y="574928"/>
            <a:ext cx="468096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007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007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007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17343" y="574928"/>
            <a:ext cx="4909312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007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562" y="2612961"/>
            <a:ext cx="8034655" cy="3851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80552" y="6456679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Black"/>
                <a:cs typeface="Arial Black"/>
              </a:rPr>
              <a:t>1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31517" y="574928"/>
            <a:ext cx="4679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NESNEYE </a:t>
            </a:r>
            <a:r>
              <a:rPr dirty="0"/>
              <a:t>YÖNELİK </a:t>
            </a:r>
            <a:r>
              <a:rPr spc="-20" dirty="0"/>
              <a:t>TASARIM</a:t>
            </a:r>
            <a:r>
              <a:rPr spc="-110" dirty="0"/>
              <a:t> </a:t>
            </a:r>
            <a:r>
              <a:rPr dirty="0"/>
              <a:t>SÜRECİ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2742" y="1079753"/>
            <a:ext cx="7920355" cy="503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GİRİŞ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Nasıl? sorusuna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yanıt</a:t>
            </a:r>
            <a:r>
              <a:rPr sz="1800" spc="6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007C"/>
                </a:solidFill>
                <a:latin typeface="Arial"/>
                <a:cs typeface="Arial"/>
              </a:rPr>
              <a:t>aranır.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195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Nesne modeli: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Analizden</a:t>
            </a:r>
            <a:r>
              <a:rPr sz="1800" spc="-6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tasarıma.</a:t>
            </a:r>
            <a:endParaRPr sz="1800">
              <a:latin typeface="Arial"/>
              <a:cs typeface="Arial"/>
            </a:endParaRPr>
          </a:p>
          <a:p>
            <a:pPr marL="926465" marR="5778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Doğrudan problem alanı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ile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ilgili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nesnelerden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oluşan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model,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yardımcı 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nesnelerle</a:t>
            </a:r>
            <a:r>
              <a:rPr sz="1800" spc="1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00007C"/>
                </a:solidFill>
                <a:latin typeface="Arial"/>
                <a:cs typeface="Arial"/>
              </a:rPr>
              <a:t>zenginleştirilir.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30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Ana işlem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grupları: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Nesne tasarımı: Problem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alanı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ile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ilgili</a:t>
            </a:r>
            <a:r>
              <a:rPr sz="1800" spc="8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nesneler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Sistem tasarımı: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Alt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yapıyı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ve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gereçleri oluşturan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nesneler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20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Sistem katmanında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bulunabilecek</a:t>
            </a:r>
            <a:r>
              <a:rPr sz="1800" spc="5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bileşenler: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30" dirty="0">
                <a:solidFill>
                  <a:srgbClr val="00007C"/>
                </a:solidFill>
                <a:latin typeface="Arial"/>
                <a:cs typeface="Arial"/>
              </a:rPr>
              <a:t>Yazılım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mimarisi: İstemci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sunucu, eşler arası, olay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tabanlı,</a:t>
            </a:r>
            <a:r>
              <a:rPr sz="1800" spc="14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vb.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Kullanıcı</a:t>
            </a:r>
            <a:r>
              <a:rPr sz="1800" spc="2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arayüzü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30" dirty="0">
                <a:solidFill>
                  <a:srgbClr val="00007C"/>
                </a:solidFill>
                <a:latin typeface="Arial"/>
                <a:cs typeface="Arial"/>
              </a:rPr>
              <a:t>Veri</a:t>
            </a:r>
            <a:r>
              <a:rPr sz="1800" spc="-1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yönetimi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Ağ</a:t>
            </a:r>
            <a:r>
              <a:rPr sz="1800" spc="-1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programlama</a:t>
            </a:r>
            <a:endParaRPr sz="18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spcBef>
                <a:spcPts val="1465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Sistem katmanını çoğunlukla kendimiz sıfırdan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oluşturmayız,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hazır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altyapı 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programlarını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(framework)</a:t>
            </a:r>
            <a:r>
              <a:rPr sz="1800" spc="7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kullanırız.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378443" y="6456679"/>
            <a:ext cx="229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Black"/>
                <a:cs typeface="Arial Black"/>
              </a:rPr>
              <a:t>10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56485" y="574928"/>
            <a:ext cx="4429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ETKİLEŞİM ŞEMALARI</a:t>
            </a:r>
            <a:r>
              <a:rPr spc="-155" dirty="0"/>
              <a:t> </a:t>
            </a:r>
            <a:r>
              <a:rPr spc="-15" dirty="0"/>
              <a:t>AYRINTILARI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2742" y="1079753"/>
            <a:ext cx="2472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7C"/>
                </a:solidFill>
                <a:latin typeface="Arial"/>
                <a:cs typeface="Arial"/>
              </a:rPr>
              <a:t>SIRALAMA</a:t>
            </a:r>
            <a:r>
              <a:rPr sz="1800" b="1" spc="-5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00007C"/>
                </a:solidFill>
                <a:latin typeface="Arial"/>
                <a:cs typeface="Arial"/>
              </a:rPr>
              <a:t>ŞEMALARI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825" y="1690687"/>
            <a:ext cx="1800225" cy="3765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315"/>
              </a:spcBef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nesne1:</a:t>
            </a:r>
            <a:r>
              <a:rPr sz="18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Sınıf1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38225" y="2055812"/>
            <a:ext cx="2962275" cy="2813050"/>
            <a:chOff x="1038225" y="2055812"/>
            <a:chExt cx="2962275" cy="2813050"/>
          </a:xfrm>
        </p:grpSpPr>
        <p:sp>
          <p:nvSpPr>
            <p:cNvPr id="15" name="object 15"/>
            <p:cNvSpPr/>
            <p:nvPr/>
          </p:nvSpPr>
          <p:spPr>
            <a:xfrm>
              <a:off x="1042987" y="2421000"/>
              <a:ext cx="144780" cy="2087880"/>
            </a:xfrm>
            <a:custGeom>
              <a:avLst/>
              <a:gdLst/>
              <a:ahLst/>
              <a:cxnLst/>
              <a:rect l="l" t="t" r="r" b="b"/>
              <a:pathLst>
                <a:path w="144780" h="2087879">
                  <a:moveTo>
                    <a:pt x="0" y="2087499"/>
                  </a:moveTo>
                  <a:lnTo>
                    <a:pt x="144462" y="2087499"/>
                  </a:lnTo>
                  <a:lnTo>
                    <a:pt x="144462" y="0"/>
                  </a:lnTo>
                  <a:lnTo>
                    <a:pt x="0" y="0"/>
                  </a:lnTo>
                  <a:lnTo>
                    <a:pt x="0" y="20874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14425" y="2060575"/>
              <a:ext cx="1905" cy="360680"/>
            </a:xfrm>
            <a:custGeom>
              <a:avLst/>
              <a:gdLst/>
              <a:ahLst/>
              <a:cxnLst/>
              <a:rect l="l" t="t" r="r" b="b"/>
              <a:pathLst>
                <a:path w="1905" h="360680">
                  <a:moveTo>
                    <a:pt x="1587" y="0"/>
                  </a:moveTo>
                  <a:lnTo>
                    <a:pt x="0" y="360425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87450" y="2789300"/>
              <a:ext cx="2663825" cy="423545"/>
            </a:xfrm>
            <a:custGeom>
              <a:avLst/>
              <a:gdLst/>
              <a:ahLst/>
              <a:cxnLst/>
              <a:rect l="l" t="t" r="r" b="b"/>
              <a:pathLst>
                <a:path w="2663825" h="423544">
                  <a:moveTo>
                    <a:pt x="134620" y="288798"/>
                  </a:moveTo>
                  <a:lnTo>
                    <a:pt x="132969" y="285750"/>
                  </a:lnTo>
                  <a:lnTo>
                    <a:pt x="131191" y="282702"/>
                  </a:lnTo>
                  <a:lnTo>
                    <a:pt x="127381" y="281559"/>
                  </a:lnTo>
                  <a:lnTo>
                    <a:pt x="124333" y="283337"/>
                  </a:lnTo>
                  <a:lnTo>
                    <a:pt x="34925" y="333019"/>
                  </a:lnTo>
                  <a:lnTo>
                    <a:pt x="34925" y="347472"/>
                  </a:lnTo>
                  <a:lnTo>
                    <a:pt x="34925" y="357263"/>
                  </a:lnTo>
                  <a:lnTo>
                    <a:pt x="26098" y="352361"/>
                  </a:lnTo>
                  <a:lnTo>
                    <a:pt x="34925" y="347472"/>
                  </a:lnTo>
                  <a:lnTo>
                    <a:pt x="34925" y="333019"/>
                  </a:lnTo>
                  <a:lnTo>
                    <a:pt x="0" y="352425"/>
                  </a:lnTo>
                  <a:lnTo>
                    <a:pt x="124333" y="421386"/>
                  </a:lnTo>
                  <a:lnTo>
                    <a:pt x="127381" y="423164"/>
                  </a:lnTo>
                  <a:lnTo>
                    <a:pt x="131191" y="422021"/>
                  </a:lnTo>
                  <a:lnTo>
                    <a:pt x="132969" y="418973"/>
                  </a:lnTo>
                  <a:lnTo>
                    <a:pt x="134620" y="415925"/>
                  </a:lnTo>
                  <a:lnTo>
                    <a:pt x="133477" y="411988"/>
                  </a:lnTo>
                  <a:lnTo>
                    <a:pt x="130429" y="410337"/>
                  </a:lnTo>
                  <a:lnTo>
                    <a:pt x="37414" y="358648"/>
                  </a:lnTo>
                  <a:lnTo>
                    <a:pt x="85725" y="358648"/>
                  </a:lnTo>
                  <a:lnTo>
                    <a:pt x="85725" y="345948"/>
                  </a:lnTo>
                  <a:lnTo>
                    <a:pt x="37642" y="345948"/>
                  </a:lnTo>
                  <a:lnTo>
                    <a:pt x="130429" y="294386"/>
                  </a:lnTo>
                  <a:lnTo>
                    <a:pt x="133477" y="292735"/>
                  </a:lnTo>
                  <a:lnTo>
                    <a:pt x="134620" y="288798"/>
                  </a:lnTo>
                  <a:close/>
                </a:path>
                <a:path w="2663825" h="423544">
                  <a:moveTo>
                    <a:pt x="174625" y="345948"/>
                  </a:moveTo>
                  <a:lnTo>
                    <a:pt x="123825" y="345948"/>
                  </a:lnTo>
                  <a:lnTo>
                    <a:pt x="123825" y="358648"/>
                  </a:lnTo>
                  <a:lnTo>
                    <a:pt x="174625" y="358648"/>
                  </a:lnTo>
                  <a:lnTo>
                    <a:pt x="174625" y="345948"/>
                  </a:lnTo>
                  <a:close/>
                </a:path>
                <a:path w="2663825" h="423544">
                  <a:moveTo>
                    <a:pt x="263525" y="345948"/>
                  </a:moveTo>
                  <a:lnTo>
                    <a:pt x="212725" y="345948"/>
                  </a:lnTo>
                  <a:lnTo>
                    <a:pt x="212725" y="358648"/>
                  </a:lnTo>
                  <a:lnTo>
                    <a:pt x="263525" y="358648"/>
                  </a:lnTo>
                  <a:lnTo>
                    <a:pt x="263525" y="345948"/>
                  </a:lnTo>
                  <a:close/>
                </a:path>
                <a:path w="2663825" h="423544">
                  <a:moveTo>
                    <a:pt x="352425" y="345948"/>
                  </a:moveTo>
                  <a:lnTo>
                    <a:pt x="301625" y="345948"/>
                  </a:lnTo>
                  <a:lnTo>
                    <a:pt x="301625" y="358648"/>
                  </a:lnTo>
                  <a:lnTo>
                    <a:pt x="352425" y="358648"/>
                  </a:lnTo>
                  <a:lnTo>
                    <a:pt x="352425" y="345948"/>
                  </a:lnTo>
                  <a:close/>
                </a:path>
                <a:path w="2663825" h="423544">
                  <a:moveTo>
                    <a:pt x="441325" y="345948"/>
                  </a:moveTo>
                  <a:lnTo>
                    <a:pt x="390525" y="345948"/>
                  </a:lnTo>
                  <a:lnTo>
                    <a:pt x="390525" y="358648"/>
                  </a:lnTo>
                  <a:lnTo>
                    <a:pt x="441325" y="358648"/>
                  </a:lnTo>
                  <a:lnTo>
                    <a:pt x="441325" y="345948"/>
                  </a:lnTo>
                  <a:close/>
                </a:path>
                <a:path w="2663825" h="423544">
                  <a:moveTo>
                    <a:pt x="530225" y="345948"/>
                  </a:moveTo>
                  <a:lnTo>
                    <a:pt x="479425" y="345948"/>
                  </a:lnTo>
                  <a:lnTo>
                    <a:pt x="479425" y="358648"/>
                  </a:lnTo>
                  <a:lnTo>
                    <a:pt x="530225" y="358648"/>
                  </a:lnTo>
                  <a:lnTo>
                    <a:pt x="530225" y="345948"/>
                  </a:lnTo>
                  <a:close/>
                </a:path>
                <a:path w="2663825" h="423544">
                  <a:moveTo>
                    <a:pt x="619125" y="345948"/>
                  </a:moveTo>
                  <a:lnTo>
                    <a:pt x="568325" y="345948"/>
                  </a:lnTo>
                  <a:lnTo>
                    <a:pt x="568325" y="358648"/>
                  </a:lnTo>
                  <a:lnTo>
                    <a:pt x="619125" y="358648"/>
                  </a:lnTo>
                  <a:lnTo>
                    <a:pt x="619125" y="345948"/>
                  </a:lnTo>
                  <a:close/>
                </a:path>
                <a:path w="2663825" h="423544">
                  <a:moveTo>
                    <a:pt x="708025" y="345948"/>
                  </a:moveTo>
                  <a:lnTo>
                    <a:pt x="657225" y="345948"/>
                  </a:lnTo>
                  <a:lnTo>
                    <a:pt x="657225" y="358648"/>
                  </a:lnTo>
                  <a:lnTo>
                    <a:pt x="708025" y="358648"/>
                  </a:lnTo>
                  <a:lnTo>
                    <a:pt x="708025" y="345948"/>
                  </a:lnTo>
                  <a:close/>
                </a:path>
                <a:path w="2663825" h="423544">
                  <a:moveTo>
                    <a:pt x="796925" y="345948"/>
                  </a:moveTo>
                  <a:lnTo>
                    <a:pt x="746125" y="345948"/>
                  </a:lnTo>
                  <a:lnTo>
                    <a:pt x="746125" y="358648"/>
                  </a:lnTo>
                  <a:lnTo>
                    <a:pt x="796925" y="358648"/>
                  </a:lnTo>
                  <a:lnTo>
                    <a:pt x="796925" y="345948"/>
                  </a:lnTo>
                  <a:close/>
                </a:path>
                <a:path w="2663825" h="423544">
                  <a:moveTo>
                    <a:pt x="885825" y="345948"/>
                  </a:moveTo>
                  <a:lnTo>
                    <a:pt x="835025" y="345948"/>
                  </a:lnTo>
                  <a:lnTo>
                    <a:pt x="835025" y="358648"/>
                  </a:lnTo>
                  <a:lnTo>
                    <a:pt x="885825" y="358648"/>
                  </a:lnTo>
                  <a:lnTo>
                    <a:pt x="885825" y="345948"/>
                  </a:lnTo>
                  <a:close/>
                </a:path>
                <a:path w="2663825" h="423544">
                  <a:moveTo>
                    <a:pt x="974725" y="345948"/>
                  </a:moveTo>
                  <a:lnTo>
                    <a:pt x="923925" y="345948"/>
                  </a:lnTo>
                  <a:lnTo>
                    <a:pt x="923925" y="358648"/>
                  </a:lnTo>
                  <a:lnTo>
                    <a:pt x="974725" y="358648"/>
                  </a:lnTo>
                  <a:lnTo>
                    <a:pt x="974725" y="345948"/>
                  </a:lnTo>
                  <a:close/>
                </a:path>
                <a:path w="2663825" h="423544">
                  <a:moveTo>
                    <a:pt x="1063625" y="345948"/>
                  </a:moveTo>
                  <a:lnTo>
                    <a:pt x="1012825" y="345948"/>
                  </a:lnTo>
                  <a:lnTo>
                    <a:pt x="1012825" y="358648"/>
                  </a:lnTo>
                  <a:lnTo>
                    <a:pt x="1063625" y="358648"/>
                  </a:lnTo>
                  <a:lnTo>
                    <a:pt x="1063625" y="345948"/>
                  </a:lnTo>
                  <a:close/>
                </a:path>
                <a:path w="2663825" h="423544">
                  <a:moveTo>
                    <a:pt x="1152525" y="345948"/>
                  </a:moveTo>
                  <a:lnTo>
                    <a:pt x="1101725" y="345948"/>
                  </a:lnTo>
                  <a:lnTo>
                    <a:pt x="1101725" y="358648"/>
                  </a:lnTo>
                  <a:lnTo>
                    <a:pt x="1152525" y="358648"/>
                  </a:lnTo>
                  <a:lnTo>
                    <a:pt x="1152525" y="345948"/>
                  </a:lnTo>
                  <a:close/>
                </a:path>
                <a:path w="2663825" h="423544">
                  <a:moveTo>
                    <a:pt x="1241425" y="345948"/>
                  </a:moveTo>
                  <a:lnTo>
                    <a:pt x="1190625" y="345948"/>
                  </a:lnTo>
                  <a:lnTo>
                    <a:pt x="1190625" y="358648"/>
                  </a:lnTo>
                  <a:lnTo>
                    <a:pt x="1241425" y="358648"/>
                  </a:lnTo>
                  <a:lnTo>
                    <a:pt x="1241425" y="345948"/>
                  </a:lnTo>
                  <a:close/>
                </a:path>
                <a:path w="2663825" h="423544">
                  <a:moveTo>
                    <a:pt x="1330325" y="345948"/>
                  </a:moveTo>
                  <a:lnTo>
                    <a:pt x="1279525" y="345948"/>
                  </a:lnTo>
                  <a:lnTo>
                    <a:pt x="1279525" y="358648"/>
                  </a:lnTo>
                  <a:lnTo>
                    <a:pt x="1330325" y="358648"/>
                  </a:lnTo>
                  <a:lnTo>
                    <a:pt x="1330325" y="345948"/>
                  </a:lnTo>
                  <a:close/>
                </a:path>
                <a:path w="2663825" h="423544">
                  <a:moveTo>
                    <a:pt x="1419225" y="345948"/>
                  </a:moveTo>
                  <a:lnTo>
                    <a:pt x="1368425" y="345948"/>
                  </a:lnTo>
                  <a:lnTo>
                    <a:pt x="1368425" y="358648"/>
                  </a:lnTo>
                  <a:lnTo>
                    <a:pt x="1419225" y="358648"/>
                  </a:lnTo>
                  <a:lnTo>
                    <a:pt x="1419225" y="345948"/>
                  </a:lnTo>
                  <a:close/>
                </a:path>
                <a:path w="2663825" h="423544">
                  <a:moveTo>
                    <a:pt x="1508125" y="345948"/>
                  </a:moveTo>
                  <a:lnTo>
                    <a:pt x="1457325" y="345948"/>
                  </a:lnTo>
                  <a:lnTo>
                    <a:pt x="1457325" y="358648"/>
                  </a:lnTo>
                  <a:lnTo>
                    <a:pt x="1508125" y="358648"/>
                  </a:lnTo>
                  <a:lnTo>
                    <a:pt x="1508125" y="345948"/>
                  </a:lnTo>
                  <a:close/>
                </a:path>
                <a:path w="2663825" h="423544">
                  <a:moveTo>
                    <a:pt x="1597025" y="345948"/>
                  </a:moveTo>
                  <a:lnTo>
                    <a:pt x="1546225" y="345948"/>
                  </a:lnTo>
                  <a:lnTo>
                    <a:pt x="1546225" y="358648"/>
                  </a:lnTo>
                  <a:lnTo>
                    <a:pt x="1597025" y="358648"/>
                  </a:lnTo>
                  <a:lnTo>
                    <a:pt x="1597025" y="345948"/>
                  </a:lnTo>
                  <a:close/>
                </a:path>
                <a:path w="2663825" h="423544">
                  <a:moveTo>
                    <a:pt x="1685925" y="345948"/>
                  </a:moveTo>
                  <a:lnTo>
                    <a:pt x="1635125" y="345948"/>
                  </a:lnTo>
                  <a:lnTo>
                    <a:pt x="1635125" y="358648"/>
                  </a:lnTo>
                  <a:lnTo>
                    <a:pt x="1685925" y="358648"/>
                  </a:lnTo>
                  <a:lnTo>
                    <a:pt x="1685925" y="345948"/>
                  </a:lnTo>
                  <a:close/>
                </a:path>
                <a:path w="2663825" h="423544">
                  <a:moveTo>
                    <a:pt x="1774825" y="345948"/>
                  </a:moveTo>
                  <a:lnTo>
                    <a:pt x="1724025" y="345948"/>
                  </a:lnTo>
                  <a:lnTo>
                    <a:pt x="1724025" y="358648"/>
                  </a:lnTo>
                  <a:lnTo>
                    <a:pt x="1774825" y="358648"/>
                  </a:lnTo>
                  <a:lnTo>
                    <a:pt x="1774825" y="345948"/>
                  </a:lnTo>
                  <a:close/>
                </a:path>
                <a:path w="2663825" h="423544">
                  <a:moveTo>
                    <a:pt x="1863725" y="345948"/>
                  </a:moveTo>
                  <a:lnTo>
                    <a:pt x="1812925" y="345948"/>
                  </a:lnTo>
                  <a:lnTo>
                    <a:pt x="1812925" y="358648"/>
                  </a:lnTo>
                  <a:lnTo>
                    <a:pt x="1863725" y="358648"/>
                  </a:lnTo>
                  <a:lnTo>
                    <a:pt x="1863725" y="345948"/>
                  </a:lnTo>
                  <a:close/>
                </a:path>
                <a:path w="2663825" h="423544">
                  <a:moveTo>
                    <a:pt x="1952625" y="345948"/>
                  </a:moveTo>
                  <a:lnTo>
                    <a:pt x="1901825" y="345948"/>
                  </a:lnTo>
                  <a:lnTo>
                    <a:pt x="1901825" y="358648"/>
                  </a:lnTo>
                  <a:lnTo>
                    <a:pt x="1952625" y="358648"/>
                  </a:lnTo>
                  <a:lnTo>
                    <a:pt x="1952625" y="345948"/>
                  </a:lnTo>
                  <a:close/>
                </a:path>
                <a:path w="2663825" h="423544">
                  <a:moveTo>
                    <a:pt x="2041525" y="345948"/>
                  </a:moveTo>
                  <a:lnTo>
                    <a:pt x="1990725" y="345948"/>
                  </a:lnTo>
                  <a:lnTo>
                    <a:pt x="1990725" y="358648"/>
                  </a:lnTo>
                  <a:lnTo>
                    <a:pt x="2041525" y="358648"/>
                  </a:lnTo>
                  <a:lnTo>
                    <a:pt x="2041525" y="345948"/>
                  </a:lnTo>
                  <a:close/>
                </a:path>
                <a:path w="2663825" h="423544">
                  <a:moveTo>
                    <a:pt x="2130425" y="345948"/>
                  </a:moveTo>
                  <a:lnTo>
                    <a:pt x="2079625" y="345948"/>
                  </a:lnTo>
                  <a:lnTo>
                    <a:pt x="2079625" y="358648"/>
                  </a:lnTo>
                  <a:lnTo>
                    <a:pt x="2130425" y="358648"/>
                  </a:lnTo>
                  <a:lnTo>
                    <a:pt x="2130425" y="345948"/>
                  </a:lnTo>
                  <a:close/>
                </a:path>
                <a:path w="2663825" h="423544">
                  <a:moveTo>
                    <a:pt x="2219325" y="345948"/>
                  </a:moveTo>
                  <a:lnTo>
                    <a:pt x="2168525" y="345948"/>
                  </a:lnTo>
                  <a:lnTo>
                    <a:pt x="2168525" y="358648"/>
                  </a:lnTo>
                  <a:lnTo>
                    <a:pt x="2219325" y="358648"/>
                  </a:lnTo>
                  <a:lnTo>
                    <a:pt x="2219325" y="345948"/>
                  </a:lnTo>
                  <a:close/>
                </a:path>
                <a:path w="2663825" h="423544">
                  <a:moveTo>
                    <a:pt x="2308225" y="345948"/>
                  </a:moveTo>
                  <a:lnTo>
                    <a:pt x="2257425" y="345948"/>
                  </a:lnTo>
                  <a:lnTo>
                    <a:pt x="2257425" y="358648"/>
                  </a:lnTo>
                  <a:lnTo>
                    <a:pt x="2308225" y="358648"/>
                  </a:lnTo>
                  <a:lnTo>
                    <a:pt x="2308225" y="345948"/>
                  </a:lnTo>
                  <a:close/>
                </a:path>
                <a:path w="2663825" h="423544">
                  <a:moveTo>
                    <a:pt x="2397125" y="345948"/>
                  </a:moveTo>
                  <a:lnTo>
                    <a:pt x="2346325" y="345948"/>
                  </a:lnTo>
                  <a:lnTo>
                    <a:pt x="2346325" y="358648"/>
                  </a:lnTo>
                  <a:lnTo>
                    <a:pt x="2397125" y="358648"/>
                  </a:lnTo>
                  <a:lnTo>
                    <a:pt x="2397125" y="345948"/>
                  </a:lnTo>
                  <a:close/>
                </a:path>
                <a:path w="2663825" h="423544">
                  <a:moveTo>
                    <a:pt x="2486025" y="345948"/>
                  </a:moveTo>
                  <a:lnTo>
                    <a:pt x="2435225" y="345948"/>
                  </a:lnTo>
                  <a:lnTo>
                    <a:pt x="2435225" y="358648"/>
                  </a:lnTo>
                  <a:lnTo>
                    <a:pt x="2486025" y="358648"/>
                  </a:lnTo>
                  <a:lnTo>
                    <a:pt x="2486025" y="345948"/>
                  </a:lnTo>
                  <a:close/>
                </a:path>
                <a:path w="2663825" h="423544">
                  <a:moveTo>
                    <a:pt x="2574925" y="345948"/>
                  </a:moveTo>
                  <a:lnTo>
                    <a:pt x="2524125" y="345948"/>
                  </a:lnTo>
                  <a:lnTo>
                    <a:pt x="2524125" y="358648"/>
                  </a:lnTo>
                  <a:lnTo>
                    <a:pt x="2574925" y="358648"/>
                  </a:lnTo>
                  <a:lnTo>
                    <a:pt x="2574925" y="345948"/>
                  </a:lnTo>
                  <a:close/>
                </a:path>
                <a:path w="2663825" h="423544">
                  <a:moveTo>
                    <a:pt x="2663825" y="345948"/>
                  </a:moveTo>
                  <a:lnTo>
                    <a:pt x="2613025" y="345948"/>
                  </a:lnTo>
                  <a:lnTo>
                    <a:pt x="2613025" y="358648"/>
                  </a:lnTo>
                  <a:lnTo>
                    <a:pt x="2663825" y="358648"/>
                  </a:lnTo>
                  <a:lnTo>
                    <a:pt x="2663825" y="345948"/>
                  </a:lnTo>
                  <a:close/>
                </a:path>
                <a:path w="2663825" h="423544">
                  <a:moveTo>
                    <a:pt x="2663825" y="63500"/>
                  </a:moveTo>
                  <a:lnTo>
                    <a:pt x="2536825" y="0"/>
                  </a:lnTo>
                  <a:lnTo>
                    <a:pt x="2536825" y="57150"/>
                  </a:lnTo>
                  <a:lnTo>
                    <a:pt x="0" y="57023"/>
                  </a:lnTo>
                  <a:lnTo>
                    <a:pt x="0" y="69723"/>
                  </a:lnTo>
                  <a:lnTo>
                    <a:pt x="2536825" y="69850"/>
                  </a:lnTo>
                  <a:lnTo>
                    <a:pt x="2536825" y="127000"/>
                  </a:lnTo>
                  <a:lnTo>
                    <a:pt x="2651125" y="69850"/>
                  </a:lnTo>
                  <a:lnTo>
                    <a:pt x="2663825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16012" y="4508500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9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51275" y="2709926"/>
              <a:ext cx="144780" cy="1006475"/>
            </a:xfrm>
            <a:custGeom>
              <a:avLst/>
              <a:gdLst/>
              <a:ahLst/>
              <a:cxnLst/>
              <a:rect l="l" t="t" r="r" b="b"/>
              <a:pathLst>
                <a:path w="144779" h="1006475">
                  <a:moveTo>
                    <a:pt x="0" y="1006475"/>
                  </a:moveTo>
                  <a:lnTo>
                    <a:pt x="144462" y="1006475"/>
                  </a:lnTo>
                  <a:lnTo>
                    <a:pt x="144462" y="0"/>
                  </a:lnTo>
                  <a:lnTo>
                    <a:pt x="0" y="0"/>
                  </a:lnTo>
                  <a:lnTo>
                    <a:pt x="0" y="1006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24300" y="2133600"/>
              <a:ext cx="0" cy="1943100"/>
            </a:xfrm>
            <a:custGeom>
              <a:avLst/>
              <a:gdLst/>
              <a:ahLst/>
              <a:cxnLst/>
              <a:rect l="l" t="t" r="r" b="b"/>
              <a:pathLst>
                <a:path h="1943100">
                  <a:moveTo>
                    <a:pt x="0" y="0"/>
                  </a:moveTo>
                  <a:lnTo>
                    <a:pt x="0" y="574675"/>
                  </a:lnTo>
                </a:path>
                <a:path h="1943100">
                  <a:moveTo>
                    <a:pt x="0" y="1582801"/>
                  </a:moveTo>
                  <a:lnTo>
                    <a:pt x="0" y="194310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16012" y="3860736"/>
              <a:ext cx="142875" cy="360680"/>
            </a:xfrm>
            <a:custGeom>
              <a:avLst/>
              <a:gdLst/>
              <a:ahLst/>
              <a:cxnLst/>
              <a:rect l="l" t="t" r="r" b="b"/>
              <a:pathLst>
                <a:path w="142875" h="360679">
                  <a:moveTo>
                    <a:pt x="142875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142875" y="360362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16012" y="3860736"/>
              <a:ext cx="142875" cy="360680"/>
            </a:xfrm>
            <a:custGeom>
              <a:avLst/>
              <a:gdLst/>
              <a:ahLst/>
              <a:cxnLst/>
              <a:rect l="l" t="t" r="r" b="b"/>
              <a:pathLst>
                <a:path w="142875" h="360679">
                  <a:moveTo>
                    <a:pt x="0" y="360362"/>
                  </a:moveTo>
                  <a:lnTo>
                    <a:pt x="142875" y="360362"/>
                  </a:lnTo>
                  <a:lnTo>
                    <a:pt x="142875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58887" y="3941698"/>
              <a:ext cx="217487" cy="127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87450" y="3716273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288925" y="288925"/>
                  </a:moveTo>
                  <a:lnTo>
                    <a:pt x="288925" y="0"/>
                  </a:lnTo>
                </a:path>
                <a:path w="288925" h="288925">
                  <a:moveTo>
                    <a:pt x="288925" y="126"/>
                  </a:moveTo>
                  <a:lnTo>
                    <a:pt x="0" y="12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986151" y="1700212"/>
            <a:ext cx="1873250" cy="3765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315"/>
              </a:spcBef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nesne2: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Sınıf2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75173" y="2622550"/>
            <a:ext cx="865505" cy="127000"/>
          </a:xfrm>
          <a:custGeom>
            <a:avLst/>
            <a:gdLst/>
            <a:ahLst/>
            <a:cxnLst/>
            <a:rect l="l" t="t" r="r" b="b"/>
            <a:pathLst>
              <a:path w="865504" h="127000">
                <a:moveTo>
                  <a:pt x="738251" y="0"/>
                </a:moveTo>
                <a:lnTo>
                  <a:pt x="738251" y="127000"/>
                </a:lnTo>
                <a:lnTo>
                  <a:pt x="852551" y="69850"/>
                </a:lnTo>
                <a:lnTo>
                  <a:pt x="750951" y="69850"/>
                </a:lnTo>
                <a:lnTo>
                  <a:pt x="750951" y="57150"/>
                </a:lnTo>
                <a:lnTo>
                  <a:pt x="852551" y="57150"/>
                </a:lnTo>
                <a:lnTo>
                  <a:pt x="738251" y="0"/>
                </a:lnTo>
                <a:close/>
              </a:path>
              <a:path w="865504" h="127000">
                <a:moveTo>
                  <a:pt x="738251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738251" y="69850"/>
                </a:lnTo>
                <a:lnTo>
                  <a:pt x="738251" y="57150"/>
                </a:lnTo>
                <a:close/>
              </a:path>
              <a:path w="865504" h="127000">
                <a:moveTo>
                  <a:pt x="852551" y="57150"/>
                </a:moveTo>
                <a:lnTo>
                  <a:pt x="750951" y="57150"/>
                </a:lnTo>
                <a:lnTo>
                  <a:pt x="750951" y="69850"/>
                </a:lnTo>
                <a:lnTo>
                  <a:pt x="852551" y="69850"/>
                </a:lnTo>
                <a:lnTo>
                  <a:pt x="865251" y="63500"/>
                </a:lnTo>
                <a:lnTo>
                  <a:pt x="852551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187822" y="2378455"/>
            <a:ext cx="613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[koşul]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03800" y="1278000"/>
            <a:ext cx="865505" cy="127000"/>
          </a:xfrm>
          <a:custGeom>
            <a:avLst/>
            <a:gdLst/>
            <a:ahLst/>
            <a:cxnLst/>
            <a:rect l="l" t="t" r="r" b="b"/>
            <a:pathLst>
              <a:path w="865504" h="127000">
                <a:moveTo>
                  <a:pt x="738124" y="69847"/>
                </a:moveTo>
                <a:lnTo>
                  <a:pt x="738124" y="127000"/>
                </a:lnTo>
                <a:lnTo>
                  <a:pt x="852424" y="69850"/>
                </a:lnTo>
                <a:lnTo>
                  <a:pt x="738124" y="69847"/>
                </a:lnTo>
                <a:close/>
              </a:path>
              <a:path w="865504" h="127000">
                <a:moveTo>
                  <a:pt x="738124" y="57147"/>
                </a:moveTo>
                <a:lnTo>
                  <a:pt x="738124" y="69847"/>
                </a:lnTo>
                <a:lnTo>
                  <a:pt x="750824" y="69850"/>
                </a:lnTo>
                <a:lnTo>
                  <a:pt x="750824" y="57150"/>
                </a:lnTo>
                <a:lnTo>
                  <a:pt x="738124" y="57147"/>
                </a:lnTo>
                <a:close/>
              </a:path>
              <a:path w="865504" h="127000">
                <a:moveTo>
                  <a:pt x="738124" y="0"/>
                </a:moveTo>
                <a:lnTo>
                  <a:pt x="738124" y="57147"/>
                </a:lnTo>
                <a:lnTo>
                  <a:pt x="750824" y="57150"/>
                </a:lnTo>
                <a:lnTo>
                  <a:pt x="750824" y="69850"/>
                </a:lnTo>
                <a:lnTo>
                  <a:pt x="852428" y="69847"/>
                </a:lnTo>
                <a:lnTo>
                  <a:pt x="865124" y="63500"/>
                </a:lnTo>
                <a:lnTo>
                  <a:pt x="738124" y="0"/>
                </a:lnTo>
                <a:close/>
              </a:path>
              <a:path w="865504" h="127000">
                <a:moveTo>
                  <a:pt x="0" y="57023"/>
                </a:moveTo>
                <a:lnTo>
                  <a:pt x="0" y="69723"/>
                </a:lnTo>
                <a:lnTo>
                  <a:pt x="738124" y="69847"/>
                </a:lnTo>
                <a:lnTo>
                  <a:pt x="738124" y="57147"/>
                </a:lnTo>
                <a:lnTo>
                  <a:pt x="0" y="57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164707" y="1060196"/>
            <a:ext cx="2802890" cy="88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7500"/>
              </a:lnSpc>
              <a:spcBef>
                <a:spcPts val="95"/>
              </a:spcBef>
            </a:pPr>
            <a:r>
              <a:rPr sz="1800" spc="-5" dirty="0">
                <a:latin typeface="Arial"/>
                <a:cs typeface="Arial"/>
              </a:rPr>
              <a:t>Mesaj </a:t>
            </a:r>
            <a:r>
              <a:rPr sz="1800" dirty="0">
                <a:latin typeface="Arial"/>
                <a:cs typeface="Arial"/>
              </a:rPr>
              <a:t>(metot </a:t>
            </a:r>
            <a:r>
              <a:rPr sz="1800" spc="-5" dirty="0">
                <a:latin typeface="Arial"/>
                <a:cs typeface="Arial"/>
              </a:rPr>
              <a:t>çağırma)  </a:t>
            </a:r>
            <a:r>
              <a:rPr sz="1800" dirty="0">
                <a:latin typeface="Arial"/>
                <a:cs typeface="Arial"/>
              </a:rPr>
              <a:t>Geri </a:t>
            </a:r>
            <a:r>
              <a:rPr sz="1800" spc="-10" dirty="0">
                <a:latin typeface="Arial"/>
                <a:cs typeface="Arial"/>
              </a:rPr>
              <a:t>dönüş </a:t>
            </a:r>
            <a:r>
              <a:rPr sz="1800" spc="-5" dirty="0">
                <a:latin typeface="Arial"/>
                <a:cs typeface="Arial"/>
              </a:rPr>
              <a:t>(ihmal </a:t>
            </a:r>
            <a:r>
              <a:rPr sz="1800" spc="-10" dirty="0">
                <a:latin typeface="Arial"/>
                <a:cs typeface="Arial"/>
              </a:rPr>
              <a:t>edilebilir)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03800" y="1773935"/>
            <a:ext cx="863600" cy="141605"/>
          </a:xfrm>
          <a:custGeom>
            <a:avLst/>
            <a:gdLst/>
            <a:ahLst/>
            <a:cxnLst/>
            <a:rect l="l" t="t" r="r" b="b"/>
            <a:pathLst>
              <a:path w="863600" h="141605">
                <a:moveTo>
                  <a:pt x="863600" y="64388"/>
                </a:moveTo>
                <a:lnTo>
                  <a:pt x="812800" y="64388"/>
                </a:lnTo>
                <a:lnTo>
                  <a:pt x="812800" y="77088"/>
                </a:lnTo>
                <a:lnTo>
                  <a:pt x="863600" y="77088"/>
                </a:lnTo>
                <a:lnTo>
                  <a:pt x="863600" y="64388"/>
                </a:lnTo>
                <a:close/>
              </a:path>
              <a:path w="863600" h="141605">
                <a:moveTo>
                  <a:pt x="774700" y="64388"/>
                </a:moveTo>
                <a:lnTo>
                  <a:pt x="723900" y="64388"/>
                </a:lnTo>
                <a:lnTo>
                  <a:pt x="723900" y="77088"/>
                </a:lnTo>
                <a:lnTo>
                  <a:pt x="774700" y="77088"/>
                </a:lnTo>
                <a:lnTo>
                  <a:pt x="774700" y="64388"/>
                </a:lnTo>
                <a:close/>
              </a:path>
              <a:path w="863600" h="141605">
                <a:moveTo>
                  <a:pt x="685800" y="64388"/>
                </a:moveTo>
                <a:lnTo>
                  <a:pt x="635000" y="64388"/>
                </a:lnTo>
                <a:lnTo>
                  <a:pt x="635000" y="77088"/>
                </a:lnTo>
                <a:lnTo>
                  <a:pt x="685800" y="77088"/>
                </a:lnTo>
                <a:lnTo>
                  <a:pt x="685800" y="64388"/>
                </a:lnTo>
                <a:close/>
              </a:path>
              <a:path w="863600" h="141605">
                <a:moveTo>
                  <a:pt x="596900" y="64388"/>
                </a:moveTo>
                <a:lnTo>
                  <a:pt x="546100" y="64388"/>
                </a:lnTo>
                <a:lnTo>
                  <a:pt x="546100" y="77088"/>
                </a:lnTo>
                <a:lnTo>
                  <a:pt x="596900" y="77088"/>
                </a:lnTo>
                <a:lnTo>
                  <a:pt x="596900" y="64388"/>
                </a:lnTo>
                <a:close/>
              </a:path>
              <a:path w="863600" h="141605">
                <a:moveTo>
                  <a:pt x="508000" y="64388"/>
                </a:moveTo>
                <a:lnTo>
                  <a:pt x="457200" y="64388"/>
                </a:lnTo>
                <a:lnTo>
                  <a:pt x="457200" y="77088"/>
                </a:lnTo>
                <a:lnTo>
                  <a:pt x="508000" y="77088"/>
                </a:lnTo>
                <a:lnTo>
                  <a:pt x="508000" y="64388"/>
                </a:lnTo>
                <a:close/>
              </a:path>
              <a:path w="863600" h="141605">
                <a:moveTo>
                  <a:pt x="419100" y="64388"/>
                </a:moveTo>
                <a:lnTo>
                  <a:pt x="368300" y="64388"/>
                </a:lnTo>
                <a:lnTo>
                  <a:pt x="368300" y="77088"/>
                </a:lnTo>
                <a:lnTo>
                  <a:pt x="419100" y="77088"/>
                </a:lnTo>
                <a:lnTo>
                  <a:pt x="419100" y="64388"/>
                </a:lnTo>
                <a:close/>
              </a:path>
              <a:path w="863600" h="141605">
                <a:moveTo>
                  <a:pt x="330200" y="64388"/>
                </a:moveTo>
                <a:lnTo>
                  <a:pt x="279400" y="64388"/>
                </a:lnTo>
                <a:lnTo>
                  <a:pt x="279400" y="77088"/>
                </a:lnTo>
                <a:lnTo>
                  <a:pt x="330200" y="77088"/>
                </a:lnTo>
                <a:lnTo>
                  <a:pt x="330200" y="64388"/>
                </a:lnTo>
                <a:close/>
              </a:path>
              <a:path w="863600" h="141605">
                <a:moveTo>
                  <a:pt x="241300" y="64388"/>
                </a:moveTo>
                <a:lnTo>
                  <a:pt x="190500" y="64388"/>
                </a:lnTo>
                <a:lnTo>
                  <a:pt x="190500" y="77088"/>
                </a:lnTo>
                <a:lnTo>
                  <a:pt x="241300" y="77088"/>
                </a:lnTo>
                <a:lnTo>
                  <a:pt x="241300" y="64388"/>
                </a:lnTo>
                <a:close/>
              </a:path>
              <a:path w="863600" h="141605">
                <a:moveTo>
                  <a:pt x="127380" y="0"/>
                </a:moveTo>
                <a:lnTo>
                  <a:pt x="124333" y="1650"/>
                </a:lnTo>
                <a:lnTo>
                  <a:pt x="0" y="70738"/>
                </a:lnTo>
                <a:lnTo>
                  <a:pt x="124333" y="139826"/>
                </a:lnTo>
                <a:lnTo>
                  <a:pt x="127380" y="141477"/>
                </a:lnTo>
                <a:lnTo>
                  <a:pt x="131190" y="140335"/>
                </a:lnTo>
                <a:lnTo>
                  <a:pt x="132969" y="137287"/>
                </a:lnTo>
                <a:lnTo>
                  <a:pt x="134620" y="134238"/>
                </a:lnTo>
                <a:lnTo>
                  <a:pt x="133476" y="130428"/>
                </a:lnTo>
                <a:lnTo>
                  <a:pt x="130428" y="128650"/>
                </a:lnTo>
                <a:lnTo>
                  <a:pt x="37617" y="77088"/>
                </a:lnTo>
                <a:lnTo>
                  <a:pt x="13080" y="77088"/>
                </a:lnTo>
                <a:lnTo>
                  <a:pt x="13080" y="64388"/>
                </a:lnTo>
                <a:lnTo>
                  <a:pt x="37617" y="64388"/>
                </a:lnTo>
                <a:lnTo>
                  <a:pt x="130428" y="12826"/>
                </a:lnTo>
                <a:lnTo>
                  <a:pt x="133476" y="11049"/>
                </a:lnTo>
                <a:lnTo>
                  <a:pt x="134620" y="7238"/>
                </a:lnTo>
                <a:lnTo>
                  <a:pt x="132969" y="4190"/>
                </a:lnTo>
                <a:lnTo>
                  <a:pt x="131190" y="1142"/>
                </a:lnTo>
                <a:lnTo>
                  <a:pt x="127380" y="0"/>
                </a:lnTo>
                <a:close/>
              </a:path>
              <a:path w="863600" h="141605">
                <a:moveTo>
                  <a:pt x="37617" y="64388"/>
                </a:moveTo>
                <a:lnTo>
                  <a:pt x="13080" y="64388"/>
                </a:lnTo>
                <a:lnTo>
                  <a:pt x="13080" y="77088"/>
                </a:lnTo>
                <a:lnTo>
                  <a:pt x="37617" y="77088"/>
                </a:lnTo>
                <a:lnTo>
                  <a:pt x="36245" y="76326"/>
                </a:lnTo>
                <a:lnTo>
                  <a:pt x="16128" y="76326"/>
                </a:lnTo>
                <a:lnTo>
                  <a:pt x="16128" y="65150"/>
                </a:lnTo>
                <a:lnTo>
                  <a:pt x="36245" y="65150"/>
                </a:lnTo>
                <a:lnTo>
                  <a:pt x="37617" y="64388"/>
                </a:lnTo>
                <a:close/>
              </a:path>
              <a:path w="863600" h="141605">
                <a:moveTo>
                  <a:pt x="63500" y="64388"/>
                </a:moveTo>
                <a:lnTo>
                  <a:pt x="37617" y="64388"/>
                </a:lnTo>
                <a:lnTo>
                  <a:pt x="26187" y="70738"/>
                </a:lnTo>
                <a:lnTo>
                  <a:pt x="37617" y="77088"/>
                </a:lnTo>
                <a:lnTo>
                  <a:pt x="63500" y="77088"/>
                </a:lnTo>
                <a:lnTo>
                  <a:pt x="63500" y="64388"/>
                </a:lnTo>
                <a:close/>
              </a:path>
              <a:path w="863600" h="141605">
                <a:moveTo>
                  <a:pt x="152400" y="64388"/>
                </a:moveTo>
                <a:lnTo>
                  <a:pt x="101600" y="64388"/>
                </a:lnTo>
                <a:lnTo>
                  <a:pt x="101600" y="77088"/>
                </a:lnTo>
                <a:lnTo>
                  <a:pt x="152400" y="77088"/>
                </a:lnTo>
                <a:lnTo>
                  <a:pt x="152400" y="64388"/>
                </a:lnTo>
                <a:close/>
              </a:path>
              <a:path w="863600" h="141605">
                <a:moveTo>
                  <a:pt x="16128" y="65150"/>
                </a:moveTo>
                <a:lnTo>
                  <a:pt x="16128" y="76326"/>
                </a:lnTo>
                <a:lnTo>
                  <a:pt x="26187" y="70738"/>
                </a:lnTo>
                <a:lnTo>
                  <a:pt x="16128" y="65150"/>
                </a:lnTo>
                <a:close/>
              </a:path>
              <a:path w="863600" h="141605">
                <a:moveTo>
                  <a:pt x="26187" y="70738"/>
                </a:moveTo>
                <a:lnTo>
                  <a:pt x="16128" y="76326"/>
                </a:lnTo>
                <a:lnTo>
                  <a:pt x="36245" y="76326"/>
                </a:lnTo>
                <a:lnTo>
                  <a:pt x="26187" y="70738"/>
                </a:lnTo>
                <a:close/>
              </a:path>
              <a:path w="863600" h="141605">
                <a:moveTo>
                  <a:pt x="36245" y="65150"/>
                </a:moveTo>
                <a:lnTo>
                  <a:pt x="16128" y="65150"/>
                </a:lnTo>
                <a:lnTo>
                  <a:pt x="26187" y="70738"/>
                </a:lnTo>
                <a:lnTo>
                  <a:pt x="36245" y="65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35953" y="2442209"/>
            <a:ext cx="177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Koşullu mesaj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(if)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34483" y="3121609"/>
            <a:ext cx="749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*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[koşul]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48198" y="3365500"/>
            <a:ext cx="865505" cy="127000"/>
          </a:xfrm>
          <a:custGeom>
            <a:avLst/>
            <a:gdLst/>
            <a:ahLst/>
            <a:cxnLst/>
            <a:rect l="l" t="t" r="r" b="b"/>
            <a:pathLst>
              <a:path w="865504" h="127000">
                <a:moveTo>
                  <a:pt x="738251" y="0"/>
                </a:moveTo>
                <a:lnTo>
                  <a:pt x="738251" y="127000"/>
                </a:lnTo>
                <a:lnTo>
                  <a:pt x="852551" y="69850"/>
                </a:lnTo>
                <a:lnTo>
                  <a:pt x="750951" y="69850"/>
                </a:lnTo>
                <a:lnTo>
                  <a:pt x="750951" y="57150"/>
                </a:lnTo>
                <a:lnTo>
                  <a:pt x="852551" y="57150"/>
                </a:lnTo>
                <a:lnTo>
                  <a:pt x="738251" y="0"/>
                </a:lnTo>
                <a:close/>
              </a:path>
              <a:path w="865504" h="127000">
                <a:moveTo>
                  <a:pt x="738251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738251" y="69850"/>
                </a:lnTo>
                <a:lnTo>
                  <a:pt x="738251" y="57150"/>
                </a:lnTo>
                <a:close/>
              </a:path>
              <a:path w="865504" h="127000">
                <a:moveTo>
                  <a:pt x="852551" y="57150"/>
                </a:moveTo>
                <a:lnTo>
                  <a:pt x="750951" y="57150"/>
                </a:lnTo>
                <a:lnTo>
                  <a:pt x="750951" y="69850"/>
                </a:lnTo>
                <a:lnTo>
                  <a:pt x="852551" y="69850"/>
                </a:lnTo>
                <a:lnTo>
                  <a:pt x="865251" y="63500"/>
                </a:lnTo>
                <a:lnTo>
                  <a:pt x="852551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309105" y="3161538"/>
            <a:ext cx="2260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Döngülü </a:t>
            </a:r>
            <a:r>
              <a:rPr sz="1800" spc="-5" dirty="0">
                <a:latin typeface="Arial"/>
                <a:cs typeface="Arial"/>
              </a:rPr>
              <a:t>mesajlar </a:t>
            </a:r>
            <a:r>
              <a:rPr sz="1800" spc="-20" dirty="0">
                <a:latin typeface="Arial"/>
                <a:cs typeface="Arial"/>
              </a:rPr>
              <a:t>(for,  </a:t>
            </a:r>
            <a:r>
              <a:rPr sz="1800" spc="-15" dirty="0">
                <a:latin typeface="Arial"/>
                <a:cs typeface="Arial"/>
              </a:rPr>
              <a:t>while,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vb.)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146675" y="4206875"/>
            <a:ext cx="865505" cy="127000"/>
          </a:xfrm>
          <a:custGeom>
            <a:avLst/>
            <a:gdLst/>
            <a:ahLst/>
            <a:cxnLst/>
            <a:rect l="l" t="t" r="r" b="b"/>
            <a:pathLst>
              <a:path w="865504" h="127000">
                <a:moveTo>
                  <a:pt x="738124" y="0"/>
                </a:moveTo>
                <a:lnTo>
                  <a:pt x="738124" y="127000"/>
                </a:lnTo>
                <a:lnTo>
                  <a:pt x="852424" y="69850"/>
                </a:lnTo>
                <a:lnTo>
                  <a:pt x="750824" y="69850"/>
                </a:lnTo>
                <a:lnTo>
                  <a:pt x="750824" y="57150"/>
                </a:lnTo>
                <a:lnTo>
                  <a:pt x="852424" y="57150"/>
                </a:lnTo>
                <a:lnTo>
                  <a:pt x="738124" y="0"/>
                </a:lnTo>
                <a:close/>
              </a:path>
              <a:path w="865504" h="127000">
                <a:moveTo>
                  <a:pt x="738124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738124" y="69850"/>
                </a:lnTo>
                <a:lnTo>
                  <a:pt x="738124" y="57150"/>
                </a:lnTo>
                <a:close/>
              </a:path>
              <a:path w="865504" h="127000">
                <a:moveTo>
                  <a:pt x="852424" y="57150"/>
                </a:moveTo>
                <a:lnTo>
                  <a:pt x="750824" y="57150"/>
                </a:lnTo>
                <a:lnTo>
                  <a:pt x="750824" y="69850"/>
                </a:lnTo>
                <a:lnTo>
                  <a:pt x="852424" y="69850"/>
                </a:lnTo>
                <a:lnTo>
                  <a:pt x="865124" y="63500"/>
                </a:lnTo>
                <a:lnTo>
                  <a:pt x="852424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369178" y="3963111"/>
            <a:ext cx="397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new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07582" y="4026789"/>
            <a:ext cx="1751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Nesne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oluşturma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143563" y="4721225"/>
            <a:ext cx="443230" cy="1017905"/>
            <a:chOff x="5143563" y="4721225"/>
            <a:chExt cx="443230" cy="1017905"/>
          </a:xfrm>
        </p:grpSpPr>
        <p:sp>
          <p:nvSpPr>
            <p:cNvPr id="39" name="object 39"/>
            <p:cNvSpPr/>
            <p:nvPr/>
          </p:nvSpPr>
          <p:spPr>
            <a:xfrm>
              <a:off x="5148326" y="4725987"/>
              <a:ext cx="144780" cy="1008380"/>
            </a:xfrm>
            <a:custGeom>
              <a:avLst/>
              <a:gdLst/>
              <a:ahLst/>
              <a:cxnLst/>
              <a:rect l="l" t="t" r="r" b="b"/>
              <a:pathLst>
                <a:path w="144779" h="1008379">
                  <a:moveTo>
                    <a:pt x="0" y="1008062"/>
                  </a:moveTo>
                  <a:lnTo>
                    <a:pt x="144462" y="1008062"/>
                  </a:lnTo>
                  <a:lnTo>
                    <a:pt x="144462" y="0"/>
                  </a:lnTo>
                  <a:lnTo>
                    <a:pt x="0" y="0"/>
                  </a:lnTo>
                  <a:lnTo>
                    <a:pt x="0" y="10080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21351" y="5086413"/>
              <a:ext cx="142875" cy="360680"/>
            </a:xfrm>
            <a:custGeom>
              <a:avLst/>
              <a:gdLst/>
              <a:ahLst/>
              <a:cxnLst/>
              <a:rect l="l" t="t" r="r" b="b"/>
              <a:pathLst>
                <a:path w="142875" h="360679">
                  <a:moveTo>
                    <a:pt x="142875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142875" y="360362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21351" y="5086413"/>
              <a:ext cx="142875" cy="360680"/>
            </a:xfrm>
            <a:custGeom>
              <a:avLst/>
              <a:gdLst/>
              <a:ahLst/>
              <a:cxnLst/>
              <a:rect l="l" t="t" r="r" b="b"/>
              <a:pathLst>
                <a:path w="142875" h="360679">
                  <a:moveTo>
                    <a:pt x="0" y="360362"/>
                  </a:moveTo>
                  <a:lnTo>
                    <a:pt x="142875" y="360362"/>
                  </a:lnTo>
                  <a:lnTo>
                    <a:pt x="142875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64099" y="5167248"/>
              <a:ext cx="217550" cy="127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92725" y="4941824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288925" y="288925"/>
                  </a:moveTo>
                  <a:lnTo>
                    <a:pt x="288925" y="0"/>
                  </a:lnTo>
                </a:path>
                <a:path w="288925" h="288925">
                  <a:moveTo>
                    <a:pt x="288925" y="126"/>
                  </a:moveTo>
                  <a:lnTo>
                    <a:pt x="0" y="12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875782" y="4760467"/>
            <a:ext cx="2678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Nesnenin kendi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metodunu  çağırması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6639" y="5178044"/>
            <a:ext cx="1457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Gizli</a:t>
            </a:r>
            <a:r>
              <a:rPr sz="1800" spc="-6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bilgi: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3839" y="5452364"/>
            <a:ext cx="40125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har char="•"/>
              <a:tabLst>
                <a:tab pos="469900" algn="l"/>
                <a:tab pos="470534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birMetot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Sınıf 2’ye</a:t>
            </a:r>
            <a:r>
              <a:rPr sz="1800" spc="5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007C"/>
                </a:solidFill>
                <a:latin typeface="Arial"/>
                <a:cs typeface="Arial"/>
              </a:rPr>
              <a:t>aittir.</a:t>
            </a:r>
            <a:endParaRPr sz="1800"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buChar char="•"/>
              <a:tabLst>
                <a:tab pos="469900" algn="l"/>
                <a:tab pos="470534" algn="l"/>
              </a:tabLst>
            </a:pP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Sınıf 1’in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bu çizimde gösterilmemiş  başka bir metodunun gövdesinde  nesne2.birMetot komutu</a:t>
            </a:r>
            <a:r>
              <a:rPr sz="1800" spc="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00007C"/>
                </a:solidFill>
                <a:latin typeface="Arial"/>
                <a:cs typeface="Arial"/>
              </a:rPr>
              <a:t>verilmiştir.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96136" y="2305557"/>
            <a:ext cx="2571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[koşul] değişken :=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birMetot(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27961" y="2549398"/>
            <a:ext cx="1508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param1: </a:t>
            </a:r>
            <a:r>
              <a:rPr sz="1600" spc="-20" dirty="0">
                <a:latin typeface="Arial"/>
                <a:cs typeface="Arial"/>
              </a:rPr>
              <a:t>Tip, </a:t>
            </a:r>
            <a:r>
              <a:rPr sz="1600" spc="-5" dirty="0">
                <a:latin typeface="Arial"/>
                <a:cs typeface="Arial"/>
              </a:rPr>
              <a:t>...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378443" y="6456679"/>
            <a:ext cx="229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Black"/>
                <a:cs typeface="Arial Black"/>
              </a:rPr>
              <a:t>11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56485" y="574928"/>
            <a:ext cx="4429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ETKİLEŞİM ŞEMALARI</a:t>
            </a:r>
            <a:r>
              <a:rPr spc="-155" dirty="0"/>
              <a:t> </a:t>
            </a:r>
            <a:r>
              <a:rPr spc="-15" dirty="0"/>
              <a:t>AYRINTILARI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60475" y="2349563"/>
            <a:ext cx="1440180" cy="3765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315"/>
              </a:spcBef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Class</a:t>
            </a:r>
            <a:r>
              <a:rPr sz="1800" u="heavy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0825" y="2501900"/>
            <a:ext cx="1008380" cy="127000"/>
          </a:xfrm>
          <a:custGeom>
            <a:avLst/>
            <a:gdLst/>
            <a:ahLst/>
            <a:cxnLst/>
            <a:rect l="l" t="t" r="r" b="b"/>
            <a:pathLst>
              <a:path w="1008380" h="127000">
                <a:moveTo>
                  <a:pt x="881062" y="0"/>
                </a:moveTo>
                <a:lnTo>
                  <a:pt x="881062" y="127000"/>
                </a:lnTo>
                <a:lnTo>
                  <a:pt x="995362" y="69850"/>
                </a:lnTo>
                <a:lnTo>
                  <a:pt x="893762" y="69850"/>
                </a:lnTo>
                <a:lnTo>
                  <a:pt x="893762" y="57150"/>
                </a:lnTo>
                <a:lnTo>
                  <a:pt x="995362" y="57150"/>
                </a:lnTo>
                <a:lnTo>
                  <a:pt x="881062" y="0"/>
                </a:lnTo>
                <a:close/>
              </a:path>
              <a:path w="1008380" h="127000">
                <a:moveTo>
                  <a:pt x="881062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881062" y="69850"/>
                </a:lnTo>
                <a:lnTo>
                  <a:pt x="881062" y="57150"/>
                </a:lnTo>
                <a:close/>
              </a:path>
              <a:path w="1008380" h="127000">
                <a:moveTo>
                  <a:pt x="995362" y="57150"/>
                </a:moveTo>
                <a:lnTo>
                  <a:pt x="893762" y="57150"/>
                </a:lnTo>
                <a:lnTo>
                  <a:pt x="893762" y="69850"/>
                </a:lnTo>
                <a:lnTo>
                  <a:pt x="995362" y="69850"/>
                </a:lnTo>
                <a:lnTo>
                  <a:pt x="1008062" y="63500"/>
                </a:lnTo>
                <a:lnTo>
                  <a:pt x="995362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9590" y="2232406"/>
            <a:ext cx="8343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ilkMesaj(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54125" y="2709798"/>
            <a:ext cx="3605529" cy="2468880"/>
            <a:chOff x="1254125" y="2709798"/>
            <a:chExt cx="3605529" cy="2468880"/>
          </a:xfrm>
        </p:grpSpPr>
        <p:sp>
          <p:nvSpPr>
            <p:cNvPr id="16" name="object 16"/>
            <p:cNvSpPr/>
            <p:nvPr/>
          </p:nvSpPr>
          <p:spPr>
            <a:xfrm>
              <a:off x="1258887" y="3557587"/>
              <a:ext cx="1440180" cy="376555"/>
            </a:xfrm>
            <a:custGeom>
              <a:avLst/>
              <a:gdLst/>
              <a:ahLst/>
              <a:cxnLst/>
              <a:rect l="l" t="t" r="r" b="b"/>
              <a:pathLst>
                <a:path w="1440180" h="376554">
                  <a:moveTo>
                    <a:pt x="0" y="376237"/>
                  </a:moveTo>
                  <a:lnTo>
                    <a:pt x="1439799" y="376237"/>
                  </a:lnTo>
                  <a:lnTo>
                    <a:pt x="1439799" y="0"/>
                  </a:lnTo>
                  <a:lnTo>
                    <a:pt x="0" y="0"/>
                  </a:lnTo>
                  <a:lnTo>
                    <a:pt x="0" y="3762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71650" y="2709798"/>
              <a:ext cx="3088005" cy="1071880"/>
            </a:xfrm>
            <a:custGeom>
              <a:avLst/>
              <a:gdLst/>
              <a:ahLst/>
              <a:cxnLst/>
              <a:rect l="l" t="t" r="r" b="b"/>
              <a:pathLst>
                <a:path w="3088004" h="1071879">
                  <a:moveTo>
                    <a:pt x="127000" y="736600"/>
                  </a:moveTo>
                  <a:lnTo>
                    <a:pt x="69850" y="736600"/>
                  </a:lnTo>
                  <a:lnTo>
                    <a:pt x="69850" y="0"/>
                  </a:lnTo>
                  <a:lnTo>
                    <a:pt x="57150" y="0"/>
                  </a:lnTo>
                  <a:lnTo>
                    <a:pt x="57150" y="736600"/>
                  </a:lnTo>
                  <a:lnTo>
                    <a:pt x="0" y="736600"/>
                  </a:lnTo>
                  <a:lnTo>
                    <a:pt x="63500" y="863600"/>
                  </a:lnTo>
                  <a:lnTo>
                    <a:pt x="120650" y="749300"/>
                  </a:lnTo>
                  <a:lnTo>
                    <a:pt x="127000" y="736600"/>
                  </a:lnTo>
                  <a:close/>
                </a:path>
                <a:path w="3088004" h="1071879">
                  <a:moveTo>
                    <a:pt x="3087624" y="1008126"/>
                  </a:moveTo>
                  <a:lnTo>
                    <a:pt x="3074924" y="1001776"/>
                  </a:lnTo>
                  <a:lnTo>
                    <a:pt x="2960624" y="944626"/>
                  </a:lnTo>
                  <a:lnTo>
                    <a:pt x="2960624" y="1001776"/>
                  </a:lnTo>
                  <a:lnTo>
                    <a:pt x="928624" y="1001776"/>
                  </a:lnTo>
                  <a:lnTo>
                    <a:pt x="928624" y="1014476"/>
                  </a:lnTo>
                  <a:lnTo>
                    <a:pt x="2960624" y="1014476"/>
                  </a:lnTo>
                  <a:lnTo>
                    <a:pt x="2960624" y="1071626"/>
                  </a:lnTo>
                  <a:lnTo>
                    <a:pt x="3074924" y="1014476"/>
                  </a:lnTo>
                  <a:lnTo>
                    <a:pt x="3087624" y="10081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8887" y="4797488"/>
              <a:ext cx="1440180" cy="376555"/>
            </a:xfrm>
            <a:custGeom>
              <a:avLst/>
              <a:gdLst/>
              <a:ahLst/>
              <a:cxnLst/>
              <a:rect l="l" t="t" r="r" b="b"/>
              <a:pathLst>
                <a:path w="1440180" h="376554">
                  <a:moveTo>
                    <a:pt x="0" y="376237"/>
                  </a:moveTo>
                  <a:lnTo>
                    <a:pt x="1439799" y="376237"/>
                  </a:lnTo>
                  <a:lnTo>
                    <a:pt x="1439799" y="0"/>
                  </a:lnTo>
                  <a:lnTo>
                    <a:pt x="0" y="0"/>
                  </a:lnTo>
                  <a:lnTo>
                    <a:pt x="0" y="3762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985517" y="2882011"/>
            <a:ext cx="12960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1: methodA( ...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49372" y="3385261"/>
            <a:ext cx="16846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1.1: </a:t>
            </a:r>
            <a:r>
              <a:rPr sz="1400" spc="-5" dirty="0">
                <a:latin typeface="Arial"/>
                <a:cs typeface="Arial"/>
              </a:rPr>
              <a:t>var </a:t>
            </a:r>
            <a:r>
              <a:rPr sz="1400" spc="5" dirty="0">
                <a:latin typeface="Arial"/>
                <a:cs typeface="Arial"/>
              </a:rPr>
              <a:t>:= </a:t>
            </a:r>
            <a:r>
              <a:rPr sz="1400" dirty="0">
                <a:latin typeface="Arial"/>
                <a:cs typeface="Arial"/>
              </a:rPr>
              <a:t>msgB( ...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856162" y="3208337"/>
            <a:ext cx="1881505" cy="746125"/>
            <a:chOff x="4856162" y="3208337"/>
            <a:chExt cx="1881505" cy="746125"/>
          </a:xfrm>
        </p:grpSpPr>
        <p:sp>
          <p:nvSpPr>
            <p:cNvPr id="22" name="object 22"/>
            <p:cNvSpPr/>
            <p:nvPr/>
          </p:nvSpPr>
          <p:spPr>
            <a:xfrm>
              <a:off x="6011925" y="3213100"/>
              <a:ext cx="720725" cy="576580"/>
            </a:xfrm>
            <a:custGeom>
              <a:avLst/>
              <a:gdLst/>
              <a:ahLst/>
              <a:cxnLst/>
              <a:rect l="l" t="t" r="r" b="b"/>
              <a:pathLst>
                <a:path w="720725" h="576579">
                  <a:moveTo>
                    <a:pt x="0" y="288163"/>
                  </a:moveTo>
                  <a:lnTo>
                    <a:pt x="3906" y="245584"/>
                  </a:lnTo>
                  <a:lnTo>
                    <a:pt x="15252" y="204943"/>
                  </a:lnTo>
                  <a:lnTo>
                    <a:pt x="33483" y="166688"/>
                  </a:lnTo>
                  <a:lnTo>
                    <a:pt x="58041" y="131262"/>
                  </a:lnTo>
                  <a:lnTo>
                    <a:pt x="88368" y="99113"/>
                  </a:lnTo>
                  <a:lnTo>
                    <a:pt x="123907" y="70687"/>
                  </a:lnTo>
                  <a:lnTo>
                    <a:pt x="164102" y="46429"/>
                  </a:lnTo>
                  <a:lnTo>
                    <a:pt x="208396" y="26785"/>
                  </a:lnTo>
                  <a:lnTo>
                    <a:pt x="256232" y="12201"/>
                  </a:lnTo>
                  <a:lnTo>
                    <a:pt x="307051" y="3124"/>
                  </a:lnTo>
                  <a:lnTo>
                    <a:pt x="360299" y="0"/>
                  </a:lnTo>
                  <a:lnTo>
                    <a:pt x="413549" y="3124"/>
                  </a:lnTo>
                  <a:lnTo>
                    <a:pt x="464376" y="12201"/>
                  </a:lnTo>
                  <a:lnTo>
                    <a:pt x="512224" y="26785"/>
                  </a:lnTo>
                  <a:lnTo>
                    <a:pt x="556533" y="46429"/>
                  </a:lnTo>
                  <a:lnTo>
                    <a:pt x="596745" y="70687"/>
                  </a:lnTo>
                  <a:lnTo>
                    <a:pt x="632302" y="99113"/>
                  </a:lnTo>
                  <a:lnTo>
                    <a:pt x="662645" y="131262"/>
                  </a:lnTo>
                  <a:lnTo>
                    <a:pt x="687218" y="166688"/>
                  </a:lnTo>
                  <a:lnTo>
                    <a:pt x="705460" y="204943"/>
                  </a:lnTo>
                  <a:lnTo>
                    <a:pt x="716815" y="245584"/>
                  </a:lnTo>
                  <a:lnTo>
                    <a:pt x="720725" y="288163"/>
                  </a:lnTo>
                  <a:lnTo>
                    <a:pt x="716815" y="330741"/>
                  </a:lnTo>
                  <a:lnTo>
                    <a:pt x="705460" y="371382"/>
                  </a:lnTo>
                  <a:lnTo>
                    <a:pt x="687218" y="409637"/>
                  </a:lnTo>
                  <a:lnTo>
                    <a:pt x="662645" y="445063"/>
                  </a:lnTo>
                  <a:lnTo>
                    <a:pt x="632302" y="477212"/>
                  </a:lnTo>
                  <a:lnTo>
                    <a:pt x="596745" y="505638"/>
                  </a:lnTo>
                  <a:lnTo>
                    <a:pt x="556533" y="529896"/>
                  </a:lnTo>
                  <a:lnTo>
                    <a:pt x="512224" y="549540"/>
                  </a:lnTo>
                  <a:lnTo>
                    <a:pt x="464376" y="564124"/>
                  </a:lnTo>
                  <a:lnTo>
                    <a:pt x="413549" y="573201"/>
                  </a:lnTo>
                  <a:lnTo>
                    <a:pt x="360299" y="576326"/>
                  </a:lnTo>
                  <a:lnTo>
                    <a:pt x="307051" y="573201"/>
                  </a:lnTo>
                  <a:lnTo>
                    <a:pt x="256232" y="564124"/>
                  </a:lnTo>
                  <a:lnTo>
                    <a:pt x="208396" y="549540"/>
                  </a:lnTo>
                  <a:lnTo>
                    <a:pt x="164102" y="529896"/>
                  </a:lnTo>
                  <a:lnTo>
                    <a:pt x="123907" y="505638"/>
                  </a:lnTo>
                  <a:lnTo>
                    <a:pt x="88368" y="477212"/>
                  </a:lnTo>
                  <a:lnTo>
                    <a:pt x="58041" y="445063"/>
                  </a:lnTo>
                  <a:lnTo>
                    <a:pt x="33483" y="409637"/>
                  </a:lnTo>
                  <a:lnTo>
                    <a:pt x="15252" y="371382"/>
                  </a:lnTo>
                  <a:lnTo>
                    <a:pt x="3906" y="330741"/>
                  </a:lnTo>
                  <a:lnTo>
                    <a:pt x="0" y="28816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60925" y="3573462"/>
              <a:ext cx="1440180" cy="376555"/>
            </a:xfrm>
            <a:custGeom>
              <a:avLst/>
              <a:gdLst/>
              <a:ahLst/>
              <a:cxnLst/>
              <a:rect l="l" t="t" r="r" b="b"/>
              <a:pathLst>
                <a:path w="1440179" h="376554">
                  <a:moveTo>
                    <a:pt x="1439926" y="0"/>
                  </a:moveTo>
                  <a:lnTo>
                    <a:pt x="0" y="0"/>
                  </a:lnTo>
                  <a:lnTo>
                    <a:pt x="0" y="376237"/>
                  </a:lnTo>
                  <a:lnTo>
                    <a:pt x="1439926" y="376237"/>
                  </a:lnTo>
                  <a:lnTo>
                    <a:pt x="14399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60925" y="3573462"/>
              <a:ext cx="1440180" cy="376555"/>
            </a:xfrm>
            <a:custGeom>
              <a:avLst/>
              <a:gdLst/>
              <a:ahLst/>
              <a:cxnLst/>
              <a:rect l="l" t="t" r="r" b="b"/>
              <a:pathLst>
                <a:path w="1440179" h="376554">
                  <a:moveTo>
                    <a:pt x="0" y="376237"/>
                  </a:moveTo>
                  <a:lnTo>
                    <a:pt x="1439926" y="376237"/>
                  </a:lnTo>
                  <a:lnTo>
                    <a:pt x="1439926" y="0"/>
                  </a:lnTo>
                  <a:lnTo>
                    <a:pt x="0" y="0"/>
                  </a:lnTo>
                  <a:lnTo>
                    <a:pt x="0" y="3762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99200" y="3725798"/>
              <a:ext cx="144525" cy="127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34429" y="2935986"/>
            <a:ext cx="16713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1.2: </a:t>
            </a:r>
            <a:r>
              <a:rPr sz="1400" dirty="0">
                <a:latin typeface="Arial"/>
                <a:cs typeface="Arial"/>
              </a:rPr>
              <a:t>[* </a:t>
            </a:r>
            <a:r>
              <a:rPr sz="1400" spc="-5" dirty="0">
                <a:latin typeface="Arial"/>
                <a:cs typeface="Arial"/>
              </a:rPr>
              <a:t>koşul] </a:t>
            </a:r>
            <a:r>
              <a:rPr sz="1400" dirty="0">
                <a:latin typeface="Arial"/>
                <a:cs typeface="Arial"/>
              </a:rPr>
              <a:t>msgX(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854638" y="3933825"/>
            <a:ext cx="1522730" cy="1318260"/>
            <a:chOff x="4854638" y="3933825"/>
            <a:chExt cx="1522730" cy="1318260"/>
          </a:xfrm>
        </p:grpSpPr>
        <p:sp>
          <p:nvSpPr>
            <p:cNvPr id="28" name="object 28"/>
            <p:cNvSpPr/>
            <p:nvPr/>
          </p:nvSpPr>
          <p:spPr>
            <a:xfrm>
              <a:off x="4932426" y="4870513"/>
              <a:ext cx="1440180" cy="376555"/>
            </a:xfrm>
            <a:custGeom>
              <a:avLst/>
              <a:gdLst/>
              <a:ahLst/>
              <a:cxnLst/>
              <a:rect l="l" t="t" r="r" b="b"/>
              <a:pathLst>
                <a:path w="1440179" h="376554">
                  <a:moveTo>
                    <a:pt x="0" y="376237"/>
                  </a:moveTo>
                  <a:lnTo>
                    <a:pt x="1439799" y="376237"/>
                  </a:lnTo>
                  <a:lnTo>
                    <a:pt x="1439799" y="0"/>
                  </a:lnTo>
                  <a:lnTo>
                    <a:pt x="0" y="0"/>
                  </a:lnTo>
                  <a:lnTo>
                    <a:pt x="0" y="3762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59401" y="4797488"/>
              <a:ext cx="1440180" cy="376555"/>
            </a:xfrm>
            <a:custGeom>
              <a:avLst/>
              <a:gdLst/>
              <a:ahLst/>
              <a:cxnLst/>
              <a:rect l="l" t="t" r="r" b="b"/>
              <a:pathLst>
                <a:path w="1440179" h="376554">
                  <a:moveTo>
                    <a:pt x="1439799" y="0"/>
                  </a:moveTo>
                  <a:lnTo>
                    <a:pt x="0" y="0"/>
                  </a:lnTo>
                  <a:lnTo>
                    <a:pt x="0" y="376237"/>
                  </a:lnTo>
                  <a:lnTo>
                    <a:pt x="1439799" y="376237"/>
                  </a:lnTo>
                  <a:lnTo>
                    <a:pt x="14397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59401" y="4797488"/>
              <a:ext cx="1440180" cy="376555"/>
            </a:xfrm>
            <a:custGeom>
              <a:avLst/>
              <a:gdLst/>
              <a:ahLst/>
              <a:cxnLst/>
              <a:rect l="l" t="t" r="r" b="b"/>
              <a:pathLst>
                <a:path w="1440179" h="376554">
                  <a:moveTo>
                    <a:pt x="0" y="376237"/>
                  </a:moveTo>
                  <a:lnTo>
                    <a:pt x="1439799" y="376237"/>
                  </a:lnTo>
                  <a:lnTo>
                    <a:pt x="1439799" y="0"/>
                  </a:lnTo>
                  <a:lnTo>
                    <a:pt x="0" y="0"/>
                  </a:lnTo>
                  <a:lnTo>
                    <a:pt x="0" y="3762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16499" y="3933825"/>
              <a:ext cx="127635" cy="863600"/>
            </a:xfrm>
            <a:custGeom>
              <a:avLst/>
              <a:gdLst/>
              <a:ahLst/>
              <a:cxnLst/>
              <a:rect l="l" t="t" r="r" b="b"/>
              <a:pathLst>
                <a:path w="127635" h="863600">
                  <a:moveTo>
                    <a:pt x="57150" y="736600"/>
                  </a:moveTo>
                  <a:lnTo>
                    <a:pt x="0" y="736600"/>
                  </a:lnTo>
                  <a:lnTo>
                    <a:pt x="63500" y="863600"/>
                  </a:lnTo>
                  <a:lnTo>
                    <a:pt x="120764" y="749300"/>
                  </a:lnTo>
                  <a:lnTo>
                    <a:pt x="57150" y="749300"/>
                  </a:lnTo>
                  <a:lnTo>
                    <a:pt x="57150" y="736600"/>
                  </a:lnTo>
                  <a:close/>
                </a:path>
                <a:path w="127635" h="863600">
                  <a:moveTo>
                    <a:pt x="69850" y="0"/>
                  </a:moveTo>
                  <a:lnTo>
                    <a:pt x="57150" y="0"/>
                  </a:lnTo>
                  <a:lnTo>
                    <a:pt x="57150" y="749300"/>
                  </a:lnTo>
                  <a:lnTo>
                    <a:pt x="69976" y="749300"/>
                  </a:lnTo>
                  <a:lnTo>
                    <a:pt x="69850" y="0"/>
                  </a:lnTo>
                  <a:close/>
                </a:path>
                <a:path w="127635" h="863600">
                  <a:moveTo>
                    <a:pt x="127126" y="736600"/>
                  </a:moveTo>
                  <a:lnTo>
                    <a:pt x="69974" y="736600"/>
                  </a:lnTo>
                  <a:lnTo>
                    <a:pt x="69976" y="749300"/>
                  </a:lnTo>
                  <a:lnTo>
                    <a:pt x="120764" y="749300"/>
                  </a:lnTo>
                  <a:lnTo>
                    <a:pt x="127126" y="736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588253" y="4033265"/>
            <a:ext cx="11099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1.3 *: </a:t>
            </a:r>
            <a:r>
              <a:rPr sz="1400" spc="-5" dirty="0">
                <a:latin typeface="Arial"/>
                <a:cs typeface="Arial"/>
              </a:rPr>
              <a:t>msgY(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61405" y="4520565"/>
            <a:ext cx="95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71650" y="3933825"/>
            <a:ext cx="127000" cy="863600"/>
          </a:xfrm>
          <a:custGeom>
            <a:avLst/>
            <a:gdLst/>
            <a:ahLst/>
            <a:cxnLst/>
            <a:rect l="l" t="t" r="r" b="b"/>
            <a:pathLst>
              <a:path w="127000" h="863600">
                <a:moveTo>
                  <a:pt x="57150" y="736600"/>
                </a:moveTo>
                <a:lnTo>
                  <a:pt x="0" y="736600"/>
                </a:lnTo>
                <a:lnTo>
                  <a:pt x="63500" y="863600"/>
                </a:lnTo>
                <a:lnTo>
                  <a:pt x="120650" y="749300"/>
                </a:lnTo>
                <a:lnTo>
                  <a:pt x="57150" y="749300"/>
                </a:lnTo>
                <a:lnTo>
                  <a:pt x="57150" y="736600"/>
                </a:lnTo>
                <a:close/>
              </a:path>
              <a:path w="127000" h="863600">
                <a:moveTo>
                  <a:pt x="69850" y="0"/>
                </a:moveTo>
                <a:lnTo>
                  <a:pt x="57150" y="0"/>
                </a:lnTo>
                <a:lnTo>
                  <a:pt x="57150" y="749300"/>
                </a:lnTo>
                <a:lnTo>
                  <a:pt x="69850" y="749300"/>
                </a:lnTo>
                <a:lnTo>
                  <a:pt x="69850" y="0"/>
                </a:lnTo>
                <a:close/>
              </a:path>
              <a:path w="127000" h="863600">
                <a:moveTo>
                  <a:pt x="127000" y="736600"/>
                </a:moveTo>
                <a:lnTo>
                  <a:pt x="69850" y="736600"/>
                </a:lnTo>
                <a:lnTo>
                  <a:pt x="69850" y="749300"/>
                </a:lnTo>
                <a:lnTo>
                  <a:pt x="120650" y="749300"/>
                </a:lnTo>
                <a:lnTo>
                  <a:pt x="127000" y="736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987423" y="4106417"/>
            <a:ext cx="10998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2: </a:t>
            </a:r>
            <a:r>
              <a:rPr sz="1400" dirty="0">
                <a:latin typeface="Arial"/>
                <a:cs typeface="Arial"/>
              </a:rPr>
              <a:t>methodB(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2742" y="1079753"/>
            <a:ext cx="4768215" cy="117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7C"/>
                </a:solidFill>
                <a:latin typeface="Arial"/>
                <a:cs typeface="Arial"/>
              </a:rPr>
              <a:t>İŞBİRLİĞİ</a:t>
            </a:r>
            <a:r>
              <a:rPr sz="1800" b="1" spc="-2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7C"/>
                </a:solidFill>
                <a:latin typeface="Arial"/>
                <a:cs typeface="Arial"/>
              </a:rPr>
              <a:t>ŞEMALARI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108325">
              <a:lnSpc>
                <a:spcPct val="100000"/>
              </a:lnSpc>
              <a:spcBef>
                <a:spcPts val="1220"/>
              </a:spcBef>
            </a:pPr>
            <a:r>
              <a:rPr sz="1400" dirty="0">
                <a:latin typeface="Arial"/>
                <a:cs typeface="Arial"/>
              </a:rPr>
              <a:t>Bu, a nesnesi ile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ilgili</a:t>
            </a:r>
            <a:endParaRPr sz="1400">
              <a:latin typeface="Arial"/>
              <a:cs typeface="Arial"/>
            </a:endParaRPr>
          </a:p>
          <a:p>
            <a:pPr marL="310832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bir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nottur.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00401" y="1701800"/>
            <a:ext cx="2808605" cy="792480"/>
          </a:xfrm>
          <a:custGeom>
            <a:avLst/>
            <a:gdLst/>
            <a:ahLst/>
            <a:cxnLst/>
            <a:rect l="l" t="t" r="r" b="b"/>
            <a:pathLst>
              <a:path w="2808604" h="792480">
                <a:moveTo>
                  <a:pt x="719074" y="0"/>
                </a:moveTo>
                <a:lnTo>
                  <a:pt x="719074" y="792099"/>
                </a:lnTo>
              </a:path>
              <a:path w="2808604" h="792480">
                <a:moveTo>
                  <a:pt x="719074" y="0"/>
                </a:moveTo>
                <a:lnTo>
                  <a:pt x="2592324" y="0"/>
                </a:lnTo>
              </a:path>
              <a:path w="2808604" h="792480">
                <a:moveTo>
                  <a:pt x="719074" y="792099"/>
                </a:moveTo>
                <a:lnTo>
                  <a:pt x="2808224" y="792226"/>
                </a:lnTo>
              </a:path>
              <a:path w="2808604" h="792480">
                <a:moveTo>
                  <a:pt x="2592324" y="0"/>
                </a:moveTo>
                <a:lnTo>
                  <a:pt x="2592324" y="215900"/>
                </a:lnTo>
              </a:path>
              <a:path w="2808604" h="792480">
                <a:moveTo>
                  <a:pt x="2592324" y="215900"/>
                </a:moveTo>
                <a:lnTo>
                  <a:pt x="2808224" y="215900"/>
                </a:lnTo>
              </a:path>
              <a:path w="2808604" h="792480">
                <a:moveTo>
                  <a:pt x="2808224" y="215900"/>
                </a:moveTo>
                <a:lnTo>
                  <a:pt x="2808224" y="792226"/>
                </a:lnTo>
              </a:path>
              <a:path w="2808604" h="792480">
                <a:moveTo>
                  <a:pt x="2592324" y="0"/>
                </a:moveTo>
                <a:lnTo>
                  <a:pt x="2808224" y="215900"/>
                </a:lnTo>
              </a:path>
              <a:path w="2808604" h="792480">
                <a:moveTo>
                  <a:pt x="0" y="719201"/>
                </a:moveTo>
                <a:lnTo>
                  <a:pt x="719074" y="431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707894" y="5473395"/>
            <a:ext cx="12496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Bu ise genel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bir  </a:t>
            </a:r>
            <a:r>
              <a:rPr sz="1400" spc="-15" dirty="0">
                <a:latin typeface="Arial"/>
                <a:cs typeface="Arial"/>
              </a:rPr>
              <a:t>nottur.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555875" y="5373751"/>
            <a:ext cx="2089150" cy="792480"/>
          </a:xfrm>
          <a:custGeom>
            <a:avLst/>
            <a:gdLst/>
            <a:ahLst/>
            <a:cxnLst/>
            <a:rect l="l" t="t" r="r" b="b"/>
            <a:pathLst>
              <a:path w="2089150" h="792479">
                <a:moveTo>
                  <a:pt x="0" y="0"/>
                </a:moveTo>
                <a:lnTo>
                  <a:pt x="0" y="792099"/>
                </a:lnTo>
              </a:path>
              <a:path w="2089150" h="792479">
                <a:moveTo>
                  <a:pt x="0" y="0"/>
                </a:moveTo>
                <a:lnTo>
                  <a:pt x="1873250" y="0"/>
                </a:lnTo>
              </a:path>
              <a:path w="2089150" h="792479">
                <a:moveTo>
                  <a:pt x="0" y="792099"/>
                </a:moveTo>
                <a:lnTo>
                  <a:pt x="2089150" y="792099"/>
                </a:lnTo>
              </a:path>
              <a:path w="2089150" h="792479">
                <a:moveTo>
                  <a:pt x="1873250" y="0"/>
                </a:moveTo>
                <a:lnTo>
                  <a:pt x="1873250" y="215836"/>
                </a:lnTo>
              </a:path>
              <a:path w="2089150" h="792479">
                <a:moveTo>
                  <a:pt x="1873250" y="215836"/>
                </a:moveTo>
                <a:lnTo>
                  <a:pt x="2089150" y="215836"/>
                </a:lnTo>
              </a:path>
              <a:path w="2089150" h="792479">
                <a:moveTo>
                  <a:pt x="2089150" y="215836"/>
                </a:moveTo>
                <a:lnTo>
                  <a:pt x="2089150" y="792099"/>
                </a:lnTo>
              </a:path>
              <a:path w="2089150" h="792479">
                <a:moveTo>
                  <a:pt x="1873250" y="0"/>
                </a:moveTo>
                <a:lnTo>
                  <a:pt x="2089150" y="2158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2742" y="1079753"/>
            <a:ext cx="7625715" cy="1484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7C"/>
                </a:solidFill>
                <a:latin typeface="Arial"/>
                <a:cs typeface="Arial"/>
              </a:rPr>
              <a:t>UYGULAMA</a:t>
            </a:r>
            <a:r>
              <a:rPr sz="1800" b="1" spc="40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7C"/>
                </a:solidFill>
                <a:latin typeface="Arial"/>
                <a:cs typeface="Arial"/>
              </a:rPr>
              <a:t>ALANLARI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Denetim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akışını olaylar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üzerinden göstermeye</a:t>
            </a:r>
            <a:r>
              <a:rPr sz="1800" spc="14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7C"/>
                </a:solidFill>
                <a:latin typeface="Arial"/>
                <a:cs typeface="Arial"/>
              </a:rPr>
              <a:t>yarar.</a:t>
            </a:r>
            <a:endParaRPr sz="1800">
              <a:latin typeface="Arial"/>
              <a:cs typeface="Arial"/>
            </a:endParaRPr>
          </a:p>
          <a:p>
            <a:pPr marL="469900" marR="5080" indent="-457200">
              <a:lnSpc>
                <a:spcPts val="2380"/>
              </a:lnSpc>
              <a:spcBef>
                <a:spcPts val="110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İş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kurallarını göstermek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ve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paralel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çalışma (multithreaded)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ayrıntılarına 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girmek gerektiğinde,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etkileşim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şemalarından daha</a:t>
            </a:r>
            <a:r>
              <a:rPr sz="1800" spc="10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007C"/>
                </a:solidFill>
                <a:latin typeface="Arial"/>
                <a:cs typeface="Arial"/>
              </a:rPr>
              <a:t>yararlıdır.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32229" y="574928"/>
            <a:ext cx="5480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ETKİNLİK ŞEMALARI – ACTIVITY</a:t>
            </a:r>
            <a:r>
              <a:rPr spc="-155" dirty="0"/>
              <a:t>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32229" y="574928"/>
            <a:ext cx="5480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ETKİNLİK ŞEMALARI – ACTIVITY</a:t>
            </a:r>
            <a:r>
              <a:rPr spc="-155" dirty="0"/>
              <a:t> </a:t>
            </a:r>
            <a:r>
              <a:rPr dirty="0"/>
              <a:t>DIAGRAMS</a:t>
            </a:r>
          </a:p>
        </p:txBody>
      </p:sp>
      <p:sp>
        <p:nvSpPr>
          <p:cNvPr id="11" name="object 11"/>
          <p:cNvSpPr/>
          <p:nvPr/>
        </p:nvSpPr>
        <p:spPr>
          <a:xfrm>
            <a:off x="5796026" y="981011"/>
            <a:ext cx="3159427" cy="58348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2762" y="1664207"/>
            <a:ext cx="1080135" cy="103505"/>
          </a:xfrm>
          <a:custGeom>
            <a:avLst/>
            <a:gdLst/>
            <a:ahLst/>
            <a:cxnLst/>
            <a:rect l="l" t="t" r="r" b="b"/>
            <a:pathLst>
              <a:path w="1080135" h="103505">
                <a:moveTo>
                  <a:pt x="990993" y="0"/>
                </a:moveTo>
                <a:lnTo>
                  <a:pt x="987056" y="1015"/>
                </a:lnTo>
                <a:lnTo>
                  <a:pt x="983500" y="7112"/>
                </a:lnTo>
                <a:lnTo>
                  <a:pt x="984516" y="11049"/>
                </a:lnTo>
                <a:lnTo>
                  <a:pt x="1043297" y="45432"/>
                </a:lnTo>
                <a:lnTo>
                  <a:pt x="1066939" y="45465"/>
                </a:lnTo>
                <a:lnTo>
                  <a:pt x="1066939" y="58165"/>
                </a:lnTo>
                <a:lnTo>
                  <a:pt x="1043428" y="58165"/>
                </a:lnTo>
                <a:lnTo>
                  <a:pt x="984389" y="92455"/>
                </a:lnTo>
                <a:lnTo>
                  <a:pt x="983373" y="96392"/>
                </a:lnTo>
                <a:lnTo>
                  <a:pt x="985151" y="99440"/>
                </a:lnTo>
                <a:lnTo>
                  <a:pt x="986929" y="102362"/>
                </a:lnTo>
                <a:lnTo>
                  <a:pt x="990866" y="103504"/>
                </a:lnTo>
                <a:lnTo>
                  <a:pt x="1068622" y="58165"/>
                </a:lnTo>
                <a:lnTo>
                  <a:pt x="1066939" y="58165"/>
                </a:lnTo>
                <a:lnTo>
                  <a:pt x="1068679" y="58132"/>
                </a:lnTo>
                <a:lnTo>
                  <a:pt x="1079512" y="51815"/>
                </a:lnTo>
                <a:lnTo>
                  <a:pt x="990993" y="0"/>
                </a:lnTo>
                <a:close/>
              </a:path>
              <a:path w="1080135" h="103505">
                <a:moveTo>
                  <a:pt x="1054286" y="51859"/>
                </a:moveTo>
                <a:lnTo>
                  <a:pt x="1043486" y="58132"/>
                </a:lnTo>
                <a:lnTo>
                  <a:pt x="1066939" y="58165"/>
                </a:lnTo>
                <a:lnTo>
                  <a:pt x="1066939" y="57403"/>
                </a:lnTo>
                <a:lnTo>
                  <a:pt x="1063764" y="57403"/>
                </a:lnTo>
                <a:lnTo>
                  <a:pt x="1054286" y="51859"/>
                </a:lnTo>
                <a:close/>
              </a:path>
              <a:path w="1080135" h="103505">
                <a:moveTo>
                  <a:pt x="25" y="43941"/>
                </a:moveTo>
                <a:lnTo>
                  <a:pt x="0" y="56641"/>
                </a:lnTo>
                <a:lnTo>
                  <a:pt x="1043486" y="58132"/>
                </a:lnTo>
                <a:lnTo>
                  <a:pt x="1054286" y="51859"/>
                </a:lnTo>
                <a:lnTo>
                  <a:pt x="1043297" y="45432"/>
                </a:lnTo>
                <a:lnTo>
                  <a:pt x="25" y="43941"/>
                </a:lnTo>
                <a:close/>
              </a:path>
              <a:path w="1080135" h="103505">
                <a:moveTo>
                  <a:pt x="1063764" y="46354"/>
                </a:moveTo>
                <a:lnTo>
                  <a:pt x="1054286" y="51859"/>
                </a:lnTo>
                <a:lnTo>
                  <a:pt x="1063764" y="57403"/>
                </a:lnTo>
                <a:lnTo>
                  <a:pt x="1063764" y="46354"/>
                </a:lnTo>
                <a:close/>
              </a:path>
              <a:path w="1080135" h="103505">
                <a:moveTo>
                  <a:pt x="1066939" y="46354"/>
                </a:moveTo>
                <a:lnTo>
                  <a:pt x="1063764" y="46354"/>
                </a:lnTo>
                <a:lnTo>
                  <a:pt x="1063764" y="57403"/>
                </a:lnTo>
                <a:lnTo>
                  <a:pt x="1066939" y="57403"/>
                </a:lnTo>
                <a:lnTo>
                  <a:pt x="1066939" y="46354"/>
                </a:lnTo>
                <a:close/>
              </a:path>
              <a:path w="1080135" h="103505">
                <a:moveTo>
                  <a:pt x="1043297" y="45432"/>
                </a:moveTo>
                <a:lnTo>
                  <a:pt x="1054286" y="51859"/>
                </a:lnTo>
                <a:lnTo>
                  <a:pt x="1063764" y="46354"/>
                </a:lnTo>
                <a:lnTo>
                  <a:pt x="1066939" y="46354"/>
                </a:lnTo>
                <a:lnTo>
                  <a:pt x="1066939" y="45465"/>
                </a:lnTo>
                <a:lnTo>
                  <a:pt x="1043297" y="45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6850" y="2154997"/>
            <a:ext cx="1485900" cy="45045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2742" y="1079753"/>
            <a:ext cx="3963035" cy="547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ÇİZİM </a:t>
            </a:r>
            <a:r>
              <a:rPr sz="1800" b="1" spc="-10" dirty="0">
                <a:solidFill>
                  <a:srgbClr val="00007C"/>
                </a:solidFill>
                <a:latin typeface="Arial"/>
                <a:cs typeface="Arial"/>
              </a:rPr>
              <a:t>KURALLARI </a:t>
            </a:r>
            <a:r>
              <a:rPr sz="1800" b="1" spc="-25" dirty="0">
                <a:solidFill>
                  <a:srgbClr val="00007C"/>
                </a:solidFill>
                <a:latin typeface="Arial"/>
                <a:cs typeface="Arial"/>
              </a:rPr>
              <a:t>ve </a:t>
            </a:r>
            <a:r>
              <a:rPr sz="1800" b="1" dirty="0">
                <a:solidFill>
                  <a:srgbClr val="00007C"/>
                </a:solidFill>
                <a:latin typeface="Arial"/>
                <a:cs typeface="Arial"/>
              </a:rPr>
              <a:t>ÖRNEK</a:t>
            </a:r>
            <a:r>
              <a:rPr sz="1800" b="1" spc="5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ÇİZİM</a:t>
            </a:r>
            <a:endParaRPr sz="1800">
              <a:latin typeface="Arial"/>
              <a:cs typeface="Arial"/>
            </a:endParaRPr>
          </a:p>
          <a:p>
            <a:pPr marL="1525270" marR="604520">
              <a:lnSpc>
                <a:spcPct val="183800"/>
              </a:lnSpc>
              <a:spcBef>
                <a:spcPts val="40"/>
              </a:spcBef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Denetim akışı  Etkinlik</a:t>
            </a:r>
            <a:r>
              <a:rPr sz="1800" spc="-7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başlangıcı 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Sinyal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alma</a:t>
            </a:r>
            <a:r>
              <a:rPr sz="1800" spc="2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/</a:t>
            </a:r>
            <a:endParaRPr sz="1800">
              <a:latin typeface="Arial"/>
              <a:cs typeface="Arial"/>
            </a:endParaRPr>
          </a:p>
          <a:p>
            <a:pPr marL="152527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Olay (event) kabul</a:t>
            </a:r>
            <a:r>
              <a:rPr sz="1800" spc="-3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etme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Arial"/>
              <a:cs typeface="Arial"/>
            </a:endParaRPr>
          </a:p>
          <a:p>
            <a:pPr marL="1525270">
              <a:lnSpc>
                <a:spcPct val="100000"/>
              </a:lnSpc>
            </a:pP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Eylem</a:t>
            </a:r>
            <a:endParaRPr sz="1800">
              <a:latin typeface="Arial"/>
              <a:cs typeface="Arial"/>
            </a:endParaRPr>
          </a:p>
          <a:p>
            <a:pPr marL="1525270" marR="842010">
              <a:lnSpc>
                <a:spcPct val="201200"/>
              </a:lnSpc>
              <a:spcBef>
                <a:spcPts val="1705"/>
              </a:spcBef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Karar verme</a:t>
            </a:r>
            <a:r>
              <a:rPr sz="1800" spc="-5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(if) 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Eşgüdüm  Etkinlik sonu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Arial"/>
              <a:cs typeface="Arial"/>
            </a:endParaRPr>
          </a:p>
          <a:p>
            <a:pPr marL="1525270">
              <a:lnSpc>
                <a:spcPct val="100000"/>
              </a:lnSpc>
            </a:pP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Sinyal</a:t>
            </a:r>
            <a:r>
              <a:rPr sz="1800" spc="2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gönderme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2742" y="1079753"/>
            <a:ext cx="7894955" cy="299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ÇİZİM</a:t>
            </a:r>
            <a:r>
              <a:rPr sz="1800" b="1" spc="-1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BİLGİLERİ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Etkinlik şemaları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başlangıç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işareti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veya sinyal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alma işareti ile</a:t>
            </a:r>
            <a:r>
              <a:rPr sz="1800" spc="19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007C"/>
                </a:solidFill>
                <a:latin typeface="Arial"/>
                <a:cs typeface="Arial"/>
              </a:rPr>
              <a:t>başlar.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15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Sinyal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alma:</a:t>
            </a:r>
            <a:r>
              <a:rPr sz="1800" spc="3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00007C"/>
                </a:solidFill>
                <a:latin typeface="Arial"/>
                <a:cs typeface="Arial"/>
              </a:rPr>
              <a:t>Beklemelidir.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spcBef>
                <a:spcPts val="220"/>
              </a:spcBef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Akış, bir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sinyal alana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kadar</a:t>
            </a:r>
            <a:r>
              <a:rPr sz="1800" spc="7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007C"/>
                </a:solidFill>
                <a:latin typeface="Arial"/>
                <a:cs typeface="Arial"/>
              </a:rPr>
              <a:t>bekler.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spcBef>
                <a:spcPts val="215"/>
              </a:spcBef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Zamanlı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olaylar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da (timer)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bununla</a:t>
            </a:r>
            <a:r>
              <a:rPr sz="1800" spc="8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00007C"/>
                </a:solidFill>
                <a:latin typeface="Arial"/>
                <a:cs typeface="Arial"/>
              </a:rPr>
              <a:t>gösterilebilir.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15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Eşgüdüm:</a:t>
            </a:r>
            <a:r>
              <a:rPr sz="1800" spc="-4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00007C"/>
                </a:solidFill>
                <a:latin typeface="Arial"/>
                <a:cs typeface="Arial"/>
              </a:rPr>
              <a:t>Beklemelidir.</a:t>
            </a:r>
            <a:endParaRPr sz="1800">
              <a:latin typeface="Arial"/>
              <a:cs typeface="Arial"/>
            </a:endParaRPr>
          </a:p>
          <a:p>
            <a:pPr marL="926465" marR="5080" lvl="1" indent="-457200">
              <a:lnSpc>
                <a:spcPts val="2380"/>
              </a:lnSpc>
              <a:spcBef>
                <a:spcPts val="115"/>
              </a:spcBef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Eşgüdüm çizgisine varan akış,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çizgiyi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geçmeden önce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diğer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akışların  hepsini</a:t>
            </a:r>
            <a:r>
              <a:rPr sz="1800" spc="1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007C"/>
                </a:solidFill>
                <a:latin typeface="Arial"/>
                <a:cs typeface="Arial"/>
              </a:rPr>
              <a:t>bekler.</a:t>
            </a:r>
            <a:endParaRPr sz="1800">
              <a:latin typeface="Arial"/>
              <a:cs typeface="Arial"/>
            </a:endParaRPr>
          </a:p>
          <a:p>
            <a:pPr marL="1383665" lvl="2" indent="-457834">
              <a:lnSpc>
                <a:spcPct val="100000"/>
              </a:lnSpc>
              <a:spcBef>
                <a:spcPts val="95"/>
              </a:spcBef>
              <a:buChar char="•"/>
              <a:tabLst>
                <a:tab pos="1383665" algn="l"/>
                <a:tab pos="1384300" algn="l"/>
                <a:tab pos="3670300" algn="l"/>
              </a:tabLst>
            </a:pP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fork	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join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32229" y="574928"/>
            <a:ext cx="5480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ETKİNLİK ŞEMALARI – ACTIVITY</a:t>
            </a:r>
            <a:r>
              <a:rPr spc="-155" dirty="0"/>
              <a:t> </a:t>
            </a:r>
            <a:r>
              <a:rPr dirty="0"/>
              <a:t>DIAGRAMS</a:t>
            </a:r>
          </a:p>
        </p:txBody>
      </p:sp>
      <p:sp>
        <p:nvSpPr>
          <p:cNvPr id="12" name="object 12"/>
          <p:cNvSpPr/>
          <p:nvPr/>
        </p:nvSpPr>
        <p:spPr>
          <a:xfrm>
            <a:off x="1365191" y="4149725"/>
            <a:ext cx="1444869" cy="1079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79601" y="4221098"/>
            <a:ext cx="1326047" cy="9210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9389" y="1079753"/>
            <a:ext cx="6894195" cy="86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7C"/>
                </a:solidFill>
                <a:latin typeface="Arial"/>
                <a:cs typeface="Arial"/>
              </a:rPr>
              <a:t>ÖRNEK</a:t>
            </a:r>
            <a:r>
              <a:rPr sz="1800" b="1" spc="-1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ÇİZİM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Char char="•"/>
              <a:tabLst>
                <a:tab pos="469900" algn="l"/>
                <a:tab pos="470534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Birden fazla aktörün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ve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aktörler arası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bilgi akışının</a:t>
            </a:r>
            <a:r>
              <a:rPr sz="1800" spc="10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gösterilmesi: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32229" y="574928"/>
            <a:ext cx="5480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ETKİNLİK ŞEMALARI – ACTIVITY</a:t>
            </a:r>
            <a:r>
              <a:rPr spc="-155" dirty="0"/>
              <a:t> </a:t>
            </a:r>
            <a:r>
              <a:rPr dirty="0"/>
              <a:t>DIAGRAMS</a:t>
            </a:r>
          </a:p>
        </p:txBody>
      </p:sp>
      <p:sp>
        <p:nvSpPr>
          <p:cNvPr id="12" name="object 12"/>
          <p:cNvSpPr/>
          <p:nvPr/>
        </p:nvSpPr>
        <p:spPr>
          <a:xfrm>
            <a:off x="826195" y="2107533"/>
            <a:ext cx="6149179" cy="46434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2742" y="1079753"/>
            <a:ext cx="7439025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7C"/>
                </a:solidFill>
                <a:latin typeface="Arial"/>
                <a:cs typeface="Arial"/>
              </a:rPr>
              <a:t>UYGULAMA</a:t>
            </a:r>
            <a:r>
              <a:rPr sz="1800" b="1" spc="40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7C"/>
                </a:solidFill>
                <a:latin typeface="Arial"/>
                <a:cs typeface="Arial"/>
              </a:rPr>
              <a:t>ALANLARI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Arial"/>
              <a:cs typeface="Arial"/>
            </a:endParaRPr>
          </a:p>
          <a:p>
            <a:pPr marL="469900" marR="5080" indent="-457200">
              <a:lnSpc>
                <a:spcPct val="110000"/>
              </a:lnSpc>
              <a:buChar char="•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Bir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varlığın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içinde bulunabileceği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durumları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ve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bu durumların birinden  diğerine geçiş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yapma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kurallarını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anlatmaya</a:t>
            </a:r>
            <a:r>
              <a:rPr sz="1800" spc="13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7C"/>
                </a:solidFill>
                <a:latin typeface="Arial"/>
                <a:cs typeface="Arial"/>
              </a:rPr>
              <a:t>yarar.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DURUM ŞEMALARI – </a:t>
            </a:r>
            <a:r>
              <a:rPr spc="-60" dirty="0"/>
              <a:t>STATE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47875" y="1497807"/>
            <a:ext cx="7156520" cy="3935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2742" y="1079753"/>
            <a:ext cx="3935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ÇİZİM </a:t>
            </a:r>
            <a:r>
              <a:rPr sz="1800" b="1" spc="-10" dirty="0">
                <a:solidFill>
                  <a:srgbClr val="00007C"/>
                </a:solidFill>
                <a:latin typeface="Arial"/>
                <a:cs typeface="Arial"/>
              </a:rPr>
              <a:t>KURALLARI </a:t>
            </a:r>
            <a:r>
              <a:rPr sz="1800" b="1" spc="-25" dirty="0">
                <a:solidFill>
                  <a:srgbClr val="00007C"/>
                </a:solidFill>
                <a:latin typeface="Arial"/>
                <a:cs typeface="Arial"/>
              </a:rPr>
              <a:t>ve </a:t>
            </a:r>
            <a:r>
              <a:rPr sz="1800" b="1" dirty="0">
                <a:solidFill>
                  <a:srgbClr val="00007C"/>
                </a:solidFill>
                <a:latin typeface="Arial"/>
                <a:cs typeface="Arial"/>
              </a:rPr>
              <a:t>ÖRNEK</a:t>
            </a:r>
            <a:r>
              <a:rPr sz="1800" b="1" spc="5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ÇİZİM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DURUM ŞEMALARI – </a:t>
            </a:r>
            <a:r>
              <a:rPr spc="-60" dirty="0"/>
              <a:t>STATE </a:t>
            </a:r>
            <a:r>
              <a:rPr dirty="0"/>
              <a:t>DIAGRAMS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250812" y="4247882"/>
            <a:ext cx="1140460" cy="2277745"/>
            <a:chOff x="250812" y="4247882"/>
            <a:chExt cx="1140460" cy="2277745"/>
          </a:xfrm>
        </p:grpSpPr>
        <p:sp>
          <p:nvSpPr>
            <p:cNvPr id="14" name="object 14"/>
            <p:cNvSpPr/>
            <p:nvPr/>
          </p:nvSpPr>
          <p:spPr>
            <a:xfrm>
              <a:off x="394843" y="4247882"/>
              <a:ext cx="996228" cy="22773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0812" y="5767946"/>
              <a:ext cx="1080135" cy="103505"/>
            </a:xfrm>
            <a:custGeom>
              <a:avLst/>
              <a:gdLst/>
              <a:ahLst/>
              <a:cxnLst/>
              <a:rect l="l" t="t" r="r" b="b"/>
              <a:pathLst>
                <a:path w="1080135" h="103504">
                  <a:moveTo>
                    <a:pt x="990981" y="0"/>
                  </a:moveTo>
                  <a:lnTo>
                    <a:pt x="987094" y="1016"/>
                  </a:lnTo>
                  <a:lnTo>
                    <a:pt x="983551" y="7061"/>
                  </a:lnTo>
                  <a:lnTo>
                    <a:pt x="984567" y="10960"/>
                  </a:lnTo>
                  <a:lnTo>
                    <a:pt x="1043472" y="45418"/>
                  </a:lnTo>
                  <a:lnTo>
                    <a:pt x="1066939" y="45453"/>
                  </a:lnTo>
                  <a:lnTo>
                    <a:pt x="1066939" y="58153"/>
                  </a:lnTo>
                  <a:lnTo>
                    <a:pt x="1043401" y="58153"/>
                  </a:lnTo>
                  <a:lnTo>
                    <a:pt x="984453" y="92417"/>
                  </a:lnTo>
                  <a:lnTo>
                    <a:pt x="983424" y="96304"/>
                  </a:lnTo>
                  <a:lnTo>
                    <a:pt x="986942" y="102374"/>
                  </a:lnTo>
                  <a:lnTo>
                    <a:pt x="990828" y="103403"/>
                  </a:lnTo>
                  <a:lnTo>
                    <a:pt x="1068637" y="58153"/>
                  </a:lnTo>
                  <a:lnTo>
                    <a:pt x="1066939" y="58153"/>
                  </a:lnTo>
                  <a:lnTo>
                    <a:pt x="1068696" y="58118"/>
                  </a:lnTo>
                  <a:lnTo>
                    <a:pt x="1079512" y="51828"/>
                  </a:lnTo>
                  <a:lnTo>
                    <a:pt x="990981" y="0"/>
                  </a:lnTo>
                  <a:close/>
                </a:path>
                <a:path w="1080135" h="103504">
                  <a:moveTo>
                    <a:pt x="1054356" y="51785"/>
                  </a:moveTo>
                  <a:lnTo>
                    <a:pt x="1043460" y="58118"/>
                  </a:lnTo>
                  <a:lnTo>
                    <a:pt x="1066939" y="58153"/>
                  </a:lnTo>
                  <a:lnTo>
                    <a:pt x="1066939" y="57289"/>
                  </a:lnTo>
                  <a:lnTo>
                    <a:pt x="1063764" y="57289"/>
                  </a:lnTo>
                  <a:lnTo>
                    <a:pt x="1054356" y="51785"/>
                  </a:lnTo>
                  <a:close/>
                </a:path>
                <a:path w="1080135" h="103504">
                  <a:moveTo>
                    <a:pt x="25" y="43891"/>
                  </a:moveTo>
                  <a:lnTo>
                    <a:pt x="0" y="56591"/>
                  </a:lnTo>
                  <a:lnTo>
                    <a:pt x="1043460" y="58118"/>
                  </a:lnTo>
                  <a:lnTo>
                    <a:pt x="1054356" y="51785"/>
                  </a:lnTo>
                  <a:lnTo>
                    <a:pt x="1043472" y="45418"/>
                  </a:lnTo>
                  <a:lnTo>
                    <a:pt x="25" y="43891"/>
                  </a:lnTo>
                  <a:close/>
                </a:path>
                <a:path w="1080135" h="103504">
                  <a:moveTo>
                    <a:pt x="1063764" y="46316"/>
                  </a:moveTo>
                  <a:lnTo>
                    <a:pt x="1054356" y="51785"/>
                  </a:lnTo>
                  <a:lnTo>
                    <a:pt x="1063764" y="57289"/>
                  </a:lnTo>
                  <a:lnTo>
                    <a:pt x="1063764" y="46316"/>
                  </a:lnTo>
                  <a:close/>
                </a:path>
                <a:path w="1080135" h="103504">
                  <a:moveTo>
                    <a:pt x="1066939" y="46316"/>
                  </a:moveTo>
                  <a:lnTo>
                    <a:pt x="1063764" y="46316"/>
                  </a:lnTo>
                  <a:lnTo>
                    <a:pt x="1063764" y="57289"/>
                  </a:lnTo>
                  <a:lnTo>
                    <a:pt x="1066939" y="57289"/>
                  </a:lnTo>
                  <a:lnTo>
                    <a:pt x="1066939" y="46316"/>
                  </a:lnTo>
                  <a:close/>
                </a:path>
                <a:path w="1080135" h="103504">
                  <a:moveTo>
                    <a:pt x="1043472" y="45418"/>
                  </a:moveTo>
                  <a:lnTo>
                    <a:pt x="1054356" y="51785"/>
                  </a:lnTo>
                  <a:lnTo>
                    <a:pt x="1063764" y="46316"/>
                  </a:lnTo>
                  <a:lnTo>
                    <a:pt x="1066939" y="46316"/>
                  </a:lnTo>
                  <a:lnTo>
                    <a:pt x="1066939" y="45453"/>
                  </a:lnTo>
                  <a:lnTo>
                    <a:pt x="1043472" y="45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53972" y="4253560"/>
            <a:ext cx="2144395" cy="230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Başlangıç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1210"/>
              </a:spcBef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Durum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205200"/>
              </a:lnSpc>
              <a:spcBef>
                <a:spcPts val="1240"/>
              </a:spcBef>
            </a:pP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&lt;&lt;M&gt;&gt;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Durum</a:t>
            </a:r>
            <a:r>
              <a:rPr sz="1800" spc="-8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geçişi 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Bitiş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47106" y="1137666"/>
            <a:ext cx="8701561" cy="4138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2742" y="1079753"/>
            <a:ext cx="18789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7C"/>
                </a:solidFill>
                <a:latin typeface="Arial"/>
                <a:cs typeface="Arial"/>
              </a:rPr>
              <a:t>ÖRNEK </a:t>
            </a: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ÇİZİM</a:t>
            </a:r>
            <a:r>
              <a:rPr sz="1800" b="1" spc="-8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(2)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DURUM ŞEMALARI – </a:t>
            </a:r>
            <a:r>
              <a:rPr spc="-60" dirty="0"/>
              <a:t>STATE </a:t>
            </a:r>
            <a:r>
              <a:rPr dirty="0"/>
              <a:t>DIAGRAMS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02742" y="5452095"/>
            <a:ext cx="8028940" cy="9315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10100"/>
              </a:lnSpc>
              <a:spcBef>
                <a:spcPts val="95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20" dirty="0">
                <a:solidFill>
                  <a:srgbClr val="00007C"/>
                </a:solidFill>
                <a:latin typeface="Arial"/>
                <a:cs typeface="Arial"/>
              </a:rPr>
              <a:t>Yorumlama: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Kullanıma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hazır bir uçak için bakım isteği gelmişse, uçak önce 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bakım sırasına </a:t>
            </a:r>
            <a:r>
              <a:rPr sz="1800" spc="-25" dirty="0">
                <a:solidFill>
                  <a:srgbClr val="00007C"/>
                </a:solidFill>
                <a:latin typeface="Arial"/>
                <a:cs typeface="Arial"/>
              </a:rPr>
              <a:t>alınır.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Bu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sırada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önceden planlanmış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uçuşları varsa onları  </a:t>
            </a:r>
            <a:r>
              <a:rPr sz="1800" spc="-25" dirty="0">
                <a:solidFill>
                  <a:srgbClr val="00007C"/>
                </a:solidFill>
                <a:latin typeface="Arial"/>
                <a:cs typeface="Arial"/>
              </a:rPr>
              <a:t>yapar.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Planlanan uçuşlar bitince uçak bakıma</a:t>
            </a:r>
            <a:r>
              <a:rPr sz="1800" spc="10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7C"/>
                </a:solidFill>
                <a:latin typeface="Arial"/>
                <a:cs typeface="Arial"/>
              </a:rPr>
              <a:t>alınır.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2742" y="1079753"/>
            <a:ext cx="6373495" cy="194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7C"/>
                </a:solidFill>
                <a:latin typeface="Arial"/>
                <a:cs typeface="Arial"/>
              </a:rPr>
              <a:t>ÖRNEK </a:t>
            </a: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ÇİZİM</a:t>
            </a:r>
            <a:r>
              <a:rPr sz="1800" b="1" spc="-1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(2)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75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Dezavantaj: </a:t>
            </a:r>
            <a:r>
              <a:rPr sz="1800" spc="-15" dirty="0">
                <a:solidFill>
                  <a:srgbClr val="00007C"/>
                </a:solidFill>
                <a:latin typeface="Arial"/>
                <a:cs typeface="Arial"/>
              </a:rPr>
              <a:t>Tutarlılık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denetimi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zor</a:t>
            </a:r>
            <a:r>
              <a:rPr sz="1800" spc="3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007C"/>
                </a:solidFill>
                <a:latin typeface="Arial"/>
                <a:cs typeface="Arial"/>
              </a:rPr>
              <a:t>olabilir.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spcBef>
                <a:spcPts val="215"/>
              </a:spcBef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Karmaşık şemalarda mesajları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takip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etmek</a:t>
            </a:r>
            <a:r>
              <a:rPr sz="1800" spc="1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zorlaşır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spcBef>
                <a:spcPts val="220"/>
              </a:spcBef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Çünkü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aynı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mesaj birden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fazla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durumla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ilişkili</a:t>
            </a:r>
            <a:r>
              <a:rPr sz="1800" spc="8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olabilir</a:t>
            </a:r>
            <a:endParaRPr sz="1800">
              <a:latin typeface="Arial"/>
              <a:cs typeface="Arial"/>
            </a:endParaRPr>
          </a:p>
          <a:p>
            <a:pPr marL="1383665" lvl="2" indent="-457834">
              <a:lnSpc>
                <a:spcPct val="100000"/>
              </a:lnSpc>
              <a:spcBef>
                <a:spcPts val="215"/>
              </a:spcBef>
              <a:buChar char="•"/>
              <a:tabLst>
                <a:tab pos="1383665" algn="l"/>
                <a:tab pos="1384300" algn="l"/>
              </a:tabLst>
            </a:pP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Bu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durumda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aynı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mesaj birden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fazla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yerde</a:t>
            </a:r>
            <a:r>
              <a:rPr sz="1800" spc="2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007C"/>
                </a:solidFill>
                <a:latin typeface="Arial"/>
                <a:cs typeface="Arial"/>
              </a:rPr>
              <a:t>geçer.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spcBef>
                <a:spcPts val="215"/>
              </a:spcBef>
              <a:buChar char="•"/>
              <a:tabLst>
                <a:tab pos="926465" algn="l"/>
                <a:tab pos="927100" algn="l"/>
              </a:tabLst>
            </a:pP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Ör: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Uçuş </a:t>
            </a:r>
            <a:r>
              <a:rPr sz="1800" spc="-50" dirty="0">
                <a:solidFill>
                  <a:srgbClr val="00007C"/>
                </a:solidFill>
                <a:latin typeface="Arial"/>
                <a:cs typeface="Arial"/>
              </a:rPr>
              <a:t>Yap</a:t>
            </a:r>
            <a:r>
              <a:rPr sz="1800" spc="-3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mesajı.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DURUM ŞEMALARI – </a:t>
            </a:r>
            <a:r>
              <a:rPr spc="-60" dirty="0"/>
              <a:t>STATE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80552" y="6456679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Black"/>
                <a:cs typeface="Arial Black"/>
              </a:rPr>
              <a:t>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31517" y="574928"/>
            <a:ext cx="4679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NESNEYE </a:t>
            </a:r>
            <a:r>
              <a:rPr dirty="0"/>
              <a:t>YÖNELİK </a:t>
            </a:r>
            <a:r>
              <a:rPr spc="-20" dirty="0"/>
              <a:t>TASARIM</a:t>
            </a:r>
            <a:r>
              <a:rPr spc="-110" dirty="0"/>
              <a:t> </a:t>
            </a:r>
            <a:r>
              <a:rPr dirty="0"/>
              <a:t>SÜRECİ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2742" y="1079753"/>
            <a:ext cx="7929245" cy="40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00007C"/>
                </a:solidFill>
                <a:latin typeface="Arial"/>
                <a:cs typeface="Arial"/>
              </a:rPr>
              <a:t>TASARIM</a:t>
            </a:r>
            <a:r>
              <a:rPr sz="1800" b="1" spc="4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ÖLÇÜTLERİ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00007C"/>
                </a:solidFill>
                <a:latin typeface="Arial"/>
                <a:cs typeface="Arial"/>
              </a:rPr>
              <a:t>Tasarım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 ölçütleri: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Ayrılabilirlik: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Anlamlı parçalara</a:t>
            </a:r>
            <a:r>
              <a:rPr sz="1800" spc="-2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ayrılabilme.</a:t>
            </a:r>
            <a:endParaRPr sz="1800">
              <a:latin typeface="Arial"/>
              <a:cs typeface="Arial"/>
            </a:endParaRPr>
          </a:p>
          <a:p>
            <a:pPr marL="1383665" lvl="2" indent="-457834">
              <a:lnSpc>
                <a:spcPct val="100000"/>
              </a:lnSpc>
              <a:buChar char="•"/>
              <a:tabLst>
                <a:tab pos="1383665" algn="l"/>
                <a:tab pos="13843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Parça: Sınıf/sınıf</a:t>
            </a:r>
            <a:r>
              <a:rPr sz="1800" spc="2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grubu.</a:t>
            </a:r>
            <a:endParaRPr sz="1800">
              <a:latin typeface="Arial"/>
              <a:cs typeface="Arial"/>
            </a:endParaRPr>
          </a:p>
          <a:p>
            <a:pPr marL="1383665" marR="5080" lvl="2" indent="-457200">
              <a:lnSpc>
                <a:spcPct val="100000"/>
              </a:lnSpc>
              <a:buChar char="•"/>
              <a:tabLst>
                <a:tab pos="1383665" algn="l"/>
                <a:tab pos="13843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Üstünde çalıştığımız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problem hangi düzeyde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alt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problemlere  bölünebiliyorsa,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tasarımımız da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aynı düzeyde</a:t>
            </a:r>
            <a:r>
              <a:rPr sz="1800" spc="24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00007C"/>
                </a:solidFill>
                <a:latin typeface="Arial"/>
                <a:cs typeface="Arial"/>
              </a:rPr>
              <a:t>ayrıştırılabilmelidir.</a:t>
            </a:r>
            <a:endParaRPr sz="1800">
              <a:latin typeface="Arial"/>
              <a:cs typeface="Arial"/>
            </a:endParaRPr>
          </a:p>
          <a:p>
            <a:pPr marL="926465" marR="143510" lvl="1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Birleştirilebilirlik: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Bir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parçanın başka tasarımlarda da kullanılabilecek  şekilde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diğer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parçalarla</a:t>
            </a:r>
            <a:r>
              <a:rPr sz="1800" spc="4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birleştirilebilmesi.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Anlaşılabilirlik: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Bir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parçanın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diğer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parçalar hakkında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bilgiye</a:t>
            </a:r>
            <a:r>
              <a:rPr sz="1800" spc="19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gerek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duyulmadan</a:t>
            </a:r>
            <a:r>
              <a:rPr sz="1800" spc="3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anlaşılabilmesi.</a:t>
            </a:r>
            <a:endParaRPr sz="1800">
              <a:latin typeface="Arial"/>
              <a:cs typeface="Arial"/>
            </a:endParaRPr>
          </a:p>
          <a:p>
            <a:pPr marL="926465" marR="50482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Süreklilik: </a:t>
            </a:r>
            <a:r>
              <a:rPr sz="1800" spc="-20" dirty="0">
                <a:solidFill>
                  <a:srgbClr val="00007C"/>
                </a:solidFill>
                <a:latin typeface="Arial"/>
                <a:cs typeface="Arial"/>
              </a:rPr>
              <a:t>Yapılacak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küçük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değişikliklerin etkilerinin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en az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sayıda  parçaya yayılması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(tercihen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tek</a:t>
            </a:r>
            <a:r>
              <a:rPr sz="1800" spc="10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sınıfa).</a:t>
            </a:r>
            <a:endParaRPr sz="1800">
              <a:latin typeface="Arial"/>
              <a:cs typeface="Arial"/>
            </a:endParaRPr>
          </a:p>
          <a:p>
            <a:pPr marL="926465" marR="204470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Koruma: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Olası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hataların düzeltilmesine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yönelik büyük değişikliklerin  etkilerinin geniş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bir alana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yayılmasının</a:t>
            </a:r>
            <a:r>
              <a:rPr sz="1800" spc="12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önlenmesi.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2742" y="1079753"/>
            <a:ext cx="6955790" cy="81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7C"/>
                </a:solidFill>
                <a:latin typeface="Arial"/>
                <a:cs typeface="Arial"/>
              </a:rPr>
              <a:t>ÖRNEK </a:t>
            </a: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ÇİZİM</a:t>
            </a:r>
            <a:r>
              <a:rPr sz="1800" b="1" spc="-1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(3)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Durum geçişi sırasında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işlenen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komutların şemada</a:t>
            </a:r>
            <a:r>
              <a:rPr sz="1800" spc="114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gösterilmesi: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DURUM ŞEMALARI – </a:t>
            </a:r>
            <a:r>
              <a:rPr spc="-60" dirty="0"/>
              <a:t>STATE </a:t>
            </a:r>
            <a:r>
              <a:rPr dirty="0"/>
              <a:t>DIAGRAMS</a:t>
            </a:r>
          </a:p>
        </p:txBody>
      </p:sp>
      <p:sp>
        <p:nvSpPr>
          <p:cNvPr id="12" name="object 12"/>
          <p:cNvSpPr/>
          <p:nvPr/>
        </p:nvSpPr>
        <p:spPr>
          <a:xfrm>
            <a:off x="893282" y="2290182"/>
            <a:ext cx="7373086" cy="2794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378443" y="6456679"/>
            <a:ext cx="229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Black"/>
                <a:cs typeface="Arial Black"/>
              </a:rPr>
              <a:t>21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31517" y="574928"/>
            <a:ext cx="4679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NESNEYE </a:t>
            </a:r>
            <a:r>
              <a:rPr dirty="0"/>
              <a:t>YÖNELİK </a:t>
            </a:r>
            <a:r>
              <a:rPr spc="-20" dirty="0"/>
              <a:t>TASARIM</a:t>
            </a:r>
            <a:r>
              <a:rPr spc="-110" dirty="0"/>
              <a:t> </a:t>
            </a:r>
            <a:r>
              <a:rPr dirty="0"/>
              <a:t>SÜRECİ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2742" y="1008379"/>
            <a:ext cx="8037830" cy="1628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7C"/>
                </a:solidFill>
                <a:latin typeface="Arial"/>
                <a:cs typeface="Arial"/>
              </a:rPr>
              <a:t>ANALİZDEN </a:t>
            </a:r>
            <a:r>
              <a:rPr sz="1800" b="1" spc="-25" dirty="0">
                <a:solidFill>
                  <a:srgbClr val="00007C"/>
                </a:solidFill>
                <a:latin typeface="Arial"/>
                <a:cs typeface="Arial"/>
              </a:rPr>
              <a:t>TASARIMA</a:t>
            </a:r>
            <a:r>
              <a:rPr sz="1800" b="1" spc="2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C"/>
                </a:solidFill>
                <a:latin typeface="Arial"/>
                <a:cs typeface="Arial"/>
              </a:rPr>
              <a:t>GEÇİŞ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Satışı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kasa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üzerinden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kasiyer </a:t>
            </a:r>
            <a:r>
              <a:rPr sz="1800" spc="-15" dirty="0">
                <a:solidFill>
                  <a:srgbClr val="00007C"/>
                </a:solidFill>
                <a:latin typeface="Arial"/>
                <a:cs typeface="Arial"/>
              </a:rPr>
              <a:t>başlatır,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malların barkodlarını </a:t>
            </a:r>
            <a:r>
              <a:rPr sz="1800" spc="-20" dirty="0">
                <a:solidFill>
                  <a:srgbClr val="00007C"/>
                </a:solidFill>
                <a:latin typeface="Arial"/>
                <a:cs typeface="Arial"/>
              </a:rPr>
              <a:t>okutur,</a:t>
            </a:r>
            <a:r>
              <a:rPr sz="1800" spc="14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toplamı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00007C"/>
                </a:solidFill>
                <a:latin typeface="Arial"/>
                <a:cs typeface="Arial"/>
              </a:rPr>
              <a:t>bildirir,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ödemeyi alır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ve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satışı</a:t>
            </a:r>
            <a:r>
              <a:rPr sz="1800" spc="8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00007C"/>
                </a:solidFill>
                <a:latin typeface="Arial"/>
                <a:cs typeface="Arial"/>
              </a:rPr>
              <a:t>sonlandırır.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Bu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işler nasıl</a:t>
            </a:r>
            <a:r>
              <a:rPr sz="1800" spc="1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olacak?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Alan modelini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ayrıntılandırarak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tasarımı</a:t>
            </a:r>
            <a:r>
              <a:rPr sz="1800" spc="10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gerçekleştirelim: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8443" y="6456679"/>
            <a:ext cx="229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Black"/>
                <a:cs typeface="Arial Black"/>
              </a:rPr>
              <a:t>22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1517" y="574928"/>
            <a:ext cx="4679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007C"/>
                </a:solidFill>
                <a:latin typeface="Arial"/>
                <a:cs typeface="Arial"/>
              </a:rPr>
              <a:t>NESNEYE </a:t>
            </a:r>
            <a:r>
              <a:rPr sz="2000" b="1" dirty="0">
                <a:solidFill>
                  <a:srgbClr val="00007C"/>
                </a:solidFill>
                <a:latin typeface="Arial"/>
                <a:cs typeface="Arial"/>
              </a:rPr>
              <a:t>YÖNELİK </a:t>
            </a:r>
            <a:r>
              <a:rPr sz="2000" b="1" spc="-20" dirty="0">
                <a:solidFill>
                  <a:srgbClr val="00007C"/>
                </a:solidFill>
                <a:latin typeface="Arial"/>
                <a:cs typeface="Arial"/>
              </a:rPr>
              <a:t>TASARIM</a:t>
            </a:r>
            <a:r>
              <a:rPr sz="2000" b="1" spc="-11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7C"/>
                </a:solidFill>
                <a:latin typeface="Arial"/>
                <a:cs typeface="Arial"/>
              </a:rPr>
              <a:t>SÜRECİ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42" y="1079753"/>
            <a:ext cx="200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00007C"/>
                </a:solidFill>
                <a:latin typeface="Arial"/>
                <a:cs typeface="Arial"/>
              </a:rPr>
              <a:t>TASARIM</a:t>
            </a:r>
            <a:r>
              <a:rPr sz="1800" b="1" spc="-3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C"/>
                </a:solidFill>
                <a:latin typeface="Arial"/>
                <a:cs typeface="Arial"/>
              </a:rPr>
              <a:t>MODELİ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0825" y="1557336"/>
            <a:ext cx="8143875" cy="5191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80552" y="6456679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Black"/>
                <a:cs typeface="Arial Black"/>
              </a:rPr>
              <a:t>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31517" y="574928"/>
            <a:ext cx="4679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NESNEYE </a:t>
            </a:r>
            <a:r>
              <a:rPr dirty="0"/>
              <a:t>YÖNELİK </a:t>
            </a:r>
            <a:r>
              <a:rPr spc="-20" dirty="0"/>
              <a:t>TASARIM</a:t>
            </a:r>
            <a:r>
              <a:rPr spc="-110" dirty="0"/>
              <a:t> </a:t>
            </a:r>
            <a:r>
              <a:rPr dirty="0"/>
              <a:t>SÜRECİ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2742" y="1079753"/>
            <a:ext cx="7109459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00007C"/>
                </a:solidFill>
                <a:latin typeface="Arial"/>
                <a:cs typeface="Arial"/>
              </a:rPr>
              <a:t>TASARIM</a:t>
            </a:r>
            <a:r>
              <a:rPr sz="1800" b="1" spc="4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İLKELERİ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İyi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bir tasarıma götüren iki temel</a:t>
            </a:r>
            <a:r>
              <a:rPr sz="1800" spc="5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ilke: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Düşük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bağlaşım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(Low</a:t>
            </a:r>
            <a:r>
              <a:rPr sz="1800" spc="3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coupling)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Yüksek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uyum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(High</a:t>
            </a:r>
            <a:r>
              <a:rPr sz="1800" spc="4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cohesion)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00007C"/>
              </a:buClr>
              <a:buFont typeface="Arial"/>
              <a:buChar char="•"/>
            </a:pPr>
            <a:endParaRPr sz="17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Bu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ilkeler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hem birbirlerine hem de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uygulama alanına</a:t>
            </a:r>
            <a:r>
              <a:rPr sz="1800" spc="17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007C"/>
                </a:solidFill>
                <a:latin typeface="Arial"/>
                <a:cs typeface="Arial"/>
              </a:rPr>
              <a:t>bağımlıdır.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Başka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ilkeler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de öne </a:t>
            </a:r>
            <a:r>
              <a:rPr sz="1800" spc="-15" dirty="0">
                <a:solidFill>
                  <a:srgbClr val="00007C"/>
                </a:solidFill>
                <a:latin typeface="Arial"/>
                <a:cs typeface="Arial"/>
              </a:rPr>
              <a:t>sürülebilir,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ancak bu ikisi en temel</a:t>
            </a:r>
            <a:r>
              <a:rPr sz="1800" spc="12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00007C"/>
                </a:solidFill>
                <a:latin typeface="Arial"/>
                <a:cs typeface="Arial"/>
              </a:rPr>
              <a:t>ölçütlerdir.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80552" y="6456679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Black"/>
                <a:cs typeface="Arial Black"/>
              </a:rPr>
              <a:t>4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31517" y="574928"/>
            <a:ext cx="4679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NESNEYE </a:t>
            </a:r>
            <a:r>
              <a:rPr dirty="0"/>
              <a:t>YÖNELİK </a:t>
            </a:r>
            <a:r>
              <a:rPr spc="-20" dirty="0"/>
              <a:t>TASARIM</a:t>
            </a:r>
            <a:r>
              <a:rPr spc="-110" dirty="0"/>
              <a:t> </a:t>
            </a:r>
            <a:r>
              <a:rPr dirty="0"/>
              <a:t>SÜRECİ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8267" y="1079753"/>
            <a:ext cx="8149590" cy="437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DÜŞÜK </a:t>
            </a:r>
            <a:r>
              <a:rPr sz="1800" b="1" spc="-10" dirty="0">
                <a:solidFill>
                  <a:srgbClr val="00007C"/>
                </a:solidFill>
                <a:latin typeface="Arial"/>
                <a:cs typeface="Arial"/>
              </a:rPr>
              <a:t>BAĞLAŞIM </a:t>
            </a:r>
            <a:r>
              <a:rPr sz="1800" b="1" dirty="0">
                <a:solidFill>
                  <a:srgbClr val="00007C"/>
                </a:solidFill>
                <a:latin typeface="Arial"/>
                <a:cs typeface="Arial"/>
              </a:rPr>
              <a:t>– LOW</a:t>
            </a:r>
            <a:r>
              <a:rPr sz="1800" b="1" spc="5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C"/>
                </a:solidFill>
                <a:latin typeface="Arial"/>
                <a:cs typeface="Arial"/>
              </a:rPr>
              <a:t>COUPLING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614045" indent="-457834">
              <a:lnSpc>
                <a:spcPct val="100000"/>
              </a:lnSpc>
              <a:buChar char="•"/>
              <a:tabLst>
                <a:tab pos="614045" algn="l"/>
                <a:tab pos="614680" algn="l"/>
              </a:tabLst>
            </a:pP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Bağlaşım: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Bir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parçanın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diğer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parçalara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bağımlılık</a:t>
            </a:r>
            <a:r>
              <a:rPr sz="1800" spc="12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oranı.</a:t>
            </a:r>
            <a:endParaRPr sz="1800">
              <a:latin typeface="Arial"/>
              <a:cs typeface="Arial"/>
            </a:endParaRPr>
          </a:p>
          <a:p>
            <a:pPr marL="1071245" lvl="1" indent="-457834">
              <a:lnSpc>
                <a:spcPct val="100000"/>
              </a:lnSpc>
              <a:buChar char="•"/>
              <a:tabLst>
                <a:tab pos="1071245" algn="l"/>
                <a:tab pos="107188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Parça: Sınıf, alt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sistem,</a:t>
            </a:r>
            <a:r>
              <a:rPr sz="1800" spc="2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paket</a:t>
            </a:r>
            <a:endParaRPr sz="1800">
              <a:latin typeface="Arial"/>
              <a:cs typeface="Arial"/>
            </a:endParaRPr>
          </a:p>
          <a:p>
            <a:pPr marL="614045" indent="-457834">
              <a:lnSpc>
                <a:spcPct val="100000"/>
              </a:lnSpc>
              <a:spcBef>
                <a:spcPts val="1345"/>
              </a:spcBef>
              <a:buChar char="•"/>
              <a:tabLst>
                <a:tab pos="614045" algn="l"/>
                <a:tab pos="614680" algn="l"/>
              </a:tabLst>
            </a:pP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Bağımlılık: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Bir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sınıfın</a:t>
            </a:r>
            <a:r>
              <a:rPr sz="1800" spc="6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diğerinin:</a:t>
            </a:r>
            <a:endParaRPr sz="1800">
              <a:latin typeface="Arial"/>
              <a:cs typeface="Arial"/>
            </a:endParaRPr>
          </a:p>
          <a:p>
            <a:pPr marL="1071245" lvl="1" indent="-457834">
              <a:lnSpc>
                <a:spcPct val="100000"/>
              </a:lnSpc>
              <a:buChar char="•"/>
              <a:tabLst>
                <a:tab pos="1071245" algn="l"/>
                <a:tab pos="107188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Hizmetlerinden</a:t>
            </a:r>
            <a:r>
              <a:rPr sz="1800" spc="2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yararlanması,</a:t>
            </a:r>
            <a:endParaRPr sz="1800">
              <a:latin typeface="Arial"/>
              <a:cs typeface="Arial"/>
            </a:endParaRPr>
          </a:p>
          <a:p>
            <a:pPr marL="1071245" lvl="1" indent="-457834">
              <a:lnSpc>
                <a:spcPct val="100000"/>
              </a:lnSpc>
              <a:buChar char="•"/>
              <a:tabLst>
                <a:tab pos="1071245" algn="l"/>
                <a:tab pos="1071880" algn="l"/>
              </a:tabLst>
            </a:pP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İç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yapısından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haberdar</a:t>
            </a:r>
            <a:r>
              <a:rPr sz="1800" spc="7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olması,</a:t>
            </a:r>
            <a:endParaRPr sz="1800">
              <a:latin typeface="Arial"/>
              <a:cs typeface="Arial"/>
            </a:endParaRPr>
          </a:p>
          <a:p>
            <a:pPr marL="1071245" lvl="1" indent="-457834">
              <a:lnSpc>
                <a:spcPct val="100000"/>
              </a:lnSpc>
              <a:buChar char="•"/>
              <a:tabLst>
                <a:tab pos="1071245" algn="l"/>
                <a:tab pos="107188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Çalışma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prensiplerinden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haberdar</a:t>
            </a:r>
            <a:r>
              <a:rPr sz="1800" spc="8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olması,</a:t>
            </a:r>
            <a:endParaRPr sz="1800">
              <a:latin typeface="Arial"/>
              <a:cs typeface="Arial"/>
            </a:endParaRPr>
          </a:p>
          <a:p>
            <a:pPr marL="1071245" lvl="1" indent="-457834">
              <a:lnSpc>
                <a:spcPct val="100000"/>
              </a:lnSpc>
              <a:spcBef>
                <a:spcPts val="5"/>
              </a:spcBef>
              <a:buChar char="•"/>
              <a:tabLst>
                <a:tab pos="1071245" algn="l"/>
                <a:tab pos="107188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Özelleşmiş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veya genelleşmiş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hali olması (kalıtım</a:t>
            </a:r>
            <a:r>
              <a:rPr sz="1800" spc="11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ilişkisi).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75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Çeşitli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sınıf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şemaları ile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bağlaşım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soruları</a:t>
            </a:r>
            <a:r>
              <a:rPr sz="1800" spc="10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00007C"/>
                </a:solidFill>
                <a:latin typeface="Arial"/>
                <a:cs typeface="Arial"/>
              </a:rPr>
              <a:t>sor.</a:t>
            </a:r>
            <a:endParaRPr sz="18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İlişkide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bulunulan diğer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sınıfların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sayısı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arttıkça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bağlaşım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oranı</a:t>
            </a:r>
            <a:r>
              <a:rPr sz="1800" spc="22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7C"/>
                </a:solidFill>
                <a:latin typeface="Arial"/>
                <a:cs typeface="Arial"/>
              </a:rPr>
              <a:t>artar.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55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Düşük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bağlaşımın</a:t>
            </a:r>
            <a:r>
              <a:rPr sz="1800" spc="3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yararları:</a:t>
            </a:r>
            <a:endParaRPr sz="18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Bir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sınıfta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yapılan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değişikliğin geri kalan sınıfların daha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azını</a:t>
            </a:r>
            <a:r>
              <a:rPr sz="1800" spc="12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etkilemesi,</a:t>
            </a:r>
            <a:endParaRPr sz="18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35" dirty="0">
                <a:solidFill>
                  <a:srgbClr val="00007C"/>
                </a:solidFill>
                <a:latin typeface="Arial"/>
                <a:cs typeface="Arial"/>
              </a:rPr>
              <a:t>Yeniden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kullanılabilirliğin</a:t>
            </a:r>
            <a:r>
              <a:rPr sz="1800" spc="10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artması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80552" y="6456679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Black"/>
                <a:cs typeface="Arial Black"/>
              </a:rPr>
              <a:t>5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31517" y="574928"/>
            <a:ext cx="4679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NESNEYE </a:t>
            </a:r>
            <a:r>
              <a:rPr dirty="0"/>
              <a:t>YÖNELİK </a:t>
            </a:r>
            <a:r>
              <a:rPr spc="-20" dirty="0"/>
              <a:t>TASARIM</a:t>
            </a:r>
            <a:r>
              <a:rPr spc="-110" dirty="0"/>
              <a:t> </a:t>
            </a:r>
            <a:r>
              <a:rPr dirty="0"/>
              <a:t>SÜRECİ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2742" y="1079753"/>
            <a:ext cx="7642225" cy="364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YÜKSEK UYUM </a:t>
            </a:r>
            <a:r>
              <a:rPr sz="1800" b="1" dirty="0">
                <a:solidFill>
                  <a:srgbClr val="00007C"/>
                </a:solidFill>
                <a:latin typeface="Arial"/>
                <a:cs typeface="Arial"/>
              </a:rPr>
              <a:t>– </a:t>
            </a: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HIGH</a:t>
            </a:r>
            <a:r>
              <a:rPr sz="1800" b="1" spc="1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C"/>
                </a:solidFill>
                <a:latin typeface="Arial"/>
                <a:cs typeface="Arial"/>
              </a:rPr>
              <a:t>COHESION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Uyum: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Bir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parçanın sorumluluklarının birbirleri ile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uyumlu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olma</a:t>
            </a:r>
            <a:r>
              <a:rPr sz="1800" spc="16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oranı.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007C"/>
              </a:buClr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Yüksek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uyumun</a:t>
            </a:r>
            <a:r>
              <a:rPr sz="1800" spc="3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yararları: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Sınıfın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anlaşılma kolaylığı</a:t>
            </a:r>
            <a:r>
              <a:rPr sz="1800" spc="8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7C"/>
                </a:solidFill>
                <a:latin typeface="Arial"/>
                <a:cs typeface="Arial"/>
              </a:rPr>
              <a:t>artar.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30" dirty="0">
                <a:solidFill>
                  <a:srgbClr val="00007C"/>
                </a:solidFill>
                <a:latin typeface="Arial"/>
                <a:cs typeface="Arial"/>
              </a:rPr>
              <a:t>Yeniden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kullanılabilirlik</a:t>
            </a:r>
            <a:r>
              <a:rPr sz="1800" spc="10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7C"/>
                </a:solidFill>
                <a:latin typeface="Arial"/>
                <a:cs typeface="Arial"/>
              </a:rPr>
              <a:t>artar.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Bakım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kolaylığı</a:t>
            </a:r>
            <a:r>
              <a:rPr sz="1800" spc="4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artar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Sınıfın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değişikliklerden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etkilenme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olasılığı</a:t>
            </a:r>
            <a:r>
              <a:rPr sz="1800" spc="10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007C"/>
                </a:solidFill>
                <a:latin typeface="Arial"/>
                <a:cs typeface="Arial"/>
              </a:rPr>
              <a:t>düşer.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115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Genellikle: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Düşük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bağlaşım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getiren bir tasarım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yüksek</a:t>
            </a:r>
            <a:r>
              <a:rPr sz="1800" spc="9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uyumu,</a:t>
            </a:r>
            <a:endParaRPr sz="1800">
              <a:latin typeface="Arial"/>
              <a:cs typeface="Arial"/>
            </a:endParaRPr>
          </a:p>
          <a:p>
            <a:pPr marL="926465" marR="5080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Yüksek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bağlaşım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getiren bir tasarım ise düşük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uyumu beraberinde  </a:t>
            </a:r>
            <a:r>
              <a:rPr sz="1800" spc="-15" dirty="0">
                <a:solidFill>
                  <a:srgbClr val="00007C"/>
                </a:solidFill>
                <a:latin typeface="Arial"/>
                <a:cs typeface="Arial"/>
              </a:rPr>
              <a:t>getirir.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80552" y="6456679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Black"/>
                <a:cs typeface="Arial Black"/>
              </a:rPr>
              <a:t>6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31517" y="574928"/>
            <a:ext cx="4679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NESNEYE </a:t>
            </a:r>
            <a:r>
              <a:rPr dirty="0"/>
              <a:t>YÖNELİK </a:t>
            </a:r>
            <a:r>
              <a:rPr spc="-20" dirty="0"/>
              <a:t>TASARIM</a:t>
            </a:r>
            <a:r>
              <a:rPr spc="-110" dirty="0"/>
              <a:t> </a:t>
            </a:r>
            <a:r>
              <a:rPr dirty="0"/>
              <a:t>SÜRECİ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2742" y="1079753"/>
            <a:ext cx="8074025" cy="353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007C"/>
                </a:solidFill>
                <a:latin typeface="Arial"/>
                <a:cs typeface="Arial"/>
              </a:rPr>
              <a:t>TASARIMIN</a:t>
            </a:r>
            <a:r>
              <a:rPr sz="1800" b="1" spc="4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BELGELENDİRİLMESİ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Bir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nesneye yönelimli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programın tasarım sürecinin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belgelendirilmesinde</a:t>
            </a:r>
            <a:r>
              <a:rPr sz="1800" spc="25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00007C"/>
                </a:solidFill>
                <a:latin typeface="Arial"/>
                <a:cs typeface="Arial"/>
              </a:rPr>
              <a:t>yer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alan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önemli</a:t>
            </a:r>
            <a:r>
              <a:rPr sz="1800" spc="1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belgeler: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15" dirty="0">
                <a:solidFill>
                  <a:srgbClr val="00007C"/>
                </a:solidFill>
                <a:latin typeface="Arial"/>
                <a:cs typeface="Arial"/>
              </a:rPr>
              <a:t>Ayrıntılı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UML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sınıf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şemaları:</a:t>
            </a:r>
            <a:r>
              <a:rPr sz="1800" spc="3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007C"/>
                </a:solidFill>
                <a:latin typeface="Arial"/>
                <a:cs typeface="Arial"/>
              </a:rPr>
              <a:t>Vazgeçilmez.</a:t>
            </a:r>
            <a:endParaRPr sz="1800">
              <a:latin typeface="Arial"/>
              <a:cs typeface="Arial"/>
            </a:endParaRPr>
          </a:p>
          <a:p>
            <a:pPr marL="469900" marR="473075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1800" spc="-30" dirty="0">
                <a:solidFill>
                  <a:srgbClr val="00007C"/>
                </a:solidFill>
                <a:latin typeface="Arial"/>
                <a:cs typeface="Arial"/>
              </a:rPr>
              <a:t>Tasarımın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ihtiyaçlarına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göre alttaki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diğer belgelerin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çeşitli bileşimleri de 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kullanılabilir: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Sözleşmeler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UML Etkileşim şemaları (Interaction</a:t>
            </a:r>
            <a:r>
              <a:rPr sz="1800" spc="-3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diagrams)</a:t>
            </a:r>
            <a:endParaRPr sz="1800">
              <a:latin typeface="Arial"/>
              <a:cs typeface="Arial"/>
            </a:endParaRPr>
          </a:p>
          <a:p>
            <a:pPr marL="1155065" lvl="2" indent="-229235">
              <a:lnSpc>
                <a:spcPct val="100000"/>
              </a:lnSpc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Sıralama şemaları (Sequence</a:t>
            </a:r>
            <a:r>
              <a:rPr sz="1800" spc="4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diagrams)</a:t>
            </a:r>
            <a:endParaRPr sz="1800">
              <a:latin typeface="Arial"/>
              <a:cs typeface="Arial"/>
            </a:endParaRPr>
          </a:p>
          <a:p>
            <a:pPr marL="1155065" lvl="2" indent="-229235">
              <a:lnSpc>
                <a:spcPct val="100000"/>
              </a:lnSpc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İşbirliği şemaları (Collaboration</a:t>
            </a:r>
            <a:r>
              <a:rPr sz="1800" spc="5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diagrams)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UML Etkinlik şemaları (Activity</a:t>
            </a:r>
            <a:r>
              <a:rPr sz="1800" spc="-4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diagrams)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UML Durum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diyagramları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(State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 diagrams)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80552" y="6456679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Black"/>
                <a:cs typeface="Arial Black"/>
              </a:rPr>
              <a:t>7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742" y="1079753"/>
            <a:ext cx="7412990" cy="190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7C"/>
                </a:solidFill>
                <a:latin typeface="Arial"/>
                <a:cs typeface="Arial"/>
              </a:rPr>
              <a:t>SÖZLEŞME İLE </a:t>
            </a:r>
            <a:r>
              <a:rPr sz="1800" b="1" spc="-35" dirty="0">
                <a:solidFill>
                  <a:srgbClr val="00007C"/>
                </a:solidFill>
                <a:latin typeface="Arial"/>
                <a:cs typeface="Arial"/>
              </a:rPr>
              <a:t>TASARIM </a:t>
            </a:r>
            <a:r>
              <a:rPr sz="1800" b="1" dirty="0">
                <a:solidFill>
                  <a:srgbClr val="00007C"/>
                </a:solidFill>
                <a:latin typeface="Arial"/>
                <a:cs typeface="Arial"/>
              </a:rPr>
              <a:t>– DESIGN </a:t>
            </a: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BY</a:t>
            </a:r>
            <a:r>
              <a:rPr sz="1800" b="1" spc="4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7C"/>
                </a:solidFill>
                <a:latin typeface="Arial"/>
                <a:cs typeface="Arial"/>
              </a:rPr>
              <a:t>CONTRACT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Sözleşme: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Kullanım senaryosunun ayrıntılandırılması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ile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elde</a:t>
            </a:r>
            <a:r>
              <a:rPr sz="1800" spc="16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007C"/>
                </a:solidFill>
                <a:latin typeface="Arial"/>
                <a:cs typeface="Arial"/>
              </a:rPr>
              <a:t>edilir.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Bir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nesnenin bir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eylemi,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bir sözleşme ile</a:t>
            </a:r>
            <a:r>
              <a:rPr sz="1800" spc="9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00007C"/>
                </a:solidFill>
                <a:latin typeface="Arial"/>
                <a:cs typeface="Arial"/>
              </a:rPr>
              <a:t>ayrıntılandırılır.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Her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metota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sözleşme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yazılacak diye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bir koşul</a:t>
            </a:r>
            <a:r>
              <a:rPr sz="1800" spc="114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7C"/>
                </a:solidFill>
                <a:latin typeface="Arial"/>
                <a:cs typeface="Arial"/>
              </a:rPr>
              <a:t>yoktur.</a:t>
            </a:r>
            <a:endParaRPr sz="1800">
              <a:latin typeface="Arial"/>
              <a:cs typeface="Arial"/>
            </a:endParaRPr>
          </a:p>
          <a:p>
            <a:pPr marL="1155065" lvl="2" indent="-229235">
              <a:lnSpc>
                <a:spcPct val="100000"/>
              </a:lnSpc>
              <a:spcBef>
                <a:spcPts val="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Zaten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kolay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anlaşılabilir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metotların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sözleşmeye ihtiyacı</a:t>
            </a:r>
            <a:r>
              <a:rPr sz="1800" spc="210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7C"/>
                </a:solidFill>
                <a:latin typeface="Arial"/>
                <a:cs typeface="Arial"/>
              </a:rPr>
              <a:t>yoktur.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31517" y="574928"/>
            <a:ext cx="4679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NESNEYE </a:t>
            </a:r>
            <a:r>
              <a:rPr dirty="0"/>
              <a:t>YÖNELİK </a:t>
            </a:r>
            <a:r>
              <a:rPr spc="-20" dirty="0"/>
              <a:t>TASARIM</a:t>
            </a:r>
            <a:r>
              <a:rPr spc="-110" dirty="0"/>
              <a:t> </a:t>
            </a:r>
            <a:r>
              <a:rPr dirty="0"/>
              <a:t>SÜRECİ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80552" y="6158280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Black"/>
                <a:cs typeface="Arial Black"/>
              </a:rPr>
              <a:t>8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590" y="1079753"/>
            <a:ext cx="5710555" cy="129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7C"/>
                </a:solidFill>
                <a:latin typeface="Arial"/>
                <a:cs typeface="Arial"/>
              </a:rPr>
              <a:t>SÖZLEŞME İLE </a:t>
            </a:r>
            <a:r>
              <a:rPr sz="1800" b="1" spc="-35" dirty="0">
                <a:solidFill>
                  <a:srgbClr val="00007C"/>
                </a:solidFill>
                <a:latin typeface="Arial"/>
                <a:cs typeface="Arial"/>
              </a:rPr>
              <a:t>TASARIM </a:t>
            </a:r>
            <a:r>
              <a:rPr sz="1800" b="1" dirty="0">
                <a:solidFill>
                  <a:srgbClr val="00007C"/>
                </a:solidFill>
                <a:latin typeface="Arial"/>
                <a:cs typeface="Arial"/>
              </a:rPr>
              <a:t>– DESIGN </a:t>
            </a: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BY</a:t>
            </a:r>
            <a:r>
              <a:rPr sz="1800" b="1" spc="1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7C"/>
                </a:solidFill>
                <a:latin typeface="Arial"/>
                <a:cs typeface="Arial"/>
              </a:rPr>
              <a:t>CONTRACT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542925" indent="-457834">
              <a:lnSpc>
                <a:spcPct val="100000"/>
              </a:lnSpc>
              <a:buChar char="•"/>
              <a:tabLst>
                <a:tab pos="542925" algn="l"/>
                <a:tab pos="54356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Örnek sözleşme: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1800" b="1" spc="-5" dirty="0">
                <a:latin typeface="Arial"/>
                <a:cs typeface="Arial"/>
              </a:rPr>
              <a:t>Sözleşme No: </a:t>
            </a:r>
            <a:r>
              <a:rPr sz="1800" b="1" dirty="0">
                <a:latin typeface="Arial"/>
                <a:cs typeface="Arial"/>
              </a:rPr>
              <a:t>2 – </a:t>
            </a:r>
            <a:r>
              <a:rPr sz="1800" b="1" spc="-5" dirty="0">
                <a:latin typeface="Arial"/>
                <a:cs typeface="Arial"/>
              </a:rPr>
              <a:t>Satış Kalemi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Girişi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09562" y="2612961"/>
          <a:ext cx="7990840" cy="3823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5365"/>
                <a:gridCol w="5705475"/>
              </a:tblGrid>
              <a:tr h="3726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İşlem: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ürünGir( barkod: Barkod, adet: integer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66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Çapraz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Başvurular: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Satış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kullanım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senaryosu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6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Ön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Koşullar: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Süregelen bir satış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işleminin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olması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179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Son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Koşullar: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8175" marR="1073785" indent="-533400">
                        <a:lnSpc>
                          <a:spcPct val="100000"/>
                        </a:lnSpc>
                        <a:spcBef>
                          <a:spcPts val="265"/>
                        </a:spcBef>
                        <a:buClr>
                          <a:srgbClr val="00007C"/>
                        </a:buClr>
                        <a:buSzPct val="75000"/>
                        <a:buChar char="-"/>
                        <a:tabLst>
                          <a:tab pos="638175" algn="l"/>
                          <a:tab pos="63881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Bir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SatışKalemi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örneği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olan satisKalemi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oluşturulmuştur.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38175" indent="-534035">
                        <a:lnSpc>
                          <a:spcPct val="100000"/>
                        </a:lnSpc>
                        <a:spcBef>
                          <a:spcPts val="434"/>
                        </a:spcBef>
                        <a:buClr>
                          <a:srgbClr val="00007C"/>
                        </a:buClr>
                        <a:buSzPct val="75000"/>
                        <a:buChar char="-"/>
                        <a:tabLst>
                          <a:tab pos="638175" algn="l"/>
                          <a:tab pos="63881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satisKalemi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süregelen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satis ile (Satış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örneği)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3817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ilişkilendirilmiştir.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38175" marR="553085" indent="-533400">
                        <a:lnSpc>
                          <a:spcPct val="100000"/>
                        </a:lnSpc>
                        <a:spcBef>
                          <a:spcPts val="430"/>
                        </a:spcBef>
                        <a:buClr>
                          <a:srgbClr val="00007C"/>
                        </a:buClr>
                        <a:buSzPct val="75000"/>
                        <a:buChar char="-"/>
                        <a:tabLst>
                          <a:tab pos="638175" algn="l"/>
                          <a:tab pos="63881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satisKalemi.adet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üyesine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malın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satış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adedi 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atanmıştır.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38175" marR="806450" indent="-533400">
                        <a:lnSpc>
                          <a:spcPct val="100000"/>
                        </a:lnSpc>
                        <a:spcBef>
                          <a:spcPts val="434"/>
                        </a:spcBef>
                        <a:buClr>
                          <a:srgbClr val="00007C"/>
                        </a:buClr>
                        <a:buSzPct val="75000"/>
                        <a:buChar char="-"/>
                        <a:tabLst>
                          <a:tab pos="638175" algn="l"/>
                          <a:tab pos="63881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satisKalemi, satılan mal ile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uyuşan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barkod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sayesinde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bir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UrunTanimi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örneği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ile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ilişkilendirilmiştir.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231517" y="574928"/>
            <a:ext cx="4679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NESNEYE </a:t>
            </a:r>
            <a:r>
              <a:rPr dirty="0"/>
              <a:t>YÖNELİK </a:t>
            </a:r>
            <a:r>
              <a:rPr spc="-20" dirty="0"/>
              <a:t>TASARIM</a:t>
            </a:r>
            <a:r>
              <a:rPr spc="-110" dirty="0"/>
              <a:t> </a:t>
            </a:r>
            <a:r>
              <a:rPr dirty="0"/>
              <a:t>SÜRECİ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80552" y="6456679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Black"/>
                <a:cs typeface="Arial Black"/>
              </a:rPr>
              <a:t>9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31517" y="574928"/>
            <a:ext cx="4679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NESNEYE </a:t>
            </a:r>
            <a:r>
              <a:rPr dirty="0"/>
              <a:t>YÖNELİK </a:t>
            </a:r>
            <a:r>
              <a:rPr spc="-20" dirty="0"/>
              <a:t>TASARIM</a:t>
            </a:r>
            <a:r>
              <a:rPr spc="-110" dirty="0"/>
              <a:t> </a:t>
            </a:r>
            <a:r>
              <a:rPr dirty="0"/>
              <a:t>SÜRECİ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2742" y="1079753"/>
            <a:ext cx="8162925" cy="353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7C"/>
                </a:solidFill>
                <a:latin typeface="Arial"/>
                <a:cs typeface="Arial"/>
              </a:rPr>
              <a:t>SÖZLEŞME İLE </a:t>
            </a:r>
            <a:r>
              <a:rPr sz="1800" b="1" spc="-35" dirty="0">
                <a:solidFill>
                  <a:srgbClr val="00007C"/>
                </a:solidFill>
                <a:latin typeface="Arial"/>
                <a:cs typeface="Arial"/>
              </a:rPr>
              <a:t>TASARIM </a:t>
            </a:r>
            <a:r>
              <a:rPr sz="1800" b="1" dirty="0">
                <a:solidFill>
                  <a:srgbClr val="00007C"/>
                </a:solidFill>
                <a:latin typeface="Arial"/>
                <a:cs typeface="Arial"/>
              </a:rPr>
              <a:t>– DESIGN </a:t>
            </a:r>
            <a:r>
              <a:rPr sz="1800" b="1" spc="-5" dirty="0">
                <a:solidFill>
                  <a:srgbClr val="00007C"/>
                </a:solidFill>
                <a:latin typeface="Arial"/>
                <a:cs typeface="Arial"/>
              </a:rPr>
              <a:t>BY</a:t>
            </a:r>
            <a:r>
              <a:rPr sz="1800" b="1" spc="4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7C"/>
                </a:solidFill>
                <a:latin typeface="Arial"/>
                <a:cs typeface="Arial"/>
              </a:rPr>
              <a:t>CONTRACT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Sözleşmeler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hakkında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bazı</a:t>
            </a:r>
            <a:r>
              <a:rPr sz="1800" spc="5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ayrıntılar: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Ön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koşullar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tüm sistem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hakkındaki</a:t>
            </a:r>
            <a:r>
              <a:rPr sz="1800" spc="1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00007C"/>
                </a:solidFill>
                <a:latin typeface="Arial"/>
                <a:cs typeface="Arial"/>
              </a:rPr>
              <a:t>bilgilerdir.</a:t>
            </a:r>
            <a:endParaRPr sz="1800">
              <a:latin typeface="Arial"/>
              <a:cs typeface="Arial"/>
            </a:endParaRPr>
          </a:p>
          <a:p>
            <a:pPr marL="926465" marR="116014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Son koşullar sadece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problem alanı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ile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ilgili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nesnelerin durum  değişiklikleri</a:t>
            </a:r>
            <a:r>
              <a:rPr sz="1800" spc="2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00007C"/>
                </a:solidFill>
                <a:latin typeface="Arial"/>
                <a:cs typeface="Arial"/>
              </a:rPr>
              <a:t>hakkındadır.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Sözleşmeler her </a:t>
            </a:r>
            <a:r>
              <a:rPr sz="1800" dirty="0">
                <a:solidFill>
                  <a:srgbClr val="00007C"/>
                </a:solidFill>
                <a:latin typeface="Arial"/>
                <a:cs typeface="Arial"/>
              </a:rPr>
              <a:t>zaman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gerekli</a:t>
            </a:r>
            <a:r>
              <a:rPr sz="1800" spc="3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00007C"/>
                </a:solidFill>
                <a:latin typeface="Arial"/>
                <a:cs typeface="Arial"/>
              </a:rPr>
              <a:t>olmayabilir.</a:t>
            </a:r>
            <a:endParaRPr sz="1800">
              <a:latin typeface="Arial"/>
              <a:cs typeface="Arial"/>
            </a:endParaRPr>
          </a:p>
          <a:p>
            <a:pPr marL="926465" marR="383540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Son koşullarda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edilgen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geçmiş zaman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kullanılması, bunların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işlemin  sonunda tamamlanmış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eylemler olduğunu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vurgulamak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açısından  yerinde</a:t>
            </a:r>
            <a:r>
              <a:rPr sz="1800" spc="2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00007C"/>
                </a:solidFill>
                <a:latin typeface="Arial"/>
                <a:cs typeface="Arial"/>
              </a:rPr>
              <a:t>olacaktır.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Sözleşme içerisinde ilişkilerin kurulmasını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belirtmeyi</a:t>
            </a:r>
            <a:r>
              <a:rPr sz="1800" spc="114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unutmayın!</a:t>
            </a:r>
            <a:endParaRPr sz="1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Sözleşme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yazılması problem alanı </a:t>
            </a:r>
            <a:r>
              <a:rPr sz="1800" spc="-5" dirty="0">
                <a:solidFill>
                  <a:srgbClr val="00007C"/>
                </a:solidFill>
                <a:latin typeface="Arial"/>
                <a:cs typeface="Arial"/>
              </a:rPr>
              <a:t>çözümlemesinde </a:t>
            </a:r>
            <a:r>
              <a:rPr sz="1800" spc="-10" dirty="0">
                <a:solidFill>
                  <a:srgbClr val="00007C"/>
                </a:solidFill>
                <a:latin typeface="Arial"/>
                <a:cs typeface="Arial"/>
              </a:rPr>
              <a:t>güncellemelere</a:t>
            </a:r>
            <a:r>
              <a:rPr sz="1800" spc="225" dirty="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00007C"/>
                </a:solidFill>
                <a:latin typeface="Arial"/>
                <a:cs typeface="Arial"/>
              </a:rPr>
              <a:t>yol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spc="-20" dirty="0">
                <a:solidFill>
                  <a:srgbClr val="00007C"/>
                </a:solidFill>
                <a:latin typeface="Arial"/>
                <a:cs typeface="Arial"/>
              </a:rPr>
              <a:t>açabilir.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1155</Words>
  <Application>Microsoft Office PowerPoint</Application>
  <PresentationFormat>Ekran Gösterisi (4:3)</PresentationFormat>
  <Paragraphs>217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6" baseType="lpstr">
      <vt:lpstr>Arial</vt:lpstr>
      <vt:lpstr>Arial Black</vt:lpstr>
      <vt:lpstr>Calibri</vt:lpstr>
      <vt:lpstr>Office Theme</vt:lpstr>
      <vt:lpstr>NESNEYE YÖNELİK TASARIM SÜRECİ</vt:lpstr>
      <vt:lpstr>NESNEYE YÖNELİK TASARIM SÜRECİ</vt:lpstr>
      <vt:lpstr>NESNEYE YÖNELİK TASARIM SÜRECİ</vt:lpstr>
      <vt:lpstr>NESNEYE YÖNELİK TASARIM SÜRECİ</vt:lpstr>
      <vt:lpstr>NESNEYE YÖNELİK TASARIM SÜRECİ</vt:lpstr>
      <vt:lpstr>NESNEYE YÖNELİK TASARIM SÜRECİ</vt:lpstr>
      <vt:lpstr>NESNEYE YÖNELİK TASARIM SÜRECİ</vt:lpstr>
      <vt:lpstr>NESNEYE YÖNELİK TASARIM SÜRECİ</vt:lpstr>
      <vt:lpstr>NESNEYE YÖNELİK TASARIM SÜRECİ</vt:lpstr>
      <vt:lpstr>ETKİLEŞİM ŞEMALARI AYRINTILARI</vt:lpstr>
      <vt:lpstr>ETKİLEŞİM ŞEMALARI AYRINTILARI</vt:lpstr>
      <vt:lpstr>ETKİNLİK ŞEMALARI – ACTIVITY DIAGRAMS</vt:lpstr>
      <vt:lpstr>ETKİNLİK ŞEMALARI – ACTIVITY DIAGRAMS</vt:lpstr>
      <vt:lpstr>ETKİNLİK ŞEMALARI – ACTIVITY DIAGRAMS</vt:lpstr>
      <vt:lpstr>ETKİNLİK ŞEMALARI – ACTIVITY DIAGRAMS</vt:lpstr>
      <vt:lpstr>DURUM ŞEMALARI – STATE DIAGRAMS</vt:lpstr>
      <vt:lpstr>DURUM ŞEMALARI – STATE DIAGRAMS</vt:lpstr>
      <vt:lpstr>DURUM ŞEMALARI – STATE DIAGRAMS</vt:lpstr>
      <vt:lpstr>DURUM ŞEMALARI – STATE DIAGRAMS</vt:lpstr>
      <vt:lpstr>DURUM ŞEMALARI – STATE DIAGRAMS</vt:lpstr>
      <vt:lpstr>NESNEYE YÖNELİK TASARIM SÜRECİ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CASPER</cp:lastModifiedBy>
  <cp:revision>1</cp:revision>
  <dcterms:created xsi:type="dcterms:W3CDTF">2020-02-24T14:54:59Z</dcterms:created>
  <dcterms:modified xsi:type="dcterms:W3CDTF">2025-05-14T11:47:00Z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2011-03-04T00:00:00Z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2020-02-24T00:00:00Z</vt:filetime>
  </property>
</Properties>
</file>