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5512" autoAdjust="0"/>
  </p:normalViewPr>
  <p:slideViewPr>
    <p:cSldViewPr snapToGrid="0">
      <p:cViewPr varScale="1">
        <p:scale>
          <a:sx n="111" d="100"/>
          <a:sy n="111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3955B-BB26-4E2B-9142-0D3EFFF6CDA3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72B0-059F-4E16-A87D-EDC1825884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393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5297-97BD-4FF3-9198-95958F815117}" type="slidenum">
              <a:rPr lang="tr-TR" smtClean="0">
                <a:solidFill>
                  <a:prstClr val="black"/>
                </a:solidFill>
              </a:rPr>
              <a:pPr/>
              <a:t>1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8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D72B0-059F-4E16-A87D-EDC18258840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6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D72B0-059F-4E16-A87D-EDC18258840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15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Resi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345412" y="3530043"/>
            <a:ext cx="9144000" cy="1539903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6C87B8-F90C-45B3-81D6-E21A7E1D81A7}" type="datetime1">
              <a:rPr lang="tr-TR">
                <a:solidFill>
                  <a:prstClr val="black"/>
                </a:solidFill>
              </a:rPr>
              <a:pPr/>
              <a:t>14.05.2025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01481" y="156040"/>
            <a:ext cx="11521594" cy="4143954"/>
            <a:chOff x="0" y="343652"/>
            <a:chExt cx="8082167" cy="3131068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408617"/>
              <a:ext cx="8082167" cy="3066103"/>
              <a:chOff x="0" y="856378"/>
              <a:chExt cx="8470941" cy="3285993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 rot="16200000">
                <a:off x="8441714" y="1339324"/>
                <a:ext cx="6153" cy="52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Прямоугольник 1"/>
              <p:cNvSpPr/>
              <p:nvPr userDrawn="1"/>
            </p:nvSpPr>
            <p:spPr>
              <a:xfrm>
                <a:off x="1404487" y="1785042"/>
                <a:ext cx="6963028" cy="1484714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3"/>
              <p:cNvSpPr/>
              <p:nvPr userDrawn="1"/>
            </p:nvSpPr>
            <p:spPr>
              <a:xfrm rot="2700000">
                <a:off x="1034369" y="2941441"/>
                <a:ext cx="695885" cy="695885"/>
              </a:xfrm>
              <a:prstGeom prst="rect">
                <a:avLst/>
              </a:prstGeom>
              <a:solidFill>
                <a:srgbClr val="F8A90C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75"/>
              <p:cNvSpPr/>
              <p:nvPr userDrawn="1"/>
            </p:nvSpPr>
            <p:spPr>
              <a:xfrm rot="2700000">
                <a:off x="522132" y="2429204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76"/>
              <p:cNvSpPr/>
              <p:nvPr userDrawn="1"/>
            </p:nvSpPr>
            <p:spPr>
              <a:xfrm rot="2700000">
                <a:off x="10086" y="1908996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77"/>
              <p:cNvSpPr/>
              <p:nvPr userDrawn="1"/>
            </p:nvSpPr>
            <p:spPr>
              <a:xfrm rot="2700000">
                <a:off x="655832" y="1048438"/>
                <a:ext cx="1451816" cy="1416004"/>
              </a:xfrm>
              <a:prstGeom prst="rect">
                <a:avLst/>
              </a:prstGeom>
              <a:solidFill>
                <a:srgbClr val="AAAAAA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78"/>
              <p:cNvSpPr/>
              <p:nvPr userDrawn="1"/>
            </p:nvSpPr>
            <p:spPr>
              <a:xfrm rot="2700000">
                <a:off x="0" y="856378"/>
                <a:ext cx="695885" cy="695885"/>
              </a:xfrm>
              <a:prstGeom prst="rect">
                <a:avLst/>
              </a:prstGeom>
              <a:solidFill>
                <a:srgbClr val="C80D1F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79"/>
              <p:cNvSpPr/>
              <p:nvPr userDrawn="1"/>
            </p:nvSpPr>
            <p:spPr>
              <a:xfrm rot="2700000">
                <a:off x="532218" y="3446486"/>
                <a:ext cx="695885" cy="695885"/>
              </a:xfrm>
              <a:prstGeom prst="rect">
                <a:avLst/>
              </a:prstGeom>
              <a:solidFill>
                <a:srgbClr val="EA506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Shape 1420"/>
              <p:cNvSpPr/>
              <p:nvPr userDrawn="1"/>
            </p:nvSpPr>
            <p:spPr bwMode="auto">
              <a:xfrm>
                <a:off x="1231147" y="1596434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77" y="7976"/>
                    </a:moveTo>
                    <a:cubicBezTo>
                      <a:pt x="3988" y="7976"/>
                      <a:pt x="3706" y="8031"/>
                      <a:pt x="3435" y="8149"/>
                    </a:cubicBezTo>
                    <a:cubicBezTo>
                      <a:pt x="3161" y="8266"/>
                      <a:pt x="2904" y="8428"/>
                      <a:pt x="2666" y="8628"/>
                    </a:cubicBezTo>
                    <a:cubicBezTo>
                      <a:pt x="2429" y="8830"/>
                      <a:pt x="2220" y="9071"/>
                      <a:pt x="2044" y="9344"/>
                    </a:cubicBezTo>
                    <a:cubicBezTo>
                      <a:pt x="1868" y="9621"/>
                      <a:pt x="1731" y="9926"/>
                      <a:pt x="1628" y="10252"/>
                    </a:cubicBezTo>
                    <a:lnTo>
                      <a:pt x="0" y="16271"/>
                    </a:lnTo>
                    <a:lnTo>
                      <a:pt x="0" y="1619"/>
                    </a:lnTo>
                    <a:cubicBezTo>
                      <a:pt x="0" y="1178"/>
                      <a:pt x="132" y="796"/>
                      <a:pt x="399" y="479"/>
                    </a:cubicBezTo>
                    <a:cubicBezTo>
                      <a:pt x="663" y="162"/>
                      <a:pt x="982" y="0"/>
                      <a:pt x="1349" y="0"/>
                    </a:cubicBezTo>
                    <a:lnTo>
                      <a:pt x="9460" y="0"/>
                    </a:lnTo>
                    <a:cubicBezTo>
                      <a:pt x="9824" y="0"/>
                      <a:pt x="10140" y="162"/>
                      <a:pt x="10407" y="479"/>
                    </a:cubicBezTo>
                    <a:cubicBezTo>
                      <a:pt x="10674" y="796"/>
                      <a:pt x="10806" y="1178"/>
                      <a:pt x="10806" y="1619"/>
                    </a:cubicBezTo>
                    <a:cubicBezTo>
                      <a:pt x="10806" y="2059"/>
                      <a:pt x="10938" y="2438"/>
                      <a:pt x="11198" y="2750"/>
                    </a:cubicBezTo>
                    <a:cubicBezTo>
                      <a:pt x="11460" y="3064"/>
                      <a:pt x="11773" y="3223"/>
                      <a:pt x="12143" y="3223"/>
                    </a:cubicBezTo>
                    <a:lnTo>
                      <a:pt x="17333" y="3223"/>
                    </a:lnTo>
                    <a:cubicBezTo>
                      <a:pt x="17700" y="3223"/>
                      <a:pt x="18016" y="3384"/>
                      <a:pt x="18278" y="3713"/>
                    </a:cubicBezTo>
                    <a:cubicBezTo>
                      <a:pt x="18540" y="4042"/>
                      <a:pt x="18670" y="4427"/>
                      <a:pt x="18670" y="4868"/>
                    </a:cubicBezTo>
                    <a:lnTo>
                      <a:pt x="18670" y="7976"/>
                    </a:lnTo>
                    <a:lnTo>
                      <a:pt x="4277" y="7976"/>
                    </a:lnTo>
                    <a:close/>
                    <a:moveTo>
                      <a:pt x="21600" y="10141"/>
                    </a:moveTo>
                    <a:lnTo>
                      <a:pt x="18552" y="20801"/>
                    </a:lnTo>
                    <a:cubicBezTo>
                      <a:pt x="18506" y="21015"/>
                      <a:pt x="18386" y="21203"/>
                      <a:pt x="18195" y="21362"/>
                    </a:cubicBezTo>
                    <a:cubicBezTo>
                      <a:pt x="18004" y="21521"/>
                      <a:pt x="17818" y="21600"/>
                      <a:pt x="17639" y="21600"/>
                    </a:cubicBezTo>
                    <a:lnTo>
                      <a:pt x="504" y="21600"/>
                    </a:lnTo>
                    <a:lnTo>
                      <a:pt x="3388" y="10913"/>
                    </a:lnTo>
                    <a:cubicBezTo>
                      <a:pt x="3435" y="10699"/>
                      <a:pt x="3552" y="10517"/>
                      <a:pt x="3746" y="10364"/>
                    </a:cubicBezTo>
                    <a:cubicBezTo>
                      <a:pt x="3937" y="10214"/>
                      <a:pt x="4120" y="10141"/>
                      <a:pt x="4301" y="10141"/>
                    </a:cubicBezTo>
                    <a:lnTo>
                      <a:pt x="21600" y="1014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Shape 1458"/>
              <p:cNvSpPr/>
              <p:nvPr userDrawn="1"/>
            </p:nvSpPr>
            <p:spPr bwMode="auto">
              <a:xfrm>
                <a:off x="175278" y="2073390"/>
                <a:ext cx="365500" cy="357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09" y="6867"/>
                    </a:moveTo>
                    <a:cubicBezTo>
                      <a:pt x="18210" y="7364"/>
                      <a:pt x="18439" y="7917"/>
                      <a:pt x="18600" y="8530"/>
                    </a:cubicBezTo>
                    <a:cubicBezTo>
                      <a:pt x="19045" y="8620"/>
                      <a:pt x="19513" y="8680"/>
                      <a:pt x="20005" y="8705"/>
                    </a:cubicBezTo>
                    <a:cubicBezTo>
                      <a:pt x="20498" y="8733"/>
                      <a:pt x="20957" y="8821"/>
                      <a:pt x="21382" y="8976"/>
                    </a:cubicBezTo>
                    <a:cubicBezTo>
                      <a:pt x="21526" y="9013"/>
                      <a:pt x="21600" y="9092"/>
                      <a:pt x="21600" y="9219"/>
                    </a:cubicBezTo>
                    <a:lnTo>
                      <a:pt x="21600" y="12410"/>
                    </a:lnTo>
                    <a:cubicBezTo>
                      <a:pt x="21600" y="12517"/>
                      <a:pt x="21464" y="12613"/>
                      <a:pt x="21198" y="12697"/>
                    </a:cubicBezTo>
                    <a:cubicBezTo>
                      <a:pt x="20932" y="12788"/>
                      <a:pt x="20623" y="12853"/>
                      <a:pt x="20269" y="12909"/>
                    </a:cubicBezTo>
                    <a:cubicBezTo>
                      <a:pt x="19918" y="12963"/>
                      <a:pt x="19575" y="13002"/>
                      <a:pt x="19241" y="13031"/>
                    </a:cubicBezTo>
                    <a:cubicBezTo>
                      <a:pt x="18904" y="13056"/>
                      <a:pt x="18683" y="13079"/>
                      <a:pt x="18575" y="13098"/>
                    </a:cubicBezTo>
                    <a:cubicBezTo>
                      <a:pt x="18448" y="13612"/>
                      <a:pt x="18238" y="14137"/>
                      <a:pt x="17938" y="14680"/>
                    </a:cubicBezTo>
                    <a:cubicBezTo>
                      <a:pt x="18433" y="15417"/>
                      <a:pt x="18983" y="16125"/>
                      <a:pt x="19578" y="16803"/>
                    </a:cubicBezTo>
                    <a:lnTo>
                      <a:pt x="19660" y="17006"/>
                    </a:lnTo>
                    <a:cubicBezTo>
                      <a:pt x="19660" y="17077"/>
                      <a:pt x="19535" y="17252"/>
                      <a:pt x="19286" y="17523"/>
                    </a:cubicBezTo>
                    <a:cubicBezTo>
                      <a:pt x="19037" y="17800"/>
                      <a:pt x="18756" y="18096"/>
                      <a:pt x="18439" y="18412"/>
                    </a:cubicBezTo>
                    <a:cubicBezTo>
                      <a:pt x="18122" y="18726"/>
                      <a:pt x="17822" y="19008"/>
                      <a:pt x="17538" y="19257"/>
                    </a:cubicBezTo>
                    <a:cubicBezTo>
                      <a:pt x="17252" y="19505"/>
                      <a:pt x="17068" y="19626"/>
                      <a:pt x="16989" y="19626"/>
                    </a:cubicBezTo>
                    <a:cubicBezTo>
                      <a:pt x="16969" y="19626"/>
                      <a:pt x="16850" y="19542"/>
                      <a:pt x="16629" y="19378"/>
                    </a:cubicBezTo>
                    <a:cubicBezTo>
                      <a:pt x="16408" y="19211"/>
                      <a:pt x="16165" y="19025"/>
                      <a:pt x="15896" y="18822"/>
                    </a:cubicBezTo>
                    <a:cubicBezTo>
                      <a:pt x="15629" y="18621"/>
                      <a:pt x="15377" y="18426"/>
                      <a:pt x="15136" y="18240"/>
                    </a:cubicBezTo>
                    <a:cubicBezTo>
                      <a:pt x="14898" y="18056"/>
                      <a:pt x="14746" y="17946"/>
                      <a:pt x="14683" y="17910"/>
                    </a:cubicBezTo>
                    <a:cubicBezTo>
                      <a:pt x="14420" y="18054"/>
                      <a:pt x="14156" y="18178"/>
                      <a:pt x="13890" y="18282"/>
                    </a:cubicBezTo>
                    <a:cubicBezTo>
                      <a:pt x="13624" y="18384"/>
                      <a:pt x="13355" y="18472"/>
                      <a:pt x="13083" y="18545"/>
                    </a:cubicBezTo>
                    <a:cubicBezTo>
                      <a:pt x="13066" y="18655"/>
                      <a:pt x="13040" y="18875"/>
                      <a:pt x="13009" y="19214"/>
                    </a:cubicBezTo>
                    <a:cubicBezTo>
                      <a:pt x="12978" y="19553"/>
                      <a:pt x="12933" y="19895"/>
                      <a:pt x="12879" y="20242"/>
                    </a:cubicBezTo>
                    <a:cubicBezTo>
                      <a:pt x="12825" y="20589"/>
                      <a:pt x="12763" y="20903"/>
                      <a:pt x="12692" y="21179"/>
                    </a:cubicBezTo>
                    <a:cubicBezTo>
                      <a:pt x="12618" y="21462"/>
                      <a:pt x="12522" y="21600"/>
                      <a:pt x="12406" y="21600"/>
                    </a:cubicBezTo>
                    <a:lnTo>
                      <a:pt x="9191" y="21600"/>
                    </a:lnTo>
                    <a:cubicBezTo>
                      <a:pt x="9064" y="21600"/>
                      <a:pt x="8979" y="21521"/>
                      <a:pt x="8933" y="21371"/>
                    </a:cubicBezTo>
                    <a:cubicBezTo>
                      <a:pt x="8806" y="20928"/>
                      <a:pt x="8721" y="20462"/>
                      <a:pt x="8679" y="19979"/>
                    </a:cubicBezTo>
                    <a:cubicBezTo>
                      <a:pt x="8630" y="19494"/>
                      <a:pt x="8582" y="19031"/>
                      <a:pt x="8528" y="18585"/>
                    </a:cubicBezTo>
                    <a:cubicBezTo>
                      <a:pt x="7976" y="18424"/>
                      <a:pt x="7446" y="18198"/>
                      <a:pt x="6942" y="17910"/>
                    </a:cubicBezTo>
                    <a:cubicBezTo>
                      <a:pt x="6568" y="18192"/>
                      <a:pt x="6203" y="18460"/>
                      <a:pt x="5843" y="18726"/>
                    </a:cubicBezTo>
                    <a:cubicBezTo>
                      <a:pt x="5481" y="18994"/>
                      <a:pt x="5124" y="19276"/>
                      <a:pt x="4773" y="19573"/>
                    </a:cubicBezTo>
                    <a:lnTo>
                      <a:pt x="4608" y="19626"/>
                    </a:lnTo>
                    <a:cubicBezTo>
                      <a:pt x="4555" y="19626"/>
                      <a:pt x="4387" y="19505"/>
                      <a:pt x="4107" y="19256"/>
                    </a:cubicBezTo>
                    <a:cubicBezTo>
                      <a:pt x="3827" y="19008"/>
                      <a:pt x="3535" y="18726"/>
                      <a:pt x="3232" y="18412"/>
                    </a:cubicBezTo>
                    <a:cubicBezTo>
                      <a:pt x="2929" y="18096"/>
                      <a:pt x="2654" y="17800"/>
                      <a:pt x="2405" y="17523"/>
                    </a:cubicBezTo>
                    <a:cubicBezTo>
                      <a:pt x="2155" y="17252"/>
                      <a:pt x="2031" y="17077"/>
                      <a:pt x="2031" y="17006"/>
                    </a:cubicBezTo>
                    <a:cubicBezTo>
                      <a:pt x="2031" y="16986"/>
                      <a:pt x="2104" y="16868"/>
                      <a:pt x="2249" y="16647"/>
                    </a:cubicBezTo>
                    <a:cubicBezTo>
                      <a:pt x="2393" y="16427"/>
                      <a:pt x="2563" y="16184"/>
                      <a:pt x="2759" y="15925"/>
                    </a:cubicBezTo>
                    <a:cubicBezTo>
                      <a:pt x="2951" y="15662"/>
                      <a:pt x="3141" y="15411"/>
                      <a:pt x="3328" y="15174"/>
                    </a:cubicBezTo>
                    <a:cubicBezTo>
                      <a:pt x="3512" y="14934"/>
                      <a:pt x="3631" y="14778"/>
                      <a:pt x="3688" y="14705"/>
                    </a:cubicBezTo>
                    <a:cubicBezTo>
                      <a:pt x="3388" y="14211"/>
                      <a:pt x="3158" y="13658"/>
                      <a:pt x="2997" y="13045"/>
                    </a:cubicBezTo>
                    <a:cubicBezTo>
                      <a:pt x="2535" y="12951"/>
                      <a:pt x="2062" y="12898"/>
                      <a:pt x="1578" y="12870"/>
                    </a:cubicBezTo>
                    <a:cubicBezTo>
                      <a:pt x="1093" y="12841"/>
                      <a:pt x="640" y="12751"/>
                      <a:pt x="215" y="12599"/>
                    </a:cubicBezTo>
                    <a:cubicBezTo>
                      <a:pt x="71" y="12562"/>
                      <a:pt x="0" y="12480"/>
                      <a:pt x="0" y="12353"/>
                    </a:cubicBezTo>
                    <a:lnTo>
                      <a:pt x="0" y="9162"/>
                    </a:lnTo>
                    <a:cubicBezTo>
                      <a:pt x="0" y="9055"/>
                      <a:pt x="136" y="8959"/>
                      <a:pt x="414" y="8874"/>
                    </a:cubicBezTo>
                    <a:cubicBezTo>
                      <a:pt x="688" y="8790"/>
                      <a:pt x="997" y="8716"/>
                      <a:pt x="1340" y="8666"/>
                    </a:cubicBezTo>
                    <a:cubicBezTo>
                      <a:pt x="1685" y="8612"/>
                      <a:pt x="2020" y="8570"/>
                      <a:pt x="2345" y="8544"/>
                    </a:cubicBezTo>
                    <a:cubicBezTo>
                      <a:pt x="2668" y="8516"/>
                      <a:pt x="2886" y="8493"/>
                      <a:pt x="2997" y="8473"/>
                    </a:cubicBezTo>
                    <a:cubicBezTo>
                      <a:pt x="3158" y="7926"/>
                      <a:pt x="3379" y="7398"/>
                      <a:pt x="3659" y="6895"/>
                    </a:cubicBezTo>
                    <a:cubicBezTo>
                      <a:pt x="3161" y="6155"/>
                      <a:pt x="2620" y="5447"/>
                      <a:pt x="2031" y="4772"/>
                    </a:cubicBezTo>
                    <a:lnTo>
                      <a:pt x="1937" y="4571"/>
                    </a:lnTo>
                    <a:cubicBezTo>
                      <a:pt x="1937" y="4498"/>
                      <a:pt x="2065" y="4323"/>
                      <a:pt x="2317" y="4049"/>
                    </a:cubicBezTo>
                    <a:cubicBezTo>
                      <a:pt x="2569" y="3775"/>
                      <a:pt x="2852" y="3479"/>
                      <a:pt x="3164" y="3162"/>
                    </a:cubicBezTo>
                    <a:cubicBezTo>
                      <a:pt x="3478" y="2849"/>
                      <a:pt x="3778" y="2569"/>
                      <a:pt x="4067" y="2321"/>
                    </a:cubicBezTo>
                    <a:cubicBezTo>
                      <a:pt x="4356" y="2073"/>
                      <a:pt x="4538" y="1945"/>
                      <a:pt x="4608" y="1945"/>
                    </a:cubicBezTo>
                    <a:cubicBezTo>
                      <a:pt x="4625" y="1945"/>
                      <a:pt x="4747" y="2030"/>
                      <a:pt x="4968" y="2197"/>
                    </a:cubicBezTo>
                    <a:cubicBezTo>
                      <a:pt x="5189" y="2363"/>
                      <a:pt x="5435" y="2550"/>
                      <a:pt x="5707" y="2750"/>
                    </a:cubicBezTo>
                    <a:cubicBezTo>
                      <a:pt x="5976" y="2953"/>
                      <a:pt x="6234" y="3148"/>
                      <a:pt x="6472" y="3332"/>
                    </a:cubicBezTo>
                    <a:cubicBezTo>
                      <a:pt x="6713" y="3515"/>
                      <a:pt x="6860" y="3628"/>
                      <a:pt x="6914" y="3662"/>
                    </a:cubicBezTo>
                    <a:cubicBezTo>
                      <a:pt x="7174" y="3518"/>
                      <a:pt x="7441" y="3399"/>
                      <a:pt x="7707" y="3303"/>
                    </a:cubicBezTo>
                    <a:cubicBezTo>
                      <a:pt x="7973" y="3210"/>
                      <a:pt x="8248" y="3120"/>
                      <a:pt x="8528" y="3030"/>
                    </a:cubicBezTo>
                    <a:cubicBezTo>
                      <a:pt x="8528" y="2922"/>
                      <a:pt x="8540" y="2699"/>
                      <a:pt x="8568" y="2363"/>
                    </a:cubicBezTo>
                    <a:cubicBezTo>
                      <a:pt x="8596" y="2033"/>
                      <a:pt x="8636" y="1694"/>
                      <a:pt x="8690" y="1352"/>
                    </a:cubicBezTo>
                    <a:cubicBezTo>
                      <a:pt x="8744" y="1011"/>
                      <a:pt x="8814" y="697"/>
                      <a:pt x="8899" y="418"/>
                    </a:cubicBezTo>
                    <a:cubicBezTo>
                      <a:pt x="8984" y="141"/>
                      <a:pt x="9084" y="0"/>
                      <a:pt x="9191" y="0"/>
                    </a:cubicBezTo>
                    <a:lnTo>
                      <a:pt x="12406" y="0"/>
                    </a:lnTo>
                    <a:cubicBezTo>
                      <a:pt x="12531" y="0"/>
                      <a:pt x="12618" y="68"/>
                      <a:pt x="12664" y="203"/>
                    </a:cubicBezTo>
                    <a:cubicBezTo>
                      <a:pt x="12771" y="644"/>
                      <a:pt x="12848" y="1107"/>
                      <a:pt x="12893" y="1595"/>
                    </a:cubicBezTo>
                    <a:cubicBezTo>
                      <a:pt x="12938" y="2084"/>
                      <a:pt x="13001" y="2561"/>
                      <a:pt x="13083" y="3030"/>
                    </a:cubicBezTo>
                    <a:cubicBezTo>
                      <a:pt x="13363" y="3100"/>
                      <a:pt x="13632" y="3185"/>
                      <a:pt x="13890" y="3284"/>
                    </a:cubicBezTo>
                    <a:cubicBezTo>
                      <a:pt x="14148" y="3385"/>
                      <a:pt x="14403" y="3512"/>
                      <a:pt x="14655" y="3662"/>
                    </a:cubicBezTo>
                    <a:cubicBezTo>
                      <a:pt x="14729" y="3611"/>
                      <a:pt x="14881" y="3490"/>
                      <a:pt x="15117" y="3303"/>
                    </a:cubicBezTo>
                    <a:cubicBezTo>
                      <a:pt x="15352" y="3120"/>
                      <a:pt x="15604" y="2925"/>
                      <a:pt x="15870" y="2722"/>
                    </a:cubicBezTo>
                    <a:cubicBezTo>
                      <a:pt x="16136" y="2521"/>
                      <a:pt x="16377" y="2341"/>
                      <a:pt x="16589" y="2183"/>
                    </a:cubicBezTo>
                    <a:cubicBezTo>
                      <a:pt x="16802" y="2024"/>
                      <a:pt x="16935" y="1945"/>
                      <a:pt x="16989" y="1945"/>
                    </a:cubicBezTo>
                    <a:cubicBezTo>
                      <a:pt x="17043" y="1945"/>
                      <a:pt x="17210" y="2072"/>
                      <a:pt x="17490" y="2321"/>
                    </a:cubicBezTo>
                    <a:cubicBezTo>
                      <a:pt x="17771" y="2569"/>
                      <a:pt x="18065" y="2849"/>
                      <a:pt x="18371" y="3162"/>
                    </a:cubicBezTo>
                    <a:cubicBezTo>
                      <a:pt x="18680" y="3479"/>
                      <a:pt x="18957" y="3775"/>
                      <a:pt x="19207" y="4049"/>
                    </a:cubicBezTo>
                    <a:cubicBezTo>
                      <a:pt x="19453" y="4323"/>
                      <a:pt x="19578" y="4498"/>
                      <a:pt x="19578" y="4571"/>
                    </a:cubicBezTo>
                    <a:cubicBezTo>
                      <a:pt x="19578" y="4605"/>
                      <a:pt x="19498" y="4735"/>
                      <a:pt x="19343" y="4955"/>
                    </a:cubicBezTo>
                    <a:cubicBezTo>
                      <a:pt x="19184" y="5175"/>
                      <a:pt x="19008" y="5416"/>
                      <a:pt x="18813" y="5678"/>
                    </a:cubicBezTo>
                    <a:cubicBezTo>
                      <a:pt x="18617" y="5938"/>
                      <a:pt x="18428" y="6189"/>
                      <a:pt x="18241" y="6429"/>
                    </a:cubicBezTo>
                    <a:cubicBezTo>
                      <a:pt x="18057" y="6667"/>
                      <a:pt x="17946" y="6813"/>
                      <a:pt x="17909" y="6867"/>
                    </a:cubicBezTo>
                    <a:moveTo>
                      <a:pt x="10806" y="14044"/>
                    </a:moveTo>
                    <a:cubicBezTo>
                      <a:pt x="11248" y="14044"/>
                      <a:pt x="11670" y="13957"/>
                      <a:pt x="12066" y="13779"/>
                    </a:cubicBezTo>
                    <a:cubicBezTo>
                      <a:pt x="12463" y="13607"/>
                      <a:pt x="12805" y="13370"/>
                      <a:pt x="13091" y="13070"/>
                    </a:cubicBezTo>
                    <a:cubicBezTo>
                      <a:pt x="13375" y="12774"/>
                      <a:pt x="13604" y="12429"/>
                      <a:pt x="13783" y="12031"/>
                    </a:cubicBezTo>
                    <a:cubicBezTo>
                      <a:pt x="13958" y="11633"/>
                      <a:pt x="14046" y="11215"/>
                      <a:pt x="14046" y="10775"/>
                    </a:cubicBezTo>
                    <a:cubicBezTo>
                      <a:pt x="14046" y="10334"/>
                      <a:pt x="13958" y="9919"/>
                      <a:pt x="13783" y="9530"/>
                    </a:cubicBezTo>
                    <a:cubicBezTo>
                      <a:pt x="13604" y="9143"/>
                      <a:pt x="13375" y="8801"/>
                      <a:pt x="13091" y="8502"/>
                    </a:cubicBezTo>
                    <a:cubicBezTo>
                      <a:pt x="12805" y="8206"/>
                      <a:pt x="12463" y="7974"/>
                      <a:pt x="12066" y="7808"/>
                    </a:cubicBezTo>
                    <a:cubicBezTo>
                      <a:pt x="11670" y="7641"/>
                      <a:pt x="11248" y="7556"/>
                      <a:pt x="10806" y="7556"/>
                    </a:cubicBezTo>
                    <a:cubicBezTo>
                      <a:pt x="10361" y="7556"/>
                      <a:pt x="9939" y="7641"/>
                      <a:pt x="9537" y="7808"/>
                    </a:cubicBezTo>
                    <a:cubicBezTo>
                      <a:pt x="9135" y="7974"/>
                      <a:pt x="8786" y="8206"/>
                      <a:pt x="8494" y="8502"/>
                    </a:cubicBezTo>
                    <a:cubicBezTo>
                      <a:pt x="8200" y="8801"/>
                      <a:pt x="7970" y="9143"/>
                      <a:pt x="7800" y="9530"/>
                    </a:cubicBezTo>
                    <a:cubicBezTo>
                      <a:pt x="7633" y="9919"/>
                      <a:pt x="7551" y="10334"/>
                      <a:pt x="7551" y="10775"/>
                    </a:cubicBezTo>
                    <a:cubicBezTo>
                      <a:pt x="7551" y="11215"/>
                      <a:pt x="7633" y="11633"/>
                      <a:pt x="7800" y="12031"/>
                    </a:cubicBezTo>
                    <a:cubicBezTo>
                      <a:pt x="7970" y="12429"/>
                      <a:pt x="8200" y="12774"/>
                      <a:pt x="8494" y="13070"/>
                    </a:cubicBezTo>
                    <a:cubicBezTo>
                      <a:pt x="8786" y="13370"/>
                      <a:pt x="9135" y="13607"/>
                      <a:pt x="9537" y="13779"/>
                    </a:cubicBezTo>
                    <a:cubicBezTo>
                      <a:pt x="9939" y="13957"/>
                      <a:pt x="10361" y="14044"/>
                      <a:pt x="10806" y="14044"/>
                    </a:cubicBezTo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Shape 1486"/>
              <p:cNvSpPr/>
              <p:nvPr userDrawn="1"/>
            </p:nvSpPr>
            <p:spPr bwMode="auto">
              <a:xfrm>
                <a:off x="721711" y="2626985"/>
                <a:ext cx="308929" cy="353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6" y="6464"/>
                    </a:moveTo>
                    <a:cubicBezTo>
                      <a:pt x="386" y="6464"/>
                      <a:pt x="262" y="6412"/>
                      <a:pt x="155" y="6306"/>
                    </a:cubicBezTo>
                    <a:cubicBezTo>
                      <a:pt x="49" y="6202"/>
                      <a:pt x="0" y="6075"/>
                      <a:pt x="0" y="5925"/>
                    </a:cubicBezTo>
                    <a:lnTo>
                      <a:pt x="0" y="538"/>
                    </a:lnTo>
                    <a:cubicBezTo>
                      <a:pt x="0" y="389"/>
                      <a:pt x="49" y="265"/>
                      <a:pt x="155" y="158"/>
                    </a:cubicBezTo>
                    <a:cubicBezTo>
                      <a:pt x="262" y="52"/>
                      <a:pt x="386" y="0"/>
                      <a:pt x="536" y="0"/>
                    </a:cubicBezTo>
                    <a:lnTo>
                      <a:pt x="5925" y="0"/>
                    </a:lnTo>
                    <a:cubicBezTo>
                      <a:pt x="6072" y="0"/>
                      <a:pt x="6202" y="52"/>
                      <a:pt x="6320" y="158"/>
                    </a:cubicBezTo>
                    <a:cubicBezTo>
                      <a:pt x="6432" y="265"/>
                      <a:pt x="6487" y="389"/>
                      <a:pt x="6487" y="538"/>
                    </a:cubicBezTo>
                    <a:lnTo>
                      <a:pt x="6487" y="5925"/>
                    </a:lnTo>
                    <a:cubicBezTo>
                      <a:pt x="6487" y="6075"/>
                      <a:pt x="6432" y="6202"/>
                      <a:pt x="6320" y="6306"/>
                    </a:cubicBezTo>
                    <a:cubicBezTo>
                      <a:pt x="6202" y="6412"/>
                      <a:pt x="6072" y="6464"/>
                      <a:pt x="5925" y="6464"/>
                    </a:cubicBezTo>
                    <a:lnTo>
                      <a:pt x="536" y="6464"/>
                    </a:lnTo>
                    <a:close/>
                    <a:moveTo>
                      <a:pt x="21059" y="8105"/>
                    </a:moveTo>
                    <a:cubicBezTo>
                      <a:pt x="21206" y="8105"/>
                      <a:pt x="21335" y="8157"/>
                      <a:pt x="21439" y="8258"/>
                    </a:cubicBezTo>
                    <a:cubicBezTo>
                      <a:pt x="21542" y="8358"/>
                      <a:pt x="21600" y="8488"/>
                      <a:pt x="21600" y="8643"/>
                    </a:cubicBezTo>
                    <a:lnTo>
                      <a:pt x="21600" y="12614"/>
                    </a:lnTo>
                    <a:cubicBezTo>
                      <a:pt x="21600" y="13855"/>
                      <a:pt x="21315" y="15021"/>
                      <a:pt x="20751" y="16115"/>
                    </a:cubicBezTo>
                    <a:cubicBezTo>
                      <a:pt x="20183" y="17209"/>
                      <a:pt x="19412" y="18159"/>
                      <a:pt x="18433" y="18968"/>
                    </a:cubicBezTo>
                    <a:cubicBezTo>
                      <a:pt x="17454" y="19775"/>
                      <a:pt x="16314" y="20417"/>
                      <a:pt x="15001" y="20892"/>
                    </a:cubicBezTo>
                    <a:cubicBezTo>
                      <a:pt x="13691" y="21364"/>
                      <a:pt x="12291" y="21600"/>
                      <a:pt x="10803" y="21600"/>
                    </a:cubicBezTo>
                    <a:cubicBezTo>
                      <a:pt x="9297" y="21600"/>
                      <a:pt x="7892" y="21364"/>
                      <a:pt x="6588" y="20892"/>
                    </a:cubicBezTo>
                    <a:cubicBezTo>
                      <a:pt x="5283" y="20417"/>
                      <a:pt x="4140" y="19775"/>
                      <a:pt x="3161" y="18968"/>
                    </a:cubicBezTo>
                    <a:cubicBezTo>
                      <a:pt x="2182" y="18159"/>
                      <a:pt x="1411" y="17212"/>
                      <a:pt x="844" y="16121"/>
                    </a:cubicBezTo>
                    <a:cubicBezTo>
                      <a:pt x="279" y="15032"/>
                      <a:pt x="0" y="13866"/>
                      <a:pt x="0" y="12614"/>
                    </a:cubicBezTo>
                    <a:lnTo>
                      <a:pt x="0" y="8643"/>
                    </a:lnTo>
                    <a:cubicBezTo>
                      <a:pt x="0" y="8496"/>
                      <a:pt x="49" y="8370"/>
                      <a:pt x="155" y="8263"/>
                    </a:cubicBezTo>
                    <a:cubicBezTo>
                      <a:pt x="262" y="8160"/>
                      <a:pt x="386" y="8105"/>
                      <a:pt x="536" y="8105"/>
                    </a:cubicBezTo>
                    <a:lnTo>
                      <a:pt x="5925" y="8105"/>
                    </a:lnTo>
                    <a:cubicBezTo>
                      <a:pt x="6072" y="8105"/>
                      <a:pt x="6202" y="8157"/>
                      <a:pt x="6320" y="8257"/>
                    </a:cubicBezTo>
                    <a:cubicBezTo>
                      <a:pt x="6432" y="8358"/>
                      <a:pt x="6487" y="8488"/>
                      <a:pt x="6487" y="8643"/>
                    </a:cubicBezTo>
                    <a:lnTo>
                      <a:pt x="6487" y="12614"/>
                    </a:lnTo>
                    <a:cubicBezTo>
                      <a:pt x="6487" y="12881"/>
                      <a:pt x="6596" y="13155"/>
                      <a:pt x="6801" y="13440"/>
                    </a:cubicBezTo>
                    <a:cubicBezTo>
                      <a:pt x="7005" y="13725"/>
                      <a:pt x="7299" y="13993"/>
                      <a:pt x="7676" y="14246"/>
                    </a:cubicBezTo>
                    <a:cubicBezTo>
                      <a:pt x="8050" y="14500"/>
                      <a:pt x="8505" y="14704"/>
                      <a:pt x="9032" y="14865"/>
                    </a:cubicBezTo>
                    <a:cubicBezTo>
                      <a:pt x="9562" y="15029"/>
                      <a:pt x="10152" y="15107"/>
                      <a:pt x="10803" y="15107"/>
                    </a:cubicBezTo>
                    <a:cubicBezTo>
                      <a:pt x="11448" y="15107"/>
                      <a:pt x="12038" y="15029"/>
                      <a:pt x="12577" y="14865"/>
                    </a:cubicBezTo>
                    <a:cubicBezTo>
                      <a:pt x="13112" y="14704"/>
                      <a:pt x="13567" y="14500"/>
                      <a:pt x="13944" y="14246"/>
                    </a:cubicBezTo>
                    <a:cubicBezTo>
                      <a:pt x="14321" y="13993"/>
                      <a:pt x="14615" y="13722"/>
                      <a:pt x="14822" y="13440"/>
                    </a:cubicBezTo>
                    <a:cubicBezTo>
                      <a:pt x="15030" y="13155"/>
                      <a:pt x="15130" y="12881"/>
                      <a:pt x="15130" y="12614"/>
                    </a:cubicBezTo>
                    <a:lnTo>
                      <a:pt x="15130" y="8643"/>
                    </a:lnTo>
                    <a:cubicBezTo>
                      <a:pt x="15130" y="8286"/>
                      <a:pt x="15312" y="8105"/>
                      <a:pt x="15672" y="8105"/>
                    </a:cubicBezTo>
                    <a:lnTo>
                      <a:pt x="21059" y="8105"/>
                    </a:lnTo>
                    <a:close/>
                    <a:moveTo>
                      <a:pt x="21059" y="3"/>
                    </a:moveTo>
                    <a:cubicBezTo>
                      <a:pt x="21206" y="3"/>
                      <a:pt x="21335" y="55"/>
                      <a:pt x="21439" y="161"/>
                    </a:cubicBezTo>
                    <a:cubicBezTo>
                      <a:pt x="21542" y="268"/>
                      <a:pt x="21600" y="392"/>
                      <a:pt x="21600" y="541"/>
                    </a:cubicBezTo>
                    <a:lnTo>
                      <a:pt x="21600" y="5928"/>
                    </a:lnTo>
                    <a:cubicBezTo>
                      <a:pt x="21600" y="6078"/>
                      <a:pt x="21542" y="6205"/>
                      <a:pt x="21439" y="6308"/>
                    </a:cubicBezTo>
                    <a:cubicBezTo>
                      <a:pt x="21335" y="6415"/>
                      <a:pt x="21206" y="6467"/>
                      <a:pt x="21059" y="6467"/>
                    </a:cubicBezTo>
                    <a:lnTo>
                      <a:pt x="15672" y="6467"/>
                    </a:lnTo>
                    <a:cubicBezTo>
                      <a:pt x="15312" y="6467"/>
                      <a:pt x="15130" y="6288"/>
                      <a:pt x="15130" y="5928"/>
                    </a:cubicBezTo>
                    <a:lnTo>
                      <a:pt x="15130" y="541"/>
                    </a:lnTo>
                    <a:cubicBezTo>
                      <a:pt x="15130" y="392"/>
                      <a:pt x="15182" y="268"/>
                      <a:pt x="15283" y="161"/>
                    </a:cubicBezTo>
                    <a:cubicBezTo>
                      <a:pt x="15384" y="55"/>
                      <a:pt x="15513" y="3"/>
                      <a:pt x="15672" y="3"/>
                    </a:cubicBezTo>
                    <a:lnTo>
                      <a:pt x="21059" y="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Shape 1492"/>
              <p:cNvSpPr/>
              <p:nvPr userDrawn="1"/>
            </p:nvSpPr>
            <p:spPr bwMode="auto">
              <a:xfrm>
                <a:off x="709702" y="3619143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498" extrusionOk="0">
                    <a:moveTo>
                      <a:pt x="14059" y="6524"/>
                    </a:moveTo>
                    <a:cubicBezTo>
                      <a:pt x="13646" y="6524"/>
                      <a:pt x="13257" y="6670"/>
                      <a:pt x="12887" y="6962"/>
                    </a:cubicBezTo>
                    <a:cubicBezTo>
                      <a:pt x="12520" y="7257"/>
                      <a:pt x="12156" y="7651"/>
                      <a:pt x="11798" y="8139"/>
                    </a:cubicBezTo>
                    <a:cubicBezTo>
                      <a:pt x="11441" y="8626"/>
                      <a:pt x="11081" y="9184"/>
                      <a:pt x="10727" y="9814"/>
                    </a:cubicBezTo>
                    <a:cubicBezTo>
                      <a:pt x="10372" y="10445"/>
                      <a:pt x="10017" y="11093"/>
                      <a:pt x="9665" y="11765"/>
                    </a:cubicBezTo>
                    <a:cubicBezTo>
                      <a:pt x="9234" y="12585"/>
                      <a:pt x="8794" y="13394"/>
                      <a:pt x="8336" y="14196"/>
                    </a:cubicBezTo>
                    <a:cubicBezTo>
                      <a:pt x="7876" y="14996"/>
                      <a:pt x="7384" y="15717"/>
                      <a:pt x="6858" y="16357"/>
                    </a:cubicBezTo>
                    <a:cubicBezTo>
                      <a:pt x="6330" y="16996"/>
                      <a:pt x="5752" y="17510"/>
                      <a:pt x="5119" y="17898"/>
                    </a:cubicBezTo>
                    <a:cubicBezTo>
                      <a:pt x="4485" y="18289"/>
                      <a:pt x="3788" y="18488"/>
                      <a:pt x="3022" y="18488"/>
                    </a:cubicBezTo>
                    <a:lnTo>
                      <a:pt x="458" y="18488"/>
                    </a:lnTo>
                    <a:cubicBezTo>
                      <a:pt x="333" y="18488"/>
                      <a:pt x="225" y="18432"/>
                      <a:pt x="135" y="18324"/>
                    </a:cubicBezTo>
                    <a:cubicBezTo>
                      <a:pt x="44" y="18219"/>
                      <a:pt x="0" y="18091"/>
                      <a:pt x="0" y="17942"/>
                    </a:cubicBezTo>
                    <a:lnTo>
                      <a:pt x="0" y="15790"/>
                    </a:lnTo>
                    <a:cubicBezTo>
                      <a:pt x="0" y="15638"/>
                      <a:pt x="44" y="15513"/>
                      <a:pt x="135" y="15411"/>
                    </a:cubicBezTo>
                    <a:cubicBezTo>
                      <a:pt x="225" y="15311"/>
                      <a:pt x="333" y="15256"/>
                      <a:pt x="458" y="15256"/>
                    </a:cubicBezTo>
                    <a:lnTo>
                      <a:pt x="3022" y="15256"/>
                    </a:lnTo>
                    <a:cubicBezTo>
                      <a:pt x="3421" y="15256"/>
                      <a:pt x="3810" y="15113"/>
                      <a:pt x="4189" y="14824"/>
                    </a:cubicBezTo>
                    <a:cubicBezTo>
                      <a:pt x="4568" y="14538"/>
                      <a:pt x="4933" y="14150"/>
                      <a:pt x="5285" y="13665"/>
                    </a:cubicBezTo>
                    <a:cubicBezTo>
                      <a:pt x="5637" y="13180"/>
                      <a:pt x="5985" y="12623"/>
                      <a:pt x="6340" y="11995"/>
                    </a:cubicBezTo>
                    <a:cubicBezTo>
                      <a:pt x="6692" y="11367"/>
                      <a:pt x="7042" y="10716"/>
                      <a:pt x="7394" y="10045"/>
                    </a:cubicBezTo>
                    <a:cubicBezTo>
                      <a:pt x="7822" y="9225"/>
                      <a:pt x="8270" y="8407"/>
                      <a:pt x="8735" y="7599"/>
                    </a:cubicBezTo>
                    <a:cubicBezTo>
                      <a:pt x="9200" y="6790"/>
                      <a:pt x="9696" y="6063"/>
                      <a:pt x="10223" y="5421"/>
                    </a:cubicBezTo>
                    <a:cubicBezTo>
                      <a:pt x="10749" y="4776"/>
                      <a:pt x="11324" y="4262"/>
                      <a:pt x="11950" y="3876"/>
                    </a:cubicBezTo>
                    <a:cubicBezTo>
                      <a:pt x="12574" y="3488"/>
                      <a:pt x="13276" y="3293"/>
                      <a:pt x="14057" y="3293"/>
                    </a:cubicBezTo>
                    <a:lnTo>
                      <a:pt x="16435" y="3293"/>
                    </a:lnTo>
                    <a:lnTo>
                      <a:pt x="16435" y="712"/>
                    </a:lnTo>
                    <a:cubicBezTo>
                      <a:pt x="16435" y="329"/>
                      <a:pt x="16530" y="102"/>
                      <a:pt x="16721" y="23"/>
                    </a:cubicBezTo>
                    <a:cubicBezTo>
                      <a:pt x="16914" y="-50"/>
                      <a:pt x="17147" y="49"/>
                      <a:pt x="17418" y="318"/>
                    </a:cubicBezTo>
                    <a:lnTo>
                      <a:pt x="21331" y="4203"/>
                    </a:lnTo>
                    <a:cubicBezTo>
                      <a:pt x="21512" y="4373"/>
                      <a:pt x="21598" y="4583"/>
                      <a:pt x="21588" y="4834"/>
                    </a:cubicBezTo>
                    <a:cubicBezTo>
                      <a:pt x="21588" y="5103"/>
                      <a:pt x="21502" y="5322"/>
                      <a:pt x="21331" y="5488"/>
                    </a:cubicBezTo>
                    <a:lnTo>
                      <a:pt x="17418" y="9362"/>
                    </a:lnTo>
                    <a:cubicBezTo>
                      <a:pt x="17147" y="9630"/>
                      <a:pt x="16914" y="9727"/>
                      <a:pt x="16721" y="9645"/>
                    </a:cubicBezTo>
                    <a:cubicBezTo>
                      <a:pt x="16530" y="9569"/>
                      <a:pt x="16435" y="9338"/>
                      <a:pt x="16435" y="8956"/>
                    </a:cubicBezTo>
                    <a:lnTo>
                      <a:pt x="16435" y="6524"/>
                    </a:lnTo>
                    <a:lnTo>
                      <a:pt x="14059" y="6524"/>
                    </a:lnTo>
                    <a:close/>
                    <a:moveTo>
                      <a:pt x="462" y="6495"/>
                    </a:moveTo>
                    <a:cubicBezTo>
                      <a:pt x="338" y="6495"/>
                      <a:pt x="230" y="6449"/>
                      <a:pt x="139" y="6349"/>
                    </a:cubicBezTo>
                    <a:cubicBezTo>
                      <a:pt x="49" y="6250"/>
                      <a:pt x="5" y="6127"/>
                      <a:pt x="5" y="5978"/>
                    </a:cubicBezTo>
                    <a:lnTo>
                      <a:pt x="5" y="3824"/>
                    </a:lnTo>
                    <a:cubicBezTo>
                      <a:pt x="5" y="3462"/>
                      <a:pt x="157" y="3287"/>
                      <a:pt x="462" y="3293"/>
                    </a:cubicBezTo>
                    <a:lnTo>
                      <a:pt x="3027" y="3293"/>
                    </a:lnTo>
                    <a:cubicBezTo>
                      <a:pt x="3560" y="3293"/>
                      <a:pt x="4054" y="3389"/>
                      <a:pt x="4514" y="3573"/>
                    </a:cubicBezTo>
                    <a:cubicBezTo>
                      <a:pt x="4974" y="3763"/>
                      <a:pt x="5410" y="4022"/>
                      <a:pt x="5821" y="4358"/>
                    </a:cubicBezTo>
                    <a:cubicBezTo>
                      <a:pt x="6229" y="4691"/>
                      <a:pt x="6609" y="5085"/>
                      <a:pt x="6963" y="5532"/>
                    </a:cubicBezTo>
                    <a:cubicBezTo>
                      <a:pt x="7318" y="5979"/>
                      <a:pt x="7656" y="6463"/>
                      <a:pt x="7994" y="6983"/>
                    </a:cubicBezTo>
                    <a:cubicBezTo>
                      <a:pt x="7519" y="7824"/>
                      <a:pt x="7059" y="8653"/>
                      <a:pt x="6621" y="9473"/>
                    </a:cubicBezTo>
                    <a:cubicBezTo>
                      <a:pt x="6589" y="9549"/>
                      <a:pt x="6557" y="9610"/>
                      <a:pt x="6516" y="9668"/>
                    </a:cubicBezTo>
                    <a:cubicBezTo>
                      <a:pt x="6477" y="9727"/>
                      <a:pt x="6442" y="9794"/>
                      <a:pt x="6410" y="9876"/>
                    </a:cubicBezTo>
                    <a:cubicBezTo>
                      <a:pt x="5862" y="8927"/>
                      <a:pt x="5319" y="8127"/>
                      <a:pt x="4776" y="7473"/>
                    </a:cubicBezTo>
                    <a:cubicBezTo>
                      <a:pt x="4233" y="6822"/>
                      <a:pt x="3651" y="6495"/>
                      <a:pt x="3024" y="6495"/>
                    </a:cubicBezTo>
                    <a:lnTo>
                      <a:pt x="462" y="6495"/>
                    </a:lnTo>
                    <a:close/>
                    <a:moveTo>
                      <a:pt x="21333" y="15997"/>
                    </a:moveTo>
                    <a:cubicBezTo>
                      <a:pt x="21514" y="16167"/>
                      <a:pt x="21600" y="16386"/>
                      <a:pt x="21590" y="16657"/>
                    </a:cubicBezTo>
                    <a:cubicBezTo>
                      <a:pt x="21590" y="16908"/>
                      <a:pt x="21505" y="17116"/>
                      <a:pt x="21333" y="17285"/>
                    </a:cubicBezTo>
                    <a:lnTo>
                      <a:pt x="17421" y="21182"/>
                    </a:lnTo>
                    <a:cubicBezTo>
                      <a:pt x="17149" y="21454"/>
                      <a:pt x="16917" y="21550"/>
                      <a:pt x="16724" y="21471"/>
                    </a:cubicBezTo>
                    <a:cubicBezTo>
                      <a:pt x="16533" y="21392"/>
                      <a:pt x="16437" y="21162"/>
                      <a:pt x="16437" y="20779"/>
                    </a:cubicBezTo>
                    <a:lnTo>
                      <a:pt x="16437" y="18432"/>
                    </a:lnTo>
                    <a:lnTo>
                      <a:pt x="14059" y="18432"/>
                    </a:lnTo>
                    <a:cubicBezTo>
                      <a:pt x="13528" y="18432"/>
                      <a:pt x="13031" y="18336"/>
                      <a:pt x="12574" y="18143"/>
                    </a:cubicBezTo>
                    <a:cubicBezTo>
                      <a:pt x="12114" y="17953"/>
                      <a:pt x="11681" y="17691"/>
                      <a:pt x="11280" y="17355"/>
                    </a:cubicBezTo>
                    <a:cubicBezTo>
                      <a:pt x="10878" y="17019"/>
                      <a:pt x="10497" y="16628"/>
                      <a:pt x="10137" y="16181"/>
                    </a:cubicBezTo>
                    <a:cubicBezTo>
                      <a:pt x="9780" y="15732"/>
                      <a:pt x="9440" y="15253"/>
                      <a:pt x="9119" y="14739"/>
                    </a:cubicBezTo>
                    <a:cubicBezTo>
                      <a:pt x="9344" y="14360"/>
                      <a:pt x="9567" y="13963"/>
                      <a:pt x="9780" y="13551"/>
                    </a:cubicBezTo>
                    <a:cubicBezTo>
                      <a:pt x="9995" y="13142"/>
                      <a:pt x="10218" y="12740"/>
                      <a:pt x="10443" y="12337"/>
                    </a:cubicBezTo>
                    <a:cubicBezTo>
                      <a:pt x="10475" y="12246"/>
                      <a:pt x="10514" y="12165"/>
                      <a:pt x="10560" y="12091"/>
                    </a:cubicBezTo>
                    <a:cubicBezTo>
                      <a:pt x="10609" y="12024"/>
                      <a:pt x="10646" y="11940"/>
                      <a:pt x="10680" y="11846"/>
                    </a:cubicBezTo>
                    <a:cubicBezTo>
                      <a:pt x="11226" y="12798"/>
                      <a:pt x="11769" y="13592"/>
                      <a:pt x="12315" y="14231"/>
                    </a:cubicBezTo>
                    <a:cubicBezTo>
                      <a:pt x="12855" y="14868"/>
                      <a:pt x="13440" y="15189"/>
                      <a:pt x="14064" y="15189"/>
                    </a:cubicBezTo>
                    <a:lnTo>
                      <a:pt x="16442" y="15189"/>
                    </a:lnTo>
                    <a:lnTo>
                      <a:pt x="16442" y="12532"/>
                    </a:lnTo>
                    <a:cubicBezTo>
                      <a:pt x="16442" y="12153"/>
                      <a:pt x="16538" y="11922"/>
                      <a:pt x="16728" y="11846"/>
                    </a:cubicBezTo>
                    <a:cubicBezTo>
                      <a:pt x="16922" y="11773"/>
                      <a:pt x="17154" y="11867"/>
                      <a:pt x="17426" y="12126"/>
                    </a:cubicBezTo>
                    <a:lnTo>
                      <a:pt x="21333" y="1599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Прямоугольник 88"/>
              <p:cNvSpPr/>
              <p:nvPr userDrawn="1"/>
            </p:nvSpPr>
            <p:spPr>
              <a:xfrm>
                <a:off x="3134718" y="2252223"/>
                <a:ext cx="4141504" cy="86117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en-US" sz="2000" b="1" dirty="0">
                    <a:solidFill>
                      <a:srgbClr val="FFFFFF"/>
                    </a:solidFill>
                    <a:latin typeface="Calibri Light"/>
                    <a:ea typeface="Times New Roman" panose="02020603050405020304" pitchFamily="18" charset="0"/>
                  </a:rPr>
                  <a:t>ANKARA ÜNİVERSİTESİ </a:t>
                </a:r>
                <a:endParaRPr lang="tr-TR" sz="2000" dirty="0">
                  <a:solidFill>
                    <a:prstClr val="black"/>
                  </a:solidFill>
                  <a:latin typeface="Calibri Light"/>
                  <a:ea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FFFFFF"/>
                    </a:solidFill>
                    <a:latin typeface="Calibri Light"/>
                    <a:ea typeface="Times New Roman" panose="02020603050405020304" pitchFamily="18" charset="0"/>
                  </a:rPr>
                  <a:t>ENFORMATİK BÖLÜMÜ TEZSİZ YÜKSEK LİSANS</a:t>
                </a:r>
                <a:endParaRPr lang="tr-TR" sz="2000" dirty="0">
                  <a:solidFill>
                    <a:prstClr val="black"/>
                  </a:solidFill>
                  <a:latin typeface="Calibri Light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9" name="Resim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25" y="1504950"/>
              <a:ext cx="847725" cy="833755"/>
            </a:xfrm>
            <a:prstGeom prst="rect">
              <a:avLst/>
            </a:prstGeom>
          </p:spPr>
        </p:pic>
        <p:sp>
          <p:nvSpPr>
            <p:cNvPr id="10" name="Metin Kutusu 31"/>
            <p:cNvSpPr txBox="1"/>
            <p:nvPr userDrawn="1"/>
          </p:nvSpPr>
          <p:spPr>
            <a:xfrm>
              <a:off x="137130" y="343652"/>
              <a:ext cx="540000" cy="684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tr-TR" sz="3600" b="1" dirty="0">
                  <a:ln w="9525" cap="rnd" cmpd="sng" algn="ctr">
                    <a:solidFill>
                      <a:srgbClr val="FFFFFF"/>
                    </a:solidFill>
                    <a:prstDash val="solid"/>
                    <a:bevel/>
                  </a:ln>
                  <a:solidFill>
                    <a:srgbClr val="FFFFF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tr-TR" sz="11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38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37FE4-256D-40E7-90FC-D1765659DE52}" type="datetime1">
              <a:rPr lang="tr-TR">
                <a:solidFill>
                  <a:prstClr val="black"/>
                </a:solidFill>
              </a:rPr>
              <a:pPr/>
              <a:t>14.05.2025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9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4AE66-5BBA-4EE4-A8EC-E5040E722C14}" type="datetime1">
              <a:rPr lang="tr-TR">
                <a:solidFill>
                  <a:prstClr val="black"/>
                </a:solidFill>
              </a:rPr>
              <a:pPr/>
              <a:t>14.05.2025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3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0DE84-F59F-4E94-8927-2553509AC5DA}" type="datetime1">
              <a:rPr lang="tr-TR">
                <a:solidFill>
                  <a:prstClr val="black"/>
                </a:solidFill>
              </a:rPr>
              <a:pPr/>
              <a:t>14.05.2025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0" y="6413554"/>
            <a:ext cx="3006671" cy="444446"/>
          </a:xfrm>
        </p:spPr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1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2ED1FC-AE31-4BD4-A04E-566252861AA1}" type="datetime1">
              <a:rPr lang="tr-TR">
                <a:solidFill>
                  <a:prstClr val="black"/>
                </a:solidFill>
              </a:rPr>
              <a:pPr/>
              <a:t>14.05.2025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722FA-1C10-4FC5-BE90-B8AF285E6818}" type="datetime1">
              <a:rPr lang="tr-TR">
                <a:solidFill>
                  <a:prstClr val="black"/>
                </a:solidFill>
              </a:rPr>
              <a:pPr/>
              <a:t>14.05.2025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F4311-9887-47A9-8C0B-70E2B8690B11}" type="datetime1">
              <a:rPr lang="tr-TR">
                <a:solidFill>
                  <a:prstClr val="black"/>
                </a:solidFill>
              </a:rPr>
              <a:pPr/>
              <a:t>14.05.2025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2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7E951B-DF7E-402A-A30A-709E616C7622}" type="datetime1">
              <a:rPr lang="tr-TR">
                <a:solidFill>
                  <a:prstClr val="black"/>
                </a:solidFill>
              </a:rPr>
              <a:pPr/>
              <a:t>14.05.2025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82890C-CBCE-4229-A069-0ACEF17807BE}" type="datetime1">
              <a:rPr lang="tr-TR">
                <a:solidFill>
                  <a:prstClr val="black"/>
                </a:solidFill>
              </a:rPr>
              <a:pPr/>
              <a:t>14.05.2025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5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F1F8F3-F42C-4DF1-B273-A7F8CFFDD9AE}" type="datetime1">
              <a:rPr lang="tr-TR">
                <a:solidFill>
                  <a:prstClr val="black"/>
                </a:solidFill>
              </a:rPr>
              <a:pPr/>
              <a:t>14.05.2025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6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862183-4A45-4122-BCC4-B3BA7FDA2EFF}" type="datetime1">
              <a:rPr lang="tr-TR">
                <a:solidFill>
                  <a:prstClr val="black"/>
                </a:solidFill>
              </a:rPr>
              <a:pPr/>
              <a:t>14.05.2025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2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914214" y="365126"/>
            <a:ext cx="9439585" cy="708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85345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68636" y="365125"/>
            <a:ext cx="11085164" cy="1031994"/>
            <a:chOff x="0" y="0"/>
            <a:chExt cx="7427408" cy="574292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0"/>
              <a:ext cx="997181" cy="574292"/>
              <a:chOff x="0" y="0"/>
              <a:chExt cx="997181" cy="574292"/>
            </a:xfrm>
          </p:grpSpPr>
          <p:sp>
            <p:nvSpPr>
              <p:cNvPr id="11" name="Прямоугольник 1"/>
              <p:cNvSpPr/>
              <p:nvPr userDrawn="1"/>
            </p:nvSpPr>
            <p:spPr>
              <a:xfrm>
                <a:off x="817181" y="0"/>
                <a:ext cx="180000" cy="180000"/>
              </a:xfrm>
              <a:prstGeom prst="rect">
                <a:avLst/>
              </a:prstGeom>
              <a:solidFill>
                <a:srgbClr val="F56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Прямоугольник 7"/>
              <p:cNvSpPr/>
              <p:nvPr userDrawn="1"/>
            </p:nvSpPr>
            <p:spPr>
              <a:xfrm>
                <a:off x="603688" y="0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8"/>
              <p:cNvSpPr/>
              <p:nvPr userDrawn="1"/>
            </p:nvSpPr>
            <p:spPr>
              <a:xfrm>
                <a:off x="390194" y="0"/>
                <a:ext cx="180000" cy="180000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21"/>
              <p:cNvSpPr/>
              <p:nvPr userDrawn="1"/>
            </p:nvSpPr>
            <p:spPr>
              <a:xfrm>
                <a:off x="603687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22"/>
              <p:cNvSpPr/>
              <p:nvPr userDrawn="1"/>
            </p:nvSpPr>
            <p:spPr>
              <a:xfrm>
                <a:off x="391844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23"/>
              <p:cNvSpPr/>
              <p:nvPr userDrawn="1"/>
            </p:nvSpPr>
            <p:spPr>
              <a:xfrm>
                <a:off x="180000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24"/>
              <p:cNvSpPr/>
              <p:nvPr userDrawn="1"/>
            </p:nvSpPr>
            <p:spPr>
              <a:xfrm>
                <a:off x="192116" y="394292"/>
                <a:ext cx="180000" cy="18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26"/>
              <p:cNvSpPr/>
              <p:nvPr userDrawn="1"/>
            </p:nvSpPr>
            <p:spPr>
              <a:xfrm>
                <a:off x="0" y="394292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Прямоугольник 28"/>
              <p:cNvSpPr/>
              <p:nvPr userDrawn="1"/>
            </p:nvSpPr>
            <p:spPr>
              <a:xfrm>
                <a:off x="386894" y="394292"/>
                <a:ext cx="180000" cy="180000"/>
              </a:xfrm>
              <a:prstGeom prst="rect">
                <a:avLst/>
              </a:prstGeom>
              <a:solidFill>
                <a:srgbClr val="A50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" name="Düz Bağlayıcı 8"/>
            <p:cNvCxnSpPr/>
            <p:nvPr userDrawn="1"/>
          </p:nvCxnSpPr>
          <p:spPr>
            <a:xfrm>
              <a:off x="885797" y="428437"/>
              <a:ext cx="4851006" cy="220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 userDrawn="1"/>
          </p:nvCxnSpPr>
          <p:spPr>
            <a:xfrm flipV="1">
              <a:off x="1638191" y="530467"/>
              <a:ext cx="5789217" cy="27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263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82560" y="1116520"/>
            <a:ext cx="4409440" cy="1281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prstClr val="white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663909" y="3334990"/>
            <a:ext cx="91666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r-TR" altLang="tr-TR" sz="4000" kern="0" dirty="0">
                <a:solidFill>
                  <a:srgbClr val="330033"/>
                </a:solidFill>
                <a:latin typeface="Times New Roman"/>
              </a:rPr>
              <a:t>Yazılım Mühendisliği</a:t>
            </a:r>
            <a:r>
              <a:rPr lang="tr-TR" altLang="tr-TR" sz="4000" kern="0" dirty="0">
                <a:solidFill>
                  <a:srgbClr val="77212B"/>
                </a:solidFill>
                <a:latin typeface="Times New Roman"/>
              </a:rPr>
              <a:t/>
            </a:r>
            <a:br>
              <a:rPr lang="tr-TR" altLang="tr-TR" sz="4000" kern="0" dirty="0">
                <a:solidFill>
                  <a:srgbClr val="77212B"/>
                </a:solidFill>
                <a:latin typeface="Times New Roman"/>
              </a:rPr>
            </a:br>
            <a:r>
              <a:rPr lang="tr-TR" altLang="tr-TR" sz="4000" kern="0" dirty="0">
                <a:solidFill>
                  <a:srgbClr val="330033"/>
                </a:solidFill>
                <a:latin typeface="Times New Roman"/>
              </a:rPr>
              <a:t>Temel  Süreçler - </a:t>
            </a:r>
            <a:r>
              <a:rPr lang="tr-TR" altLang="tr-TR" sz="4000" i="1" dirty="0">
                <a:solidFill>
                  <a:srgbClr val="373187"/>
                </a:solidFill>
                <a:latin typeface="Times New Roman"/>
              </a:rPr>
              <a:t>Tasarım</a:t>
            </a:r>
            <a:endParaRPr lang="tr-T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Veri tasarımında dikkat edilecek 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Değişik veri yapıları değerlendirilmelidir.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Bütün veri yapıları ve bunlar üzerinde yapılacak işlemler tanımlanmalıdır.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Alt düzeyde tasarım kararları tasarım süreci içerisinde geciktirilmelidir.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Bazı çok kullanılan veri yapıları için bir kütüphane oluşturulmalıdır.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Kullanılacak programlama dili soyut veri tiplerini desteklemelidir.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8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Yapısal Tasarım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Yapısal Tasarımın ana hedefi modüler bir yapı geliştirip modüller arasındaki kontrol ilişkilerini temsil etmektir. 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Ayrıca yapısal tasarım bazen de veri akışlarını gösteren biçime dönüştürülebilir.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Veri Akışları Üç parçada incelenebilir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Girdi Akışı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Çıktı Akışı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İşlem Akışı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1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/>
              <a:t>AYRINTI TASARIM- </a:t>
            </a:r>
            <a:r>
              <a:rPr lang="tr-TR" altLang="tr-TR" dirty="0"/>
              <a:t>Süreç Tasarımı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Süreç tasarımı; veri, yapı ve </a:t>
            </a:r>
            <a:r>
              <a:rPr lang="tr-TR" altLang="tr-TR" dirty="0" err="1"/>
              <a:t>arayüz</a:t>
            </a:r>
            <a:r>
              <a:rPr lang="tr-TR" altLang="tr-TR" dirty="0"/>
              <a:t> tasarımından sonra yapılır.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İdeal şartlarda bütün </a:t>
            </a:r>
            <a:r>
              <a:rPr lang="tr-TR" altLang="tr-TR" dirty="0" err="1"/>
              <a:t>algoritmik</a:t>
            </a:r>
            <a:r>
              <a:rPr lang="tr-TR" altLang="tr-TR" dirty="0"/>
              <a:t> detayın belirtilmesi amaçlanır. 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Ayrıca süreç belirtiminin tek anlamı olması gerekir, değişik şahıslar tarafından farklı yorumlanmamalıdır.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Doğal diller kullanılabilir (açıklamalarda, çünkü doğal dil tek anlamlı değildir)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Süreç Tanımlama Dili (PDL)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1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Yapısal Program Yapıları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Yapısal programlamanın temel amacı;</a:t>
            </a:r>
          </a:p>
          <a:p>
            <a:pPr lvl="1">
              <a:lnSpc>
                <a:spcPct val="95000"/>
              </a:lnSpc>
              <a:buClr>
                <a:schemeClr val="accent2"/>
              </a:buClr>
            </a:pPr>
            <a:r>
              <a:rPr lang="tr-TR" altLang="tr-TR" sz="2200" dirty="0"/>
              <a:t>program karmaşıklığını en aza indirmek,</a:t>
            </a:r>
          </a:p>
          <a:p>
            <a:pPr lvl="1">
              <a:lnSpc>
                <a:spcPct val="95000"/>
              </a:lnSpc>
              <a:buClr>
                <a:schemeClr val="accent2"/>
              </a:buClr>
            </a:pPr>
            <a:r>
              <a:rPr lang="tr-TR" altLang="tr-TR" sz="2200" dirty="0"/>
              <a:t>program </a:t>
            </a:r>
            <a:r>
              <a:rPr lang="tr-TR" altLang="tr-TR" sz="2200" dirty="0" err="1"/>
              <a:t>anlaşılabilirliğini</a:t>
            </a:r>
            <a:r>
              <a:rPr lang="tr-TR" altLang="tr-TR" sz="2200" dirty="0"/>
              <a:t> artırmaktır. 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Bu amaçla şu </a:t>
            </a:r>
            <a:r>
              <a:rPr lang="tr-TR" altLang="tr-TR" dirty="0" smtClean="0"/>
              <a:t>yapılar </a:t>
            </a:r>
            <a:r>
              <a:rPr lang="tr-TR" altLang="tr-TR" dirty="0"/>
              <a:t>kullanılır;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 err="1"/>
              <a:t>Ardışıl</a:t>
            </a:r>
            <a:r>
              <a:rPr lang="tr-TR" altLang="tr-TR" sz="2200" dirty="0"/>
              <a:t> İşlem yapısı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Koşullu işlem yapısı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Döngü </a:t>
            </a:r>
            <a:r>
              <a:rPr lang="tr-TR" altLang="tr-TR" sz="2200" dirty="0" smtClean="0"/>
              <a:t>yapısı</a:t>
            </a:r>
            <a:endParaRPr lang="tr-TR" alt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4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Karar Tabloları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Bazen karmaşık koşul değerlendirmeleri yapmak gerekir. Bunların düzenli bir gösterilimi karar tablolarında yapılabilir. </a:t>
            </a:r>
          </a:p>
          <a:p>
            <a:endParaRPr lang="tr-TR" altLang="tr-TR" dirty="0"/>
          </a:p>
          <a:p>
            <a:r>
              <a:rPr lang="tr-TR" altLang="tr-TR" dirty="0"/>
              <a:t>Öncelikle, bütün işlemler saptanmalı, sonra ön koşullar belirlenmelidir. </a:t>
            </a:r>
          </a:p>
          <a:p>
            <a:endParaRPr lang="tr-TR" altLang="tr-TR" dirty="0"/>
          </a:p>
          <a:p>
            <a:r>
              <a:rPr lang="tr-TR" altLang="tr-TR" dirty="0"/>
              <a:t>Belirli işlemler ile belirli koşulları birleştirerek tablo oluşturulur. </a:t>
            </a:r>
          </a:p>
          <a:p>
            <a:endParaRPr lang="tr-TR" altLang="tr-TR" dirty="0"/>
          </a:p>
          <a:p>
            <a:r>
              <a:rPr lang="tr-TR" altLang="tr-TR" dirty="0"/>
              <a:t>Alt tarafta ise işlemler benzer satırlar olarak gösterilir.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0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Program Tanımlama Dili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Program Tanımlama Dilleri</a:t>
            </a:r>
            <a:r>
              <a:rPr lang="tr-TR" altLang="tr-TR" dirty="0"/>
              <a:t> süreç belirtiminde doğal dillerin programlama dili ile sentezlenmesi şeklinde ortaya çıkmıştır. </a:t>
            </a:r>
          </a:p>
          <a:p>
            <a:endParaRPr lang="tr-TR" altLang="tr-TR" sz="1400" dirty="0"/>
          </a:p>
          <a:p>
            <a:r>
              <a:rPr lang="tr-TR" altLang="tr-TR" dirty="0"/>
              <a:t>Hangi programlama dilinin kullanılacağından bağımsız özellikler bulunmalıdır.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tr-TR" altLang="tr-TR" dirty="0"/>
              <a:t>DO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000" dirty="0"/>
              <a:t>Hesap Numarasını Oku</a:t>
            </a:r>
          </a:p>
          <a:p>
            <a:pPr lvl="3">
              <a:buNone/>
            </a:pPr>
            <a:r>
              <a:rPr lang="tr-TR" altLang="tr-TR" sz="2000" dirty="0"/>
              <a:t>IF (hesap numarası geçerli değil) başlangıca dön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tr-TR" altLang="tr-TR" sz="2000" dirty="0"/>
              <a:t>	 işlem türünü iste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000" dirty="0"/>
              <a:t>IF (para yatırma </a:t>
            </a:r>
            <a:r>
              <a:rPr lang="tr-TR" altLang="tr-TR" sz="2000" dirty="0" err="1"/>
              <a:t>islemi</a:t>
            </a:r>
            <a:r>
              <a:rPr lang="tr-TR" altLang="tr-TR" sz="2000" dirty="0"/>
              <a:t>) { </a:t>
            </a:r>
            <a:r>
              <a:rPr lang="tr-TR" altLang="tr-TR" sz="2000" dirty="0" err="1"/>
              <a:t>para_yatir</a:t>
            </a:r>
            <a:r>
              <a:rPr lang="tr-TR" altLang="tr-TR" sz="2000" dirty="0"/>
              <a:t>(); Başlangıca dön}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000" dirty="0"/>
              <a:t>IF (yeterli bakiye yok) başlangıca dön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tr-TR" altLang="tr-TR" dirty="0"/>
              <a:t>WHILE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3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Tasarlanması Gereken Ortak Alt Sistemler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tr-TR" altLang="tr-TR" dirty="0"/>
              <a:t>Yetkilendirme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Güvenlik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Yedekleme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Veri transferi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Arşiv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Dönüştürme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6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Yetkilendirme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Özellikle kurumsal uygulamalarda farklı kullanıcıların kullanabilecekleri ve kullanamayacakları özellikleri ifade eder.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İşlev bazında yetkilendirme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Ekran bazında yetkilendirme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Ekran alanları bazında yetkilendirme</a:t>
            </a:r>
          </a:p>
          <a:p>
            <a:endParaRPr lang="tr-TR" alt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4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Güvenlik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tr-TR" altLang="tr-TR" dirty="0"/>
              <a:t>Yapılan bir işlemde, işlemi yapan kullanıcının izlerinin saklanması işlemleri. </a:t>
            </a:r>
          </a:p>
          <a:p>
            <a:pPr marL="457200" indent="-457200"/>
            <a:endParaRPr lang="tr-TR" altLang="tr-TR" dirty="0"/>
          </a:p>
          <a:p>
            <a:pPr marL="457200" indent="-457200"/>
            <a:r>
              <a:rPr lang="tr-TR" altLang="tr-TR" dirty="0"/>
              <a:t>LOG </a:t>
            </a:r>
            <a:r>
              <a:rPr lang="tr-TR" altLang="tr-TR" dirty="0" err="1"/>
              <a:t>files</a:t>
            </a:r>
            <a:r>
              <a:rPr lang="tr-TR" altLang="tr-TR" dirty="0"/>
              <a:t> (Sistem günlüğü)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0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Yedekleme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Her bilgi sisteminin olağandışı durumlara hazırlıklı olmak amacıyla kullandıkları veri tabanı (sistem) yedekleme ve yedekten geri alma işlemlerinin olması gerekmektedir.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7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HEDEFLER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/>
              <a:t>Tasarım, Sistem Analizi çalışması sonucunda üretilen Mantıksal Modelin Fiziksel Modele dönüştürülme çalışmasıdır.</a:t>
            </a:r>
          </a:p>
          <a:p>
            <a:r>
              <a:rPr lang="tr-TR" dirty="0"/>
              <a:t>Tasarım kavramları: Soyutlama, İyileştirme ve Modülerlik olmak üzere 3 çeşittir.</a:t>
            </a:r>
          </a:p>
          <a:p>
            <a:r>
              <a:rPr lang="tr-TR" dirty="0"/>
              <a:t>Yapı Tasarımı, </a:t>
            </a:r>
            <a:r>
              <a:rPr lang="tr-TR" dirty="0" err="1"/>
              <a:t>arayüz</a:t>
            </a:r>
            <a:r>
              <a:rPr lang="tr-TR" dirty="0"/>
              <a:t> tasarımı ve süreç tasarımından önce yapılması gereken ilk tasarım veri tasarımıdır.</a:t>
            </a:r>
          </a:p>
          <a:p>
            <a:r>
              <a:rPr lang="tr-TR" dirty="0"/>
              <a:t>Veri Akışları Üç parçada incelenebilir: Girdi Akışı, Çıktı Akışı ve İşlem Akışı</a:t>
            </a:r>
          </a:p>
          <a:p>
            <a:r>
              <a:rPr lang="tr-TR" dirty="0"/>
              <a:t>Süreç tasarımı; veri, yapı ve ara yüz tasarımından sonra yapılır.</a:t>
            </a:r>
          </a:p>
          <a:p>
            <a:r>
              <a:rPr lang="tr-TR" dirty="0"/>
              <a:t>Program Akış Diyagramları: Tekrarlı, </a:t>
            </a:r>
            <a:r>
              <a:rPr lang="tr-TR" dirty="0" err="1"/>
              <a:t>ardışıl</a:t>
            </a:r>
            <a:r>
              <a:rPr lang="tr-TR" dirty="0"/>
              <a:t> ve koşullu şeklindedir.</a:t>
            </a:r>
          </a:p>
          <a:p>
            <a:r>
              <a:rPr lang="tr-TR" dirty="0"/>
              <a:t>Tasarlanması Gereken Ortak Alt Sistemler </a:t>
            </a:r>
          </a:p>
          <a:p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Yetkilendirme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Güvenlik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Yedekleme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Veri transferi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Arşiv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Dönüştürme </a:t>
            </a:r>
            <a:r>
              <a:rPr lang="tr-TR" dirty="0" err="1" smtClean="0"/>
              <a:t>altsistemi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46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Coğrafi olarak dağıtılmış hizmet birimlerinde çalışan makineler arasında veri akışının sağlanması işlemleri</a:t>
            </a:r>
          </a:p>
          <a:p>
            <a:endParaRPr lang="tr-TR" altLang="tr-TR" dirty="0"/>
          </a:p>
          <a:p>
            <a:r>
              <a:rPr lang="tr-TR" altLang="tr-TR" dirty="0"/>
              <a:t>Çevirim içi veri iletimi (</a:t>
            </a:r>
            <a:r>
              <a:rPr lang="tr-TR" altLang="tr-TR" dirty="0" err="1"/>
              <a:t>real</a:t>
            </a:r>
            <a:r>
              <a:rPr lang="tr-TR" altLang="tr-TR" dirty="0"/>
              <a:t>-time)</a:t>
            </a:r>
          </a:p>
          <a:p>
            <a:endParaRPr lang="tr-TR" altLang="tr-TR" dirty="0"/>
          </a:p>
          <a:p>
            <a:r>
              <a:rPr lang="tr-TR" altLang="tr-TR" dirty="0"/>
              <a:t>Çevirim dışı veri iletimi (disketler, teypler)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94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Arşiv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Belirli bir süre sonrasında sık olarak kullanılmayacak olan bilgilerin ayrılması ve gerektiğinde bu bilgilere erişimi sağlayan alt sistemlerdir.</a:t>
            </a:r>
          </a:p>
          <a:p>
            <a:endParaRPr lang="tr-TR" altLang="tr-TR" dirty="0"/>
          </a:p>
          <a:p>
            <a:r>
              <a:rPr lang="tr-TR" altLang="tr-TR" dirty="0"/>
              <a:t>Aktif veri tabanı.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49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Dönüştürme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Geliştirilen bilgi sisteminin uygulamaya alınmadan önce veri dönüştürme (mevcut sistemdeki verilerin yeni bilgi sistemine aktarılması) işlemlerine ihtiyaç vardır.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61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Dönüştürme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Geliştirilen bilgi sisteminin uygulamaya alınmadan önce veri dönüştürme (mevcut sistemdeki verilerin yeni bilgi sistemine aktarılması) işlemlerine ihtiyaç vardır.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0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Tasarım Kavramları</a:t>
            </a:r>
          </a:p>
          <a:p>
            <a:r>
              <a:rPr lang="tr-TR" dirty="0" smtClean="0"/>
              <a:t>MODÜL-işlevsel Bağımsızlık</a:t>
            </a:r>
          </a:p>
          <a:p>
            <a:r>
              <a:rPr lang="tr-TR" dirty="0" smtClean="0"/>
              <a:t>Veri Tasarımı</a:t>
            </a:r>
          </a:p>
          <a:p>
            <a:r>
              <a:rPr lang="tr-TR" dirty="0" smtClean="0"/>
              <a:t>Tasarlanması Gereken ortak alt sistemler</a:t>
            </a:r>
          </a:p>
          <a:p>
            <a:r>
              <a:rPr lang="tr-TR" dirty="0" smtClean="0"/>
              <a:t>Tasarım Kalitesi</a:t>
            </a:r>
          </a:p>
          <a:p>
            <a:r>
              <a:rPr lang="tr-TR" dirty="0" smtClean="0"/>
              <a:t>Bağlaşıklık -Yapışıklık</a:t>
            </a:r>
          </a:p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88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TASARIM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Tasarım, Sistem Analizi çalışması sonucunda üretilen </a:t>
            </a:r>
            <a:r>
              <a:rPr lang="tr-TR" altLang="tr-TR" dirty="0">
                <a:solidFill>
                  <a:srgbClr val="373187"/>
                </a:solidFill>
              </a:rPr>
              <a:t>Mantıksal Modelin Fiziksel Modele dönüştürülme çalışmasıdır.</a:t>
            </a:r>
          </a:p>
          <a:p>
            <a:endParaRPr lang="tr-TR" altLang="tr-TR" sz="1200" dirty="0"/>
          </a:p>
          <a:p>
            <a:r>
              <a:rPr lang="tr-TR" altLang="tr-TR" dirty="0"/>
              <a:t>Fiziksel Model geliştirilecek yazılımın;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hangi parçalardan oluşacağını, 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bu parçalar arasındaki ilişkilerin neler olacağını,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parçaların iç yapısının ayrıntılarını, 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gerekecek veri yapısının fiziksel biçimini (dosya, veri tabanı, </a:t>
            </a:r>
            <a:r>
              <a:rPr lang="tr-TR" altLang="tr-TR" sz="2200" dirty="0" err="1"/>
              <a:t>hash</a:t>
            </a:r>
            <a:r>
              <a:rPr lang="tr-TR" altLang="tr-TR" sz="2200" dirty="0"/>
              <a:t> tablosu, vektör, </a:t>
            </a:r>
            <a:r>
              <a:rPr lang="tr-TR" altLang="tr-TR" sz="2200" dirty="0" err="1"/>
              <a:t>vs</a:t>
            </a:r>
            <a:r>
              <a:rPr lang="tr-TR" altLang="tr-TR" sz="2200" dirty="0"/>
              <a:t>) </a:t>
            </a:r>
          </a:p>
          <a:p>
            <a:pPr>
              <a:buNone/>
            </a:pPr>
            <a:r>
              <a:rPr lang="tr-TR" altLang="tr-TR" dirty="0"/>
              <a:t>	tasarımını içerir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0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TASARIM KAVRAMLARI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Soyutlama (</a:t>
            </a:r>
            <a:r>
              <a:rPr lang="tr-TR" altLang="tr-TR" dirty="0" err="1">
                <a:solidFill>
                  <a:schemeClr val="accent2"/>
                </a:solidFill>
              </a:rPr>
              <a:t>abstraction</a:t>
            </a:r>
            <a:r>
              <a:rPr lang="tr-TR" altLang="tr-TR" dirty="0">
                <a:solidFill>
                  <a:schemeClr val="accent2"/>
                </a:solidFill>
              </a:rPr>
              <a:t>):</a:t>
            </a:r>
            <a:r>
              <a:rPr lang="tr-TR" altLang="tr-TR" dirty="0"/>
              <a:t> Detayları gizleyerek </a:t>
            </a:r>
            <a:r>
              <a:rPr lang="tr-TR" altLang="tr-TR" dirty="0">
                <a:solidFill>
                  <a:srgbClr val="373187"/>
                </a:solidFill>
              </a:rPr>
              <a:t>yukarıdan bakabilme imkanı sağlanır.</a:t>
            </a:r>
            <a:r>
              <a:rPr lang="tr-TR" altLang="tr-TR" dirty="0"/>
              <a:t> 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İyileştirme (</a:t>
            </a:r>
            <a:r>
              <a:rPr lang="tr-TR" altLang="tr-TR" dirty="0" err="1">
                <a:solidFill>
                  <a:schemeClr val="accent2"/>
                </a:solidFill>
              </a:rPr>
              <a:t>enhancement</a:t>
            </a:r>
            <a:r>
              <a:rPr lang="tr-TR" altLang="tr-TR" dirty="0">
                <a:solidFill>
                  <a:schemeClr val="accent2"/>
                </a:solidFill>
              </a:rPr>
              <a:t>):</a:t>
            </a:r>
            <a:r>
              <a:rPr lang="tr-TR" altLang="tr-TR" dirty="0"/>
              <a:t> Soyutlama düzeyinde irdeleme bittikten sonra, daha alt seviyelere inilerek tanımlamalarda ayrıntı, bazen de düzeltme yapılarak </a:t>
            </a:r>
            <a:r>
              <a:rPr lang="tr-TR" altLang="tr-TR" dirty="0">
                <a:solidFill>
                  <a:srgbClr val="373187"/>
                </a:solidFill>
              </a:rPr>
              <a:t>tasarımın daha kesinlik kazanması sağlanır.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Modülerlik (</a:t>
            </a:r>
            <a:r>
              <a:rPr lang="tr-TR" altLang="tr-TR" dirty="0" err="1">
                <a:solidFill>
                  <a:schemeClr val="accent2"/>
                </a:solidFill>
              </a:rPr>
              <a:t>modularity</a:t>
            </a:r>
            <a:r>
              <a:rPr lang="tr-TR" altLang="tr-TR" dirty="0">
                <a:solidFill>
                  <a:schemeClr val="accent2"/>
                </a:solidFill>
              </a:rPr>
              <a:t>):</a:t>
            </a:r>
            <a:r>
              <a:rPr lang="tr-TR" altLang="tr-TR" dirty="0"/>
              <a:t> Sistemi </a:t>
            </a:r>
            <a:r>
              <a:rPr lang="tr-TR" altLang="tr-TR" dirty="0">
                <a:solidFill>
                  <a:srgbClr val="373187"/>
                </a:solidFill>
              </a:rPr>
              <a:t>istenen kalite faktörleri</a:t>
            </a:r>
            <a:r>
              <a:rPr lang="tr-TR" altLang="tr-TR" dirty="0"/>
              <a:t> ışığında parçalara ayrıştırma sonucu elde edilir.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9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MODÜL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Bütün karmaşıklığın tek bir modülde toplanması yerine, anlaşılabilir ve dolayısıyla projenin zihinsel kontrol altında tutulması için sistem bir çok modüle ayrılır. </a:t>
            </a:r>
          </a:p>
          <a:p>
            <a:endParaRPr lang="tr-TR" altLang="tr-TR" dirty="0"/>
          </a:p>
          <a:p>
            <a:r>
              <a:rPr lang="tr-TR" altLang="tr-TR" dirty="0"/>
              <a:t>Modüller, isimleri olan tanımlanmış işlevleri bulunan ve hedef sistemi gerçekleştirmek üzere </a:t>
            </a:r>
            <a:r>
              <a:rPr lang="tr-TR" altLang="tr-TR" dirty="0" err="1"/>
              <a:t>tümleştirilen</a:t>
            </a:r>
            <a:r>
              <a:rPr lang="tr-TR" altLang="tr-TR" dirty="0"/>
              <a:t> birimlerdir.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9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MODÜL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flipH="1">
            <a:off x="3475038" y="1916113"/>
            <a:ext cx="1512887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 flipH="1">
            <a:off x="5059363" y="1989138"/>
            <a:ext cx="7143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5275263" y="1989138"/>
            <a:ext cx="13684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 flipH="1">
            <a:off x="2611438" y="2852738"/>
            <a:ext cx="7921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3403600" y="28527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3546475" y="2852738"/>
            <a:ext cx="9366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6570663" y="292417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 flipH="1">
            <a:off x="6354763" y="3933825"/>
            <a:ext cx="360362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6788150" y="3933825"/>
            <a:ext cx="503238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2466975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3475038" y="4005263"/>
            <a:ext cx="1008062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4483100" y="3933825"/>
            <a:ext cx="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699000" y="1700213"/>
            <a:ext cx="8921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>
                <a:solidFill>
                  <a:prstClr val="black"/>
                </a:solidFill>
              </a:rPr>
              <a:t>Sistem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114675" y="2636838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699000" y="2636838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B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283325" y="2636838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C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106613" y="3644900"/>
            <a:ext cx="6477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114675" y="3644900"/>
            <a:ext cx="6477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122738" y="3644900"/>
            <a:ext cx="6477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354763" y="3644900"/>
            <a:ext cx="6477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2106613" y="4652963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4122738" y="4652963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5922963" y="4652963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931025" y="4652963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830888" y="172085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>
                <a:solidFill>
                  <a:prstClr val="black"/>
                </a:solidFill>
              </a:rPr>
              <a:t>Çıkış yelpazesi=3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598863" y="53213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>
                <a:solidFill>
                  <a:prstClr val="black"/>
                </a:solidFill>
              </a:rPr>
              <a:t>genişlik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535488" y="4024313"/>
            <a:ext cx="113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>
                <a:solidFill>
                  <a:prstClr val="black"/>
                </a:solidFill>
              </a:rPr>
              <a:t>Giriş</a:t>
            </a:r>
          </a:p>
          <a:p>
            <a:r>
              <a:rPr lang="tr-TR" altLang="tr-TR">
                <a:solidFill>
                  <a:prstClr val="black"/>
                </a:solidFill>
              </a:rPr>
              <a:t>yelpazesi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2051050" y="5229225"/>
            <a:ext cx="561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692275" y="1628775"/>
            <a:ext cx="0" cy="345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98451" y="3394165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000000"/>
                </a:solidFill>
                <a:latin typeface="Arial" panose="020B0604020202020204" pitchFamily="34" charset="0"/>
              </a:rPr>
              <a:t>derinlik</a:t>
            </a:r>
            <a:endParaRPr lang="en-US" altLang="tr-T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0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İşlevsel Bağımsızlık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Modüllere parametre ile veri gönderilir ve sonuç değer alınır. Bu modülü çağıran program parçası sadece bu sonucu kullanabilir. Çağrılan modülün işlevsel olarak yaptıkları ile ilgili değildir.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Veri Tasarımı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Yapı Tasarımı, </a:t>
            </a:r>
            <a:r>
              <a:rPr lang="tr-TR" altLang="tr-TR" dirty="0" err="1"/>
              <a:t>arayüz</a:t>
            </a:r>
            <a:r>
              <a:rPr lang="tr-TR" altLang="tr-TR" dirty="0"/>
              <a:t> tasarımı ve süreç tasarımından önce yapılması gereken ilk tasarım veri tasarımıdır.</a:t>
            </a:r>
          </a:p>
          <a:p>
            <a:endParaRPr lang="tr-TR" altLang="tr-TR" dirty="0"/>
          </a:p>
          <a:p>
            <a:r>
              <a:rPr lang="tr-TR" altLang="tr-TR" dirty="0"/>
              <a:t>Bilgi saklama ve soyutlama bu işlem için önemli kavramlardır.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25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822</Words>
  <Application>Microsoft Office PowerPoint</Application>
  <PresentationFormat>Geniş ekran</PresentationFormat>
  <Paragraphs>169</Paragraphs>
  <Slides>23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1_Office Teması</vt:lpstr>
      <vt:lpstr>PowerPoint Sunusu</vt:lpstr>
      <vt:lpstr>HEDEFLER</vt:lpstr>
      <vt:lpstr>HEDEFLER</vt:lpstr>
      <vt:lpstr>TASARIM</vt:lpstr>
      <vt:lpstr>TASARIM KAVRAMLARI</vt:lpstr>
      <vt:lpstr>MODÜL</vt:lpstr>
      <vt:lpstr>MODÜL</vt:lpstr>
      <vt:lpstr>İşlevsel Bağımsızlık</vt:lpstr>
      <vt:lpstr>Veri Tasarımı</vt:lpstr>
      <vt:lpstr>Veri tasarımında dikkat edilecek konular</vt:lpstr>
      <vt:lpstr>Yapısal Tasarım</vt:lpstr>
      <vt:lpstr>AYRINTI TASARIM- Süreç Tasarımı</vt:lpstr>
      <vt:lpstr>Yapısal Program Yapıları</vt:lpstr>
      <vt:lpstr>Karar Tabloları</vt:lpstr>
      <vt:lpstr>Program Tanımlama Dili</vt:lpstr>
      <vt:lpstr>Tasarlanması Gereken Ortak Alt Sistemler</vt:lpstr>
      <vt:lpstr>Yetkilendirme Alt Sistemi</vt:lpstr>
      <vt:lpstr>Güvenlik Alt Sistemi</vt:lpstr>
      <vt:lpstr>Yedekleme Alt Sistemi</vt:lpstr>
      <vt:lpstr>PowerPoint Sunusu</vt:lpstr>
      <vt:lpstr>Arşiv Alt Sistemi</vt:lpstr>
      <vt:lpstr>Dönüştürme Alt Sistemi</vt:lpstr>
      <vt:lpstr>Dönüştürme Alt Sistemi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AnkaraUni</dc:creator>
  <cp:lastModifiedBy>CASPER</cp:lastModifiedBy>
  <cp:revision>5</cp:revision>
  <dcterms:created xsi:type="dcterms:W3CDTF">2018-06-13T11:32:39Z</dcterms:created>
  <dcterms:modified xsi:type="dcterms:W3CDTF">2025-05-14T11:22:02Z</dcterms:modified>
</cp:coreProperties>
</file>