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7" r:id="rId5"/>
    <p:sldId id="486" r:id="rId6"/>
    <p:sldId id="487" r:id="rId7"/>
    <p:sldId id="488" r:id="rId8"/>
    <p:sldId id="542" r:id="rId9"/>
    <p:sldId id="543" r:id="rId10"/>
    <p:sldId id="366" r:id="rId11"/>
    <p:sldId id="490" r:id="rId12"/>
    <p:sldId id="492" r:id="rId13"/>
    <p:sldId id="493" r:id="rId14"/>
    <p:sldId id="396" r:id="rId15"/>
    <p:sldId id="367" r:id="rId16"/>
    <p:sldId id="503" r:id="rId17"/>
    <p:sldId id="504" r:id="rId18"/>
    <p:sldId id="505" r:id="rId19"/>
    <p:sldId id="507" r:id="rId20"/>
    <p:sldId id="506" r:id="rId21"/>
    <p:sldId id="509" r:id="rId22"/>
    <p:sldId id="512" r:id="rId23"/>
    <p:sldId id="508" r:id="rId24"/>
    <p:sldId id="510" r:id="rId25"/>
    <p:sldId id="511" r:id="rId26"/>
    <p:sldId id="466" r:id="rId27"/>
    <p:sldId id="467" r:id="rId28"/>
    <p:sldId id="472" r:id="rId29"/>
    <p:sldId id="449" r:id="rId30"/>
    <p:sldId id="427" r:id="rId31"/>
    <p:sldId id="433" r:id="rId32"/>
    <p:sldId id="443" r:id="rId33"/>
    <p:sldId id="429" r:id="rId34"/>
    <p:sldId id="435" r:id="rId35"/>
    <p:sldId id="452" r:id="rId36"/>
    <p:sldId id="453" r:id="rId3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791" autoAdjust="0"/>
  </p:normalViewPr>
  <p:slideViewPr>
    <p:cSldViewPr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62D67-85FF-4C75-9617-F3A43D7D72F8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7B587-C838-4B17-91B7-604559B97AA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51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7D3DA6D-3AAD-4CEF-A459-46205EA78C28}" type="slidenum">
              <a:rPr lang="en-US" altLang="tr-TR"/>
              <a:pPr eaLnBrk="1" hangingPunct="1"/>
              <a:t>2</a:t>
            </a:fld>
            <a:endParaRPr lang="en-US" altLang="tr-T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389446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92B723-2E04-4744-99EE-659AE4F7C00C}" type="slidenum">
              <a:rPr lang="en-US" altLang="tr-TR" sz="1200"/>
              <a:pPr eaLnBrk="1" hangingPunct="1"/>
              <a:t>28</a:t>
            </a:fld>
            <a:endParaRPr lang="en-US" altLang="tr-TR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93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77790-E04E-4B69-8305-F5034421A2DA}" type="slidenum">
              <a:rPr lang="en-US" altLang="tr-TR" sz="1200"/>
              <a:pPr eaLnBrk="1" hangingPunct="1"/>
              <a:t>31</a:t>
            </a:fld>
            <a:endParaRPr lang="en-US" altLang="tr-T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77790-E04E-4B69-8305-F5034421A2DA}" type="slidenum">
              <a:rPr lang="en-US" altLang="tr-TR" sz="1200"/>
              <a:pPr eaLnBrk="1" hangingPunct="1"/>
              <a:t>32</a:t>
            </a:fld>
            <a:endParaRPr lang="en-US" altLang="tr-T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777790-E04E-4B69-8305-F5034421A2DA}" type="slidenum">
              <a:rPr lang="en-US" altLang="tr-TR" sz="1200"/>
              <a:pPr eaLnBrk="1" hangingPunct="1"/>
              <a:t>33</a:t>
            </a:fld>
            <a:endParaRPr lang="en-US" altLang="tr-TR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0321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487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055D1CF-0681-4DDA-9CBC-73CB00823BEC}" type="slidenum">
              <a:rPr lang="en-US" altLang="tr-TR" sz="1200"/>
              <a:pPr eaLnBrk="1" hangingPunct="1"/>
              <a:t>9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9926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EBB2C1-8ED5-4096-A9B0-ED5C6247A156}" type="slidenum">
              <a:rPr lang="en-US" altLang="tr-TR" sz="1200"/>
              <a:pPr eaLnBrk="1" hangingPunct="1"/>
              <a:t>10</a:t>
            </a:fld>
            <a:endParaRPr lang="en-US" altLang="tr-TR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156277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A4B113A-7557-47EE-8425-E833F22ACD10}" type="slidenum">
              <a:rPr lang="en-US" altLang="tr-TR" sz="1200"/>
              <a:pPr eaLnBrk="1" hangingPunct="1"/>
              <a:t>23</a:t>
            </a:fld>
            <a:endParaRPr lang="en-US" altLang="tr-TR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025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01E3D0C-550B-4F3C-A835-18FCAC1E8EE2}" type="slidenum">
              <a:rPr lang="en-US" altLang="tr-TR" sz="1200"/>
              <a:pPr eaLnBrk="1" hangingPunct="1"/>
              <a:t>24</a:t>
            </a:fld>
            <a:endParaRPr lang="en-US" altLang="tr-TR" sz="120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32140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CFFDCED-7216-46F7-AA5F-1C20732A6019}" type="slidenum">
              <a:rPr lang="en-US" altLang="tr-TR"/>
              <a:pPr eaLnBrk="1" hangingPunct="1"/>
              <a:t>25</a:t>
            </a:fld>
            <a:endParaRPr lang="en-US" altLang="tr-TR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79660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493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23.04.2024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30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image" Target="../media/image42.emf"/><Relationship Id="rId4" Type="http://schemas.openxmlformats.org/officeDocument/2006/relationships/image" Target="../media/image41.emf"/><Relationship Id="rId9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1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6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11.jpe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8.wmf"/><Relationship Id="rId2" Type="http://schemas.openxmlformats.org/officeDocument/2006/relationships/notesSlide" Target="../notesSlides/notesSlide4.xml"/><Relationship Id="rId16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GRAFİK ÇIKTI </a:t>
            </a:r>
            <a:r>
              <a:rPr lang="tr-T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ÖĞELERİ</a:t>
            </a: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857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/>
              <a:t>Renk İndeksleme</a:t>
            </a:r>
            <a:endParaRPr lang="en-US" altLang="tr-TR" dirty="0"/>
          </a:p>
        </p:txBody>
      </p:sp>
      <p:pic>
        <p:nvPicPr>
          <p:cNvPr id="16387" name="AADGGZR0.jpg" descr="AADGGZR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5"/>
          <a:stretch/>
        </p:blipFill>
        <p:spPr bwMode="auto">
          <a:xfrm>
            <a:off x="971600" y="3980193"/>
            <a:ext cx="7279977" cy="261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484784"/>
            <a:ext cx="8075240" cy="27363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altLang="tr-TR"/>
              <a:t>Renk </a:t>
            </a:r>
            <a:r>
              <a:rPr lang="en-US" altLang="tr-TR"/>
              <a:t>çevrim</a:t>
            </a:r>
            <a:r>
              <a:rPr lang="tr-TR" altLang="tr-TR"/>
              <a:t> </a:t>
            </a:r>
            <a:r>
              <a:rPr lang="tr-TR" altLang="tr-TR" dirty="0"/>
              <a:t>tablosu </a:t>
            </a:r>
            <a:r>
              <a:rPr lang="en-US" altLang="tr-TR" dirty="0"/>
              <a:t>24 bit</a:t>
            </a:r>
            <a:r>
              <a:rPr lang="tr-TR" altLang="tr-TR" dirty="0" err="1"/>
              <a:t>lik</a:t>
            </a:r>
            <a:r>
              <a:rPr lang="tr-TR" altLang="tr-TR" dirty="0"/>
              <a:t> renk girdileri içerir.</a:t>
            </a:r>
          </a:p>
          <a:p>
            <a:pPr>
              <a:lnSpc>
                <a:spcPct val="120000"/>
              </a:lnSpc>
            </a:pPr>
            <a:r>
              <a:rPr lang="tr-TR" altLang="tr-TR" dirty="0"/>
              <a:t>Tablo girdilerine çerçeve tamponundaki 8 bitlik değerlerle indeksleme yapılır.</a:t>
            </a:r>
          </a:p>
          <a:p>
            <a:pPr lvl="1">
              <a:lnSpc>
                <a:spcPct val="120000"/>
              </a:lnSpc>
            </a:pPr>
            <a:r>
              <a:rPr lang="tr-TR" altLang="tr-TR" dirty="0"/>
              <a:t>Çerçeve tamponu </a:t>
            </a:r>
            <a:r>
              <a:rPr lang="en-US" altLang="tr-TR" dirty="0"/>
              <a:t>(</a:t>
            </a:r>
            <a:r>
              <a:rPr lang="en-US" altLang="tr-TR" i="1" dirty="0"/>
              <a:t>x</a:t>
            </a:r>
            <a:r>
              <a:rPr lang="en-US" altLang="tr-TR" dirty="0"/>
              <a:t>, </a:t>
            </a:r>
            <a:r>
              <a:rPr lang="en-US" altLang="tr-TR" i="1" dirty="0"/>
              <a:t>y</a:t>
            </a:r>
            <a:r>
              <a:rPr lang="en-US" altLang="tr-TR" dirty="0"/>
              <a:t>) </a:t>
            </a:r>
            <a:r>
              <a:rPr lang="tr-TR" altLang="tr-TR" dirty="0"/>
              <a:t>piksel konumundaki 196 değeri ile tablodaki tamsayı değeri 2081 (onaltılık sistemde</a:t>
            </a:r>
            <a:r>
              <a:rPr lang="en-US" altLang="tr-TR" dirty="0"/>
              <a:t> 0x0821</a:t>
            </a:r>
            <a:r>
              <a:rPr lang="tr-TR" altLang="tr-TR" dirty="0"/>
              <a:t>) değerine referans verir.</a:t>
            </a:r>
          </a:p>
          <a:p>
            <a:pPr lvl="1">
              <a:lnSpc>
                <a:spcPct val="120000"/>
              </a:lnSpc>
            </a:pPr>
            <a:r>
              <a:rPr lang="tr-TR" altLang="tr-TR" dirty="0"/>
              <a:t>Girdideki her bir 8-bitlik parça RGB monitördeki </a:t>
            </a:r>
            <a:r>
              <a:rPr lang="tr-TR" altLang="tr-TR"/>
              <a:t>üç </a:t>
            </a:r>
            <a:r>
              <a:rPr lang="en-US" altLang="tr-TR"/>
              <a:t>rengin </a:t>
            </a:r>
            <a:r>
              <a:rPr lang="tr-TR" altLang="tr-TR"/>
              <a:t>yoğunluğunu </a:t>
            </a:r>
            <a:r>
              <a:rPr lang="tr-TR" altLang="tr-TR" dirty="0"/>
              <a:t>kontrol eder</a:t>
            </a:r>
            <a:r>
              <a:rPr lang="en-US" altLang="tr-TR" dirty="0"/>
              <a:t>.</a:t>
            </a:r>
            <a:endParaRPr lang="tr-TR" altLang="tr-TR" dirty="0"/>
          </a:p>
        </p:txBody>
      </p:sp>
    </p:spTree>
    <p:extLst>
      <p:ext uri="{BB962C8B-B14F-4D97-AF65-F5344CB8AC3E}">
        <p14:creationId xmlns:p14="http://schemas.microsoft.com/office/powerpoint/2010/main" val="1343010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veya Çift </a:t>
            </a:r>
            <a:r>
              <a:rPr lang="tr-TR" dirty="0" err="1"/>
              <a:t>Tamponlama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GLUT_SINGLE </a:t>
            </a:r>
            <a:r>
              <a:rPr lang="tr-TR" sz="2400" dirty="0"/>
              <a:t>ve </a:t>
            </a:r>
            <a:r>
              <a:rPr lang="en-US" sz="2400" dirty="0"/>
              <a:t>GLUT_DOUBLE </a:t>
            </a:r>
            <a:r>
              <a:rPr lang="tr-TR" sz="2400" dirty="0"/>
              <a:t>tek veya çift </a:t>
            </a:r>
            <a:r>
              <a:rPr lang="tr-TR" sz="2400" dirty="0" err="1"/>
              <a:t>tamponlama</a:t>
            </a:r>
            <a:r>
              <a:rPr lang="tr-TR" sz="2400" dirty="0"/>
              <a:t> isteğini ifade eder.</a:t>
            </a:r>
            <a:endParaRPr lang="en-US" sz="2400" dirty="0"/>
          </a:p>
          <a:p>
            <a:r>
              <a:rPr lang="tr-TR" sz="2400"/>
              <a:t>Tarama grafik sistemlerinde </a:t>
            </a:r>
            <a:endParaRPr lang="en-US" sz="2400"/>
          </a:p>
          <a:p>
            <a:pPr lvl="1"/>
            <a:r>
              <a:rPr lang="en-US" sz="2000"/>
              <a:t>Ç</a:t>
            </a:r>
            <a:r>
              <a:rPr lang="tr-TR" sz="2000"/>
              <a:t>erçeve </a:t>
            </a:r>
            <a:r>
              <a:rPr lang="tr-TR" sz="2000" dirty="0"/>
              <a:t>tamponuna yazılan herhangi bir şey hemen ekrana aktarılır.</a:t>
            </a:r>
          </a:p>
          <a:p>
            <a:pPr lvl="1"/>
            <a:r>
              <a:rPr lang="tr-TR" sz="2000"/>
              <a:t>Bu işlem</a:t>
            </a:r>
            <a:r>
              <a:rPr lang="en-US" sz="2000"/>
              <a:t> genellikle</a:t>
            </a:r>
            <a:r>
              <a:rPr lang="tr-TR" sz="2000"/>
              <a:t> 30 </a:t>
            </a:r>
            <a:r>
              <a:rPr lang="tr-TR" sz="2000" dirty="0"/>
              <a:t>ila </a:t>
            </a:r>
            <a:r>
              <a:rPr lang="tr-TR" sz="2000"/>
              <a:t>60 Hz</a:t>
            </a:r>
            <a:r>
              <a:rPr lang="en-US" sz="2000"/>
              <a:t> frekansında</a:t>
            </a:r>
            <a:r>
              <a:rPr lang="tr-TR" sz="2000"/>
              <a:t> </a:t>
            </a:r>
            <a:r>
              <a:rPr lang="tr-TR" sz="2000" dirty="0"/>
              <a:t>tekrar eder.</a:t>
            </a:r>
          </a:p>
          <a:p>
            <a:pPr marL="971550" lvl="1" indent="-514350">
              <a:buFont typeface="+mj-lt"/>
              <a:buAutoNum type="arabicPeriod"/>
            </a:pPr>
            <a:endParaRPr lang="tr-TR" sz="2000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53" y="3864915"/>
            <a:ext cx="3630330" cy="2480935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645024"/>
            <a:ext cx="3552825" cy="3095625"/>
          </a:xfrm>
          <a:prstGeom prst="rect">
            <a:avLst/>
          </a:prstGeom>
        </p:spPr>
      </p:pic>
      <p:cxnSp>
        <p:nvCxnSpPr>
          <p:cNvPr id="6" name="Straight Arrow Connector 8"/>
          <p:cNvCxnSpPr/>
          <p:nvPr/>
        </p:nvCxnSpPr>
        <p:spPr>
          <a:xfrm>
            <a:off x="4117653" y="4788024"/>
            <a:ext cx="8143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47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 veya Çift </a:t>
            </a:r>
            <a:r>
              <a:rPr lang="tr-TR" dirty="0" err="1"/>
              <a:t>Tamponlama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tr-TR" sz="2400" dirty="0"/>
              <a:t>Çerçeve tamponunu güncellemek için iki </a:t>
            </a:r>
            <a:r>
              <a:rPr lang="tr-TR" sz="2400"/>
              <a:t>seçenek vardır</a:t>
            </a:r>
            <a:r>
              <a:rPr lang="en-US" sz="2400"/>
              <a:t>.</a:t>
            </a:r>
            <a:endParaRPr lang="tr-TR" sz="2400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/>
            </a:pPr>
            <a:r>
              <a:rPr lang="tr-TR" sz="2000" dirty="0"/>
              <a:t>Önce eski içerik tüm pikseller tek </a:t>
            </a:r>
            <a:r>
              <a:rPr lang="tr-TR" sz="2000"/>
              <a:t>renge (</a:t>
            </a:r>
            <a:r>
              <a:rPr lang="en-US" sz="2000"/>
              <a:t>mesela</a:t>
            </a:r>
            <a:r>
              <a:rPr lang="tr-TR" sz="2000"/>
              <a:t> </a:t>
            </a:r>
            <a:r>
              <a:rPr lang="tr-TR" sz="2000" dirty="0"/>
              <a:t>siyah) çevrilerek temizlenir.  Sonra yeni içerik çizilir.</a:t>
            </a:r>
          </a:p>
          <a:p>
            <a:pPr marL="1195388" lvl="1">
              <a:lnSpc>
                <a:spcPct val="110000"/>
              </a:lnSpc>
              <a:tabLst>
                <a:tab pos="1195388" algn="l"/>
              </a:tabLst>
            </a:pPr>
            <a:r>
              <a:rPr lang="en-US" sz="2000" dirty="0"/>
              <a:t>B</a:t>
            </a:r>
            <a:r>
              <a:rPr lang="tr-TR" sz="2000"/>
              <a:t>u </a:t>
            </a:r>
            <a:r>
              <a:rPr lang="tr-TR" sz="2000" dirty="0"/>
              <a:t>hızlı şekilde yapılsa da görüntüde fark edilebilir bir dalgalanma oluşur.</a:t>
            </a:r>
          </a:p>
          <a:p>
            <a:pPr marL="971550" lvl="1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tr-TR" sz="2000" dirty="0"/>
              <a:t>Ön tampon</a:t>
            </a:r>
            <a:r>
              <a:rPr lang="en-US" sz="2000" dirty="0"/>
              <a:t> </a:t>
            </a:r>
            <a:r>
              <a:rPr lang="tr-TR" sz="2000" dirty="0"/>
              <a:t>görüntülemede </a:t>
            </a:r>
            <a:r>
              <a:rPr lang="tr-TR" sz="2000"/>
              <a:t>kullanılırken arka </a:t>
            </a:r>
            <a:r>
              <a:rPr lang="tr-TR" sz="2000" dirty="0"/>
              <a:t>tampon çizim için kullanılır. Görüntüyü güncellemek için tamponlar yer değiştirir.</a:t>
            </a:r>
            <a:endParaRPr lang="en-US" sz="2000" dirty="0"/>
          </a:p>
          <a:p>
            <a:pPr marL="971550" lvl="1" indent="-514350">
              <a:lnSpc>
                <a:spcPct val="110000"/>
              </a:lnSpc>
              <a:buFont typeface="+mj-lt"/>
              <a:buAutoNum type="arabicPeriod" startAt="2"/>
            </a:pP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557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Gamma Düzeltmesi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Uygun bir gamma değeriyle görüntüler ekrana gönderilmeden önce düzeltilebilir.</a:t>
            </a:r>
          </a:p>
          <a:p>
            <a:pPr lvl="1"/>
            <a:r>
              <a:rPr lang="en-US" sz="2000"/>
              <a:t>I’ düzeltilmiş görüntü yoğunluğunu ifade eder.</a:t>
            </a:r>
          </a:p>
          <a:p>
            <a:pPr lvl="1"/>
            <a:endParaRPr lang="en-US" sz="2000"/>
          </a:p>
          <a:p>
            <a:endParaRPr lang="tr-TR" sz="2400" dirty="0"/>
          </a:p>
          <a:p>
            <a:pPr marL="971550" lvl="1" indent="-514350">
              <a:buFont typeface="+mj-lt"/>
              <a:buAutoNum type="arabicPeriod"/>
            </a:pPr>
            <a:endParaRPr lang="tr-TR" sz="20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2852936"/>
            <a:ext cx="5591175" cy="3609975"/>
          </a:xfrm>
          <a:prstGeom prst="rect">
            <a:avLst/>
          </a:prstGeom>
        </p:spPr>
      </p:pic>
      <p:pic>
        <p:nvPicPr>
          <p:cNvPr id="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24" y="2954314"/>
            <a:ext cx="2276901" cy="866775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56" y="3821089"/>
            <a:ext cx="3153918" cy="2917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988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Genel Parlaklık ve Kontrast Ayarı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Görüntü yoğunlukları bir sabit ile çarpılıp toplanabilir.</a:t>
            </a:r>
          </a:p>
          <a:p>
            <a:pPr lvl="1"/>
            <a:r>
              <a:rPr lang="en-US" sz="2000"/>
              <a:t>I’(x,y)</a:t>
            </a:r>
            <a:r>
              <a:rPr lang="tr-TR" sz="2000"/>
              <a:t>= </a:t>
            </a:r>
            <a:r>
              <a:rPr lang="en-US" sz="2000"/>
              <a:t>aI(x,y)</a:t>
            </a:r>
            <a:r>
              <a:rPr lang="tr-TR" sz="2000"/>
              <a:t>+b</a:t>
            </a:r>
          </a:p>
          <a:p>
            <a:pPr lvl="1"/>
            <a:endParaRPr lang="en-US" sz="2000"/>
          </a:p>
          <a:p>
            <a:endParaRPr lang="tr-TR" sz="2400" dirty="0"/>
          </a:p>
          <a:p>
            <a:pPr marL="971550" lvl="1" indent="-514350">
              <a:buFont typeface="+mj-lt"/>
              <a:buAutoNum type="arabicPeriod"/>
            </a:pPr>
            <a:endParaRPr lang="tr-TR" sz="20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  <a:p>
            <a:pPr marL="0" indent="0">
              <a:buFont typeface="Arial" pitchFamily="34" charset="0"/>
              <a:buNone/>
            </a:pPr>
            <a:r>
              <a:rPr lang="tr-TR"/>
              <a:t> 	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05" y="3212976"/>
            <a:ext cx="3472995" cy="3483669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871" y="3212976"/>
            <a:ext cx="3440931" cy="3451506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0068" y="2091499"/>
            <a:ext cx="2257734" cy="11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Piksel Bağlılığı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/>
                  <a:t>Sınır pikselleri haricinde her pikselin 2-B görüntü matrisinde 8 komşusu vardır.</a:t>
                </a:r>
              </a:p>
              <a:p>
                <a:pPr lvl="1"/>
                <a:r>
                  <a:rPr lang="en-US" sz="2000"/>
                  <a:t>Yatay ve düşey komşular 1 birim mesafededir.</a:t>
                </a:r>
              </a:p>
              <a:p>
                <a:pPr lvl="1"/>
                <a:r>
                  <a:rPr lang="en-US" sz="2000"/>
                  <a:t>Köşegenlerdeki komşular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/>
                  <a:t> birim mesafededir.</a:t>
                </a:r>
                <a:endParaRPr lang="tr-TR" sz="2000"/>
              </a:p>
              <a:p>
                <a:pPr lvl="1"/>
                <a:endParaRPr lang="en-US" sz="2000"/>
              </a:p>
              <a:p>
                <a:endParaRPr lang="tr-TR" sz="2400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tr-TR" sz="20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078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  <a:p>
            <a:pPr marL="0" indent="0">
              <a:buFont typeface="Arial" pitchFamily="34" charset="0"/>
              <a:buNone/>
            </a:pPr>
            <a:r>
              <a:rPr lang="tr-TR"/>
              <a:t> 	</a:t>
            </a:r>
            <a:endParaRPr lang="tr-TR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51520" y="3513514"/>
            <a:ext cx="5400600" cy="3596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356567" y="4437112"/>
            <a:ext cx="3672408" cy="1162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41774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Çözünürlüğü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/>
                  <a:t>Yoğunluk çözünürlüğü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Her piksel sadece renkler veya yoğunluklar için «derinlik» bitleri içerir.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8-bit veya 16-bit gibi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tr-TR" dirty="0"/>
                  <a:t>Uzay çözünürlüğü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/>
                  <a:t>Görüntü </a:t>
                </a:r>
                <a:r>
                  <a:rPr lang="tr-TR"/>
                  <a:t>sadece </a:t>
                </a:r>
                <a:r>
                  <a:rPr lang="en-US"/>
                  <a:t>(</a:t>
                </a:r>
                <a:r>
                  <a:rPr lang="tr-TR"/>
                  <a:t>en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tr-TR" dirty="0"/>
                  <a:t>boy</a:t>
                </a:r>
                <a:r>
                  <a:rPr lang="en-US" dirty="0"/>
                  <a:t>)</a:t>
                </a:r>
                <a:r>
                  <a:rPr lang="tr-TR"/>
                  <a:t> </a:t>
                </a:r>
                <a:r>
                  <a:rPr lang="en-US"/>
                  <a:t>adet </a:t>
                </a:r>
                <a:r>
                  <a:rPr lang="tr-TR"/>
                  <a:t>piksel </a:t>
                </a:r>
                <a:r>
                  <a:rPr lang="tr-TR" dirty="0"/>
                  <a:t>içerir.</a:t>
                </a: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tr-TR" dirty="0"/>
                  <a:t>Zaman çözünürlüğü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/>
                  <a:t>Monitör</a:t>
                </a:r>
                <a:r>
                  <a:rPr lang="en-US"/>
                  <a:t>,</a:t>
                </a:r>
                <a:r>
                  <a:rPr lang="tr-TR"/>
                  <a:t> </a:t>
                </a:r>
                <a:r>
                  <a:rPr lang="tr-TR" dirty="0"/>
                  <a:t>görüntüleri </a:t>
                </a:r>
                <a:r>
                  <a:rPr lang="tr-TR"/>
                  <a:t>sadece </a:t>
                </a:r>
                <a:r>
                  <a:rPr lang="en-US"/>
                  <a:t>belirli </a:t>
                </a:r>
                <a:r>
                  <a:rPr lang="tr-TR"/>
                  <a:t>bir </a:t>
                </a:r>
                <a:r>
                  <a:rPr lang="en-US"/>
                  <a:t>frekanst</a:t>
                </a:r>
                <a:r>
                  <a:rPr lang="tr-TR"/>
                  <a:t>a </a:t>
                </a:r>
                <a:r>
                  <a:rPr lang="tr-TR" dirty="0"/>
                  <a:t>(Hertz-</a:t>
                </a:r>
                <a:r>
                  <a:rPr lang="en-US" dirty="0"/>
                  <a:t>Hz</a:t>
                </a:r>
                <a:r>
                  <a:rPr lang="tr-TR" dirty="0"/>
                  <a:t>) günceller.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tr-TR" dirty="0"/>
                  <a:t>İnsan beyni 24 ila 48 </a:t>
                </a:r>
                <a:r>
                  <a:rPr lang="tr-TR"/>
                  <a:t>Hz </a:t>
                </a:r>
                <a:r>
                  <a:rPr lang="en-US"/>
                  <a:t>frekansında</a:t>
                </a:r>
                <a:r>
                  <a:rPr lang="tr-TR"/>
                  <a:t> </a:t>
                </a:r>
                <a:r>
                  <a:rPr lang="tr-TR" dirty="0"/>
                  <a:t>gerçekliği anlayabilir.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tr-TR" dirty="0"/>
                  <a:t>En fazla 40 Hz’i ayırt edebilse de 60 Hz’e kadar görebilir.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tr-TR"/>
                  <a:t>Hz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/>
                  <a:t> </a:t>
                </a:r>
                <a:r>
                  <a:rPr lang="tr-TR"/>
                  <a:t>çerçeve/sn</a:t>
                </a:r>
                <a:r>
                  <a:rPr lang="tr-TR" dirty="0"/>
                  <a:t>, </a:t>
                </a:r>
                <a:r>
                  <a:rPr lang="tr-TR" dirty="0" err="1"/>
                  <a:t>frame</a:t>
                </a:r>
                <a:r>
                  <a:rPr lang="tr-TR" dirty="0"/>
                  <a:t> </a:t>
                </a:r>
                <a:r>
                  <a:rPr lang="tr-TR" dirty="0" err="1"/>
                  <a:t>per</a:t>
                </a:r>
                <a:r>
                  <a:rPr lang="tr-TR" dirty="0"/>
                  <a:t> </a:t>
                </a:r>
                <a:r>
                  <a:rPr lang="tr-TR" dirty="0" err="1"/>
                  <a:t>second</a:t>
                </a:r>
                <a:r>
                  <a:rPr lang="tr-TR" dirty="0"/>
                  <a:t> (</a:t>
                </a:r>
                <a:r>
                  <a:rPr lang="tr-TR" dirty="0" err="1"/>
                  <a:t>fps</a:t>
                </a:r>
                <a:r>
                  <a:rPr lang="tr-TR" dirty="0"/>
                  <a:t>)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53136"/>
              </a:xfrm>
              <a:blipFill>
                <a:blip r:embed="rId2"/>
                <a:stretch>
                  <a:fillRect l="-1037" t="-1005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418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Görüntü Örnekleme 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Görüntü örnekleme hataları beraberinde getirir.</a:t>
            </a:r>
          </a:p>
          <a:p>
            <a:pPr lvl="1"/>
            <a:r>
              <a:rPr lang="en-US" sz="2000"/>
              <a:t>Sınırlı yoğunluk çözünürlüğü kaynaklı hatalar (kuantizasyon hatası)</a:t>
            </a:r>
          </a:p>
          <a:p>
            <a:pPr lvl="1"/>
            <a:r>
              <a:rPr lang="en-US" sz="2000"/>
              <a:t>Sınırlı uzay çözünürlüğü kaynaklı hatalar (örtüşme-aliasing)</a:t>
            </a:r>
          </a:p>
          <a:p>
            <a:pPr lvl="1"/>
            <a:endParaRPr lang="en-US" sz="2000"/>
          </a:p>
          <a:p>
            <a:endParaRPr lang="tr-TR" sz="2400" dirty="0"/>
          </a:p>
          <a:p>
            <a:pPr marL="971550" lvl="1" indent="-514350">
              <a:buFont typeface="+mj-lt"/>
              <a:buAutoNum type="arabicPeriod"/>
            </a:pPr>
            <a:endParaRPr lang="tr-TR" sz="20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  <a:p>
            <a:pPr marL="0" indent="0">
              <a:buFont typeface="Arial" pitchFamily="34" charset="0"/>
              <a:buNone/>
            </a:pPr>
            <a:r>
              <a:rPr lang="tr-TR"/>
              <a:t> 	</a:t>
            </a:r>
            <a:endParaRPr lang="tr-TR" dirty="0"/>
          </a:p>
        </p:txBody>
      </p:sp>
      <p:pic>
        <p:nvPicPr>
          <p:cNvPr id="8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26474"/>
            <a:ext cx="2562225" cy="2899689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345382" y="4077072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Örnekleme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3370487" y="5112336"/>
            <a:ext cx="313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Yeniden üretme (Hataları içerir)</a:t>
            </a:r>
          </a:p>
        </p:txBody>
      </p:sp>
    </p:spTree>
    <p:extLst>
      <p:ext uri="{BB962C8B-B14F-4D97-AF65-F5344CB8AC3E}">
        <p14:creationId xmlns:p14="http://schemas.microsoft.com/office/powerpoint/2010/main" val="4293392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Seyrek ve Sık Örnekleme</a:t>
            </a:r>
            <a:endParaRPr lang="tr-TR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116013" y="1544638"/>
            <a:ext cx="6551612" cy="4906962"/>
          </a:xfrm>
        </p:spPr>
      </p:pic>
    </p:spTree>
    <p:extLst>
      <p:ext uri="{BB962C8B-B14F-4D97-AF65-F5344CB8AC3E}">
        <p14:creationId xmlns:p14="http://schemas.microsoft.com/office/powerpoint/2010/main" val="25162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Örtüşme ve Örtüşme Önleme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Örtüşmeyi önlemek için her pikselin değeri komşuluğundaki piksellerin yoğunluklarının ortalaması ile değiştirilir.</a:t>
            </a:r>
            <a:endParaRPr lang="en-US" sz="2000"/>
          </a:p>
          <a:p>
            <a:pPr lvl="1"/>
            <a:endParaRPr lang="en-US" sz="2000"/>
          </a:p>
          <a:p>
            <a:endParaRPr lang="tr-TR" sz="2400" dirty="0"/>
          </a:p>
          <a:p>
            <a:pPr marL="971550" lvl="1" indent="-514350">
              <a:buFont typeface="+mj-lt"/>
              <a:buAutoNum type="arabicPeriod"/>
            </a:pPr>
            <a:endParaRPr lang="tr-TR" sz="20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tr-TR"/>
          </a:p>
          <a:p>
            <a:pPr marL="0" indent="0">
              <a:buFont typeface="Arial" pitchFamily="34" charset="0"/>
              <a:buNone/>
            </a:pPr>
            <a:r>
              <a:rPr lang="tr-TR"/>
              <a:t> 	</a:t>
            </a:r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>
            <a:off x="6423418" y="3403019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Aliased</a:t>
            </a:r>
          </a:p>
        </p:txBody>
      </p:sp>
      <p:sp>
        <p:nvSpPr>
          <p:cNvPr id="11" name="Metin kutusu 10"/>
          <p:cNvSpPr txBox="1"/>
          <p:nvPr/>
        </p:nvSpPr>
        <p:spPr>
          <a:xfrm>
            <a:off x="6448523" y="4438283"/>
            <a:ext cx="12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Anti-aliased</a:t>
            </a:r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167" y="2852936"/>
            <a:ext cx="4476750" cy="2457450"/>
          </a:xfrm>
          <a:prstGeom prst="rect">
            <a:avLst/>
          </a:prstGeom>
        </p:spPr>
      </p:pic>
      <p:pic>
        <p:nvPicPr>
          <p:cNvPr id="10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957" y="5320872"/>
            <a:ext cx="2562497" cy="121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AADGHVQ0.jpg" descr="AADGHVQ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9"/>
          <a:stretch/>
        </p:blipFill>
        <p:spPr bwMode="auto">
          <a:xfrm>
            <a:off x="611559" y="2492897"/>
            <a:ext cx="8226425" cy="3872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Koordinat Temsilleri</a:t>
            </a:r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48680"/>
          </a:xfrm>
        </p:spPr>
        <p:txBody>
          <a:bodyPr>
            <a:normAutofit fontScale="77500" lnSpcReduction="20000"/>
          </a:bodyPr>
          <a:lstStyle/>
          <a:p>
            <a:r>
              <a:rPr lang="tr-TR" altLang="tr-TR" dirty="0"/>
              <a:t>Üç boyutlu bir sahne için model koordinatlarından cihaz koordinatlarına olan dönüşümlerin sırası</a:t>
            </a:r>
          </a:p>
        </p:txBody>
      </p:sp>
    </p:spTree>
    <p:extLst>
      <p:ext uri="{BB962C8B-B14F-4D97-AF65-F5344CB8AC3E}">
        <p14:creationId xmlns:p14="http://schemas.microsoft.com/office/powerpoint/2010/main" val="354588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Uzay Çözünürlüğü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203848" y="4089058"/>
                <a:ext cx="5482952" cy="246003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/>
                  <a:t>Aynı fiziki boyuta sahip görüntüler </a:t>
                </a:r>
                <a:r>
                  <a:rPr lang="tr-TR"/>
                  <a:t>(3.6''x3.6'')</a:t>
                </a:r>
                <a:endParaRPr lang="tr-TR" dirty="0"/>
              </a:p>
              <a:p>
                <a:r>
                  <a:rPr lang="en-US"/>
                  <a:t>Fakat farklı çözünürlükler</a:t>
                </a:r>
                <a:endParaRPr lang="tr-TR" dirty="0"/>
              </a:p>
              <a:p>
                <a:r>
                  <a:rPr lang="en-US"/>
                  <a:t>Uzay çözünürlüğü</a:t>
                </a:r>
                <a:r>
                  <a:rPr lang="tr-TR"/>
                  <a:t> </a:t>
                </a:r>
                <a:r>
                  <a:rPr lang="tr-T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𝑝𝑖𝑘𝑠𝑒𝑙𝑙𝑒𝑟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𝑏𝑖𝑟𝑖𝑚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𝑓𝑖𝑧𝑖𝑘𝑖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𝑏𝑜𝑦𝑢𝑡</m:t>
                        </m:r>
                      </m:den>
                    </m:f>
                  </m:oMath>
                </a14:m>
                <a:endParaRPr lang="tr-TR" dirty="0"/>
              </a:p>
              <a:p>
                <a:r>
                  <a:rPr lang="en-US"/>
                  <a:t>Çözünürlük birimleri</a:t>
                </a:r>
                <a:endParaRPr lang="tr-TR" dirty="0"/>
              </a:p>
              <a:p>
                <a:pPr lvl="1"/>
                <a:r>
                  <a:rPr lang="tr-TR" dirty="0" err="1"/>
                  <a:t>dpi</a:t>
                </a:r>
                <a:r>
                  <a:rPr lang="tr-TR" dirty="0"/>
                  <a:t>: </a:t>
                </a:r>
                <a:r>
                  <a:rPr lang="tr-TR" dirty="0" err="1"/>
                  <a:t>dots</a:t>
                </a:r>
                <a:r>
                  <a:rPr lang="tr-TR" dirty="0"/>
                  <a:t> </a:t>
                </a:r>
                <a:r>
                  <a:rPr lang="tr-TR" dirty="0" err="1"/>
                  <a:t>per</a:t>
                </a:r>
                <a:r>
                  <a:rPr lang="tr-TR" dirty="0"/>
                  <a:t> </a:t>
                </a:r>
                <a:r>
                  <a:rPr lang="tr-TR" dirty="0" err="1"/>
                  <a:t>inch</a:t>
                </a:r>
                <a:endParaRPr lang="tr-TR" dirty="0"/>
              </a:p>
              <a:p>
                <a:pPr lvl="1"/>
                <a:r>
                  <a:rPr lang="tr-TR" dirty="0" err="1"/>
                  <a:t>ppi</a:t>
                </a:r>
                <a:r>
                  <a:rPr lang="tr-TR" dirty="0"/>
                  <a:t>: </a:t>
                </a:r>
                <a:r>
                  <a:rPr lang="tr-TR" dirty="0" err="1"/>
                  <a:t>pixels</a:t>
                </a:r>
                <a:r>
                  <a:rPr lang="tr-TR" dirty="0"/>
                  <a:t> </a:t>
                </a:r>
                <a:r>
                  <a:rPr lang="tr-TR" dirty="0" err="1"/>
                  <a:t>per</a:t>
                </a:r>
                <a:r>
                  <a:rPr lang="tr-TR" dirty="0"/>
                  <a:t> </a:t>
                </a:r>
                <a:r>
                  <a:rPr lang="tr-TR" dirty="0" err="1"/>
                  <a:t>inch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3848" y="4089058"/>
                <a:ext cx="5482952" cy="2460030"/>
              </a:xfrm>
              <a:blipFill>
                <a:blip r:embed="rId2"/>
                <a:stretch>
                  <a:fillRect l="-1335" t="-4218" b="-3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34" y="1606697"/>
            <a:ext cx="2320867" cy="2328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566" y="1606697"/>
            <a:ext cx="2320867" cy="23280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176" y="1571999"/>
            <a:ext cx="2320867" cy="2328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34" y="4221088"/>
            <a:ext cx="2320867" cy="2328000"/>
          </a:xfrm>
          <a:prstGeom prst="rect">
            <a:avLst/>
          </a:prstGeom>
        </p:spPr>
      </p:pic>
      <p:sp>
        <p:nvSpPr>
          <p:cNvPr id="9" name="Metin kutusu 8"/>
          <p:cNvSpPr txBox="1"/>
          <p:nvPr/>
        </p:nvSpPr>
        <p:spPr>
          <a:xfrm>
            <a:off x="1259632" y="1274562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256x256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10" name="Metin kutusu 9"/>
          <p:cNvSpPr txBox="1"/>
          <p:nvPr/>
        </p:nvSpPr>
        <p:spPr>
          <a:xfrm>
            <a:off x="3944169" y="1259768"/>
            <a:ext cx="147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128x128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11" name="Metin kutusu 10"/>
          <p:cNvSpPr txBox="1"/>
          <p:nvPr/>
        </p:nvSpPr>
        <p:spPr>
          <a:xfrm>
            <a:off x="6628706" y="1237365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64x64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1073165" y="3893227"/>
            <a:ext cx="124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32x32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13" name="Metin kutusu 12"/>
          <p:cNvSpPr txBox="1"/>
          <p:nvPr/>
        </p:nvSpPr>
        <p:spPr>
          <a:xfrm rot="16200000">
            <a:off x="124115" y="261423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72 </a:t>
            </a:r>
            <a:r>
              <a:rPr lang="tr-TR" dirty="0" err="1"/>
              <a:t>dpi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 rot="16200000">
            <a:off x="2842821" y="263469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36 </a:t>
            </a:r>
            <a:r>
              <a:rPr lang="tr-TR" dirty="0" err="1"/>
              <a:t>dpi</a:t>
            </a:r>
            <a:endParaRPr lang="tr-TR" dirty="0"/>
          </a:p>
        </p:txBody>
      </p:sp>
      <p:sp>
        <p:nvSpPr>
          <p:cNvPr id="15" name="Metin kutusu 14"/>
          <p:cNvSpPr txBox="1"/>
          <p:nvPr/>
        </p:nvSpPr>
        <p:spPr>
          <a:xfrm rot="16200000">
            <a:off x="5615579" y="2586031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18 </a:t>
            </a:r>
            <a:r>
              <a:rPr lang="tr-TR" dirty="0" err="1"/>
              <a:t>dpi</a:t>
            </a:r>
            <a:endParaRPr lang="tr-TR" dirty="0"/>
          </a:p>
        </p:txBody>
      </p:sp>
      <p:sp>
        <p:nvSpPr>
          <p:cNvPr id="16" name="Metin kutusu 15"/>
          <p:cNvSpPr txBox="1"/>
          <p:nvPr/>
        </p:nvSpPr>
        <p:spPr>
          <a:xfrm rot="16200000">
            <a:off x="173531" y="522732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9 </a:t>
            </a:r>
            <a:r>
              <a:rPr lang="tr-TR" dirty="0" err="1"/>
              <a:t>dpi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48466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Görüntünün Bit Derinliği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05633" y="2470359"/>
            <a:ext cx="3434869" cy="3655804"/>
          </a:xfrm>
        </p:spPr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34" y="2363628"/>
            <a:ext cx="1874658" cy="188042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561" y="2363628"/>
            <a:ext cx="1874658" cy="188042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459" y="2348880"/>
            <a:ext cx="1874658" cy="188042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9750" y="2363628"/>
            <a:ext cx="1874658" cy="188042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52" y="4335295"/>
            <a:ext cx="1874658" cy="188042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4541" y="4339860"/>
            <a:ext cx="1874658" cy="188042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2401" y="4335295"/>
            <a:ext cx="1874658" cy="188042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64022" y="4333887"/>
            <a:ext cx="1873941" cy="1862787"/>
          </a:xfrm>
          <a:prstGeom prst="rect">
            <a:avLst/>
          </a:prstGeom>
        </p:spPr>
      </p:pic>
      <p:sp>
        <p:nvSpPr>
          <p:cNvPr id="12" name="Metin kutusu 11"/>
          <p:cNvSpPr txBox="1"/>
          <p:nvPr/>
        </p:nvSpPr>
        <p:spPr>
          <a:xfrm>
            <a:off x="1076669" y="204766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8 bit</a:t>
            </a:r>
          </a:p>
        </p:txBody>
      </p:sp>
      <p:sp>
        <p:nvSpPr>
          <p:cNvPr id="13" name="Metin kutusu 12"/>
          <p:cNvSpPr txBox="1"/>
          <p:nvPr/>
        </p:nvSpPr>
        <p:spPr>
          <a:xfrm>
            <a:off x="2951327" y="204766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7 bit</a:t>
            </a:r>
          </a:p>
        </p:txBody>
      </p:sp>
      <p:sp>
        <p:nvSpPr>
          <p:cNvPr id="14" name="Metin kutusu 13"/>
          <p:cNvSpPr txBox="1"/>
          <p:nvPr/>
        </p:nvSpPr>
        <p:spPr>
          <a:xfrm>
            <a:off x="4885997" y="205367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6 bit</a:t>
            </a:r>
          </a:p>
        </p:txBody>
      </p:sp>
      <p:sp>
        <p:nvSpPr>
          <p:cNvPr id="15" name="Metin kutusu 14"/>
          <p:cNvSpPr txBox="1"/>
          <p:nvPr/>
        </p:nvSpPr>
        <p:spPr>
          <a:xfrm>
            <a:off x="6830538" y="205367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5 bit</a:t>
            </a:r>
          </a:p>
        </p:txBody>
      </p:sp>
      <p:sp>
        <p:nvSpPr>
          <p:cNvPr id="16" name="Metin kutusu 15"/>
          <p:cNvSpPr txBox="1"/>
          <p:nvPr/>
        </p:nvSpPr>
        <p:spPr>
          <a:xfrm>
            <a:off x="1124912" y="62132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4 bit</a:t>
            </a:r>
          </a:p>
        </p:txBody>
      </p:sp>
      <p:sp>
        <p:nvSpPr>
          <p:cNvPr id="17" name="Metin kutusu 16"/>
          <p:cNvSpPr txBox="1"/>
          <p:nvPr/>
        </p:nvSpPr>
        <p:spPr>
          <a:xfrm>
            <a:off x="3043966" y="6213272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3 bit</a:t>
            </a:r>
          </a:p>
        </p:txBody>
      </p:sp>
      <p:sp>
        <p:nvSpPr>
          <p:cNvPr id="18" name="Metin kutusu 17"/>
          <p:cNvSpPr txBox="1"/>
          <p:nvPr/>
        </p:nvSpPr>
        <p:spPr>
          <a:xfrm>
            <a:off x="4896887" y="622802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2 bit</a:t>
            </a:r>
          </a:p>
        </p:txBody>
      </p:sp>
      <p:sp>
        <p:nvSpPr>
          <p:cNvPr id="19" name="Metin kutusu 18"/>
          <p:cNvSpPr txBox="1"/>
          <p:nvPr/>
        </p:nvSpPr>
        <p:spPr>
          <a:xfrm>
            <a:off x="6838365" y="6189791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L = 1 bit</a:t>
            </a:r>
          </a:p>
        </p:txBody>
      </p:sp>
    </p:spTree>
    <p:extLst>
      <p:ext uri="{BB962C8B-B14F-4D97-AF65-F5344CB8AC3E}">
        <p14:creationId xmlns:p14="http://schemas.microsoft.com/office/powerpoint/2010/main" val="4193069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Renkli görüntü Kuantizasyon Düzeyleri</a:t>
            </a:r>
            <a:endParaRPr lang="tr-TR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2771800" y="1916832"/>
            <a:ext cx="6480175" cy="5003800"/>
          </a:xfrm>
        </p:spPr>
      </p:pic>
      <p:sp>
        <p:nvSpPr>
          <p:cNvPr id="4" name="İçerik Yer Tutucusu 2"/>
          <p:cNvSpPr txBox="1">
            <a:spLocks/>
          </p:cNvSpPr>
          <p:nvPr/>
        </p:nvSpPr>
        <p:spPr>
          <a:xfrm>
            <a:off x="457200" y="1600200"/>
            <a:ext cx="6203032" cy="16127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/>
              <a:t>Her görüntü için kaç farklı renk oluşur?</a:t>
            </a:r>
          </a:p>
          <a:p>
            <a:pPr lvl="1"/>
            <a:r>
              <a:rPr lang="en-US" sz="2400"/>
              <a:t>Orijinal görüntüde her kanalda 8-bit vardır.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073794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853136"/>
          </a:xfrm>
        </p:spPr>
        <p:txBody>
          <a:bodyPr>
            <a:normAutofit/>
          </a:bodyPr>
          <a:lstStyle/>
          <a:p>
            <a:r>
              <a:rPr lang="tr-TR" altLang="tr-TR" sz="2400" dirty="0"/>
              <a:t>Ekran sahasının sol alt köşesine göre piksel konumları </a:t>
            </a:r>
            <a:r>
              <a:rPr lang="tr-TR" altLang="tr-TR" sz="2400" dirty="0" err="1"/>
              <a:t>adreslenir</a:t>
            </a:r>
            <a:r>
              <a:rPr lang="tr-TR" altLang="tr-TR" sz="2400" dirty="0"/>
              <a:t>.</a:t>
            </a:r>
          </a:p>
          <a:p>
            <a:r>
              <a:rPr lang="tr-TR" sz="2400" dirty="0"/>
              <a:t>Seçilen koordinat referans çerçevesinde resmin geometrisi belirlenir.</a:t>
            </a:r>
          </a:p>
          <a:p>
            <a:r>
              <a:rPr lang="tr-TR" sz="2400" dirty="0"/>
              <a:t>Çıktı öğeleri çıktı aracının gösterim sahasına denk düşen 2B düzleme yansıtılır.</a:t>
            </a:r>
          </a:p>
          <a:p>
            <a:r>
              <a:rPr lang="tr-TR" sz="2400" dirty="0" err="1"/>
              <a:t>Frame</a:t>
            </a:r>
            <a:r>
              <a:rPr lang="tr-TR" sz="2400" dirty="0"/>
              <a:t> </a:t>
            </a:r>
            <a:r>
              <a:rPr lang="tr-TR" sz="2400" dirty="0" err="1"/>
              <a:t>buffer</a:t>
            </a:r>
            <a:r>
              <a:rPr lang="tr-TR" sz="2400" dirty="0"/>
              <a:t> (çerçeve tamponu) içerisindeki tamsayılar piksel konumlarına çizgi-çevrimi ile yerleştirilir.</a:t>
            </a:r>
          </a:p>
          <a:p>
            <a:endParaRPr lang="tr-TR" sz="2400" dirty="0"/>
          </a:p>
        </p:txBody>
      </p:sp>
      <p:pic>
        <p:nvPicPr>
          <p:cNvPr id="14339" name="AADGGWZ0.jpg" descr="AADGGWZ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1"/>
          <a:stretch/>
        </p:blipFill>
        <p:spPr bwMode="auto">
          <a:xfrm>
            <a:off x="5148064" y="2060848"/>
            <a:ext cx="3289704" cy="333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OpenGL</a:t>
            </a:r>
            <a:r>
              <a:rPr lang="tr-TR" dirty="0"/>
              <a:t> Ekran Koordinatları</a:t>
            </a:r>
          </a:p>
        </p:txBody>
      </p:sp>
    </p:spTree>
    <p:extLst>
      <p:ext uri="{BB962C8B-B14F-4D97-AF65-F5344CB8AC3E}">
        <p14:creationId xmlns:p14="http://schemas.microsoft.com/office/powerpoint/2010/main" val="207566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altLang="tr-TR" dirty="0"/>
              <a:t>Kartezyen bir referans çerçevesi</a:t>
            </a:r>
            <a:endParaRPr lang="en-US" altLang="tr-TR" dirty="0"/>
          </a:p>
        </p:txBody>
      </p:sp>
      <p:pic>
        <p:nvPicPr>
          <p:cNvPr id="49155" name="AADGGWN0.jpg" descr="AADGGWN0.jpg"/>
          <p:cNvPicPr>
            <a:picLocks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0"/>
          <a:stretch/>
        </p:blipFill>
        <p:spPr bwMode="auto">
          <a:xfrm>
            <a:off x="539552" y="1484785"/>
            <a:ext cx="2863651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ikdörtgen 1"/>
          <p:cNvSpPr/>
          <p:nvPr/>
        </p:nvSpPr>
        <p:spPr>
          <a:xfrm>
            <a:off x="3779912" y="1772816"/>
            <a:ext cx="50405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tr-TR" altLang="tr-TR" sz="3000" dirty="0"/>
              <a:t>Şekilde </a:t>
            </a:r>
            <a:r>
              <a:rPr lang="tr-TR" altLang="tr-TR" sz="3000" dirty="0" err="1"/>
              <a:t>orjin</a:t>
            </a:r>
            <a:r>
              <a:rPr lang="tr-TR" altLang="tr-TR" sz="3000" dirty="0"/>
              <a:t> (0,0) video monitörünün sol alt köşesidir.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/>
              <a:t>Genelde donanım işlevlerinde ekranın sol üst köşesi </a:t>
            </a:r>
            <a:r>
              <a:rPr lang="tr-TR" sz="3000" dirty="0" err="1"/>
              <a:t>orjin</a:t>
            </a:r>
            <a:r>
              <a:rPr lang="tr-TR" sz="3000" dirty="0"/>
              <a:t> </a:t>
            </a:r>
            <a:r>
              <a:rPr lang="tr-TR" altLang="tr-TR" sz="3000" dirty="0"/>
              <a:t>(0,0) alınır</a:t>
            </a:r>
            <a:r>
              <a:rPr lang="tr-TR" sz="3000" dirty="0"/>
              <a:t>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tr-TR" sz="3000" dirty="0"/>
              <a:t>Ekran alanının sol alt köşesini referans alan piksel konumları verilmiştir.</a:t>
            </a:r>
          </a:p>
        </p:txBody>
      </p:sp>
      <p:pic>
        <p:nvPicPr>
          <p:cNvPr id="5" name="AADGGWZ0.jpg" descr="AADGGWZ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57"/>
          <a:stretch/>
        </p:blipFill>
        <p:spPr bwMode="auto">
          <a:xfrm>
            <a:off x="801786" y="4221088"/>
            <a:ext cx="2258046" cy="2330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9165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AADGHVR0.jpg" descr="AADGHVR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4"/>
          <a:stretch/>
        </p:blipFill>
        <p:spPr bwMode="auto">
          <a:xfrm>
            <a:off x="1789645" y="2086106"/>
            <a:ext cx="4813300" cy="4727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400 </a:t>
            </a:r>
            <a:r>
              <a:rPr lang="tr-TR" altLang="tr-TR" dirty="0"/>
              <a:t>x</a:t>
            </a:r>
            <a:r>
              <a:rPr lang="en-US" altLang="tr-TR" dirty="0"/>
              <a:t> 300 </a:t>
            </a:r>
            <a:r>
              <a:rPr lang="tr-TR" altLang="tr-TR" dirty="0"/>
              <a:t>Gösterim Penceresi</a:t>
            </a:r>
            <a:endParaRPr lang="tr-TR" dirty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4"/>
          </a:xfrm>
        </p:spPr>
        <p:txBody>
          <a:bodyPr>
            <a:normAutofit fontScale="85000" lnSpcReduction="10000"/>
          </a:bodyPr>
          <a:lstStyle/>
          <a:p>
            <a:r>
              <a:rPr lang="tr-TR" altLang="tr-TR" dirty="0"/>
              <a:t>Ekranın sol üst köşesine göre </a:t>
            </a:r>
            <a:r>
              <a:rPr lang="en-US" altLang="tr-TR" dirty="0"/>
              <a:t>(50, 100) </a:t>
            </a:r>
            <a:r>
              <a:rPr lang="tr-TR" altLang="tr-TR" dirty="0"/>
              <a:t>konumunda</a:t>
            </a:r>
            <a:endParaRPr lang="tr-TR" dirty="0"/>
          </a:p>
        </p:txBody>
      </p:sp>
      <p:sp>
        <p:nvSpPr>
          <p:cNvPr id="3" name="Metin kutusu 2"/>
          <p:cNvSpPr txBox="1"/>
          <p:nvPr/>
        </p:nvSpPr>
        <p:spPr>
          <a:xfrm>
            <a:off x="1762649" y="559815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(0,0)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935648" y="3336957"/>
            <a:ext cx="1497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/>
              <a:t>(400,300)</a:t>
            </a:r>
          </a:p>
        </p:txBody>
      </p:sp>
      <p:cxnSp>
        <p:nvCxnSpPr>
          <p:cNvPr id="7" name="Düz Ok Bağlayıcısı 6"/>
          <p:cNvCxnSpPr/>
          <p:nvPr/>
        </p:nvCxnSpPr>
        <p:spPr>
          <a:xfrm flipH="1">
            <a:off x="2627784" y="5213231"/>
            <a:ext cx="648072" cy="37600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5778247" y="3645024"/>
            <a:ext cx="1170017" cy="18408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8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Nokta ve </a:t>
            </a:r>
            <a:r>
              <a:rPr lang="tr-TR"/>
              <a:t>Çizgi Öğeleri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637112"/>
          </a:xfrm>
        </p:spPr>
        <p:txBody>
          <a:bodyPr>
            <a:normAutofit/>
          </a:bodyPr>
          <a:lstStyle/>
          <a:p>
            <a:r>
              <a:rPr lang="tr-TR" b="1" dirty="0"/>
              <a:t>GL_POINTS</a:t>
            </a:r>
            <a:r>
              <a:rPr lang="tr-TR" dirty="0"/>
              <a:t>: bir dizi nokta</a:t>
            </a:r>
          </a:p>
          <a:p>
            <a:endParaRPr lang="tr-TR" dirty="0"/>
          </a:p>
          <a:p>
            <a:r>
              <a:rPr lang="en-US" b="1" dirty="0"/>
              <a:t>GL_LINES</a:t>
            </a:r>
            <a:r>
              <a:rPr lang="en-US" dirty="0"/>
              <a:t>: </a:t>
            </a:r>
            <a:r>
              <a:rPr lang="tr-TR" dirty="0"/>
              <a:t>bir dizi çizgi parçası</a:t>
            </a:r>
          </a:p>
          <a:p>
            <a:endParaRPr lang="en-US" dirty="0"/>
          </a:p>
          <a:p>
            <a:r>
              <a:rPr lang="tr-TR" b="1" dirty="0"/>
              <a:t>GL_LINE_STRIP</a:t>
            </a:r>
            <a:r>
              <a:rPr lang="tr-TR" dirty="0"/>
              <a:t>: çoklu çizgi şeridi</a:t>
            </a:r>
          </a:p>
          <a:p>
            <a:endParaRPr lang="tr-TR" dirty="0"/>
          </a:p>
          <a:p>
            <a:r>
              <a:rPr lang="tr-TR" b="1" dirty="0"/>
              <a:t>GL_LINE_LOOP</a:t>
            </a:r>
            <a:r>
              <a:rPr lang="tr-TR" dirty="0"/>
              <a:t>: kapalı çoklu çizgi şeridi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1556792"/>
            <a:ext cx="1890315" cy="4561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6373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Poligon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663508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/>
              <a:t>Bir düzlem yüzeyinde 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üç veya daha fazla köşe noktası (</a:t>
            </a:r>
            <a:r>
              <a:rPr lang="en-US" i="1" dirty="0" err="1"/>
              <a:t>vert</a:t>
            </a:r>
            <a:r>
              <a:rPr lang="tr-TR" i="1" dirty="0" err="1"/>
              <a:t>ex</a:t>
            </a:r>
            <a:r>
              <a:rPr lang="tr-TR" dirty="0"/>
              <a:t>) ile 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bunları birbirine bağlayan</a:t>
            </a:r>
            <a:r>
              <a:rPr lang="en-US" i="1" dirty="0"/>
              <a:t> </a:t>
            </a:r>
            <a:r>
              <a:rPr lang="tr-TR" dirty="0"/>
              <a:t>kenar (</a:t>
            </a:r>
            <a:r>
              <a:rPr lang="tr-TR" i="1" dirty="0" err="1"/>
              <a:t>edge</a:t>
            </a:r>
            <a:r>
              <a:rPr lang="tr-TR" dirty="0"/>
              <a:t>) parçalarından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tr-TR" dirty="0"/>
              <a:t>		oluşan kapalı geometrik şekildir.</a:t>
            </a:r>
          </a:p>
          <a:p>
            <a:pPr>
              <a:lnSpc>
                <a:spcPct val="120000"/>
              </a:lnSpc>
            </a:pPr>
            <a:r>
              <a:rPr lang="en-US" i="1" dirty="0" err="1"/>
              <a:t>Standar</a:t>
            </a:r>
            <a:r>
              <a:rPr lang="tr-TR" i="1" dirty="0"/>
              <a:t>t</a:t>
            </a:r>
            <a:r>
              <a:rPr lang="en-US" i="1" dirty="0"/>
              <a:t> </a:t>
            </a:r>
            <a:r>
              <a:rPr lang="tr-TR" dirty="0"/>
              <a:t>veya </a:t>
            </a:r>
            <a:r>
              <a:rPr lang="tr-TR" i="1" dirty="0"/>
              <a:t>basit </a:t>
            </a:r>
            <a:r>
              <a:rPr lang="tr-TR" dirty="0"/>
              <a:t>poligon</a:t>
            </a:r>
            <a:r>
              <a:rPr lang="en-US" dirty="0"/>
              <a:t>: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/>
              <a:t>Kenarlar birbirleri </a:t>
            </a:r>
            <a:r>
              <a:rPr lang="tr-TR"/>
              <a:t>üzerinden geçmez</a:t>
            </a:r>
            <a:r>
              <a:rPr lang="en-US"/>
              <a:t>.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/>
              <a:t>Tek bir düzlem </a:t>
            </a:r>
            <a:r>
              <a:rPr lang="tr-TR"/>
              <a:t>üzerinde bulunur</a:t>
            </a:r>
            <a:r>
              <a:rPr lang="en-US"/>
              <a:t>.</a:t>
            </a:r>
          </a:p>
          <a:p>
            <a:pPr>
              <a:lnSpc>
                <a:spcPct val="120000"/>
              </a:lnSpc>
            </a:pPr>
            <a:r>
              <a:rPr lang="tr-TR"/>
              <a:t>Aynı düzlem üzerinde olmayan poligon köşeleri bazı yuvarlama hataları yüzünden veya eğri yüzeyleri kestirirken oluşabilir.</a:t>
            </a:r>
          </a:p>
          <a:p>
            <a:pPr lvl="1">
              <a:lnSpc>
                <a:spcPct val="120000"/>
              </a:lnSpc>
            </a:pPr>
            <a:r>
              <a:rPr lang="tr-TR"/>
              <a:t>Bu durumda yüzey ağı üçgenlere bölünür ve bu düzlem kestirimleri düzlem denklemleriyle hesaplanır.</a:t>
            </a:r>
          </a:p>
          <a:p>
            <a:pPr>
              <a:lnSpc>
                <a:spcPct val="120000"/>
              </a:lnSpc>
            </a:pPr>
            <a:endParaRPr lang="tr-T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905166" y="2662120"/>
            <a:ext cx="4319011" cy="124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6995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altLang="tr-TR" dirty="0"/>
              <a:t>Poligon</a:t>
            </a:r>
            <a:endParaRPr lang="en-US" altLang="tr-TR" dirty="0"/>
          </a:p>
        </p:txBody>
      </p:sp>
      <p:pic>
        <p:nvPicPr>
          <p:cNvPr id="28675" name="AADGHVY0.jpg" descr="AADGHV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806"/>
          <a:stretch/>
        </p:blipFill>
        <p:spPr bwMode="auto">
          <a:xfrm>
            <a:off x="971600" y="3645024"/>
            <a:ext cx="6984775" cy="22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28800"/>
                <a:ext cx="8424936" cy="2064560"/>
              </a:xfrm>
            </p:spPr>
            <p:txBody>
              <a:bodyPr>
                <a:normAutofit/>
              </a:bodyPr>
              <a:lstStyle/>
              <a:p>
                <a:r>
                  <a:rPr lang="tr-TR" altLang="tr-TR" sz="2800" dirty="0"/>
                  <a:t>Konveks poligon</a:t>
                </a:r>
              </a:p>
              <a:p>
                <a:pPr lvl="1"/>
                <a:r>
                  <a:rPr lang="tr-TR" sz="2400" dirty="0"/>
                  <a:t>Tüm açıları 180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400" dirty="0"/>
                  <a:t> den küçük</a:t>
                </a:r>
              </a:p>
              <a:p>
                <a:pPr lvl="1"/>
                <a:r>
                  <a:rPr lang="tr-TR" sz="2400" dirty="0"/>
                  <a:t>Bir doğru en fazla 2 sınır </a:t>
                </a:r>
              </a:p>
              <a:p>
                <a:pPr marL="457200" lvl="1" indent="0">
                  <a:buNone/>
                </a:pPr>
                <a:r>
                  <a:rPr lang="tr-TR" sz="2400" dirty="0"/>
                  <a:t>     noktasını keser.</a:t>
                </a:r>
              </a:p>
              <a:p>
                <a:pPr marL="457200" lvl="1" indent="0">
                  <a:buNone/>
                </a:pPr>
                <a:endParaRPr lang="tr-TR" sz="24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28800"/>
                <a:ext cx="8424936" cy="2064560"/>
              </a:xfrm>
              <a:blipFill rotWithShape="1">
                <a:blip r:embed="rId4"/>
                <a:stretch>
                  <a:fillRect l="-1230" t="-265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2"/>
              <p:cNvSpPr txBox="1">
                <a:spLocks/>
              </p:cNvSpPr>
              <p:nvPr/>
            </p:nvSpPr>
            <p:spPr>
              <a:xfrm>
                <a:off x="4572000" y="1628799"/>
                <a:ext cx="4896544" cy="2064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altLang="tr-TR" sz="2800" dirty="0"/>
                  <a:t>Konkav poligon</a:t>
                </a:r>
              </a:p>
              <a:p>
                <a:pPr lvl="1"/>
                <a:r>
                  <a:rPr lang="tr-TR" sz="2400" dirty="0"/>
                  <a:t>Herhangi bir açısı 180</a:t>
                </a:r>
                <a14:m>
                  <m:oMath xmlns:m="http://schemas.openxmlformats.org/officeDocument/2006/math">
                    <m:r>
                      <a:rPr lang="tr-TR" sz="2400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400" dirty="0"/>
                  <a:t> </a:t>
                </a:r>
                <a:r>
                  <a:rPr lang="tr-TR" sz="2400"/>
                  <a:t>den büyük</a:t>
                </a:r>
                <a:endParaRPr lang="en-US" sz="2400"/>
              </a:p>
              <a:p>
                <a:pPr lvl="1"/>
                <a:r>
                  <a:rPr lang="tr-TR" sz="2400"/>
                  <a:t>Bir doğru 2</a:t>
                </a:r>
                <a:r>
                  <a:rPr lang="en-US" sz="2400"/>
                  <a:t>’den fazla</a:t>
                </a:r>
                <a:r>
                  <a:rPr lang="tr-TR" sz="2400"/>
                  <a:t> sınır </a:t>
                </a:r>
              </a:p>
              <a:p>
                <a:pPr marL="457200" lvl="1" indent="0">
                  <a:buNone/>
                </a:pPr>
                <a:r>
                  <a:rPr lang="tr-TR" sz="2400"/>
                  <a:t>     noktasını </a:t>
                </a:r>
                <a:r>
                  <a:rPr lang="en-US" sz="2400"/>
                  <a:t>kesebilir</a:t>
                </a:r>
                <a:r>
                  <a:rPr lang="tr-TR" sz="2400"/>
                  <a:t>.</a:t>
                </a:r>
              </a:p>
            </p:txBody>
          </p:sp>
        </mc:Choice>
        <mc:Fallback xmlns="">
          <p:sp>
            <p:nvSpPr>
              <p:cNvPr id="5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28799"/>
                <a:ext cx="4896544" cy="2064561"/>
              </a:xfrm>
              <a:prstGeom prst="rect">
                <a:avLst/>
              </a:prstGeom>
              <a:blipFill>
                <a:blip r:embed="rId5"/>
                <a:stretch>
                  <a:fillRect l="-2242" t="-4720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2"/>
          <p:cNvSpPr txBox="1">
            <a:spLocks/>
          </p:cNvSpPr>
          <p:nvPr/>
        </p:nvSpPr>
        <p:spPr>
          <a:xfrm>
            <a:off x="341784" y="5949280"/>
            <a:ext cx="8460431" cy="7258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tr-TR" altLang="tr-TR" sz="2400" dirty="0"/>
              <a:t>Konveks olmayan tüm poligonlar konkavdır.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960213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Dejenere Poligon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Eşdoğru</a:t>
            </a:r>
            <a:r>
              <a:rPr lang="tr-TR" dirty="0"/>
              <a:t> üzerinde veya aynı koordinata sahip birden fazla köşe noktası olan poligondur.</a:t>
            </a:r>
          </a:p>
          <a:p>
            <a:r>
              <a:rPr lang="tr-TR" dirty="0"/>
              <a:t>3 köşe noktasından az nokta içeren poligonları da ifade eder.</a:t>
            </a:r>
          </a:p>
          <a:p>
            <a:r>
              <a:rPr lang="tr-TR" dirty="0"/>
              <a:t>Dejenere poligonların </a:t>
            </a:r>
            <a:r>
              <a:rPr lang="tr-TR"/>
              <a:t>kontrolü programadır</a:t>
            </a:r>
            <a:r>
              <a:rPr lang="en-US"/>
              <a:t>.</a:t>
            </a:r>
            <a:endParaRPr lang="tr-TR" dirty="0"/>
          </a:p>
          <a:p>
            <a:pPr lvl="1"/>
            <a:r>
              <a:rPr lang="tr-TR" dirty="0"/>
              <a:t>Grafik kütüphanesi için bunun kontrolü fazladan iş yükü gerektirir.</a:t>
            </a: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0079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Koordinat Temsilleri (Devam)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altLang="tr-TR" dirty="0"/>
              <a:t>Modelleme koordinatı: (genelde sağ el düzeni Kartezyen koordinat)</a:t>
            </a:r>
          </a:p>
          <a:p>
            <a:pPr lvl="1"/>
            <a:r>
              <a:rPr lang="tr-TR" altLang="tr-TR" dirty="0"/>
              <a:t>Nesne şekli modelleme koordinatlarının referans çerçevesine göre tanımlanır.</a:t>
            </a:r>
          </a:p>
          <a:p>
            <a:r>
              <a:rPr lang="tr-TR" altLang="tr-TR" dirty="0"/>
              <a:t>Dünya koordinatı:</a:t>
            </a:r>
          </a:p>
          <a:p>
            <a:pPr lvl="1"/>
            <a:r>
              <a:rPr lang="tr-TR" altLang="tr-TR" dirty="0"/>
              <a:t>Gerekli dönüşümler ile nesne şekli dünya koordinatlarına yerleştirilir.</a:t>
            </a:r>
          </a:p>
          <a:p>
            <a:r>
              <a:rPr lang="tr-TR" altLang="tr-TR" dirty="0"/>
              <a:t>Bakış (</a:t>
            </a:r>
            <a:r>
              <a:rPr lang="tr-TR" altLang="tr-TR" dirty="0" err="1"/>
              <a:t>viewing</a:t>
            </a:r>
            <a:r>
              <a:rPr lang="tr-TR" altLang="tr-TR" dirty="0"/>
              <a:t>) koordinatı:</a:t>
            </a:r>
          </a:p>
          <a:p>
            <a:pPr lvl="1"/>
            <a:r>
              <a:rPr lang="tr-TR" altLang="tr-TR" dirty="0"/>
              <a:t>Hayali bir kamera ile dünyaya farklı bir bakış açısıyla bakılır.</a:t>
            </a:r>
          </a:p>
          <a:p>
            <a:r>
              <a:rPr lang="tr-TR" altLang="tr-TR" dirty="0"/>
              <a:t>Yansıma (</a:t>
            </a:r>
            <a:r>
              <a:rPr lang="tr-TR" altLang="tr-TR" dirty="0" err="1"/>
              <a:t>projection</a:t>
            </a:r>
            <a:r>
              <a:rPr lang="tr-TR" altLang="tr-TR" dirty="0"/>
              <a:t>) koordinatı:</a:t>
            </a:r>
          </a:p>
          <a:p>
            <a:pPr lvl="1"/>
            <a:r>
              <a:rPr lang="tr-TR" altLang="tr-TR" dirty="0"/>
              <a:t>3B dünyanın 2B’ye yansıması (projeksiyonu) alınır.</a:t>
            </a:r>
          </a:p>
          <a:p>
            <a:r>
              <a:rPr lang="tr-TR" altLang="tr-TR" dirty="0" err="1"/>
              <a:t>Normalize</a:t>
            </a:r>
            <a:r>
              <a:rPr lang="tr-TR" altLang="tr-TR" dirty="0"/>
              <a:t> koordinat: (sol el düzeni Kartezyen koordinat)</a:t>
            </a:r>
          </a:p>
          <a:p>
            <a:pPr lvl="1"/>
            <a:r>
              <a:rPr lang="tr-TR" altLang="tr-TR" dirty="0"/>
              <a:t>2B koordinatlar (-1,1) veya (0,1)</a:t>
            </a:r>
            <a:r>
              <a:rPr lang="en-US" altLang="tr-TR" dirty="0"/>
              <a:t> </a:t>
            </a:r>
            <a:r>
              <a:rPr lang="tr-TR" altLang="tr-TR" dirty="0"/>
              <a:t>aralığına normalleştirilir.</a:t>
            </a:r>
          </a:p>
          <a:p>
            <a:r>
              <a:rPr lang="tr-TR" altLang="tr-TR" dirty="0"/>
              <a:t>Cihaz koordinatı:</a:t>
            </a:r>
          </a:p>
          <a:p>
            <a:pPr lvl="1"/>
            <a:r>
              <a:rPr lang="tr-TR" altLang="tr-TR" dirty="0"/>
              <a:t>Dünyanın normal koordinatları cihaz sürücüleri tarafından</a:t>
            </a:r>
            <a:r>
              <a:rPr lang="en-US" altLang="tr-TR" dirty="0"/>
              <a:t> </a:t>
            </a:r>
            <a:r>
              <a:rPr lang="tr-TR" altLang="tr-TR" dirty="0"/>
              <a:t>gösterim amacıyla çıktı aracına (ekran) gönderilir.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84245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938" y="3789040"/>
            <a:ext cx="2725574" cy="133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473" y="5229200"/>
            <a:ext cx="170497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Alan Doldurma Öğeleri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6923112" cy="4525963"/>
          </a:xfrm>
        </p:spPr>
        <p:txBody>
          <a:bodyPr>
            <a:normAutofit/>
          </a:bodyPr>
          <a:lstStyle/>
          <a:p>
            <a:r>
              <a:rPr lang="tr-TR" b="1" dirty="0"/>
              <a:t>GL_POLYGON</a:t>
            </a:r>
            <a:r>
              <a:rPr lang="tr-TR" dirty="0"/>
              <a:t>: konveks poligon</a:t>
            </a:r>
          </a:p>
          <a:p>
            <a:endParaRPr lang="tr-TR" dirty="0"/>
          </a:p>
          <a:p>
            <a:r>
              <a:rPr lang="en-US" b="1" dirty="0"/>
              <a:t>GL_</a:t>
            </a:r>
            <a:r>
              <a:rPr lang="tr-TR" b="1" dirty="0"/>
              <a:t>TRIANGLES</a:t>
            </a:r>
            <a:r>
              <a:rPr lang="en-US" dirty="0"/>
              <a:t>: </a:t>
            </a:r>
            <a:r>
              <a:rPr lang="tr-TR" dirty="0"/>
              <a:t>bir dizi üçgen</a:t>
            </a:r>
          </a:p>
          <a:p>
            <a:endParaRPr lang="tr-TR" dirty="0"/>
          </a:p>
          <a:p>
            <a:r>
              <a:rPr lang="tr-TR" b="1" dirty="0"/>
              <a:t>GL_TRIANGLE_STRIP</a:t>
            </a:r>
            <a:r>
              <a:rPr lang="tr-TR" dirty="0"/>
              <a:t>: üçgen şeridi</a:t>
            </a:r>
          </a:p>
          <a:p>
            <a:endParaRPr lang="tr-TR" dirty="0"/>
          </a:p>
          <a:p>
            <a:r>
              <a:rPr lang="tr-TR" b="1" dirty="0"/>
              <a:t>GL_TRIANGLE_FAN</a:t>
            </a:r>
            <a:r>
              <a:rPr lang="tr-TR" dirty="0"/>
              <a:t>: üçgen yelpazesi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2521" y="1418581"/>
            <a:ext cx="1512168" cy="123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22" y="2708920"/>
            <a:ext cx="2848166" cy="1082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411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GL_ TRIANGLES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817" y="1503964"/>
            <a:ext cx="3030583" cy="2376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 txBox="1">
                <a:spLocks/>
              </p:cNvSpPr>
              <p:nvPr/>
            </p:nvSpPr>
            <p:spPr>
              <a:xfrm>
                <a:off x="539552" y="1556792"/>
                <a:ext cx="4608512" cy="4648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altLang="tr-TR" dirty="0"/>
                  <a:t>Verilen 6 köşe noktası için poligon dolum alanları</a:t>
                </a:r>
              </a:p>
              <a:p>
                <a:pPr lvl="1"/>
                <a:r>
                  <a:rPr lang="tr-TR" altLang="tr-TR" dirty="0"/>
                  <a:t>İki bağımsız üçgen alanı</a:t>
                </a:r>
              </a:p>
              <a:p>
                <a:pPr lvl="1"/>
                <a:r>
                  <a:rPr lang="tr-TR" dirty="0"/>
                  <a:t>N nokta için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tr-TR" i="1">
                                <a:latin typeface="Cambria Math"/>
                              </a:rPr>
                              <m:t>𝑁</m:t>
                            </m:r>
                          </m:num>
                          <m:den>
                            <m:r>
                              <a:rPr lang="tr-TR" i="1">
                                <a:latin typeface="Cambria Math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tr-TR" dirty="0"/>
                  <a:t> üçgen</a:t>
                </a:r>
              </a:p>
              <a:p>
                <a:pPr lvl="1"/>
                <a:r>
                  <a:rPr lang="tr-TR" dirty="0"/>
                  <a:t>n üçgen indeksi ise</a:t>
                </a:r>
              </a:p>
              <a:p>
                <a:pPr lvl="2"/>
                <a:r>
                  <a:rPr lang="tr-TR" dirty="0"/>
                  <a:t>n=1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6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n=2 (p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4</a:t>
                </a:r>
                <a:r>
                  <a:rPr lang="tr-TR" dirty="0"/>
                  <a:t>, p</a:t>
                </a:r>
                <a:r>
                  <a:rPr lang="tr-TR" baseline="-25000" dirty="0"/>
                  <a:t>5</a:t>
                </a:r>
                <a:r>
                  <a:rPr lang="tr-TR" dirty="0"/>
                  <a:t>)</a:t>
                </a:r>
              </a:p>
              <a:p>
                <a:pPr lvl="1"/>
                <a:r>
                  <a:rPr lang="tr-TR" dirty="0"/>
                  <a:t>n. üçgen için listeden </a:t>
                </a:r>
              </a:p>
              <a:p>
                <a:pPr marL="457200" lvl="1" indent="0">
                  <a:buNone/>
                </a:pPr>
                <a:r>
                  <a:rPr lang="tr-TR" dirty="0"/>
                  <a:t>    (3(n-1)+1, 3(n-1)+2, </a:t>
                </a:r>
              </a:p>
              <a:p>
                <a:pPr marL="457200" lvl="1" indent="0">
                  <a:buNone/>
                </a:pPr>
                <a:r>
                  <a:rPr lang="tr-TR" dirty="0"/>
                  <a:t>    3(n-1)+3) indekslerindeki</a:t>
                </a:r>
              </a:p>
              <a:p>
                <a:pPr marL="457200" lvl="1" indent="0">
                  <a:buNone/>
                </a:pPr>
                <a:r>
                  <a:rPr lang="tr-TR" dirty="0"/>
                  <a:t>    noktalar seçilir.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tr-TR" altLang="tr-TR" dirty="0"/>
              </a:p>
            </p:txBody>
          </p:sp>
        </mc:Choice>
        <mc:Fallback xmlns="">
          <p:sp>
            <p:nvSpPr>
              <p:cNvPr id="6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556792"/>
                <a:ext cx="4608512" cy="4648200"/>
              </a:xfrm>
              <a:prstGeom prst="rect">
                <a:avLst/>
              </a:prstGeom>
              <a:blipFill rotWithShape="1">
                <a:blip r:embed="rId4"/>
                <a:stretch>
                  <a:fillRect l="-2781" t="-3408" r="-251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İçerik Yer Tutucusu 2"/>
          <p:cNvSpPr txBox="1">
            <a:spLocks/>
          </p:cNvSpPr>
          <p:nvPr/>
        </p:nvSpPr>
        <p:spPr>
          <a:xfrm>
            <a:off x="5141817" y="3789040"/>
            <a:ext cx="3744416" cy="244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tr-TR" sz="1800" dirty="0" err="1">
                <a:cs typeface="Times" charset="0"/>
              </a:rPr>
              <a:t>glBegin</a:t>
            </a:r>
            <a:r>
              <a:rPr lang="en-US" altLang="tr-TR" sz="1800" dirty="0">
                <a:cs typeface="Times" charset="0"/>
              </a:rPr>
              <a:t> </a:t>
            </a:r>
            <a:r>
              <a:rPr lang="en-US" altLang="tr-TR" sz="1800" dirty="0"/>
              <a:t>(GL_</a:t>
            </a:r>
            <a:r>
              <a:rPr lang="tr-TR" altLang="tr-TR" sz="1800" dirty="0"/>
              <a:t>TRIANGLES</a:t>
            </a:r>
            <a:r>
              <a:rPr lang="en-US" altLang="tr-TR" sz="1800" dirty="0"/>
              <a:t>)</a:t>
            </a:r>
            <a:r>
              <a:rPr lang="tr-TR" altLang="tr-TR" sz="1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glVertex2iv(p1);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glVertex2iv(p2);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glVertex2iv(p6);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glVertex2iv(p3);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glVertex2iv(p4);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glVertex2iv(p5);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 err="1"/>
              <a:t>glEnd</a:t>
            </a:r>
            <a:r>
              <a:rPr lang="tr-TR" sz="1800" dirty="0"/>
              <a:t>();	</a:t>
            </a:r>
          </a:p>
        </p:txBody>
      </p:sp>
    </p:spTree>
    <p:extLst>
      <p:ext uri="{BB962C8B-B14F-4D97-AF65-F5344CB8AC3E}">
        <p14:creationId xmlns:p14="http://schemas.microsoft.com/office/powerpoint/2010/main" val="264599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GL_TRIANGLE_STRIP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2"/>
              <p:cNvSpPr txBox="1">
                <a:spLocks/>
              </p:cNvSpPr>
              <p:nvPr/>
            </p:nvSpPr>
            <p:spPr>
              <a:xfrm>
                <a:off x="395536" y="1484784"/>
                <a:ext cx="4824536" cy="5040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altLang="tr-TR" dirty="0"/>
                  <a:t>Verilen 6 köşe noktası için poligon dolum alanları</a:t>
                </a:r>
              </a:p>
              <a:p>
                <a:pPr lvl="1"/>
                <a:r>
                  <a:rPr lang="tr-TR" altLang="tr-TR"/>
                  <a:t>Dört </a:t>
                </a:r>
                <a:r>
                  <a:rPr lang="en-US" altLang="tr-TR"/>
                  <a:t>adet </a:t>
                </a:r>
                <a:r>
                  <a:rPr lang="tr-TR" altLang="tr-TR"/>
                  <a:t>bağlı </a:t>
                </a:r>
                <a:r>
                  <a:rPr lang="tr-TR" altLang="tr-TR" dirty="0"/>
                  <a:t>üçgen alanı</a:t>
                </a:r>
              </a:p>
              <a:p>
                <a:pPr lvl="1"/>
                <a:r>
                  <a:rPr lang="tr-TR" dirty="0"/>
                  <a:t>N nokta için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tr-TR" dirty="0"/>
                  <a:t> üçgen</a:t>
                </a:r>
              </a:p>
              <a:p>
                <a:pPr lvl="1"/>
                <a:r>
                  <a:rPr lang="tr-TR" dirty="0"/>
                  <a:t>n üçgen indeksi ise</a:t>
                </a:r>
              </a:p>
              <a:p>
                <a:pPr lvl="2"/>
                <a:r>
                  <a:rPr lang="tr-TR" dirty="0"/>
                  <a:t>n=1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6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n=2 (p</a:t>
                </a:r>
                <a:r>
                  <a:rPr lang="tr-TR" baseline="-25000" dirty="0"/>
                  <a:t>6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n=3 (p</a:t>
                </a:r>
                <a:r>
                  <a:rPr lang="tr-TR" baseline="-25000" dirty="0"/>
                  <a:t>6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5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n=4 (p</a:t>
                </a:r>
                <a:r>
                  <a:rPr lang="tr-TR" baseline="-25000" dirty="0"/>
                  <a:t>5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4</a:t>
                </a:r>
                <a:r>
                  <a:rPr lang="tr-TR" dirty="0"/>
                  <a:t>)</a:t>
                </a:r>
              </a:p>
              <a:p>
                <a:pPr lvl="1"/>
                <a:r>
                  <a:rPr lang="tr-TR" dirty="0"/>
                  <a:t>n tek ise listeden (n, n+1, n+2) indekslerindeki noktalar seçilir.</a:t>
                </a:r>
              </a:p>
              <a:p>
                <a:pPr lvl="1"/>
                <a:r>
                  <a:rPr lang="tr-TR" dirty="0"/>
                  <a:t>n çift ise listeden (n+1, n, n+2) indekslerindeki noktalar seçilir.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tr-TR" altLang="tr-TR" dirty="0"/>
              </a:p>
            </p:txBody>
          </p:sp>
        </mc:Choice>
        <mc:Fallback xmlns="">
          <p:sp>
            <p:nvSpPr>
              <p:cNvPr id="6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4824536" cy="5040561"/>
              </a:xfrm>
              <a:prstGeom prst="rect">
                <a:avLst/>
              </a:prstGeom>
              <a:blipFill>
                <a:blip r:embed="rId5"/>
                <a:stretch>
                  <a:fillRect l="-2149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İçerik Yer Tutucusu 2"/>
          <p:cNvSpPr txBox="1">
            <a:spLocks/>
          </p:cNvSpPr>
          <p:nvPr/>
        </p:nvSpPr>
        <p:spPr>
          <a:xfrm>
            <a:off x="5148064" y="3739547"/>
            <a:ext cx="4104456" cy="27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tr-TR" sz="1800" dirty="0" err="1">
                <a:cs typeface="Times" charset="0"/>
              </a:rPr>
              <a:t>glBegin</a:t>
            </a:r>
            <a:r>
              <a:rPr lang="en-US" altLang="tr-TR" sz="1800" dirty="0">
                <a:cs typeface="Times" charset="0"/>
              </a:rPr>
              <a:t> </a:t>
            </a:r>
            <a:r>
              <a:rPr lang="en-US" altLang="tr-TR" sz="1800" dirty="0"/>
              <a:t>(GL_</a:t>
            </a:r>
            <a:r>
              <a:rPr lang="tr-TR" altLang="tr-TR" sz="1800" dirty="0"/>
              <a:t>TRIANGLE_STRIP</a:t>
            </a:r>
            <a:r>
              <a:rPr lang="en-US" altLang="tr-TR" sz="1800" dirty="0"/>
              <a:t>)</a:t>
            </a:r>
            <a:r>
              <a:rPr lang="tr-TR" altLang="tr-TR" sz="1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glVertex2iv(p1);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glVertex2iv(p2);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glVertex2iv(p6);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glVertex2iv(p3);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glVertex2iv(p5);</a:t>
            </a:r>
          </a:p>
          <a:p>
            <a:pPr marL="0" indent="0">
              <a:buNone/>
            </a:pPr>
            <a:r>
              <a:rPr lang="tr-TR" sz="1800" dirty="0"/>
              <a:t>	glVertex2iv(p4);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 err="1"/>
              <a:t>glEnd</a:t>
            </a:r>
            <a:r>
              <a:rPr lang="tr-TR" sz="1800" dirty="0"/>
              <a:t>();	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225" y="1412775"/>
            <a:ext cx="3000086" cy="2326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2898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tr-TR" dirty="0"/>
              <a:t>GL_TRIANGLE_FAN</a:t>
            </a:r>
          </a:p>
        </p:txBody>
      </p:sp>
      <p:sp>
        <p:nvSpPr>
          <p:cNvPr id="8" name="İçerik Yer Tutucusu 2"/>
          <p:cNvSpPr txBox="1">
            <a:spLocks/>
          </p:cNvSpPr>
          <p:nvPr/>
        </p:nvSpPr>
        <p:spPr>
          <a:xfrm>
            <a:off x="5141817" y="3849532"/>
            <a:ext cx="4104456" cy="27809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tr-TR" sz="1800" dirty="0" err="1">
                <a:cs typeface="Times" charset="0"/>
              </a:rPr>
              <a:t>glBegin</a:t>
            </a:r>
            <a:r>
              <a:rPr lang="en-US" altLang="tr-TR" sz="1800" dirty="0">
                <a:cs typeface="Times" charset="0"/>
              </a:rPr>
              <a:t> </a:t>
            </a:r>
            <a:r>
              <a:rPr lang="en-US" altLang="tr-TR" sz="1800" dirty="0"/>
              <a:t>(GL_</a:t>
            </a:r>
            <a:r>
              <a:rPr lang="tr-TR" altLang="tr-TR" sz="1800" dirty="0"/>
              <a:t>TRIANGLE_FAN</a:t>
            </a:r>
            <a:r>
              <a:rPr lang="en-US" altLang="tr-TR" sz="1800" dirty="0"/>
              <a:t>)</a:t>
            </a:r>
            <a:r>
              <a:rPr lang="tr-TR" altLang="tr-TR" sz="1800" dirty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glVertex2iv(p1);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glVertex2iv(p2);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glVertex2iv(p3);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glVertex2iv(p4);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/>
              <a:t>	glVertex2iv(p5);</a:t>
            </a:r>
          </a:p>
          <a:p>
            <a:pPr marL="0" indent="0">
              <a:buNone/>
            </a:pPr>
            <a:r>
              <a:rPr lang="tr-TR" sz="1800" dirty="0"/>
              <a:t>	glVertex2iv(p6);</a:t>
            </a:r>
          </a:p>
          <a:p>
            <a:pPr marL="0" indent="0">
              <a:buFont typeface="Arial" pitchFamily="34" charset="0"/>
              <a:buNone/>
            </a:pPr>
            <a:r>
              <a:rPr lang="tr-TR" sz="1800" dirty="0" err="1"/>
              <a:t>glEnd</a:t>
            </a:r>
            <a:r>
              <a:rPr lang="tr-TR" sz="1800" dirty="0"/>
              <a:t>();	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91078"/>
            <a:ext cx="3024336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İçerik Yer Tutucusu 2"/>
              <p:cNvSpPr txBox="1">
                <a:spLocks/>
              </p:cNvSpPr>
              <p:nvPr/>
            </p:nvSpPr>
            <p:spPr>
              <a:xfrm>
                <a:off x="395536" y="1484784"/>
                <a:ext cx="4824536" cy="5040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tr-TR" altLang="tr-TR" dirty="0"/>
                  <a:t>Verilen 6 köşe noktası için poligon dolum alanları</a:t>
                </a:r>
              </a:p>
              <a:p>
                <a:pPr lvl="1"/>
                <a:r>
                  <a:rPr lang="tr-TR" altLang="tr-TR"/>
                  <a:t>Dört </a:t>
                </a:r>
                <a:r>
                  <a:rPr lang="en-US" altLang="tr-TR"/>
                  <a:t>adet </a:t>
                </a:r>
                <a:r>
                  <a:rPr lang="tr-TR" altLang="tr-TR"/>
                  <a:t>bağlı </a:t>
                </a:r>
                <a:r>
                  <a:rPr lang="tr-TR" altLang="tr-TR" dirty="0"/>
                  <a:t>üçgen alanı</a:t>
                </a:r>
              </a:p>
              <a:p>
                <a:pPr lvl="1"/>
                <a:r>
                  <a:rPr lang="tr-TR" dirty="0"/>
                  <a:t>N nokta için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𝑁</m:t>
                    </m:r>
                    <m:r>
                      <a:rPr lang="tr-TR" b="0" i="1" smtClean="0">
                        <a:latin typeface="Cambria Math"/>
                      </a:rPr>
                      <m:t>−2</m:t>
                    </m:r>
                  </m:oMath>
                </a14:m>
                <a:r>
                  <a:rPr lang="tr-TR" dirty="0"/>
                  <a:t> üçgen</a:t>
                </a:r>
              </a:p>
              <a:p>
                <a:pPr lvl="1"/>
                <a:r>
                  <a:rPr lang="tr-TR" dirty="0"/>
                  <a:t>n üçgen indeksi ise</a:t>
                </a:r>
              </a:p>
              <a:p>
                <a:pPr lvl="2"/>
                <a:r>
                  <a:rPr lang="tr-TR" dirty="0"/>
                  <a:t>n=1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2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n=2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3</a:t>
                </a:r>
                <a:r>
                  <a:rPr lang="tr-TR" dirty="0"/>
                  <a:t>, p</a:t>
                </a:r>
                <a:r>
                  <a:rPr lang="tr-TR" baseline="-25000" dirty="0"/>
                  <a:t>4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n=3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4</a:t>
                </a:r>
                <a:r>
                  <a:rPr lang="tr-TR" dirty="0"/>
                  <a:t>, p</a:t>
                </a:r>
                <a:r>
                  <a:rPr lang="tr-TR" baseline="-25000" dirty="0"/>
                  <a:t>5</a:t>
                </a:r>
                <a:r>
                  <a:rPr lang="tr-TR" dirty="0"/>
                  <a:t>)</a:t>
                </a:r>
              </a:p>
              <a:p>
                <a:pPr lvl="2"/>
                <a:r>
                  <a:rPr lang="tr-TR" dirty="0"/>
                  <a:t>n=4 (p</a:t>
                </a:r>
                <a:r>
                  <a:rPr lang="tr-TR" baseline="-25000" dirty="0"/>
                  <a:t>1</a:t>
                </a:r>
                <a:r>
                  <a:rPr lang="tr-TR" dirty="0"/>
                  <a:t>, p</a:t>
                </a:r>
                <a:r>
                  <a:rPr lang="tr-TR" baseline="-25000" dirty="0"/>
                  <a:t>5</a:t>
                </a:r>
                <a:r>
                  <a:rPr lang="tr-TR" dirty="0"/>
                  <a:t>, p</a:t>
                </a:r>
                <a:r>
                  <a:rPr lang="tr-TR" baseline="-25000" dirty="0"/>
                  <a:t>6</a:t>
                </a:r>
                <a:r>
                  <a:rPr lang="tr-TR" dirty="0"/>
                  <a:t>)</a:t>
                </a:r>
              </a:p>
              <a:p>
                <a:pPr lvl="1"/>
                <a:r>
                  <a:rPr lang="tr-TR" dirty="0"/>
                  <a:t>n. üçgen için listeden          (1, n+1, n+2) indekslerindeki noktalar seçilir.</a:t>
                </a:r>
                <a:endParaRPr lang="en-US" dirty="0"/>
              </a:p>
              <a:p>
                <a:pPr lvl="1"/>
                <a:endParaRPr lang="en-US" dirty="0"/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:endParaRPr lang="tr-TR" altLang="tr-TR" dirty="0"/>
              </a:p>
            </p:txBody>
          </p:sp>
        </mc:Choice>
        <mc:Fallback xmlns="">
          <p:sp>
            <p:nvSpPr>
              <p:cNvPr id="9" name="İçerik Yer Tutuc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84784"/>
                <a:ext cx="4824536" cy="5040561"/>
              </a:xfrm>
              <a:prstGeom prst="rect">
                <a:avLst/>
              </a:prstGeom>
              <a:blipFill>
                <a:blip r:embed="rId5"/>
                <a:stretch>
                  <a:fillRect l="-2655" t="-2421" r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57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Sağ El Düzeni ve Sol El Düzeni Koordinat Sistemi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04863"/>
          </a:xfrm>
        </p:spPr>
        <p:txBody>
          <a:bodyPr>
            <a:normAutofit/>
          </a:bodyPr>
          <a:lstStyle/>
          <a:p>
            <a:pPr marL="388849" indent="-293797" defTabSz="414772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tr-TR" sz="2800" kern="0" dirty="0"/>
              <a:t>Üç ana yön</a:t>
            </a:r>
            <a:r>
              <a:rPr lang="en-US" sz="2800" kern="0" dirty="0"/>
              <a:t>: </a:t>
            </a:r>
            <a:r>
              <a:rPr lang="tr-TR" sz="2800" kern="0" dirty="0"/>
              <a:t>3-B uzayda </a:t>
            </a:r>
            <a:r>
              <a:rPr lang="en-US" sz="2800" i="1" kern="0" dirty="0"/>
              <a:t>x</a:t>
            </a:r>
            <a:r>
              <a:rPr lang="en-US" sz="2800" kern="0" dirty="0"/>
              <a:t>, </a:t>
            </a:r>
            <a:r>
              <a:rPr lang="en-US" sz="2800" i="1" kern="0" dirty="0"/>
              <a:t>y</a:t>
            </a:r>
            <a:r>
              <a:rPr lang="en-US" sz="2800" kern="0" dirty="0"/>
              <a:t>, </a:t>
            </a:r>
            <a:r>
              <a:rPr lang="tr-TR" sz="2800" kern="0" dirty="0"/>
              <a:t>ve </a:t>
            </a:r>
            <a:r>
              <a:rPr lang="en-US" sz="2800" i="1" kern="0" dirty="0"/>
              <a:t>z</a:t>
            </a:r>
            <a:r>
              <a:rPr lang="en-US" sz="2800" kern="0" dirty="0"/>
              <a:t> </a:t>
            </a:r>
            <a:r>
              <a:rPr lang="tr-TR" sz="2800" kern="0" dirty="0"/>
              <a:t>koordinatları</a:t>
            </a:r>
          </a:p>
          <a:p>
            <a:pPr marL="388849" indent="-293797" defTabSz="414772">
              <a:lnSpc>
                <a:spcPct val="110000"/>
              </a:lnSpc>
              <a:spcBef>
                <a:spcPts val="600"/>
              </a:spcBef>
              <a:buClr>
                <a:srgbClr val="000000"/>
              </a:buClr>
              <a:buSzPct val="45000"/>
              <a:buFont typeface="StarSymbol" charset="0"/>
              <a:buChar char="●"/>
              <a:defRPr/>
            </a:pPr>
            <a:r>
              <a:rPr lang="tr-TR" sz="2800" kern="0" dirty="0"/>
              <a:t>Sağ el düzeninde</a:t>
            </a:r>
            <a:r>
              <a:rPr lang="en-US" sz="2800" kern="0" dirty="0"/>
              <a:t> </a:t>
            </a:r>
            <a:r>
              <a:rPr lang="en-US" sz="2800" i="1" kern="0" dirty="0"/>
              <a:t>x</a:t>
            </a:r>
            <a:r>
              <a:rPr lang="en-US" sz="2800" kern="0" dirty="0"/>
              <a:t>, </a:t>
            </a:r>
            <a:r>
              <a:rPr lang="en-US" sz="2800" i="1" kern="0" dirty="0"/>
              <a:t>y</a:t>
            </a:r>
            <a:r>
              <a:rPr lang="en-US" sz="2800" kern="0" dirty="0"/>
              <a:t>, </a:t>
            </a:r>
            <a:r>
              <a:rPr lang="en-US" sz="2800" i="1" kern="0" dirty="0"/>
              <a:t>z</a:t>
            </a:r>
            <a:r>
              <a:rPr lang="en-US" sz="2800" kern="0" dirty="0"/>
              <a:t> </a:t>
            </a:r>
            <a:r>
              <a:rPr lang="tr-TR" sz="2800" kern="0" dirty="0"/>
              <a:t>koordinat sistemi</a:t>
            </a:r>
            <a:r>
              <a:rPr lang="en-US" sz="2800" kern="0" dirty="0"/>
              <a:t>: </a:t>
            </a:r>
            <a:endParaRPr lang="tr-TR" sz="2800" kern="0" dirty="0"/>
          </a:p>
          <a:p>
            <a:pPr lvl="1">
              <a:buClr>
                <a:srgbClr val="000000"/>
              </a:buClr>
              <a:buSzPct val="45000"/>
              <a:defRPr/>
            </a:pPr>
            <a:r>
              <a:rPr lang="tr-TR" sz="2200" dirty="0"/>
              <a:t>Sağ elin avuç içi ve parmakları +x eksenine uzatılır</a:t>
            </a:r>
          </a:p>
          <a:p>
            <a:pPr lvl="1">
              <a:buClr>
                <a:srgbClr val="000000"/>
              </a:buClr>
              <a:buSzPct val="45000"/>
              <a:defRPr/>
            </a:pPr>
            <a:r>
              <a:rPr lang="tr-TR" sz="2200" dirty="0"/>
              <a:t>orta parmak +y</a:t>
            </a:r>
            <a:r>
              <a:rPr lang="en-US" sz="2200" dirty="0"/>
              <a:t> </a:t>
            </a:r>
            <a:r>
              <a:rPr lang="tr-TR" sz="2200" dirty="0"/>
              <a:t>eksenine doğru kıvrılır</a:t>
            </a:r>
          </a:p>
          <a:p>
            <a:pPr lvl="1">
              <a:buClr>
                <a:srgbClr val="000000"/>
              </a:buClr>
              <a:buSzPct val="45000"/>
              <a:defRPr/>
            </a:pPr>
            <a:r>
              <a:rPr lang="tr-TR" sz="2200" dirty="0"/>
              <a:t>başparmak</a:t>
            </a:r>
            <a:r>
              <a:rPr lang="en-US" sz="2200" dirty="0"/>
              <a:t> +z </a:t>
            </a:r>
            <a:r>
              <a:rPr lang="tr-TR" sz="2200" dirty="0"/>
              <a:t>eksenini gösterir</a:t>
            </a:r>
            <a:endParaRPr lang="en-US" sz="2200" dirty="0"/>
          </a:p>
          <a:p>
            <a:endParaRPr lang="tr-TR" sz="2800" dirty="0"/>
          </a:p>
        </p:txBody>
      </p:sp>
      <p:pic>
        <p:nvPicPr>
          <p:cNvPr id="4" name="Picture 14" descr="rha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987758"/>
            <a:ext cx="2766107" cy="215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left_handed_system cop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933056"/>
            <a:ext cx="2904412" cy="2264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Metin kutusu 6"/>
          <p:cNvSpPr txBox="1"/>
          <p:nvPr/>
        </p:nvSpPr>
        <p:spPr>
          <a:xfrm>
            <a:off x="1115616" y="6177004"/>
            <a:ext cx="344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Sağ el düzeninde koordinat sistemi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4949915" y="6242444"/>
            <a:ext cx="3380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Sol el düzeninde koordinat sistemi</a:t>
            </a:r>
          </a:p>
        </p:txBody>
      </p:sp>
    </p:spTree>
    <p:extLst>
      <p:ext uri="{BB962C8B-B14F-4D97-AF65-F5344CB8AC3E}">
        <p14:creationId xmlns:p14="http://schemas.microsoft.com/office/powerpoint/2010/main" val="133778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/>
              <a:t>İki boyutta doğrusal pikseller </a:t>
            </a:r>
            <a:r>
              <a:rPr lang="tr-TR" sz="2400"/>
              <a:t>dizisidir.</a:t>
            </a:r>
            <a:endParaRPr lang="en-US" sz="2400"/>
          </a:p>
          <a:p>
            <a:r>
              <a:rPr lang="tr-TR" sz="2400"/>
              <a:t>Piksel </a:t>
            </a:r>
            <a:r>
              <a:rPr lang="en-US" sz="2400"/>
              <a:t>aslında </a:t>
            </a:r>
            <a:r>
              <a:rPr lang="tr-TR" sz="2400"/>
              <a:t>küçük bir kare değil görüntüden bir örnektir.</a:t>
            </a:r>
          </a:p>
          <a:p>
            <a:endParaRPr lang="tr-T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51"/>
          <a:stretch/>
        </p:blipFill>
        <p:spPr bwMode="auto">
          <a:xfrm>
            <a:off x="611560" y="3068960"/>
            <a:ext cx="2664296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983022" y="6040760"/>
            <a:ext cx="1617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Sürekli görüntü</a:t>
            </a:r>
          </a:p>
        </p:txBody>
      </p:sp>
      <p:sp>
        <p:nvSpPr>
          <p:cNvPr id="16" name="Dikdörtgen 15"/>
          <p:cNvSpPr/>
          <p:nvPr/>
        </p:nvSpPr>
        <p:spPr>
          <a:xfrm>
            <a:off x="3851920" y="6062927"/>
            <a:ext cx="169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Dijital görüntü</a:t>
            </a:r>
            <a:r>
              <a:rPr lang="en-US"/>
              <a:t> 1</a:t>
            </a:r>
            <a:endParaRPr lang="tr-TR" dirty="0"/>
          </a:p>
        </p:txBody>
      </p:sp>
      <p:sp>
        <p:nvSpPr>
          <p:cNvPr id="17" name="Dikdörtgen 16"/>
          <p:cNvSpPr/>
          <p:nvPr/>
        </p:nvSpPr>
        <p:spPr>
          <a:xfrm>
            <a:off x="6614153" y="6083080"/>
            <a:ext cx="169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Dijital görüntü</a:t>
            </a:r>
            <a:r>
              <a:rPr lang="en-US"/>
              <a:t> 2</a:t>
            </a:r>
            <a:endParaRPr lang="tr-TR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796" y="3134618"/>
            <a:ext cx="25146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048" y="3134618"/>
            <a:ext cx="2514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436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Resim 26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532" t="4770"/>
          <a:stretch/>
        </p:blipFill>
        <p:spPr>
          <a:xfrm>
            <a:off x="4973728" y="1945380"/>
            <a:ext cx="3933327" cy="3901855"/>
          </a:xfrm>
          <a:prstGeom prst="rect">
            <a:avLst/>
          </a:prstGeom>
        </p:spPr>
      </p:pic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Görüntü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/>
              <a:t>Piksel </a:t>
            </a:r>
            <a:r>
              <a:rPr lang="en-US"/>
              <a:t>aslında </a:t>
            </a:r>
            <a:r>
              <a:rPr lang="tr-TR"/>
              <a:t>küçük </a:t>
            </a:r>
            <a:r>
              <a:rPr lang="tr-TR" dirty="0"/>
              <a:t>bir kare değil görüntüden bir örnektir.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320631" y="6029323"/>
            <a:ext cx="1697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/>
              <a:t>Dijital görüntü</a:t>
            </a:r>
            <a:r>
              <a:rPr lang="en-US"/>
              <a:t> 1</a:t>
            </a: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058765"/>
            <a:ext cx="2514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532" t="4770"/>
          <a:stretch/>
        </p:blipFill>
        <p:spPr>
          <a:xfrm>
            <a:off x="4572000" y="2614197"/>
            <a:ext cx="3933327" cy="3901855"/>
          </a:xfrm>
          <a:prstGeom prst="rect">
            <a:avLst/>
          </a:prstGeom>
        </p:spPr>
      </p:pic>
      <p:cxnSp>
        <p:nvCxnSpPr>
          <p:cNvPr id="11" name="Düz Ok Bağlayıcısı 10"/>
          <p:cNvCxnSpPr/>
          <p:nvPr/>
        </p:nvCxnSpPr>
        <p:spPr>
          <a:xfrm flipH="1">
            <a:off x="4260100" y="5677052"/>
            <a:ext cx="1137279" cy="7920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/>
          <p:cNvSpPr txBox="1"/>
          <p:nvPr/>
        </p:nvSpPr>
        <p:spPr>
          <a:xfrm>
            <a:off x="2999784" y="6516052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Picture element = </a:t>
            </a:r>
            <a:r>
              <a:rPr lang="tr-TR" dirty="0" err="1"/>
              <a:t>pixel</a:t>
            </a:r>
            <a:endParaRPr lang="tr-TR" dirty="0"/>
          </a:p>
        </p:txBody>
      </p:sp>
      <p:sp>
        <p:nvSpPr>
          <p:cNvPr id="4" name="Dikdörtgen 3"/>
          <p:cNvSpPr/>
          <p:nvPr/>
        </p:nvSpPr>
        <p:spPr>
          <a:xfrm>
            <a:off x="2699792" y="3660828"/>
            <a:ext cx="144016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Düz Bağlayıcı 14"/>
          <p:cNvCxnSpPr/>
          <p:nvPr/>
        </p:nvCxnSpPr>
        <p:spPr>
          <a:xfrm flipV="1">
            <a:off x="2699792" y="2827374"/>
            <a:ext cx="2128947" cy="83345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 flipV="1">
            <a:off x="2859697" y="2786273"/>
            <a:ext cx="5827103" cy="92146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/>
          <p:cNvCxnSpPr/>
          <p:nvPr/>
        </p:nvCxnSpPr>
        <p:spPr>
          <a:xfrm>
            <a:off x="2872360" y="3886092"/>
            <a:ext cx="5575654" cy="256482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Resim 2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3532" t="4770"/>
          <a:stretch/>
        </p:blipFill>
        <p:spPr>
          <a:xfrm>
            <a:off x="4760872" y="2321234"/>
            <a:ext cx="3933327" cy="3901855"/>
          </a:xfrm>
          <a:prstGeom prst="rect">
            <a:avLst/>
          </a:prstGeom>
        </p:spPr>
      </p:pic>
      <p:cxnSp>
        <p:nvCxnSpPr>
          <p:cNvPr id="23" name="Düz Bağlayıcı 22"/>
          <p:cNvCxnSpPr/>
          <p:nvPr/>
        </p:nvCxnSpPr>
        <p:spPr>
          <a:xfrm>
            <a:off x="2683488" y="3876880"/>
            <a:ext cx="2145251" cy="2592115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etin kutusu 28"/>
          <p:cNvSpPr txBox="1"/>
          <p:nvPr/>
        </p:nvSpPr>
        <p:spPr>
          <a:xfrm>
            <a:off x="8448014" y="6454480"/>
            <a:ext cx="578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RGB</a:t>
            </a:r>
          </a:p>
        </p:txBody>
      </p:sp>
    </p:spTree>
    <p:extLst>
      <p:ext uri="{BB962C8B-B14F-4D97-AF65-F5344CB8AC3E}">
        <p14:creationId xmlns:p14="http://schemas.microsoft.com/office/powerpoint/2010/main" val="129892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Renk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Renk temsili için kullanılan üç yöntem vardır. </a:t>
            </a:r>
            <a:r>
              <a:rPr lang="tr-TR"/>
              <a:t>Yaygın kullanıla</a:t>
            </a:r>
            <a:r>
              <a:rPr lang="en-US"/>
              <a:t>n</a:t>
            </a:r>
            <a:r>
              <a:rPr lang="tr-TR"/>
              <a:t> </a:t>
            </a:r>
            <a:r>
              <a:rPr lang="tr-TR" dirty="0"/>
              <a:t>ikisi:</a:t>
            </a:r>
          </a:p>
          <a:p>
            <a:pPr lvl="1"/>
            <a:r>
              <a:rPr lang="tr-TR"/>
              <a:t>RGB</a:t>
            </a:r>
            <a:r>
              <a:rPr lang="tr-TR" dirty="0"/>
              <a:t>: varsayılan yöntemdir. </a:t>
            </a:r>
          </a:p>
          <a:p>
            <a:pPr lvl="2"/>
            <a:r>
              <a:rPr lang="en-US" dirty="0"/>
              <a:t>24-bit </a:t>
            </a:r>
            <a:r>
              <a:rPr lang="tr-TR" dirty="0"/>
              <a:t>renk</a:t>
            </a:r>
            <a:r>
              <a:rPr lang="en-US" dirty="0"/>
              <a:t>, 8 bit </a:t>
            </a:r>
            <a:r>
              <a:rPr lang="tr-TR" dirty="0"/>
              <a:t>kırmızı</a:t>
            </a:r>
            <a:r>
              <a:rPr lang="en-US" dirty="0"/>
              <a:t>, 8 bit </a:t>
            </a:r>
            <a:r>
              <a:rPr lang="tr-TR" dirty="0"/>
              <a:t>yeşil</a:t>
            </a:r>
            <a:r>
              <a:rPr lang="en-US" dirty="0"/>
              <a:t> </a:t>
            </a:r>
            <a:r>
              <a:rPr lang="tr-TR" dirty="0"/>
              <a:t>ve</a:t>
            </a:r>
            <a:r>
              <a:rPr lang="en-US" dirty="0"/>
              <a:t> 8 </a:t>
            </a:r>
            <a:r>
              <a:rPr lang="en-US"/>
              <a:t>bit </a:t>
            </a:r>
            <a:r>
              <a:rPr lang="tr-TR"/>
              <a:t>mavi</a:t>
            </a:r>
            <a:endParaRPr lang="en-US"/>
          </a:p>
          <a:p>
            <a:pPr lvl="2"/>
            <a:r>
              <a:rPr lang="en-US"/>
              <a:t>3 x 32-bit renk, 32 bit </a:t>
            </a:r>
            <a:r>
              <a:rPr lang="tr-TR"/>
              <a:t>kırmızı</a:t>
            </a:r>
            <a:r>
              <a:rPr lang="en-US"/>
              <a:t>, 32 bit </a:t>
            </a:r>
            <a:r>
              <a:rPr lang="tr-TR"/>
              <a:t>yeşil</a:t>
            </a:r>
            <a:r>
              <a:rPr lang="en-US"/>
              <a:t> </a:t>
            </a:r>
            <a:r>
              <a:rPr lang="tr-TR"/>
              <a:t>ve</a:t>
            </a:r>
            <a:r>
              <a:rPr lang="en-US"/>
              <a:t> 32 bit </a:t>
            </a:r>
            <a:r>
              <a:rPr lang="tr-TR"/>
              <a:t>mavi</a:t>
            </a:r>
            <a:endParaRPr lang="tr-TR" dirty="0"/>
          </a:p>
          <a:p>
            <a:pPr lvl="1"/>
            <a:r>
              <a:rPr lang="tr-TR"/>
              <a:t>RGBA</a:t>
            </a:r>
            <a:endParaRPr lang="tr-TR" dirty="0"/>
          </a:p>
          <a:p>
            <a:pPr lvl="2"/>
            <a:r>
              <a:rPr lang="tr-TR" dirty="0"/>
              <a:t>Dördüncü bileşen rengin </a:t>
            </a:r>
            <a:r>
              <a:rPr lang="tr-TR" dirty="0" err="1"/>
              <a:t>opaklığını</a:t>
            </a:r>
            <a:r>
              <a:rPr lang="tr-TR" dirty="0"/>
              <a:t> ifade eder.</a:t>
            </a:r>
          </a:p>
          <a:p>
            <a:pPr lvl="2"/>
            <a:r>
              <a:rPr lang="en-US" dirty="0"/>
              <a:t>1 = </a:t>
            </a:r>
            <a:r>
              <a:rPr lang="tr-TR" dirty="0"/>
              <a:t>tamamen </a:t>
            </a:r>
            <a:r>
              <a:rPr lang="tr-TR" dirty="0" err="1"/>
              <a:t>opak</a:t>
            </a:r>
            <a:r>
              <a:rPr lang="tr-TR" dirty="0"/>
              <a:t>,</a:t>
            </a:r>
            <a:r>
              <a:rPr lang="en-US" dirty="0"/>
              <a:t> 0 = </a:t>
            </a:r>
            <a:r>
              <a:rPr lang="tr-TR"/>
              <a:t>tamamen saydam</a:t>
            </a:r>
            <a:endParaRPr lang="en-US"/>
          </a:p>
          <a:p>
            <a:pPr lvl="1"/>
            <a:r>
              <a:rPr lang="en-US"/>
              <a:t>INDEX</a:t>
            </a:r>
          </a:p>
          <a:p>
            <a:pPr lvl="2"/>
            <a:r>
              <a:rPr lang="en-US"/>
              <a:t>İndekslenmiş renk belirleme tablosu kullanır.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5604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RGB </a:t>
            </a:r>
            <a:r>
              <a:rPr lang="tr-TR"/>
              <a:t>Renk</a:t>
            </a:r>
            <a:r>
              <a:rPr lang="en-US"/>
              <a:t>ler</a:t>
            </a:r>
            <a:endParaRPr lang="tr-TR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4" y="3544590"/>
            <a:ext cx="3935360" cy="2910681"/>
          </a:xfrm>
          <a:prstGeom prst="rect">
            <a:avLst/>
          </a:prstGeom>
        </p:spPr>
      </p:pic>
      <p:pic>
        <p:nvPicPr>
          <p:cNvPr id="5" name="Picture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45226" y="3691137"/>
            <a:ext cx="4268318" cy="2617588"/>
          </a:xfrm>
          <a:prstGeom prst="rect">
            <a:avLst/>
          </a:prstGeom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1 rengin varlığını 0 yokluğunu ifade eder.</a:t>
            </a:r>
          </a:p>
          <a:p>
            <a:pPr lvl="1"/>
            <a:r>
              <a:rPr lang="en-US"/>
              <a:t>Hiçbir renk yoksa siyah renk oluşur.</a:t>
            </a:r>
          </a:p>
          <a:p>
            <a:pPr lvl="1"/>
            <a:r>
              <a:rPr lang="en-US"/>
              <a:t>Tüm renkler varsa beyaz renk oluşur.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2037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tr-TR"/>
              <a:t>RGB </a:t>
            </a:r>
            <a:r>
              <a:rPr lang="tr-TR" altLang="tr-TR"/>
              <a:t>Renk </a:t>
            </a:r>
            <a:r>
              <a:rPr lang="tr-TR" altLang="tr-TR" dirty="0"/>
              <a:t>Kodlama</a:t>
            </a:r>
            <a:endParaRPr lang="en-US" altLang="tr-TR" dirty="0"/>
          </a:p>
        </p:txBody>
      </p:sp>
      <p:pic>
        <p:nvPicPr>
          <p:cNvPr id="14339" name="tab_05_01.jpg" descr="tab_05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05" b="3322"/>
          <a:stretch/>
        </p:blipFill>
        <p:spPr bwMode="auto">
          <a:xfrm>
            <a:off x="925760" y="2852928"/>
            <a:ext cx="7462664" cy="3456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960240"/>
            <a:ext cx="8409112" cy="820688"/>
          </a:xfrm>
        </p:spPr>
        <p:txBody>
          <a:bodyPr>
            <a:normAutofit fontScale="85000" lnSpcReduction="20000"/>
          </a:bodyPr>
          <a:lstStyle/>
          <a:p>
            <a:r>
              <a:rPr lang="tr-TR" altLang="tr-TR" dirty="0"/>
              <a:t>Piksel başına 3 bit tutan çerçeve tamponu için</a:t>
            </a:r>
            <a:br>
              <a:rPr lang="tr-TR" altLang="tr-TR" dirty="0"/>
            </a:br>
            <a:r>
              <a:rPr lang="tr-TR" altLang="tr-TR" dirty="0"/>
              <a:t>sekiz </a:t>
            </a:r>
            <a:r>
              <a:rPr lang="en-US" altLang="tr-TR" dirty="0"/>
              <a:t>RGB </a:t>
            </a:r>
            <a:r>
              <a:rPr lang="tr-TR" altLang="tr-TR" dirty="0"/>
              <a:t>renk kodu</a:t>
            </a:r>
          </a:p>
        </p:txBody>
      </p:sp>
      <p:graphicFrame>
        <p:nvGraphicFramePr>
          <p:cNvPr id="2" name="Nesne 1"/>
          <p:cNvGraphicFramePr>
            <a:graphicFrameLocks noChangeAspect="1"/>
          </p:cNvGraphicFramePr>
          <p:nvPr/>
        </p:nvGraphicFramePr>
        <p:xfrm>
          <a:off x="8298496" y="4198355"/>
          <a:ext cx="174625" cy="16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75320" imgH="160200" progId="Paint.Picture">
                  <p:embed/>
                </p:oleObj>
              </mc:Choice>
              <mc:Fallback>
                <p:oleObj name="Bitmap Image" r:id="rId4" imgW="175320" imgH="160200" progId="Paint.Picture">
                  <p:embed/>
                  <p:pic>
                    <p:nvPicPr>
                      <p:cNvPr id="2" name="Nesne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8496" y="4198355"/>
                        <a:ext cx="174625" cy="160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Nesne 2"/>
          <p:cNvGraphicFramePr>
            <a:graphicFrameLocks noChangeAspect="1"/>
          </p:cNvGraphicFramePr>
          <p:nvPr/>
        </p:nvGraphicFramePr>
        <p:xfrm>
          <a:off x="8276114" y="5942382"/>
          <a:ext cx="1984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98000" imgH="198000" progId="Paint.Picture">
                  <p:embed/>
                </p:oleObj>
              </mc:Choice>
              <mc:Fallback>
                <p:oleObj name="Bitmap Image" r:id="rId6" imgW="198000" imgH="198000" progId="Paint.Picture">
                  <p:embed/>
                  <p:pic>
                    <p:nvPicPr>
                      <p:cNvPr id="3" name="Nesne 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6114" y="5942382"/>
                        <a:ext cx="198437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Nesne 3"/>
          <p:cNvGraphicFramePr>
            <a:graphicFrameLocks noChangeAspect="1"/>
          </p:cNvGraphicFramePr>
          <p:nvPr/>
        </p:nvGraphicFramePr>
        <p:xfrm>
          <a:off x="8298496" y="5683259"/>
          <a:ext cx="160337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60200" imgH="198000" progId="Paint.Picture">
                  <p:embed/>
                </p:oleObj>
              </mc:Choice>
              <mc:Fallback>
                <p:oleObj name="Bitmap Image" r:id="rId8" imgW="160200" imgH="198000" progId="Paint.Picture">
                  <p:embed/>
                  <p:pic>
                    <p:nvPicPr>
                      <p:cNvPr id="4" name="Nesne 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8496" y="5683259"/>
                        <a:ext cx="160337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Nesne 6"/>
          <p:cNvGraphicFramePr>
            <a:graphicFrameLocks noChangeAspect="1"/>
          </p:cNvGraphicFramePr>
          <p:nvPr/>
        </p:nvGraphicFramePr>
        <p:xfrm>
          <a:off x="8280084" y="5204850"/>
          <a:ext cx="1984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98000" imgH="182880" progId="Paint.Picture">
                  <p:embed/>
                </p:oleObj>
              </mc:Choice>
              <mc:Fallback>
                <p:oleObj name="Bitmap Image" r:id="rId10" imgW="198000" imgH="182880" progId="Paint.Picture">
                  <p:embed/>
                  <p:pic>
                    <p:nvPicPr>
                      <p:cNvPr id="7" name="Nesne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80084" y="5204850"/>
                        <a:ext cx="198437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Nesne 9"/>
          <p:cNvGraphicFramePr>
            <a:graphicFrameLocks noChangeAspect="1"/>
          </p:cNvGraphicFramePr>
          <p:nvPr/>
        </p:nvGraphicFramePr>
        <p:xfrm>
          <a:off x="8280084" y="4440436"/>
          <a:ext cx="198437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2" imgW="198000" imgH="190440" progId="Paint.Picture">
                  <p:embed/>
                </p:oleObj>
              </mc:Choice>
              <mc:Fallback>
                <p:oleObj name="Bitmap Image" r:id="rId12" imgW="198000" imgH="190440" progId="Paint.Picture">
                  <p:embed/>
                  <p:pic>
                    <p:nvPicPr>
                      <p:cNvPr id="10" name="Nesne 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80084" y="4440436"/>
                        <a:ext cx="198437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Nesne 10"/>
          <p:cNvGraphicFramePr>
            <a:graphicFrameLocks noChangeAspect="1"/>
          </p:cNvGraphicFramePr>
          <p:nvPr/>
        </p:nvGraphicFramePr>
        <p:xfrm>
          <a:off x="8298496" y="4942830"/>
          <a:ext cx="174625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4" imgW="175320" imgH="190440" progId="Paint.Picture">
                  <p:embed/>
                </p:oleObj>
              </mc:Choice>
              <mc:Fallback>
                <p:oleObj name="Bitmap Image" r:id="rId14" imgW="175320" imgH="190440" progId="Paint.Picture">
                  <p:embed/>
                  <p:pic>
                    <p:nvPicPr>
                      <p:cNvPr id="11" name="Nesne 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298496" y="4942830"/>
                        <a:ext cx="174625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Nesne 11"/>
          <p:cNvGraphicFramePr>
            <a:graphicFrameLocks noChangeAspect="1"/>
          </p:cNvGraphicFramePr>
          <p:nvPr/>
        </p:nvGraphicFramePr>
        <p:xfrm>
          <a:off x="8276114" y="5439816"/>
          <a:ext cx="20637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6" imgW="205920" imgH="182880" progId="Paint.Picture">
                  <p:embed/>
                </p:oleObj>
              </mc:Choice>
              <mc:Fallback>
                <p:oleObj name="Bitmap Image" r:id="rId16" imgW="205920" imgH="182880" progId="Paint.Picture">
                  <p:embed/>
                  <p:pic>
                    <p:nvPicPr>
                      <p:cNvPr id="12" name="Nesne 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76114" y="5439816"/>
                        <a:ext cx="206375" cy="18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Nesne 12"/>
          <p:cNvGraphicFramePr>
            <a:graphicFrameLocks noChangeAspect="1"/>
          </p:cNvGraphicFramePr>
          <p:nvPr/>
        </p:nvGraphicFramePr>
        <p:xfrm>
          <a:off x="8285807" y="4705523"/>
          <a:ext cx="190500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8" imgW="190440" imgH="205920" progId="Paint.Picture">
                  <p:embed/>
                </p:oleObj>
              </mc:Choice>
              <mc:Fallback>
                <p:oleObj name="Bitmap Image" r:id="rId18" imgW="190440" imgH="205920" progId="Paint.Picture">
                  <p:embed/>
                  <p:pic>
                    <p:nvPicPr>
                      <p:cNvPr id="13" name="Nesne 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85807" y="4705523"/>
                        <a:ext cx="190500" cy="20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80390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3CF23225FB27C46A346CBE3F7587AE7" ma:contentTypeVersion="12" ma:contentTypeDescription="Yeni belge oluşturun." ma:contentTypeScope="" ma:versionID="298e34052f94df40ce33cfddfa3326a7">
  <xsd:schema xmlns:xsd="http://www.w3.org/2001/XMLSchema" xmlns:xs="http://www.w3.org/2001/XMLSchema" xmlns:p="http://schemas.microsoft.com/office/2006/metadata/properties" xmlns:ns2="afe23ffb-6eab-4eb4-bd08-2b3ec2990b0c" xmlns:ns3="6b022c66-731a-416d-aabd-471dc97a64dd" targetNamespace="http://schemas.microsoft.com/office/2006/metadata/properties" ma:root="true" ma:fieldsID="d8291d269e19fb0fadf527bdf54b0bb9" ns2:_="" ns3:_="">
    <xsd:import namespace="afe23ffb-6eab-4eb4-bd08-2b3ec2990b0c"/>
    <xsd:import namespace="6b022c66-731a-416d-aabd-471dc97a64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e23ffb-6eab-4eb4-bd08-2b3ec2990b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Resim Etiketleri" ma:readOnly="false" ma:fieldId="{5cf76f15-5ced-4ddc-b409-7134ff3c332f}" ma:taxonomyMulti="true" ma:sspId="9db1c256-a82f-462e-a929-e998d7a0a03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22c66-731a-416d-aabd-471dc97a64dd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60f9937-30ca-48ba-9453-cf97a9f789ca}" ma:internalName="TaxCatchAll" ma:showField="CatchAllData" ma:web="6b022c66-731a-416d-aabd-471dc97a64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022c66-731a-416d-aabd-471dc97a64dd" xsi:nil="true"/>
    <lcf76f155ced4ddcb4097134ff3c332f xmlns="afe23ffb-6eab-4eb4-bd08-2b3ec2990b0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1D93F3-4E0A-4CAF-8F9D-B957BCEC30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e23ffb-6eab-4eb4-bd08-2b3ec2990b0c"/>
    <ds:schemaRef ds:uri="6b022c66-731a-416d-aabd-471dc97a64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4FD88F-B2B7-4ECB-B2D0-68E9BE2C9C92}">
  <ds:schemaRefs>
    <ds:schemaRef ds:uri="http://schemas.microsoft.com/office/2006/metadata/properties"/>
    <ds:schemaRef ds:uri="http://schemas.microsoft.com/office/infopath/2007/PartnerControls"/>
    <ds:schemaRef ds:uri="6b022c66-731a-416d-aabd-471dc97a64dd"/>
    <ds:schemaRef ds:uri="afe23ffb-6eab-4eb4-bd08-2b3ec2990b0c"/>
  </ds:schemaRefs>
</ds:datastoreItem>
</file>

<file path=customXml/itemProps3.xml><?xml version="1.0" encoding="utf-8"?>
<ds:datastoreItem xmlns:ds="http://schemas.openxmlformats.org/officeDocument/2006/customXml" ds:itemID="{FB923F95-3E33-4109-B37A-95C728D6EE6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14264</TotalTime>
  <Words>1597</Words>
  <Application>Microsoft Office PowerPoint</Application>
  <PresentationFormat>Ekran Gösterisi (4:3)</PresentationFormat>
  <Paragraphs>271</Paragraphs>
  <Slides>33</Slides>
  <Notes>14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Arial</vt:lpstr>
      <vt:lpstr>Calibri</vt:lpstr>
      <vt:lpstr>Cambria Math</vt:lpstr>
      <vt:lpstr>StarSymbol</vt:lpstr>
      <vt:lpstr>Times</vt:lpstr>
      <vt:lpstr>Ofis Teması</vt:lpstr>
      <vt:lpstr>Bitmap Image</vt:lpstr>
      <vt:lpstr>BMB 3022 BİLGİSAYAR GRAFİKLERİ</vt:lpstr>
      <vt:lpstr>Koordinat Temsilleri</vt:lpstr>
      <vt:lpstr>Koordinat Temsilleri (Devam)</vt:lpstr>
      <vt:lpstr>Sağ El Düzeni ve Sol El Düzeni Koordinat Sistemi</vt:lpstr>
      <vt:lpstr>Görüntü Nedir?</vt:lpstr>
      <vt:lpstr>Görüntü Nedir?</vt:lpstr>
      <vt:lpstr>Renk</vt:lpstr>
      <vt:lpstr>RGB Renkler</vt:lpstr>
      <vt:lpstr>RGB Renk Kodlama</vt:lpstr>
      <vt:lpstr>Renk İndeksleme</vt:lpstr>
      <vt:lpstr>Tek veya Çift Tamponlama</vt:lpstr>
      <vt:lpstr>Tek veya Çift Tamponlama</vt:lpstr>
      <vt:lpstr>Gamma Düzeltmesi</vt:lpstr>
      <vt:lpstr>Genel Parlaklık ve Kontrast Ayarı</vt:lpstr>
      <vt:lpstr>Piksel Bağlılığı</vt:lpstr>
      <vt:lpstr>Görüntü Çözünürlüğü</vt:lpstr>
      <vt:lpstr>Görüntü Örnekleme </vt:lpstr>
      <vt:lpstr>Seyrek ve Sık Örnekleme</vt:lpstr>
      <vt:lpstr>Örtüşme ve Örtüşme Önleme</vt:lpstr>
      <vt:lpstr>Uzay Çözünürlüğü</vt:lpstr>
      <vt:lpstr>Görüntünün Bit Derinliği</vt:lpstr>
      <vt:lpstr>Renkli görüntü Kuantizasyon Düzeyleri</vt:lpstr>
      <vt:lpstr>OpenGL Ekran Koordinatları</vt:lpstr>
      <vt:lpstr>Kartezyen bir referans çerçevesi</vt:lpstr>
      <vt:lpstr>400 x 300 Gösterim Penceresi</vt:lpstr>
      <vt:lpstr>Nokta ve Çizgi Öğeleri</vt:lpstr>
      <vt:lpstr>Poligon</vt:lpstr>
      <vt:lpstr>Poligon</vt:lpstr>
      <vt:lpstr>Dejenere Poligon</vt:lpstr>
      <vt:lpstr>Alan Doldurma Öğeleri</vt:lpstr>
      <vt:lpstr>GL_ TRIANGLES</vt:lpstr>
      <vt:lpstr>GL_TRIANGLE_STRIP</vt:lpstr>
      <vt:lpstr>GL_TRIANGLE_FAN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BMB 3013 BİLGİSAYAR GRAFİKLERİ</dc:title>
  <dc:creator>cnr</dc:creator>
  <cp:lastModifiedBy>Murat Berk Yetiştirir</cp:lastModifiedBy>
  <cp:revision>353</cp:revision>
  <dcterms:created xsi:type="dcterms:W3CDTF">2019-09-26T14:57:15Z</dcterms:created>
  <dcterms:modified xsi:type="dcterms:W3CDTF">2024-04-23T19:06:40Z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0x01010003CF23225FB27C46A346CBE3F7587AE7</vt:lpwstr>
  </property>
</Properties>
</file>