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6" r:id="rId2"/>
    <p:sldId id="502" r:id="rId3"/>
    <p:sldId id="503" r:id="rId4"/>
    <p:sldId id="504" r:id="rId5"/>
    <p:sldId id="506" r:id="rId6"/>
    <p:sldId id="416" r:id="rId7"/>
    <p:sldId id="505" r:id="rId8"/>
    <p:sldId id="361" r:id="rId9"/>
    <p:sldId id="362" r:id="rId10"/>
    <p:sldId id="369" r:id="rId11"/>
    <p:sldId id="354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3582" autoAdjust="0"/>
  </p:normalViewPr>
  <p:slideViewPr>
    <p:cSldViewPr>
      <p:cViewPr varScale="1">
        <p:scale>
          <a:sx n="71" d="100"/>
          <a:sy n="71" d="100"/>
        </p:scale>
        <p:origin x="181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6AD4-FA3B-4BBE-8CC4-51DEFAC11352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989BD-54C4-4669-870D-1E0819B0B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6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4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GL_FRONT: sol ve sağ görünüm için öndeki</a:t>
            </a:r>
            <a:r>
              <a:rPr lang="en-US" baseline="0"/>
              <a:t> iki tamponu ifade eder.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GL_FRONT_AND_BACK:</a:t>
            </a:r>
            <a:r>
              <a:rPr lang="en-US" baseline="0"/>
              <a:t>  Tüm tamponları ifade eder.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90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önemli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104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8F56F-0AB4-48AC-AAFC-CC3CC044D7BD}" type="slidenum">
              <a:rPr lang="en-US" altLang="tr-TR" sz="1200"/>
              <a:pPr eaLnBrk="1" hangingPunct="1"/>
              <a:t>11</a:t>
            </a:fld>
            <a:endParaRPr lang="en-US" altLang="tr-T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RENKLENDİRME </a:t>
            </a:r>
            <a:r>
              <a:rPr lang="tr-TR" b="1">
                <a:solidFill>
                  <a:schemeClr val="tx1">
                    <a:lumMod val="75000"/>
                    <a:lumOff val="25000"/>
                  </a:schemeClr>
                </a:solidFill>
              </a:rPr>
              <a:t>ve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İNDEKSLEME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BMB </a:t>
            </a:r>
            <a:r>
              <a:rPr lang="tr-TR" b="1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BİLGİSAYAR</a:t>
            </a:r>
            <a:r>
              <a:rPr lang="tr-TR" sz="3600" kern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GRAFİKLERİ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834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OpenGL</a:t>
            </a:r>
            <a:r>
              <a:rPr lang="tr-TR" dirty="0"/>
              <a:t> Renk </a:t>
            </a:r>
            <a:r>
              <a:rPr lang="tr-TR" dirty="0" err="1"/>
              <a:t>Aradeğerlemesi</a:t>
            </a:r>
            <a:r>
              <a:rPr lang="tr-TR" dirty="0"/>
              <a:t> (</a:t>
            </a:r>
            <a:r>
              <a:rPr lang="tr-TR" dirty="0" err="1"/>
              <a:t>İnterpolasyon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60040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tr-TR" sz="3100" dirty="0"/>
              <a:t>Renk </a:t>
            </a:r>
            <a:r>
              <a:rPr lang="tr-TR" sz="3100" dirty="0" err="1"/>
              <a:t>interpolasyonu</a:t>
            </a:r>
            <a:r>
              <a:rPr lang="tr-TR" sz="3100" dirty="0"/>
              <a:t> için</a:t>
            </a:r>
          </a:p>
          <a:p>
            <a:pPr marL="742950" lvl="2" indent="-342900">
              <a:lnSpc>
                <a:spcPct val="110000"/>
              </a:lnSpc>
            </a:pPr>
            <a:r>
              <a:rPr lang="tr-TR" dirty="0" err="1"/>
              <a:t>glShadeModel</a:t>
            </a:r>
            <a:r>
              <a:rPr lang="tr-TR" dirty="0"/>
              <a:t>(GL_SMOOTH);</a:t>
            </a:r>
          </a:p>
          <a:p>
            <a:pPr marL="1200150" lvl="3" indent="-342900">
              <a:lnSpc>
                <a:spcPct val="110000"/>
              </a:lnSpc>
            </a:pPr>
            <a:r>
              <a:rPr lang="tr-TR" dirty="0"/>
              <a:t>GL_FLAT: varsayılan </a:t>
            </a:r>
            <a:r>
              <a:rPr lang="tr-TR" dirty="0" err="1"/>
              <a:t>moddur</a:t>
            </a:r>
            <a:r>
              <a:rPr lang="tr-TR" dirty="0"/>
              <a:t>. Mevcut renkte poligon dolar.</a:t>
            </a:r>
          </a:p>
          <a:p>
            <a:pPr marL="1200150" lvl="3" indent="-342900">
              <a:lnSpc>
                <a:spcPct val="110000"/>
              </a:lnSpc>
            </a:pPr>
            <a:r>
              <a:rPr lang="tr-TR" dirty="0"/>
              <a:t>GL_SMOOTH: gölgelendirme </a:t>
            </a:r>
            <a:r>
              <a:rPr lang="tr-TR" dirty="0" err="1"/>
              <a:t>modudur</a:t>
            </a:r>
            <a:r>
              <a:rPr lang="tr-TR" dirty="0"/>
              <a:t>. Renk </a:t>
            </a:r>
            <a:r>
              <a:rPr lang="tr-TR" dirty="0" err="1"/>
              <a:t>interpolasyonuyla</a:t>
            </a:r>
            <a:r>
              <a:rPr lang="tr-TR" dirty="0"/>
              <a:t> </a:t>
            </a:r>
            <a:r>
              <a:rPr lang="tr-TR"/>
              <a:t>poligon dolar</a:t>
            </a:r>
            <a:r>
              <a:rPr lang="en-US"/>
              <a:t>.</a:t>
            </a:r>
          </a:p>
          <a:p>
            <a:pPr marL="1200150" lvl="3" indent="-342900">
              <a:lnSpc>
                <a:spcPct val="110000"/>
              </a:lnSpc>
            </a:pPr>
            <a:r>
              <a:rPr lang="en-US"/>
              <a:t>Ana profilde noktaların renklendirme durumuna göre ayarlanır.</a:t>
            </a:r>
            <a:endParaRPr lang="tr-TR" dirty="0"/>
          </a:p>
          <a:p>
            <a:pPr marL="742950" lvl="2" indent="-342900">
              <a:lnSpc>
                <a:spcPct val="110000"/>
              </a:lnSpc>
            </a:pPr>
            <a:r>
              <a:rPr lang="tr-TR" dirty="0"/>
              <a:t>GLUT_DEPTH ile derinlik tamponlarını kullanmak görüntü kalitesini arttırabilir.</a:t>
            </a:r>
          </a:p>
          <a:p>
            <a:pPr marL="742950" lvl="2" indent="-342900">
              <a:lnSpc>
                <a:spcPct val="110000"/>
              </a:lnSpc>
            </a:pPr>
            <a:r>
              <a:rPr lang="tr-TR" dirty="0"/>
              <a:t>Çizdirirken her noktaya farklı bir </a:t>
            </a:r>
            <a:r>
              <a:rPr lang="tr-TR"/>
              <a:t>renk </a:t>
            </a:r>
            <a:r>
              <a:rPr lang="en-US"/>
              <a:t>atanmalıdır</a:t>
            </a:r>
            <a:r>
              <a:rPr lang="tr-TR"/>
              <a:t>.</a:t>
            </a:r>
            <a:endParaRPr lang="tr-TR" dirty="0"/>
          </a:p>
          <a:p>
            <a:pPr>
              <a:lnSpc>
                <a:spcPct val="110000"/>
              </a:lnSpc>
            </a:pPr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157192"/>
            <a:ext cx="1512168" cy="155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7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/>
              <a:t>Poligonlarla 3-B Nesne </a:t>
            </a:r>
            <a:r>
              <a:rPr lang="tr-TR" altLang="tr-TR" dirty="0" err="1"/>
              <a:t>Çizdirimi</a:t>
            </a:r>
            <a:r>
              <a:rPr lang="tr-TR" altLang="tr-TR" dirty="0"/>
              <a:t> </a:t>
            </a:r>
            <a:endParaRPr lang="en-US" alt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960240"/>
            <a:ext cx="8507288" cy="1900808"/>
          </a:xfrm>
        </p:spPr>
        <p:txBody>
          <a:bodyPr>
            <a:normAutofit fontScale="77500" lnSpcReduction="20000"/>
          </a:bodyPr>
          <a:lstStyle/>
          <a:p>
            <a:r>
              <a:rPr lang="tr-TR" altLang="tr-TR" dirty="0"/>
              <a:t>Kenar uzunluğu 1 olan bir küp.</a:t>
            </a:r>
          </a:p>
          <a:p>
            <a:r>
              <a:rPr lang="tr-TR" altLang="tr-TR" dirty="0"/>
              <a:t>Tüm dörtkenar poligonlar ayrı ayrı çizdirilebilir.</a:t>
            </a:r>
          </a:p>
          <a:p>
            <a:r>
              <a:rPr lang="tr-TR" altLang="tr-TR" dirty="0"/>
              <a:t>Nokta listeleri (</a:t>
            </a:r>
            <a:r>
              <a:rPr lang="tr-TR" altLang="tr-TR" dirty="0" err="1"/>
              <a:t>vertex</a:t>
            </a:r>
            <a:r>
              <a:rPr lang="tr-TR" altLang="tr-TR" dirty="0"/>
              <a:t> </a:t>
            </a:r>
            <a:r>
              <a:rPr lang="tr-TR" altLang="tr-TR" dirty="0" err="1"/>
              <a:t>lists</a:t>
            </a:r>
            <a:r>
              <a:rPr lang="tr-TR" altLang="tr-TR" dirty="0"/>
              <a:t>) ile daha kolay çizdirilebilir.</a:t>
            </a:r>
          </a:p>
          <a:p>
            <a:r>
              <a:rPr lang="tr-TR" altLang="tr-TR" dirty="0"/>
              <a:t>Noktaları renklendirmek için:</a:t>
            </a:r>
          </a:p>
          <a:p>
            <a:pPr lvl="1"/>
            <a:r>
              <a:rPr lang="tr-TR" altLang="tr-TR" dirty="0"/>
              <a:t>Renk listeleri kullanılır.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3030810" cy="309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67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Bazı </a:t>
            </a:r>
            <a:r>
              <a:rPr lang="tr-TR"/>
              <a:t>OpenGL </a:t>
            </a:r>
            <a:r>
              <a:rPr lang="tr-TR" dirty="0"/>
              <a:t>Tamponları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dirty="0"/>
              <a:t>Renk tamponları (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buffers</a:t>
            </a:r>
            <a:r>
              <a:rPr lang="tr-TR" dirty="0"/>
              <a:t>)</a:t>
            </a:r>
          </a:p>
          <a:p>
            <a:pPr>
              <a:lnSpc>
                <a:spcPct val="120000"/>
              </a:lnSpc>
            </a:pPr>
            <a:r>
              <a:rPr lang="tr-TR"/>
              <a:t>Birik</a:t>
            </a:r>
            <a:r>
              <a:rPr lang="en-US"/>
              <a:t>i</a:t>
            </a:r>
            <a:r>
              <a:rPr lang="tr-TR"/>
              <a:t>m </a:t>
            </a:r>
            <a:r>
              <a:rPr lang="tr-TR" dirty="0"/>
              <a:t>tamponu (</a:t>
            </a:r>
            <a:r>
              <a:rPr lang="tr-TR" dirty="0" err="1"/>
              <a:t>Accumulation</a:t>
            </a:r>
            <a:r>
              <a:rPr lang="tr-TR" dirty="0"/>
              <a:t> </a:t>
            </a:r>
            <a:r>
              <a:rPr lang="tr-TR" dirty="0" err="1"/>
              <a:t>buffer</a:t>
            </a:r>
            <a:r>
              <a:rPr lang="tr-TR" dirty="0"/>
              <a:t>)</a:t>
            </a:r>
          </a:p>
          <a:p>
            <a:pPr>
              <a:lnSpc>
                <a:spcPct val="120000"/>
              </a:lnSpc>
            </a:pPr>
            <a:r>
              <a:rPr lang="tr-TR"/>
              <a:t>Derinlik </a:t>
            </a:r>
            <a:r>
              <a:rPr lang="tr-TR" dirty="0"/>
              <a:t>tamponu (Depth </a:t>
            </a:r>
            <a:r>
              <a:rPr lang="tr-TR" err="1"/>
              <a:t>buffer</a:t>
            </a:r>
            <a:r>
              <a:rPr lang="tr-TR"/>
              <a:t>)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en-US"/>
              <a:t>Şablon</a:t>
            </a:r>
            <a:r>
              <a:rPr lang="tr-TR"/>
              <a:t> </a:t>
            </a:r>
            <a:r>
              <a:rPr lang="tr-TR" dirty="0"/>
              <a:t>tamponu (</a:t>
            </a:r>
            <a:r>
              <a:rPr lang="tr-TR" dirty="0" err="1"/>
              <a:t>Stencil</a:t>
            </a:r>
            <a:r>
              <a:rPr lang="tr-TR" dirty="0"/>
              <a:t> </a:t>
            </a:r>
            <a:r>
              <a:rPr lang="tr-TR" err="1"/>
              <a:t>buffer</a:t>
            </a:r>
            <a:r>
              <a:rPr lang="tr-TR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827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Derinlik Tamponu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800"/>
              <a:t>Nesnelerin bakış konumundan mesafelerini </a:t>
            </a:r>
            <a:r>
              <a:rPr lang="en-US" sz="2800"/>
              <a:t>(derinliğini) tutan 2-B bir dizidir</a:t>
            </a:r>
            <a:r>
              <a:rPr lang="tr-TR" sz="2800"/>
              <a:t>.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tr-TR" sz="2800"/>
              <a:t>3B grafikte gizli yüzey gidermede ihtiyaç duyulur.</a:t>
            </a:r>
          </a:p>
          <a:p>
            <a:pPr>
              <a:lnSpc>
                <a:spcPct val="120000"/>
              </a:lnSpc>
            </a:pPr>
            <a:r>
              <a:rPr lang="tr-TR" sz="2800"/>
              <a:t>Böylece </a:t>
            </a:r>
            <a:r>
              <a:rPr lang="tr-TR" sz="2800" dirty="0"/>
              <a:t>şunları ayırt etmek </a:t>
            </a:r>
            <a:r>
              <a:rPr lang="tr-TR" sz="2800"/>
              <a:t>mümkün olu</a:t>
            </a:r>
            <a:r>
              <a:rPr lang="en-US" sz="2800"/>
              <a:t>r.</a:t>
            </a:r>
            <a:endParaRPr lang="tr-TR" sz="2800" dirty="0"/>
          </a:p>
          <a:p>
            <a:pPr lvl="1">
              <a:lnSpc>
                <a:spcPct val="120000"/>
              </a:lnSpc>
            </a:pPr>
            <a:r>
              <a:rPr lang="en-US" sz="2400"/>
              <a:t>H</a:t>
            </a:r>
            <a:r>
              <a:rPr lang="tr-TR" sz="2400"/>
              <a:t>angi yüzeyler </a:t>
            </a:r>
            <a:r>
              <a:rPr lang="en-US" sz="2400"/>
              <a:t>daha</a:t>
            </a:r>
            <a:r>
              <a:rPr lang="tr-TR" sz="2400"/>
              <a:t> </a:t>
            </a:r>
            <a:r>
              <a:rPr lang="tr-TR" sz="2400" dirty="0"/>
              <a:t>yakın </a:t>
            </a:r>
            <a:r>
              <a:rPr lang="tr-TR" sz="2400"/>
              <a:t>ve görünür</a:t>
            </a:r>
            <a:r>
              <a:rPr lang="en-US" sz="2400"/>
              <a:t>dür.</a:t>
            </a:r>
            <a:endParaRPr lang="tr-TR" sz="2400" dirty="0"/>
          </a:p>
          <a:p>
            <a:pPr lvl="1">
              <a:lnSpc>
                <a:spcPct val="120000"/>
              </a:lnSpc>
            </a:pPr>
            <a:r>
              <a:rPr lang="en-US" sz="2400"/>
              <a:t>H</a:t>
            </a:r>
            <a:r>
              <a:rPr lang="tr-TR" sz="2400"/>
              <a:t>angi </a:t>
            </a:r>
            <a:r>
              <a:rPr lang="tr-TR" sz="2400" dirty="0"/>
              <a:t>yüzeyler daha uzak </a:t>
            </a:r>
            <a:r>
              <a:rPr lang="tr-TR" sz="2400"/>
              <a:t>ve gizlidir</a:t>
            </a:r>
            <a:r>
              <a:rPr lang="en-US" sz="2400"/>
              <a:t>.</a:t>
            </a:r>
          </a:p>
          <a:p>
            <a:pPr lvl="1">
              <a:lnSpc>
                <a:spcPct val="120000"/>
              </a:lnSpc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1046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Şablon</a:t>
            </a:r>
            <a:r>
              <a:rPr lang="tr-TR"/>
              <a:t> </a:t>
            </a:r>
            <a:r>
              <a:rPr lang="tr-TR" dirty="0"/>
              <a:t>Tamponu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/>
              <a:t>Bir nesnenin sınırlarını tanımlamak için gerekli bilgiyi saklar.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Genelde tamsayı değer olup piksel başına 1 bayt derinliktedir.</a:t>
            </a:r>
          </a:p>
          <a:p>
            <a:pPr>
              <a:lnSpc>
                <a:spcPct val="120000"/>
              </a:lnSpc>
            </a:pPr>
            <a:r>
              <a:rPr lang="en-US"/>
              <a:t>Görüntüdeki pikselleri maskeleyerek özel efektler oluşturmayı sağlar.</a:t>
            </a:r>
          </a:p>
          <a:p>
            <a:pPr lvl="1">
              <a:lnSpc>
                <a:spcPct val="120000"/>
              </a:lnSpc>
            </a:pPr>
            <a:r>
              <a:rPr lang="en-US"/>
              <a:t>birleştirme</a:t>
            </a:r>
          </a:p>
          <a:p>
            <a:pPr lvl="1">
              <a:lnSpc>
                <a:spcPct val="120000"/>
              </a:lnSpc>
            </a:pPr>
            <a:r>
              <a:rPr lang="en-US"/>
              <a:t>bezeme</a:t>
            </a:r>
          </a:p>
          <a:p>
            <a:pPr lvl="1">
              <a:lnSpc>
                <a:spcPct val="120000"/>
              </a:lnSpc>
            </a:pPr>
            <a:r>
              <a:rPr lang="en-US"/>
              <a:t>dağıtma, soldurma, kaydırma </a:t>
            </a:r>
          </a:p>
          <a:p>
            <a:pPr lvl="1">
              <a:lnSpc>
                <a:spcPct val="120000"/>
              </a:lnSpc>
            </a:pPr>
            <a:r>
              <a:rPr lang="en-US"/>
              <a:t>ana hat ve silüet çizdirimleri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19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Renk</a:t>
            </a:r>
            <a:r>
              <a:rPr lang="tr-TR"/>
              <a:t> Tampon</a:t>
            </a:r>
            <a:r>
              <a:rPr lang="en-US"/>
              <a:t>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tr-TR" sz="2800"/>
              <a:t>Sahneyi göstermede kullanılan mevcut renk tazeleme tamponlarıdır.</a:t>
            </a:r>
          </a:p>
          <a:p>
            <a:pPr>
              <a:lnSpc>
                <a:spcPct val="120000"/>
              </a:lnSpc>
            </a:pPr>
            <a:r>
              <a:rPr lang="tr-TR" sz="2800"/>
              <a:t>glClearColor fonksiyonu tüm renk tamponları için rengi belirler.</a:t>
            </a:r>
          </a:p>
          <a:p>
            <a:pPr>
              <a:lnSpc>
                <a:spcPct val="120000"/>
              </a:lnSpc>
            </a:pPr>
            <a:r>
              <a:rPr lang="tr-TR" sz="2800"/>
              <a:t>İndeksli renk modunda glClearColor yerine glClearIndex(index) çağrılırsa ilgili indeks dizinindeki renk tüm renk tamponları için rengi belirler.</a:t>
            </a:r>
            <a:endParaRPr lang="en-US" sz="2800"/>
          </a:p>
          <a:p>
            <a:pPr>
              <a:lnSpc>
                <a:spcPct val="130000"/>
              </a:lnSpc>
            </a:pPr>
            <a:r>
              <a:rPr lang="en-US" sz="2800"/>
              <a:t>glClear(GL_COLOR_BUFFER_BIT) çağrımı ile belirlenen renk ile renk tamponları temizlenir. </a:t>
            </a:r>
            <a:endParaRPr lang="tr-TR" sz="2800"/>
          </a:p>
          <a:p>
            <a:pPr lvl="1">
              <a:lnSpc>
                <a:spcPct val="120000"/>
              </a:lnSpc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70903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Renk Tamponları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Dört renk tamponu bulunur.</a:t>
            </a:r>
          </a:p>
          <a:p>
            <a:pPr lvl="1">
              <a:lnSpc>
                <a:spcPct val="120000"/>
              </a:lnSpc>
            </a:pPr>
            <a:r>
              <a:rPr lang="en-US"/>
              <a:t>Stereo görünüm için sol-sağ tamponlar</a:t>
            </a:r>
          </a:p>
          <a:p>
            <a:pPr lvl="1">
              <a:lnSpc>
                <a:spcPct val="120000"/>
              </a:lnSpc>
            </a:pPr>
            <a:r>
              <a:rPr lang="en-US"/>
              <a:t>Hem sol hem de sağ tampon için</a:t>
            </a:r>
          </a:p>
          <a:p>
            <a:pPr lvl="2">
              <a:lnSpc>
                <a:spcPct val="120000"/>
              </a:lnSpc>
            </a:pPr>
            <a:r>
              <a:rPr lang="en-US"/>
              <a:t>Animasyonlarda kullanım amaçlı ön-arka tamponlar</a:t>
            </a:r>
          </a:p>
          <a:p>
            <a:pPr>
              <a:lnSpc>
                <a:spcPct val="120000"/>
              </a:lnSpc>
            </a:pPr>
            <a:r>
              <a:rPr lang="en-US"/>
              <a:t>Aktifleştirilmediği sürece güncellenen sadece tek bir renk tamponu vardır.</a:t>
            </a:r>
          </a:p>
          <a:p>
            <a:pPr lvl="1">
              <a:lnSpc>
                <a:spcPct val="120000"/>
              </a:lnSpc>
            </a:pPr>
            <a:r>
              <a:rPr lang="en-US"/>
              <a:t>Varsayılan sol ve ön renk tamponudur.</a:t>
            </a:r>
          </a:p>
          <a:p>
            <a:pPr>
              <a:lnSpc>
                <a:spcPct val="120000"/>
              </a:lnSpc>
            </a:pPr>
            <a:r>
              <a:rPr lang="en-US"/>
              <a:t>glDrawBuffer(buffer)</a:t>
            </a:r>
          </a:p>
          <a:p>
            <a:pPr lvl="1">
              <a:lnSpc>
                <a:spcPct val="120000"/>
              </a:lnSpc>
            </a:pPr>
            <a:r>
              <a:rPr lang="en-US"/>
              <a:t>pixmap’in saklanacağı tamponu belirler.</a:t>
            </a:r>
          </a:p>
          <a:p>
            <a:pPr lvl="1">
              <a:lnSpc>
                <a:spcPct val="120000"/>
              </a:lnSpc>
            </a:pPr>
            <a:r>
              <a:rPr lang="en-US"/>
              <a:t>buffer: GL_FRONT_LEFT, GL_FRONT_RIGHT, GL_BACK_LEFT, </a:t>
            </a:r>
          </a:p>
          <a:p>
            <a:pPr marL="1489075" lvl="1" indent="0">
              <a:lnSpc>
                <a:spcPct val="120000"/>
              </a:lnSpc>
              <a:buNone/>
            </a:pPr>
            <a:r>
              <a:rPr lang="en-US"/>
              <a:t>GL_BACK_RIGHT, GL_BACK, GL_FRONT, GL_LEFT, GL_RIGHT, GL_FRONT_AND_BACK</a:t>
            </a:r>
          </a:p>
        </p:txBody>
      </p:sp>
    </p:spTree>
    <p:extLst>
      <p:ext uri="{BB962C8B-B14F-4D97-AF65-F5344CB8AC3E}">
        <p14:creationId xmlns:p14="http://schemas.microsoft.com/office/powerpoint/2010/main" val="352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Birikim</a:t>
            </a:r>
            <a:r>
              <a:rPr lang="tr-TR"/>
              <a:t> </a:t>
            </a:r>
            <a:r>
              <a:rPr lang="tr-TR" dirty="0"/>
              <a:t>Tamponu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/>
              <a:t>Harmanlanmış renk bilgilerini tutar</a:t>
            </a:r>
            <a:r>
              <a:rPr lang="en-US"/>
              <a:t>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67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Renk Harmanlama (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Blending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err="1"/>
              <a:t>Raster</a:t>
            </a:r>
            <a:r>
              <a:rPr lang="tr-TR" dirty="0"/>
              <a:t> algoritmalarının kırıklı çizimlerindeki tırtıklı bozuk yapıların giderilmesine  yardımcı olur (</a:t>
            </a:r>
            <a:r>
              <a:rPr lang="tr-TR" dirty="0" err="1"/>
              <a:t>antialiasing</a:t>
            </a:r>
            <a:r>
              <a:rPr lang="tr-TR" dirty="0"/>
              <a:t>).</a:t>
            </a:r>
          </a:p>
          <a:p>
            <a:pPr>
              <a:lnSpc>
                <a:spcPct val="120000"/>
              </a:lnSpc>
            </a:pPr>
            <a:r>
              <a:rPr lang="tr-TR" dirty="0"/>
              <a:t>Sadece RGB veya RGBA </a:t>
            </a:r>
            <a:r>
              <a:rPr lang="tr-TR" dirty="0" err="1"/>
              <a:t>modunda</a:t>
            </a:r>
            <a:r>
              <a:rPr lang="tr-TR" dirty="0"/>
              <a:t> gerçekleşir.</a:t>
            </a:r>
          </a:p>
          <a:p>
            <a:pPr>
              <a:lnSpc>
                <a:spcPct val="120000"/>
              </a:lnSpc>
            </a:pPr>
            <a:r>
              <a:rPr lang="tr-TR" dirty="0"/>
              <a:t>Çerçeve tamponuna önceden çizdirilmiş bir nesnenin hedef rengi (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) ile üzerine çizdirilen ikinci bir nesnenin kaynak rengi (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) harmanlanabilir.</a:t>
            </a:r>
          </a:p>
          <a:p>
            <a:pPr>
              <a:lnSpc>
                <a:spcPct val="120000"/>
              </a:lnSpc>
            </a:pPr>
            <a:r>
              <a:rPr lang="tr-TR" dirty="0"/>
              <a:t>Hesaplanan değerler (0.0, 1.0) aralığına </a:t>
            </a:r>
            <a:r>
              <a:rPr lang="tr-TR"/>
              <a:t>kırpılır.</a:t>
            </a:r>
            <a:endParaRPr lang="tr-TR" dirty="0"/>
          </a:p>
          <a:p>
            <a:pPr marL="914400" indent="0">
              <a:lnSpc>
                <a:spcPct val="170000"/>
              </a:lnSpc>
              <a:buNone/>
            </a:pPr>
            <a:r>
              <a:rPr lang="tr-TR" sz="2600" dirty="0"/>
              <a:t>(</a:t>
            </a:r>
            <a:r>
              <a:rPr lang="tr-TR" sz="2600" dirty="0" err="1"/>
              <a:t>kaynakFaktor</a:t>
            </a:r>
            <a:r>
              <a:rPr lang="tr-TR" sz="2600" baseline="-25000" dirty="0" err="1"/>
              <a:t>kırmızı</a:t>
            </a:r>
            <a:r>
              <a:rPr lang="tr-TR" sz="2600" dirty="0"/>
              <a:t>*</a:t>
            </a:r>
            <a:r>
              <a:rPr lang="tr-TR" sz="2600" dirty="0" err="1"/>
              <a:t>kırmızı</a:t>
            </a:r>
            <a:r>
              <a:rPr lang="tr-TR" sz="2600" baseline="-25000" dirty="0" err="1"/>
              <a:t>kaynak</a:t>
            </a:r>
            <a:r>
              <a:rPr lang="tr-TR" sz="2600" dirty="0"/>
              <a:t>+ </a:t>
            </a:r>
            <a:r>
              <a:rPr lang="tr-TR" sz="2600" dirty="0" err="1"/>
              <a:t>hedefFaktor</a:t>
            </a:r>
            <a:r>
              <a:rPr lang="tr-TR" sz="2600" baseline="-25000" dirty="0" err="1"/>
              <a:t>kırmızı</a:t>
            </a:r>
            <a:r>
              <a:rPr lang="tr-TR" sz="2600" dirty="0"/>
              <a:t>*</a:t>
            </a:r>
            <a:r>
              <a:rPr lang="tr-TR" sz="2600" dirty="0" err="1"/>
              <a:t>kırmızı</a:t>
            </a:r>
            <a:r>
              <a:rPr lang="tr-TR" sz="2600" baseline="-25000" dirty="0" err="1"/>
              <a:t>hedef</a:t>
            </a:r>
            <a:r>
              <a:rPr lang="tr-TR" sz="2600" baseline="-25000" dirty="0"/>
              <a:t> </a:t>
            </a:r>
            <a:r>
              <a:rPr lang="tr-TR" sz="2600" dirty="0"/>
              <a:t>, </a:t>
            </a:r>
            <a:r>
              <a:rPr lang="tr-TR" sz="2600" dirty="0" err="1"/>
              <a:t>kaynakFaktor</a:t>
            </a:r>
            <a:r>
              <a:rPr lang="tr-TR" sz="2600" baseline="-25000" dirty="0" err="1"/>
              <a:t>yesil</a:t>
            </a:r>
            <a:r>
              <a:rPr lang="tr-TR" sz="2600" dirty="0"/>
              <a:t>*</a:t>
            </a:r>
            <a:r>
              <a:rPr lang="tr-TR" sz="2600" dirty="0" err="1"/>
              <a:t>yesil</a:t>
            </a:r>
            <a:r>
              <a:rPr lang="tr-TR" sz="2600" baseline="-25000" dirty="0" err="1"/>
              <a:t>kaynak</a:t>
            </a:r>
            <a:r>
              <a:rPr lang="tr-TR" sz="2600" dirty="0"/>
              <a:t>+ </a:t>
            </a:r>
            <a:r>
              <a:rPr lang="tr-TR" sz="2600" dirty="0" err="1"/>
              <a:t>hedefFaktor</a:t>
            </a:r>
            <a:r>
              <a:rPr lang="tr-TR" sz="2600" baseline="-25000" dirty="0" err="1"/>
              <a:t>yesil</a:t>
            </a:r>
            <a:r>
              <a:rPr lang="tr-TR" sz="2600" dirty="0"/>
              <a:t>*</a:t>
            </a:r>
            <a:r>
              <a:rPr lang="tr-TR" sz="2600" dirty="0" err="1"/>
              <a:t>yesil</a:t>
            </a:r>
            <a:r>
              <a:rPr lang="tr-TR" sz="2600" baseline="-25000" dirty="0" err="1"/>
              <a:t>hedef</a:t>
            </a:r>
            <a:r>
              <a:rPr lang="tr-TR" sz="2600" baseline="-25000" dirty="0"/>
              <a:t> </a:t>
            </a:r>
            <a:r>
              <a:rPr lang="tr-TR" sz="2600" dirty="0"/>
              <a:t>, </a:t>
            </a:r>
          </a:p>
          <a:p>
            <a:pPr marL="914400" indent="0">
              <a:lnSpc>
                <a:spcPct val="170000"/>
              </a:lnSpc>
              <a:buNone/>
            </a:pPr>
            <a:r>
              <a:rPr lang="tr-TR" sz="2600" dirty="0" err="1"/>
              <a:t>kaynakFaktor</a:t>
            </a:r>
            <a:r>
              <a:rPr lang="tr-TR" sz="2600" baseline="-25000" dirty="0" err="1"/>
              <a:t>mavi</a:t>
            </a:r>
            <a:r>
              <a:rPr lang="tr-TR" sz="2600" dirty="0"/>
              <a:t>*</a:t>
            </a:r>
            <a:r>
              <a:rPr lang="tr-TR" sz="2600" dirty="0" err="1"/>
              <a:t>mavi</a:t>
            </a:r>
            <a:r>
              <a:rPr lang="tr-TR" sz="2600" baseline="-25000" dirty="0" err="1"/>
              <a:t>kaynak</a:t>
            </a:r>
            <a:r>
              <a:rPr lang="tr-TR" sz="2600"/>
              <a:t>+ hedefFaktor</a:t>
            </a:r>
            <a:r>
              <a:rPr lang="tr-TR" sz="2600" baseline="-25000"/>
              <a:t>mavi</a:t>
            </a:r>
            <a:r>
              <a:rPr lang="tr-TR" sz="2600"/>
              <a:t>*mavi</a:t>
            </a:r>
            <a:r>
              <a:rPr lang="tr-TR" sz="2600" baseline="-25000"/>
              <a:t>hedef</a:t>
            </a:r>
            <a:r>
              <a:rPr lang="en-US" sz="2600"/>
              <a:t> ,</a:t>
            </a:r>
          </a:p>
          <a:p>
            <a:pPr marL="914400" indent="0">
              <a:lnSpc>
                <a:spcPct val="170000"/>
              </a:lnSpc>
              <a:buNone/>
            </a:pPr>
            <a:r>
              <a:rPr lang="tr-TR" sz="2600"/>
              <a:t>kaynakFaktor</a:t>
            </a:r>
            <a:r>
              <a:rPr lang="en-US" sz="2600" baseline="-25000"/>
              <a:t>alfa</a:t>
            </a:r>
            <a:r>
              <a:rPr lang="tr-TR" sz="2600"/>
              <a:t>*</a:t>
            </a:r>
            <a:r>
              <a:rPr lang="en-US" sz="2600"/>
              <a:t>alfa</a:t>
            </a:r>
            <a:r>
              <a:rPr lang="tr-TR" sz="2600" baseline="-25000"/>
              <a:t>kaynak</a:t>
            </a:r>
            <a:r>
              <a:rPr lang="tr-TR" sz="2600"/>
              <a:t>+ hedefFaktor</a:t>
            </a:r>
            <a:r>
              <a:rPr lang="tr-TR" sz="2600" baseline="-25000"/>
              <a:t>a</a:t>
            </a:r>
            <a:r>
              <a:rPr lang="en-US" sz="2600" baseline="-25000"/>
              <a:t>lfa</a:t>
            </a:r>
            <a:r>
              <a:rPr lang="tr-TR" sz="2600"/>
              <a:t>*</a:t>
            </a:r>
            <a:r>
              <a:rPr lang="en-US" sz="2600"/>
              <a:t>alfa</a:t>
            </a:r>
            <a:r>
              <a:rPr lang="tr-TR" sz="2600" baseline="-25000"/>
              <a:t>hedef</a:t>
            </a:r>
            <a:r>
              <a:rPr lang="tr-TR" sz="2600"/>
              <a:t>)</a:t>
            </a:r>
          </a:p>
          <a:p>
            <a:pPr marL="914400" indent="0">
              <a:lnSpc>
                <a:spcPct val="170000"/>
              </a:lnSpc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487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OpenGL</a:t>
            </a:r>
            <a:r>
              <a:rPr lang="tr-TR" dirty="0"/>
              <a:t> Renk Harmanlama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/>
              <a:t>Önce renk harmanlama işlevi aktive edilmelidir.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err="1"/>
              <a:t>glEnable</a:t>
            </a:r>
            <a:r>
              <a:rPr lang="tr-TR" dirty="0"/>
              <a:t>(GL_BLEND);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err="1"/>
              <a:t>glBlendFunc</a:t>
            </a:r>
            <a:r>
              <a:rPr lang="tr-TR" dirty="0"/>
              <a:t>(</a:t>
            </a:r>
            <a:r>
              <a:rPr lang="tr-TR" dirty="0" err="1"/>
              <a:t>kaynakFaktor</a:t>
            </a:r>
            <a:r>
              <a:rPr lang="tr-TR" dirty="0"/>
              <a:t>, </a:t>
            </a:r>
            <a:r>
              <a:rPr lang="tr-TR" dirty="0" err="1"/>
              <a:t>hedefFaktor</a:t>
            </a:r>
            <a:r>
              <a:rPr lang="tr-TR" dirty="0"/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err="1"/>
              <a:t>glDisable</a:t>
            </a:r>
            <a:r>
              <a:rPr lang="tr-TR" dirty="0"/>
              <a:t>(GL_BLEND);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tr-TR" sz="3200" dirty="0" err="1"/>
              <a:t>glBlendFunc</a:t>
            </a:r>
            <a:r>
              <a:rPr lang="tr-TR" sz="3200" dirty="0"/>
              <a:t> için</a:t>
            </a:r>
            <a:r>
              <a:rPr lang="en-US" sz="3200" dirty="0"/>
              <a:t> </a:t>
            </a:r>
            <a:r>
              <a:rPr lang="en-US" sz="3200" dirty="0" err="1"/>
              <a:t>renk</a:t>
            </a:r>
            <a:r>
              <a:rPr lang="tr-TR" sz="3200" dirty="0"/>
              <a:t> harmanlama sabitleri:</a:t>
            </a:r>
          </a:p>
          <a:p>
            <a:pPr lvl="1">
              <a:lnSpc>
                <a:spcPct val="120000"/>
              </a:lnSpc>
            </a:pPr>
            <a:r>
              <a:rPr lang="tr-TR" sz="2500" dirty="0"/>
              <a:t>GL_ZERO (0.0, 0.0, 0.0 , 0.0) : Hedef için varsayılandır.</a:t>
            </a:r>
            <a:endParaRPr lang="en-US" sz="2500" dirty="0"/>
          </a:p>
          <a:p>
            <a:pPr lvl="1">
              <a:lnSpc>
                <a:spcPct val="120000"/>
              </a:lnSpc>
            </a:pPr>
            <a:r>
              <a:rPr lang="tr-TR" sz="2500" dirty="0"/>
              <a:t>GL_ONE (1.0, 1.0, 1.0 , </a:t>
            </a:r>
            <a:r>
              <a:rPr lang="en-US" sz="2500" dirty="0"/>
              <a:t>1</a:t>
            </a:r>
            <a:r>
              <a:rPr lang="tr-TR" sz="2500" dirty="0"/>
              <a:t>.0) : Kaynak için varsayılandır.</a:t>
            </a:r>
            <a:endParaRPr lang="en-US" sz="2500" dirty="0"/>
          </a:p>
          <a:p>
            <a:pPr lvl="1">
              <a:lnSpc>
                <a:spcPct val="120000"/>
              </a:lnSpc>
            </a:pPr>
            <a:r>
              <a:rPr lang="tr-TR" sz="2500" dirty="0"/>
              <a:t>GL_DST_ALPHA(</a:t>
            </a:r>
            <a:r>
              <a:rPr lang="tr-TR" sz="2500" dirty="0" err="1"/>
              <a:t>Alpha</a:t>
            </a:r>
            <a:r>
              <a:rPr lang="tr-TR" sz="2500" baseline="-25000" dirty="0" err="1"/>
              <a:t>hedef</a:t>
            </a:r>
            <a:r>
              <a:rPr lang="en-US" sz="2500" baseline="-25000" dirty="0"/>
              <a:t> </a:t>
            </a:r>
            <a:r>
              <a:rPr lang="tr-TR" sz="2500" dirty="0"/>
              <a:t>, </a:t>
            </a:r>
            <a:r>
              <a:rPr lang="tr-TR" sz="2500" dirty="0" err="1"/>
              <a:t>Alpha</a:t>
            </a:r>
            <a:r>
              <a:rPr lang="tr-TR" sz="2500" baseline="-25000" dirty="0" err="1"/>
              <a:t>hedef</a:t>
            </a:r>
            <a:r>
              <a:rPr lang="en-US" sz="2500" baseline="-25000" dirty="0"/>
              <a:t> </a:t>
            </a:r>
            <a:r>
              <a:rPr lang="tr-TR" sz="2500" dirty="0"/>
              <a:t>, </a:t>
            </a:r>
            <a:r>
              <a:rPr lang="tr-TR" sz="2500" dirty="0" err="1"/>
              <a:t>Alpha</a:t>
            </a:r>
            <a:r>
              <a:rPr lang="tr-TR" sz="2500" baseline="-25000" dirty="0" err="1"/>
              <a:t>hedef</a:t>
            </a:r>
            <a:r>
              <a:rPr lang="en-US" sz="2500" baseline="-25000" dirty="0"/>
              <a:t> </a:t>
            </a:r>
            <a:r>
              <a:rPr lang="en-US" sz="2500" dirty="0"/>
              <a:t>, </a:t>
            </a:r>
            <a:r>
              <a:rPr lang="tr-TR" sz="2500" dirty="0" err="1"/>
              <a:t>Alpha</a:t>
            </a:r>
            <a:r>
              <a:rPr lang="tr-TR" sz="2500" baseline="-25000" dirty="0" err="1"/>
              <a:t>hedef</a:t>
            </a:r>
            <a:r>
              <a:rPr lang="tr-TR" sz="2500" dirty="0"/>
              <a:t>)</a:t>
            </a:r>
            <a:endParaRPr lang="en-US" sz="2500" dirty="0"/>
          </a:p>
          <a:p>
            <a:pPr lvl="1">
              <a:lnSpc>
                <a:spcPct val="120000"/>
              </a:lnSpc>
            </a:pPr>
            <a:r>
              <a:rPr lang="tr-TR" sz="2500" dirty="0"/>
              <a:t>GL_SRC_ALPHA(</a:t>
            </a:r>
            <a:r>
              <a:rPr lang="tr-TR" sz="2500" dirty="0" err="1"/>
              <a:t>Alpha</a:t>
            </a:r>
            <a:r>
              <a:rPr lang="tr-TR" sz="2500" baseline="-25000" dirty="0" err="1"/>
              <a:t>kaynak</a:t>
            </a:r>
            <a:r>
              <a:rPr lang="en-US" sz="2500" baseline="-25000" dirty="0"/>
              <a:t> </a:t>
            </a:r>
            <a:r>
              <a:rPr lang="tr-TR" sz="2500" dirty="0"/>
              <a:t>, </a:t>
            </a:r>
            <a:r>
              <a:rPr lang="tr-TR" sz="2500" dirty="0" err="1"/>
              <a:t>Alpha</a:t>
            </a:r>
            <a:r>
              <a:rPr lang="tr-TR" sz="2500" baseline="-25000" dirty="0" err="1"/>
              <a:t>kaynak</a:t>
            </a:r>
            <a:r>
              <a:rPr lang="en-US" sz="2500" baseline="-25000" dirty="0"/>
              <a:t> </a:t>
            </a:r>
            <a:r>
              <a:rPr lang="tr-TR" sz="2500" dirty="0"/>
              <a:t>, </a:t>
            </a:r>
            <a:r>
              <a:rPr lang="tr-TR" sz="2500" dirty="0" err="1"/>
              <a:t>Alpha</a:t>
            </a:r>
            <a:r>
              <a:rPr lang="tr-TR" sz="2500" baseline="-25000" dirty="0" err="1"/>
              <a:t>kaynak</a:t>
            </a:r>
            <a:r>
              <a:rPr lang="en-US" sz="2500" dirty="0"/>
              <a:t> , </a:t>
            </a:r>
            <a:r>
              <a:rPr lang="tr-TR" sz="2500" dirty="0" err="1"/>
              <a:t>Alpha</a:t>
            </a:r>
            <a:r>
              <a:rPr lang="tr-TR" sz="2500" baseline="-25000" dirty="0" err="1"/>
              <a:t>kaynak</a:t>
            </a:r>
            <a:r>
              <a:rPr lang="tr-TR" sz="2500" dirty="0"/>
              <a:t>)</a:t>
            </a:r>
            <a:endParaRPr lang="en-US" sz="2500" dirty="0"/>
          </a:p>
          <a:p>
            <a:pPr lvl="1">
              <a:lnSpc>
                <a:spcPct val="120000"/>
              </a:lnSpc>
            </a:pPr>
            <a:r>
              <a:rPr lang="tr-TR" sz="2500" dirty="0"/>
              <a:t>GL_ONE_MINUS_DST_ALPHA</a:t>
            </a:r>
            <a:endParaRPr lang="en-US" sz="2500" dirty="0"/>
          </a:p>
          <a:p>
            <a:pPr lvl="1">
              <a:lnSpc>
                <a:spcPct val="120000"/>
              </a:lnSpc>
            </a:pPr>
            <a:r>
              <a:rPr lang="tr-TR" sz="2500" dirty="0"/>
              <a:t>GL_ONE_MINUS_SRC_ALPHA</a:t>
            </a:r>
            <a:endParaRPr lang="en-US" sz="2500" dirty="0"/>
          </a:p>
          <a:p>
            <a:pPr lvl="1">
              <a:lnSpc>
                <a:spcPct val="120000"/>
              </a:lnSpc>
            </a:pPr>
            <a:r>
              <a:rPr lang="tr-TR" sz="2500" dirty="0"/>
              <a:t>GL_DST_COLOR</a:t>
            </a:r>
            <a:endParaRPr lang="en-US" sz="2500" dirty="0"/>
          </a:p>
          <a:p>
            <a:pPr lvl="1">
              <a:lnSpc>
                <a:spcPct val="120000"/>
              </a:lnSpc>
            </a:pPr>
            <a:r>
              <a:rPr lang="tr-TR" sz="2500" dirty="0"/>
              <a:t>GL_SRC_COLOR</a:t>
            </a:r>
          </a:p>
        </p:txBody>
      </p:sp>
    </p:spTree>
    <p:extLst>
      <p:ext uri="{BB962C8B-B14F-4D97-AF65-F5344CB8AC3E}">
        <p14:creationId xmlns:p14="http://schemas.microsoft.com/office/powerpoint/2010/main" val="105077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30452</TotalTime>
  <Words>653</Words>
  <Application>Microsoft Office PowerPoint</Application>
  <PresentationFormat>Ekran Gösterisi (4:3)</PresentationFormat>
  <Paragraphs>83</Paragraphs>
  <Slides>11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Calibri</vt:lpstr>
      <vt:lpstr>Ofis Teması</vt:lpstr>
      <vt:lpstr>BMB 3022 BİLGİSAYAR GRAFİKLERİ</vt:lpstr>
      <vt:lpstr>Bazı OpenGL Tamponları</vt:lpstr>
      <vt:lpstr>Derinlik Tamponu</vt:lpstr>
      <vt:lpstr>Şablon Tamponu</vt:lpstr>
      <vt:lpstr>Renk Tamponları</vt:lpstr>
      <vt:lpstr>OpenGL Renk Tamponları</vt:lpstr>
      <vt:lpstr>Birikim Tamponu</vt:lpstr>
      <vt:lpstr>Renk Harmanlama (Color Blending)</vt:lpstr>
      <vt:lpstr>OpenGL Renk Harmanlama</vt:lpstr>
      <vt:lpstr>OpenGL Renk Aradeğerlemesi (İnterpolasyon)</vt:lpstr>
      <vt:lpstr>Poligonlarla 3-B Nesne Çizdirimi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Donanımı</dc:title>
  <dc:creator>cnr</dc:creator>
  <cp:lastModifiedBy>Murat Berk Yetiştirir</cp:lastModifiedBy>
  <cp:revision>335</cp:revision>
  <dcterms:created xsi:type="dcterms:W3CDTF">2019-09-27T04:50:11Z</dcterms:created>
  <dcterms:modified xsi:type="dcterms:W3CDTF">2024-04-23T19:11:45Z</dcterms:modified>
</cp:coreProperties>
</file>