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447" r:id="rId3"/>
    <p:sldId id="448" r:id="rId4"/>
    <p:sldId id="449" r:id="rId5"/>
    <p:sldId id="450" r:id="rId6"/>
    <p:sldId id="451" r:id="rId7"/>
    <p:sldId id="452" r:id="rId8"/>
    <p:sldId id="453" r:id="rId9"/>
    <p:sldId id="454" r:id="rId10"/>
    <p:sldId id="455" r:id="rId11"/>
    <p:sldId id="396" r:id="rId12"/>
    <p:sldId id="397" r:id="rId13"/>
    <p:sldId id="446"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43" r:id="rId28"/>
    <p:sldId id="444" r:id="rId29"/>
    <p:sldId id="445" r:id="rId30"/>
    <p:sldId id="411" r:id="rId31"/>
    <p:sldId id="412" r:id="rId32"/>
    <p:sldId id="413" r:id="rId33"/>
    <p:sldId id="414" r:id="rId34"/>
    <p:sldId id="415" r:id="rId35"/>
    <p:sldId id="416" r:id="rId36"/>
    <p:sldId id="417" r:id="rId37"/>
    <p:sldId id="418" r:id="rId38"/>
    <p:sldId id="419" r:id="rId39"/>
    <p:sldId id="258" r:id="rId4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3" autoAdjust="0"/>
    <p:restoredTop sz="94660"/>
  </p:normalViewPr>
  <p:slideViewPr>
    <p:cSldViewPr snapToGrid="0">
      <p:cViewPr varScale="1">
        <p:scale>
          <a:sx n="112" d="100"/>
          <a:sy n="112" d="100"/>
        </p:scale>
        <p:origin x="2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21.03.2023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21.03.2023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21.03.2023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21.03.2023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21.03.2023</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21.03.2023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21.03.2023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21.03.2023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21.03.2023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21.03.2023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21.03.2023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21.03.2023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21.03.2023</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192548" cy="1373070"/>
          </a:xfrm>
        </p:spPr>
        <p:txBody>
          <a:bodyPr/>
          <a:lstStyle/>
          <a:p>
            <a:r>
              <a:rPr lang="tr-TR" dirty="0"/>
              <a:t>Bilgisayar İşletim Sistemleri	</a:t>
            </a:r>
          </a:p>
        </p:txBody>
      </p:sp>
      <p:sp>
        <p:nvSpPr>
          <p:cNvPr id="3" name="Alt Başlık 2"/>
          <p:cNvSpPr>
            <a:spLocks noGrp="1"/>
          </p:cNvSpPr>
          <p:nvPr>
            <p:ph type="subTitle" idx="1"/>
          </p:nvPr>
        </p:nvSpPr>
        <p:spPr/>
        <p:txBody>
          <a:bodyPr/>
          <a:lstStyle/>
          <a:p>
            <a:r>
              <a:rPr lang="tr-TR" dirty="0"/>
              <a:t>5.Hafta</a:t>
            </a:r>
          </a:p>
        </p:txBody>
      </p:sp>
    </p:spTree>
    <p:extLst>
      <p:ext uri="{BB962C8B-B14F-4D97-AF65-F5344CB8AC3E}">
        <p14:creationId xmlns:p14="http://schemas.microsoft.com/office/powerpoint/2010/main" val="133204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54B0EC-993F-427C-9BF4-A2FE603A7B81}"/>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İşlemleri</a:t>
            </a:r>
            <a:endParaRPr lang="tr-TR" dirty="0"/>
          </a:p>
        </p:txBody>
      </p:sp>
      <p:sp>
        <p:nvSpPr>
          <p:cNvPr id="3" name="İçerik Yer Tutucusu 2">
            <a:extLst>
              <a:ext uri="{FF2B5EF4-FFF2-40B4-BE49-F238E27FC236}">
                <a16:creationId xmlns:a16="http://schemas.microsoft.com/office/drawing/2014/main" id="{68A246A9-65E4-4C7C-86C7-0C51CE4E413B}"/>
              </a:ext>
            </a:extLst>
          </p:cNvPr>
          <p:cNvSpPr>
            <a:spLocks noGrp="1"/>
          </p:cNvSpPr>
          <p:nvPr>
            <p:ph idx="1"/>
          </p:nvPr>
        </p:nvSpPr>
        <p:spPr/>
        <p:txBody>
          <a:bodyPr>
            <a:normAutofit/>
          </a:bodyPr>
          <a:lstStyle/>
          <a:p>
            <a:pPr marL="0" indent="0" algn="just">
              <a:buNone/>
            </a:pP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creation</a:t>
            </a:r>
            <a:endParaRPr lang="tr-TR" sz="2000" dirty="0">
              <a:latin typeface="Calibri" panose="020F0502020204030204" pitchFamily="34" charset="0"/>
              <a:cs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parent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yeni bir </a:t>
            </a:r>
            <a:r>
              <a:rPr lang="tr-TR" sz="2000" dirty="0" err="1">
                <a:latin typeface="Calibri" panose="020F0502020204030204" pitchFamily="34" charset="0"/>
                <a:cs typeface="Calibri" panose="020F0502020204030204" pitchFamily="34" charset="0"/>
              </a:rPr>
              <a:t>child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oluşturduğunda, yeni </a:t>
            </a:r>
            <a:r>
              <a:rPr lang="tr-TR" sz="2000" dirty="0" err="1">
                <a:latin typeface="Calibri" panose="020F0502020204030204" pitchFamily="34" charset="0"/>
                <a:cs typeface="Calibri" panose="020F0502020204030204" pitchFamily="34" charset="0"/>
              </a:rPr>
              <a:t>child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CPU time, hafıza, dosyalar ve I/O cihazları gibi kaynaklara ihtiyaç duyar.</a:t>
            </a:r>
          </a:p>
          <a:p>
            <a:pPr algn="just"/>
            <a:r>
              <a:rPr lang="tr-TR" sz="2000" dirty="0" err="1">
                <a:latin typeface="Calibri" panose="020F0502020204030204" pitchFamily="34" charset="0"/>
                <a:cs typeface="Calibri" panose="020F0502020204030204" pitchFamily="34" charset="0"/>
              </a:rPr>
              <a:t>Parent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kendi kaynaklarını </a:t>
            </a:r>
            <a:r>
              <a:rPr lang="tr-TR" sz="2000" dirty="0" err="1">
                <a:latin typeface="Calibri" panose="020F0502020204030204" pitchFamily="34" charset="0"/>
                <a:cs typeface="Calibri" panose="020F0502020204030204" pitchFamily="34" charset="0"/>
              </a:rPr>
              <a:t>child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process’lere</a:t>
            </a:r>
            <a:r>
              <a:rPr lang="tr-TR" sz="2000" dirty="0">
                <a:latin typeface="Calibri" panose="020F0502020204030204" pitchFamily="34" charset="0"/>
                <a:cs typeface="Calibri" panose="020F0502020204030204" pitchFamily="34" charset="0"/>
              </a:rPr>
              <a:t> paylaştırabilir veya işletim sistemi tarafından </a:t>
            </a:r>
            <a:r>
              <a:rPr lang="tr-TR" sz="2000" dirty="0" err="1">
                <a:latin typeface="Calibri" panose="020F0502020204030204" pitchFamily="34" charset="0"/>
                <a:cs typeface="Calibri" panose="020F0502020204030204" pitchFamily="34" charset="0"/>
              </a:rPr>
              <a:t>child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process’e</a:t>
            </a:r>
            <a:r>
              <a:rPr lang="tr-TR" sz="2000" dirty="0">
                <a:latin typeface="Calibri" panose="020F0502020204030204" pitchFamily="34" charset="0"/>
                <a:cs typeface="Calibri" panose="020F0502020204030204" pitchFamily="34" charset="0"/>
              </a:rPr>
              <a:t> yeni kaynak tahsis edilebilir.</a:t>
            </a: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parent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child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başlattığında sonlana kadar bekleyebilir veya eşzamanlı çalışmasını sürdürebilir.</a:t>
            </a:r>
          </a:p>
          <a:p>
            <a:pPr algn="just"/>
            <a:endParaRPr lang="tr-TR" sz="3200" dirty="0"/>
          </a:p>
        </p:txBody>
      </p:sp>
    </p:spTree>
    <p:extLst>
      <p:ext uri="{BB962C8B-B14F-4D97-AF65-F5344CB8AC3E}">
        <p14:creationId xmlns:p14="http://schemas.microsoft.com/office/powerpoint/2010/main" val="626893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01F1A7-2EFE-4F05-9364-98C14E5B5ED4}"/>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İşlemleri</a:t>
            </a:r>
            <a:endParaRPr lang="tr-TR" dirty="0"/>
          </a:p>
        </p:txBody>
      </p:sp>
      <p:sp>
        <p:nvSpPr>
          <p:cNvPr id="3" name="İçerik Yer Tutucusu 2">
            <a:extLst>
              <a:ext uri="{FF2B5EF4-FFF2-40B4-BE49-F238E27FC236}">
                <a16:creationId xmlns:a16="http://schemas.microsoft.com/office/drawing/2014/main" id="{4756D248-9D6B-43B0-A7DF-9C256BCF6CA5}"/>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D70A2816-772B-49D3-8941-C37D0F670F2F}"/>
              </a:ext>
            </a:extLst>
          </p:cNvPr>
          <p:cNvPicPr>
            <a:picLocks noChangeAspect="1"/>
          </p:cNvPicPr>
          <p:nvPr/>
        </p:nvPicPr>
        <p:blipFill>
          <a:blip r:embed="rId2"/>
          <a:stretch>
            <a:fillRect/>
          </a:stretch>
        </p:blipFill>
        <p:spPr>
          <a:xfrm>
            <a:off x="1591318" y="2229873"/>
            <a:ext cx="7300891" cy="4303683"/>
          </a:xfrm>
          <a:prstGeom prst="rect">
            <a:avLst/>
          </a:prstGeom>
        </p:spPr>
      </p:pic>
    </p:spTree>
    <p:extLst>
      <p:ext uri="{BB962C8B-B14F-4D97-AF65-F5344CB8AC3E}">
        <p14:creationId xmlns:p14="http://schemas.microsoft.com/office/powerpoint/2010/main" val="158370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654D9B-209A-4A14-8312-C09A6B1E7B91}"/>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İşlemleri</a:t>
            </a:r>
            <a:endParaRPr lang="tr-TR" dirty="0"/>
          </a:p>
        </p:txBody>
      </p:sp>
      <p:sp>
        <p:nvSpPr>
          <p:cNvPr id="3" name="İçerik Yer Tutucusu 2">
            <a:extLst>
              <a:ext uri="{FF2B5EF4-FFF2-40B4-BE49-F238E27FC236}">
                <a16:creationId xmlns:a16="http://schemas.microsoft.com/office/drawing/2014/main" id="{F3FF347A-159F-41AF-969E-8C2CC6F03001}"/>
              </a:ext>
            </a:extLst>
          </p:cNvPr>
          <p:cNvSpPr>
            <a:spLocks noGrp="1"/>
          </p:cNvSpPr>
          <p:nvPr>
            <p:ph idx="1"/>
          </p:nvPr>
        </p:nvSpPr>
        <p:spPr/>
        <p:txBody>
          <a:bodyPr>
            <a:normAutofit/>
          </a:bodyPr>
          <a:lstStyle/>
          <a:p>
            <a:pPr marL="0" indent="0" algn="just">
              <a:buNone/>
            </a:pP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creation</a:t>
            </a:r>
            <a:r>
              <a:rPr lang="tr-TR" sz="2000" dirty="0">
                <a:latin typeface="Calibri" panose="020F0502020204030204" pitchFamily="34" charset="0"/>
                <a:cs typeface="Calibri" panose="020F0502020204030204" pitchFamily="34" charset="0"/>
              </a:rPr>
              <a:t> -Unix</a:t>
            </a:r>
          </a:p>
          <a:p>
            <a:pPr algn="just"/>
            <a:r>
              <a:rPr lang="sv-SE" sz="2000" dirty="0">
                <a:latin typeface="Calibri" panose="020F0502020204030204" pitchFamily="34" charset="0"/>
                <a:cs typeface="Calibri" panose="020F0502020204030204" pitchFamily="34" charset="0"/>
              </a:rPr>
              <a:t>Child process exit() ile sonlanıncaya kadar parent process bekler.</a:t>
            </a:r>
          </a:p>
          <a:p>
            <a:pPr algn="just"/>
            <a:r>
              <a:rPr lang="tr-TR" sz="2000" dirty="0">
                <a:latin typeface="Calibri" panose="020F0502020204030204" pitchFamily="34" charset="0"/>
                <a:cs typeface="Calibri" panose="020F0502020204030204" pitchFamily="34" charset="0"/>
              </a:rPr>
              <a:t>Şekilde </a:t>
            </a:r>
            <a:r>
              <a:rPr lang="tr-TR" sz="2000" dirty="0" err="1">
                <a:latin typeface="Calibri" panose="020F0502020204030204" pitchFamily="34" charset="0"/>
                <a:cs typeface="Calibri" panose="020F0502020204030204" pitchFamily="34" charset="0"/>
              </a:rPr>
              <a:t>parent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process’in</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child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process’i</a:t>
            </a:r>
            <a:r>
              <a:rPr lang="tr-TR" sz="2000" dirty="0">
                <a:latin typeface="Calibri" panose="020F0502020204030204" pitchFamily="34" charset="0"/>
                <a:cs typeface="Calibri" panose="020F0502020204030204" pitchFamily="34" charset="0"/>
              </a:rPr>
              <a:t> beklemesi görülmektedir.</a:t>
            </a:r>
          </a:p>
          <a:p>
            <a:pPr algn="just"/>
            <a:endParaRPr lang="tr-TR" sz="3200" dirty="0"/>
          </a:p>
        </p:txBody>
      </p:sp>
      <p:pic>
        <p:nvPicPr>
          <p:cNvPr id="5" name="Resim 4">
            <a:extLst>
              <a:ext uri="{FF2B5EF4-FFF2-40B4-BE49-F238E27FC236}">
                <a16:creationId xmlns:a16="http://schemas.microsoft.com/office/drawing/2014/main" id="{4927FFBB-555D-471C-9648-8CA302675DDD}"/>
              </a:ext>
            </a:extLst>
          </p:cNvPr>
          <p:cNvPicPr>
            <a:picLocks noChangeAspect="1"/>
          </p:cNvPicPr>
          <p:nvPr/>
        </p:nvPicPr>
        <p:blipFill>
          <a:blip r:embed="rId2"/>
          <a:stretch>
            <a:fillRect/>
          </a:stretch>
        </p:blipFill>
        <p:spPr>
          <a:xfrm>
            <a:off x="2115886" y="4018328"/>
            <a:ext cx="6953061" cy="1312752"/>
          </a:xfrm>
          <a:prstGeom prst="rect">
            <a:avLst/>
          </a:prstGeom>
        </p:spPr>
      </p:pic>
    </p:spTree>
    <p:extLst>
      <p:ext uri="{BB962C8B-B14F-4D97-AF65-F5344CB8AC3E}">
        <p14:creationId xmlns:p14="http://schemas.microsoft.com/office/powerpoint/2010/main" val="3108652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Zombie</a:t>
            </a:r>
            <a:r>
              <a:rPr lang="tr-TR" dirty="0" smtClean="0"/>
              <a:t> Proses</a:t>
            </a:r>
            <a:endParaRPr lang="en-US" dirty="0"/>
          </a:p>
        </p:txBody>
      </p:sp>
      <p:sp>
        <p:nvSpPr>
          <p:cNvPr id="3" name="İçerik Yer Tutucusu 2"/>
          <p:cNvSpPr>
            <a:spLocks noGrp="1"/>
          </p:cNvSpPr>
          <p:nvPr>
            <p:ph idx="1"/>
          </p:nvPr>
        </p:nvSpPr>
        <p:spPr/>
        <p:txBody>
          <a:bodyPr/>
          <a:lstStyle/>
          <a:p>
            <a:r>
              <a:rPr lang="tr-TR" dirty="0" smtClean="0"/>
              <a:t>Sonlandırılmış ama işlem tablosunda hala görünen </a:t>
            </a:r>
            <a:r>
              <a:rPr lang="tr-TR" dirty="0" err="1" smtClean="0"/>
              <a:t>prosesdir</a:t>
            </a:r>
            <a:r>
              <a:rPr lang="tr-TR" dirty="0" smtClean="0"/>
              <a:t>. </a:t>
            </a:r>
            <a:endParaRPr lang="en-US" dirty="0"/>
          </a:p>
        </p:txBody>
      </p:sp>
      <p:pic>
        <p:nvPicPr>
          <p:cNvPr id="1026" name="Picture 2" descr="How to Find and Kill a Zombie Process on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930" y="2971211"/>
            <a:ext cx="7786642" cy="346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96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DBA049-8145-4D80-BD64-1C88D10791AC}"/>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İşlemleri</a:t>
            </a:r>
            <a:endParaRPr lang="tr-TR" dirty="0"/>
          </a:p>
        </p:txBody>
      </p:sp>
      <p:sp>
        <p:nvSpPr>
          <p:cNvPr id="3" name="İçerik Yer Tutucusu 2">
            <a:extLst>
              <a:ext uri="{FF2B5EF4-FFF2-40B4-BE49-F238E27FC236}">
                <a16:creationId xmlns:a16="http://schemas.microsoft.com/office/drawing/2014/main" id="{CF447462-C2D4-4BD5-A221-DBA7D8B0C4CD}"/>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3A49CF49-7A3A-462A-B469-2B06B32CD2C5}"/>
              </a:ext>
            </a:extLst>
          </p:cNvPr>
          <p:cNvPicPr>
            <a:picLocks noChangeAspect="1"/>
          </p:cNvPicPr>
          <p:nvPr/>
        </p:nvPicPr>
        <p:blipFill>
          <a:blip r:embed="rId2"/>
          <a:stretch>
            <a:fillRect/>
          </a:stretch>
        </p:blipFill>
        <p:spPr>
          <a:xfrm>
            <a:off x="2163003" y="2191099"/>
            <a:ext cx="6381750" cy="4381500"/>
          </a:xfrm>
          <a:prstGeom prst="rect">
            <a:avLst/>
          </a:prstGeom>
        </p:spPr>
      </p:pic>
    </p:spTree>
    <p:extLst>
      <p:ext uri="{BB962C8B-B14F-4D97-AF65-F5344CB8AC3E}">
        <p14:creationId xmlns:p14="http://schemas.microsoft.com/office/powerpoint/2010/main" val="32457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C82336-591F-4AE3-B29E-490A0AE945B0}"/>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İşlemleri</a:t>
            </a:r>
            <a:endParaRPr lang="tr-TR" dirty="0"/>
          </a:p>
        </p:txBody>
      </p:sp>
      <p:sp>
        <p:nvSpPr>
          <p:cNvPr id="3" name="İçerik Yer Tutucusu 2">
            <a:extLst>
              <a:ext uri="{FF2B5EF4-FFF2-40B4-BE49-F238E27FC236}">
                <a16:creationId xmlns:a16="http://schemas.microsoft.com/office/drawing/2014/main" id="{281DE1A2-B83D-4619-AEB5-99744A73A2FB}"/>
              </a:ext>
            </a:extLst>
          </p:cNvPr>
          <p:cNvSpPr>
            <a:spLocks noGrp="1"/>
          </p:cNvSpPr>
          <p:nvPr>
            <p:ph idx="1"/>
          </p:nvPr>
        </p:nvSpPr>
        <p:spPr/>
        <p:txBody>
          <a:bodyPr>
            <a:normAutofit fontScale="92500" lnSpcReduction="10000"/>
          </a:bodyPr>
          <a:lstStyle/>
          <a:p>
            <a:pPr marL="0" indent="0" algn="just">
              <a:buNone/>
            </a:pP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smtClean="0">
                <a:latin typeface="Calibri" panose="020F0502020204030204" pitchFamily="34" charset="0"/>
                <a:cs typeface="Calibri" panose="020F0502020204030204" pitchFamily="34" charset="0"/>
              </a:rPr>
              <a:t>termination</a:t>
            </a:r>
            <a:r>
              <a:rPr lang="tr-TR" sz="2000" dirty="0" smtClean="0">
                <a:latin typeface="Calibri" panose="020F0502020204030204" pitchFamily="34" charset="0"/>
                <a:cs typeface="Calibri" panose="020F0502020204030204" pitchFamily="34" charset="0"/>
              </a:rPr>
              <a:t> (sonlandırma)</a:t>
            </a:r>
            <a:endParaRPr lang="tr-TR" sz="2000" dirty="0">
              <a:latin typeface="Calibri" panose="020F0502020204030204" pitchFamily="34" charset="0"/>
              <a:cs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son deyimini çalıştırıp tamamlandığında, </a:t>
            </a:r>
            <a:r>
              <a:rPr lang="tr-TR" sz="2000" dirty="0" err="1">
                <a:latin typeface="Calibri" panose="020F0502020204030204" pitchFamily="34" charset="0"/>
                <a:cs typeface="Calibri" panose="020F0502020204030204" pitchFamily="34" charset="0"/>
              </a:rPr>
              <a:t>exit</a:t>
            </a:r>
            <a:r>
              <a:rPr lang="tr-TR" sz="2000" dirty="0">
                <a:latin typeface="Calibri" panose="020F0502020204030204" pitchFamily="34" charset="0"/>
                <a:cs typeface="Calibri" panose="020F0502020204030204" pitchFamily="34" charset="0"/>
              </a:rPr>
              <a:t>() sistem çağrısını çalıştırır ve hafızadan silinmesini ister. </a:t>
            </a:r>
          </a:p>
          <a:p>
            <a:pPr algn="just"/>
            <a:r>
              <a:rPr lang="tr-TR" sz="2000" dirty="0">
                <a:latin typeface="Calibri" panose="020F0502020204030204" pitchFamily="34" charset="0"/>
                <a:cs typeface="Calibri" panose="020F0502020204030204" pitchFamily="34" charset="0"/>
              </a:rPr>
              <a:t>Sonlanan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parent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process’e</a:t>
            </a:r>
            <a:r>
              <a:rPr lang="tr-TR" sz="2000" dirty="0">
                <a:latin typeface="Calibri" panose="020F0502020204030204" pitchFamily="34" charset="0"/>
                <a:cs typeface="Calibri" panose="020F0502020204030204" pitchFamily="34" charset="0"/>
              </a:rPr>
              <a:t> durum bilgisini gösteren değer (</a:t>
            </a:r>
            <a:r>
              <a:rPr lang="tr-TR" sz="2000" dirty="0" err="1">
                <a:latin typeface="Calibri" panose="020F0502020204030204" pitchFamily="34" charset="0"/>
                <a:cs typeface="Calibri" panose="020F0502020204030204" pitchFamily="34" charset="0"/>
              </a:rPr>
              <a:t>integer</a:t>
            </a:r>
            <a:r>
              <a:rPr lang="tr-TR" sz="2000" dirty="0">
                <a:latin typeface="Calibri" panose="020F0502020204030204" pitchFamily="34" charset="0"/>
                <a:cs typeface="Calibri" panose="020F0502020204030204" pitchFamily="34" charset="0"/>
              </a:rPr>
              <a:t>) döndürebilir.</a:t>
            </a: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parent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child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process’in</a:t>
            </a:r>
            <a:r>
              <a:rPr lang="tr-TR" sz="2000" dirty="0">
                <a:latin typeface="Calibri" panose="020F0502020204030204" pitchFamily="34" charset="0"/>
                <a:cs typeface="Calibri" panose="020F0502020204030204" pitchFamily="34" charset="0"/>
              </a:rPr>
              <a:t> sonlanmasına da neden olabilir (Windows’ta </a:t>
            </a:r>
            <a:r>
              <a:rPr lang="tr-TR" sz="2000" dirty="0" err="1">
                <a:latin typeface="Calibri" panose="020F0502020204030204" pitchFamily="34" charset="0"/>
                <a:cs typeface="Calibri" panose="020F0502020204030204" pitchFamily="34" charset="0"/>
              </a:rPr>
              <a:t>TerminateProcess</a:t>
            </a:r>
            <a:r>
              <a:rPr lang="tr-TR" sz="2000" dirty="0">
                <a:latin typeface="Calibri" panose="020F0502020204030204" pitchFamily="34" charset="0"/>
                <a:cs typeface="Calibri" panose="020F0502020204030204" pitchFamily="34" charset="0"/>
              </a:rPr>
              <a:t>() sistem çağrısı).</a:t>
            </a:r>
          </a:p>
          <a:p>
            <a:pPr algn="just"/>
            <a:r>
              <a:rPr lang="tr-TR" sz="2000" dirty="0">
                <a:latin typeface="Calibri" panose="020F0502020204030204" pitchFamily="34" charset="0"/>
                <a:cs typeface="Calibri" panose="020F0502020204030204" pitchFamily="34" charset="0"/>
              </a:rPr>
              <a:t>Child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kaynak kullanım sınırını aştığında, </a:t>
            </a:r>
            <a:r>
              <a:rPr lang="tr-TR" sz="2000" dirty="0" err="1">
                <a:latin typeface="Calibri" panose="020F0502020204030204" pitchFamily="34" charset="0"/>
                <a:cs typeface="Calibri" panose="020F0502020204030204" pitchFamily="34" charset="0"/>
              </a:rPr>
              <a:t>parent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tarafından sonlandırılabilir.</a:t>
            </a:r>
          </a:p>
          <a:p>
            <a:pPr algn="just"/>
            <a:r>
              <a:rPr lang="tr-TR" sz="2000" dirty="0">
                <a:latin typeface="Calibri" panose="020F0502020204030204" pitchFamily="34" charset="0"/>
                <a:cs typeface="Calibri" panose="020F0502020204030204" pitchFamily="34" charset="0"/>
              </a:rPr>
              <a:t>Child </a:t>
            </a:r>
            <a:r>
              <a:rPr lang="tr-TR" sz="2000" dirty="0" err="1">
                <a:latin typeface="Calibri" panose="020F0502020204030204" pitchFamily="34" charset="0"/>
                <a:cs typeface="Calibri" panose="020F0502020204030204" pitchFamily="34" charset="0"/>
              </a:rPr>
              <a:t>process’in</a:t>
            </a:r>
            <a:r>
              <a:rPr lang="tr-TR" sz="2000" dirty="0">
                <a:latin typeface="Calibri" panose="020F0502020204030204" pitchFamily="34" charset="0"/>
                <a:cs typeface="Calibri" panose="020F0502020204030204" pitchFamily="34" charset="0"/>
              </a:rPr>
              <a:t> yaptığı işe gerek kalmayabilir.</a:t>
            </a:r>
          </a:p>
          <a:p>
            <a:pPr algn="just"/>
            <a:r>
              <a:rPr lang="tr-TR" sz="2000" dirty="0">
                <a:latin typeface="Calibri" panose="020F0502020204030204" pitchFamily="34" charset="0"/>
                <a:cs typeface="Calibri" panose="020F0502020204030204" pitchFamily="34" charset="0"/>
              </a:rPr>
              <a:t>İşletim sistemi </a:t>
            </a:r>
            <a:r>
              <a:rPr lang="tr-TR" sz="2000" dirty="0" err="1">
                <a:latin typeface="Calibri" panose="020F0502020204030204" pitchFamily="34" charset="0"/>
                <a:cs typeface="Calibri" panose="020F0502020204030204" pitchFamily="34" charset="0"/>
              </a:rPr>
              <a:t>parent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process’i</a:t>
            </a:r>
            <a:r>
              <a:rPr lang="tr-TR" sz="2000" dirty="0">
                <a:latin typeface="Calibri" panose="020F0502020204030204" pitchFamily="34" charset="0"/>
                <a:cs typeface="Calibri" panose="020F0502020204030204" pitchFamily="34" charset="0"/>
              </a:rPr>
              <a:t> sonlandırdığında </a:t>
            </a:r>
            <a:r>
              <a:rPr lang="tr-TR" sz="2000" dirty="0" err="1">
                <a:latin typeface="Calibri" panose="020F0502020204030204" pitchFamily="34" charset="0"/>
                <a:cs typeface="Calibri" panose="020F0502020204030204" pitchFamily="34" charset="0"/>
              </a:rPr>
              <a:t>child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process’lerin</a:t>
            </a:r>
            <a:r>
              <a:rPr lang="tr-TR" sz="2000" dirty="0">
                <a:latin typeface="Calibri" panose="020F0502020204030204" pitchFamily="34" charset="0"/>
                <a:cs typeface="Calibri" panose="020F0502020204030204" pitchFamily="34" charset="0"/>
              </a:rPr>
              <a:t> de sonlandırılmasını isteyebilir.</a:t>
            </a:r>
          </a:p>
          <a:p>
            <a:pPr algn="just"/>
            <a:r>
              <a:rPr lang="tr-TR" sz="2000" dirty="0" err="1">
                <a:latin typeface="Calibri" panose="020F0502020204030204" pitchFamily="34" charset="0"/>
                <a:cs typeface="Calibri" panose="020F0502020204030204" pitchFamily="34" charset="0"/>
              </a:rPr>
              <a:t>exit</a:t>
            </a:r>
            <a:r>
              <a:rPr lang="tr-TR" sz="2000" dirty="0">
                <a:latin typeface="Calibri" panose="020F0502020204030204" pitchFamily="34" charset="0"/>
                <a:cs typeface="Calibri" panose="020F0502020204030204" pitchFamily="34" charset="0"/>
              </a:rPr>
              <a:t>(); doğrudan, </a:t>
            </a:r>
            <a:r>
              <a:rPr lang="tr-TR" sz="2000" dirty="0" err="1">
                <a:latin typeface="Calibri" panose="020F0502020204030204" pitchFamily="34" charset="0"/>
                <a:cs typeface="Calibri" panose="020F0502020204030204" pitchFamily="34" charset="0"/>
              </a:rPr>
              <a:t>return</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int</a:t>
            </a:r>
            <a:r>
              <a:rPr lang="tr-TR" sz="2000" dirty="0">
                <a:latin typeface="Calibri" panose="020F0502020204030204" pitchFamily="34" charset="0"/>
                <a:cs typeface="Calibri" panose="020F0502020204030204" pitchFamily="34" charset="0"/>
              </a:rPr>
              <a:t>; dolaylı sonlandırma yapar.</a:t>
            </a:r>
          </a:p>
          <a:p>
            <a:pPr algn="just"/>
            <a:endParaRPr lang="tr-TR" sz="3200" dirty="0"/>
          </a:p>
        </p:txBody>
      </p:sp>
    </p:spTree>
    <p:extLst>
      <p:ext uri="{BB962C8B-B14F-4D97-AF65-F5344CB8AC3E}">
        <p14:creationId xmlns:p14="http://schemas.microsoft.com/office/powerpoint/2010/main" val="96266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83A060-1363-4176-BDB1-E61365EB71A9}"/>
              </a:ext>
            </a:extLst>
          </p:cNvPr>
          <p:cNvSpPr>
            <a:spLocks noGrp="1"/>
          </p:cNvSpPr>
          <p:nvPr>
            <p:ph type="title"/>
          </p:nvPr>
        </p:nvSpPr>
        <p:spPr/>
        <p:txBody>
          <a:bodyPr>
            <a:normAutofit/>
          </a:bodyPr>
          <a:lstStyle/>
          <a:p>
            <a:r>
              <a:rPr lang="tr-TR" dirty="0" err="1">
                <a:latin typeface="Calibri" panose="020F0502020204030204" pitchFamily="34" charset="0"/>
              </a:rPr>
              <a:t>Process’ler</a:t>
            </a:r>
            <a:r>
              <a:rPr lang="tr-TR" dirty="0">
                <a:latin typeface="Calibri" panose="020F0502020204030204" pitchFamily="34" charset="0"/>
              </a:rPr>
              <a:t> arası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889620A7-E095-498E-A25A-AEE58158A328}"/>
              </a:ext>
            </a:extLst>
          </p:cNvPr>
          <p:cNvSpPr>
            <a:spLocks noGrp="1"/>
          </p:cNvSpPr>
          <p:nvPr>
            <p:ph idx="1"/>
          </p:nvPr>
        </p:nvSpPr>
        <p:spPr/>
        <p:txBody>
          <a:bodyPr>
            <a:normAutofit fontScale="92500" lnSpcReduction="20000"/>
          </a:bodyPr>
          <a:lstStyle/>
          <a:p>
            <a:pPr algn="just"/>
            <a:r>
              <a:rPr lang="tr-TR" dirty="0" err="1">
                <a:latin typeface="Calibri" panose="020F0502020204030204" pitchFamily="34" charset="0"/>
                <a:cs typeface="Calibri" panose="020F0502020204030204" pitchFamily="34" charset="0"/>
              </a:rPr>
              <a:t>Process’ler</a:t>
            </a:r>
            <a:r>
              <a:rPr lang="tr-TR" dirty="0">
                <a:latin typeface="Calibri" panose="020F0502020204030204" pitchFamily="34" charset="0"/>
                <a:cs typeface="Calibri" panose="020F0502020204030204" pitchFamily="34" charset="0"/>
              </a:rPr>
              <a:t> işletim sisteminde </a:t>
            </a:r>
            <a:r>
              <a:rPr lang="tr-TR" dirty="0" err="1">
                <a:latin typeface="Calibri" panose="020F0502020204030204" pitchFamily="34" charset="0"/>
                <a:cs typeface="Calibri" panose="020F0502020204030204" pitchFamily="34" charset="0"/>
              </a:rPr>
              <a:t>independent</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process</a:t>
            </a:r>
            <a:r>
              <a:rPr lang="tr-TR" dirty="0">
                <a:latin typeface="Calibri" panose="020F0502020204030204" pitchFamily="34" charset="0"/>
                <a:cs typeface="Calibri" panose="020F0502020204030204" pitchFamily="34" charset="0"/>
              </a:rPr>
              <a:t> veya </a:t>
            </a:r>
            <a:r>
              <a:rPr lang="tr-TR" dirty="0" err="1">
                <a:latin typeface="Calibri" panose="020F0502020204030204" pitchFamily="34" charset="0"/>
                <a:cs typeface="Calibri" panose="020F0502020204030204" pitchFamily="34" charset="0"/>
              </a:rPr>
              <a:t>cooperating</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process</a:t>
            </a:r>
            <a:r>
              <a:rPr lang="tr-TR" dirty="0">
                <a:latin typeface="Calibri" panose="020F0502020204030204" pitchFamily="34" charset="0"/>
                <a:cs typeface="Calibri" panose="020F0502020204030204" pitchFamily="34" charset="0"/>
              </a:rPr>
              <a:t> olarak çalışırlar.</a:t>
            </a:r>
          </a:p>
          <a:p>
            <a:pPr algn="just"/>
            <a:r>
              <a:rPr lang="tr-TR" dirty="0" err="1">
                <a:latin typeface="Calibri" panose="020F0502020204030204" pitchFamily="34" charset="0"/>
                <a:cs typeface="Calibri" panose="020F0502020204030204" pitchFamily="34" charset="0"/>
              </a:rPr>
              <a:t>Independent</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process’ler</a:t>
            </a:r>
            <a:r>
              <a:rPr lang="tr-TR" dirty="0">
                <a:latin typeface="Calibri" panose="020F0502020204030204" pitchFamily="34" charset="0"/>
                <a:cs typeface="Calibri" panose="020F0502020204030204" pitchFamily="34" charset="0"/>
              </a:rPr>
              <a:t> diğer </a:t>
            </a:r>
            <a:r>
              <a:rPr lang="tr-TR" dirty="0" err="1">
                <a:latin typeface="Calibri" panose="020F0502020204030204" pitchFamily="34" charset="0"/>
                <a:cs typeface="Calibri" panose="020F0502020204030204" pitchFamily="34" charset="0"/>
              </a:rPr>
              <a:t>process’leri</a:t>
            </a:r>
            <a:r>
              <a:rPr lang="tr-TR" dirty="0">
                <a:latin typeface="Calibri" panose="020F0502020204030204" pitchFamily="34" charset="0"/>
                <a:cs typeface="Calibri" panose="020F0502020204030204" pitchFamily="34" charset="0"/>
              </a:rPr>
              <a:t> etkilemezler ve onlardan etkilenmezler.</a:t>
            </a:r>
          </a:p>
          <a:p>
            <a:pPr algn="just"/>
            <a:r>
              <a:rPr lang="tr-TR" dirty="0" err="1">
                <a:latin typeface="Calibri" panose="020F0502020204030204" pitchFamily="34" charset="0"/>
                <a:cs typeface="Calibri" panose="020F0502020204030204" pitchFamily="34" charset="0"/>
              </a:rPr>
              <a:t>Cooperating</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process’ler</a:t>
            </a:r>
            <a:r>
              <a:rPr lang="tr-TR" dirty="0">
                <a:latin typeface="Calibri" panose="020F0502020204030204" pitchFamily="34" charset="0"/>
                <a:cs typeface="Calibri" panose="020F0502020204030204" pitchFamily="34" charset="0"/>
              </a:rPr>
              <a:t> diğer </a:t>
            </a:r>
            <a:r>
              <a:rPr lang="tr-TR" dirty="0" err="1">
                <a:latin typeface="Calibri" panose="020F0502020204030204" pitchFamily="34" charset="0"/>
                <a:cs typeface="Calibri" panose="020F0502020204030204" pitchFamily="34" charset="0"/>
              </a:rPr>
              <a:t>process’leri</a:t>
            </a:r>
            <a:r>
              <a:rPr lang="tr-TR" dirty="0">
                <a:latin typeface="Calibri" panose="020F0502020204030204" pitchFamily="34" charset="0"/>
                <a:cs typeface="Calibri" panose="020F0502020204030204" pitchFamily="34" charset="0"/>
              </a:rPr>
              <a:t> etkilerler ve onlardan etkilenirler (diğer </a:t>
            </a:r>
            <a:r>
              <a:rPr lang="tr-TR" dirty="0" err="1">
                <a:latin typeface="Calibri" panose="020F0502020204030204" pitchFamily="34" charset="0"/>
                <a:cs typeface="Calibri" panose="020F0502020204030204" pitchFamily="34" charset="0"/>
              </a:rPr>
              <a:t>process’lerle</a:t>
            </a:r>
            <a:r>
              <a:rPr lang="tr-TR" dirty="0">
                <a:latin typeface="Calibri" panose="020F0502020204030204" pitchFamily="34" charset="0"/>
                <a:cs typeface="Calibri" panose="020F0502020204030204" pitchFamily="34" charset="0"/>
              </a:rPr>
              <a:t> veri paylaşımı yaparlar). </a:t>
            </a:r>
          </a:p>
          <a:p>
            <a:pPr lvl="1" algn="just"/>
            <a:r>
              <a:rPr lang="tr-TR" sz="1800" dirty="0">
                <a:latin typeface="Calibri" panose="020F0502020204030204" pitchFamily="34" charset="0"/>
                <a:cs typeface="Calibri" panose="020F0502020204030204" pitchFamily="34" charset="0"/>
              </a:rPr>
              <a:t>Information </a:t>
            </a:r>
            <a:r>
              <a:rPr lang="tr-TR" sz="1800" dirty="0" err="1">
                <a:latin typeface="Calibri" panose="020F0502020204030204" pitchFamily="34" charset="0"/>
                <a:cs typeface="Calibri" panose="020F0502020204030204" pitchFamily="34" charset="0"/>
              </a:rPr>
              <a:t>sharing</a:t>
            </a:r>
            <a:r>
              <a:rPr lang="tr-TR" sz="1800" dirty="0">
                <a:latin typeface="Calibri" panose="020F0502020204030204" pitchFamily="34" charset="0"/>
                <a:cs typeface="Calibri" panose="020F0502020204030204" pitchFamily="34" charset="0"/>
              </a:rPr>
              <a:t>: Paylaşılmış dosyalar üzerinde işlem yapmak gerekebilir.</a:t>
            </a:r>
          </a:p>
          <a:p>
            <a:pPr lvl="1" algn="just"/>
            <a:r>
              <a:rPr lang="tr-TR" sz="1800" dirty="0" err="1">
                <a:latin typeface="Calibri" panose="020F0502020204030204" pitchFamily="34" charset="0"/>
                <a:cs typeface="Calibri" panose="020F0502020204030204" pitchFamily="34" charset="0"/>
              </a:rPr>
              <a:t>Computation</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speedup</a:t>
            </a:r>
            <a:r>
              <a:rPr lang="tr-TR" sz="1800" dirty="0">
                <a:latin typeface="Calibri" panose="020F0502020204030204" pitchFamily="34" charset="0"/>
                <a:cs typeface="Calibri" panose="020F0502020204030204" pitchFamily="34" charset="0"/>
              </a:rPr>
              <a:t>: Birden fazla </a:t>
            </a:r>
            <a:r>
              <a:rPr lang="tr-TR" sz="1800" dirty="0" err="1">
                <a:latin typeface="Calibri" panose="020F0502020204030204" pitchFamily="34" charset="0"/>
                <a:cs typeface="Calibri" panose="020F0502020204030204" pitchFamily="34" charset="0"/>
              </a:rPr>
              <a:t>core’a</a:t>
            </a:r>
            <a:r>
              <a:rPr lang="tr-TR" sz="1800" dirty="0">
                <a:latin typeface="Calibri" panose="020F0502020204030204" pitchFamily="34" charset="0"/>
                <a:cs typeface="Calibri" panose="020F0502020204030204" pitchFamily="34" charset="0"/>
              </a:rPr>
              <a:t> sahip işlemcili bilgisayarlarda, görevler parçalar halinde eşzamanlı yürütülürler.</a:t>
            </a:r>
          </a:p>
          <a:p>
            <a:pPr lvl="1" algn="just"/>
            <a:r>
              <a:rPr lang="tr-TR" sz="1800" dirty="0" err="1">
                <a:latin typeface="Calibri" panose="020F0502020204030204" pitchFamily="34" charset="0"/>
                <a:cs typeface="Calibri" panose="020F0502020204030204" pitchFamily="34" charset="0"/>
              </a:rPr>
              <a:t>Modularity</a:t>
            </a:r>
            <a:r>
              <a:rPr lang="tr-TR" sz="1800" dirty="0">
                <a:latin typeface="Calibri" panose="020F0502020204030204" pitchFamily="34" charset="0"/>
                <a:cs typeface="Calibri" panose="020F0502020204030204" pitchFamily="34" charset="0"/>
              </a:rPr>
              <a:t>: Sistem parçalar (</a:t>
            </a:r>
            <a:r>
              <a:rPr lang="tr-TR" sz="1800" dirty="0" err="1">
                <a:latin typeface="Calibri" panose="020F0502020204030204" pitchFamily="34" charset="0"/>
                <a:cs typeface="Calibri" panose="020F0502020204030204" pitchFamily="34" charset="0"/>
              </a:rPr>
              <a:t>process’ler</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thread’ler</a:t>
            </a:r>
            <a:r>
              <a:rPr lang="tr-TR" sz="1800" dirty="0">
                <a:latin typeface="Calibri" panose="020F0502020204030204" pitchFamily="34" charset="0"/>
                <a:cs typeface="Calibri" panose="020F0502020204030204" pitchFamily="34" charset="0"/>
              </a:rPr>
              <a:t>) halinde oluşturulabilir ve bu parçalar arasında iletişim yapılabilir.</a:t>
            </a:r>
          </a:p>
          <a:p>
            <a:pPr lvl="1" algn="just"/>
            <a:r>
              <a:rPr lang="tr-TR" sz="1800" dirty="0" err="1">
                <a:latin typeface="Calibri" panose="020F0502020204030204" pitchFamily="34" charset="0"/>
                <a:cs typeface="Calibri" panose="020F0502020204030204" pitchFamily="34" charset="0"/>
              </a:rPr>
              <a:t>Convenience</a:t>
            </a:r>
            <a:r>
              <a:rPr lang="tr-TR" sz="1800" dirty="0">
                <a:latin typeface="Calibri" panose="020F0502020204030204" pitchFamily="34" charset="0"/>
                <a:cs typeface="Calibri" panose="020F0502020204030204" pitchFamily="34" charset="0"/>
              </a:rPr>
              <a:t>: Bir kullanıcı farklı işleri (müzik dinleme, metin yazma, </a:t>
            </a:r>
            <a:r>
              <a:rPr lang="tr-TR" sz="1800" dirty="0" err="1">
                <a:latin typeface="Calibri" panose="020F0502020204030204" pitchFamily="34" charset="0"/>
                <a:cs typeface="Calibri" panose="020F0502020204030204" pitchFamily="34" charset="0"/>
              </a:rPr>
              <a:t>compile</a:t>
            </a:r>
            <a:r>
              <a:rPr lang="tr-TR" sz="1800" dirty="0">
                <a:latin typeface="Calibri" panose="020F0502020204030204" pitchFamily="34" charset="0"/>
                <a:cs typeface="Calibri" panose="020F0502020204030204" pitchFamily="34" charset="0"/>
              </a:rPr>
              <a:t>, …) aynı anda gerçekleştirebilir.</a:t>
            </a:r>
          </a:p>
          <a:p>
            <a:pPr algn="just"/>
            <a:endParaRPr lang="tr-TR" sz="3600" dirty="0"/>
          </a:p>
        </p:txBody>
      </p:sp>
    </p:spTree>
    <p:extLst>
      <p:ext uri="{BB962C8B-B14F-4D97-AF65-F5344CB8AC3E}">
        <p14:creationId xmlns:p14="http://schemas.microsoft.com/office/powerpoint/2010/main" val="2678358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47BD06-EF47-4228-BF32-9D281005888D}"/>
              </a:ext>
            </a:extLst>
          </p:cNvPr>
          <p:cNvSpPr>
            <a:spLocks noGrp="1"/>
          </p:cNvSpPr>
          <p:nvPr>
            <p:ph type="title"/>
          </p:nvPr>
        </p:nvSpPr>
        <p:spPr/>
        <p:txBody>
          <a:bodyPr/>
          <a:lstStyle/>
          <a:p>
            <a:r>
              <a:rPr lang="tr-TR" dirty="0" err="1">
                <a:latin typeface="Calibri" panose="020F0502020204030204" pitchFamily="34" charset="0"/>
              </a:rPr>
              <a:t>Process’ler</a:t>
            </a:r>
            <a:r>
              <a:rPr lang="tr-TR" dirty="0">
                <a:latin typeface="Calibri" panose="020F0502020204030204" pitchFamily="34" charset="0"/>
              </a:rPr>
              <a:t> arası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EC7A6EED-1DF4-4803-B194-BE96DF553B38}"/>
              </a:ext>
            </a:extLst>
          </p:cNvPr>
          <p:cNvSpPr>
            <a:spLocks noGrp="1"/>
          </p:cNvSpPr>
          <p:nvPr>
            <p:ph idx="1"/>
          </p:nvPr>
        </p:nvSpPr>
        <p:spPr/>
        <p:txBody>
          <a:bodyPr/>
          <a:lstStyle/>
          <a:p>
            <a:pPr algn="just"/>
            <a:r>
              <a:rPr lang="tr-TR" dirty="0" err="1">
                <a:latin typeface="Calibri" panose="020F0502020204030204" pitchFamily="34" charset="0"/>
                <a:cs typeface="Calibri" panose="020F0502020204030204" pitchFamily="34" charset="0"/>
              </a:rPr>
              <a:t>Cooperating</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process’ler</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shared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memory</a:t>
            </a:r>
            <a:r>
              <a:rPr lang="tr-TR" dirty="0">
                <a:latin typeface="Calibri" panose="020F0502020204030204" pitchFamily="34" charset="0"/>
                <a:cs typeface="Calibri" panose="020F0502020204030204" pitchFamily="34" charset="0"/>
              </a:rPr>
              <a:t> ve </a:t>
            </a:r>
            <a:r>
              <a:rPr lang="tr-TR" dirty="0" err="1">
                <a:latin typeface="Calibri" panose="020F0502020204030204" pitchFamily="34" charset="0"/>
                <a:cs typeface="Calibri" panose="020F0502020204030204" pitchFamily="34" charset="0"/>
              </a:rPr>
              <a:t>message</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passing</a:t>
            </a:r>
            <a:r>
              <a:rPr lang="tr-TR" dirty="0">
                <a:latin typeface="Calibri" panose="020F0502020204030204" pitchFamily="34" charset="0"/>
                <a:cs typeface="Calibri" panose="020F0502020204030204" pitchFamily="34" charset="0"/>
              </a:rPr>
              <a:t> modelleri ile veri aktarımı yaparlar. </a:t>
            </a:r>
            <a:r>
              <a:rPr lang="tr-TR" dirty="0" err="1">
                <a:latin typeface="Calibri" panose="020F0502020204030204" pitchFamily="34" charset="0"/>
                <a:cs typeface="Calibri" panose="020F0502020204030204" pitchFamily="34" charset="0"/>
              </a:rPr>
              <a:t>Shared</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memory</a:t>
            </a:r>
            <a:r>
              <a:rPr lang="tr-TR" dirty="0">
                <a:latin typeface="Calibri" panose="020F0502020204030204" pitchFamily="34" charset="0"/>
                <a:cs typeface="Calibri" panose="020F0502020204030204" pitchFamily="34" charset="0"/>
              </a:rPr>
              <a:t> modeli daha hızlıdır!!!</a:t>
            </a:r>
          </a:p>
          <a:p>
            <a:pPr lvl="1" algn="just"/>
            <a:r>
              <a:rPr lang="tr-TR" sz="1800" dirty="0" err="1">
                <a:latin typeface="Calibri" panose="020F0502020204030204" pitchFamily="34" charset="0"/>
                <a:cs typeface="Calibri" panose="020F0502020204030204" pitchFamily="34" charset="0"/>
              </a:rPr>
              <a:t>Shared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memory</a:t>
            </a:r>
            <a:r>
              <a:rPr lang="tr-TR" sz="1800" dirty="0">
                <a:latin typeface="Calibri" panose="020F0502020204030204" pitchFamily="34" charset="0"/>
                <a:cs typeface="Calibri" panose="020F0502020204030204" pitchFamily="34" charset="0"/>
              </a:rPr>
              <a:t> modelinde, hafızada bir bölge </a:t>
            </a:r>
            <a:r>
              <a:rPr lang="tr-TR" sz="1800" dirty="0" err="1">
                <a:latin typeface="Calibri" panose="020F0502020204030204" pitchFamily="34" charset="0"/>
                <a:cs typeface="Calibri" panose="020F0502020204030204" pitchFamily="34" charset="0"/>
              </a:rPr>
              <a:t>process’ler</a:t>
            </a:r>
            <a:r>
              <a:rPr lang="tr-TR" sz="1800" dirty="0">
                <a:latin typeface="Calibri" panose="020F0502020204030204" pitchFamily="34" charset="0"/>
                <a:cs typeface="Calibri" panose="020F0502020204030204" pitchFamily="34" charset="0"/>
              </a:rPr>
              <a:t> arasında paylaştırılır.</a:t>
            </a:r>
          </a:p>
          <a:p>
            <a:pPr lvl="1" algn="just"/>
            <a:r>
              <a:rPr lang="tr-TR" sz="1800" dirty="0">
                <a:latin typeface="Calibri" panose="020F0502020204030204" pitchFamily="34" charset="0"/>
                <a:cs typeface="Calibri" panose="020F0502020204030204" pitchFamily="34" charset="0"/>
              </a:rPr>
              <a:t>Message </a:t>
            </a:r>
            <a:r>
              <a:rPr lang="tr-TR" sz="1800" dirty="0" err="1">
                <a:latin typeface="Calibri" panose="020F0502020204030204" pitchFamily="34" charset="0"/>
                <a:cs typeface="Calibri" panose="020F0502020204030204" pitchFamily="34" charset="0"/>
              </a:rPr>
              <a:t>passing</a:t>
            </a:r>
            <a:r>
              <a:rPr lang="tr-TR" sz="1800" dirty="0">
                <a:latin typeface="Calibri" panose="020F0502020204030204" pitchFamily="34" charset="0"/>
                <a:cs typeface="Calibri" panose="020F0502020204030204" pitchFamily="34" charset="0"/>
              </a:rPr>
              <a:t> modelinde, </a:t>
            </a:r>
            <a:r>
              <a:rPr lang="tr-TR" sz="1800" dirty="0" err="1">
                <a:latin typeface="Calibri" panose="020F0502020204030204" pitchFamily="34" charset="0"/>
                <a:cs typeface="Calibri" panose="020F0502020204030204" pitchFamily="34" charset="0"/>
              </a:rPr>
              <a:t>process’ler</a:t>
            </a:r>
            <a:r>
              <a:rPr lang="tr-TR" sz="1800" dirty="0">
                <a:latin typeface="Calibri" panose="020F0502020204030204" pitchFamily="34" charset="0"/>
                <a:cs typeface="Calibri" panose="020F0502020204030204" pitchFamily="34" charset="0"/>
              </a:rPr>
              <a:t> arasında mesaj ile veri gönderilir.</a:t>
            </a:r>
          </a:p>
          <a:p>
            <a:pPr algn="just"/>
            <a:endParaRPr lang="tr-TR" dirty="0"/>
          </a:p>
        </p:txBody>
      </p:sp>
      <p:pic>
        <p:nvPicPr>
          <p:cNvPr id="5" name="Resim 4">
            <a:extLst>
              <a:ext uri="{FF2B5EF4-FFF2-40B4-BE49-F238E27FC236}">
                <a16:creationId xmlns:a16="http://schemas.microsoft.com/office/drawing/2014/main" id="{9E1F6FE4-D073-45C3-8244-849D652BFB8A}"/>
              </a:ext>
            </a:extLst>
          </p:cNvPr>
          <p:cNvPicPr>
            <a:picLocks noChangeAspect="1"/>
          </p:cNvPicPr>
          <p:nvPr/>
        </p:nvPicPr>
        <p:blipFill>
          <a:blip r:embed="rId2"/>
          <a:stretch>
            <a:fillRect/>
          </a:stretch>
        </p:blipFill>
        <p:spPr>
          <a:xfrm>
            <a:off x="3168055" y="3763491"/>
            <a:ext cx="4638392" cy="3094509"/>
          </a:xfrm>
          <a:prstGeom prst="rect">
            <a:avLst/>
          </a:prstGeom>
        </p:spPr>
      </p:pic>
    </p:spTree>
    <p:extLst>
      <p:ext uri="{BB962C8B-B14F-4D97-AF65-F5344CB8AC3E}">
        <p14:creationId xmlns:p14="http://schemas.microsoft.com/office/powerpoint/2010/main" val="278593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7404BE-D4F0-41C9-AC27-D18D1A265099}"/>
              </a:ext>
            </a:extLst>
          </p:cNvPr>
          <p:cNvSpPr>
            <a:spLocks noGrp="1"/>
          </p:cNvSpPr>
          <p:nvPr>
            <p:ph type="title"/>
          </p:nvPr>
        </p:nvSpPr>
        <p:spPr/>
        <p:txBody>
          <a:bodyPr/>
          <a:lstStyle/>
          <a:p>
            <a:r>
              <a:rPr lang="tr-TR" dirty="0" err="1">
                <a:latin typeface="Calibri" panose="020F0502020204030204" pitchFamily="34" charset="0"/>
              </a:rPr>
              <a:t>Process’ler</a:t>
            </a:r>
            <a:r>
              <a:rPr lang="tr-TR" dirty="0">
                <a:latin typeface="Calibri" panose="020F0502020204030204" pitchFamily="34" charset="0"/>
              </a:rPr>
              <a:t> arası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1E23A359-1EB0-4AEC-9CCC-5D84664BE196}"/>
              </a:ext>
            </a:extLst>
          </p:cNvPr>
          <p:cNvSpPr>
            <a:spLocks noGrp="1"/>
          </p:cNvSpPr>
          <p:nvPr>
            <p:ph idx="1"/>
          </p:nvPr>
        </p:nvSpPr>
        <p:spPr/>
        <p:txBody>
          <a:bodyPr>
            <a:normAutofit fontScale="55000" lnSpcReduction="20000"/>
          </a:bodyPr>
          <a:lstStyle/>
          <a:p>
            <a:pPr marL="0" indent="0" algn="just">
              <a:buNone/>
            </a:pPr>
            <a:r>
              <a:rPr lang="tr-TR" sz="3200" dirty="0" err="1">
                <a:latin typeface="Calibri" panose="020F0502020204030204" pitchFamily="34" charset="0"/>
                <a:cs typeface="Calibri" panose="020F0502020204030204" pitchFamily="34" charset="0"/>
              </a:rPr>
              <a:t>Shared</a:t>
            </a:r>
            <a:r>
              <a:rPr lang="tr-TR" sz="3200" dirty="0">
                <a:latin typeface="Calibri" panose="020F0502020204030204" pitchFamily="34" charset="0"/>
                <a:cs typeface="Calibri" panose="020F0502020204030204" pitchFamily="34" charset="0"/>
              </a:rPr>
              <a:t> </a:t>
            </a:r>
            <a:r>
              <a:rPr lang="tr-TR" sz="3200" dirty="0" err="1">
                <a:latin typeface="Calibri" panose="020F0502020204030204" pitchFamily="34" charset="0"/>
                <a:cs typeface="Calibri" panose="020F0502020204030204" pitchFamily="34" charset="0"/>
              </a:rPr>
              <a:t>memory</a:t>
            </a:r>
            <a:endParaRPr lang="tr-TR" sz="3200" dirty="0">
              <a:latin typeface="Calibri" panose="020F0502020204030204" pitchFamily="34" charset="0"/>
              <a:cs typeface="Calibri" panose="020F0502020204030204" pitchFamily="34" charset="0"/>
            </a:endParaRPr>
          </a:p>
          <a:p>
            <a:pPr algn="just"/>
            <a:r>
              <a:rPr lang="tr-TR" sz="3200" dirty="0" err="1">
                <a:latin typeface="Calibri" panose="020F0502020204030204" pitchFamily="34" charset="0"/>
                <a:cs typeface="Calibri" panose="020F0502020204030204" pitchFamily="34" charset="0"/>
              </a:rPr>
              <a:t>Shared</a:t>
            </a:r>
            <a:r>
              <a:rPr lang="tr-TR" sz="3200" dirty="0">
                <a:latin typeface="Calibri" panose="020F0502020204030204" pitchFamily="34" charset="0"/>
                <a:cs typeface="Calibri" panose="020F0502020204030204" pitchFamily="34" charset="0"/>
              </a:rPr>
              <a:t> </a:t>
            </a:r>
            <a:r>
              <a:rPr lang="tr-TR" sz="3200" dirty="0" err="1">
                <a:latin typeface="Calibri" panose="020F0502020204030204" pitchFamily="34" charset="0"/>
                <a:cs typeface="Calibri" panose="020F0502020204030204" pitchFamily="34" charset="0"/>
              </a:rPr>
              <a:t>memory</a:t>
            </a:r>
            <a:r>
              <a:rPr lang="tr-TR" sz="3200" dirty="0">
                <a:latin typeface="Calibri" panose="020F0502020204030204" pitchFamily="34" charset="0"/>
                <a:cs typeface="Calibri" panose="020F0502020204030204" pitchFamily="34" charset="0"/>
              </a:rPr>
              <a:t> modelinde, </a:t>
            </a:r>
            <a:r>
              <a:rPr lang="tr-TR" sz="3200" b="1" dirty="0" err="1">
                <a:latin typeface="Calibri" panose="020F0502020204030204" pitchFamily="34" charset="0"/>
                <a:cs typeface="Calibri" panose="020F0502020204030204" pitchFamily="34" charset="0"/>
              </a:rPr>
              <a:t>producer</a:t>
            </a:r>
            <a:r>
              <a:rPr lang="tr-TR" sz="3200" dirty="0">
                <a:latin typeface="Calibri" panose="020F0502020204030204" pitchFamily="34" charset="0"/>
                <a:cs typeface="Calibri" panose="020F0502020204030204" pitchFamily="34" charset="0"/>
              </a:rPr>
              <a:t> veriyi oluşturur ve paylaşılmış hafıza alanına yazar, </a:t>
            </a:r>
            <a:r>
              <a:rPr lang="tr-TR" sz="3200" b="1" dirty="0" err="1">
                <a:latin typeface="Calibri" panose="020F0502020204030204" pitchFamily="34" charset="0"/>
                <a:cs typeface="Calibri" panose="020F0502020204030204" pitchFamily="34" charset="0"/>
              </a:rPr>
              <a:t>consumer</a:t>
            </a:r>
            <a:r>
              <a:rPr lang="tr-TR" sz="3200" dirty="0">
                <a:latin typeface="Calibri" panose="020F0502020204030204" pitchFamily="34" charset="0"/>
                <a:cs typeface="Calibri" panose="020F0502020204030204" pitchFamily="34" charset="0"/>
              </a:rPr>
              <a:t> ise veriyi okuyarak kullanır.</a:t>
            </a:r>
          </a:p>
          <a:p>
            <a:pPr algn="just"/>
            <a:r>
              <a:rPr lang="tr-TR" sz="3200" b="1" dirty="0">
                <a:latin typeface="Calibri" panose="020F0502020204030204" pitchFamily="34" charset="0"/>
                <a:cs typeface="Calibri" panose="020F0502020204030204" pitchFamily="34" charset="0"/>
              </a:rPr>
              <a:t>Compiler</a:t>
            </a:r>
            <a:r>
              <a:rPr lang="tr-TR" sz="3200" dirty="0">
                <a:latin typeface="Calibri" panose="020F0502020204030204" pitchFamily="34" charset="0"/>
                <a:cs typeface="Calibri" panose="020F0502020204030204" pitchFamily="34" charset="0"/>
              </a:rPr>
              <a:t>, bir programı derler ve </a:t>
            </a:r>
            <a:r>
              <a:rPr lang="tr-TR" sz="3200" dirty="0" err="1">
                <a:latin typeface="Calibri" panose="020F0502020204030204" pitchFamily="34" charset="0"/>
                <a:cs typeface="Calibri" panose="020F0502020204030204" pitchFamily="34" charset="0"/>
              </a:rPr>
              <a:t>assembly</a:t>
            </a:r>
            <a:r>
              <a:rPr lang="tr-TR" sz="3200" dirty="0">
                <a:latin typeface="Calibri" panose="020F0502020204030204" pitchFamily="34" charset="0"/>
                <a:cs typeface="Calibri" panose="020F0502020204030204" pitchFamily="34" charset="0"/>
              </a:rPr>
              <a:t> kod üretir, </a:t>
            </a:r>
            <a:r>
              <a:rPr lang="tr-TR" sz="3200" b="1" dirty="0" err="1">
                <a:latin typeface="Calibri" panose="020F0502020204030204" pitchFamily="34" charset="0"/>
                <a:cs typeface="Calibri" panose="020F0502020204030204" pitchFamily="34" charset="0"/>
              </a:rPr>
              <a:t>assembler</a:t>
            </a:r>
            <a:r>
              <a:rPr lang="tr-TR" sz="3200" dirty="0">
                <a:latin typeface="Calibri" panose="020F0502020204030204" pitchFamily="34" charset="0"/>
                <a:cs typeface="Calibri" panose="020F0502020204030204" pitchFamily="34" charset="0"/>
              </a:rPr>
              <a:t> bu kodu alır ve </a:t>
            </a:r>
            <a:r>
              <a:rPr lang="tr-TR" sz="3200" dirty="0" err="1">
                <a:latin typeface="Calibri" panose="020F0502020204030204" pitchFamily="34" charset="0"/>
                <a:cs typeface="Calibri" panose="020F0502020204030204" pitchFamily="34" charset="0"/>
              </a:rPr>
              <a:t>object</a:t>
            </a:r>
            <a:r>
              <a:rPr lang="tr-TR" sz="3200" dirty="0">
                <a:latin typeface="Calibri" panose="020F0502020204030204" pitchFamily="34" charset="0"/>
                <a:cs typeface="Calibri" panose="020F0502020204030204" pitchFamily="34" charset="0"/>
              </a:rPr>
              <a:t> kod üretir, </a:t>
            </a:r>
            <a:r>
              <a:rPr lang="tr-TR" sz="3200" b="1" dirty="0" err="1">
                <a:latin typeface="Calibri" panose="020F0502020204030204" pitchFamily="34" charset="0"/>
                <a:cs typeface="Calibri" panose="020F0502020204030204" pitchFamily="34" charset="0"/>
              </a:rPr>
              <a:t>loader</a:t>
            </a:r>
            <a:r>
              <a:rPr lang="tr-TR" sz="3200" dirty="0">
                <a:latin typeface="Calibri" panose="020F0502020204030204" pitchFamily="34" charset="0"/>
                <a:cs typeface="Calibri" panose="020F0502020204030204" pitchFamily="34" charset="0"/>
              </a:rPr>
              <a:t> ise bu kodu giriş olarak alır.</a:t>
            </a:r>
          </a:p>
          <a:p>
            <a:pPr algn="just"/>
            <a:r>
              <a:rPr lang="tr-TR" sz="3200" dirty="0" err="1">
                <a:latin typeface="Calibri" panose="020F0502020204030204" pitchFamily="34" charset="0"/>
                <a:cs typeface="Calibri" panose="020F0502020204030204" pitchFamily="34" charset="0"/>
              </a:rPr>
              <a:t>Shared</a:t>
            </a:r>
            <a:r>
              <a:rPr lang="tr-TR" sz="3200" dirty="0">
                <a:latin typeface="Calibri" panose="020F0502020204030204" pitchFamily="34" charset="0"/>
                <a:cs typeface="Calibri" panose="020F0502020204030204" pitchFamily="34" charset="0"/>
              </a:rPr>
              <a:t> </a:t>
            </a:r>
            <a:r>
              <a:rPr lang="tr-TR" sz="3200" dirty="0" err="1">
                <a:latin typeface="Calibri" panose="020F0502020204030204" pitchFamily="34" charset="0"/>
                <a:cs typeface="Calibri" panose="020F0502020204030204" pitchFamily="34" charset="0"/>
              </a:rPr>
              <a:t>buffer</a:t>
            </a:r>
            <a:r>
              <a:rPr lang="tr-TR" sz="3200" dirty="0">
                <a:latin typeface="Calibri" panose="020F0502020204030204" pitchFamily="34" charset="0"/>
                <a:cs typeface="Calibri" panose="020F0502020204030204" pitchFamily="34" charset="0"/>
              </a:rPr>
              <a:t> aşağıdaki kod ile tanımlanır:</a:t>
            </a:r>
          </a:p>
          <a:p>
            <a:pPr algn="just"/>
            <a:endParaRPr lang="tr-TR" sz="2200" dirty="0">
              <a:latin typeface="Calibri" panose="020F0502020204030204" pitchFamily="34" charset="0"/>
              <a:cs typeface="Calibri" panose="020F0502020204030204" pitchFamily="34" charset="0"/>
            </a:endParaRPr>
          </a:p>
          <a:p>
            <a:pPr algn="just"/>
            <a:endParaRPr lang="tr-TR" sz="2200" dirty="0">
              <a:latin typeface="Calibri" panose="020F0502020204030204" pitchFamily="34" charset="0"/>
              <a:cs typeface="Calibri" panose="020F0502020204030204" pitchFamily="34" charset="0"/>
            </a:endParaRPr>
          </a:p>
          <a:p>
            <a:pPr algn="just"/>
            <a:endParaRPr lang="tr-TR" sz="2200" dirty="0">
              <a:latin typeface="Calibri" panose="020F0502020204030204" pitchFamily="34" charset="0"/>
              <a:cs typeface="Calibri" panose="020F0502020204030204" pitchFamily="34" charset="0"/>
            </a:endParaRPr>
          </a:p>
          <a:p>
            <a:pPr algn="just"/>
            <a:endParaRPr lang="tr-TR" sz="2200" dirty="0">
              <a:latin typeface="Calibri" panose="020F0502020204030204" pitchFamily="34" charset="0"/>
              <a:cs typeface="Calibri" panose="020F0502020204030204" pitchFamily="34" charset="0"/>
            </a:endParaRPr>
          </a:p>
          <a:p>
            <a:pPr algn="just"/>
            <a:endParaRPr lang="tr-TR" sz="2200" dirty="0">
              <a:latin typeface="Calibri" panose="020F0502020204030204" pitchFamily="34" charset="0"/>
              <a:cs typeface="Calibri" panose="020F0502020204030204" pitchFamily="34" charset="0"/>
            </a:endParaRPr>
          </a:p>
          <a:p>
            <a:pPr algn="just"/>
            <a:r>
              <a:rPr lang="tr-TR" sz="2900" dirty="0" err="1">
                <a:latin typeface="Calibri" panose="020F0502020204030204" pitchFamily="34" charset="0"/>
                <a:cs typeface="Calibri" panose="020F0502020204030204" pitchFamily="34" charset="0"/>
              </a:rPr>
              <a:t>Buffer</a:t>
            </a:r>
            <a:r>
              <a:rPr lang="tr-TR" sz="2900" dirty="0">
                <a:latin typeface="Calibri" panose="020F0502020204030204" pitchFamily="34" charset="0"/>
                <a:cs typeface="Calibri" panose="020F0502020204030204" pitchFamily="34" charset="0"/>
              </a:rPr>
              <a:t> dizi şeklinde oluşturulur (dairesel bağlı liste kullanılabilir) ve in değişkeni sonraki boş yeri, </a:t>
            </a:r>
            <a:r>
              <a:rPr lang="tr-TR" sz="2900" dirty="0" err="1">
                <a:latin typeface="Calibri" panose="020F0502020204030204" pitchFamily="34" charset="0"/>
                <a:cs typeface="Calibri" panose="020F0502020204030204" pitchFamily="34" charset="0"/>
              </a:rPr>
              <a:t>out</a:t>
            </a:r>
            <a:r>
              <a:rPr lang="tr-TR" sz="2900" dirty="0">
                <a:latin typeface="Calibri" panose="020F0502020204030204" pitchFamily="34" charset="0"/>
                <a:cs typeface="Calibri" panose="020F0502020204030204" pitchFamily="34" charset="0"/>
              </a:rPr>
              <a:t> ise ilk dolu yeri gösterir.</a:t>
            </a:r>
          </a:p>
          <a:p>
            <a:pPr algn="just"/>
            <a:endParaRPr lang="tr-TR" sz="2200" dirty="0">
              <a:latin typeface="Calibri" panose="020F0502020204030204" pitchFamily="34" charset="0"/>
              <a:cs typeface="Calibri" panose="020F0502020204030204" pitchFamily="34" charset="0"/>
            </a:endParaRPr>
          </a:p>
          <a:p>
            <a:endParaRPr lang="tr-TR" dirty="0"/>
          </a:p>
        </p:txBody>
      </p:sp>
      <p:pic>
        <p:nvPicPr>
          <p:cNvPr id="5" name="Resim 4">
            <a:extLst>
              <a:ext uri="{FF2B5EF4-FFF2-40B4-BE49-F238E27FC236}">
                <a16:creationId xmlns:a16="http://schemas.microsoft.com/office/drawing/2014/main" id="{D382D6D5-8B2F-40A7-BEB7-AD23A1732701}"/>
              </a:ext>
            </a:extLst>
          </p:cNvPr>
          <p:cNvPicPr>
            <a:picLocks noChangeAspect="1"/>
          </p:cNvPicPr>
          <p:nvPr/>
        </p:nvPicPr>
        <p:blipFill>
          <a:blip r:embed="rId2"/>
          <a:stretch>
            <a:fillRect/>
          </a:stretch>
        </p:blipFill>
        <p:spPr>
          <a:xfrm>
            <a:off x="5106416" y="3667540"/>
            <a:ext cx="2593097" cy="1487556"/>
          </a:xfrm>
          <a:prstGeom prst="rect">
            <a:avLst/>
          </a:prstGeom>
        </p:spPr>
      </p:pic>
    </p:spTree>
    <p:extLst>
      <p:ext uri="{BB962C8B-B14F-4D97-AF65-F5344CB8AC3E}">
        <p14:creationId xmlns:p14="http://schemas.microsoft.com/office/powerpoint/2010/main" val="66416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E8682-C72E-41AE-AC4B-BCAFAABC6A22}"/>
              </a:ext>
            </a:extLst>
          </p:cNvPr>
          <p:cNvSpPr>
            <a:spLocks noGrp="1"/>
          </p:cNvSpPr>
          <p:nvPr>
            <p:ph type="title"/>
          </p:nvPr>
        </p:nvSpPr>
        <p:spPr/>
        <p:txBody>
          <a:bodyPr/>
          <a:lstStyle/>
          <a:p>
            <a:r>
              <a:rPr lang="tr-TR" dirty="0" err="1">
                <a:latin typeface="Calibri" panose="020F0502020204030204" pitchFamily="34" charset="0"/>
              </a:rPr>
              <a:t>Process’ler</a:t>
            </a:r>
            <a:r>
              <a:rPr lang="tr-TR" dirty="0">
                <a:latin typeface="Calibri" panose="020F0502020204030204" pitchFamily="34" charset="0"/>
              </a:rPr>
              <a:t> arası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2CD3B492-3A38-4862-AD32-E8668BDC61BD}"/>
              </a:ext>
            </a:extLst>
          </p:cNvPr>
          <p:cNvSpPr>
            <a:spLocks noGrp="1"/>
          </p:cNvSpPr>
          <p:nvPr>
            <p:ph idx="1"/>
          </p:nvPr>
        </p:nvSpPr>
        <p:spPr/>
        <p:txBody>
          <a:bodyPr>
            <a:normAutofit/>
          </a:bodyPr>
          <a:lstStyle/>
          <a:p>
            <a:pPr marL="0" indent="0" algn="just">
              <a:buNone/>
            </a:pPr>
            <a:r>
              <a:rPr lang="tr-TR" sz="2000" dirty="0" err="1">
                <a:latin typeface="Calibri" panose="020F0502020204030204" pitchFamily="34" charset="0"/>
                <a:cs typeface="Calibri" panose="020F0502020204030204" pitchFamily="34" charset="0"/>
              </a:rPr>
              <a:t>Shared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memory</a:t>
            </a:r>
            <a:endParaRPr lang="tr-TR" sz="2000" dirty="0">
              <a:latin typeface="Calibri" panose="020F0502020204030204" pitchFamily="34" charset="0"/>
              <a:cs typeface="Calibri" panose="020F0502020204030204" pitchFamily="34" charset="0"/>
            </a:endParaRPr>
          </a:p>
          <a:p>
            <a:pPr algn="just"/>
            <a:r>
              <a:rPr lang="tr-TR" sz="2000" dirty="0" err="1">
                <a:latin typeface="Calibri" panose="020F0502020204030204" pitchFamily="34" charset="0"/>
                <a:cs typeface="Calibri" panose="020F0502020204030204" pitchFamily="34" charset="0"/>
              </a:rPr>
              <a:t>Shared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memory</a:t>
            </a:r>
            <a:r>
              <a:rPr lang="tr-TR" sz="2000" dirty="0">
                <a:latin typeface="Calibri" panose="020F0502020204030204" pitchFamily="34" charset="0"/>
                <a:cs typeface="Calibri" panose="020F0502020204030204" pitchFamily="34" charset="0"/>
              </a:rPr>
              <a:t> modelinde, </a:t>
            </a:r>
            <a:r>
              <a:rPr lang="tr-TR" sz="2000" dirty="0" err="1">
                <a:latin typeface="Calibri" panose="020F0502020204030204" pitchFamily="34" charset="0"/>
                <a:cs typeface="Calibri" panose="020F0502020204030204" pitchFamily="34" charset="0"/>
              </a:rPr>
              <a:t>producer</a:t>
            </a:r>
            <a:r>
              <a:rPr lang="tr-TR" sz="2000" dirty="0">
                <a:latin typeface="Calibri" panose="020F0502020204030204" pitchFamily="34" charset="0"/>
                <a:cs typeface="Calibri" panose="020F0502020204030204" pitchFamily="34" charset="0"/>
              </a:rPr>
              <a:t> veriyi oluşturur ve paylaşılmış hafıza alanına yazar, </a:t>
            </a:r>
            <a:r>
              <a:rPr lang="tr-TR" sz="2000" dirty="0" err="1">
                <a:latin typeface="Calibri" panose="020F0502020204030204" pitchFamily="34" charset="0"/>
                <a:cs typeface="Calibri" panose="020F0502020204030204" pitchFamily="34" charset="0"/>
              </a:rPr>
              <a:t>consumer</a:t>
            </a:r>
            <a:r>
              <a:rPr lang="tr-TR" sz="2000" dirty="0">
                <a:latin typeface="Calibri" panose="020F0502020204030204" pitchFamily="34" charset="0"/>
                <a:cs typeface="Calibri" panose="020F0502020204030204" pitchFamily="34" charset="0"/>
              </a:rPr>
              <a:t> ise veriyi okuyarak kullanır.</a:t>
            </a:r>
          </a:p>
          <a:p>
            <a:pPr algn="just"/>
            <a:endParaRPr lang="tr-TR" sz="3600" dirty="0"/>
          </a:p>
        </p:txBody>
      </p:sp>
      <p:pic>
        <p:nvPicPr>
          <p:cNvPr id="5" name="Resim 4">
            <a:extLst>
              <a:ext uri="{FF2B5EF4-FFF2-40B4-BE49-F238E27FC236}">
                <a16:creationId xmlns:a16="http://schemas.microsoft.com/office/drawing/2014/main" id="{82C8FCC6-D199-4987-B83A-B4DBFED8D30B}"/>
              </a:ext>
            </a:extLst>
          </p:cNvPr>
          <p:cNvPicPr>
            <a:picLocks noChangeAspect="1"/>
          </p:cNvPicPr>
          <p:nvPr/>
        </p:nvPicPr>
        <p:blipFill>
          <a:blip r:embed="rId2"/>
          <a:stretch>
            <a:fillRect/>
          </a:stretch>
        </p:blipFill>
        <p:spPr>
          <a:xfrm>
            <a:off x="2305901" y="3526321"/>
            <a:ext cx="6362700" cy="2800350"/>
          </a:xfrm>
          <a:prstGeom prst="rect">
            <a:avLst/>
          </a:prstGeom>
        </p:spPr>
      </p:pic>
    </p:spTree>
    <p:extLst>
      <p:ext uri="{BB962C8B-B14F-4D97-AF65-F5344CB8AC3E}">
        <p14:creationId xmlns:p14="http://schemas.microsoft.com/office/powerpoint/2010/main" val="330998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196E0A-4905-46AB-9D03-314706D74E60}"/>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Planlama</a:t>
            </a:r>
            <a:endParaRPr lang="tr-TR" dirty="0"/>
          </a:p>
        </p:txBody>
      </p:sp>
      <p:sp>
        <p:nvSpPr>
          <p:cNvPr id="3" name="İçerik Yer Tutucusu 2">
            <a:extLst>
              <a:ext uri="{FF2B5EF4-FFF2-40B4-BE49-F238E27FC236}">
                <a16:creationId xmlns:a16="http://schemas.microsoft.com/office/drawing/2014/main" id="{D73C1873-A9FD-4F70-B9BD-BF5CF8941F73}"/>
              </a:ext>
            </a:extLst>
          </p:cNvPr>
          <p:cNvSpPr>
            <a:spLocks noGrp="1"/>
          </p:cNvSpPr>
          <p:nvPr>
            <p:ph idx="1"/>
          </p:nvPr>
        </p:nvSpPr>
        <p:spPr/>
        <p:txBody>
          <a:bodyPr/>
          <a:lstStyle/>
          <a:p>
            <a:pPr marL="0" indent="0">
              <a:buNone/>
            </a:pPr>
            <a:r>
              <a:rPr lang="tr-TR" sz="2000" dirty="0" err="1">
                <a:latin typeface="Calibri" panose="020F0502020204030204" pitchFamily="34" charset="0"/>
                <a:cs typeface="Calibri" panose="020F0502020204030204" pitchFamily="34" charset="0"/>
              </a:rPr>
              <a:t>Scheduling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queues</a:t>
            </a:r>
            <a:endParaRPr lang="tr-TR" sz="2000" dirty="0">
              <a:latin typeface="Calibri" panose="020F0502020204030204" pitchFamily="34" charset="0"/>
              <a:cs typeface="Calibri" panose="020F0502020204030204" pitchFamily="34" charset="0"/>
            </a:endParaRPr>
          </a:p>
          <a:p>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sisteme girdiğinde, tüm işlerin bulunduğu iş kuyruğuna (</a:t>
            </a:r>
            <a:r>
              <a:rPr lang="tr-TR" sz="2000" dirty="0" err="1">
                <a:latin typeface="Calibri" panose="020F0502020204030204" pitchFamily="34" charset="0"/>
                <a:cs typeface="Calibri" panose="020F0502020204030204" pitchFamily="34" charset="0"/>
              </a:rPr>
              <a:t>job</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queue</a:t>
            </a:r>
            <a:r>
              <a:rPr lang="tr-TR" sz="2000" dirty="0">
                <a:latin typeface="Calibri" panose="020F0502020204030204" pitchFamily="34" charset="0"/>
                <a:cs typeface="Calibri" panose="020F0502020204030204" pitchFamily="34" charset="0"/>
              </a:rPr>
              <a:t>)alınır. </a:t>
            </a:r>
          </a:p>
          <a:p>
            <a:r>
              <a:rPr lang="tr-TR" sz="2000" dirty="0">
                <a:latin typeface="Calibri" panose="020F0502020204030204" pitchFamily="34" charset="0"/>
                <a:cs typeface="Calibri" panose="020F0502020204030204" pitchFamily="34" charset="0"/>
              </a:rPr>
              <a:t>Hafızaya alınmış ve çalışmayı bekleyen </a:t>
            </a:r>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hazır kuyruğuna (</a:t>
            </a:r>
            <a:r>
              <a:rPr lang="tr-TR" sz="2000" dirty="0" err="1">
                <a:latin typeface="Calibri" panose="020F0502020204030204" pitchFamily="34" charset="0"/>
                <a:cs typeface="Calibri" panose="020F0502020204030204" pitchFamily="34" charset="0"/>
              </a:rPr>
              <a:t>ready</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queue</a:t>
            </a:r>
            <a:r>
              <a:rPr lang="tr-TR" sz="2000" dirty="0">
                <a:latin typeface="Calibri" panose="020F0502020204030204" pitchFamily="34" charset="0"/>
                <a:cs typeface="Calibri" panose="020F0502020204030204" pitchFamily="34" charset="0"/>
              </a:rPr>
              <a:t>) alınır.</a:t>
            </a:r>
          </a:p>
          <a:p>
            <a:r>
              <a:rPr lang="tr-TR" sz="2000" dirty="0">
                <a:latin typeface="Calibri" panose="020F0502020204030204" pitchFamily="34" charset="0"/>
                <a:cs typeface="Calibri" panose="020F0502020204030204" pitchFamily="34" charset="0"/>
              </a:rPr>
              <a:t>Kuyruk yapıları genellikle </a:t>
            </a:r>
            <a:r>
              <a:rPr lang="tr-TR" sz="2000" dirty="0" err="1">
                <a:latin typeface="Calibri" panose="020F0502020204030204" pitchFamily="34" charset="0"/>
                <a:cs typeface="Calibri" panose="020F0502020204030204" pitchFamily="34" charset="0"/>
              </a:rPr>
              <a:t>linked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list</a:t>
            </a:r>
            <a:r>
              <a:rPr lang="tr-TR" sz="2000" dirty="0">
                <a:latin typeface="Calibri" panose="020F0502020204030204" pitchFamily="34" charset="0"/>
                <a:cs typeface="Calibri" panose="020F0502020204030204" pitchFamily="34" charset="0"/>
              </a:rPr>
              <a:t> veri yapısı ile gerçekleştirilir.</a:t>
            </a:r>
          </a:p>
          <a:p>
            <a:r>
              <a:rPr lang="tr-TR" sz="2000" dirty="0">
                <a:latin typeface="Calibri" panose="020F0502020204030204" pitchFamily="34" charset="0"/>
                <a:cs typeface="Calibri" panose="020F0502020204030204" pitchFamily="34" charset="0"/>
              </a:rPr>
              <a:t>Ready </a:t>
            </a:r>
            <a:r>
              <a:rPr lang="tr-TR" sz="2000" dirty="0" err="1">
                <a:latin typeface="Calibri" panose="020F0502020204030204" pitchFamily="34" charset="0"/>
                <a:cs typeface="Calibri" panose="020F0502020204030204" pitchFamily="34" charset="0"/>
              </a:rPr>
              <a:t>queue</a:t>
            </a:r>
            <a:r>
              <a:rPr lang="tr-TR" sz="2000" dirty="0">
                <a:latin typeface="Calibri" panose="020F0502020204030204" pitchFamily="34" charset="0"/>
                <a:cs typeface="Calibri" panose="020F0502020204030204" pitchFamily="34" charset="0"/>
              </a:rPr>
              <a:t>, listedeki </a:t>
            </a:r>
            <a:r>
              <a:rPr lang="tr-TR" sz="2000" dirty="0" err="1">
                <a:latin typeface="Calibri" panose="020F0502020204030204" pitchFamily="34" charset="0"/>
                <a:cs typeface="Calibri" panose="020F0502020204030204" pitchFamily="34" charset="0"/>
              </a:rPr>
              <a:t>PCB’lerin</a:t>
            </a:r>
            <a:r>
              <a:rPr lang="tr-TR" sz="2000" dirty="0">
                <a:latin typeface="Calibri" panose="020F0502020204030204" pitchFamily="34" charset="0"/>
                <a:cs typeface="Calibri" panose="020F0502020204030204" pitchFamily="34" charset="0"/>
              </a:rPr>
              <a:t> ilk ve son elemanlarını işaret eder.</a:t>
            </a:r>
          </a:p>
          <a:p>
            <a:r>
              <a:rPr lang="tr-TR" sz="2000" dirty="0">
                <a:latin typeface="Calibri" panose="020F0502020204030204" pitchFamily="34" charset="0"/>
                <a:cs typeface="Calibri" panose="020F0502020204030204" pitchFamily="34" charset="0"/>
              </a:rPr>
              <a:t>Bir sistemde hazır kuyruğu dışında I/O cihazları için de kuyruk (</a:t>
            </a:r>
            <a:r>
              <a:rPr lang="tr-TR" sz="2000" dirty="0" err="1">
                <a:latin typeface="Calibri" panose="020F0502020204030204" pitchFamily="34" charset="0"/>
                <a:cs typeface="Calibri" panose="020F0502020204030204" pitchFamily="34" charset="0"/>
              </a:rPr>
              <a:t>device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queue</a:t>
            </a:r>
            <a:r>
              <a:rPr lang="tr-TR" sz="2000" dirty="0">
                <a:latin typeface="Calibri" panose="020F0502020204030204" pitchFamily="34" charset="0"/>
                <a:cs typeface="Calibri" panose="020F0502020204030204" pitchFamily="34" charset="0"/>
              </a:rPr>
              <a:t>) bulunur.</a:t>
            </a:r>
          </a:p>
          <a:p>
            <a:endParaRPr lang="tr-TR" dirty="0"/>
          </a:p>
        </p:txBody>
      </p:sp>
    </p:spTree>
    <p:extLst>
      <p:ext uri="{BB962C8B-B14F-4D97-AF65-F5344CB8AC3E}">
        <p14:creationId xmlns:p14="http://schemas.microsoft.com/office/powerpoint/2010/main" val="199945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181AAE-DE7A-4FAD-89D7-5AA0B6DD9E24}"/>
              </a:ext>
            </a:extLst>
          </p:cNvPr>
          <p:cNvSpPr>
            <a:spLocks noGrp="1"/>
          </p:cNvSpPr>
          <p:nvPr>
            <p:ph type="title"/>
          </p:nvPr>
        </p:nvSpPr>
        <p:spPr/>
        <p:txBody>
          <a:bodyPr/>
          <a:lstStyle/>
          <a:p>
            <a:r>
              <a:rPr lang="tr-TR" dirty="0" err="1">
                <a:latin typeface="Calibri" panose="020F0502020204030204" pitchFamily="34" charset="0"/>
              </a:rPr>
              <a:t>Process’ler</a:t>
            </a:r>
            <a:r>
              <a:rPr lang="tr-TR" dirty="0">
                <a:latin typeface="Calibri" panose="020F0502020204030204" pitchFamily="34" charset="0"/>
              </a:rPr>
              <a:t> arası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7C28B8A9-1777-4ED7-8C42-A41CF930B29A}"/>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cs typeface="Calibri" panose="020F0502020204030204" pitchFamily="34" charset="0"/>
              </a:rPr>
              <a:t>Message </a:t>
            </a:r>
            <a:r>
              <a:rPr lang="tr-TR" sz="2000" dirty="0" err="1">
                <a:latin typeface="Calibri" panose="020F0502020204030204" pitchFamily="34" charset="0"/>
                <a:cs typeface="Calibri" panose="020F0502020204030204" pitchFamily="34" charset="0"/>
              </a:rPr>
              <a:t>passing</a:t>
            </a:r>
            <a:r>
              <a:rPr lang="tr-TR" sz="2000" dirty="0">
                <a:latin typeface="Calibri" panose="020F0502020204030204" pitchFamily="34" charset="0"/>
                <a:cs typeface="Calibri" panose="020F0502020204030204" pitchFamily="34" charset="0"/>
              </a:rPr>
              <a:t> </a:t>
            </a:r>
          </a:p>
          <a:p>
            <a:pPr algn="just"/>
            <a:r>
              <a:rPr lang="tr-TR" sz="2000" dirty="0">
                <a:latin typeface="Calibri" panose="020F0502020204030204" pitchFamily="34" charset="0"/>
                <a:cs typeface="Calibri" panose="020F0502020204030204" pitchFamily="34" charset="0"/>
              </a:rPr>
              <a:t>Message </a:t>
            </a:r>
            <a:r>
              <a:rPr lang="tr-TR" sz="2000" dirty="0" err="1">
                <a:latin typeface="Calibri" panose="020F0502020204030204" pitchFamily="34" charset="0"/>
                <a:cs typeface="Calibri" panose="020F0502020204030204" pitchFamily="34" charset="0"/>
              </a:rPr>
              <a:t>passing</a:t>
            </a:r>
            <a:r>
              <a:rPr lang="tr-TR" sz="2000" dirty="0">
                <a:latin typeface="Calibri" panose="020F0502020204030204" pitchFamily="34" charset="0"/>
                <a:cs typeface="Calibri" panose="020F0502020204030204" pitchFamily="34" charset="0"/>
              </a:rPr>
              <a:t> modeli, dağıtık ortamlardaki </a:t>
            </a:r>
            <a:r>
              <a:rPr lang="tr-TR" sz="2000" dirty="0" err="1">
                <a:latin typeface="Calibri" panose="020F0502020204030204" pitchFamily="34" charset="0"/>
                <a:cs typeface="Calibri" panose="020F0502020204030204" pitchFamily="34" charset="0"/>
              </a:rPr>
              <a:t>process’lerin</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örn</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chat</a:t>
            </a:r>
            <a:r>
              <a:rPr lang="tr-TR" sz="2000" dirty="0">
                <a:latin typeface="Calibri" panose="020F0502020204030204" pitchFamily="34" charset="0"/>
                <a:cs typeface="Calibri" panose="020F0502020204030204" pitchFamily="34" charset="0"/>
              </a:rPr>
              <a:t> programı) iletişiminde faydalıdır.</a:t>
            </a:r>
          </a:p>
          <a:p>
            <a:pPr algn="just"/>
            <a:r>
              <a:rPr lang="da-DK" sz="2000" dirty="0">
                <a:latin typeface="Calibri" panose="020F0502020204030204" pitchFamily="34" charset="0"/>
                <a:cs typeface="Calibri" panose="020F0502020204030204" pitchFamily="34" charset="0"/>
              </a:rPr>
              <a:t>Message passing modelinde en az iki işlem tanımlanır:</a:t>
            </a:r>
          </a:p>
          <a:p>
            <a:pPr lvl="1" algn="just"/>
            <a:r>
              <a:rPr lang="tr-TR" dirty="0" err="1">
                <a:latin typeface="Calibri" panose="020F0502020204030204" pitchFamily="34" charset="0"/>
                <a:cs typeface="Calibri" panose="020F0502020204030204" pitchFamily="34" charset="0"/>
              </a:rPr>
              <a:t>send</a:t>
            </a:r>
            <a:r>
              <a:rPr lang="tr-TR" dirty="0">
                <a:latin typeface="Calibri" panose="020F0502020204030204" pitchFamily="34" charset="0"/>
                <a:cs typeface="Calibri" panose="020F0502020204030204" pitchFamily="34" charset="0"/>
              </a:rPr>
              <a:t>(</a:t>
            </a:r>
            <a:r>
              <a:rPr lang="tr-TR" dirty="0" err="1">
                <a:latin typeface="Calibri" panose="020F0502020204030204" pitchFamily="34" charset="0"/>
                <a:cs typeface="Calibri" panose="020F0502020204030204" pitchFamily="34" charset="0"/>
              </a:rPr>
              <a:t>message</a:t>
            </a:r>
            <a:r>
              <a:rPr lang="tr-TR" dirty="0">
                <a:latin typeface="Calibri" panose="020F0502020204030204" pitchFamily="34" charset="0"/>
                <a:cs typeface="Calibri" panose="020F0502020204030204" pitchFamily="34" charset="0"/>
              </a:rPr>
              <a:t>)</a:t>
            </a:r>
          </a:p>
          <a:p>
            <a:pPr lvl="1" algn="just"/>
            <a:r>
              <a:rPr lang="tr-TR" dirty="0" err="1">
                <a:latin typeface="Calibri" panose="020F0502020204030204" pitchFamily="34" charset="0"/>
                <a:cs typeface="Calibri" panose="020F0502020204030204" pitchFamily="34" charset="0"/>
              </a:rPr>
              <a:t>receive</a:t>
            </a:r>
            <a:r>
              <a:rPr lang="tr-TR" dirty="0">
                <a:latin typeface="Calibri" panose="020F0502020204030204" pitchFamily="34" charset="0"/>
                <a:cs typeface="Calibri" panose="020F0502020204030204" pitchFamily="34" charset="0"/>
              </a:rPr>
              <a:t>(</a:t>
            </a:r>
            <a:r>
              <a:rPr lang="tr-TR" dirty="0" err="1">
                <a:latin typeface="Calibri" panose="020F0502020204030204" pitchFamily="34" charset="0"/>
                <a:cs typeface="Calibri" panose="020F0502020204030204" pitchFamily="34" charset="0"/>
              </a:rPr>
              <a:t>message</a:t>
            </a:r>
            <a:r>
              <a:rPr lang="tr-TR" dirty="0">
                <a:latin typeface="Calibri" panose="020F0502020204030204" pitchFamily="34" charset="0"/>
                <a:cs typeface="Calibri" panose="020F0502020204030204" pitchFamily="34" charset="0"/>
              </a:rPr>
              <a:t>)</a:t>
            </a:r>
          </a:p>
          <a:p>
            <a:pPr algn="just"/>
            <a:r>
              <a:rPr lang="tr-TR" sz="2000" dirty="0">
                <a:latin typeface="Calibri" panose="020F0502020204030204" pitchFamily="34" charset="0"/>
                <a:cs typeface="Calibri" panose="020F0502020204030204" pitchFamily="34" charset="0"/>
              </a:rPr>
              <a:t>Mesaj boyutları sabit uzunlukta veya değişken uzunlukta olabilir.</a:t>
            </a:r>
          </a:p>
          <a:p>
            <a:pPr algn="just"/>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birbirlerini doğrudan isimleriyle adresleyerek mesaj gönderirler:</a:t>
            </a:r>
          </a:p>
          <a:p>
            <a:pPr lvl="1" algn="just"/>
            <a:r>
              <a:rPr lang="tr-TR" dirty="0" err="1">
                <a:latin typeface="Calibri" panose="020F0502020204030204" pitchFamily="34" charset="0"/>
                <a:cs typeface="Calibri" panose="020F0502020204030204" pitchFamily="34" charset="0"/>
              </a:rPr>
              <a:t>send</a:t>
            </a:r>
            <a:r>
              <a:rPr lang="tr-TR" dirty="0">
                <a:latin typeface="Calibri" panose="020F0502020204030204" pitchFamily="34" charset="0"/>
                <a:cs typeface="Calibri" panose="020F0502020204030204" pitchFamily="34" charset="0"/>
              </a:rPr>
              <a:t>(P, </a:t>
            </a:r>
            <a:r>
              <a:rPr lang="tr-TR" dirty="0" err="1">
                <a:latin typeface="Calibri" panose="020F0502020204030204" pitchFamily="34" charset="0"/>
                <a:cs typeface="Calibri" panose="020F0502020204030204" pitchFamily="34" charset="0"/>
              </a:rPr>
              <a:t>message</a:t>
            </a:r>
            <a:r>
              <a:rPr lang="tr-TR" dirty="0">
                <a:latin typeface="Calibri" panose="020F0502020204030204" pitchFamily="34" charset="0"/>
                <a:cs typeface="Calibri" panose="020F0502020204030204" pitchFamily="34" charset="0"/>
              </a:rPr>
              <a:t>) // P </a:t>
            </a:r>
            <a:r>
              <a:rPr lang="tr-TR" dirty="0" err="1">
                <a:latin typeface="Calibri" panose="020F0502020204030204" pitchFamily="34" charset="0"/>
                <a:cs typeface="Calibri" panose="020F0502020204030204" pitchFamily="34" charset="0"/>
              </a:rPr>
              <a:t>process’ine</a:t>
            </a:r>
            <a:r>
              <a:rPr lang="tr-TR" dirty="0">
                <a:latin typeface="Calibri" panose="020F0502020204030204" pitchFamily="34" charset="0"/>
                <a:cs typeface="Calibri" panose="020F0502020204030204" pitchFamily="34" charset="0"/>
              </a:rPr>
              <a:t> mesaj gönderilir.</a:t>
            </a:r>
          </a:p>
          <a:p>
            <a:pPr lvl="1" algn="just"/>
            <a:r>
              <a:rPr lang="tr-TR" dirty="0" err="1">
                <a:latin typeface="Calibri" panose="020F0502020204030204" pitchFamily="34" charset="0"/>
                <a:cs typeface="Calibri" panose="020F0502020204030204" pitchFamily="34" charset="0"/>
              </a:rPr>
              <a:t>receive</a:t>
            </a:r>
            <a:r>
              <a:rPr lang="tr-TR" dirty="0">
                <a:latin typeface="Calibri" panose="020F0502020204030204" pitchFamily="34" charset="0"/>
                <a:cs typeface="Calibri" panose="020F0502020204030204" pitchFamily="34" charset="0"/>
              </a:rPr>
              <a:t>(Q, </a:t>
            </a:r>
            <a:r>
              <a:rPr lang="tr-TR" dirty="0" err="1">
                <a:latin typeface="Calibri" panose="020F0502020204030204" pitchFamily="34" charset="0"/>
                <a:cs typeface="Calibri" panose="020F0502020204030204" pitchFamily="34" charset="0"/>
              </a:rPr>
              <a:t>message</a:t>
            </a:r>
            <a:r>
              <a:rPr lang="tr-TR" dirty="0">
                <a:latin typeface="Calibri" panose="020F0502020204030204" pitchFamily="34" charset="0"/>
                <a:cs typeface="Calibri" panose="020F0502020204030204" pitchFamily="34" charset="0"/>
              </a:rPr>
              <a:t>)  // Q </a:t>
            </a:r>
            <a:r>
              <a:rPr lang="tr-TR" dirty="0" err="1">
                <a:latin typeface="Calibri" panose="020F0502020204030204" pitchFamily="34" charset="0"/>
                <a:cs typeface="Calibri" panose="020F0502020204030204" pitchFamily="34" charset="0"/>
              </a:rPr>
              <a:t>process’inden</a:t>
            </a:r>
            <a:r>
              <a:rPr lang="tr-TR" dirty="0">
                <a:latin typeface="Calibri" panose="020F0502020204030204" pitchFamily="34" charset="0"/>
                <a:cs typeface="Calibri" panose="020F0502020204030204" pitchFamily="34" charset="0"/>
              </a:rPr>
              <a:t> mesaj alınır.</a:t>
            </a:r>
          </a:p>
          <a:p>
            <a:pPr algn="just"/>
            <a:endParaRPr lang="tr-TR" sz="2000" dirty="0"/>
          </a:p>
        </p:txBody>
      </p:sp>
    </p:spTree>
    <p:extLst>
      <p:ext uri="{BB962C8B-B14F-4D97-AF65-F5344CB8AC3E}">
        <p14:creationId xmlns:p14="http://schemas.microsoft.com/office/powerpoint/2010/main" val="280373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3418C4-C634-405B-AB5B-95258531B02C}"/>
              </a:ext>
            </a:extLst>
          </p:cNvPr>
          <p:cNvSpPr>
            <a:spLocks noGrp="1"/>
          </p:cNvSpPr>
          <p:nvPr>
            <p:ph type="title"/>
          </p:nvPr>
        </p:nvSpPr>
        <p:spPr/>
        <p:txBody>
          <a:bodyPr>
            <a:normAutofit fontScale="90000"/>
          </a:bodyPr>
          <a:lstStyle/>
          <a:p>
            <a:r>
              <a:rPr lang="tr-TR" sz="1800" b="0" i="0" u="none" strike="noStrike" baseline="0" dirty="0">
                <a:solidFill>
                  <a:srgbClr val="000000"/>
                </a:solidFill>
                <a:latin typeface="Calibri" panose="020F0502020204030204" pitchFamily="34" charset="0"/>
              </a:rPr>
              <a:t/>
            </a:r>
            <a:br>
              <a:rPr lang="tr-TR" sz="1800" b="0" i="0" u="none" strike="noStrike" baseline="0" dirty="0">
                <a:solidFill>
                  <a:srgbClr val="000000"/>
                </a:solidFill>
                <a:latin typeface="Calibri" panose="020F0502020204030204" pitchFamily="34" charset="0"/>
              </a:rPr>
            </a:br>
            <a:r>
              <a:rPr lang="tr-TR" dirty="0">
                <a:latin typeface="Calibri" panose="020F0502020204030204" pitchFamily="34" charset="0"/>
              </a:rPr>
              <a:t>İstemci-sunucu</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sistemlerde</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r>
              <a:rPr lang="tr-TR" sz="1800" b="0" i="0" u="none" strike="noStrike" baseline="0" dirty="0">
                <a:solidFill>
                  <a:srgbClr val="000000"/>
                </a:solidFill>
                <a:latin typeface="Calibri" panose="020F0502020204030204" pitchFamily="34" charset="0"/>
              </a:rPr>
              <a:t/>
            </a:r>
            <a:br>
              <a:rPr lang="tr-TR" sz="1800" b="0" i="0" u="none" strike="noStrike" baseline="0" dirty="0">
                <a:solidFill>
                  <a:srgbClr val="000000"/>
                </a:solidFill>
                <a:latin typeface="Calibri" panose="020F0502020204030204" pitchFamily="34" charset="0"/>
              </a:rPr>
            </a:br>
            <a:endParaRPr lang="tr-TR" dirty="0"/>
          </a:p>
        </p:txBody>
      </p:sp>
      <p:sp>
        <p:nvSpPr>
          <p:cNvPr id="3" name="İçerik Yer Tutucusu 2">
            <a:extLst>
              <a:ext uri="{FF2B5EF4-FFF2-40B4-BE49-F238E27FC236}">
                <a16:creationId xmlns:a16="http://schemas.microsoft.com/office/drawing/2014/main" id="{AC7D94B9-B208-498C-A30E-02E9BC401A75}"/>
              </a:ext>
            </a:extLst>
          </p:cNvPr>
          <p:cNvSpPr>
            <a:spLocks noGrp="1"/>
          </p:cNvSpPr>
          <p:nvPr>
            <p:ph idx="1"/>
          </p:nvPr>
        </p:nvSpPr>
        <p:spPr/>
        <p:txBody>
          <a:bodyPr>
            <a:normAutofit/>
          </a:bodyPr>
          <a:lstStyle/>
          <a:p>
            <a:pPr marL="0" indent="0" algn="just">
              <a:buNone/>
            </a:pPr>
            <a:r>
              <a:rPr lang="tr-TR" sz="2000" dirty="0">
                <a:latin typeface="Calibri" panose="020F0502020204030204" pitchFamily="34" charset="0"/>
                <a:cs typeface="Calibri" panose="020F0502020204030204" pitchFamily="34" charset="0"/>
              </a:rPr>
              <a:t>Soketler</a:t>
            </a:r>
          </a:p>
          <a:p>
            <a:pPr algn="just"/>
            <a:r>
              <a:rPr lang="tr-TR" sz="2000" dirty="0">
                <a:latin typeface="Calibri" panose="020F0502020204030204" pitchFamily="34" charset="0"/>
                <a:cs typeface="Calibri" panose="020F0502020204030204" pitchFamily="34" charset="0"/>
              </a:rPr>
              <a:t>Bir soket iletişim için uç noktayı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tanımlar.</a:t>
            </a:r>
          </a:p>
          <a:p>
            <a:pPr algn="just"/>
            <a:r>
              <a:rPr lang="tr-TR" sz="2000" dirty="0">
                <a:latin typeface="Calibri" panose="020F0502020204030204" pitchFamily="34" charset="0"/>
                <a:cs typeface="Calibri" panose="020F0502020204030204" pitchFamily="34" charset="0"/>
              </a:rPr>
              <a:t>Bir ağ üzerinde haberleşen iki </a:t>
            </a:r>
            <a:r>
              <a:rPr lang="tr-TR" sz="2000" dirty="0" err="1">
                <a:latin typeface="Calibri" panose="020F0502020204030204" pitchFamily="34" charset="0"/>
                <a:cs typeface="Calibri" panose="020F0502020204030204" pitchFamily="34" charset="0"/>
              </a:rPr>
              <a:t>process’in</a:t>
            </a:r>
            <a:r>
              <a:rPr lang="tr-TR" sz="2000" dirty="0">
                <a:latin typeface="Calibri" panose="020F0502020204030204" pitchFamily="34" charset="0"/>
                <a:cs typeface="Calibri" panose="020F0502020204030204" pitchFamily="34" charset="0"/>
              </a:rPr>
              <a:t> her biri bir sokete sahiptir. </a:t>
            </a:r>
          </a:p>
          <a:p>
            <a:pPr algn="just"/>
            <a:r>
              <a:rPr lang="tr-TR" sz="2000" dirty="0">
                <a:latin typeface="Calibri" panose="020F0502020204030204" pitchFamily="34" charset="0"/>
                <a:cs typeface="Calibri" panose="020F0502020204030204" pitchFamily="34" charset="0"/>
              </a:rPr>
              <a:t>Bir soket, IP adresi ve port numarasıyla tanımlanır.</a:t>
            </a:r>
          </a:p>
          <a:p>
            <a:pPr algn="just"/>
            <a:r>
              <a:rPr lang="tr-TR" sz="2000" dirty="0">
                <a:latin typeface="Calibri" panose="020F0502020204030204" pitchFamily="34" charset="0"/>
                <a:cs typeface="Calibri" panose="020F0502020204030204" pitchFamily="34" charset="0"/>
              </a:rPr>
              <a:t>Sunucu, bir portu dinleyerek gelen istekleri bekler.</a:t>
            </a:r>
          </a:p>
          <a:p>
            <a:pPr algn="just"/>
            <a:r>
              <a:rPr lang="tr-TR" sz="2000" dirty="0">
                <a:latin typeface="Calibri" panose="020F0502020204030204" pitchFamily="34" charset="0"/>
                <a:cs typeface="Calibri" panose="020F0502020204030204" pitchFamily="34" charset="0"/>
              </a:rPr>
              <a:t>Sunucuya bir istek geldiğinde alır ve gerekli işlemleri başlatır.</a:t>
            </a:r>
          </a:p>
          <a:p>
            <a:pPr algn="just"/>
            <a:r>
              <a:rPr lang="tr-TR" sz="2000" dirty="0">
                <a:latin typeface="Calibri" panose="020F0502020204030204" pitchFamily="34" charset="0"/>
                <a:cs typeface="Calibri" panose="020F0502020204030204" pitchFamily="34" charset="0"/>
              </a:rPr>
              <a:t>FTP, HTTP gibi protokoller ayrılmış port numaralarına sahiptir (HTTP için 80, FTP için 21). </a:t>
            </a: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host</a:t>
            </a:r>
            <a:r>
              <a:rPr lang="tr-TR" sz="2000" dirty="0">
                <a:latin typeface="Calibri" panose="020F0502020204030204" pitchFamily="34" charset="0"/>
                <a:cs typeface="Calibri" panose="020F0502020204030204" pitchFamily="34" charset="0"/>
              </a:rPr>
              <a:t> üzerindeki tüm </a:t>
            </a:r>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için bağlantıların tekil olması zorunludur.</a:t>
            </a:r>
          </a:p>
          <a:p>
            <a:pPr algn="just"/>
            <a:r>
              <a:rPr lang="tr-TR" sz="2000" dirty="0">
                <a:latin typeface="Calibri" panose="020F0502020204030204" pitchFamily="34" charset="0"/>
                <a:cs typeface="Calibri" panose="020F0502020204030204" pitchFamily="34" charset="0"/>
              </a:rPr>
              <a:t>Tüm </a:t>
            </a:r>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için işletim sisteminin atadığı port numaraları farklı olmak zorundadır.</a:t>
            </a:r>
          </a:p>
          <a:p>
            <a:pPr algn="just"/>
            <a:endParaRPr lang="tr-TR" sz="2000" dirty="0"/>
          </a:p>
        </p:txBody>
      </p:sp>
    </p:spTree>
    <p:extLst>
      <p:ext uri="{BB962C8B-B14F-4D97-AF65-F5344CB8AC3E}">
        <p14:creationId xmlns:p14="http://schemas.microsoft.com/office/powerpoint/2010/main" val="265942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BFD50F-2796-4E68-B6F0-86123D730F7D}"/>
              </a:ext>
            </a:extLst>
          </p:cNvPr>
          <p:cNvSpPr>
            <a:spLocks noGrp="1"/>
          </p:cNvSpPr>
          <p:nvPr>
            <p:ph type="title"/>
          </p:nvPr>
        </p:nvSpPr>
        <p:spPr/>
        <p:txBody>
          <a:bodyPr/>
          <a:lstStyle/>
          <a:p>
            <a:r>
              <a:rPr lang="tr-TR" dirty="0">
                <a:latin typeface="Calibri" panose="020F0502020204030204" pitchFamily="34" charset="0"/>
              </a:rPr>
              <a:t>İstemci-sunucu</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sistemlerde</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197E1EA5-B371-4463-A25C-77A1FFF5A0A6}"/>
              </a:ext>
            </a:extLst>
          </p:cNvPr>
          <p:cNvSpPr>
            <a:spLocks noGrp="1"/>
          </p:cNvSpPr>
          <p:nvPr>
            <p:ph idx="1"/>
          </p:nvPr>
        </p:nvSpPr>
        <p:spPr/>
        <p:txBody>
          <a:bodyPr/>
          <a:lstStyle/>
          <a:p>
            <a:pPr marL="0" indent="0" algn="just">
              <a:buNone/>
            </a:pPr>
            <a:r>
              <a:rPr lang="tr-TR" sz="2000" dirty="0">
                <a:latin typeface="Calibri" panose="020F0502020204030204" pitchFamily="34" charset="0"/>
                <a:cs typeface="Calibri" panose="020F0502020204030204" pitchFamily="34" charset="0"/>
              </a:rPr>
              <a:t>Soketler</a:t>
            </a:r>
          </a:p>
          <a:p>
            <a:pPr algn="just"/>
            <a:r>
              <a:rPr lang="tr-TR" sz="2000" dirty="0">
                <a:latin typeface="Calibri" panose="020F0502020204030204" pitchFamily="34" charset="0"/>
                <a:cs typeface="Calibri" panose="020F0502020204030204" pitchFamily="34" charset="0"/>
              </a:rPr>
              <a:t>IP adresi 146.86.5.20 olan istemci </a:t>
            </a:r>
            <a:r>
              <a:rPr lang="tr-TR" sz="2000" dirty="0" err="1">
                <a:latin typeface="Calibri" panose="020F0502020204030204" pitchFamily="34" charset="0"/>
                <a:cs typeface="Calibri" panose="020F0502020204030204" pitchFamily="34" charset="0"/>
              </a:rPr>
              <a:t>host</a:t>
            </a:r>
            <a:r>
              <a:rPr lang="tr-TR" sz="2000" dirty="0">
                <a:latin typeface="Calibri" panose="020F0502020204030204" pitchFamily="34" charset="0"/>
                <a:cs typeface="Calibri" panose="020F0502020204030204" pitchFamily="34" charset="0"/>
              </a:rPr>
              <a:t> üzerindeki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port numarası olarak 1625’e sahiptir.</a:t>
            </a:r>
          </a:p>
          <a:p>
            <a:pPr algn="just"/>
            <a:r>
              <a:rPr lang="tr-TR" sz="2000" dirty="0">
                <a:latin typeface="Calibri" panose="020F0502020204030204" pitchFamily="34" charset="0"/>
                <a:cs typeface="Calibri" panose="020F0502020204030204" pitchFamily="34" charset="0"/>
              </a:rPr>
              <a:t>Web sunucu 161.25.19.8 IP adresine ve sunucu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80 port numarasına sahiptir.</a:t>
            </a:r>
          </a:p>
          <a:p>
            <a:pPr algn="just"/>
            <a:r>
              <a:rPr lang="tr-TR" sz="2000" dirty="0">
                <a:latin typeface="Calibri" panose="020F0502020204030204" pitchFamily="34" charset="0"/>
                <a:cs typeface="Calibri" panose="020F0502020204030204" pitchFamily="34" charset="0"/>
              </a:rPr>
              <a:t>soket çiftleri (146.86.5.20:1625) ile (161.25.19.8:80) olacaktır.</a:t>
            </a:r>
          </a:p>
          <a:p>
            <a:pPr algn="just"/>
            <a:endParaRPr lang="tr-TR" dirty="0"/>
          </a:p>
        </p:txBody>
      </p:sp>
      <p:pic>
        <p:nvPicPr>
          <p:cNvPr id="5" name="Resim 4">
            <a:extLst>
              <a:ext uri="{FF2B5EF4-FFF2-40B4-BE49-F238E27FC236}">
                <a16:creationId xmlns:a16="http://schemas.microsoft.com/office/drawing/2014/main" id="{1902FA38-5756-4053-AFFB-A36F3ACA102F}"/>
              </a:ext>
            </a:extLst>
          </p:cNvPr>
          <p:cNvPicPr>
            <a:picLocks noChangeAspect="1"/>
          </p:cNvPicPr>
          <p:nvPr/>
        </p:nvPicPr>
        <p:blipFill>
          <a:blip r:embed="rId2"/>
          <a:stretch>
            <a:fillRect/>
          </a:stretch>
        </p:blipFill>
        <p:spPr>
          <a:xfrm>
            <a:off x="7643025" y="4136531"/>
            <a:ext cx="3488801" cy="2393144"/>
          </a:xfrm>
          <a:prstGeom prst="rect">
            <a:avLst/>
          </a:prstGeom>
        </p:spPr>
      </p:pic>
    </p:spTree>
    <p:extLst>
      <p:ext uri="{BB962C8B-B14F-4D97-AF65-F5344CB8AC3E}">
        <p14:creationId xmlns:p14="http://schemas.microsoft.com/office/powerpoint/2010/main" val="411910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CE0473-F842-44F7-873C-D0A25FBD4228}"/>
              </a:ext>
            </a:extLst>
          </p:cNvPr>
          <p:cNvSpPr>
            <a:spLocks noGrp="1"/>
          </p:cNvSpPr>
          <p:nvPr>
            <p:ph type="title"/>
          </p:nvPr>
        </p:nvSpPr>
        <p:spPr/>
        <p:txBody>
          <a:bodyPr/>
          <a:lstStyle/>
          <a:p>
            <a:r>
              <a:rPr lang="tr-TR" dirty="0">
                <a:latin typeface="Calibri" panose="020F0502020204030204" pitchFamily="34" charset="0"/>
              </a:rPr>
              <a:t>İstemci-sunucu</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sistemlerde</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3F75494D-EED5-4EA3-BE39-679893E601C6}"/>
              </a:ext>
            </a:extLst>
          </p:cNvPr>
          <p:cNvSpPr>
            <a:spLocks noGrp="1"/>
          </p:cNvSpPr>
          <p:nvPr>
            <p:ph idx="1"/>
          </p:nvPr>
        </p:nvSpPr>
        <p:spPr/>
        <p:txBody>
          <a:bodyPr/>
          <a:lstStyle/>
          <a:p>
            <a:pPr marL="0" indent="0" algn="just">
              <a:buNone/>
            </a:pPr>
            <a:r>
              <a:rPr lang="tr-TR" sz="2000" dirty="0">
                <a:latin typeface="Calibri" panose="020F0502020204030204" pitchFamily="34" charset="0"/>
                <a:cs typeface="Calibri" panose="020F0502020204030204" pitchFamily="34" charset="0"/>
              </a:rPr>
              <a:t>Soketler</a:t>
            </a:r>
          </a:p>
          <a:p>
            <a:pPr algn="just"/>
            <a:r>
              <a:rPr lang="tr-TR" sz="2000" dirty="0">
                <a:latin typeface="Calibri" panose="020F0502020204030204" pitchFamily="34" charset="0"/>
                <a:cs typeface="Calibri" panose="020F0502020204030204" pitchFamily="34" charset="0"/>
              </a:rPr>
              <a:t>Soketler arasında iki tür bağlantı yapılmaktadır:</a:t>
            </a:r>
          </a:p>
          <a:p>
            <a:pPr lvl="1" algn="just"/>
            <a:r>
              <a:rPr lang="tr-TR" sz="1600" dirty="0">
                <a:latin typeface="Calibri" panose="020F0502020204030204" pitchFamily="34" charset="0"/>
                <a:cs typeface="Calibri" panose="020F0502020204030204" pitchFamily="34" charset="0"/>
              </a:rPr>
              <a:t>Connection-</a:t>
            </a:r>
            <a:r>
              <a:rPr lang="tr-TR" sz="1600" dirty="0" err="1">
                <a:latin typeface="Calibri" panose="020F0502020204030204" pitchFamily="34" charset="0"/>
                <a:cs typeface="Calibri" panose="020F0502020204030204" pitchFamily="34" charset="0"/>
              </a:rPr>
              <a:t>oriented</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reliable</a:t>
            </a:r>
            <a:r>
              <a:rPr lang="tr-TR" sz="1600" dirty="0">
                <a:latin typeface="Calibri" panose="020F0502020204030204" pitchFamily="34" charset="0"/>
                <a:cs typeface="Calibri" panose="020F0502020204030204" pitchFamily="34" charset="0"/>
              </a:rPr>
              <a:t>)</a:t>
            </a:r>
          </a:p>
          <a:p>
            <a:pPr lvl="1" algn="just"/>
            <a:r>
              <a:rPr lang="tr-TR" sz="1600" dirty="0" err="1">
                <a:latin typeface="Calibri" panose="020F0502020204030204" pitchFamily="34" charset="0"/>
                <a:cs typeface="Calibri" panose="020F0502020204030204" pitchFamily="34" charset="0"/>
              </a:rPr>
              <a:t>Connectionless</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unreliable</a:t>
            </a:r>
            <a:r>
              <a:rPr lang="tr-TR" sz="1600" dirty="0">
                <a:latin typeface="Calibri" panose="020F0502020204030204" pitchFamily="34" charset="0"/>
                <a:cs typeface="Calibri" panose="020F0502020204030204" pitchFamily="34" charset="0"/>
              </a:rPr>
              <a:t>)</a:t>
            </a:r>
          </a:p>
          <a:p>
            <a:pPr algn="just"/>
            <a:r>
              <a:rPr lang="tr-TR" sz="2000" dirty="0" err="1">
                <a:latin typeface="Calibri" panose="020F0502020204030204" pitchFamily="34" charset="0"/>
                <a:cs typeface="Calibri" panose="020F0502020204030204" pitchFamily="34" charset="0"/>
              </a:rPr>
              <a:t>Reliable</a:t>
            </a:r>
            <a:r>
              <a:rPr lang="tr-TR" sz="2000" dirty="0">
                <a:latin typeface="Calibri" panose="020F0502020204030204" pitchFamily="34" charset="0"/>
                <a:cs typeface="Calibri" panose="020F0502020204030204" pitchFamily="34" charset="0"/>
              </a:rPr>
              <a:t> iletişim TCP (</a:t>
            </a:r>
            <a:r>
              <a:rPr lang="tr-TR" sz="2000" dirty="0" err="1">
                <a:latin typeface="Calibri" panose="020F0502020204030204" pitchFamily="34" charset="0"/>
                <a:cs typeface="Calibri" panose="020F0502020204030204" pitchFamily="34" charset="0"/>
              </a:rPr>
              <a:t>Transmission</a:t>
            </a:r>
            <a:r>
              <a:rPr lang="tr-TR" sz="2000" dirty="0">
                <a:latin typeface="Calibri" panose="020F0502020204030204" pitchFamily="34" charset="0"/>
                <a:cs typeface="Calibri" panose="020F0502020204030204" pitchFamily="34" charset="0"/>
              </a:rPr>
              <a:t> Control Protocol) ile, </a:t>
            </a:r>
            <a:r>
              <a:rPr lang="tr-TR" sz="2000" dirty="0" err="1">
                <a:latin typeface="Calibri" panose="020F0502020204030204" pitchFamily="34" charset="0"/>
                <a:cs typeface="Calibri" panose="020F0502020204030204" pitchFamily="34" charset="0"/>
              </a:rPr>
              <a:t>unreliable</a:t>
            </a:r>
            <a:r>
              <a:rPr lang="tr-TR" sz="2000" dirty="0">
                <a:latin typeface="Calibri" panose="020F0502020204030204" pitchFamily="34" charset="0"/>
                <a:cs typeface="Calibri" panose="020F0502020204030204" pitchFamily="34" charset="0"/>
              </a:rPr>
              <a:t> iletişim ise UDP (User </a:t>
            </a:r>
            <a:r>
              <a:rPr lang="tr-TR" sz="2000" dirty="0" err="1">
                <a:latin typeface="Calibri" panose="020F0502020204030204" pitchFamily="34" charset="0"/>
                <a:cs typeface="Calibri" panose="020F0502020204030204" pitchFamily="34" charset="0"/>
              </a:rPr>
              <a:t>Datagram</a:t>
            </a:r>
            <a:r>
              <a:rPr lang="tr-TR" sz="2000" dirty="0">
                <a:latin typeface="Calibri" panose="020F0502020204030204" pitchFamily="34" charset="0"/>
                <a:cs typeface="Calibri" panose="020F0502020204030204" pitchFamily="34" charset="0"/>
              </a:rPr>
              <a:t> Protocol) ile gerçekleştirilir.</a:t>
            </a:r>
          </a:p>
          <a:p>
            <a:pPr algn="just"/>
            <a:r>
              <a:rPr lang="tr-TR" sz="2000" dirty="0">
                <a:latin typeface="Calibri" panose="020F0502020204030204" pitchFamily="34" charset="0"/>
                <a:cs typeface="Calibri" panose="020F0502020204030204" pitchFamily="34" charset="0"/>
              </a:rPr>
              <a:t>Java programlama dilinde TCP bağlantısı </a:t>
            </a:r>
            <a:r>
              <a:rPr lang="tr-TR" sz="2000" dirty="0" err="1">
                <a:latin typeface="Calibri" panose="020F0502020204030204" pitchFamily="34" charset="0"/>
                <a:cs typeface="Calibri" panose="020F0502020204030204" pitchFamily="34" charset="0"/>
              </a:rPr>
              <a:t>Socket</a:t>
            </a:r>
            <a:r>
              <a:rPr lang="tr-TR" sz="2000" dirty="0">
                <a:latin typeface="Calibri" panose="020F0502020204030204" pitchFamily="34" charset="0"/>
                <a:cs typeface="Calibri" panose="020F0502020204030204" pitchFamily="34" charset="0"/>
              </a:rPr>
              <a:t> sınıfı ile, UDP bağlantısı </a:t>
            </a:r>
            <a:r>
              <a:rPr lang="tr-TR" sz="2000" dirty="0" err="1">
                <a:latin typeface="Calibri" panose="020F0502020204030204" pitchFamily="34" charset="0"/>
                <a:cs typeface="Calibri" panose="020F0502020204030204" pitchFamily="34" charset="0"/>
              </a:rPr>
              <a:t>DatagramSocket</a:t>
            </a:r>
            <a:r>
              <a:rPr lang="tr-TR" sz="2000" dirty="0">
                <a:latin typeface="Calibri" panose="020F0502020204030204" pitchFamily="34" charset="0"/>
                <a:cs typeface="Calibri" panose="020F0502020204030204" pitchFamily="34" charset="0"/>
              </a:rPr>
              <a:t> sınıfı ile gerçekleştirilir.</a:t>
            </a:r>
          </a:p>
          <a:p>
            <a:endParaRPr lang="tr-TR" dirty="0"/>
          </a:p>
        </p:txBody>
      </p:sp>
    </p:spTree>
    <p:extLst>
      <p:ext uri="{BB962C8B-B14F-4D97-AF65-F5344CB8AC3E}">
        <p14:creationId xmlns:p14="http://schemas.microsoft.com/office/powerpoint/2010/main" val="3309706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E6B909-2C0D-4626-801E-1AF25645EAD5}"/>
              </a:ext>
            </a:extLst>
          </p:cNvPr>
          <p:cNvSpPr>
            <a:spLocks noGrp="1"/>
          </p:cNvSpPr>
          <p:nvPr>
            <p:ph type="title"/>
          </p:nvPr>
        </p:nvSpPr>
        <p:spPr/>
        <p:txBody>
          <a:bodyPr/>
          <a:lstStyle/>
          <a:p>
            <a:r>
              <a:rPr lang="tr-TR" dirty="0">
                <a:latin typeface="Calibri" panose="020F0502020204030204" pitchFamily="34" charset="0"/>
              </a:rPr>
              <a:t>İstemci-sunucu</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sistemlerde</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6FD1B979-DB9C-4AE9-AA05-2B73318647F8}"/>
              </a:ext>
            </a:extLst>
          </p:cNvPr>
          <p:cNvSpPr>
            <a:spLocks noGrp="1"/>
          </p:cNvSpPr>
          <p:nvPr>
            <p:ph idx="1"/>
          </p:nvPr>
        </p:nvSpPr>
        <p:spPr/>
        <p:txBody>
          <a:bodyPr/>
          <a:lstStyle/>
          <a:p>
            <a:pPr marL="0" indent="0" algn="just">
              <a:buNone/>
            </a:pPr>
            <a:r>
              <a:rPr lang="tr-TR" sz="2000" dirty="0">
                <a:latin typeface="Calibri" panose="020F0502020204030204" pitchFamily="34" charset="0"/>
                <a:cs typeface="Calibri" panose="020F0502020204030204" pitchFamily="34" charset="0"/>
              </a:rPr>
              <a:t>Soketler –Örnek</a:t>
            </a:r>
          </a:p>
          <a:p>
            <a:pPr algn="just"/>
            <a:r>
              <a:rPr lang="tr-TR" sz="2000" dirty="0">
                <a:latin typeface="Calibri" panose="020F0502020204030204" pitchFamily="34" charset="0"/>
                <a:cs typeface="Calibri" panose="020F0502020204030204" pitchFamily="34" charset="0"/>
              </a:rPr>
              <a:t>Sunucu 6013 portunu dinler. </a:t>
            </a:r>
          </a:p>
          <a:p>
            <a:pPr algn="just"/>
            <a:r>
              <a:rPr lang="tr-TR" sz="2000" dirty="0">
                <a:latin typeface="Calibri" panose="020F0502020204030204" pitchFamily="34" charset="0"/>
                <a:cs typeface="Calibri" panose="020F0502020204030204" pitchFamily="34" charset="0"/>
              </a:rPr>
              <a:t>İstemcilerden gelen isteklere tarih ve saat bilgisini cevap olarak gönderir.</a:t>
            </a:r>
          </a:p>
          <a:p>
            <a:pPr algn="just"/>
            <a:r>
              <a:rPr lang="tr-TR" sz="2000" dirty="0">
                <a:latin typeface="Calibri" panose="020F0502020204030204" pitchFamily="34" charset="0"/>
                <a:cs typeface="Calibri" panose="020F0502020204030204" pitchFamily="34" charset="0"/>
              </a:rPr>
              <a:t>Sunucu </a:t>
            </a:r>
            <a:r>
              <a:rPr lang="tr-TR" sz="2000" dirty="0" err="1">
                <a:latin typeface="Calibri" panose="020F0502020204030204" pitchFamily="34" charset="0"/>
                <a:cs typeface="Calibri" panose="020F0502020204030204" pitchFamily="34" charset="0"/>
              </a:rPr>
              <a:t>ServerSocket</a:t>
            </a:r>
            <a:r>
              <a:rPr lang="tr-TR" sz="2000" dirty="0">
                <a:latin typeface="Calibri" panose="020F0502020204030204" pitchFamily="34" charset="0"/>
                <a:cs typeface="Calibri" panose="020F0502020204030204" pitchFamily="34" charset="0"/>
              </a:rPr>
              <a:t> nesnesi oluşturarak </a:t>
            </a:r>
            <a:r>
              <a:rPr lang="tr-TR" sz="2000" dirty="0" err="1">
                <a:latin typeface="Calibri" panose="020F0502020204030204" pitchFamily="34" charset="0"/>
                <a:cs typeface="Calibri" panose="020F0502020204030204" pitchFamily="34" charset="0"/>
              </a:rPr>
              <a:t>accept</a:t>
            </a:r>
            <a:r>
              <a:rPr lang="tr-TR" sz="2000" dirty="0">
                <a:latin typeface="Calibri" panose="020F0502020204030204" pitchFamily="34" charset="0"/>
                <a:cs typeface="Calibri" panose="020F0502020204030204" pitchFamily="34" charset="0"/>
              </a:rPr>
              <a:t>() metodu ile 6013 portunu dinlemektedir.</a:t>
            </a:r>
          </a:p>
          <a:p>
            <a:pPr algn="just"/>
            <a:r>
              <a:rPr lang="tr-TR" sz="2000" dirty="0" err="1">
                <a:latin typeface="Calibri" panose="020F0502020204030204" pitchFamily="34" charset="0"/>
                <a:cs typeface="Calibri" panose="020F0502020204030204" pitchFamily="34" charset="0"/>
              </a:rPr>
              <a:t>PrintWriter</a:t>
            </a:r>
            <a:r>
              <a:rPr lang="tr-TR" sz="2000" dirty="0">
                <a:latin typeface="Calibri" panose="020F0502020204030204" pitchFamily="34" charset="0"/>
                <a:cs typeface="Calibri" panose="020F0502020204030204" pitchFamily="34" charset="0"/>
              </a:rPr>
              <a:t> nesnesi bir sokete </a:t>
            </a:r>
            <a:r>
              <a:rPr lang="tr-TR" sz="2000" dirty="0" err="1">
                <a:latin typeface="Calibri" panose="020F0502020204030204" pitchFamily="34" charset="0"/>
                <a:cs typeface="Calibri" panose="020F0502020204030204" pitchFamily="34" charset="0"/>
              </a:rPr>
              <a:t>print</a:t>
            </a:r>
            <a:r>
              <a:rPr lang="tr-TR" sz="2000" dirty="0">
                <a:latin typeface="Calibri" panose="020F0502020204030204" pitchFamily="34" charset="0"/>
                <a:cs typeface="Calibri" panose="020F0502020204030204" pitchFamily="34" charset="0"/>
              </a:rPr>
              <a:t>() veya </a:t>
            </a:r>
            <a:r>
              <a:rPr lang="tr-TR" sz="2000" dirty="0" err="1">
                <a:latin typeface="Calibri" panose="020F0502020204030204" pitchFamily="34" charset="0"/>
                <a:cs typeface="Calibri" panose="020F0502020204030204" pitchFamily="34" charset="0"/>
              </a:rPr>
              <a:t>println</a:t>
            </a:r>
            <a:r>
              <a:rPr lang="tr-TR" sz="2000" dirty="0">
                <a:latin typeface="Calibri" panose="020F0502020204030204" pitchFamily="34" charset="0"/>
                <a:cs typeface="Calibri" panose="020F0502020204030204" pitchFamily="34" charset="0"/>
              </a:rPr>
              <a:t>() metotları ile yazma işlemi yapar.</a:t>
            </a:r>
          </a:p>
          <a:p>
            <a:pPr algn="just"/>
            <a:r>
              <a:rPr lang="tr-TR" sz="2000" dirty="0">
                <a:latin typeface="Calibri" panose="020F0502020204030204" pitchFamily="34" charset="0"/>
                <a:cs typeface="Calibri" panose="020F0502020204030204" pitchFamily="34" charset="0"/>
              </a:rPr>
              <a:t>İstemci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sunucu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ile belirlenmiş port üzerinden bağlantı yapar.</a:t>
            </a:r>
          </a:p>
          <a:p>
            <a:pPr algn="just"/>
            <a:r>
              <a:rPr lang="tr-TR" sz="2000" dirty="0">
                <a:latin typeface="Calibri" panose="020F0502020204030204" pitchFamily="34" charset="0"/>
                <a:cs typeface="Calibri" panose="020F0502020204030204" pitchFamily="34" charset="0"/>
              </a:rPr>
              <a:t>İstemci </a:t>
            </a:r>
            <a:r>
              <a:rPr lang="tr-TR" sz="2000" dirty="0" err="1">
                <a:latin typeface="Calibri" panose="020F0502020204030204" pitchFamily="34" charset="0"/>
                <a:cs typeface="Calibri" panose="020F0502020204030204" pitchFamily="34" charset="0"/>
              </a:rPr>
              <a:t>Socket</a:t>
            </a:r>
            <a:r>
              <a:rPr lang="tr-TR" sz="2000" dirty="0">
                <a:latin typeface="Calibri" panose="020F0502020204030204" pitchFamily="34" charset="0"/>
                <a:cs typeface="Calibri" panose="020F0502020204030204" pitchFamily="34" charset="0"/>
              </a:rPr>
              <a:t> nesnesi oluşturur ve 127.0.0.1 IP adresinden 6013 portu ile bağlantı yapar.</a:t>
            </a:r>
          </a:p>
          <a:p>
            <a:pPr algn="just"/>
            <a:r>
              <a:rPr lang="tr-TR" sz="2000" dirty="0">
                <a:latin typeface="Calibri" panose="020F0502020204030204" pitchFamily="34" charset="0"/>
                <a:cs typeface="Calibri" panose="020F0502020204030204" pitchFamily="34" charset="0"/>
              </a:rPr>
              <a:t>127.0.0.1 IP adresi </a:t>
            </a:r>
            <a:r>
              <a:rPr lang="tr-TR" sz="2000" dirty="0" err="1">
                <a:latin typeface="Calibri" panose="020F0502020204030204" pitchFamily="34" charset="0"/>
                <a:cs typeface="Calibri" panose="020F0502020204030204" pitchFamily="34" charset="0"/>
              </a:rPr>
              <a:t>loopback</a:t>
            </a:r>
            <a:r>
              <a:rPr lang="tr-TR" sz="2000" dirty="0">
                <a:latin typeface="Calibri" panose="020F0502020204030204" pitchFamily="34" charset="0"/>
                <a:cs typeface="Calibri" panose="020F0502020204030204" pitchFamily="34" charset="0"/>
              </a:rPr>
              <a:t> olarak adlandırılır ve kendisini gösterir.</a:t>
            </a:r>
          </a:p>
          <a:p>
            <a:pPr algn="just"/>
            <a:endParaRPr lang="tr-TR" dirty="0"/>
          </a:p>
        </p:txBody>
      </p:sp>
    </p:spTree>
    <p:extLst>
      <p:ext uri="{BB962C8B-B14F-4D97-AF65-F5344CB8AC3E}">
        <p14:creationId xmlns:p14="http://schemas.microsoft.com/office/powerpoint/2010/main" val="783789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61CE13-71ED-44E0-ACE5-E55F47DC9B3F}"/>
              </a:ext>
            </a:extLst>
          </p:cNvPr>
          <p:cNvSpPr>
            <a:spLocks noGrp="1"/>
          </p:cNvSpPr>
          <p:nvPr>
            <p:ph type="title"/>
          </p:nvPr>
        </p:nvSpPr>
        <p:spPr/>
        <p:txBody>
          <a:bodyPr/>
          <a:lstStyle/>
          <a:p>
            <a:r>
              <a:rPr lang="tr-TR" dirty="0">
                <a:latin typeface="Calibri" panose="020F0502020204030204" pitchFamily="34" charset="0"/>
              </a:rPr>
              <a:t>İstemci-sunucu</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sistemlerde</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C4D9E64C-3A14-4092-8605-7ECADCA5D7AE}"/>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A5B2E3B5-C780-49FA-899F-33281CF5114F}"/>
              </a:ext>
            </a:extLst>
          </p:cNvPr>
          <p:cNvPicPr>
            <a:picLocks noChangeAspect="1"/>
          </p:cNvPicPr>
          <p:nvPr/>
        </p:nvPicPr>
        <p:blipFill>
          <a:blip r:embed="rId2"/>
          <a:stretch>
            <a:fillRect/>
          </a:stretch>
        </p:blipFill>
        <p:spPr>
          <a:xfrm>
            <a:off x="2078728" y="2063612"/>
            <a:ext cx="6391275" cy="4400550"/>
          </a:xfrm>
          <a:prstGeom prst="rect">
            <a:avLst/>
          </a:prstGeom>
        </p:spPr>
      </p:pic>
    </p:spTree>
    <p:extLst>
      <p:ext uri="{BB962C8B-B14F-4D97-AF65-F5344CB8AC3E}">
        <p14:creationId xmlns:p14="http://schemas.microsoft.com/office/powerpoint/2010/main" val="4230668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429E2A-D62F-43E8-8C84-89156D69BAA9}"/>
              </a:ext>
            </a:extLst>
          </p:cNvPr>
          <p:cNvSpPr>
            <a:spLocks noGrp="1"/>
          </p:cNvSpPr>
          <p:nvPr>
            <p:ph type="title"/>
          </p:nvPr>
        </p:nvSpPr>
        <p:spPr/>
        <p:txBody>
          <a:bodyPr/>
          <a:lstStyle/>
          <a:p>
            <a:r>
              <a:rPr lang="tr-TR" dirty="0">
                <a:latin typeface="Calibri" panose="020F0502020204030204" pitchFamily="34" charset="0"/>
              </a:rPr>
              <a:t>İstemci-sunucu</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sistemlerde</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iletişim</a:t>
            </a:r>
            <a:endParaRPr lang="tr-TR" dirty="0"/>
          </a:p>
        </p:txBody>
      </p:sp>
      <p:sp>
        <p:nvSpPr>
          <p:cNvPr id="3" name="İçerik Yer Tutucusu 2">
            <a:extLst>
              <a:ext uri="{FF2B5EF4-FFF2-40B4-BE49-F238E27FC236}">
                <a16:creationId xmlns:a16="http://schemas.microsoft.com/office/drawing/2014/main" id="{14E91A35-51F1-4264-B603-4341C4575D1E}"/>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0D3C529F-DAD9-4144-A2D7-FAF594D3C0C5}"/>
              </a:ext>
            </a:extLst>
          </p:cNvPr>
          <p:cNvPicPr>
            <a:picLocks noChangeAspect="1"/>
          </p:cNvPicPr>
          <p:nvPr/>
        </p:nvPicPr>
        <p:blipFill>
          <a:blip r:embed="rId2"/>
          <a:stretch>
            <a:fillRect/>
          </a:stretch>
        </p:blipFill>
        <p:spPr>
          <a:xfrm>
            <a:off x="2048495" y="2172102"/>
            <a:ext cx="6372225" cy="4352925"/>
          </a:xfrm>
          <a:prstGeom prst="rect">
            <a:avLst/>
          </a:prstGeom>
        </p:spPr>
      </p:pic>
    </p:spTree>
    <p:extLst>
      <p:ext uri="{BB962C8B-B14F-4D97-AF65-F5344CB8AC3E}">
        <p14:creationId xmlns:p14="http://schemas.microsoft.com/office/powerpoint/2010/main" val="400684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EE6EDD-B6F9-47DB-ABE1-AF244491ECCF}"/>
              </a:ext>
            </a:extLst>
          </p:cNvPr>
          <p:cNvSpPr>
            <a:spLocks noGrp="1"/>
          </p:cNvSpPr>
          <p:nvPr>
            <p:ph type="title"/>
          </p:nvPr>
        </p:nvSpPr>
        <p:spPr/>
        <p:txBody>
          <a:bodyPr/>
          <a:lstStyle/>
          <a:p>
            <a:r>
              <a:rPr lang="tr-TR" dirty="0" err="1"/>
              <a:t>Thread</a:t>
            </a:r>
            <a:r>
              <a:rPr lang="tr-TR" dirty="0"/>
              <a:t> (İş parçacığı-İplik)</a:t>
            </a:r>
          </a:p>
        </p:txBody>
      </p:sp>
      <p:sp>
        <p:nvSpPr>
          <p:cNvPr id="3" name="İçerik Yer Tutucusu 2">
            <a:extLst>
              <a:ext uri="{FF2B5EF4-FFF2-40B4-BE49-F238E27FC236}">
                <a16:creationId xmlns:a16="http://schemas.microsoft.com/office/drawing/2014/main" id="{BC0A56DD-B4A7-4372-8427-2FFB8C3F375D}"/>
              </a:ext>
            </a:extLst>
          </p:cNvPr>
          <p:cNvSpPr>
            <a:spLocks noGrp="1"/>
          </p:cNvSpPr>
          <p:nvPr>
            <p:ph idx="1"/>
          </p:nvPr>
        </p:nvSpPr>
        <p:spPr/>
        <p:txBody>
          <a:bodyPr/>
          <a:lstStyle/>
          <a:p>
            <a:pPr algn="just"/>
            <a:r>
              <a:rPr lang="tr-TR" sz="2000" dirty="0">
                <a:latin typeface="Calibri" panose="020F0502020204030204" pitchFamily="34" charset="0"/>
                <a:cs typeface="Calibri" panose="020F0502020204030204" pitchFamily="34" charset="0"/>
              </a:rPr>
              <a:t>İplikler süreçlerin farklı çizelgelenen akışlarıdır. Windows sistemleri iplik temelinde çizelgeleme yapmaktadır. İşletim sistemi tüm süreçlerin ipliklerini bir çizelgede tutmakta ve bunları zaman paylaşımlı olarak çalıştırılmaktadır. Bir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biraz çalıştırılmakta sonra çalışmasına ara verilmektedir. Başka bir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kalınan yerden çalışmaya devam ettirilmektedir. Programcı kendi ipliğinin kesiksiz çalıştığını sanabilir fakat aslında akış parçalı olarak çalıştırılmaktadır. </a:t>
            </a:r>
            <a:r>
              <a:rPr lang="tr-TR" sz="2000" dirty="0" err="1">
                <a:latin typeface="Calibri" panose="020F0502020204030204" pitchFamily="34" charset="0"/>
                <a:cs typeface="Calibri" panose="020F0502020204030204" pitchFamily="34" charset="0"/>
              </a:rPr>
              <a:t>Kernel</a:t>
            </a:r>
            <a:r>
              <a:rPr lang="tr-TR" sz="2000" dirty="0">
                <a:latin typeface="Calibri" panose="020F0502020204030204" pitchFamily="34" charset="0"/>
                <a:cs typeface="Calibri" panose="020F0502020204030204" pitchFamily="34" charset="0"/>
              </a:rPr>
              <a:t> ve </a:t>
            </a:r>
            <a:r>
              <a:rPr lang="tr-TR" sz="2000" dirty="0" err="1">
                <a:latin typeface="Calibri" panose="020F0502020204030204" pitchFamily="34" charset="0"/>
                <a:cs typeface="Calibri" panose="020F0502020204030204" pitchFamily="34" charset="0"/>
              </a:rPr>
              <a:t>user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olmak üzere iki </a:t>
            </a:r>
            <a:r>
              <a:rPr lang="tr-TR" sz="2000" dirty="0" err="1" smtClean="0">
                <a:latin typeface="Calibri" panose="020F0502020204030204" pitchFamily="34" charset="0"/>
                <a:cs typeface="Calibri" panose="020F0502020204030204" pitchFamily="34" charset="0"/>
              </a:rPr>
              <a:t>modda’da</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tanımlanabilir.</a:t>
            </a:r>
          </a:p>
        </p:txBody>
      </p:sp>
    </p:spTree>
    <p:extLst>
      <p:ext uri="{BB962C8B-B14F-4D97-AF65-F5344CB8AC3E}">
        <p14:creationId xmlns:p14="http://schemas.microsoft.com/office/powerpoint/2010/main" val="212134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E2108C-15F1-4096-8038-022E22BA50A2}"/>
              </a:ext>
            </a:extLst>
          </p:cNvPr>
          <p:cNvSpPr>
            <a:spLocks noGrp="1"/>
          </p:cNvSpPr>
          <p:nvPr>
            <p:ph type="title"/>
          </p:nvPr>
        </p:nvSpPr>
        <p:spPr/>
        <p:txBody>
          <a:bodyPr/>
          <a:lstStyle/>
          <a:p>
            <a:r>
              <a:rPr lang="tr-TR" dirty="0" err="1"/>
              <a:t>Thread</a:t>
            </a:r>
            <a:endParaRPr lang="tr-TR" dirty="0"/>
          </a:p>
        </p:txBody>
      </p:sp>
      <p:sp>
        <p:nvSpPr>
          <p:cNvPr id="3" name="İçerik Yer Tutucusu 2">
            <a:extLst>
              <a:ext uri="{FF2B5EF4-FFF2-40B4-BE49-F238E27FC236}">
                <a16:creationId xmlns:a16="http://schemas.microsoft.com/office/drawing/2014/main" id="{48F4778B-A5DF-4A27-9F22-DE22BD61B043}"/>
              </a:ext>
            </a:extLst>
          </p:cNvPr>
          <p:cNvSpPr>
            <a:spLocks noGrp="1"/>
          </p:cNvSpPr>
          <p:nvPr>
            <p:ph idx="1"/>
          </p:nvPr>
        </p:nvSpPr>
        <p:spPr/>
        <p:txBody>
          <a:bodyPr/>
          <a:lstStyle/>
          <a:p>
            <a:pPr algn="just"/>
            <a:r>
              <a:rPr lang="tr-TR" sz="2000" dirty="0">
                <a:latin typeface="Calibri" panose="020F0502020204030204" pitchFamily="34" charset="0"/>
                <a:cs typeface="Calibri" panose="020F0502020204030204" pitchFamily="34" charset="0"/>
              </a:rPr>
              <a:t>Örneğin işletim sistemi P1 sürecinin T1 ipliğini 20ms kadar </a:t>
            </a:r>
            <a:r>
              <a:rPr lang="en-US" sz="2000" dirty="0" err="1" smtClean="0">
                <a:latin typeface="Calibri" panose="020F0502020204030204" pitchFamily="34" charset="0"/>
                <a:cs typeface="Calibri" panose="020F0502020204030204" pitchFamily="34" charset="0"/>
              </a:rPr>
              <a:t>çalıştırdıktan</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sonra kalınan yeri saklamaktadır, bu kez P1 sürecinin T2 ipliğine geçmektedir. Sonra aynı biçimde P2 sürecinin ve P3 sürecinin iplikleri çalıştırılmaktadır. Yeniden başa dönülüp işlem devam etmektedir. Birden fazla mikroişlemci bulunan </a:t>
            </a:r>
            <a:r>
              <a:rPr lang="tr-TR" sz="2000" dirty="0" smtClean="0">
                <a:latin typeface="Calibri" panose="020F0502020204030204" pitchFamily="34" charset="0"/>
                <a:cs typeface="Calibri" panose="020F0502020204030204" pitchFamily="34" charset="0"/>
              </a:rPr>
              <a:t>sistemlerde, </a:t>
            </a:r>
            <a:r>
              <a:rPr lang="tr-TR" sz="2000" dirty="0">
                <a:latin typeface="Calibri" panose="020F0502020204030204" pitchFamily="34" charset="0"/>
                <a:cs typeface="Calibri" panose="020F0502020204030204" pitchFamily="34" charset="0"/>
              </a:rPr>
              <a:t>işletim sistemi her işlemci için ayrı bir çizelge oluşturup daha hızlı bir çalışma sağlamaktadır. İşletim sistemi ,işlemcilere iplikleri atamaktadır.</a:t>
            </a:r>
          </a:p>
        </p:txBody>
      </p:sp>
      <p:pic>
        <p:nvPicPr>
          <p:cNvPr id="4" name="Resim 3">
            <a:extLst>
              <a:ext uri="{FF2B5EF4-FFF2-40B4-BE49-F238E27FC236}">
                <a16:creationId xmlns:a16="http://schemas.microsoft.com/office/drawing/2014/main" id="{DC023DEF-1B2D-47F5-8808-8BB29C68027E}"/>
              </a:ext>
            </a:extLst>
          </p:cNvPr>
          <p:cNvPicPr>
            <a:picLocks noChangeAspect="1"/>
          </p:cNvPicPr>
          <p:nvPr/>
        </p:nvPicPr>
        <p:blipFill>
          <a:blip r:embed="rId2"/>
          <a:stretch>
            <a:fillRect/>
          </a:stretch>
        </p:blipFill>
        <p:spPr>
          <a:xfrm>
            <a:off x="3988906" y="4415085"/>
            <a:ext cx="3220278" cy="2023811"/>
          </a:xfrm>
          <a:prstGeom prst="rect">
            <a:avLst/>
          </a:prstGeom>
        </p:spPr>
      </p:pic>
    </p:spTree>
    <p:extLst>
      <p:ext uri="{BB962C8B-B14F-4D97-AF65-F5344CB8AC3E}">
        <p14:creationId xmlns:p14="http://schemas.microsoft.com/office/powerpoint/2010/main" val="2474990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91FDDF-292C-44A8-A6AE-5D17581A3667}"/>
              </a:ext>
            </a:extLst>
          </p:cNvPr>
          <p:cNvSpPr>
            <a:spLocks noGrp="1"/>
          </p:cNvSpPr>
          <p:nvPr>
            <p:ph type="title"/>
          </p:nvPr>
        </p:nvSpPr>
        <p:spPr/>
        <p:txBody>
          <a:bodyPr/>
          <a:lstStyle/>
          <a:p>
            <a:r>
              <a:rPr lang="tr-TR" dirty="0" err="1"/>
              <a:t>Thread</a:t>
            </a:r>
            <a:endParaRPr lang="tr-TR" dirty="0"/>
          </a:p>
        </p:txBody>
      </p:sp>
      <p:sp>
        <p:nvSpPr>
          <p:cNvPr id="3" name="İçerik Yer Tutucusu 2">
            <a:extLst>
              <a:ext uri="{FF2B5EF4-FFF2-40B4-BE49-F238E27FC236}">
                <a16:creationId xmlns:a16="http://schemas.microsoft.com/office/drawing/2014/main" id="{28D1909F-8533-41A8-B253-7BB260F233B8}"/>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C2585D0F-E0D7-4F58-91AE-6EA7BA4F99F3}"/>
              </a:ext>
            </a:extLst>
          </p:cNvPr>
          <p:cNvPicPr>
            <a:picLocks noChangeAspect="1"/>
          </p:cNvPicPr>
          <p:nvPr/>
        </p:nvPicPr>
        <p:blipFill>
          <a:blip r:embed="rId2"/>
          <a:stretch>
            <a:fillRect/>
          </a:stretch>
        </p:blipFill>
        <p:spPr>
          <a:xfrm>
            <a:off x="1027871" y="2336873"/>
            <a:ext cx="8657197" cy="3767899"/>
          </a:xfrm>
          <a:prstGeom prst="rect">
            <a:avLst/>
          </a:prstGeom>
        </p:spPr>
      </p:pic>
    </p:spTree>
    <p:extLst>
      <p:ext uri="{BB962C8B-B14F-4D97-AF65-F5344CB8AC3E}">
        <p14:creationId xmlns:p14="http://schemas.microsoft.com/office/powerpoint/2010/main" val="394935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9D1BFF-A99C-4059-84AC-F3910764AED2}"/>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Planlama</a:t>
            </a:r>
            <a:endParaRPr lang="tr-TR" dirty="0"/>
          </a:p>
        </p:txBody>
      </p:sp>
      <p:sp>
        <p:nvSpPr>
          <p:cNvPr id="3" name="İçerik Yer Tutucusu 2">
            <a:extLst>
              <a:ext uri="{FF2B5EF4-FFF2-40B4-BE49-F238E27FC236}">
                <a16:creationId xmlns:a16="http://schemas.microsoft.com/office/drawing/2014/main" id="{EF0E2B85-FB91-4C1D-9F85-6BF60D796936}"/>
              </a:ext>
            </a:extLst>
          </p:cNvPr>
          <p:cNvSpPr>
            <a:spLocks noGrp="1"/>
          </p:cNvSpPr>
          <p:nvPr>
            <p:ph idx="1"/>
          </p:nvPr>
        </p:nvSpPr>
        <p:spPr/>
        <p:txBody>
          <a:bodyPr/>
          <a:lstStyle/>
          <a:p>
            <a:pPr marL="0" indent="0" algn="just">
              <a:buNone/>
            </a:pPr>
            <a:r>
              <a:rPr lang="tr-TR" sz="2000" dirty="0" err="1">
                <a:latin typeface="Calibri" panose="020F0502020204030204" pitchFamily="34" charset="0"/>
                <a:cs typeface="Calibri" panose="020F0502020204030204" pitchFamily="34" charset="0"/>
              </a:rPr>
              <a:t>Scheduling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queues</a:t>
            </a:r>
            <a:endParaRPr lang="tr-TR" sz="2000" dirty="0">
              <a:latin typeface="Calibri" panose="020F0502020204030204" pitchFamily="34" charset="0"/>
              <a:cs typeface="Calibri" panose="020F0502020204030204" pitchFamily="34" charset="0"/>
            </a:endParaRPr>
          </a:p>
          <a:p>
            <a:pPr algn="just"/>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planlama için aşağıdaki şekilde verilen </a:t>
            </a:r>
            <a:r>
              <a:rPr lang="tr-TR" sz="2000" dirty="0" err="1">
                <a:latin typeface="Calibri" panose="020F0502020204030204" pitchFamily="34" charset="0"/>
                <a:cs typeface="Calibri" panose="020F0502020204030204" pitchFamily="34" charset="0"/>
              </a:rPr>
              <a:t>queueing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diagram</a:t>
            </a:r>
            <a:r>
              <a:rPr lang="tr-TR" sz="2000" dirty="0">
                <a:latin typeface="Calibri" panose="020F0502020204030204" pitchFamily="34" charset="0"/>
                <a:cs typeface="Calibri" panose="020F0502020204030204" pitchFamily="34" charset="0"/>
              </a:rPr>
              <a:t> yaygın kullanılan gösterimdir.</a:t>
            </a:r>
          </a:p>
          <a:p>
            <a:pPr algn="just"/>
            <a:endParaRPr lang="tr-TR" dirty="0"/>
          </a:p>
        </p:txBody>
      </p:sp>
      <p:pic>
        <p:nvPicPr>
          <p:cNvPr id="7" name="Resim 6">
            <a:extLst>
              <a:ext uri="{FF2B5EF4-FFF2-40B4-BE49-F238E27FC236}">
                <a16:creationId xmlns:a16="http://schemas.microsoft.com/office/drawing/2014/main" id="{6543B94C-E346-4438-A662-1C08C2288E67}"/>
              </a:ext>
            </a:extLst>
          </p:cNvPr>
          <p:cNvPicPr>
            <a:picLocks noChangeAspect="1"/>
          </p:cNvPicPr>
          <p:nvPr/>
        </p:nvPicPr>
        <p:blipFill>
          <a:blip r:embed="rId2"/>
          <a:stretch>
            <a:fillRect/>
          </a:stretch>
        </p:blipFill>
        <p:spPr>
          <a:xfrm>
            <a:off x="2670313" y="3600446"/>
            <a:ext cx="6400800" cy="2838450"/>
          </a:xfrm>
          <a:prstGeom prst="rect">
            <a:avLst/>
          </a:prstGeom>
        </p:spPr>
      </p:pic>
    </p:spTree>
    <p:extLst>
      <p:ext uri="{BB962C8B-B14F-4D97-AF65-F5344CB8AC3E}">
        <p14:creationId xmlns:p14="http://schemas.microsoft.com/office/powerpoint/2010/main" val="1531909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0E0798-7001-4A49-9603-6EBA79FB39B3}"/>
              </a:ext>
            </a:extLst>
          </p:cNvPr>
          <p:cNvSpPr>
            <a:spLocks noGrp="1"/>
          </p:cNvSpPr>
          <p:nvPr>
            <p:ph type="title"/>
          </p:nvPr>
        </p:nvSpPr>
        <p:spPr/>
        <p:txBody>
          <a:bodyPr/>
          <a:lstStyle/>
          <a:p>
            <a:r>
              <a:rPr lang="tr-TR" dirty="0" err="1"/>
              <a:t>Thread</a:t>
            </a:r>
            <a:endParaRPr lang="tr-TR" dirty="0"/>
          </a:p>
        </p:txBody>
      </p:sp>
      <p:sp>
        <p:nvSpPr>
          <p:cNvPr id="3" name="İçerik Yer Tutucusu 2">
            <a:extLst>
              <a:ext uri="{FF2B5EF4-FFF2-40B4-BE49-F238E27FC236}">
                <a16:creationId xmlns:a16="http://schemas.microsoft.com/office/drawing/2014/main" id="{170E8BFE-7727-46E3-8BE2-C5C5B2522528}"/>
              </a:ext>
            </a:extLst>
          </p:cNvPr>
          <p:cNvSpPr>
            <a:spLocks noGrp="1"/>
          </p:cNvSpPr>
          <p:nvPr>
            <p:ph idx="1"/>
          </p:nvPr>
        </p:nvSpPr>
        <p:spPr/>
        <p:txBody>
          <a:bodyPr>
            <a:normAutofit/>
          </a:bodyPr>
          <a:lstStyle/>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program </a:t>
            </a:r>
            <a:r>
              <a:rPr lang="tr-TR" sz="2000" dirty="0" err="1">
                <a:latin typeface="Calibri" panose="020F0502020204030204" pitchFamily="34" charset="0"/>
                <a:cs typeface="Calibri" panose="020F0502020204030204" pitchFamily="34" charset="0"/>
              </a:rPr>
              <a:t>counter</a:t>
            </a:r>
            <a:r>
              <a:rPr lang="tr-TR" sz="2000" dirty="0">
                <a:latin typeface="Calibri" panose="020F0502020204030204" pitchFamily="34" charset="0"/>
                <a:cs typeface="Calibri" panose="020F0502020204030204" pitchFamily="34" charset="0"/>
              </a:rPr>
              <a:t>, bir grup </a:t>
            </a:r>
            <a:r>
              <a:rPr lang="tr-TR" sz="2000" dirty="0" err="1">
                <a:latin typeface="Calibri" panose="020F0502020204030204" pitchFamily="34" charset="0"/>
                <a:cs typeface="Calibri" panose="020F0502020204030204" pitchFamily="34" charset="0"/>
              </a:rPr>
              <a:t>register</a:t>
            </a:r>
            <a:r>
              <a:rPr lang="tr-TR" sz="2000" dirty="0">
                <a:latin typeface="Calibri" panose="020F0502020204030204" pitchFamily="34" charset="0"/>
                <a:cs typeface="Calibri" panose="020F0502020204030204" pitchFamily="34" charset="0"/>
              </a:rPr>
              <a:t> ve bir </a:t>
            </a:r>
            <a:r>
              <a:rPr lang="tr-TR" sz="2000" dirty="0" err="1">
                <a:latin typeface="Calibri" panose="020F0502020204030204" pitchFamily="34" charset="0"/>
                <a:cs typeface="Calibri" panose="020F0502020204030204" pitchFamily="34" charset="0"/>
              </a:rPr>
              <a:t>stack</a:t>
            </a:r>
            <a:r>
              <a:rPr lang="tr-TR" sz="2000" dirty="0">
                <a:latin typeface="Calibri" panose="020F0502020204030204" pitchFamily="34" charset="0"/>
                <a:cs typeface="Calibri" panose="020F0502020204030204" pitchFamily="34" charset="0"/>
              </a:rPr>
              <a:t> yapısına sahiptir.</a:t>
            </a:r>
          </a:p>
          <a:p>
            <a:pPr algn="just"/>
            <a:r>
              <a:rPr lang="tr-TR" sz="2000" dirty="0" err="1">
                <a:latin typeface="Calibri" panose="020F0502020204030204" pitchFamily="34" charset="0"/>
                <a:cs typeface="Calibri" panose="020F0502020204030204" pitchFamily="34" charset="0"/>
              </a:rPr>
              <a:t>Thread’ler</a:t>
            </a:r>
            <a:r>
              <a:rPr lang="tr-TR" sz="2000" dirty="0">
                <a:latin typeface="Calibri" panose="020F0502020204030204" pitchFamily="34" charset="0"/>
                <a:cs typeface="Calibri" panose="020F0502020204030204" pitchFamily="34" charset="0"/>
              </a:rPr>
              <a:t>, program kodunu, data kısmını, dosyalar gibi işletim sistemi kaynaklarını ortak kullanır.</a:t>
            </a:r>
          </a:p>
          <a:p>
            <a:pPr algn="just"/>
            <a:r>
              <a:rPr lang="tr-TR" sz="2000" dirty="0">
                <a:latin typeface="Calibri" panose="020F0502020204030204" pitchFamily="34" charset="0"/>
                <a:cs typeface="Calibri" panose="020F0502020204030204" pitchFamily="34" charset="0"/>
              </a:rPr>
              <a:t>Klasik </a:t>
            </a:r>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tek </a:t>
            </a:r>
            <a:r>
              <a:rPr lang="tr-TR" sz="2000" dirty="0" err="1">
                <a:latin typeface="Calibri" panose="020F0502020204030204" pitchFamily="34" charset="0"/>
                <a:cs typeface="Calibri" panose="020F0502020204030204" pitchFamily="34" charset="0"/>
              </a:rPr>
              <a:t>thread’e</a:t>
            </a:r>
            <a:r>
              <a:rPr lang="tr-TR" sz="2000" dirty="0">
                <a:latin typeface="Calibri" panose="020F0502020204030204" pitchFamily="34" charset="0"/>
                <a:cs typeface="Calibri" panose="020F0502020204030204" pitchFamily="34" charset="0"/>
              </a:rPr>
              <a:t> sahiptirler.</a:t>
            </a:r>
          </a:p>
          <a:p>
            <a:pPr algn="just"/>
            <a:r>
              <a:rPr lang="tr-TR" sz="2000" dirty="0">
                <a:latin typeface="Calibri" panose="020F0502020204030204" pitchFamily="34" charset="0"/>
                <a:cs typeface="Calibri" panose="020F0502020204030204" pitchFamily="34" charset="0"/>
              </a:rPr>
              <a:t>Eğer 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birden fazla </a:t>
            </a:r>
            <a:r>
              <a:rPr lang="tr-TR" sz="2000" b="1" dirty="0" err="1">
                <a:solidFill>
                  <a:srgbClr val="FF0000"/>
                </a:solidFill>
                <a:latin typeface="Calibri" panose="020F0502020204030204" pitchFamily="34" charset="0"/>
                <a:cs typeface="Calibri" panose="020F0502020204030204" pitchFamily="34" charset="0"/>
              </a:rPr>
              <a:t>thread’e</a:t>
            </a:r>
            <a:r>
              <a:rPr lang="tr-TR" sz="2000" dirty="0">
                <a:latin typeface="Calibri" panose="020F0502020204030204" pitchFamily="34" charset="0"/>
                <a:cs typeface="Calibri" panose="020F0502020204030204" pitchFamily="34" charset="0"/>
              </a:rPr>
              <a:t> sahipse birden fazla görevi eşzamanlı yapabilir.</a:t>
            </a:r>
          </a:p>
          <a:p>
            <a:pPr algn="just"/>
            <a:r>
              <a:rPr lang="tr-TR" sz="2000" dirty="0">
                <a:latin typeface="Calibri" panose="020F0502020204030204" pitchFamily="34" charset="0"/>
                <a:cs typeface="Calibri" panose="020F0502020204030204" pitchFamily="34" charset="0"/>
              </a:rPr>
              <a:t>Günümüzdeki modern bilgisayarlarda çalışan yazılım uygulamalarının çoğu </a:t>
            </a:r>
            <a:r>
              <a:rPr lang="tr-TR" sz="2000" dirty="0" err="1" smtClean="0">
                <a:latin typeface="Calibri" panose="020F0502020204030204" pitchFamily="34" charset="0"/>
                <a:cs typeface="Calibri" panose="020F0502020204030204" pitchFamily="34" charset="0"/>
              </a:rPr>
              <a:t>multi-thread</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çalışırlar.</a:t>
            </a:r>
          </a:p>
          <a:p>
            <a:pPr algn="just"/>
            <a:r>
              <a:rPr lang="tr-TR" sz="2000" dirty="0">
                <a:latin typeface="Calibri" panose="020F0502020204030204" pitchFamily="34" charset="0"/>
                <a:cs typeface="Calibri" panose="020F0502020204030204" pitchFamily="34" charset="0"/>
              </a:rPr>
              <a:t>Uygulamalar, çok sayıda </a:t>
            </a:r>
            <a:r>
              <a:rPr lang="tr-TR" sz="2000" dirty="0" err="1">
                <a:latin typeface="Calibri" panose="020F0502020204030204" pitchFamily="34" charset="0"/>
                <a:cs typeface="Calibri" panose="020F0502020204030204" pitchFamily="34" charset="0"/>
              </a:rPr>
              <a:t>thread’e</a:t>
            </a:r>
            <a:r>
              <a:rPr lang="tr-TR" sz="2000" dirty="0">
                <a:latin typeface="Calibri" panose="020F0502020204030204" pitchFamily="34" charset="0"/>
                <a:cs typeface="Calibri" panose="020F0502020204030204" pitchFamily="34" charset="0"/>
              </a:rPr>
              <a:t> sahip tek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şeklinde geliştirilirler.</a:t>
            </a:r>
          </a:p>
          <a:p>
            <a:pPr algn="just"/>
            <a:r>
              <a:rPr lang="tr-TR" sz="2000" dirty="0">
                <a:latin typeface="Calibri" panose="020F0502020204030204" pitchFamily="34" charset="0"/>
                <a:cs typeface="Calibri" panose="020F0502020204030204" pitchFamily="34" charset="0"/>
              </a:rPr>
              <a:t>Bir Web browser, bir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ile veri aktarımı yapabilir, başka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ile verileri ekranda görüntüleyebilir.</a:t>
            </a:r>
          </a:p>
          <a:p>
            <a:pPr algn="just"/>
            <a:endParaRPr lang="tr-TR" dirty="0"/>
          </a:p>
        </p:txBody>
      </p:sp>
    </p:spTree>
    <p:extLst>
      <p:ext uri="{BB962C8B-B14F-4D97-AF65-F5344CB8AC3E}">
        <p14:creationId xmlns:p14="http://schemas.microsoft.com/office/powerpoint/2010/main" val="4236538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8B595-A6F8-4400-944C-A780F37DFB5E}"/>
              </a:ext>
            </a:extLst>
          </p:cNvPr>
          <p:cNvSpPr>
            <a:spLocks noGrp="1"/>
          </p:cNvSpPr>
          <p:nvPr>
            <p:ph type="title"/>
          </p:nvPr>
        </p:nvSpPr>
        <p:spPr/>
        <p:txBody>
          <a:bodyPr/>
          <a:lstStyle/>
          <a:p>
            <a:r>
              <a:rPr lang="tr-TR" dirty="0" err="1"/>
              <a:t>Thread</a:t>
            </a:r>
            <a:endParaRPr lang="tr-TR" dirty="0"/>
          </a:p>
        </p:txBody>
      </p:sp>
      <p:sp>
        <p:nvSpPr>
          <p:cNvPr id="3" name="İçerik Yer Tutucusu 2">
            <a:extLst>
              <a:ext uri="{FF2B5EF4-FFF2-40B4-BE49-F238E27FC236}">
                <a16:creationId xmlns:a16="http://schemas.microsoft.com/office/drawing/2014/main" id="{E2523776-5BD6-404C-9B74-B117D395AD54}"/>
              </a:ext>
            </a:extLst>
          </p:cNvPr>
          <p:cNvSpPr>
            <a:spLocks noGrp="1"/>
          </p:cNvSpPr>
          <p:nvPr>
            <p:ph idx="1"/>
          </p:nvPr>
        </p:nvSpPr>
        <p:spPr/>
        <p:txBody>
          <a:bodyPr/>
          <a:lstStyle/>
          <a:p>
            <a:pPr algn="just"/>
            <a:r>
              <a:rPr lang="tr-TR" sz="2000" dirty="0">
                <a:latin typeface="Calibri" panose="020F0502020204030204" pitchFamily="34" charset="0"/>
                <a:cs typeface="Calibri" panose="020F0502020204030204" pitchFamily="34" charset="0"/>
              </a:rPr>
              <a:t>Bir kelime işlemci uygulaması, bir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ile klavyeden giriş alabilir, bir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ile </a:t>
            </a:r>
            <a:r>
              <a:rPr lang="tr-TR" sz="2000" dirty="0" err="1">
                <a:latin typeface="Calibri" panose="020F0502020204030204" pitchFamily="34" charset="0"/>
                <a:cs typeface="Calibri" panose="020F0502020204030204" pitchFamily="34" charset="0"/>
              </a:rPr>
              <a:t>spell</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check</a:t>
            </a:r>
            <a:r>
              <a:rPr lang="tr-TR" sz="2000" dirty="0">
                <a:latin typeface="Calibri" panose="020F0502020204030204" pitchFamily="34" charset="0"/>
                <a:cs typeface="Calibri" panose="020F0502020204030204" pitchFamily="34" charset="0"/>
              </a:rPr>
              <a:t> yapabilir ve başka bir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ile </a:t>
            </a:r>
            <a:r>
              <a:rPr lang="tr-TR" sz="2000" dirty="0" smtClean="0">
                <a:latin typeface="Calibri" panose="020F0502020204030204" pitchFamily="34" charset="0"/>
                <a:cs typeface="Calibri" panose="020F0502020204030204" pitchFamily="34" charset="0"/>
              </a:rPr>
              <a:t>yazı tiplerini düzenleyebilir</a:t>
            </a:r>
            <a:r>
              <a:rPr lang="tr-TR" sz="2000" dirty="0">
                <a:latin typeface="Calibri" panose="020F0502020204030204" pitchFamily="34" charset="0"/>
                <a:cs typeface="Calibri" panose="020F0502020204030204" pitchFamily="34" charset="0"/>
              </a:rPr>
              <a:t>.</a:t>
            </a:r>
          </a:p>
          <a:p>
            <a:pPr algn="just"/>
            <a:r>
              <a:rPr lang="tr-TR" sz="2000" dirty="0">
                <a:latin typeface="Calibri" panose="020F0502020204030204" pitchFamily="34" charset="0"/>
                <a:cs typeface="Calibri" panose="020F0502020204030204" pitchFamily="34" charset="0"/>
              </a:rPr>
              <a:t>Her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paylaşmadan kullandığı kendisine ait bileşenlere sahiptir.</a:t>
            </a:r>
          </a:p>
          <a:p>
            <a:endParaRPr lang="tr-TR" dirty="0"/>
          </a:p>
        </p:txBody>
      </p:sp>
      <p:pic>
        <p:nvPicPr>
          <p:cNvPr id="5" name="Resim 4">
            <a:extLst>
              <a:ext uri="{FF2B5EF4-FFF2-40B4-BE49-F238E27FC236}">
                <a16:creationId xmlns:a16="http://schemas.microsoft.com/office/drawing/2014/main" id="{8C801E7F-38A2-423E-8A27-2F9A49A0A4B4}"/>
              </a:ext>
            </a:extLst>
          </p:cNvPr>
          <p:cNvPicPr>
            <a:picLocks noChangeAspect="1"/>
          </p:cNvPicPr>
          <p:nvPr/>
        </p:nvPicPr>
        <p:blipFill>
          <a:blip r:embed="rId2"/>
          <a:stretch>
            <a:fillRect/>
          </a:stretch>
        </p:blipFill>
        <p:spPr>
          <a:xfrm>
            <a:off x="2657742" y="3429000"/>
            <a:ext cx="5418434" cy="3170360"/>
          </a:xfrm>
          <a:prstGeom prst="rect">
            <a:avLst/>
          </a:prstGeom>
        </p:spPr>
      </p:pic>
    </p:spTree>
    <p:extLst>
      <p:ext uri="{BB962C8B-B14F-4D97-AF65-F5344CB8AC3E}">
        <p14:creationId xmlns:p14="http://schemas.microsoft.com/office/powerpoint/2010/main" val="3043488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C163DF-897A-4F56-9F20-B2D97458B6A6}"/>
              </a:ext>
            </a:extLst>
          </p:cNvPr>
          <p:cNvSpPr>
            <a:spLocks noGrp="1"/>
          </p:cNvSpPr>
          <p:nvPr>
            <p:ph type="title"/>
          </p:nvPr>
        </p:nvSpPr>
        <p:spPr/>
        <p:txBody>
          <a:bodyPr/>
          <a:lstStyle/>
          <a:p>
            <a:r>
              <a:rPr lang="tr-TR" dirty="0" err="1"/>
              <a:t>Thread</a:t>
            </a:r>
            <a:endParaRPr lang="tr-TR" dirty="0"/>
          </a:p>
        </p:txBody>
      </p:sp>
      <p:sp>
        <p:nvSpPr>
          <p:cNvPr id="3" name="İçerik Yer Tutucusu 2">
            <a:extLst>
              <a:ext uri="{FF2B5EF4-FFF2-40B4-BE49-F238E27FC236}">
                <a16:creationId xmlns:a16="http://schemas.microsoft.com/office/drawing/2014/main" id="{22A221F4-36A8-48EA-B277-17B8DE71AF43}"/>
              </a:ext>
            </a:extLst>
          </p:cNvPr>
          <p:cNvSpPr>
            <a:spLocks noGrp="1"/>
          </p:cNvSpPr>
          <p:nvPr>
            <p:ph idx="1"/>
          </p:nvPr>
        </p:nvSpPr>
        <p:spPr/>
        <p:txBody>
          <a:bodyPr/>
          <a:lstStyle/>
          <a:p>
            <a:pPr algn="just"/>
            <a:r>
              <a:rPr lang="nn-NO" sz="2000" dirty="0">
                <a:latin typeface="Calibri" panose="020F0502020204030204" pitchFamily="34" charset="0"/>
                <a:cs typeface="Calibri" panose="020F0502020204030204" pitchFamily="34" charset="0"/>
              </a:rPr>
              <a:t>Uygulamalar, </a:t>
            </a:r>
            <a:r>
              <a:rPr lang="nn-NO" sz="2000" dirty="0" smtClean="0">
                <a:latin typeface="Calibri" panose="020F0502020204030204" pitchFamily="34" charset="0"/>
                <a:cs typeface="Calibri" panose="020F0502020204030204" pitchFamily="34" charset="0"/>
              </a:rPr>
              <a:t>multi</a:t>
            </a:r>
            <a:r>
              <a:rPr lang="tr-TR" sz="2000" dirty="0" smtClean="0">
                <a:latin typeface="Calibri" panose="020F0502020204030204" pitchFamily="34" charset="0"/>
                <a:cs typeface="Calibri" panose="020F0502020204030204" pitchFamily="34" charset="0"/>
              </a:rPr>
              <a:t>-</a:t>
            </a:r>
            <a:r>
              <a:rPr lang="nn-NO" sz="2000" dirty="0" smtClean="0">
                <a:latin typeface="Calibri" panose="020F0502020204030204" pitchFamily="34" charset="0"/>
                <a:cs typeface="Calibri" panose="020F0502020204030204" pitchFamily="34" charset="0"/>
              </a:rPr>
              <a:t>core </a:t>
            </a:r>
            <a:r>
              <a:rPr lang="nn-NO" sz="2000" dirty="0">
                <a:latin typeface="Calibri" panose="020F0502020204030204" pitchFamily="34" charset="0"/>
                <a:cs typeface="Calibri" panose="020F0502020204030204" pitchFamily="34" charset="0"/>
              </a:rPr>
              <a:t>sistemlerin kapasitesini maksimum kullanacak şekilde tasarlanabilir.</a:t>
            </a:r>
          </a:p>
          <a:p>
            <a:pPr algn="just"/>
            <a:r>
              <a:rPr lang="tr-TR" sz="2000" dirty="0">
                <a:latin typeface="Calibri" panose="020F0502020204030204" pitchFamily="34" charset="0"/>
                <a:cs typeface="Calibri" panose="020F0502020204030204" pitchFamily="34" charset="0"/>
              </a:rPr>
              <a:t>Bir Web sunucu </a:t>
            </a:r>
            <a:r>
              <a:rPr lang="tr-TR" sz="2000" dirty="0" err="1">
                <a:latin typeface="Calibri" panose="020F0502020204030204" pitchFamily="34" charset="0"/>
                <a:cs typeface="Calibri" panose="020F0502020204030204" pitchFamily="34" charset="0"/>
              </a:rPr>
              <a:t>process’i</a:t>
            </a:r>
            <a:r>
              <a:rPr lang="tr-TR" sz="2000" dirty="0">
                <a:latin typeface="Calibri" panose="020F0502020204030204" pitchFamily="34" charset="0"/>
                <a:cs typeface="Calibri" panose="020F0502020204030204" pitchFamily="34" charset="0"/>
              </a:rPr>
              <a:t> </a:t>
            </a:r>
            <a:r>
              <a:rPr lang="tr-TR" sz="2000" dirty="0" err="1" smtClean="0">
                <a:latin typeface="Calibri" panose="020F0502020204030204" pitchFamily="34" charset="0"/>
                <a:cs typeface="Calibri" panose="020F0502020204030204" pitchFamily="34" charset="0"/>
              </a:rPr>
              <a:t>multi-thread</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çalışırsa, her gelen istek için ayrı bir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oluşturulur ve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portu dinlemeye devam eder.</a:t>
            </a:r>
          </a:p>
          <a:p>
            <a:pPr algn="just"/>
            <a:r>
              <a:rPr lang="tr-TR" sz="2000" dirty="0">
                <a:latin typeface="Calibri" panose="020F0502020204030204" pitchFamily="34" charset="0"/>
                <a:cs typeface="Calibri" panose="020F0502020204030204" pitchFamily="34" charset="0"/>
              </a:rPr>
              <a:t>Çoğu işletim sisteminin </a:t>
            </a:r>
            <a:r>
              <a:rPr lang="tr-TR" sz="2000" dirty="0" err="1">
                <a:latin typeface="Calibri" panose="020F0502020204030204" pitchFamily="34" charset="0"/>
                <a:cs typeface="Calibri" panose="020F0502020204030204" pitchFamily="34" charset="0"/>
              </a:rPr>
              <a:t>kernel’ı</a:t>
            </a:r>
            <a:r>
              <a:rPr lang="tr-TR" sz="2000" dirty="0">
                <a:latin typeface="Calibri" panose="020F0502020204030204" pitchFamily="34" charset="0"/>
                <a:cs typeface="Calibri" panose="020F0502020204030204" pitchFamily="34" charset="0"/>
              </a:rPr>
              <a:t> </a:t>
            </a:r>
            <a:r>
              <a:rPr lang="tr-TR" sz="2000" dirty="0" err="1" smtClean="0">
                <a:latin typeface="Calibri" panose="020F0502020204030204" pitchFamily="34" charset="0"/>
                <a:cs typeface="Calibri" panose="020F0502020204030204" pitchFamily="34" charset="0"/>
              </a:rPr>
              <a:t>multi-thread</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yapıdadır ve cihazların yönetimi, hafıza yönetimi veya </a:t>
            </a:r>
            <a:r>
              <a:rPr lang="tr-TR" sz="2000" dirty="0" err="1">
                <a:latin typeface="Calibri" panose="020F0502020204030204" pitchFamily="34" charset="0"/>
                <a:cs typeface="Calibri" panose="020F0502020204030204" pitchFamily="34" charset="0"/>
              </a:rPr>
              <a:t>interrupt</a:t>
            </a:r>
            <a:r>
              <a:rPr lang="tr-TR" sz="2000" dirty="0">
                <a:latin typeface="Calibri" panose="020F0502020204030204" pitchFamily="34" charset="0"/>
                <a:cs typeface="Calibri" panose="020F0502020204030204" pitchFamily="34" charset="0"/>
              </a:rPr>
              <a:t> işlemi aynı anda yapılabilir.</a:t>
            </a:r>
          </a:p>
          <a:p>
            <a:pPr algn="just"/>
            <a:endParaRPr lang="tr-TR" dirty="0"/>
          </a:p>
        </p:txBody>
      </p:sp>
      <p:pic>
        <p:nvPicPr>
          <p:cNvPr id="5" name="Resim 4">
            <a:extLst>
              <a:ext uri="{FF2B5EF4-FFF2-40B4-BE49-F238E27FC236}">
                <a16:creationId xmlns:a16="http://schemas.microsoft.com/office/drawing/2014/main" id="{35E935AC-9092-4392-B7E0-6459C9B4C0E0}"/>
              </a:ext>
            </a:extLst>
          </p:cNvPr>
          <p:cNvPicPr>
            <a:picLocks noChangeAspect="1"/>
          </p:cNvPicPr>
          <p:nvPr/>
        </p:nvPicPr>
        <p:blipFill>
          <a:blip r:embed="rId2"/>
          <a:stretch>
            <a:fillRect/>
          </a:stretch>
        </p:blipFill>
        <p:spPr>
          <a:xfrm>
            <a:off x="2364529" y="4305808"/>
            <a:ext cx="6482281" cy="2381061"/>
          </a:xfrm>
          <a:prstGeom prst="rect">
            <a:avLst/>
          </a:prstGeom>
        </p:spPr>
      </p:pic>
    </p:spTree>
    <p:extLst>
      <p:ext uri="{BB962C8B-B14F-4D97-AF65-F5344CB8AC3E}">
        <p14:creationId xmlns:p14="http://schemas.microsoft.com/office/powerpoint/2010/main" val="2112382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40B6C7-55A7-41D3-9D32-60F1C4D787E4}"/>
              </a:ext>
            </a:extLst>
          </p:cNvPr>
          <p:cNvSpPr>
            <a:spLocks noGrp="1"/>
          </p:cNvSpPr>
          <p:nvPr>
            <p:ph type="title"/>
          </p:nvPr>
        </p:nvSpPr>
        <p:spPr/>
        <p:txBody>
          <a:bodyPr/>
          <a:lstStyle/>
          <a:p>
            <a:r>
              <a:rPr lang="tr-TR" dirty="0" err="1"/>
              <a:t>Thread’lerin</a:t>
            </a:r>
            <a:r>
              <a:rPr lang="tr-TR" dirty="0"/>
              <a:t> sağladığı faydalar</a:t>
            </a:r>
          </a:p>
        </p:txBody>
      </p:sp>
      <p:sp>
        <p:nvSpPr>
          <p:cNvPr id="3" name="İçerik Yer Tutucusu 2">
            <a:extLst>
              <a:ext uri="{FF2B5EF4-FFF2-40B4-BE49-F238E27FC236}">
                <a16:creationId xmlns:a16="http://schemas.microsoft.com/office/drawing/2014/main" id="{528270AF-7624-4B76-AE9C-C0DED1D14FE0}"/>
              </a:ext>
            </a:extLst>
          </p:cNvPr>
          <p:cNvSpPr>
            <a:spLocks noGrp="1"/>
          </p:cNvSpPr>
          <p:nvPr>
            <p:ph idx="1"/>
          </p:nvPr>
        </p:nvSpPr>
        <p:spPr/>
        <p:txBody>
          <a:bodyPr/>
          <a:lstStyle/>
          <a:p>
            <a:pPr algn="just"/>
            <a:r>
              <a:rPr lang="tr-TR" sz="2000" dirty="0" err="1">
                <a:latin typeface="Calibri" panose="020F0502020204030204" pitchFamily="34" charset="0"/>
                <a:cs typeface="Calibri" panose="020F0502020204030204" pitchFamily="34" charset="0"/>
              </a:rPr>
              <a:t>Thread’lerin</a:t>
            </a:r>
            <a:r>
              <a:rPr lang="tr-TR" sz="2000" dirty="0">
                <a:latin typeface="Calibri" panose="020F0502020204030204" pitchFamily="34" charset="0"/>
                <a:cs typeface="Calibri" panose="020F0502020204030204" pitchFamily="34" charset="0"/>
              </a:rPr>
              <a:t> sağladığı faydalar 4 kategori halinde ifade edilebilir:</a:t>
            </a:r>
          </a:p>
          <a:p>
            <a:pPr marL="0" indent="0" algn="just">
              <a:buNone/>
            </a:pPr>
            <a:r>
              <a:rPr lang="tr-TR" sz="2000" dirty="0">
                <a:latin typeface="Calibri" panose="020F0502020204030204" pitchFamily="34" charset="0"/>
                <a:cs typeface="Calibri" panose="020F0502020204030204" pitchFamily="34" charset="0"/>
              </a:rPr>
              <a:t>1. </a:t>
            </a:r>
            <a:r>
              <a:rPr lang="tr-TR" sz="2000" dirty="0" err="1">
                <a:latin typeface="Calibri" panose="020F0502020204030204" pitchFamily="34" charset="0"/>
                <a:cs typeface="Calibri" panose="020F0502020204030204" pitchFamily="34" charset="0"/>
              </a:rPr>
              <a:t>Cevaplanabilirk</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Responsiveness</a:t>
            </a:r>
            <a:r>
              <a:rPr lang="tr-TR" sz="2000" dirty="0">
                <a:latin typeface="Calibri" panose="020F0502020204030204" pitchFamily="34" charset="0"/>
                <a:cs typeface="Calibri" panose="020F0502020204030204" pitchFamily="34" charset="0"/>
              </a:rPr>
              <a:t>): Kullanıcı etkileşimli uygulamalarda, bir kısım </a:t>
            </a:r>
            <a:r>
              <a:rPr lang="tr-TR" sz="2000" dirty="0" err="1">
                <a:latin typeface="Calibri" panose="020F0502020204030204" pitchFamily="34" charset="0"/>
                <a:cs typeface="Calibri" panose="020F0502020204030204" pitchFamily="34" charset="0"/>
              </a:rPr>
              <a:t>bloklanmış</a:t>
            </a:r>
            <a:r>
              <a:rPr lang="tr-TR" sz="2000" dirty="0">
                <a:latin typeface="Calibri" panose="020F0502020204030204" pitchFamily="34" charset="0"/>
                <a:cs typeface="Calibri" panose="020F0502020204030204" pitchFamily="34" charset="0"/>
              </a:rPr>
              <a:t>, kilitlenmiş veya uzun süren işlem yürütüyorsa, kullanıcı ile etkileşim yapan başka bir kısım çalışmasını sürdürür. Sistemin cevap verebilirlik özelliği artmış olur.</a:t>
            </a:r>
          </a:p>
          <a:p>
            <a:pPr marL="0" indent="0" algn="just">
              <a:buNone/>
            </a:pPr>
            <a:r>
              <a:rPr lang="tr-TR" sz="2000" dirty="0">
                <a:latin typeface="Calibri" panose="020F0502020204030204" pitchFamily="34" charset="0"/>
                <a:cs typeface="Calibri" panose="020F0502020204030204" pitchFamily="34" charset="0"/>
              </a:rPr>
              <a:t>2. Kaynak Paylaşımı (Resource </a:t>
            </a:r>
            <a:r>
              <a:rPr lang="tr-TR" sz="2000" dirty="0" err="1">
                <a:latin typeface="Calibri" panose="020F0502020204030204" pitchFamily="34" charset="0"/>
                <a:cs typeface="Calibri" panose="020F0502020204030204" pitchFamily="34" charset="0"/>
              </a:rPr>
              <a:t>sharing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kaynaklarını </a:t>
            </a:r>
            <a:r>
              <a:rPr lang="tr-TR" sz="2000" dirty="0" err="1">
                <a:latin typeface="Calibri" panose="020F0502020204030204" pitchFamily="34" charset="0"/>
                <a:cs typeface="Calibri" panose="020F0502020204030204" pitchFamily="34" charset="0"/>
              </a:rPr>
              <a:t>shared</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memory</a:t>
            </a:r>
            <a:r>
              <a:rPr lang="tr-TR" sz="2000" dirty="0">
                <a:latin typeface="Calibri" panose="020F0502020204030204" pitchFamily="34" charset="0"/>
                <a:cs typeface="Calibri" panose="020F0502020204030204" pitchFamily="34" charset="0"/>
              </a:rPr>
              <a:t> veya </a:t>
            </a:r>
            <a:r>
              <a:rPr lang="tr-TR" sz="2000" dirty="0" err="1">
                <a:latin typeface="Calibri" panose="020F0502020204030204" pitchFamily="34" charset="0"/>
                <a:cs typeface="Calibri" panose="020F0502020204030204" pitchFamily="34" charset="0"/>
              </a:rPr>
              <a:t>message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passing</a:t>
            </a:r>
            <a:r>
              <a:rPr lang="tr-TR" sz="2000" dirty="0">
                <a:latin typeface="Calibri" panose="020F0502020204030204" pitchFamily="34" charset="0"/>
                <a:cs typeface="Calibri" panose="020F0502020204030204" pitchFamily="34" charset="0"/>
              </a:rPr>
              <a:t> teknikleri aracılığıyla paylaşabilirler. </a:t>
            </a:r>
            <a:r>
              <a:rPr lang="tr-TR" sz="2000" dirty="0" err="1">
                <a:latin typeface="Calibri" panose="020F0502020204030204" pitchFamily="34" charset="0"/>
                <a:cs typeface="Calibri" panose="020F0502020204030204" pitchFamily="34" charset="0"/>
              </a:rPr>
              <a:t>Thread’ler</a:t>
            </a:r>
            <a:r>
              <a:rPr lang="tr-TR" sz="2000" dirty="0">
                <a:latin typeface="Calibri" panose="020F0502020204030204" pitchFamily="34" charset="0"/>
                <a:cs typeface="Calibri" panose="020F0502020204030204" pitchFamily="34" charset="0"/>
              </a:rPr>
              <a:t> ait oldukları </a:t>
            </a:r>
            <a:r>
              <a:rPr lang="tr-TR" sz="2000" dirty="0" err="1">
                <a:latin typeface="Calibri" panose="020F0502020204030204" pitchFamily="34" charset="0"/>
                <a:cs typeface="Calibri" panose="020F0502020204030204" pitchFamily="34" charset="0"/>
              </a:rPr>
              <a:t>process’in</a:t>
            </a:r>
            <a:r>
              <a:rPr lang="tr-TR" sz="2000" dirty="0">
                <a:latin typeface="Calibri" panose="020F0502020204030204" pitchFamily="34" charset="0"/>
                <a:cs typeface="Calibri" panose="020F0502020204030204" pitchFamily="34" charset="0"/>
              </a:rPr>
              <a:t> sahip olduğu hafıza alanını ve diğer kaynakları paylaşabilirler.</a:t>
            </a:r>
          </a:p>
        </p:txBody>
      </p:sp>
    </p:spTree>
    <p:extLst>
      <p:ext uri="{BB962C8B-B14F-4D97-AF65-F5344CB8AC3E}">
        <p14:creationId xmlns:p14="http://schemas.microsoft.com/office/powerpoint/2010/main" val="4199279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C8787D-6C94-46FC-8681-D2BECF69346C}"/>
              </a:ext>
            </a:extLst>
          </p:cNvPr>
          <p:cNvSpPr>
            <a:spLocks noGrp="1"/>
          </p:cNvSpPr>
          <p:nvPr>
            <p:ph type="title"/>
          </p:nvPr>
        </p:nvSpPr>
        <p:spPr/>
        <p:txBody>
          <a:bodyPr/>
          <a:lstStyle/>
          <a:p>
            <a:r>
              <a:rPr lang="tr-TR" dirty="0" err="1"/>
              <a:t>Thread’lerin</a:t>
            </a:r>
            <a:r>
              <a:rPr lang="tr-TR" dirty="0"/>
              <a:t> sağladığı faydalar</a:t>
            </a:r>
          </a:p>
        </p:txBody>
      </p:sp>
      <p:sp>
        <p:nvSpPr>
          <p:cNvPr id="3" name="İçerik Yer Tutucusu 2">
            <a:extLst>
              <a:ext uri="{FF2B5EF4-FFF2-40B4-BE49-F238E27FC236}">
                <a16:creationId xmlns:a16="http://schemas.microsoft.com/office/drawing/2014/main" id="{23019820-DC36-439A-892E-8C0CBC113C34}"/>
              </a:ext>
            </a:extLst>
          </p:cNvPr>
          <p:cNvSpPr>
            <a:spLocks noGrp="1"/>
          </p:cNvSpPr>
          <p:nvPr>
            <p:ph idx="1"/>
          </p:nvPr>
        </p:nvSpPr>
        <p:spPr/>
        <p:txBody>
          <a:bodyPr/>
          <a:lstStyle/>
          <a:p>
            <a:pPr marL="0" indent="0" algn="just">
              <a:buNone/>
            </a:pPr>
            <a:r>
              <a:rPr lang="tr-TR" sz="2000" dirty="0">
                <a:latin typeface="Calibri" panose="020F0502020204030204" pitchFamily="34" charset="0"/>
                <a:cs typeface="Calibri" panose="020F0502020204030204" pitchFamily="34" charset="0"/>
              </a:rPr>
              <a:t>3. </a:t>
            </a:r>
            <a:r>
              <a:rPr lang="en-US" sz="2000" dirty="0" err="1" smtClean="0">
                <a:latin typeface="Calibri" panose="020F0502020204030204" pitchFamily="34" charset="0"/>
                <a:cs typeface="Calibri" panose="020F0502020204030204" pitchFamily="34" charset="0"/>
              </a:rPr>
              <a:t>Ekonomi</a:t>
            </a:r>
            <a:r>
              <a:rPr lang="en-US" sz="2000" dirty="0" smtClean="0">
                <a:latin typeface="Calibri" panose="020F0502020204030204" pitchFamily="34" charset="0"/>
                <a:cs typeface="Calibri" panose="020F0502020204030204" pitchFamily="34" charset="0"/>
              </a:rPr>
              <a:t> (</a:t>
            </a:r>
            <a:r>
              <a:rPr lang="tr-TR" sz="2000" dirty="0" err="1" smtClean="0">
                <a:latin typeface="Calibri" panose="020F0502020204030204" pitchFamily="34" charset="0"/>
                <a:cs typeface="Calibri" panose="020F0502020204030204" pitchFamily="34" charset="0"/>
              </a:rPr>
              <a:t>Economy</a:t>
            </a:r>
            <a:r>
              <a:rPr lang="en-US" sz="2000" dirty="0" smtClean="0">
                <a:latin typeface="Calibri" panose="020F0502020204030204" pitchFamily="34" charset="0"/>
                <a:cs typeface="Calibri" panose="020F0502020204030204" pitchFamily="34" charset="0"/>
              </a:rPr>
              <a:t>)</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oluştururken hafıza ve kaynak tahsis edilmesi maliyeti yüksek bir iştir. </a:t>
            </a:r>
            <a:r>
              <a:rPr lang="tr-TR" sz="2000" dirty="0" err="1">
                <a:latin typeface="Calibri" panose="020F0502020204030204" pitchFamily="34" charset="0"/>
                <a:cs typeface="Calibri" panose="020F0502020204030204" pitchFamily="34" charset="0"/>
              </a:rPr>
              <a:t>Thread’ler</a:t>
            </a:r>
            <a:r>
              <a:rPr lang="tr-TR" sz="2000" dirty="0">
                <a:latin typeface="Calibri" panose="020F0502020204030204" pitchFamily="34" charset="0"/>
                <a:cs typeface="Calibri" panose="020F0502020204030204" pitchFamily="34" charset="0"/>
              </a:rPr>
              <a:t> ait oldukları </a:t>
            </a:r>
            <a:r>
              <a:rPr lang="tr-TR" sz="2000" dirty="0" err="1">
                <a:latin typeface="Calibri" panose="020F0502020204030204" pitchFamily="34" charset="0"/>
                <a:cs typeface="Calibri" panose="020F0502020204030204" pitchFamily="34" charset="0"/>
              </a:rPr>
              <a:t>process’in</a:t>
            </a:r>
            <a:r>
              <a:rPr lang="tr-TR" sz="2000" dirty="0">
                <a:latin typeface="Calibri" panose="020F0502020204030204" pitchFamily="34" charset="0"/>
                <a:cs typeface="Calibri" panose="020F0502020204030204" pitchFamily="34" charset="0"/>
              </a:rPr>
              <a:t> kaynaklarını paylaştıklarından dolayı </a:t>
            </a:r>
            <a:r>
              <a:rPr lang="tr-TR" sz="2000" dirty="0" err="1">
                <a:latin typeface="Calibri" panose="020F0502020204030204" pitchFamily="34" charset="0"/>
                <a:cs typeface="Calibri" panose="020F0502020204030204" pitchFamily="34" charset="0"/>
              </a:rPr>
              <a:t>context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switch</a:t>
            </a:r>
            <a:r>
              <a:rPr lang="tr-TR" sz="2000" dirty="0">
                <a:latin typeface="Calibri" panose="020F0502020204030204" pitchFamily="34" charset="0"/>
                <a:cs typeface="Calibri" panose="020F0502020204030204" pitchFamily="34" charset="0"/>
              </a:rPr>
              <a:t> daha düşük maliyetle yapılır. (</a:t>
            </a:r>
            <a:r>
              <a:rPr lang="tr-TR" sz="2000" dirty="0" err="1">
                <a:latin typeface="Calibri" panose="020F0502020204030204" pitchFamily="34" charset="0"/>
                <a:cs typeface="Calibri" panose="020F0502020204030204" pitchFamily="34" charset="0"/>
              </a:rPr>
              <a:t>Solaris</a:t>
            </a:r>
            <a:r>
              <a:rPr lang="tr-TR" sz="2000" dirty="0">
                <a:latin typeface="Calibri" panose="020F0502020204030204" pitchFamily="34" charset="0"/>
                <a:cs typeface="Calibri" panose="020F0502020204030204" pitchFamily="34" charset="0"/>
              </a:rPr>
              <a:t> işletim sisteminde,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oluşturma 30 kat daha hızlıdır ve </a:t>
            </a:r>
            <a:r>
              <a:rPr lang="tr-TR" sz="2000" dirty="0" err="1">
                <a:latin typeface="Calibri" panose="020F0502020204030204" pitchFamily="34" charset="0"/>
                <a:cs typeface="Calibri" panose="020F0502020204030204" pitchFamily="34" charset="0"/>
              </a:rPr>
              <a:t>thread’lerde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context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switch</a:t>
            </a:r>
            <a:r>
              <a:rPr lang="tr-TR" sz="2000" dirty="0">
                <a:latin typeface="Calibri" panose="020F0502020204030204" pitchFamily="34" charset="0"/>
                <a:cs typeface="Calibri" panose="020F0502020204030204" pitchFamily="34" charset="0"/>
              </a:rPr>
              <a:t> 5 kat daha hızlıdır.)</a:t>
            </a:r>
          </a:p>
          <a:p>
            <a:pPr marL="0" indent="0" algn="just">
              <a:buNone/>
            </a:pPr>
            <a:r>
              <a:rPr lang="tr-TR" sz="2000" dirty="0">
                <a:latin typeface="Calibri" panose="020F0502020204030204" pitchFamily="34" charset="0"/>
                <a:cs typeface="Calibri" panose="020F0502020204030204" pitchFamily="34" charset="0"/>
              </a:rPr>
              <a:t>4. Ölçeklenebilirlik (</a:t>
            </a:r>
            <a:r>
              <a:rPr lang="tr-TR" sz="2000" dirty="0" err="1">
                <a:latin typeface="Calibri" panose="020F0502020204030204" pitchFamily="34" charset="0"/>
                <a:cs typeface="Calibri" panose="020F0502020204030204" pitchFamily="34" charset="0"/>
              </a:rPr>
              <a:t>Scalability</a:t>
            </a:r>
            <a:r>
              <a:rPr lang="tr-TR" sz="2000" dirty="0">
                <a:latin typeface="Calibri" panose="020F0502020204030204" pitchFamily="34" charset="0"/>
                <a:cs typeface="Calibri" panose="020F0502020204030204" pitchFamily="34" charset="0"/>
              </a:rPr>
              <a:t>): Çok işlemcili mimarilerde </a:t>
            </a:r>
            <a:r>
              <a:rPr lang="tr-TR" sz="2000" dirty="0" err="1">
                <a:latin typeface="Calibri" panose="020F0502020204030204" pitchFamily="34" charset="0"/>
                <a:cs typeface="Calibri" panose="020F0502020204030204" pitchFamily="34" charset="0"/>
              </a:rPr>
              <a:t>thread’ler</a:t>
            </a:r>
            <a:r>
              <a:rPr lang="tr-TR" sz="2000" dirty="0">
                <a:latin typeface="Calibri" panose="020F0502020204030204" pitchFamily="34" charset="0"/>
                <a:cs typeface="Calibri" panose="020F0502020204030204" pitchFamily="34" charset="0"/>
              </a:rPr>
              <a:t> farklı </a:t>
            </a:r>
            <a:r>
              <a:rPr lang="tr-TR" sz="2000" dirty="0" err="1">
                <a:latin typeface="Calibri" panose="020F0502020204030204" pitchFamily="34" charset="0"/>
                <a:cs typeface="Calibri" panose="020F0502020204030204" pitchFamily="34" charset="0"/>
              </a:rPr>
              <a:t>core’lar</a:t>
            </a:r>
            <a:r>
              <a:rPr lang="tr-TR" sz="2000" dirty="0">
                <a:latin typeface="Calibri" panose="020F0502020204030204" pitchFamily="34" charset="0"/>
                <a:cs typeface="Calibri" panose="020F0502020204030204" pitchFamily="34" charset="0"/>
              </a:rPr>
              <a:t> üzerinde eşzamanlı çalışabilir. Ancak, tek </a:t>
            </a:r>
            <a:r>
              <a:rPr lang="tr-TR" sz="2000" dirty="0" err="1">
                <a:latin typeface="Calibri" panose="020F0502020204030204" pitchFamily="34" charset="0"/>
                <a:cs typeface="Calibri" panose="020F0502020204030204" pitchFamily="34" charset="0"/>
              </a:rPr>
              <a:t>thread</a:t>
            </a:r>
            <a:r>
              <a:rPr lang="tr-TR" sz="2000" dirty="0">
                <a:latin typeface="Calibri" panose="020F0502020204030204" pitchFamily="34" charset="0"/>
                <a:cs typeface="Calibri" panose="020F0502020204030204" pitchFamily="34" charset="0"/>
              </a:rPr>
              <a:t> yapısına sahip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sadece bir işlemci üzerinde çalışabilir.</a:t>
            </a:r>
          </a:p>
        </p:txBody>
      </p:sp>
    </p:spTree>
    <p:extLst>
      <p:ext uri="{BB962C8B-B14F-4D97-AF65-F5344CB8AC3E}">
        <p14:creationId xmlns:p14="http://schemas.microsoft.com/office/powerpoint/2010/main" val="3493448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20C3FB-EA26-40B4-9202-10D7CD6519C7}"/>
              </a:ext>
            </a:extLst>
          </p:cNvPr>
          <p:cNvSpPr>
            <a:spLocks noGrp="1"/>
          </p:cNvSpPr>
          <p:nvPr>
            <p:ph type="title"/>
          </p:nvPr>
        </p:nvSpPr>
        <p:spPr/>
        <p:txBody>
          <a:bodyPr/>
          <a:lstStyle/>
          <a:p>
            <a:r>
              <a:rPr lang="tr-TR" dirty="0" smtClean="0"/>
              <a:t>Multi-</a:t>
            </a:r>
            <a:r>
              <a:rPr lang="tr-TR" dirty="0" err="1" smtClean="0"/>
              <a:t>core</a:t>
            </a:r>
            <a:r>
              <a:rPr lang="tr-TR" dirty="0" smtClean="0"/>
              <a:t> </a:t>
            </a:r>
            <a:r>
              <a:rPr lang="tr-TR" dirty="0"/>
              <a:t>programlama</a:t>
            </a:r>
          </a:p>
        </p:txBody>
      </p:sp>
      <p:sp>
        <p:nvSpPr>
          <p:cNvPr id="3" name="İçerik Yer Tutucusu 2">
            <a:extLst>
              <a:ext uri="{FF2B5EF4-FFF2-40B4-BE49-F238E27FC236}">
                <a16:creationId xmlns:a16="http://schemas.microsoft.com/office/drawing/2014/main" id="{F5B684D5-EF6A-4007-A6AC-455DDC0C20C9}"/>
              </a:ext>
            </a:extLst>
          </p:cNvPr>
          <p:cNvSpPr>
            <a:spLocks noGrp="1"/>
          </p:cNvSpPr>
          <p:nvPr>
            <p:ph idx="1"/>
          </p:nvPr>
        </p:nvSpPr>
        <p:spPr/>
        <p:txBody>
          <a:bodyPr>
            <a:normAutofit fontScale="92500" lnSpcReduction="20000"/>
          </a:bodyPr>
          <a:lstStyle/>
          <a:p>
            <a:pPr algn="just"/>
            <a:r>
              <a:rPr lang="tr-TR" sz="2200" dirty="0">
                <a:latin typeface="Calibri" panose="020F0502020204030204" pitchFamily="34" charset="0"/>
                <a:cs typeface="Calibri" panose="020F0502020204030204" pitchFamily="34" charset="0"/>
              </a:rPr>
              <a:t>Bilgisayar tasarımındaki en önemli gelişmelerden birisi, çok işlemcili sistemlerin geliştirilmesidir.</a:t>
            </a:r>
          </a:p>
          <a:p>
            <a:pPr algn="just"/>
            <a:r>
              <a:rPr lang="tr-TR" sz="2200" dirty="0">
                <a:latin typeface="Calibri" panose="020F0502020204030204" pitchFamily="34" charset="0"/>
                <a:cs typeface="Calibri" panose="020F0502020204030204" pitchFamily="34" charset="0"/>
              </a:rPr>
              <a:t>Son zamanlarda, tek </a:t>
            </a:r>
            <a:r>
              <a:rPr lang="tr-TR" sz="2200" dirty="0" err="1">
                <a:latin typeface="Calibri" panose="020F0502020204030204" pitchFamily="34" charset="0"/>
                <a:cs typeface="Calibri" panose="020F0502020204030204" pitchFamily="34" charset="0"/>
              </a:rPr>
              <a:t>chip</a:t>
            </a:r>
            <a:r>
              <a:rPr lang="tr-TR" sz="2200" dirty="0">
                <a:latin typeface="Calibri" panose="020F0502020204030204" pitchFamily="34" charset="0"/>
                <a:cs typeface="Calibri" panose="020F0502020204030204" pitchFamily="34" charset="0"/>
              </a:rPr>
              <a:t> içerisine birden fazla </a:t>
            </a:r>
            <a:r>
              <a:rPr lang="tr-TR" sz="2200" dirty="0" err="1">
                <a:latin typeface="Calibri" panose="020F0502020204030204" pitchFamily="34" charset="0"/>
                <a:cs typeface="Calibri" panose="020F0502020204030204" pitchFamily="34" charset="0"/>
              </a:rPr>
              <a:t>core</a:t>
            </a:r>
            <a:r>
              <a:rPr lang="tr-TR" sz="2200" dirty="0">
                <a:latin typeface="Calibri" panose="020F0502020204030204" pitchFamily="34" charset="0"/>
                <a:cs typeface="Calibri" panose="020F0502020204030204" pitchFamily="34" charset="0"/>
              </a:rPr>
              <a:t> yerleştirilmektedir. Bu tür sistemler </a:t>
            </a:r>
            <a:r>
              <a:rPr lang="tr-TR" sz="2200" dirty="0" err="1" smtClean="0">
                <a:latin typeface="Calibri" panose="020F0502020204030204" pitchFamily="34" charset="0"/>
                <a:cs typeface="Calibri" panose="020F0502020204030204" pitchFamily="34" charset="0"/>
              </a:rPr>
              <a:t>multi-core</a:t>
            </a:r>
            <a:r>
              <a:rPr lang="tr-TR" sz="2200" dirty="0" smtClean="0">
                <a:latin typeface="Calibri" panose="020F0502020204030204" pitchFamily="34" charset="0"/>
                <a:cs typeface="Calibri" panose="020F0502020204030204" pitchFamily="34" charset="0"/>
              </a:rPr>
              <a:t> </a:t>
            </a:r>
            <a:r>
              <a:rPr lang="tr-TR" sz="2200" dirty="0">
                <a:latin typeface="Calibri" panose="020F0502020204030204" pitchFamily="34" charset="0"/>
                <a:cs typeface="Calibri" panose="020F0502020204030204" pitchFamily="34" charset="0"/>
              </a:rPr>
              <a:t>veya </a:t>
            </a:r>
            <a:r>
              <a:rPr lang="tr-TR" sz="2200" dirty="0" err="1" smtClean="0">
                <a:latin typeface="Calibri" panose="020F0502020204030204" pitchFamily="34" charset="0"/>
                <a:cs typeface="Calibri" panose="020F0502020204030204" pitchFamily="34" charset="0"/>
              </a:rPr>
              <a:t>multi-processor</a:t>
            </a:r>
            <a:r>
              <a:rPr lang="tr-TR" sz="2200" dirty="0" smtClean="0">
                <a:latin typeface="Calibri" panose="020F0502020204030204" pitchFamily="34" charset="0"/>
                <a:cs typeface="Calibri" panose="020F0502020204030204" pitchFamily="34" charset="0"/>
              </a:rPr>
              <a:t> </a:t>
            </a:r>
            <a:r>
              <a:rPr lang="tr-TR" sz="2200" dirty="0">
                <a:latin typeface="Calibri" panose="020F0502020204030204" pitchFamily="34" charset="0"/>
                <a:cs typeface="Calibri" panose="020F0502020204030204" pitchFamily="34" charset="0"/>
              </a:rPr>
              <a:t>olarak adlandırılır.</a:t>
            </a:r>
          </a:p>
          <a:p>
            <a:pPr algn="just"/>
            <a:r>
              <a:rPr lang="tr-TR" sz="2200" dirty="0">
                <a:latin typeface="Calibri" panose="020F0502020204030204" pitchFamily="34" charset="0"/>
                <a:cs typeface="Calibri" panose="020F0502020204030204" pitchFamily="34" charset="0"/>
              </a:rPr>
              <a:t>Her bir </a:t>
            </a:r>
            <a:r>
              <a:rPr lang="tr-TR" sz="2200" dirty="0" err="1">
                <a:latin typeface="Calibri" panose="020F0502020204030204" pitchFamily="34" charset="0"/>
                <a:cs typeface="Calibri" panose="020F0502020204030204" pitchFamily="34" charset="0"/>
              </a:rPr>
              <a:t>core</a:t>
            </a:r>
            <a:r>
              <a:rPr lang="tr-TR" sz="2200" dirty="0">
                <a:latin typeface="Calibri" panose="020F0502020204030204" pitchFamily="34" charset="0"/>
                <a:cs typeface="Calibri" panose="020F0502020204030204" pitchFamily="34" charset="0"/>
              </a:rPr>
              <a:t> işletim sistemi için ayrı bir işlemci olarak görünür.</a:t>
            </a:r>
          </a:p>
          <a:p>
            <a:pPr algn="just"/>
            <a:r>
              <a:rPr lang="tr-TR" sz="2200" dirty="0">
                <a:latin typeface="Calibri" panose="020F0502020204030204" pitchFamily="34" charset="0"/>
                <a:cs typeface="Calibri" panose="020F0502020204030204" pitchFamily="34" charset="0"/>
              </a:rPr>
              <a:t>Bir </a:t>
            </a:r>
            <a:r>
              <a:rPr lang="tr-TR" sz="2200" dirty="0" err="1">
                <a:latin typeface="Calibri" panose="020F0502020204030204" pitchFamily="34" charset="0"/>
                <a:cs typeface="Calibri" panose="020F0502020204030204" pitchFamily="34" charset="0"/>
              </a:rPr>
              <a:t>core</a:t>
            </a:r>
            <a:r>
              <a:rPr lang="tr-TR" sz="2200" dirty="0">
                <a:latin typeface="Calibri" panose="020F0502020204030204" pitchFamily="34" charset="0"/>
                <a:cs typeface="Calibri" panose="020F0502020204030204" pitchFamily="34" charset="0"/>
              </a:rPr>
              <a:t> üzerinde çalışan 4 </a:t>
            </a:r>
            <a:r>
              <a:rPr lang="tr-TR" sz="2200" dirty="0" err="1">
                <a:latin typeface="Calibri" panose="020F0502020204030204" pitchFamily="34" charset="0"/>
                <a:cs typeface="Calibri" panose="020F0502020204030204" pitchFamily="34" charset="0"/>
              </a:rPr>
              <a:t>thread’e</a:t>
            </a:r>
            <a:r>
              <a:rPr lang="tr-TR" sz="2200" dirty="0">
                <a:latin typeface="Calibri" panose="020F0502020204030204" pitchFamily="34" charset="0"/>
                <a:cs typeface="Calibri" panose="020F0502020204030204" pitchFamily="34" charset="0"/>
              </a:rPr>
              <a:t> sahip bir uygulama için eşzamanlı çalışma, </a:t>
            </a:r>
            <a:r>
              <a:rPr lang="tr-TR" sz="2200" dirty="0" err="1">
                <a:latin typeface="Calibri" panose="020F0502020204030204" pitchFamily="34" charset="0"/>
                <a:cs typeface="Calibri" panose="020F0502020204030204" pitchFamily="34" charset="0"/>
              </a:rPr>
              <a:t>thread’lerin</a:t>
            </a:r>
            <a:r>
              <a:rPr lang="tr-TR" sz="2200" dirty="0">
                <a:latin typeface="Calibri" panose="020F0502020204030204" pitchFamily="34" charset="0"/>
                <a:cs typeface="Calibri" panose="020F0502020204030204" pitchFamily="34" charset="0"/>
              </a:rPr>
              <a:t> belirli aralıklarla çalıştırılmasını ifade eder.</a:t>
            </a:r>
          </a:p>
          <a:p>
            <a:pPr algn="just"/>
            <a:r>
              <a:rPr lang="tr-TR" sz="2200" dirty="0">
                <a:latin typeface="Calibri" panose="020F0502020204030204" pitchFamily="34" charset="0"/>
                <a:cs typeface="Calibri" panose="020F0502020204030204" pitchFamily="34" charset="0"/>
              </a:rPr>
              <a:t>Çok </a:t>
            </a:r>
            <a:r>
              <a:rPr lang="tr-TR" sz="2200" dirty="0" err="1">
                <a:latin typeface="Calibri" panose="020F0502020204030204" pitchFamily="34" charset="0"/>
                <a:cs typeface="Calibri" panose="020F0502020204030204" pitchFamily="34" charset="0"/>
              </a:rPr>
              <a:t>core’a</a:t>
            </a:r>
            <a:r>
              <a:rPr lang="tr-TR" sz="2200" dirty="0">
                <a:latin typeface="Calibri" panose="020F0502020204030204" pitchFamily="34" charset="0"/>
                <a:cs typeface="Calibri" panose="020F0502020204030204" pitchFamily="34" charset="0"/>
              </a:rPr>
              <a:t> sahip sistemlerde eşzamanlı çalışma, her </a:t>
            </a:r>
            <a:r>
              <a:rPr lang="tr-TR" sz="2200" dirty="0" err="1">
                <a:latin typeface="Calibri" panose="020F0502020204030204" pitchFamily="34" charset="0"/>
                <a:cs typeface="Calibri" panose="020F0502020204030204" pitchFamily="34" charset="0"/>
              </a:rPr>
              <a:t>core’a</a:t>
            </a:r>
            <a:r>
              <a:rPr lang="tr-TR" sz="2200" dirty="0">
                <a:latin typeface="Calibri" panose="020F0502020204030204" pitchFamily="34" charset="0"/>
                <a:cs typeface="Calibri" panose="020F0502020204030204" pitchFamily="34" charset="0"/>
              </a:rPr>
              <a:t> bir </a:t>
            </a:r>
            <a:r>
              <a:rPr lang="tr-TR" sz="2200" dirty="0" err="1">
                <a:latin typeface="Calibri" panose="020F0502020204030204" pitchFamily="34" charset="0"/>
                <a:cs typeface="Calibri" panose="020F0502020204030204" pitchFamily="34" charset="0"/>
              </a:rPr>
              <a:t>thread</a:t>
            </a:r>
            <a:r>
              <a:rPr lang="tr-TR" sz="2200" dirty="0">
                <a:latin typeface="Calibri" panose="020F0502020204030204" pitchFamily="34" charset="0"/>
                <a:cs typeface="Calibri" panose="020F0502020204030204" pitchFamily="34" charset="0"/>
              </a:rPr>
              <a:t> atanarak </a:t>
            </a:r>
            <a:r>
              <a:rPr lang="tr-TR" sz="2200" dirty="0" err="1">
                <a:latin typeface="Calibri" panose="020F0502020204030204" pitchFamily="34" charset="0"/>
                <a:cs typeface="Calibri" panose="020F0502020204030204" pitchFamily="34" charset="0"/>
              </a:rPr>
              <a:t>thread’lerin</a:t>
            </a:r>
            <a:r>
              <a:rPr lang="tr-TR" sz="2200" dirty="0">
                <a:latin typeface="Calibri" panose="020F0502020204030204" pitchFamily="34" charset="0"/>
                <a:cs typeface="Calibri" panose="020F0502020204030204" pitchFamily="34" charset="0"/>
              </a:rPr>
              <a:t> paralel çalışmasını ifade eder.</a:t>
            </a:r>
          </a:p>
          <a:p>
            <a:pPr algn="just"/>
            <a:r>
              <a:rPr lang="tr-TR" sz="2200" dirty="0" err="1">
                <a:latin typeface="Calibri" panose="020F0502020204030204" pitchFamily="34" charset="0"/>
                <a:cs typeface="Calibri" panose="020F0502020204030204" pitchFamily="34" charset="0"/>
              </a:rPr>
              <a:t>Parallelism</a:t>
            </a:r>
            <a:r>
              <a:rPr lang="tr-TR" sz="2200" dirty="0">
                <a:latin typeface="Calibri" panose="020F0502020204030204" pitchFamily="34" charset="0"/>
                <a:cs typeface="Calibri" panose="020F0502020204030204" pitchFamily="34" charset="0"/>
              </a:rPr>
              <a:t>, birden fazla görevin eşzamanlı yapılmasını ifade eder.</a:t>
            </a:r>
          </a:p>
          <a:p>
            <a:pPr algn="just"/>
            <a:r>
              <a:rPr lang="tr-TR" sz="2200" dirty="0">
                <a:latin typeface="Calibri" panose="020F0502020204030204" pitchFamily="34" charset="0"/>
                <a:cs typeface="Calibri" panose="020F0502020204030204" pitchFamily="34" charset="0"/>
              </a:rPr>
              <a:t>Eş zamanlılık (</a:t>
            </a:r>
            <a:r>
              <a:rPr lang="tr-TR" sz="2200" dirty="0" err="1">
                <a:latin typeface="Calibri" panose="020F0502020204030204" pitchFamily="34" charset="0"/>
                <a:cs typeface="Calibri" panose="020F0502020204030204" pitchFamily="34" charset="0"/>
              </a:rPr>
              <a:t>Concurrency</a:t>
            </a:r>
            <a:r>
              <a:rPr lang="tr-TR" sz="2200" dirty="0">
                <a:latin typeface="Calibri" panose="020F0502020204030204" pitchFamily="34" charset="0"/>
                <a:cs typeface="Calibri" panose="020F0502020204030204" pitchFamily="34" charset="0"/>
              </a:rPr>
              <a:t>), birden fazla görev arasında kısa aralıklarla geçiş yaparak </a:t>
            </a:r>
            <a:r>
              <a:rPr lang="en-US" sz="2200" dirty="0" err="1" smtClean="0">
                <a:latin typeface="Calibri" panose="020F0502020204030204" pitchFamily="34" charset="0"/>
                <a:cs typeface="Calibri" panose="020F0502020204030204" pitchFamily="34" charset="0"/>
              </a:rPr>
              <a:t>işlemlerin</a:t>
            </a:r>
            <a:r>
              <a:rPr lang="en-US" sz="2200" dirty="0" smtClean="0">
                <a:latin typeface="Calibri" panose="020F0502020204030204" pitchFamily="34" charset="0"/>
                <a:cs typeface="Calibri" panose="020F0502020204030204" pitchFamily="34" charset="0"/>
              </a:rPr>
              <a:t> </a:t>
            </a:r>
            <a:r>
              <a:rPr lang="tr-TR" sz="2200" dirty="0" smtClean="0">
                <a:latin typeface="Calibri" panose="020F0502020204030204" pitchFamily="34" charset="0"/>
                <a:cs typeface="Calibri" panose="020F0502020204030204" pitchFamily="34" charset="0"/>
              </a:rPr>
              <a:t>birlikte </a:t>
            </a:r>
            <a:r>
              <a:rPr lang="tr-TR" sz="2200" dirty="0">
                <a:latin typeface="Calibri" panose="020F0502020204030204" pitchFamily="34" charset="0"/>
                <a:cs typeface="Calibri" panose="020F0502020204030204" pitchFamily="34" charset="0"/>
              </a:rPr>
              <a:t>ilerletilmesini ifade eder.</a:t>
            </a:r>
          </a:p>
          <a:p>
            <a:endParaRPr lang="tr-TR" dirty="0"/>
          </a:p>
        </p:txBody>
      </p:sp>
    </p:spTree>
    <p:extLst>
      <p:ext uri="{BB962C8B-B14F-4D97-AF65-F5344CB8AC3E}">
        <p14:creationId xmlns:p14="http://schemas.microsoft.com/office/powerpoint/2010/main" val="2111573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EBA00D-864A-41B6-89A0-A6954AF80570}"/>
              </a:ext>
            </a:extLst>
          </p:cNvPr>
          <p:cNvSpPr>
            <a:spLocks noGrp="1"/>
          </p:cNvSpPr>
          <p:nvPr>
            <p:ph type="title"/>
          </p:nvPr>
        </p:nvSpPr>
        <p:spPr/>
        <p:txBody>
          <a:bodyPr/>
          <a:lstStyle/>
          <a:p>
            <a:r>
              <a:rPr lang="tr-TR" dirty="0" err="1"/>
              <a:t>Multicore</a:t>
            </a:r>
            <a:r>
              <a:rPr lang="tr-TR" dirty="0"/>
              <a:t> programlama</a:t>
            </a:r>
          </a:p>
        </p:txBody>
      </p:sp>
      <p:sp>
        <p:nvSpPr>
          <p:cNvPr id="3" name="İçerik Yer Tutucusu 2">
            <a:extLst>
              <a:ext uri="{FF2B5EF4-FFF2-40B4-BE49-F238E27FC236}">
                <a16:creationId xmlns:a16="http://schemas.microsoft.com/office/drawing/2014/main" id="{B9E31974-02BC-403A-BA59-2CD1B3B64C67}"/>
              </a:ext>
            </a:extLst>
          </p:cNvPr>
          <p:cNvSpPr>
            <a:spLocks noGrp="1"/>
          </p:cNvSpPr>
          <p:nvPr>
            <p:ph idx="1"/>
          </p:nvPr>
        </p:nvSpPr>
        <p:spPr/>
        <p:txBody>
          <a:bodyPr/>
          <a:lstStyle/>
          <a:p>
            <a:pPr algn="just">
              <a:lnSpc>
                <a:spcPct val="70000"/>
              </a:lnSpc>
            </a:pPr>
            <a:r>
              <a:rPr lang="tr-TR" sz="2000" dirty="0">
                <a:latin typeface="Calibri" panose="020F0502020204030204" pitchFamily="34" charset="0"/>
                <a:cs typeface="Calibri" panose="020F0502020204030204" pitchFamily="34" charset="0"/>
              </a:rPr>
              <a:t>Sistemdeki </a:t>
            </a:r>
            <a:r>
              <a:rPr lang="tr-TR" sz="2000" dirty="0" err="1">
                <a:latin typeface="Calibri" panose="020F0502020204030204" pitchFamily="34" charset="0"/>
                <a:cs typeface="Calibri" panose="020F0502020204030204" pitchFamily="34" charset="0"/>
              </a:rPr>
              <a:t>core</a:t>
            </a:r>
            <a:r>
              <a:rPr lang="tr-TR" sz="2000" dirty="0">
                <a:latin typeface="Calibri" panose="020F0502020204030204" pitchFamily="34" charset="0"/>
                <a:cs typeface="Calibri" panose="020F0502020204030204" pitchFamily="34" charset="0"/>
              </a:rPr>
              <a:t> sayısı arttıkça eşzamanlı gerçekleştirilen görev sayısı da artacaktır.</a:t>
            </a:r>
          </a:p>
          <a:p>
            <a:endParaRPr lang="tr-TR" dirty="0"/>
          </a:p>
        </p:txBody>
      </p:sp>
      <p:pic>
        <p:nvPicPr>
          <p:cNvPr id="5" name="Resim 4">
            <a:extLst>
              <a:ext uri="{FF2B5EF4-FFF2-40B4-BE49-F238E27FC236}">
                <a16:creationId xmlns:a16="http://schemas.microsoft.com/office/drawing/2014/main" id="{06A56AC9-3390-4CAC-925E-A5863F696BD1}"/>
              </a:ext>
            </a:extLst>
          </p:cNvPr>
          <p:cNvPicPr>
            <a:picLocks noChangeAspect="1"/>
          </p:cNvPicPr>
          <p:nvPr/>
        </p:nvPicPr>
        <p:blipFill>
          <a:blip r:embed="rId2"/>
          <a:stretch>
            <a:fillRect/>
          </a:stretch>
        </p:blipFill>
        <p:spPr>
          <a:xfrm>
            <a:off x="2064584" y="3035174"/>
            <a:ext cx="6446067" cy="787651"/>
          </a:xfrm>
          <a:prstGeom prst="rect">
            <a:avLst/>
          </a:prstGeom>
        </p:spPr>
      </p:pic>
      <p:pic>
        <p:nvPicPr>
          <p:cNvPr id="7" name="Resim 6">
            <a:extLst>
              <a:ext uri="{FF2B5EF4-FFF2-40B4-BE49-F238E27FC236}">
                <a16:creationId xmlns:a16="http://schemas.microsoft.com/office/drawing/2014/main" id="{77D84B9C-D10F-4A79-9E81-E86C3CC09001}"/>
              </a:ext>
            </a:extLst>
          </p:cNvPr>
          <p:cNvPicPr>
            <a:picLocks noChangeAspect="1"/>
          </p:cNvPicPr>
          <p:nvPr/>
        </p:nvPicPr>
        <p:blipFill>
          <a:blip r:embed="rId3"/>
          <a:stretch>
            <a:fillRect/>
          </a:stretch>
        </p:blipFill>
        <p:spPr>
          <a:xfrm>
            <a:off x="3441168" y="4325532"/>
            <a:ext cx="4092166" cy="1466661"/>
          </a:xfrm>
          <a:prstGeom prst="rect">
            <a:avLst/>
          </a:prstGeom>
        </p:spPr>
      </p:pic>
    </p:spTree>
    <p:extLst>
      <p:ext uri="{BB962C8B-B14F-4D97-AF65-F5344CB8AC3E}">
        <p14:creationId xmlns:p14="http://schemas.microsoft.com/office/powerpoint/2010/main" val="3805589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B6AE35-FD4C-46F1-89F6-27CB4036A5FC}"/>
              </a:ext>
            </a:extLst>
          </p:cNvPr>
          <p:cNvSpPr>
            <a:spLocks noGrp="1"/>
          </p:cNvSpPr>
          <p:nvPr>
            <p:ph type="title"/>
          </p:nvPr>
        </p:nvSpPr>
        <p:spPr/>
        <p:txBody>
          <a:bodyPr/>
          <a:lstStyle/>
          <a:p>
            <a:r>
              <a:rPr lang="tr-TR" dirty="0" err="1"/>
              <a:t>Multicore</a:t>
            </a:r>
            <a:r>
              <a:rPr lang="tr-TR" dirty="0"/>
              <a:t> programlama</a:t>
            </a:r>
          </a:p>
        </p:txBody>
      </p:sp>
      <p:sp>
        <p:nvSpPr>
          <p:cNvPr id="3" name="İçerik Yer Tutucusu 2">
            <a:extLst>
              <a:ext uri="{FF2B5EF4-FFF2-40B4-BE49-F238E27FC236}">
                <a16:creationId xmlns:a16="http://schemas.microsoft.com/office/drawing/2014/main" id="{5EE4F318-C7EF-4B98-82EF-9E4C1B397D9F}"/>
              </a:ext>
            </a:extLst>
          </p:cNvPr>
          <p:cNvSpPr>
            <a:spLocks noGrp="1"/>
          </p:cNvSpPr>
          <p:nvPr>
            <p:ph idx="1"/>
          </p:nvPr>
        </p:nvSpPr>
        <p:spPr/>
        <p:txBody>
          <a:bodyPr>
            <a:normAutofit fontScale="92500" lnSpcReduction="10000"/>
          </a:bodyPr>
          <a:lstStyle/>
          <a:p>
            <a:pPr algn="just"/>
            <a:r>
              <a:rPr lang="tr-TR" sz="1800" dirty="0" err="1">
                <a:latin typeface="Calibri" panose="020F0502020204030204" pitchFamily="34" charset="0"/>
                <a:cs typeface="Calibri" panose="020F0502020204030204" pitchFamily="34" charset="0"/>
              </a:rPr>
              <a:t>Amdahl</a:t>
            </a:r>
            <a:r>
              <a:rPr lang="tr-TR" sz="1800" dirty="0">
                <a:latin typeface="Calibri" panose="020F0502020204030204" pitchFamily="34" charset="0"/>
                <a:cs typeface="Calibri" panose="020F0502020204030204" pitchFamily="34" charset="0"/>
              </a:rPr>
              <a:t> kuralı </a:t>
            </a:r>
            <a:r>
              <a:rPr lang="tr-TR" sz="1800" dirty="0" err="1">
                <a:latin typeface="Calibri" panose="020F0502020204030204" pitchFamily="34" charset="0"/>
                <a:cs typeface="Calibri" panose="020F0502020204030204" pitchFamily="34" charset="0"/>
              </a:rPr>
              <a:t>core</a:t>
            </a:r>
            <a:r>
              <a:rPr lang="tr-TR" sz="1800" dirty="0">
                <a:latin typeface="Calibri" panose="020F0502020204030204" pitchFamily="34" charset="0"/>
                <a:cs typeface="Calibri" panose="020F0502020204030204" pitchFamily="34" charset="0"/>
              </a:rPr>
              <a:t> sayısına göre bir sistemdeki performans artışını aşağıdaki gibi ifade etmektedir:</a:t>
            </a:r>
          </a:p>
          <a:p>
            <a:pPr algn="just"/>
            <a:endParaRPr lang="tr-TR" sz="1800" dirty="0">
              <a:latin typeface="Calibri" panose="020F0502020204030204" pitchFamily="34" charset="0"/>
              <a:cs typeface="Calibri" panose="020F0502020204030204" pitchFamily="34" charset="0"/>
            </a:endParaRPr>
          </a:p>
          <a:p>
            <a:pPr algn="just"/>
            <a:endParaRPr lang="tr-TR" sz="1800" dirty="0">
              <a:latin typeface="Calibri" panose="020F0502020204030204" pitchFamily="34" charset="0"/>
              <a:cs typeface="Calibri" panose="020F0502020204030204" pitchFamily="34" charset="0"/>
            </a:endParaRPr>
          </a:p>
          <a:p>
            <a:pPr algn="just"/>
            <a:endParaRPr lang="tr-TR" sz="1800" dirty="0">
              <a:latin typeface="Calibri" panose="020F0502020204030204" pitchFamily="34" charset="0"/>
              <a:cs typeface="Calibri" panose="020F0502020204030204" pitchFamily="34" charset="0"/>
            </a:endParaRPr>
          </a:p>
          <a:p>
            <a:pPr algn="just"/>
            <a:endParaRPr lang="tr-TR" sz="1800" dirty="0">
              <a:latin typeface="Calibri" panose="020F0502020204030204" pitchFamily="34" charset="0"/>
              <a:cs typeface="Calibri" panose="020F0502020204030204" pitchFamily="34" charset="0"/>
            </a:endParaRPr>
          </a:p>
          <a:p>
            <a:pPr algn="just"/>
            <a:r>
              <a:rPr lang="tr-TR" sz="1800" dirty="0">
                <a:latin typeface="Calibri" panose="020F0502020204030204" pitchFamily="34" charset="0"/>
                <a:cs typeface="Calibri" panose="020F0502020204030204" pitchFamily="34" charset="0"/>
              </a:rPr>
              <a:t>Burada, S uygulamada seri çalışması zorunlu olan kısmın oranını, N ise </a:t>
            </a:r>
            <a:r>
              <a:rPr lang="tr-TR" sz="1800" dirty="0" err="1">
                <a:latin typeface="Calibri" panose="020F0502020204030204" pitchFamily="34" charset="0"/>
                <a:cs typeface="Calibri" panose="020F0502020204030204" pitchFamily="34" charset="0"/>
              </a:rPr>
              <a:t>core</a:t>
            </a:r>
            <a:r>
              <a:rPr lang="tr-TR" sz="1800" dirty="0">
                <a:latin typeface="Calibri" panose="020F0502020204030204" pitchFamily="34" charset="0"/>
                <a:cs typeface="Calibri" panose="020F0502020204030204" pitchFamily="34" charset="0"/>
              </a:rPr>
              <a:t> sayısını ifade eder.</a:t>
            </a:r>
          </a:p>
          <a:p>
            <a:pPr algn="just"/>
            <a:r>
              <a:rPr lang="tr-TR" sz="1800" dirty="0">
                <a:latin typeface="Calibri" panose="020F0502020204030204" pitchFamily="34" charset="0"/>
                <a:cs typeface="Calibri" panose="020F0502020204030204" pitchFamily="34" charset="0"/>
              </a:rPr>
              <a:t>Bir uygulamada, %75 paralel ve %25 seri çalışıyorsa (</a:t>
            </a:r>
            <a:r>
              <a:rPr lang="tr-TR" sz="1800" dirty="0" smtClean="0">
                <a:latin typeface="Calibri" panose="020F0502020204030204" pitchFamily="34" charset="0"/>
                <a:cs typeface="Calibri" panose="020F0502020204030204" pitchFamily="34" charset="0"/>
              </a:rPr>
              <a:t>S=0.25</a:t>
            </a:r>
            <a:r>
              <a:rPr lang="tr-TR" sz="1800" dirty="0">
                <a:latin typeface="Calibri" panose="020F0502020204030204" pitchFamily="34" charset="0"/>
                <a:cs typeface="Calibri" panose="020F0502020204030204" pitchFamily="34" charset="0"/>
              </a:rPr>
              <a:t>), 2 </a:t>
            </a:r>
            <a:r>
              <a:rPr lang="tr-TR" sz="1800" dirty="0" err="1">
                <a:latin typeface="Calibri" panose="020F0502020204030204" pitchFamily="34" charset="0"/>
                <a:cs typeface="Calibri" panose="020F0502020204030204" pitchFamily="34" charset="0"/>
              </a:rPr>
              <a:t>core’a</a:t>
            </a:r>
            <a:r>
              <a:rPr lang="tr-TR" sz="1800" dirty="0">
                <a:latin typeface="Calibri" panose="020F0502020204030204" pitchFamily="34" charset="0"/>
                <a:cs typeface="Calibri" panose="020F0502020204030204" pitchFamily="34" charset="0"/>
              </a:rPr>
              <a:t> (N=2) sahip sistemde bu uygulamayı çalıştırınca 1.6 kat hız artar.</a:t>
            </a:r>
          </a:p>
          <a:p>
            <a:pPr algn="just"/>
            <a:r>
              <a:rPr lang="tr-TR" sz="1800" dirty="0" err="1">
                <a:latin typeface="Calibri" panose="020F0502020204030204" pitchFamily="34" charset="0"/>
                <a:cs typeface="Calibri" panose="020F0502020204030204" pitchFamily="34" charset="0"/>
              </a:rPr>
              <a:t>Core</a:t>
            </a:r>
            <a:r>
              <a:rPr lang="tr-TR" sz="1800" dirty="0">
                <a:latin typeface="Calibri" panose="020F0502020204030204" pitchFamily="34" charset="0"/>
                <a:cs typeface="Calibri" panose="020F0502020204030204" pitchFamily="34" charset="0"/>
              </a:rPr>
              <a:t> sayısı 4 olduğunda, 2.28 kat hız artışı sağlanır.</a:t>
            </a:r>
          </a:p>
          <a:p>
            <a:pPr algn="just"/>
            <a:r>
              <a:rPr lang="tr-TR" sz="1800" dirty="0" err="1">
                <a:latin typeface="Calibri" panose="020F0502020204030204" pitchFamily="34" charset="0"/>
                <a:cs typeface="Calibri" panose="020F0502020204030204" pitchFamily="34" charset="0"/>
              </a:rPr>
              <a:t>Core</a:t>
            </a:r>
            <a:r>
              <a:rPr lang="tr-TR" sz="1800" dirty="0">
                <a:latin typeface="Calibri" panose="020F0502020204030204" pitchFamily="34" charset="0"/>
                <a:cs typeface="Calibri" panose="020F0502020204030204" pitchFamily="34" charset="0"/>
              </a:rPr>
              <a:t> sayısı sonsuza giderken hız artışı (1/S) ‘e doğru gider.</a:t>
            </a:r>
          </a:p>
          <a:p>
            <a:pPr algn="just"/>
            <a:r>
              <a:rPr lang="en-US" sz="1800" dirty="0">
                <a:latin typeface="Calibri" panose="020F0502020204030204" pitchFamily="34" charset="0"/>
                <a:cs typeface="Calibri" panose="020F0502020204030204" pitchFamily="34" charset="0"/>
              </a:rPr>
              <a:t>Intel </a:t>
            </a:r>
            <a:r>
              <a:rPr lang="en-US" sz="1800" dirty="0" err="1">
                <a:latin typeface="Calibri" panose="020F0502020204030204" pitchFamily="34" charset="0"/>
                <a:cs typeface="Calibri" panose="020F0502020204030204" pitchFamily="34" charset="0"/>
              </a:rPr>
              <a:t>CPU’lar</a:t>
            </a:r>
            <a:r>
              <a:rPr lang="en-US" sz="1800" dirty="0">
                <a:latin typeface="Calibri" panose="020F0502020204030204" pitchFamily="34" charset="0"/>
                <a:cs typeface="Calibri" panose="020F0502020204030204" pitchFamily="34" charset="0"/>
              </a:rPr>
              <a:t> her core </a:t>
            </a:r>
            <a:r>
              <a:rPr lang="en-US" sz="1800" dirty="0" err="1">
                <a:latin typeface="Calibri" panose="020F0502020204030204" pitchFamily="34" charset="0"/>
                <a:cs typeface="Calibri" panose="020F0502020204030204" pitchFamily="34" charset="0"/>
              </a:rPr>
              <a:t>için</a:t>
            </a:r>
            <a:r>
              <a:rPr lang="en-US" sz="1800" dirty="0">
                <a:latin typeface="Calibri" panose="020F0502020204030204" pitchFamily="34" charset="0"/>
                <a:cs typeface="Calibri" panose="020F0502020204030204" pitchFamily="34" charset="0"/>
              </a:rPr>
              <a:t> 2 thread, Oracle T4 CPU </a:t>
            </a:r>
            <a:r>
              <a:rPr lang="en-US" sz="1800" dirty="0" err="1">
                <a:latin typeface="Calibri" panose="020F0502020204030204" pitchFamily="34" charset="0"/>
                <a:cs typeface="Calibri" panose="020F0502020204030204" pitchFamily="34" charset="0"/>
              </a:rPr>
              <a:t>ise</a:t>
            </a:r>
            <a:r>
              <a:rPr lang="en-US" sz="1800" dirty="0">
                <a:latin typeface="Calibri" panose="020F0502020204030204" pitchFamily="34" charset="0"/>
                <a:cs typeface="Calibri" panose="020F0502020204030204" pitchFamily="34" charset="0"/>
              </a:rPr>
              <a:t> 4 thread </a:t>
            </a:r>
            <a:r>
              <a:rPr lang="en-US" sz="1800" dirty="0" err="1">
                <a:latin typeface="Calibri" panose="020F0502020204030204" pitchFamily="34" charset="0"/>
                <a:cs typeface="Calibri" panose="020F0502020204030204" pitchFamily="34" charset="0"/>
              </a:rPr>
              <a:t>destekler</a:t>
            </a:r>
            <a:r>
              <a:rPr lang="en-US" sz="1800" dirty="0">
                <a:latin typeface="Calibri" panose="020F0502020204030204" pitchFamily="34" charset="0"/>
                <a:cs typeface="Calibri" panose="020F0502020204030204" pitchFamily="34" charset="0"/>
              </a:rPr>
              <a:t>.</a:t>
            </a:r>
          </a:p>
          <a:p>
            <a:pPr algn="just"/>
            <a:endParaRPr lang="tr-TR" sz="1600" b="0" i="0" u="none" strike="noStrike" baseline="0" dirty="0">
              <a:solidFill>
                <a:srgbClr val="000000"/>
              </a:solidFill>
              <a:latin typeface="Calibri" panose="020F0502020204030204" pitchFamily="34" charset="0"/>
            </a:endParaRPr>
          </a:p>
          <a:p>
            <a:pPr algn="just"/>
            <a:endParaRPr lang="tr-TR" sz="2000" dirty="0"/>
          </a:p>
        </p:txBody>
      </p:sp>
      <p:pic>
        <p:nvPicPr>
          <p:cNvPr id="5" name="Resim 4">
            <a:extLst>
              <a:ext uri="{FF2B5EF4-FFF2-40B4-BE49-F238E27FC236}">
                <a16:creationId xmlns:a16="http://schemas.microsoft.com/office/drawing/2014/main" id="{78465D13-2B37-47F1-AEE2-07A0793C6786}"/>
              </a:ext>
            </a:extLst>
          </p:cNvPr>
          <p:cNvPicPr>
            <a:picLocks noChangeAspect="1"/>
          </p:cNvPicPr>
          <p:nvPr/>
        </p:nvPicPr>
        <p:blipFill>
          <a:blip r:embed="rId2"/>
          <a:stretch>
            <a:fillRect/>
          </a:stretch>
        </p:blipFill>
        <p:spPr>
          <a:xfrm>
            <a:off x="4031810" y="2902981"/>
            <a:ext cx="2064190" cy="760491"/>
          </a:xfrm>
          <a:prstGeom prst="rect">
            <a:avLst/>
          </a:prstGeom>
        </p:spPr>
      </p:pic>
    </p:spTree>
    <p:extLst>
      <p:ext uri="{BB962C8B-B14F-4D97-AF65-F5344CB8AC3E}">
        <p14:creationId xmlns:p14="http://schemas.microsoft.com/office/powerpoint/2010/main" val="153254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495D63-0B4F-4316-89D3-BDEC7C185D89}"/>
              </a:ext>
            </a:extLst>
          </p:cNvPr>
          <p:cNvSpPr>
            <a:spLocks noGrp="1"/>
          </p:cNvSpPr>
          <p:nvPr>
            <p:ph type="title"/>
          </p:nvPr>
        </p:nvSpPr>
        <p:spPr/>
        <p:txBody>
          <a:bodyPr/>
          <a:lstStyle/>
          <a:p>
            <a:r>
              <a:rPr lang="tr-TR" dirty="0" err="1"/>
              <a:t>Multicore</a:t>
            </a:r>
            <a:r>
              <a:rPr lang="tr-TR" dirty="0"/>
              <a:t> programlamanın zorlukları</a:t>
            </a:r>
          </a:p>
        </p:txBody>
      </p:sp>
      <p:sp>
        <p:nvSpPr>
          <p:cNvPr id="3" name="İçerik Yer Tutucusu 2">
            <a:extLst>
              <a:ext uri="{FF2B5EF4-FFF2-40B4-BE49-F238E27FC236}">
                <a16:creationId xmlns:a16="http://schemas.microsoft.com/office/drawing/2014/main" id="{4E3D3E22-D9DC-48FA-A79D-F5E10E00DE29}"/>
              </a:ext>
            </a:extLst>
          </p:cNvPr>
          <p:cNvSpPr>
            <a:spLocks noGrp="1"/>
          </p:cNvSpPr>
          <p:nvPr>
            <p:ph idx="1"/>
          </p:nvPr>
        </p:nvSpPr>
        <p:spPr/>
        <p:txBody>
          <a:bodyPr>
            <a:normAutofit fontScale="92500" lnSpcReduction="10000"/>
          </a:bodyPr>
          <a:lstStyle/>
          <a:p>
            <a:pPr marL="0" indent="0" algn="just">
              <a:buNone/>
            </a:pPr>
            <a:r>
              <a:rPr lang="tr-TR" sz="2200" dirty="0">
                <a:latin typeface="Calibri" panose="020F0502020204030204" pitchFamily="34" charset="0"/>
                <a:cs typeface="Calibri" panose="020F0502020204030204" pitchFamily="34" charset="0"/>
              </a:rPr>
              <a:t>İşletim sistemi tasarımcıları </a:t>
            </a:r>
            <a:r>
              <a:rPr lang="tr-TR" sz="2200" dirty="0" err="1">
                <a:latin typeface="Calibri" panose="020F0502020204030204" pitchFamily="34" charset="0"/>
                <a:cs typeface="Calibri" panose="020F0502020204030204" pitchFamily="34" charset="0"/>
              </a:rPr>
              <a:t>multicore</a:t>
            </a:r>
            <a:r>
              <a:rPr lang="tr-TR" sz="2200" dirty="0">
                <a:latin typeface="Calibri" panose="020F0502020204030204" pitchFamily="34" charset="0"/>
                <a:cs typeface="Calibri" panose="020F0502020204030204" pitchFamily="34" charset="0"/>
              </a:rPr>
              <a:t> sistemlerin performansını artırmak için </a:t>
            </a:r>
            <a:r>
              <a:rPr lang="tr-TR" sz="2200" dirty="0" err="1">
                <a:latin typeface="Calibri" panose="020F0502020204030204" pitchFamily="34" charset="0"/>
                <a:cs typeface="Calibri" panose="020F0502020204030204" pitchFamily="34" charset="0"/>
              </a:rPr>
              <a:t>scheduling</a:t>
            </a:r>
            <a:r>
              <a:rPr lang="tr-TR" sz="2200" dirty="0">
                <a:latin typeface="Calibri" panose="020F0502020204030204" pitchFamily="34" charset="0"/>
                <a:cs typeface="Calibri" panose="020F0502020204030204" pitchFamily="34" charset="0"/>
              </a:rPr>
              <a:t> algoritmaları yazmak zorundadır.</a:t>
            </a:r>
          </a:p>
          <a:p>
            <a:pPr algn="just"/>
            <a:r>
              <a:rPr lang="tr-TR" sz="2200" dirty="0">
                <a:latin typeface="Calibri" panose="020F0502020204030204" pitchFamily="34" charset="0"/>
                <a:cs typeface="Calibri" panose="020F0502020204030204" pitchFamily="34" charset="0"/>
              </a:rPr>
              <a:t>Uygulama geliştiricilerin mevcut programları değiştirmeleri ve yeni programları </a:t>
            </a:r>
            <a:r>
              <a:rPr lang="tr-TR" sz="2200" dirty="0" err="1">
                <a:latin typeface="Calibri" panose="020F0502020204030204" pitchFamily="34" charset="0"/>
                <a:cs typeface="Calibri" panose="020F0502020204030204" pitchFamily="34" charset="0"/>
              </a:rPr>
              <a:t>multihreaded</a:t>
            </a:r>
            <a:r>
              <a:rPr lang="tr-TR" sz="2200" dirty="0">
                <a:latin typeface="Calibri" panose="020F0502020204030204" pitchFamily="34" charset="0"/>
                <a:cs typeface="Calibri" panose="020F0502020204030204" pitchFamily="34" charset="0"/>
              </a:rPr>
              <a:t> şekilde tasarlamaları gerekmektedir.</a:t>
            </a:r>
          </a:p>
          <a:p>
            <a:pPr algn="just"/>
            <a:r>
              <a:rPr lang="tr-TR" sz="2200" dirty="0" err="1">
                <a:latin typeface="Calibri" panose="020F0502020204030204" pitchFamily="34" charset="0"/>
                <a:cs typeface="Calibri" panose="020F0502020204030204" pitchFamily="34" charset="0"/>
              </a:rPr>
              <a:t>Multicore</a:t>
            </a:r>
            <a:r>
              <a:rPr lang="tr-TR" sz="2200" dirty="0">
                <a:latin typeface="Calibri" panose="020F0502020204030204" pitchFamily="34" charset="0"/>
                <a:cs typeface="Calibri" panose="020F0502020204030204" pitchFamily="34" charset="0"/>
              </a:rPr>
              <a:t> programlamada 5 önemli zorluk vardır:</a:t>
            </a:r>
          </a:p>
          <a:p>
            <a:pPr lvl="1" algn="just"/>
            <a:r>
              <a:rPr lang="tr-TR" sz="1800" dirty="0" err="1">
                <a:latin typeface="Calibri" panose="020F0502020204030204" pitchFamily="34" charset="0"/>
                <a:cs typeface="Calibri" panose="020F0502020204030204" pitchFamily="34" charset="0"/>
              </a:rPr>
              <a:t>Identifying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tasks</a:t>
            </a:r>
            <a:r>
              <a:rPr lang="tr-TR" sz="1800" dirty="0" smtClean="0">
                <a:latin typeface="Calibri" panose="020F0502020204030204" pitchFamily="34" charset="0"/>
                <a:cs typeface="Calibri" panose="020F0502020204030204" pitchFamily="34" charset="0"/>
              </a:rPr>
              <a:t>: Uygulamalarda </a:t>
            </a:r>
            <a:r>
              <a:rPr lang="tr-TR" sz="1800" dirty="0">
                <a:latin typeface="Calibri" panose="020F0502020204030204" pitchFamily="34" charset="0"/>
                <a:cs typeface="Calibri" panose="020F0502020204030204" pitchFamily="34" charset="0"/>
              </a:rPr>
              <a:t>eşzamanlı çalışabilecek ayrı alanların bulunması gereklidir. Bu alanlar farklı </a:t>
            </a:r>
            <a:r>
              <a:rPr lang="tr-TR" sz="1800" dirty="0" err="1">
                <a:latin typeface="Calibri" panose="020F0502020204030204" pitchFamily="34" charset="0"/>
                <a:cs typeface="Calibri" panose="020F0502020204030204" pitchFamily="34" charset="0"/>
              </a:rPr>
              <a:t>core’lar</a:t>
            </a:r>
            <a:r>
              <a:rPr lang="tr-TR" sz="1800" dirty="0">
                <a:latin typeface="Calibri" panose="020F0502020204030204" pitchFamily="34" charset="0"/>
                <a:cs typeface="Calibri" panose="020F0502020204030204" pitchFamily="34" charset="0"/>
              </a:rPr>
              <a:t> üzerinde paralel çalışacaktır.</a:t>
            </a:r>
          </a:p>
          <a:p>
            <a:pPr lvl="1" algn="just"/>
            <a:r>
              <a:rPr lang="tr-TR" sz="1800" dirty="0" err="1">
                <a:latin typeface="Calibri" panose="020F0502020204030204" pitchFamily="34" charset="0"/>
                <a:cs typeface="Calibri" panose="020F0502020204030204" pitchFamily="34" charset="0"/>
              </a:rPr>
              <a:t>Balance</a:t>
            </a:r>
            <a:r>
              <a:rPr lang="tr-TR" sz="1800" dirty="0">
                <a:latin typeface="Calibri" panose="020F0502020204030204" pitchFamily="34" charset="0"/>
                <a:cs typeface="Calibri" panose="020F0502020204030204" pitchFamily="34" charset="0"/>
              </a:rPr>
              <a:t>: Programcılar görevleri ayrıştırırken iş yükünün eşit dağıtılması gereklidir.</a:t>
            </a:r>
          </a:p>
          <a:p>
            <a:pPr lvl="1" algn="just"/>
            <a:r>
              <a:rPr lang="tr-TR" sz="1800" dirty="0">
                <a:latin typeface="Calibri" panose="020F0502020204030204" pitchFamily="34" charset="0"/>
                <a:cs typeface="Calibri" panose="020F0502020204030204" pitchFamily="34" charset="0"/>
              </a:rPr>
              <a:t>Data </a:t>
            </a:r>
            <a:r>
              <a:rPr lang="tr-TR" sz="1800" dirty="0" err="1">
                <a:latin typeface="Calibri" panose="020F0502020204030204" pitchFamily="34" charset="0"/>
                <a:cs typeface="Calibri" panose="020F0502020204030204" pitchFamily="34" charset="0"/>
              </a:rPr>
              <a:t>splitting</a:t>
            </a:r>
            <a:r>
              <a:rPr lang="tr-TR" sz="1800" dirty="0">
                <a:latin typeface="Calibri" panose="020F0502020204030204" pitchFamily="34" charset="0"/>
                <a:cs typeface="Calibri" panose="020F0502020204030204" pitchFamily="34" charset="0"/>
              </a:rPr>
              <a:t>: Verilerin farklı </a:t>
            </a:r>
            <a:r>
              <a:rPr lang="tr-TR" sz="1800" dirty="0" err="1">
                <a:latin typeface="Calibri" panose="020F0502020204030204" pitchFamily="34" charset="0"/>
                <a:cs typeface="Calibri" panose="020F0502020204030204" pitchFamily="34" charset="0"/>
              </a:rPr>
              <a:t>core’lar</a:t>
            </a:r>
            <a:r>
              <a:rPr lang="tr-TR" sz="1800" dirty="0">
                <a:latin typeface="Calibri" panose="020F0502020204030204" pitchFamily="34" charset="0"/>
                <a:cs typeface="Calibri" panose="020F0502020204030204" pitchFamily="34" charset="0"/>
              </a:rPr>
              <a:t> üzerinde çalışan görevler tarafından erişilecek ve işlem yapılacak şekilde ayrıştırılması gereklidir.</a:t>
            </a:r>
          </a:p>
          <a:p>
            <a:pPr lvl="1" algn="just"/>
            <a:r>
              <a:rPr lang="tr-TR" sz="1800" dirty="0">
                <a:latin typeface="Calibri" panose="020F0502020204030204" pitchFamily="34" charset="0"/>
                <a:cs typeface="Calibri" panose="020F0502020204030204" pitchFamily="34" charset="0"/>
              </a:rPr>
              <a:t>Data </a:t>
            </a:r>
            <a:r>
              <a:rPr lang="tr-TR" sz="1800" dirty="0" err="1">
                <a:latin typeface="Calibri" panose="020F0502020204030204" pitchFamily="34" charset="0"/>
                <a:cs typeface="Calibri" panose="020F0502020204030204" pitchFamily="34" charset="0"/>
              </a:rPr>
              <a:t>dependency</a:t>
            </a:r>
            <a:r>
              <a:rPr lang="tr-TR" sz="1800" dirty="0">
                <a:latin typeface="Calibri" panose="020F0502020204030204" pitchFamily="34" charset="0"/>
                <a:cs typeface="Calibri" panose="020F0502020204030204" pitchFamily="34" charset="0"/>
              </a:rPr>
              <a:t>: Bir görevin erişeceği verinin diğer görevlerle bağımlılığının incelenmesi gereklidir.</a:t>
            </a:r>
          </a:p>
          <a:p>
            <a:pPr lvl="1" algn="just"/>
            <a:r>
              <a:rPr lang="tr-TR" sz="1800" dirty="0" err="1">
                <a:latin typeface="Calibri" panose="020F0502020204030204" pitchFamily="34" charset="0"/>
                <a:cs typeface="Calibri" panose="020F0502020204030204" pitchFamily="34" charset="0"/>
              </a:rPr>
              <a:t>Testing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and</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debugging</a:t>
            </a:r>
            <a:r>
              <a:rPr lang="tr-TR" sz="1800" dirty="0">
                <a:latin typeface="Calibri" panose="020F0502020204030204" pitchFamily="34" charset="0"/>
                <a:cs typeface="Calibri" panose="020F0502020204030204" pitchFamily="34" charset="0"/>
              </a:rPr>
              <a:t>: </a:t>
            </a:r>
            <a:r>
              <a:rPr lang="tr-TR" sz="1800" dirty="0" smtClean="0">
                <a:latin typeface="Calibri" panose="020F0502020204030204" pitchFamily="34" charset="0"/>
                <a:cs typeface="Calibri" panose="020F0502020204030204" pitchFamily="34" charset="0"/>
              </a:rPr>
              <a:t>Multi-</a:t>
            </a:r>
            <a:r>
              <a:rPr lang="tr-TR" sz="1800" dirty="0" err="1" smtClean="0">
                <a:latin typeface="Calibri" panose="020F0502020204030204" pitchFamily="34" charset="0"/>
                <a:cs typeface="Calibri" panose="020F0502020204030204" pitchFamily="34" charset="0"/>
              </a:rPr>
              <a:t>threaded</a:t>
            </a:r>
            <a:r>
              <a:rPr lang="tr-TR" sz="1800" dirty="0" smtClean="0">
                <a:latin typeface="Calibri" panose="020F0502020204030204" pitchFamily="34" charset="0"/>
                <a:cs typeface="Calibri" panose="020F0502020204030204" pitchFamily="34" charset="0"/>
              </a:rPr>
              <a:t> </a:t>
            </a:r>
            <a:r>
              <a:rPr lang="tr-TR" sz="1800" dirty="0">
                <a:latin typeface="Calibri" panose="020F0502020204030204" pitchFamily="34" charset="0"/>
                <a:cs typeface="Calibri" panose="020F0502020204030204" pitchFamily="34" charset="0"/>
              </a:rPr>
              <a:t>çalışan programların test ve </a:t>
            </a:r>
            <a:r>
              <a:rPr lang="tr-TR" sz="1800" dirty="0" err="1">
                <a:latin typeface="Calibri" panose="020F0502020204030204" pitchFamily="34" charset="0"/>
                <a:cs typeface="Calibri" panose="020F0502020204030204" pitchFamily="34" charset="0"/>
              </a:rPr>
              <a:t>debug</a:t>
            </a:r>
            <a:r>
              <a:rPr lang="tr-TR" sz="1800" dirty="0">
                <a:latin typeface="Calibri" panose="020F0502020204030204" pitchFamily="34" charset="0"/>
                <a:cs typeface="Calibri" panose="020F0502020204030204" pitchFamily="34" charset="0"/>
              </a:rPr>
              <a:t> işlemi daha zordur.</a:t>
            </a:r>
          </a:p>
          <a:p>
            <a:endParaRPr lang="tr-TR" dirty="0"/>
          </a:p>
        </p:txBody>
      </p:sp>
    </p:spTree>
    <p:extLst>
      <p:ext uri="{BB962C8B-B14F-4D97-AF65-F5344CB8AC3E}">
        <p14:creationId xmlns:p14="http://schemas.microsoft.com/office/powerpoint/2010/main" val="316167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en-US" dirty="0" err="1"/>
              <a:t>Silberschatz</a:t>
            </a:r>
            <a:r>
              <a:rPr lang="en-US" dirty="0"/>
              <a:t> A., Galvin P. B., Gagne G., “Operating System Concepts”, 8th </a:t>
            </a:r>
            <a:r>
              <a:rPr lang="en-US" dirty="0" err="1"/>
              <a:t>Edition,Wiley</a:t>
            </a:r>
            <a:r>
              <a:rPr lang="en-US" dirty="0"/>
              <a:t>, 2010.</a:t>
            </a:r>
            <a:endParaRPr lang="tr-TR" dirty="0"/>
          </a:p>
          <a:p>
            <a:r>
              <a:rPr lang="tr-TR" dirty="0"/>
              <a:t>Gazi ve İTÜ İşletim Dersi Notları </a:t>
            </a:r>
          </a:p>
          <a:p>
            <a:r>
              <a:rPr lang="tr-TR" dirty="0"/>
              <a:t>İnternet</a:t>
            </a:r>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CF9D23-664C-47F5-B596-1538F94AAE03}"/>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Planlama</a:t>
            </a:r>
            <a:endParaRPr lang="tr-TR" dirty="0"/>
          </a:p>
        </p:txBody>
      </p:sp>
      <p:sp>
        <p:nvSpPr>
          <p:cNvPr id="3" name="İçerik Yer Tutucusu 2">
            <a:extLst>
              <a:ext uri="{FF2B5EF4-FFF2-40B4-BE49-F238E27FC236}">
                <a16:creationId xmlns:a16="http://schemas.microsoft.com/office/drawing/2014/main" id="{A9CE0C9E-97E4-44EC-B87F-FEF8B780E621}"/>
              </a:ext>
            </a:extLst>
          </p:cNvPr>
          <p:cNvSpPr>
            <a:spLocks noGrp="1"/>
          </p:cNvSpPr>
          <p:nvPr>
            <p:ph idx="1"/>
          </p:nvPr>
        </p:nvSpPr>
        <p:spPr/>
        <p:txBody>
          <a:bodyPr/>
          <a:lstStyle/>
          <a:p>
            <a:pPr marL="0" indent="0" algn="just">
              <a:buNone/>
            </a:pPr>
            <a:r>
              <a:rPr lang="tr-TR" sz="2000" dirty="0" err="1">
                <a:latin typeface="Calibri" panose="020F0502020204030204" pitchFamily="34" charset="0"/>
                <a:cs typeface="Calibri" panose="020F0502020204030204" pitchFamily="34" charset="0"/>
              </a:rPr>
              <a:t>Scheduling</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queues</a:t>
            </a:r>
            <a:endParaRPr lang="tr-TR" sz="2000" dirty="0">
              <a:latin typeface="Calibri" panose="020F0502020204030204" pitchFamily="34" charset="0"/>
              <a:cs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I/O isteğinde bulunursa, I/O kuyruğuna aktarılır.</a:t>
            </a: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başka bir </a:t>
            </a:r>
            <a:r>
              <a:rPr lang="tr-TR" sz="2000" dirty="0" err="1">
                <a:latin typeface="Calibri" panose="020F0502020204030204" pitchFamily="34" charset="0"/>
                <a:cs typeface="Calibri" panose="020F0502020204030204" pitchFamily="34" charset="0"/>
              </a:rPr>
              <a:t>process’i</a:t>
            </a:r>
            <a:r>
              <a:rPr lang="tr-TR" sz="2000" dirty="0">
                <a:latin typeface="Calibri" panose="020F0502020204030204" pitchFamily="34" charset="0"/>
                <a:cs typeface="Calibri" panose="020F0502020204030204" pitchFamily="34" charset="0"/>
              </a:rPr>
              <a:t> çalıştırırsa onun bitmesini bekler.</a:t>
            </a: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çalışması için ayrılan süre tamamlanırsa CPU tarafından tekrar hazır kuyruğunun sonuna alınır.</a:t>
            </a: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interrupt</a:t>
            </a:r>
            <a:r>
              <a:rPr lang="tr-TR" sz="2000" dirty="0">
                <a:latin typeface="Calibri" panose="020F0502020204030204" pitchFamily="34" charset="0"/>
                <a:cs typeface="Calibri" panose="020F0502020204030204" pitchFamily="34" charset="0"/>
              </a:rPr>
              <a:t> beklemeye başlarsa </a:t>
            </a:r>
            <a:r>
              <a:rPr lang="tr-TR" sz="2000" dirty="0" err="1">
                <a:latin typeface="Calibri" panose="020F0502020204030204" pitchFamily="34" charset="0"/>
                <a:cs typeface="Calibri" panose="020F0502020204030204" pitchFamily="34" charset="0"/>
              </a:rPr>
              <a:t>interrupt</a:t>
            </a:r>
            <a:r>
              <a:rPr lang="tr-TR" sz="2000" dirty="0">
                <a:latin typeface="Calibri" panose="020F0502020204030204" pitchFamily="34" charset="0"/>
                <a:cs typeface="Calibri" panose="020F0502020204030204" pitchFamily="34" charset="0"/>
              </a:rPr>
              <a:t> kuyruğuna alınır.</a:t>
            </a:r>
          </a:p>
          <a:p>
            <a:pPr algn="just"/>
            <a:endParaRPr lang="tr-TR" dirty="0"/>
          </a:p>
        </p:txBody>
      </p:sp>
    </p:spTree>
    <p:extLst>
      <p:ext uri="{BB962C8B-B14F-4D97-AF65-F5344CB8AC3E}">
        <p14:creationId xmlns:p14="http://schemas.microsoft.com/office/powerpoint/2010/main" val="374301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673C81-580C-40DD-B0EE-758A895D2A78}"/>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Planlama</a:t>
            </a:r>
            <a:endParaRPr lang="tr-TR" dirty="0"/>
          </a:p>
        </p:txBody>
      </p:sp>
      <p:sp>
        <p:nvSpPr>
          <p:cNvPr id="3" name="İçerik Yer Tutucusu 2">
            <a:extLst>
              <a:ext uri="{FF2B5EF4-FFF2-40B4-BE49-F238E27FC236}">
                <a16:creationId xmlns:a16="http://schemas.microsoft.com/office/drawing/2014/main" id="{C8A08B6F-8787-47CF-9439-620F1BE84FCA}"/>
              </a:ext>
            </a:extLst>
          </p:cNvPr>
          <p:cNvSpPr>
            <a:spLocks noGrp="1"/>
          </p:cNvSpPr>
          <p:nvPr>
            <p:ph idx="1"/>
          </p:nvPr>
        </p:nvSpPr>
        <p:spPr/>
        <p:txBody>
          <a:bodyPr>
            <a:normAutofit fontScale="92500"/>
          </a:bodyPr>
          <a:lstStyle/>
          <a:p>
            <a:pPr marL="0" indent="0" algn="just">
              <a:buNone/>
            </a:pPr>
            <a:r>
              <a:rPr lang="tr-TR" sz="2100" dirty="0" err="1">
                <a:latin typeface="Calibri" panose="020F0502020204030204" pitchFamily="34" charset="0"/>
                <a:cs typeface="Calibri" panose="020F0502020204030204" pitchFamily="34" charset="0"/>
              </a:rPr>
              <a:t>Sch</a:t>
            </a:r>
            <a:r>
              <a:rPr lang="tr-TR" sz="2000" dirty="0" err="1">
                <a:latin typeface="Calibri" panose="020F0502020204030204" pitchFamily="34" charset="0"/>
                <a:cs typeface="Calibri" panose="020F0502020204030204" pitchFamily="34" charset="0"/>
              </a:rPr>
              <a:t>edulers</a:t>
            </a:r>
            <a:endParaRPr lang="tr-TR" sz="2000" dirty="0">
              <a:latin typeface="Calibri" panose="020F0502020204030204" pitchFamily="34" charset="0"/>
              <a:cs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çalışma süresi boyunca farklı kuyruklara alınabilir. </a:t>
            </a:r>
          </a:p>
          <a:p>
            <a:pPr algn="just"/>
            <a:r>
              <a:rPr lang="tr-TR" sz="2000" dirty="0">
                <a:latin typeface="Calibri" panose="020F0502020204030204" pitchFamily="34" charset="0"/>
                <a:cs typeface="Calibri" panose="020F0502020204030204" pitchFamily="34" charset="0"/>
              </a:rPr>
              <a:t>Kuyruktaki </a:t>
            </a:r>
            <a:r>
              <a:rPr lang="tr-TR" sz="2000" dirty="0" err="1">
                <a:latin typeface="Calibri" panose="020F0502020204030204" pitchFamily="34" charset="0"/>
                <a:cs typeface="Calibri" panose="020F0502020204030204" pitchFamily="34" charset="0"/>
              </a:rPr>
              <a:t>process’lerin</a:t>
            </a:r>
            <a:r>
              <a:rPr lang="tr-TR" sz="2000" dirty="0">
                <a:latin typeface="Calibri" panose="020F0502020204030204" pitchFamily="34" charset="0"/>
                <a:cs typeface="Calibri" panose="020F0502020204030204" pitchFamily="34" charset="0"/>
              </a:rPr>
              <a:t> seçilmesi </a:t>
            </a:r>
            <a:r>
              <a:rPr lang="tr-TR" sz="2000" dirty="0" err="1">
                <a:latin typeface="Calibri" panose="020F0502020204030204" pitchFamily="34" charset="0"/>
                <a:cs typeface="Calibri" panose="020F0502020204030204" pitchFamily="34" charset="0"/>
              </a:rPr>
              <a:t>scheduler</a:t>
            </a:r>
            <a:r>
              <a:rPr lang="tr-TR" sz="2000" dirty="0">
                <a:latin typeface="Calibri" panose="020F0502020204030204" pitchFamily="34" charset="0"/>
                <a:cs typeface="Calibri" panose="020F0502020204030204" pitchFamily="34" charset="0"/>
              </a:rPr>
              <a:t> tarafından gerçekleştirilir. </a:t>
            </a:r>
          </a:p>
          <a:p>
            <a:pPr algn="just"/>
            <a:r>
              <a:rPr lang="tr-TR" sz="2000" dirty="0">
                <a:latin typeface="Calibri" panose="020F0502020204030204" pitchFamily="34" charset="0"/>
                <a:cs typeface="Calibri" panose="020F0502020204030204" pitchFamily="34" charset="0"/>
              </a:rPr>
              <a:t>Genellikle </a:t>
            </a:r>
            <a:r>
              <a:rPr lang="tr-TR" sz="2000" dirty="0" err="1">
                <a:latin typeface="Calibri" panose="020F0502020204030204" pitchFamily="34" charset="0"/>
                <a:cs typeface="Calibri" panose="020F0502020204030204" pitchFamily="34" charset="0"/>
              </a:rPr>
              <a:t>batch</a:t>
            </a:r>
            <a:r>
              <a:rPr lang="tr-TR" sz="2000" dirty="0">
                <a:latin typeface="Calibri" panose="020F0502020204030204" pitchFamily="34" charset="0"/>
                <a:cs typeface="Calibri" panose="020F0502020204030204" pitchFamily="34" charset="0"/>
              </a:rPr>
              <a:t> sistemlerde çok sayıda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çalıştırılmak üzere sisteme gönderilir.</a:t>
            </a:r>
          </a:p>
          <a:p>
            <a:pPr algn="just"/>
            <a:r>
              <a:rPr lang="tr-TR" sz="2000" dirty="0">
                <a:latin typeface="Calibri" panose="020F0502020204030204" pitchFamily="34" charset="0"/>
                <a:cs typeface="Calibri" panose="020F0502020204030204" pitchFamily="34" charset="0"/>
              </a:rPr>
              <a:t>Bu </a:t>
            </a:r>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disk üzerinde biriktirilir ve daha sonra çalıştırılır.</a:t>
            </a:r>
          </a:p>
          <a:p>
            <a:pPr algn="just"/>
            <a:r>
              <a:rPr lang="tr-TR" sz="2000" dirty="0" err="1">
                <a:latin typeface="Calibri" panose="020F0502020204030204" pitchFamily="34" charset="0"/>
                <a:cs typeface="Calibri" panose="020F0502020204030204" pitchFamily="34" charset="0"/>
              </a:rPr>
              <a:t>Long-term</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scheduler</a:t>
            </a:r>
            <a:r>
              <a:rPr lang="tr-TR" sz="2000" dirty="0">
                <a:latin typeface="Calibri" panose="020F0502020204030204" pitchFamily="34" charset="0"/>
                <a:cs typeface="Calibri" panose="020F0502020204030204" pitchFamily="34" charset="0"/>
              </a:rPr>
              <a:t> (veya </a:t>
            </a:r>
            <a:r>
              <a:rPr lang="tr-TR" sz="2000" dirty="0" err="1">
                <a:latin typeface="Calibri" panose="020F0502020204030204" pitchFamily="34" charset="0"/>
                <a:cs typeface="Calibri" panose="020F0502020204030204" pitchFamily="34" charset="0"/>
              </a:rPr>
              <a:t>job</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scheduler</a:t>
            </a:r>
            <a:r>
              <a:rPr lang="tr-TR" sz="2000" dirty="0">
                <a:latin typeface="Calibri" panose="020F0502020204030204" pitchFamily="34" charset="0"/>
                <a:cs typeface="Calibri" panose="020F0502020204030204" pitchFamily="34" charset="0"/>
              </a:rPr>
              <a:t>) bu işleri seçerek çalıştırılmak üzere hafızaya yükler.</a:t>
            </a:r>
          </a:p>
          <a:p>
            <a:pPr algn="just"/>
            <a:r>
              <a:rPr lang="tr-TR" sz="2000" dirty="0" err="1">
                <a:latin typeface="Calibri" panose="020F0502020204030204" pitchFamily="34" charset="0"/>
                <a:cs typeface="Calibri" panose="020F0502020204030204" pitchFamily="34" charset="0"/>
              </a:rPr>
              <a:t>Short-term</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scheduler</a:t>
            </a:r>
            <a:r>
              <a:rPr lang="tr-TR" sz="2000" dirty="0">
                <a:latin typeface="Calibri" panose="020F0502020204030204" pitchFamily="34" charset="0"/>
                <a:cs typeface="Calibri" panose="020F0502020204030204" pitchFamily="34" charset="0"/>
              </a:rPr>
              <a:t> (veya CPU </a:t>
            </a:r>
            <a:r>
              <a:rPr lang="tr-TR" sz="2000" dirty="0" err="1">
                <a:latin typeface="Calibri" panose="020F0502020204030204" pitchFamily="34" charset="0"/>
                <a:cs typeface="Calibri" panose="020F0502020204030204" pitchFamily="34" charset="0"/>
              </a:rPr>
              <a:t>scheduler</a:t>
            </a:r>
            <a:r>
              <a:rPr lang="tr-TR" sz="2000" dirty="0">
                <a:latin typeface="Calibri" panose="020F0502020204030204" pitchFamily="34" charset="0"/>
                <a:cs typeface="Calibri" panose="020F0502020204030204" pitchFamily="34" charset="0"/>
              </a:rPr>
              <a:t>) bu işlerden çalıştırılmak üzere hazır olanları seçerek CPU’yu onlara tahsis eder.</a:t>
            </a:r>
          </a:p>
          <a:p>
            <a:pPr algn="just"/>
            <a:r>
              <a:rPr lang="tr-TR" sz="2000" dirty="0" err="1">
                <a:latin typeface="Calibri" panose="020F0502020204030204" pitchFamily="34" charset="0"/>
                <a:cs typeface="Calibri" panose="020F0502020204030204" pitchFamily="34" charset="0"/>
              </a:rPr>
              <a:t>Short-term</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scheduler</a:t>
            </a:r>
            <a:r>
              <a:rPr lang="tr-TR" sz="2000" dirty="0">
                <a:latin typeface="Calibri" panose="020F0502020204030204" pitchFamily="34" charset="0"/>
                <a:cs typeface="Calibri" panose="020F0502020204030204" pitchFamily="34" charset="0"/>
              </a:rPr>
              <a:t> çok kısa aralıklarla (&lt;100ms) ve sıklıkla çalıştırılır. </a:t>
            </a:r>
            <a:r>
              <a:rPr lang="tr-TR" sz="2000" dirty="0" err="1">
                <a:latin typeface="Calibri" panose="020F0502020204030204" pitchFamily="34" charset="0"/>
                <a:cs typeface="Calibri" panose="020F0502020204030204" pitchFamily="34" charset="0"/>
              </a:rPr>
              <a:t>Long-term</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scheduler</a:t>
            </a:r>
            <a:r>
              <a:rPr lang="tr-TR" sz="2000" dirty="0">
                <a:latin typeface="Calibri" panose="020F0502020204030204" pitchFamily="34" charset="0"/>
                <a:cs typeface="Calibri" panose="020F0502020204030204" pitchFamily="34" charset="0"/>
              </a:rPr>
              <a:t> ise dakika seviyesindeki aralıklarla çalıştırılır.</a:t>
            </a:r>
          </a:p>
          <a:p>
            <a:pPr algn="just"/>
            <a:endParaRPr lang="tr-TR" dirty="0"/>
          </a:p>
        </p:txBody>
      </p:sp>
    </p:spTree>
    <p:extLst>
      <p:ext uri="{BB962C8B-B14F-4D97-AF65-F5344CB8AC3E}">
        <p14:creationId xmlns:p14="http://schemas.microsoft.com/office/powerpoint/2010/main" val="19158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5DAEC2-E61A-4891-B8C5-4A42BA78F4EE}"/>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Planlama</a:t>
            </a:r>
            <a:endParaRPr lang="tr-TR" dirty="0"/>
          </a:p>
        </p:txBody>
      </p:sp>
      <p:sp>
        <p:nvSpPr>
          <p:cNvPr id="3" name="İçerik Yer Tutucusu 2">
            <a:extLst>
              <a:ext uri="{FF2B5EF4-FFF2-40B4-BE49-F238E27FC236}">
                <a16:creationId xmlns:a16="http://schemas.microsoft.com/office/drawing/2014/main" id="{15DF21A0-10AD-43DC-A5E5-0BC6EF7F4C18}"/>
              </a:ext>
            </a:extLst>
          </p:cNvPr>
          <p:cNvSpPr>
            <a:spLocks noGrp="1"/>
          </p:cNvSpPr>
          <p:nvPr>
            <p:ph idx="1"/>
          </p:nvPr>
        </p:nvSpPr>
        <p:spPr/>
        <p:txBody>
          <a:bodyPr>
            <a:normAutofit lnSpcReduction="10000"/>
          </a:bodyPr>
          <a:lstStyle/>
          <a:p>
            <a:pPr marL="0" indent="0" algn="just">
              <a:buNone/>
            </a:pPr>
            <a:r>
              <a:rPr lang="tr-TR" sz="1900" dirty="0" err="1">
                <a:latin typeface="Calibri" panose="020F0502020204030204" pitchFamily="34" charset="0"/>
                <a:cs typeface="Calibri" panose="020F0502020204030204" pitchFamily="34" charset="0"/>
              </a:rPr>
              <a:t>Schedulers</a:t>
            </a:r>
            <a:endParaRPr lang="tr-TR" sz="1900" dirty="0">
              <a:latin typeface="Calibri" panose="020F0502020204030204" pitchFamily="34" charset="0"/>
              <a:cs typeface="Calibri" panose="020F0502020204030204" pitchFamily="34" charset="0"/>
            </a:endParaRPr>
          </a:p>
          <a:p>
            <a:pPr algn="just"/>
            <a:r>
              <a:rPr lang="tr-TR" sz="1900" dirty="0" err="1">
                <a:latin typeface="Calibri" panose="020F0502020204030204" pitchFamily="34" charset="0"/>
                <a:cs typeface="Calibri" panose="020F0502020204030204" pitchFamily="34" charset="0"/>
              </a:rPr>
              <a:t>Process’ler</a:t>
            </a:r>
            <a:r>
              <a:rPr lang="tr-TR" sz="1900" dirty="0">
                <a:latin typeface="Calibri" panose="020F0502020204030204" pitchFamily="34" charset="0"/>
                <a:cs typeface="Calibri" panose="020F0502020204030204" pitchFamily="34" charset="0"/>
              </a:rPr>
              <a:t> I/O-</a:t>
            </a:r>
            <a:r>
              <a:rPr lang="tr-TR" sz="1900" dirty="0" err="1">
                <a:latin typeface="Calibri" panose="020F0502020204030204" pitchFamily="34" charset="0"/>
                <a:cs typeface="Calibri" panose="020F0502020204030204" pitchFamily="34" charset="0"/>
              </a:rPr>
              <a:t>bound</a:t>
            </a:r>
            <a:r>
              <a:rPr lang="tr-TR" sz="1900" dirty="0">
                <a:latin typeface="Calibri" panose="020F0502020204030204" pitchFamily="34" charset="0"/>
                <a:cs typeface="Calibri" panose="020F0502020204030204" pitchFamily="34" charset="0"/>
              </a:rPr>
              <a:t> ve CPU-</a:t>
            </a:r>
            <a:r>
              <a:rPr lang="tr-TR" sz="1900" dirty="0" err="1">
                <a:latin typeface="Calibri" panose="020F0502020204030204" pitchFamily="34" charset="0"/>
                <a:cs typeface="Calibri" panose="020F0502020204030204" pitchFamily="34" charset="0"/>
              </a:rPr>
              <a:t>bound</a:t>
            </a:r>
            <a:r>
              <a:rPr lang="tr-TR" sz="1900" dirty="0">
                <a:latin typeface="Calibri" panose="020F0502020204030204" pitchFamily="34" charset="0"/>
                <a:cs typeface="Calibri" panose="020F0502020204030204" pitchFamily="34" charset="0"/>
              </a:rPr>
              <a:t> olarak iki gruba ayrılır. </a:t>
            </a:r>
          </a:p>
          <a:p>
            <a:pPr algn="just"/>
            <a:r>
              <a:rPr lang="tr-TR" sz="1900" dirty="0">
                <a:latin typeface="Calibri" panose="020F0502020204030204" pitchFamily="34" charset="0"/>
                <a:cs typeface="Calibri" panose="020F0502020204030204" pitchFamily="34" charset="0"/>
              </a:rPr>
              <a:t>I/O-</a:t>
            </a:r>
            <a:r>
              <a:rPr lang="tr-TR" sz="1900" dirty="0" err="1">
                <a:latin typeface="Calibri" panose="020F0502020204030204" pitchFamily="34" charset="0"/>
                <a:cs typeface="Calibri" panose="020F0502020204030204" pitchFamily="34" charset="0"/>
              </a:rPr>
              <a:t>bound</a:t>
            </a:r>
            <a:r>
              <a:rPr lang="tr-TR" sz="1900" dirty="0">
                <a:latin typeface="Calibri" panose="020F0502020204030204" pitchFamily="34" charset="0"/>
                <a:cs typeface="Calibri" panose="020F0502020204030204" pitchFamily="34" charset="0"/>
              </a:rPr>
              <a:t> </a:t>
            </a:r>
            <a:r>
              <a:rPr lang="tr-TR" sz="1900" dirty="0" err="1">
                <a:latin typeface="Calibri" panose="020F0502020204030204" pitchFamily="34" charset="0"/>
                <a:cs typeface="Calibri" panose="020F0502020204030204" pitchFamily="34" charset="0"/>
              </a:rPr>
              <a:t>process’ler</a:t>
            </a:r>
            <a:r>
              <a:rPr lang="tr-TR" sz="1900" dirty="0">
                <a:latin typeface="Calibri" panose="020F0502020204030204" pitchFamily="34" charset="0"/>
                <a:cs typeface="Calibri" panose="020F0502020204030204" pitchFamily="34" charset="0"/>
              </a:rPr>
              <a:t> I/O işlemleri için daha fazla süre ayırırlar.</a:t>
            </a:r>
          </a:p>
          <a:p>
            <a:pPr algn="just"/>
            <a:r>
              <a:rPr lang="tr-TR" sz="1900" dirty="0">
                <a:latin typeface="Calibri" panose="020F0502020204030204" pitchFamily="34" charset="0"/>
                <a:cs typeface="Calibri" panose="020F0502020204030204" pitchFamily="34" charset="0"/>
              </a:rPr>
              <a:t>CPU-</a:t>
            </a:r>
            <a:r>
              <a:rPr lang="tr-TR" sz="1900" dirty="0" err="1">
                <a:latin typeface="Calibri" panose="020F0502020204030204" pitchFamily="34" charset="0"/>
                <a:cs typeface="Calibri" panose="020F0502020204030204" pitchFamily="34" charset="0"/>
              </a:rPr>
              <a:t>bound</a:t>
            </a:r>
            <a:r>
              <a:rPr lang="tr-TR" sz="1900" dirty="0">
                <a:latin typeface="Calibri" panose="020F0502020204030204" pitchFamily="34" charset="0"/>
                <a:cs typeface="Calibri" panose="020F0502020204030204" pitchFamily="34" charset="0"/>
              </a:rPr>
              <a:t> </a:t>
            </a:r>
            <a:r>
              <a:rPr lang="tr-TR" sz="1900" dirty="0" err="1">
                <a:latin typeface="Calibri" panose="020F0502020204030204" pitchFamily="34" charset="0"/>
                <a:cs typeface="Calibri" panose="020F0502020204030204" pitchFamily="34" charset="0"/>
              </a:rPr>
              <a:t>process’ler</a:t>
            </a:r>
            <a:r>
              <a:rPr lang="tr-TR" sz="1900" dirty="0">
                <a:latin typeface="Calibri" panose="020F0502020204030204" pitchFamily="34" charset="0"/>
                <a:cs typeface="Calibri" panose="020F0502020204030204" pitchFamily="34" charset="0"/>
              </a:rPr>
              <a:t> CPU ile hesaplama işlemleri için daha fazla süre ayırırlar.</a:t>
            </a:r>
          </a:p>
          <a:p>
            <a:pPr algn="just"/>
            <a:r>
              <a:rPr lang="tr-TR" sz="1900" dirty="0">
                <a:latin typeface="Calibri" panose="020F0502020204030204" pitchFamily="34" charset="0"/>
                <a:cs typeface="Calibri" panose="020F0502020204030204" pitchFamily="34" charset="0"/>
              </a:rPr>
              <a:t>Eğer tüm </a:t>
            </a:r>
            <a:r>
              <a:rPr lang="tr-TR" sz="1900" dirty="0" err="1">
                <a:latin typeface="Calibri" panose="020F0502020204030204" pitchFamily="34" charset="0"/>
                <a:cs typeface="Calibri" panose="020F0502020204030204" pitchFamily="34" charset="0"/>
              </a:rPr>
              <a:t>process’ler</a:t>
            </a:r>
            <a:r>
              <a:rPr lang="tr-TR" sz="1900" dirty="0">
                <a:latin typeface="Calibri" panose="020F0502020204030204" pitchFamily="34" charset="0"/>
                <a:cs typeface="Calibri" panose="020F0502020204030204" pitchFamily="34" charset="0"/>
              </a:rPr>
              <a:t> I/O-</a:t>
            </a:r>
            <a:r>
              <a:rPr lang="tr-TR" sz="1900" dirty="0" err="1">
                <a:latin typeface="Calibri" panose="020F0502020204030204" pitchFamily="34" charset="0"/>
                <a:cs typeface="Calibri" panose="020F0502020204030204" pitchFamily="34" charset="0"/>
              </a:rPr>
              <a:t>bound</a:t>
            </a:r>
            <a:r>
              <a:rPr lang="tr-TR" sz="1900" dirty="0">
                <a:latin typeface="Calibri" panose="020F0502020204030204" pitchFamily="34" charset="0"/>
                <a:cs typeface="Calibri" panose="020F0502020204030204" pitchFamily="34" charset="0"/>
              </a:rPr>
              <a:t> olursa, hafızadaki </a:t>
            </a:r>
            <a:r>
              <a:rPr lang="tr-TR" sz="1900" dirty="0" err="1">
                <a:latin typeface="Calibri" panose="020F0502020204030204" pitchFamily="34" charset="0"/>
                <a:cs typeface="Calibri" panose="020F0502020204030204" pitchFamily="34" charset="0"/>
              </a:rPr>
              <a:t>ready</a:t>
            </a:r>
            <a:r>
              <a:rPr lang="tr-TR" sz="1900" dirty="0">
                <a:latin typeface="Calibri" panose="020F0502020204030204" pitchFamily="34" charset="0"/>
                <a:cs typeface="Calibri" panose="020F0502020204030204" pitchFamily="34" charset="0"/>
              </a:rPr>
              <a:t> </a:t>
            </a:r>
            <a:r>
              <a:rPr lang="tr-TR" sz="1900" dirty="0" err="1">
                <a:latin typeface="Calibri" panose="020F0502020204030204" pitchFamily="34" charset="0"/>
                <a:cs typeface="Calibri" panose="020F0502020204030204" pitchFamily="34" charset="0"/>
              </a:rPr>
              <a:t>queue</a:t>
            </a:r>
            <a:r>
              <a:rPr lang="tr-TR" sz="1900" dirty="0">
                <a:latin typeface="Calibri" panose="020F0502020204030204" pitchFamily="34" charset="0"/>
                <a:cs typeface="Calibri" panose="020F0502020204030204" pitchFamily="34" charset="0"/>
              </a:rPr>
              <a:t> hemen hemen her zaman boş kalır ve </a:t>
            </a:r>
            <a:r>
              <a:rPr lang="tr-TR" sz="1900" dirty="0" err="1">
                <a:latin typeface="Calibri" panose="020F0502020204030204" pitchFamily="34" charset="0"/>
                <a:cs typeface="Calibri" panose="020F0502020204030204" pitchFamily="34" charset="0"/>
              </a:rPr>
              <a:t>short-term</a:t>
            </a:r>
            <a:r>
              <a:rPr lang="tr-TR" sz="1900" dirty="0">
                <a:latin typeface="Calibri" panose="020F0502020204030204" pitchFamily="34" charset="0"/>
                <a:cs typeface="Calibri" panose="020F0502020204030204" pitchFamily="34" charset="0"/>
              </a:rPr>
              <a:t> </a:t>
            </a:r>
            <a:r>
              <a:rPr lang="tr-TR" sz="1900" dirty="0" err="1">
                <a:latin typeface="Calibri" panose="020F0502020204030204" pitchFamily="34" charset="0"/>
                <a:cs typeface="Calibri" panose="020F0502020204030204" pitchFamily="34" charset="0"/>
              </a:rPr>
              <a:t>scheduler</a:t>
            </a:r>
            <a:r>
              <a:rPr lang="tr-TR" sz="1900" dirty="0">
                <a:latin typeface="Calibri" panose="020F0502020204030204" pitchFamily="34" charset="0"/>
                <a:cs typeface="Calibri" panose="020F0502020204030204" pitchFamily="34" charset="0"/>
              </a:rPr>
              <a:t> çok az çalışır.</a:t>
            </a:r>
          </a:p>
          <a:p>
            <a:pPr algn="just"/>
            <a:r>
              <a:rPr lang="tr-TR" sz="1900" dirty="0">
                <a:latin typeface="Calibri" panose="020F0502020204030204" pitchFamily="34" charset="0"/>
                <a:cs typeface="Calibri" panose="020F0502020204030204" pitchFamily="34" charset="0"/>
              </a:rPr>
              <a:t>Eğer tüm </a:t>
            </a:r>
            <a:r>
              <a:rPr lang="tr-TR" sz="1900" dirty="0" err="1">
                <a:latin typeface="Calibri" panose="020F0502020204030204" pitchFamily="34" charset="0"/>
                <a:cs typeface="Calibri" panose="020F0502020204030204" pitchFamily="34" charset="0"/>
              </a:rPr>
              <a:t>process’ler</a:t>
            </a:r>
            <a:r>
              <a:rPr lang="tr-TR" sz="1900" dirty="0">
                <a:latin typeface="Calibri" panose="020F0502020204030204" pitchFamily="34" charset="0"/>
                <a:cs typeface="Calibri" panose="020F0502020204030204" pitchFamily="34" charset="0"/>
              </a:rPr>
              <a:t> CPU-</a:t>
            </a:r>
            <a:r>
              <a:rPr lang="tr-TR" sz="1900" dirty="0" err="1">
                <a:latin typeface="Calibri" panose="020F0502020204030204" pitchFamily="34" charset="0"/>
                <a:cs typeface="Calibri" panose="020F0502020204030204" pitchFamily="34" charset="0"/>
              </a:rPr>
              <a:t>bound</a:t>
            </a:r>
            <a:r>
              <a:rPr lang="tr-TR" sz="1900" dirty="0">
                <a:latin typeface="Calibri" panose="020F0502020204030204" pitchFamily="34" charset="0"/>
                <a:cs typeface="Calibri" panose="020F0502020204030204" pitchFamily="34" charset="0"/>
              </a:rPr>
              <a:t> olursa, I/O </a:t>
            </a:r>
            <a:r>
              <a:rPr lang="tr-TR" sz="1900" dirty="0" err="1">
                <a:latin typeface="Calibri" panose="020F0502020204030204" pitchFamily="34" charset="0"/>
                <a:cs typeface="Calibri" panose="020F0502020204030204" pitchFamily="34" charset="0"/>
              </a:rPr>
              <a:t>waiting</a:t>
            </a:r>
            <a:r>
              <a:rPr lang="tr-TR" sz="1900" dirty="0">
                <a:latin typeface="Calibri" panose="020F0502020204030204" pitchFamily="34" charset="0"/>
                <a:cs typeface="Calibri" panose="020F0502020204030204" pitchFamily="34" charset="0"/>
              </a:rPr>
              <a:t> </a:t>
            </a:r>
            <a:r>
              <a:rPr lang="tr-TR" sz="1900" dirty="0" err="1">
                <a:latin typeface="Calibri" panose="020F0502020204030204" pitchFamily="34" charset="0"/>
                <a:cs typeface="Calibri" panose="020F0502020204030204" pitchFamily="34" charset="0"/>
              </a:rPr>
              <a:t>queue</a:t>
            </a:r>
            <a:r>
              <a:rPr lang="tr-TR" sz="1900" dirty="0">
                <a:latin typeface="Calibri" panose="020F0502020204030204" pitchFamily="34" charset="0"/>
                <a:cs typeface="Calibri" panose="020F0502020204030204" pitchFamily="34" charset="0"/>
              </a:rPr>
              <a:t> hemen hemen her zaman boş kalır ve cihazlar kullanılmadan boş kalır.</a:t>
            </a:r>
          </a:p>
          <a:p>
            <a:pPr algn="just"/>
            <a:r>
              <a:rPr lang="tr-TR" sz="1900" dirty="0">
                <a:latin typeface="Calibri" panose="020F0502020204030204" pitchFamily="34" charset="0"/>
                <a:cs typeface="Calibri" panose="020F0502020204030204" pitchFamily="34" charset="0"/>
              </a:rPr>
              <a:t>Her iki durumda da sistem dengesiz iş dağılımına sahip olur.</a:t>
            </a:r>
          </a:p>
          <a:p>
            <a:pPr algn="just"/>
            <a:r>
              <a:rPr lang="tr-TR" sz="1900" dirty="0">
                <a:latin typeface="Calibri" panose="020F0502020204030204" pitchFamily="34" charset="0"/>
                <a:cs typeface="Calibri" panose="020F0502020204030204" pitchFamily="34" charset="0"/>
              </a:rPr>
              <a:t>Windows ve Unix işletim sistemlerinde </a:t>
            </a:r>
            <a:r>
              <a:rPr lang="tr-TR" sz="1900" dirty="0" err="1">
                <a:latin typeface="Calibri" panose="020F0502020204030204" pitchFamily="34" charset="0"/>
                <a:cs typeface="Calibri" panose="020F0502020204030204" pitchFamily="34" charset="0"/>
              </a:rPr>
              <a:t>long-term</a:t>
            </a:r>
            <a:r>
              <a:rPr lang="tr-TR" sz="1900" dirty="0">
                <a:latin typeface="Calibri" panose="020F0502020204030204" pitchFamily="34" charset="0"/>
                <a:cs typeface="Calibri" panose="020F0502020204030204" pitchFamily="34" charset="0"/>
              </a:rPr>
              <a:t> </a:t>
            </a:r>
            <a:r>
              <a:rPr lang="tr-TR" sz="1900" dirty="0" err="1">
                <a:latin typeface="Calibri" panose="020F0502020204030204" pitchFamily="34" charset="0"/>
                <a:cs typeface="Calibri" panose="020F0502020204030204" pitchFamily="34" charset="0"/>
              </a:rPr>
              <a:t>scheduler</a:t>
            </a:r>
            <a:r>
              <a:rPr lang="tr-TR" sz="1900" dirty="0">
                <a:latin typeface="Calibri" panose="020F0502020204030204" pitchFamily="34" charset="0"/>
                <a:cs typeface="Calibri" panose="020F0502020204030204" pitchFamily="34" charset="0"/>
              </a:rPr>
              <a:t> bulunmaz ve sadece </a:t>
            </a:r>
            <a:r>
              <a:rPr lang="tr-TR" sz="1900" dirty="0" err="1">
                <a:latin typeface="Calibri" panose="020F0502020204030204" pitchFamily="34" charset="0"/>
                <a:cs typeface="Calibri" panose="020F0502020204030204" pitchFamily="34" charset="0"/>
              </a:rPr>
              <a:t>short-term</a:t>
            </a:r>
            <a:r>
              <a:rPr lang="tr-TR" sz="1900" dirty="0">
                <a:latin typeface="Calibri" panose="020F0502020204030204" pitchFamily="34" charset="0"/>
                <a:cs typeface="Calibri" panose="020F0502020204030204" pitchFamily="34" charset="0"/>
              </a:rPr>
              <a:t> </a:t>
            </a:r>
            <a:r>
              <a:rPr lang="tr-TR" sz="1900" dirty="0" err="1">
                <a:latin typeface="Calibri" panose="020F0502020204030204" pitchFamily="34" charset="0"/>
                <a:cs typeface="Calibri" panose="020F0502020204030204" pitchFamily="34" charset="0"/>
              </a:rPr>
              <a:t>scheduler</a:t>
            </a:r>
            <a:r>
              <a:rPr lang="tr-TR" sz="1900" dirty="0">
                <a:latin typeface="Calibri" panose="020F0502020204030204" pitchFamily="34" charset="0"/>
                <a:cs typeface="Calibri" panose="020F0502020204030204" pitchFamily="34" charset="0"/>
              </a:rPr>
              <a:t> kullanılır.</a:t>
            </a:r>
          </a:p>
          <a:p>
            <a:endParaRPr lang="tr-TR" dirty="0"/>
          </a:p>
        </p:txBody>
      </p:sp>
    </p:spTree>
    <p:extLst>
      <p:ext uri="{BB962C8B-B14F-4D97-AF65-F5344CB8AC3E}">
        <p14:creationId xmlns:p14="http://schemas.microsoft.com/office/powerpoint/2010/main" val="3299592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46C05E-C9BE-4F5F-9A76-29A98EA28BF8}"/>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Planlama</a:t>
            </a:r>
            <a:endParaRPr lang="tr-TR" dirty="0"/>
          </a:p>
        </p:txBody>
      </p:sp>
      <p:sp>
        <p:nvSpPr>
          <p:cNvPr id="3" name="İçerik Yer Tutucusu 2">
            <a:extLst>
              <a:ext uri="{FF2B5EF4-FFF2-40B4-BE49-F238E27FC236}">
                <a16:creationId xmlns:a16="http://schemas.microsoft.com/office/drawing/2014/main" id="{24D0EC6E-DD97-49C4-96FD-98895A25915A}"/>
              </a:ext>
            </a:extLst>
          </p:cNvPr>
          <p:cNvSpPr>
            <a:spLocks noGrp="1"/>
          </p:cNvSpPr>
          <p:nvPr>
            <p:ph idx="1"/>
          </p:nvPr>
        </p:nvSpPr>
        <p:spPr/>
        <p:txBody>
          <a:bodyPr>
            <a:normAutofit fontScale="77500" lnSpcReduction="20000"/>
          </a:bodyPr>
          <a:lstStyle/>
          <a:p>
            <a:pPr marL="0" indent="0" algn="just">
              <a:buNone/>
            </a:pPr>
            <a:r>
              <a:rPr lang="tr-TR" sz="2600" dirty="0" err="1">
                <a:latin typeface="Calibri" panose="020F0502020204030204" pitchFamily="34" charset="0"/>
                <a:cs typeface="Calibri" panose="020F0502020204030204" pitchFamily="34" charset="0"/>
              </a:rPr>
              <a:t>Schedulers</a:t>
            </a:r>
            <a:endParaRPr lang="tr-TR" sz="2600" dirty="0">
              <a:latin typeface="Calibri" panose="020F0502020204030204" pitchFamily="34" charset="0"/>
              <a:cs typeface="Calibri" panose="020F0502020204030204" pitchFamily="34" charset="0"/>
            </a:endParaRPr>
          </a:p>
          <a:p>
            <a:pPr algn="just"/>
            <a:r>
              <a:rPr lang="tr-TR" sz="2600" dirty="0">
                <a:latin typeface="Calibri" panose="020F0502020204030204" pitchFamily="34" charset="0"/>
                <a:cs typeface="Calibri" panose="020F0502020204030204" pitchFamily="34" charset="0"/>
              </a:rPr>
              <a:t>Bazı işletim sistemleri </a:t>
            </a:r>
            <a:r>
              <a:rPr lang="tr-TR" sz="2600" dirty="0" err="1">
                <a:latin typeface="Calibri" panose="020F0502020204030204" pitchFamily="34" charset="0"/>
                <a:cs typeface="Calibri" panose="020F0502020204030204" pitchFamily="34" charset="0"/>
              </a:rPr>
              <a:t>medium-term</a:t>
            </a:r>
            <a:r>
              <a:rPr lang="tr-TR" sz="2600" dirty="0">
                <a:latin typeface="Calibri" panose="020F0502020204030204" pitchFamily="34" charset="0"/>
                <a:cs typeface="Calibri" panose="020F0502020204030204" pitchFamily="34" charset="0"/>
              </a:rPr>
              <a:t> </a:t>
            </a:r>
            <a:r>
              <a:rPr lang="tr-TR" sz="2600" dirty="0" err="1">
                <a:latin typeface="Calibri" panose="020F0502020204030204" pitchFamily="34" charset="0"/>
                <a:cs typeface="Calibri" panose="020F0502020204030204" pitchFamily="34" charset="0"/>
              </a:rPr>
              <a:t>scheduler</a:t>
            </a:r>
            <a:r>
              <a:rPr lang="tr-TR" sz="2600" dirty="0">
                <a:latin typeface="Calibri" panose="020F0502020204030204" pitchFamily="34" charset="0"/>
                <a:cs typeface="Calibri" panose="020F0502020204030204" pitchFamily="34" charset="0"/>
              </a:rPr>
              <a:t> kullanır.</a:t>
            </a:r>
          </a:p>
          <a:p>
            <a:pPr algn="just"/>
            <a:endParaRPr lang="tr-TR" sz="2100" dirty="0">
              <a:latin typeface="Calibri" panose="020F0502020204030204" pitchFamily="34" charset="0"/>
              <a:cs typeface="Calibri" panose="020F0502020204030204" pitchFamily="34" charset="0"/>
            </a:endParaRPr>
          </a:p>
          <a:p>
            <a:pPr algn="just"/>
            <a:endParaRPr lang="tr-TR" sz="2100" dirty="0">
              <a:latin typeface="Calibri" panose="020F0502020204030204" pitchFamily="34" charset="0"/>
              <a:cs typeface="Calibri" panose="020F0502020204030204" pitchFamily="34" charset="0"/>
            </a:endParaRPr>
          </a:p>
          <a:p>
            <a:pPr algn="just"/>
            <a:endParaRPr lang="tr-TR" sz="2100" dirty="0">
              <a:latin typeface="Calibri" panose="020F0502020204030204" pitchFamily="34" charset="0"/>
              <a:cs typeface="Calibri" panose="020F0502020204030204" pitchFamily="34" charset="0"/>
            </a:endParaRPr>
          </a:p>
          <a:p>
            <a:pPr algn="just"/>
            <a:endParaRPr lang="tr-TR" sz="2100" dirty="0">
              <a:latin typeface="Calibri" panose="020F0502020204030204" pitchFamily="34" charset="0"/>
              <a:cs typeface="Calibri" panose="020F0502020204030204" pitchFamily="34" charset="0"/>
            </a:endParaRPr>
          </a:p>
          <a:p>
            <a:pPr algn="just"/>
            <a:endParaRPr lang="tr-TR" sz="2100" dirty="0">
              <a:latin typeface="Calibri" panose="020F0502020204030204" pitchFamily="34" charset="0"/>
              <a:cs typeface="Calibri" panose="020F0502020204030204" pitchFamily="34" charset="0"/>
            </a:endParaRPr>
          </a:p>
          <a:p>
            <a:pPr algn="just"/>
            <a:endParaRPr lang="tr-TR" sz="2100" dirty="0">
              <a:latin typeface="Calibri" panose="020F0502020204030204" pitchFamily="34" charset="0"/>
              <a:cs typeface="Calibri" panose="020F0502020204030204" pitchFamily="34" charset="0"/>
            </a:endParaRPr>
          </a:p>
          <a:p>
            <a:pPr algn="just"/>
            <a:endParaRPr lang="tr-TR" sz="2100" dirty="0">
              <a:latin typeface="Calibri" panose="020F0502020204030204" pitchFamily="34" charset="0"/>
              <a:cs typeface="Calibri" panose="020F0502020204030204" pitchFamily="34" charset="0"/>
            </a:endParaRPr>
          </a:p>
          <a:p>
            <a:pPr algn="just"/>
            <a:endParaRPr lang="tr-TR" sz="2100" dirty="0">
              <a:latin typeface="Calibri" panose="020F0502020204030204" pitchFamily="34" charset="0"/>
              <a:cs typeface="Calibri" panose="020F0502020204030204" pitchFamily="34" charset="0"/>
            </a:endParaRPr>
          </a:p>
          <a:p>
            <a:pPr algn="just"/>
            <a:r>
              <a:rPr lang="tr-TR" sz="2600" dirty="0">
                <a:latin typeface="Calibri" panose="020F0502020204030204" pitchFamily="34" charset="0"/>
                <a:cs typeface="Calibri" panose="020F0502020204030204" pitchFamily="34" charset="0"/>
              </a:rPr>
              <a:t>Hafıza gereksiniminin değişmesi gibi bazı durumlarda, </a:t>
            </a:r>
            <a:r>
              <a:rPr lang="tr-TR" sz="2600" dirty="0" err="1">
                <a:latin typeface="Calibri" panose="020F0502020204030204" pitchFamily="34" charset="0"/>
                <a:cs typeface="Calibri" panose="020F0502020204030204" pitchFamily="34" charset="0"/>
              </a:rPr>
              <a:t>process’ler</a:t>
            </a:r>
            <a:r>
              <a:rPr lang="tr-TR" sz="2600" dirty="0">
                <a:latin typeface="Calibri" panose="020F0502020204030204" pitchFamily="34" charset="0"/>
                <a:cs typeface="Calibri" panose="020F0502020204030204" pitchFamily="34" charset="0"/>
              </a:rPr>
              <a:t> hafızadan atılır ve daha sonra tekrar hafızaya alınır (</a:t>
            </a:r>
            <a:r>
              <a:rPr lang="tr-TR" sz="2600" dirty="0" err="1">
                <a:latin typeface="Calibri" panose="020F0502020204030204" pitchFamily="34" charset="0"/>
                <a:cs typeface="Calibri" panose="020F0502020204030204" pitchFamily="34" charset="0"/>
              </a:rPr>
              <a:t>swapping</a:t>
            </a:r>
            <a:r>
              <a:rPr lang="tr-TR" sz="2600" dirty="0">
                <a:latin typeface="Calibri" panose="020F0502020204030204" pitchFamily="34" charset="0"/>
                <a:cs typeface="Calibri" panose="020F0502020204030204" pitchFamily="34" charset="0"/>
              </a:rPr>
              <a:t>).</a:t>
            </a:r>
          </a:p>
          <a:p>
            <a:endParaRPr lang="tr-TR" sz="1800" b="0" i="0" u="none" strike="noStrike" baseline="0" dirty="0">
              <a:solidFill>
                <a:srgbClr val="000000"/>
              </a:solidFill>
              <a:latin typeface="Calibri" panose="020F0502020204030204" pitchFamily="34" charset="0"/>
            </a:endParaRPr>
          </a:p>
          <a:p>
            <a:endParaRPr lang="tr-TR" dirty="0"/>
          </a:p>
        </p:txBody>
      </p:sp>
      <p:pic>
        <p:nvPicPr>
          <p:cNvPr id="5" name="Resim 4">
            <a:extLst>
              <a:ext uri="{FF2B5EF4-FFF2-40B4-BE49-F238E27FC236}">
                <a16:creationId xmlns:a16="http://schemas.microsoft.com/office/drawing/2014/main" id="{2CB3F404-0C44-4AA0-A77C-B50BF88990FA}"/>
              </a:ext>
            </a:extLst>
          </p:cNvPr>
          <p:cNvPicPr>
            <a:picLocks noChangeAspect="1"/>
          </p:cNvPicPr>
          <p:nvPr/>
        </p:nvPicPr>
        <p:blipFill>
          <a:blip r:embed="rId2"/>
          <a:stretch>
            <a:fillRect/>
          </a:stretch>
        </p:blipFill>
        <p:spPr>
          <a:xfrm>
            <a:off x="2044247" y="2986741"/>
            <a:ext cx="6301212" cy="2299580"/>
          </a:xfrm>
          <a:prstGeom prst="rect">
            <a:avLst/>
          </a:prstGeom>
        </p:spPr>
      </p:pic>
    </p:spTree>
    <p:extLst>
      <p:ext uri="{BB962C8B-B14F-4D97-AF65-F5344CB8AC3E}">
        <p14:creationId xmlns:p14="http://schemas.microsoft.com/office/powerpoint/2010/main" val="821460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DC1D20-A93B-4048-B197-3F8E685B21D5}"/>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Planlama</a:t>
            </a:r>
            <a:endParaRPr lang="tr-TR" dirty="0"/>
          </a:p>
        </p:txBody>
      </p:sp>
      <p:sp>
        <p:nvSpPr>
          <p:cNvPr id="3" name="İçerik Yer Tutucusu 2">
            <a:extLst>
              <a:ext uri="{FF2B5EF4-FFF2-40B4-BE49-F238E27FC236}">
                <a16:creationId xmlns:a16="http://schemas.microsoft.com/office/drawing/2014/main" id="{21273B31-C0C7-456C-9C0B-884E2FC72D6A}"/>
              </a:ext>
            </a:extLst>
          </p:cNvPr>
          <p:cNvSpPr>
            <a:spLocks noGrp="1"/>
          </p:cNvSpPr>
          <p:nvPr>
            <p:ph idx="1"/>
          </p:nvPr>
        </p:nvSpPr>
        <p:spPr/>
        <p:txBody>
          <a:bodyPr>
            <a:normAutofit lnSpcReduction="10000"/>
          </a:bodyPr>
          <a:lstStyle/>
          <a:p>
            <a:pPr marL="0" indent="0" algn="just">
              <a:buNone/>
            </a:pPr>
            <a:r>
              <a:rPr lang="tr-TR" sz="2000" dirty="0" err="1">
                <a:latin typeface="Calibri" panose="020F0502020204030204" pitchFamily="34" charset="0"/>
                <a:cs typeface="Calibri" panose="020F0502020204030204" pitchFamily="34" charset="0"/>
              </a:rPr>
              <a:t>Context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switch</a:t>
            </a:r>
            <a:endParaRPr lang="tr-TR" sz="2000" dirty="0">
              <a:latin typeface="Calibri" panose="020F0502020204030204" pitchFamily="34" charset="0"/>
              <a:cs typeface="Calibri" panose="020F0502020204030204" pitchFamily="34" charset="0"/>
            </a:endParaRPr>
          </a:p>
          <a:p>
            <a:pPr algn="just"/>
            <a:r>
              <a:rPr lang="tr-TR" sz="2000" dirty="0" err="1">
                <a:latin typeface="Calibri" panose="020F0502020204030204" pitchFamily="34" charset="0"/>
                <a:cs typeface="Calibri" panose="020F0502020204030204" pitchFamily="34" charset="0"/>
              </a:rPr>
              <a:t>Interrupt’lar</a:t>
            </a:r>
            <a:r>
              <a:rPr lang="tr-TR" sz="2000" dirty="0">
                <a:latin typeface="Calibri" panose="020F0502020204030204" pitchFamily="34" charset="0"/>
                <a:cs typeface="Calibri" panose="020F0502020204030204" pitchFamily="34" charset="0"/>
              </a:rPr>
              <a:t>, CPU’nun yürütmekte olduğu bir görevden </a:t>
            </a:r>
            <a:r>
              <a:rPr lang="en-US" sz="2000" dirty="0" err="1" smtClean="0">
                <a:latin typeface="Calibri" panose="020F0502020204030204" pitchFamily="34" charset="0"/>
                <a:cs typeface="Calibri" panose="020F0502020204030204" pitchFamily="34" charset="0"/>
              </a:rPr>
              <a:t>dolayı</a:t>
            </a:r>
            <a:r>
              <a:rPr lang="en-US" sz="2000" dirty="0" smtClean="0">
                <a:latin typeface="Calibri" panose="020F0502020204030204" pitchFamily="34" charset="0"/>
                <a:cs typeface="Calibri" panose="020F0502020204030204" pitchFamily="34" charset="0"/>
              </a:rPr>
              <a:t> </a:t>
            </a:r>
            <a:r>
              <a:rPr lang="tr-TR" sz="2000" dirty="0" smtClean="0">
                <a:latin typeface="Calibri" panose="020F0502020204030204" pitchFamily="34" charset="0"/>
                <a:cs typeface="Calibri" panose="020F0502020204030204" pitchFamily="34" charset="0"/>
              </a:rPr>
              <a:t>işletim </a:t>
            </a:r>
            <a:r>
              <a:rPr lang="tr-TR" sz="2000" dirty="0">
                <a:latin typeface="Calibri" panose="020F0502020204030204" pitchFamily="34" charset="0"/>
                <a:cs typeface="Calibri" panose="020F0502020204030204" pitchFamily="34" charset="0"/>
              </a:rPr>
              <a:t>sisteminin </a:t>
            </a:r>
            <a:r>
              <a:rPr lang="tr-TR" sz="2000" dirty="0" err="1">
                <a:latin typeface="Calibri" panose="020F0502020204030204" pitchFamily="34" charset="0"/>
                <a:cs typeface="Calibri" panose="020F0502020204030204" pitchFamily="34" charset="0"/>
              </a:rPr>
              <a:t>kernel</a:t>
            </a:r>
            <a:r>
              <a:rPr lang="tr-TR" sz="2000" dirty="0">
                <a:latin typeface="Calibri" panose="020F0502020204030204" pitchFamily="34" charset="0"/>
                <a:cs typeface="Calibri" panose="020F0502020204030204" pitchFamily="34" charset="0"/>
              </a:rPr>
              <a:t> fonksiyonuna geçmesine neden olurlar.</a:t>
            </a: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interrupt</a:t>
            </a:r>
            <a:r>
              <a:rPr lang="tr-TR" sz="2000" dirty="0">
                <a:latin typeface="Calibri" panose="020F0502020204030204" pitchFamily="34" charset="0"/>
                <a:cs typeface="Calibri" panose="020F0502020204030204" pitchFamily="34" charset="0"/>
              </a:rPr>
              <a:t> gerçekleştiğinde, mevcut konfigürasyon (</a:t>
            </a:r>
            <a:r>
              <a:rPr lang="tr-TR" sz="2000" dirty="0" err="1">
                <a:latin typeface="Calibri" panose="020F0502020204030204" pitchFamily="34" charset="0"/>
                <a:cs typeface="Calibri" panose="020F0502020204030204" pitchFamily="34" charset="0"/>
              </a:rPr>
              <a:t>context</a:t>
            </a:r>
            <a:r>
              <a:rPr lang="tr-TR" sz="2000" dirty="0">
                <a:latin typeface="Calibri" panose="020F0502020204030204" pitchFamily="34" charset="0"/>
                <a:cs typeface="Calibri" panose="020F0502020204030204" pitchFamily="34" charset="0"/>
              </a:rPr>
              <a:t>) saklanır ve geri dönüldüğünde yeniden aynı içeriğe dönülerek devam edilir.</a:t>
            </a:r>
          </a:p>
          <a:p>
            <a:pPr algn="just"/>
            <a:r>
              <a:rPr lang="en-US" sz="2000" dirty="0">
                <a:latin typeface="Calibri" panose="020F0502020204030204" pitchFamily="34" charset="0"/>
                <a:cs typeface="Calibri" panose="020F0502020204030204" pitchFamily="34" charset="0"/>
              </a:rPr>
              <a:t>Bir process </a:t>
            </a:r>
            <a:r>
              <a:rPr lang="en-US" sz="2000" dirty="0" err="1">
                <a:latin typeface="Calibri" panose="020F0502020204030204" pitchFamily="34" charset="0"/>
                <a:cs typeface="Calibri" panose="020F0502020204030204" pitchFamily="34" charset="0"/>
              </a:rPr>
              <a:t>için</a:t>
            </a:r>
            <a:r>
              <a:rPr lang="en-US" sz="2000" dirty="0">
                <a:latin typeface="Calibri" panose="020F0502020204030204" pitchFamily="34" charset="0"/>
                <a:cs typeface="Calibri" panose="020F0502020204030204" pitchFamily="34" charset="0"/>
              </a:rPr>
              <a:t> context, program control block (PCB) </a:t>
            </a:r>
            <a:r>
              <a:rPr lang="en-US" sz="2000" dirty="0" err="1">
                <a:latin typeface="Calibri" panose="020F0502020204030204" pitchFamily="34" charset="0"/>
                <a:cs typeface="Calibri" panose="020F0502020204030204" pitchFamily="34" charset="0"/>
              </a:rPr>
              <a:t>içerisinde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saklanır</a:t>
            </a:r>
            <a:r>
              <a:rPr lang="en-US" sz="2000" dirty="0">
                <a:latin typeface="Calibri" panose="020F0502020204030204" pitchFamily="34" charset="0"/>
                <a:cs typeface="Calibri" panose="020F0502020204030204" pitchFamily="34" charset="0"/>
              </a:rPr>
              <a:t>.</a:t>
            </a:r>
          </a:p>
          <a:p>
            <a:pPr algn="just"/>
            <a:r>
              <a:rPr lang="tr-TR" sz="2000" dirty="0" err="1">
                <a:latin typeface="Calibri" panose="020F0502020204030204" pitchFamily="34" charset="0"/>
                <a:cs typeface="Calibri" panose="020F0502020204030204" pitchFamily="34" charset="0"/>
              </a:rPr>
              <a:t>Context</a:t>
            </a:r>
            <a:r>
              <a:rPr lang="tr-TR" sz="2000" dirty="0">
                <a:latin typeface="Calibri" panose="020F0502020204030204" pitchFamily="34" charset="0"/>
                <a:cs typeface="Calibri" panose="020F0502020204030204" pitchFamily="34" charset="0"/>
              </a:rPr>
              <a:t>, CPU </a:t>
            </a:r>
            <a:r>
              <a:rPr lang="tr-TR" sz="2000" dirty="0" err="1">
                <a:latin typeface="Calibri" panose="020F0502020204030204" pitchFamily="34" charset="0"/>
                <a:cs typeface="Calibri" panose="020F0502020204030204" pitchFamily="34" charset="0"/>
              </a:rPr>
              <a:t>register’larının</a:t>
            </a:r>
            <a:r>
              <a:rPr lang="tr-TR" sz="2000" dirty="0">
                <a:latin typeface="Calibri" panose="020F0502020204030204" pitchFamily="34" charset="0"/>
                <a:cs typeface="Calibri" panose="020F0502020204030204" pitchFamily="34" charset="0"/>
              </a:rPr>
              <a:t> değerleri, hafıza yönetim bilgileri,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state</a:t>
            </a:r>
            <a:r>
              <a:rPr lang="tr-TR" sz="2000" dirty="0">
                <a:latin typeface="Calibri" panose="020F0502020204030204" pitchFamily="34" charset="0"/>
                <a:cs typeface="Calibri" panose="020F0502020204030204" pitchFamily="34" charset="0"/>
              </a:rPr>
              <a:t> bilgisini içerir.</a:t>
            </a:r>
          </a:p>
          <a:p>
            <a:pPr algn="just"/>
            <a:r>
              <a:rPr lang="en-US" sz="2000" dirty="0" err="1">
                <a:latin typeface="Calibri" panose="020F0502020204030204" pitchFamily="34" charset="0"/>
                <a:cs typeface="Calibri" panose="020F0502020204030204" pitchFamily="34" charset="0"/>
              </a:rPr>
              <a:t>CPU’nun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bir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process’ten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başka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bir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process’e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geçmesine</a:t>
            </a:r>
            <a:r>
              <a:rPr lang="en-US" sz="2000" dirty="0">
                <a:latin typeface="Calibri" panose="020F0502020204030204" pitchFamily="34" charset="0"/>
                <a:cs typeface="Calibri" panose="020F0502020204030204" pitchFamily="34" charset="0"/>
              </a:rPr>
              <a:t> context switch </a:t>
            </a:r>
            <a:r>
              <a:rPr lang="en-US" sz="2000" dirty="0" err="1">
                <a:latin typeface="Calibri" panose="020F0502020204030204" pitchFamily="34" charset="0"/>
                <a:cs typeface="Calibri" panose="020F0502020204030204" pitchFamily="34" charset="0"/>
              </a:rPr>
              <a:t>denilmektedir</a:t>
            </a:r>
            <a:r>
              <a:rPr lang="en-US" sz="2000" dirty="0">
                <a:latin typeface="Calibri" panose="020F0502020204030204" pitchFamily="34" charset="0"/>
                <a:cs typeface="Calibri" panose="020F0502020204030204" pitchFamily="34" charset="0"/>
              </a:rPr>
              <a:t>.</a:t>
            </a:r>
          </a:p>
          <a:p>
            <a:pPr algn="just"/>
            <a:r>
              <a:rPr lang="tr-TR" sz="2000" dirty="0" err="1">
                <a:latin typeface="Calibri" panose="020F0502020204030204" pitchFamily="34" charset="0"/>
                <a:cs typeface="Calibri" panose="020F0502020204030204" pitchFamily="34" charset="0"/>
              </a:rPr>
              <a:t>Context</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switch</a:t>
            </a:r>
            <a:r>
              <a:rPr lang="tr-TR" sz="2000" dirty="0">
                <a:latin typeface="Calibri" panose="020F0502020204030204" pitchFamily="34" charset="0"/>
                <a:cs typeface="Calibri" panose="020F0502020204030204" pitchFamily="34" charset="0"/>
              </a:rPr>
              <a:t> süresi, bir iş üretilmediği için </a:t>
            </a:r>
            <a:r>
              <a:rPr lang="tr-TR" sz="2000" dirty="0" err="1">
                <a:latin typeface="Calibri" panose="020F0502020204030204" pitchFamily="34" charset="0"/>
                <a:cs typeface="Calibri" panose="020F0502020204030204" pitchFamily="34" charset="0"/>
              </a:rPr>
              <a:t>overhead</a:t>
            </a:r>
            <a:r>
              <a:rPr lang="tr-TR" sz="2000" dirty="0">
                <a:latin typeface="Calibri" panose="020F0502020204030204" pitchFamily="34" charset="0"/>
                <a:cs typeface="Calibri" panose="020F0502020204030204" pitchFamily="34" charset="0"/>
              </a:rPr>
              <a:t> olarak adlandırılır ve genellikle birkaç milisaniyedir.</a:t>
            </a:r>
          </a:p>
          <a:p>
            <a:pPr algn="just"/>
            <a:endParaRPr lang="tr-TR" dirty="0"/>
          </a:p>
        </p:txBody>
      </p:sp>
    </p:spTree>
    <p:extLst>
      <p:ext uri="{BB962C8B-B14F-4D97-AF65-F5344CB8AC3E}">
        <p14:creationId xmlns:p14="http://schemas.microsoft.com/office/powerpoint/2010/main" val="1568013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58D284-4A1A-4E68-AD9A-7FA32DB9159A}"/>
              </a:ext>
            </a:extLst>
          </p:cNvPr>
          <p:cNvSpPr>
            <a:spLocks noGrp="1"/>
          </p:cNvSpPr>
          <p:nvPr>
            <p:ph type="title"/>
          </p:nvPr>
        </p:nvSpPr>
        <p:spPr/>
        <p:txBody>
          <a:bodyPr/>
          <a:lstStyle/>
          <a:p>
            <a:r>
              <a:rPr lang="tr-TR" dirty="0">
                <a:latin typeface="Calibri" panose="020F0502020204030204" pitchFamily="34" charset="0"/>
              </a:rPr>
              <a:t>Proses</a:t>
            </a:r>
            <a:r>
              <a:rPr lang="tr-TR" dirty="0"/>
              <a:t> </a:t>
            </a:r>
            <a:r>
              <a:rPr lang="tr-TR" dirty="0">
                <a:latin typeface="Calibri" panose="020F0502020204030204" pitchFamily="34" charset="0"/>
              </a:rPr>
              <a:t>İşlemleri</a:t>
            </a:r>
          </a:p>
        </p:txBody>
      </p:sp>
      <p:sp>
        <p:nvSpPr>
          <p:cNvPr id="3" name="İçerik Yer Tutucusu 2">
            <a:extLst>
              <a:ext uri="{FF2B5EF4-FFF2-40B4-BE49-F238E27FC236}">
                <a16:creationId xmlns:a16="http://schemas.microsoft.com/office/drawing/2014/main" id="{3FD2D1F2-B89D-45F1-83F2-698233C80FC5}"/>
              </a:ext>
            </a:extLst>
          </p:cNvPr>
          <p:cNvSpPr>
            <a:spLocks noGrp="1"/>
          </p:cNvSpPr>
          <p:nvPr>
            <p:ph idx="1"/>
          </p:nvPr>
        </p:nvSpPr>
        <p:spPr/>
        <p:txBody>
          <a:bodyPr>
            <a:normAutofit/>
          </a:bodyPr>
          <a:lstStyle/>
          <a:p>
            <a:pPr marL="0" indent="0" algn="just">
              <a:buNone/>
            </a:pP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smtClean="0">
                <a:latin typeface="Calibri" panose="020F0502020204030204" pitchFamily="34" charset="0"/>
                <a:cs typeface="Calibri" panose="020F0502020204030204" pitchFamily="34" charset="0"/>
              </a:rPr>
              <a:t>creation</a:t>
            </a:r>
            <a:r>
              <a:rPr lang="tr-TR" sz="2000" dirty="0" smtClean="0">
                <a:latin typeface="Calibri" panose="020F0502020204030204" pitchFamily="34" charset="0"/>
                <a:cs typeface="Calibri" panose="020F0502020204030204" pitchFamily="34" charset="0"/>
              </a:rPr>
              <a:t> (oluşturma)</a:t>
            </a:r>
            <a:endParaRPr lang="tr-TR" sz="2000" dirty="0">
              <a:latin typeface="Calibri" panose="020F0502020204030204" pitchFamily="34" charset="0"/>
              <a:cs typeface="Calibri" panose="020F0502020204030204" pitchFamily="34" charset="0"/>
            </a:endParaRPr>
          </a:p>
          <a:p>
            <a:pPr algn="just"/>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dinamik olarak oluşturulurlar ve silinirler.</a:t>
            </a:r>
          </a:p>
          <a:p>
            <a:pPr algn="just"/>
            <a:r>
              <a:rPr lang="tr-TR" sz="2000" dirty="0">
                <a:latin typeface="Calibri" panose="020F0502020204030204" pitchFamily="34" charset="0"/>
                <a:cs typeface="Calibri" panose="020F0502020204030204" pitchFamily="34" charset="0"/>
              </a:rPr>
              <a:t>Bir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çalışması sırasında birkaç tane başka </a:t>
            </a:r>
            <a:r>
              <a:rPr lang="tr-TR" sz="2000" dirty="0" err="1">
                <a:latin typeface="Calibri" panose="020F0502020204030204" pitchFamily="34" charset="0"/>
                <a:cs typeface="Calibri" panose="020F0502020204030204" pitchFamily="34" charset="0"/>
              </a:rPr>
              <a:t>process’i</a:t>
            </a:r>
            <a:r>
              <a:rPr lang="tr-TR" sz="2000" dirty="0">
                <a:latin typeface="Calibri" panose="020F0502020204030204" pitchFamily="34" charset="0"/>
                <a:cs typeface="Calibri" panose="020F0502020204030204" pitchFamily="34" charset="0"/>
              </a:rPr>
              <a:t> çalıştırabilir.</a:t>
            </a:r>
          </a:p>
          <a:p>
            <a:pPr algn="just"/>
            <a:r>
              <a:rPr lang="tr-TR" sz="2000" dirty="0">
                <a:latin typeface="Calibri" panose="020F0502020204030204" pitchFamily="34" charset="0"/>
                <a:cs typeface="Calibri" panose="020F0502020204030204" pitchFamily="34" charset="0"/>
              </a:rPr>
              <a:t>Çağıran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parent</a:t>
            </a:r>
            <a:r>
              <a:rPr lang="tr-TR" sz="2000" dirty="0">
                <a:latin typeface="Calibri" panose="020F0502020204030204" pitchFamily="34" charset="0"/>
                <a:cs typeface="Calibri" panose="020F0502020204030204" pitchFamily="34" charset="0"/>
              </a:rPr>
              <a:t>, yeni oluşturulan </a:t>
            </a:r>
            <a:r>
              <a:rPr lang="tr-TR" sz="2000" dirty="0" err="1" smtClean="0">
                <a:latin typeface="Calibri" panose="020F0502020204030204" pitchFamily="34" charset="0"/>
                <a:cs typeface="Calibri" panose="020F0502020204030204" pitchFamily="34" charset="0"/>
              </a:rPr>
              <a:t>process</a:t>
            </a:r>
            <a:r>
              <a:rPr lang="tr-TR" sz="2000" dirty="0" smtClean="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child</a:t>
            </a:r>
            <a:r>
              <a:rPr lang="tr-TR" sz="2000" dirty="0">
                <a:latin typeface="Calibri" panose="020F0502020204030204" pitchFamily="34" charset="0"/>
                <a:cs typeface="Calibri" panose="020F0502020204030204" pitchFamily="34" charset="0"/>
              </a:rPr>
              <a:t> olarak adlandırılır.</a:t>
            </a:r>
          </a:p>
          <a:p>
            <a:pPr algn="just"/>
            <a:r>
              <a:rPr lang="tr-TR" sz="2000" dirty="0">
                <a:latin typeface="Calibri" panose="020F0502020204030204" pitchFamily="34" charset="0"/>
                <a:cs typeface="Calibri" panose="020F0502020204030204" pitchFamily="34" charset="0"/>
              </a:rPr>
              <a:t>Unix, Linux ve Windows gibi işletim sistemleri, her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için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identifier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pid</a:t>
            </a:r>
            <a:r>
              <a:rPr lang="tr-TR" sz="2000" dirty="0">
                <a:latin typeface="Calibri" panose="020F0502020204030204" pitchFamily="34" charset="0"/>
                <a:cs typeface="Calibri" panose="020F0502020204030204" pitchFamily="34" charset="0"/>
              </a:rPr>
              <a:t>) değeri atarlar.</a:t>
            </a:r>
          </a:p>
          <a:p>
            <a:pPr algn="just"/>
            <a:r>
              <a:rPr lang="tr-TR" sz="2000" dirty="0">
                <a:latin typeface="Calibri" panose="020F0502020204030204" pitchFamily="34" charset="0"/>
                <a:cs typeface="Calibri" panose="020F0502020204030204" pitchFamily="34" charset="0"/>
              </a:rPr>
              <a:t>Her </a:t>
            </a:r>
            <a:r>
              <a:rPr lang="tr-TR" sz="2000" dirty="0" err="1">
                <a:latin typeface="Calibri" panose="020F0502020204030204" pitchFamily="34" charset="0"/>
                <a:cs typeface="Calibri" panose="020F0502020204030204" pitchFamily="34" charset="0"/>
              </a:rPr>
              <a:t>process</a:t>
            </a:r>
            <a:r>
              <a:rPr lang="tr-TR" sz="2000" dirty="0">
                <a:latin typeface="Calibri" panose="020F0502020204030204" pitchFamily="34" charset="0"/>
                <a:cs typeface="Calibri" panose="020F0502020204030204" pitchFamily="34" charset="0"/>
              </a:rPr>
              <a:t> için atanan değer tekildir (</a:t>
            </a:r>
            <a:r>
              <a:rPr lang="tr-TR" sz="2000" dirty="0" err="1">
                <a:latin typeface="Calibri" panose="020F0502020204030204" pitchFamily="34" charset="0"/>
                <a:cs typeface="Calibri" panose="020F0502020204030204" pitchFamily="34" charset="0"/>
              </a:rPr>
              <a:t>unique</a:t>
            </a:r>
            <a:r>
              <a:rPr lang="tr-TR" sz="2000" dirty="0">
                <a:latin typeface="Calibri" panose="020F0502020204030204" pitchFamily="34" charset="0"/>
                <a:cs typeface="Calibri" panose="020F0502020204030204" pitchFamily="34" charset="0"/>
              </a:rPr>
              <a:t>) ve </a:t>
            </a:r>
            <a:r>
              <a:rPr lang="tr-TR" sz="2000" dirty="0" err="1">
                <a:latin typeface="Calibri" panose="020F0502020204030204" pitchFamily="34" charset="0"/>
                <a:cs typeface="Calibri" panose="020F0502020204030204" pitchFamily="34" charset="0"/>
              </a:rPr>
              <a:t>process’e</a:t>
            </a:r>
            <a:r>
              <a:rPr lang="tr-TR" sz="2000" dirty="0">
                <a:latin typeface="Calibri" panose="020F0502020204030204" pitchFamily="34" charset="0"/>
                <a:cs typeface="Calibri" panose="020F0502020204030204" pitchFamily="34" charset="0"/>
              </a:rPr>
              <a:t> erişim için kullanılır.</a:t>
            </a:r>
          </a:p>
          <a:p>
            <a:pPr algn="just"/>
            <a:endParaRPr lang="tr-TR" sz="3200" dirty="0"/>
          </a:p>
        </p:txBody>
      </p:sp>
    </p:spTree>
    <p:extLst>
      <p:ext uri="{BB962C8B-B14F-4D97-AF65-F5344CB8AC3E}">
        <p14:creationId xmlns:p14="http://schemas.microsoft.com/office/powerpoint/2010/main" val="2788722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5182</TotalTime>
  <Words>2164</Words>
  <Application>Microsoft Office PowerPoint</Application>
  <PresentationFormat>Geniş ekran</PresentationFormat>
  <Paragraphs>215</Paragraphs>
  <Slides>39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39</vt:i4>
      </vt:variant>
    </vt:vector>
  </HeadingPairs>
  <TitlesOfParts>
    <vt:vector size="43" baseType="lpstr">
      <vt:lpstr>Arial</vt:lpstr>
      <vt:lpstr>Calibri</vt:lpstr>
      <vt:lpstr>Trebuchet MS</vt:lpstr>
      <vt:lpstr>Berlin</vt:lpstr>
      <vt:lpstr>Bilgisayar İşletim Sistemleri </vt:lpstr>
      <vt:lpstr>Proses Planlama</vt:lpstr>
      <vt:lpstr>Proses Planlama</vt:lpstr>
      <vt:lpstr>Proses Planlama</vt:lpstr>
      <vt:lpstr>Proses Planlama</vt:lpstr>
      <vt:lpstr>Proses Planlama</vt:lpstr>
      <vt:lpstr>Proses Planlama</vt:lpstr>
      <vt:lpstr>Proses Planlama</vt:lpstr>
      <vt:lpstr>Proses İşlemleri</vt:lpstr>
      <vt:lpstr>Proses İşlemleri</vt:lpstr>
      <vt:lpstr>Proses İşlemleri</vt:lpstr>
      <vt:lpstr>Proses İşlemleri</vt:lpstr>
      <vt:lpstr>Zombie Proses</vt:lpstr>
      <vt:lpstr>Proses İşlemleri</vt:lpstr>
      <vt:lpstr>Proses İşlemleri</vt:lpstr>
      <vt:lpstr>Process’ler arası  iletişim</vt:lpstr>
      <vt:lpstr>Process’ler arası  iletişim</vt:lpstr>
      <vt:lpstr>Process’ler arası  iletişim</vt:lpstr>
      <vt:lpstr>Process’ler arası  iletişim</vt:lpstr>
      <vt:lpstr>Process’ler arası  iletişim</vt:lpstr>
      <vt:lpstr> İstemci-sunucu sistemlerde iletişim </vt:lpstr>
      <vt:lpstr>İstemci-sunucu sistemlerde iletişim</vt:lpstr>
      <vt:lpstr>İstemci-sunucu sistemlerde iletişim</vt:lpstr>
      <vt:lpstr>İstemci-sunucu sistemlerde iletişim</vt:lpstr>
      <vt:lpstr>İstemci-sunucu sistemlerde iletişim</vt:lpstr>
      <vt:lpstr>İstemci-sunucu sistemlerde iletişim</vt:lpstr>
      <vt:lpstr>Thread (İş parçacığı-İplik)</vt:lpstr>
      <vt:lpstr>Thread</vt:lpstr>
      <vt:lpstr>Thread</vt:lpstr>
      <vt:lpstr>Thread</vt:lpstr>
      <vt:lpstr>Thread</vt:lpstr>
      <vt:lpstr>Thread</vt:lpstr>
      <vt:lpstr>Thread’lerin sağladığı faydalar</vt:lpstr>
      <vt:lpstr>Thread’lerin sağladığı faydalar</vt:lpstr>
      <vt:lpstr>Multi-core programlama</vt:lpstr>
      <vt:lpstr>Multicore programlama</vt:lpstr>
      <vt:lpstr>Multicore programlama</vt:lpstr>
      <vt:lpstr>Multicore programlamanın zorlukları</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 Bilgin</cp:lastModifiedBy>
  <cp:revision>107</cp:revision>
  <dcterms:created xsi:type="dcterms:W3CDTF">2020-09-30T21:00:45Z</dcterms:created>
  <dcterms:modified xsi:type="dcterms:W3CDTF">2023-03-21T08:40:36Z</dcterms:modified>
</cp:coreProperties>
</file>