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258" r:id="rId3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16.04.2024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7.Hafta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D70267-3C6F-4F7F-873C-A4387F80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önemli terimler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22081A-CA86-4AF6-A5ED-77B5338F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Yarış</a:t>
            </a:r>
          </a:p>
          <a:p>
            <a:r>
              <a:rPr lang="tr-TR" dirty="0"/>
              <a:t>Aynı ortak verilere erişen prosesler </a:t>
            </a:r>
          </a:p>
          <a:p>
            <a:pPr marL="0" indent="0">
              <a:buNone/>
            </a:pPr>
            <a:r>
              <a:rPr lang="tr-TR" dirty="0"/>
              <a:t>►Sonuç, proseslerin çalışma hızına ve sıralarına bağlı </a:t>
            </a:r>
          </a:p>
          <a:p>
            <a:pPr marL="0" indent="0">
              <a:buNone/>
            </a:pPr>
            <a:r>
              <a:rPr lang="tr-TR" dirty="0"/>
              <a:t>►Farklı çalışmalarda farklı sonuçlar üretilebilir </a:t>
            </a:r>
          </a:p>
          <a:p>
            <a:pPr marL="0" indent="0">
              <a:buNone/>
            </a:pPr>
            <a:r>
              <a:rPr lang="tr-TR" dirty="0"/>
              <a:t>⇒ yarış durumu</a:t>
            </a:r>
          </a:p>
        </p:txBody>
      </p:sp>
    </p:spTree>
    <p:extLst>
      <p:ext uri="{BB962C8B-B14F-4D97-AF65-F5344CB8AC3E}">
        <p14:creationId xmlns:p14="http://schemas.microsoft.com/office/powerpoint/2010/main" val="131725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65D2B9-1798-4700-88D9-BCF71C6A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önemli terimler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B9EBAA-5770-40B8-A7D2-24F0E867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Açlık</a:t>
            </a:r>
          </a:p>
          <a:p>
            <a:r>
              <a:rPr lang="tr-TR" dirty="0"/>
              <a:t>Aynı kaynakları kullanan prosesler </a:t>
            </a:r>
          </a:p>
          <a:p>
            <a:pPr marL="0" indent="0">
              <a:buNone/>
            </a:pPr>
            <a:r>
              <a:rPr lang="tr-TR" dirty="0"/>
              <a:t>►Bazı proseslerin bekledikleri kaynaklara hiç erişememe durumu ►Bekleyen prosesler sonsuz beklemeye girebilir </a:t>
            </a:r>
          </a:p>
          <a:p>
            <a:pPr marL="0" indent="0">
              <a:buNone/>
            </a:pPr>
            <a:r>
              <a:rPr lang="tr-TR" dirty="0"/>
              <a:t>⇒ açlık</a:t>
            </a:r>
          </a:p>
        </p:txBody>
      </p:sp>
    </p:spTree>
    <p:extLst>
      <p:ext uri="{BB962C8B-B14F-4D97-AF65-F5344CB8AC3E}">
        <p14:creationId xmlns:p14="http://schemas.microsoft.com/office/powerpoint/2010/main" val="17736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220BBC-48E7-4014-A725-350B4D96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senkronizasyonu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AA4715-083B-411E-95E7-65FD60C0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Aynı değişkene çok sayıda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erişmesi durumunda sonuç değer erişim sırasına bağlı olarak değişecektir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race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Paylaşılan bir değişkene aynı anda sadece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erişimi sağlanmak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zorundadır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Günümüzde işletim sistemlerinin farklı kısımlarındaki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aynı veriye erişiminde senkronizasyon yapılmak zorundadır.</a:t>
            </a:r>
          </a:p>
          <a:p>
            <a:pPr algn="just"/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Multi-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işlemcilerde çalışan 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multi-thread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uygulamalarda 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senkronizasyonu yapılmak zorundadır.</a:t>
            </a:r>
          </a:p>
          <a:p>
            <a:pPr marL="0" indent="0" algn="just">
              <a:buNone/>
            </a:pPr>
            <a:r>
              <a:rPr lang="tr-TR" sz="1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tr-TR" sz="19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Race</a:t>
            </a:r>
            <a:r>
              <a:rPr lang="tr-TR" sz="1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1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terimi iki bağımsız eş sürecin (</a:t>
            </a:r>
            <a:r>
              <a:rPr lang="tr-TR" sz="19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aynı kaynak üzerine aynı zaman diliminde erişmeye çalışması sonucu bir sürecin diğerinden önce o kaynağa erişip farklı sonuçlar üretmesine yol açan durumu tanımlamaktadır.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023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927FCB-7897-4390-B686-F698F52B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bölüm problemi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3D8CFA-572F-473A-B659-DFFC71B7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sistem, {P</a:t>
            </a:r>
            <a:r>
              <a:rPr lang="tr-TR" sz="19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tr-TR" sz="19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…, P</a:t>
            </a:r>
            <a:r>
              <a:rPr lang="tr-TR" sz="19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} şeklinde  n tane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sahip olsun.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ortak değişkenler, tablolar veya dosyalar üzerinde işlem yapan kritik bölüme (</a:t>
            </a:r>
            <a:r>
              <a:rPr lang="tr-TR" sz="1600" dirty="0"/>
              <a:t> Program kodunun, paylaşılan kaynaklar üzerinde işlem yapılan kısmı)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sahip olabilir.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kendi kritik bölümünü çalıştırırken diğer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kendi kritik bölümlerini çalıştırmamaları zorunludur.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Kullanılan protokoller ile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bölümüne girmek için izin istemektedir.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Kritik bölümden sonra çıkış bölümü de yer alabilir.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Örnekte,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entry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giriş izni için kullanılır.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A01AD1-0264-40F4-8069-BFBF45CC2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633" y="3841406"/>
            <a:ext cx="2209046" cy="226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52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296F55-2F8D-4AFB-A051-B7843C10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bölüm problemi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E134F2-9804-4063-8B83-520FE4EB8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Kritik bölüm probleminin çözümü aşağıdaki üç gereksinimi sağlamak zorundadır:</a:t>
            </a:r>
          </a:p>
          <a:p>
            <a:pPr lvl="1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(karşılıklı dışlama):Bir  Pi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kritik bölümünü çalıştırıyorsa diğer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hiç birisi kritik bölümlerini çalıştıramazlar.</a:t>
            </a:r>
          </a:p>
          <a:p>
            <a:pPr lvl="1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: Hiçbir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kritik bölümünü çalıştırmıyorsa, kritik bölüme girmek isteyenlerden (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remainder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çalıştırmayanlar arasından) bir tanesinin kritik bölüme girmesine izin verilir. </a:t>
            </a:r>
          </a:p>
          <a:p>
            <a:pPr lvl="1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Bounded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(sınırlı bekleme): Bir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giriş izni istedikten sonra ve izin verildikten önceki aralıkta, kritik bölüme giriş izni verilen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sayısının sınır değeri vardır. Yani kritik bölgeye girmek isteyen bir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process'in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bekleme süresi sınırlandırılmalıdır.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sisteminde açık durumdaki tüm dosya listesi için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veri yapısı oluşturulur.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İki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aynı anda dosya açma veya kapatma işlemi yaptığında bu listeye erişmeleri gerekir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race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1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FD1B48-AFA5-489F-BC64-DCFC23FD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bölüm problemi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E69158-D2D9-4540-936E-424ED6DE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Hafıza tahsis edilmesi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gibi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işlemler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race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içeren örneklerdir.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Kritik bölüm yönetimi için iki yaklaşım vardır:</a:t>
            </a:r>
          </a:p>
          <a:p>
            <a:pPr lvl="1" algn="just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kernel:Bir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mode’da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çalışırken sonsuz öncelikli (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) olabilir.</a:t>
            </a:r>
          </a:p>
          <a:p>
            <a:pPr lvl="1" algn="just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: Bir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mode’da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çalışırken sonsuz öncelikli olamaz, onun yerine bir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kernel-function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çalışır.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veri yapıları üzerinde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race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oluşturmaz, aynı anda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içinde aktif durumdadır.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tr-TR" sz="1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tr-TR" sz="1600" dirty="0">
                <a:solidFill>
                  <a:srgbClr val="FF0000"/>
                </a:solidFill>
              </a:rPr>
              <a:t>çalışan proses ortasında kesilip “hazır” kuyruğuna eklenebilir</a:t>
            </a:r>
          </a:p>
          <a:p>
            <a:pPr marL="0" indent="0" algn="just">
              <a:buNone/>
            </a:pPr>
            <a:r>
              <a:rPr lang="tr-TR" sz="19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tr-TR" sz="1600" dirty="0" err="1">
                <a:solidFill>
                  <a:srgbClr val="FF0000"/>
                </a:solidFill>
              </a:rPr>
              <a:t>nonPreemptive</a:t>
            </a:r>
            <a:r>
              <a:rPr lang="tr-TR" sz="1600" dirty="0">
                <a:solidFill>
                  <a:srgbClr val="FF0000"/>
                </a:solidFill>
              </a:rPr>
              <a:t> = işlemcide koşmakta olan proses – sonlanana – bloke olana kadar kesilmeden koşar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8900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50666-E726-4E58-897E-3A1DE65C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Kritik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bölüm problemi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674BA5-CF56-4AB0-A26C-E85D36E3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SMP 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Multiprocessing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) mimarisinde (her işlemci eş düzey işlem kapasitesine sahiptir.)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tasarımı daha zordur. 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Birden fazla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mode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, aynı anda farklı işlemcilerde çalışabilir.</a:t>
            </a: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kernel’ın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cevap verebilirliği 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responsiveness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) daha iyidir ve gerçek zamanlı uygulamalar için daha uygundur.</a:t>
            </a: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E5AD79-169A-4D5A-BA10-6A56372F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81" y="3330526"/>
            <a:ext cx="3653372" cy="20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5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055557-A86A-423A-9BDC-CBAEADC9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tr-TR" dirty="0" err="1"/>
              <a:t>Peterson</a:t>
            </a:r>
            <a:r>
              <a:rPr lang="tr-TR" dirty="0"/>
              <a:t> çözümü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FBF30B-A610-4437-A88D-8562B9890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Peterson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çözümü, yazılım tabanlı kritik bölüm çözümüdür.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Pi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kritik bölüm çözümü aşağıdaki gibidir.</a:t>
            </a: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Peterson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çözümü, Pi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Pj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iki veriyi paylaşarak kullanır.</a:t>
            </a: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8AD93B-1623-4D67-9BF2-B684F3A2F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623" y="3144289"/>
            <a:ext cx="5819775" cy="20574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099739E-ECFE-49EB-BA29-F6D962F41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86" y="5936189"/>
            <a:ext cx="1629624" cy="4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7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6ED8DA-EBD6-43EF-8A60-150E90CF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tr-TR" dirty="0" err="1"/>
              <a:t>Peterson</a:t>
            </a:r>
            <a:r>
              <a:rPr lang="tr-TR" dirty="0"/>
              <a:t> çözümü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95F19B-AD2B-4681-B20D-D5858027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Eğer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= i ise, kritik bölüme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i.process’i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girecektir.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flag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 ] bitleri ise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girmeye hazır durumunu gösterir.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Eğer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flag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[i] =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ise,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i.process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bölümüne girmeye hazırdır.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i.process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flag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[i] =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= i olunca kritik bölümüne girer.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değişkenini iki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aynı anda değiştirse bile, son değer alınır ve o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girer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Kritik bölümü tamamlayan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giriş isteğini iptal eder ve diğer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girer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progress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bir kez girdikten sonra sırayı diğerine aktarır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bounded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692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037183-9DA0-496F-A70A-80469FA1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/>
              <a:t>Senkronizasyon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sz="3200" dirty="0"/>
              <a:t>donanımı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43550C-18DF-46D5-A560-4EA1B217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Kritik bölüm problemi için çok sayıda donanım ve yazılım tabanlı çözüm vardır. Bunlar, temel olarak kilitleme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tabanlı yaklaşımlardır.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Tek işlemcili sistemlerde,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interrupt’ların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paylaşılmış veriye erişimi engellenirse, kritik bölüm problemi basit bir şekilde çözülebilir.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sistemlerde, komut sırası değiştirilmeden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önceliklendirme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yapmadan çalışma sağlanırsa kritik bölüm problemi ortaya çıkmaz.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Nonpreemtive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kernel’ların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sıklıkla kullandığı yaklaşımdır.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yöntem çok işlemcili sistemlerde uygun çözüm değildir. 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Çok işlemcili sistemlerde,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interrupt’ların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disable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enable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yapılması için tüm işlemcilere mesaj göndermek için zaman gereklidir ve sistem performansı düşer.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571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4EBE64-0564-4CF8-97D2-1AA849E4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Proseslerin Etkileşimi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7A28B-6C58-4746-BAC1-AE6684E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► Prosesler birbirinden habersizdir. </a:t>
            </a:r>
          </a:p>
          <a:p>
            <a:pPr marL="0" indent="0">
              <a:buNone/>
            </a:pPr>
            <a:r>
              <a:rPr lang="tr-TR" dirty="0"/>
              <a:t>	– </a:t>
            </a:r>
            <a:r>
              <a:rPr lang="tr-TR" dirty="0" smtClean="0"/>
              <a:t>Rekabet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►Proseslerin dolaylı olarak birbirlerinden haberleri vardır. </a:t>
            </a:r>
          </a:p>
          <a:p>
            <a:pPr marL="0" indent="0">
              <a:buNone/>
            </a:pPr>
            <a:r>
              <a:rPr lang="tr-TR" dirty="0"/>
              <a:t>	– Paylaşma yoluyla işbirliği </a:t>
            </a:r>
          </a:p>
          <a:p>
            <a:pPr marL="0" indent="0">
              <a:buNone/>
            </a:pPr>
            <a:r>
              <a:rPr lang="tr-TR" dirty="0"/>
              <a:t>►Proseslerin doğrudan birbirlerinden haberi vardır. </a:t>
            </a:r>
          </a:p>
          <a:p>
            <a:pPr marL="0" indent="0">
              <a:buNone/>
            </a:pPr>
            <a:r>
              <a:rPr lang="tr-TR" dirty="0"/>
              <a:t>	– Haberleşme yoluyla işbirliği</a:t>
            </a:r>
          </a:p>
        </p:txBody>
      </p:sp>
    </p:spTree>
    <p:extLst>
      <p:ext uri="{BB962C8B-B14F-4D97-AF65-F5344CB8AC3E}">
        <p14:creationId xmlns:p14="http://schemas.microsoft.com/office/powerpoint/2010/main" val="338047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D51BC-C926-4F0C-9B90-6A95291C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/>
              <a:t>Senkronizasyon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sz="3600" dirty="0"/>
              <a:t>donanımı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E0551F-8DFC-49AC-8627-B8F66128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Modern bilgisayar sistemlerinde,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içeriğini test edip değiştirme veya iki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içeriğini yer değiştirme (swap) işlemlerini atomik olarak yapan özel donanım komutları vardır.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Test et ve 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komutu (atomik çalışır) ile karşılıklı dışlama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yapan 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aşağıda verilmiştir.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7DDBDFD-DCF9-4DAD-AC45-16A305CB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76" y="3721926"/>
            <a:ext cx="63817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8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0C2B53-948C-4704-8E60-1A9C512C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/>
              <a:t>Senkronizasyon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sz="3600" dirty="0"/>
              <a:t>donanımı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D46AC0-576D-46B8-88DF-EFC3ACF2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Karşılaştır ve yer değiştir komutu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compare_and_swap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ile karşılıklı dışlama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yapan Pi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aşağıda verilmiştir.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C58A94-120B-49C9-BB28-2E386748E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88" y="3190871"/>
            <a:ext cx="64103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1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F483FE-03C0-42C9-9516-181B26B1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/>
              <a:t>Senkronizasyon</a:t>
            </a:r>
            <a:r>
              <a:rPr lang="tr-TR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sz="3600" dirty="0"/>
              <a:t>donanımı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948D76-BA67-4855-BD7D-41F2F1C1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Önceki algoritmalar karşılıklı dışlamayı sağlar, ancak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bounded-waiting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gereksinimini sağlamaz.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Aşağıdaki algoritma (Pi için çalışır) ile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bounded-waiting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karşılanır.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en fazla (n-1) çalışma sonrasında sırayı alır.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48D168-05D2-439E-85AE-1CA5CE78A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70" y="3429000"/>
            <a:ext cx="5342426" cy="323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16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2AB12-2CE5-45A6-97AD-438D6954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Mutex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kilitlenmeleri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98301A-8280-46A4-8911-872C2328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Donanım tabanlı kritik bölüm çözümleri karmaşıktır ve uygulama geliştirici tarafından erişilemez.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 tasarımcıları, kritik bölüm problemi için yazılım araçları geliştirmişlerdir.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En basit yazılım aracı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aracıdır.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girmek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yapmak için izin ister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acquire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Kritik bölümünden çıktıktan sonra 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durumu sonlandırılır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durumunun uygun olup olmadığına karar vermek için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değişken kullanılır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579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34B981-20B4-4BC9-8C26-1F2DBE0D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Mutex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kilitlenmeleri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B51A67-4BD5-4E82-9071-0CA8A022F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Aşağıda,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acquire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fonksiyonları ile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kullanılan kritik bölüm çözümü verilmiştir.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kritik bölümünde iken diğer tüm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acquire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fonksiyonunda sürekli döngüdedirler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spinlock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tr-TR" sz="1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9ABEF8-1536-4BC5-B5CA-B69C911B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22" y="3134959"/>
            <a:ext cx="2788467" cy="130369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E3CDAE3-9950-494F-B605-CE381C00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83" y="4506798"/>
            <a:ext cx="2462543" cy="86913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2736EB1-4757-42FA-9021-C75504B0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42" y="2876587"/>
            <a:ext cx="2752253" cy="284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6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B2E5CF-7C87-4831-8EBA-701D8E72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25E740-0031-4556-8323-B0B1B848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10126224" cy="4174763"/>
          </a:xfrm>
        </p:spPr>
        <p:txBody>
          <a:bodyPr>
            <a:normAutofit fontScale="92500" lnSpcReduction="20000"/>
          </a:bodyPr>
          <a:lstStyle/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Prosesler arasında işaretleşme için semafor adı verilen özel bir değişken kullanılır.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 semaforu bir tamsayıdır (başlangıç değeri &gt;=0 olmalı)  ve sadece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(semaforu 1 azaltır)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 (semaforu 1 artırır) atomik işlemleri tarafından erişilebilir.</a:t>
            </a:r>
          </a:p>
          <a:p>
            <a:r>
              <a:rPr lang="it-IT" sz="1900" dirty="0">
                <a:latin typeface="Calibri" panose="020F0502020204030204" pitchFamily="34" charset="0"/>
                <a:cs typeface="Calibri" panose="020F0502020204030204" pitchFamily="34" charset="0"/>
              </a:rPr>
              <a:t>Literatürde wait() işlemi P ile, signal() işlemi ise V ile gösterilir.</a:t>
            </a:r>
          </a:p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işlemleri aşağıda verilmiştir.</a:t>
            </a: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ile S’nin değeri azaltılır,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ile S’nin değeri artırılır.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 üzerindeki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işlemleri kesintisiz (atomik) bir şekilde gerçekleştirilir.</a:t>
            </a:r>
          </a:p>
          <a:p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B36C2C7-BE88-4632-B17D-1476ADB8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251" y="4276857"/>
            <a:ext cx="1448554" cy="82386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54" y="4060139"/>
            <a:ext cx="25050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57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477FCC-772A-4F7E-A07C-E77D3BF8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C28A2D-3AFE-4376-ADAE-751BC7CB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sistemleri, sayma semafor 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counting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semaphore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) ve ikili semafor (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semaphore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) kullanırlar.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Sayma semaforların değeri kısıtlı değildir. (Herhangi bir tamsayı alabilir)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İkilik semaforların değeri 0 veya 1 olabilir.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İkilik semafor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gibi davranır.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Sayan semaforlar, belirli sayıdaki kaynağa erişimi denetlemek için kullanılır. Sayan semafor kaynak sayısı ile başlatılır.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Kaynağı kullanmak isteyen her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semafor üzerinde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() işlemi gerçekleştirir (sayaç azaltılır).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kaynağı serbest bıraktığında ise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() işlemi gerçekleştirir (sayaç artırılır).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Semafor değeri = 0 olduğunda tüm kaynaklar kullanılır durumdadır.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499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8BAAD6-EBEF-4B34-8F85-D3AB9196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8440A6-D364-4B8D-9D30-643CBCEF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Semafor oluşturulması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gibi semafordaki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tanımları da süresiz beklemeye neden olabilir.</a:t>
            </a:r>
          </a:p>
          <a:p>
            <a:pPr algn="just"/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semafor bir tamsayı değeri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listesine sahiptir.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semaforu bekliyorsa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listesine eklenir.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Listeden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ile alınır ve çalıştırılır.</a:t>
            </a:r>
          </a:p>
          <a:p>
            <a:pPr algn="just"/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1634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273BB4-8BA0-4C97-BF5E-DC1D75FC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FCEF8C-1882-453D-A2D1-E70C3D743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Semafor oluşturulması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Semafor için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işlemleri aşağıdaki gibi tanımlanabilir: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beklemeye alır,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wakeup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ise çalışmaya devam ettirir.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044059-7C40-4246-8694-CB357B67D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88" y="3581396"/>
            <a:ext cx="59912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CA3F8A-CBB3-40E1-985E-00AC75AE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435A65-31E8-4256-A84E-42A848A3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Semafor oluşturulması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Bekleyen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listesi,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PCB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Control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semafor bir tamsayı ile PCB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pointer’ına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sahiptir. </a:t>
            </a:r>
          </a:p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Bounded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FIFO kuyruk oluşturulur.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FIFO kuyruk yapısının dışında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yapısı da oluşturulabilir.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Semafor işlemlerinin atomik olarak çalıştırılması gereklidir.</a:t>
            </a:r>
          </a:p>
          <a:p>
            <a:endParaRPr lang="tr-TR" sz="1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0DD0146-D3F9-4974-A56C-98C12863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970" y="2772192"/>
            <a:ext cx="1747332" cy="27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CCDC8B-8D79-4863-8EA2-C2868590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Prosesler arası Rekabet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785B22-3078-4957-B075-CDC536C04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► Birbirinden habersiz proseslerin aynı kaynağı (örneğin bellek, işlemci zamanı) kullanma istekleri </a:t>
            </a:r>
          </a:p>
          <a:p>
            <a:pPr marL="0" indent="0">
              <a:buNone/>
            </a:pPr>
            <a:r>
              <a:rPr lang="tr-TR" dirty="0"/>
              <a:t>	– işletim sistemi kullanımı düzenlemeli </a:t>
            </a:r>
          </a:p>
          <a:p>
            <a:pPr marL="0" indent="0">
              <a:buNone/>
            </a:pPr>
            <a:r>
              <a:rPr lang="tr-TR" dirty="0"/>
              <a:t>►Bir prosesin sonuçları diğerlerinden bağımsız olmalı </a:t>
            </a:r>
          </a:p>
          <a:p>
            <a:pPr marL="0" indent="0">
              <a:buNone/>
            </a:pPr>
            <a:r>
              <a:rPr lang="tr-TR" dirty="0"/>
              <a:t>►Prosesin çalışma süresi etkilenebilir.</a:t>
            </a:r>
          </a:p>
        </p:txBody>
      </p:sp>
    </p:spTree>
    <p:extLst>
      <p:ext uri="{BB962C8B-B14F-4D97-AF65-F5344CB8AC3E}">
        <p14:creationId xmlns:p14="http://schemas.microsoft.com/office/powerpoint/2010/main" val="3522992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E8F417-AC1A-4A6C-9629-49393DEF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74F801F-A14D-4506-8EEE-FA3AED49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Kilitlenme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beklemesine bağlı olarak, iki veya daha çok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beklemesine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kilitlenme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denir.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Aşağıdaki P0 ve P1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S ve Q semaforlarına erişmektedir.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P0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(S) ve  P1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(Q) işlemlerini aynı anda çalıştırsın.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P0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(Q)’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yu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çalıştırırken, P1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(S)’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yı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çalıştırır.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P0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(Q)’da, P1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(S)’de kilitlenir.</a:t>
            </a:r>
          </a:p>
          <a:p>
            <a:pPr algn="just"/>
            <a:endParaRPr lang="tr-TR" sz="1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tr-TR" sz="19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7CEE7F7-AF63-4AA6-B648-5CEF850B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95" y="3794760"/>
            <a:ext cx="2400300" cy="141028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279D367-672D-46AC-A5A0-25E6CB0F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86" y="3892650"/>
            <a:ext cx="5221810" cy="106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00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ABEC52-0662-41FD-BD02-8C15B415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İzleyiciler (</a:t>
            </a:r>
            <a:r>
              <a:rPr lang="tr-TR" dirty="0" err="1"/>
              <a:t>Monitors</a:t>
            </a:r>
            <a:r>
              <a:rPr lang="tr-TR" dirty="0"/>
              <a:t>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17D74-872D-4CCA-B780-E7AA2DF9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Semaforlar kullanıldığında da senkronizasyon hataları olabilmektedir.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Tüm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girmeden önce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(), girdikten sonra ise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işlemlerini yapmaları gereklidir.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Program geliştirici bu sıraya dikkat etmezse, iki veya daha fazla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aynı anda kritik bölüme girebilir.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durumlar programcılar arasında yeterli işbirliği olmadığı durumlarda da olabilmektedir.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Kritik bölüm problemine ilişkin tasarımda oluşan sorunlardan dolayı kilitlenmeler veya eşzamanlı erişimden dolayı yanlış sonuçlar ortaya çıkabilmektedir.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5577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631AF9-8216-4B17-9C56-B1640018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İzleyiciler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323E26-D8EC-42CB-84D5-C0E394D8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() ile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() yer değişirse, aşağıdaki çalışma ortaya çıkar.</a:t>
            </a: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Örnekte birden fazla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kritik bölüme aynı anda girebilir. </a:t>
            </a: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() yerine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() yazılırsa aşağıdaki çalışma ortaya çıkar.</a:t>
            </a: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Bu durumda da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oluşur.</a:t>
            </a: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() veya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() unutulursa, karşılıklı dışlama yapılamaz veya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deadloack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oluşur.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FDD857B-147C-41F9-875C-628F3958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30" y="2370744"/>
            <a:ext cx="1738265" cy="131275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71DF016-CE98-42B1-B149-A0E2D743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022" y="4136531"/>
            <a:ext cx="1774479" cy="13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26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6350DD-C987-46BF-BAE3-AC99CA68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İzleyiciler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0E9A34-F8E0-4E89-9657-1C307260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Programcıdan kaynaklanabilecek bu hataların giderilmesi için izleyici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kullanılır.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içinde tanımlanan bir fonksiyon, sadece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içinde tanımlanan değişkenlere ve kendi parametrelerine erişebilir.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Monitor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içindeki fonksiyonlardan sadece bir tanesi aynı anda aktif olabilir.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0FB05BF-3942-474A-8834-871B7A98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84" y="3059513"/>
            <a:ext cx="2779219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79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E56FB7-9B27-4511-9EAA-057931A0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İzleyiciler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B087A8-431A-44DC-A8EF-0BDAC63FE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Programcının senkronizasyon kısıtlarını yazması gerekli değildir.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F5D7436-1B40-4708-9F21-5D5A675F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915" y="2839580"/>
            <a:ext cx="3783223" cy="35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65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9D8D5C-349F-46EE-AE6B-FB986F14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İzleyiciler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8B264A-CE64-43ED-9F7D-D82C3F2F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Programcı işe veya değişkene özel senkronizasyon oluşturmak için durum değişkenleri oluşturabilir.</a:t>
            </a:r>
          </a:p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x, y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Sadece bir durum değişkenine bağlı çalışan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işlemleri tanımlanabilir.</a:t>
            </a:r>
          </a:p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x.wait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	ile x durum değişkenine bağlı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beklemeye alınır.</a:t>
            </a:r>
          </a:p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x.signal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	ile x durum değişkenine bağlı beklemekte olan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çalışmaya devam eder.</a:t>
            </a:r>
            <a:endParaRPr lang="tr-TR" sz="1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86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811496-8A5F-4920-A5C7-B607C5E1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İzleyiciler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EB92D9-FAE9-403D-9194-A6C8AC2E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x.signal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işlemini bir  P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başlatmış olsun. Aynı anda, x durumuna bağlı beklemekte olan bir Q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olsun. 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Q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çalışmaya başladığında, tekrar işlem yapmak isterse P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beklemek zorundadır.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Aksi durumda, monitör içindeki P ve Q aynı anda aktif olur. 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durumda iki olasılık vardır:</a:t>
            </a:r>
          </a:p>
          <a:p>
            <a:pPr lvl="1" algn="just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: P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, Q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process’inin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monitör’den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ayrılmasını veya başka bir duruma geçmesini bekler.</a:t>
            </a:r>
          </a:p>
          <a:p>
            <a:pPr lvl="1" algn="just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: Q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, P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process’inin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monitör’den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ayrılmasını veya başka bir duruma geçmesini bekler.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735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9E43A1-F617-4228-BCC7-903C7A1F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İzleyiciler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56AE90-8E4B-405B-8313-C450B94CF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x ve  y durum değişkenlerine bağlı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monitör içinde çalışması.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DED1029-5F4E-4C71-AFF1-5DA98B35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19" y="2697828"/>
            <a:ext cx="5649362" cy="39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65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CC598B-8BB9-448B-ADEF-EB501AC0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Prosesler arası </a:t>
            </a:r>
            <a:r>
              <a:rPr lang="tr-TR" dirty="0" smtClean="0"/>
              <a:t>Rekabet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507BAD-2AE2-488C-B7B4-4A5B10CEF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Karşılıklı dışlama (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Mutual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exclusion</a:t>
            </a:r>
            <a:r>
              <a:rPr lang="tr-TR" sz="2400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endParaRPr lang="tr-TR" dirty="0"/>
          </a:p>
          <a:p>
            <a:r>
              <a:rPr lang="tr-TR" dirty="0"/>
              <a:t>Ölümcül kilitlenme </a:t>
            </a:r>
            <a:r>
              <a:rPr lang="tr-TR" dirty="0" smtClean="0"/>
              <a:t>(</a:t>
            </a:r>
            <a:r>
              <a:rPr lang="tr-TR" dirty="0" err="1" smtClean="0"/>
              <a:t>Deadlock</a:t>
            </a:r>
            <a:r>
              <a:rPr lang="tr-TR" dirty="0"/>
              <a:t>) </a:t>
            </a:r>
          </a:p>
          <a:p>
            <a:r>
              <a:rPr lang="tr-TR" dirty="0"/>
              <a:t>Yarış </a:t>
            </a:r>
            <a:r>
              <a:rPr lang="tr-TR" dirty="0" smtClean="0"/>
              <a:t>(</a:t>
            </a:r>
            <a:r>
              <a:rPr lang="tr-TR" dirty="0" err="1" smtClean="0"/>
              <a:t>Race</a:t>
            </a:r>
            <a:r>
              <a:rPr lang="tr-TR" dirty="0"/>
              <a:t>) </a:t>
            </a:r>
          </a:p>
          <a:p>
            <a:r>
              <a:rPr lang="tr-TR" dirty="0"/>
              <a:t>Açlık </a:t>
            </a:r>
            <a:r>
              <a:rPr lang="tr-TR" dirty="0" smtClean="0"/>
              <a:t>(</a:t>
            </a:r>
            <a:r>
              <a:rPr lang="tr-TR" dirty="0" err="1" smtClean="0"/>
              <a:t>Starvation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921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43BBFF-FAB9-4E70-AEEC-66DCCC7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Prosesler Arasında Paylaşma Yoluyla İşbirliği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EC8D81-271E-45A6-9261-CA22CADA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► Paylaşılan değişken / dosya / veri tabanı </a:t>
            </a:r>
          </a:p>
          <a:p>
            <a:pPr marL="0" indent="0">
              <a:buNone/>
            </a:pPr>
            <a:r>
              <a:rPr lang="tr-TR" dirty="0"/>
              <a:t>	– prosesler birbirlerinin ürettiği verileri kullanabilir ►Karşılıklı dışlama gerekli </a:t>
            </a:r>
          </a:p>
          <a:p>
            <a:pPr marL="0" indent="0">
              <a:buNone/>
            </a:pPr>
            <a:r>
              <a:rPr lang="tr-TR" dirty="0"/>
              <a:t>►Senkronizasyon gerekebilir </a:t>
            </a:r>
          </a:p>
          <a:p>
            <a:pPr marL="0" indent="0">
              <a:buNone/>
            </a:pPr>
            <a:r>
              <a:rPr lang="tr-TR" dirty="0"/>
              <a:t>►Sorunlar: </a:t>
            </a:r>
          </a:p>
          <a:p>
            <a:pPr marL="457200" lvl="1" indent="0">
              <a:buNone/>
            </a:pPr>
            <a:r>
              <a:rPr lang="tr-TR" dirty="0"/>
              <a:t>– ölümcül kilitlenme </a:t>
            </a:r>
          </a:p>
          <a:p>
            <a:pPr marL="457200" lvl="1" indent="0">
              <a:buNone/>
            </a:pPr>
            <a:r>
              <a:rPr lang="tr-TR" dirty="0"/>
              <a:t>– yarış</a:t>
            </a:r>
          </a:p>
          <a:p>
            <a:pPr marL="457200" lvl="1" indent="0">
              <a:buNone/>
            </a:pPr>
            <a:r>
              <a:rPr lang="tr-TR" dirty="0"/>
              <a:t>– açlık</a:t>
            </a:r>
          </a:p>
        </p:txBody>
      </p:sp>
    </p:spTree>
    <p:extLst>
      <p:ext uri="{BB962C8B-B14F-4D97-AF65-F5344CB8AC3E}">
        <p14:creationId xmlns:p14="http://schemas.microsoft.com/office/powerpoint/2010/main" val="143641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3E9B84-37DA-4413-B4BB-A878EC2B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Prosesler Arasında Paylaşma Yoluyla İşbirliği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27F030-5E08-4484-A750-B3A00216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tür erişim: 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yazma – okuma </a:t>
            </a:r>
          </a:p>
          <a:p>
            <a:pPr marL="0" indent="0">
              <a:buNone/>
            </a:pPr>
            <a:r>
              <a:rPr lang="tr-TR" dirty="0"/>
              <a:t>►Yazmada karşılıklı dışlama olmalı </a:t>
            </a:r>
          </a:p>
          <a:p>
            <a:pPr marL="0" indent="0">
              <a:buNone/>
            </a:pPr>
            <a:r>
              <a:rPr lang="tr-TR" dirty="0"/>
              <a:t>►Okuma için karşılıklı dışlama gereksiz </a:t>
            </a:r>
          </a:p>
          <a:p>
            <a:pPr marL="0" indent="0">
              <a:buNone/>
            </a:pPr>
            <a:r>
              <a:rPr lang="tr-TR" dirty="0"/>
              <a:t>►Veri tutarlılığı sağlanması amacıyla, 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kritik bölgeler var 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senkronizasyon</a:t>
            </a:r>
          </a:p>
        </p:txBody>
      </p:sp>
    </p:spTree>
    <p:extLst>
      <p:ext uri="{BB962C8B-B14F-4D97-AF65-F5344CB8AC3E}">
        <p14:creationId xmlns:p14="http://schemas.microsoft.com/office/powerpoint/2010/main" val="323460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27AB27-BAFF-4F20-9FB1-DC660515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Prosesler </a:t>
            </a:r>
            <a:r>
              <a:rPr lang="tr-TR" sz="3200" dirty="0" smtClean="0"/>
              <a:t>Arasında </a:t>
            </a:r>
            <a:r>
              <a:rPr lang="tr-TR" sz="3200" dirty="0"/>
              <a:t>H</a:t>
            </a:r>
            <a:r>
              <a:rPr lang="tr-TR" sz="3200" dirty="0" smtClean="0"/>
              <a:t>aberleşme </a:t>
            </a:r>
            <a:r>
              <a:rPr lang="tr-TR" sz="3200" dirty="0"/>
              <a:t>Y</a:t>
            </a:r>
            <a:r>
              <a:rPr lang="tr-TR" sz="3200" dirty="0" smtClean="0"/>
              <a:t>oluyla </a:t>
            </a:r>
            <a:r>
              <a:rPr lang="tr-TR" sz="3200" dirty="0"/>
              <a:t>İ</a:t>
            </a:r>
            <a:r>
              <a:rPr lang="tr-TR" sz="3200" dirty="0" smtClean="0"/>
              <a:t>şbirliği</a:t>
            </a:r>
            <a:endParaRPr lang="tr-TR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788A49-611C-434C-A078-B4CE3BAE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/>
              <a:t>► Mesaj aktarımı yoluyla haberleşme </a:t>
            </a:r>
          </a:p>
          <a:p>
            <a:pPr marL="0" indent="0" algn="just">
              <a:buNone/>
            </a:pPr>
            <a:r>
              <a:rPr lang="tr-TR" dirty="0" smtClean="0"/>
              <a:t>	– </a:t>
            </a:r>
            <a:r>
              <a:rPr lang="tr-TR" dirty="0"/>
              <a:t>Karşılıklı dışlama gerekli değil </a:t>
            </a:r>
          </a:p>
          <a:p>
            <a:pPr marL="0" indent="0" algn="just">
              <a:buNone/>
            </a:pPr>
            <a:r>
              <a:rPr lang="tr-TR" dirty="0"/>
              <a:t>►Ölümcül kilitlenme olabilir </a:t>
            </a:r>
          </a:p>
          <a:p>
            <a:pPr marL="0" indent="0" algn="just">
              <a:buNone/>
            </a:pPr>
            <a:r>
              <a:rPr lang="tr-TR" dirty="0" smtClean="0"/>
              <a:t>	– </a:t>
            </a:r>
            <a:r>
              <a:rPr lang="tr-TR" dirty="0"/>
              <a:t>Birbirinden mesaj bekleyen prosesler </a:t>
            </a:r>
          </a:p>
          <a:p>
            <a:pPr marL="0" indent="0" algn="just">
              <a:buNone/>
            </a:pPr>
            <a:r>
              <a:rPr lang="tr-TR" dirty="0"/>
              <a:t>►Açlık olabilir </a:t>
            </a:r>
          </a:p>
          <a:p>
            <a:pPr marL="0" indent="0" algn="just">
              <a:buNone/>
            </a:pPr>
            <a:r>
              <a:rPr lang="tr-TR" dirty="0" smtClean="0"/>
              <a:t>	– </a:t>
            </a:r>
            <a:r>
              <a:rPr lang="tr-TR" dirty="0"/>
              <a:t>İki proses arasında mesajlaşır, üçüncü bir proses bu iki prosesten birinden mesaj bekler</a:t>
            </a:r>
          </a:p>
        </p:txBody>
      </p:sp>
    </p:spTree>
    <p:extLst>
      <p:ext uri="{BB962C8B-B14F-4D97-AF65-F5344CB8AC3E}">
        <p14:creationId xmlns:p14="http://schemas.microsoft.com/office/powerpoint/2010/main" val="275203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E13050-3A91-4308-8549-2F2BEB12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önemli terimler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F56E5E-7B53-4B38-9EC4-33F25293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Karşılıklı dışlama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Kritik </a:t>
            </a:r>
            <a:r>
              <a:rPr lang="tr-TR" dirty="0"/>
              <a:t>bölge </a:t>
            </a:r>
          </a:p>
          <a:p>
            <a:pPr marL="0" indent="0">
              <a:buNone/>
            </a:pPr>
            <a:r>
              <a:rPr lang="tr-TR" dirty="0"/>
              <a:t>	• Program kodunun, paylaşılan kaynaklar üzerinde işlem 	yapılan kısmı. </a:t>
            </a:r>
          </a:p>
          <a:p>
            <a:pPr marL="0" indent="0">
              <a:buNone/>
            </a:pPr>
            <a:r>
              <a:rPr lang="tr-TR" dirty="0"/>
              <a:t>	• Belirli bir anda sadece tek bir proses kritik bölgesindeki 	kodu yürütebilir.</a:t>
            </a:r>
          </a:p>
        </p:txBody>
      </p:sp>
    </p:spTree>
    <p:extLst>
      <p:ext uri="{BB962C8B-B14F-4D97-AF65-F5344CB8AC3E}">
        <p14:creationId xmlns:p14="http://schemas.microsoft.com/office/powerpoint/2010/main" val="162208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81340A-6BFA-45B4-A5DA-F1B00A6E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önemli terimler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973AC0-A3EA-488E-B3EE-65B60DF6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Ölümcül Kilitlenme</a:t>
            </a:r>
          </a:p>
          <a:p>
            <a:r>
              <a:rPr lang="tr-TR" dirty="0"/>
              <a:t>Aynı kaynakları kullanan prosesler </a:t>
            </a:r>
          </a:p>
          <a:p>
            <a:pPr marL="0" indent="0">
              <a:buNone/>
            </a:pPr>
            <a:r>
              <a:rPr lang="tr-TR" dirty="0"/>
              <a:t>	►Birinin istediği kaynağı bir diğeri tutuyor ve bırakmıyor 	►Proseslerin hiç biri ilerleyemez </a:t>
            </a:r>
          </a:p>
          <a:p>
            <a:r>
              <a:rPr lang="tr-TR" dirty="0"/>
              <a:t>⇒ ölümcül kilitlenme</a:t>
            </a:r>
          </a:p>
        </p:txBody>
      </p:sp>
    </p:spTree>
    <p:extLst>
      <p:ext uri="{BB962C8B-B14F-4D97-AF65-F5344CB8AC3E}">
        <p14:creationId xmlns:p14="http://schemas.microsoft.com/office/powerpoint/2010/main" val="28749713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5934</TotalTime>
  <Words>1773</Words>
  <Application>Microsoft Office PowerPoint</Application>
  <PresentationFormat>Geniş ekran</PresentationFormat>
  <Paragraphs>253</Paragraphs>
  <Slides>38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38</vt:i4>
      </vt:variant>
    </vt:vector>
  </HeadingPairs>
  <TitlesOfParts>
    <vt:vector size="42" baseType="lpstr">
      <vt:lpstr>Arial</vt:lpstr>
      <vt:lpstr>Calibri</vt:lpstr>
      <vt:lpstr>Trebuchet MS</vt:lpstr>
      <vt:lpstr>Berlin</vt:lpstr>
      <vt:lpstr>Bilgisayar İşletim Sistemleri </vt:lpstr>
      <vt:lpstr>Proseslerin Etkileşimi</vt:lpstr>
      <vt:lpstr>Prosesler arası Rekabet</vt:lpstr>
      <vt:lpstr>Prosesler arası Rekabet</vt:lpstr>
      <vt:lpstr>Prosesler Arasında Paylaşma Yoluyla İşbirliği</vt:lpstr>
      <vt:lpstr>Prosesler Arasında Paylaşma Yoluyla İşbirliği</vt:lpstr>
      <vt:lpstr>Prosesler Arasında Haberleşme Yoluyla İşbirliği</vt:lpstr>
      <vt:lpstr>Bazı önemli terimler</vt:lpstr>
      <vt:lpstr>Bazı önemli terimler</vt:lpstr>
      <vt:lpstr>Bazı önemli terimler</vt:lpstr>
      <vt:lpstr>Bazı önemli terimler</vt:lpstr>
      <vt:lpstr>Process  senkronizasyonu</vt:lpstr>
      <vt:lpstr>Kritik bölüm problemi</vt:lpstr>
      <vt:lpstr>Kritik bölüm problemi</vt:lpstr>
      <vt:lpstr>Kritik bölüm problemi</vt:lpstr>
      <vt:lpstr>Kritik bölüm problemi</vt:lpstr>
      <vt:lpstr> Peterson çözümü </vt:lpstr>
      <vt:lpstr> Peterson çözümü </vt:lpstr>
      <vt:lpstr>Senkronizasyon  donanımı</vt:lpstr>
      <vt:lpstr>Senkronizasyon  donanımı</vt:lpstr>
      <vt:lpstr>Senkronizasyon  donanımı</vt:lpstr>
      <vt:lpstr>Senkronizasyon  donanımı</vt:lpstr>
      <vt:lpstr>Mutex  kilitlenmeleri</vt:lpstr>
      <vt:lpstr>Mutex  kilitlenmeleri</vt:lpstr>
      <vt:lpstr>Semaforlar</vt:lpstr>
      <vt:lpstr>Semaforlar</vt:lpstr>
      <vt:lpstr>Semaforlar</vt:lpstr>
      <vt:lpstr>Semaforlar</vt:lpstr>
      <vt:lpstr>Semaforlar</vt:lpstr>
      <vt:lpstr>Semaforlar</vt:lpstr>
      <vt:lpstr>İzleyiciler (Monitors) </vt:lpstr>
      <vt:lpstr>İzleyiciler</vt:lpstr>
      <vt:lpstr>İzleyiciler</vt:lpstr>
      <vt:lpstr>İzleyiciler</vt:lpstr>
      <vt:lpstr>İzleyiciler</vt:lpstr>
      <vt:lpstr>İzleyiciler</vt:lpstr>
      <vt:lpstr>İzleyiciler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130</cp:revision>
  <dcterms:created xsi:type="dcterms:W3CDTF">2020-09-30T21:00:45Z</dcterms:created>
  <dcterms:modified xsi:type="dcterms:W3CDTF">2024-04-16T05:54:21Z</dcterms:modified>
</cp:coreProperties>
</file>