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327" r:id="rId4"/>
    <p:sldId id="328" r:id="rId5"/>
    <p:sldId id="329" r:id="rId6"/>
    <p:sldId id="330" r:id="rId7"/>
    <p:sldId id="331" r:id="rId8"/>
    <p:sldId id="323" r:id="rId9"/>
    <p:sldId id="324" r:id="rId10"/>
    <p:sldId id="325" r:id="rId11"/>
    <p:sldId id="326" r:id="rId12"/>
    <p:sldId id="259"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322" r:id="rId42"/>
    <p:sldId id="290" r:id="rId43"/>
    <p:sldId id="258" r:id="rId4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tr-TR"/>
              <a:t>Asıl başlık stili için tıklatın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A7704912-B115-433C-8876-C7DEF4A8EAB4}" type="datetimeFigureOut">
              <a:rPr lang="tr-TR" smtClean="0"/>
              <a:t>20.02.2024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9255346" y="2750337"/>
            <a:ext cx="1171888" cy="1356442"/>
          </a:xfrm>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4020724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20.02.2024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11309"/>
            <a:ext cx="1154151" cy="1090789"/>
          </a:xfrm>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4182418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tr-TR"/>
              <a:t>Asıl başlık stili için tıklatın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20.02.2024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11615"/>
            <a:ext cx="1154151" cy="1090789"/>
          </a:xfrm>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2661189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tr-TR"/>
              <a:t>Asıl başlık stili için tıklatın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20.02.2024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09925"/>
            <a:ext cx="1154151" cy="1090789"/>
          </a:xfrm>
        </p:spPr>
        <p:txBody>
          <a:bodyPr/>
          <a:lstStyle/>
          <a:p>
            <a:fld id="{16AD0C1E-79A7-408C-8D07-51B108C24EBC}" type="slidenum">
              <a:rPr lang="tr-TR" smtClean="0"/>
              <a:t>‹#›</a:t>
            </a:fld>
            <a:endParaRPr lang="tr-TR"/>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5322969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tr-TR"/>
              <a:t>Asıl başlık stili için tıklatın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20.02.2024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09925"/>
            <a:ext cx="1154151" cy="1090789"/>
          </a:xfrm>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2963860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tr-TR"/>
              <a:t>Asıl başlık stili için tıklatın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3" name="Date Placeholder 2"/>
          <p:cNvSpPr>
            <a:spLocks noGrp="1"/>
          </p:cNvSpPr>
          <p:nvPr>
            <p:ph type="dt" sz="half" idx="10"/>
          </p:nvPr>
        </p:nvSpPr>
        <p:spPr/>
        <p:txBody>
          <a:bodyPr/>
          <a:lstStyle/>
          <a:p>
            <a:fld id="{A7704912-B115-433C-8876-C7DEF4A8EAB4}" type="datetimeFigureOut">
              <a:rPr lang="tr-TR" smtClean="0"/>
              <a:t>20.02.2024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33778083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tr-TR"/>
              <a:t>Asıl başlık stili için tıklatın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3" name="Date Placeholder 2"/>
          <p:cNvSpPr>
            <a:spLocks noGrp="1"/>
          </p:cNvSpPr>
          <p:nvPr>
            <p:ph type="dt" sz="half" idx="10"/>
          </p:nvPr>
        </p:nvSpPr>
        <p:spPr/>
        <p:txBody>
          <a:bodyPr/>
          <a:lstStyle/>
          <a:p>
            <a:fld id="{A7704912-B115-433C-8876-C7DEF4A8EAB4}" type="datetimeFigureOut">
              <a:rPr lang="tr-TR" smtClean="0"/>
              <a:t>20.02.2024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17666759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tr-TR"/>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7704912-B115-433C-8876-C7DEF4A8EAB4}" type="datetimeFigureOut">
              <a:rPr lang="tr-TR" smtClean="0"/>
              <a:t>20.02.2024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3435871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tr-TR"/>
              <a:t>Asıl başlık stili için tıklatın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A7704912-B115-433C-8876-C7DEF4A8EAB4}" type="datetimeFigureOut">
              <a:rPr lang="tr-TR" smtClean="0"/>
              <a:t>20.02.2024</a:t>
            </a:fld>
            <a:endParaRPr lang="tr-TR"/>
          </a:p>
        </p:txBody>
      </p:sp>
      <p:sp>
        <p:nvSpPr>
          <p:cNvPr id="5" name="Footer Placeholder 4"/>
          <p:cNvSpPr>
            <a:spLocks noGrp="1"/>
          </p:cNvSpPr>
          <p:nvPr>
            <p:ph type="ftr" sz="quarter" idx="11"/>
          </p:nvPr>
        </p:nvSpPr>
        <p:spPr>
          <a:xfrm>
            <a:off x="680321" y="5936188"/>
            <a:ext cx="6126805" cy="365125"/>
          </a:xfrm>
        </p:spPr>
        <p:txBody>
          <a:bodyPr/>
          <a:lstStyle/>
          <a:p>
            <a:endParaRPr lang="tr-TR"/>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16AD0C1E-79A7-408C-8D07-51B108C24EBC}" type="slidenum">
              <a:rPr lang="tr-TR" smtClean="0"/>
              <a:t>‹#›</a:t>
            </a:fld>
            <a:endParaRPr lang="tr-TR"/>
          </a:p>
        </p:txBody>
      </p:sp>
    </p:spTree>
    <p:extLst>
      <p:ext uri="{BB962C8B-B14F-4D97-AF65-F5344CB8AC3E}">
        <p14:creationId xmlns:p14="http://schemas.microsoft.com/office/powerpoint/2010/main" val="1177430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7704912-B115-433C-8876-C7DEF4A8EAB4}" type="datetimeFigureOut">
              <a:rPr lang="tr-TR" smtClean="0"/>
              <a:t>20.02.2024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737729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tr-TR"/>
              <a:t>Asıl başlık stili için tıklatın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A7704912-B115-433C-8876-C7DEF4A8EAB4}" type="datetimeFigureOut">
              <a:rPr lang="tr-TR" smtClean="0"/>
              <a:t>20.02.2024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10729455" y="2869895"/>
            <a:ext cx="1154151" cy="1090789"/>
          </a:xfrm>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791266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A7704912-B115-433C-8876-C7DEF4A8EAB4}" type="datetimeFigureOut">
              <a:rPr lang="tr-TR" smtClean="0"/>
              <a:t>20.02.2024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3617943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tr-TR"/>
              <a:t>Asıl başlık stili için tıklatın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680322" y="3030008"/>
            <a:ext cx="4698355" cy="2906179"/>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5594123" y="3030008"/>
            <a:ext cx="4700059" cy="2906179"/>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7704912-B115-433C-8876-C7DEF4A8EAB4}" type="datetimeFigureOut">
              <a:rPr lang="tr-TR" smtClean="0"/>
              <a:t>20.02.2024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2154077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A7704912-B115-433C-8876-C7DEF4A8EAB4}" type="datetimeFigureOut">
              <a:rPr lang="tr-TR" smtClean="0"/>
              <a:t>20.02.2024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2458794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7704912-B115-433C-8876-C7DEF4A8EAB4}" type="datetimeFigureOut">
              <a:rPr lang="tr-TR" smtClean="0"/>
              <a:t>20.02.2024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3216248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tr-TR"/>
              <a:t>Asıl başlık stili için tıklatın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20.02.2024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754351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20.02.2024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1237764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tr-TR"/>
              <a:t>Asıl başlık stili için tıklatın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7704912-B115-433C-8876-C7DEF4A8EAB4}" type="datetimeFigureOut">
              <a:rPr lang="tr-TR" smtClean="0"/>
              <a:t>20.02.2024</a:t>
            </a:fld>
            <a:endParaRPr lang="tr-TR"/>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16AD0C1E-79A7-408C-8D07-51B108C24EBC}" type="slidenum">
              <a:rPr lang="tr-TR" smtClean="0"/>
              <a:t>‹#›</a:t>
            </a:fld>
            <a:endParaRPr lang="tr-TR"/>
          </a:p>
        </p:txBody>
      </p:sp>
    </p:spTree>
    <p:extLst>
      <p:ext uri="{BB962C8B-B14F-4D97-AF65-F5344CB8AC3E}">
        <p14:creationId xmlns:p14="http://schemas.microsoft.com/office/powerpoint/2010/main" val="1549804085"/>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368092" y="2839727"/>
            <a:ext cx="9192548" cy="1373070"/>
          </a:xfrm>
        </p:spPr>
        <p:txBody>
          <a:bodyPr/>
          <a:lstStyle/>
          <a:p>
            <a:r>
              <a:rPr lang="tr-TR" dirty="0"/>
              <a:t>Bilgisayar İşletim Sistemleri	</a:t>
            </a:r>
          </a:p>
        </p:txBody>
      </p:sp>
      <p:sp>
        <p:nvSpPr>
          <p:cNvPr id="3" name="Alt Başlık 2"/>
          <p:cNvSpPr>
            <a:spLocks noGrp="1"/>
          </p:cNvSpPr>
          <p:nvPr>
            <p:ph type="subTitle" idx="1"/>
          </p:nvPr>
        </p:nvSpPr>
        <p:spPr/>
        <p:txBody>
          <a:bodyPr/>
          <a:lstStyle/>
          <a:p>
            <a:r>
              <a:rPr lang="tr-TR" dirty="0"/>
              <a:t> 1.Hafta</a:t>
            </a:r>
          </a:p>
        </p:txBody>
      </p:sp>
    </p:spTree>
    <p:extLst>
      <p:ext uri="{BB962C8B-B14F-4D97-AF65-F5344CB8AC3E}">
        <p14:creationId xmlns:p14="http://schemas.microsoft.com/office/powerpoint/2010/main" val="1332043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Giriş</a:t>
            </a:r>
            <a:endParaRPr lang="en-US" dirty="0"/>
          </a:p>
        </p:txBody>
      </p:sp>
      <p:sp>
        <p:nvSpPr>
          <p:cNvPr id="3" name="İçerik Yer Tutucusu 2"/>
          <p:cNvSpPr>
            <a:spLocks noGrp="1"/>
          </p:cNvSpPr>
          <p:nvPr>
            <p:ph idx="1"/>
          </p:nvPr>
        </p:nvSpPr>
        <p:spPr/>
        <p:txBody>
          <a:bodyPr/>
          <a:lstStyle/>
          <a:p>
            <a:pPr algn="just"/>
            <a:r>
              <a:rPr lang="tr-TR" dirty="0" smtClean="0"/>
              <a:t>Kontrol birimi bellek ile işlemci arasındaki veri akışını kontrol eder ve bilginin işlenmesini sağlar. Aritmetik/Mantık birimi ise aritmetik ve mantıksal işlemleri yerine getirir. I/O ise kullanıcı ile bilgisayar donanımı arasındaki iletişimi monitör, klavye vb.  </a:t>
            </a:r>
            <a:r>
              <a:rPr lang="en-US" dirty="0" smtClean="0"/>
              <a:t>a</a:t>
            </a:r>
            <a:r>
              <a:rPr lang="tr-TR" dirty="0" err="1" smtClean="0"/>
              <a:t>raçlarla</a:t>
            </a:r>
            <a:r>
              <a:rPr lang="tr-TR" dirty="0" smtClean="0"/>
              <a:t> sağlar. </a:t>
            </a:r>
            <a:endParaRPr lang="en-US" dirty="0"/>
          </a:p>
        </p:txBody>
      </p:sp>
    </p:spTree>
    <p:extLst>
      <p:ext uri="{BB962C8B-B14F-4D97-AF65-F5344CB8AC3E}">
        <p14:creationId xmlns:p14="http://schemas.microsoft.com/office/powerpoint/2010/main" val="3389064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İşletim Sistemi Tanımı</a:t>
            </a:r>
            <a:endParaRPr lang="en-US" dirty="0"/>
          </a:p>
        </p:txBody>
      </p:sp>
      <p:sp>
        <p:nvSpPr>
          <p:cNvPr id="3" name="İçerik Yer Tutucusu 2"/>
          <p:cNvSpPr>
            <a:spLocks noGrp="1"/>
          </p:cNvSpPr>
          <p:nvPr>
            <p:ph idx="1"/>
          </p:nvPr>
        </p:nvSpPr>
        <p:spPr/>
        <p:txBody>
          <a:bodyPr/>
          <a:lstStyle/>
          <a:p>
            <a:pPr algn="just"/>
            <a:r>
              <a:rPr lang="tr-TR" dirty="0" smtClean="0"/>
              <a:t>İşletim sistemi, bilgisayarın donanımı ve yazılım nitelikli tüm kaynaklarının verimli bir şekilde yönetilmesini; donanım birimlerinin birbirleriyle haberleşerek uyumlu bir şekilde çalışmasını, ve işlemlerin birbirinden korunduğu bir çalışma ortamında yürütülmesini sağlayan yazılım topluluğudur. </a:t>
            </a:r>
            <a:endParaRPr lang="en-US" dirty="0"/>
          </a:p>
        </p:txBody>
      </p:sp>
    </p:spTree>
    <p:extLst>
      <p:ext uri="{BB962C8B-B14F-4D97-AF65-F5344CB8AC3E}">
        <p14:creationId xmlns:p14="http://schemas.microsoft.com/office/powerpoint/2010/main" val="2820931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5FF8A5-E1F8-4F47-AF85-00A14A6BCA25}"/>
              </a:ext>
            </a:extLst>
          </p:cNvPr>
          <p:cNvSpPr>
            <a:spLocks noGrp="1"/>
          </p:cNvSpPr>
          <p:nvPr>
            <p:ph type="title"/>
          </p:nvPr>
        </p:nvSpPr>
        <p:spPr/>
        <p:txBody>
          <a:bodyPr>
            <a:normAutofit/>
          </a:bodyPr>
          <a:lstStyle/>
          <a:p>
            <a:r>
              <a:rPr lang="tr-TR" sz="3200" b="0" i="0" u="none" strike="noStrike" baseline="0" dirty="0">
                <a:latin typeface="Calibri" panose="020F0502020204030204" pitchFamily="34" charset="0"/>
              </a:rPr>
              <a:t>İşletim sistemi ne iş yapar?</a:t>
            </a:r>
            <a:endParaRPr lang="tr-TR" sz="5400" dirty="0"/>
          </a:p>
        </p:txBody>
      </p:sp>
      <p:sp>
        <p:nvSpPr>
          <p:cNvPr id="3" name="İçerik Yer Tutucusu 2">
            <a:extLst>
              <a:ext uri="{FF2B5EF4-FFF2-40B4-BE49-F238E27FC236}">
                <a16:creationId xmlns:a16="http://schemas.microsoft.com/office/drawing/2014/main" id="{3F3DA183-51D9-4A30-B675-0D1A4D3B1D42}"/>
              </a:ext>
            </a:extLst>
          </p:cNvPr>
          <p:cNvSpPr>
            <a:spLocks noGrp="1"/>
          </p:cNvSpPr>
          <p:nvPr>
            <p:ph idx="1"/>
          </p:nvPr>
        </p:nvSpPr>
        <p:spPr/>
        <p:txBody>
          <a:bodyPr>
            <a:noAutofit/>
          </a:bodyPr>
          <a:lstStyle/>
          <a:p>
            <a:pPr algn="just"/>
            <a:r>
              <a:rPr lang="tr-TR" sz="2000" dirty="0">
                <a:latin typeface="Calibri" panose="020F0502020204030204" pitchFamily="34" charset="0"/>
                <a:ea typeface="+mj-ea"/>
                <a:cs typeface="+mj-cs"/>
              </a:rPr>
              <a:t>İşletim sistemi bilgisayar donanımını yöneten bir programdır.</a:t>
            </a:r>
          </a:p>
          <a:p>
            <a:pPr algn="just"/>
            <a:r>
              <a:rPr lang="tr-TR" sz="2000" dirty="0">
                <a:latin typeface="Calibri" panose="020F0502020204030204" pitchFamily="34" charset="0"/>
                <a:ea typeface="+mj-ea"/>
                <a:cs typeface="+mj-cs"/>
              </a:rPr>
              <a:t>Kullanıcı ile bilgisayar donanımı arasında aracı olarak görev yapar.</a:t>
            </a:r>
          </a:p>
          <a:p>
            <a:pPr algn="just"/>
            <a:r>
              <a:rPr lang="tr-TR" sz="2000" dirty="0">
                <a:latin typeface="Calibri" panose="020F0502020204030204" pitchFamily="34" charset="0"/>
                <a:ea typeface="+mj-ea"/>
                <a:cs typeface="+mj-cs"/>
              </a:rPr>
              <a:t>Bazı işletim sistemlerinde (server) etkinlik, bazılarında ise kullanılabilirlik (mobil, </a:t>
            </a:r>
            <a:r>
              <a:rPr lang="tr-TR" sz="2000" dirty="0" err="1">
                <a:latin typeface="Calibri" panose="020F0502020204030204" pitchFamily="34" charset="0"/>
                <a:ea typeface="+mj-ea"/>
                <a:cs typeface="+mj-cs"/>
              </a:rPr>
              <a:t>client</a:t>
            </a:r>
            <a:r>
              <a:rPr lang="tr-TR" sz="2000" dirty="0">
                <a:latin typeface="Calibri" panose="020F0502020204030204" pitchFamily="34" charset="0"/>
                <a:ea typeface="+mj-ea"/>
                <a:cs typeface="+mj-cs"/>
              </a:rPr>
              <a:t>) önemlidir.</a:t>
            </a:r>
          </a:p>
          <a:p>
            <a:pPr algn="just"/>
            <a:r>
              <a:rPr lang="tr-TR" sz="2000" dirty="0">
                <a:latin typeface="Calibri" panose="020F0502020204030204" pitchFamily="34" charset="0"/>
                <a:ea typeface="+mj-ea"/>
                <a:cs typeface="+mj-cs"/>
              </a:rPr>
              <a:t>Bir bilgisayar sistemi genel olarak 4 bileşene ayrılabilir:</a:t>
            </a:r>
          </a:p>
          <a:p>
            <a:pPr lvl="1" algn="just"/>
            <a:r>
              <a:rPr lang="tr-TR" dirty="0">
                <a:latin typeface="Calibri" panose="020F0502020204030204" pitchFamily="34" charset="0"/>
                <a:ea typeface="+mj-ea"/>
                <a:cs typeface="+mj-cs"/>
              </a:rPr>
              <a:t>Donanım</a:t>
            </a:r>
          </a:p>
          <a:p>
            <a:pPr lvl="1" algn="just"/>
            <a:r>
              <a:rPr lang="tr-TR" dirty="0">
                <a:latin typeface="Calibri" panose="020F0502020204030204" pitchFamily="34" charset="0"/>
                <a:ea typeface="+mj-ea"/>
                <a:cs typeface="+mj-cs"/>
              </a:rPr>
              <a:t>İşletim sistemi</a:t>
            </a:r>
          </a:p>
          <a:p>
            <a:pPr lvl="1" algn="just"/>
            <a:r>
              <a:rPr lang="tr-TR" dirty="0" smtClean="0">
                <a:latin typeface="Calibri" panose="020F0502020204030204" pitchFamily="34" charset="0"/>
                <a:ea typeface="+mj-ea"/>
                <a:cs typeface="+mj-cs"/>
              </a:rPr>
              <a:t>Uygulama</a:t>
            </a:r>
            <a:r>
              <a:rPr lang="en-US" dirty="0" smtClean="0">
                <a:latin typeface="Calibri" panose="020F0502020204030204" pitchFamily="34" charset="0"/>
                <a:ea typeface="+mj-ea"/>
                <a:cs typeface="+mj-cs"/>
              </a:rPr>
              <a:t>/</a:t>
            </a:r>
            <a:r>
              <a:rPr lang="en-US" dirty="0" err="1" smtClean="0">
                <a:latin typeface="Calibri" panose="020F0502020204030204" pitchFamily="34" charset="0"/>
                <a:ea typeface="+mj-ea"/>
                <a:cs typeface="+mj-cs"/>
              </a:rPr>
              <a:t>Sistem</a:t>
            </a:r>
            <a:r>
              <a:rPr lang="tr-TR" dirty="0" smtClean="0">
                <a:latin typeface="Calibri" panose="020F0502020204030204" pitchFamily="34" charset="0"/>
                <a:ea typeface="+mj-ea"/>
                <a:cs typeface="+mj-cs"/>
              </a:rPr>
              <a:t> </a:t>
            </a:r>
            <a:r>
              <a:rPr lang="tr-TR" dirty="0">
                <a:latin typeface="Calibri" panose="020F0502020204030204" pitchFamily="34" charset="0"/>
                <a:ea typeface="+mj-ea"/>
                <a:cs typeface="+mj-cs"/>
              </a:rPr>
              <a:t>programları</a:t>
            </a:r>
          </a:p>
          <a:p>
            <a:pPr lvl="1" algn="just"/>
            <a:r>
              <a:rPr lang="tr-TR" dirty="0">
                <a:latin typeface="Calibri" panose="020F0502020204030204" pitchFamily="34" charset="0"/>
                <a:ea typeface="+mj-ea"/>
                <a:cs typeface="+mj-cs"/>
              </a:rPr>
              <a:t>Kullanıcılar</a:t>
            </a:r>
          </a:p>
          <a:p>
            <a:pPr algn="just"/>
            <a:r>
              <a:rPr lang="tr-TR" sz="2000" dirty="0">
                <a:latin typeface="Calibri" panose="020F0502020204030204" pitchFamily="34" charset="0"/>
                <a:ea typeface="+mj-ea"/>
                <a:cs typeface="+mj-cs"/>
              </a:rPr>
              <a:t>Donanım (CPU, bellek, I/O cihazları) temel kaynakları sağlar.</a:t>
            </a:r>
          </a:p>
          <a:p>
            <a:pPr algn="just"/>
            <a:r>
              <a:rPr lang="tr-TR" sz="2000" dirty="0">
                <a:latin typeface="Calibri" panose="020F0502020204030204" pitchFamily="34" charset="0"/>
                <a:ea typeface="+mj-ea"/>
                <a:cs typeface="+mj-cs"/>
              </a:rPr>
              <a:t>Uygulama programları (kelime işlemciler, derleyiciler, Web tarayıcılar) bu kaynakların kullanıcı problemlerinde nasıl kullanılacağını belirler.</a:t>
            </a:r>
          </a:p>
          <a:p>
            <a:pPr algn="just"/>
            <a:endParaRPr lang="tr-TR" sz="2000" dirty="0"/>
          </a:p>
        </p:txBody>
      </p:sp>
    </p:spTree>
    <p:extLst>
      <p:ext uri="{BB962C8B-B14F-4D97-AF65-F5344CB8AC3E}">
        <p14:creationId xmlns:p14="http://schemas.microsoft.com/office/powerpoint/2010/main" val="3832468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CB2F5F-0614-432C-9A02-23E9187116CE}"/>
              </a:ext>
            </a:extLst>
          </p:cNvPr>
          <p:cNvSpPr>
            <a:spLocks noGrp="1"/>
          </p:cNvSpPr>
          <p:nvPr>
            <p:ph type="title"/>
          </p:nvPr>
        </p:nvSpPr>
        <p:spPr/>
        <p:txBody>
          <a:bodyPr/>
          <a:lstStyle/>
          <a:p>
            <a:r>
              <a:rPr lang="tr-TR" sz="3600" b="0" i="0" u="none" strike="noStrike" baseline="0" dirty="0">
                <a:latin typeface="Calibri" panose="020F0502020204030204" pitchFamily="34" charset="0"/>
              </a:rPr>
              <a:t>İşletim sistemi ne iş yapar?</a:t>
            </a:r>
            <a:endParaRPr lang="tr-TR" dirty="0"/>
          </a:p>
        </p:txBody>
      </p:sp>
      <p:sp>
        <p:nvSpPr>
          <p:cNvPr id="3" name="İçerik Yer Tutucusu 2">
            <a:extLst>
              <a:ext uri="{FF2B5EF4-FFF2-40B4-BE49-F238E27FC236}">
                <a16:creationId xmlns:a16="http://schemas.microsoft.com/office/drawing/2014/main" id="{ACF69E00-F34C-4E7C-8754-B24A3DB99FBE}"/>
              </a:ext>
            </a:extLst>
          </p:cNvPr>
          <p:cNvSpPr>
            <a:spLocks noGrp="1"/>
          </p:cNvSpPr>
          <p:nvPr>
            <p:ph idx="1"/>
          </p:nvPr>
        </p:nvSpPr>
        <p:spPr/>
        <p:txBody>
          <a:bodyPr>
            <a:normAutofit fontScale="55000" lnSpcReduction="20000"/>
          </a:bodyPr>
          <a:lstStyle/>
          <a:p>
            <a:pPr marL="0" indent="0" algn="just">
              <a:buNone/>
            </a:pPr>
            <a:r>
              <a:rPr lang="tr-TR" sz="3600" dirty="0">
                <a:latin typeface="Calibri" panose="020F0502020204030204" pitchFamily="34" charset="0"/>
                <a:ea typeface="+mj-ea"/>
                <a:cs typeface="+mj-cs"/>
              </a:rPr>
              <a:t>Kullanıcı açısından bakış</a:t>
            </a:r>
          </a:p>
          <a:p>
            <a:pPr algn="just"/>
            <a:r>
              <a:rPr lang="tr-TR" sz="3600" dirty="0">
                <a:latin typeface="Calibri" panose="020F0502020204030204" pitchFamily="34" charset="0"/>
                <a:ea typeface="+mj-ea"/>
                <a:cs typeface="+mj-cs"/>
              </a:rPr>
              <a:t>Kullanıcı bakışı kullanılan ara yüze bağlı olarak değişmektedir.</a:t>
            </a:r>
          </a:p>
          <a:p>
            <a:pPr algn="just"/>
            <a:r>
              <a:rPr lang="tr-TR" sz="3600" dirty="0">
                <a:latin typeface="Calibri" panose="020F0502020204030204" pitchFamily="34" charset="0"/>
                <a:ea typeface="+mj-ea"/>
                <a:cs typeface="+mj-cs"/>
              </a:rPr>
              <a:t>Çoğu kullanıcı, monitöre, klavyeye, fareye ve sistem birimine sahip bir kişisel bilgisayar kullanır. </a:t>
            </a:r>
          </a:p>
          <a:p>
            <a:pPr algn="just"/>
            <a:r>
              <a:rPr lang="tr-TR" sz="3600" dirty="0">
                <a:latin typeface="Calibri" panose="020F0502020204030204" pitchFamily="34" charset="0"/>
                <a:ea typeface="+mj-ea"/>
                <a:cs typeface="+mj-cs"/>
              </a:rPr>
              <a:t>Bu durumda, işletim sistemi çoğunlukla kolay kullanım için tasarlanır, kaynakların nasıl paylaşıldığı ve verimliliği, çok kullanıcı yerine tek kullanıcıya göre tasarlanır.</a:t>
            </a:r>
          </a:p>
          <a:p>
            <a:pPr algn="just"/>
            <a:r>
              <a:rPr lang="tr-TR" sz="3600" dirty="0">
                <a:latin typeface="Calibri" panose="020F0502020204030204" pitchFamily="34" charset="0"/>
                <a:ea typeface="+mj-ea"/>
                <a:cs typeface="+mj-cs"/>
              </a:rPr>
              <a:t>Diğer bir durumda ise, çok sayıda kullanıcı bir ana bilgisayara bağlanır ve kaynakları paylaşırlar.</a:t>
            </a:r>
          </a:p>
          <a:p>
            <a:pPr algn="just"/>
            <a:r>
              <a:rPr lang="tr-TR" sz="3600" dirty="0">
                <a:latin typeface="Calibri" panose="020F0502020204030204" pitchFamily="34" charset="0"/>
                <a:ea typeface="+mj-ea"/>
                <a:cs typeface="+mj-cs"/>
              </a:rPr>
              <a:t>Burada, işletim sistemi kaynak kullanım oranını maksimize edecek şekilde tasarlanır.</a:t>
            </a:r>
          </a:p>
          <a:p>
            <a:pPr algn="just"/>
            <a:r>
              <a:rPr lang="tr-TR" sz="3600" dirty="0">
                <a:latin typeface="Calibri" panose="020F0502020204030204" pitchFamily="34" charset="0"/>
                <a:ea typeface="+mj-ea"/>
                <a:cs typeface="+mj-cs"/>
              </a:rPr>
              <a:t>Mobil cihazlar ve gömülü sistemler (ev cihazları, otomobil) için tasarlanan işletim sistemlerinin de kendine özgü özellikleri vardır.</a:t>
            </a:r>
          </a:p>
          <a:p>
            <a:endParaRPr lang="tr-TR" dirty="0"/>
          </a:p>
        </p:txBody>
      </p:sp>
    </p:spTree>
    <p:extLst>
      <p:ext uri="{BB962C8B-B14F-4D97-AF65-F5344CB8AC3E}">
        <p14:creationId xmlns:p14="http://schemas.microsoft.com/office/powerpoint/2010/main" val="3975180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227E2B-9676-4809-A73D-33C6173B5D9C}"/>
              </a:ext>
            </a:extLst>
          </p:cNvPr>
          <p:cNvSpPr>
            <a:spLocks noGrp="1"/>
          </p:cNvSpPr>
          <p:nvPr>
            <p:ph type="title"/>
          </p:nvPr>
        </p:nvSpPr>
        <p:spPr/>
        <p:txBody>
          <a:bodyPr/>
          <a:lstStyle/>
          <a:p>
            <a:r>
              <a:rPr lang="tr-TR" sz="3600" b="0" i="0" u="none" strike="noStrike" baseline="0" dirty="0">
                <a:latin typeface="Calibri" panose="020F0502020204030204" pitchFamily="34" charset="0"/>
              </a:rPr>
              <a:t>İşletim sistemi ne iş yapar?</a:t>
            </a:r>
            <a:endParaRPr lang="tr-TR" dirty="0"/>
          </a:p>
        </p:txBody>
      </p:sp>
      <p:sp>
        <p:nvSpPr>
          <p:cNvPr id="3" name="İçerik Yer Tutucusu 2">
            <a:extLst>
              <a:ext uri="{FF2B5EF4-FFF2-40B4-BE49-F238E27FC236}">
                <a16:creationId xmlns:a16="http://schemas.microsoft.com/office/drawing/2014/main" id="{30811750-E945-4EB6-9E0A-99B15C0536EA}"/>
              </a:ext>
            </a:extLst>
          </p:cNvPr>
          <p:cNvSpPr>
            <a:spLocks noGrp="1"/>
          </p:cNvSpPr>
          <p:nvPr>
            <p:ph idx="1"/>
          </p:nvPr>
        </p:nvSpPr>
        <p:spPr/>
        <p:txBody>
          <a:bodyPr>
            <a:normAutofit/>
          </a:bodyPr>
          <a:lstStyle/>
          <a:p>
            <a:pPr marL="0" indent="0" algn="just">
              <a:buNone/>
            </a:pPr>
            <a:r>
              <a:rPr lang="tr-TR" dirty="0">
                <a:latin typeface="Calibri" panose="020F0502020204030204" pitchFamily="34" charset="0"/>
                <a:ea typeface="+mj-ea"/>
                <a:cs typeface="+mj-cs"/>
              </a:rPr>
              <a:t>Sistem açısından bakış</a:t>
            </a:r>
          </a:p>
          <a:p>
            <a:pPr algn="just"/>
            <a:r>
              <a:rPr lang="tr-TR" dirty="0">
                <a:latin typeface="Calibri" panose="020F0502020204030204" pitchFamily="34" charset="0"/>
                <a:ea typeface="+mj-ea"/>
                <a:cs typeface="+mj-cs"/>
              </a:rPr>
              <a:t>Bilgisayar açısından işletim sistemi, donanımla çok yakından ilişkiye sahip olan bir programdır.</a:t>
            </a:r>
          </a:p>
          <a:p>
            <a:pPr algn="just"/>
            <a:r>
              <a:rPr lang="tr-TR" dirty="0">
                <a:latin typeface="Calibri" panose="020F0502020204030204" pitchFamily="34" charset="0"/>
                <a:ea typeface="+mj-ea"/>
                <a:cs typeface="+mj-cs"/>
              </a:rPr>
              <a:t>Bu açıdan işletim sistemi, kaynak (CPU time, hafıza, depolama birimi, I/O cihazları, …)kullanımını planlayan programdır.</a:t>
            </a:r>
          </a:p>
          <a:p>
            <a:pPr algn="just"/>
            <a:r>
              <a:rPr lang="tr-TR" dirty="0">
                <a:latin typeface="Calibri" panose="020F0502020204030204" pitchFamily="34" charset="0"/>
                <a:ea typeface="+mj-ea"/>
                <a:cs typeface="+mj-cs"/>
              </a:rPr>
              <a:t>İşletim sistemi, I/O cihazlarını ve kullanıcı programlarını kontrol eder ve programların çalışması sırasındaki hataları önlemeye yönelik işlemleri yönetir.</a:t>
            </a:r>
          </a:p>
          <a:p>
            <a:endParaRPr lang="tr-TR" dirty="0"/>
          </a:p>
        </p:txBody>
      </p:sp>
    </p:spTree>
    <p:extLst>
      <p:ext uri="{BB962C8B-B14F-4D97-AF65-F5344CB8AC3E}">
        <p14:creationId xmlns:p14="http://schemas.microsoft.com/office/powerpoint/2010/main" val="3389508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62CAC3-3BC5-49F7-BD6C-25D51C26F70B}"/>
              </a:ext>
            </a:extLst>
          </p:cNvPr>
          <p:cNvSpPr>
            <a:spLocks noGrp="1"/>
          </p:cNvSpPr>
          <p:nvPr>
            <p:ph type="title"/>
          </p:nvPr>
        </p:nvSpPr>
        <p:spPr/>
        <p:txBody>
          <a:bodyPr/>
          <a:lstStyle/>
          <a:p>
            <a:r>
              <a:rPr lang="tr-TR" sz="3600" b="0" i="0" u="none" strike="noStrike" baseline="0" dirty="0">
                <a:latin typeface="Calibri" panose="020F0502020204030204" pitchFamily="34" charset="0"/>
              </a:rPr>
              <a:t>İşletim sistemi ne iş yapar?</a:t>
            </a:r>
            <a:endParaRPr lang="tr-TR" dirty="0"/>
          </a:p>
        </p:txBody>
      </p:sp>
      <p:sp>
        <p:nvSpPr>
          <p:cNvPr id="3" name="İçerik Yer Tutucusu 2">
            <a:extLst>
              <a:ext uri="{FF2B5EF4-FFF2-40B4-BE49-F238E27FC236}">
                <a16:creationId xmlns:a16="http://schemas.microsoft.com/office/drawing/2014/main" id="{E26A2268-F325-4AAB-81AE-FF6B7BFACE8D}"/>
              </a:ext>
            </a:extLst>
          </p:cNvPr>
          <p:cNvSpPr>
            <a:spLocks noGrp="1"/>
          </p:cNvSpPr>
          <p:nvPr>
            <p:ph idx="1"/>
          </p:nvPr>
        </p:nvSpPr>
        <p:spPr/>
        <p:txBody>
          <a:bodyPr>
            <a:normAutofit fontScale="55000" lnSpcReduction="20000"/>
          </a:bodyPr>
          <a:lstStyle/>
          <a:p>
            <a:pPr marL="0" indent="0" algn="just">
              <a:buNone/>
            </a:pPr>
            <a:r>
              <a:rPr lang="tr-TR" sz="3600" dirty="0">
                <a:latin typeface="Calibri" panose="020F0502020204030204" pitchFamily="34" charset="0"/>
                <a:ea typeface="+mj-ea"/>
                <a:cs typeface="+mj-cs"/>
              </a:rPr>
              <a:t>İşletim sistemi tanımı</a:t>
            </a:r>
          </a:p>
          <a:p>
            <a:pPr algn="just"/>
            <a:r>
              <a:rPr lang="tr-TR" sz="3600" dirty="0">
                <a:latin typeface="Calibri" panose="020F0502020204030204" pitchFamily="34" charset="0"/>
                <a:ea typeface="+mj-ea"/>
                <a:cs typeface="+mj-cs"/>
              </a:rPr>
              <a:t>Bilgisayarların temel amacı, kullanıcı programlarının çalıştırılması ve kullanıcı problemlerinin kolay ve hızlı bir şekilde çözülmesidir. </a:t>
            </a:r>
          </a:p>
          <a:p>
            <a:pPr algn="just"/>
            <a:r>
              <a:rPr lang="tr-TR" sz="3600" dirty="0">
                <a:latin typeface="Calibri" panose="020F0502020204030204" pitchFamily="34" charset="0"/>
                <a:ea typeface="+mj-ea"/>
                <a:cs typeface="+mj-cs"/>
              </a:rPr>
              <a:t>Bilgisayar donanımlarının tek başına kullanımı çok zordur, bu yüzden uygulama yazılımları geliştirilir.</a:t>
            </a:r>
          </a:p>
          <a:p>
            <a:pPr algn="just"/>
            <a:r>
              <a:rPr lang="tr-TR" sz="3600" dirty="0">
                <a:latin typeface="Calibri" panose="020F0502020204030204" pitchFamily="34" charset="0"/>
                <a:ea typeface="+mj-ea"/>
                <a:cs typeface="+mj-cs"/>
              </a:rPr>
              <a:t>Yaygın kabul edilen tanımlamada, işletim sistemi bilgisayarda sürekli çalışan programdır ve </a:t>
            </a:r>
            <a:r>
              <a:rPr lang="tr-TR" sz="3600" dirty="0" err="1">
                <a:latin typeface="Calibri" panose="020F0502020204030204" pitchFamily="34" charset="0"/>
                <a:ea typeface="+mj-ea"/>
                <a:cs typeface="+mj-cs"/>
              </a:rPr>
              <a:t>kernel</a:t>
            </a:r>
            <a:r>
              <a:rPr lang="tr-TR" sz="3600" dirty="0">
                <a:latin typeface="Calibri" panose="020F0502020204030204" pitchFamily="34" charset="0"/>
                <a:ea typeface="+mj-ea"/>
                <a:cs typeface="+mj-cs"/>
              </a:rPr>
              <a:t> (çekirdek) olarak adlandırılır.</a:t>
            </a:r>
          </a:p>
          <a:p>
            <a:pPr algn="just"/>
            <a:r>
              <a:rPr lang="tr-TR" sz="3600" dirty="0">
                <a:latin typeface="Calibri" panose="020F0502020204030204" pitchFamily="34" charset="0"/>
                <a:ea typeface="+mj-ea"/>
                <a:cs typeface="+mj-cs"/>
              </a:rPr>
              <a:t>Mobil işletim istemleri sadece </a:t>
            </a:r>
            <a:r>
              <a:rPr lang="tr-TR" sz="3600" dirty="0" err="1">
                <a:latin typeface="Calibri" panose="020F0502020204030204" pitchFamily="34" charset="0"/>
                <a:ea typeface="+mj-ea"/>
                <a:cs typeface="+mj-cs"/>
              </a:rPr>
              <a:t>kernel’a</a:t>
            </a:r>
            <a:r>
              <a:rPr lang="tr-TR" sz="3600" dirty="0">
                <a:latin typeface="Calibri" panose="020F0502020204030204" pitchFamily="34" charset="0"/>
                <a:ea typeface="+mj-ea"/>
                <a:cs typeface="+mj-cs"/>
              </a:rPr>
              <a:t> sahip değildir, </a:t>
            </a:r>
            <a:r>
              <a:rPr lang="tr-TR" sz="3600" dirty="0" err="1">
                <a:latin typeface="Calibri" panose="020F0502020204030204" pitchFamily="34" charset="0"/>
                <a:ea typeface="+mj-ea"/>
                <a:cs typeface="+mj-cs"/>
              </a:rPr>
              <a:t>middleware’e</a:t>
            </a:r>
            <a:r>
              <a:rPr lang="tr-TR" sz="3600" dirty="0">
                <a:latin typeface="Calibri" panose="020F0502020204030204" pitchFamily="34" charset="0"/>
                <a:ea typeface="+mj-ea"/>
                <a:cs typeface="+mj-cs"/>
              </a:rPr>
              <a:t> de sahiptirler. </a:t>
            </a:r>
          </a:p>
          <a:p>
            <a:pPr algn="just"/>
            <a:r>
              <a:rPr lang="tr-TR" sz="3600" dirty="0" err="1">
                <a:solidFill>
                  <a:srgbClr val="FF0000"/>
                </a:solidFill>
                <a:latin typeface="Calibri" panose="020F0502020204030204" pitchFamily="34" charset="0"/>
                <a:ea typeface="+mj-ea"/>
                <a:cs typeface="+mj-cs"/>
              </a:rPr>
              <a:t>Middleware</a:t>
            </a:r>
            <a:r>
              <a:rPr lang="tr-TR" sz="3600" dirty="0">
                <a:latin typeface="Calibri" panose="020F0502020204030204" pitchFamily="34" charset="0"/>
                <a:ea typeface="+mj-ea"/>
                <a:cs typeface="+mj-cs"/>
              </a:rPr>
              <a:t>, uygulama geliştiricilere ek servisler sağlayan </a:t>
            </a:r>
            <a:r>
              <a:rPr lang="tr-TR" sz="3600" dirty="0" err="1">
                <a:latin typeface="Calibri" panose="020F0502020204030204" pitchFamily="34" charset="0"/>
                <a:ea typeface="+mj-ea"/>
                <a:cs typeface="+mj-cs"/>
              </a:rPr>
              <a:t>framework</a:t>
            </a:r>
            <a:r>
              <a:rPr lang="tr-TR" sz="3600" dirty="0">
                <a:latin typeface="Calibri" panose="020F0502020204030204" pitchFamily="34" charset="0"/>
                <a:ea typeface="+mj-ea"/>
                <a:cs typeface="+mj-cs"/>
              </a:rPr>
              <a:t> (platform) yazılımlarıdır.</a:t>
            </a:r>
          </a:p>
          <a:p>
            <a:pPr algn="just"/>
            <a:r>
              <a:rPr lang="tr-TR" sz="3600" dirty="0">
                <a:latin typeface="Calibri" panose="020F0502020204030204" pitchFamily="34" charset="0"/>
                <a:ea typeface="+mj-ea"/>
                <a:cs typeface="+mj-cs"/>
              </a:rPr>
              <a:t>Apple </a:t>
            </a:r>
            <a:r>
              <a:rPr lang="tr-TR" sz="3600" dirty="0" err="1">
                <a:latin typeface="Calibri" panose="020F0502020204030204" pitchFamily="34" charset="0"/>
                <a:ea typeface="+mj-ea"/>
                <a:cs typeface="+mj-cs"/>
              </a:rPr>
              <a:t>iOS</a:t>
            </a:r>
            <a:r>
              <a:rPr lang="tr-TR" sz="3600" dirty="0">
                <a:latin typeface="Calibri" panose="020F0502020204030204" pitchFamily="34" charset="0"/>
                <a:ea typeface="+mj-ea"/>
                <a:cs typeface="+mj-cs"/>
              </a:rPr>
              <a:t> ve Google </a:t>
            </a:r>
            <a:r>
              <a:rPr lang="tr-TR" sz="3600" dirty="0" err="1">
                <a:latin typeface="Calibri" panose="020F0502020204030204" pitchFamily="34" charset="0"/>
                <a:ea typeface="+mj-ea"/>
                <a:cs typeface="+mj-cs"/>
              </a:rPr>
              <a:t>Android</a:t>
            </a:r>
            <a:r>
              <a:rPr lang="tr-TR" sz="3600" dirty="0">
                <a:latin typeface="Calibri" panose="020F0502020204030204" pitchFamily="34" charset="0"/>
                <a:ea typeface="+mj-ea"/>
                <a:cs typeface="+mj-cs"/>
              </a:rPr>
              <a:t>, </a:t>
            </a:r>
            <a:r>
              <a:rPr lang="tr-TR" sz="3600" dirty="0" err="1">
                <a:latin typeface="Calibri" panose="020F0502020204030204" pitchFamily="34" charset="0"/>
                <a:ea typeface="+mj-ea"/>
                <a:cs typeface="+mj-cs"/>
              </a:rPr>
              <a:t>middleware</a:t>
            </a:r>
            <a:r>
              <a:rPr lang="tr-TR" sz="3600" dirty="0">
                <a:latin typeface="Calibri" panose="020F0502020204030204" pitchFamily="34" charset="0"/>
                <a:ea typeface="+mj-ea"/>
                <a:cs typeface="+mj-cs"/>
              </a:rPr>
              <a:t> yazılımları ile </a:t>
            </a:r>
            <a:r>
              <a:rPr lang="tr-TR" sz="3600" dirty="0" err="1">
                <a:latin typeface="Calibri" panose="020F0502020204030204" pitchFamily="34" charset="0"/>
                <a:ea typeface="+mj-ea"/>
                <a:cs typeface="+mj-cs"/>
              </a:rPr>
              <a:t>veritabanı</a:t>
            </a:r>
            <a:r>
              <a:rPr lang="tr-TR" sz="3600" dirty="0">
                <a:latin typeface="Calibri" panose="020F0502020204030204" pitchFamily="34" charset="0"/>
                <a:ea typeface="+mj-ea"/>
                <a:cs typeface="+mj-cs"/>
              </a:rPr>
              <a:t>, </a:t>
            </a:r>
            <a:r>
              <a:rPr lang="tr-TR" sz="3600" dirty="0" err="1">
                <a:latin typeface="Calibri" panose="020F0502020204030204" pitchFamily="34" charset="0"/>
                <a:ea typeface="+mj-ea"/>
                <a:cs typeface="+mj-cs"/>
              </a:rPr>
              <a:t>multimedia</a:t>
            </a:r>
            <a:r>
              <a:rPr lang="tr-TR" sz="3600" dirty="0">
                <a:latin typeface="Calibri" panose="020F0502020204030204" pitchFamily="34" charset="0"/>
                <a:ea typeface="+mj-ea"/>
                <a:cs typeface="+mj-cs"/>
              </a:rPr>
              <a:t> ve grafik desteği sağlayan mobil işletim sistemleridir.</a:t>
            </a:r>
          </a:p>
          <a:p>
            <a:endParaRPr lang="tr-TR" dirty="0"/>
          </a:p>
        </p:txBody>
      </p:sp>
    </p:spTree>
    <p:extLst>
      <p:ext uri="{BB962C8B-B14F-4D97-AF65-F5344CB8AC3E}">
        <p14:creationId xmlns:p14="http://schemas.microsoft.com/office/powerpoint/2010/main" val="1285106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1DC5F8-AC76-4E44-B9E7-E295A8E88D1F}"/>
              </a:ext>
            </a:extLst>
          </p:cNvPr>
          <p:cNvSpPr>
            <a:spLocks noGrp="1"/>
          </p:cNvSpPr>
          <p:nvPr>
            <p:ph type="title"/>
          </p:nvPr>
        </p:nvSpPr>
        <p:spPr/>
        <p:txBody>
          <a:bodyPr/>
          <a:lstStyle/>
          <a:p>
            <a:r>
              <a:rPr lang="tr-TR" dirty="0">
                <a:latin typeface="Calibri" panose="020F0502020204030204" pitchFamily="34" charset="0"/>
              </a:rPr>
              <a:t>Bilgisayar sistemi organizasyonu</a:t>
            </a:r>
          </a:p>
        </p:txBody>
      </p:sp>
      <p:sp>
        <p:nvSpPr>
          <p:cNvPr id="3" name="İçerik Yer Tutucusu 2">
            <a:extLst>
              <a:ext uri="{FF2B5EF4-FFF2-40B4-BE49-F238E27FC236}">
                <a16:creationId xmlns:a16="http://schemas.microsoft.com/office/drawing/2014/main" id="{CB65E7A8-3509-49BE-997C-66C32FAEDE0C}"/>
              </a:ext>
            </a:extLst>
          </p:cNvPr>
          <p:cNvSpPr>
            <a:spLocks noGrp="1"/>
          </p:cNvSpPr>
          <p:nvPr>
            <p:ph idx="1"/>
          </p:nvPr>
        </p:nvSpPr>
        <p:spPr/>
        <p:txBody>
          <a:bodyPr>
            <a:normAutofit fontScale="92500" lnSpcReduction="10000"/>
          </a:bodyPr>
          <a:lstStyle/>
          <a:p>
            <a:pPr marL="0" indent="0" algn="just">
              <a:buNone/>
            </a:pPr>
            <a:r>
              <a:rPr lang="tr-TR" sz="2000" dirty="0">
                <a:latin typeface="Calibri" panose="020F0502020204030204" pitchFamily="34" charset="0"/>
                <a:ea typeface="+mj-ea"/>
                <a:cs typeface="+mj-cs"/>
              </a:rPr>
              <a:t>Bilgisayar sisteminin çalışması</a:t>
            </a:r>
          </a:p>
          <a:p>
            <a:pPr algn="just"/>
            <a:r>
              <a:rPr lang="tr-TR" sz="2000" dirty="0">
                <a:latin typeface="Calibri" panose="020F0502020204030204" pitchFamily="34" charset="0"/>
                <a:ea typeface="+mj-ea"/>
                <a:cs typeface="+mj-cs"/>
              </a:rPr>
              <a:t>Günümüz genel amaçlı bilgisayarları bir veya birden fazla CPU’ya, ortak </a:t>
            </a:r>
            <a:r>
              <a:rPr lang="tr-TR" sz="2000" dirty="0" err="1">
                <a:latin typeface="Calibri" panose="020F0502020204030204" pitchFamily="34" charset="0"/>
                <a:ea typeface="+mj-ea"/>
                <a:cs typeface="+mj-cs"/>
              </a:rPr>
              <a:t>bus</a:t>
            </a:r>
            <a:r>
              <a:rPr lang="tr-TR" sz="2000" dirty="0">
                <a:latin typeface="Calibri" panose="020F0502020204030204" pitchFamily="34" charset="0"/>
                <a:ea typeface="+mj-ea"/>
                <a:cs typeface="+mj-cs"/>
              </a:rPr>
              <a:t> üzerinden kontrol edilen cihazlara ve paylaşılmış hafızaya sahiptir.</a:t>
            </a:r>
          </a:p>
          <a:p>
            <a:pPr algn="just"/>
            <a:endParaRPr lang="tr-TR" sz="1800" b="0" i="0" u="none" strike="noStrike" baseline="0" dirty="0">
              <a:solidFill>
                <a:srgbClr val="000000"/>
              </a:solidFill>
              <a:latin typeface="Wingdings" panose="05000000000000000000" pitchFamily="2" charset="2"/>
            </a:endParaRPr>
          </a:p>
          <a:p>
            <a:pPr algn="just"/>
            <a:endParaRPr lang="tr-TR" sz="1800" dirty="0">
              <a:solidFill>
                <a:srgbClr val="000000"/>
              </a:solidFill>
              <a:latin typeface="Wingdings" panose="05000000000000000000" pitchFamily="2" charset="2"/>
              <a:ea typeface="+mj-ea"/>
              <a:cs typeface="+mj-cs"/>
            </a:endParaRPr>
          </a:p>
          <a:p>
            <a:pPr algn="just"/>
            <a:endParaRPr lang="tr-TR" sz="1800" dirty="0">
              <a:solidFill>
                <a:srgbClr val="000000"/>
              </a:solidFill>
              <a:latin typeface="Wingdings" panose="05000000000000000000" pitchFamily="2" charset="2"/>
              <a:ea typeface="+mj-ea"/>
              <a:cs typeface="+mj-cs"/>
            </a:endParaRPr>
          </a:p>
          <a:p>
            <a:pPr algn="just"/>
            <a:endParaRPr lang="tr-TR" sz="1800" dirty="0">
              <a:solidFill>
                <a:srgbClr val="000000"/>
              </a:solidFill>
              <a:latin typeface="Wingdings" panose="05000000000000000000" pitchFamily="2" charset="2"/>
              <a:ea typeface="+mj-ea"/>
              <a:cs typeface="+mj-cs"/>
            </a:endParaRPr>
          </a:p>
          <a:p>
            <a:pPr algn="just"/>
            <a:endParaRPr lang="tr-TR" sz="2000" dirty="0">
              <a:latin typeface="Calibri" panose="020F0502020204030204" pitchFamily="34" charset="0"/>
              <a:ea typeface="+mj-ea"/>
              <a:cs typeface="+mj-cs"/>
            </a:endParaRPr>
          </a:p>
          <a:p>
            <a:pPr algn="just"/>
            <a:r>
              <a:rPr lang="tr-TR" sz="2000" dirty="0">
                <a:latin typeface="Calibri" panose="020F0502020204030204" pitchFamily="34" charset="0"/>
                <a:ea typeface="+mj-ea"/>
                <a:cs typeface="+mj-cs"/>
              </a:rPr>
              <a:t>CPU ile cihaz denetleyicileri eş zamanlı çalışırlar ve paylaşılmış hafızaya aynı anda erişmek isteyebilirler. </a:t>
            </a:r>
          </a:p>
          <a:p>
            <a:pPr algn="just"/>
            <a:r>
              <a:rPr lang="tr-TR" sz="2000" dirty="0">
                <a:latin typeface="Calibri" panose="020F0502020204030204" pitchFamily="34" charset="0"/>
                <a:ea typeface="+mj-ea"/>
                <a:cs typeface="+mj-cs"/>
              </a:rPr>
              <a:t>Hafıza denetleyicisi cihazların hafızaya erişimini yönetir.</a:t>
            </a:r>
          </a:p>
          <a:p>
            <a:pPr algn="just"/>
            <a:endParaRPr lang="tr-TR" sz="2000" dirty="0">
              <a:latin typeface="Calibri" panose="020F0502020204030204" pitchFamily="34" charset="0"/>
              <a:ea typeface="+mj-ea"/>
              <a:cs typeface="+mj-cs"/>
            </a:endParaRPr>
          </a:p>
          <a:p>
            <a:pPr algn="just"/>
            <a:endParaRPr lang="tr-TR" dirty="0"/>
          </a:p>
        </p:txBody>
      </p:sp>
      <p:pic>
        <p:nvPicPr>
          <p:cNvPr id="5" name="Resim 4">
            <a:extLst>
              <a:ext uri="{FF2B5EF4-FFF2-40B4-BE49-F238E27FC236}">
                <a16:creationId xmlns:a16="http://schemas.microsoft.com/office/drawing/2014/main" id="{F3E82EAD-7319-40AF-8880-F825AB1E31F8}"/>
              </a:ext>
            </a:extLst>
          </p:cNvPr>
          <p:cNvPicPr>
            <a:picLocks noChangeAspect="1"/>
          </p:cNvPicPr>
          <p:nvPr/>
        </p:nvPicPr>
        <p:blipFill>
          <a:blip r:embed="rId2"/>
          <a:stretch>
            <a:fillRect/>
          </a:stretch>
        </p:blipFill>
        <p:spPr>
          <a:xfrm>
            <a:off x="5687807" y="2963122"/>
            <a:ext cx="5245237" cy="2060713"/>
          </a:xfrm>
          <a:prstGeom prst="rect">
            <a:avLst/>
          </a:prstGeom>
        </p:spPr>
      </p:pic>
    </p:spTree>
    <p:extLst>
      <p:ext uri="{BB962C8B-B14F-4D97-AF65-F5344CB8AC3E}">
        <p14:creationId xmlns:p14="http://schemas.microsoft.com/office/powerpoint/2010/main" val="3050701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345AEE-ADD7-4C8D-A28C-75EE22F24421}"/>
              </a:ext>
            </a:extLst>
          </p:cNvPr>
          <p:cNvSpPr>
            <a:spLocks noGrp="1"/>
          </p:cNvSpPr>
          <p:nvPr>
            <p:ph type="title"/>
          </p:nvPr>
        </p:nvSpPr>
        <p:spPr/>
        <p:txBody>
          <a:bodyPr/>
          <a:lstStyle/>
          <a:p>
            <a:r>
              <a:rPr lang="tr-TR" dirty="0">
                <a:latin typeface="Calibri" panose="020F0502020204030204" pitchFamily="34" charset="0"/>
              </a:rPr>
              <a:t>Bilgisayar sistemi organizasyonu</a:t>
            </a:r>
            <a:endParaRPr lang="tr-TR" dirty="0"/>
          </a:p>
        </p:txBody>
      </p:sp>
      <p:sp>
        <p:nvSpPr>
          <p:cNvPr id="3" name="İçerik Yer Tutucusu 2">
            <a:extLst>
              <a:ext uri="{FF2B5EF4-FFF2-40B4-BE49-F238E27FC236}">
                <a16:creationId xmlns:a16="http://schemas.microsoft.com/office/drawing/2014/main" id="{F4182350-3832-4294-9F4C-468FDEC614D5}"/>
              </a:ext>
            </a:extLst>
          </p:cNvPr>
          <p:cNvSpPr>
            <a:spLocks noGrp="1"/>
          </p:cNvSpPr>
          <p:nvPr>
            <p:ph idx="1"/>
          </p:nvPr>
        </p:nvSpPr>
        <p:spPr/>
        <p:txBody>
          <a:bodyPr>
            <a:normAutofit fontScale="55000" lnSpcReduction="20000"/>
          </a:bodyPr>
          <a:lstStyle/>
          <a:p>
            <a:pPr marL="0" indent="0" algn="just">
              <a:buNone/>
            </a:pPr>
            <a:r>
              <a:rPr lang="tr-TR" sz="3600" dirty="0">
                <a:latin typeface="Calibri" panose="020F0502020204030204" pitchFamily="34" charset="0"/>
                <a:ea typeface="+mj-ea"/>
                <a:cs typeface="+mj-cs"/>
              </a:rPr>
              <a:t>Bilgisayar sisteminin çalışması</a:t>
            </a:r>
          </a:p>
          <a:p>
            <a:pPr algn="just"/>
            <a:r>
              <a:rPr lang="tr-TR" sz="3600" dirty="0">
                <a:latin typeface="Calibri" panose="020F0502020204030204" pitchFamily="34" charset="0"/>
                <a:ea typeface="+mj-ea"/>
                <a:cs typeface="+mj-cs"/>
              </a:rPr>
              <a:t>Bilgisayar çalışmaya başladığında, başlangıç programı olarak </a:t>
            </a:r>
            <a:r>
              <a:rPr lang="tr-TR" sz="3600" dirty="0" err="1">
                <a:latin typeface="Calibri" panose="020F0502020204030204" pitchFamily="34" charset="0"/>
                <a:ea typeface="+mj-ea"/>
                <a:cs typeface="+mj-cs"/>
              </a:rPr>
              <a:t>bootstrap</a:t>
            </a:r>
            <a:r>
              <a:rPr lang="tr-TR" sz="3600" dirty="0">
                <a:latin typeface="Calibri" panose="020F0502020204030204" pitchFamily="34" charset="0"/>
                <a:ea typeface="+mj-ea"/>
                <a:cs typeface="+mj-cs"/>
              </a:rPr>
              <a:t> programını kullanır.</a:t>
            </a:r>
          </a:p>
          <a:p>
            <a:pPr algn="just"/>
            <a:r>
              <a:rPr lang="tr-TR" sz="3600" dirty="0" err="1">
                <a:solidFill>
                  <a:srgbClr val="FF0000"/>
                </a:solidFill>
                <a:latin typeface="Calibri" panose="020F0502020204030204" pitchFamily="34" charset="0"/>
                <a:ea typeface="+mj-ea"/>
                <a:cs typeface="+mj-cs"/>
              </a:rPr>
              <a:t>Bootstrap</a:t>
            </a:r>
            <a:r>
              <a:rPr lang="tr-TR" sz="3600" dirty="0">
                <a:latin typeface="Calibri" panose="020F0502020204030204" pitchFamily="34" charset="0"/>
                <a:ea typeface="+mj-ea"/>
                <a:cs typeface="+mj-cs"/>
              </a:rPr>
              <a:t> programı oldukça basittir ve ROM(Read-</a:t>
            </a:r>
            <a:r>
              <a:rPr lang="tr-TR" sz="3600" dirty="0" err="1">
                <a:latin typeface="Calibri" panose="020F0502020204030204" pitchFamily="34" charset="0"/>
                <a:ea typeface="+mj-ea"/>
                <a:cs typeface="+mj-cs"/>
              </a:rPr>
              <a:t>Only</a:t>
            </a:r>
            <a:r>
              <a:rPr lang="tr-TR" sz="3600" dirty="0">
                <a:latin typeface="Calibri" panose="020F0502020204030204" pitchFamily="34" charset="0"/>
                <a:ea typeface="+mj-ea"/>
                <a:cs typeface="+mj-cs"/>
              </a:rPr>
              <a:t> Memory) veya EEPROM(</a:t>
            </a:r>
            <a:r>
              <a:rPr lang="tr-TR" sz="3600" dirty="0" err="1">
                <a:latin typeface="Calibri" panose="020F0502020204030204" pitchFamily="34" charset="0"/>
                <a:ea typeface="+mj-ea"/>
                <a:cs typeface="+mj-cs"/>
              </a:rPr>
              <a:t>Electrically</a:t>
            </a:r>
            <a:r>
              <a:rPr lang="tr-TR" sz="3600" dirty="0">
                <a:latin typeface="Calibri" panose="020F0502020204030204" pitchFamily="34" charset="0"/>
                <a:ea typeface="+mj-ea"/>
                <a:cs typeface="+mj-cs"/>
              </a:rPr>
              <a:t> </a:t>
            </a:r>
            <a:r>
              <a:rPr lang="tr-TR" sz="3600" dirty="0" err="1">
                <a:latin typeface="Calibri" panose="020F0502020204030204" pitchFamily="34" charset="0"/>
                <a:ea typeface="+mj-ea"/>
                <a:cs typeface="+mj-cs"/>
              </a:rPr>
              <a:t>ErasableProgrammable</a:t>
            </a:r>
            <a:r>
              <a:rPr lang="tr-TR" sz="3600" dirty="0">
                <a:latin typeface="Calibri" panose="020F0502020204030204" pitchFamily="34" charset="0"/>
                <a:ea typeface="+mj-ea"/>
                <a:cs typeface="+mj-cs"/>
              </a:rPr>
              <a:t> Read-</a:t>
            </a:r>
            <a:r>
              <a:rPr lang="tr-TR" sz="3600" dirty="0" err="1">
                <a:latin typeface="Calibri" panose="020F0502020204030204" pitchFamily="34" charset="0"/>
                <a:ea typeface="+mj-ea"/>
                <a:cs typeface="+mj-cs"/>
              </a:rPr>
              <a:t>Only</a:t>
            </a:r>
            <a:r>
              <a:rPr lang="tr-TR" sz="3600" dirty="0">
                <a:latin typeface="Calibri" panose="020F0502020204030204" pitchFamily="34" charset="0"/>
                <a:ea typeface="+mj-ea"/>
                <a:cs typeface="+mj-cs"/>
              </a:rPr>
              <a:t> Memory) içerisinde saklanır.</a:t>
            </a:r>
          </a:p>
          <a:p>
            <a:pPr algn="just"/>
            <a:r>
              <a:rPr lang="tr-TR" sz="3600" dirty="0" err="1">
                <a:latin typeface="Calibri" panose="020F0502020204030204" pitchFamily="34" charset="0"/>
                <a:ea typeface="+mj-ea"/>
                <a:cs typeface="+mj-cs"/>
              </a:rPr>
              <a:t>Bootstrap</a:t>
            </a:r>
            <a:r>
              <a:rPr lang="tr-TR" sz="3600" dirty="0">
                <a:latin typeface="Calibri" panose="020F0502020204030204" pitchFamily="34" charset="0"/>
                <a:ea typeface="+mj-ea"/>
                <a:cs typeface="+mj-cs"/>
              </a:rPr>
              <a:t> programlarına </a:t>
            </a:r>
            <a:r>
              <a:rPr lang="tr-TR" sz="3600" dirty="0">
                <a:solidFill>
                  <a:srgbClr val="FF0000"/>
                </a:solidFill>
                <a:latin typeface="Calibri" panose="020F0502020204030204" pitchFamily="34" charset="0"/>
                <a:ea typeface="+mj-ea"/>
                <a:cs typeface="+mj-cs"/>
              </a:rPr>
              <a:t>firmware</a:t>
            </a:r>
            <a:r>
              <a:rPr lang="tr-TR" sz="3600" dirty="0">
                <a:latin typeface="Calibri" panose="020F0502020204030204" pitchFamily="34" charset="0"/>
                <a:ea typeface="+mj-ea"/>
                <a:cs typeface="+mj-cs"/>
              </a:rPr>
              <a:t> adı verilir.</a:t>
            </a:r>
          </a:p>
          <a:p>
            <a:pPr algn="just"/>
            <a:r>
              <a:rPr lang="tr-TR" sz="3600" dirty="0">
                <a:latin typeface="Calibri" panose="020F0502020204030204" pitchFamily="34" charset="0"/>
                <a:ea typeface="+mj-ea"/>
                <a:cs typeface="+mj-cs"/>
              </a:rPr>
              <a:t>Firmware programı bilgisayarın tüm bileşenlerini (CPU </a:t>
            </a:r>
            <a:r>
              <a:rPr lang="tr-TR" sz="3600" dirty="0" err="1">
                <a:latin typeface="Calibri" panose="020F0502020204030204" pitchFamily="34" charset="0"/>
                <a:ea typeface="+mj-ea"/>
                <a:cs typeface="+mj-cs"/>
              </a:rPr>
              <a:t>register</a:t>
            </a:r>
            <a:r>
              <a:rPr lang="tr-TR" sz="3600" dirty="0">
                <a:latin typeface="Calibri" panose="020F0502020204030204" pitchFamily="34" charset="0"/>
                <a:ea typeface="+mj-ea"/>
                <a:cs typeface="+mj-cs"/>
              </a:rPr>
              <a:t>, cihaz denetleyicileri, hafıza içeriği) başlatır.</a:t>
            </a:r>
          </a:p>
          <a:p>
            <a:pPr algn="just"/>
            <a:r>
              <a:rPr lang="tr-TR" sz="3600" dirty="0" err="1">
                <a:latin typeface="Calibri" panose="020F0502020204030204" pitchFamily="34" charset="0"/>
                <a:ea typeface="+mj-ea"/>
                <a:cs typeface="+mj-cs"/>
              </a:rPr>
              <a:t>Bootstrap</a:t>
            </a:r>
            <a:r>
              <a:rPr lang="tr-TR" sz="3600" dirty="0">
                <a:latin typeface="Calibri" panose="020F0502020204030204" pitchFamily="34" charset="0"/>
                <a:ea typeface="+mj-ea"/>
                <a:cs typeface="+mj-cs"/>
              </a:rPr>
              <a:t> programı, işletim sistemi </a:t>
            </a:r>
            <a:r>
              <a:rPr lang="tr-TR" sz="3600" dirty="0" err="1">
                <a:latin typeface="Calibri" panose="020F0502020204030204" pitchFamily="34" charset="0"/>
                <a:ea typeface="+mj-ea"/>
                <a:cs typeface="+mj-cs"/>
              </a:rPr>
              <a:t>kernel’ının</a:t>
            </a:r>
            <a:r>
              <a:rPr lang="tr-TR" sz="3600" dirty="0">
                <a:latin typeface="Calibri" panose="020F0502020204030204" pitchFamily="34" charset="0"/>
                <a:ea typeface="+mj-ea"/>
                <a:cs typeface="+mj-cs"/>
              </a:rPr>
              <a:t> bulunduğu konumu bilmek ve hafızaya yüklemek zorundadır.</a:t>
            </a:r>
          </a:p>
          <a:p>
            <a:pPr algn="just"/>
            <a:r>
              <a:rPr lang="tr-TR" sz="3600" dirty="0" err="1">
                <a:latin typeface="Calibri" panose="020F0502020204030204" pitchFamily="34" charset="0"/>
                <a:ea typeface="+mj-ea"/>
                <a:cs typeface="+mj-cs"/>
              </a:rPr>
              <a:t>Kernel</a:t>
            </a:r>
            <a:r>
              <a:rPr lang="tr-TR" sz="3600" dirty="0">
                <a:latin typeface="Calibri" panose="020F0502020204030204" pitchFamily="34" charset="0"/>
                <a:ea typeface="+mj-ea"/>
                <a:cs typeface="+mj-cs"/>
              </a:rPr>
              <a:t> hafızaya yüklendikten sonra sisteme ve kullanıcılara servis sağlamaya başlar.</a:t>
            </a:r>
          </a:p>
          <a:p>
            <a:pPr algn="just"/>
            <a:endParaRPr lang="tr-TR" dirty="0"/>
          </a:p>
        </p:txBody>
      </p:sp>
    </p:spTree>
    <p:extLst>
      <p:ext uri="{BB962C8B-B14F-4D97-AF65-F5344CB8AC3E}">
        <p14:creationId xmlns:p14="http://schemas.microsoft.com/office/powerpoint/2010/main" val="4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017B74-1712-43A1-9457-5F6D2FB687D9}"/>
              </a:ext>
            </a:extLst>
          </p:cNvPr>
          <p:cNvSpPr>
            <a:spLocks noGrp="1"/>
          </p:cNvSpPr>
          <p:nvPr>
            <p:ph type="title"/>
          </p:nvPr>
        </p:nvSpPr>
        <p:spPr/>
        <p:txBody>
          <a:bodyPr/>
          <a:lstStyle/>
          <a:p>
            <a:r>
              <a:rPr lang="tr-TR" dirty="0">
                <a:latin typeface="Calibri" panose="020F0502020204030204" pitchFamily="34" charset="0"/>
              </a:rPr>
              <a:t>Bilgisayar sistemi organizasyonu</a:t>
            </a:r>
            <a:endParaRPr lang="tr-TR" dirty="0"/>
          </a:p>
        </p:txBody>
      </p:sp>
      <p:sp>
        <p:nvSpPr>
          <p:cNvPr id="3" name="İçerik Yer Tutucusu 2">
            <a:extLst>
              <a:ext uri="{FF2B5EF4-FFF2-40B4-BE49-F238E27FC236}">
                <a16:creationId xmlns:a16="http://schemas.microsoft.com/office/drawing/2014/main" id="{EB318EE2-4660-485E-80F5-81A8A890ECDA}"/>
              </a:ext>
            </a:extLst>
          </p:cNvPr>
          <p:cNvSpPr>
            <a:spLocks noGrp="1"/>
          </p:cNvSpPr>
          <p:nvPr>
            <p:ph idx="1"/>
          </p:nvPr>
        </p:nvSpPr>
        <p:spPr/>
        <p:txBody>
          <a:bodyPr>
            <a:normAutofit fontScale="70000" lnSpcReduction="20000"/>
          </a:bodyPr>
          <a:lstStyle/>
          <a:p>
            <a:pPr marL="0" indent="0" algn="just">
              <a:buNone/>
            </a:pPr>
            <a:r>
              <a:rPr lang="tr-TR" sz="3200" dirty="0">
                <a:latin typeface="Calibri" panose="020F0502020204030204" pitchFamily="34" charset="0"/>
                <a:ea typeface="+mj-ea"/>
                <a:cs typeface="+mj-cs"/>
              </a:rPr>
              <a:t>Bilgisayar sisteminin çalışması</a:t>
            </a:r>
          </a:p>
          <a:p>
            <a:pPr algn="just"/>
            <a:r>
              <a:rPr lang="tr-TR" sz="3200" dirty="0">
                <a:latin typeface="Calibri" panose="020F0502020204030204" pitchFamily="34" charset="0"/>
                <a:ea typeface="+mj-ea"/>
                <a:cs typeface="+mj-cs"/>
              </a:rPr>
              <a:t>Bazı servisler </a:t>
            </a:r>
            <a:r>
              <a:rPr lang="tr-TR" sz="3200" dirty="0" err="1">
                <a:latin typeface="Calibri" panose="020F0502020204030204" pitchFamily="34" charset="0"/>
                <a:ea typeface="+mj-ea"/>
                <a:cs typeface="+mj-cs"/>
              </a:rPr>
              <a:t>kernel</a:t>
            </a:r>
            <a:r>
              <a:rPr lang="tr-TR" sz="3200" dirty="0">
                <a:latin typeface="Calibri" panose="020F0502020204030204" pitchFamily="34" charset="0"/>
                <a:ea typeface="+mj-ea"/>
                <a:cs typeface="+mj-cs"/>
              </a:rPr>
              <a:t> dışındaki sistem programları (</a:t>
            </a:r>
            <a:r>
              <a:rPr lang="tr-TR" sz="3200" dirty="0" err="1">
                <a:latin typeface="Calibri" panose="020F0502020204030204" pitchFamily="34" charset="0"/>
                <a:ea typeface="+mj-ea"/>
                <a:cs typeface="+mj-cs"/>
              </a:rPr>
              <a:t>system</a:t>
            </a:r>
            <a:r>
              <a:rPr lang="tr-TR" sz="3200" dirty="0">
                <a:latin typeface="Calibri" panose="020F0502020204030204" pitchFamily="34" charset="0"/>
                <a:ea typeface="+mj-ea"/>
                <a:cs typeface="+mj-cs"/>
              </a:rPr>
              <a:t> </a:t>
            </a:r>
            <a:r>
              <a:rPr lang="tr-TR" sz="3200" dirty="0" err="1">
                <a:latin typeface="Calibri" panose="020F0502020204030204" pitchFamily="34" charset="0"/>
                <a:ea typeface="+mj-ea"/>
                <a:cs typeface="+mj-cs"/>
              </a:rPr>
              <a:t>daemons</a:t>
            </a:r>
            <a:r>
              <a:rPr lang="tr-TR" sz="3200" dirty="0">
                <a:latin typeface="Calibri" panose="020F0502020204030204" pitchFamily="34" charset="0"/>
                <a:ea typeface="+mj-ea"/>
                <a:cs typeface="+mj-cs"/>
              </a:rPr>
              <a:t>, </a:t>
            </a:r>
            <a:r>
              <a:rPr lang="tr-TR" sz="3200" dirty="0" err="1">
                <a:latin typeface="Calibri" panose="020F0502020204030204" pitchFamily="34" charset="0"/>
                <a:ea typeface="+mj-ea"/>
                <a:cs typeface="+mj-cs"/>
              </a:rPr>
              <a:t>system</a:t>
            </a:r>
            <a:r>
              <a:rPr lang="tr-TR" sz="3200" dirty="0">
                <a:latin typeface="Calibri" panose="020F0502020204030204" pitchFamily="34" charset="0"/>
                <a:ea typeface="+mj-ea"/>
                <a:cs typeface="+mj-cs"/>
              </a:rPr>
              <a:t> </a:t>
            </a:r>
            <a:r>
              <a:rPr lang="tr-TR" sz="3200" dirty="0" err="1">
                <a:latin typeface="Calibri" panose="020F0502020204030204" pitchFamily="34" charset="0"/>
                <a:ea typeface="+mj-ea"/>
                <a:cs typeface="+mj-cs"/>
              </a:rPr>
              <a:t>processes</a:t>
            </a:r>
            <a:r>
              <a:rPr lang="tr-TR" sz="3200" dirty="0">
                <a:latin typeface="Calibri" panose="020F0502020204030204" pitchFamily="34" charset="0"/>
                <a:ea typeface="+mj-ea"/>
                <a:cs typeface="+mj-cs"/>
              </a:rPr>
              <a:t>) tarafından sağlanır.</a:t>
            </a:r>
          </a:p>
          <a:p>
            <a:pPr algn="just"/>
            <a:r>
              <a:rPr lang="tr-TR" sz="3200" dirty="0">
                <a:latin typeface="Calibri" panose="020F0502020204030204" pitchFamily="34" charset="0"/>
                <a:ea typeface="+mj-ea"/>
                <a:cs typeface="+mj-cs"/>
              </a:rPr>
              <a:t>UNIX üzerinde </a:t>
            </a:r>
            <a:r>
              <a:rPr lang="tr-TR" sz="3200" dirty="0" err="1">
                <a:latin typeface="Calibri" panose="020F0502020204030204" pitchFamily="34" charset="0"/>
                <a:ea typeface="+mj-ea"/>
                <a:cs typeface="+mj-cs"/>
              </a:rPr>
              <a:t>init</a:t>
            </a:r>
            <a:r>
              <a:rPr lang="tr-TR" sz="3200" dirty="0">
                <a:latin typeface="Calibri" panose="020F0502020204030204" pitchFamily="34" charset="0"/>
                <a:ea typeface="+mj-ea"/>
                <a:cs typeface="+mj-cs"/>
              </a:rPr>
              <a:t> ilk sistem prosesidir ve çok sayıda </a:t>
            </a:r>
            <a:r>
              <a:rPr lang="tr-TR" sz="3200" dirty="0" err="1" smtClean="0">
                <a:latin typeface="Calibri" panose="020F0502020204030204" pitchFamily="34" charset="0"/>
                <a:ea typeface="+mj-ea"/>
                <a:cs typeface="+mj-cs"/>
              </a:rPr>
              <a:t>daemon</a:t>
            </a:r>
            <a:r>
              <a:rPr lang="en-US" sz="3200" dirty="0" smtClean="0">
                <a:latin typeface="Calibri" panose="020F0502020204030204" pitchFamily="34" charset="0"/>
                <a:ea typeface="+mj-ea"/>
                <a:cs typeface="+mj-cs"/>
              </a:rPr>
              <a:t> (</a:t>
            </a:r>
            <a:r>
              <a:rPr lang="sv-SE" b="1" dirty="0" smtClean="0"/>
              <a:t>arka </a:t>
            </a:r>
            <a:r>
              <a:rPr lang="sv-SE" b="1" dirty="0"/>
              <a:t>planda </a:t>
            </a:r>
            <a:r>
              <a:rPr lang="sv-SE" b="1" dirty="0" smtClean="0"/>
              <a:t>hizmet veren</a:t>
            </a:r>
            <a:r>
              <a:rPr lang="sv-SE" b="1" dirty="0"/>
              <a:t>)</a:t>
            </a:r>
            <a:r>
              <a:rPr lang="tr-TR" sz="3200" dirty="0" smtClean="0">
                <a:latin typeface="Calibri" panose="020F0502020204030204" pitchFamily="34" charset="0"/>
                <a:ea typeface="+mj-ea"/>
                <a:cs typeface="+mj-cs"/>
              </a:rPr>
              <a:t> </a:t>
            </a:r>
            <a:r>
              <a:rPr lang="tr-TR" sz="3200" dirty="0">
                <a:latin typeface="Calibri" panose="020F0502020204030204" pitchFamily="34" charset="0"/>
                <a:ea typeface="+mj-ea"/>
                <a:cs typeface="+mj-cs"/>
              </a:rPr>
              <a:t>başlatır. Bundan sonra sistem tümüyle </a:t>
            </a:r>
            <a:r>
              <a:rPr lang="tr-TR" sz="3200" dirty="0" err="1">
                <a:latin typeface="Calibri" panose="020F0502020204030204" pitchFamily="34" charset="0"/>
                <a:ea typeface="+mj-ea"/>
                <a:cs typeface="+mj-cs"/>
              </a:rPr>
              <a:t>boot</a:t>
            </a:r>
            <a:r>
              <a:rPr lang="tr-TR" sz="3200" dirty="0">
                <a:latin typeface="Calibri" panose="020F0502020204030204" pitchFamily="34" charset="0"/>
                <a:ea typeface="+mj-ea"/>
                <a:cs typeface="+mj-cs"/>
              </a:rPr>
              <a:t> edilmiş olur.</a:t>
            </a:r>
          </a:p>
          <a:p>
            <a:pPr algn="just"/>
            <a:r>
              <a:rPr lang="tr-TR" sz="3200" dirty="0">
                <a:latin typeface="Calibri" panose="020F0502020204030204" pitchFamily="34" charset="0"/>
                <a:ea typeface="+mj-ea"/>
                <a:cs typeface="+mj-cs"/>
              </a:rPr>
              <a:t>İşletim sistemi </a:t>
            </a:r>
            <a:r>
              <a:rPr lang="tr-TR" sz="3200" dirty="0" err="1">
                <a:latin typeface="Calibri" panose="020F0502020204030204" pitchFamily="34" charset="0"/>
                <a:ea typeface="+mj-ea"/>
                <a:cs typeface="+mj-cs"/>
              </a:rPr>
              <a:t>boot</a:t>
            </a:r>
            <a:r>
              <a:rPr lang="tr-TR" sz="3200" dirty="0">
                <a:latin typeface="Calibri" panose="020F0502020204030204" pitchFamily="34" charset="0"/>
                <a:ea typeface="+mj-ea"/>
                <a:cs typeface="+mj-cs"/>
              </a:rPr>
              <a:t> edildikten sonra bir olay (</a:t>
            </a:r>
            <a:r>
              <a:rPr lang="tr-TR" sz="3200" dirty="0" err="1">
                <a:latin typeface="Calibri" panose="020F0502020204030204" pitchFamily="34" charset="0"/>
                <a:ea typeface="+mj-ea"/>
                <a:cs typeface="+mj-cs"/>
              </a:rPr>
              <a:t>event</a:t>
            </a:r>
            <a:r>
              <a:rPr lang="tr-TR" sz="3200" dirty="0">
                <a:latin typeface="Calibri" panose="020F0502020204030204" pitchFamily="34" charset="0"/>
                <a:ea typeface="+mj-ea"/>
                <a:cs typeface="+mj-cs"/>
              </a:rPr>
              <a:t>) gerçekleşmesi için beklemeye başlar.</a:t>
            </a:r>
          </a:p>
          <a:p>
            <a:pPr algn="just"/>
            <a:r>
              <a:rPr lang="tr-TR" sz="3200" dirty="0">
                <a:latin typeface="Calibri" panose="020F0502020204030204" pitchFamily="34" charset="0"/>
                <a:ea typeface="+mj-ea"/>
                <a:cs typeface="+mj-cs"/>
              </a:rPr>
              <a:t>Bilgisayar sistemlerinde bir olayın oluştuğu yazılım veya donanım tarafından </a:t>
            </a:r>
            <a:r>
              <a:rPr lang="tr-TR" sz="3200" dirty="0" err="1">
                <a:latin typeface="Calibri" panose="020F0502020204030204" pitchFamily="34" charset="0"/>
                <a:ea typeface="+mj-ea"/>
                <a:cs typeface="+mj-cs"/>
              </a:rPr>
              <a:t>interrupt</a:t>
            </a:r>
            <a:r>
              <a:rPr lang="tr-TR" sz="3200" dirty="0">
                <a:latin typeface="Calibri" panose="020F0502020204030204" pitchFamily="34" charset="0"/>
                <a:ea typeface="+mj-ea"/>
                <a:cs typeface="+mj-cs"/>
              </a:rPr>
              <a:t> kullanılarak bildirilir.</a:t>
            </a:r>
          </a:p>
          <a:p>
            <a:pPr algn="just"/>
            <a:r>
              <a:rPr lang="tr-TR" sz="3200" dirty="0">
                <a:latin typeface="Calibri" panose="020F0502020204030204" pitchFamily="34" charset="0"/>
                <a:ea typeface="+mj-ea"/>
                <a:cs typeface="+mj-cs"/>
              </a:rPr>
              <a:t>Donanımlar, CPU’ya bir sinyal ile </a:t>
            </a:r>
            <a:r>
              <a:rPr lang="tr-TR" sz="3200" dirty="0" err="1">
                <a:solidFill>
                  <a:srgbClr val="FF0000"/>
                </a:solidFill>
                <a:latin typeface="Calibri" panose="020F0502020204030204" pitchFamily="34" charset="0"/>
                <a:ea typeface="+mj-ea"/>
                <a:cs typeface="+mj-cs"/>
              </a:rPr>
              <a:t>interrupt</a:t>
            </a:r>
            <a:r>
              <a:rPr lang="tr-TR" sz="3200" dirty="0">
                <a:latin typeface="Calibri" panose="020F0502020204030204" pitchFamily="34" charset="0"/>
                <a:ea typeface="+mj-ea"/>
                <a:cs typeface="+mj-cs"/>
              </a:rPr>
              <a:t> bildirimi yapar.</a:t>
            </a:r>
          </a:p>
          <a:p>
            <a:pPr algn="just"/>
            <a:r>
              <a:rPr lang="tr-TR" sz="3200" dirty="0">
                <a:latin typeface="Calibri" panose="020F0502020204030204" pitchFamily="34" charset="0"/>
                <a:ea typeface="+mj-ea"/>
                <a:cs typeface="+mj-cs"/>
              </a:rPr>
              <a:t>Yazılımlar, </a:t>
            </a:r>
            <a:r>
              <a:rPr lang="tr-TR" sz="3200" dirty="0" err="1">
                <a:solidFill>
                  <a:srgbClr val="FF0000"/>
                </a:solidFill>
                <a:latin typeface="Calibri" panose="020F0502020204030204" pitchFamily="34" charset="0"/>
                <a:ea typeface="+mj-ea"/>
                <a:cs typeface="+mj-cs"/>
              </a:rPr>
              <a:t>system</a:t>
            </a:r>
            <a:r>
              <a:rPr lang="tr-TR" sz="3200" dirty="0">
                <a:solidFill>
                  <a:srgbClr val="FF0000"/>
                </a:solidFill>
                <a:latin typeface="Calibri" panose="020F0502020204030204" pitchFamily="34" charset="0"/>
                <a:ea typeface="+mj-ea"/>
                <a:cs typeface="+mj-cs"/>
              </a:rPr>
              <a:t> </a:t>
            </a:r>
            <a:r>
              <a:rPr lang="tr-TR" sz="3200" dirty="0" err="1">
                <a:solidFill>
                  <a:srgbClr val="FF0000"/>
                </a:solidFill>
                <a:latin typeface="Calibri" panose="020F0502020204030204" pitchFamily="34" charset="0"/>
                <a:ea typeface="+mj-ea"/>
                <a:cs typeface="+mj-cs"/>
              </a:rPr>
              <a:t>call</a:t>
            </a:r>
            <a:r>
              <a:rPr lang="tr-TR" sz="3200" dirty="0">
                <a:solidFill>
                  <a:srgbClr val="FF0000"/>
                </a:solidFill>
                <a:latin typeface="Calibri" panose="020F0502020204030204" pitchFamily="34" charset="0"/>
                <a:ea typeface="+mj-ea"/>
                <a:cs typeface="+mj-cs"/>
              </a:rPr>
              <a:t> </a:t>
            </a:r>
            <a:r>
              <a:rPr lang="tr-TR" sz="3200" dirty="0">
                <a:latin typeface="Calibri" panose="020F0502020204030204" pitchFamily="34" charset="0"/>
                <a:ea typeface="+mj-ea"/>
                <a:cs typeface="+mj-cs"/>
              </a:rPr>
              <a:t>işlemlerini çalıştırarak </a:t>
            </a:r>
            <a:r>
              <a:rPr lang="tr-TR" sz="3200" dirty="0" err="1">
                <a:latin typeface="Calibri" panose="020F0502020204030204" pitchFamily="34" charset="0"/>
                <a:ea typeface="+mj-ea"/>
                <a:cs typeface="+mj-cs"/>
              </a:rPr>
              <a:t>interrupt</a:t>
            </a:r>
            <a:r>
              <a:rPr lang="tr-TR" sz="3200" dirty="0">
                <a:latin typeface="Calibri" panose="020F0502020204030204" pitchFamily="34" charset="0"/>
                <a:ea typeface="+mj-ea"/>
                <a:cs typeface="+mj-cs"/>
              </a:rPr>
              <a:t> başlatır.</a:t>
            </a:r>
          </a:p>
          <a:p>
            <a:endParaRPr lang="tr-TR" dirty="0"/>
          </a:p>
        </p:txBody>
      </p:sp>
    </p:spTree>
    <p:extLst>
      <p:ext uri="{BB962C8B-B14F-4D97-AF65-F5344CB8AC3E}">
        <p14:creationId xmlns:p14="http://schemas.microsoft.com/office/powerpoint/2010/main" val="3242747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828752B-03C1-4CFA-A38E-9DCB08B7CDB7}"/>
              </a:ext>
            </a:extLst>
          </p:cNvPr>
          <p:cNvSpPr>
            <a:spLocks noGrp="1"/>
          </p:cNvSpPr>
          <p:nvPr>
            <p:ph type="title"/>
          </p:nvPr>
        </p:nvSpPr>
        <p:spPr/>
        <p:txBody>
          <a:bodyPr/>
          <a:lstStyle/>
          <a:p>
            <a:r>
              <a:rPr lang="tr-TR" dirty="0">
                <a:latin typeface="Calibri" panose="020F0502020204030204" pitchFamily="34" charset="0"/>
              </a:rPr>
              <a:t>Bilgisayar sistemi organizasyonu</a:t>
            </a:r>
            <a:endParaRPr lang="tr-TR" dirty="0"/>
          </a:p>
        </p:txBody>
      </p:sp>
      <p:sp>
        <p:nvSpPr>
          <p:cNvPr id="3" name="İçerik Yer Tutucusu 2">
            <a:extLst>
              <a:ext uri="{FF2B5EF4-FFF2-40B4-BE49-F238E27FC236}">
                <a16:creationId xmlns:a16="http://schemas.microsoft.com/office/drawing/2014/main" id="{FC5DDF78-FF35-44E5-B60A-3F90868DACA3}"/>
              </a:ext>
            </a:extLst>
          </p:cNvPr>
          <p:cNvSpPr>
            <a:spLocks noGrp="1"/>
          </p:cNvSpPr>
          <p:nvPr>
            <p:ph idx="1"/>
          </p:nvPr>
        </p:nvSpPr>
        <p:spPr/>
        <p:txBody>
          <a:bodyPr>
            <a:normAutofit/>
          </a:bodyPr>
          <a:lstStyle/>
          <a:p>
            <a:pPr marL="0" indent="0" algn="just">
              <a:buNone/>
            </a:pPr>
            <a:r>
              <a:rPr lang="tr-TR" sz="2200" dirty="0">
                <a:latin typeface="Calibri" panose="020F0502020204030204" pitchFamily="34" charset="0"/>
                <a:ea typeface="+mj-ea"/>
                <a:cs typeface="+mj-cs"/>
              </a:rPr>
              <a:t>Bilgisayar sisteminin çalışması</a:t>
            </a:r>
          </a:p>
          <a:p>
            <a:pPr algn="just"/>
            <a:r>
              <a:rPr lang="tr-TR" sz="2200" dirty="0">
                <a:latin typeface="Calibri" panose="020F0502020204030204" pitchFamily="34" charset="0"/>
                <a:ea typeface="+mj-ea"/>
                <a:cs typeface="+mj-cs"/>
              </a:rPr>
              <a:t>CPU bir </a:t>
            </a:r>
            <a:r>
              <a:rPr lang="tr-TR" sz="2200" dirty="0" err="1">
                <a:latin typeface="Calibri" panose="020F0502020204030204" pitchFamily="34" charset="0"/>
                <a:ea typeface="+mj-ea"/>
                <a:cs typeface="+mj-cs"/>
              </a:rPr>
              <a:t>interrupt</a:t>
            </a:r>
            <a:r>
              <a:rPr lang="tr-TR" sz="2200" dirty="0">
                <a:latin typeface="Calibri" panose="020F0502020204030204" pitchFamily="34" charset="0"/>
                <a:ea typeface="+mj-ea"/>
                <a:cs typeface="+mj-cs"/>
              </a:rPr>
              <a:t> aldığında çalışmasını bulunduğu yerde keser ve belirtilen diğer noktaya geçiş yapar.</a:t>
            </a:r>
          </a:p>
          <a:p>
            <a:pPr algn="just"/>
            <a:r>
              <a:rPr lang="tr-TR" sz="2200" dirty="0">
                <a:latin typeface="Calibri" panose="020F0502020204030204" pitchFamily="34" charset="0"/>
                <a:ea typeface="+mj-ea"/>
                <a:cs typeface="+mj-cs"/>
              </a:rPr>
              <a:t>Geçiş yaptığı yer, gelen kesmeyle ilişkilendirilmiş </a:t>
            </a:r>
            <a:r>
              <a:rPr lang="tr-TR" sz="2200" dirty="0">
                <a:solidFill>
                  <a:srgbClr val="FF0000"/>
                </a:solidFill>
                <a:latin typeface="Calibri" panose="020F0502020204030204" pitchFamily="34" charset="0"/>
                <a:ea typeface="+mj-ea"/>
                <a:cs typeface="+mj-cs"/>
              </a:rPr>
              <a:t>service </a:t>
            </a:r>
            <a:r>
              <a:rPr lang="tr-TR" sz="2200" dirty="0" err="1">
                <a:solidFill>
                  <a:srgbClr val="FF0000"/>
                </a:solidFill>
                <a:latin typeface="Calibri" panose="020F0502020204030204" pitchFamily="34" charset="0"/>
                <a:ea typeface="+mj-ea"/>
                <a:cs typeface="+mj-cs"/>
              </a:rPr>
              <a:t>routine</a:t>
            </a:r>
            <a:r>
              <a:rPr lang="tr-TR" sz="2200" dirty="0" err="1">
                <a:latin typeface="Calibri" panose="020F0502020204030204" pitchFamily="34" charset="0"/>
                <a:ea typeface="+mj-ea"/>
                <a:cs typeface="+mj-cs"/>
              </a:rPr>
              <a:t>’nin</a:t>
            </a:r>
            <a:r>
              <a:rPr lang="tr-TR" sz="2200" dirty="0">
                <a:latin typeface="Calibri" panose="020F0502020204030204" pitchFamily="34" charset="0"/>
                <a:ea typeface="+mj-ea"/>
                <a:cs typeface="+mj-cs"/>
              </a:rPr>
              <a:t> başlangıç adresidir.</a:t>
            </a:r>
          </a:p>
          <a:p>
            <a:pPr algn="just"/>
            <a:r>
              <a:rPr lang="tr-TR" sz="2200" dirty="0" err="1">
                <a:latin typeface="Calibri" panose="020F0502020204030204" pitchFamily="34" charset="0"/>
                <a:ea typeface="+mj-ea"/>
                <a:cs typeface="+mj-cs"/>
              </a:rPr>
              <a:t>Interrupt’a</a:t>
            </a:r>
            <a:r>
              <a:rPr lang="tr-TR" sz="2200" dirty="0">
                <a:latin typeface="Calibri" panose="020F0502020204030204" pitchFamily="34" charset="0"/>
                <a:ea typeface="+mj-ea"/>
                <a:cs typeface="+mj-cs"/>
              </a:rPr>
              <a:t> ait service </a:t>
            </a:r>
            <a:r>
              <a:rPr lang="tr-TR" sz="2200" dirty="0" err="1">
                <a:latin typeface="Calibri" panose="020F0502020204030204" pitchFamily="34" charset="0"/>
                <a:ea typeface="+mj-ea"/>
                <a:cs typeface="+mj-cs"/>
              </a:rPr>
              <a:t>routine</a:t>
            </a:r>
            <a:r>
              <a:rPr lang="tr-TR" sz="2200" dirty="0">
                <a:latin typeface="Calibri" panose="020F0502020204030204" pitchFamily="34" charset="0"/>
                <a:ea typeface="+mj-ea"/>
                <a:cs typeface="+mj-cs"/>
              </a:rPr>
              <a:t> bittiğinde ise önceki yere geçiş yaparak çalışmasına devam eder.</a:t>
            </a:r>
          </a:p>
          <a:p>
            <a:endParaRPr lang="tr-TR" dirty="0"/>
          </a:p>
        </p:txBody>
      </p:sp>
    </p:spTree>
    <p:extLst>
      <p:ext uri="{BB962C8B-B14F-4D97-AF65-F5344CB8AC3E}">
        <p14:creationId xmlns:p14="http://schemas.microsoft.com/office/powerpoint/2010/main" val="455728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Dersin İşlenişi	</a:t>
            </a:r>
          </a:p>
        </p:txBody>
      </p:sp>
      <p:sp>
        <p:nvSpPr>
          <p:cNvPr id="3" name="İçerik Yer Tutucusu 2"/>
          <p:cNvSpPr>
            <a:spLocks noGrp="1"/>
          </p:cNvSpPr>
          <p:nvPr>
            <p:ph idx="1"/>
          </p:nvPr>
        </p:nvSpPr>
        <p:spPr/>
        <p:txBody>
          <a:bodyPr>
            <a:normAutofit/>
          </a:bodyPr>
          <a:lstStyle/>
          <a:p>
            <a:pPr algn="just"/>
            <a:r>
              <a:rPr lang="tr-TR" dirty="0"/>
              <a:t>Dersler </a:t>
            </a:r>
            <a:r>
              <a:rPr lang="tr-TR" dirty="0" err="1" smtClean="0"/>
              <a:t>Yüzyüze</a:t>
            </a:r>
            <a:r>
              <a:rPr lang="tr-TR" dirty="0" smtClean="0"/>
              <a:t> </a:t>
            </a:r>
            <a:r>
              <a:rPr lang="tr-TR" dirty="0"/>
              <a:t>gerçekleştirilecektir.</a:t>
            </a:r>
            <a:r>
              <a:rPr lang="en-US" dirty="0"/>
              <a:t> </a:t>
            </a:r>
          </a:p>
          <a:p>
            <a:pPr algn="just"/>
            <a:r>
              <a:rPr lang="tr-TR" dirty="0"/>
              <a:t>Ders sunuları </a:t>
            </a:r>
            <a:r>
              <a:rPr lang="tr-TR" dirty="0" smtClean="0"/>
              <a:t>haftalık </a:t>
            </a:r>
            <a:r>
              <a:rPr lang="tr-TR" dirty="0"/>
              <a:t>olarak </a:t>
            </a:r>
            <a:r>
              <a:rPr lang="tr-TR" dirty="0" err="1"/>
              <a:t>UKEY’e</a:t>
            </a:r>
            <a:r>
              <a:rPr lang="tr-TR" dirty="0"/>
              <a:t> yüklenecektir.</a:t>
            </a:r>
          </a:p>
          <a:p>
            <a:pPr algn="just"/>
            <a:r>
              <a:rPr lang="tr-TR" dirty="0"/>
              <a:t>Ders ile ilgili tüm bilgilendirmeler UKEY üzerinden yapılacaktır.</a:t>
            </a:r>
          </a:p>
          <a:p>
            <a:pPr algn="just"/>
            <a:r>
              <a:rPr lang="tr-TR" dirty="0"/>
              <a:t>Vize </a:t>
            </a:r>
            <a:r>
              <a:rPr lang="tr-TR" dirty="0" smtClean="0"/>
              <a:t>(%</a:t>
            </a:r>
            <a:r>
              <a:rPr lang="tr-TR" dirty="0"/>
              <a:t>2</a:t>
            </a:r>
            <a:r>
              <a:rPr lang="tr-TR" dirty="0" smtClean="0"/>
              <a:t>0</a:t>
            </a:r>
            <a:r>
              <a:rPr lang="tr-TR" smtClean="0"/>
              <a:t>), 2 Ödev(%</a:t>
            </a:r>
            <a:r>
              <a:rPr lang="tr-TR" dirty="0" smtClean="0"/>
              <a:t>20) </a:t>
            </a:r>
            <a:r>
              <a:rPr lang="tr-TR" dirty="0"/>
              <a:t>ve Final (%60)</a:t>
            </a:r>
          </a:p>
          <a:p>
            <a:endParaRPr lang="tr-TR" dirty="0"/>
          </a:p>
          <a:p>
            <a:endParaRPr lang="tr-TR" dirty="0"/>
          </a:p>
        </p:txBody>
      </p:sp>
    </p:spTree>
    <p:extLst>
      <p:ext uri="{BB962C8B-B14F-4D97-AF65-F5344CB8AC3E}">
        <p14:creationId xmlns:p14="http://schemas.microsoft.com/office/powerpoint/2010/main" val="4121502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EFF55AB-F643-4C7A-8434-6DFEF286BE97}"/>
              </a:ext>
            </a:extLst>
          </p:cNvPr>
          <p:cNvSpPr>
            <a:spLocks noGrp="1"/>
          </p:cNvSpPr>
          <p:nvPr>
            <p:ph type="title"/>
          </p:nvPr>
        </p:nvSpPr>
        <p:spPr/>
        <p:txBody>
          <a:bodyPr/>
          <a:lstStyle/>
          <a:p>
            <a:r>
              <a:rPr lang="tr-TR" dirty="0">
                <a:latin typeface="Calibri" panose="020F0502020204030204" pitchFamily="34" charset="0"/>
              </a:rPr>
              <a:t>Bilgisayar sistemi organizasyonu</a:t>
            </a:r>
            <a:endParaRPr lang="tr-TR" dirty="0"/>
          </a:p>
        </p:txBody>
      </p:sp>
      <p:sp>
        <p:nvSpPr>
          <p:cNvPr id="3" name="İçerik Yer Tutucusu 2">
            <a:extLst>
              <a:ext uri="{FF2B5EF4-FFF2-40B4-BE49-F238E27FC236}">
                <a16:creationId xmlns:a16="http://schemas.microsoft.com/office/drawing/2014/main" id="{6714414D-E0DF-4532-AD3C-FB053EEAE7CE}"/>
              </a:ext>
            </a:extLst>
          </p:cNvPr>
          <p:cNvSpPr>
            <a:spLocks noGrp="1"/>
          </p:cNvSpPr>
          <p:nvPr>
            <p:ph idx="1"/>
          </p:nvPr>
        </p:nvSpPr>
        <p:spPr/>
        <p:txBody>
          <a:bodyPr>
            <a:normAutofit fontScale="62500" lnSpcReduction="20000"/>
          </a:bodyPr>
          <a:lstStyle/>
          <a:p>
            <a:pPr marL="0" indent="0" algn="just">
              <a:buNone/>
            </a:pPr>
            <a:r>
              <a:rPr lang="tr-TR" sz="3600" dirty="0">
                <a:latin typeface="Calibri" panose="020F0502020204030204" pitchFamily="34" charset="0"/>
                <a:ea typeface="+mj-ea"/>
                <a:cs typeface="+mj-cs"/>
              </a:rPr>
              <a:t>Bilgisayar sisteminin çalışması</a:t>
            </a:r>
          </a:p>
          <a:p>
            <a:pPr algn="just"/>
            <a:r>
              <a:rPr lang="fr-FR" sz="3600" dirty="0" err="1">
                <a:latin typeface="Calibri" panose="020F0502020204030204" pitchFamily="34" charset="0"/>
                <a:ea typeface="+mj-ea"/>
                <a:cs typeface="+mj-cs"/>
              </a:rPr>
              <a:t>Interrupt</a:t>
            </a:r>
            <a:r>
              <a:rPr lang="fr-FR" sz="3600" dirty="0">
                <a:latin typeface="Calibri" panose="020F0502020204030204" pitchFamily="34" charset="0"/>
                <a:ea typeface="+mj-ea"/>
                <a:cs typeface="+mj-cs"/>
              </a:rPr>
              <a:t> routine </a:t>
            </a:r>
            <a:r>
              <a:rPr lang="fr-FR" sz="3600" dirty="0" err="1">
                <a:latin typeface="Calibri" panose="020F0502020204030204" pitchFamily="34" charset="0"/>
                <a:ea typeface="+mj-ea"/>
                <a:cs typeface="+mj-cs"/>
              </a:rPr>
              <a:t>adresleri</a:t>
            </a:r>
            <a:r>
              <a:rPr lang="fr-FR" sz="3600" dirty="0">
                <a:latin typeface="Calibri" panose="020F0502020204030204" pitchFamily="34" charset="0"/>
                <a:ea typeface="+mj-ea"/>
                <a:cs typeface="+mj-cs"/>
              </a:rPr>
              <a:t> pointer ile </a:t>
            </a:r>
            <a:r>
              <a:rPr lang="fr-FR" sz="3600" dirty="0" err="1">
                <a:latin typeface="Calibri" panose="020F0502020204030204" pitchFamily="34" charset="0"/>
                <a:ea typeface="+mj-ea"/>
                <a:cs typeface="+mj-cs"/>
              </a:rPr>
              <a:t>gösterilir</a:t>
            </a:r>
            <a:r>
              <a:rPr lang="fr-FR" sz="3600" dirty="0">
                <a:latin typeface="Calibri" panose="020F0502020204030204" pitchFamily="34" charset="0"/>
                <a:ea typeface="+mj-ea"/>
                <a:cs typeface="+mj-cs"/>
              </a:rPr>
              <a:t>. </a:t>
            </a:r>
          </a:p>
          <a:p>
            <a:pPr algn="just"/>
            <a:r>
              <a:rPr lang="tr-TR" sz="3600" dirty="0">
                <a:latin typeface="Calibri" panose="020F0502020204030204" pitchFamily="34" charset="0"/>
                <a:ea typeface="+mj-ea"/>
                <a:cs typeface="+mj-cs"/>
              </a:rPr>
              <a:t>Bu </a:t>
            </a:r>
            <a:r>
              <a:rPr lang="tr-TR" sz="3600" dirty="0" err="1">
                <a:latin typeface="Calibri" panose="020F0502020204030204" pitchFamily="34" charset="0"/>
                <a:ea typeface="+mj-ea"/>
                <a:cs typeface="+mj-cs"/>
              </a:rPr>
              <a:t>pointer’lar</a:t>
            </a:r>
            <a:r>
              <a:rPr lang="tr-TR" sz="3600" dirty="0">
                <a:latin typeface="Calibri" panose="020F0502020204030204" pitchFamily="34" charset="0"/>
                <a:ea typeface="+mj-ea"/>
                <a:cs typeface="+mj-cs"/>
              </a:rPr>
              <a:t> tablo halinde (</a:t>
            </a:r>
            <a:r>
              <a:rPr lang="tr-TR" sz="3600" dirty="0" err="1">
                <a:latin typeface="Calibri" panose="020F0502020204030204" pitchFamily="34" charset="0"/>
                <a:ea typeface="+mj-ea"/>
                <a:cs typeface="+mj-cs"/>
              </a:rPr>
              <a:t>interrupt</a:t>
            </a:r>
            <a:r>
              <a:rPr lang="tr-TR" sz="3600" dirty="0">
                <a:latin typeface="Calibri" panose="020F0502020204030204" pitchFamily="34" charset="0"/>
                <a:ea typeface="+mj-ea"/>
                <a:cs typeface="+mj-cs"/>
              </a:rPr>
              <a:t> </a:t>
            </a:r>
            <a:r>
              <a:rPr lang="tr-TR" sz="3600" dirty="0" err="1">
                <a:latin typeface="Calibri" panose="020F0502020204030204" pitchFamily="34" charset="0"/>
                <a:ea typeface="+mj-ea"/>
                <a:cs typeface="+mj-cs"/>
              </a:rPr>
              <a:t>vector</a:t>
            </a:r>
            <a:r>
              <a:rPr lang="tr-TR" sz="3600" dirty="0">
                <a:latin typeface="Calibri" panose="020F0502020204030204" pitchFamily="34" charset="0"/>
                <a:ea typeface="+mj-ea"/>
                <a:cs typeface="+mj-cs"/>
              </a:rPr>
              <a:t>) hafızanın 0-100 adresleri aralığında saklanır.</a:t>
            </a:r>
          </a:p>
          <a:p>
            <a:pPr algn="just"/>
            <a:r>
              <a:rPr lang="tr-TR" sz="3600" dirty="0" err="1">
                <a:latin typeface="Calibri" panose="020F0502020204030204" pitchFamily="34" charset="0"/>
                <a:ea typeface="+mj-ea"/>
                <a:cs typeface="+mj-cs"/>
              </a:rPr>
              <a:t>Interrupt</a:t>
            </a:r>
            <a:r>
              <a:rPr lang="tr-TR" sz="3600" dirty="0">
                <a:latin typeface="Calibri" panose="020F0502020204030204" pitchFamily="34" charset="0"/>
                <a:ea typeface="+mj-ea"/>
                <a:cs typeface="+mj-cs"/>
              </a:rPr>
              <a:t> </a:t>
            </a:r>
            <a:r>
              <a:rPr lang="tr-TR" sz="3600" dirty="0" err="1">
                <a:latin typeface="Calibri" panose="020F0502020204030204" pitchFamily="34" charset="0"/>
                <a:ea typeface="+mj-ea"/>
                <a:cs typeface="+mj-cs"/>
              </a:rPr>
              <a:t>pointer’ları</a:t>
            </a:r>
            <a:r>
              <a:rPr lang="tr-TR" sz="3600" dirty="0">
                <a:latin typeface="Calibri" panose="020F0502020204030204" pitchFamily="34" charset="0"/>
                <a:ea typeface="+mj-ea"/>
                <a:cs typeface="+mj-cs"/>
              </a:rPr>
              <a:t> her cihaz için ayrı adresi gösterir ve </a:t>
            </a:r>
            <a:r>
              <a:rPr lang="tr-TR" sz="3600" dirty="0" err="1">
                <a:latin typeface="Calibri" panose="020F0502020204030204" pitchFamily="34" charset="0"/>
                <a:ea typeface="+mj-ea"/>
                <a:cs typeface="+mj-cs"/>
              </a:rPr>
              <a:t>interrupt</a:t>
            </a:r>
            <a:r>
              <a:rPr lang="tr-TR" sz="3600" dirty="0">
                <a:latin typeface="Calibri" panose="020F0502020204030204" pitchFamily="34" charset="0"/>
                <a:ea typeface="+mj-ea"/>
                <a:cs typeface="+mj-cs"/>
              </a:rPr>
              <a:t> gönderen cihazın </a:t>
            </a:r>
            <a:r>
              <a:rPr lang="tr-TR" sz="3600" dirty="0" err="1">
                <a:latin typeface="Calibri" panose="020F0502020204030204" pitchFamily="34" charset="0"/>
                <a:ea typeface="+mj-ea"/>
                <a:cs typeface="+mj-cs"/>
              </a:rPr>
              <a:t>routine’inin</a:t>
            </a:r>
            <a:r>
              <a:rPr lang="tr-TR" sz="3600" dirty="0">
                <a:latin typeface="Calibri" panose="020F0502020204030204" pitchFamily="34" charset="0"/>
                <a:ea typeface="+mj-ea"/>
                <a:cs typeface="+mj-cs"/>
              </a:rPr>
              <a:t> adresini sağlarlar.</a:t>
            </a:r>
          </a:p>
          <a:p>
            <a:pPr algn="just"/>
            <a:r>
              <a:rPr lang="tr-TR" sz="3600" dirty="0" err="1">
                <a:latin typeface="Calibri" panose="020F0502020204030204" pitchFamily="34" charset="0"/>
                <a:ea typeface="+mj-ea"/>
                <a:cs typeface="+mj-cs"/>
              </a:rPr>
              <a:t>Interrupt</a:t>
            </a:r>
            <a:r>
              <a:rPr lang="tr-TR" sz="3600" dirty="0">
                <a:latin typeface="Calibri" panose="020F0502020204030204" pitchFamily="34" charset="0"/>
                <a:ea typeface="+mj-ea"/>
                <a:cs typeface="+mj-cs"/>
              </a:rPr>
              <a:t> geldiğinde çalışan komutun (</a:t>
            </a:r>
            <a:r>
              <a:rPr lang="tr-TR" sz="3600" dirty="0" err="1">
                <a:latin typeface="Calibri" panose="020F0502020204030204" pitchFamily="34" charset="0"/>
                <a:ea typeface="+mj-ea"/>
                <a:cs typeface="+mj-cs"/>
              </a:rPr>
              <a:t>instruction</a:t>
            </a:r>
            <a:r>
              <a:rPr lang="tr-TR" sz="3600" dirty="0">
                <a:latin typeface="Calibri" panose="020F0502020204030204" pitchFamily="34" charset="0"/>
                <a:ea typeface="+mj-ea"/>
                <a:cs typeface="+mj-cs"/>
              </a:rPr>
              <a:t>) adresinin ve CPU’nun konfigürasyonunun (</a:t>
            </a:r>
            <a:r>
              <a:rPr lang="tr-TR" sz="3600" dirty="0" err="1">
                <a:latin typeface="Calibri" panose="020F0502020204030204" pitchFamily="34" charset="0"/>
                <a:ea typeface="+mj-ea"/>
                <a:cs typeface="+mj-cs"/>
              </a:rPr>
              <a:t>register</a:t>
            </a:r>
            <a:r>
              <a:rPr lang="tr-TR" sz="3600" dirty="0">
                <a:latin typeface="Calibri" panose="020F0502020204030204" pitchFamily="34" charset="0"/>
                <a:ea typeface="+mj-ea"/>
                <a:cs typeface="+mj-cs"/>
              </a:rPr>
              <a:t> değerleri) saklanması gereklidir (</a:t>
            </a:r>
            <a:r>
              <a:rPr lang="tr-TR" sz="3600" dirty="0" err="1">
                <a:latin typeface="Calibri" panose="020F0502020204030204" pitchFamily="34" charset="0"/>
                <a:ea typeface="+mj-ea"/>
                <a:cs typeface="+mj-cs"/>
              </a:rPr>
              <a:t>context</a:t>
            </a:r>
            <a:r>
              <a:rPr lang="tr-TR" sz="3600" dirty="0">
                <a:latin typeface="Calibri" panose="020F0502020204030204" pitchFamily="34" charset="0"/>
                <a:ea typeface="+mj-ea"/>
                <a:cs typeface="+mj-cs"/>
              </a:rPr>
              <a:t> </a:t>
            </a:r>
            <a:r>
              <a:rPr lang="tr-TR" sz="3600" dirty="0" err="1">
                <a:latin typeface="Calibri" panose="020F0502020204030204" pitchFamily="34" charset="0"/>
                <a:ea typeface="+mj-ea"/>
                <a:cs typeface="+mj-cs"/>
              </a:rPr>
              <a:t>switch</a:t>
            </a:r>
            <a:r>
              <a:rPr lang="tr-TR" sz="3600" dirty="0">
                <a:latin typeface="Calibri" panose="020F0502020204030204" pitchFamily="34" charset="0"/>
                <a:ea typeface="+mj-ea"/>
                <a:cs typeface="+mj-cs"/>
              </a:rPr>
              <a:t>). </a:t>
            </a:r>
          </a:p>
          <a:p>
            <a:pPr algn="just"/>
            <a:r>
              <a:rPr lang="tr-TR" sz="3600" dirty="0">
                <a:latin typeface="Calibri" panose="020F0502020204030204" pitchFamily="34" charset="0"/>
                <a:ea typeface="+mj-ea"/>
                <a:cs typeface="+mj-cs"/>
              </a:rPr>
              <a:t>Komut adresi ve CPU konfigürasyonu </a:t>
            </a:r>
            <a:r>
              <a:rPr lang="tr-TR" sz="3600" dirty="0" err="1">
                <a:latin typeface="Calibri" panose="020F0502020204030204" pitchFamily="34" charset="0"/>
                <a:ea typeface="+mj-ea"/>
                <a:cs typeface="+mj-cs"/>
              </a:rPr>
              <a:t>stack</a:t>
            </a:r>
            <a:r>
              <a:rPr lang="tr-TR" sz="3600" dirty="0">
                <a:latin typeface="Calibri" panose="020F0502020204030204" pitchFamily="34" charset="0"/>
                <a:ea typeface="+mj-ea"/>
                <a:cs typeface="+mj-cs"/>
              </a:rPr>
              <a:t> (yığın) üzerinde saklanmaktadır.</a:t>
            </a:r>
          </a:p>
          <a:p>
            <a:endParaRPr lang="tr-TR" dirty="0"/>
          </a:p>
        </p:txBody>
      </p:sp>
    </p:spTree>
    <p:extLst>
      <p:ext uri="{BB962C8B-B14F-4D97-AF65-F5344CB8AC3E}">
        <p14:creationId xmlns:p14="http://schemas.microsoft.com/office/powerpoint/2010/main" val="2605730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0F234B-1C7A-4DBE-B1F7-8E1D17031A87}"/>
              </a:ext>
            </a:extLst>
          </p:cNvPr>
          <p:cNvSpPr>
            <a:spLocks noGrp="1"/>
          </p:cNvSpPr>
          <p:nvPr>
            <p:ph type="title"/>
          </p:nvPr>
        </p:nvSpPr>
        <p:spPr/>
        <p:txBody>
          <a:bodyPr/>
          <a:lstStyle/>
          <a:p>
            <a:r>
              <a:rPr lang="tr-TR" dirty="0">
                <a:latin typeface="Calibri" panose="020F0502020204030204" pitchFamily="34" charset="0"/>
              </a:rPr>
              <a:t>Bilgisayar sistemi organizasyonu</a:t>
            </a:r>
            <a:endParaRPr lang="tr-TR" dirty="0"/>
          </a:p>
        </p:txBody>
      </p:sp>
      <p:sp>
        <p:nvSpPr>
          <p:cNvPr id="3" name="İçerik Yer Tutucusu 2">
            <a:extLst>
              <a:ext uri="{FF2B5EF4-FFF2-40B4-BE49-F238E27FC236}">
                <a16:creationId xmlns:a16="http://schemas.microsoft.com/office/drawing/2014/main" id="{50999EA0-46E6-48F1-828C-F9B33161C15D}"/>
              </a:ext>
            </a:extLst>
          </p:cNvPr>
          <p:cNvSpPr>
            <a:spLocks noGrp="1"/>
          </p:cNvSpPr>
          <p:nvPr>
            <p:ph idx="1"/>
          </p:nvPr>
        </p:nvSpPr>
        <p:spPr/>
        <p:txBody>
          <a:bodyPr>
            <a:normAutofit fontScale="25000" lnSpcReduction="20000"/>
          </a:bodyPr>
          <a:lstStyle/>
          <a:p>
            <a:pPr marL="0" indent="0" algn="just">
              <a:lnSpc>
                <a:spcPct val="120000"/>
              </a:lnSpc>
              <a:buNone/>
            </a:pPr>
            <a:r>
              <a:rPr lang="tr-TR" sz="6400" dirty="0">
                <a:latin typeface="Calibri" panose="020F0502020204030204" pitchFamily="34" charset="0"/>
                <a:ea typeface="+mj-ea"/>
                <a:cs typeface="+mj-cs"/>
              </a:rPr>
              <a:t>Depolama yapısı</a:t>
            </a:r>
          </a:p>
          <a:p>
            <a:pPr algn="just">
              <a:lnSpc>
                <a:spcPct val="120000"/>
              </a:lnSpc>
            </a:pPr>
            <a:r>
              <a:rPr lang="tr-TR" sz="8000" dirty="0">
                <a:latin typeface="Calibri" panose="020F0502020204030204" pitchFamily="34" charset="0"/>
                <a:ea typeface="+mj-ea"/>
                <a:cs typeface="+mj-cs"/>
              </a:rPr>
              <a:t>CPU, programlara ait komutları hafızadan yükler. Bu yüzden, çalışacak programların önce hafızaya alınması gereklidir.</a:t>
            </a:r>
          </a:p>
          <a:p>
            <a:pPr algn="just">
              <a:lnSpc>
                <a:spcPct val="120000"/>
              </a:lnSpc>
            </a:pPr>
            <a:r>
              <a:rPr lang="tr-TR" sz="8000" dirty="0">
                <a:latin typeface="Calibri" panose="020F0502020204030204" pitchFamily="34" charset="0"/>
                <a:ea typeface="+mj-ea"/>
                <a:cs typeface="+mj-cs"/>
              </a:rPr>
              <a:t>Genel amaçlı bilgisayarlar programları çalıştırmak için ana hafızayı (main </a:t>
            </a:r>
            <a:r>
              <a:rPr lang="tr-TR" sz="8000" dirty="0" err="1">
                <a:latin typeface="Calibri" panose="020F0502020204030204" pitchFamily="34" charset="0"/>
                <a:ea typeface="+mj-ea"/>
                <a:cs typeface="+mj-cs"/>
              </a:rPr>
              <a:t>memory</a:t>
            </a:r>
            <a:r>
              <a:rPr lang="tr-TR" sz="8000" dirty="0">
                <a:latin typeface="Calibri" panose="020F0502020204030204" pitchFamily="34" charset="0"/>
                <a:ea typeface="+mj-ea"/>
                <a:cs typeface="+mj-cs"/>
              </a:rPr>
              <a:t>) kullanır. Ana hafıza, RAM (</a:t>
            </a:r>
            <a:r>
              <a:rPr lang="tr-TR" sz="8000" dirty="0" err="1">
                <a:latin typeface="Calibri" panose="020F0502020204030204" pitchFamily="34" charset="0"/>
                <a:ea typeface="+mj-ea"/>
                <a:cs typeface="+mj-cs"/>
              </a:rPr>
              <a:t>random-access</a:t>
            </a:r>
            <a:r>
              <a:rPr lang="tr-TR" sz="8000" dirty="0">
                <a:latin typeface="Calibri" panose="020F0502020204030204" pitchFamily="34" charset="0"/>
                <a:ea typeface="+mj-ea"/>
                <a:cs typeface="+mj-cs"/>
              </a:rPr>
              <a:t> </a:t>
            </a:r>
            <a:r>
              <a:rPr lang="tr-TR" sz="8000" dirty="0" err="1">
                <a:latin typeface="Calibri" panose="020F0502020204030204" pitchFamily="34" charset="0"/>
                <a:ea typeface="+mj-ea"/>
                <a:cs typeface="+mj-cs"/>
              </a:rPr>
              <a:t>memory</a:t>
            </a:r>
            <a:r>
              <a:rPr lang="tr-TR" sz="8000" dirty="0">
                <a:latin typeface="Calibri" panose="020F0502020204030204" pitchFamily="34" charset="0"/>
                <a:ea typeface="+mj-ea"/>
                <a:cs typeface="+mj-cs"/>
              </a:rPr>
              <a:t>) olarak da adlandırılır.</a:t>
            </a:r>
          </a:p>
          <a:p>
            <a:pPr algn="just">
              <a:lnSpc>
                <a:spcPct val="120000"/>
              </a:lnSpc>
            </a:pPr>
            <a:r>
              <a:rPr lang="tr-TR" sz="8000" dirty="0">
                <a:latin typeface="Calibri" panose="020F0502020204030204" pitchFamily="34" charset="0"/>
                <a:ea typeface="+mj-ea"/>
                <a:cs typeface="+mj-cs"/>
              </a:rPr>
              <a:t>Ana hafıza yarı iletken teknolojisi kullanılarak oluşturulur (DRAM-</a:t>
            </a:r>
            <a:r>
              <a:rPr lang="tr-TR" sz="8000" dirty="0" err="1">
                <a:latin typeface="Calibri" panose="020F0502020204030204" pitchFamily="34" charset="0"/>
                <a:ea typeface="+mj-ea"/>
                <a:cs typeface="+mj-cs"/>
              </a:rPr>
              <a:t>dynamic</a:t>
            </a:r>
            <a:r>
              <a:rPr lang="tr-TR" sz="8000" dirty="0">
                <a:latin typeface="Calibri" panose="020F0502020204030204" pitchFamily="34" charset="0"/>
                <a:ea typeface="+mj-ea"/>
                <a:cs typeface="+mj-cs"/>
              </a:rPr>
              <a:t> RAM).</a:t>
            </a:r>
          </a:p>
          <a:p>
            <a:pPr algn="just">
              <a:lnSpc>
                <a:spcPct val="120000"/>
              </a:lnSpc>
            </a:pPr>
            <a:r>
              <a:rPr lang="tr-TR" sz="8000" dirty="0" err="1">
                <a:latin typeface="Calibri" panose="020F0502020204030204" pitchFamily="34" charset="0"/>
                <a:ea typeface="+mj-ea"/>
                <a:cs typeface="+mj-cs"/>
              </a:rPr>
              <a:t>Von</a:t>
            </a:r>
            <a:r>
              <a:rPr lang="tr-TR" sz="8000" dirty="0">
                <a:latin typeface="Calibri" panose="020F0502020204030204" pitchFamily="34" charset="0"/>
                <a:ea typeface="+mj-ea"/>
                <a:cs typeface="+mj-cs"/>
              </a:rPr>
              <a:t> </a:t>
            </a:r>
            <a:r>
              <a:rPr lang="tr-TR" sz="8000" dirty="0" err="1">
                <a:latin typeface="Calibri" panose="020F0502020204030204" pitchFamily="34" charset="0"/>
                <a:ea typeface="+mj-ea"/>
                <a:cs typeface="+mj-cs"/>
              </a:rPr>
              <a:t>Neumann</a:t>
            </a:r>
            <a:r>
              <a:rPr lang="tr-TR" sz="8000" dirty="0">
                <a:latin typeface="Calibri" panose="020F0502020204030204" pitchFamily="34" charset="0"/>
                <a:ea typeface="+mj-ea"/>
                <a:cs typeface="+mj-cs"/>
              </a:rPr>
              <a:t> </a:t>
            </a:r>
            <a:r>
              <a:rPr lang="tr-TR" sz="8000" dirty="0" err="1">
                <a:latin typeface="Calibri" panose="020F0502020204030204" pitchFamily="34" charset="0"/>
                <a:ea typeface="+mj-ea"/>
                <a:cs typeface="+mj-cs"/>
              </a:rPr>
              <a:t>mimarisi’ne</a:t>
            </a:r>
            <a:r>
              <a:rPr lang="tr-TR" sz="8000" dirty="0">
                <a:latin typeface="Calibri" panose="020F0502020204030204" pitchFamily="34" charset="0"/>
                <a:ea typeface="+mj-ea"/>
                <a:cs typeface="+mj-cs"/>
              </a:rPr>
              <a:t> sahip sistemlerde, komutlar </a:t>
            </a:r>
            <a:r>
              <a:rPr lang="tr-TR" sz="8000" dirty="0" err="1">
                <a:latin typeface="Calibri" panose="020F0502020204030204" pitchFamily="34" charset="0"/>
                <a:ea typeface="+mj-ea"/>
                <a:cs typeface="+mj-cs"/>
              </a:rPr>
              <a:t>fetch</a:t>
            </a:r>
            <a:r>
              <a:rPr lang="tr-TR" sz="8000" dirty="0">
                <a:latin typeface="Calibri" panose="020F0502020204030204" pitchFamily="34" charset="0"/>
                <a:ea typeface="+mj-ea"/>
                <a:cs typeface="+mj-cs"/>
              </a:rPr>
              <a:t> ile (hafızadan CPU içerisindeki </a:t>
            </a:r>
            <a:r>
              <a:rPr lang="tr-TR" sz="8000" dirty="0" err="1">
                <a:latin typeface="Calibri" panose="020F0502020204030204" pitchFamily="34" charset="0"/>
                <a:ea typeface="+mj-ea"/>
                <a:cs typeface="+mj-cs"/>
              </a:rPr>
              <a:t>register’a</a:t>
            </a:r>
            <a:r>
              <a:rPr lang="tr-TR" sz="8000" dirty="0">
                <a:latin typeface="Calibri" panose="020F0502020204030204" pitchFamily="34" charset="0"/>
                <a:ea typeface="+mj-ea"/>
                <a:cs typeface="+mj-cs"/>
              </a:rPr>
              <a:t> alınması) çalıştırmaya başlanır.</a:t>
            </a:r>
          </a:p>
          <a:p>
            <a:pPr algn="just">
              <a:lnSpc>
                <a:spcPct val="120000"/>
              </a:lnSpc>
            </a:pPr>
            <a:r>
              <a:rPr lang="tr-TR" sz="8000" dirty="0" err="1">
                <a:latin typeface="Calibri" panose="020F0502020204030204" pitchFamily="34" charset="0"/>
                <a:ea typeface="+mj-ea"/>
                <a:cs typeface="+mj-cs"/>
              </a:rPr>
              <a:t>Fetch</a:t>
            </a:r>
            <a:r>
              <a:rPr lang="tr-TR" sz="8000" dirty="0">
                <a:latin typeface="Calibri" panose="020F0502020204030204" pitchFamily="34" charset="0"/>
                <a:ea typeface="+mj-ea"/>
                <a:cs typeface="+mj-cs"/>
              </a:rPr>
              <a:t> aşaması sonucunda komut </a:t>
            </a:r>
            <a:r>
              <a:rPr lang="tr-TR" sz="8000" dirty="0" err="1">
                <a:latin typeface="Calibri" panose="020F0502020204030204" pitchFamily="34" charset="0"/>
                <a:ea typeface="+mj-ea"/>
                <a:cs typeface="+mj-cs"/>
              </a:rPr>
              <a:t>instruction</a:t>
            </a:r>
            <a:r>
              <a:rPr lang="tr-TR" sz="8000" dirty="0">
                <a:latin typeface="Calibri" panose="020F0502020204030204" pitchFamily="34" charset="0"/>
                <a:ea typeface="+mj-ea"/>
                <a:cs typeface="+mj-cs"/>
              </a:rPr>
              <a:t> </a:t>
            </a:r>
            <a:r>
              <a:rPr lang="tr-TR" sz="8000" dirty="0" err="1">
                <a:latin typeface="Calibri" panose="020F0502020204030204" pitchFamily="34" charset="0"/>
                <a:ea typeface="+mj-ea"/>
                <a:cs typeface="+mj-cs"/>
              </a:rPr>
              <a:t>register’a</a:t>
            </a:r>
            <a:r>
              <a:rPr lang="tr-TR" sz="8000" dirty="0">
                <a:latin typeface="Calibri" panose="020F0502020204030204" pitchFamily="34" charset="0"/>
                <a:ea typeface="+mj-ea"/>
                <a:cs typeface="+mj-cs"/>
              </a:rPr>
              <a:t> alınmış olur.</a:t>
            </a:r>
          </a:p>
          <a:p>
            <a:pPr algn="just">
              <a:lnSpc>
                <a:spcPct val="120000"/>
              </a:lnSpc>
            </a:pPr>
            <a:r>
              <a:rPr lang="tr-TR" sz="8000" dirty="0">
                <a:latin typeface="Calibri" panose="020F0502020204030204" pitchFamily="34" charset="0"/>
                <a:ea typeface="+mj-ea"/>
                <a:cs typeface="+mj-cs"/>
              </a:rPr>
              <a:t>Komut çözümlenir, çalıştırılır ve sonucu (varsa) </a:t>
            </a:r>
            <a:r>
              <a:rPr lang="tr-TR" sz="8000" dirty="0" smtClean="0">
                <a:latin typeface="Calibri" panose="020F0502020204030204" pitchFamily="34" charset="0"/>
                <a:ea typeface="+mj-ea"/>
                <a:cs typeface="+mj-cs"/>
              </a:rPr>
              <a:t>hafızaya/</a:t>
            </a:r>
            <a:r>
              <a:rPr lang="tr-TR" sz="8000" dirty="0" err="1" smtClean="0">
                <a:latin typeface="Calibri" panose="020F0502020204030204" pitchFamily="34" charset="0"/>
                <a:ea typeface="+mj-ea"/>
                <a:cs typeface="+mj-cs"/>
              </a:rPr>
              <a:t>reg</a:t>
            </a:r>
            <a:r>
              <a:rPr lang="en-US" sz="8000" dirty="0" err="1" smtClean="0">
                <a:latin typeface="Calibri" panose="020F0502020204030204" pitchFamily="34" charset="0"/>
                <a:ea typeface="+mj-ea"/>
                <a:cs typeface="+mj-cs"/>
              </a:rPr>
              <a:t>ister</a:t>
            </a:r>
            <a:r>
              <a:rPr lang="tr-TR" sz="8000" dirty="0" smtClean="0">
                <a:latin typeface="Calibri" panose="020F0502020204030204" pitchFamily="34" charset="0"/>
                <a:ea typeface="+mj-ea"/>
                <a:cs typeface="+mj-cs"/>
              </a:rPr>
              <a:t> </a:t>
            </a:r>
            <a:r>
              <a:rPr lang="tr-TR" sz="8000" dirty="0">
                <a:latin typeface="Calibri" panose="020F0502020204030204" pitchFamily="34" charset="0"/>
                <a:ea typeface="+mj-ea"/>
                <a:cs typeface="+mj-cs"/>
              </a:rPr>
              <a:t>aktarılır.</a:t>
            </a:r>
          </a:p>
          <a:p>
            <a:endParaRPr lang="tr-TR" dirty="0"/>
          </a:p>
        </p:txBody>
      </p:sp>
    </p:spTree>
    <p:extLst>
      <p:ext uri="{BB962C8B-B14F-4D97-AF65-F5344CB8AC3E}">
        <p14:creationId xmlns:p14="http://schemas.microsoft.com/office/powerpoint/2010/main" val="4211374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8EE25E-CBEA-4F3A-A4A8-7ACA16EBC46E}"/>
              </a:ext>
            </a:extLst>
          </p:cNvPr>
          <p:cNvSpPr>
            <a:spLocks noGrp="1"/>
          </p:cNvSpPr>
          <p:nvPr>
            <p:ph type="title"/>
          </p:nvPr>
        </p:nvSpPr>
        <p:spPr/>
        <p:txBody>
          <a:bodyPr/>
          <a:lstStyle/>
          <a:p>
            <a:r>
              <a:rPr lang="tr-TR" dirty="0">
                <a:latin typeface="Calibri" panose="020F0502020204030204" pitchFamily="34" charset="0"/>
              </a:rPr>
              <a:t>Bilgisayar sistemi organizasyonu</a:t>
            </a:r>
            <a:endParaRPr lang="tr-TR" dirty="0"/>
          </a:p>
        </p:txBody>
      </p:sp>
      <p:sp>
        <p:nvSpPr>
          <p:cNvPr id="3" name="İçerik Yer Tutucusu 2">
            <a:extLst>
              <a:ext uri="{FF2B5EF4-FFF2-40B4-BE49-F238E27FC236}">
                <a16:creationId xmlns:a16="http://schemas.microsoft.com/office/drawing/2014/main" id="{C66B5E9D-D095-435A-A397-3CB9CDEC1C37}"/>
              </a:ext>
            </a:extLst>
          </p:cNvPr>
          <p:cNvSpPr>
            <a:spLocks noGrp="1"/>
          </p:cNvSpPr>
          <p:nvPr>
            <p:ph idx="1"/>
          </p:nvPr>
        </p:nvSpPr>
        <p:spPr/>
        <p:txBody>
          <a:bodyPr>
            <a:normAutofit fontScale="55000" lnSpcReduction="20000"/>
          </a:bodyPr>
          <a:lstStyle/>
          <a:p>
            <a:pPr marL="0" indent="0" algn="just">
              <a:buNone/>
            </a:pPr>
            <a:r>
              <a:rPr lang="tr-TR" sz="3600" dirty="0">
                <a:latin typeface="Calibri" panose="020F0502020204030204" pitchFamily="34" charset="0"/>
                <a:ea typeface="+mj-ea"/>
                <a:cs typeface="+mj-cs"/>
              </a:rPr>
              <a:t>Depolama yapısı</a:t>
            </a:r>
          </a:p>
          <a:p>
            <a:pPr algn="just"/>
            <a:r>
              <a:rPr lang="tr-TR" sz="3600" dirty="0">
                <a:latin typeface="Calibri" panose="020F0502020204030204" pitchFamily="34" charset="0"/>
                <a:ea typeface="+mj-ea"/>
                <a:cs typeface="+mj-cs"/>
              </a:rPr>
              <a:t>Tüm programların hafızada saklanması istenir ancak iki neden dolayı mümkün değildir:</a:t>
            </a:r>
          </a:p>
          <a:p>
            <a:pPr lvl="1" algn="just"/>
            <a:r>
              <a:rPr lang="tr-TR" sz="3200" dirty="0">
                <a:latin typeface="Calibri" panose="020F0502020204030204" pitchFamily="34" charset="0"/>
                <a:ea typeface="+mj-ea"/>
                <a:cs typeface="+mj-cs"/>
              </a:rPr>
              <a:t>Hafıza sınırlı kapasiteye sahiptir. Veri ve programlar çok büyük boyuttadır.</a:t>
            </a:r>
          </a:p>
          <a:p>
            <a:pPr lvl="1" algn="just"/>
            <a:r>
              <a:rPr lang="tr-TR" sz="3200" dirty="0">
                <a:latin typeface="Calibri" panose="020F0502020204030204" pitchFamily="34" charset="0"/>
                <a:ea typeface="+mj-ea"/>
                <a:cs typeface="+mj-cs"/>
              </a:rPr>
              <a:t>Enerji kesildiğinde hafızadaki veri kaybolur (</a:t>
            </a:r>
            <a:r>
              <a:rPr lang="tr-TR" sz="3200" dirty="0" err="1">
                <a:latin typeface="Calibri" panose="020F0502020204030204" pitchFamily="34" charset="0"/>
                <a:ea typeface="+mj-ea"/>
                <a:cs typeface="+mj-cs"/>
              </a:rPr>
              <a:t>volatile</a:t>
            </a:r>
            <a:r>
              <a:rPr lang="tr-TR" sz="3200" dirty="0">
                <a:latin typeface="Calibri" panose="020F0502020204030204" pitchFamily="34" charset="0"/>
                <a:ea typeface="+mj-ea"/>
                <a:cs typeface="+mj-cs"/>
              </a:rPr>
              <a:t>).</a:t>
            </a:r>
          </a:p>
          <a:p>
            <a:pPr algn="just"/>
            <a:r>
              <a:rPr lang="tr-TR" sz="3600" dirty="0">
                <a:latin typeface="Calibri" panose="020F0502020204030204" pitchFamily="34" charset="0"/>
                <a:ea typeface="+mj-ea"/>
                <a:cs typeface="+mj-cs"/>
              </a:rPr>
              <a:t>Tüm bilgisayar sistemleri, programları ve verileri kalıcı saklamak için ikincil depolama (</a:t>
            </a:r>
            <a:r>
              <a:rPr lang="tr-TR" sz="3600" dirty="0" err="1">
                <a:latin typeface="Calibri" panose="020F0502020204030204" pitchFamily="34" charset="0"/>
                <a:ea typeface="+mj-ea"/>
                <a:cs typeface="+mj-cs"/>
              </a:rPr>
              <a:t>secondary</a:t>
            </a:r>
            <a:r>
              <a:rPr lang="tr-TR" sz="3600" dirty="0">
                <a:latin typeface="Calibri" panose="020F0502020204030204" pitchFamily="34" charset="0"/>
                <a:ea typeface="+mj-ea"/>
                <a:cs typeface="+mj-cs"/>
              </a:rPr>
              <a:t> </a:t>
            </a:r>
            <a:r>
              <a:rPr lang="tr-TR" sz="3600" dirty="0" err="1">
                <a:latin typeface="Calibri" panose="020F0502020204030204" pitchFamily="34" charset="0"/>
                <a:ea typeface="+mj-ea"/>
                <a:cs typeface="+mj-cs"/>
              </a:rPr>
              <a:t>storage</a:t>
            </a:r>
            <a:r>
              <a:rPr lang="tr-TR" sz="3600" dirty="0">
                <a:latin typeface="Calibri" panose="020F0502020204030204" pitchFamily="34" charset="0"/>
                <a:ea typeface="+mj-ea"/>
                <a:cs typeface="+mj-cs"/>
              </a:rPr>
              <a:t>) birimlerine sahiptir.</a:t>
            </a:r>
          </a:p>
          <a:p>
            <a:pPr algn="just"/>
            <a:r>
              <a:rPr lang="tr-TR" sz="3600" dirty="0">
                <a:latin typeface="Calibri" panose="020F0502020204030204" pitchFamily="34" charset="0"/>
                <a:ea typeface="+mj-ea"/>
                <a:cs typeface="+mj-cs"/>
              </a:rPr>
              <a:t>En yaygın kullanılan ikincil depolama birimi manyetik disklerdir (</a:t>
            </a:r>
            <a:r>
              <a:rPr lang="tr-TR" sz="3600" dirty="0" err="1">
                <a:latin typeface="Calibri" panose="020F0502020204030204" pitchFamily="34" charset="0"/>
                <a:ea typeface="+mj-ea"/>
                <a:cs typeface="+mj-cs"/>
              </a:rPr>
              <a:t>magnetic</a:t>
            </a:r>
            <a:r>
              <a:rPr lang="tr-TR" sz="3600" dirty="0">
                <a:latin typeface="Calibri" panose="020F0502020204030204" pitchFamily="34" charset="0"/>
                <a:ea typeface="+mj-ea"/>
                <a:cs typeface="+mj-cs"/>
              </a:rPr>
              <a:t> disk, </a:t>
            </a:r>
            <a:r>
              <a:rPr lang="tr-TR" sz="3600" dirty="0" err="1">
                <a:latin typeface="Calibri" panose="020F0502020204030204" pitchFamily="34" charset="0"/>
                <a:ea typeface="+mj-ea"/>
                <a:cs typeface="+mj-cs"/>
              </a:rPr>
              <a:t>hdd</a:t>
            </a:r>
            <a:r>
              <a:rPr lang="tr-TR" sz="3600" dirty="0">
                <a:latin typeface="Calibri" panose="020F0502020204030204" pitchFamily="34" charset="0"/>
                <a:ea typeface="+mj-ea"/>
                <a:cs typeface="+mj-cs"/>
              </a:rPr>
              <a:t>).</a:t>
            </a:r>
          </a:p>
          <a:p>
            <a:pPr algn="just"/>
            <a:r>
              <a:rPr lang="tr-TR" sz="3600" dirty="0">
                <a:latin typeface="Calibri" panose="020F0502020204030204" pitchFamily="34" charset="0"/>
                <a:ea typeface="+mj-ea"/>
                <a:cs typeface="+mj-cs"/>
              </a:rPr>
              <a:t>Programlar hafızaya yüklenmeden önce manyetik disklerde tutulur.</a:t>
            </a:r>
          </a:p>
          <a:p>
            <a:pPr algn="just"/>
            <a:r>
              <a:rPr lang="tr-TR" sz="3600" dirty="0">
                <a:latin typeface="Calibri" panose="020F0502020204030204" pitchFamily="34" charset="0"/>
                <a:ea typeface="+mj-ea"/>
                <a:cs typeface="+mj-cs"/>
              </a:rPr>
              <a:t>Veri saklama birimleri arasında, hız, maliyet, boyut ve saklamanın </a:t>
            </a:r>
            <a:r>
              <a:rPr lang="tr-TR" sz="3600" dirty="0" err="1">
                <a:latin typeface="Calibri" panose="020F0502020204030204" pitchFamily="34" charset="0"/>
                <a:ea typeface="+mj-ea"/>
                <a:cs typeface="+mj-cs"/>
              </a:rPr>
              <a:t>kalıcığı</a:t>
            </a:r>
            <a:r>
              <a:rPr lang="tr-TR" sz="3600" dirty="0">
                <a:latin typeface="Calibri" panose="020F0502020204030204" pitchFamily="34" charset="0"/>
                <a:ea typeface="+mj-ea"/>
                <a:cs typeface="+mj-cs"/>
              </a:rPr>
              <a:t> açısından farklılıklar vardır.</a:t>
            </a:r>
          </a:p>
          <a:p>
            <a:pPr algn="just"/>
            <a:endParaRPr lang="tr-TR" dirty="0"/>
          </a:p>
        </p:txBody>
      </p:sp>
    </p:spTree>
    <p:extLst>
      <p:ext uri="{BB962C8B-B14F-4D97-AF65-F5344CB8AC3E}">
        <p14:creationId xmlns:p14="http://schemas.microsoft.com/office/powerpoint/2010/main" val="1480553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E338D01-E532-463A-BFFB-5BE2D4FC0AED}"/>
              </a:ext>
            </a:extLst>
          </p:cNvPr>
          <p:cNvSpPr>
            <a:spLocks noGrp="1"/>
          </p:cNvSpPr>
          <p:nvPr>
            <p:ph type="title"/>
          </p:nvPr>
        </p:nvSpPr>
        <p:spPr/>
        <p:txBody>
          <a:bodyPr/>
          <a:lstStyle/>
          <a:p>
            <a:r>
              <a:rPr lang="tr-TR" dirty="0">
                <a:latin typeface="Calibri" panose="020F0502020204030204" pitchFamily="34" charset="0"/>
              </a:rPr>
              <a:t>Bilgisayar sistemi organizasyonu</a:t>
            </a:r>
            <a:endParaRPr lang="tr-TR" dirty="0"/>
          </a:p>
        </p:txBody>
      </p:sp>
      <p:sp>
        <p:nvSpPr>
          <p:cNvPr id="3" name="İçerik Yer Tutucusu 2">
            <a:extLst>
              <a:ext uri="{FF2B5EF4-FFF2-40B4-BE49-F238E27FC236}">
                <a16:creationId xmlns:a16="http://schemas.microsoft.com/office/drawing/2014/main" id="{ACD02D26-D843-4D8E-A8CD-715EB4DF900F}"/>
              </a:ext>
            </a:extLst>
          </p:cNvPr>
          <p:cNvSpPr>
            <a:spLocks noGrp="1"/>
          </p:cNvSpPr>
          <p:nvPr>
            <p:ph idx="1"/>
          </p:nvPr>
        </p:nvSpPr>
        <p:spPr/>
        <p:txBody>
          <a:bodyPr/>
          <a:lstStyle/>
          <a:p>
            <a:pPr marL="0" indent="0" algn="just">
              <a:buNone/>
            </a:pPr>
            <a:r>
              <a:rPr lang="tr-TR" sz="2000" dirty="0">
                <a:latin typeface="Calibri" panose="020F0502020204030204" pitchFamily="34" charset="0"/>
                <a:ea typeface="+mj-ea"/>
                <a:cs typeface="+mj-cs"/>
              </a:rPr>
              <a:t>Depolama yapısı</a:t>
            </a:r>
          </a:p>
          <a:p>
            <a:pPr algn="just"/>
            <a:r>
              <a:rPr lang="tr-TR" sz="2000" dirty="0">
                <a:latin typeface="Calibri" panose="020F0502020204030204" pitchFamily="34" charset="0"/>
                <a:ea typeface="+mj-ea"/>
                <a:cs typeface="+mj-cs"/>
              </a:rPr>
              <a:t>Depolama birimleri arasında hiyerarşik bir ilişki vardır.</a:t>
            </a:r>
          </a:p>
          <a:p>
            <a:endParaRPr lang="tr-TR" dirty="0"/>
          </a:p>
        </p:txBody>
      </p:sp>
      <p:pic>
        <p:nvPicPr>
          <p:cNvPr id="5" name="Resim 4">
            <a:extLst>
              <a:ext uri="{FF2B5EF4-FFF2-40B4-BE49-F238E27FC236}">
                <a16:creationId xmlns:a16="http://schemas.microsoft.com/office/drawing/2014/main" id="{6A0A0F95-8A85-4727-A57E-885E1478F161}"/>
              </a:ext>
            </a:extLst>
          </p:cNvPr>
          <p:cNvPicPr>
            <a:picLocks noChangeAspect="1"/>
          </p:cNvPicPr>
          <p:nvPr/>
        </p:nvPicPr>
        <p:blipFill>
          <a:blip r:embed="rId2"/>
          <a:stretch>
            <a:fillRect/>
          </a:stretch>
        </p:blipFill>
        <p:spPr>
          <a:xfrm>
            <a:off x="6986652" y="2271873"/>
            <a:ext cx="4304200" cy="4321303"/>
          </a:xfrm>
          <a:prstGeom prst="rect">
            <a:avLst/>
          </a:prstGeom>
        </p:spPr>
      </p:pic>
      <p:sp>
        <p:nvSpPr>
          <p:cNvPr id="6" name="Metin kutusu 5">
            <a:extLst>
              <a:ext uri="{FF2B5EF4-FFF2-40B4-BE49-F238E27FC236}">
                <a16:creationId xmlns:a16="http://schemas.microsoft.com/office/drawing/2014/main" id="{29AECFA7-8ADA-4601-8323-016D3D4A5162}"/>
              </a:ext>
            </a:extLst>
          </p:cNvPr>
          <p:cNvSpPr txBox="1"/>
          <p:nvPr/>
        </p:nvSpPr>
        <p:spPr>
          <a:xfrm>
            <a:off x="901148" y="3429000"/>
            <a:ext cx="6118663" cy="1877437"/>
          </a:xfrm>
          <a:prstGeom prst="rect">
            <a:avLst/>
          </a:prstGeom>
          <a:noFill/>
        </p:spPr>
        <p:txBody>
          <a:bodyPr wrap="none" rtlCol="0">
            <a:spAutoFit/>
          </a:bodyPr>
          <a:lstStyle/>
          <a:p>
            <a:pPr algn="l"/>
            <a:endParaRPr lang="tr-TR" sz="1800" b="0" i="0" u="none" strike="noStrike" baseline="0" dirty="0">
              <a:solidFill>
                <a:srgbClr val="000000"/>
              </a:solidFill>
              <a:latin typeface="Calibri" panose="020F0502020204030204" pitchFamily="34" charset="0"/>
            </a:endParaRPr>
          </a:p>
          <a:p>
            <a:pPr marL="342900" indent="-342900">
              <a:buFont typeface="Arial" panose="020B0604020202020204" pitchFamily="34" charset="0"/>
              <a:buChar char="•"/>
            </a:pPr>
            <a:r>
              <a:rPr lang="tr-TR" sz="2000" dirty="0">
                <a:latin typeface="Calibri" panose="020F0502020204030204" pitchFamily="34" charset="0"/>
                <a:ea typeface="+mj-ea"/>
                <a:cs typeface="+mj-cs"/>
              </a:rPr>
              <a:t>Yukarı çıktıkça erişim hızı artar.</a:t>
            </a:r>
          </a:p>
          <a:p>
            <a:pPr marL="342900" indent="-342900">
              <a:buFont typeface="Arial" panose="020B0604020202020204" pitchFamily="34" charset="0"/>
              <a:buChar char="•"/>
            </a:pPr>
            <a:r>
              <a:rPr lang="tr-TR" sz="2000" dirty="0">
                <a:latin typeface="Calibri" panose="020F0502020204030204" pitchFamily="34" charset="0"/>
                <a:ea typeface="+mj-ea"/>
                <a:cs typeface="+mj-cs"/>
              </a:rPr>
              <a:t>Yukarı çıktıkça bit başına saklama maliyeti artar.</a:t>
            </a:r>
          </a:p>
          <a:p>
            <a:pPr marL="342900" indent="-342900">
              <a:buFont typeface="Arial" panose="020B0604020202020204" pitchFamily="34" charset="0"/>
              <a:buChar char="•"/>
            </a:pPr>
            <a:r>
              <a:rPr lang="tr-TR" sz="2000" dirty="0">
                <a:latin typeface="Calibri" panose="020F0502020204030204" pitchFamily="34" charset="0"/>
                <a:ea typeface="+mj-ea"/>
                <a:cs typeface="+mj-cs"/>
              </a:rPr>
              <a:t>Yukarı çıktıkça toplam kapasite azalır.</a:t>
            </a:r>
          </a:p>
          <a:p>
            <a:pPr marL="342900" indent="-342900">
              <a:buFont typeface="Arial" panose="020B0604020202020204" pitchFamily="34" charset="0"/>
              <a:buChar char="•"/>
            </a:pPr>
            <a:r>
              <a:rPr lang="tr-TR" sz="2000" dirty="0">
                <a:latin typeface="Calibri" panose="020F0502020204030204" pitchFamily="34" charset="0"/>
                <a:ea typeface="+mj-ea"/>
                <a:cs typeface="+mj-cs"/>
              </a:rPr>
              <a:t>Yukarı çıktıkça CPU tarafından kullanılma sıklığı artar.</a:t>
            </a:r>
          </a:p>
          <a:p>
            <a:endParaRPr lang="tr-TR" dirty="0"/>
          </a:p>
        </p:txBody>
      </p:sp>
    </p:spTree>
    <p:extLst>
      <p:ext uri="{BB962C8B-B14F-4D97-AF65-F5344CB8AC3E}">
        <p14:creationId xmlns:p14="http://schemas.microsoft.com/office/powerpoint/2010/main" val="3259160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8C7961-AE9D-4186-8CE3-9F91005D4211}"/>
              </a:ext>
            </a:extLst>
          </p:cNvPr>
          <p:cNvSpPr>
            <a:spLocks noGrp="1"/>
          </p:cNvSpPr>
          <p:nvPr>
            <p:ph type="title"/>
          </p:nvPr>
        </p:nvSpPr>
        <p:spPr/>
        <p:txBody>
          <a:bodyPr/>
          <a:lstStyle/>
          <a:p>
            <a:r>
              <a:rPr lang="tr-TR" dirty="0">
                <a:latin typeface="Calibri" panose="020F0502020204030204" pitchFamily="34" charset="0"/>
              </a:rPr>
              <a:t>Bilgisayar sistemi organizasyonu</a:t>
            </a:r>
            <a:endParaRPr lang="tr-TR" dirty="0"/>
          </a:p>
        </p:txBody>
      </p:sp>
      <p:sp>
        <p:nvSpPr>
          <p:cNvPr id="3" name="İçerik Yer Tutucusu 2">
            <a:extLst>
              <a:ext uri="{FF2B5EF4-FFF2-40B4-BE49-F238E27FC236}">
                <a16:creationId xmlns:a16="http://schemas.microsoft.com/office/drawing/2014/main" id="{ABA05EA1-DD2D-405F-AC38-3A0F91CE179D}"/>
              </a:ext>
            </a:extLst>
          </p:cNvPr>
          <p:cNvSpPr>
            <a:spLocks noGrp="1"/>
          </p:cNvSpPr>
          <p:nvPr>
            <p:ph idx="1"/>
          </p:nvPr>
        </p:nvSpPr>
        <p:spPr/>
        <p:txBody>
          <a:bodyPr>
            <a:normAutofit fontScale="70000" lnSpcReduction="20000"/>
          </a:bodyPr>
          <a:lstStyle/>
          <a:p>
            <a:pPr marL="0" indent="0" algn="just">
              <a:buNone/>
            </a:pPr>
            <a:r>
              <a:rPr lang="tr-TR" sz="3600" dirty="0">
                <a:latin typeface="Calibri" panose="020F0502020204030204" pitchFamily="34" charset="0"/>
                <a:ea typeface="+mj-ea"/>
                <a:cs typeface="+mj-cs"/>
              </a:rPr>
              <a:t>Depolama yapısı</a:t>
            </a:r>
          </a:p>
          <a:p>
            <a:pPr algn="just"/>
            <a:r>
              <a:rPr lang="tr-TR" sz="3600" dirty="0">
                <a:latin typeface="Calibri" panose="020F0502020204030204" pitchFamily="34" charset="0"/>
                <a:ea typeface="+mj-ea"/>
                <a:cs typeface="+mj-cs"/>
              </a:rPr>
              <a:t>Main </a:t>
            </a:r>
            <a:r>
              <a:rPr lang="tr-TR" sz="3600" dirty="0" err="1">
                <a:latin typeface="Calibri" panose="020F0502020204030204" pitchFamily="34" charset="0"/>
                <a:ea typeface="+mj-ea"/>
                <a:cs typeface="+mj-cs"/>
              </a:rPr>
              <a:t>memory</a:t>
            </a:r>
            <a:r>
              <a:rPr lang="tr-TR" sz="3600" dirty="0">
                <a:latin typeface="Calibri" panose="020F0502020204030204" pitchFamily="34" charset="0"/>
                <a:ea typeface="+mj-ea"/>
                <a:cs typeface="+mj-cs"/>
              </a:rPr>
              <a:t>, </a:t>
            </a:r>
            <a:r>
              <a:rPr lang="tr-TR" sz="3600" dirty="0" err="1">
                <a:latin typeface="Calibri" panose="020F0502020204030204" pitchFamily="34" charset="0"/>
                <a:ea typeface="+mj-ea"/>
                <a:cs typeface="+mj-cs"/>
              </a:rPr>
              <a:t>cache</a:t>
            </a:r>
            <a:r>
              <a:rPr lang="tr-TR" sz="3600" dirty="0">
                <a:latin typeface="Calibri" panose="020F0502020204030204" pitchFamily="34" charset="0"/>
                <a:ea typeface="+mj-ea"/>
                <a:cs typeface="+mj-cs"/>
              </a:rPr>
              <a:t> ve </a:t>
            </a:r>
            <a:r>
              <a:rPr lang="tr-TR" sz="3600" dirty="0" err="1">
                <a:latin typeface="Calibri" panose="020F0502020204030204" pitchFamily="34" charset="0"/>
                <a:ea typeface="+mj-ea"/>
                <a:cs typeface="+mj-cs"/>
              </a:rPr>
              <a:t>register’lar</a:t>
            </a:r>
            <a:r>
              <a:rPr lang="tr-TR" sz="3600" dirty="0">
                <a:latin typeface="Calibri" panose="020F0502020204030204" pitchFamily="34" charset="0"/>
                <a:ea typeface="+mj-ea"/>
                <a:cs typeface="+mj-cs"/>
              </a:rPr>
              <a:t> veriyi geçici saklama (</a:t>
            </a:r>
            <a:r>
              <a:rPr lang="tr-TR" sz="3600" dirty="0" err="1">
                <a:latin typeface="Calibri" panose="020F0502020204030204" pitchFamily="34" charset="0"/>
                <a:ea typeface="+mj-ea"/>
                <a:cs typeface="+mj-cs"/>
              </a:rPr>
              <a:t>volatile</a:t>
            </a:r>
            <a:r>
              <a:rPr lang="tr-TR" sz="3600" dirty="0">
                <a:latin typeface="Calibri" panose="020F0502020204030204" pitchFamily="34" charset="0"/>
                <a:ea typeface="+mj-ea"/>
                <a:cs typeface="+mj-cs"/>
              </a:rPr>
              <a:t>) birimleridir.</a:t>
            </a:r>
          </a:p>
          <a:p>
            <a:pPr algn="just"/>
            <a:r>
              <a:rPr lang="tr-TR" sz="3600" dirty="0">
                <a:latin typeface="Calibri" panose="020F0502020204030204" pitchFamily="34" charset="0"/>
                <a:ea typeface="+mj-ea"/>
                <a:cs typeface="+mj-cs"/>
              </a:rPr>
              <a:t>Solid-</a:t>
            </a:r>
            <a:r>
              <a:rPr lang="tr-TR" sz="3600" dirty="0" err="1">
                <a:latin typeface="Calibri" panose="020F0502020204030204" pitchFamily="34" charset="0"/>
                <a:ea typeface="+mj-ea"/>
                <a:cs typeface="+mj-cs"/>
              </a:rPr>
              <a:t>state</a:t>
            </a:r>
            <a:r>
              <a:rPr lang="tr-TR" sz="3600" dirty="0">
                <a:latin typeface="Calibri" panose="020F0502020204030204" pitchFamily="34" charset="0"/>
                <a:ea typeface="+mj-ea"/>
                <a:cs typeface="+mj-cs"/>
              </a:rPr>
              <a:t> disk, </a:t>
            </a:r>
            <a:r>
              <a:rPr lang="tr-TR" sz="3600" dirty="0" err="1">
                <a:latin typeface="Calibri" panose="020F0502020204030204" pitchFamily="34" charset="0"/>
                <a:ea typeface="+mj-ea"/>
                <a:cs typeface="+mj-cs"/>
              </a:rPr>
              <a:t>magnetic</a:t>
            </a:r>
            <a:r>
              <a:rPr lang="tr-TR" sz="3600" dirty="0">
                <a:latin typeface="Calibri" panose="020F0502020204030204" pitchFamily="34" charset="0"/>
                <a:ea typeface="+mj-ea"/>
                <a:cs typeface="+mj-cs"/>
              </a:rPr>
              <a:t> disk, </a:t>
            </a:r>
            <a:r>
              <a:rPr lang="tr-TR" sz="3600" dirty="0" err="1">
                <a:latin typeface="Calibri" panose="020F0502020204030204" pitchFamily="34" charset="0"/>
                <a:ea typeface="+mj-ea"/>
                <a:cs typeface="+mj-cs"/>
              </a:rPr>
              <a:t>optical</a:t>
            </a:r>
            <a:r>
              <a:rPr lang="tr-TR" sz="3600" dirty="0">
                <a:latin typeface="Calibri" panose="020F0502020204030204" pitchFamily="34" charset="0"/>
                <a:ea typeface="+mj-ea"/>
                <a:cs typeface="+mj-cs"/>
              </a:rPr>
              <a:t> disk ve </a:t>
            </a:r>
            <a:r>
              <a:rPr lang="tr-TR" sz="3600" dirty="0" err="1">
                <a:latin typeface="Calibri" panose="020F0502020204030204" pitchFamily="34" charset="0"/>
                <a:ea typeface="+mj-ea"/>
                <a:cs typeface="+mj-cs"/>
              </a:rPr>
              <a:t>magnetic</a:t>
            </a:r>
            <a:r>
              <a:rPr lang="tr-TR" sz="3600" dirty="0">
                <a:latin typeface="Calibri" panose="020F0502020204030204" pitchFamily="34" charset="0"/>
                <a:ea typeface="+mj-ea"/>
                <a:cs typeface="+mj-cs"/>
              </a:rPr>
              <a:t> </a:t>
            </a:r>
            <a:r>
              <a:rPr lang="tr-TR" sz="3600" dirty="0" err="1">
                <a:latin typeface="Calibri" panose="020F0502020204030204" pitchFamily="34" charset="0"/>
                <a:ea typeface="+mj-ea"/>
                <a:cs typeface="+mj-cs"/>
              </a:rPr>
              <a:t>tape</a:t>
            </a:r>
            <a:r>
              <a:rPr lang="tr-TR" sz="3600" dirty="0">
                <a:latin typeface="Calibri" panose="020F0502020204030204" pitchFamily="34" charset="0"/>
                <a:ea typeface="+mj-ea"/>
                <a:cs typeface="+mj-cs"/>
              </a:rPr>
              <a:t> kalıcı saklama (</a:t>
            </a:r>
            <a:r>
              <a:rPr lang="tr-TR" sz="3600" dirty="0" err="1">
                <a:latin typeface="Calibri" panose="020F0502020204030204" pitchFamily="34" charset="0"/>
                <a:ea typeface="+mj-ea"/>
                <a:cs typeface="+mj-cs"/>
              </a:rPr>
              <a:t>nonvolatile</a:t>
            </a:r>
            <a:r>
              <a:rPr lang="tr-TR" sz="3600" dirty="0">
                <a:latin typeface="Calibri" panose="020F0502020204030204" pitchFamily="34" charset="0"/>
                <a:ea typeface="+mj-ea"/>
                <a:cs typeface="+mj-cs"/>
              </a:rPr>
              <a:t>) birimleridir.</a:t>
            </a:r>
          </a:p>
          <a:p>
            <a:pPr algn="just"/>
            <a:r>
              <a:rPr lang="tr-TR" sz="3600" dirty="0">
                <a:latin typeface="Calibri" panose="020F0502020204030204" pitchFamily="34" charset="0"/>
                <a:ea typeface="+mj-ea"/>
                <a:cs typeface="+mj-cs"/>
              </a:rPr>
              <a:t>Solid-</a:t>
            </a:r>
            <a:r>
              <a:rPr lang="tr-TR" sz="3600" dirty="0" err="1">
                <a:latin typeface="Calibri" panose="020F0502020204030204" pitchFamily="34" charset="0"/>
                <a:ea typeface="+mj-ea"/>
                <a:cs typeface="+mj-cs"/>
              </a:rPr>
              <a:t>state</a:t>
            </a:r>
            <a:r>
              <a:rPr lang="tr-TR" sz="3600" dirty="0">
                <a:latin typeface="Calibri" panose="020F0502020204030204" pitchFamily="34" charset="0"/>
                <a:ea typeface="+mj-ea"/>
                <a:cs typeface="+mj-cs"/>
              </a:rPr>
              <a:t> disklerin farklı versiyonları vardır:</a:t>
            </a:r>
          </a:p>
          <a:p>
            <a:pPr lvl="1" algn="just"/>
            <a:r>
              <a:rPr lang="tr-TR" sz="3200" dirty="0">
                <a:latin typeface="Calibri" panose="020F0502020204030204" pitchFamily="34" charset="0"/>
                <a:ea typeface="+mj-ea"/>
                <a:cs typeface="+mj-cs"/>
              </a:rPr>
              <a:t>DRAM ile manyetik disk birlikte kullanılır. Normal işlem sırasında DRAM kullanılır daha sonra manyetik diske aktarma yapılır (dahili batarya kullanılır).</a:t>
            </a:r>
          </a:p>
          <a:p>
            <a:pPr lvl="1" algn="just"/>
            <a:r>
              <a:rPr lang="tr-TR" sz="3200" dirty="0" err="1">
                <a:latin typeface="Calibri" panose="020F0502020204030204" pitchFamily="34" charset="0"/>
                <a:ea typeface="+mj-ea"/>
                <a:cs typeface="+mj-cs"/>
              </a:rPr>
              <a:t>DRAM’den</a:t>
            </a:r>
            <a:r>
              <a:rPr lang="tr-TR" sz="3200" dirty="0">
                <a:latin typeface="Calibri" panose="020F0502020204030204" pitchFamily="34" charset="0"/>
                <a:ea typeface="+mj-ea"/>
                <a:cs typeface="+mj-cs"/>
              </a:rPr>
              <a:t> daha yavaş </a:t>
            </a:r>
            <a:r>
              <a:rPr lang="tr-TR" sz="3200" dirty="0" err="1">
                <a:latin typeface="Calibri" panose="020F0502020204030204" pitchFamily="34" charset="0"/>
                <a:ea typeface="+mj-ea"/>
                <a:cs typeface="+mj-cs"/>
              </a:rPr>
              <a:t>flash</a:t>
            </a:r>
            <a:r>
              <a:rPr lang="tr-TR" sz="3200" dirty="0">
                <a:latin typeface="Calibri" panose="020F0502020204030204" pitchFamily="34" charset="0"/>
                <a:ea typeface="+mj-ea"/>
                <a:cs typeface="+mj-cs"/>
              </a:rPr>
              <a:t> </a:t>
            </a:r>
            <a:r>
              <a:rPr lang="tr-TR" sz="3200" dirty="0" err="1">
                <a:latin typeface="Calibri" panose="020F0502020204030204" pitchFamily="34" charset="0"/>
                <a:ea typeface="+mj-ea"/>
                <a:cs typeface="+mj-cs"/>
              </a:rPr>
              <a:t>memory</a:t>
            </a:r>
            <a:r>
              <a:rPr lang="tr-TR" sz="3200" dirty="0">
                <a:latin typeface="Calibri" panose="020F0502020204030204" pitchFamily="34" charset="0"/>
                <a:ea typeface="+mj-ea"/>
                <a:cs typeface="+mj-cs"/>
              </a:rPr>
              <a:t> kullanılır (dahili batarya gerektirmez).</a:t>
            </a:r>
          </a:p>
          <a:p>
            <a:pPr lvl="1" algn="just"/>
            <a:r>
              <a:rPr lang="tr-TR" sz="3200" dirty="0" err="1">
                <a:latin typeface="Calibri" panose="020F0502020204030204" pitchFamily="34" charset="0"/>
                <a:ea typeface="+mj-ea"/>
                <a:cs typeface="+mj-cs"/>
              </a:rPr>
              <a:t>NVRAM’de</a:t>
            </a:r>
            <a:r>
              <a:rPr lang="tr-TR" sz="3200" dirty="0">
                <a:latin typeface="Calibri" panose="020F0502020204030204" pitchFamily="34" charset="0"/>
                <a:ea typeface="+mj-ea"/>
                <a:cs typeface="+mj-cs"/>
              </a:rPr>
              <a:t> (</a:t>
            </a:r>
            <a:r>
              <a:rPr lang="tr-TR" sz="3200" dirty="0" err="1">
                <a:latin typeface="Calibri" panose="020F0502020204030204" pitchFamily="34" charset="0"/>
                <a:ea typeface="+mj-ea"/>
                <a:cs typeface="+mj-cs"/>
              </a:rPr>
              <a:t>Nonvolatile</a:t>
            </a:r>
            <a:r>
              <a:rPr lang="tr-TR" sz="3200" dirty="0">
                <a:latin typeface="Calibri" panose="020F0502020204030204" pitchFamily="34" charset="0"/>
                <a:ea typeface="+mj-ea"/>
                <a:cs typeface="+mj-cs"/>
              </a:rPr>
              <a:t> RAM) ise DRAM ile batarya kullanılır ve kalıcı saklama yapılır.</a:t>
            </a:r>
          </a:p>
          <a:p>
            <a:endParaRPr lang="tr-TR" dirty="0"/>
          </a:p>
        </p:txBody>
      </p:sp>
    </p:spTree>
    <p:extLst>
      <p:ext uri="{BB962C8B-B14F-4D97-AF65-F5344CB8AC3E}">
        <p14:creationId xmlns:p14="http://schemas.microsoft.com/office/powerpoint/2010/main" val="12158980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36B806-73D3-482B-A972-2FAFA25098BB}"/>
              </a:ext>
            </a:extLst>
          </p:cNvPr>
          <p:cNvSpPr>
            <a:spLocks noGrp="1"/>
          </p:cNvSpPr>
          <p:nvPr>
            <p:ph type="title"/>
          </p:nvPr>
        </p:nvSpPr>
        <p:spPr/>
        <p:txBody>
          <a:bodyPr/>
          <a:lstStyle/>
          <a:p>
            <a:r>
              <a:rPr lang="tr-TR" dirty="0">
                <a:latin typeface="Calibri" panose="020F0502020204030204" pitchFamily="34" charset="0"/>
              </a:rPr>
              <a:t>Bilgisayar sistemi organizasyonu</a:t>
            </a:r>
            <a:endParaRPr lang="tr-TR" dirty="0"/>
          </a:p>
        </p:txBody>
      </p:sp>
      <p:sp>
        <p:nvSpPr>
          <p:cNvPr id="3" name="İçerik Yer Tutucusu 2">
            <a:extLst>
              <a:ext uri="{FF2B5EF4-FFF2-40B4-BE49-F238E27FC236}">
                <a16:creationId xmlns:a16="http://schemas.microsoft.com/office/drawing/2014/main" id="{5AC2F361-760D-4F8B-A602-361F00C49AB9}"/>
              </a:ext>
            </a:extLst>
          </p:cNvPr>
          <p:cNvSpPr>
            <a:spLocks noGrp="1"/>
          </p:cNvSpPr>
          <p:nvPr>
            <p:ph idx="1"/>
          </p:nvPr>
        </p:nvSpPr>
        <p:spPr/>
        <p:txBody>
          <a:bodyPr>
            <a:normAutofit fontScale="92500" lnSpcReduction="10000"/>
          </a:bodyPr>
          <a:lstStyle/>
          <a:p>
            <a:pPr marL="0" indent="0" algn="just">
              <a:buNone/>
            </a:pPr>
            <a:r>
              <a:rPr lang="tr-TR" dirty="0">
                <a:latin typeface="Calibri" panose="020F0502020204030204" pitchFamily="34" charset="0"/>
                <a:ea typeface="+mj-ea"/>
                <a:cs typeface="+mj-cs"/>
              </a:rPr>
              <a:t>I/O yapısı</a:t>
            </a:r>
          </a:p>
          <a:p>
            <a:pPr algn="just"/>
            <a:r>
              <a:rPr lang="tr-TR" dirty="0">
                <a:latin typeface="Calibri" panose="020F0502020204030204" pitchFamily="34" charset="0"/>
                <a:ea typeface="+mj-ea"/>
                <a:cs typeface="+mj-cs"/>
              </a:rPr>
              <a:t>İşletim sistemleri kodunun büyük bir bölümü I/O yönetimine ayrılır.</a:t>
            </a:r>
          </a:p>
          <a:p>
            <a:pPr algn="just"/>
            <a:r>
              <a:rPr lang="tr-TR" dirty="0">
                <a:latin typeface="Calibri" panose="020F0502020204030204" pitchFamily="34" charset="0"/>
                <a:ea typeface="+mj-ea"/>
                <a:cs typeface="+mj-cs"/>
              </a:rPr>
              <a:t>I/O cihazlarında güvenilirlik (</a:t>
            </a:r>
            <a:r>
              <a:rPr lang="tr-TR" dirty="0" err="1">
                <a:latin typeface="Calibri" panose="020F0502020204030204" pitchFamily="34" charset="0"/>
                <a:ea typeface="+mj-ea"/>
                <a:cs typeface="+mj-cs"/>
              </a:rPr>
              <a:t>reliability</a:t>
            </a:r>
            <a:r>
              <a:rPr lang="tr-TR" dirty="0">
                <a:latin typeface="Calibri" panose="020F0502020204030204" pitchFamily="34" charset="0"/>
                <a:ea typeface="+mj-ea"/>
                <a:cs typeface="+mj-cs"/>
              </a:rPr>
              <a:t>) ve performans çok önemlidir.</a:t>
            </a:r>
          </a:p>
          <a:p>
            <a:pPr algn="just"/>
            <a:r>
              <a:rPr lang="tr-TR" dirty="0">
                <a:latin typeface="Calibri" panose="020F0502020204030204" pitchFamily="34" charset="0"/>
                <a:ea typeface="+mj-ea"/>
                <a:cs typeface="+mj-cs"/>
              </a:rPr>
              <a:t>Genel amaçlı bilgisayarlarda CPU ile çok sayıda I/O cihazı </a:t>
            </a:r>
            <a:r>
              <a:rPr lang="tr-TR" dirty="0" err="1">
                <a:latin typeface="Calibri" panose="020F0502020204030204" pitchFamily="34" charset="0"/>
                <a:ea typeface="+mj-ea"/>
                <a:cs typeface="+mj-cs"/>
              </a:rPr>
              <a:t>bus</a:t>
            </a:r>
            <a:r>
              <a:rPr lang="tr-TR" dirty="0">
                <a:latin typeface="Calibri" panose="020F0502020204030204" pitchFamily="34" charset="0"/>
                <a:ea typeface="+mj-ea"/>
                <a:cs typeface="+mj-cs"/>
              </a:rPr>
              <a:t> üzerinden bağlantıya sahiptir.</a:t>
            </a:r>
          </a:p>
          <a:p>
            <a:pPr algn="just"/>
            <a:r>
              <a:rPr lang="tr-TR" dirty="0">
                <a:latin typeface="Calibri" panose="020F0502020204030204" pitchFamily="34" charset="0"/>
                <a:ea typeface="+mj-ea"/>
                <a:cs typeface="+mj-cs"/>
              </a:rPr>
              <a:t>Denetleyiciye bağlı olarak birden fazla cihaz bağlanabilir.</a:t>
            </a:r>
          </a:p>
          <a:p>
            <a:pPr algn="just"/>
            <a:r>
              <a:rPr lang="tr-TR" dirty="0">
                <a:latin typeface="Calibri" panose="020F0502020204030204" pitchFamily="34" charset="0"/>
                <a:ea typeface="+mj-ea"/>
                <a:cs typeface="+mj-cs"/>
              </a:rPr>
              <a:t>SCSI (</a:t>
            </a:r>
            <a:r>
              <a:rPr lang="tr-TR" dirty="0" err="1">
                <a:latin typeface="Calibri" panose="020F0502020204030204" pitchFamily="34" charset="0"/>
                <a:ea typeface="+mj-ea"/>
                <a:cs typeface="+mj-cs"/>
              </a:rPr>
              <a:t>small</a:t>
            </a:r>
            <a:r>
              <a:rPr lang="tr-TR" dirty="0">
                <a:latin typeface="Calibri" panose="020F0502020204030204" pitchFamily="34" charset="0"/>
                <a:ea typeface="+mj-ea"/>
                <a:cs typeface="+mj-cs"/>
              </a:rPr>
              <a:t> </a:t>
            </a:r>
            <a:r>
              <a:rPr lang="tr-TR" dirty="0" err="1">
                <a:latin typeface="Calibri" panose="020F0502020204030204" pitchFamily="34" charset="0"/>
                <a:ea typeface="+mj-ea"/>
                <a:cs typeface="+mj-cs"/>
              </a:rPr>
              <a:t>computer-systems</a:t>
            </a:r>
            <a:r>
              <a:rPr lang="tr-TR" dirty="0">
                <a:latin typeface="Calibri" panose="020F0502020204030204" pitchFamily="34" charset="0"/>
                <a:ea typeface="+mj-ea"/>
                <a:cs typeface="+mj-cs"/>
              </a:rPr>
              <a:t> </a:t>
            </a:r>
            <a:r>
              <a:rPr lang="tr-TR" dirty="0" err="1">
                <a:latin typeface="Calibri" panose="020F0502020204030204" pitchFamily="34" charset="0"/>
                <a:ea typeface="+mj-ea"/>
                <a:cs typeface="+mj-cs"/>
              </a:rPr>
              <a:t>interface</a:t>
            </a:r>
            <a:r>
              <a:rPr lang="tr-TR" dirty="0">
                <a:latin typeface="Calibri" panose="020F0502020204030204" pitchFamily="34" charset="0"/>
                <a:ea typeface="+mj-ea"/>
                <a:cs typeface="+mj-cs"/>
              </a:rPr>
              <a:t>) denetleyiciye 7 veya daha fazla cihaz bağlanabilir.</a:t>
            </a:r>
          </a:p>
          <a:p>
            <a:pPr algn="just"/>
            <a:r>
              <a:rPr lang="tr-TR" dirty="0">
                <a:latin typeface="Calibri" panose="020F0502020204030204" pitchFamily="34" charset="0"/>
                <a:ea typeface="+mj-ea"/>
                <a:cs typeface="+mj-cs"/>
              </a:rPr>
              <a:t>İşletim sistemi her cihaz denetleyicisi için cihaz sürücüsüne (</a:t>
            </a:r>
            <a:r>
              <a:rPr lang="tr-TR" dirty="0" err="1">
                <a:latin typeface="Calibri" panose="020F0502020204030204" pitchFamily="34" charset="0"/>
                <a:ea typeface="+mj-ea"/>
                <a:cs typeface="+mj-cs"/>
              </a:rPr>
              <a:t>device</a:t>
            </a:r>
            <a:r>
              <a:rPr lang="tr-TR" dirty="0">
                <a:latin typeface="Calibri" panose="020F0502020204030204" pitchFamily="34" charset="0"/>
                <a:ea typeface="+mj-ea"/>
                <a:cs typeface="+mj-cs"/>
              </a:rPr>
              <a:t> </a:t>
            </a:r>
            <a:r>
              <a:rPr lang="tr-TR" dirty="0" err="1">
                <a:latin typeface="Calibri" panose="020F0502020204030204" pitchFamily="34" charset="0"/>
                <a:ea typeface="+mj-ea"/>
                <a:cs typeface="+mj-cs"/>
              </a:rPr>
              <a:t>driver</a:t>
            </a:r>
            <a:r>
              <a:rPr lang="tr-TR" dirty="0">
                <a:latin typeface="Calibri" panose="020F0502020204030204" pitchFamily="34" charset="0"/>
                <a:ea typeface="+mj-ea"/>
                <a:cs typeface="+mj-cs"/>
              </a:rPr>
              <a:t>) sahiptir.</a:t>
            </a:r>
          </a:p>
          <a:p>
            <a:endParaRPr lang="tr-TR" dirty="0"/>
          </a:p>
        </p:txBody>
      </p:sp>
    </p:spTree>
    <p:extLst>
      <p:ext uri="{BB962C8B-B14F-4D97-AF65-F5344CB8AC3E}">
        <p14:creationId xmlns:p14="http://schemas.microsoft.com/office/powerpoint/2010/main" val="9708654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E8B0BDF-BC40-4CA7-8EB4-053FDDD76DEC}"/>
              </a:ext>
            </a:extLst>
          </p:cNvPr>
          <p:cNvSpPr>
            <a:spLocks noGrp="1"/>
          </p:cNvSpPr>
          <p:nvPr>
            <p:ph type="title"/>
          </p:nvPr>
        </p:nvSpPr>
        <p:spPr/>
        <p:txBody>
          <a:bodyPr/>
          <a:lstStyle/>
          <a:p>
            <a:r>
              <a:rPr lang="tr-TR" dirty="0">
                <a:latin typeface="Calibri" panose="020F0502020204030204" pitchFamily="34" charset="0"/>
              </a:rPr>
              <a:t>Bilgisayar sistemi organizasyonu</a:t>
            </a:r>
            <a:endParaRPr lang="tr-TR" dirty="0"/>
          </a:p>
        </p:txBody>
      </p:sp>
      <p:sp>
        <p:nvSpPr>
          <p:cNvPr id="3" name="İçerik Yer Tutucusu 2">
            <a:extLst>
              <a:ext uri="{FF2B5EF4-FFF2-40B4-BE49-F238E27FC236}">
                <a16:creationId xmlns:a16="http://schemas.microsoft.com/office/drawing/2014/main" id="{816F2581-D8D7-457D-9F88-3D25C0BD0CEE}"/>
              </a:ext>
            </a:extLst>
          </p:cNvPr>
          <p:cNvSpPr>
            <a:spLocks noGrp="1"/>
          </p:cNvSpPr>
          <p:nvPr>
            <p:ph idx="1"/>
          </p:nvPr>
        </p:nvSpPr>
        <p:spPr/>
        <p:txBody>
          <a:bodyPr>
            <a:normAutofit fontScale="55000" lnSpcReduction="20000"/>
          </a:bodyPr>
          <a:lstStyle/>
          <a:p>
            <a:pPr marL="0" indent="0" algn="just">
              <a:buNone/>
            </a:pPr>
            <a:r>
              <a:rPr lang="tr-TR" sz="3600" dirty="0">
                <a:latin typeface="Calibri" panose="020F0502020204030204" pitchFamily="34" charset="0"/>
                <a:ea typeface="+mj-ea"/>
                <a:cs typeface="+mj-cs"/>
              </a:rPr>
              <a:t>I/O yapısı</a:t>
            </a:r>
          </a:p>
          <a:p>
            <a:pPr algn="just"/>
            <a:r>
              <a:rPr lang="tr-TR" sz="3600" dirty="0">
                <a:latin typeface="Calibri" panose="020F0502020204030204" pitchFamily="34" charset="0"/>
                <a:ea typeface="+mj-ea"/>
                <a:cs typeface="+mj-cs"/>
              </a:rPr>
              <a:t>I/O işlemini başlatmak için </a:t>
            </a:r>
            <a:r>
              <a:rPr lang="tr-TR" sz="3600" dirty="0" err="1">
                <a:latin typeface="Calibri" panose="020F0502020204030204" pitchFamily="34" charset="0"/>
                <a:ea typeface="+mj-ea"/>
                <a:cs typeface="+mj-cs"/>
              </a:rPr>
              <a:t>device</a:t>
            </a:r>
            <a:r>
              <a:rPr lang="tr-TR" sz="3600" dirty="0">
                <a:latin typeface="Calibri" panose="020F0502020204030204" pitchFamily="34" charset="0"/>
                <a:ea typeface="+mj-ea"/>
                <a:cs typeface="+mj-cs"/>
              </a:rPr>
              <a:t> </a:t>
            </a:r>
            <a:r>
              <a:rPr lang="tr-TR" sz="3600" dirty="0" err="1">
                <a:latin typeface="Calibri" panose="020F0502020204030204" pitchFamily="34" charset="0"/>
                <a:ea typeface="+mj-ea"/>
                <a:cs typeface="+mj-cs"/>
              </a:rPr>
              <a:t>driver</a:t>
            </a:r>
            <a:r>
              <a:rPr lang="tr-TR" sz="3600" dirty="0">
                <a:latin typeface="Calibri" panose="020F0502020204030204" pitchFamily="34" charset="0"/>
                <a:ea typeface="+mj-ea"/>
                <a:cs typeface="+mj-cs"/>
              </a:rPr>
              <a:t> uygun </a:t>
            </a:r>
            <a:r>
              <a:rPr lang="tr-TR" sz="3600" dirty="0" err="1">
                <a:latin typeface="Calibri" panose="020F0502020204030204" pitchFamily="34" charset="0"/>
                <a:ea typeface="+mj-ea"/>
                <a:cs typeface="+mj-cs"/>
              </a:rPr>
              <a:t>register</a:t>
            </a:r>
            <a:r>
              <a:rPr lang="tr-TR" sz="3600" dirty="0">
                <a:latin typeface="Calibri" panose="020F0502020204030204" pitchFamily="34" charset="0"/>
                <a:ea typeface="+mj-ea"/>
                <a:cs typeface="+mj-cs"/>
              </a:rPr>
              <a:t> içeriğini </a:t>
            </a:r>
            <a:r>
              <a:rPr lang="tr-TR" sz="3600" dirty="0" err="1">
                <a:latin typeface="Calibri" panose="020F0502020204030204" pitchFamily="34" charset="0"/>
                <a:ea typeface="+mj-ea"/>
                <a:cs typeface="+mj-cs"/>
              </a:rPr>
              <a:t>device</a:t>
            </a:r>
            <a:r>
              <a:rPr lang="tr-TR" sz="3600" dirty="0">
                <a:latin typeface="Calibri" panose="020F0502020204030204" pitchFamily="34" charset="0"/>
                <a:ea typeface="+mj-ea"/>
                <a:cs typeface="+mj-cs"/>
              </a:rPr>
              <a:t> </a:t>
            </a:r>
            <a:r>
              <a:rPr lang="tr-TR" sz="3600" dirty="0" err="1">
                <a:latin typeface="Calibri" panose="020F0502020204030204" pitchFamily="34" charset="0"/>
                <a:ea typeface="+mj-ea"/>
                <a:cs typeface="+mj-cs"/>
              </a:rPr>
              <a:t>controller’a</a:t>
            </a:r>
            <a:r>
              <a:rPr lang="tr-TR" sz="3600" dirty="0">
                <a:latin typeface="Calibri" panose="020F0502020204030204" pitchFamily="34" charset="0"/>
                <a:ea typeface="+mj-ea"/>
                <a:cs typeface="+mj-cs"/>
              </a:rPr>
              <a:t> aktarır. </a:t>
            </a:r>
          </a:p>
          <a:p>
            <a:pPr algn="just"/>
            <a:r>
              <a:rPr lang="tr-TR" sz="3600" dirty="0">
                <a:latin typeface="Calibri" panose="020F0502020204030204" pitchFamily="34" charset="0"/>
                <a:ea typeface="+mj-ea"/>
                <a:cs typeface="+mj-cs"/>
              </a:rPr>
              <a:t>İşlemin tamamlandığı </a:t>
            </a:r>
            <a:r>
              <a:rPr lang="tr-TR" sz="3600" dirty="0" err="1">
                <a:latin typeface="Calibri" panose="020F0502020204030204" pitchFamily="34" charset="0"/>
                <a:ea typeface="+mj-ea"/>
                <a:cs typeface="+mj-cs"/>
              </a:rPr>
              <a:t>device</a:t>
            </a:r>
            <a:r>
              <a:rPr lang="tr-TR" sz="3600" dirty="0">
                <a:latin typeface="Calibri" panose="020F0502020204030204" pitchFamily="34" charset="0"/>
                <a:ea typeface="+mj-ea"/>
                <a:cs typeface="+mj-cs"/>
              </a:rPr>
              <a:t> </a:t>
            </a:r>
            <a:r>
              <a:rPr lang="tr-TR" sz="3600" dirty="0" err="1">
                <a:latin typeface="Calibri" panose="020F0502020204030204" pitchFamily="34" charset="0"/>
                <a:ea typeface="+mj-ea"/>
                <a:cs typeface="+mj-cs"/>
              </a:rPr>
              <a:t>controller</a:t>
            </a:r>
            <a:r>
              <a:rPr lang="tr-TR" sz="3600" dirty="0">
                <a:latin typeface="Calibri" panose="020F0502020204030204" pitchFamily="34" charset="0"/>
                <a:ea typeface="+mj-ea"/>
                <a:cs typeface="+mj-cs"/>
              </a:rPr>
              <a:t> tarafından </a:t>
            </a:r>
            <a:r>
              <a:rPr lang="tr-TR" sz="3600" dirty="0" err="1">
                <a:latin typeface="Calibri" panose="020F0502020204030204" pitchFamily="34" charset="0"/>
                <a:ea typeface="+mj-ea"/>
                <a:cs typeface="+mj-cs"/>
              </a:rPr>
              <a:t>device</a:t>
            </a:r>
            <a:r>
              <a:rPr lang="tr-TR" sz="3600" dirty="0">
                <a:latin typeface="Calibri" panose="020F0502020204030204" pitchFamily="34" charset="0"/>
                <a:ea typeface="+mj-ea"/>
                <a:cs typeface="+mj-cs"/>
              </a:rPr>
              <a:t> </a:t>
            </a:r>
            <a:r>
              <a:rPr lang="tr-TR" sz="3600" dirty="0" err="1">
                <a:latin typeface="Calibri" panose="020F0502020204030204" pitchFamily="34" charset="0"/>
                <a:ea typeface="+mj-ea"/>
                <a:cs typeface="+mj-cs"/>
              </a:rPr>
              <a:t>driver’a</a:t>
            </a:r>
            <a:r>
              <a:rPr lang="tr-TR" sz="3600" dirty="0">
                <a:latin typeface="Calibri" panose="020F0502020204030204" pitchFamily="34" charset="0"/>
                <a:ea typeface="+mj-ea"/>
                <a:cs typeface="+mj-cs"/>
              </a:rPr>
              <a:t> </a:t>
            </a:r>
            <a:r>
              <a:rPr lang="tr-TR" sz="3600" dirty="0" err="1">
                <a:latin typeface="Calibri" panose="020F0502020204030204" pitchFamily="34" charset="0"/>
                <a:ea typeface="+mj-ea"/>
                <a:cs typeface="+mj-cs"/>
              </a:rPr>
              <a:t>interrupt</a:t>
            </a:r>
            <a:r>
              <a:rPr lang="tr-TR" sz="3600" dirty="0">
                <a:latin typeface="Calibri" panose="020F0502020204030204" pitchFamily="34" charset="0"/>
                <a:ea typeface="+mj-ea"/>
                <a:cs typeface="+mj-cs"/>
              </a:rPr>
              <a:t> ile bildirilir.</a:t>
            </a:r>
          </a:p>
          <a:p>
            <a:pPr algn="just"/>
            <a:r>
              <a:rPr lang="tr-TR" sz="3600" dirty="0">
                <a:latin typeface="Calibri" panose="020F0502020204030204" pitchFamily="34" charset="0"/>
                <a:ea typeface="+mj-ea"/>
                <a:cs typeface="+mj-cs"/>
              </a:rPr>
              <a:t>Bu şekilde veri aktarımında </a:t>
            </a:r>
            <a:r>
              <a:rPr lang="tr-TR" sz="3600" dirty="0" err="1">
                <a:latin typeface="Calibri" panose="020F0502020204030204" pitchFamily="34" charset="0"/>
                <a:ea typeface="+mj-ea"/>
                <a:cs typeface="+mj-cs"/>
              </a:rPr>
              <a:t>overhead</a:t>
            </a:r>
            <a:r>
              <a:rPr lang="tr-TR" sz="3600" dirty="0">
                <a:latin typeface="Calibri" panose="020F0502020204030204" pitchFamily="34" charset="0"/>
                <a:ea typeface="+mj-ea"/>
                <a:cs typeface="+mj-cs"/>
              </a:rPr>
              <a:t> fazladır ve aktarım işlemi yavaştır.</a:t>
            </a:r>
          </a:p>
          <a:p>
            <a:pPr algn="just"/>
            <a:r>
              <a:rPr lang="tr-TR" sz="3600" dirty="0">
                <a:latin typeface="Calibri" panose="020F0502020204030204" pitchFamily="34" charset="0"/>
                <a:ea typeface="+mj-ea"/>
                <a:cs typeface="+mj-cs"/>
              </a:rPr>
              <a:t>DMA (</a:t>
            </a:r>
            <a:r>
              <a:rPr lang="tr-TR" sz="3600" dirty="0" err="1">
                <a:latin typeface="Calibri" panose="020F0502020204030204" pitchFamily="34" charset="0"/>
                <a:ea typeface="+mj-ea"/>
                <a:cs typeface="+mj-cs"/>
              </a:rPr>
              <a:t>direct</a:t>
            </a:r>
            <a:r>
              <a:rPr lang="tr-TR" sz="3600" dirty="0">
                <a:latin typeface="Calibri" panose="020F0502020204030204" pitchFamily="34" charset="0"/>
                <a:ea typeface="+mj-ea"/>
                <a:cs typeface="+mj-cs"/>
              </a:rPr>
              <a:t> </a:t>
            </a:r>
            <a:r>
              <a:rPr lang="tr-TR" sz="3600" dirty="0" err="1">
                <a:latin typeface="Calibri" panose="020F0502020204030204" pitchFamily="34" charset="0"/>
                <a:ea typeface="+mj-ea"/>
                <a:cs typeface="+mj-cs"/>
              </a:rPr>
              <a:t>memory</a:t>
            </a:r>
            <a:r>
              <a:rPr lang="tr-TR" sz="3600" dirty="0">
                <a:latin typeface="Calibri" panose="020F0502020204030204" pitchFamily="34" charset="0"/>
                <a:ea typeface="+mj-ea"/>
                <a:cs typeface="+mj-cs"/>
              </a:rPr>
              <a:t> </a:t>
            </a:r>
            <a:r>
              <a:rPr lang="tr-TR" sz="3600" dirty="0" err="1">
                <a:latin typeface="Calibri" panose="020F0502020204030204" pitchFamily="34" charset="0"/>
                <a:ea typeface="+mj-ea"/>
                <a:cs typeface="+mj-cs"/>
              </a:rPr>
              <a:t>access</a:t>
            </a:r>
            <a:r>
              <a:rPr lang="tr-TR" sz="3600" dirty="0">
                <a:latin typeface="Calibri" panose="020F0502020204030204" pitchFamily="34" charset="0"/>
                <a:ea typeface="+mj-ea"/>
                <a:cs typeface="+mj-cs"/>
              </a:rPr>
              <a:t>) ile blok veri cihaz ile hafıza arasında doğrudan aktarılır.</a:t>
            </a:r>
          </a:p>
          <a:p>
            <a:pPr algn="just"/>
            <a:r>
              <a:rPr lang="tr-TR" sz="3600" dirty="0">
                <a:latin typeface="Calibri" panose="020F0502020204030204" pitchFamily="34" charset="0"/>
                <a:ea typeface="+mj-ea"/>
                <a:cs typeface="+mj-cs"/>
              </a:rPr>
              <a:t>DMA kullanıldığında I/O cihazı için </a:t>
            </a:r>
            <a:r>
              <a:rPr lang="tr-TR" sz="3600" dirty="0" err="1">
                <a:latin typeface="Calibri" panose="020F0502020204030204" pitchFamily="34" charset="0"/>
                <a:ea typeface="+mj-ea"/>
                <a:cs typeface="+mj-cs"/>
              </a:rPr>
              <a:t>buffer</a:t>
            </a:r>
            <a:r>
              <a:rPr lang="tr-TR" sz="3600" dirty="0">
                <a:latin typeface="Calibri" panose="020F0502020204030204" pitchFamily="34" charset="0"/>
                <a:ea typeface="+mj-ea"/>
                <a:cs typeface="+mj-cs"/>
              </a:rPr>
              <a:t>, </a:t>
            </a:r>
            <a:r>
              <a:rPr lang="tr-TR" sz="3600" dirty="0" err="1">
                <a:latin typeface="Calibri" panose="020F0502020204030204" pitchFamily="34" charset="0"/>
                <a:ea typeface="+mj-ea"/>
                <a:cs typeface="+mj-cs"/>
              </a:rPr>
              <a:t>pointer’lar</a:t>
            </a:r>
            <a:r>
              <a:rPr lang="tr-TR" sz="3600" dirty="0">
                <a:latin typeface="Calibri" panose="020F0502020204030204" pitchFamily="34" charset="0"/>
                <a:ea typeface="+mj-ea"/>
                <a:cs typeface="+mj-cs"/>
              </a:rPr>
              <a:t> ve sayıcılar oluşturulur ve </a:t>
            </a:r>
            <a:r>
              <a:rPr lang="tr-TR" sz="3600" dirty="0" err="1">
                <a:latin typeface="Calibri" panose="020F0502020204030204" pitchFamily="34" charset="0"/>
                <a:ea typeface="+mj-ea"/>
                <a:cs typeface="+mj-cs"/>
              </a:rPr>
              <a:t>device</a:t>
            </a:r>
            <a:r>
              <a:rPr lang="tr-TR" sz="3600" dirty="0">
                <a:latin typeface="Calibri" panose="020F0502020204030204" pitchFamily="34" charset="0"/>
                <a:ea typeface="+mj-ea"/>
                <a:cs typeface="+mj-cs"/>
              </a:rPr>
              <a:t> </a:t>
            </a:r>
            <a:r>
              <a:rPr lang="tr-TR" sz="3600" dirty="0" err="1">
                <a:latin typeface="Calibri" panose="020F0502020204030204" pitchFamily="34" charset="0"/>
                <a:ea typeface="+mj-ea"/>
                <a:cs typeface="+mj-cs"/>
              </a:rPr>
              <a:t>controller</a:t>
            </a:r>
            <a:r>
              <a:rPr lang="tr-TR" sz="3600" dirty="0">
                <a:latin typeface="Calibri" panose="020F0502020204030204" pitchFamily="34" charset="0"/>
                <a:ea typeface="+mj-ea"/>
                <a:cs typeface="+mj-cs"/>
              </a:rPr>
              <a:t> tüm aktarımı gerçekleştirilir. </a:t>
            </a:r>
          </a:p>
          <a:p>
            <a:pPr algn="just"/>
            <a:r>
              <a:rPr lang="tr-TR" sz="3600" dirty="0">
                <a:latin typeface="Calibri" panose="020F0502020204030204" pitchFamily="34" charset="0"/>
                <a:ea typeface="+mj-ea"/>
                <a:cs typeface="+mj-cs"/>
              </a:rPr>
              <a:t>İşlemin bittiği </a:t>
            </a:r>
            <a:r>
              <a:rPr lang="tr-TR" sz="3600" dirty="0" err="1">
                <a:latin typeface="Calibri" panose="020F0502020204030204" pitchFamily="34" charset="0"/>
                <a:ea typeface="+mj-ea"/>
                <a:cs typeface="+mj-cs"/>
              </a:rPr>
              <a:t>device</a:t>
            </a:r>
            <a:r>
              <a:rPr lang="tr-TR" sz="3600" dirty="0">
                <a:latin typeface="Calibri" panose="020F0502020204030204" pitchFamily="34" charset="0"/>
                <a:ea typeface="+mj-ea"/>
                <a:cs typeface="+mj-cs"/>
              </a:rPr>
              <a:t> </a:t>
            </a:r>
            <a:r>
              <a:rPr lang="tr-TR" sz="3600" dirty="0" err="1">
                <a:latin typeface="Calibri" panose="020F0502020204030204" pitchFamily="34" charset="0"/>
                <a:ea typeface="+mj-ea"/>
                <a:cs typeface="+mj-cs"/>
              </a:rPr>
              <a:t>driver’a</a:t>
            </a:r>
            <a:r>
              <a:rPr lang="tr-TR" sz="3600" dirty="0">
                <a:latin typeface="Calibri" panose="020F0502020204030204" pitchFamily="34" charset="0"/>
                <a:ea typeface="+mj-ea"/>
                <a:cs typeface="+mj-cs"/>
              </a:rPr>
              <a:t> </a:t>
            </a:r>
            <a:r>
              <a:rPr lang="tr-TR" sz="3600" dirty="0" err="1">
                <a:latin typeface="Calibri" panose="020F0502020204030204" pitchFamily="34" charset="0"/>
                <a:ea typeface="+mj-ea"/>
                <a:cs typeface="+mj-cs"/>
              </a:rPr>
              <a:t>interrupt</a:t>
            </a:r>
            <a:r>
              <a:rPr lang="tr-TR" sz="3600" dirty="0">
                <a:latin typeface="Calibri" panose="020F0502020204030204" pitchFamily="34" charset="0"/>
                <a:ea typeface="+mj-ea"/>
                <a:cs typeface="+mj-cs"/>
              </a:rPr>
              <a:t> ile bildirilir. Bu işlem süresince CPU diğer işleri gerçekleştirir.</a:t>
            </a:r>
          </a:p>
          <a:p>
            <a:pPr algn="just"/>
            <a:endParaRPr lang="tr-TR" dirty="0"/>
          </a:p>
        </p:txBody>
      </p:sp>
    </p:spTree>
    <p:extLst>
      <p:ext uri="{BB962C8B-B14F-4D97-AF65-F5344CB8AC3E}">
        <p14:creationId xmlns:p14="http://schemas.microsoft.com/office/powerpoint/2010/main" val="28179212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E9632E-B5D9-43CF-93BD-D37B2FF5308D}"/>
              </a:ext>
            </a:extLst>
          </p:cNvPr>
          <p:cNvSpPr>
            <a:spLocks noGrp="1"/>
          </p:cNvSpPr>
          <p:nvPr>
            <p:ph type="title"/>
          </p:nvPr>
        </p:nvSpPr>
        <p:spPr/>
        <p:txBody>
          <a:bodyPr/>
          <a:lstStyle/>
          <a:p>
            <a:r>
              <a:rPr lang="tr-TR" dirty="0">
                <a:latin typeface="Calibri" panose="020F0502020204030204" pitchFamily="34" charset="0"/>
              </a:rPr>
              <a:t>Bilgisayar sistemi organizasyonu</a:t>
            </a:r>
            <a:endParaRPr lang="tr-TR" dirty="0"/>
          </a:p>
        </p:txBody>
      </p:sp>
      <p:sp>
        <p:nvSpPr>
          <p:cNvPr id="3" name="İçerik Yer Tutucusu 2">
            <a:extLst>
              <a:ext uri="{FF2B5EF4-FFF2-40B4-BE49-F238E27FC236}">
                <a16:creationId xmlns:a16="http://schemas.microsoft.com/office/drawing/2014/main" id="{28C20E94-B886-4566-BA24-12EE3F1118D9}"/>
              </a:ext>
            </a:extLst>
          </p:cNvPr>
          <p:cNvSpPr>
            <a:spLocks noGrp="1"/>
          </p:cNvSpPr>
          <p:nvPr>
            <p:ph idx="1"/>
          </p:nvPr>
        </p:nvSpPr>
        <p:spPr/>
        <p:txBody>
          <a:bodyPr/>
          <a:lstStyle/>
          <a:p>
            <a:pPr marL="0" indent="0">
              <a:buNone/>
            </a:pPr>
            <a:r>
              <a:rPr lang="tr-TR" sz="2000" dirty="0">
                <a:latin typeface="Calibri" panose="020F0502020204030204" pitchFamily="34" charset="0"/>
                <a:ea typeface="+mj-ea"/>
                <a:cs typeface="+mj-cs"/>
              </a:rPr>
              <a:t>I/O yapısı</a:t>
            </a:r>
          </a:p>
          <a:p>
            <a:r>
              <a:rPr lang="tr-TR" sz="2000" dirty="0">
                <a:latin typeface="Calibri" panose="020F0502020204030204" pitchFamily="34" charset="0"/>
                <a:ea typeface="+mj-ea"/>
                <a:cs typeface="+mj-cs"/>
              </a:rPr>
              <a:t>Modern bilgisayar sistemleri DMA ile veri aktarımı yapar ve paylaşılmış </a:t>
            </a:r>
            <a:r>
              <a:rPr lang="tr-TR" sz="2000" dirty="0" err="1">
                <a:latin typeface="Calibri" panose="020F0502020204030204" pitchFamily="34" charset="0"/>
                <a:ea typeface="+mj-ea"/>
                <a:cs typeface="+mj-cs"/>
              </a:rPr>
              <a:t>bus</a:t>
            </a:r>
            <a:r>
              <a:rPr lang="tr-TR" sz="2000" dirty="0">
                <a:latin typeface="Calibri" panose="020F0502020204030204" pitchFamily="34" charset="0"/>
                <a:ea typeface="+mj-ea"/>
                <a:cs typeface="+mj-cs"/>
              </a:rPr>
              <a:t> kullanılmaz. </a:t>
            </a:r>
          </a:p>
          <a:p>
            <a:endParaRPr lang="tr-TR" dirty="0"/>
          </a:p>
        </p:txBody>
      </p:sp>
      <p:pic>
        <p:nvPicPr>
          <p:cNvPr id="5" name="Resim 4">
            <a:extLst>
              <a:ext uri="{FF2B5EF4-FFF2-40B4-BE49-F238E27FC236}">
                <a16:creationId xmlns:a16="http://schemas.microsoft.com/office/drawing/2014/main" id="{02FED2ED-C55C-46BA-B5DF-4BC94135E120}"/>
              </a:ext>
            </a:extLst>
          </p:cNvPr>
          <p:cNvPicPr>
            <a:picLocks noChangeAspect="1"/>
          </p:cNvPicPr>
          <p:nvPr/>
        </p:nvPicPr>
        <p:blipFill>
          <a:blip r:embed="rId2"/>
          <a:stretch>
            <a:fillRect/>
          </a:stretch>
        </p:blipFill>
        <p:spPr>
          <a:xfrm>
            <a:off x="3311205" y="3143947"/>
            <a:ext cx="4352092" cy="3471030"/>
          </a:xfrm>
          <a:prstGeom prst="rect">
            <a:avLst/>
          </a:prstGeom>
        </p:spPr>
      </p:pic>
    </p:spTree>
    <p:extLst>
      <p:ext uri="{BB962C8B-B14F-4D97-AF65-F5344CB8AC3E}">
        <p14:creationId xmlns:p14="http://schemas.microsoft.com/office/powerpoint/2010/main" val="5360880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329E018-A888-4C33-8BA3-C1738923974C}"/>
              </a:ext>
            </a:extLst>
          </p:cNvPr>
          <p:cNvSpPr>
            <a:spLocks noGrp="1"/>
          </p:cNvSpPr>
          <p:nvPr>
            <p:ph type="title"/>
          </p:nvPr>
        </p:nvSpPr>
        <p:spPr/>
        <p:txBody>
          <a:bodyPr/>
          <a:lstStyle/>
          <a:p>
            <a:r>
              <a:rPr lang="tr-TR" dirty="0">
                <a:latin typeface="Calibri" panose="020F0502020204030204" pitchFamily="34" charset="0"/>
              </a:rPr>
              <a:t>Bilgisayar sistemi mimarisi</a:t>
            </a:r>
          </a:p>
        </p:txBody>
      </p:sp>
      <p:sp>
        <p:nvSpPr>
          <p:cNvPr id="3" name="İçerik Yer Tutucusu 2">
            <a:extLst>
              <a:ext uri="{FF2B5EF4-FFF2-40B4-BE49-F238E27FC236}">
                <a16:creationId xmlns:a16="http://schemas.microsoft.com/office/drawing/2014/main" id="{86F844F8-E7C7-4F07-AB2C-6EC74A456B3F}"/>
              </a:ext>
            </a:extLst>
          </p:cNvPr>
          <p:cNvSpPr>
            <a:spLocks noGrp="1"/>
          </p:cNvSpPr>
          <p:nvPr>
            <p:ph idx="1"/>
          </p:nvPr>
        </p:nvSpPr>
        <p:spPr/>
        <p:txBody>
          <a:bodyPr>
            <a:normAutofit fontScale="47500" lnSpcReduction="20000"/>
          </a:bodyPr>
          <a:lstStyle/>
          <a:p>
            <a:pPr marL="0" indent="0" algn="just">
              <a:buNone/>
            </a:pPr>
            <a:r>
              <a:rPr lang="tr-TR" sz="4200" dirty="0">
                <a:latin typeface="Calibri" panose="020F0502020204030204" pitchFamily="34" charset="0"/>
                <a:ea typeface="+mj-ea"/>
                <a:cs typeface="+mj-cs"/>
              </a:rPr>
              <a:t>Tek işlemcili sistemler</a:t>
            </a:r>
          </a:p>
          <a:p>
            <a:pPr algn="just"/>
            <a:r>
              <a:rPr lang="tr-TR" sz="4200" dirty="0">
                <a:latin typeface="Calibri" panose="020F0502020204030204" pitchFamily="34" charset="0"/>
                <a:ea typeface="+mj-ea"/>
                <a:cs typeface="+mj-cs"/>
              </a:rPr>
              <a:t>Tek işlemciye sahip sistemde, komut kümesindeki tüm komutlar bir işlemci tarafından çalıştırılmaktadır.</a:t>
            </a:r>
          </a:p>
          <a:p>
            <a:pPr algn="just"/>
            <a:r>
              <a:rPr lang="tr-TR" sz="4200" dirty="0">
                <a:latin typeface="Calibri" panose="020F0502020204030204" pitchFamily="34" charset="0"/>
                <a:ea typeface="+mj-ea"/>
                <a:cs typeface="+mj-cs"/>
              </a:rPr>
              <a:t>Bu sistemler disk, klavye, grafik denetleyici gibi bileşenlere sahiptir.</a:t>
            </a:r>
          </a:p>
          <a:p>
            <a:pPr algn="just"/>
            <a:r>
              <a:rPr lang="tr-TR" sz="4200" dirty="0">
                <a:latin typeface="Calibri" panose="020F0502020204030204" pitchFamily="34" charset="0"/>
                <a:ea typeface="+mj-ea"/>
                <a:cs typeface="+mj-cs"/>
              </a:rPr>
              <a:t>Tek işlemcili sistemlerin yönetimi (sonraki görevin bildirilmesi, durumun izlenmesi) işletim sistemi tarafından yapılmaktadır.</a:t>
            </a:r>
          </a:p>
          <a:p>
            <a:pPr algn="just"/>
            <a:r>
              <a:rPr lang="tr-TR" sz="4200" dirty="0">
                <a:latin typeface="Calibri" panose="020F0502020204030204" pitchFamily="34" charset="0"/>
                <a:ea typeface="+mj-ea"/>
                <a:cs typeface="+mj-cs"/>
              </a:rPr>
              <a:t>Bu sistemler I/O cihazlarına özel işlemcilere de sahip olabilmektedir.</a:t>
            </a:r>
          </a:p>
          <a:p>
            <a:pPr algn="just"/>
            <a:r>
              <a:rPr lang="tr-TR" sz="4200" dirty="0">
                <a:latin typeface="Calibri" panose="020F0502020204030204" pitchFamily="34" charset="0"/>
                <a:ea typeface="+mj-ea"/>
                <a:cs typeface="+mj-cs"/>
              </a:rPr>
              <a:t>Örneğin, disk denetleyici işlemcisi, ana CPU’dan gelen isteklerin kuyruk yönetimi ve planlamasını gerçekleştirir. </a:t>
            </a:r>
          </a:p>
          <a:p>
            <a:pPr algn="just"/>
            <a:r>
              <a:rPr lang="tr-TR" sz="4200" dirty="0">
                <a:latin typeface="Calibri" panose="020F0502020204030204" pitchFamily="34" charset="0"/>
                <a:ea typeface="+mj-ea"/>
                <a:cs typeface="+mj-cs"/>
              </a:rPr>
              <a:t>Diğer sistemlerde bu tür cihaz işlemcileri donanımların içerisinde yer almaktadır ve işletim sistemi bu işlemcilerle haberleşmez.</a:t>
            </a:r>
          </a:p>
          <a:p>
            <a:pPr algn="just"/>
            <a:r>
              <a:rPr lang="tr-TR" sz="4200" dirty="0">
                <a:latin typeface="Calibri" panose="020F0502020204030204" pitchFamily="34" charset="0"/>
                <a:ea typeface="+mj-ea"/>
                <a:cs typeface="+mj-cs"/>
              </a:rPr>
              <a:t>Genel amaçlı tek işlemciye sahip olan sistemler tek işlemcili olarak adlandırılır.</a:t>
            </a:r>
          </a:p>
          <a:p>
            <a:endParaRPr lang="tr-TR" dirty="0"/>
          </a:p>
        </p:txBody>
      </p:sp>
    </p:spTree>
    <p:extLst>
      <p:ext uri="{BB962C8B-B14F-4D97-AF65-F5344CB8AC3E}">
        <p14:creationId xmlns:p14="http://schemas.microsoft.com/office/powerpoint/2010/main" val="11932913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C982224-36C5-4BB3-9640-C6F8E894F33D}"/>
              </a:ext>
            </a:extLst>
          </p:cNvPr>
          <p:cNvSpPr>
            <a:spLocks noGrp="1"/>
          </p:cNvSpPr>
          <p:nvPr>
            <p:ph type="title"/>
          </p:nvPr>
        </p:nvSpPr>
        <p:spPr/>
        <p:txBody>
          <a:bodyPr/>
          <a:lstStyle/>
          <a:p>
            <a:r>
              <a:rPr lang="tr-TR" dirty="0">
                <a:latin typeface="Calibri" panose="020F0502020204030204" pitchFamily="34" charset="0"/>
              </a:rPr>
              <a:t>Bilgisayar sistemi mimarisi</a:t>
            </a:r>
            <a:endParaRPr lang="tr-TR" dirty="0"/>
          </a:p>
        </p:txBody>
      </p:sp>
      <p:sp>
        <p:nvSpPr>
          <p:cNvPr id="3" name="İçerik Yer Tutucusu 2">
            <a:extLst>
              <a:ext uri="{FF2B5EF4-FFF2-40B4-BE49-F238E27FC236}">
                <a16:creationId xmlns:a16="http://schemas.microsoft.com/office/drawing/2014/main" id="{3B32D906-D950-4B05-9E00-20BEC9EB55CB}"/>
              </a:ext>
            </a:extLst>
          </p:cNvPr>
          <p:cNvSpPr>
            <a:spLocks noGrp="1"/>
          </p:cNvSpPr>
          <p:nvPr>
            <p:ph idx="1"/>
          </p:nvPr>
        </p:nvSpPr>
        <p:spPr/>
        <p:txBody>
          <a:bodyPr>
            <a:normAutofit/>
          </a:bodyPr>
          <a:lstStyle/>
          <a:p>
            <a:pPr marL="0" indent="0" algn="just">
              <a:buNone/>
            </a:pPr>
            <a:r>
              <a:rPr lang="tr-TR" sz="2000" dirty="0">
                <a:latin typeface="Calibri" panose="020F0502020204030204" pitchFamily="34" charset="0"/>
                <a:ea typeface="+mj-ea"/>
                <a:cs typeface="+mj-cs"/>
              </a:rPr>
              <a:t>Çok işlemcili sistemler</a:t>
            </a:r>
          </a:p>
          <a:p>
            <a:pPr algn="just"/>
            <a:r>
              <a:rPr lang="tr-TR" sz="2000" dirty="0">
                <a:latin typeface="Calibri" panose="020F0502020204030204" pitchFamily="34" charset="0"/>
                <a:ea typeface="+mj-ea"/>
                <a:cs typeface="+mj-cs"/>
              </a:rPr>
              <a:t>Son birkaç yıldır çok işlemcili sistemler (</a:t>
            </a:r>
            <a:r>
              <a:rPr lang="tr-TR" sz="2000" dirty="0" err="1">
                <a:latin typeface="Calibri" panose="020F0502020204030204" pitchFamily="34" charset="0"/>
                <a:ea typeface="+mj-ea"/>
                <a:cs typeface="+mj-cs"/>
              </a:rPr>
              <a:t>multiprocesser</a:t>
            </a:r>
            <a:r>
              <a:rPr lang="tr-TR" sz="2000" dirty="0">
                <a:latin typeface="Calibri" panose="020F0502020204030204" pitchFamily="34" charset="0"/>
                <a:ea typeface="+mj-ea"/>
                <a:cs typeface="+mj-cs"/>
              </a:rPr>
              <a:t> </a:t>
            </a:r>
            <a:r>
              <a:rPr lang="tr-TR" sz="2000" dirty="0" err="1">
                <a:latin typeface="Calibri" panose="020F0502020204030204" pitchFamily="34" charset="0"/>
                <a:ea typeface="+mj-ea"/>
                <a:cs typeface="+mj-cs"/>
              </a:rPr>
              <a:t>systems</a:t>
            </a:r>
            <a:r>
              <a:rPr lang="tr-TR" sz="2000" dirty="0">
                <a:latin typeface="Calibri" panose="020F0502020204030204" pitchFamily="34" charset="0"/>
                <a:ea typeface="+mj-ea"/>
                <a:cs typeface="+mj-cs"/>
              </a:rPr>
              <a:t>, </a:t>
            </a:r>
            <a:r>
              <a:rPr lang="tr-TR" sz="2000" dirty="0" err="1">
                <a:latin typeface="Calibri" panose="020F0502020204030204" pitchFamily="34" charset="0"/>
                <a:ea typeface="+mj-ea"/>
                <a:cs typeface="+mj-cs"/>
              </a:rPr>
              <a:t>parallel</a:t>
            </a:r>
            <a:r>
              <a:rPr lang="tr-TR" sz="2000" dirty="0">
                <a:latin typeface="Calibri" panose="020F0502020204030204" pitchFamily="34" charset="0"/>
                <a:ea typeface="+mj-ea"/>
                <a:cs typeface="+mj-cs"/>
              </a:rPr>
              <a:t> </a:t>
            </a:r>
            <a:r>
              <a:rPr lang="tr-TR" sz="2000" dirty="0" err="1">
                <a:latin typeface="Calibri" panose="020F0502020204030204" pitchFamily="34" charset="0"/>
                <a:ea typeface="+mj-ea"/>
                <a:cs typeface="+mj-cs"/>
              </a:rPr>
              <a:t>systems</a:t>
            </a:r>
            <a:r>
              <a:rPr lang="tr-TR" sz="2000" dirty="0">
                <a:latin typeface="Calibri" panose="020F0502020204030204" pitchFamily="34" charset="0"/>
                <a:ea typeface="+mj-ea"/>
                <a:cs typeface="+mj-cs"/>
              </a:rPr>
              <a:t>, </a:t>
            </a:r>
            <a:r>
              <a:rPr lang="tr-TR" sz="2000" dirty="0" err="1">
                <a:latin typeface="Calibri" panose="020F0502020204030204" pitchFamily="34" charset="0"/>
                <a:ea typeface="+mj-ea"/>
                <a:cs typeface="+mj-cs"/>
              </a:rPr>
              <a:t>multicore</a:t>
            </a:r>
            <a:r>
              <a:rPr lang="tr-TR" sz="2000" dirty="0">
                <a:latin typeface="Calibri" panose="020F0502020204030204" pitchFamily="34" charset="0"/>
                <a:ea typeface="+mj-ea"/>
                <a:cs typeface="+mj-cs"/>
              </a:rPr>
              <a:t> </a:t>
            </a:r>
            <a:r>
              <a:rPr lang="tr-TR" sz="2000" dirty="0" err="1">
                <a:latin typeface="Calibri" panose="020F0502020204030204" pitchFamily="34" charset="0"/>
                <a:ea typeface="+mj-ea"/>
                <a:cs typeface="+mj-cs"/>
              </a:rPr>
              <a:t>systems</a:t>
            </a:r>
            <a:r>
              <a:rPr lang="tr-TR" sz="2000" dirty="0">
                <a:latin typeface="Calibri" panose="020F0502020204030204" pitchFamily="34" charset="0"/>
                <a:ea typeface="+mj-ea"/>
                <a:cs typeface="+mj-cs"/>
              </a:rPr>
              <a:t>) yoğun kullanılmaya başlanmıştır.</a:t>
            </a:r>
          </a:p>
          <a:p>
            <a:pPr algn="just"/>
            <a:r>
              <a:rPr lang="tr-TR" sz="2000" dirty="0">
                <a:latin typeface="Calibri" panose="020F0502020204030204" pitchFamily="34" charset="0"/>
                <a:ea typeface="+mj-ea"/>
                <a:cs typeface="+mj-cs"/>
              </a:rPr>
              <a:t>Çok işlemcili sistemler, iki veya daha fazla CPU’ya sahiptir ve </a:t>
            </a:r>
            <a:r>
              <a:rPr lang="tr-TR" sz="2000" dirty="0" err="1">
                <a:latin typeface="Calibri" panose="020F0502020204030204" pitchFamily="34" charset="0"/>
                <a:ea typeface="+mj-ea"/>
                <a:cs typeface="+mj-cs"/>
              </a:rPr>
              <a:t>bus</a:t>
            </a:r>
            <a:r>
              <a:rPr lang="tr-TR" sz="2000" dirty="0">
                <a:latin typeface="Calibri" panose="020F0502020204030204" pitchFamily="34" charset="0"/>
                <a:ea typeface="+mj-ea"/>
                <a:cs typeface="+mj-cs"/>
              </a:rPr>
              <a:t>, </a:t>
            </a:r>
            <a:r>
              <a:rPr lang="tr-TR" sz="2000" dirty="0" err="1">
                <a:latin typeface="Calibri" panose="020F0502020204030204" pitchFamily="34" charset="0"/>
                <a:ea typeface="+mj-ea"/>
                <a:cs typeface="+mj-cs"/>
              </a:rPr>
              <a:t>clock</a:t>
            </a:r>
            <a:r>
              <a:rPr lang="tr-TR" sz="2000" dirty="0">
                <a:latin typeface="Calibri" panose="020F0502020204030204" pitchFamily="34" charset="0"/>
                <a:ea typeface="+mj-ea"/>
                <a:cs typeface="+mj-cs"/>
              </a:rPr>
              <a:t>, </a:t>
            </a:r>
            <a:r>
              <a:rPr lang="tr-TR" sz="2000" dirty="0" err="1">
                <a:latin typeface="Calibri" panose="020F0502020204030204" pitchFamily="34" charset="0"/>
                <a:ea typeface="+mj-ea"/>
                <a:cs typeface="+mj-cs"/>
              </a:rPr>
              <a:t>memory</a:t>
            </a:r>
            <a:r>
              <a:rPr lang="tr-TR" sz="2000" dirty="0">
                <a:latin typeface="Calibri" panose="020F0502020204030204" pitchFamily="34" charset="0"/>
                <a:ea typeface="+mj-ea"/>
                <a:cs typeface="+mj-cs"/>
              </a:rPr>
              <a:t> ve çevre birimlerini paylaşırlar.</a:t>
            </a:r>
          </a:p>
          <a:p>
            <a:pPr algn="just"/>
            <a:r>
              <a:rPr lang="tr-TR" sz="2000" dirty="0">
                <a:latin typeface="Calibri" panose="020F0502020204030204" pitchFamily="34" charset="0"/>
                <a:ea typeface="+mj-ea"/>
                <a:cs typeface="+mj-cs"/>
              </a:rPr>
              <a:t>Çok işlemcili sistemler önce sunucu sistemlerinde kullanılmıştır.</a:t>
            </a:r>
          </a:p>
          <a:p>
            <a:pPr algn="just"/>
            <a:r>
              <a:rPr lang="tr-TR" sz="2000" dirty="0">
                <a:latin typeface="Calibri" panose="020F0502020204030204" pitchFamily="34" charset="0"/>
                <a:ea typeface="+mj-ea"/>
                <a:cs typeface="+mj-cs"/>
              </a:rPr>
              <a:t>Daha sonra masaüstü ve dizüstü bilgisayarlarda kullanılmıştır.</a:t>
            </a:r>
          </a:p>
          <a:p>
            <a:pPr algn="just"/>
            <a:r>
              <a:rPr lang="tr-TR" sz="2000" dirty="0">
                <a:latin typeface="Calibri" panose="020F0502020204030204" pitchFamily="34" charset="0"/>
                <a:ea typeface="+mj-ea"/>
                <a:cs typeface="+mj-cs"/>
              </a:rPr>
              <a:t>Son yıllarda ise mobil cihazlarda kullanılmaya başlanmıştır.</a:t>
            </a:r>
          </a:p>
          <a:p>
            <a:endParaRPr lang="tr-TR" sz="2000" dirty="0"/>
          </a:p>
        </p:txBody>
      </p:sp>
    </p:spTree>
    <p:extLst>
      <p:ext uri="{BB962C8B-B14F-4D97-AF65-F5344CB8AC3E}">
        <p14:creationId xmlns:p14="http://schemas.microsoft.com/office/powerpoint/2010/main" val="589574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Bilgisayar Nedir?</a:t>
            </a:r>
            <a:endParaRPr lang="tr-TR" dirty="0"/>
          </a:p>
        </p:txBody>
      </p:sp>
      <p:sp>
        <p:nvSpPr>
          <p:cNvPr id="3" name="İçerik Yer Tutucusu 2"/>
          <p:cNvSpPr>
            <a:spLocks noGrp="1"/>
          </p:cNvSpPr>
          <p:nvPr>
            <p:ph idx="1"/>
          </p:nvPr>
        </p:nvSpPr>
        <p:spPr/>
        <p:txBody>
          <a:bodyPr/>
          <a:lstStyle/>
          <a:p>
            <a:r>
              <a:rPr lang="tr-TR" dirty="0" smtClean="0"/>
              <a:t>Bilgisayarlar ne yapar?</a:t>
            </a:r>
          </a:p>
          <a:p>
            <a:pPr lvl="1"/>
            <a:r>
              <a:rPr lang="tr-TR" dirty="0" smtClean="0"/>
              <a:t>Bilgiyi işler, dönüştürür ve paylaşır.</a:t>
            </a:r>
          </a:p>
          <a:p>
            <a:pPr lvl="2"/>
            <a:r>
              <a:rPr lang="tr-TR" dirty="0" smtClean="0"/>
              <a:t>İletişimin boyutları</a:t>
            </a:r>
          </a:p>
          <a:p>
            <a:pPr lvl="2"/>
            <a:r>
              <a:rPr lang="tr-TR" dirty="0" smtClean="0"/>
              <a:t>Menşei - </a:t>
            </a:r>
            <a:r>
              <a:rPr lang="tr-TR" dirty="0" err="1" smtClean="0"/>
              <a:t>Origin</a:t>
            </a:r>
            <a:r>
              <a:rPr lang="tr-TR" dirty="0" smtClean="0"/>
              <a:t> (bilgi nereden geliyor)</a:t>
            </a:r>
          </a:p>
          <a:p>
            <a:pPr lvl="2"/>
            <a:r>
              <a:rPr lang="tr-TR" dirty="0" smtClean="0"/>
              <a:t>Verim – </a:t>
            </a:r>
            <a:r>
              <a:rPr lang="tr-TR" dirty="0" err="1" smtClean="0"/>
              <a:t>Throughput</a:t>
            </a:r>
            <a:r>
              <a:rPr lang="tr-TR" dirty="0" smtClean="0"/>
              <a:t> (ne sıklıkta)</a:t>
            </a:r>
          </a:p>
          <a:p>
            <a:pPr lvl="2"/>
            <a:r>
              <a:rPr lang="tr-TR" dirty="0" smtClean="0"/>
              <a:t>Gecikme – </a:t>
            </a:r>
            <a:r>
              <a:rPr lang="tr-TR" dirty="0" err="1" smtClean="0"/>
              <a:t>Latency</a:t>
            </a:r>
            <a:r>
              <a:rPr lang="tr-TR" dirty="0" smtClean="0"/>
              <a:t> (ne kadar beklemeliyim) </a:t>
            </a:r>
          </a:p>
          <a:p>
            <a:pPr lvl="2"/>
            <a:r>
              <a:rPr lang="tr-TR" dirty="0" smtClean="0"/>
              <a:t>Sunum – Presentation (neye benziyor)</a:t>
            </a:r>
            <a:endParaRPr lang="tr-TR" dirty="0"/>
          </a:p>
        </p:txBody>
      </p:sp>
    </p:spTree>
    <p:extLst>
      <p:ext uri="{BB962C8B-B14F-4D97-AF65-F5344CB8AC3E}">
        <p14:creationId xmlns:p14="http://schemas.microsoft.com/office/powerpoint/2010/main" val="18674862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ED809D3-9C02-4EA7-9CEE-7DF7C89BF683}"/>
              </a:ext>
            </a:extLst>
          </p:cNvPr>
          <p:cNvSpPr>
            <a:spLocks noGrp="1"/>
          </p:cNvSpPr>
          <p:nvPr>
            <p:ph type="title"/>
          </p:nvPr>
        </p:nvSpPr>
        <p:spPr/>
        <p:txBody>
          <a:bodyPr/>
          <a:lstStyle/>
          <a:p>
            <a:r>
              <a:rPr lang="tr-TR" dirty="0">
                <a:latin typeface="Calibri" panose="020F0502020204030204" pitchFamily="34" charset="0"/>
              </a:rPr>
              <a:t>Bilgisayar sistemi mimarisi</a:t>
            </a:r>
            <a:endParaRPr lang="tr-TR" dirty="0"/>
          </a:p>
        </p:txBody>
      </p:sp>
      <p:sp>
        <p:nvSpPr>
          <p:cNvPr id="3" name="İçerik Yer Tutucusu 2">
            <a:extLst>
              <a:ext uri="{FF2B5EF4-FFF2-40B4-BE49-F238E27FC236}">
                <a16:creationId xmlns:a16="http://schemas.microsoft.com/office/drawing/2014/main" id="{98B41444-3302-4999-A77B-F7C534C65782}"/>
              </a:ext>
            </a:extLst>
          </p:cNvPr>
          <p:cNvSpPr>
            <a:spLocks noGrp="1"/>
          </p:cNvSpPr>
          <p:nvPr>
            <p:ph idx="1"/>
          </p:nvPr>
        </p:nvSpPr>
        <p:spPr/>
        <p:txBody>
          <a:bodyPr>
            <a:normAutofit fontScale="55000" lnSpcReduction="20000"/>
          </a:bodyPr>
          <a:lstStyle/>
          <a:p>
            <a:pPr marL="0" indent="0" algn="just">
              <a:buNone/>
            </a:pPr>
            <a:r>
              <a:rPr lang="tr-TR" sz="3600" dirty="0">
                <a:latin typeface="Calibri" panose="020F0502020204030204" pitchFamily="34" charset="0"/>
                <a:ea typeface="+mj-ea"/>
                <a:cs typeface="+mj-cs"/>
              </a:rPr>
              <a:t>Çok işlemcili sistemler</a:t>
            </a:r>
          </a:p>
          <a:p>
            <a:pPr algn="just"/>
            <a:r>
              <a:rPr lang="tr-TR" sz="3600" dirty="0">
                <a:latin typeface="Calibri" panose="020F0502020204030204" pitchFamily="34" charset="0"/>
                <a:ea typeface="+mj-ea"/>
                <a:cs typeface="+mj-cs"/>
              </a:rPr>
              <a:t>Çok işlemcili sistemlerin temel olarak 3 avantajı vardır: </a:t>
            </a:r>
          </a:p>
          <a:p>
            <a:pPr lvl="1" algn="just"/>
            <a:r>
              <a:rPr lang="tr-TR" sz="3200" dirty="0">
                <a:latin typeface="Calibri" panose="020F0502020204030204" pitchFamily="34" charset="0"/>
                <a:ea typeface="+mj-ea"/>
                <a:cs typeface="+mj-cs"/>
              </a:rPr>
              <a:t>Yüksek </a:t>
            </a:r>
            <a:r>
              <a:rPr lang="en-US" sz="3200" dirty="0" err="1" smtClean="0">
                <a:latin typeface="Calibri" panose="020F0502020204030204" pitchFamily="34" charset="0"/>
                <a:ea typeface="+mj-ea"/>
                <a:cs typeface="+mj-cs"/>
              </a:rPr>
              <a:t>verim</a:t>
            </a:r>
            <a:r>
              <a:rPr lang="en-US" sz="3200" dirty="0" smtClean="0">
                <a:latin typeface="Calibri" panose="020F0502020204030204" pitchFamily="34" charset="0"/>
                <a:ea typeface="+mj-ea"/>
                <a:cs typeface="+mj-cs"/>
              </a:rPr>
              <a:t> (</a:t>
            </a:r>
            <a:r>
              <a:rPr lang="tr-TR" sz="3200" dirty="0" err="1" smtClean="0">
                <a:latin typeface="Calibri" panose="020F0502020204030204" pitchFamily="34" charset="0"/>
                <a:ea typeface="+mj-ea"/>
                <a:cs typeface="+mj-cs"/>
              </a:rPr>
              <a:t>throughput</a:t>
            </a:r>
            <a:r>
              <a:rPr lang="en-US" sz="3200" dirty="0" smtClean="0">
                <a:latin typeface="Calibri" panose="020F0502020204030204" pitchFamily="34" charset="0"/>
                <a:ea typeface="+mj-ea"/>
                <a:cs typeface="+mj-cs"/>
              </a:rPr>
              <a:t>)</a:t>
            </a:r>
            <a:r>
              <a:rPr lang="tr-TR" sz="3200" dirty="0" smtClean="0">
                <a:latin typeface="Calibri" panose="020F0502020204030204" pitchFamily="34" charset="0"/>
                <a:ea typeface="+mj-ea"/>
                <a:cs typeface="+mj-cs"/>
              </a:rPr>
              <a:t>: </a:t>
            </a:r>
            <a:r>
              <a:rPr lang="tr-TR" sz="3200" dirty="0">
                <a:latin typeface="Calibri" panose="020F0502020204030204" pitchFamily="34" charset="0"/>
                <a:ea typeface="+mj-ea"/>
                <a:cs typeface="+mj-cs"/>
              </a:rPr>
              <a:t>İşlemci sayısı arttıkça daha kısa sürede daha fazla iş yapılır. Hızlanma oranı işlemci sayısıyla doğru orantılı değildir!</a:t>
            </a:r>
          </a:p>
          <a:p>
            <a:pPr lvl="1" algn="just"/>
            <a:r>
              <a:rPr lang="tr-TR" sz="3200" dirty="0">
                <a:latin typeface="Calibri" panose="020F0502020204030204" pitchFamily="34" charset="0"/>
                <a:ea typeface="+mj-ea"/>
                <a:cs typeface="+mj-cs"/>
              </a:rPr>
              <a:t>Ekonomik ölçeklendirme: Aynı sayıda tek işlemcili sisteme göre daha ekonomiktir. Çevre birimlerini, depolama birimlerini ve güç birimlerini paylaşırlar.</a:t>
            </a:r>
          </a:p>
          <a:p>
            <a:pPr lvl="1" algn="just"/>
            <a:r>
              <a:rPr lang="tr-TR" sz="3200" dirty="0">
                <a:latin typeface="Calibri" panose="020F0502020204030204" pitchFamily="34" charset="0"/>
                <a:ea typeface="+mj-ea"/>
                <a:cs typeface="+mj-cs"/>
              </a:rPr>
              <a:t>Yüksek güvenilirlik: Bir işlemcide oluşan hata sistemin tümünü çalışmaz hale getirmez. Performans azalır! (</a:t>
            </a:r>
            <a:r>
              <a:rPr lang="tr-TR" sz="3200" dirty="0" err="1">
                <a:latin typeface="Calibri" panose="020F0502020204030204" pitchFamily="34" charset="0"/>
                <a:ea typeface="+mj-ea"/>
                <a:cs typeface="+mj-cs"/>
              </a:rPr>
              <a:t>graceful</a:t>
            </a:r>
            <a:r>
              <a:rPr lang="tr-TR" sz="3200" dirty="0">
                <a:latin typeface="Calibri" panose="020F0502020204030204" pitchFamily="34" charset="0"/>
                <a:ea typeface="+mj-ea"/>
                <a:cs typeface="+mj-cs"/>
              </a:rPr>
              <a:t> </a:t>
            </a:r>
            <a:r>
              <a:rPr lang="tr-TR" sz="3200" dirty="0" err="1">
                <a:latin typeface="Calibri" panose="020F0502020204030204" pitchFamily="34" charset="0"/>
                <a:ea typeface="+mj-ea"/>
                <a:cs typeface="+mj-cs"/>
              </a:rPr>
              <a:t>degradation</a:t>
            </a:r>
            <a:r>
              <a:rPr lang="tr-TR" sz="3200" dirty="0">
                <a:latin typeface="Calibri" panose="020F0502020204030204" pitchFamily="34" charset="0"/>
                <a:ea typeface="+mj-ea"/>
                <a:cs typeface="+mj-cs"/>
              </a:rPr>
              <a:t>)</a:t>
            </a:r>
          </a:p>
          <a:p>
            <a:pPr algn="just"/>
            <a:r>
              <a:rPr lang="tr-TR" sz="3600" dirty="0">
                <a:latin typeface="Calibri" panose="020F0502020204030204" pitchFamily="34" charset="0"/>
                <a:ea typeface="+mj-ea"/>
                <a:cs typeface="+mj-cs"/>
              </a:rPr>
              <a:t>Asimetrik çok işlemcili sistemlerde (AMP-</a:t>
            </a:r>
            <a:r>
              <a:rPr lang="tr-TR" sz="3600" dirty="0" err="1">
                <a:latin typeface="Calibri" panose="020F0502020204030204" pitchFamily="34" charset="0"/>
                <a:ea typeface="+mj-ea"/>
                <a:cs typeface="+mj-cs"/>
              </a:rPr>
              <a:t>asymmetric</a:t>
            </a:r>
            <a:r>
              <a:rPr lang="tr-TR" sz="3600" dirty="0">
                <a:latin typeface="Calibri" panose="020F0502020204030204" pitchFamily="34" charset="0"/>
                <a:ea typeface="+mj-ea"/>
                <a:cs typeface="+mj-cs"/>
              </a:rPr>
              <a:t> </a:t>
            </a:r>
            <a:r>
              <a:rPr lang="tr-TR" sz="3600" dirty="0" err="1">
                <a:latin typeface="Calibri" panose="020F0502020204030204" pitchFamily="34" charset="0"/>
                <a:ea typeface="+mj-ea"/>
                <a:cs typeface="+mj-cs"/>
              </a:rPr>
              <a:t>multiprocessing</a:t>
            </a:r>
            <a:r>
              <a:rPr lang="tr-TR" sz="3600" dirty="0">
                <a:latin typeface="Calibri" panose="020F0502020204030204" pitchFamily="34" charset="0"/>
                <a:ea typeface="+mj-ea"/>
                <a:cs typeface="+mj-cs"/>
              </a:rPr>
              <a:t>), her işlemci bir işe atanmıştır ve tüm işlemciler başka bir işlemci tarafından denetlenir.</a:t>
            </a:r>
          </a:p>
          <a:p>
            <a:pPr algn="just"/>
            <a:r>
              <a:rPr lang="tr-TR" sz="3600" dirty="0">
                <a:latin typeface="Calibri" panose="020F0502020204030204" pitchFamily="34" charset="0"/>
                <a:ea typeface="+mj-ea"/>
                <a:cs typeface="+mj-cs"/>
              </a:rPr>
              <a:t>Simetrik çok işlemcili </a:t>
            </a:r>
            <a:r>
              <a:rPr lang="tr-TR" sz="3600" dirty="0" smtClean="0">
                <a:latin typeface="Calibri" panose="020F0502020204030204" pitchFamily="34" charset="0"/>
                <a:ea typeface="+mj-ea"/>
                <a:cs typeface="+mj-cs"/>
              </a:rPr>
              <a:t>sistemlerde</a:t>
            </a:r>
            <a:r>
              <a:rPr lang="en-US" sz="3600" dirty="0" smtClean="0">
                <a:latin typeface="Calibri" panose="020F0502020204030204" pitchFamily="34" charset="0"/>
                <a:ea typeface="+mj-ea"/>
                <a:cs typeface="+mj-cs"/>
              </a:rPr>
              <a:t> </a:t>
            </a:r>
            <a:r>
              <a:rPr lang="tr-TR" sz="3600" dirty="0" smtClean="0">
                <a:latin typeface="Calibri" panose="020F0502020204030204" pitchFamily="34" charset="0"/>
                <a:ea typeface="+mj-ea"/>
                <a:cs typeface="+mj-cs"/>
              </a:rPr>
              <a:t>(</a:t>
            </a:r>
            <a:r>
              <a:rPr lang="tr-TR" sz="3600" dirty="0">
                <a:latin typeface="Calibri" panose="020F0502020204030204" pitchFamily="34" charset="0"/>
                <a:ea typeface="+mj-ea"/>
                <a:cs typeface="+mj-cs"/>
              </a:rPr>
              <a:t>SMP-</a:t>
            </a:r>
            <a:r>
              <a:rPr lang="tr-TR" sz="3600" dirty="0" err="1">
                <a:latin typeface="Calibri" panose="020F0502020204030204" pitchFamily="34" charset="0"/>
                <a:ea typeface="+mj-ea"/>
                <a:cs typeface="+mj-cs"/>
              </a:rPr>
              <a:t>symmetric</a:t>
            </a:r>
            <a:r>
              <a:rPr lang="tr-TR" sz="3600" dirty="0">
                <a:latin typeface="Calibri" panose="020F0502020204030204" pitchFamily="34" charset="0"/>
                <a:ea typeface="+mj-ea"/>
                <a:cs typeface="+mj-cs"/>
              </a:rPr>
              <a:t> </a:t>
            </a:r>
            <a:r>
              <a:rPr lang="tr-TR" sz="3600" dirty="0" err="1">
                <a:latin typeface="Calibri" panose="020F0502020204030204" pitchFamily="34" charset="0"/>
                <a:ea typeface="+mj-ea"/>
                <a:cs typeface="+mj-cs"/>
              </a:rPr>
              <a:t>multiprocessing</a:t>
            </a:r>
            <a:r>
              <a:rPr lang="tr-TR" sz="3600" dirty="0">
                <a:latin typeface="Calibri" panose="020F0502020204030204" pitchFamily="34" charset="0"/>
                <a:ea typeface="+mj-ea"/>
                <a:cs typeface="+mj-cs"/>
              </a:rPr>
              <a:t>), her işlemci işletim sistemindeki tüm işleri yapabilir. Tüm işlemciler eş düzey (</a:t>
            </a:r>
            <a:r>
              <a:rPr lang="tr-TR" sz="3600" dirty="0" err="1">
                <a:latin typeface="Calibri" panose="020F0502020204030204" pitchFamily="34" charset="0"/>
                <a:ea typeface="+mj-ea"/>
                <a:cs typeface="+mj-cs"/>
              </a:rPr>
              <a:t>peer</a:t>
            </a:r>
            <a:r>
              <a:rPr lang="tr-TR" sz="3600" dirty="0">
                <a:latin typeface="Calibri" panose="020F0502020204030204" pitchFamily="34" charset="0"/>
                <a:ea typeface="+mj-ea"/>
                <a:cs typeface="+mj-cs"/>
              </a:rPr>
              <a:t>) olarak çalışır.</a:t>
            </a:r>
          </a:p>
          <a:p>
            <a:endParaRPr lang="tr-TR" dirty="0"/>
          </a:p>
        </p:txBody>
      </p:sp>
    </p:spTree>
    <p:extLst>
      <p:ext uri="{BB962C8B-B14F-4D97-AF65-F5344CB8AC3E}">
        <p14:creationId xmlns:p14="http://schemas.microsoft.com/office/powerpoint/2010/main" val="7765757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0E68D23-1229-4D1C-A15A-190AABCDF452}"/>
              </a:ext>
            </a:extLst>
          </p:cNvPr>
          <p:cNvSpPr>
            <a:spLocks noGrp="1"/>
          </p:cNvSpPr>
          <p:nvPr>
            <p:ph type="title"/>
          </p:nvPr>
        </p:nvSpPr>
        <p:spPr/>
        <p:txBody>
          <a:bodyPr/>
          <a:lstStyle/>
          <a:p>
            <a:r>
              <a:rPr lang="tr-TR" dirty="0">
                <a:latin typeface="Calibri" panose="020F0502020204030204" pitchFamily="34" charset="0"/>
              </a:rPr>
              <a:t>Bilgisayar sistemi mimarisi</a:t>
            </a:r>
            <a:endParaRPr lang="tr-TR" dirty="0"/>
          </a:p>
        </p:txBody>
      </p:sp>
      <p:sp>
        <p:nvSpPr>
          <p:cNvPr id="3" name="İçerik Yer Tutucusu 2">
            <a:extLst>
              <a:ext uri="{FF2B5EF4-FFF2-40B4-BE49-F238E27FC236}">
                <a16:creationId xmlns:a16="http://schemas.microsoft.com/office/drawing/2014/main" id="{E0BEA4A7-1F80-43DB-90E6-B1086997A1A4}"/>
              </a:ext>
            </a:extLst>
          </p:cNvPr>
          <p:cNvSpPr>
            <a:spLocks noGrp="1"/>
          </p:cNvSpPr>
          <p:nvPr>
            <p:ph idx="1"/>
          </p:nvPr>
        </p:nvSpPr>
        <p:spPr/>
        <p:txBody>
          <a:bodyPr>
            <a:normAutofit/>
          </a:bodyPr>
          <a:lstStyle/>
          <a:p>
            <a:pPr marL="0" indent="0" algn="just">
              <a:buNone/>
            </a:pPr>
            <a:r>
              <a:rPr lang="tr-TR" sz="2000" dirty="0">
                <a:latin typeface="Calibri" panose="020F0502020204030204" pitchFamily="34" charset="0"/>
                <a:ea typeface="+mj-ea"/>
                <a:cs typeface="+mj-cs"/>
              </a:rPr>
              <a:t>Çok işlemcili sistemler</a:t>
            </a:r>
          </a:p>
          <a:p>
            <a:pPr algn="just"/>
            <a:r>
              <a:rPr lang="tr-TR" sz="2000" dirty="0">
                <a:latin typeface="Calibri" panose="020F0502020204030204" pitchFamily="34" charset="0"/>
                <a:ea typeface="+mj-ea"/>
                <a:cs typeface="+mj-cs"/>
              </a:rPr>
              <a:t>SMP mimarisinde, her CPU kendi </a:t>
            </a:r>
            <a:r>
              <a:rPr lang="tr-TR" sz="2000" dirty="0" err="1">
                <a:latin typeface="Calibri" panose="020F0502020204030204" pitchFamily="34" charset="0"/>
                <a:ea typeface="+mj-ea"/>
                <a:cs typeface="+mj-cs"/>
              </a:rPr>
              <a:t>register’larına</a:t>
            </a:r>
            <a:r>
              <a:rPr lang="tr-TR" sz="2000" dirty="0">
                <a:latin typeface="Calibri" panose="020F0502020204030204" pitchFamily="34" charset="0"/>
                <a:ea typeface="+mj-ea"/>
                <a:cs typeface="+mj-cs"/>
              </a:rPr>
              <a:t> ve lokal </a:t>
            </a:r>
            <a:r>
              <a:rPr lang="tr-TR" sz="2000" dirty="0" err="1">
                <a:latin typeface="Calibri" panose="020F0502020204030204" pitchFamily="34" charset="0"/>
                <a:ea typeface="+mj-ea"/>
                <a:cs typeface="+mj-cs"/>
              </a:rPr>
              <a:t>cache’e</a:t>
            </a:r>
            <a:r>
              <a:rPr lang="tr-TR" sz="2000" dirty="0">
                <a:latin typeface="Calibri" panose="020F0502020204030204" pitchFamily="34" charset="0"/>
                <a:ea typeface="+mj-ea"/>
                <a:cs typeface="+mj-cs"/>
              </a:rPr>
              <a:t> sahiptir ancak hafıza paylaşılmaktadır. Windows, Mac OS X ve Linux işletim sistemleri SMP mimarisini desteklemektedir.</a:t>
            </a:r>
          </a:p>
          <a:p>
            <a:pPr algn="just"/>
            <a:endParaRPr lang="tr-TR" sz="2000" dirty="0">
              <a:latin typeface="Calibri" panose="020F0502020204030204" pitchFamily="34" charset="0"/>
              <a:ea typeface="+mj-ea"/>
              <a:cs typeface="+mj-cs"/>
            </a:endParaRPr>
          </a:p>
          <a:p>
            <a:pPr algn="just"/>
            <a:endParaRPr lang="tr-TR" sz="2000" dirty="0"/>
          </a:p>
        </p:txBody>
      </p:sp>
      <p:pic>
        <p:nvPicPr>
          <p:cNvPr id="5" name="Resim 4">
            <a:extLst>
              <a:ext uri="{FF2B5EF4-FFF2-40B4-BE49-F238E27FC236}">
                <a16:creationId xmlns:a16="http://schemas.microsoft.com/office/drawing/2014/main" id="{D0D2BEBF-E68D-4CC9-9317-0C9A7DC76808}"/>
              </a:ext>
            </a:extLst>
          </p:cNvPr>
          <p:cNvPicPr>
            <a:picLocks noChangeAspect="1"/>
          </p:cNvPicPr>
          <p:nvPr/>
        </p:nvPicPr>
        <p:blipFill>
          <a:blip r:embed="rId2"/>
          <a:stretch>
            <a:fillRect/>
          </a:stretch>
        </p:blipFill>
        <p:spPr>
          <a:xfrm>
            <a:off x="2703769" y="3614764"/>
            <a:ext cx="4983867" cy="2956654"/>
          </a:xfrm>
          <a:prstGeom prst="rect">
            <a:avLst/>
          </a:prstGeom>
        </p:spPr>
      </p:pic>
    </p:spTree>
    <p:extLst>
      <p:ext uri="{BB962C8B-B14F-4D97-AF65-F5344CB8AC3E}">
        <p14:creationId xmlns:p14="http://schemas.microsoft.com/office/powerpoint/2010/main" val="39085613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FB5030-FFA6-4B98-B733-B309A999986E}"/>
              </a:ext>
            </a:extLst>
          </p:cNvPr>
          <p:cNvSpPr>
            <a:spLocks noGrp="1"/>
          </p:cNvSpPr>
          <p:nvPr>
            <p:ph type="title"/>
          </p:nvPr>
        </p:nvSpPr>
        <p:spPr/>
        <p:txBody>
          <a:bodyPr/>
          <a:lstStyle/>
          <a:p>
            <a:r>
              <a:rPr lang="tr-TR" dirty="0">
                <a:latin typeface="Calibri" panose="020F0502020204030204" pitchFamily="34" charset="0"/>
              </a:rPr>
              <a:t>Bilgisayar sistemi mimarisi</a:t>
            </a:r>
            <a:endParaRPr lang="tr-TR" dirty="0"/>
          </a:p>
        </p:txBody>
      </p:sp>
      <p:sp>
        <p:nvSpPr>
          <p:cNvPr id="3" name="İçerik Yer Tutucusu 2">
            <a:extLst>
              <a:ext uri="{FF2B5EF4-FFF2-40B4-BE49-F238E27FC236}">
                <a16:creationId xmlns:a16="http://schemas.microsoft.com/office/drawing/2014/main" id="{B3F63FC5-06D6-4C42-9A79-05C0DC63E2B1}"/>
              </a:ext>
            </a:extLst>
          </p:cNvPr>
          <p:cNvSpPr>
            <a:spLocks noGrp="1"/>
          </p:cNvSpPr>
          <p:nvPr>
            <p:ph idx="1"/>
          </p:nvPr>
        </p:nvSpPr>
        <p:spPr/>
        <p:txBody>
          <a:bodyPr>
            <a:normAutofit/>
          </a:bodyPr>
          <a:lstStyle/>
          <a:p>
            <a:pPr marL="0" indent="0" algn="just">
              <a:buNone/>
            </a:pPr>
            <a:r>
              <a:rPr lang="tr-TR" sz="2000" dirty="0">
                <a:latin typeface="Calibri" panose="020F0502020204030204" pitchFamily="34" charset="0"/>
                <a:ea typeface="+mj-ea"/>
                <a:cs typeface="+mj-cs"/>
              </a:rPr>
              <a:t>Çok işlemcili sistemler</a:t>
            </a:r>
          </a:p>
          <a:p>
            <a:pPr algn="just"/>
            <a:r>
              <a:rPr lang="tr-TR" sz="2000" dirty="0" err="1">
                <a:latin typeface="Calibri" panose="020F0502020204030204" pitchFamily="34" charset="0"/>
                <a:ea typeface="+mj-ea"/>
                <a:cs typeface="+mj-cs"/>
              </a:rPr>
              <a:t>RAM’e</a:t>
            </a:r>
            <a:r>
              <a:rPr lang="tr-TR" sz="2000" dirty="0">
                <a:latin typeface="Calibri" panose="020F0502020204030204" pitchFamily="34" charset="0"/>
                <a:ea typeface="+mj-ea"/>
                <a:cs typeface="+mj-cs"/>
              </a:rPr>
              <a:t> erişim süresi tüm işlemcilerde aynı olan modele UMA (</a:t>
            </a:r>
            <a:r>
              <a:rPr lang="tr-TR" sz="2000" dirty="0" err="1">
                <a:latin typeface="Calibri" panose="020F0502020204030204" pitchFamily="34" charset="0"/>
                <a:ea typeface="+mj-ea"/>
                <a:cs typeface="+mj-cs"/>
              </a:rPr>
              <a:t>uniform</a:t>
            </a:r>
            <a:r>
              <a:rPr lang="tr-TR" sz="2000" dirty="0">
                <a:latin typeface="Calibri" panose="020F0502020204030204" pitchFamily="34" charset="0"/>
                <a:ea typeface="+mj-ea"/>
                <a:cs typeface="+mj-cs"/>
              </a:rPr>
              <a:t> </a:t>
            </a:r>
            <a:r>
              <a:rPr lang="tr-TR" sz="2000" dirty="0" err="1">
                <a:latin typeface="Calibri" panose="020F0502020204030204" pitchFamily="34" charset="0"/>
                <a:ea typeface="+mj-ea"/>
                <a:cs typeface="+mj-cs"/>
              </a:rPr>
              <a:t>memory</a:t>
            </a:r>
            <a:r>
              <a:rPr lang="tr-TR" sz="2000" dirty="0">
                <a:latin typeface="Calibri" panose="020F0502020204030204" pitchFamily="34" charset="0"/>
                <a:ea typeface="+mj-ea"/>
                <a:cs typeface="+mj-cs"/>
              </a:rPr>
              <a:t> </a:t>
            </a:r>
            <a:r>
              <a:rPr lang="tr-TR" sz="2000" dirty="0" err="1">
                <a:latin typeface="Calibri" panose="020F0502020204030204" pitchFamily="34" charset="0"/>
                <a:ea typeface="+mj-ea"/>
                <a:cs typeface="+mj-cs"/>
              </a:rPr>
              <a:t>access</a:t>
            </a:r>
            <a:r>
              <a:rPr lang="tr-TR" sz="2000" dirty="0">
                <a:latin typeface="Calibri" panose="020F0502020204030204" pitchFamily="34" charset="0"/>
                <a:ea typeface="+mj-ea"/>
                <a:cs typeface="+mj-cs"/>
              </a:rPr>
              <a:t>)denilmektedir.</a:t>
            </a:r>
          </a:p>
          <a:p>
            <a:pPr algn="just"/>
            <a:r>
              <a:rPr lang="tr-TR" sz="2000" dirty="0" err="1">
                <a:latin typeface="Calibri" panose="020F0502020204030204" pitchFamily="34" charset="0"/>
                <a:ea typeface="+mj-ea"/>
                <a:cs typeface="+mj-cs"/>
              </a:rPr>
              <a:t>RAM’e</a:t>
            </a:r>
            <a:r>
              <a:rPr lang="tr-TR" sz="2000" dirty="0">
                <a:latin typeface="Calibri" panose="020F0502020204030204" pitchFamily="34" charset="0"/>
                <a:ea typeface="+mj-ea"/>
                <a:cs typeface="+mj-cs"/>
              </a:rPr>
              <a:t> erişim süresi tüm işlemcilerde farklı olan modele NUMA (</a:t>
            </a:r>
            <a:r>
              <a:rPr lang="tr-TR" sz="2000" dirty="0" err="1">
                <a:latin typeface="Calibri" panose="020F0502020204030204" pitchFamily="34" charset="0"/>
                <a:ea typeface="+mj-ea"/>
                <a:cs typeface="+mj-cs"/>
              </a:rPr>
              <a:t>nonuniform</a:t>
            </a:r>
            <a:r>
              <a:rPr lang="tr-TR" sz="2000" dirty="0">
                <a:latin typeface="Calibri" panose="020F0502020204030204" pitchFamily="34" charset="0"/>
                <a:ea typeface="+mj-ea"/>
                <a:cs typeface="+mj-cs"/>
              </a:rPr>
              <a:t> </a:t>
            </a:r>
            <a:r>
              <a:rPr lang="tr-TR" sz="2000" dirty="0" err="1">
                <a:latin typeface="Calibri" panose="020F0502020204030204" pitchFamily="34" charset="0"/>
                <a:ea typeface="+mj-ea"/>
                <a:cs typeface="+mj-cs"/>
              </a:rPr>
              <a:t>memory</a:t>
            </a:r>
            <a:r>
              <a:rPr lang="tr-TR" sz="2000" dirty="0">
                <a:latin typeface="Calibri" panose="020F0502020204030204" pitchFamily="34" charset="0"/>
                <a:ea typeface="+mj-ea"/>
                <a:cs typeface="+mj-cs"/>
              </a:rPr>
              <a:t> </a:t>
            </a:r>
            <a:r>
              <a:rPr lang="tr-TR" sz="2000" dirty="0" err="1">
                <a:latin typeface="Calibri" panose="020F0502020204030204" pitchFamily="34" charset="0"/>
                <a:ea typeface="+mj-ea"/>
                <a:cs typeface="+mj-cs"/>
              </a:rPr>
              <a:t>access</a:t>
            </a:r>
            <a:r>
              <a:rPr lang="tr-TR" sz="2000" dirty="0">
                <a:latin typeface="Calibri" panose="020F0502020204030204" pitchFamily="34" charset="0"/>
                <a:ea typeface="+mj-ea"/>
                <a:cs typeface="+mj-cs"/>
              </a:rPr>
              <a:t>) denilmektedir.</a:t>
            </a:r>
          </a:p>
          <a:p>
            <a:pPr algn="just"/>
            <a:r>
              <a:rPr lang="tr-TR" sz="2000" dirty="0">
                <a:latin typeface="Calibri" panose="020F0502020204030204" pitchFamily="34" charset="0"/>
                <a:ea typeface="+mj-ea"/>
                <a:cs typeface="+mj-cs"/>
              </a:rPr>
              <a:t>İşletim sistemi, kaynak yönetimi ile </a:t>
            </a:r>
            <a:r>
              <a:rPr lang="tr-TR" sz="2000" dirty="0" err="1">
                <a:latin typeface="Calibri" panose="020F0502020204030204" pitchFamily="34" charset="0"/>
                <a:ea typeface="+mj-ea"/>
                <a:cs typeface="+mj-cs"/>
              </a:rPr>
              <a:t>NUMA’nın</a:t>
            </a:r>
            <a:r>
              <a:rPr lang="tr-TR" sz="2000" dirty="0">
                <a:latin typeface="Calibri" panose="020F0502020204030204" pitchFamily="34" charset="0"/>
                <a:ea typeface="+mj-ea"/>
                <a:cs typeface="+mj-cs"/>
              </a:rPr>
              <a:t> erişim süresi dezavantajını ortadan kaldırabilir.</a:t>
            </a:r>
          </a:p>
          <a:p>
            <a:pPr algn="just"/>
            <a:endParaRPr lang="tr-TR" sz="2000" dirty="0"/>
          </a:p>
        </p:txBody>
      </p:sp>
    </p:spTree>
    <p:extLst>
      <p:ext uri="{BB962C8B-B14F-4D97-AF65-F5344CB8AC3E}">
        <p14:creationId xmlns:p14="http://schemas.microsoft.com/office/powerpoint/2010/main" val="19075127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AA3CB27-D089-4E97-86CC-A504D971EE11}"/>
              </a:ext>
            </a:extLst>
          </p:cNvPr>
          <p:cNvSpPr>
            <a:spLocks noGrp="1"/>
          </p:cNvSpPr>
          <p:nvPr>
            <p:ph type="title"/>
          </p:nvPr>
        </p:nvSpPr>
        <p:spPr/>
        <p:txBody>
          <a:bodyPr/>
          <a:lstStyle/>
          <a:p>
            <a:r>
              <a:rPr lang="tr-TR" dirty="0">
                <a:latin typeface="Calibri" panose="020F0502020204030204" pitchFamily="34" charset="0"/>
              </a:rPr>
              <a:t>Bilgisayar sistemi mimarisi</a:t>
            </a:r>
            <a:endParaRPr lang="tr-TR" dirty="0"/>
          </a:p>
        </p:txBody>
      </p:sp>
      <p:sp>
        <p:nvSpPr>
          <p:cNvPr id="3" name="İçerik Yer Tutucusu 2">
            <a:extLst>
              <a:ext uri="{FF2B5EF4-FFF2-40B4-BE49-F238E27FC236}">
                <a16:creationId xmlns:a16="http://schemas.microsoft.com/office/drawing/2014/main" id="{69875C17-02DA-4FE0-B49B-EBC18E5B51DC}"/>
              </a:ext>
            </a:extLst>
          </p:cNvPr>
          <p:cNvSpPr>
            <a:spLocks noGrp="1"/>
          </p:cNvSpPr>
          <p:nvPr>
            <p:ph idx="1"/>
          </p:nvPr>
        </p:nvSpPr>
        <p:spPr/>
        <p:txBody>
          <a:bodyPr>
            <a:normAutofit/>
          </a:bodyPr>
          <a:lstStyle/>
          <a:p>
            <a:pPr marL="0" indent="0" algn="just">
              <a:buNone/>
            </a:pPr>
            <a:r>
              <a:rPr lang="tr-TR" sz="2000" dirty="0">
                <a:latin typeface="Calibri" panose="020F0502020204030204" pitchFamily="34" charset="0"/>
                <a:ea typeface="+mj-ea"/>
                <a:cs typeface="+mj-cs"/>
              </a:rPr>
              <a:t>Çok işlemcili sistemler</a:t>
            </a:r>
          </a:p>
          <a:p>
            <a:pPr algn="just"/>
            <a:r>
              <a:rPr lang="tr-TR" sz="2000" dirty="0">
                <a:latin typeface="Calibri" panose="020F0502020204030204" pitchFamily="34" charset="0"/>
                <a:ea typeface="+mj-ea"/>
                <a:cs typeface="+mj-cs"/>
              </a:rPr>
              <a:t>Son yıllarda bir </a:t>
            </a:r>
            <a:r>
              <a:rPr lang="tr-TR" sz="2000" dirty="0" err="1">
                <a:latin typeface="Calibri" panose="020F0502020204030204" pitchFamily="34" charset="0"/>
                <a:ea typeface="+mj-ea"/>
                <a:cs typeface="+mj-cs"/>
              </a:rPr>
              <a:t>chip</a:t>
            </a:r>
            <a:r>
              <a:rPr lang="tr-TR" sz="2000" dirty="0">
                <a:latin typeface="Calibri" panose="020F0502020204030204" pitchFamily="34" charset="0"/>
                <a:ea typeface="+mj-ea"/>
                <a:cs typeface="+mj-cs"/>
              </a:rPr>
              <a:t> üzerinde birden fazla işlemci (</a:t>
            </a:r>
            <a:r>
              <a:rPr lang="tr-TR" sz="2000" dirty="0" err="1">
                <a:latin typeface="Calibri" panose="020F0502020204030204" pitchFamily="34" charset="0"/>
                <a:ea typeface="+mj-ea"/>
                <a:cs typeface="+mj-cs"/>
              </a:rPr>
              <a:t>multicore</a:t>
            </a:r>
            <a:r>
              <a:rPr lang="tr-TR" sz="2000" dirty="0">
                <a:latin typeface="Calibri" panose="020F0502020204030204" pitchFamily="34" charset="0"/>
                <a:ea typeface="+mj-ea"/>
                <a:cs typeface="+mj-cs"/>
              </a:rPr>
              <a:t>) kullanılmaktadır.</a:t>
            </a:r>
          </a:p>
          <a:p>
            <a:pPr algn="just"/>
            <a:r>
              <a:rPr lang="tr-TR" sz="2000" dirty="0" err="1">
                <a:latin typeface="Calibri" panose="020F0502020204030204" pitchFamily="34" charset="0"/>
                <a:ea typeface="+mj-ea"/>
                <a:cs typeface="+mj-cs"/>
              </a:rPr>
              <a:t>Multicore</a:t>
            </a:r>
            <a:r>
              <a:rPr lang="tr-TR" sz="2000" dirty="0">
                <a:latin typeface="Calibri" panose="020F0502020204030204" pitchFamily="34" charset="0"/>
                <a:ea typeface="+mj-ea"/>
                <a:cs typeface="+mj-cs"/>
              </a:rPr>
              <a:t> sistemler birden fazla </a:t>
            </a:r>
            <a:r>
              <a:rPr lang="tr-TR" sz="2000" dirty="0" err="1">
                <a:latin typeface="Calibri" panose="020F0502020204030204" pitchFamily="34" charset="0"/>
                <a:ea typeface="+mj-ea"/>
                <a:cs typeface="+mj-cs"/>
              </a:rPr>
              <a:t>chip’e</a:t>
            </a:r>
            <a:r>
              <a:rPr lang="tr-TR" sz="2000" dirty="0">
                <a:latin typeface="Calibri" panose="020F0502020204030204" pitchFamily="34" charset="0"/>
                <a:ea typeface="+mj-ea"/>
                <a:cs typeface="+mj-cs"/>
              </a:rPr>
              <a:t> sahip çok işlemcili sistemlere göre daha hızlıdırlar ve daha az enerji tüketirler.</a:t>
            </a:r>
          </a:p>
          <a:p>
            <a:pPr algn="just"/>
            <a:r>
              <a:rPr lang="tr-TR" sz="2000" dirty="0">
                <a:latin typeface="Calibri" panose="020F0502020204030204" pitchFamily="34" charset="0"/>
                <a:ea typeface="+mj-ea"/>
                <a:cs typeface="+mj-cs"/>
              </a:rPr>
              <a:t>Her </a:t>
            </a:r>
            <a:r>
              <a:rPr lang="tr-TR" sz="2000" dirty="0" err="1">
                <a:latin typeface="Calibri" panose="020F0502020204030204" pitchFamily="34" charset="0"/>
                <a:ea typeface="+mj-ea"/>
                <a:cs typeface="+mj-cs"/>
              </a:rPr>
              <a:t>core</a:t>
            </a:r>
            <a:r>
              <a:rPr lang="tr-TR" sz="2000" dirty="0">
                <a:latin typeface="Calibri" panose="020F0502020204030204" pitchFamily="34" charset="0"/>
                <a:ea typeface="+mj-ea"/>
                <a:cs typeface="+mj-cs"/>
              </a:rPr>
              <a:t> kendi </a:t>
            </a:r>
            <a:r>
              <a:rPr lang="tr-TR" sz="2000" dirty="0" err="1">
                <a:latin typeface="Calibri" panose="020F0502020204030204" pitchFamily="34" charset="0"/>
                <a:ea typeface="+mj-ea"/>
                <a:cs typeface="+mj-cs"/>
              </a:rPr>
              <a:t>register’larına</a:t>
            </a:r>
            <a:r>
              <a:rPr lang="tr-TR" sz="2000" dirty="0">
                <a:latin typeface="Calibri" panose="020F0502020204030204" pitchFamily="34" charset="0"/>
                <a:ea typeface="+mj-ea"/>
                <a:cs typeface="+mj-cs"/>
              </a:rPr>
              <a:t> ve önbelleğine sahiptir, ancak hafızayı paylaşırlar.</a:t>
            </a:r>
          </a:p>
          <a:p>
            <a:pPr algn="just"/>
            <a:endParaRPr lang="tr-TR" sz="2000" dirty="0"/>
          </a:p>
        </p:txBody>
      </p:sp>
      <p:pic>
        <p:nvPicPr>
          <p:cNvPr id="5" name="Resim 4">
            <a:extLst>
              <a:ext uri="{FF2B5EF4-FFF2-40B4-BE49-F238E27FC236}">
                <a16:creationId xmlns:a16="http://schemas.microsoft.com/office/drawing/2014/main" id="{A20FC4DB-C822-4161-999F-8D5DB02AA3B7}"/>
              </a:ext>
            </a:extLst>
          </p:cNvPr>
          <p:cNvPicPr>
            <a:picLocks noChangeAspect="1"/>
          </p:cNvPicPr>
          <p:nvPr/>
        </p:nvPicPr>
        <p:blipFill>
          <a:blip r:embed="rId2"/>
          <a:stretch>
            <a:fillRect/>
          </a:stretch>
        </p:blipFill>
        <p:spPr>
          <a:xfrm>
            <a:off x="3718219" y="4136531"/>
            <a:ext cx="3331938" cy="2498953"/>
          </a:xfrm>
          <a:prstGeom prst="rect">
            <a:avLst/>
          </a:prstGeom>
        </p:spPr>
      </p:pic>
    </p:spTree>
    <p:extLst>
      <p:ext uri="{BB962C8B-B14F-4D97-AF65-F5344CB8AC3E}">
        <p14:creationId xmlns:p14="http://schemas.microsoft.com/office/powerpoint/2010/main" val="17617830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0A9BBDC-AC80-4215-B9FD-3D3F48AA5893}"/>
              </a:ext>
            </a:extLst>
          </p:cNvPr>
          <p:cNvSpPr>
            <a:spLocks noGrp="1"/>
          </p:cNvSpPr>
          <p:nvPr>
            <p:ph type="title"/>
          </p:nvPr>
        </p:nvSpPr>
        <p:spPr/>
        <p:txBody>
          <a:bodyPr/>
          <a:lstStyle/>
          <a:p>
            <a:r>
              <a:rPr lang="tr-TR" dirty="0">
                <a:latin typeface="Calibri" panose="020F0502020204030204" pitchFamily="34" charset="0"/>
              </a:rPr>
              <a:t>Bilgisayar sistemi mimarisi</a:t>
            </a:r>
            <a:endParaRPr lang="tr-TR" dirty="0"/>
          </a:p>
        </p:txBody>
      </p:sp>
      <p:sp>
        <p:nvSpPr>
          <p:cNvPr id="3" name="İçerik Yer Tutucusu 2">
            <a:extLst>
              <a:ext uri="{FF2B5EF4-FFF2-40B4-BE49-F238E27FC236}">
                <a16:creationId xmlns:a16="http://schemas.microsoft.com/office/drawing/2014/main" id="{AC979E20-FC49-4B9E-8CB8-929DAA7167AA}"/>
              </a:ext>
            </a:extLst>
          </p:cNvPr>
          <p:cNvSpPr>
            <a:spLocks noGrp="1"/>
          </p:cNvSpPr>
          <p:nvPr>
            <p:ph idx="1"/>
          </p:nvPr>
        </p:nvSpPr>
        <p:spPr/>
        <p:txBody>
          <a:bodyPr>
            <a:normAutofit/>
          </a:bodyPr>
          <a:lstStyle/>
          <a:p>
            <a:pPr marL="0" indent="0" algn="just">
              <a:buNone/>
            </a:pPr>
            <a:r>
              <a:rPr lang="tr-TR" sz="2200" dirty="0">
                <a:latin typeface="Calibri" panose="020F0502020204030204" pitchFamily="34" charset="0"/>
                <a:ea typeface="+mj-ea"/>
                <a:cs typeface="+mj-cs"/>
              </a:rPr>
              <a:t>Çok işlemcili sistemler</a:t>
            </a:r>
          </a:p>
          <a:p>
            <a:pPr algn="just"/>
            <a:r>
              <a:rPr lang="tr-TR" sz="2200" dirty="0" err="1">
                <a:latin typeface="Calibri" panose="020F0502020204030204" pitchFamily="34" charset="0"/>
                <a:ea typeface="+mj-ea"/>
                <a:cs typeface="+mj-cs"/>
              </a:rPr>
              <a:t>Blade</a:t>
            </a:r>
            <a:r>
              <a:rPr lang="tr-TR" sz="2200" dirty="0">
                <a:latin typeface="Calibri" panose="020F0502020204030204" pitchFamily="34" charset="0"/>
                <a:ea typeface="+mj-ea"/>
                <a:cs typeface="+mj-cs"/>
              </a:rPr>
              <a:t> sunucular, çok işlemci </a:t>
            </a:r>
            <a:r>
              <a:rPr lang="tr-TR" sz="2200" dirty="0" err="1">
                <a:latin typeface="Calibri" panose="020F0502020204030204" pitchFamily="34" charset="0"/>
                <a:ea typeface="+mj-ea"/>
                <a:cs typeface="+mj-cs"/>
              </a:rPr>
              <a:t>board’ları</a:t>
            </a:r>
            <a:r>
              <a:rPr lang="tr-TR" sz="2200" dirty="0">
                <a:latin typeface="Calibri" panose="020F0502020204030204" pitchFamily="34" charset="0"/>
                <a:ea typeface="+mj-ea"/>
                <a:cs typeface="+mj-cs"/>
              </a:rPr>
              <a:t>, I/O </a:t>
            </a:r>
            <a:r>
              <a:rPr lang="tr-TR" sz="2200" dirty="0" err="1">
                <a:latin typeface="Calibri" panose="020F0502020204030204" pitchFamily="34" charset="0"/>
                <a:ea typeface="+mj-ea"/>
                <a:cs typeface="+mj-cs"/>
              </a:rPr>
              <a:t>board’ları</a:t>
            </a:r>
            <a:r>
              <a:rPr lang="tr-TR" sz="2200" dirty="0">
                <a:latin typeface="Calibri" panose="020F0502020204030204" pitchFamily="34" charset="0"/>
                <a:ea typeface="+mj-ea"/>
                <a:cs typeface="+mj-cs"/>
              </a:rPr>
              <a:t> ve ağ bağlantı </a:t>
            </a:r>
            <a:r>
              <a:rPr lang="tr-TR" sz="2200" dirty="0" err="1">
                <a:latin typeface="Calibri" panose="020F0502020204030204" pitchFamily="34" charset="0"/>
                <a:ea typeface="+mj-ea"/>
                <a:cs typeface="+mj-cs"/>
              </a:rPr>
              <a:t>board’larını</a:t>
            </a:r>
            <a:r>
              <a:rPr lang="tr-TR" sz="2200" dirty="0">
                <a:latin typeface="Calibri" panose="020F0502020204030204" pitchFamily="34" charset="0"/>
                <a:ea typeface="+mj-ea"/>
                <a:cs typeface="+mj-cs"/>
              </a:rPr>
              <a:t> aynı kasada bulundururlar.</a:t>
            </a:r>
          </a:p>
          <a:p>
            <a:pPr algn="just"/>
            <a:r>
              <a:rPr lang="tr-TR" sz="2200" dirty="0">
                <a:latin typeface="Calibri" panose="020F0502020204030204" pitchFamily="34" charset="0"/>
                <a:ea typeface="+mj-ea"/>
                <a:cs typeface="+mj-cs"/>
              </a:rPr>
              <a:t>Her </a:t>
            </a:r>
            <a:r>
              <a:rPr lang="tr-TR" sz="2200" dirty="0" err="1">
                <a:latin typeface="Calibri" panose="020F0502020204030204" pitchFamily="34" charset="0"/>
                <a:ea typeface="+mj-ea"/>
                <a:cs typeface="+mj-cs"/>
              </a:rPr>
              <a:t>blade</a:t>
            </a:r>
            <a:r>
              <a:rPr lang="tr-TR" sz="2200" dirty="0">
                <a:latin typeface="Calibri" panose="020F0502020204030204" pitchFamily="34" charset="0"/>
                <a:ea typeface="+mj-ea"/>
                <a:cs typeface="+mj-cs"/>
              </a:rPr>
              <a:t> işlemci </a:t>
            </a:r>
            <a:r>
              <a:rPr lang="tr-TR" sz="2200" dirty="0" err="1">
                <a:latin typeface="Calibri" panose="020F0502020204030204" pitchFamily="34" charset="0"/>
                <a:ea typeface="+mj-ea"/>
                <a:cs typeface="+mj-cs"/>
              </a:rPr>
              <a:t>board’u</a:t>
            </a:r>
            <a:r>
              <a:rPr lang="tr-TR" sz="2200" dirty="0">
                <a:latin typeface="Calibri" panose="020F0502020204030204" pitchFamily="34" charset="0"/>
                <a:ea typeface="+mj-ea"/>
                <a:cs typeface="+mj-cs"/>
              </a:rPr>
              <a:t> ayrı </a:t>
            </a:r>
            <a:r>
              <a:rPr lang="tr-TR" sz="2200" dirty="0" err="1">
                <a:latin typeface="Calibri" panose="020F0502020204030204" pitchFamily="34" charset="0"/>
                <a:ea typeface="+mj-ea"/>
                <a:cs typeface="+mj-cs"/>
              </a:rPr>
              <a:t>boot</a:t>
            </a:r>
            <a:r>
              <a:rPr lang="tr-TR" sz="2200" dirty="0">
                <a:latin typeface="Calibri" panose="020F0502020204030204" pitchFamily="34" charset="0"/>
                <a:ea typeface="+mj-ea"/>
                <a:cs typeface="+mj-cs"/>
              </a:rPr>
              <a:t> yapılır ve kendi işletim sistemini çalıştırır.</a:t>
            </a:r>
          </a:p>
          <a:p>
            <a:pPr algn="just"/>
            <a:r>
              <a:rPr lang="tr-TR" sz="2200" dirty="0">
                <a:latin typeface="Calibri" panose="020F0502020204030204" pitchFamily="34" charset="0"/>
                <a:ea typeface="+mj-ea"/>
                <a:cs typeface="+mj-cs"/>
              </a:rPr>
              <a:t>Bazı </a:t>
            </a:r>
            <a:r>
              <a:rPr lang="tr-TR" sz="2200" dirty="0" err="1">
                <a:latin typeface="Calibri" panose="020F0502020204030204" pitchFamily="34" charset="0"/>
                <a:ea typeface="+mj-ea"/>
                <a:cs typeface="+mj-cs"/>
              </a:rPr>
              <a:t>blade</a:t>
            </a:r>
            <a:r>
              <a:rPr lang="tr-TR" sz="2200" dirty="0">
                <a:latin typeface="Calibri" panose="020F0502020204030204" pitchFamily="34" charset="0"/>
                <a:ea typeface="+mj-ea"/>
                <a:cs typeface="+mj-cs"/>
              </a:rPr>
              <a:t> sunucularda, birden fazla çok işlemcili board kullanılabilmektedir.</a:t>
            </a:r>
          </a:p>
          <a:p>
            <a:endParaRPr lang="tr-TR" dirty="0"/>
          </a:p>
        </p:txBody>
      </p:sp>
    </p:spTree>
    <p:extLst>
      <p:ext uri="{BB962C8B-B14F-4D97-AF65-F5344CB8AC3E}">
        <p14:creationId xmlns:p14="http://schemas.microsoft.com/office/powerpoint/2010/main" val="23256659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E66A23-CE5E-4674-91EB-5872DDEE7BBE}"/>
              </a:ext>
            </a:extLst>
          </p:cNvPr>
          <p:cNvSpPr>
            <a:spLocks noGrp="1"/>
          </p:cNvSpPr>
          <p:nvPr>
            <p:ph type="title"/>
          </p:nvPr>
        </p:nvSpPr>
        <p:spPr/>
        <p:txBody>
          <a:bodyPr/>
          <a:lstStyle/>
          <a:p>
            <a:r>
              <a:rPr lang="tr-TR" dirty="0">
                <a:latin typeface="Calibri" panose="020F0502020204030204" pitchFamily="34" charset="0"/>
              </a:rPr>
              <a:t>Bilgisayar sistemi mimarisi</a:t>
            </a:r>
            <a:endParaRPr lang="tr-TR" dirty="0"/>
          </a:p>
        </p:txBody>
      </p:sp>
      <p:sp>
        <p:nvSpPr>
          <p:cNvPr id="3" name="İçerik Yer Tutucusu 2">
            <a:extLst>
              <a:ext uri="{FF2B5EF4-FFF2-40B4-BE49-F238E27FC236}">
                <a16:creationId xmlns:a16="http://schemas.microsoft.com/office/drawing/2014/main" id="{85A9D905-5031-44FF-B406-211C59211BEC}"/>
              </a:ext>
            </a:extLst>
          </p:cNvPr>
          <p:cNvSpPr>
            <a:spLocks noGrp="1"/>
          </p:cNvSpPr>
          <p:nvPr>
            <p:ph idx="1"/>
          </p:nvPr>
        </p:nvSpPr>
        <p:spPr/>
        <p:txBody>
          <a:bodyPr>
            <a:normAutofit/>
          </a:bodyPr>
          <a:lstStyle/>
          <a:p>
            <a:pPr marL="0" indent="0" algn="just">
              <a:buNone/>
            </a:pPr>
            <a:r>
              <a:rPr lang="tr-TR" sz="2000" dirty="0">
                <a:latin typeface="Calibri" panose="020F0502020204030204" pitchFamily="34" charset="0"/>
                <a:ea typeface="+mj-ea"/>
                <a:cs typeface="+mj-cs"/>
              </a:rPr>
              <a:t>Kümelenmiş (</a:t>
            </a:r>
            <a:r>
              <a:rPr lang="tr-TR" sz="2000" dirty="0" err="1">
                <a:latin typeface="Calibri" panose="020F0502020204030204" pitchFamily="34" charset="0"/>
                <a:ea typeface="+mj-ea"/>
                <a:cs typeface="+mj-cs"/>
              </a:rPr>
              <a:t>clustered</a:t>
            </a:r>
            <a:r>
              <a:rPr lang="tr-TR" sz="2000" dirty="0">
                <a:latin typeface="Calibri" panose="020F0502020204030204" pitchFamily="34" charset="0"/>
                <a:ea typeface="+mj-ea"/>
                <a:cs typeface="+mj-cs"/>
              </a:rPr>
              <a:t>) sistemler</a:t>
            </a:r>
          </a:p>
          <a:p>
            <a:pPr algn="just"/>
            <a:r>
              <a:rPr lang="tr-TR" sz="2000" dirty="0" err="1">
                <a:latin typeface="Calibri" panose="020F0502020204030204" pitchFamily="34" charset="0"/>
                <a:ea typeface="+mj-ea"/>
                <a:cs typeface="+mj-cs"/>
              </a:rPr>
              <a:t>Clustered</a:t>
            </a:r>
            <a:r>
              <a:rPr lang="tr-TR" sz="2000" dirty="0">
                <a:latin typeface="Calibri" panose="020F0502020204030204" pitchFamily="34" charset="0"/>
                <a:ea typeface="+mj-ea"/>
                <a:cs typeface="+mj-cs"/>
              </a:rPr>
              <a:t> sistemler bağımsız iki veya daha fazla sistemden oluşurlar.</a:t>
            </a:r>
          </a:p>
          <a:p>
            <a:pPr algn="just"/>
            <a:r>
              <a:rPr lang="tr-TR" sz="2000" dirty="0">
                <a:latin typeface="Calibri" panose="020F0502020204030204" pitchFamily="34" charset="0"/>
                <a:ea typeface="+mj-ea"/>
                <a:cs typeface="+mj-cs"/>
              </a:rPr>
              <a:t>Bu sistemler, depolama birimlerini paylaşırlar ve LAN (</a:t>
            </a:r>
            <a:r>
              <a:rPr lang="tr-TR" sz="2000" dirty="0" err="1">
                <a:latin typeface="Calibri" panose="020F0502020204030204" pitchFamily="34" charset="0"/>
                <a:ea typeface="+mj-ea"/>
                <a:cs typeface="+mj-cs"/>
              </a:rPr>
              <a:t>local</a:t>
            </a:r>
            <a:r>
              <a:rPr lang="tr-TR" sz="2000" dirty="0">
                <a:latin typeface="Calibri" panose="020F0502020204030204" pitchFamily="34" charset="0"/>
                <a:ea typeface="+mj-ea"/>
                <a:cs typeface="+mj-cs"/>
              </a:rPr>
              <a:t> </a:t>
            </a:r>
            <a:r>
              <a:rPr lang="tr-TR" sz="2000" dirty="0" err="1">
                <a:latin typeface="Calibri" panose="020F0502020204030204" pitchFamily="34" charset="0"/>
                <a:ea typeface="+mj-ea"/>
                <a:cs typeface="+mj-cs"/>
              </a:rPr>
              <a:t>area</a:t>
            </a:r>
            <a:r>
              <a:rPr lang="tr-TR" sz="2000" dirty="0">
                <a:latin typeface="Calibri" panose="020F0502020204030204" pitchFamily="34" charset="0"/>
                <a:ea typeface="+mj-ea"/>
                <a:cs typeface="+mj-cs"/>
              </a:rPr>
              <a:t> network) üzerinden haberleşirler.</a:t>
            </a:r>
          </a:p>
          <a:p>
            <a:pPr algn="just"/>
            <a:r>
              <a:rPr lang="tr-TR" sz="2000" dirty="0">
                <a:latin typeface="Calibri" panose="020F0502020204030204" pitchFamily="34" charset="0"/>
                <a:ea typeface="+mj-ea"/>
                <a:cs typeface="+mj-cs"/>
              </a:rPr>
              <a:t>Bu sistemler </a:t>
            </a:r>
            <a:r>
              <a:rPr lang="tr-TR" sz="2000" dirty="0" err="1">
                <a:latin typeface="Calibri" panose="020F0502020204030204" pitchFamily="34" charset="0"/>
                <a:ea typeface="+mj-ea"/>
                <a:cs typeface="+mj-cs"/>
              </a:rPr>
              <a:t>loosely</a:t>
            </a:r>
            <a:r>
              <a:rPr lang="tr-TR" sz="2000" dirty="0">
                <a:latin typeface="Calibri" panose="020F0502020204030204" pitchFamily="34" charset="0"/>
                <a:ea typeface="+mj-ea"/>
                <a:cs typeface="+mj-cs"/>
              </a:rPr>
              <a:t> </a:t>
            </a:r>
            <a:r>
              <a:rPr lang="tr-TR" sz="2000" dirty="0" err="1">
                <a:latin typeface="Calibri" panose="020F0502020204030204" pitchFamily="34" charset="0"/>
                <a:ea typeface="+mj-ea"/>
                <a:cs typeface="+mj-cs"/>
              </a:rPr>
              <a:t>coupled</a:t>
            </a:r>
            <a:r>
              <a:rPr lang="tr-TR" sz="2000" dirty="0">
                <a:latin typeface="Calibri" panose="020F0502020204030204" pitchFamily="34" charset="0"/>
                <a:ea typeface="+mj-ea"/>
                <a:cs typeface="+mj-cs"/>
              </a:rPr>
              <a:t> (gevşek bağlı) olarak adlandırılırlar.</a:t>
            </a:r>
          </a:p>
          <a:p>
            <a:endParaRPr lang="tr-TR" dirty="0"/>
          </a:p>
        </p:txBody>
      </p:sp>
    </p:spTree>
    <p:extLst>
      <p:ext uri="{BB962C8B-B14F-4D97-AF65-F5344CB8AC3E}">
        <p14:creationId xmlns:p14="http://schemas.microsoft.com/office/powerpoint/2010/main" val="14219027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F94118-D305-4A73-B7FF-0FB049A61271}"/>
              </a:ext>
            </a:extLst>
          </p:cNvPr>
          <p:cNvSpPr>
            <a:spLocks noGrp="1"/>
          </p:cNvSpPr>
          <p:nvPr>
            <p:ph type="title"/>
          </p:nvPr>
        </p:nvSpPr>
        <p:spPr/>
        <p:txBody>
          <a:bodyPr/>
          <a:lstStyle/>
          <a:p>
            <a:r>
              <a:rPr lang="tr-TR" dirty="0">
                <a:latin typeface="Calibri" panose="020F0502020204030204" pitchFamily="34" charset="0"/>
              </a:rPr>
              <a:t>Bilgisayar sistemi mimarisi</a:t>
            </a:r>
            <a:endParaRPr lang="tr-TR" dirty="0"/>
          </a:p>
        </p:txBody>
      </p:sp>
      <p:sp>
        <p:nvSpPr>
          <p:cNvPr id="3" name="İçerik Yer Tutucusu 2">
            <a:extLst>
              <a:ext uri="{FF2B5EF4-FFF2-40B4-BE49-F238E27FC236}">
                <a16:creationId xmlns:a16="http://schemas.microsoft.com/office/drawing/2014/main" id="{82E6CED9-BE3E-4722-8142-CDD1521E9813}"/>
              </a:ext>
            </a:extLst>
          </p:cNvPr>
          <p:cNvSpPr>
            <a:spLocks noGrp="1"/>
          </p:cNvSpPr>
          <p:nvPr>
            <p:ph idx="1"/>
          </p:nvPr>
        </p:nvSpPr>
        <p:spPr/>
        <p:txBody>
          <a:bodyPr>
            <a:normAutofit/>
          </a:bodyPr>
          <a:lstStyle/>
          <a:p>
            <a:pPr marL="0" indent="0" algn="just">
              <a:buNone/>
            </a:pPr>
            <a:r>
              <a:rPr lang="tr-TR" sz="2000" dirty="0">
                <a:latin typeface="Calibri" panose="020F0502020204030204" pitchFamily="34" charset="0"/>
                <a:ea typeface="+mj-ea"/>
                <a:cs typeface="+mj-cs"/>
              </a:rPr>
              <a:t>Kümelenmiş (</a:t>
            </a:r>
            <a:r>
              <a:rPr lang="tr-TR" sz="2000" dirty="0" err="1">
                <a:latin typeface="Calibri" panose="020F0502020204030204" pitchFamily="34" charset="0"/>
                <a:ea typeface="+mj-ea"/>
                <a:cs typeface="+mj-cs"/>
              </a:rPr>
              <a:t>clustered</a:t>
            </a:r>
            <a:r>
              <a:rPr lang="tr-TR" sz="2000" dirty="0">
                <a:latin typeface="Calibri" panose="020F0502020204030204" pitchFamily="34" charset="0"/>
                <a:ea typeface="+mj-ea"/>
                <a:cs typeface="+mj-cs"/>
              </a:rPr>
              <a:t>) sistemler</a:t>
            </a:r>
          </a:p>
          <a:p>
            <a:pPr algn="just"/>
            <a:r>
              <a:rPr lang="tr-TR" sz="2000" dirty="0" err="1">
                <a:latin typeface="Calibri" panose="020F0502020204030204" pitchFamily="34" charset="0"/>
                <a:ea typeface="+mj-ea"/>
                <a:cs typeface="+mj-cs"/>
              </a:rPr>
              <a:t>Clustered</a:t>
            </a:r>
            <a:r>
              <a:rPr lang="tr-TR" sz="2000" dirty="0">
                <a:latin typeface="Calibri" panose="020F0502020204030204" pitchFamily="34" charset="0"/>
                <a:ea typeface="+mj-ea"/>
                <a:cs typeface="+mj-cs"/>
              </a:rPr>
              <a:t> sistemler, </a:t>
            </a:r>
            <a:r>
              <a:rPr lang="tr-TR" sz="2000" dirty="0" err="1">
                <a:latin typeface="Calibri" panose="020F0502020204030204" pitchFamily="34" charset="0"/>
                <a:ea typeface="+mj-ea"/>
                <a:cs typeface="+mj-cs"/>
              </a:rPr>
              <a:t>high-availability</a:t>
            </a:r>
            <a:r>
              <a:rPr lang="tr-TR" sz="2000" dirty="0">
                <a:latin typeface="Calibri" panose="020F0502020204030204" pitchFamily="34" charset="0"/>
                <a:ea typeface="+mj-ea"/>
                <a:cs typeface="+mj-cs"/>
              </a:rPr>
              <a:t> sağlarlar. </a:t>
            </a:r>
          </a:p>
          <a:p>
            <a:pPr algn="just"/>
            <a:r>
              <a:rPr lang="tr-TR" sz="2000" dirty="0">
                <a:latin typeface="Calibri" panose="020F0502020204030204" pitchFamily="34" charset="0"/>
                <a:ea typeface="+mj-ea"/>
                <a:cs typeface="+mj-cs"/>
              </a:rPr>
              <a:t>Her </a:t>
            </a:r>
            <a:r>
              <a:rPr lang="tr-TR" sz="2000" dirty="0" err="1">
                <a:latin typeface="Calibri" panose="020F0502020204030204" pitchFamily="34" charset="0"/>
                <a:ea typeface="+mj-ea"/>
                <a:cs typeface="+mj-cs"/>
              </a:rPr>
              <a:t>node</a:t>
            </a:r>
            <a:r>
              <a:rPr lang="tr-TR" sz="2000" dirty="0">
                <a:latin typeface="Calibri" panose="020F0502020204030204" pitchFamily="34" charset="0"/>
                <a:ea typeface="+mj-ea"/>
                <a:cs typeface="+mj-cs"/>
              </a:rPr>
              <a:t>, bir veya birkaç </a:t>
            </a:r>
            <a:r>
              <a:rPr lang="tr-TR" sz="2000" dirty="0" err="1">
                <a:latin typeface="Calibri" panose="020F0502020204030204" pitchFamily="34" charset="0"/>
                <a:ea typeface="+mj-ea"/>
                <a:cs typeface="+mj-cs"/>
              </a:rPr>
              <a:t>node’u</a:t>
            </a:r>
            <a:r>
              <a:rPr lang="tr-TR" sz="2000" dirty="0">
                <a:latin typeface="Calibri" panose="020F0502020204030204" pitchFamily="34" charset="0"/>
                <a:ea typeface="+mj-ea"/>
                <a:cs typeface="+mj-cs"/>
              </a:rPr>
              <a:t> izler hata oluşması durumunda o </a:t>
            </a:r>
            <a:r>
              <a:rPr lang="tr-TR" sz="2000" dirty="0" err="1">
                <a:latin typeface="Calibri" panose="020F0502020204030204" pitchFamily="34" charset="0"/>
                <a:ea typeface="+mj-ea"/>
                <a:cs typeface="+mj-cs"/>
              </a:rPr>
              <a:t>node’un</a:t>
            </a:r>
            <a:r>
              <a:rPr lang="tr-TR" sz="2000" dirty="0">
                <a:latin typeface="Calibri" panose="020F0502020204030204" pitchFamily="34" charset="0"/>
                <a:ea typeface="+mj-ea"/>
                <a:cs typeface="+mj-cs"/>
              </a:rPr>
              <a:t> görevlerini üstlenir.</a:t>
            </a:r>
          </a:p>
          <a:p>
            <a:pPr algn="just"/>
            <a:r>
              <a:rPr lang="tr-TR" sz="2000" dirty="0" err="1">
                <a:latin typeface="Calibri" panose="020F0502020204030204" pitchFamily="34" charset="0"/>
                <a:ea typeface="+mj-ea"/>
                <a:cs typeface="+mj-cs"/>
              </a:rPr>
              <a:t>Asymmetric</a:t>
            </a:r>
            <a:r>
              <a:rPr lang="tr-TR" sz="2000" dirty="0">
                <a:latin typeface="Calibri" panose="020F0502020204030204" pitchFamily="34" charset="0"/>
                <a:ea typeface="+mj-ea"/>
                <a:cs typeface="+mj-cs"/>
              </a:rPr>
              <a:t> </a:t>
            </a:r>
            <a:r>
              <a:rPr lang="tr-TR" sz="2000" dirty="0" err="1">
                <a:latin typeface="Calibri" panose="020F0502020204030204" pitchFamily="34" charset="0"/>
                <a:ea typeface="+mj-ea"/>
                <a:cs typeface="+mj-cs"/>
              </a:rPr>
              <a:t>clustering</a:t>
            </a:r>
            <a:r>
              <a:rPr lang="tr-TR" sz="2000" dirty="0">
                <a:latin typeface="Calibri" panose="020F0502020204030204" pitchFamily="34" charset="0"/>
                <a:ea typeface="+mj-ea"/>
                <a:cs typeface="+mj-cs"/>
              </a:rPr>
              <a:t> yapısında, bir sistem aktif çalışır diğeri bekleme </a:t>
            </a:r>
            <a:r>
              <a:rPr lang="tr-TR" sz="2000" dirty="0" err="1" smtClean="0">
                <a:latin typeface="Calibri" panose="020F0502020204030204" pitchFamily="34" charset="0"/>
                <a:ea typeface="+mj-ea"/>
                <a:cs typeface="+mj-cs"/>
              </a:rPr>
              <a:t>modundadır</a:t>
            </a:r>
            <a:r>
              <a:rPr lang="en-US" sz="2000" dirty="0" smtClean="0">
                <a:latin typeface="Calibri" panose="020F0502020204030204" pitchFamily="34" charset="0"/>
                <a:ea typeface="+mj-ea"/>
                <a:cs typeface="+mj-cs"/>
              </a:rPr>
              <a:t> </a:t>
            </a:r>
            <a:r>
              <a:rPr lang="tr-TR" sz="2000" dirty="0" smtClean="0">
                <a:latin typeface="Calibri" panose="020F0502020204030204" pitchFamily="34" charset="0"/>
                <a:ea typeface="+mj-ea"/>
                <a:cs typeface="+mj-cs"/>
              </a:rPr>
              <a:t>(</a:t>
            </a:r>
            <a:r>
              <a:rPr lang="tr-TR" sz="2000" dirty="0">
                <a:latin typeface="Calibri" panose="020F0502020204030204" pitchFamily="34" charset="0"/>
                <a:ea typeface="+mj-ea"/>
                <a:cs typeface="+mj-cs"/>
              </a:rPr>
              <a:t>hot-</a:t>
            </a:r>
            <a:r>
              <a:rPr lang="tr-TR" sz="2000" dirty="0" err="1">
                <a:latin typeface="Calibri" panose="020F0502020204030204" pitchFamily="34" charset="0"/>
                <a:ea typeface="+mj-ea"/>
                <a:cs typeface="+mj-cs"/>
              </a:rPr>
              <a:t>standby</a:t>
            </a:r>
            <a:r>
              <a:rPr lang="tr-TR" sz="2000" dirty="0">
                <a:latin typeface="Calibri" panose="020F0502020204030204" pitchFamily="34" charset="0"/>
                <a:ea typeface="+mj-ea"/>
                <a:cs typeface="+mj-cs"/>
              </a:rPr>
              <a:t> </a:t>
            </a:r>
            <a:r>
              <a:rPr lang="tr-TR" sz="2000" dirty="0" err="1">
                <a:latin typeface="Calibri" panose="020F0502020204030204" pitchFamily="34" charset="0"/>
                <a:ea typeface="+mj-ea"/>
                <a:cs typeface="+mj-cs"/>
              </a:rPr>
              <a:t>mode</a:t>
            </a:r>
            <a:r>
              <a:rPr lang="tr-TR" sz="2000" dirty="0">
                <a:latin typeface="Calibri" panose="020F0502020204030204" pitchFamily="34" charset="0"/>
                <a:ea typeface="+mj-ea"/>
                <a:cs typeface="+mj-cs"/>
              </a:rPr>
              <a:t>) ve çalışan sistemi izler. Hata olması halinde aktif çalışmaya başlar.</a:t>
            </a:r>
          </a:p>
          <a:p>
            <a:pPr algn="just"/>
            <a:r>
              <a:rPr lang="tr-TR" sz="2000" dirty="0" err="1">
                <a:latin typeface="Calibri" panose="020F0502020204030204" pitchFamily="34" charset="0"/>
                <a:ea typeface="+mj-ea"/>
                <a:cs typeface="+mj-cs"/>
              </a:rPr>
              <a:t>Symmetric</a:t>
            </a:r>
            <a:r>
              <a:rPr lang="tr-TR" sz="2000" dirty="0">
                <a:latin typeface="Calibri" panose="020F0502020204030204" pitchFamily="34" charset="0"/>
                <a:ea typeface="+mj-ea"/>
                <a:cs typeface="+mj-cs"/>
              </a:rPr>
              <a:t> </a:t>
            </a:r>
            <a:r>
              <a:rPr lang="tr-TR" sz="2000" dirty="0" err="1">
                <a:latin typeface="Calibri" panose="020F0502020204030204" pitchFamily="34" charset="0"/>
                <a:ea typeface="+mj-ea"/>
                <a:cs typeface="+mj-cs"/>
              </a:rPr>
              <a:t>clustering</a:t>
            </a:r>
            <a:r>
              <a:rPr lang="tr-TR" sz="2000" dirty="0">
                <a:latin typeface="Calibri" panose="020F0502020204030204" pitchFamily="34" charset="0"/>
                <a:ea typeface="+mj-ea"/>
                <a:cs typeface="+mj-cs"/>
              </a:rPr>
              <a:t> yapısında, iki veya daha fazla sistem aktif olarak uygulamaları çalıştırır ve birbirlerini izlerler.</a:t>
            </a:r>
          </a:p>
          <a:p>
            <a:endParaRPr lang="tr-TR" sz="2000" dirty="0"/>
          </a:p>
        </p:txBody>
      </p:sp>
    </p:spTree>
    <p:extLst>
      <p:ext uri="{BB962C8B-B14F-4D97-AF65-F5344CB8AC3E}">
        <p14:creationId xmlns:p14="http://schemas.microsoft.com/office/powerpoint/2010/main" val="8554835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095A65-B103-48C8-99FE-DBF1ECB9F75A}"/>
              </a:ext>
            </a:extLst>
          </p:cNvPr>
          <p:cNvSpPr>
            <a:spLocks noGrp="1"/>
          </p:cNvSpPr>
          <p:nvPr>
            <p:ph type="title"/>
          </p:nvPr>
        </p:nvSpPr>
        <p:spPr/>
        <p:txBody>
          <a:bodyPr/>
          <a:lstStyle/>
          <a:p>
            <a:r>
              <a:rPr lang="tr-TR" dirty="0">
                <a:latin typeface="Calibri" panose="020F0502020204030204" pitchFamily="34" charset="0"/>
              </a:rPr>
              <a:t>Bilgisayar sistemi mimarisi</a:t>
            </a:r>
            <a:endParaRPr lang="tr-TR" dirty="0"/>
          </a:p>
        </p:txBody>
      </p:sp>
      <p:sp>
        <p:nvSpPr>
          <p:cNvPr id="3" name="İçerik Yer Tutucusu 2">
            <a:extLst>
              <a:ext uri="{FF2B5EF4-FFF2-40B4-BE49-F238E27FC236}">
                <a16:creationId xmlns:a16="http://schemas.microsoft.com/office/drawing/2014/main" id="{6945B3DE-E6A8-4E2B-A28E-18DB9D51E175}"/>
              </a:ext>
            </a:extLst>
          </p:cNvPr>
          <p:cNvSpPr>
            <a:spLocks noGrp="1"/>
          </p:cNvSpPr>
          <p:nvPr>
            <p:ph idx="1"/>
          </p:nvPr>
        </p:nvSpPr>
        <p:spPr/>
        <p:txBody>
          <a:bodyPr>
            <a:normAutofit/>
          </a:bodyPr>
          <a:lstStyle/>
          <a:p>
            <a:pPr marL="0" indent="0" algn="just">
              <a:buNone/>
            </a:pPr>
            <a:r>
              <a:rPr lang="tr-TR" sz="2000" dirty="0">
                <a:latin typeface="Calibri" panose="020F0502020204030204" pitchFamily="34" charset="0"/>
                <a:ea typeface="+mj-ea"/>
                <a:cs typeface="+mj-cs"/>
              </a:rPr>
              <a:t>Kümelenmiş (</a:t>
            </a:r>
            <a:r>
              <a:rPr lang="tr-TR" sz="2000" dirty="0" err="1">
                <a:latin typeface="Calibri" panose="020F0502020204030204" pitchFamily="34" charset="0"/>
                <a:ea typeface="+mj-ea"/>
                <a:cs typeface="+mj-cs"/>
              </a:rPr>
              <a:t>clustered</a:t>
            </a:r>
            <a:r>
              <a:rPr lang="tr-TR" sz="2000" dirty="0">
                <a:latin typeface="Calibri" panose="020F0502020204030204" pitchFamily="34" charset="0"/>
                <a:ea typeface="+mj-ea"/>
                <a:cs typeface="+mj-cs"/>
              </a:rPr>
              <a:t>) sistemler</a:t>
            </a:r>
          </a:p>
          <a:p>
            <a:pPr algn="just"/>
            <a:r>
              <a:rPr lang="tr-TR" sz="2000" dirty="0" err="1">
                <a:latin typeface="Calibri" panose="020F0502020204030204" pitchFamily="34" charset="0"/>
                <a:ea typeface="+mj-ea"/>
                <a:cs typeface="+mj-cs"/>
              </a:rPr>
              <a:t>Clustered</a:t>
            </a:r>
            <a:r>
              <a:rPr lang="tr-TR" sz="2000" dirty="0">
                <a:latin typeface="Calibri" panose="020F0502020204030204" pitchFamily="34" charset="0"/>
                <a:ea typeface="+mj-ea"/>
                <a:cs typeface="+mj-cs"/>
              </a:rPr>
              <a:t> sistemlerde, bir program parçalara bölünerek eş zamanlı çalıştırılabilir (</a:t>
            </a:r>
            <a:r>
              <a:rPr lang="tr-TR" sz="2000" dirty="0" err="1">
                <a:latin typeface="Calibri" panose="020F0502020204030204" pitchFamily="34" charset="0"/>
                <a:ea typeface="+mj-ea"/>
                <a:cs typeface="+mj-cs"/>
              </a:rPr>
              <a:t>parallelization</a:t>
            </a:r>
            <a:r>
              <a:rPr lang="tr-TR" sz="2000" dirty="0">
                <a:latin typeface="Calibri" panose="020F0502020204030204" pitchFamily="34" charset="0"/>
                <a:ea typeface="+mj-ea"/>
                <a:cs typeface="+mj-cs"/>
              </a:rPr>
              <a:t>).</a:t>
            </a:r>
          </a:p>
          <a:p>
            <a:pPr algn="just"/>
            <a:r>
              <a:rPr lang="tr-TR" sz="2000" dirty="0">
                <a:latin typeface="Calibri" panose="020F0502020204030204" pitchFamily="34" charset="0"/>
                <a:ea typeface="+mj-ea"/>
                <a:cs typeface="+mj-cs"/>
              </a:rPr>
              <a:t>Her sistemden elde edilen sonuçlar birleştirilerek sonuç çözüm elde edilir.</a:t>
            </a:r>
          </a:p>
          <a:p>
            <a:pPr algn="just"/>
            <a:r>
              <a:rPr lang="tr-TR" sz="2000" dirty="0">
                <a:latin typeface="Calibri" panose="020F0502020204030204" pitchFamily="34" charset="0"/>
                <a:ea typeface="+mj-ea"/>
                <a:cs typeface="+mj-cs"/>
              </a:rPr>
              <a:t>Diğer </a:t>
            </a:r>
            <a:r>
              <a:rPr lang="tr-TR" sz="2000" dirty="0" err="1">
                <a:latin typeface="Calibri" panose="020F0502020204030204" pitchFamily="34" charset="0"/>
                <a:ea typeface="+mj-ea"/>
                <a:cs typeface="+mj-cs"/>
              </a:rPr>
              <a:t>clustered</a:t>
            </a:r>
            <a:r>
              <a:rPr lang="tr-TR" sz="2000" dirty="0">
                <a:latin typeface="Calibri" panose="020F0502020204030204" pitchFamily="34" charset="0"/>
                <a:ea typeface="+mj-ea"/>
                <a:cs typeface="+mj-cs"/>
              </a:rPr>
              <a:t> yapısında ise sistemler arasında iletişim WAN (</a:t>
            </a:r>
            <a:r>
              <a:rPr lang="tr-TR" sz="2000" dirty="0" err="1">
                <a:latin typeface="Calibri" panose="020F0502020204030204" pitchFamily="34" charset="0"/>
                <a:ea typeface="+mj-ea"/>
                <a:cs typeface="+mj-cs"/>
              </a:rPr>
              <a:t>wide-area</a:t>
            </a:r>
            <a:r>
              <a:rPr lang="tr-TR" sz="2000" dirty="0">
                <a:latin typeface="Calibri" panose="020F0502020204030204" pitchFamily="34" charset="0"/>
                <a:ea typeface="+mj-ea"/>
                <a:cs typeface="+mj-cs"/>
              </a:rPr>
              <a:t> network) üzerinden sağlanır.</a:t>
            </a:r>
          </a:p>
          <a:p>
            <a:pPr algn="just"/>
            <a:r>
              <a:rPr lang="tr-TR" sz="2000" dirty="0">
                <a:latin typeface="Calibri" panose="020F0502020204030204" pitchFamily="34" charset="0"/>
                <a:ea typeface="+mj-ea"/>
                <a:cs typeface="+mj-cs"/>
              </a:rPr>
              <a:t>Bu sistemlerde işlem yapılan veride çakışmayı önlemek için dağıtık kilitleme yönetimi (DLM-</a:t>
            </a:r>
            <a:r>
              <a:rPr lang="tr-TR" sz="2000" dirty="0" err="1">
                <a:latin typeface="Calibri" panose="020F0502020204030204" pitchFamily="34" charset="0"/>
                <a:ea typeface="+mj-ea"/>
                <a:cs typeface="+mj-cs"/>
              </a:rPr>
              <a:t>distributed</a:t>
            </a:r>
            <a:r>
              <a:rPr lang="tr-TR" sz="2000" dirty="0">
                <a:latin typeface="Calibri" panose="020F0502020204030204" pitchFamily="34" charset="0"/>
                <a:ea typeface="+mj-ea"/>
                <a:cs typeface="+mj-cs"/>
              </a:rPr>
              <a:t> </a:t>
            </a:r>
            <a:r>
              <a:rPr lang="tr-TR" sz="2000" dirty="0" err="1">
                <a:latin typeface="Calibri" panose="020F0502020204030204" pitchFamily="34" charset="0"/>
                <a:ea typeface="+mj-ea"/>
                <a:cs typeface="+mj-cs"/>
              </a:rPr>
              <a:t>lock</a:t>
            </a:r>
            <a:r>
              <a:rPr lang="tr-TR" sz="2000" dirty="0">
                <a:latin typeface="Calibri" panose="020F0502020204030204" pitchFamily="34" charset="0"/>
                <a:ea typeface="+mj-ea"/>
                <a:cs typeface="+mj-cs"/>
              </a:rPr>
              <a:t> </a:t>
            </a:r>
            <a:r>
              <a:rPr lang="tr-TR" sz="2000" dirty="0" err="1">
                <a:latin typeface="Calibri" panose="020F0502020204030204" pitchFamily="34" charset="0"/>
                <a:ea typeface="+mj-ea"/>
                <a:cs typeface="+mj-cs"/>
              </a:rPr>
              <a:t>manager</a:t>
            </a:r>
            <a:r>
              <a:rPr lang="tr-TR" sz="2000" dirty="0">
                <a:latin typeface="Calibri" panose="020F0502020204030204" pitchFamily="34" charset="0"/>
                <a:ea typeface="+mj-ea"/>
                <a:cs typeface="+mj-cs"/>
              </a:rPr>
              <a:t>) yapılır.</a:t>
            </a:r>
          </a:p>
          <a:p>
            <a:endParaRPr lang="tr-TR" sz="2000" dirty="0"/>
          </a:p>
        </p:txBody>
      </p:sp>
    </p:spTree>
    <p:extLst>
      <p:ext uri="{BB962C8B-B14F-4D97-AF65-F5344CB8AC3E}">
        <p14:creationId xmlns:p14="http://schemas.microsoft.com/office/powerpoint/2010/main" val="22360921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B57DA55-6ACF-4CB3-86BC-4B00D2B76DD2}"/>
              </a:ext>
            </a:extLst>
          </p:cNvPr>
          <p:cNvSpPr>
            <a:spLocks noGrp="1"/>
          </p:cNvSpPr>
          <p:nvPr>
            <p:ph type="title"/>
          </p:nvPr>
        </p:nvSpPr>
        <p:spPr/>
        <p:txBody>
          <a:bodyPr/>
          <a:lstStyle/>
          <a:p>
            <a:r>
              <a:rPr lang="tr-TR" dirty="0">
                <a:latin typeface="Calibri" panose="020F0502020204030204" pitchFamily="34" charset="0"/>
              </a:rPr>
              <a:t>İşletim sistemi yapısı</a:t>
            </a:r>
          </a:p>
        </p:txBody>
      </p:sp>
      <p:sp>
        <p:nvSpPr>
          <p:cNvPr id="3" name="İçerik Yer Tutucusu 2">
            <a:extLst>
              <a:ext uri="{FF2B5EF4-FFF2-40B4-BE49-F238E27FC236}">
                <a16:creationId xmlns:a16="http://schemas.microsoft.com/office/drawing/2014/main" id="{66E44B6A-794C-4898-BCEC-13F1FD7499F6}"/>
              </a:ext>
            </a:extLst>
          </p:cNvPr>
          <p:cNvSpPr>
            <a:spLocks noGrp="1"/>
          </p:cNvSpPr>
          <p:nvPr>
            <p:ph idx="1"/>
          </p:nvPr>
        </p:nvSpPr>
        <p:spPr/>
        <p:txBody>
          <a:bodyPr>
            <a:normAutofit/>
          </a:bodyPr>
          <a:lstStyle/>
          <a:p>
            <a:pPr algn="just"/>
            <a:r>
              <a:rPr lang="tr-TR" sz="2200" dirty="0">
                <a:latin typeface="Calibri" panose="020F0502020204030204" pitchFamily="34" charset="0"/>
                <a:ea typeface="+mj-ea"/>
                <a:cs typeface="+mj-cs"/>
              </a:rPr>
              <a:t>İşletim sistemi, programların çalıştırılması için ortam sağlamaktadır.</a:t>
            </a:r>
          </a:p>
          <a:p>
            <a:pPr algn="just"/>
            <a:r>
              <a:rPr lang="tr-TR" sz="2200" dirty="0">
                <a:latin typeface="Calibri" panose="020F0502020204030204" pitchFamily="34" charset="0"/>
                <a:ea typeface="+mj-ea"/>
                <a:cs typeface="+mj-cs"/>
              </a:rPr>
              <a:t>İşletim sistemleri birden çok programı çalıştırabilir (</a:t>
            </a:r>
            <a:r>
              <a:rPr lang="tr-TR" sz="2200" dirty="0" err="1">
                <a:latin typeface="Calibri" panose="020F0502020204030204" pitchFamily="34" charset="0"/>
                <a:ea typeface="+mj-ea"/>
                <a:cs typeface="+mj-cs"/>
              </a:rPr>
              <a:t>multiprogramming</a:t>
            </a:r>
            <a:r>
              <a:rPr lang="tr-TR" sz="2200" dirty="0">
                <a:latin typeface="Calibri" panose="020F0502020204030204" pitchFamily="34" charset="0"/>
                <a:ea typeface="+mj-ea"/>
                <a:cs typeface="+mj-cs"/>
              </a:rPr>
              <a:t>).</a:t>
            </a:r>
          </a:p>
          <a:p>
            <a:pPr algn="just"/>
            <a:r>
              <a:rPr lang="tr-TR" sz="2200" dirty="0" err="1">
                <a:latin typeface="Calibri" panose="020F0502020204030204" pitchFamily="34" charset="0"/>
                <a:ea typeface="+mj-ea"/>
                <a:cs typeface="+mj-cs"/>
              </a:rPr>
              <a:t>Multiprogramming</a:t>
            </a:r>
            <a:r>
              <a:rPr lang="tr-TR" sz="2200" dirty="0">
                <a:latin typeface="Calibri" panose="020F0502020204030204" pitchFamily="34" charset="0"/>
                <a:ea typeface="+mj-ea"/>
                <a:cs typeface="+mj-cs"/>
              </a:rPr>
              <a:t> çalışabilen işletim sistemi çok sayıda işi aynı anda hafızada tutar. </a:t>
            </a:r>
          </a:p>
          <a:p>
            <a:pPr algn="just"/>
            <a:r>
              <a:rPr lang="tr-TR" sz="2200" dirty="0">
                <a:latin typeface="Calibri" panose="020F0502020204030204" pitchFamily="34" charset="0"/>
                <a:ea typeface="+mj-ea"/>
                <a:cs typeface="+mj-cs"/>
              </a:rPr>
              <a:t>Tüm işler disk üzerindeki </a:t>
            </a:r>
            <a:r>
              <a:rPr lang="tr-TR" sz="2200" dirty="0" err="1">
                <a:latin typeface="Calibri" panose="020F0502020204030204" pitchFamily="34" charset="0"/>
                <a:ea typeface="+mj-ea"/>
                <a:cs typeface="+mj-cs"/>
              </a:rPr>
              <a:t>job</a:t>
            </a:r>
            <a:r>
              <a:rPr lang="tr-TR" sz="2200" dirty="0">
                <a:latin typeface="Calibri" panose="020F0502020204030204" pitchFamily="34" charset="0"/>
                <a:ea typeface="+mj-ea"/>
                <a:cs typeface="+mj-cs"/>
              </a:rPr>
              <a:t> </a:t>
            </a:r>
            <a:r>
              <a:rPr lang="tr-TR" sz="2200" dirty="0" err="1">
                <a:latin typeface="Calibri" panose="020F0502020204030204" pitchFamily="34" charset="0"/>
                <a:ea typeface="+mj-ea"/>
                <a:cs typeface="+mj-cs"/>
              </a:rPr>
              <a:t>pool</a:t>
            </a:r>
            <a:r>
              <a:rPr lang="tr-TR" sz="2200" dirty="0">
                <a:latin typeface="Calibri" panose="020F0502020204030204" pitchFamily="34" charset="0"/>
                <a:ea typeface="+mj-ea"/>
                <a:cs typeface="+mj-cs"/>
              </a:rPr>
              <a:t> içinde tutulur</a:t>
            </a:r>
            <a:r>
              <a:rPr lang="tr-TR" sz="2200" dirty="0" smtClean="0">
                <a:latin typeface="Calibri" panose="020F0502020204030204" pitchFamily="34" charset="0"/>
                <a:ea typeface="+mj-ea"/>
                <a:cs typeface="+mj-cs"/>
              </a:rPr>
              <a:t>.</a:t>
            </a:r>
            <a:endParaRPr lang="tr-TR" sz="2200" dirty="0">
              <a:latin typeface="Calibri" panose="020F0502020204030204" pitchFamily="34" charset="0"/>
              <a:ea typeface="+mj-ea"/>
              <a:cs typeface="+mj-cs"/>
            </a:endParaRPr>
          </a:p>
          <a:p>
            <a:endParaRPr lang="tr-TR" dirty="0"/>
          </a:p>
        </p:txBody>
      </p:sp>
      <p:pic>
        <p:nvPicPr>
          <p:cNvPr id="5" name="Resim 4">
            <a:extLst>
              <a:ext uri="{FF2B5EF4-FFF2-40B4-BE49-F238E27FC236}">
                <a16:creationId xmlns:a16="http://schemas.microsoft.com/office/drawing/2014/main" id="{A0E5ED33-DE13-4DC2-9377-1C13B50764E1}"/>
              </a:ext>
            </a:extLst>
          </p:cNvPr>
          <p:cNvPicPr>
            <a:picLocks noChangeAspect="1"/>
          </p:cNvPicPr>
          <p:nvPr/>
        </p:nvPicPr>
        <p:blipFill>
          <a:blip r:embed="rId2"/>
          <a:stretch>
            <a:fillRect/>
          </a:stretch>
        </p:blipFill>
        <p:spPr>
          <a:xfrm>
            <a:off x="7383954" y="3801615"/>
            <a:ext cx="1652272" cy="2637281"/>
          </a:xfrm>
          <a:prstGeom prst="rect">
            <a:avLst/>
          </a:prstGeom>
        </p:spPr>
      </p:pic>
    </p:spTree>
    <p:extLst>
      <p:ext uri="{BB962C8B-B14F-4D97-AF65-F5344CB8AC3E}">
        <p14:creationId xmlns:p14="http://schemas.microsoft.com/office/powerpoint/2010/main" val="7934917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B03DAA-FBDE-4419-89DB-D4C8E335D1DC}"/>
              </a:ext>
            </a:extLst>
          </p:cNvPr>
          <p:cNvSpPr>
            <a:spLocks noGrp="1"/>
          </p:cNvSpPr>
          <p:nvPr>
            <p:ph type="title"/>
          </p:nvPr>
        </p:nvSpPr>
        <p:spPr/>
        <p:txBody>
          <a:bodyPr/>
          <a:lstStyle/>
          <a:p>
            <a:r>
              <a:rPr lang="tr-TR" dirty="0">
                <a:latin typeface="Calibri" panose="020F0502020204030204" pitchFamily="34" charset="0"/>
              </a:rPr>
              <a:t>İşletim sistemi yapısı</a:t>
            </a:r>
            <a:endParaRPr lang="tr-TR" dirty="0"/>
          </a:p>
        </p:txBody>
      </p:sp>
      <p:sp>
        <p:nvSpPr>
          <p:cNvPr id="3" name="İçerik Yer Tutucusu 2">
            <a:extLst>
              <a:ext uri="{FF2B5EF4-FFF2-40B4-BE49-F238E27FC236}">
                <a16:creationId xmlns:a16="http://schemas.microsoft.com/office/drawing/2014/main" id="{11B074D9-23F3-424D-9DA6-E584122D51C6}"/>
              </a:ext>
            </a:extLst>
          </p:cNvPr>
          <p:cNvSpPr>
            <a:spLocks noGrp="1"/>
          </p:cNvSpPr>
          <p:nvPr>
            <p:ph idx="1"/>
          </p:nvPr>
        </p:nvSpPr>
        <p:spPr/>
        <p:txBody>
          <a:bodyPr>
            <a:normAutofit fontScale="25000" lnSpcReduction="20000"/>
          </a:bodyPr>
          <a:lstStyle/>
          <a:p>
            <a:pPr algn="just"/>
            <a:r>
              <a:rPr lang="tr-TR" sz="8000" dirty="0" err="1">
                <a:latin typeface="Calibri" panose="020F0502020204030204" pitchFamily="34" charset="0"/>
                <a:ea typeface="+mj-ea"/>
                <a:cs typeface="+mj-cs"/>
              </a:rPr>
              <a:t>Multiprogramming</a:t>
            </a:r>
            <a:r>
              <a:rPr lang="tr-TR" sz="8000" dirty="0">
                <a:latin typeface="Calibri" panose="020F0502020204030204" pitchFamily="34" charset="0"/>
                <a:ea typeface="+mj-ea"/>
                <a:cs typeface="+mj-cs"/>
              </a:rPr>
              <a:t> işletim sistemi bir işi alır ve çalıştırmaya başlar.</a:t>
            </a:r>
          </a:p>
          <a:p>
            <a:pPr algn="just"/>
            <a:r>
              <a:rPr lang="tr-TR" sz="8000" dirty="0">
                <a:latin typeface="Calibri" panose="020F0502020204030204" pitchFamily="34" charset="0"/>
                <a:ea typeface="+mj-ea"/>
                <a:cs typeface="+mj-cs"/>
              </a:rPr>
              <a:t>Çalışan işte bekleme olduğunda başka bir işe geçiş yaparak çalışmaya devam eder.</a:t>
            </a:r>
          </a:p>
          <a:p>
            <a:pPr algn="just"/>
            <a:r>
              <a:rPr lang="tr-TR" sz="8000" dirty="0">
                <a:latin typeface="Calibri" panose="020F0502020204030204" pitchFamily="34" charset="0"/>
                <a:ea typeface="+mj-ea"/>
                <a:cs typeface="+mj-cs"/>
              </a:rPr>
              <a:t>Multitasking (time </a:t>
            </a:r>
            <a:r>
              <a:rPr lang="tr-TR" sz="8000" dirty="0" err="1">
                <a:latin typeface="Calibri" panose="020F0502020204030204" pitchFamily="34" charset="0"/>
                <a:ea typeface="+mj-ea"/>
                <a:cs typeface="+mj-cs"/>
              </a:rPr>
              <a:t>sharing</a:t>
            </a:r>
            <a:r>
              <a:rPr lang="tr-TR" sz="8000" dirty="0">
                <a:latin typeface="Calibri" panose="020F0502020204030204" pitchFamily="34" charset="0"/>
                <a:ea typeface="+mj-ea"/>
                <a:cs typeface="+mj-cs"/>
              </a:rPr>
              <a:t>) işletim sistemlerinde CPU işler arasında çok hızlı geçişler yapar. (Geçiş için işte bekleme oluşması gerekli değildir.)</a:t>
            </a:r>
          </a:p>
          <a:p>
            <a:pPr algn="just"/>
            <a:r>
              <a:rPr lang="tr-TR" sz="8000" dirty="0">
                <a:latin typeface="Calibri" panose="020F0502020204030204" pitchFamily="34" charset="0"/>
                <a:ea typeface="+mj-ea"/>
                <a:cs typeface="+mj-cs"/>
              </a:rPr>
              <a:t>Multitasking işletim sistemlerinde kullanıcı herhangi bir iş ile etkileşime geçebilir. Tepki süresinin çok kısa olması gereklidir!</a:t>
            </a:r>
          </a:p>
          <a:p>
            <a:pPr algn="just"/>
            <a:r>
              <a:rPr lang="tr-TR" sz="8000" dirty="0">
                <a:latin typeface="Calibri" panose="020F0502020204030204" pitchFamily="34" charset="0"/>
                <a:ea typeface="+mj-ea"/>
                <a:cs typeface="+mj-cs"/>
              </a:rPr>
              <a:t>Hafızaya yüklenen ve çalıştırılmakta olan programa </a:t>
            </a:r>
            <a:r>
              <a:rPr lang="tr-TR" sz="8000" dirty="0" err="1">
                <a:latin typeface="Calibri" panose="020F0502020204030204" pitchFamily="34" charset="0"/>
                <a:ea typeface="+mj-ea"/>
                <a:cs typeface="+mj-cs"/>
              </a:rPr>
              <a:t>process</a:t>
            </a:r>
            <a:r>
              <a:rPr lang="tr-TR" sz="8000" dirty="0">
                <a:latin typeface="Calibri" panose="020F0502020204030204" pitchFamily="34" charset="0"/>
                <a:ea typeface="+mj-ea"/>
                <a:cs typeface="+mj-cs"/>
              </a:rPr>
              <a:t> denilir.</a:t>
            </a:r>
          </a:p>
          <a:p>
            <a:pPr algn="just"/>
            <a:r>
              <a:rPr lang="tr-TR" sz="8000" dirty="0">
                <a:latin typeface="Calibri" panose="020F0502020204030204" pitchFamily="34" charset="0"/>
                <a:ea typeface="+mj-ea"/>
                <a:cs typeface="+mj-cs"/>
              </a:rPr>
              <a:t>Eğer hafızada ayrılan yerden daha çok sayıda iş hafızaya alınmak için hazır ise, hafızaya alınacak olanı seçmeye </a:t>
            </a:r>
            <a:r>
              <a:rPr lang="tr-TR" sz="8000" dirty="0" err="1">
                <a:latin typeface="Calibri" panose="020F0502020204030204" pitchFamily="34" charset="0"/>
                <a:ea typeface="+mj-ea"/>
                <a:cs typeface="+mj-cs"/>
              </a:rPr>
              <a:t>job</a:t>
            </a:r>
            <a:r>
              <a:rPr lang="tr-TR" sz="8000" dirty="0">
                <a:latin typeface="Calibri" panose="020F0502020204030204" pitchFamily="34" charset="0"/>
                <a:ea typeface="+mj-ea"/>
                <a:cs typeface="+mj-cs"/>
              </a:rPr>
              <a:t> </a:t>
            </a:r>
            <a:r>
              <a:rPr lang="tr-TR" sz="8000" dirty="0" err="1">
                <a:latin typeface="Calibri" panose="020F0502020204030204" pitchFamily="34" charset="0"/>
                <a:ea typeface="+mj-ea"/>
                <a:cs typeface="+mj-cs"/>
              </a:rPr>
              <a:t>scheduling</a:t>
            </a:r>
            <a:r>
              <a:rPr lang="tr-TR" sz="8000" dirty="0">
                <a:latin typeface="Calibri" panose="020F0502020204030204" pitchFamily="34" charset="0"/>
                <a:ea typeface="+mj-ea"/>
                <a:cs typeface="+mj-cs"/>
              </a:rPr>
              <a:t> denir.</a:t>
            </a:r>
          </a:p>
          <a:p>
            <a:pPr algn="just"/>
            <a:r>
              <a:rPr lang="tr-TR" sz="8000" dirty="0">
                <a:latin typeface="Calibri" panose="020F0502020204030204" pitchFamily="34" charset="0"/>
                <a:ea typeface="+mj-ea"/>
                <a:cs typeface="+mj-cs"/>
              </a:rPr>
              <a:t>Aynı anda hafızada birden fazla iş hazır ise, hangisinin ilk önce çalışacağına karar vermeye CPU </a:t>
            </a:r>
            <a:r>
              <a:rPr lang="tr-TR" sz="8000" dirty="0" err="1">
                <a:latin typeface="Calibri" panose="020F0502020204030204" pitchFamily="34" charset="0"/>
                <a:ea typeface="+mj-ea"/>
                <a:cs typeface="+mj-cs"/>
              </a:rPr>
              <a:t>scheduling</a:t>
            </a:r>
            <a:r>
              <a:rPr lang="tr-TR" sz="8000" dirty="0">
                <a:latin typeface="Calibri" panose="020F0502020204030204" pitchFamily="34" charset="0"/>
                <a:ea typeface="+mj-ea"/>
                <a:cs typeface="+mj-cs"/>
              </a:rPr>
              <a:t> denilmektedir.</a:t>
            </a:r>
          </a:p>
          <a:p>
            <a:endParaRPr lang="tr-TR" dirty="0"/>
          </a:p>
        </p:txBody>
      </p:sp>
    </p:spTree>
    <p:extLst>
      <p:ext uri="{BB962C8B-B14F-4D97-AF65-F5344CB8AC3E}">
        <p14:creationId xmlns:p14="http://schemas.microsoft.com/office/powerpoint/2010/main" val="3149164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Tarihçesi</a:t>
            </a:r>
            <a:endParaRPr lang="tr-TR" dirty="0"/>
          </a:p>
        </p:txBody>
      </p:sp>
      <p:pic>
        <p:nvPicPr>
          <p:cNvPr id="4" name="İçerik Yer Tutucusu 3"/>
          <p:cNvPicPr>
            <a:picLocks noGrp="1" noChangeAspect="1"/>
          </p:cNvPicPr>
          <p:nvPr>
            <p:ph idx="1"/>
          </p:nvPr>
        </p:nvPicPr>
        <p:blipFill>
          <a:blip r:embed="rId2"/>
          <a:stretch>
            <a:fillRect/>
          </a:stretch>
        </p:blipFill>
        <p:spPr>
          <a:xfrm>
            <a:off x="1690031" y="2245360"/>
            <a:ext cx="7130400" cy="3598863"/>
          </a:xfrm>
          <a:prstGeom prst="rect">
            <a:avLst/>
          </a:prstGeom>
        </p:spPr>
      </p:pic>
    </p:spTree>
    <p:extLst>
      <p:ext uri="{BB962C8B-B14F-4D97-AF65-F5344CB8AC3E}">
        <p14:creationId xmlns:p14="http://schemas.microsoft.com/office/powerpoint/2010/main" val="36603596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DED54F8-1EEC-4A76-81F3-F9293A040637}"/>
              </a:ext>
            </a:extLst>
          </p:cNvPr>
          <p:cNvSpPr>
            <a:spLocks noGrp="1"/>
          </p:cNvSpPr>
          <p:nvPr>
            <p:ph type="title"/>
          </p:nvPr>
        </p:nvSpPr>
        <p:spPr/>
        <p:txBody>
          <a:bodyPr/>
          <a:lstStyle/>
          <a:p>
            <a:r>
              <a:rPr lang="tr-TR" dirty="0">
                <a:latin typeface="Calibri" panose="020F0502020204030204" pitchFamily="34" charset="0"/>
              </a:rPr>
              <a:t>İşletim sistemi işlemleri</a:t>
            </a:r>
          </a:p>
        </p:txBody>
      </p:sp>
      <p:sp>
        <p:nvSpPr>
          <p:cNvPr id="3" name="İçerik Yer Tutucusu 2">
            <a:extLst>
              <a:ext uri="{FF2B5EF4-FFF2-40B4-BE49-F238E27FC236}">
                <a16:creationId xmlns:a16="http://schemas.microsoft.com/office/drawing/2014/main" id="{0EE27D85-8A8C-4190-BCF2-FE89FC8F04FC}"/>
              </a:ext>
            </a:extLst>
          </p:cNvPr>
          <p:cNvSpPr>
            <a:spLocks noGrp="1"/>
          </p:cNvSpPr>
          <p:nvPr>
            <p:ph idx="1"/>
          </p:nvPr>
        </p:nvSpPr>
        <p:spPr/>
        <p:txBody>
          <a:bodyPr>
            <a:normAutofit fontScale="55000" lnSpcReduction="20000"/>
          </a:bodyPr>
          <a:lstStyle/>
          <a:p>
            <a:pPr algn="just"/>
            <a:r>
              <a:rPr lang="tr-TR" sz="3600" dirty="0">
                <a:latin typeface="Calibri" panose="020F0502020204030204" pitchFamily="34" charset="0"/>
                <a:ea typeface="+mj-ea"/>
                <a:cs typeface="+mj-cs"/>
              </a:rPr>
              <a:t>Modern işletim sistemleri, </a:t>
            </a:r>
            <a:r>
              <a:rPr lang="tr-TR" sz="3600" dirty="0" smtClean="0">
                <a:latin typeface="Calibri" panose="020F0502020204030204" pitchFamily="34" charset="0"/>
                <a:ea typeface="+mj-ea"/>
                <a:cs typeface="+mj-cs"/>
              </a:rPr>
              <a:t>kesmelerle </a:t>
            </a:r>
            <a:r>
              <a:rPr lang="tr-TR" sz="3600" dirty="0">
                <a:latin typeface="Calibri" panose="020F0502020204030204" pitchFamily="34" charset="0"/>
                <a:ea typeface="+mj-ea"/>
                <a:cs typeface="+mj-cs"/>
              </a:rPr>
              <a:t>yönetilirler (</a:t>
            </a:r>
            <a:r>
              <a:rPr lang="tr-TR" sz="3600" dirty="0" err="1">
                <a:latin typeface="Calibri" panose="020F0502020204030204" pitchFamily="34" charset="0"/>
                <a:ea typeface="+mj-ea"/>
                <a:cs typeface="+mj-cs"/>
              </a:rPr>
              <a:t>interrupt</a:t>
            </a:r>
            <a:r>
              <a:rPr lang="tr-TR" sz="3600" dirty="0">
                <a:latin typeface="Calibri" panose="020F0502020204030204" pitchFamily="34" charset="0"/>
                <a:ea typeface="+mj-ea"/>
                <a:cs typeface="+mj-cs"/>
              </a:rPr>
              <a:t> </a:t>
            </a:r>
            <a:r>
              <a:rPr lang="tr-TR" sz="3600" dirty="0" err="1">
                <a:latin typeface="Calibri" panose="020F0502020204030204" pitchFamily="34" charset="0"/>
                <a:ea typeface="+mj-ea"/>
                <a:cs typeface="+mj-cs"/>
              </a:rPr>
              <a:t>driven</a:t>
            </a:r>
            <a:r>
              <a:rPr lang="tr-TR" sz="3600" dirty="0">
                <a:latin typeface="Calibri" panose="020F0502020204030204" pitchFamily="34" charset="0"/>
                <a:ea typeface="+mj-ea"/>
                <a:cs typeface="+mj-cs"/>
              </a:rPr>
              <a:t>).</a:t>
            </a:r>
          </a:p>
          <a:p>
            <a:pPr algn="just"/>
            <a:r>
              <a:rPr lang="tr-TR" sz="3600" dirty="0">
                <a:latin typeface="Calibri" panose="020F0502020204030204" pitchFamily="34" charset="0"/>
                <a:ea typeface="+mj-ea"/>
                <a:cs typeface="+mj-cs"/>
              </a:rPr>
              <a:t>Eğer çalışan </a:t>
            </a:r>
            <a:r>
              <a:rPr lang="tr-TR" sz="3600" dirty="0" err="1">
                <a:latin typeface="Calibri" panose="020F0502020204030204" pitchFamily="34" charset="0"/>
                <a:ea typeface="+mj-ea"/>
                <a:cs typeface="+mj-cs"/>
              </a:rPr>
              <a:t>process</a:t>
            </a:r>
            <a:r>
              <a:rPr lang="tr-TR" sz="3600" dirty="0">
                <a:latin typeface="Calibri" panose="020F0502020204030204" pitchFamily="34" charset="0"/>
                <a:ea typeface="+mj-ea"/>
                <a:cs typeface="+mj-cs"/>
              </a:rPr>
              <a:t> yoksa, hiçbir I/O cihazı servis sağlamıyorsa, kullanıcılardan etkileşim yoksa, işletim sistemi bekleme durumundadır ve hiçbir iş yapmaz.</a:t>
            </a:r>
          </a:p>
          <a:p>
            <a:pPr algn="just"/>
            <a:r>
              <a:rPr lang="tr-TR" sz="3600" dirty="0">
                <a:latin typeface="Calibri" panose="020F0502020204030204" pitchFamily="34" charset="0"/>
                <a:ea typeface="+mj-ea"/>
                <a:cs typeface="+mj-cs"/>
              </a:rPr>
              <a:t>Bir trap (veya </a:t>
            </a:r>
            <a:r>
              <a:rPr lang="tr-TR" sz="3600" dirty="0" err="1">
                <a:latin typeface="Calibri" panose="020F0502020204030204" pitchFamily="34" charset="0"/>
                <a:ea typeface="+mj-ea"/>
                <a:cs typeface="+mj-cs"/>
              </a:rPr>
              <a:t>exception</a:t>
            </a:r>
            <a:r>
              <a:rPr lang="tr-TR" sz="3600" dirty="0">
                <a:latin typeface="Calibri" panose="020F0502020204030204" pitchFamily="34" charset="0"/>
                <a:ea typeface="+mj-ea"/>
                <a:cs typeface="+mj-cs"/>
              </a:rPr>
              <a:t>), yazılım tarafından üretilen </a:t>
            </a:r>
            <a:r>
              <a:rPr lang="tr-TR" sz="3600" dirty="0" err="1">
                <a:latin typeface="Calibri" panose="020F0502020204030204" pitchFamily="34" charset="0"/>
                <a:ea typeface="+mj-ea"/>
                <a:cs typeface="+mj-cs"/>
              </a:rPr>
              <a:t>interrupt’tır</a:t>
            </a:r>
            <a:r>
              <a:rPr lang="tr-TR" sz="3600" dirty="0">
                <a:latin typeface="Calibri" panose="020F0502020204030204" pitchFamily="34" charset="0"/>
                <a:ea typeface="+mj-ea"/>
                <a:cs typeface="+mj-cs"/>
              </a:rPr>
              <a:t> ve işletim sisteminin iş gerçekleştirmesini sağlar.</a:t>
            </a:r>
          </a:p>
          <a:p>
            <a:pPr algn="just"/>
            <a:r>
              <a:rPr lang="tr-TR" sz="3600" dirty="0">
                <a:latin typeface="Calibri" panose="020F0502020204030204" pitchFamily="34" charset="0"/>
                <a:ea typeface="+mj-ea"/>
                <a:cs typeface="+mj-cs"/>
              </a:rPr>
              <a:t>Bir işletim sisteminde çalışan programlardan birisi hata ürettiğinde sadece o programın etkilenmesi istenir.</a:t>
            </a:r>
          </a:p>
          <a:p>
            <a:pPr algn="just"/>
            <a:r>
              <a:rPr lang="tr-TR" sz="3600" dirty="0">
                <a:latin typeface="Calibri" panose="020F0502020204030204" pitchFamily="34" charset="0"/>
                <a:ea typeface="+mj-ea"/>
                <a:cs typeface="+mj-cs"/>
              </a:rPr>
              <a:t>Ancak, bazı durumlarda diğer programların çalışma hızı etkilenebilir, verileri değişebilir veya işletim sisteminin kendisi bile çalışmaz hale gelebilir.</a:t>
            </a:r>
          </a:p>
          <a:p>
            <a:pPr algn="just"/>
            <a:r>
              <a:rPr lang="tr-TR" sz="3600" dirty="0">
                <a:latin typeface="Calibri" panose="020F0502020204030204" pitchFamily="34" charset="0"/>
                <a:ea typeface="+mj-ea"/>
                <a:cs typeface="+mj-cs"/>
              </a:rPr>
              <a:t>İyi tasarlanmış işletim sistemleri bu şekilde hatalı programların (</a:t>
            </a:r>
            <a:r>
              <a:rPr lang="tr-TR" sz="3600" dirty="0" err="1">
                <a:latin typeface="Calibri" panose="020F0502020204030204" pitchFamily="34" charset="0"/>
                <a:ea typeface="+mj-ea"/>
                <a:cs typeface="+mj-cs"/>
              </a:rPr>
              <a:t>malicious</a:t>
            </a:r>
            <a:r>
              <a:rPr lang="tr-TR" sz="3600" dirty="0">
                <a:latin typeface="Calibri" panose="020F0502020204030204" pitchFamily="34" charset="0"/>
                <a:ea typeface="+mj-ea"/>
                <a:cs typeface="+mj-cs"/>
              </a:rPr>
              <a:t>) diğerlerini etkilemesini engeller.</a:t>
            </a:r>
          </a:p>
          <a:p>
            <a:endParaRPr lang="tr-TR" dirty="0"/>
          </a:p>
        </p:txBody>
      </p:sp>
    </p:spTree>
    <p:extLst>
      <p:ext uri="{BB962C8B-B14F-4D97-AF65-F5344CB8AC3E}">
        <p14:creationId xmlns:p14="http://schemas.microsoft.com/office/powerpoint/2010/main" val="19253320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AED4392-D2B4-40DD-9B85-E48462C1E38D}"/>
              </a:ext>
            </a:extLst>
          </p:cNvPr>
          <p:cNvSpPr>
            <a:spLocks noGrp="1"/>
          </p:cNvSpPr>
          <p:nvPr>
            <p:ph type="title"/>
          </p:nvPr>
        </p:nvSpPr>
        <p:spPr/>
        <p:txBody>
          <a:bodyPr/>
          <a:lstStyle/>
          <a:p>
            <a:r>
              <a:rPr lang="tr-TR" sz="3600" dirty="0">
                <a:latin typeface="Calibri" panose="020F0502020204030204" pitchFamily="34" charset="0"/>
              </a:rPr>
              <a:t>İşletim sistemi işlemleri</a:t>
            </a:r>
            <a:endParaRPr lang="tr-TR" dirty="0"/>
          </a:p>
        </p:txBody>
      </p:sp>
      <p:sp>
        <p:nvSpPr>
          <p:cNvPr id="3" name="İçerik Yer Tutucusu 2">
            <a:extLst>
              <a:ext uri="{FF2B5EF4-FFF2-40B4-BE49-F238E27FC236}">
                <a16:creationId xmlns:a16="http://schemas.microsoft.com/office/drawing/2014/main" id="{FF2FC278-83F6-441F-9C32-8DEDFA8CE8FC}"/>
              </a:ext>
            </a:extLst>
          </p:cNvPr>
          <p:cNvSpPr>
            <a:spLocks noGrp="1"/>
          </p:cNvSpPr>
          <p:nvPr>
            <p:ph idx="1"/>
          </p:nvPr>
        </p:nvSpPr>
        <p:spPr/>
        <p:txBody>
          <a:bodyPr>
            <a:normAutofit/>
          </a:bodyPr>
          <a:lstStyle/>
          <a:p>
            <a:pPr marL="0" indent="0" algn="just">
              <a:buNone/>
            </a:pPr>
            <a:r>
              <a:rPr lang="es-ES" sz="2000" dirty="0">
                <a:latin typeface="Calibri" panose="020F0502020204030204" pitchFamily="34" charset="0"/>
                <a:ea typeface="+mj-ea"/>
                <a:cs typeface="+mj-cs"/>
              </a:rPr>
              <a:t>Dual mode ve multimode işlem</a:t>
            </a:r>
          </a:p>
          <a:p>
            <a:pPr algn="just"/>
            <a:r>
              <a:rPr lang="tr-TR" sz="2000" dirty="0">
                <a:latin typeface="Calibri" panose="020F0502020204030204" pitchFamily="34" charset="0"/>
                <a:ea typeface="+mj-ea"/>
                <a:cs typeface="+mj-cs"/>
              </a:rPr>
              <a:t>İşletim sisteminin doğru çalışmasını sağlamak için, işletim sistemi kodu ile kullanıcı programının kodunun ayırt edilmesi gereklidir.</a:t>
            </a:r>
          </a:p>
          <a:p>
            <a:pPr algn="just"/>
            <a:r>
              <a:rPr lang="tr-TR" sz="2000" dirty="0" err="1">
                <a:latin typeface="Calibri" panose="020F0502020204030204" pitchFamily="34" charset="0"/>
                <a:ea typeface="+mj-ea"/>
                <a:cs typeface="+mj-cs"/>
              </a:rPr>
              <a:t>Mode</a:t>
            </a:r>
            <a:r>
              <a:rPr lang="tr-TR" sz="2000" dirty="0">
                <a:latin typeface="Calibri" panose="020F0502020204030204" pitchFamily="34" charset="0"/>
                <a:ea typeface="+mj-ea"/>
                <a:cs typeface="+mj-cs"/>
              </a:rPr>
              <a:t> biti kullanılarak, kullanıcı </a:t>
            </a:r>
            <a:r>
              <a:rPr lang="tr-TR" sz="2000" dirty="0" err="1">
                <a:latin typeface="Calibri" panose="020F0502020204030204" pitchFamily="34" charset="0"/>
                <a:ea typeface="+mj-ea"/>
                <a:cs typeface="+mj-cs"/>
              </a:rPr>
              <a:t>modu</a:t>
            </a:r>
            <a:r>
              <a:rPr lang="tr-TR" sz="2000" dirty="0">
                <a:latin typeface="Calibri" panose="020F0502020204030204" pitchFamily="34" charset="0"/>
                <a:ea typeface="+mj-ea"/>
                <a:cs typeface="+mj-cs"/>
              </a:rPr>
              <a:t> (</a:t>
            </a:r>
            <a:r>
              <a:rPr lang="tr-TR" sz="2000" dirty="0" err="1">
                <a:latin typeface="Calibri" panose="020F0502020204030204" pitchFamily="34" charset="0"/>
                <a:ea typeface="+mj-ea"/>
                <a:cs typeface="+mj-cs"/>
              </a:rPr>
              <a:t>user</a:t>
            </a:r>
            <a:r>
              <a:rPr lang="tr-TR" sz="2000" dirty="0">
                <a:latin typeface="Calibri" panose="020F0502020204030204" pitchFamily="34" charset="0"/>
                <a:ea typeface="+mj-ea"/>
                <a:cs typeface="+mj-cs"/>
              </a:rPr>
              <a:t> </a:t>
            </a:r>
            <a:r>
              <a:rPr lang="tr-TR" sz="2000" dirty="0" err="1">
                <a:latin typeface="Calibri" panose="020F0502020204030204" pitchFamily="34" charset="0"/>
                <a:ea typeface="+mj-ea"/>
                <a:cs typeface="+mj-cs"/>
              </a:rPr>
              <a:t>mode</a:t>
            </a:r>
            <a:r>
              <a:rPr lang="tr-TR" sz="2000" dirty="0">
                <a:latin typeface="Calibri" panose="020F0502020204030204" pitchFamily="34" charset="0"/>
                <a:ea typeface="+mj-ea"/>
                <a:cs typeface="+mj-cs"/>
              </a:rPr>
              <a:t> = 1) ve </a:t>
            </a:r>
            <a:r>
              <a:rPr lang="tr-TR" sz="2000" dirty="0" err="1">
                <a:latin typeface="Calibri" panose="020F0502020204030204" pitchFamily="34" charset="0"/>
                <a:ea typeface="+mj-ea"/>
                <a:cs typeface="+mj-cs"/>
              </a:rPr>
              <a:t>kernel</a:t>
            </a:r>
            <a:r>
              <a:rPr lang="tr-TR" sz="2000" dirty="0">
                <a:latin typeface="Calibri" panose="020F0502020204030204" pitchFamily="34" charset="0"/>
                <a:ea typeface="+mj-ea"/>
                <a:cs typeface="+mj-cs"/>
              </a:rPr>
              <a:t> </a:t>
            </a:r>
            <a:r>
              <a:rPr lang="tr-TR" sz="2000" dirty="0" err="1">
                <a:latin typeface="Calibri" panose="020F0502020204030204" pitchFamily="34" charset="0"/>
                <a:ea typeface="+mj-ea"/>
                <a:cs typeface="+mj-cs"/>
              </a:rPr>
              <a:t>modu</a:t>
            </a:r>
            <a:r>
              <a:rPr lang="tr-TR" sz="2000" dirty="0">
                <a:latin typeface="Calibri" panose="020F0502020204030204" pitchFamily="34" charset="0"/>
                <a:ea typeface="+mj-ea"/>
                <a:cs typeface="+mj-cs"/>
              </a:rPr>
              <a:t> (</a:t>
            </a:r>
            <a:r>
              <a:rPr lang="tr-TR" sz="2000" dirty="0" err="1">
                <a:latin typeface="Calibri" panose="020F0502020204030204" pitchFamily="34" charset="0"/>
                <a:ea typeface="+mj-ea"/>
                <a:cs typeface="+mj-cs"/>
              </a:rPr>
              <a:t>supervisor</a:t>
            </a:r>
            <a:r>
              <a:rPr lang="tr-TR" sz="2000" dirty="0">
                <a:latin typeface="Calibri" panose="020F0502020204030204" pitchFamily="34" charset="0"/>
                <a:ea typeface="+mj-ea"/>
                <a:cs typeface="+mj-cs"/>
              </a:rPr>
              <a:t>, </a:t>
            </a:r>
            <a:r>
              <a:rPr lang="tr-TR" sz="2000" dirty="0" err="1" smtClean="0">
                <a:latin typeface="Calibri" panose="020F0502020204030204" pitchFamily="34" charset="0"/>
                <a:ea typeface="+mj-ea"/>
                <a:cs typeface="+mj-cs"/>
              </a:rPr>
              <a:t>system</a:t>
            </a:r>
            <a:r>
              <a:rPr lang="tr-TR" sz="2000" dirty="0" smtClean="0">
                <a:latin typeface="Calibri" panose="020F0502020204030204" pitchFamily="34" charset="0"/>
                <a:ea typeface="+mj-ea"/>
                <a:cs typeface="+mj-cs"/>
              </a:rPr>
              <a:t>) </a:t>
            </a:r>
            <a:r>
              <a:rPr lang="tr-TR" sz="2000" dirty="0">
                <a:latin typeface="Calibri" panose="020F0502020204030204" pitchFamily="34" charset="0"/>
                <a:ea typeface="+mj-ea"/>
                <a:cs typeface="+mj-cs"/>
              </a:rPr>
              <a:t>ayrımı (</a:t>
            </a:r>
            <a:r>
              <a:rPr lang="tr-TR" sz="2000" dirty="0" err="1">
                <a:latin typeface="Calibri" panose="020F0502020204030204" pitchFamily="34" charset="0"/>
                <a:ea typeface="+mj-ea"/>
                <a:cs typeface="+mj-cs"/>
              </a:rPr>
              <a:t>dual</a:t>
            </a:r>
            <a:r>
              <a:rPr lang="tr-TR" sz="2000" dirty="0">
                <a:latin typeface="Calibri" panose="020F0502020204030204" pitchFamily="34" charset="0"/>
                <a:ea typeface="+mj-ea"/>
                <a:cs typeface="+mj-cs"/>
              </a:rPr>
              <a:t> </a:t>
            </a:r>
            <a:r>
              <a:rPr lang="tr-TR" sz="2000" dirty="0" err="1">
                <a:latin typeface="Calibri" panose="020F0502020204030204" pitchFamily="34" charset="0"/>
                <a:ea typeface="+mj-ea"/>
                <a:cs typeface="+mj-cs"/>
              </a:rPr>
              <a:t>mode</a:t>
            </a:r>
            <a:r>
              <a:rPr lang="tr-TR" sz="2000" dirty="0">
                <a:latin typeface="Calibri" panose="020F0502020204030204" pitchFamily="34" charset="0"/>
                <a:ea typeface="+mj-ea"/>
                <a:cs typeface="+mj-cs"/>
              </a:rPr>
              <a:t>) yapabilirler.</a:t>
            </a:r>
          </a:p>
          <a:p>
            <a:pPr algn="just"/>
            <a:r>
              <a:rPr lang="tr-TR" sz="2000" dirty="0">
                <a:latin typeface="Calibri" panose="020F0502020204030204" pitchFamily="34" charset="0"/>
                <a:ea typeface="+mj-ea"/>
                <a:cs typeface="+mj-cs"/>
              </a:rPr>
              <a:t>Sistem </a:t>
            </a:r>
            <a:r>
              <a:rPr lang="tr-TR" sz="2000" dirty="0" err="1">
                <a:latin typeface="Calibri" panose="020F0502020204030204" pitchFamily="34" charset="0"/>
                <a:ea typeface="+mj-ea"/>
                <a:cs typeface="+mj-cs"/>
              </a:rPr>
              <a:t>boot</a:t>
            </a:r>
            <a:r>
              <a:rPr lang="tr-TR" sz="2000" dirty="0">
                <a:latin typeface="Calibri" panose="020F0502020204030204" pitchFamily="34" charset="0"/>
                <a:ea typeface="+mj-ea"/>
                <a:cs typeface="+mj-cs"/>
              </a:rPr>
              <a:t> edildiğinde </a:t>
            </a:r>
            <a:r>
              <a:rPr lang="tr-TR" sz="2000" dirty="0" err="1">
                <a:latin typeface="Calibri" panose="020F0502020204030204" pitchFamily="34" charset="0"/>
                <a:ea typeface="+mj-ea"/>
                <a:cs typeface="+mj-cs"/>
              </a:rPr>
              <a:t>kernel</a:t>
            </a:r>
            <a:r>
              <a:rPr lang="tr-TR" sz="2000" dirty="0">
                <a:latin typeface="Calibri" panose="020F0502020204030204" pitchFamily="34" charset="0"/>
                <a:ea typeface="+mj-ea"/>
                <a:cs typeface="+mj-cs"/>
              </a:rPr>
              <a:t> </a:t>
            </a:r>
            <a:r>
              <a:rPr lang="tr-TR" sz="2000" dirty="0" err="1">
                <a:latin typeface="Calibri" panose="020F0502020204030204" pitchFamily="34" charset="0"/>
                <a:ea typeface="+mj-ea"/>
                <a:cs typeface="+mj-cs"/>
              </a:rPr>
              <a:t>moddadır</a:t>
            </a:r>
            <a:r>
              <a:rPr lang="tr-TR" sz="2000" dirty="0">
                <a:latin typeface="Calibri" panose="020F0502020204030204" pitchFamily="34" charset="0"/>
                <a:ea typeface="+mj-ea"/>
                <a:cs typeface="+mj-cs"/>
              </a:rPr>
              <a:t> ve uygulama programı çalışmaya başlayınca </a:t>
            </a:r>
            <a:r>
              <a:rPr lang="tr-TR" sz="2000" dirty="0" err="1">
                <a:latin typeface="Calibri" panose="020F0502020204030204" pitchFamily="34" charset="0"/>
                <a:ea typeface="+mj-ea"/>
                <a:cs typeface="+mj-cs"/>
              </a:rPr>
              <a:t>user</a:t>
            </a:r>
            <a:r>
              <a:rPr lang="tr-TR" sz="2000" dirty="0">
                <a:latin typeface="Calibri" panose="020F0502020204030204" pitchFamily="34" charset="0"/>
                <a:ea typeface="+mj-ea"/>
                <a:cs typeface="+mj-cs"/>
              </a:rPr>
              <a:t> moda geçer.</a:t>
            </a:r>
          </a:p>
          <a:p>
            <a:pPr algn="just"/>
            <a:r>
              <a:rPr lang="tr-TR" sz="2000" dirty="0">
                <a:latin typeface="Calibri" panose="020F0502020204030204" pitchFamily="34" charset="0"/>
                <a:ea typeface="+mj-ea"/>
                <a:cs typeface="+mj-cs"/>
              </a:rPr>
              <a:t>Birden fazla bit kullanılarak </a:t>
            </a:r>
            <a:r>
              <a:rPr lang="tr-TR" sz="2000" dirty="0" err="1">
                <a:latin typeface="Calibri" panose="020F0502020204030204" pitchFamily="34" charset="0"/>
                <a:ea typeface="+mj-ea"/>
                <a:cs typeface="+mj-cs"/>
              </a:rPr>
              <a:t>multimode</a:t>
            </a:r>
            <a:r>
              <a:rPr lang="tr-TR" sz="2000" dirty="0">
                <a:latin typeface="Calibri" panose="020F0502020204030204" pitchFamily="34" charset="0"/>
                <a:ea typeface="+mj-ea"/>
                <a:cs typeface="+mj-cs"/>
              </a:rPr>
              <a:t> oluşturulabilir (test </a:t>
            </a:r>
            <a:r>
              <a:rPr lang="tr-TR" sz="2000" dirty="0" err="1">
                <a:latin typeface="Calibri" panose="020F0502020204030204" pitchFamily="34" charset="0"/>
                <a:ea typeface="+mj-ea"/>
                <a:cs typeface="+mj-cs"/>
              </a:rPr>
              <a:t>mode</a:t>
            </a:r>
            <a:r>
              <a:rPr lang="tr-TR" sz="2000" dirty="0">
                <a:latin typeface="Calibri" panose="020F0502020204030204" pitchFamily="34" charset="0"/>
                <a:ea typeface="+mj-ea"/>
                <a:cs typeface="+mj-cs"/>
              </a:rPr>
              <a:t>, …).</a:t>
            </a:r>
          </a:p>
          <a:p>
            <a:endParaRPr lang="tr-TR" sz="2000" dirty="0"/>
          </a:p>
        </p:txBody>
      </p:sp>
      <p:pic>
        <p:nvPicPr>
          <p:cNvPr id="4" name="Resim 3">
            <a:extLst>
              <a:ext uri="{FF2B5EF4-FFF2-40B4-BE49-F238E27FC236}">
                <a16:creationId xmlns:a16="http://schemas.microsoft.com/office/drawing/2014/main" id="{BF43B977-0967-4FE6-9A0D-9E2DAAA53F64}"/>
              </a:ext>
            </a:extLst>
          </p:cNvPr>
          <p:cNvPicPr>
            <a:picLocks noChangeAspect="1"/>
          </p:cNvPicPr>
          <p:nvPr/>
        </p:nvPicPr>
        <p:blipFill>
          <a:blip r:embed="rId2"/>
          <a:stretch>
            <a:fillRect/>
          </a:stretch>
        </p:blipFill>
        <p:spPr>
          <a:xfrm>
            <a:off x="2338091" y="5213306"/>
            <a:ext cx="6298320" cy="1577648"/>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1738145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BEC95D-A605-40F3-A13F-D6DF77DDB302}"/>
              </a:ext>
            </a:extLst>
          </p:cNvPr>
          <p:cNvSpPr>
            <a:spLocks noGrp="1"/>
          </p:cNvSpPr>
          <p:nvPr>
            <p:ph type="title"/>
          </p:nvPr>
        </p:nvSpPr>
        <p:spPr/>
        <p:txBody>
          <a:bodyPr>
            <a:normAutofit/>
          </a:bodyPr>
          <a:lstStyle/>
          <a:p>
            <a:r>
              <a:rPr lang="tr-TR" dirty="0">
                <a:latin typeface="Calibri" panose="020F0502020204030204" pitchFamily="34" charset="0"/>
              </a:rPr>
              <a:t>İşletim sistemi işlemleri</a:t>
            </a:r>
          </a:p>
        </p:txBody>
      </p:sp>
      <p:sp>
        <p:nvSpPr>
          <p:cNvPr id="3" name="İçerik Yer Tutucusu 2">
            <a:extLst>
              <a:ext uri="{FF2B5EF4-FFF2-40B4-BE49-F238E27FC236}">
                <a16:creationId xmlns:a16="http://schemas.microsoft.com/office/drawing/2014/main" id="{A4C7F88A-F51E-47B7-B349-001F00EBD07E}"/>
              </a:ext>
            </a:extLst>
          </p:cNvPr>
          <p:cNvSpPr>
            <a:spLocks noGrp="1"/>
          </p:cNvSpPr>
          <p:nvPr>
            <p:ph idx="1"/>
          </p:nvPr>
        </p:nvSpPr>
        <p:spPr/>
        <p:txBody>
          <a:bodyPr>
            <a:normAutofit/>
          </a:bodyPr>
          <a:lstStyle/>
          <a:p>
            <a:pPr marL="0" indent="0" algn="just">
              <a:buNone/>
            </a:pPr>
            <a:r>
              <a:rPr lang="tr-TR" sz="2000" dirty="0" err="1">
                <a:latin typeface="Calibri" panose="020F0502020204030204" pitchFamily="34" charset="0"/>
                <a:ea typeface="+mj-ea"/>
                <a:cs typeface="+mj-cs"/>
              </a:rPr>
              <a:t>Timer</a:t>
            </a:r>
            <a:endParaRPr lang="tr-TR" sz="2000" dirty="0">
              <a:latin typeface="Calibri" panose="020F0502020204030204" pitchFamily="34" charset="0"/>
              <a:ea typeface="+mj-ea"/>
              <a:cs typeface="+mj-cs"/>
            </a:endParaRPr>
          </a:p>
          <a:p>
            <a:pPr algn="just"/>
            <a:r>
              <a:rPr lang="tr-TR" sz="2000" dirty="0">
                <a:latin typeface="Calibri" panose="020F0502020204030204" pitchFamily="34" charset="0"/>
                <a:ea typeface="+mj-ea"/>
                <a:cs typeface="+mj-cs"/>
              </a:rPr>
              <a:t>Bir kullanıcı programının sonsuz döngüye girmesi veya hata oluşması durumunda, sistem servislerini çağıramaması sonucunda işletim sistemine dönülemez.</a:t>
            </a:r>
          </a:p>
          <a:p>
            <a:pPr algn="just"/>
            <a:r>
              <a:rPr lang="tr-TR" sz="2000" dirty="0">
                <a:latin typeface="Calibri" panose="020F0502020204030204" pitchFamily="34" charset="0"/>
                <a:ea typeface="+mj-ea"/>
                <a:cs typeface="+mj-cs"/>
              </a:rPr>
              <a:t>Bu sorunu gidermek için </a:t>
            </a:r>
            <a:r>
              <a:rPr lang="tr-TR" sz="2000" dirty="0" err="1">
                <a:latin typeface="Calibri" panose="020F0502020204030204" pitchFamily="34" charset="0"/>
                <a:ea typeface="+mj-ea"/>
                <a:cs typeface="+mj-cs"/>
              </a:rPr>
              <a:t>timer</a:t>
            </a:r>
            <a:r>
              <a:rPr lang="tr-TR" sz="2000" dirty="0">
                <a:latin typeface="Calibri" panose="020F0502020204030204" pitchFamily="34" charset="0"/>
                <a:ea typeface="+mj-ea"/>
                <a:cs typeface="+mj-cs"/>
              </a:rPr>
              <a:t> kullanılır.</a:t>
            </a:r>
          </a:p>
          <a:p>
            <a:pPr algn="just"/>
            <a:r>
              <a:rPr lang="tr-TR" sz="2000" dirty="0" err="1">
                <a:latin typeface="Calibri" panose="020F0502020204030204" pitchFamily="34" charset="0"/>
                <a:ea typeface="+mj-ea"/>
                <a:cs typeface="+mj-cs"/>
              </a:rPr>
              <a:t>Timer</a:t>
            </a:r>
            <a:r>
              <a:rPr lang="tr-TR" sz="2000" dirty="0">
                <a:latin typeface="Calibri" panose="020F0502020204030204" pitchFamily="34" charset="0"/>
                <a:ea typeface="+mj-ea"/>
                <a:cs typeface="+mj-cs"/>
              </a:rPr>
              <a:t> her programa geçildiğinde set edilir ve aşağıya doğru sayar.</a:t>
            </a:r>
          </a:p>
          <a:p>
            <a:pPr algn="just"/>
            <a:r>
              <a:rPr lang="tr-TR" sz="2000" dirty="0" err="1">
                <a:latin typeface="Calibri" panose="020F0502020204030204" pitchFamily="34" charset="0"/>
                <a:ea typeface="+mj-ea"/>
                <a:cs typeface="+mj-cs"/>
              </a:rPr>
              <a:t>Timer</a:t>
            </a:r>
            <a:r>
              <a:rPr lang="tr-TR" sz="2000" dirty="0">
                <a:latin typeface="Calibri" panose="020F0502020204030204" pitchFamily="34" charset="0"/>
                <a:ea typeface="+mj-ea"/>
                <a:cs typeface="+mj-cs"/>
              </a:rPr>
              <a:t> 0 değerine ulaşınca kontrol işletim sistemine alınır.</a:t>
            </a:r>
          </a:p>
          <a:p>
            <a:pPr algn="just"/>
            <a:r>
              <a:rPr lang="tr-TR" sz="2000" dirty="0">
                <a:latin typeface="Calibri" panose="020F0502020204030204" pitchFamily="34" charset="0"/>
                <a:ea typeface="+mj-ea"/>
                <a:cs typeface="+mj-cs"/>
              </a:rPr>
              <a:t>İşletim sistemleri her program için belirlenen </a:t>
            </a:r>
            <a:r>
              <a:rPr lang="tr-TR" sz="2000" dirty="0" err="1">
                <a:latin typeface="Calibri" panose="020F0502020204030204" pitchFamily="34" charset="0"/>
                <a:ea typeface="+mj-ea"/>
                <a:cs typeface="+mj-cs"/>
              </a:rPr>
              <a:t>timer</a:t>
            </a:r>
            <a:r>
              <a:rPr lang="tr-TR" sz="2000" dirty="0">
                <a:latin typeface="Calibri" panose="020F0502020204030204" pitchFamily="34" charset="0"/>
                <a:ea typeface="+mj-ea"/>
                <a:cs typeface="+mj-cs"/>
              </a:rPr>
              <a:t> süresini sabit veya değişken olabilmektedirler.</a:t>
            </a:r>
          </a:p>
          <a:p>
            <a:pPr algn="just"/>
            <a:endParaRPr lang="tr-TR" sz="2000" dirty="0"/>
          </a:p>
        </p:txBody>
      </p:sp>
    </p:spTree>
    <p:extLst>
      <p:ext uri="{BB962C8B-B14F-4D97-AF65-F5344CB8AC3E}">
        <p14:creationId xmlns:p14="http://schemas.microsoft.com/office/powerpoint/2010/main" val="40704439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Kaynaklar	</a:t>
            </a:r>
          </a:p>
        </p:txBody>
      </p:sp>
      <p:sp>
        <p:nvSpPr>
          <p:cNvPr id="3" name="İçerik Yer Tutucusu 2"/>
          <p:cNvSpPr>
            <a:spLocks noGrp="1"/>
          </p:cNvSpPr>
          <p:nvPr>
            <p:ph idx="1"/>
          </p:nvPr>
        </p:nvSpPr>
        <p:spPr/>
        <p:txBody>
          <a:bodyPr/>
          <a:lstStyle/>
          <a:p>
            <a:r>
              <a:rPr lang="en-US" dirty="0" err="1"/>
              <a:t>Silberschatz</a:t>
            </a:r>
            <a:r>
              <a:rPr lang="en-US" dirty="0"/>
              <a:t> A., Galvin P. B., Gagne G., “Operating System Concepts”, 8th </a:t>
            </a:r>
            <a:r>
              <a:rPr lang="en-US" dirty="0" err="1"/>
              <a:t>Edition,Wiley</a:t>
            </a:r>
            <a:r>
              <a:rPr lang="en-US" dirty="0"/>
              <a:t>, 2010</a:t>
            </a:r>
            <a:r>
              <a:rPr lang="en-US" dirty="0" smtClean="0"/>
              <a:t>.</a:t>
            </a:r>
            <a:endParaRPr lang="tr-TR" dirty="0" smtClean="0"/>
          </a:p>
          <a:p>
            <a:r>
              <a:rPr lang="tr-TR" dirty="0" smtClean="0"/>
              <a:t>İşletim Sistemleri- Papatya Bilim</a:t>
            </a:r>
            <a:endParaRPr lang="tr-TR" dirty="0"/>
          </a:p>
          <a:p>
            <a:r>
              <a:rPr lang="tr-TR" dirty="0"/>
              <a:t>Gazi ve İTÜ İşletim Dersi Notları </a:t>
            </a:r>
            <a:endParaRPr lang="tr-TR" dirty="0" smtClean="0"/>
          </a:p>
          <a:p>
            <a:r>
              <a:rPr lang="tr-TR" dirty="0" smtClean="0"/>
              <a:t>Ömer Çetin Ders Notları</a:t>
            </a:r>
            <a:endParaRPr lang="tr-TR" dirty="0"/>
          </a:p>
          <a:p>
            <a:r>
              <a:rPr lang="tr-TR" dirty="0"/>
              <a:t>İnternet</a:t>
            </a:r>
          </a:p>
          <a:p>
            <a:endParaRPr lang="tr-TR" dirty="0"/>
          </a:p>
          <a:p>
            <a:endParaRPr lang="tr-TR" dirty="0"/>
          </a:p>
        </p:txBody>
      </p:sp>
    </p:spTree>
    <p:extLst>
      <p:ext uri="{BB962C8B-B14F-4D97-AF65-F5344CB8AC3E}">
        <p14:creationId xmlns:p14="http://schemas.microsoft.com/office/powerpoint/2010/main" val="37408288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Tarihçesi</a:t>
            </a:r>
            <a:endParaRPr lang="tr-TR" dirty="0"/>
          </a:p>
        </p:txBody>
      </p:sp>
      <p:pic>
        <p:nvPicPr>
          <p:cNvPr id="4" name="İçerik Yer Tutucusu 3"/>
          <p:cNvPicPr>
            <a:picLocks noGrp="1" noChangeAspect="1"/>
          </p:cNvPicPr>
          <p:nvPr>
            <p:ph idx="1"/>
          </p:nvPr>
        </p:nvPicPr>
        <p:blipFill>
          <a:blip r:embed="rId2"/>
          <a:stretch>
            <a:fillRect/>
          </a:stretch>
        </p:blipFill>
        <p:spPr>
          <a:xfrm>
            <a:off x="2242178" y="2336800"/>
            <a:ext cx="6491620" cy="3598863"/>
          </a:xfrm>
          <a:prstGeom prst="rect">
            <a:avLst/>
          </a:prstGeom>
        </p:spPr>
      </p:pic>
    </p:spTree>
    <p:extLst>
      <p:ext uri="{BB962C8B-B14F-4D97-AF65-F5344CB8AC3E}">
        <p14:creationId xmlns:p14="http://schemas.microsoft.com/office/powerpoint/2010/main" val="107505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Tarihçesi</a:t>
            </a:r>
            <a:endParaRPr lang="tr-TR" dirty="0"/>
          </a:p>
        </p:txBody>
      </p:sp>
      <p:pic>
        <p:nvPicPr>
          <p:cNvPr id="5" name="İçerik Yer Tutucusu 4"/>
          <p:cNvPicPr>
            <a:picLocks noGrp="1" noChangeAspect="1"/>
          </p:cNvPicPr>
          <p:nvPr>
            <p:ph idx="1"/>
          </p:nvPr>
        </p:nvPicPr>
        <p:blipFill>
          <a:blip r:embed="rId2"/>
          <a:stretch>
            <a:fillRect/>
          </a:stretch>
        </p:blipFill>
        <p:spPr>
          <a:xfrm>
            <a:off x="2383969" y="2336800"/>
            <a:ext cx="6208038" cy="3598863"/>
          </a:xfrm>
          <a:prstGeom prst="rect">
            <a:avLst/>
          </a:prstGeom>
        </p:spPr>
      </p:pic>
      <p:sp>
        <p:nvSpPr>
          <p:cNvPr id="6" name="Metin kutusu 5"/>
          <p:cNvSpPr txBox="1"/>
          <p:nvPr/>
        </p:nvSpPr>
        <p:spPr>
          <a:xfrm>
            <a:off x="4674368" y="2460567"/>
            <a:ext cx="1625766" cy="276999"/>
          </a:xfrm>
          <a:prstGeom prst="rect">
            <a:avLst/>
          </a:prstGeom>
          <a:noFill/>
        </p:spPr>
        <p:txBody>
          <a:bodyPr wrap="none" rtlCol="0">
            <a:spAutoFit/>
          </a:bodyPr>
          <a:lstStyle/>
          <a:p>
            <a:r>
              <a:rPr lang="tr-TR" sz="1200" dirty="0" smtClean="0">
                <a:solidFill>
                  <a:srgbClr val="FF0000"/>
                </a:solidFill>
              </a:rPr>
              <a:t>(1833 de geliştirildi.)</a:t>
            </a:r>
            <a:endParaRPr lang="tr-TR" sz="1200" dirty="0">
              <a:solidFill>
                <a:srgbClr val="FF0000"/>
              </a:solidFill>
            </a:endParaRPr>
          </a:p>
        </p:txBody>
      </p:sp>
    </p:spTree>
    <p:extLst>
      <p:ext uri="{BB962C8B-B14F-4D97-AF65-F5344CB8AC3E}">
        <p14:creationId xmlns:p14="http://schemas.microsoft.com/office/powerpoint/2010/main" val="338727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Tarihçesi</a:t>
            </a:r>
            <a:endParaRPr lang="tr-TR" dirty="0"/>
          </a:p>
        </p:txBody>
      </p:sp>
      <p:pic>
        <p:nvPicPr>
          <p:cNvPr id="5" name="İçerik Yer Tutucusu 4"/>
          <p:cNvPicPr>
            <a:picLocks noGrp="1" noChangeAspect="1"/>
          </p:cNvPicPr>
          <p:nvPr>
            <p:ph idx="1"/>
          </p:nvPr>
        </p:nvPicPr>
        <p:blipFill>
          <a:blip r:embed="rId2"/>
          <a:stretch>
            <a:fillRect/>
          </a:stretch>
        </p:blipFill>
        <p:spPr>
          <a:xfrm>
            <a:off x="2336305" y="2336800"/>
            <a:ext cx="6303366" cy="3598863"/>
          </a:xfrm>
          <a:prstGeom prst="rect">
            <a:avLst/>
          </a:prstGeom>
        </p:spPr>
      </p:pic>
    </p:spTree>
    <p:extLst>
      <p:ext uri="{BB962C8B-B14F-4D97-AF65-F5344CB8AC3E}">
        <p14:creationId xmlns:p14="http://schemas.microsoft.com/office/powerpoint/2010/main" val="1859013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Giriş</a:t>
            </a:r>
            <a:endParaRPr lang="en-US" dirty="0"/>
          </a:p>
        </p:txBody>
      </p:sp>
      <p:sp>
        <p:nvSpPr>
          <p:cNvPr id="3" name="İçerik Yer Tutucusu 2"/>
          <p:cNvSpPr>
            <a:spLocks noGrp="1"/>
          </p:cNvSpPr>
          <p:nvPr>
            <p:ph idx="1"/>
          </p:nvPr>
        </p:nvSpPr>
        <p:spPr/>
        <p:txBody>
          <a:bodyPr/>
          <a:lstStyle/>
          <a:p>
            <a:pPr algn="just"/>
            <a:r>
              <a:rPr lang="tr-TR" dirty="0" smtClean="0"/>
              <a:t>Bilgisayar sistemlerinin en temel gereksinimi olan işletim sistemi kavramını incelemeden önce bir bilgisayar sisteminin genel yapısını kısaca hatırlamakta fayda vardır. Bir bilgisayar sistemi temel olarak 4 bileşenden oluşmaktadır. </a:t>
            </a:r>
            <a:endParaRPr lang="en-US" dirty="0"/>
          </a:p>
        </p:txBody>
      </p:sp>
      <p:pic>
        <p:nvPicPr>
          <p:cNvPr id="4" name="Resim 3">
            <a:extLst>
              <a:ext uri="{FF2B5EF4-FFF2-40B4-BE49-F238E27FC236}">
                <a16:creationId xmlns:a16="http://schemas.microsoft.com/office/drawing/2014/main" id="{71B95A0F-4FFE-486F-95A2-31CB80483C4F}"/>
              </a:ext>
            </a:extLst>
          </p:cNvPr>
          <p:cNvPicPr>
            <a:picLocks noChangeAspect="1"/>
          </p:cNvPicPr>
          <p:nvPr/>
        </p:nvPicPr>
        <p:blipFill>
          <a:blip r:embed="rId2"/>
          <a:stretch>
            <a:fillRect/>
          </a:stretch>
        </p:blipFill>
        <p:spPr>
          <a:xfrm>
            <a:off x="3020728" y="3833318"/>
            <a:ext cx="4594276" cy="2889771"/>
          </a:xfrm>
          <a:prstGeom prst="rect">
            <a:avLst/>
          </a:prstGeom>
        </p:spPr>
      </p:pic>
    </p:spTree>
    <p:extLst>
      <p:ext uri="{BB962C8B-B14F-4D97-AF65-F5344CB8AC3E}">
        <p14:creationId xmlns:p14="http://schemas.microsoft.com/office/powerpoint/2010/main" val="2193405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Giriş</a:t>
            </a:r>
            <a:endParaRPr lang="en-US" dirty="0"/>
          </a:p>
        </p:txBody>
      </p:sp>
      <p:sp>
        <p:nvSpPr>
          <p:cNvPr id="3" name="İçerik Yer Tutucusu 2"/>
          <p:cNvSpPr>
            <a:spLocks noGrp="1"/>
          </p:cNvSpPr>
          <p:nvPr>
            <p:ph idx="1"/>
          </p:nvPr>
        </p:nvSpPr>
        <p:spPr/>
        <p:txBody>
          <a:bodyPr/>
          <a:lstStyle/>
          <a:p>
            <a:pPr algn="just"/>
            <a:r>
              <a:rPr lang="tr-TR" dirty="0" smtClean="0"/>
              <a:t>Donanım; bilgisayar sisteminin temel kaynaklarını ve fiziksel yapılarını oluşturur. Kontrol birimi, Aritmetik/Mantık birimi, Bellek ve Giriş/Çıkış birimleri olarak söylenebilir.</a:t>
            </a:r>
          </a:p>
          <a:p>
            <a:pPr algn="just"/>
            <a:r>
              <a:rPr lang="tr-TR" dirty="0" smtClean="0"/>
              <a:t>Kontrol birimi ve Aritmetik/Mantık birimi bilgisayarın Merkezi İşlem Birimini oluşturur.  Bellek bilgi saklamayı sağlayan donanım birimidir. Bir programın çalıştırılabilmesi için belleğe yüklenmesi gerekir. Ardından kontrol birimi içerdiği saklayıcılar sayesinde  yüksek hızda program komutlarını bellekten okur, çözümler ve çalıştırır. </a:t>
            </a:r>
            <a:endParaRPr lang="en-US" dirty="0"/>
          </a:p>
        </p:txBody>
      </p:sp>
    </p:spTree>
    <p:extLst>
      <p:ext uri="{BB962C8B-B14F-4D97-AF65-F5344CB8AC3E}">
        <p14:creationId xmlns:p14="http://schemas.microsoft.com/office/powerpoint/2010/main" val="352180063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3666</TotalTime>
  <Words>2618</Words>
  <Application>Microsoft Office PowerPoint</Application>
  <PresentationFormat>Geniş ekran</PresentationFormat>
  <Paragraphs>249</Paragraphs>
  <Slides>43</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43</vt:i4>
      </vt:variant>
    </vt:vector>
  </HeadingPairs>
  <TitlesOfParts>
    <vt:vector size="48" baseType="lpstr">
      <vt:lpstr>Arial</vt:lpstr>
      <vt:lpstr>Calibri</vt:lpstr>
      <vt:lpstr>Trebuchet MS</vt:lpstr>
      <vt:lpstr>Wingdings</vt:lpstr>
      <vt:lpstr>Berlin</vt:lpstr>
      <vt:lpstr>Bilgisayar İşletim Sistemleri </vt:lpstr>
      <vt:lpstr>Dersin İşlenişi </vt:lpstr>
      <vt:lpstr>Bilgisayar Nedir?</vt:lpstr>
      <vt:lpstr>Tarihçesi</vt:lpstr>
      <vt:lpstr>Tarihçesi</vt:lpstr>
      <vt:lpstr>Tarihçesi</vt:lpstr>
      <vt:lpstr>Tarihçesi</vt:lpstr>
      <vt:lpstr>Giriş</vt:lpstr>
      <vt:lpstr>Giriş</vt:lpstr>
      <vt:lpstr>Giriş</vt:lpstr>
      <vt:lpstr>İşletim Sistemi Tanımı</vt:lpstr>
      <vt:lpstr>İşletim sistemi ne iş yapar?</vt:lpstr>
      <vt:lpstr>İşletim sistemi ne iş yapar?</vt:lpstr>
      <vt:lpstr>İşletim sistemi ne iş yapar?</vt:lpstr>
      <vt:lpstr>İşletim sistemi ne iş yapar?</vt:lpstr>
      <vt:lpstr>Bilgisayar sistemi organizasyonu</vt:lpstr>
      <vt:lpstr>Bilgisayar sistemi organizasyonu</vt:lpstr>
      <vt:lpstr>Bilgisayar sistemi organizasyonu</vt:lpstr>
      <vt:lpstr>Bilgisayar sistemi organizasyonu</vt:lpstr>
      <vt:lpstr>Bilgisayar sistemi organizasyonu</vt:lpstr>
      <vt:lpstr>Bilgisayar sistemi organizasyonu</vt:lpstr>
      <vt:lpstr>Bilgisayar sistemi organizasyonu</vt:lpstr>
      <vt:lpstr>Bilgisayar sistemi organizasyonu</vt:lpstr>
      <vt:lpstr>Bilgisayar sistemi organizasyonu</vt:lpstr>
      <vt:lpstr>Bilgisayar sistemi organizasyonu</vt:lpstr>
      <vt:lpstr>Bilgisayar sistemi organizasyonu</vt:lpstr>
      <vt:lpstr>Bilgisayar sistemi organizasyonu</vt:lpstr>
      <vt:lpstr>Bilgisayar sistemi mimarisi</vt:lpstr>
      <vt:lpstr>Bilgisayar sistemi mimarisi</vt:lpstr>
      <vt:lpstr>Bilgisayar sistemi mimarisi</vt:lpstr>
      <vt:lpstr>Bilgisayar sistemi mimarisi</vt:lpstr>
      <vt:lpstr>Bilgisayar sistemi mimarisi</vt:lpstr>
      <vt:lpstr>Bilgisayar sistemi mimarisi</vt:lpstr>
      <vt:lpstr>Bilgisayar sistemi mimarisi</vt:lpstr>
      <vt:lpstr>Bilgisayar sistemi mimarisi</vt:lpstr>
      <vt:lpstr>Bilgisayar sistemi mimarisi</vt:lpstr>
      <vt:lpstr>Bilgisayar sistemi mimarisi</vt:lpstr>
      <vt:lpstr>İşletim sistemi yapısı</vt:lpstr>
      <vt:lpstr>İşletim sistemi yapısı</vt:lpstr>
      <vt:lpstr>İşletim sistemi işlemleri</vt:lpstr>
      <vt:lpstr>İşletim sistemi işlemleri</vt:lpstr>
      <vt:lpstr>İşletim sistemi işlemleri</vt:lpstr>
      <vt:lpstr>Kaynaklar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Algoritma Analizi</dc:title>
  <dc:creator>Metin BİLGİN</dc:creator>
  <cp:lastModifiedBy>metin</cp:lastModifiedBy>
  <cp:revision>90</cp:revision>
  <dcterms:created xsi:type="dcterms:W3CDTF">2020-09-30T21:00:45Z</dcterms:created>
  <dcterms:modified xsi:type="dcterms:W3CDTF">2024-02-20T06:12:01Z</dcterms:modified>
</cp:coreProperties>
</file>