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34" r:id="rId3"/>
    <p:sldId id="335" r:id="rId4"/>
    <p:sldId id="336" r:id="rId5"/>
    <p:sldId id="294" r:id="rId6"/>
    <p:sldId id="295" r:id="rId7"/>
    <p:sldId id="296" r:id="rId8"/>
    <p:sldId id="297" r:id="rId9"/>
    <p:sldId id="298" r:id="rId10"/>
    <p:sldId id="299" r:id="rId11"/>
    <p:sldId id="300"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3" r:id="rId58"/>
    <p:sldId id="258" r:id="rId5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28.02.2023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28.02.2023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28.02.2023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28.02.2023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28.02.2023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28.02.2023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28.02.2023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28.02.2023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28.02.2023</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28.02.2023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28.02.2023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28.02.2023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28.02.2023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28.02.2023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28.02.2023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28.02.2023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28.02.2023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28.02.2023</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192548" cy="1373070"/>
          </a:xfrm>
        </p:spPr>
        <p:txBody>
          <a:bodyPr/>
          <a:lstStyle/>
          <a:p>
            <a:r>
              <a:rPr lang="tr-TR" dirty="0"/>
              <a:t>Bilgisayar İşletim Sistemleri	</a:t>
            </a:r>
          </a:p>
        </p:txBody>
      </p:sp>
      <p:sp>
        <p:nvSpPr>
          <p:cNvPr id="3" name="Alt Başlık 2"/>
          <p:cNvSpPr>
            <a:spLocks noGrp="1"/>
          </p:cNvSpPr>
          <p:nvPr>
            <p:ph type="subTitle" idx="1"/>
          </p:nvPr>
        </p:nvSpPr>
        <p:spPr/>
        <p:txBody>
          <a:bodyPr/>
          <a:lstStyle/>
          <a:p>
            <a:r>
              <a:rPr lang="tr-TR" dirty="0"/>
              <a:t> 2.Hafta</a:t>
            </a:r>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797D47-26AF-4A8F-A8EE-F08A3017D8A2}"/>
              </a:ext>
            </a:extLst>
          </p:cNvPr>
          <p:cNvSpPr>
            <a:spLocks noGrp="1"/>
          </p:cNvSpPr>
          <p:nvPr>
            <p:ph type="title"/>
          </p:nvPr>
        </p:nvSpPr>
        <p:spPr/>
        <p:txBody>
          <a:bodyPr/>
          <a:lstStyle/>
          <a:p>
            <a:r>
              <a:rPr lang="tr-TR" dirty="0">
                <a:latin typeface="Calibri" panose="020F0502020204030204" pitchFamily="34" charset="0"/>
              </a:rPr>
              <a:t>Koruma ve güvenlik</a:t>
            </a:r>
          </a:p>
        </p:txBody>
      </p:sp>
      <p:sp>
        <p:nvSpPr>
          <p:cNvPr id="3" name="İçerik Yer Tutucusu 2">
            <a:extLst>
              <a:ext uri="{FF2B5EF4-FFF2-40B4-BE49-F238E27FC236}">
                <a16:creationId xmlns:a16="http://schemas.microsoft.com/office/drawing/2014/main" id="{40D2B7BE-E5AA-47E9-B608-BDEC5EA423D2}"/>
              </a:ext>
            </a:extLst>
          </p:cNvPr>
          <p:cNvSpPr>
            <a:spLocks noGrp="1"/>
          </p:cNvSpPr>
          <p:nvPr>
            <p:ph idx="1"/>
          </p:nvPr>
        </p:nvSpPr>
        <p:spPr/>
        <p:txBody>
          <a:bodyPr>
            <a:normAutofit/>
          </a:bodyPr>
          <a:lstStyle/>
          <a:p>
            <a:pPr algn="just"/>
            <a:r>
              <a:rPr lang="tr-TR" sz="2000" dirty="0">
                <a:latin typeface="Calibri" panose="020F0502020204030204" pitchFamily="34" charset="0"/>
                <a:ea typeface="+mj-ea"/>
                <a:cs typeface="+mj-cs"/>
              </a:rPr>
              <a:t>Bir bilgisayar sistemi birden fazla kullanıcının erişimine açıksa ve birden çok işlemcinin eş zamanlı işlemine izin veriyorsa, verilere erişimin düzenlenmesi zorunludur.</a:t>
            </a:r>
          </a:p>
          <a:p>
            <a:pPr algn="just"/>
            <a:r>
              <a:rPr lang="tr-TR" sz="2000" dirty="0">
                <a:latin typeface="Calibri" panose="020F0502020204030204" pitchFamily="34" charset="0"/>
                <a:ea typeface="+mj-ea"/>
                <a:cs typeface="+mj-cs"/>
              </a:rPr>
              <a:t>İşlemciye, dosyalara, hafıza </a:t>
            </a:r>
            <a:r>
              <a:rPr lang="tr-TR" sz="2000" dirty="0" err="1">
                <a:latin typeface="Calibri" panose="020F0502020204030204" pitchFamily="34" charset="0"/>
                <a:ea typeface="+mj-ea"/>
                <a:cs typeface="+mj-cs"/>
              </a:rPr>
              <a:t>segment’lerine</a:t>
            </a:r>
            <a:r>
              <a:rPr lang="tr-TR" sz="2000" dirty="0">
                <a:latin typeface="Calibri" panose="020F0502020204030204" pitchFamily="34" charset="0"/>
                <a:ea typeface="+mj-ea"/>
                <a:cs typeface="+mj-cs"/>
              </a:rPr>
              <a:t> ve diğer kaynaklara sadece yetkisi olan </a:t>
            </a:r>
            <a:r>
              <a:rPr lang="tr-TR" sz="2000" dirty="0" err="1">
                <a:latin typeface="Calibri" panose="020F0502020204030204" pitchFamily="34" charset="0"/>
                <a:ea typeface="+mj-ea"/>
                <a:cs typeface="+mj-cs"/>
              </a:rPr>
              <a:t>processlerin</a:t>
            </a:r>
            <a:r>
              <a:rPr lang="tr-TR" sz="2000" dirty="0">
                <a:latin typeface="Calibri" panose="020F0502020204030204" pitchFamily="34" charset="0"/>
                <a:ea typeface="+mj-ea"/>
                <a:cs typeface="+mj-cs"/>
              </a:rPr>
              <a:t> erişimine izin verilmelidir. </a:t>
            </a:r>
          </a:p>
          <a:p>
            <a:pPr algn="just"/>
            <a:r>
              <a:rPr lang="tr-TR" sz="2000" dirty="0">
                <a:latin typeface="Calibri" panose="020F0502020204030204" pitchFamily="34" charset="0"/>
                <a:ea typeface="+mj-ea"/>
                <a:cs typeface="+mj-cs"/>
              </a:rPr>
              <a:t>Bilgisayar sistemindeki kaynaklara kullanıcıların veya </a:t>
            </a:r>
            <a:r>
              <a:rPr lang="tr-TR" sz="2000" dirty="0" err="1">
                <a:latin typeface="Calibri" panose="020F0502020204030204" pitchFamily="34" charset="0"/>
                <a:ea typeface="+mj-ea"/>
                <a:cs typeface="+mj-cs"/>
              </a:rPr>
              <a:t>process’lerin</a:t>
            </a:r>
            <a:r>
              <a:rPr lang="tr-TR" sz="2000" dirty="0">
                <a:latin typeface="Calibri" panose="020F0502020204030204" pitchFamily="34" charset="0"/>
                <a:ea typeface="+mj-ea"/>
                <a:cs typeface="+mj-cs"/>
              </a:rPr>
              <a:t> erişiminin denetlenmesine koruma (</a:t>
            </a:r>
            <a:r>
              <a:rPr lang="tr-TR" sz="2000" dirty="0" err="1">
                <a:latin typeface="Calibri" panose="020F0502020204030204" pitchFamily="34" charset="0"/>
                <a:ea typeface="+mj-ea"/>
                <a:cs typeface="+mj-cs"/>
              </a:rPr>
              <a:t>protection</a:t>
            </a:r>
            <a:r>
              <a:rPr lang="tr-TR" sz="2000" dirty="0">
                <a:latin typeface="Calibri" panose="020F0502020204030204" pitchFamily="34" charset="0"/>
                <a:ea typeface="+mj-ea"/>
                <a:cs typeface="+mj-cs"/>
              </a:rPr>
              <a:t>) denilmektedir. </a:t>
            </a:r>
          </a:p>
          <a:p>
            <a:pPr algn="just"/>
            <a:r>
              <a:rPr lang="tr-TR" sz="2000" dirty="0" err="1">
                <a:latin typeface="Calibri" panose="020F0502020204030204" pitchFamily="34" charset="0"/>
                <a:ea typeface="+mj-ea"/>
                <a:cs typeface="+mj-cs"/>
              </a:rPr>
              <a:t>Protection</a:t>
            </a:r>
            <a:r>
              <a:rPr lang="tr-TR" sz="2000" dirty="0">
                <a:latin typeface="Calibri" panose="020F0502020204030204" pitchFamily="34" charset="0"/>
                <a:ea typeface="+mj-ea"/>
                <a:cs typeface="+mj-cs"/>
              </a:rPr>
              <a:t> oluşabilecek hataları </a:t>
            </a:r>
            <a:r>
              <a:rPr lang="tr-TR" sz="2000" dirty="0" err="1">
                <a:latin typeface="Calibri" panose="020F0502020204030204" pitchFamily="34" charset="0"/>
                <a:ea typeface="+mj-ea"/>
                <a:cs typeface="+mj-cs"/>
              </a:rPr>
              <a:t>arayüzde</a:t>
            </a:r>
            <a:r>
              <a:rPr lang="tr-TR" sz="2000" dirty="0">
                <a:latin typeface="Calibri" panose="020F0502020204030204" pitchFamily="34" charset="0"/>
                <a:ea typeface="+mj-ea"/>
                <a:cs typeface="+mj-cs"/>
              </a:rPr>
              <a:t> iken algılar ve sistemin güvenilirliğini artırır.</a:t>
            </a:r>
          </a:p>
          <a:p>
            <a:pPr algn="just"/>
            <a:r>
              <a:rPr lang="tr-TR" sz="2000" dirty="0">
                <a:latin typeface="Calibri" panose="020F0502020204030204" pitchFamily="34" charset="0"/>
                <a:ea typeface="+mj-ea"/>
                <a:cs typeface="+mj-cs"/>
              </a:rPr>
              <a:t>Koruma altındaki bir sistem yetkili ve yetkisiz kullanıcıları birbirinden ayırt eder. </a:t>
            </a:r>
          </a:p>
          <a:p>
            <a:pPr algn="just"/>
            <a:endParaRPr lang="tr-TR" sz="2000" dirty="0"/>
          </a:p>
        </p:txBody>
      </p:sp>
    </p:spTree>
    <p:extLst>
      <p:ext uri="{BB962C8B-B14F-4D97-AF65-F5344CB8AC3E}">
        <p14:creationId xmlns:p14="http://schemas.microsoft.com/office/powerpoint/2010/main" val="350101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D3B570-6679-4F1C-A999-9A102E400892}"/>
              </a:ext>
            </a:extLst>
          </p:cNvPr>
          <p:cNvSpPr>
            <a:spLocks noGrp="1"/>
          </p:cNvSpPr>
          <p:nvPr>
            <p:ph type="title"/>
          </p:nvPr>
        </p:nvSpPr>
        <p:spPr/>
        <p:txBody>
          <a:bodyPr/>
          <a:lstStyle/>
          <a:p>
            <a:r>
              <a:rPr lang="tr-TR" dirty="0">
                <a:latin typeface="Calibri" panose="020F0502020204030204" pitchFamily="34" charset="0"/>
              </a:rPr>
              <a:t>Koruma ve güvenlik</a:t>
            </a:r>
            <a:endParaRPr lang="tr-TR" dirty="0"/>
          </a:p>
        </p:txBody>
      </p:sp>
      <p:sp>
        <p:nvSpPr>
          <p:cNvPr id="3" name="İçerik Yer Tutucusu 2">
            <a:extLst>
              <a:ext uri="{FF2B5EF4-FFF2-40B4-BE49-F238E27FC236}">
                <a16:creationId xmlns:a16="http://schemas.microsoft.com/office/drawing/2014/main" id="{70457B63-0756-49CD-A193-F2D9AD8CABB2}"/>
              </a:ext>
            </a:extLst>
          </p:cNvPr>
          <p:cNvSpPr>
            <a:spLocks noGrp="1"/>
          </p:cNvSpPr>
          <p:nvPr>
            <p:ph idx="1"/>
          </p:nvPr>
        </p:nvSpPr>
        <p:spPr>
          <a:xfrm>
            <a:off x="680321" y="2131774"/>
            <a:ext cx="9613861" cy="3599316"/>
          </a:xfrm>
        </p:spPr>
        <p:txBody>
          <a:bodyPr>
            <a:normAutofit fontScale="25000" lnSpcReduction="20000"/>
          </a:bodyPr>
          <a:lstStyle/>
          <a:p>
            <a:pPr algn="l"/>
            <a:endParaRPr lang="tr-TR" sz="1800" b="0" i="0" u="none" strike="noStrike" baseline="0" dirty="0">
              <a:solidFill>
                <a:srgbClr val="000000"/>
              </a:solidFill>
              <a:latin typeface="Calibri" panose="020F0502020204030204" pitchFamily="34" charset="0"/>
            </a:endParaRPr>
          </a:p>
          <a:p>
            <a:pPr algn="just"/>
            <a:r>
              <a:rPr lang="tr-TR" sz="8000" dirty="0">
                <a:latin typeface="Calibri" panose="020F0502020204030204" pitchFamily="34" charset="0"/>
                <a:ea typeface="+mj-ea"/>
                <a:cs typeface="+mj-cs"/>
              </a:rPr>
              <a:t>Bir sistem yeterli korumaya sahip olsa da hatalara ve uygun olmayan erişimlere elverişli olabilir. </a:t>
            </a:r>
          </a:p>
          <a:p>
            <a:pPr algn="just"/>
            <a:r>
              <a:rPr lang="tr-TR" sz="8000" dirty="0">
                <a:latin typeface="Calibri" panose="020F0502020204030204" pitchFamily="34" charset="0"/>
                <a:ea typeface="+mj-ea"/>
                <a:cs typeface="+mj-cs"/>
              </a:rPr>
              <a:t>Örneğin, sisteme erişim yetkisi olan bir kişinin bilgileri çalınabilir ve bilgileri silinebilir, kopyalanabilir, dosyaları kalıcı hasara uğrayabilir. </a:t>
            </a:r>
          </a:p>
          <a:p>
            <a:pPr algn="just"/>
            <a:r>
              <a:rPr lang="tr-TR" sz="8000" dirty="0">
                <a:latin typeface="Calibri" panose="020F0502020204030204" pitchFamily="34" charset="0"/>
                <a:ea typeface="+mj-ea"/>
                <a:cs typeface="+mj-cs"/>
              </a:rPr>
              <a:t>Güvenlik (</a:t>
            </a:r>
            <a:r>
              <a:rPr lang="tr-TR" sz="8000" dirty="0" err="1">
                <a:latin typeface="Calibri" panose="020F0502020204030204" pitchFamily="34" charset="0"/>
                <a:ea typeface="+mj-ea"/>
                <a:cs typeface="+mj-cs"/>
              </a:rPr>
              <a:t>security</a:t>
            </a:r>
            <a:r>
              <a:rPr lang="tr-TR" sz="8000" dirty="0">
                <a:latin typeface="Calibri" panose="020F0502020204030204" pitchFamily="34" charset="0"/>
                <a:ea typeface="+mj-ea"/>
                <a:cs typeface="+mj-cs"/>
              </a:rPr>
              <a:t>), bir sistemi dışarıdan veya içeriden saldırılara karşı korumayı amaçlar. </a:t>
            </a:r>
          </a:p>
          <a:p>
            <a:pPr algn="just"/>
            <a:r>
              <a:rPr lang="tr-TR" sz="8000" dirty="0">
                <a:latin typeface="Calibri" panose="020F0502020204030204" pitchFamily="34" charset="0"/>
                <a:ea typeface="+mj-ea"/>
                <a:cs typeface="+mj-cs"/>
              </a:rPr>
              <a:t>Bu saldırılar, virüsler, </a:t>
            </a:r>
            <a:r>
              <a:rPr lang="tr-TR" sz="8000" dirty="0" err="1">
                <a:latin typeface="Calibri" panose="020F0502020204030204" pitchFamily="34" charset="0"/>
                <a:ea typeface="+mj-ea"/>
                <a:cs typeface="+mj-cs"/>
              </a:rPr>
              <a:t>worm’lar</a:t>
            </a:r>
            <a:r>
              <a:rPr lang="tr-TR" sz="8000" dirty="0">
                <a:latin typeface="Calibri" panose="020F0502020204030204" pitchFamily="34" charset="0"/>
                <a:ea typeface="+mj-ea"/>
                <a:cs typeface="+mj-cs"/>
              </a:rPr>
              <a:t>, </a:t>
            </a:r>
            <a:r>
              <a:rPr lang="tr-TR" sz="8000" dirty="0" err="1">
                <a:latin typeface="Calibri" panose="020F0502020204030204" pitchFamily="34" charset="0"/>
                <a:ea typeface="+mj-ea"/>
                <a:cs typeface="+mj-cs"/>
              </a:rPr>
              <a:t>DoS</a:t>
            </a:r>
            <a:r>
              <a:rPr lang="tr-TR" sz="8000" dirty="0">
                <a:latin typeface="Calibri" panose="020F0502020204030204" pitchFamily="34" charset="0"/>
                <a:ea typeface="+mj-ea"/>
                <a:cs typeface="+mj-cs"/>
              </a:rPr>
              <a:t>, … gibi çok farklı şekillerde olabilir. </a:t>
            </a:r>
          </a:p>
          <a:p>
            <a:pPr algn="just"/>
            <a:r>
              <a:rPr lang="tr-TR" sz="8000" dirty="0">
                <a:latin typeface="Calibri" panose="020F0502020204030204" pitchFamily="34" charset="0"/>
                <a:ea typeface="+mj-ea"/>
                <a:cs typeface="+mj-cs"/>
              </a:rPr>
              <a:t>Bu saldırılardan korunmayı bazı işletim sistemleri görev olarak düşünürken, bazı işletim sistemleri bu işleri diğer yazılımlara bırakır.</a:t>
            </a:r>
          </a:p>
          <a:p>
            <a:pPr algn="just"/>
            <a:r>
              <a:rPr lang="tr-TR" sz="8000" dirty="0" err="1">
                <a:latin typeface="Calibri" panose="020F0502020204030204" pitchFamily="34" charset="0"/>
                <a:ea typeface="+mj-ea"/>
                <a:cs typeface="+mj-cs"/>
              </a:rPr>
              <a:t>Protection</a:t>
            </a:r>
            <a:r>
              <a:rPr lang="tr-TR" sz="8000" dirty="0">
                <a:latin typeface="Calibri" panose="020F0502020204030204" pitchFamily="34" charset="0"/>
                <a:ea typeface="+mj-ea"/>
                <a:cs typeface="+mj-cs"/>
              </a:rPr>
              <a:t> ve </a:t>
            </a:r>
            <a:r>
              <a:rPr lang="tr-TR" sz="8000" dirty="0" err="1">
                <a:latin typeface="Calibri" panose="020F0502020204030204" pitchFamily="34" charset="0"/>
                <a:ea typeface="+mj-ea"/>
                <a:cs typeface="+mj-cs"/>
              </a:rPr>
              <a:t>security</a:t>
            </a:r>
            <a:r>
              <a:rPr lang="tr-TR" sz="8000" dirty="0">
                <a:latin typeface="Calibri" panose="020F0502020204030204" pitchFamily="34" charset="0"/>
                <a:ea typeface="+mj-ea"/>
                <a:cs typeface="+mj-cs"/>
              </a:rPr>
              <a:t>, sistemdeki tüm kullanıcıların birbirinden ayırt edilebilmesini gerektirir. </a:t>
            </a:r>
          </a:p>
          <a:p>
            <a:pPr algn="just"/>
            <a:r>
              <a:rPr lang="tr-TR" sz="8000" dirty="0">
                <a:latin typeface="Calibri" panose="020F0502020204030204" pitchFamily="34" charset="0"/>
                <a:ea typeface="+mj-ea"/>
                <a:cs typeface="+mj-cs"/>
              </a:rPr>
              <a:t>Çoğu işletim sistemi bunu kullanıcı kimlikleri (</a:t>
            </a:r>
            <a:r>
              <a:rPr lang="tr-TR" sz="8000" dirty="0" err="1">
                <a:latin typeface="Calibri" panose="020F0502020204030204" pitchFamily="34" charset="0"/>
                <a:ea typeface="+mj-ea"/>
                <a:cs typeface="+mj-cs"/>
              </a:rPr>
              <a:t>user</a:t>
            </a:r>
            <a:r>
              <a:rPr lang="tr-TR" sz="8000" dirty="0">
                <a:latin typeface="Calibri" panose="020F0502020204030204" pitchFamily="34" charset="0"/>
                <a:ea typeface="+mj-ea"/>
                <a:cs typeface="+mj-cs"/>
              </a:rPr>
              <a:t> ID) ile yapar.</a:t>
            </a:r>
          </a:p>
          <a:p>
            <a:pPr algn="just"/>
            <a:r>
              <a:rPr lang="es-ES" sz="8000" dirty="0">
                <a:latin typeface="Calibri" panose="020F0502020204030204" pitchFamily="34" charset="0"/>
                <a:ea typeface="+mj-ea"/>
                <a:cs typeface="+mj-cs"/>
              </a:rPr>
              <a:t>Grup ID veya sistem yöneticisi (admin) tanımlamaları da yapılabilir.</a:t>
            </a:r>
          </a:p>
          <a:p>
            <a:endParaRPr lang="tr-TR" dirty="0"/>
          </a:p>
        </p:txBody>
      </p:sp>
    </p:spTree>
    <p:extLst>
      <p:ext uri="{BB962C8B-B14F-4D97-AF65-F5344CB8AC3E}">
        <p14:creationId xmlns:p14="http://schemas.microsoft.com/office/powerpoint/2010/main" val="94674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Tarihçe</a:t>
            </a:r>
            <a:endParaRPr lang="en-US" dirty="0"/>
          </a:p>
        </p:txBody>
      </p:sp>
      <p:sp>
        <p:nvSpPr>
          <p:cNvPr id="3" name="İçerik Yer Tutucusu 2"/>
          <p:cNvSpPr>
            <a:spLocks noGrp="1"/>
          </p:cNvSpPr>
          <p:nvPr>
            <p:ph idx="1"/>
          </p:nvPr>
        </p:nvSpPr>
        <p:spPr/>
        <p:txBody>
          <a:bodyPr/>
          <a:lstStyle/>
          <a:p>
            <a:pPr algn="just"/>
            <a:r>
              <a:rPr lang="tr-TR" dirty="0" smtClean="0"/>
              <a:t>Bilgisayar donanım birimlerinin ve programlama dillerinin gelişimi, uygulama programları çeşitliliğinin artmasıyla beraber ihtiyaç duyulan ana sistem programının yani İşletim Sistemi yapısının  özellikleri de zaman içerisinde büyük değişimlere  yol açmıştır. Bilgisayar sistemi mimarilerinin gelişimi kapsamında işletim sistemlerinin gelişimi incelenebilir.</a:t>
            </a:r>
            <a:endParaRPr lang="en-US" dirty="0"/>
          </a:p>
        </p:txBody>
      </p:sp>
    </p:spTree>
    <p:extLst>
      <p:ext uri="{BB962C8B-B14F-4D97-AF65-F5344CB8AC3E}">
        <p14:creationId xmlns:p14="http://schemas.microsoft.com/office/powerpoint/2010/main" val="1282271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normAutofit fontScale="92500" lnSpcReduction="20000"/>
          </a:bodyPr>
          <a:lstStyle/>
          <a:p>
            <a:pPr marL="0" indent="0" algn="just">
              <a:buNone/>
            </a:pPr>
            <a:r>
              <a:rPr lang="tr-TR" dirty="0" smtClean="0"/>
              <a:t>Birinci Nesil (1940-1955)</a:t>
            </a:r>
          </a:p>
          <a:p>
            <a:pPr algn="just"/>
            <a:r>
              <a:rPr lang="tr-TR" dirty="0" smtClean="0"/>
              <a:t>İlk örnekleri 1940’lı yıllardaki vakumlu tüpler ile geliştirilen ve bir konsol üzerinden çalıştırılan oldukça büyük ve tek kullanıcılı sayısal makinelerdir. </a:t>
            </a:r>
          </a:p>
          <a:p>
            <a:pPr algn="just"/>
            <a:r>
              <a:rPr lang="tr-TR" dirty="0" smtClean="0"/>
              <a:t>1945 </a:t>
            </a:r>
            <a:r>
              <a:rPr lang="tr-TR" dirty="0" err="1" smtClean="0"/>
              <a:t>Eniac</a:t>
            </a:r>
            <a:r>
              <a:rPr lang="tr-TR" dirty="0" smtClean="0"/>
              <a:t> ilk başarılı yüksek hızlı bilgisayar</a:t>
            </a:r>
          </a:p>
          <a:p>
            <a:pPr algn="just"/>
            <a:r>
              <a:rPr lang="tr-TR" dirty="0" smtClean="0"/>
              <a:t>1950’lerde vakum tüplü IBM 700 Serisi </a:t>
            </a:r>
            <a:r>
              <a:rPr lang="tr-TR" dirty="0" smtClean="0"/>
              <a:t>bilgisayarlar</a:t>
            </a:r>
            <a:r>
              <a:rPr lang="en-US" dirty="0" smtClean="0"/>
              <a:t> </a:t>
            </a:r>
            <a:r>
              <a:rPr lang="en-US" dirty="0" err="1" smtClean="0"/>
              <a:t>geliştirildi</a:t>
            </a:r>
            <a:r>
              <a:rPr lang="en-US" dirty="0" smtClean="0"/>
              <a:t>.</a:t>
            </a:r>
            <a:endParaRPr lang="tr-TR" dirty="0" smtClean="0"/>
          </a:p>
          <a:p>
            <a:pPr algn="just"/>
            <a:r>
              <a:rPr lang="tr-TR" dirty="0" smtClean="0"/>
              <a:t>Vakum tüplerinin aşırısı ısınma problemi bilgisayarların bozulmasına neden oluyordu.</a:t>
            </a:r>
          </a:p>
          <a:p>
            <a:pPr algn="just"/>
            <a:r>
              <a:rPr lang="tr-TR" dirty="0" smtClean="0"/>
              <a:t>Bu sistemlerde bir işletim sistemi bulunmamaktaydı, kullanıcı donanım ile doğrudan erişim sağlıyordu. Soketlere ilgili kablolar takılarak makine dili ile programlama yapılıyordu.</a:t>
            </a:r>
            <a:endParaRPr lang="en-US" dirty="0"/>
          </a:p>
        </p:txBody>
      </p:sp>
    </p:spTree>
    <p:extLst>
      <p:ext uri="{BB962C8B-B14F-4D97-AF65-F5344CB8AC3E}">
        <p14:creationId xmlns:p14="http://schemas.microsoft.com/office/powerpoint/2010/main" val="2979571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lstStyle/>
          <a:p>
            <a:pPr algn="just"/>
            <a:r>
              <a:rPr lang="tr-TR" dirty="0" smtClean="0"/>
              <a:t>1950’li yıllarda delikli kartlar (</a:t>
            </a:r>
            <a:r>
              <a:rPr lang="tr-TR" dirty="0" err="1" smtClean="0"/>
              <a:t>punched</a:t>
            </a:r>
            <a:r>
              <a:rPr lang="tr-TR" dirty="0" smtClean="0"/>
              <a:t> </a:t>
            </a:r>
            <a:r>
              <a:rPr lang="tr-TR" dirty="0" err="1" smtClean="0"/>
              <a:t>cards</a:t>
            </a:r>
            <a:r>
              <a:rPr lang="tr-TR" dirty="0" smtClean="0"/>
              <a:t>) ile kablolar olmadan bu kartlar ile programlama yapılmaya başlandı. Delikli kartlar tekrar tekrar kullanılabiliyordu. </a:t>
            </a:r>
            <a:endParaRPr lang="tr-TR" dirty="0"/>
          </a:p>
          <a:p>
            <a:pPr algn="just"/>
            <a:endParaRPr lang="tr-TR" dirty="0" smtClean="0"/>
          </a:p>
          <a:p>
            <a:pPr algn="just"/>
            <a:r>
              <a:rPr lang="tr-TR" dirty="0" smtClean="0"/>
              <a:t>Bu dönemde; operatör tarafından sürekli kontrol gerekiyordu, bu da operatörün iş yükünü artıyordu ve sınırlı işlemler yapılabilen programlar geliştirilmiştir. </a:t>
            </a:r>
          </a:p>
        </p:txBody>
      </p:sp>
    </p:spTree>
    <p:extLst>
      <p:ext uri="{BB962C8B-B14F-4D97-AF65-F5344CB8AC3E}">
        <p14:creationId xmlns:p14="http://schemas.microsoft.com/office/powerpoint/2010/main" val="1920817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lstStyle/>
          <a:p>
            <a:pPr marL="0" indent="0" algn="just">
              <a:buNone/>
            </a:pPr>
            <a:r>
              <a:rPr lang="tr-TR" dirty="0" smtClean="0"/>
              <a:t>İkinci Nesil İşletim Sistemleri (1955-1965)</a:t>
            </a:r>
          </a:p>
          <a:p>
            <a:pPr algn="just"/>
            <a:r>
              <a:rPr lang="tr-TR" dirty="0" smtClean="0"/>
              <a:t>İlk işletim sistemi örnekleri çıkmaya başlamıştır. İşler arasında geçişler otomatik olarak yapılmaya ve daha verimli bir işleyiş geliştirilmeye başlanmıştır.</a:t>
            </a:r>
          </a:p>
          <a:p>
            <a:pPr algn="just"/>
            <a:r>
              <a:rPr lang="tr-TR" dirty="0" err="1" smtClean="0"/>
              <a:t>Transistörler</a:t>
            </a:r>
            <a:r>
              <a:rPr lang="tr-TR" dirty="0" smtClean="0"/>
              <a:t> geliştirilmeye başlanmıştır. Vakumlu tüplere göre daha az enerji gerektiren ve daha az ısı yayan </a:t>
            </a:r>
            <a:r>
              <a:rPr lang="tr-TR" dirty="0" err="1" smtClean="0"/>
              <a:t>transistörler</a:t>
            </a:r>
            <a:r>
              <a:rPr lang="tr-TR" dirty="0" smtClean="0"/>
              <a:t> kullanımı büyük bir gelişmenin yaşanmasına yol açmıştır.</a:t>
            </a:r>
            <a:endParaRPr lang="en-US" dirty="0"/>
          </a:p>
        </p:txBody>
      </p:sp>
    </p:spTree>
    <p:extLst>
      <p:ext uri="{BB962C8B-B14F-4D97-AF65-F5344CB8AC3E}">
        <p14:creationId xmlns:p14="http://schemas.microsoft.com/office/powerpoint/2010/main" val="3311391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normAutofit lnSpcReduction="10000"/>
          </a:bodyPr>
          <a:lstStyle/>
          <a:p>
            <a:pPr algn="just"/>
            <a:r>
              <a:rPr lang="tr-TR" dirty="0" smtClean="0"/>
              <a:t>IBM 7094 ve IBM 1401 gibi popüler bilgisayarlar geliştirilmiştir. </a:t>
            </a:r>
          </a:p>
          <a:p>
            <a:pPr algn="just"/>
            <a:r>
              <a:rPr lang="tr-TR" dirty="0" smtClean="0"/>
              <a:t>Bu dönemde operatörler çeşitli I/O birimleri ile etkileşim halinde olmaya başlamıştır. Giriş cihazları olarak kart okuyucular ve teyp ünitesi, çıkış birimi olarak ta teyp ünitesi ve satır yazıcılar kullanılmaya başlanmıştır. </a:t>
            </a:r>
          </a:p>
          <a:p>
            <a:pPr algn="just"/>
            <a:r>
              <a:rPr lang="tr-TR" dirty="0" smtClean="0"/>
              <a:t>Makine dili yerini artık Fortran gibi programlama dilleri almıştır. İlk toplu işleme (</a:t>
            </a:r>
            <a:r>
              <a:rPr lang="tr-TR" dirty="0" err="1" smtClean="0"/>
              <a:t>batch</a:t>
            </a:r>
            <a:r>
              <a:rPr lang="tr-TR" dirty="0" smtClean="0"/>
              <a:t> </a:t>
            </a:r>
            <a:r>
              <a:rPr lang="tr-TR" dirty="0" err="1" smtClean="0"/>
              <a:t>processing</a:t>
            </a:r>
            <a:r>
              <a:rPr lang="tr-TR" dirty="0" smtClean="0"/>
              <a:t>) özellikli işletim sistemi  bu dönemde tasarlanmıştır. FMS (</a:t>
            </a:r>
            <a:r>
              <a:rPr lang="tr-TR" dirty="0" err="1" smtClean="0"/>
              <a:t>Fortron</a:t>
            </a:r>
            <a:r>
              <a:rPr lang="tr-TR" dirty="0" smtClean="0"/>
              <a:t> </a:t>
            </a:r>
            <a:r>
              <a:rPr lang="tr-TR" dirty="0" err="1" smtClean="0"/>
              <a:t>Monitor</a:t>
            </a:r>
            <a:r>
              <a:rPr lang="tr-TR" dirty="0" smtClean="0"/>
              <a:t> </a:t>
            </a:r>
            <a:r>
              <a:rPr lang="tr-TR" dirty="0" err="1" smtClean="0"/>
              <a:t>Systems</a:t>
            </a:r>
            <a:r>
              <a:rPr lang="tr-TR" dirty="0" smtClean="0"/>
              <a:t>) ve IBM’in IBSYS işletim sistemi önemli toplu işleme temelli işletim sistemleridir.</a:t>
            </a:r>
            <a:endParaRPr lang="en-US" dirty="0"/>
          </a:p>
        </p:txBody>
      </p:sp>
    </p:spTree>
    <p:extLst>
      <p:ext uri="{BB962C8B-B14F-4D97-AF65-F5344CB8AC3E}">
        <p14:creationId xmlns:p14="http://schemas.microsoft.com/office/powerpoint/2010/main" val="2187416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lstStyle/>
          <a:p>
            <a:pPr marL="0" indent="0" algn="just">
              <a:buNone/>
            </a:pPr>
            <a:r>
              <a:rPr lang="tr-TR" dirty="0" smtClean="0"/>
              <a:t>Üçüncü Nesil İşletim Sistemleri (1965-1980)</a:t>
            </a:r>
          </a:p>
          <a:p>
            <a:pPr algn="just"/>
            <a:r>
              <a:rPr lang="tr-TR" dirty="0" smtClean="0"/>
              <a:t>Entegre devre teknolojisinin gelişimi ile başlamıştır. Daha küçük boyutlu bilgisayarlar üretilmeye başlanmış ve daha az maliyet ile işlem hızında artış sağlanmıştır. </a:t>
            </a:r>
            <a:endParaRPr lang="tr-TR" dirty="0"/>
          </a:p>
          <a:p>
            <a:pPr algn="just"/>
            <a:r>
              <a:rPr lang="tr-TR" dirty="0" smtClean="0"/>
              <a:t>İşlemlerin eş zamanlı yürütülebilmesi sağlanmıştır. Disk teknolojisinde yapılan atılım ile işletim sistemleri </a:t>
            </a:r>
            <a:r>
              <a:rPr lang="tr-TR" dirty="0" err="1" smtClean="0"/>
              <a:t>Kuyruklama</a:t>
            </a:r>
            <a:r>
              <a:rPr lang="tr-TR" dirty="0" smtClean="0"/>
              <a:t> (</a:t>
            </a:r>
            <a:r>
              <a:rPr lang="tr-TR" dirty="0" err="1" smtClean="0"/>
              <a:t>Spooling</a:t>
            </a:r>
            <a:r>
              <a:rPr lang="tr-TR" dirty="0" smtClean="0"/>
              <a:t>) yapabilir hale gelmiştir. </a:t>
            </a:r>
            <a:endParaRPr lang="en-US" dirty="0"/>
          </a:p>
        </p:txBody>
      </p:sp>
    </p:spTree>
    <p:extLst>
      <p:ext uri="{BB962C8B-B14F-4D97-AF65-F5344CB8AC3E}">
        <p14:creationId xmlns:p14="http://schemas.microsoft.com/office/powerpoint/2010/main" val="451980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lstStyle/>
          <a:p>
            <a:pPr algn="just"/>
            <a:r>
              <a:rPr lang="tr-TR" dirty="0" err="1" smtClean="0"/>
              <a:t>Kuyruklama</a:t>
            </a:r>
            <a:r>
              <a:rPr lang="tr-TR" dirty="0" smtClean="0"/>
              <a:t> ile, işletim sistemi hangi işin sonraki adımda çalıştırılacağını kararını vermesine imkan sağlayarak işlemci verimliliğini artırmıştır. İşlemci planlaması, işlem yönetimi ve bellek yönetimi kapsamında önemli gelişmeler sağlanmıştır. </a:t>
            </a:r>
          </a:p>
          <a:p>
            <a:pPr algn="just"/>
            <a:endParaRPr lang="tr-TR" dirty="0"/>
          </a:p>
          <a:p>
            <a:pPr algn="just"/>
            <a:r>
              <a:rPr lang="tr-TR" dirty="0" smtClean="0"/>
              <a:t>Bu dönemde çoklu programlama, etkileşimli sistemler ve zaman paylaşımlı işletim sistemleri türleri geliştirilmiştir.</a:t>
            </a:r>
            <a:endParaRPr lang="en-US" dirty="0"/>
          </a:p>
        </p:txBody>
      </p:sp>
    </p:spTree>
    <p:extLst>
      <p:ext uri="{BB962C8B-B14F-4D97-AF65-F5344CB8AC3E}">
        <p14:creationId xmlns:p14="http://schemas.microsoft.com/office/powerpoint/2010/main" val="70329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lstStyle/>
          <a:p>
            <a:pPr algn="just"/>
            <a:r>
              <a:rPr lang="tr-TR" dirty="0" smtClean="0"/>
              <a:t>Çoklu Programlama; Birden fazla programın aynı anda çalışabilmesine imkan sağlayan bir sistemdir. Biri işlemciyi kullanırken, diğeri depolama birimini kullanabilir.</a:t>
            </a:r>
          </a:p>
          <a:p>
            <a:pPr algn="just"/>
            <a:r>
              <a:rPr lang="tr-TR" dirty="0" smtClean="0"/>
              <a:t>Etkileşimli Sistemler; Kullanıcı ve bilgisayar sistemleri arasında iletişim kurulması sağlanır. I/O cihazları üzerinden yapılır.</a:t>
            </a:r>
          </a:p>
          <a:p>
            <a:pPr algn="just"/>
            <a:r>
              <a:rPr lang="tr-TR" dirty="0" smtClean="0"/>
              <a:t>Zaman Paylaşımlı Sistemler; Çoklu Programlama ve Etkileşimli Sistemlerin devamı niteliğinde işlemci çalışma süresi çok sayıdaki kullanıcı arasında paylaştırılmasını hedefler. </a:t>
            </a:r>
            <a:endParaRPr lang="en-US" dirty="0"/>
          </a:p>
        </p:txBody>
      </p:sp>
    </p:spTree>
    <p:extLst>
      <p:ext uri="{BB962C8B-B14F-4D97-AF65-F5344CB8AC3E}">
        <p14:creationId xmlns:p14="http://schemas.microsoft.com/office/powerpoint/2010/main" val="955410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83B70B-40B5-4267-91E6-CDEB68D3D45C}"/>
              </a:ext>
            </a:extLst>
          </p:cNvPr>
          <p:cNvSpPr>
            <a:spLocks noGrp="1"/>
          </p:cNvSpPr>
          <p:nvPr>
            <p:ph type="title"/>
          </p:nvPr>
        </p:nvSpPr>
        <p:spPr/>
        <p:txBody>
          <a:bodyPr/>
          <a:lstStyle/>
          <a:p>
            <a:r>
              <a:rPr lang="tr-TR" dirty="0" err="1">
                <a:latin typeface="Calibri" panose="020F0502020204030204" pitchFamily="34" charset="0"/>
              </a:rPr>
              <a:t>Process</a:t>
            </a:r>
            <a:r>
              <a:rPr lang="tr-TR" dirty="0">
                <a:latin typeface="Calibri" panose="020F0502020204030204" pitchFamily="34" charset="0"/>
              </a:rPr>
              <a:t> yönetimi</a:t>
            </a:r>
          </a:p>
        </p:txBody>
      </p:sp>
      <p:sp>
        <p:nvSpPr>
          <p:cNvPr id="3" name="İçerik Yer Tutucusu 2">
            <a:extLst>
              <a:ext uri="{FF2B5EF4-FFF2-40B4-BE49-F238E27FC236}">
                <a16:creationId xmlns:a16="http://schemas.microsoft.com/office/drawing/2014/main" id="{717DF6CA-E02F-4AD4-A116-0DD1EE789506}"/>
              </a:ext>
            </a:extLst>
          </p:cNvPr>
          <p:cNvSpPr>
            <a:spLocks noGrp="1"/>
          </p:cNvSpPr>
          <p:nvPr>
            <p:ph idx="1"/>
          </p:nvPr>
        </p:nvSpPr>
        <p:spPr/>
        <p:txBody>
          <a:bodyPr>
            <a:normAutofit fontScale="77500" lnSpcReduction="20000"/>
          </a:bodyPr>
          <a:lstStyle/>
          <a:p>
            <a:pPr algn="just"/>
            <a:r>
              <a:rPr lang="tr-TR" sz="2900" dirty="0">
                <a:latin typeface="Calibri" panose="020F0502020204030204" pitchFamily="34" charset="0"/>
                <a:ea typeface="+mj-ea"/>
                <a:cs typeface="+mj-cs"/>
              </a:rPr>
              <a:t>CPU tarafından çalıştırılmakta olan program </a:t>
            </a:r>
            <a:r>
              <a:rPr lang="tr-TR" sz="2900" dirty="0" err="1">
                <a:latin typeface="Calibri" panose="020F0502020204030204" pitchFamily="34" charset="0"/>
                <a:ea typeface="+mj-ea"/>
                <a:cs typeface="+mj-cs"/>
              </a:rPr>
              <a:t>process</a:t>
            </a:r>
            <a:r>
              <a:rPr lang="tr-TR" sz="2900" dirty="0">
                <a:latin typeface="Calibri" panose="020F0502020204030204" pitchFamily="34" charset="0"/>
                <a:ea typeface="+mj-ea"/>
                <a:cs typeface="+mj-cs"/>
              </a:rPr>
              <a:t> olarak adlandırılır.</a:t>
            </a:r>
          </a:p>
          <a:p>
            <a:pPr algn="just"/>
            <a:r>
              <a:rPr lang="tr-TR" sz="2900" dirty="0">
                <a:latin typeface="Calibri" panose="020F0502020204030204" pitchFamily="34" charset="0"/>
                <a:ea typeface="+mj-ea"/>
                <a:cs typeface="+mj-cs"/>
              </a:rPr>
              <a:t>Bir </a:t>
            </a:r>
            <a:r>
              <a:rPr lang="tr-TR" sz="2900" dirty="0" err="1">
                <a:latin typeface="Calibri" panose="020F0502020204030204" pitchFamily="34" charset="0"/>
                <a:ea typeface="+mj-ea"/>
                <a:cs typeface="+mj-cs"/>
              </a:rPr>
              <a:t>process</a:t>
            </a:r>
            <a:r>
              <a:rPr lang="tr-TR" sz="2900" dirty="0">
                <a:latin typeface="Calibri" panose="020F0502020204030204" pitchFamily="34" charset="0"/>
                <a:ea typeface="+mj-ea"/>
                <a:cs typeface="+mj-cs"/>
              </a:rPr>
              <a:t> yapması gereken işi tamamlamak için, CPU süresine, hafızaya, dosyalara, I/O cihazlarına ihtiyaç duyar.</a:t>
            </a:r>
          </a:p>
          <a:p>
            <a:pPr algn="just"/>
            <a:r>
              <a:rPr lang="tr-TR" sz="2900" dirty="0" err="1">
                <a:latin typeface="Calibri" panose="020F0502020204030204" pitchFamily="34" charset="0"/>
                <a:ea typeface="+mj-ea"/>
                <a:cs typeface="+mj-cs"/>
              </a:rPr>
              <a:t>Process</a:t>
            </a:r>
            <a:r>
              <a:rPr lang="tr-TR" sz="2900" dirty="0">
                <a:latin typeface="Calibri" panose="020F0502020204030204" pitchFamily="34" charset="0"/>
                <a:ea typeface="+mj-ea"/>
                <a:cs typeface="+mj-cs"/>
              </a:rPr>
              <a:t> çalıştığı sürece bu kaynaklardan ihtiyaç duyduğunu kullanır.</a:t>
            </a:r>
          </a:p>
          <a:p>
            <a:pPr algn="just"/>
            <a:r>
              <a:rPr lang="tr-TR" sz="2900" dirty="0">
                <a:latin typeface="Calibri" panose="020F0502020204030204" pitchFamily="34" charset="0"/>
                <a:ea typeface="+mj-ea"/>
                <a:cs typeface="+mj-cs"/>
              </a:rPr>
              <a:t>Çalışması sonlanınca işletim sistemi ayrılmış kaynakları serbest bırakır.</a:t>
            </a:r>
          </a:p>
          <a:p>
            <a:pPr algn="just"/>
            <a:r>
              <a:rPr lang="tr-TR" sz="2900" dirty="0">
                <a:latin typeface="Calibri" panose="020F0502020204030204" pitchFamily="34" charset="0"/>
                <a:ea typeface="+mj-ea"/>
                <a:cs typeface="+mj-cs"/>
              </a:rPr>
              <a:t>Bir program pasif varlıktır (</a:t>
            </a:r>
            <a:r>
              <a:rPr lang="tr-TR" sz="2900" dirty="0" err="1">
                <a:latin typeface="Calibri" panose="020F0502020204030204" pitchFamily="34" charset="0"/>
                <a:ea typeface="+mj-ea"/>
                <a:cs typeface="+mj-cs"/>
              </a:rPr>
              <a:t>passive</a:t>
            </a:r>
            <a:r>
              <a:rPr lang="tr-TR" sz="2900" dirty="0">
                <a:latin typeface="Calibri" panose="020F0502020204030204" pitchFamily="34" charset="0"/>
                <a:ea typeface="+mj-ea"/>
                <a:cs typeface="+mj-cs"/>
              </a:rPr>
              <a:t> </a:t>
            </a:r>
            <a:r>
              <a:rPr lang="tr-TR" sz="2900" dirty="0" err="1">
                <a:latin typeface="Calibri" panose="020F0502020204030204" pitchFamily="34" charset="0"/>
                <a:ea typeface="+mj-ea"/>
                <a:cs typeface="+mj-cs"/>
              </a:rPr>
              <a:t>entity</a:t>
            </a:r>
            <a:r>
              <a:rPr lang="tr-TR" sz="2900" dirty="0">
                <a:latin typeface="Calibri" panose="020F0502020204030204" pitchFamily="34" charset="0"/>
                <a:ea typeface="+mj-ea"/>
                <a:cs typeface="+mj-cs"/>
              </a:rPr>
              <a:t>), bir </a:t>
            </a:r>
            <a:r>
              <a:rPr lang="tr-TR" sz="2900" dirty="0" err="1">
                <a:latin typeface="Calibri" panose="020F0502020204030204" pitchFamily="34" charset="0"/>
                <a:ea typeface="+mj-ea"/>
                <a:cs typeface="+mj-cs"/>
              </a:rPr>
              <a:t>process</a:t>
            </a:r>
            <a:r>
              <a:rPr lang="tr-TR" sz="2900" dirty="0">
                <a:latin typeface="Calibri" panose="020F0502020204030204" pitchFamily="34" charset="0"/>
                <a:ea typeface="+mj-ea"/>
                <a:cs typeface="+mj-cs"/>
              </a:rPr>
              <a:t> ise aktif varlıktır (</a:t>
            </a:r>
            <a:r>
              <a:rPr lang="tr-TR" sz="2900" dirty="0" err="1">
                <a:latin typeface="Calibri" panose="020F0502020204030204" pitchFamily="34" charset="0"/>
                <a:ea typeface="+mj-ea"/>
                <a:cs typeface="+mj-cs"/>
              </a:rPr>
              <a:t>active</a:t>
            </a:r>
            <a:r>
              <a:rPr lang="tr-TR" sz="2900" dirty="0">
                <a:latin typeface="Calibri" panose="020F0502020204030204" pitchFamily="34" charset="0"/>
                <a:ea typeface="+mj-ea"/>
                <a:cs typeface="+mj-cs"/>
              </a:rPr>
              <a:t> </a:t>
            </a:r>
            <a:r>
              <a:rPr lang="tr-TR" sz="2900" dirty="0" err="1">
                <a:latin typeface="Calibri" panose="020F0502020204030204" pitchFamily="34" charset="0"/>
                <a:ea typeface="+mj-ea"/>
                <a:cs typeface="+mj-cs"/>
              </a:rPr>
              <a:t>entity</a:t>
            </a:r>
            <a:r>
              <a:rPr lang="tr-TR" sz="2900" dirty="0">
                <a:latin typeface="Calibri" panose="020F0502020204030204" pitchFamily="34" charset="0"/>
                <a:ea typeface="+mj-ea"/>
                <a:cs typeface="+mj-cs"/>
              </a:rPr>
              <a:t>).</a:t>
            </a:r>
          </a:p>
          <a:p>
            <a:pPr algn="just"/>
            <a:r>
              <a:rPr lang="tr-TR" sz="2900" dirty="0">
                <a:latin typeface="Calibri" panose="020F0502020204030204" pitchFamily="34" charset="0"/>
                <a:ea typeface="+mj-ea"/>
                <a:cs typeface="+mj-cs"/>
              </a:rPr>
              <a:t>Program </a:t>
            </a:r>
            <a:r>
              <a:rPr lang="tr-TR" sz="2900" dirty="0" err="1">
                <a:latin typeface="Calibri" panose="020F0502020204030204" pitchFamily="34" charset="0"/>
                <a:ea typeface="+mj-ea"/>
                <a:cs typeface="+mj-cs"/>
              </a:rPr>
              <a:t>counter</a:t>
            </a:r>
            <a:r>
              <a:rPr lang="tr-TR" sz="2900" dirty="0">
                <a:latin typeface="Calibri" panose="020F0502020204030204" pitchFamily="34" charset="0"/>
                <a:ea typeface="+mj-ea"/>
                <a:cs typeface="+mj-cs"/>
              </a:rPr>
              <a:t> (PC), CPU içerisinde </a:t>
            </a:r>
            <a:r>
              <a:rPr lang="tr-TR" sz="2900" dirty="0" err="1">
                <a:latin typeface="Calibri" panose="020F0502020204030204" pitchFamily="34" charset="0"/>
                <a:ea typeface="+mj-ea"/>
                <a:cs typeface="+mj-cs"/>
              </a:rPr>
              <a:t>register’dır</a:t>
            </a:r>
            <a:r>
              <a:rPr lang="tr-TR" sz="2900" dirty="0">
                <a:latin typeface="Calibri" panose="020F0502020204030204" pitchFamily="34" charset="0"/>
                <a:ea typeface="+mj-ea"/>
                <a:cs typeface="+mj-cs"/>
              </a:rPr>
              <a:t> ve sonraki çalıştırılacak komutun adresini tutar.</a:t>
            </a:r>
          </a:p>
          <a:p>
            <a:pPr algn="just"/>
            <a:r>
              <a:rPr lang="en-US" sz="2900" dirty="0">
                <a:latin typeface="Calibri" panose="020F0502020204030204" pitchFamily="34" charset="0"/>
                <a:ea typeface="+mj-ea"/>
                <a:cs typeface="+mj-cs"/>
              </a:rPr>
              <a:t>Single-threaded process </a:t>
            </a:r>
            <a:r>
              <a:rPr lang="en-US" sz="2900" dirty="0" err="1">
                <a:latin typeface="Calibri" panose="020F0502020204030204" pitchFamily="34" charset="0"/>
                <a:ea typeface="+mj-ea"/>
                <a:cs typeface="+mj-cs"/>
              </a:rPr>
              <a:t>bir</a:t>
            </a:r>
            <a:r>
              <a:rPr lang="en-US" sz="2900" dirty="0">
                <a:latin typeface="Calibri" panose="020F0502020204030204" pitchFamily="34" charset="0"/>
                <a:ea typeface="+mj-ea"/>
                <a:cs typeface="+mj-cs"/>
              </a:rPr>
              <a:t> </a:t>
            </a:r>
            <a:r>
              <a:rPr lang="en-US" sz="2900" dirty="0" err="1">
                <a:latin typeface="Calibri" panose="020F0502020204030204" pitchFamily="34" charset="0"/>
                <a:ea typeface="+mj-ea"/>
                <a:cs typeface="+mj-cs"/>
              </a:rPr>
              <a:t>PC’ye</a:t>
            </a:r>
            <a:r>
              <a:rPr lang="en-US" sz="2900" dirty="0">
                <a:latin typeface="Calibri" panose="020F0502020204030204" pitchFamily="34" charset="0"/>
                <a:ea typeface="+mj-ea"/>
                <a:cs typeface="+mj-cs"/>
              </a:rPr>
              <a:t> </a:t>
            </a:r>
            <a:r>
              <a:rPr lang="en-US" sz="2900" dirty="0" err="1">
                <a:latin typeface="Calibri" panose="020F0502020204030204" pitchFamily="34" charset="0"/>
                <a:ea typeface="+mj-ea"/>
                <a:cs typeface="+mj-cs"/>
              </a:rPr>
              <a:t>sahiptir</a:t>
            </a:r>
            <a:r>
              <a:rPr lang="en-US" sz="2900" dirty="0">
                <a:latin typeface="Calibri" panose="020F0502020204030204" pitchFamily="34" charset="0"/>
                <a:ea typeface="+mj-ea"/>
                <a:cs typeface="+mj-cs"/>
              </a:rPr>
              <a:t>, multithreaded process </a:t>
            </a:r>
            <a:r>
              <a:rPr lang="en-US" sz="2900" dirty="0" err="1">
                <a:latin typeface="Calibri" panose="020F0502020204030204" pitchFamily="34" charset="0"/>
                <a:ea typeface="+mj-ea"/>
                <a:cs typeface="+mj-cs"/>
              </a:rPr>
              <a:t>birden</a:t>
            </a:r>
            <a:r>
              <a:rPr lang="en-US" sz="2900" dirty="0">
                <a:latin typeface="Calibri" panose="020F0502020204030204" pitchFamily="34" charset="0"/>
                <a:ea typeface="+mj-ea"/>
                <a:cs typeface="+mj-cs"/>
              </a:rPr>
              <a:t> </a:t>
            </a:r>
            <a:r>
              <a:rPr lang="en-US" sz="2900" dirty="0" err="1">
                <a:latin typeface="Calibri" panose="020F0502020204030204" pitchFamily="34" charset="0"/>
                <a:ea typeface="+mj-ea"/>
                <a:cs typeface="+mj-cs"/>
              </a:rPr>
              <a:t>çok</a:t>
            </a:r>
            <a:r>
              <a:rPr lang="en-US" sz="2900" dirty="0">
                <a:latin typeface="Calibri" panose="020F0502020204030204" pitchFamily="34" charset="0"/>
                <a:ea typeface="+mj-ea"/>
                <a:cs typeface="+mj-cs"/>
              </a:rPr>
              <a:t> </a:t>
            </a:r>
            <a:r>
              <a:rPr lang="en-US" sz="2900" dirty="0" err="1">
                <a:latin typeface="Calibri" panose="020F0502020204030204" pitchFamily="34" charset="0"/>
                <a:ea typeface="+mj-ea"/>
                <a:cs typeface="+mj-cs"/>
              </a:rPr>
              <a:t>PC’ye</a:t>
            </a:r>
            <a:r>
              <a:rPr lang="en-US" sz="2900" dirty="0">
                <a:latin typeface="Calibri" panose="020F0502020204030204" pitchFamily="34" charset="0"/>
                <a:ea typeface="+mj-ea"/>
                <a:cs typeface="+mj-cs"/>
              </a:rPr>
              <a:t> </a:t>
            </a:r>
            <a:r>
              <a:rPr lang="en-US" sz="2900" dirty="0" err="1">
                <a:latin typeface="Calibri" panose="020F0502020204030204" pitchFamily="34" charset="0"/>
                <a:ea typeface="+mj-ea"/>
                <a:cs typeface="+mj-cs"/>
              </a:rPr>
              <a:t>sahiptir</a:t>
            </a:r>
            <a:r>
              <a:rPr lang="en-US" sz="2900" dirty="0">
                <a:latin typeface="Calibri" panose="020F0502020204030204" pitchFamily="34" charset="0"/>
                <a:ea typeface="+mj-ea"/>
                <a:cs typeface="+mj-cs"/>
              </a:rPr>
              <a:t>.</a:t>
            </a:r>
          </a:p>
          <a:p>
            <a:endParaRPr lang="tr-TR" dirty="0"/>
          </a:p>
        </p:txBody>
      </p:sp>
    </p:spTree>
    <p:extLst>
      <p:ext uri="{BB962C8B-B14F-4D97-AF65-F5344CB8AC3E}">
        <p14:creationId xmlns:p14="http://schemas.microsoft.com/office/powerpoint/2010/main" val="2928608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Tarihçe</a:t>
            </a:r>
            <a:endParaRPr lang="en-US" dirty="0"/>
          </a:p>
        </p:txBody>
      </p:sp>
      <p:sp>
        <p:nvSpPr>
          <p:cNvPr id="3" name="İçerik Yer Tutucusu 2"/>
          <p:cNvSpPr>
            <a:spLocks noGrp="1"/>
          </p:cNvSpPr>
          <p:nvPr>
            <p:ph idx="1"/>
          </p:nvPr>
        </p:nvSpPr>
        <p:spPr/>
        <p:txBody>
          <a:bodyPr/>
          <a:lstStyle/>
          <a:p>
            <a:pPr marL="0" indent="0" algn="just">
              <a:buNone/>
            </a:pPr>
            <a:r>
              <a:rPr lang="tr-TR" dirty="0" smtClean="0"/>
              <a:t>Dördüncü Nesil İşletim Sistemleri (1980-Günümüz)</a:t>
            </a:r>
          </a:p>
          <a:p>
            <a:pPr algn="just"/>
            <a:r>
              <a:rPr lang="tr-TR" dirty="0" smtClean="0"/>
              <a:t>1980’li yıllarda oldukça küçülen sistemler sunulmaya başlanmıştır. Donanım birimlerinin, uygulama programlarının ve ağ teknolojilerinin çeşitliliği artmıştır. Farklı yeteneklere sahip işletim sistemlerine ihtiyaç oluşmuştur. </a:t>
            </a:r>
          </a:p>
          <a:p>
            <a:pPr algn="just"/>
            <a:r>
              <a:rPr lang="tr-TR" dirty="0" smtClean="0"/>
              <a:t>Tek kullanıcılı, </a:t>
            </a:r>
            <a:r>
              <a:rPr lang="tr-TR" dirty="0" err="1" smtClean="0"/>
              <a:t>anaçatı</a:t>
            </a:r>
            <a:r>
              <a:rPr lang="tr-TR" dirty="0" smtClean="0"/>
              <a:t> (</a:t>
            </a:r>
            <a:r>
              <a:rPr lang="tr-TR" dirty="0" err="1" smtClean="0"/>
              <a:t>mainframe</a:t>
            </a:r>
            <a:r>
              <a:rPr lang="tr-TR" dirty="0" smtClean="0"/>
              <a:t>), sunucu, dağıtık gibi örnekler sayılabilir.</a:t>
            </a:r>
            <a:endParaRPr lang="en-US" dirty="0"/>
          </a:p>
        </p:txBody>
      </p:sp>
    </p:spTree>
    <p:extLst>
      <p:ext uri="{BB962C8B-B14F-4D97-AF65-F5344CB8AC3E}">
        <p14:creationId xmlns:p14="http://schemas.microsoft.com/office/powerpoint/2010/main" val="1654927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İşletim Sistemi Türleri</a:t>
            </a:r>
            <a:endParaRPr lang="en-US" dirty="0"/>
          </a:p>
        </p:txBody>
      </p:sp>
      <p:sp>
        <p:nvSpPr>
          <p:cNvPr id="4" name="İçerik Yer Tutucusu 2"/>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dirty="0" err="1" smtClean="0"/>
              <a:t>Anaçatı</a:t>
            </a:r>
            <a:r>
              <a:rPr lang="en-US" dirty="0" smtClean="0"/>
              <a:t> </a:t>
            </a:r>
            <a:r>
              <a:rPr lang="en-US" dirty="0" err="1" smtClean="0"/>
              <a:t>işletim</a:t>
            </a:r>
            <a:r>
              <a:rPr lang="en-US" dirty="0" smtClean="0"/>
              <a:t> </a:t>
            </a:r>
            <a:r>
              <a:rPr lang="en-US" dirty="0" err="1" smtClean="0"/>
              <a:t>sistemleri</a:t>
            </a:r>
            <a:r>
              <a:rPr lang="en-US" dirty="0" smtClean="0"/>
              <a:t>: </a:t>
            </a:r>
            <a:r>
              <a:rPr lang="en-US" dirty="0" err="1" smtClean="0"/>
              <a:t>Bir</a:t>
            </a:r>
            <a:r>
              <a:rPr lang="en-US" dirty="0" smtClean="0"/>
              <a:t> </a:t>
            </a:r>
            <a:r>
              <a:rPr lang="en-US" dirty="0" err="1" smtClean="0"/>
              <a:t>oda</a:t>
            </a:r>
            <a:r>
              <a:rPr lang="en-US" dirty="0" smtClean="0"/>
              <a:t> </a:t>
            </a:r>
            <a:r>
              <a:rPr lang="en-US" dirty="0" err="1" smtClean="0"/>
              <a:t>büyüklüğünde</a:t>
            </a:r>
            <a:r>
              <a:rPr lang="en-US" dirty="0" smtClean="0"/>
              <a:t> </a:t>
            </a:r>
            <a:r>
              <a:rPr lang="en-US" dirty="0" err="1" smtClean="0"/>
              <a:t>olan</a:t>
            </a:r>
            <a:r>
              <a:rPr lang="en-US" dirty="0" smtClean="0"/>
              <a:t> ve </a:t>
            </a:r>
            <a:r>
              <a:rPr lang="en-US" dirty="0" err="1" smtClean="0"/>
              <a:t>genellikle</a:t>
            </a:r>
            <a:r>
              <a:rPr lang="en-US" dirty="0" smtClean="0"/>
              <a:t> </a:t>
            </a:r>
            <a:r>
              <a:rPr lang="en-US" dirty="0" err="1" smtClean="0"/>
              <a:t>büyük</a:t>
            </a:r>
            <a:r>
              <a:rPr lang="en-US" dirty="0" smtClean="0"/>
              <a:t> </a:t>
            </a:r>
            <a:r>
              <a:rPr lang="en-US" dirty="0" err="1" smtClean="0"/>
              <a:t>veri</a:t>
            </a:r>
            <a:r>
              <a:rPr lang="en-US" dirty="0" smtClean="0"/>
              <a:t> </a:t>
            </a:r>
            <a:r>
              <a:rPr lang="en-US" dirty="0" err="1" smtClean="0"/>
              <a:t>merkezlerinde</a:t>
            </a:r>
            <a:r>
              <a:rPr lang="en-US" dirty="0" smtClean="0"/>
              <a:t> </a:t>
            </a:r>
            <a:r>
              <a:rPr lang="en-US" dirty="0" err="1" smtClean="0"/>
              <a:t>kullanılan</a:t>
            </a:r>
            <a:r>
              <a:rPr lang="en-US" dirty="0" smtClean="0"/>
              <a:t> </a:t>
            </a:r>
            <a:r>
              <a:rPr lang="en-US" dirty="0" err="1" smtClean="0"/>
              <a:t>bu</a:t>
            </a:r>
            <a:r>
              <a:rPr lang="en-US" dirty="0" smtClean="0"/>
              <a:t> </a:t>
            </a:r>
            <a:r>
              <a:rPr lang="en-US" dirty="0" err="1" smtClean="0"/>
              <a:t>sistemler</a:t>
            </a:r>
            <a:r>
              <a:rPr lang="en-US" dirty="0" smtClean="0"/>
              <a:t> </a:t>
            </a:r>
            <a:r>
              <a:rPr lang="en-US" dirty="0" err="1" smtClean="0"/>
              <a:t>yüksek</a:t>
            </a:r>
            <a:r>
              <a:rPr lang="en-US" dirty="0" smtClean="0"/>
              <a:t> </a:t>
            </a:r>
            <a:r>
              <a:rPr lang="en-US" dirty="0" err="1" smtClean="0"/>
              <a:t>maliyetli</a:t>
            </a:r>
            <a:r>
              <a:rPr lang="en-US" dirty="0" smtClean="0"/>
              <a:t> </a:t>
            </a:r>
            <a:r>
              <a:rPr lang="en-US" dirty="0" err="1" smtClean="0"/>
              <a:t>çözümlerdir</a:t>
            </a:r>
            <a:r>
              <a:rPr lang="en-US" dirty="0" smtClean="0"/>
              <a:t>. Zaman </a:t>
            </a:r>
            <a:r>
              <a:rPr lang="en-US" dirty="0" err="1" smtClean="0"/>
              <a:t>paylaşımlı</a:t>
            </a:r>
            <a:r>
              <a:rPr lang="en-US" dirty="0" smtClean="0"/>
              <a:t> ve </a:t>
            </a:r>
            <a:r>
              <a:rPr lang="en-US" dirty="0" err="1" smtClean="0"/>
              <a:t>toplu</a:t>
            </a:r>
            <a:r>
              <a:rPr lang="en-US" dirty="0" smtClean="0"/>
              <a:t> </a:t>
            </a:r>
            <a:r>
              <a:rPr lang="en-US" dirty="0" err="1" smtClean="0"/>
              <a:t>işlem</a:t>
            </a:r>
            <a:r>
              <a:rPr lang="en-US" dirty="0" smtClean="0"/>
              <a:t>  </a:t>
            </a:r>
            <a:r>
              <a:rPr lang="en-US" dirty="0" err="1" smtClean="0"/>
              <a:t>yapma</a:t>
            </a:r>
            <a:r>
              <a:rPr lang="en-US" dirty="0" smtClean="0"/>
              <a:t> </a:t>
            </a:r>
            <a:r>
              <a:rPr lang="en-US" dirty="0" err="1" smtClean="0"/>
              <a:t>özelliklerine</a:t>
            </a:r>
            <a:r>
              <a:rPr lang="en-US" dirty="0" smtClean="0"/>
              <a:t> </a:t>
            </a:r>
            <a:r>
              <a:rPr lang="en-US" dirty="0" err="1" smtClean="0"/>
              <a:t>sahiptir</a:t>
            </a:r>
            <a:r>
              <a:rPr lang="en-US" dirty="0" smtClean="0"/>
              <a:t>. </a:t>
            </a:r>
          </a:p>
          <a:p>
            <a:pPr marL="0" indent="0" algn="just">
              <a:buFont typeface="Arial" panose="020B0604020202020204" pitchFamily="34" charset="0"/>
              <a:buNone/>
            </a:pPr>
            <a:r>
              <a:rPr lang="en-US" dirty="0" err="1" smtClean="0"/>
              <a:t>Örn</a:t>
            </a:r>
            <a:r>
              <a:rPr lang="en-US" dirty="0" smtClean="0"/>
              <a:t>: OS/390, OS/360, Linux</a:t>
            </a:r>
            <a:endParaRPr lang="en-US" dirty="0"/>
          </a:p>
        </p:txBody>
      </p:sp>
    </p:spTree>
    <p:extLst>
      <p:ext uri="{BB962C8B-B14F-4D97-AF65-F5344CB8AC3E}">
        <p14:creationId xmlns:p14="http://schemas.microsoft.com/office/powerpoint/2010/main" val="4089007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İşletim Sistemi Türleri</a:t>
            </a:r>
            <a:endParaRPr lang="en-US" dirty="0"/>
          </a:p>
        </p:txBody>
      </p:sp>
      <p:sp>
        <p:nvSpPr>
          <p:cNvPr id="3" name="Dikdörtgen 2"/>
          <p:cNvSpPr/>
          <p:nvPr/>
        </p:nvSpPr>
        <p:spPr>
          <a:xfrm>
            <a:off x="461286" y="2210375"/>
            <a:ext cx="9537293" cy="3046988"/>
          </a:xfrm>
          <a:prstGeom prst="rect">
            <a:avLst/>
          </a:prstGeom>
        </p:spPr>
        <p:txBody>
          <a:bodyPr wrap="square">
            <a:spAutoFit/>
          </a:bodyPr>
          <a:lstStyle/>
          <a:p>
            <a:pPr algn="just"/>
            <a:r>
              <a:rPr lang="en-US" sz="2400" dirty="0" err="1" smtClean="0"/>
              <a:t>Sunucu</a:t>
            </a:r>
            <a:r>
              <a:rPr lang="en-US" sz="2400" dirty="0" smtClean="0"/>
              <a:t> </a:t>
            </a:r>
            <a:r>
              <a:rPr lang="en-US" sz="2400" dirty="0" err="1" smtClean="0"/>
              <a:t>İşletim</a:t>
            </a:r>
            <a:r>
              <a:rPr lang="en-US" sz="2400" dirty="0" smtClean="0"/>
              <a:t> </a:t>
            </a:r>
            <a:r>
              <a:rPr lang="en-US" sz="2400" dirty="0" err="1" smtClean="0"/>
              <a:t>Sistemleri</a:t>
            </a:r>
            <a:r>
              <a:rPr lang="en-US" sz="2400" dirty="0" smtClean="0"/>
              <a:t>: </a:t>
            </a:r>
            <a:r>
              <a:rPr lang="en-US" sz="2400" dirty="0" err="1" smtClean="0"/>
              <a:t>Genellikle</a:t>
            </a:r>
            <a:r>
              <a:rPr lang="en-US" sz="2400" dirty="0" smtClean="0"/>
              <a:t> </a:t>
            </a:r>
            <a:r>
              <a:rPr lang="en-US" sz="2400" dirty="0" err="1" smtClean="0"/>
              <a:t>küçük</a:t>
            </a:r>
            <a:r>
              <a:rPr lang="en-US" sz="2400" dirty="0" smtClean="0"/>
              <a:t> </a:t>
            </a:r>
            <a:r>
              <a:rPr lang="en-US" sz="2400" dirty="0" err="1" smtClean="0"/>
              <a:t>veya</a:t>
            </a:r>
            <a:r>
              <a:rPr lang="en-US" sz="2400" dirty="0" smtClean="0"/>
              <a:t> </a:t>
            </a:r>
            <a:r>
              <a:rPr lang="en-US" sz="2400" dirty="0" err="1" smtClean="0"/>
              <a:t>orta</a:t>
            </a:r>
            <a:r>
              <a:rPr lang="en-US" sz="2400" dirty="0" smtClean="0"/>
              <a:t> </a:t>
            </a:r>
            <a:r>
              <a:rPr lang="en-US" sz="2400" dirty="0" err="1" smtClean="0"/>
              <a:t>ölçekli</a:t>
            </a:r>
            <a:r>
              <a:rPr lang="en-US" sz="2400" dirty="0" smtClean="0"/>
              <a:t> </a:t>
            </a:r>
            <a:r>
              <a:rPr lang="en-US" sz="2400" dirty="0" err="1" smtClean="0"/>
              <a:t>şirketlerde</a:t>
            </a:r>
            <a:r>
              <a:rPr lang="en-US" sz="2400" dirty="0" smtClean="0"/>
              <a:t> </a:t>
            </a:r>
            <a:r>
              <a:rPr lang="en-US" sz="2400" dirty="0" err="1" smtClean="0"/>
              <a:t>kullanılan</a:t>
            </a:r>
            <a:r>
              <a:rPr lang="en-US" sz="2400" dirty="0" smtClean="0"/>
              <a:t>, </a:t>
            </a:r>
            <a:r>
              <a:rPr lang="en-US" sz="2400" dirty="0" err="1" smtClean="0"/>
              <a:t>aynı</a:t>
            </a:r>
            <a:r>
              <a:rPr lang="en-US" sz="2400" dirty="0" smtClean="0"/>
              <a:t> </a:t>
            </a:r>
            <a:r>
              <a:rPr lang="en-US" sz="2400" dirty="0" err="1" smtClean="0"/>
              <a:t>anda</a:t>
            </a:r>
            <a:r>
              <a:rPr lang="en-US" sz="2400" dirty="0" smtClean="0"/>
              <a:t> </a:t>
            </a:r>
            <a:r>
              <a:rPr lang="en-US" sz="2400" dirty="0" err="1" smtClean="0"/>
              <a:t>çok</a:t>
            </a:r>
            <a:r>
              <a:rPr lang="en-US" sz="2400" dirty="0" smtClean="0"/>
              <a:t> </a:t>
            </a:r>
            <a:r>
              <a:rPr lang="en-US" sz="2400" dirty="0" err="1" smtClean="0"/>
              <a:t>sayıda</a:t>
            </a:r>
            <a:r>
              <a:rPr lang="en-US" sz="2400" dirty="0" smtClean="0"/>
              <a:t> </a:t>
            </a:r>
            <a:r>
              <a:rPr lang="en-US" sz="2400" dirty="0" err="1" smtClean="0"/>
              <a:t>kullanıcının</a:t>
            </a:r>
            <a:r>
              <a:rPr lang="en-US" sz="2400" dirty="0" smtClean="0"/>
              <a:t> </a:t>
            </a:r>
            <a:r>
              <a:rPr lang="en-US" sz="2400" dirty="0" err="1" smtClean="0"/>
              <a:t>ağ</a:t>
            </a:r>
            <a:r>
              <a:rPr lang="en-US" sz="2400" dirty="0" smtClean="0"/>
              <a:t> </a:t>
            </a:r>
            <a:r>
              <a:rPr lang="en-US" sz="2400" dirty="0" err="1" smtClean="0"/>
              <a:t>üzerinden</a:t>
            </a:r>
            <a:r>
              <a:rPr lang="en-US" sz="2400" dirty="0" smtClean="0"/>
              <a:t> </a:t>
            </a:r>
            <a:r>
              <a:rPr lang="en-US" sz="2400" dirty="0" err="1" smtClean="0"/>
              <a:t>donanım</a:t>
            </a:r>
            <a:r>
              <a:rPr lang="en-US" sz="2400" dirty="0" smtClean="0"/>
              <a:t> </a:t>
            </a:r>
            <a:r>
              <a:rPr lang="en-US" sz="2400" dirty="0" err="1" smtClean="0"/>
              <a:t>ile</a:t>
            </a:r>
            <a:r>
              <a:rPr lang="en-US" sz="2400" dirty="0" smtClean="0"/>
              <a:t> </a:t>
            </a:r>
            <a:r>
              <a:rPr lang="en-US" sz="2400" dirty="0" err="1" smtClean="0"/>
              <a:t>yazılım</a:t>
            </a:r>
            <a:r>
              <a:rPr lang="en-US" sz="2400" dirty="0" smtClean="0"/>
              <a:t> </a:t>
            </a:r>
            <a:r>
              <a:rPr lang="en-US" sz="2400" dirty="0" err="1" smtClean="0"/>
              <a:t>kaynaklarını</a:t>
            </a:r>
            <a:r>
              <a:rPr lang="en-US" sz="2400" dirty="0" smtClean="0"/>
              <a:t> </a:t>
            </a:r>
            <a:r>
              <a:rPr lang="en-US" sz="2400" dirty="0" err="1" smtClean="0"/>
              <a:t>paylaşmasına</a:t>
            </a:r>
            <a:r>
              <a:rPr lang="en-US" sz="2400" dirty="0" smtClean="0"/>
              <a:t> </a:t>
            </a:r>
            <a:r>
              <a:rPr lang="en-US" sz="2400" dirty="0" err="1" smtClean="0"/>
              <a:t>imkan</a:t>
            </a:r>
            <a:r>
              <a:rPr lang="en-US" sz="2400" dirty="0" smtClean="0"/>
              <a:t> </a:t>
            </a:r>
            <a:r>
              <a:rPr lang="en-US" sz="2400" dirty="0" err="1" smtClean="0"/>
              <a:t>veren</a:t>
            </a:r>
            <a:r>
              <a:rPr lang="en-US" sz="2400" dirty="0" smtClean="0"/>
              <a:t> </a:t>
            </a:r>
            <a:r>
              <a:rPr lang="en-US" sz="2400" dirty="0" err="1" smtClean="0"/>
              <a:t>sistemlerdir</a:t>
            </a:r>
            <a:r>
              <a:rPr lang="en-US" sz="2400" dirty="0" smtClean="0"/>
              <a:t>. </a:t>
            </a:r>
            <a:r>
              <a:rPr lang="en-US" sz="2400" dirty="0" err="1" smtClean="0"/>
              <a:t>Yüksek</a:t>
            </a:r>
            <a:r>
              <a:rPr lang="en-US" sz="2400" dirty="0" smtClean="0"/>
              <a:t> </a:t>
            </a:r>
            <a:r>
              <a:rPr lang="en-US" sz="2400" dirty="0" err="1" smtClean="0"/>
              <a:t>kapasiteli</a:t>
            </a:r>
            <a:r>
              <a:rPr lang="en-US" sz="2400" dirty="0" smtClean="0"/>
              <a:t> </a:t>
            </a:r>
            <a:r>
              <a:rPr lang="en-US" sz="2400" dirty="0" err="1" smtClean="0"/>
              <a:t>bellek</a:t>
            </a:r>
            <a:r>
              <a:rPr lang="en-US" sz="2400" dirty="0" smtClean="0"/>
              <a:t> ve </a:t>
            </a:r>
            <a:r>
              <a:rPr lang="en-US" sz="2400" dirty="0" err="1" smtClean="0"/>
              <a:t>birden</a:t>
            </a:r>
            <a:r>
              <a:rPr lang="en-US" sz="2400" dirty="0" smtClean="0"/>
              <a:t> </a:t>
            </a:r>
            <a:r>
              <a:rPr lang="en-US" sz="2400" dirty="0" err="1" smtClean="0"/>
              <a:t>fazla</a:t>
            </a:r>
            <a:r>
              <a:rPr lang="en-US" sz="2400" dirty="0" smtClean="0"/>
              <a:t> </a:t>
            </a:r>
            <a:r>
              <a:rPr lang="en-US" sz="2400" dirty="0" err="1" smtClean="0"/>
              <a:t>işlemciye</a:t>
            </a:r>
            <a:r>
              <a:rPr lang="en-US" sz="2400" dirty="0" smtClean="0"/>
              <a:t> </a:t>
            </a:r>
            <a:r>
              <a:rPr lang="en-US" sz="2400" dirty="0" err="1" smtClean="0"/>
              <a:t>sahip</a:t>
            </a:r>
            <a:r>
              <a:rPr lang="en-US" sz="2400" dirty="0" smtClean="0"/>
              <a:t> </a:t>
            </a:r>
            <a:r>
              <a:rPr lang="en-US" sz="2400" dirty="0" err="1" smtClean="0"/>
              <a:t>sistemlerdir</a:t>
            </a:r>
            <a:r>
              <a:rPr lang="en-US" sz="2400" dirty="0" smtClean="0"/>
              <a:t>. </a:t>
            </a:r>
            <a:r>
              <a:rPr lang="en-US" sz="2400" dirty="0" err="1" smtClean="0"/>
              <a:t>Yazıcı</a:t>
            </a:r>
            <a:r>
              <a:rPr lang="en-US" sz="2400" dirty="0" smtClean="0"/>
              <a:t> </a:t>
            </a:r>
            <a:r>
              <a:rPr lang="en-US" sz="2400" dirty="0" err="1" smtClean="0"/>
              <a:t>servisleri</a:t>
            </a:r>
            <a:r>
              <a:rPr lang="en-US" sz="2400" dirty="0" smtClean="0"/>
              <a:t>, </a:t>
            </a:r>
            <a:r>
              <a:rPr lang="en-US" sz="2400" dirty="0" err="1" smtClean="0"/>
              <a:t>dosya</a:t>
            </a:r>
            <a:r>
              <a:rPr lang="en-US" sz="2400" dirty="0" smtClean="0"/>
              <a:t> </a:t>
            </a:r>
            <a:r>
              <a:rPr lang="en-US" sz="2400" dirty="0" err="1" smtClean="0"/>
              <a:t>servisleri</a:t>
            </a:r>
            <a:r>
              <a:rPr lang="en-US" sz="2400" dirty="0" smtClean="0"/>
              <a:t>, web </a:t>
            </a:r>
            <a:r>
              <a:rPr lang="en-US" sz="2400" dirty="0" err="1" smtClean="0"/>
              <a:t>erişimi</a:t>
            </a:r>
            <a:r>
              <a:rPr lang="en-US" sz="2400" dirty="0" smtClean="0"/>
              <a:t> vb. </a:t>
            </a:r>
            <a:r>
              <a:rPr lang="en-US" sz="2400" dirty="0" err="1" smtClean="0"/>
              <a:t>işlerde</a:t>
            </a:r>
            <a:r>
              <a:rPr lang="en-US" sz="2400" dirty="0" smtClean="0"/>
              <a:t> </a:t>
            </a:r>
            <a:r>
              <a:rPr lang="en-US" sz="2400" dirty="0" err="1" smtClean="0"/>
              <a:t>kullanılabilir</a:t>
            </a:r>
            <a:r>
              <a:rPr lang="en-US" sz="2400" dirty="0" smtClean="0"/>
              <a:t>. </a:t>
            </a:r>
          </a:p>
          <a:p>
            <a:pPr algn="just"/>
            <a:endParaRPr lang="en-US" sz="2400" dirty="0"/>
          </a:p>
          <a:p>
            <a:pPr algn="just"/>
            <a:r>
              <a:rPr lang="en-US" sz="2400" dirty="0" err="1" smtClean="0"/>
              <a:t>Örn</a:t>
            </a:r>
            <a:r>
              <a:rPr lang="en-US" sz="2400" dirty="0" smtClean="0"/>
              <a:t>: Unix, Windows Server</a:t>
            </a:r>
            <a:endParaRPr lang="en-US" sz="2400" dirty="0"/>
          </a:p>
        </p:txBody>
      </p:sp>
    </p:spTree>
    <p:extLst>
      <p:ext uri="{BB962C8B-B14F-4D97-AF65-F5344CB8AC3E}">
        <p14:creationId xmlns:p14="http://schemas.microsoft.com/office/powerpoint/2010/main" val="3682589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İşletim Sistemi Türleri</a:t>
            </a:r>
            <a:endParaRPr lang="en-US" dirty="0"/>
          </a:p>
        </p:txBody>
      </p:sp>
      <p:sp>
        <p:nvSpPr>
          <p:cNvPr id="3" name="Dikdörtgen 2"/>
          <p:cNvSpPr/>
          <p:nvPr/>
        </p:nvSpPr>
        <p:spPr>
          <a:xfrm>
            <a:off x="680318" y="1983007"/>
            <a:ext cx="9613861" cy="1200329"/>
          </a:xfrm>
          <a:prstGeom prst="rect">
            <a:avLst/>
          </a:prstGeom>
        </p:spPr>
        <p:txBody>
          <a:bodyPr wrap="square">
            <a:spAutoFit/>
          </a:bodyPr>
          <a:lstStyle/>
          <a:p>
            <a:pPr algn="just"/>
            <a:r>
              <a:rPr lang="en-US" sz="2400" dirty="0" err="1" smtClean="0"/>
              <a:t>Çok</a:t>
            </a:r>
            <a:r>
              <a:rPr lang="en-US" sz="2400" dirty="0" smtClean="0"/>
              <a:t> </a:t>
            </a:r>
            <a:r>
              <a:rPr lang="en-US" sz="2400" dirty="0" err="1" smtClean="0"/>
              <a:t>İşlemcili</a:t>
            </a:r>
            <a:r>
              <a:rPr lang="en-US" sz="2400" dirty="0" smtClean="0"/>
              <a:t> </a:t>
            </a:r>
            <a:r>
              <a:rPr lang="en-US" sz="2400" dirty="0" err="1" smtClean="0"/>
              <a:t>İşletim</a:t>
            </a:r>
            <a:r>
              <a:rPr lang="en-US" sz="2400" dirty="0" smtClean="0"/>
              <a:t> </a:t>
            </a:r>
            <a:r>
              <a:rPr lang="en-US" sz="2400" dirty="0" err="1" smtClean="0"/>
              <a:t>Sistemleri</a:t>
            </a:r>
            <a:r>
              <a:rPr lang="en-US" sz="2400" dirty="0" smtClean="0"/>
              <a:t>: </a:t>
            </a:r>
            <a:r>
              <a:rPr lang="en-US" sz="2400" dirty="0" err="1" smtClean="0"/>
              <a:t>Birden</a:t>
            </a:r>
            <a:r>
              <a:rPr lang="en-US" sz="2400" dirty="0" smtClean="0"/>
              <a:t> </a:t>
            </a:r>
            <a:r>
              <a:rPr lang="en-US" sz="2400" dirty="0" err="1" smtClean="0"/>
              <a:t>fazla</a:t>
            </a:r>
            <a:r>
              <a:rPr lang="en-US" sz="2400" dirty="0" smtClean="0"/>
              <a:t> </a:t>
            </a:r>
            <a:r>
              <a:rPr lang="en-US" sz="2400" dirty="0" err="1" smtClean="0"/>
              <a:t>işlemciye</a:t>
            </a:r>
            <a:r>
              <a:rPr lang="en-US" sz="2400" dirty="0" smtClean="0"/>
              <a:t> </a:t>
            </a:r>
            <a:r>
              <a:rPr lang="en-US" sz="2400" dirty="0" err="1" smtClean="0"/>
              <a:t>sahip</a:t>
            </a:r>
            <a:r>
              <a:rPr lang="en-US" sz="2400" dirty="0" smtClean="0"/>
              <a:t> </a:t>
            </a:r>
            <a:r>
              <a:rPr lang="en-US" sz="2400" dirty="0" err="1" smtClean="0"/>
              <a:t>sistemlerdir</a:t>
            </a:r>
            <a:r>
              <a:rPr lang="en-US" sz="2400" dirty="0" smtClean="0"/>
              <a:t>. </a:t>
            </a:r>
            <a:r>
              <a:rPr lang="en-US" sz="2400" dirty="0" err="1" smtClean="0"/>
              <a:t>İşlemciler</a:t>
            </a:r>
            <a:r>
              <a:rPr lang="en-US" sz="2400" dirty="0" smtClean="0"/>
              <a:t>, </a:t>
            </a:r>
            <a:r>
              <a:rPr lang="en-US" sz="2400" dirty="0" err="1" smtClean="0"/>
              <a:t>belleği</a:t>
            </a:r>
            <a:r>
              <a:rPr lang="en-US" sz="2400" dirty="0" smtClean="0"/>
              <a:t> ve </a:t>
            </a:r>
            <a:r>
              <a:rPr lang="en-US" sz="2400" dirty="0" err="1" smtClean="0"/>
              <a:t>diğer</a:t>
            </a:r>
            <a:r>
              <a:rPr lang="en-US" sz="2400" dirty="0" smtClean="0"/>
              <a:t> </a:t>
            </a:r>
            <a:r>
              <a:rPr lang="en-US" sz="2400" dirty="0" err="1" smtClean="0"/>
              <a:t>kaynakları</a:t>
            </a:r>
            <a:r>
              <a:rPr lang="en-US" sz="2400" dirty="0" smtClean="0"/>
              <a:t> </a:t>
            </a:r>
            <a:r>
              <a:rPr lang="en-US" sz="2400" dirty="0" err="1" smtClean="0"/>
              <a:t>paylaşırlar</a:t>
            </a:r>
            <a:r>
              <a:rPr lang="en-US" sz="2400" dirty="0" smtClean="0"/>
              <a:t>. </a:t>
            </a:r>
            <a:r>
              <a:rPr lang="en-US" sz="2400" dirty="0" err="1" smtClean="0"/>
              <a:t>Yüksek</a:t>
            </a:r>
            <a:r>
              <a:rPr lang="en-US" sz="2400" dirty="0" smtClean="0"/>
              <a:t> </a:t>
            </a:r>
            <a:r>
              <a:rPr lang="en-US" sz="2400" dirty="0" err="1" smtClean="0"/>
              <a:t>işlem</a:t>
            </a:r>
            <a:r>
              <a:rPr lang="en-US" sz="2400" dirty="0" smtClean="0"/>
              <a:t> </a:t>
            </a:r>
            <a:r>
              <a:rPr lang="en-US" sz="2400" dirty="0" err="1" smtClean="0"/>
              <a:t>gücü</a:t>
            </a:r>
            <a:r>
              <a:rPr lang="en-US" sz="2400" dirty="0" smtClean="0"/>
              <a:t> ve </a:t>
            </a:r>
            <a:r>
              <a:rPr lang="en-US" sz="2400" dirty="0" err="1" smtClean="0"/>
              <a:t>hız</a:t>
            </a:r>
            <a:r>
              <a:rPr lang="en-US" sz="2400" dirty="0" smtClean="0"/>
              <a:t> </a:t>
            </a:r>
            <a:r>
              <a:rPr lang="en-US" sz="2400" dirty="0" err="1" smtClean="0"/>
              <a:t>sağlamayı</a:t>
            </a:r>
            <a:r>
              <a:rPr lang="en-US" sz="2400" dirty="0" smtClean="0"/>
              <a:t> </a:t>
            </a:r>
            <a:r>
              <a:rPr lang="en-US" sz="2400" dirty="0" err="1" smtClean="0"/>
              <a:t>hedefler</a:t>
            </a:r>
            <a:r>
              <a:rPr lang="en-US" sz="2400" dirty="0" smtClean="0"/>
              <a:t>. </a:t>
            </a:r>
            <a:r>
              <a:rPr lang="en-US" sz="2400" dirty="0" err="1" smtClean="0"/>
              <a:t>Örn:Windows</a:t>
            </a:r>
            <a:r>
              <a:rPr lang="en-US" sz="2400" dirty="0" smtClean="0"/>
              <a:t>, Linux</a:t>
            </a:r>
            <a:endParaRPr lang="en-US" sz="2400" dirty="0"/>
          </a:p>
        </p:txBody>
      </p:sp>
      <p:sp>
        <p:nvSpPr>
          <p:cNvPr id="5" name="Dikdörtgen 4"/>
          <p:cNvSpPr/>
          <p:nvPr/>
        </p:nvSpPr>
        <p:spPr>
          <a:xfrm>
            <a:off x="680319" y="3332178"/>
            <a:ext cx="9613861" cy="1569660"/>
          </a:xfrm>
          <a:prstGeom prst="rect">
            <a:avLst/>
          </a:prstGeom>
        </p:spPr>
        <p:txBody>
          <a:bodyPr wrap="square">
            <a:spAutoFit/>
          </a:bodyPr>
          <a:lstStyle/>
          <a:p>
            <a:pPr algn="just"/>
            <a:r>
              <a:rPr lang="en-US" sz="2400" dirty="0" err="1" smtClean="0"/>
              <a:t>Kişisel</a:t>
            </a:r>
            <a:r>
              <a:rPr lang="en-US" sz="2400" dirty="0" smtClean="0"/>
              <a:t> </a:t>
            </a:r>
            <a:r>
              <a:rPr lang="en-US" sz="2400" dirty="0" err="1" smtClean="0"/>
              <a:t>bilgisayar</a:t>
            </a:r>
            <a:r>
              <a:rPr lang="en-US" sz="2400" dirty="0" smtClean="0"/>
              <a:t> </a:t>
            </a:r>
            <a:r>
              <a:rPr lang="en-US" sz="2400" dirty="0" err="1" smtClean="0"/>
              <a:t>İşletim</a:t>
            </a:r>
            <a:r>
              <a:rPr lang="en-US" sz="2400" dirty="0" smtClean="0"/>
              <a:t> </a:t>
            </a:r>
            <a:r>
              <a:rPr lang="en-US" sz="2400" dirty="0" err="1" smtClean="0"/>
              <a:t>Sistemleri</a:t>
            </a:r>
            <a:r>
              <a:rPr lang="en-US" sz="2400" dirty="0" smtClean="0"/>
              <a:t>: </a:t>
            </a:r>
            <a:r>
              <a:rPr lang="en-US" sz="2400" dirty="0" err="1" smtClean="0"/>
              <a:t>Tek</a:t>
            </a:r>
            <a:r>
              <a:rPr lang="en-US" sz="2400" dirty="0" smtClean="0"/>
              <a:t> </a:t>
            </a:r>
            <a:r>
              <a:rPr lang="en-US" sz="2400" dirty="0" err="1" smtClean="0"/>
              <a:t>kullanıcıya</a:t>
            </a:r>
            <a:r>
              <a:rPr lang="en-US" sz="2400" dirty="0" smtClean="0"/>
              <a:t> </a:t>
            </a:r>
            <a:r>
              <a:rPr lang="en-US" sz="2400" dirty="0" err="1" smtClean="0"/>
              <a:t>ait</a:t>
            </a:r>
            <a:r>
              <a:rPr lang="en-US" sz="2400" dirty="0" smtClean="0"/>
              <a:t>, </a:t>
            </a:r>
            <a:r>
              <a:rPr lang="en-US" sz="2400" dirty="0" err="1" smtClean="0"/>
              <a:t>evde</a:t>
            </a:r>
            <a:r>
              <a:rPr lang="en-US" sz="2400" dirty="0"/>
              <a:t> </a:t>
            </a:r>
            <a:r>
              <a:rPr lang="en-US" sz="2400" dirty="0" err="1" smtClean="0"/>
              <a:t>veya</a:t>
            </a:r>
            <a:r>
              <a:rPr lang="en-US" sz="2400" dirty="0" smtClean="0"/>
              <a:t> </a:t>
            </a:r>
            <a:r>
              <a:rPr lang="en-US" sz="2400" dirty="0" err="1" smtClean="0"/>
              <a:t>ofiste</a:t>
            </a:r>
            <a:r>
              <a:rPr lang="en-US" sz="2400" dirty="0" smtClean="0"/>
              <a:t> </a:t>
            </a:r>
            <a:r>
              <a:rPr lang="en-US" sz="2400" dirty="0" err="1" smtClean="0"/>
              <a:t>kullanılabilen</a:t>
            </a:r>
            <a:r>
              <a:rPr lang="en-US" sz="2400" dirty="0" smtClean="0"/>
              <a:t>, </a:t>
            </a:r>
            <a:r>
              <a:rPr lang="en-US" sz="2400" dirty="0" err="1" smtClean="0"/>
              <a:t>kullanıcı</a:t>
            </a:r>
            <a:r>
              <a:rPr lang="en-US" sz="2400" dirty="0" smtClean="0"/>
              <a:t> </a:t>
            </a:r>
            <a:r>
              <a:rPr lang="en-US" sz="2400" dirty="0" err="1" smtClean="0"/>
              <a:t>arayüzü</a:t>
            </a:r>
            <a:r>
              <a:rPr lang="en-US" sz="2400" dirty="0" smtClean="0"/>
              <a:t>, </a:t>
            </a:r>
            <a:r>
              <a:rPr lang="en-US" sz="2400" dirty="0" err="1" smtClean="0"/>
              <a:t>kullanıcı</a:t>
            </a:r>
            <a:r>
              <a:rPr lang="en-US" sz="2400" dirty="0" smtClean="0"/>
              <a:t> </a:t>
            </a:r>
            <a:r>
              <a:rPr lang="en-US" sz="2400" dirty="0" err="1" smtClean="0"/>
              <a:t>dostu</a:t>
            </a:r>
            <a:r>
              <a:rPr lang="en-US" sz="2400" dirty="0" smtClean="0"/>
              <a:t> </a:t>
            </a:r>
            <a:r>
              <a:rPr lang="en-US" sz="2400" dirty="0" err="1" smtClean="0"/>
              <a:t>menü</a:t>
            </a:r>
            <a:r>
              <a:rPr lang="en-US" sz="2400" dirty="0" smtClean="0"/>
              <a:t> ve </a:t>
            </a:r>
            <a:r>
              <a:rPr lang="en-US" sz="2400" dirty="0" err="1" smtClean="0"/>
              <a:t>grafikler</a:t>
            </a:r>
            <a:r>
              <a:rPr lang="en-US" sz="2400" dirty="0" smtClean="0"/>
              <a:t> </a:t>
            </a:r>
            <a:r>
              <a:rPr lang="en-US" sz="2400" dirty="0" err="1" smtClean="0"/>
              <a:t>sunar</a:t>
            </a:r>
            <a:r>
              <a:rPr lang="en-US" sz="2400" dirty="0" smtClean="0"/>
              <a:t>. </a:t>
            </a:r>
          </a:p>
          <a:p>
            <a:pPr algn="just"/>
            <a:r>
              <a:rPr lang="en-US" sz="2400" dirty="0" err="1" smtClean="0"/>
              <a:t>Örn</a:t>
            </a:r>
            <a:r>
              <a:rPr lang="en-US" sz="2400" dirty="0" smtClean="0"/>
              <a:t>: </a:t>
            </a:r>
            <a:r>
              <a:rPr lang="en-US" sz="2400" dirty="0"/>
              <a:t>Linux, FreeBSD, Windows, OS X</a:t>
            </a:r>
          </a:p>
        </p:txBody>
      </p:sp>
    </p:spTree>
    <p:extLst>
      <p:ext uri="{BB962C8B-B14F-4D97-AF65-F5344CB8AC3E}">
        <p14:creationId xmlns:p14="http://schemas.microsoft.com/office/powerpoint/2010/main" val="2204855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İşletim Sistemi Türleri</a:t>
            </a:r>
            <a:endParaRPr lang="en-US" dirty="0"/>
          </a:p>
        </p:txBody>
      </p:sp>
      <p:sp>
        <p:nvSpPr>
          <p:cNvPr id="3" name="İçerik Yer Tutucusu 2"/>
          <p:cNvSpPr>
            <a:spLocks noGrp="1"/>
          </p:cNvSpPr>
          <p:nvPr>
            <p:ph idx="1"/>
          </p:nvPr>
        </p:nvSpPr>
        <p:spPr/>
        <p:txBody>
          <a:bodyPr/>
          <a:lstStyle/>
          <a:p>
            <a:pPr algn="just"/>
            <a:r>
              <a:rPr lang="en-US" dirty="0" err="1"/>
              <a:t>Gerçek</a:t>
            </a:r>
            <a:r>
              <a:rPr lang="en-US" dirty="0"/>
              <a:t> </a:t>
            </a:r>
            <a:r>
              <a:rPr lang="en-US" dirty="0" err="1"/>
              <a:t>Zamanlı</a:t>
            </a:r>
            <a:r>
              <a:rPr lang="en-US" dirty="0"/>
              <a:t> </a:t>
            </a:r>
            <a:r>
              <a:rPr lang="en-US" dirty="0" err="1"/>
              <a:t>İşletim</a:t>
            </a:r>
            <a:r>
              <a:rPr lang="en-US" dirty="0"/>
              <a:t> </a:t>
            </a:r>
            <a:r>
              <a:rPr lang="en-US" dirty="0" err="1"/>
              <a:t>Sistemleri</a:t>
            </a:r>
            <a:r>
              <a:rPr lang="en-US" dirty="0"/>
              <a:t>: </a:t>
            </a:r>
            <a:r>
              <a:rPr lang="en-US" dirty="0" err="1"/>
              <a:t>Yürütülen</a:t>
            </a:r>
            <a:r>
              <a:rPr lang="en-US" dirty="0"/>
              <a:t> </a:t>
            </a:r>
            <a:r>
              <a:rPr lang="en-US" dirty="0" err="1"/>
              <a:t>işlemlerin</a:t>
            </a:r>
            <a:r>
              <a:rPr lang="en-US" dirty="0"/>
              <a:t> </a:t>
            </a:r>
            <a:r>
              <a:rPr lang="en-US" dirty="0" err="1"/>
              <a:t>cevap</a:t>
            </a:r>
            <a:r>
              <a:rPr lang="en-US" dirty="0"/>
              <a:t> </a:t>
            </a:r>
            <a:r>
              <a:rPr lang="en-US" dirty="0" err="1"/>
              <a:t>verme</a:t>
            </a:r>
            <a:r>
              <a:rPr lang="en-US" dirty="0"/>
              <a:t> </a:t>
            </a:r>
            <a:r>
              <a:rPr lang="en-US" dirty="0" err="1"/>
              <a:t>süresinin</a:t>
            </a:r>
            <a:r>
              <a:rPr lang="en-US" dirty="0"/>
              <a:t> </a:t>
            </a:r>
            <a:r>
              <a:rPr lang="en-US" dirty="0" err="1"/>
              <a:t>belirli</a:t>
            </a:r>
            <a:r>
              <a:rPr lang="en-US" dirty="0"/>
              <a:t> </a:t>
            </a:r>
            <a:r>
              <a:rPr lang="en-US" dirty="0" err="1"/>
              <a:t>bir</a:t>
            </a:r>
            <a:r>
              <a:rPr lang="en-US" dirty="0"/>
              <a:t> </a:t>
            </a:r>
            <a:r>
              <a:rPr lang="en-US" dirty="0" err="1"/>
              <a:t>değer</a:t>
            </a:r>
            <a:r>
              <a:rPr lang="en-US" dirty="0"/>
              <a:t> </a:t>
            </a:r>
            <a:r>
              <a:rPr lang="en-US" dirty="0" err="1"/>
              <a:t>arasında</a:t>
            </a:r>
            <a:r>
              <a:rPr lang="en-US" dirty="0"/>
              <a:t> </a:t>
            </a:r>
            <a:r>
              <a:rPr lang="en-US" dirty="0" err="1"/>
              <a:t>olduğu</a:t>
            </a:r>
            <a:r>
              <a:rPr lang="en-US" dirty="0"/>
              <a:t> ve zaman </a:t>
            </a:r>
            <a:r>
              <a:rPr lang="en-US" dirty="0" err="1"/>
              <a:t>kısıtlarının</a:t>
            </a:r>
            <a:r>
              <a:rPr lang="en-US" dirty="0"/>
              <a:t> </a:t>
            </a:r>
            <a:r>
              <a:rPr lang="en-US" dirty="0" err="1"/>
              <a:t>önemli</a:t>
            </a:r>
            <a:r>
              <a:rPr lang="en-US" dirty="0"/>
              <a:t> </a:t>
            </a:r>
            <a:r>
              <a:rPr lang="en-US" dirty="0" err="1"/>
              <a:t>olduğu</a:t>
            </a:r>
            <a:r>
              <a:rPr lang="en-US" dirty="0"/>
              <a:t> </a:t>
            </a:r>
            <a:r>
              <a:rPr lang="en-US" dirty="0" err="1"/>
              <a:t>sistemlerdir</a:t>
            </a:r>
            <a:r>
              <a:rPr lang="en-US" dirty="0"/>
              <a:t>. </a:t>
            </a:r>
            <a:r>
              <a:rPr lang="en-US" dirty="0" err="1"/>
              <a:t>Endüstriyel</a:t>
            </a:r>
            <a:r>
              <a:rPr lang="en-US" dirty="0"/>
              <a:t> </a:t>
            </a:r>
            <a:r>
              <a:rPr lang="en-US" dirty="0" err="1"/>
              <a:t>kontrol</a:t>
            </a:r>
            <a:r>
              <a:rPr lang="en-US" dirty="0"/>
              <a:t> </a:t>
            </a:r>
            <a:r>
              <a:rPr lang="en-US" dirty="0" err="1"/>
              <a:t>sistemlerinde</a:t>
            </a:r>
            <a:r>
              <a:rPr lang="en-US" dirty="0"/>
              <a:t> ve </a:t>
            </a:r>
            <a:r>
              <a:rPr lang="en-US" dirty="0" err="1"/>
              <a:t>gerçek</a:t>
            </a:r>
            <a:r>
              <a:rPr lang="en-US" dirty="0"/>
              <a:t> </a:t>
            </a:r>
            <a:r>
              <a:rPr lang="en-US" dirty="0" err="1"/>
              <a:t>zamanlı</a:t>
            </a:r>
            <a:r>
              <a:rPr lang="en-US" dirty="0"/>
              <a:t> </a:t>
            </a:r>
            <a:r>
              <a:rPr lang="en-US" dirty="0" err="1"/>
              <a:t>üretim</a:t>
            </a:r>
            <a:r>
              <a:rPr lang="en-US" dirty="0"/>
              <a:t> vb. </a:t>
            </a:r>
            <a:r>
              <a:rPr lang="en-US" dirty="0" err="1"/>
              <a:t>işlemlerinde</a:t>
            </a:r>
            <a:r>
              <a:rPr lang="en-US" dirty="0"/>
              <a:t> </a:t>
            </a:r>
            <a:r>
              <a:rPr lang="en-US" dirty="0" err="1"/>
              <a:t>kullanılırlar</a:t>
            </a:r>
            <a:r>
              <a:rPr lang="en-US" dirty="0"/>
              <a:t>.</a:t>
            </a:r>
          </a:p>
          <a:p>
            <a:pPr algn="just"/>
            <a:r>
              <a:rPr lang="en-US" dirty="0" err="1"/>
              <a:t>Örn</a:t>
            </a:r>
            <a:r>
              <a:rPr lang="en-US" dirty="0"/>
              <a:t>: </a:t>
            </a:r>
            <a:r>
              <a:rPr lang="en-US" dirty="0" err="1"/>
              <a:t>VxWorks</a:t>
            </a:r>
            <a:r>
              <a:rPr lang="en-US" dirty="0"/>
              <a:t>, QNX</a:t>
            </a:r>
          </a:p>
          <a:p>
            <a:endParaRPr lang="en-US" dirty="0"/>
          </a:p>
        </p:txBody>
      </p:sp>
    </p:spTree>
    <p:extLst>
      <p:ext uri="{BB962C8B-B14F-4D97-AF65-F5344CB8AC3E}">
        <p14:creationId xmlns:p14="http://schemas.microsoft.com/office/powerpoint/2010/main" val="148054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İşletim Sistemi Türleri</a:t>
            </a:r>
            <a:endParaRPr lang="en-US" dirty="0"/>
          </a:p>
        </p:txBody>
      </p:sp>
      <p:sp>
        <p:nvSpPr>
          <p:cNvPr id="5" name="Dikdörtgen 4"/>
          <p:cNvSpPr/>
          <p:nvPr/>
        </p:nvSpPr>
        <p:spPr>
          <a:xfrm>
            <a:off x="680320" y="2170523"/>
            <a:ext cx="9613861" cy="3785652"/>
          </a:xfrm>
          <a:prstGeom prst="rect">
            <a:avLst/>
          </a:prstGeom>
        </p:spPr>
        <p:txBody>
          <a:bodyPr wrap="square">
            <a:spAutoFit/>
          </a:bodyPr>
          <a:lstStyle/>
          <a:p>
            <a:pPr algn="just"/>
            <a:r>
              <a:rPr lang="en-US" sz="2400" dirty="0" err="1" smtClean="0"/>
              <a:t>Dağıtık</a:t>
            </a:r>
            <a:r>
              <a:rPr lang="en-US" sz="2400" dirty="0" smtClean="0"/>
              <a:t> </a:t>
            </a:r>
            <a:r>
              <a:rPr lang="en-US" sz="2400" dirty="0" err="1" smtClean="0"/>
              <a:t>İşletim</a:t>
            </a:r>
            <a:r>
              <a:rPr lang="en-US" sz="2400" dirty="0" smtClean="0"/>
              <a:t> </a:t>
            </a:r>
            <a:r>
              <a:rPr lang="en-US" sz="2400" dirty="0" err="1" smtClean="0"/>
              <a:t>Sistemleri</a:t>
            </a:r>
            <a:r>
              <a:rPr lang="en-US" sz="2400" dirty="0" smtClean="0"/>
              <a:t>: İnternet ve </a:t>
            </a:r>
            <a:r>
              <a:rPr lang="en-US" sz="2400" dirty="0" err="1" smtClean="0"/>
              <a:t>ağ</a:t>
            </a:r>
            <a:r>
              <a:rPr lang="en-US" sz="2400" dirty="0" smtClean="0"/>
              <a:t> </a:t>
            </a:r>
            <a:r>
              <a:rPr lang="en-US" sz="2400" dirty="0" err="1" smtClean="0"/>
              <a:t>teknolojilerinin</a:t>
            </a:r>
            <a:r>
              <a:rPr lang="en-US" sz="2400" dirty="0" smtClean="0"/>
              <a:t> </a:t>
            </a:r>
            <a:r>
              <a:rPr lang="en-US" sz="2400" dirty="0" err="1" smtClean="0"/>
              <a:t>gelişmesi</a:t>
            </a:r>
            <a:r>
              <a:rPr lang="en-US" sz="2400" dirty="0" smtClean="0"/>
              <a:t> </a:t>
            </a:r>
            <a:r>
              <a:rPr lang="en-US" sz="2400" dirty="0" err="1" smtClean="0"/>
              <a:t>ile</a:t>
            </a:r>
            <a:r>
              <a:rPr lang="en-US" sz="2400" dirty="0" smtClean="0"/>
              <a:t> </a:t>
            </a:r>
            <a:r>
              <a:rPr lang="en-US" sz="2400" dirty="0" err="1" smtClean="0"/>
              <a:t>çok</a:t>
            </a:r>
            <a:r>
              <a:rPr lang="en-US" sz="2400" dirty="0" smtClean="0"/>
              <a:t> </a:t>
            </a:r>
            <a:r>
              <a:rPr lang="en-US" sz="2400" dirty="0" err="1" smtClean="0"/>
              <a:t>sayıda</a:t>
            </a:r>
            <a:r>
              <a:rPr lang="en-US" sz="2400" dirty="0" smtClean="0"/>
              <a:t> </a:t>
            </a:r>
            <a:r>
              <a:rPr lang="en-US" sz="2400" dirty="0" err="1" smtClean="0"/>
              <a:t>bilgisayarın</a:t>
            </a:r>
            <a:r>
              <a:rPr lang="en-US" sz="2400" dirty="0" smtClean="0"/>
              <a:t> “</a:t>
            </a:r>
            <a:r>
              <a:rPr lang="en-US" sz="2400" dirty="0" err="1" smtClean="0"/>
              <a:t>kullanıcının</a:t>
            </a:r>
            <a:r>
              <a:rPr lang="en-US" sz="2400" dirty="0" smtClean="0"/>
              <a:t>” </a:t>
            </a:r>
            <a:r>
              <a:rPr lang="en-US" sz="2400" dirty="0" err="1" smtClean="0"/>
              <a:t>aynı</a:t>
            </a:r>
            <a:r>
              <a:rPr lang="en-US" sz="2400" dirty="0" smtClean="0"/>
              <a:t> </a:t>
            </a:r>
            <a:r>
              <a:rPr lang="en-US" sz="2400" dirty="0" err="1" smtClean="0"/>
              <a:t>ağa</a:t>
            </a:r>
            <a:r>
              <a:rPr lang="en-US" sz="2400" dirty="0" smtClean="0"/>
              <a:t> </a:t>
            </a:r>
            <a:r>
              <a:rPr lang="en-US" sz="2400" dirty="0" err="1" smtClean="0"/>
              <a:t>bağlanması</a:t>
            </a:r>
            <a:r>
              <a:rPr lang="en-US" sz="2400" dirty="0" smtClean="0"/>
              <a:t>, </a:t>
            </a:r>
            <a:r>
              <a:rPr lang="en-US" sz="2400" dirty="0" err="1" smtClean="0"/>
              <a:t>uzaktaki</a:t>
            </a:r>
            <a:r>
              <a:rPr lang="en-US" sz="2400" dirty="0" smtClean="0"/>
              <a:t> </a:t>
            </a:r>
            <a:r>
              <a:rPr lang="en-US" sz="2400" dirty="0" err="1" smtClean="0"/>
              <a:t>makinelere</a:t>
            </a:r>
            <a:r>
              <a:rPr lang="en-US" sz="2400" dirty="0" smtClean="0"/>
              <a:t> </a:t>
            </a:r>
            <a:r>
              <a:rPr lang="en-US" sz="2400" dirty="0" err="1" smtClean="0"/>
              <a:t>bağlanma</a:t>
            </a:r>
            <a:r>
              <a:rPr lang="en-US" sz="2400" dirty="0" smtClean="0"/>
              <a:t>, </a:t>
            </a:r>
            <a:r>
              <a:rPr lang="en-US" sz="2400" dirty="0" err="1" smtClean="0"/>
              <a:t>dosya</a:t>
            </a:r>
            <a:r>
              <a:rPr lang="en-US" sz="2400" dirty="0" smtClean="0"/>
              <a:t> </a:t>
            </a:r>
            <a:r>
              <a:rPr lang="en-US" sz="2400" dirty="0" err="1" smtClean="0"/>
              <a:t>paylaşma</a:t>
            </a:r>
            <a:r>
              <a:rPr lang="en-US" sz="2400" dirty="0" smtClean="0"/>
              <a:t> vb. </a:t>
            </a:r>
            <a:r>
              <a:rPr lang="en-US" sz="2400" dirty="0" err="1" smtClean="0"/>
              <a:t>işlemlere</a:t>
            </a:r>
            <a:r>
              <a:rPr lang="en-US" sz="2400" dirty="0" smtClean="0"/>
              <a:t> </a:t>
            </a:r>
            <a:r>
              <a:rPr lang="en-US" sz="2400" dirty="0" err="1" smtClean="0"/>
              <a:t>olanak</a:t>
            </a:r>
            <a:r>
              <a:rPr lang="en-US" sz="2400" dirty="0" smtClean="0"/>
              <a:t> </a:t>
            </a:r>
            <a:r>
              <a:rPr lang="en-US" sz="2400" dirty="0" err="1" smtClean="0"/>
              <a:t>sağlar</a:t>
            </a:r>
            <a:r>
              <a:rPr lang="en-US" sz="2400" dirty="0" smtClean="0"/>
              <a:t>. </a:t>
            </a:r>
            <a:r>
              <a:rPr lang="en-US" sz="2400" dirty="0" err="1" smtClean="0"/>
              <a:t>Bir</a:t>
            </a:r>
            <a:r>
              <a:rPr lang="en-US" sz="2400" dirty="0" smtClean="0"/>
              <a:t> </a:t>
            </a:r>
            <a:r>
              <a:rPr lang="en-US" sz="2400" dirty="0" err="1" smtClean="0"/>
              <a:t>ağ</a:t>
            </a:r>
            <a:r>
              <a:rPr lang="en-US" sz="2400" dirty="0" smtClean="0"/>
              <a:t> </a:t>
            </a:r>
            <a:r>
              <a:rPr lang="en-US" sz="2400" dirty="0" err="1" smtClean="0"/>
              <a:t>üzerinde</a:t>
            </a:r>
            <a:r>
              <a:rPr lang="en-US" sz="2400" dirty="0" smtClean="0"/>
              <a:t> </a:t>
            </a:r>
            <a:r>
              <a:rPr lang="en-US" sz="2400" dirty="0" err="1" smtClean="0"/>
              <a:t>kurularak</a:t>
            </a:r>
            <a:r>
              <a:rPr lang="en-US" sz="2400" dirty="0" smtClean="0"/>
              <a:t> farklı </a:t>
            </a:r>
            <a:r>
              <a:rPr lang="en-US" sz="2400" dirty="0" err="1" smtClean="0"/>
              <a:t>bilgisayar</a:t>
            </a:r>
            <a:r>
              <a:rPr lang="en-US" sz="2400" dirty="0" smtClean="0"/>
              <a:t> </a:t>
            </a:r>
            <a:r>
              <a:rPr lang="en-US" sz="2400" dirty="0" err="1" smtClean="0"/>
              <a:t>sistemleri</a:t>
            </a:r>
            <a:r>
              <a:rPr lang="en-US" sz="2400" dirty="0" smtClean="0"/>
              <a:t> </a:t>
            </a:r>
            <a:r>
              <a:rPr lang="en-US" sz="2400" dirty="0" err="1" smtClean="0"/>
              <a:t>üzerindeki</a:t>
            </a:r>
            <a:r>
              <a:rPr lang="en-US" sz="2400" dirty="0" smtClean="0"/>
              <a:t> </a:t>
            </a:r>
            <a:r>
              <a:rPr lang="en-US" sz="2400" dirty="0" err="1" smtClean="0"/>
              <a:t>verilerin</a:t>
            </a:r>
            <a:r>
              <a:rPr lang="en-US" sz="2400" dirty="0" smtClean="0"/>
              <a:t> ve </a:t>
            </a:r>
            <a:r>
              <a:rPr lang="en-US" sz="2400" dirty="0" err="1" smtClean="0"/>
              <a:t>işlemlerin</a:t>
            </a:r>
            <a:r>
              <a:rPr lang="en-US" sz="2400" dirty="0" smtClean="0"/>
              <a:t> </a:t>
            </a:r>
            <a:r>
              <a:rPr lang="en-US" sz="2400" dirty="0" err="1" smtClean="0"/>
              <a:t>bir</a:t>
            </a:r>
            <a:r>
              <a:rPr lang="en-US" sz="2400" dirty="0" smtClean="0"/>
              <a:t> </a:t>
            </a:r>
            <a:r>
              <a:rPr lang="en-US" sz="2400" dirty="0" err="1" smtClean="0"/>
              <a:t>bütün</a:t>
            </a:r>
            <a:r>
              <a:rPr lang="en-US" sz="2400" dirty="0" smtClean="0"/>
              <a:t> </a:t>
            </a:r>
            <a:r>
              <a:rPr lang="en-US" sz="2400" dirty="0" err="1" smtClean="0"/>
              <a:t>olarak</a:t>
            </a:r>
            <a:r>
              <a:rPr lang="en-US" sz="2400" dirty="0" smtClean="0"/>
              <a:t> </a:t>
            </a:r>
            <a:r>
              <a:rPr lang="en-US" sz="2400" dirty="0" err="1" smtClean="0"/>
              <a:t>işlenmesine</a:t>
            </a:r>
            <a:r>
              <a:rPr lang="en-US" sz="2400" dirty="0" smtClean="0"/>
              <a:t> </a:t>
            </a:r>
            <a:r>
              <a:rPr lang="en-US" sz="2400" dirty="0" err="1" smtClean="0"/>
              <a:t>imkan</a:t>
            </a:r>
            <a:r>
              <a:rPr lang="en-US" sz="2400" dirty="0" smtClean="0"/>
              <a:t> </a:t>
            </a:r>
            <a:r>
              <a:rPr lang="en-US" sz="2400" dirty="0" err="1" smtClean="0"/>
              <a:t>verir</a:t>
            </a:r>
            <a:r>
              <a:rPr lang="en-US" sz="2400" dirty="0" smtClean="0"/>
              <a:t>.</a:t>
            </a:r>
          </a:p>
          <a:p>
            <a:pPr algn="just"/>
            <a:endParaRPr lang="en-US" sz="2400" dirty="0"/>
          </a:p>
          <a:p>
            <a:pPr algn="just"/>
            <a:r>
              <a:rPr lang="en-US" sz="2400" dirty="0" err="1" smtClean="0"/>
              <a:t>Gömülü</a:t>
            </a:r>
            <a:r>
              <a:rPr lang="en-US" sz="2400" dirty="0" smtClean="0"/>
              <a:t> </a:t>
            </a:r>
            <a:r>
              <a:rPr lang="en-US" sz="2400" dirty="0" err="1" smtClean="0"/>
              <a:t>İşletim</a:t>
            </a:r>
            <a:r>
              <a:rPr lang="en-US" sz="2400" dirty="0" smtClean="0"/>
              <a:t> </a:t>
            </a:r>
            <a:r>
              <a:rPr lang="en-US" sz="2400" dirty="0" err="1" smtClean="0"/>
              <a:t>Sistemi</a:t>
            </a:r>
            <a:r>
              <a:rPr lang="en-US" sz="2400" dirty="0" smtClean="0"/>
              <a:t>: </a:t>
            </a:r>
            <a:r>
              <a:rPr lang="en-US" sz="2400" dirty="0" err="1" smtClean="0"/>
              <a:t>Kısıtlı</a:t>
            </a:r>
            <a:r>
              <a:rPr lang="en-US" sz="2400" dirty="0" smtClean="0"/>
              <a:t> </a:t>
            </a:r>
            <a:r>
              <a:rPr lang="en-US" sz="2400" dirty="0" err="1" smtClean="0"/>
              <a:t>işlemci</a:t>
            </a:r>
            <a:r>
              <a:rPr lang="en-US" sz="2400" dirty="0" smtClean="0"/>
              <a:t> ve </a:t>
            </a:r>
            <a:r>
              <a:rPr lang="en-US" sz="2400" dirty="0" err="1" smtClean="0"/>
              <a:t>bellek</a:t>
            </a:r>
            <a:r>
              <a:rPr lang="en-US" sz="2400" dirty="0" smtClean="0"/>
              <a:t> </a:t>
            </a:r>
            <a:r>
              <a:rPr lang="en-US" sz="2400" dirty="0" err="1" smtClean="0"/>
              <a:t>kapasitesine</a:t>
            </a:r>
            <a:r>
              <a:rPr lang="en-US" sz="2400" dirty="0" smtClean="0"/>
              <a:t> </a:t>
            </a:r>
            <a:r>
              <a:rPr lang="en-US" sz="2400" dirty="0" err="1" smtClean="0"/>
              <a:t>sahip</a:t>
            </a:r>
            <a:r>
              <a:rPr lang="en-US" sz="2400" dirty="0" smtClean="0"/>
              <a:t> </a:t>
            </a:r>
            <a:r>
              <a:rPr lang="en-US" sz="2400" dirty="0" err="1" smtClean="0"/>
              <a:t>cihazlar</a:t>
            </a:r>
            <a:r>
              <a:rPr lang="en-US" sz="2400" dirty="0" smtClean="0"/>
              <a:t> için </a:t>
            </a:r>
            <a:r>
              <a:rPr lang="en-US" sz="2400" dirty="0" err="1" smtClean="0"/>
              <a:t>geliştirilmiştir</a:t>
            </a:r>
            <a:r>
              <a:rPr lang="en-US" sz="2400" dirty="0" smtClean="0"/>
              <a:t>. </a:t>
            </a:r>
            <a:r>
              <a:rPr lang="en-US" sz="2400" dirty="0" err="1" smtClean="0"/>
              <a:t>Akıllı</a:t>
            </a:r>
            <a:r>
              <a:rPr lang="en-US" sz="2400" dirty="0" smtClean="0"/>
              <a:t> </a:t>
            </a:r>
            <a:r>
              <a:rPr lang="en-US" sz="2400" dirty="0" err="1" smtClean="0"/>
              <a:t>ev</a:t>
            </a:r>
            <a:r>
              <a:rPr lang="en-US" sz="2400" dirty="0" smtClean="0"/>
              <a:t> </a:t>
            </a:r>
            <a:r>
              <a:rPr lang="en-US" sz="2400" dirty="0" err="1" smtClean="0"/>
              <a:t>alatleri</a:t>
            </a:r>
            <a:r>
              <a:rPr lang="en-US" sz="2400" dirty="0" smtClean="0"/>
              <a:t>, </a:t>
            </a:r>
            <a:r>
              <a:rPr lang="en-US" sz="2400" dirty="0" err="1" smtClean="0"/>
              <a:t>akıllı</a:t>
            </a:r>
            <a:r>
              <a:rPr lang="en-US" sz="2400" dirty="0" smtClean="0"/>
              <a:t> </a:t>
            </a:r>
            <a:r>
              <a:rPr lang="en-US" sz="2400" dirty="0" err="1" smtClean="0"/>
              <a:t>tv</a:t>
            </a:r>
            <a:r>
              <a:rPr lang="en-US" sz="2400" dirty="0" smtClean="0"/>
              <a:t> vb.</a:t>
            </a:r>
          </a:p>
          <a:p>
            <a:pPr algn="just"/>
            <a:r>
              <a:rPr lang="en-US" sz="2400" dirty="0" err="1" smtClean="0"/>
              <a:t>Örn</a:t>
            </a:r>
            <a:r>
              <a:rPr lang="en-US" sz="2400" dirty="0" smtClean="0"/>
              <a:t>: </a:t>
            </a:r>
            <a:r>
              <a:rPr lang="en-US" sz="2400" dirty="0" err="1" smtClean="0"/>
              <a:t>PalmOS</a:t>
            </a:r>
            <a:r>
              <a:rPr lang="en-US" sz="2400" dirty="0" smtClean="0"/>
              <a:t>, </a:t>
            </a:r>
            <a:r>
              <a:rPr lang="en-US" sz="2400" dirty="0" err="1" smtClean="0"/>
              <a:t>Sysmbian</a:t>
            </a:r>
            <a:endParaRPr lang="en-US" sz="2400" dirty="0"/>
          </a:p>
        </p:txBody>
      </p:sp>
    </p:spTree>
    <p:extLst>
      <p:ext uri="{BB962C8B-B14F-4D97-AF65-F5344CB8AC3E}">
        <p14:creationId xmlns:p14="http://schemas.microsoft.com/office/powerpoint/2010/main" val="3512417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İşletim Sistemi Türleri</a:t>
            </a:r>
            <a:endParaRPr lang="en-US" dirty="0"/>
          </a:p>
        </p:txBody>
      </p:sp>
      <p:sp>
        <p:nvSpPr>
          <p:cNvPr id="6" name="Dikdörtgen 5"/>
          <p:cNvSpPr/>
          <p:nvPr/>
        </p:nvSpPr>
        <p:spPr>
          <a:xfrm>
            <a:off x="680320" y="2170523"/>
            <a:ext cx="9613861" cy="1938992"/>
          </a:xfrm>
          <a:prstGeom prst="rect">
            <a:avLst/>
          </a:prstGeom>
        </p:spPr>
        <p:txBody>
          <a:bodyPr wrap="square">
            <a:spAutoFit/>
          </a:bodyPr>
          <a:lstStyle/>
          <a:p>
            <a:pPr algn="just"/>
            <a:r>
              <a:rPr lang="en-US" sz="2400" dirty="0" smtClean="0"/>
              <a:t>Mobil </a:t>
            </a:r>
            <a:r>
              <a:rPr lang="en-US" sz="2400" dirty="0" err="1" smtClean="0"/>
              <a:t>İşletim</a:t>
            </a:r>
            <a:r>
              <a:rPr lang="en-US" sz="2400" dirty="0" smtClean="0"/>
              <a:t> </a:t>
            </a:r>
            <a:r>
              <a:rPr lang="en-US" sz="2400" dirty="0" err="1" smtClean="0"/>
              <a:t>Sistemleri</a:t>
            </a:r>
            <a:r>
              <a:rPr lang="en-US" sz="2400" dirty="0" smtClean="0"/>
              <a:t>: </a:t>
            </a:r>
            <a:r>
              <a:rPr lang="en-US" sz="2400" dirty="0" err="1" smtClean="0"/>
              <a:t>Kullanıcı</a:t>
            </a:r>
            <a:r>
              <a:rPr lang="en-US" sz="2400" dirty="0" smtClean="0"/>
              <a:t> </a:t>
            </a:r>
            <a:r>
              <a:rPr lang="en-US" sz="2400" dirty="0" err="1" smtClean="0"/>
              <a:t>dostu</a:t>
            </a:r>
            <a:r>
              <a:rPr lang="en-US" sz="2400" dirty="0" smtClean="0"/>
              <a:t>, </a:t>
            </a:r>
            <a:r>
              <a:rPr lang="en-US" sz="2400" dirty="0" err="1" smtClean="0"/>
              <a:t>taşınabilir</a:t>
            </a:r>
            <a:r>
              <a:rPr lang="en-US" sz="2400" dirty="0" smtClean="0"/>
              <a:t> </a:t>
            </a:r>
            <a:r>
              <a:rPr lang="en-US" sz="2400" dirty="0" err="1" smtClean="0"/>
              <a:t>bilgisayarların</a:t>
            </a:r>
            <a:r>
              <a:rPr lang="en-US" sz="2400" dirty="0" smtClean="0"/>
              <a:t> </a:t>
            </a:r>
            <a:r>
              <a:rPr lang="en-US" sz="2400" dirty="0" err="1" smtClean="0"/>
              <a:t>hayatımıza</a:t>
            </a:r>
            <a:r>
              <a:rPr lang="en-US" sz="2400" dirty="0" smtClean="0"/>
              <a:t> </a:t>
            </a:r>
            <a:r>
              <a:rPr lang="en-US" sz="2400" dirty="0" err="1" smtClean="0"/>
              <a:t>girmesi</a:t>
            </a:r>
            <a:r>
              <a:rPr lang="en-US" sz="2400" dirty="0" smtClean="0"/>
              <a:t> </a:t>
            </a:r>
            <a:r>
              <a:rPr lang="en-US" sz="2400" dirty="0" err="1" smtClean="0"/>
              <a:t>ile</a:t>
            </a:r>
            <a:r>
              <a:rPr lang="en-US" sz="2400" dirty="0" smtClean="0"/>
              <a:t> </a:t>
            </a:r>
            <a:r>
              <a:rPr lang="en-US" sz="2400" dirty="0" err="1" smtClean="0"/>
              <a:t>geliştirilmişlerdir</a:t>
            </a:r>
            <a:r>
              <a:rPr lang="en-US" sz="2400" dirty="0" smtClean="0"/>
              <a:t>. </a:t>
            </a:r>
            <a:r>
              <a:rPr lang="en-US" sz="2400" dirty="0" err="1" smtClean="0"/>
              <a:t>Akıllı</a:t>
            </a:r>
            <a:r>
              <a:rPr lang="en-US" sz="2400" dirty="0" smtClean="0"/>
              <a:t> </a:t>
            </a:r>
            <a:r>
              <a:rPr lang="en-US" sz="2400" dirty="0" err="1" smtClean="0"/>
              <a:t>telefonlar</a:t>
            </a:r>
            <a:r>
              <a:rPr lang="en-US" sz="2400" dirty="0" smtClean="0"/>
              <a:t>, </a:t>
            </a:r>
            <a:r>
              <a:rPr lang="en-US" sz="2400" dirty="0" err="1" smtClean="0"/>
              <a:t>tabletler</a:t>
            </a:r>
            <a:r>
              <a:rPr lang="en-US" sz="2400" dirty="0" smtClean="0"/>
              <a:t> ve </a:t>
            </a:r>
            <a:r>
              <a:rPr lang="en-US" sz="2400" dirty="0" err="1" smtClean="0"/>
              <a:t>akıllı</a:t>
            </a:r>
            <a:r>
              <a:rPr lang="en-US" sz="2400" dirty="0" smtClean="0"/>
              <a:t> </a:t>
            </a:r>
            <a:r>
              <a:rPr lang="en-US" sz="2400" dirty="0" err="1" smtClean="0"/>
              <a:t>saatler</a:t>
            </a:r>
            <a:r>
              <a:rPr lang="en-US" sz="2400" dirty="0" smtClean="0"/>
              <a:t> vb. </a:t>
            </a:r>
            <a:r>
              <a:rPr lang="en-US" sz="2400" dirty="0" err="1" smtClean="0"/>
              <a:t>Güç</a:t>
            </a:r>
            <a:r>
              <a:rPr lang="en-US" sz="2400" dirty="0" smtClean="0"/>
              <a:t> </a:t>
            </a:r>
            <a:r>
              <a:rPr lang="en-US" sz="2400" dirty="0" err="1" smtClean="0"/>
              <a:t>yönetimi</a:t>
            </a:r>
            <a:r>
              <a:rPr lang="en-US" sz="2400" dirty="0" smtClean="0"/>
              <a:t> ve </a:t>
            </a:r>
            <a:r>
              <a:rPr lang="en-US" sz="2400" dirty="0" err="1" smtClean="0"/>
              <a:t>enerji</a:t>
            </a:r>
            <a:r>
              <a:rPr lang="en-US" sz="2400" dirty="0" smtClean="0"/>
              <a:t> </a:t>
            </a:r>
            <a:r>
              <a:rPr lang="en-US" sz="2400" dirty="0" err="1" smtClean="0"/>
              <a:t>verimliliği</a:t>
            </a:r>
            <a:r>
              <a:rPr lang="en-US" sz="2400" dirty="0" smtClean="0"/>
              <a:t> </a:t>
            </a:r>
            <a:r>
              <a:rPr lang="en-US" sz="2400" dirty="0" err="1" smtClean="0"/>
              <a:t>çok</a:t>
            </a:r>
            <a:r>
              <a:rPr lang="en-US" sz="2400" dirty="0" smtClean="0"/>
              <a:t> </a:t>
            </a:r>
            <a:r>
              <a:rPr lang="en-US" sz="2400" dirty="0" err="1" smtClean="0"/>
              <a:t>önemlidir</a:t>
            </a:r>
            <a:r>
              <a:rPr lang="en-US" sz="2400" dirty="0" smtClean="0"/>
              <a:t>. </a:t>
            </a:r>
          </a:p>
          <a:p>
            <a:pPr algn="just"/>
            <a:endParaRPr lang="en-US" sz="2400" dirty="0" smtClean="0"/>
          </a:p>
          <a:p>
            <a:pPr algn="just"/>
            <a:r>
              <a:rPr lang="en-US" sz="2400" dirty="0" err="1" smtClean="0"/>
              <a:t>Örn</a:t>
            </a:r>
            <a:r>
              <a:rPr lang="en-US" sz="2400" dirty="0" smtClean="0"/>
              <a:t>: Android OS, iOS, Windows Mobile </a:t>
            </a:r>
            <a:endParaRPr lang="en-US" sz="2400" dirty="0"/>
          </a:p>
        </p:txBody>
      </p:sp>
    </p:spTree>
    <p:extLst>
      <p:ext uri="{BB962C8B-B14F-4D97-AF65-F5344CB8AC3E}">
        <p14:creationId xmlns:p14="http://schemas.microsoft.com/office/powerpoint/2010/main" val="2041071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İşletim Sistemi Türleri</a:t>
            </a:r>
            <a:endParaRPr lang="en-US" dirty="0"/>
          </a:p>
        </p:txBody>
      </p:sp>
      <p:sp>
        <p:nvSpPr>
          <p:cNvPr id="4" name="Dikdörtgen 3"/>
          <p:cNvSpPr/>
          <p:nvPr/>
        </p:nvSpPr>
        <p:spPr>
          <a:xfrm>
            <a:off x="680320" y="2050881"/>
            <a:ext cx="9613861" cy="4524315"/>
          </a:xfrm>
          <a:prstGeom prst="rect">
            <a:avLst/>
          </a:prstGeom>
        </p:spPr>
        <p:txBody>
          <a:bodyPr wrap="square">
            <a:spAutoFit/>
          </a:bodyPr>
          <a:lstStyle/>
          <a:p>
            <a:pPr algn="just"/>
            <a:r>
              <a:rPr lang="en-US" sz="2400" dirty="0" err="1" smtClean="0"/>
              <a:t>Akıllı</a:t>
            </a:r>
            <a:r>
              <a:rPr lang="en-US" sz="2400" dirty="0" smtClean="0"/>
              <a:t> Kart </a:t>
            </a:r>
            <a:r>
              <a:rPr lang="en-US" sz="2400" dirty="0" err="1" smtClean="0"/>
              <a:t>İşletim</a:t>
            </a:r>
            <a:r>
              <a:rPr lang="en-US" sz="2400" dirty="0" smtClean="0"/>
              <a:t> </a:t>
            </a:r>
            <a:r>
              <a:rPr lang="en-US" sz="2400" dirty="0" err="1" smtClean="0"/>
              <a:t>Sistemleri</a:t>
            </a:r>
            <a:r>
              <a:rPr lang="en-US" sz="2400" dirty="0" smtClean="0"/>
              <a:t>: </a:t>
            </a:r>
            <a:r>
              <a:rPr lang="en-US" sz="2400" dirty="0" err="1" smtClean="0"/>
              <a:t>Kredi</a:t>
            </a:r>
            <a:r>
              <a:rPr lang="en-US" sz="2400" dirty="0" smtClean="0"/>
              <a:t> </a:t>
            </a:r>
            <a:r>
              <a:rPr lang="en-US" sz="2400" dirty="0" err="1" smtClean="0"/>
              <a:t>kartları</a:t>
            </a:r>
            <a:r>
              <a:rPr lang="en-US" sz="2400" dirty="0" smtClean="0"/>
              <a:t>, SIM kart ve </a:t>
            </a:r>
            <a:r>
              <a:rPr lang="en-US" sz="2400" dirty="0" err="1" smtClean="0"/>
              <a:t>diğer</a:t>
            </a:r>
            <a:r>
              <a:rPr lang="en-US" sz="2400" dirty="0" smtClean="0"/>
              <a:t> </a:t>
            </a:r>
            <a:r>
              <a:rPr lang="en-US" sz="2400" dirty="0" err="1" smtClean="0"/>
              <a:t>birçok</a:t>
            </a:r>
            <a:r>
              <a:rPr lang="en-US" sz="2400" dirty="0" smtClean="0"/>
              <a:t> </a:t>
            </a:r>
            <a:r>
              <a:rPr lang="en-US" sz="2400" dirty="0" err="1" smtClean="0"/>
              <a:t>alanda</a:t>
            </a:r>
            <a:r>
              <a:rPr lang="en-US" sz="2400" dirty="0" smtClean="0"/>
              <a:t> </a:t>
            </a:r>
            <a:r>
              <a:rPr lang="en-US" sz="2400" dirty="0" err="1" smtClean="0"/>
              <a:t>çeşitli</a:t>
            </a:r>
            <a:r>
              <a:rPr lang="en-US" sz="2400" dirty="0" smtClean="0"/>
              <a:t> </a:t>
            </a:r>
            <a:r>
              <a:rPr lang="en-US" sz="2400" dirty="0" err="1" smtClean="0"/>
              <a:t>servisler</a:t>
            </a:r>
            <a:r>
              <a:rPr lang="en-US" sz="2400" dirty="0" smtClean="0"/>
              <a:t> </a:t>
            </a:r>
            <a:r>
              <a:rPr lang="en-US" sz="2400" dirty="0" err="1" smtClean="0"/>
              <a:t>sunmak</a:t>
            </a:r>
            <a:r>
              <a:rPr lang="en-US" sz="2400" dirty="0" smtClean="0"/>
              <a:t> </a:t>
            </a:r>
            <a:r>
              <a:rPr lang="en-US" sz="2400" dirty="0" err="1" smtClean="0"/>
              <a:t>amacıyla</a:t>
            </a:r>
            <a:r>
              <a:rPr lang="en-US" sz="2400" dirty="0" smtClean="0"/>
              <a:t> </a:t>
            </a:r>
            <a:r>
              <a:rPr lang="en-US" sz="2400" dirty="0" err="1" smtClean="0"/>
              <a:t>kullanılabilirler</a:t>
            </a:r>
            <a:r>
              <a:rPr lang="en-US" sz="2400" dirty="0" smtClean="0"/>
              <a:t>. Kart </a:t>
            </a:r>
            <a:r>
              <a:rPr lang="en-US" sz="2400" dirty="0" err="1" smtClean="0"/>
              <a:t>üzerinde</a:t>
            </a:r>
            <a:r>
              <a:rPr lang="en-US" sz="2400" dirty="0" smtClean="0"/>
              <a:t> </a:t>
            </a:r>
            <a:r>
              <a:rPr lang="en-US" sz="2400" dirty="0" err="1" smtClean="0"/>
              <a:t>bir</a:t>
            </a:r>
            <a:r>
              <a:rPr lang="en-US" sz="2400" dirty="0" smtClean="0"/>
              <a:t> </a:t>
            </a:r>
            <a:r>
              <a:rPr lang="en-US" sz="2400" dirty="0" err="1" smtClean="0"/>
              <a:t>yongada</a:t>
            </a:r>
            <a:r>
              <a:rPr lang="en-US" sz="2400" dirty="0" smtClean="0"/>
              <a:t> </a:t>
            </a:r>
            <a:r>
              <a:rPr lang="en-US" sz="2400" dirty="0" err="1" smtClean="0"/>
              <a:t>çalıştırılabilir</a:t>
            </a:r>
            <a:r>
              <a:rPr lang="en-US" sz="2400" dirty="0" smtClean="0"/>
              <a:t> </a:t>
            </a:r>
            <a:r>
              <a:rPr lang="en-US" sz="2400" dirty="0" err="1" smtClean="0"/>
              <a:t>sistemlerdir</a:t>
            </a:r>
            <a:r>
              <a:rPr lang="en-US" sz="2400" dirty="0" smtClean="0"/>
              <a:t>. </a:t>
            </a:r>
            <a:r>
              <a:rPr lang="en-US" sz="2400" dirty="0" err="1" smtClean="0"/>
              <a:t>Tek</a:t>
            </a:r>
            <a:r>
              <a:rPr lang="en-US" sz="2400" dirty="0" smtClean="0"/>
              <a:t> </a:t>
            </a:r>
            <a:r>
              <a:rPr lang="en-US" sz="2400" dirty="0" err="1" smtClean="0"/>
              <a:t>veya</a:t>
            </a:r>
            <a:r>
              <a:rPr lang="en-US" sz="2400" dirty="0" smtClean="0"/>
              <a:t> </a:t>
            </a:r>
            <a:r>
              <a:rPr lang="en-US" sz="2400" dirty="0" err="1" smtClean="0"/>
              <a:t>çok</a:t>
            </a:r>
            <a:r>
              <a:rPr lang="en-US" sz="2400" dirty="0" smtClean="0"/>
              <a:t> </a:t>
            </a:r>
            <a:r>
              <a:rPr lang="en-US" sz="2400" dirty="0" err="1" smtClean="0"/>
              <a:t>fonk</a:t>
            </a:r>
            <a:r>
              <a:rPr lang="en-US" sz="2400" dirty="0" smtClean="0"/>
              <a:t>. </a:t>
            </a:r>
            <a:r>
              <a:rPr lang="en-US" sz="2400" dirty="0" err="1" smtClean="0"/>
              <a:t>olabilirler</a:t>
            </a:r>
            <a:r>
              <a:rPr lang="en-US" sz="2400" dirty="0" smtClean="0"/>
              <a:t>. </a:t>
            </a:r>
          </a:p>
          <a:p>
            <a:pPr algn="just"/>
            <a:r>
              <a:rPr lang="en-US" sz="2400" dirty="0" err="1" smtClean="0"/>
              <a:t>Örn</a:t>
            </a:r>
            <a:r>
              <a:rPr lang="en-US" sz="2400" dirty="0" smtClean="0"/>
              <a:t>: Java Card OS, </a:t>
            </a:r>
            <a:r>
              <a:rPr lang="en-US" sz="2400" dirty="0" err="1" smtClean="0"/>
              <a:t>Multos</a:t>
            </a:r>
            <a:endParaRPr lang="en-US" sz="2400" dirty="0" smtClean="0"/>
          </a:p>
          <a:p>
            <a:pPr algn="just"/>
            <a:endParaRPr lang="en-US" sz="2400" dirty="0"/>
          </a:p>
          <a:p>
            <a:pPr algn="just"/>
            <a:r>
              <a:rPr lang="en-US" sz="2400" dirty="0" err="1" smtClean="0"/>
              <a:t>Algılayıcı</a:t>
            </a:r>
            <a:r>
              <a:rPr lang="en-US" sz="2400" dirty="0" smtClean="0"/>
              <a:t> </a:t>
            </a:r>
            <a:r>
              <a:rPr lang="en-US" sz="2400" dirty="0" err="1" smtClean="0"/>
              <a:t>Düğüm</a:t>
            </a:r>
            <a:r>
              <a:rPr lang="en-US" sz="2400" dirty="0" smtClean="0"/>
              <a:t> </a:t>
            </a:r>
            <a:r>
              <a:rPr lang="en-US" sz="2400" dirty="0" err="1" smtClean="0"/>
              <a:t>İşletim</a:t>
            </a:r>
            <a:r>
              <a:rPr lang="en-US" sz="2400" dirty="0" smtClean="0"/>
              <a:t> </a:t>
            </a:r>
            <a:r>
              <a:rPr lang="en-US" sz="2400" dirty="0" err="1" smtClean="0"/>
              <a:t>Sistemleri</a:t>
            </a:r>
            <a:r>
              <a:rPr lang="en-US" sz="2400" dirty="0" smtClean="0"/>
              <a:t>: </a:t>
            </a:r>
            <a:r>
              <a:rPr lang="en-US" sz="2400" dirty="0" err="1" smtClean="0"/>
              <a:t>Telsiz</a:t>
            </a:r>
            <a:r>
              <a:rPr lang="en-US" sz="2400" dirty="0" smtClean="0"/>
              <a:t> </a:t>
            </a:r>
            <a:r>
              <a:rPr lang="en-US" sz="2400" dirty="0" err="1" smtClean="0"/>
              <a:t>algılayıcı</a:t>
            </a:r>
            <a:r>
              <a:rPr lang="en-US" sz="2400" dirty="0" smtClean="0"/>
              <a:t> </a:t>
            </a:r>
            <a:r>
              <a:rPr lang="en-US" sz="2400" dirty="0" err="1" smtClean="0"/>
              <a:t>ağlarda</a:t>
            </a:r>
            <a:r>
              <a:rPr lang="en-US" sz="2400" dirty="0" smtClean="0"/>
              <a:t> </a:t>
            </a:r>
            <a:r>
              <a:rPr lang="en-US" sz="2400" dirty="0" err="1" smtClean="0"/>
              <a:t>kullanılan</a:t>
            </a:r>
            <a:r>
              <a:rPr lang="en-US" sz="2400" dirty="0" smtClean="0"/>
              <a:t> </a:t>
            </a:r>
            <a:r>
              <a:rPr lang="en-US" sz="2400" dirty="0" err="1" smtClean="0"/>
              <a:t>işletim</a:t>
            </a:r>
            <a:r>
              <a:rPr lang="en-US" sz="2400" dirty="0" smtClean="0"/>
              <a:t> </a:t>
            </a:r>
            <a:r>
              <a:rPr lang="en-US" sz="2400" dirty="0" err="1" smtClean="0"/>
              <a:t>sistemleridir</a:t>
            </a:r>
            <a:r>
              <a:rPr lang="en-US" sz="2400" dirty="0" smtClean="0"/>
              <a:t>. </a:t>
            </a:r>
            <a:r>
              <a:rPr lang="en-US" sz="2400" dirty="0" err="1" smtClean="0"/>
              <a:t>Algılayıcı</a:t>
            </a:r>
            <a:r>
              <a:rPr lang="en-US" sz="2400" dirty="0" smtClean="0"/>
              <a:t> </a:t>
            </a:r>
            <a:r>
              <a:rPr lang="en-US" sz="2400" dirty="0" err="1" smtClean="0"/>
              <a:t>düğümleri</a:t>
            </a:r>
            <a:r>
              <a:rPr lang="en-US" sz="2400" dirty="0" smtClean="0"/>
              <a:t> </a:t>
            </a:r>
            <a:r>
              <a:rPr lang="en-US" sz="2400" dirty="0" err="1" smtClean="0"/>
              <a:t>çeşitli</a:t>
            </a:r>
            <a:r>
              <a:rPr lang="en-US" sz="2400" dirty="0" smtClean="0"/>
              <a:t> </a:t>
            </a:r>
            <a:r>
              <a:rPr lang="en-US" sz="2400" dirty="0" err="1" smtClean="0"/>
              <a:t>amaçlar</a:t>
            </a:r>
            <a:r>
              <a:rPr lang="en-US" sz="2400" dirty="0" smtClean="0"/>
              <a:t> “</a:t>
            </a:r>
            <a:r>
              <a:rPr lang="en-US" sz="2400" dirty="0" err="1" smtClean="0"/>
              <a:t>güvenlik</a:t>
            </a:r>
            <a:r>
              <a:rPr lang="en-US" sz="2400" dirty="0" smtClean="0"/>
              <a:t>, </a:t>
            </a:r>
            <a:r>
              <a:rPr lang="en-US" sz="2400" dirty="0" err="1" smtClean="0"/>
              <a:t>yangın</a:t>
            </a:r>
            <a:r>
              <a:rPr lang="en-US" sz="2400" dirty="0" smtClean="0"/>
              <a:t>, </a:t>
            </a:r>
            <a:r>
              <a:rPr lang="en-US" sz="2400" dirty="0" err="1" smtClean="0"/>
              <a:t>hava</a:t>
            </a:r>
            <a:r>
              <a:rPr lang="en-US" sz="2400" dirty="0" smtClean="0"/>
              <a:t> </a:t>
            </a:r>
            <a:r>
              <a:rPr lang="en-US" sz="2400" dirty="0" err="1" smtClean="0"/>
              <a:t>tahmini</a:t>
            </a:r>
            <a:r>
              <a:rPr lang="en-US" sz="2400" dirty="0" smtClean="0"/>
              <a:t> vb.” </a:t>
            </a:r>
            <a:r>
              <a:rPr lang="en-US" sz="2400" dirty="0" err="1" smtClean="0"/>
              <a:t>işlemler</a:t>
            </a:r>
            <a:r>
              <a:rPr lang="en-US" sz="2400" dirty="0" smtClean="0"/>
              <a:t> için </a:t>
            </a:r>
            <a:r>
              <a:rPr lang="en-US" sz="2400" dirty="0" err="1" smtClean="0"/>
              <a:t>kullanılabilir</a:t>
            </a:r>
            <a:r>
              <a:rPr lang="en-US" sz="2400" dirty="0" smtClean="0"/>
              <a:t>. </a:t>
            </a:r>
            <a:r>
              <a:rPr lang="en-US" sz="2400" dirty="0" err="1" smtClean="0"/>
              <a:t>Algılayıcılar</a:t>
            </a:r>
            <a:r>
              <a:rPr lang="en-US" sz="2400" dirty="0" smtClean="0"/>
              <a:t> </a:t>
            </a:r>
            <a:r>
              <a:rPr lang="en-US" sz="2400" dirty="0" err="1" smtClean="0"/>
              <a:t>genellikle</a:t>
            </a:r>
            <a:r>
              <a:rPr lang="en-US" sz="2400" dirty="0" smtClean="0"/>
              <a:t> </a:t>
            </a:r>
            <a:r>
              <a:rPr lang="en-US" sz="2400" dirty="0" err="1" smtClean="0"/>
              <a:t>bir</a:t>
            </a:r>
            <a:r>
              <a:rPr lang="en-US" sz="2400" dirty="0" smtClean="0"/>
              <a:t> </a:t>
            </a:r>
            <a:r>
              <a:rPr lang="en-US" sz="2400" dirty="0" err="1" smtClean="0"/>
              <a:t>batarya</a:t>
            </a:r>
            <a:r>
              <a:rPr lang="en-US" sz="2400" dirty="0" smtClean="0"/>
              <a:t> </a:t>
            </a:r>
            <a:r>
              <a:rPr lang="en-US" sz="2400" dirty="0" err="1" smtClean="0"/>
              <a:t>ile</a:t>
            </a:r>
            <a:r>
              <a:rPr lang="en-US" sz="2400" dirty="0" smtClean="0"/>
              <a:t> </a:t>
            </a:r>
            <a:r>
              <a:rPr lang="en-US" sz="2400" dirty="0" err="1" smtClean="0"/>
              <a:t>çalışan</a:t>
            </a:r>
            <a:r>
              <a:rPr lang="en-US" sz="2400" dirty="0" smtClean="0"/>
              <a:t> ve </a:t>
            </a:r>
            <a:r>
              <a:rPr lang="en-US" sz="2400" dirty="0" err="1" smtClean="0"/>
              <a:t>sınırlı</a:t>
            </a:r>
            <a:r>
              <a:rPr lang="en-US" sz="2400" dirty="0" smtClean="0"/>
              <a:t> </a:t>
            </a:r>
            <a:r>
              <a:rPr lang="en-US" sz="2400" dirty="0" err="1" smtClean="0"/>
              <a:t>işlem</a:t>
            </a:r>
            <a:r>
              <a:rPr lang="en-US" sz="2400" dirty="0" smtClean="0"/>
              <a:t> </a:t>
            </a:r>
            <a:r>
              <a:rPr lang="en-US" sz="2400" dirty="0" err="1" smtClean="0"/>
              <a:t>gücüne</a:t>
            </a:r>
            <a:r>
              <a:rPr lang="en-US" sz="2400" dirty="0" smtClean="0"/>
              <a:t> ve </a:t>
            </a:r>
            <a:r>
              <a:rPr lang="en-US" sz="2400" dirty="0" err="1" smtClean="0"/>
              <a:t>basit</a:t>
            </a:r>
            <a:r>
              <a:rPr lang="en-US" sz="2400" dirty="0" smtClean="0"/>
              <a:t> </a:t>
            </a:r>
            <a:r>
              <a:rPr lang="en-US" sz="2400" dirty="0" err="1" smtClean="0"/>
              <a:t>bir</a:t>
            </a:r>
            <a:r>
              <a:rPr lang="en-US" sz="2400" dirty="0" smtClean="0"/>
              <a:t> </a:t>
            </a:r>
            <a:r>
              <a:rPr lang="en-US" sz="2400" dirty="0" err="1" smtClean="0"/>
              <a:t>işletim</a:t>
            </a:r>
            <a:r>
              <a:rPr lang="en-US" sz="2400" dirty="0" smtClean="0"/>
              <a:t> </a:t>
            </a:r>
            <a:r>
              <a:rPr lang="en-US" sz="2400" dirty="0" err="1" smtClean="0"/>
              <a:t>sistemine</a:t>
            </a:r>
            <a:r>
              <a:rPr lang="en-US" sz="2400" dirty="0" smtClean="0"/>
              <a:t> </a:t>
            </a:r>
            <a:r>
              <a:rPr lang="en-US" sz="2400" dirty="0" err="1" smtClean="0"/>
              <a:t>sahiplerdir</a:t>
            </a:r>
            <a:r>
              <a:rPr lang="en-US" sz="2400" dirty="0" smtClean="0"/>
              <a:t>. </a:t>
            </a:r>
          </a:p>
          <a:p>
            <a:pPr algn="just"/>
            <a:r>
              <a:rPr lang="en-US" sz="2400" dirty="0" err="1" smtClean="0"/>
              <a:t>Örn</a:t>
            </a:r>
            <a:r>
              <a:rPr lang="en-US" sz="2400" dirty="0" smtClean="0"/>
              <a:t>: </a:t>
            </a:r>
            <a:r>
              <a:rPr lang="en-US" sz="2400" dirty="0" err="1" smtClean="0"/>
              <a:t>TinyOS</a:t>
            </a:r>
            <a:endParaRPr lang="en-US" sz="2400" dirty="0"/>
          </a:p>
        </p:txBody>
      </p:sp>
    </p:spTree>
    <p:extLst>
      <p:ext uri="{BB962C8B-B14F-4D97-AF65-F5344CB8AC3E}">
        <p14:creationId xmlns:p14="http://schemas.microsoft.com/office/powerpoint/2010/main" val="321661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C73EF2-BE69-40C2-90FE-C1C4BB766FDD}"/>
              </a:ext>
            </a:extLst>
          </p:cNvPr>
          <p:cNvSpPr>
            <a:spLocks noGrp="1"/>
          </p:cNvSpPr>
          <p:nvPr>
            <p:ph type="title"/>
          </p:nvPr>
        </p:nvSpPr>
        <p:spPr/>
        <p:txBody>
          <a:bodyPr/>
          <a:lstStyle/>
          <a:p>
            <a:r>
              <a:rPr lang="tr-TR" dirty="0" err="1">
                <a:latin typeface="Calibri" panose="020F0502020204030204" pitchFamily="34" charset="0"/>
              </a:rPr>
              <a:t>Kernel</a:t>
            </a:r>
            <a:r>
              <a:rPr lang="tr-TR" dirty="0">
                <a:latin typeface="Calibri" panose="020F0502020204030204" pitchFamily="34" charset="0"/>
              </a:rPr>
              <a:t> veri yapıları</a:t>
            </a:r>
          </a:p>
        </p:txBody>
      </p:sp>
      <p:sp>
        <p:nvSpPr>
          <p:cNvPr id="3" name="İçerik Yer Tutucusu 2">
            <a:extLst>
              <a:ext uri="{FF2B5EF4-FFF2-40B4-BE49-F238E27FC236}">
                <a16:creationId xmlns:a16="http://schemas.microsoft.com/office/drawing/2014/main" id="{40840F47-53BF-481F-B73B-114C15A0527E}"/>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Bağlı listeler</a:t>
            </a:r>
          </a:p>
          <a:p>
            <a:pPr algn="just"/>
            <a:r>
              <a:rPr lang="tr-TR" sz="2000" dirty="0">
                <a:latin typeface="Calibri" panose="020F0502020204030204" pitchFamily="34" charset="0"/>
                <a:ea typeface="+mj-ea"/>
                <a:cs typeface="+mj-cs"/>
              </a:rPr>
              <a:t>Bir dizi (</a:t>
            </a:r>
            <a:r>
              <a:rPr lang="tr-TR" sz="2000" dirty="0" err="1">
                <a:latin typeface="Calibri" panose="020F0502020204030204" pitchFamily="34" charset="0"/>
                <a:ea typeface="+mj-ea"/>
                <a:cs typeface="+mj-cs"/>
              </a:rPr>
              <a:t>array</a:t>
            </a:r>
            <a:r>
              <a:rPr lang="tr-TR" sz="2000" dirty="0">
                <a:latin typeface="Calibri" panose="020F0502020204030204" pitchFamily="34" charset="0"/>
                <a:ea typeface="+mj-ea"/>
                <a:cs typeface="+mj-cs"/>
              </a:rPr>
              <a:t>) basit bir veri yapısıdır ve elemanlara doğrudan erişim sağlar.</a:t>
            </a:r>
          </a:p>
          <a:p>
            <a:pPr algn="just"/>
            <a:r>
              <a:rPr lang="tr-TR" sz="2000" dirty="0">
                <a:latin typeface="Calibri" panose="020F0502020204030204" pitchFamily="34" charset="0"/>
                <a:ea typeface="+mj-ea"/>
                <a:cs typeface="+mj-cs"/>
              </a:rPr>
              <a:t>Dizilerde elemanların boyutları sabittir ve bir elemana doğrudan erişmek için önündeki eleman sayısı ile bir elemanın boyutu çarpılır.</a:t>
            </a:r>
          </a:p>
          <a:p>
            <a:pPr algn="just"/>
            <a:r>
              <a:rPr lang="tr-TR" sz="2000" dirty="0">
                <a:latin typeface="Calibri" panose="020F0502020204030204" pitchFamily="34" charset="0"/>
                <a:ea typeface="+mj-ea"/>
                <a:cs typeface="+mj-cs"/>
              </a:rPr>
              <a:t>Ancak çoğu uygulamalarda elemanlar farklı boyutlarda olabilir. </a:t>
            </a:r>
          </a:p>
          <a:p>
            <a:pPr algn="just"/>
            <a:r>
              <a:rPr lang="tr-TR" sz="2000" dirty="0">
                <a:latin typeface="Calibri" panose="020F0502020204030204" pitchFamily="34" charset="0"/>
                <a:ea typeface="+mj-ea"/>
                <a:cs typeface="+mj-cs"/>
              </a:rPr>
              <a:t>Bu durumda, bağlı listeler (</a:t>
            </a:r>
            <a:r>
              <a:rPr lang="tr-TR" sz="2000" dirty="0" err="1">
                <a:latin typeface="Calibri" panose="020F0502020204030204" pitchFamily="34" charset="0"/>
                <a:ea typeface="+mj-ea"/>
                <a:cs typeface="+mj-cs"/>
              </a:rPr>
              <a:t>linked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lists</a:t>
            </a:r>
            <a:r>
              <a:rPr lang="tr-TR" sz="2000" dirty="0">
                <a:latin typeface="Calibri" panose="020F0502020204030204" pitchFamily="34" charset="0"/>
                <a:ea typeface="+mj-ea"/>
                <a:cs typeface="+mj-cs"/>
              </a:rPr>
              <a:t>) kullanılır.</a:t>
            </a:r>
          </a:p>
          <a:p>
            <a:pPr algn="just"/>
            <a:r>
              <a:rPr lang="tr-TR" sz="2000" dirty="0">
                <a:latin typeface="Calibri" panose="020F0502020204030204" pitchFamily="34" charset="0"/>
                <a:ea typeface="+mj-ea"/>
                <a:cs typeface="+mj-cs"/>
              </a:rPr>
              <a:t>Bağlı listeler, bir grup veriyi art arda sıralı halde tutar ve doğrudan erişime olanak sağlar.</a:t>
            </a:r>
          </a:p>
          <a:p>
            <a:endParaRPr lang="tr-TR" dirty="0"/>
          </a:p>
        </p:txBody>
      </p:sp>
      <p:pic>
        <p:nvPicPr>
          <p:cNvPr id="5" name="Resim 4">
            <a:extLst>
              <a:ext uri="{FF2B5EF4-FFF2-40B4-BE49-F238E27FC236}">
                <a16:creationId xmlns:a16="http://schemas.microsoft.com/office/drawing/2014/main" id="{C0D7618D-953A-458F-B27D-449449D0EBB4}"/>
              </a:ext>
            </a:extLst>
          </p:cNvPr>
          <p:cNvPicPr>
            <a:picLocks noChangeAspect="1"/>
          </p:cNvPicPr>
          <p:nvPr/>
        </p:nvPicPr>
        <p:blipFill>
          <a:blip r:embed="rId2"/>
          <a:stretch>
            <a:fillRect/>
          </a:stretch>
        </p:blipFill>
        <p:spPr>
          <a:xfrm>
            <a:off x="1561132" y="5085325"/>
            <a:ext cx="7532483" cy="1113576"/>
          </a:xfrm>
          <a:prstGeom prst="rect">
            <a:avLst/>
          </a:prstGeom>
        </p:spPr>
      </p:pic>
    </p:spTree>
    <p:extLst>
      <p:ext uri="{BB962C8B-B14F-4D97-AF65-F5344CB8AC3E}">
        <p14:creationId xmlns:p14="http://schemas.microsoft.com/office/powerpoint/2010/main" val="545849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E6F47D-E169-4A5F-BEF4-457F3FA61B2C}"/>
              </a:ext>
            </a:extLst>
          </p:cNvPr>
          <p:cNvSpPr>
            <a:spLocks noGrp="1"/>
          </p:cNvSpPr>
          <p:nvPr>
            <p:ph type="title"/>
          </p:nvPr>
        </p:nvSpPr>
        <p:spPr/>
        <p:txBody>
          <a:bodyPr/>
          <a:lstStyle/>
          <a:p>
            <a:r>
              <a:rPr lang="tr-TR" dirty="0" err="1">
                <a:latin typeface="Calibri" panose="020F0502020204030204" pitchFamily="34" charset="0"/>
              </a:rPr>
              <a:t>Kernel</a:t>
            </a:r>
            <a:r>
              <a:rPr lang="tr-TR" dirty="0">
                <a:latin typeface="Calibri" panose="020F0502020204030204" pitchFamily="34" charset="0"/>
              </a:rPr>
              <a:t> veri yapıları</a:t>
            </a:r>
            <a:endParaRPr lang="tr-TR" dirty="0"/>
          </a:p>
        </p:txBody>
      </p:sp>
      <p:sp>
        <p:nvSpPr>
          <p:cNvPr id="3" name="İçerik Yer Tutucusu 2">
            <a:extLst>
              <a:ext uri="{FF2B5EF4-FFF2-40B4-BE49-F238E27FC236}">
                <a16:creationId xmlns:a16="http://schemas.microsoft.com/office/drawing/2014/main" id="{0E81BEBF-1B84-4F03-ACD3-421FBDE06E2D}"/>
              </a:ext>
            </a:extLst>
          </p:cNvPr>
          <p:cNvSpPr>
            <a:spLocks noGrp="1"/>
          </p:cNvSpPr>
          <p:nvPr>
            <p:ph idx="1"/>
          </p:nvPr>
        </p:nvSpPr>
        <p:spPr/>
        <p:txBody>
          <a:bodyPr/>
          <a:lstStyle/>
          <a:p>
            <a:pPr marL="0" indent="0" algn="just">
              <a:buNone/>
            </a:pPr>
            <a:r>
              <a:rPr lang="tr-TR" sz="2000" dirty="0">
                <a:latin typeface="Calibri" panose="020F0502020204030204" pitchFamily="34" charset="0"/>
                <a:ea typeface="+mj-ea"/>
                <a:cs typeface="+mj-cs"/>
              </a:rPr>
              <a:t>Bağlı listeler</a:t>
            </a:r>
          </a:p>
          <a:p>
            <a:pPr algn="just"/>
            <a:r>
              <a:rPr lang="tr-TR" sz="2000" dirty="0">
                <a:latin typeface="Calibri" panose="020F0502020204030204" pitchFamily="34" charset="0"/>
                <a:ea typeface="+mj-ea"/>
                <a:cs typeface="+mj-cs"/>
              </a:rPr>
              <a:t>Bağlı listeler bir bağlı (</a:t>
            </a:r>
            <a:r>
              <a:rPr lang="tr-TR" sz="2000" dirty="0" err="1">
                <a:latin typeface="Calibri" panose="020F0502020204030204" pitchFamily="34" charset="0"/>
                <a:ea typeface="+mj-ea"/>
                <a:cs typeface="+mj-cs"/>
              </a:rPr>
              <a:t>singly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linked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list</a:t>
            </a:r>
            <a:r>
              <a:rPr lang="tr-TR" sz="2000" dirty="0">
                <a:latin typeface="Calibri" panose="020F0502020204030204" pitchFamily="34" charset="0"/>
                <a:ea typeface="+mj-ea"/>
                <a:cs typeface="+mj-cs"/>
              </a:rPr>
              <a:t>), iki bağlı (</a:t>
            </a:r>
            <a:r>
              <a:rPr lang="tr-TR" sz="2000" dirty="0" err="1">
                <a:latin typeface="Calibri" panose="020F0502020204030204" pitchFamily="34" charset="0"/>
                <a:ea typeface="+mj-ea"/>
                <a:cs typeface="+mj-cs"/>
              </a:rPr>
              <a:t>doubly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linked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list</a:t>
            </a:r>
            <a:r>
              <a:rPr lang="tr-TR" sz="2000" dirty="0">
                <a:latin typeface="Calibri" panose="020F0502020204030204" pitchFamily="34" charset="0"/>
                <a:ea typeface="+mj-ea"/>
                <a:cs typeface="+mj-cs"/>
              </a:rPr>
              <a:t>) veya dairesel bağlı (</a:t>
            </a:r>
            <a:r>
              <a:rPr lang="tr-TR" sz="2000" dirty="0" err="1">
                <a:latin typeface="Calibri" panose="020F0502020204030204" pitchFamily="34" charset="0"/>
                <a:ea typeface="+mj-ea"/>
                <a:cs typeface="+mj-cs"/>
              </a:rPr>
              <a:t>circularly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linked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list</a:t>
            </a:r>
            <a:r>
              <a:rPr lang="tr-TR" sz="2000" dirty="0">
                <a:latin typeface="Calibri" panose="020F0502020204030204" pitchFamily="34" charset="0"/>
                <a:ea typeface="+mj-ea"/>
                <a:cs typeface="+mj-cs"/>
              </a:rPr>
              <a:t>) olabilir. </a:t>
            </a:r>
          </a:p>
          <a:p>
            <a:endParaRPr lang="tr-TR" dirty="0"/>
          </a:p>
        </p:txBody>
      </p:sp>
      <p:pic>
        <p:nvPicPr>
          <p:cNvPr id="5" name="Resim 4">
            <a:extLst>
              <a:ext uri="{FF2B5EF4-FFF2-40B4-BE49-F238E27FC236}">
                <a16:creationId xmlns:a16="http://schemas.microsoft.com/office/drawing/2014/main" id="{D8B0A881-BD9A-4197-90C9-D4479C72AA1A}"/>
              </a:ext>
            </a:extLst>
          </p:cNvPr>
          <p:cNvPicPr>
            <a:picLocks noChangeAspect="1"/>
          </p:cNvPicPr>
          <p:nvPr/>
        </p:nvPicPr>
        <p:blipFill>
          <a:blip r:embed="rId2"/>
          <a:stretch>
            <a:fillRect/>
          </a:stretch>
        </p:blipFill>
        <p:spPr>
          <a:xfrm>
            <a:off x="2003308" y="3516368"/>
            <a:ext cx="7496269" cy="1240325"/>
          </a:xfrm>
          <a:prstGeom prst="rect">
            <a:avLst/>
          </a:prstGeom>
        </p:spPr>
      </p:pic>
      <p:pic>
        <p:nvPicPr>
          <p:cNvPr id="7" name="Resim 6">
            <a:extLst>
              <a:ext uri="{FF2B5EF4-FFF2-40B4-BE49-F238E27FC236}">
                <a16:creationId xmlns:a16="http://schemas.microsoft.com/office/drawing/2014/main" id="{12D1E298-D211-4EDE-ADD2-D5084F3BBA94}"/>
              </a:ext>
            </a:extLst>
          </p:cNvPr>
          <p:cNvPicPr>
            <a:picLocks noChangeAspect="1"/>
          </p:cNvPicPr>
          <p:nvPr/>
        </p:nvPicPr>
        <p:blipFill>
          <a:blip r:embed="rId3"/>
          <a:stretch>
            <a:fillRect/>
          </a:stretch>
        </p:blipFill>
        <p:spPr>
          <a:xfrm>
            <a:off x="2021416" y="5202858"/>
            <a:ext cx="7460055" cy="1466661"/>
          </a:xfrm>
          <a:prstGeom prst="rect">
            <a:avLst/>
          </a:prstGeom>
        </p:spPr>
      </p:pic>
    </p:spTree>
    <p:extLst>
      <p:ext uri="{BB962C8B-B14F-4D97-AF65-F5344CB8AC3E}">
        <p14:creationId xmlns:p14="http://schemas.microsoft.com/office/powerpoint/2010/main" val="203914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16E9FF-CB3E-4527-8241-96BE399C26A8}"/>
              </a:ext>
            </a:extLst>
          </p:cNvPr>
          <p:cNvSpPr>
            <a:spLocks noGrp="1"/>
          </p:cNvSpPr>
          <p:nvPr>
            <p:ph type="title"/>
          </p:nvPr>
        </p:nvSpPr>
        <p:spPr/>
        <p:txBody>
          <a:bodyPr/>
          <a:lstStyle/>
          <a:p>
            <a:r>
              <a:rPr lang="tr-TR" dirty="0" err="1">
                <a:latin typeface="Calibri" panose="020F0502020204030204" pitchFamily="34" charset="0"/>
              </a:rPr>
              <a:t>Process</a:t>
            </a:r>
            <a:r>
              <a:rPr lang="tr-TR" dirty="0">
                <a:latin typeface="Calibri" panose="020F0502020204030204" pitchFamily="34" charset="0"/>
              </a:rPr>
              <a:t> yönetimi</a:t>
            </a:r>
            <a:endParaRPr lang="tr-TR" dirty="0"/>
          </a:p>
        </p:txBody>
      </p:sp>
      <p:sp>
        <p:nvSpPr>
          <p:cNvPr id="3" name="İçerik Yer Tutucusu 2">
            <a:extLst>
              <a:ext uri="{FF2B5EF4-FFF2-40B4-BE49-F238E27FC236}">
                <a16:creationId xmlns:a16="http://schemas.microsoft.com/office/drawing/2014/main" id="{2B23818B-7BCE-41DC-A085-CA385BDE3816}"/>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Bir işletim sistemi </a:t>
            </a:r>
            <a:r>
              <a:rPr lang="tr-TR" sz="2000" dirty="0" err="1">
                <a:latin typeface="Calibri" panose="020F0502020204030204" pitchFamily="34" charset="0"/>
                <a:ea typeface="+mj-ea"/>
                <a:cs typeface="+mj-cs"/>
              </a:rPr>
              <a:t>process</a:t>
            </a:r>
            <a:r>
              <a:rPr lang="tr-TR" sz="2000" dirty="0">
                <a:latin typeface="Calibri" panose="020F0502020204030204" pitchFamily="34" charset="0"/>
                <a:ea typeface="+mj-ea"/>
                <a:cs typeface="+mj-cs"/>
              </a:rPr>
              <a:t> yönetiminde aşağıdaki işlerden sorumludur:</a:t>
            </a:r>
          </a:p>
          <a:p>
            <a:pPr algn="just"/>
            <a:r>
              <a:rPr lang="tr-TR" sz="2000" dirty="0">
                <a:latin typeface="Calibri" panose="020F0502020204030204" pitchFamily="34" charset="0"/>
                <a:ea typeface="+mj-ea"/>
                <a:cs typeface="+mj-cs"/>
              </a:rPr>
              <a:t>CPU üzerindeki </a:t>
            </a:r>
            <a:r>
              <a:rPr lang="tr-TR" sz="2000" dirty="0" err="1">
                <a:latin typeface="Calibri" panose="020F0502020204030204" pitchFamily="34" charset="0"/>
                <a:ea typeface="+mj-ea"/>
                <a:cs typeface="+mj-cs"/>
              </a:rPr>
              <a:t>process</a:t>
            </a:r>
            <a:r>
              <a:rPr lang="tr-TR" sz="2000" dirty="0">
                <a:latin typeface="Calibri" panose="020F0502020204030204" pitchFamily="34" charset="0"/>
                <a:ea typeface="+mj-ea"/>
                <a:cs typeface="+mj-cs"/>
              </a:rPr>
              <a:t> ve </a:t>
            </a:r>
            <a:r>
              <a:rPr lang="tr-TR" sz="2000" dirty="0" err="1">
                <a:latin typeface="Calibri" panose="020F0502020204030204" pitchFamily="34" charset="0"/>
                <a:ea typeface="+mj-ea"/>
                <a:cs typeface="+mj-cs"/>
              </a:rPr>
              <a:t>thread’lerin</a:t>
            </a:r>
            <a:r>
              <a:rPr lang="tr-TR" sz="2000" dirty="0">
                <a:latin typeface="Calibri" panose="020F0502020204030204" pitchFamily="34" charset="0"/>
                <a:ea typeface="+mj-ea"/>
                <a:cs typeface="+mj-cs"/>
              </a:rPr>
              <a:t> zamanlaması,</a:t>
            </a:r>
          </a:p>
          <a:p>
            <a:pPr algn="just"/>
            <a:r>
              <a:rPr lang="tr-TR" sz="2000" dirty="0">
                <a:latin typeface="Calibri" panose="020F0502020204030204" pitchFamily="34" charset="0"/>
                <a:ea typeface="+mj-ea"/>
                <a:cs typeface="+mj-cs"/>
              </a:rPr>
              <a:t>Kullanıcı ve sistem </a:t>
            </a:r>
            <a:r>
              <a:rPr lang="tr-TR" sz="2000" dirty="0" err="1">
                <a:latin typeface="Calibri" panose="020F0502020204030204" pitchFamily="34" charset="0"/>
                <a:ea typeface="+mj-ea"/>
                <a:cs typeface="+mj-cs"/>
              </a:rPr>
              <a:t>process’lerinin</a:t>
            </a:r>
            <a:r>
              <a:rPr lang="tr-TR" sz="2000" dirty="0">
                <a:latin typeface="Calibri" panose="020F0502020204030204" pitchFamily="34" charset="0"/>
                <a:ea typeface="+mj-ea"/>
                <a:cs typeface="+mj-cs"/>
              </a:rPr>
              <a:t> oluşturulması ve silinmesi,</a:t>
            </a:r>
          </a:p>
          <a:p>
            <a:pPr algn="just"/>
            <a:r>
              <a:rPr lang="tr-TR" sz="2000" dirty="0" err="1">
                <a:latin typeface="Calibri" panose="020F0502020204030204" pitchFamily="34" charset="0"/>
                <a:ea typeface="+mj-ea"/>
                <a:cs typeface="+mj-cs"/>
              </a:rPr>
              <a:t>Process’lerin</a:t>
            </a:r>
            <a:r>
              <a:rPr lang="tr-TR" sz="2000" dirty="0">
                <a:latin typeface="Calibri" panose="020F0502020204030204" pitchFamily="34" charset="0"/>
                <a:ea typeface="+mj-ea"/>
                <a:cs typeface="+mj-cs"/>
              </a:rPr>
              <a:t> askıya alınması ve devam ettirilmesi,</a:t>
            </a:r>
          </a:p>
          <a:p>
            <a:pPr algn="just"/>
            <a:r>
              <a:rPr lang="tr-TR" sz="2000" dirty="0" err="1">
                <a:latin typeface="Calibri" panose="020F0502020204030204" pitchFamily="34" charset="0"/>
                <a:ea typeface="+mj-ea"/>
                <a:cs typeface="+mj-cs"/>
              </a:rPr>
              <a:t>Process’lerin</a:t>
            </a:r>
            <a:r>
              <a:rPr lang="tr-TR" sz="2000" dirty="0">
                <a:latin typeface="Calibri" panose="020F0502020204030204" pitchFamily="34" charset="0"/>
                <a:ea typeface="+mj-ea"/>
                <a:cs typeface="+mj-cs"/>
              </a:rPr>
              <a:t> senkronizasyonu,</a:t>
            </a:r>
          </a:p>
          <a:p>
            <a:pPr algn="just"/>
            <a:r>
              <a:rPr lang="tr-TR" sz="2000" dirty="0" err="1">
                <a:latin typeface="Calibri" panose="020F0502020204030204" pitchFamily="34" charset="0"/>
                <a:ea typeface="+mj-ea"/>
                <a:cs typeface="+mj-cs"/>
              </a:rPr>
              <a:t>Process’lerin</a:t>
            </a:r>
            <a:r>
              <a:rPr lang="tr-TR" sz="2000" dirty="0">
                <a:latin typeface="Calibri" panose="020F0502020204030204" pitchFamily="34" charset="0"/>
                <a:ea typeface="+mj-ea"/>
                <a:cs typeface="+mj-cs"/>
              </a:rPr>
              <a:t> haberleşmesi.</a:t>
            </a:r>
          </a:p>
          <a:p>
            <a:pPr algn="just"/>
            <a:endParaRPr lang="tr-TR" sz="2000" dirty="0"/>
          </a:p>
        </p:txBody>
      </p:sp>
    </p:spTree>
    <p:extLst>
      <p:ext uri="{BB962C8B-B14F-4D97-AF65-F5344CB8AC3E}">
        <p14:creationId xmlns:p14="http://schemas.microsoft.com/office/powerpoint/2010/main" val="74563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15DF3A-E000-4E28-9287-AF6C66AACC8C}"/>
              </a:ext>
            </a:extLst>
          </p:cNvPr>
          <p:cNvSpPr>
            <a:spLocks noGrp="1"/>
          </p:cNvSpPr>
          <p:nvPr>
            <p:ph type="title"/>
          </p:nvPr>
        </p:nvSpPr>
        <p:spPr/>
        <p:txBody>
          <a:bodyPr/>
          <a:lstStyle/>
          <a:p>
            <a:r>
              <a:rPr lang="tr-TR" dirty="0" err="1">
                <a:latin typeface="Calibri" panose="020F0502020204030204" pitchFamily="34" charset="0"/>
              </a:rPr>
              <a:t>Kernel</a:t>
            </a:r>
            <a:r>
              <a:rPr lang="tr-TR" dirty="0">
                <a:latin typeface="Calibri" panose="020F0502020204030204" pitchFamily="34" charset="0"/>
              </a:rPr>
              <a:t> veri yapıları</a:t>
            </a:r>
            <a:endParaRPr lang="tr-TR" dirty="0"/>
          </a:p>
        </p:txBody>
      </p:sp>
      <p:sp>
        <p:nvSpPr>
          <p:cNvPr id="3" name="İçerik Yer Tutucusu 2">
            <a:extLst>
              <a:ext uri="{FF2B5EF4-FFF2-40B4-BE49-F238E27FC236}">
                <a16:creationId xmlns:a16="http://schemas.microsoft.com/office/drawing/2014/main" id="{8E82EE91-7FC2-44FB-A11D-4B1CAB736C6E}"/>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Yığın</a:t>
            </a:r>
          </a:p>
          <a:p>
            <a:pPr algn="just"/>
            <a:r>
              <a:rPr lang="tr-TR" sz="2000" dirty="0">
                <a:latin typeface="Calibri" panose="020F0502020204030204" pitchFamily="34" charset="0"/>
                <a:ea typeface="+mj-ea"/>
                <a:cs typeface="+mj-cs"/>
              </a:rPr>
              <a:t>Yığınlar (</a:t>
            </a:r>
            <a:r>
              <a:rPr lang="tr-TR" sz="2000" dirty="0" err="1">
                <a:latin typeface="Calibri" panose="020F0502020204030204" pitchFamily="34" charset="0"/>
                <a:ea typeface="+mj-ea"/>
                <a:cs typeface="+mj-cs"/>
              </a:rPr>
              <a:t>stack</a:t>
            </a:r>
            <a:r>
              <a:rPr lang="tr-TR" sz="2000" dirty="0">
                <a:latin typeface="Calibri" panose="020F0502020204030204" pitchFamily="34" charset="0"/>
                <a:ea typeface="+mj-ea"/>
                <a:cs typeface="+mj-cs"/>
              </a:rPr>
              <a:t>) son gelen ilk çıkar (</a:t>
            </a:r>
            <a:r>
              <a:rPr lang="tr-TR" sz="2000" dirty="0" err="1">
                <a:latin typeface="Calibri" panose="020F0502020204030204" pitchFamily="34" charset="0"/>
                <a:ea typeface="+mj-ea"/>
                <a:cs typeface="+mj-cs"/>
              </a:rPr>
              <a:t>last</a:t>
            </a:r>
            <a:r>
              <a:rPr lang="tr-TR" sz="2000" dirty="0">
                <a:latin typeface="Calibri" panose="020F0502020204030204" pitchFamily="34" charset="0"/>
                <a:ea typeface="+mj-ea"/>
                <a:cs typeface="+mj-cs"/>
              </a:rPr>
              <a:t> in </a:t>
            </a:r>
            <a:r>
              <a:rPr lang="tr-TR" sz="2000" dirty="0" err="1">
                <a:latin typeface="Calibri" panose="020F0502020204030204" pitchFamily="34" charset="0"/>
                <a:ea typeface="+mj-ea"/>
                <a:cs typeface="+mj-cs"/>
              </a:rPr>
              <a:t>first</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out</a:t>
            </a:r>
            <a:r>
              <a:rPr lang="tr-TR" sz="2000" dirty="0">
                <a:latin typeface="Calibri" panose="020F0502020204030204" pitchFamily="34" charset="0"/>
                <a:ea typeface="+mj-ea"/>
                <a:cs typeface="+mj-cs"/>
              </a:rPr>
              <a:t> -LIFO) şeklinde çalışan veri yapılarıdır.</a:t>
            </a:r>
          </a:p>
          <a:p>
            <a:pPr algn="just"/>
            <a:r>
              <a:rPr lang="tr-TR" sz="2000" dirty="0">
                <a:latin typeface="Calibri" panose="020F0502020204030204" pitchFamily="34" charset="0"/>
                <a:ea typeface="+mj-ea"/>
                <a:cs typeface="+mj-cs"/>
              </a:rPr>
              <a:t>Bir </a:t>
            </a:r>
            <a:r>
              <a:rPr lang="tr-TR" sz="2000" dirty="0" err="1">
                <a:latin typeface="Calibri" panose="020F0502020204030204" pitchFamily="34" charset="0"/>
                <a:ea typeface="+mj-ea"/>
                <a:cs typeface="+mj-cs"/>
              </a:rPr>
              <a:t>stack</a:t>
            </a:r>
            <a:r>
              <a:rPr lang="tr-TR" sz="2000" dirty="0">
                <a:latin typeface="Calibri" panose="020F0502020204030204" pitchFamily="34" charset="0"/>
                <a:ea typeface="+mj-ea"/>
                <a:cs typeface="+mj-cs"/>
              </a:rPr>
              <a:t> üzerine yeni eleman eklemek için </a:t>
            </a:r>
            <a:r>
              <a:rPr lang="tr-TR" sz="2000" dirty="0" err="1">
                <a:latin typeface="Calibri" panose="020F0502020204030204" pitchFamily="34" charset="0"/>
                <a:ea typeface="+mj-ea"/>
                <a:cs typeface="+mj-cs"/>
              </a:rPr>
              <a:t>push</a:t>
            </a:r>
            <a:r>
              <a:rPr lang="tr-TR" sz="2000" dirty="0">
                <a:latin typeface="Calibri" panose="020F0502020204030204" pitchFamily="34" charset="0"/>
                <a:ea typeface="+mj-ea"/>
                <a:cs typeface="+mj-cs"/>
              </a:rPr>
              <a:t>, bir </a:t>
            </a:r>
            <a:r>
              <a:rPr lang="tr-TR" sz="2000" dirty="0" err="1">
                <a:latin typeface="Calibri" panose="020F0502020204030204" pitchFamily="34" charset="0"/>
                <a:ea typeface="+mj-ea"/>
                <a:cs typeface="+mj-cs"/>
              </a:rPr>
              <a:t>stack</a:t>
            </a:r>
            <a:r>
              <a:rPr lang="tr-TR" sz="2000" dirty="0">
                <a:latin typeface="Calibri" panose="020F0502020204030204" pitchFamily="34" charset="0"/>
                <a:ea typeface="+mj-ea"/>
                <a:cs typeface="+mj-cs"/>
              </a:rPr>
              <a:t> üzerinden son eklenen elemanı almak için pop işlevleri kullanılır.</a:t>
            </a:r>
          </a:p>
          <a:p>
            <a:pPr algn="just"/>
            <a:r>
              <a:rPr lang="tr-TR" sz="2000" dirty="0">
                <a:latin typeface="Calibri" panose="020F0502020204030204" pitchFamily="34" charset="0"/>
                <a:ea typeface="+mj-ea"/>
                <a:cs typeface="+mj-cs"/>
              </a:rPr>
              <a:t>İşletim sistemleri, iç içe fonksiyon çağırmalarında </a:t>
            </a:r>
            <a:r>
              <a:rPr lang="tr-TR" sz="2000" dirty="0" err="1">
                <a:latin typeface="Calibri" panose="020F0502020204030204" pitchFamily="34" charset="0"/>
                <a:ea typeface="+mj-ea"/>
                <a:cs typeface="+mj-cs"/>
              </a:rPr>
              <a:t>stack</a:t>
            </a:r>
            <a:r>
              <a:rPr lang="tr-TR" sz="2000" dirty="0">
                <a:latin typeface="Calibri" panose="020F0502020204030204" pitchFamily="34" charset="0"/>
                <a:ea typeface="+mj-ea"/>
                <a:cs typeface="+mj-cs"/>
              </a:rPr>
              <a:t> yapısını kullanır.</a:t>
            </a:r>
          </a:p>
          <a:p>
            <a:pPr algn="just"/>
            <a:r>
              <a:rPr lang="tr-TR" sz="2000" dirty="0">
                <a:latin typeface="Calibri" panose="020F0502020204030204" pitchFamily="34" charset="0"/>
                <a:ea typeface="+mj-ea"/>
                <a:cs typeface="+mj-cs"/>
              </a:rPr>
              <a:t>Yeni fonksiyona geçiş yaparken ve geri dönerken, </a:t>
            </a:r>
            <a:r>
              <a:rPr lang="tr-TR" sz="2000" dirty="0" err="1">
                <a:latin typeface="Calibri" panose="020F0502020204030204" pitchFamily="34" charset="0"/>
                <a:ea typeface="+mj-ea"/>
                <a:cs typeface="+mj-cs"/>
              </a:rPr>
              <a:t>interrupt</a:t>
            </a:r>
            <a:r>
              <a:rPr lang="tr-TR" sz="2000" dirty="0">
                <a:latin typeface="Calibri" panose="020F0502020204030204" pitchFamily="34" charset="0"/>
                <a:ea typeface="+mj-ea"/>
                <a:cs typeface="+mj-cs"/>
              </a:rPr>
              <a:t> altyordamına geçiş yaparken ve geri dönerken, parametreler, lokal değişkenler ve dönüş adresi </a:t>
            </a:r>
            <a:r>
              <a:rPr lang="tr-TR" sz="2000" dirty="0" err="1">
                <a:latin typeface="Calibri" panose="020F0502020204030204" pitchFamily="34" charset="0"/>
                <a:ea typeface="+mj-ea"/>
                <a:cs typeface="+mj-cs"/>
              </a:rPr>
              <a:t>stack</a:t>
            </a:r>
            <a:r>
              <a:rPr lang="tr-TR" sz="2000" dirty="0">
                <a:latin typeface="Calibri" panose="020F0502020204030204" pitchFamily="34" charset="0"/>
                <a:ea typeface="+mj-ea"/>
                <a:cs typeface="+mj-cs"/>
              </a:rPr>
              <a:t> üzerine saklanır.</a:t>
            </a:r>
          </a:p>
          <a:p>
            <a:endParaRPr lang="tr-TR" dirty="0"/>
          </a:p>
        </p:txBody>
      </p:sp>
    </p:spTree>
    <p:extLst>
      <p:ext uri="{BB962C8B-B14F-4D97-AF65-F5344CB8AC3E}">
        <p14:creationId xmlns:p14="http://schemas.microsoft.com/office/powerpoint/2010/main" val="262193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606932-144D-4AF7-A8AD-E44C1B40AD28}"/>
              </a:ext>
            </a:extLst>
          </p:cNvPr>
          <p:cNvSpPr>
            <a:spLocks noGrp="1"/>
          </p:cNvSpPr>
          <p:nvPr>
            <p:ph type="title"/>
          </p:nvPr>
        </p:nvSpPr>
        <p:spPr/>
        <p:txBody>
          <a:bodyPr/>
          <a:lstStyle/>
          <a:p>
            <a:r>
              <a:rPr lang="tr-TR" dirty="0" err="1">
                <a:latin typeface="Calibri" panose="020F0502020204030204" pitchFamily="34" charset="0"/>
              </a:rPr>
              <a:t>Kernel</a:t>
            </a:r>
            <a:r>
              <a:rPr lang="tr-TR" dirty="0">
                <a:latin typeface="Calibri" panose="020F0502020204030204" pitchFamily="34" charset="0"/>
              </a:rPr>
              <a:t> veri yapıları</a:t>
            </a:r>
            <a:endParaRPr lang="tr-TR" dirty="0"/>
          </a:p>
        </p:txBody>
      </p:sp>
      <p:sp>
        <p:nvSpPr>
          <p:cNvPr id="3" name="İçerik Yer Tutucusu 2">
            <a:extLst>
              <a:ext uri="{FF2B5EF4-FFF2-40B4-BE49-F238E27FC236}">
                <a16:creationId xmlns:a16="http://schemas.microsoft.com/office/drawing/2014/main" id="{E84604BD-0296-4254-BC4A-0F79EA9AAB7B}"/>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Kuyruk</a:t>
            </a:r>
          </a:p>
          <a:p>
            <a:pPr algn="just"/>
            <a:r>
              <a:rPr lang="tr-TR" sz="2000" dirty="0">
                <a:latin typeface="Calibri" panose="020F0502020204030204" pitchFamily="34" charset="0"/>
                <a:ea typeface="+mj-ea"/>
                <a:cs typeface="+mj-cs"/>
              </a:rPr>
              <a:t>Kuyruklar (</a:t>
            </a:r>
            <a:r>
              <a:rPr lang="tr-TR" sz="2000" dirty="0" err="1">
                <a:latin typeface="Calibri" panose="020F0502020204030204" pitchFamily="34" charset="0"/>
                <a:ea typeface="+mj-ea"/>
                <a:cs typeface="+mj-cs"/>
              </a:rPr>
              <a:t>queue</a:t>
            </a:r>
            <a:r>
              <a:rPr lang="tr-TR" sz="2000" dirty="0">
                <a:latin typeface="Calibri" panose="020F0502020204030204" pitchFamily="34" charset="0"/>
                <a:ea typeface="+mj-ea"/>
                <a:cs typeface="+mj-cs"/>
              </a:rPr>
              <a:t>) ilk gelen ilk çıkar (</a:t>
            </a:r>
            <a:r>
              <a:rPr lang="tr-TR" sz="2000" dirty="0" err="1">
                <a:latin typeface="Calibri" panose="020F0502020204030204" pitchFamily="34" charset="0"/>
                <a:ea typeface="+mj-ea"/>
                <a:cs typeface="+mj-cs"/>
              </a:rPr>
              <a:t>first</a:t>
            </a:r>
            <a:r>
              <a:rPr lang="tr-TR" sz="2000" dirty="0">
                <a:latin typeface="Calibri" panose="020F0502020204030204" pitchFamily="34" charset="0"/>
                <a:ea typeface="+mj-ea"/>
                <a:cs typeface="+mj-cs"/>
              </a:rPr>
              <a:t> in </a:t>
            </a:r>
            <a:r>
              <a:rPr lang="tr-TR" sz="2000" dirty="0" err="1">
                <a:latin typeface="Calibri" panose="020F0502020204030204" pitchFamily="34" charset="0"/>
                <a:ea typeface="+mj-ea"/>
                <a:cs typeface="+mj-cs"/>
              </a:rPr>
              <a:t>first</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out</a:t>
            </a:r>
            <a:r>
              <a:rPr lang="tr-TR" sz="2000" dirty="0">
                <a:latin typeface="Calibri" panose="020F0502020204030204" pitchFamily="34" charset="0"/>
                <a:ea typeface="+mj-ea"/>
                <a:cs typeface="+mj-cs"/>
              </a:rPr>
              <a:t> -FIFO) şeklinde çalışan veri yapılarıdır.</a:t>
            </a:r>
          </a:p>
          <a:p>
            <a:pPr algn="just"/>
            <a:r>
              <a:rPr lang="tr-TR" sz="2000" dirty="0">
                <a:latin typeface="Calibri" panose="020F0502020204030204" pitchFamily="34" charset="0"/>
                <a:ea typeface="+mj-ea"/>
                <a:cs typeface="+mj-cs"/>
              </a:rPr>
              <a:t>Bir kuyruk üzerine yeni eleman eklendiğinde en sona kaydedilir, bir kuyruk üzerinden eleman alındığında en baştaki alınır.</a:t>
            </a:r>
          </a:p>
          <a:p>
            <a:pPr algn="just"/>
            <a:r>
              <a:rPr lang="tr-TR" sz="2000" dirty="0">
                <a:latin typeface="Calibri" panose="020F0502020204030204" pitchFamily="34" charset="0"/>
                <a:ea typeface="+mj-ea"/>
                <a:cs typeface="+mj-cs"/>
              </a:rPr>
              <a:t>İşletim sistemleri, yazıcıya iş gönderirken, işlemci tarafından çalıştırılmak için bekleyen görevlerin yönetiminde kuyruk yapısını kullanır.</a:t>
            </a:r>
          </a:p>
          <a:p>
            <a:endParaRPr lang="tr-TR" dirty="0"/>
          </a:p>
        </p:txBody>
      </p:sp>
    </p:spTree>
    <p:extLst>
      <p:ext uri="{BB962C8B-B14F-4D97-AF65-F5344CB8AC3E}">
        <p14:creationId xmlns:p14="http://schemas.microsoft.com/office/powerpoint/2010/main" val="910214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D714A4-6F99-4A95-9010-6E344EBFE869}"/>
              </a:ext>
            </a:extLst>
          </p:cNvPr>
          <p:cNvSpPr>
            <a:spLocks noGrp="1"/>
          </p:cNvSpPr>
          <p:nvPr>
            <p:ph type="title"/>
          </p:nvPr>
        </p:nvSpPr>
        <p:spPr/>
        <p:txBody>
          <a:bodyPr/>
          <a:lstStyle/>
          <a:p>
            <a:r>
              <a:rPr lang="tr-TR" dirty="0" err="1">
                <a:latin typeface="Calibri" panose="020F0502020204030204" pitchFamily="34" charset="0"/>
              </a:rPr>
              <a:t>Kernel</a:t>
            </a:r>
            <a:r>
              <a:rPr lang="tr-TR" dirty="0">
                <a:latin typeface="Calibri" panose="020F0502020204030204" pitchFamily="34" charset="0"/>
              </a:rPr>
              <a:t> veri yapıları</a:t>
            </a:r>
            <a:endParaRPr lang="tr-TR" dirty="0"/>
          </a:p>
        </p:txBody>
      </p:sp>
      <p:sp>
        <p:nvSpPr>
          <p:cNvPr id="3" name="İçerik Yer Tutucusu 2">
            <a:extLst>
              <a:ext uri="{FF2B5EF4-FFF2-40B4-BE49-F238E27FC236}">
                <a16:creationId xmlns:a16="http://schemas.microsoft.com/office/drawing/2014/main" id="{5D6E72DC-50EB-4545-AA35-80BF2DF97C9D}"/>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Ağaçlar</a:t>
            </a:r>
          </a:p>
          <a:p>
            <a:pPr algn="just"/>
            <a:r>
              <a:rPr lang="tr-TR" sz="2000" dirty="0">
                <a:latin typeface="Calibri" panose="020F0502020204030204" pitchFamily="34" charset="0"/>
                <a:ea typeface="+mj-ea"/>
                <a:cs typeface="+mj-cs"/>
              </a:rPr>
              <a:t>Ağaçlar (</a:t>
            </a:r>
            <a:r>
              <a:rPr lang="tr-TR" sz="2000" dirty="0" err="1">
                <a:latin typeface="Calibri" panose="020F0502020204030204" pitchFamily="34" charset="0"/>
                <a:ea typeface="+mj-ea"/>
                <a:cs typeface="+mj-cs"/>
              </a:rPr>
              <a:t>tree</a:t>
            </a:r>
            <a:r>
              <a:rPr lang="tr-TR" sz="2000" dirty="0">
                <a:latin typeface="Calibri" panose="020F0502020204030204" pitchFamily="34" charset="0"/>
                <a:ea typeface="+mj-ea"/>
                <a:cs typeface="+mj-cs"/>
              </a:rPr>
              <a:t>) veriyi hiyerarşik şekilde göstermek için kullanılır.</a:t>
            </a:r>
          </a:p>
          <a:p>
            <a:pPr algn="just"/>
            <a:r>
              <a:rPr lang="tr-TR" sz="2000" dirty="0">
                <a:latin typeface="Calibri" panose="020F0502020204030204" pitchFamily="34" charset="0"/>
                <a:ea typeface="+mj-ea"/>
                <a:cs typeface="+mj-cs"/>
              </a:rPr>
              <a:t>Ağaçlarda veriler </a:t>
            </a:r>
            <a:r>
              <a:rPr lang="tr-TR" sz="2000" dirty="0" err="1">
                <a:latin typeface="Calibri" panose="020F0502020204030204" pitchFamily="34" charset="0"/>
                <a:ea typeface="+mj-ea"/>
                <a:cs typeface="+mj-cs"/>
              </a:rPr>
              <a:t>parent-child</a:t>
            </a:r>
            <a:r>
              <a:rPr lang="tr-TR" sz="2000" dirty="0">
                <a:latin typeface="Calibri" panose="020F0502020204030204" pitchFamily="34" charset="0"/>
                <a:ea typeface="+mj-ea"/>
                <a:cs typeface="+mj-cs"/>
              </a:rPr>
              <a:t> ilişkisiyle tanımlanır.</a:t>
            </a:r>
          </a:p>
          <a:p>
            <a:pPr algn="just"/>
            <a:r>
              <a:rPr lang="tr-TR" sz="2000" dirty="0">
                <a:latin typeface="Calibri" panose="020F0502020204030204" pitchFamily="34" charset="0"/>
                <a:ea typeface="+mj-ea"/>
                <a:cs typeface="+mj-cs"/>
              </a:rPr>
              <a:t>Genel olarak bir düğümde istenildiği kadar </a:t>
            </a:r>
            <a:r>
              <a:rPr lang="tr-TR" sz="2000" dirty="0" err="1">
                <a:latin typeface="Calibri" panose="020F0502020204030204" pitchFamily="34" charset="0"/>
                <a:ea typeface="+mj-ea"/>
                <a:cs typeface="+mj-cs"/>
              </a:rPr>
              <a:t>child</a:t>
            </a:r>
            <a:r>
              <a:rPr lang="tr-TR" sz="2000" dirty="0">
                <a:latin typeface="Calibri" panose="020F0502020204030204" pitchFamily="34" charset="0"/>
                <a:ea typeface="+mj-ea"/>
                <a:cs typeface="+mj-cs"/>
              </a:rPr>
              <a:t> olabilir.</a:t>
            </a:r>
          </a:p>
          <a:p>
            <a:pPr algn="just"/>
            <a:r>
              <a:rPr lang="tr-TR" sz="2000" dirty="0">
                <a:latin typeface="Calibri" panose="020F0502020204030204" pitchFamily="34" charset="0"/>
                <a:ea typeface="+mj-ea"/>
                <a:cs typeface="+mj-cs"/>
              </a:rPr>
              <a:t>İkilik ağaçlarda (</a:t>
            </a:r>
            <a:r>
              <a:rPr lang="tr-TR" sz="2000" dirty="0" err="1">
                <a:latin typeface="Calibri" panose="020F0502020204030204" pitchFamily="34" charset="0"/>
                <a:ea typeface="+mj-ea"/>
                <a:cs typeface="+mj-cs"/>
              </a:rPr>
              <a:t>binary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tree</a:t>
            </a:r>
            <a:r>
              <a:rPr lang="tr-TR" sz="2000" dirty="0">
                <a:latin typeface="Calibri" panose="020F0502020204030204" pitchFamily="34" charset="0"/>
                <a:ea typeface="+mj-ea"/>
                <a:cs typeface="+mj-cs"/>
              </a:rPr>
              <a:t>) ise bir düğüm iki </a:t>
            </a:r>
            <a:r>
              <a:rPr lang="tr-TR" sz="2000" dirty="0" err="1">
                <a:latin typeface="Calibri" panose="020F0502020204030204" pitchFamily="34" charset="0"/>
                <a:ea typeface="+mj-ea"/>
                <a:cs typeface="+mj-cs"/>
              </a:rPr>
              <a:t>child</a:t>
            </a:r>
            <a:r>
              <a:rPr lang="tr-TR" sz="2000" dirty="0">
                <a:latin typeface="Calibri" panose="020F0502020204030204" pitchFamily="34" charset="0"/>
                <a:ea typeface="+mj-ea"/>
                <a:cs typeface="+mj-cs"/>
              </a:rPr>
              <a:t> düğüme sahip olabilir.</a:t>
            </a:r>
          </a:p>
          <a:p>
            <a:endParaRPr lang="tr-TR" dirty="0"/>
          </a:p>
        </p:txBody>
      </p:sp>
    </p:spTree>
    <p:extLst>
      <p:ext uri="{BB962C8B-B14F-4D97-AF65-F5344CB8AC3E}">
        <p14:creationId xmlns:p14="http://schemas.microsoft.com/office/powerpoint/2010/main" val="3805483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889817-39A4-4648-A8ED-DDE25ABFD048}"/>
              </a:ext>
            </a:extLst>
          </p:cNvPr>
          <p:cNvSpPr>
            <a:spLocks noGrp="1"/>
          </p:cNvSpPr>
          <p:nvPr>
            <p:ph type="title"/>
          </p:nvPr>
        </p:nvSpPr>
        <p:spPr/>
        <p:txBody>
          <a:bodyPr/>
          <a:lstStyle/>
          <a:p>
            <a:r>
              <a:rPr lang="tr-TR" dirty="0" err="1">
                <a:latin typeface="Calibri" panose="020F0502020204030204" pitchFamily="34" charset="0"/>
              </a:rPr>
              <a:t>Kernel</a:t>
            </a:r>
            <a:r>
              <a:rPr lang="tr-TR" dirty="0">
                <a:latin typeface="Calibri" panose="020F0502020204030204" pitchFamily="34" charset="0"/>
              </a:rPr>
              <a:t> veri yapıları</a:t>
            </a:r>
            <a:endParaRPr lang="tr-TR" dirty="0"/>
          </a:p>
        </p:txBody>
      </p:sp>
      <p:sp>
        <p:nvSpPr>
          <p:cNvPr id="3" name="İçerik Yer Tutucusu 2">
            <a:extLst>
              <a:ext uri="{FF2B5EF4-FFF2-40B4-BE49-F238E27FC236}">
                <a16:creationId xmlns:a16="http://schemas.microsoft.com/office/drawing/2014/main" id="{1B5F84C1-4DF7-4CB6-BFD4-8BC6F19AD60C}"/>
              </a:ext>
            </a:extLst>
          </p:cNvPr>
          <p:cNvSpPr>
            <a:spLocks noGrp="1"/>
          </p:cNvSpPr>
          <p:nvPr>
            <p:ph idx="1"/>
          </p:nvPr>
        </p:nvSpPr>
        <p:spPr/>
        <p:txBody>
          <a:bodyPr>
            <a:normAutofit/>
          </a:bodyPr>
          <a:lstStyle/>
          <a:p>
            <a:pPr marL="0" indent="0" algn="just">
              <a:buNone/>
            </a:pPr>
            <a:r>
              <a:rPr lang="tr-TR" sz="2000" dirty="0" err="1">
                <a:latin typeface="Calibri" panose="020F0502020204030204" pitchFamily="34" charset="0"/>
                <a:ea typeface="+mj-ea"/>
                <a:cs typeface="+mj-cs"/>
              </a:rPr>
              <a:t>Hash</a:t>
            </a:r>
            <a:r>
              <a:rPr lang="tr-TR" sz="2000" dirty="0">
                <a:latin typeface="Calibri" panose="020F0502020204030204" pitchFamily="34" charset="0"/>
                <a:ea typeface="+mj-ea"/>
                <a:cs typeface="+mj-cs"/>
              </a:rPr>
              <a:t> fonksiyonları</a:t>
            </a:r>
          </a:p>
          <a:p>
            <a:pPr algn="just"/>
            <a:r>
              <a:rPr lang="tr-TR" sz="2000" dirty="0">
                <a:latin typeface="Calibri" panose="020F0502020204030204" pitchFamily="34" charset="0"/>
                <a:ea typeface="+mj-ea"/>
                <a:cs typeface="+mj-cs"/>
              </a:rPr>
              <a:t>Bir </a:t>
            </a:r>
            <a:r>
              <a:rPr lang="tr-TR" sz="2000" dirty="0" err="1">
                <a:latin typeface="Calibri" panose="020F0502020204030204" pitchFamily="34" charset="0"/>
                <a:ea typeface="+mj-ea"/>
                <a:cs typeface="+mj-cs"/>
              </a:rPr>
              <a:t>hash</a:t>
            </a:r>
            <a:r>
              <a:rPr lang="tr-TR" sz="2000" dirty="0">
                <a:latin typeface="Calibri" panose="020F0502020204030204" pitchFamily="34" charset="0"/>
                <a:ea typeface="+mj-ea"/>
                <a:cs typeface="+mj-cs"/>
              </a:rPr>
              <a:t> fonksiyonu (</a:t>
            </a:r>
            <a:r>
              <a:rPr lang="tr-TR" sz="2000" dirty="0" err="1">
                <a:latin typeface="Calibri" panose="020F0502020204030204" pitchFamily="34" charset="0"/>
                <a:ea typeface="+mj-ea"/>
                <a:cs typeface="+mj-cs"/>
              </a:rPr>
              <a:t>hash</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function</a:t>
            </a:r>
            <a:r>
              <a:rPr lang="tr-TR" sz="2000" dirty="0">
                <a:latin typeface="Calibri" panose="020F0502020204030204" pitchFamily="34" charset="0"/>
                <a:ea typeface="+mj-ea"/>
                <a:cs typeface="+mj-cs"/>
              </a:rPr>
              <a:t>) giriş olarak veri alır, bu veri üzerinde sayısal bir işlem yapar ve bir sayısal değer döndürür.</a:t>
            </a:r>
          </a:p>
          <a:p>
            <a:pPr algn="just"/>
            <a:r>
              <a:rPr lang="tr-TR" sz="2000" dirty="0" err="1">
                <a:latin typeface="Calibri" panose="020F0502020204030204" pitchFamily="34" charset="0"/>
                <a:ea typeface="+mj-ea"/>
                <a:cs typeface="+mj-cs"/>
              </a:rPr>
              <a:t>Hash</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map</a:t>
            </a:r>
            <a:r>
              <a:rPr lang="tr-TR" sz="2000" dirty="0">
                <a:latin typeface="Calibri" panose="020F0502020204030204" pitchFamily="34" charset="0"/>
                <a:ea typeface="+mj-ea"/>
                <a:cs typeface="+mj-cs"/>
              </a:rPr>
              <a:t>, bir anahtar ile değer eşleştirmesi yapar. </a:t>
            </a:r>
          </a:p>
          <a:p>
            <a:pPr algn="just"/>
            <a:r>
              <a:rPr lang="tr-TR" sz="2000" dirty="0">
                <a:latin typeface="Calibri" panose="020F0502020204030204" pitchFamily="34" charset="0"/>
                <a:ea typeface="+mj-ea"/>
                <a:cs typeface="+mj-cs"/>
              </a:rPr>
              <a:t>Eşleştirme genellikle tekildir.</a:t>
            </a:r>
          </a:p>
          <a:p>
            <a:endParaRPr lang="tr-TR" dirty="0"/>
          </a:p>
        </p:txBody>
      </p:sp>
      <p:pic>
        <p:nvPicPr>
          <p:cNvPr id="5" name="Resim 4">
            <a:extLst>
              <a:ext uri="{FF2B5EF4-FFF2-40B4-BE49-F238E27FC236}">
                <a16:creationId xmlns:a16="http://schemas.microsoft.com/office/drawing/2014/main" id="{4D8D690B-7AE9-44D2-9889-593A5A9918DB}"/>
              </a:ext>
            </a:extLst>
          </p:cNvPr>
          <p:cNvPicPr>
            <a:picLocks noChangeAspect="1"/>
          </p:cNvPicPr>
          <p:nvPr/>
        </p:nvPicPr>
        <p:blipFill>
          <a:blip r:embed="rId2"/>
          <a:stretch>
            <a:fillRect/>
          </a:stretch>
        </p:blipFill>
        <p:spPr>
          <a:xfrm>
            <a:off x="3469705" y="4718455"/>
            <a:ext cx="4035091" cy="1720441"/>
          </a:xfrm>
          <a:prstGeom prst="rect">
            <a:avLst/>
          </a:prstGeom>
        </p:spPr>
      </p:pic>
    </p:spTree>
    <p:extLst>
      <p:ext uri="{BB962C8B-B14F-4D97-AF65-F5344CB8AC3E}">
        <p14:creationId xmlns:p14="http://schemas.microsoft.com/office/powerpoint/2010/main" val="4169066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20739-1D1F-4B7C-A35B-A7F9B38713C1}"/>
              </a:ext>
            </a:extLst>
          </p:cNvPr>
          <p:cNvSpPr>
            <a:spLocks noGrp="1"/>
          </p:cNvSpPr>
          <p:nvPr>
            <p:ph type="title"/>
          </p:nvPr>
        </p:nvSpPr>
        <p:spPr/>
        <p:txBody>
          <a:bodyPr/>
          <a:lstStyle/>
          <a:p>
            <a:r>
              <a:rPr lang="tr-TR" dirty="0" err="1">
                <a:latin typeface="Calibri" panose="020F0502020204030204" pitchFamily="34" charset="0"/>
              </a:rPr>
              <a:t>Kernel</a:t>
            </a:r>
            <a:r>
              <a:rPr lang="tr-TR" dirty="0">
                <a:latin typeface="Calibri" panose="020F0502020204030204" pitchFamily="34" charset="0"/>
              </a:rPr>
              <a:t> veri yapıları</a:t>
            </a:r>
            <a:endParaRPr lang="tr-TR" dirty="0"/>
          </a:p>
        </p:txBody>
      </p:sp>
      <p:sp>
        <p:nvSpPr>
          <p:cNvPr id="3" name="İçerik Yer Tutucusu 2">
            <a:extLst>
              <a:ext uri="{FF2B5EF4-FFF2-40B4-BE49-F238E27FC236}">
                <a16:creationId xmlns:a16="http://schemas.microsoft.com/office/drawing/2014/main" id="{5B7609CA-BAB8-4F98-95A6-3AC280EDFABC}"/>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Bitmap</a:t>
            </a:r>
          </a:p>
          <a:p>
            <a:pPr algn="just"/>
            <a:r>
              <a:rPr lang="tr-TR" sz="2000" dirty="0">
                <a:latin typeface="Calibri" panose="020F0502020204030204" pitchFamily="34" charset="0"/>
                <a:ea typeface="+mj-ea"/>
                <a:cs typeface="+mj-cs"/>
              </a:rPr>
              <a:t>Bitmap’ler n adet </a:t>
            </a:r>
            <a:r>
              <a:rPr lang="tr-TR" sz="2000" dirty="0" err="1">
                <a:latin typeface="Calibri" panose="020F0502020204030204" pitchFamily="34" charset="0"/>
                <a:ea typeface="+mj-ea"/>
                <a:cs typeface="+mj-cs"/>
              </a:rPr>
              <a:t>binary</a:t>
            </a:r>
            <a:r>
              <a:rPr lang="tr-TR" sz="2000" dirty="0">
                <a:latin typeface="Calibri" panose="020F0502020204030204" pitchFamily="34" charset="0"/>
                <a:ea typeface="+mj-ea"/>
                <a:cs typeface="+mj-cs"/>
              </a:rPr>
              <a:t> bit ile oluşturulan dizgidir (</a:t>
            </a:r>
            <a:r>
              <a:rPr lang="tr-TR" sz="2000" dirty="0" err="1">
                <a:latin typeface="Calibri" panose="020F0502020204030204" pitchFamily="34" charset="0"/>
                <a:ea typeface="+mj-ea"/>
                <a:cs typeface="+mj-cs"/>
              </a:rPr>
              <a:t>string</a:t>
            </a:r>
            <a:r>
              <a:rPr lang="tr-TR" sz="2000" dirty="0">
                <a:latin typeface="Calibri" panose="020F0502020204030204" pitchFamily="34" charset="0"/>
                <a:ea typeface="+mj-ea"/>
                <a:cs typeface="+mj-cs"/>
              </a:rPr>
              <a:t>).</a:t>
            </a:r>
          </a:p>
          <a:p>
            <a:pPr algn="just"/>
            <a:r>
              <a:rPr lang="tr-TR" sz="2000" dirty="0">
                <a:latin typeface="Calibri" panose="020F0502020204030204" pitchFamily="34" charset="0"/>
                <a:ea typeface="+mj-ea"/>
                <a:cs typeface="+mj-cs"/>
              </a:rPr>
              <a:t>Çok sayıdaki kaynağın durumları ile ilgili bilgi (meşgul, kullanılabilir) bitlerle tutulabilir.</a:t>
            </a:r>
          </a:p>
          <a:p>
            <a:pPr algn="just"/>
            <a:r>
              <a:rPr lang="tr-TR" sz="2000" dirty="0">
                <a:latin typeface="Calibri" panose="020F0502020204030204" pitchFamily="34" charset="0"/>
                <a:ea typeface="+mj-ea"/>
                <a:cs typeface="+mj-cs"/>
              </a:rPr>
              <a:t>İşletim sistemi, disk bloklarının durumunu tutmak için </a:t>
            </a:r>
            <a:r>
              <a:rPr lang="tr-TR" sz="2000" dirty="0" err="1">
                <a:latin typeface="Calibri" panose="020F0502020204030204" pitchFamily="34" charset="0"/>
                <a:ea typeface="+mj-ea"/>
                <a:cs typeface="+mj-cs"/>
              </a:rPr>
              <a:t>bitmap</a:t>
            </a:r>
            <a:r>
              <a:rPr lang="tr-TR" sz="2000" dirty="0">
                <a:latin typeface="Calibri" panose="020F0502020204030204" pitchFamily="34" charset="0"/>
                <a:ea typeface="+mj-ea"/>
                <a:cs typeface="+mj-cs"/>
              </a:rPr>
              <a:t> kullanır.</a:t>
            </a:r>
          </a:p>
          <a:p>
            <a:pPr algn="just"/>
            <a:r>
              <a:rPr lang="tr-TR" sz="2000" dirty="0">
                <a:latin typeface="Calibri" panose="020F0502020204030204" pitchFamily="34" charset="0"/>
                <a:ea typeface="+mj-ea"/>
                <a:cs typeface="+mj-cs"/>
              </a:rPr>
              <a:t>İşletim sistemleri </a:t>
            </a:r>
            <a:r>
              <a:rPr lang="tr-TR" sz="2000" dirty="0" err="1">
                <a:latin typeface="Calibri" panose="020F0502020204030204" pitchFamily="34" charset="0"/>
                <a:ea typeface="+mj-ea"/>
                <a:cs typeface="+mj-cs"/>
              </a:rPr>
              <a:t>kernel</a:t>
            </a:r>
            <a:r>
              <a:rPr lang="tr-TR" sz="2000" dirty="0">
                <a:latin typeface="Calibri" panose="020F0502020204030204" pitchFamily="34" charset="0"/>
                <a:ea typeface="+mj-ea"/>
                <a:cs typeface="+mj-cs"/>
              </a:rPr>
              <a:t> algoritmalarında veri yapılarını sıklıkla kullanır.</a:t>
            </a:r>
          </a:p>
          <a:p>
            <a:endParaRPr lang="tr-TR" dirty="0"/>
          </a:p>
        </p:txBody>
      </p:sp>
    </p:spTree>
    <p:extLst>
      <p:ext uri="{BB962C8B-B14F-4D97-AF65-F5344CB8AC3E}">
        <p14:creationId xmlns:p14="http://schemas.microsoft.com/office/powerpoint/2010/main" val="3503405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D82704-F376-4D7C-8C4E-6697D86447AE}"/>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p>
        </p:txBody>
      </p:sp>
      <p:sp>
        <p:nvSpPr>
          <p:cNvPr id="3" name="İçerik Yer Tutucusu 2">
            <a:extLst>
              <a:ext uri="{FF2B5EF4-FFF2-40B4-BE49-F238E27FC236}">
                <a16:creationId xmlns:a16="http://schemas.microsoft.com/office/drawing/2014/main" id="{02239DC5-83D5-486C-8D44-CB792D5996FA}"/>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Geleneksel hesaplama</a:t>
            </a:r>
          </a:p>
          <a:p>
            <a:pPr algn="just"/>
            <a:r>
              <a:rPr lang="tr-TR" sz="3600" dirty="0">
                <a:latin typeface="Calibri" panose="020F0502020204030204" pitchFamily="34" charset="0"/>
                <a:ea typeface="+mj-ea"/>
                <a:cs typeface="+mj-cs"/>
              </a:rPr>
              <a:t>Birkaç yıl öncesine kadar ofisteki bir bilgisayar ağa bağlanmakta, yazıcı veya diğer kaynakları kullanmaktaydı.</a:t>
            </a:r>
          </a:p>
          <a:p>
            <a:pPr algn="just"/>
            <a:r>
              <a:rPr lang="tr-TR" sz="3600" dirty="0">
                <a:latin typeface="Calibri" panose="020F0502020204030204" pitchFamily="34" charset="0"/>
                <a:ea typeface="+mj-ea"/>
                <a:cs typeface="+mj-cs"/>
              </a:rPr>
              <a:t>Günümüzde Web teknolojileri ve WAN (</a:t>
            </a:r>
            <a:r>
              <a:rPr lang="tr-TR" sz="3600" dirty="0" err="1">
                <a:latin typeface="Calibri" panose="020F0502020204030204" pitchFamily="34" charset="0"/>
                <a:ea typeface="+mj-ea"/>
                <a:cs typeface="+mj-cs"/>
              </a:rPr>
              <a:t>Wide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Area</a:t>
            </a:r>
            <a:r>
              <a:rPr lang="tr-TR" sz="3600" dirty="0">
                <a:latin typeface="Calibri" panose="020F0502020204030204" pitchFamily="34" charset="0"/>
                <a:ea typeface="+mj-ea"/>
                <a:cs typeface="+mj-cs"/>
              </a:rPr>
              <a:t> Network) geleneksel hesaplama ortamlarının sınırlarını genişletmiştir.</a:t>
            </a:r>
          </a:p>
          <a:p>
            <a:pPr algn="just"/>
            <a:r>
              <a:rPr lang="tr-TR" sz="3600" dirty="0">
                <a:latin typeface="Calibri" panose="020F0502020204030204" pitchFamily="34" charset="0"/>
                <a:ea typeface="+mj-ea"/>
                <a:cs typeface="+mj-cs"/>
              </a:rPr>
              <a:t>Firmalar portal oluşturmakta ve Web erişimiyle istemcilere kaynaklara erişim sağlamaktadır.</a:t>
            </a:r>
          </a:p>
          <a:p>
            <a:pPr algn="just"/>
            <a:r>
              <a:rPr lang="tr-TR" sz="3600" dirty="0">
                <a:latin typeface="Calibri" panose="020F0502020204030204" pitchFamily="34" charset="0"/>
                <a:ea typeface="+mj-ea"/>
                <a:cs typeface="+mj-cs"/>
              </a:rPr>
              <a:t>Mobil cihazlar kablosuz ağlar (</a:t>
            </a:r>
            <a:r>
              <a:rPr lang="tr-TR" sz="3600" dirty="0" err="1">
                <a:latin typeface="Calibri" panose="020F0502020204030204" pitchFamily="34" charset="0"/>
                <a:ea typeface="+mj-ea"/>
                <a:cs typeface="+mj-cs"/>
              </a:rPr>
              <a:t>wireless</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networks</a:t>
            </a:r>
            <a:r>
              <a:rPr lang="tr-TR" sz="3600" dirty="0">
                <a:latin typeface="Calibri" panose="020F0502020204030204" pitchFamily="34" charset="0"/>
                <a:ea typeface="+mj-ea"/>
                <a:cs typeface="+mj-cs"/>
              </a:rPr>
              <a:t>) ile Web </a:t>
            </a:r>
            <a:r>
              <a:rPr lang="tr-TR" sz="3600" dirty="0" err="1">
                <a:latin typeface="Calibri" panose="020F0502020204030204" pitchFamily="34" charset="0"/>
                <a:ea typeface="+mj-ea"/>
                <a:cs typeface="+mj-cs"/>
              </a:rPr>
              <a:t>portala</a:t>
            </a:r>
            <a:r>
              <a:rPr lang="tr-TR" sz="3600" dirty="0">
                <a:latin typeface="Calibri" panose="020F0502020204030204" pitchFamily="34" charset="0"/>
                <a:ea typeface="+mj-ea"/>
                <a:cs typeface="+mj-cs"/>
              </a:rPr>
              <a:t> bağlanırlar.</a:t>
            </a:r>
          </a:p>
          <a:p>
            <a:pPr algn="just"/>
            <a:r>
              <a:rPr lang="tr-TR" sz="3600" dirty="0">
                <a:latin typeface="Calibri" panose="020F0502020204030204" pitchFamily="34" charset="0"/>
                <a:ea typeface="+mj-ea"/>
                <a:cs typeface="+mj-cs"/>
              </a:rPr>
              <a:t>Konut kullanıcılarının bant genişliği günümüzde hala yeterli düzeyde değildir, ayrıca ağlarının güvenliği için firewall kullanırlar. </a:t>
            </a:r>
          </a:p>
          <a:p>
            <a:pPr algn="just"/>
            <a:r>
              <a:rPr lang="tr-TR" sz="3600" dirty="0">
                <a:latin typeface="Calibri" panose="020F0502020204030204" pitchFamily="34" charset="0"/>
                <a:ea typeface="+mj-ea"/>
                <a:cs typeface="+mj-cs"/>
              </a:rPr>
              <a:t>Firewall, IP filtreleme, port filtreleme, Web filtreleme, içerik filtreleme yapabilir.</a:t>
            </a:r>
          </a:p>
          <a:p>
            <a:endParaRPr lang="tr-TR" dirty="0"/>
          </a:p>
        </p:txBody>
      </p:sp>
    </p:spTree>
    <p:extLst>
      <p:ext uri="{BB962C8B-B14F-4D97-AF65-F5344CB8AC3E}">
        <p14:creationId xmlns:p14="http://schemas.microsoft.com/office/powerpoint/2010/main" val="437626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E9064D-B5B7-41EA-A243-432186F264E5}"/>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A682AB3D-64B3-4372-BA94-3467031F8A64}"/>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Mobil hesaplama</a:t>
            </a:r>
          </a:p>
          <a:p>
            <a:pPr algn="just"/>
            <a:r>
              <a:rPr lang="tr-TR" sz="2000" dirty="0">
                <a:latin typeface="Calibri" panose="020F0502020204030204" pitchFamily="34" charset="0"/>
                <a:ea typeface="+mj-ea"/>
                <a:cs typeface="+mj-cs"/>
              </a:rPr>
              <a:t>Mobil hesaplama (mobile </a:t>
            </a:r>
            <a:r>
              <a:rPr lang="tr-TR" sz="2000" dirty="0" err="1">
                <a:latin typeface="Calibri" panose="020F0502020204030204" pitchFamily="34" charset="0"/>
                <a:ea typeface="+mj-ea"/>
                <a:cs typeface="+mj-cs"/>
              </a:rPr>
              <a:t>computing</a:t>
            </a:r>
            <a:r>
              <a:rPr lang="tr-TR" sz="2000" dirty="0">
                <a:latin typeface="Calibri" panose="020F0502020204030204" pitchFamily="34" charset="0"/>
                <a:ea typeface="+mj-ea"/>
                <a:cs typeface="+mj-cs"/>
              </a:rPr>
              <a:t>), akıllı telefonlar ve tablet bilgisayarlar ile yapılan işlemleri ifade eder.</a:t>
            </a:r>
          </a:p>
          <a:p>
            <a:pPr algn="just"/>
            <a:r>
              <a:rPr lang="tr-TR" sz="2000" dirty="0">
                <a:latin typeface="Calibri" panose="020F0502020204030204" pitchFamily="34" charset="0"/>
                <a:ea typeface="+mj-ea"/>
                <a:cs typeface="+mj-cs"/>
              </a:rPr>
              <a:t>Mobil cihazların özellikleri (ekran boyutu, hafıza kapasitesi ve performansı) son yıllarda önemli ölçüde gelişmiştir.</a:t>
            </a:r>
          </a:p>
          <a:p>
            <a:pPr algn="just"/>
            <a:r>
              <a:rPr lang="tr-TR" sz="2000" dirty="0">
                <a:latin typeface="Calibri" panose="020F0502020204030204" pitchFamily="34" charset="0"/>
                <a:ea typeface="+mj-ea"/>
                <a:cs typeface="+mj-cs"/>
              </a:rPr>
              <a:t>Günümüzde mobil cihazlar sadece Web ve e-posta uygulamaları için değil, tüm işlemler için kullanılır hale gelmiştir. </a:t>
            </a:r>
          </a:p>
          <a:p>
            <a:pPr algn="just"/>
            <a:r>
              <a:rPr lang="tr-TR" sz="2000" dirty="0">
                <a:latin typeface="Calibri" panose="020F0502020204030204" pitchFamily="34" charset="0"/>
                <a:ea typeface="+mj-ea"/>
                <a:cs typeface="+mj-cs"/>
              </a:rPr>
              <a:t>Mobil ortamlar için günümüzde Apple </a:t>
            </a:r>
            <a:r>
              <a:rPr lang="tr-TR" sz="2000" dirty="0" err="1">
                <a:latin typeface="Calibri" panose="020F0502020204030204" pitchFamily="34" charset="0"/>
                <a:ea typeface="+mj-ea"/>
                <a:cs typeface="+mj-cs"/>
              </a:rPr>
              <a:t>iOS</a:t>
            </a:r>
            <a:r>
              <a:rPr lang="tr-TR" sz="2000" dirty="0">
                <a:latin typeface="Calibri" panose="020F0502020204030204" pitchFamily="34" charset="0"/>
                <a:ea typeface="+mj-ea"/>
                <a:cs typeface="+mj-cs"/>
              </a:rPr>
              <a:t> ve Google </a:t>
            </a:r>
            <a:r>
              <a:rPr lang="tr-TR" sz="2000" dirty="0" err="1">
                <a:latin typeface="Calibri" panose="020F0502020204030204" pitchFamily="34" charset="0"/>
                <a:ea typeface="+mj-ea"/>
                <a:cs typeface="+mj-cs"/>
              </a:rPr>
              <a:t>Android</a:t>
            </a:r>
            <a:r>
              <a:rPr lang="tr-TR" sz="2000" dirty="0">
                <a:latin typeface="Calibri" panose="020F0502020204030204" pitchFamily="34" charset="0"/>
                <a:ea typeface="+mj-ea"/>
                <a:cs typeface="+mj-cs"/>
              </a:rPr>
              <a:t> işletim sistemleri yaygın olarak kullanılmaktadır.</a:t>
            </a:r>
          </a:p>
          <a:p>
            <a:endParaRPr lang="tr-TR" dirty="0"/>
          </a:p>
        </p:txBody>
      </p:sp>
    </p:spTree>
    <p:extLst>
      <p:ext uri="{BB962C8B-B14F-4D97-AF65-F5344CB8AC3E}">
        <p14:creationId xmlns:p14="http://schemas.microsoft.com/office/powerpoint/2010/main" val="3825358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C12567-2E04-48F4-BAA4-DBCFE2E6415E}"/>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8AA3A043-0167-46D0-B60F-C28135CEE676}"/>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Dağıtık sistemler</a:t>
            </a:r>
          </a:p>
          <a:p>
            <a:pPr algn="just"/>
            <a:r>
              <a:rPr lang="tr-TR" sz="3600" dirty="0">
                <a:latin typeface="Calibri" panose="020F0502020204030204" pitchFamily="34" charset="0"/>
                <a:ea typeface="+mj-ea"/>
                <a:cs typeface="+mj-cs"/>
              </a:rPr>
              <a:t>Bir dağıtık sistem, fiziksel olarak ayrı, heterojen bilgisayar sistemidir. </a:t>
            </a:r>
          </a:p>
          <a:p>
            <a:pPr algn="just"/>
            <a:r>
              <a:rPr lang="tr-TR" sz="3600" dirty="0">
                <a:latin typeface="Calibri" panose="020F0502020204030204" pitchFamily="34" charset="0"/>
                <a:ea typeface="+mj-ea"/>
                <a:cs typeface="+mj-cs"/>
              </a:rPr>
              <a:t>Bir dağıtık sistem, sahip olduğu çok sayıdaki kaynağa kullanıcıların erişimini sağlar.</a:t>
            </a:r>
          </a:p>
          <a:p>
            <a:pPr algn="just"/>
            <a:r>
              <a:rPr lang="tr-TR" sz="3600" dirty="0">
                <a:latin typeface="Calibri" panose="020F0502020204030204" pitchFamily="34" charset="0"/>
                <a:ea typeface="+mj-ea"/>
                <a:cs typeface="+mj-cs"/>
              </a:rPr>
              <a:t>Bazı işletim sistemleri, sadece dosya erişimine yöneliktir ve FTP (File Transfer Protocol) ve NFS (Network File </a:t>
            </a:r>
            <a:r>
              <a:rPr lang="tr-TR" sz="3600" dirty="0" err="1">
                <a:latin typeface="Calibri" panose="020F0502020204030204" pitchFamily="34" charset="0"/>
                <a:ea typeface="+mj-ea"/>
                <a:cs typeface="+mj-cs"/>
              </a:rPr>
              <a:t>System</a:t>
            </a:r>
            <a:r>
              <a:rPr lang="tr-TR" sz="3600" dirty="0">
                <a:latin typeface="Calibri" panose="020F0502020204030204" pitchFamily="34" charset="0"/>
                <a:ea typeface="+mj-ea"/>
                <a:cs typeface="+mj-cs"/>
              </a:rPr>
              <a:t>) protokollerini kullanırlar.</a:t>
            </a:r>
          </a:p>
          <a:p>
            <a:pPr algn="just"/>
            <a:r>
              <a:rPr lang="tr-TR" sz="3600" dirty="0">
                <a:latin typeface="Calibri" panose="020F0502020204030204" pitchFamily="34" charset="0"/>
                <a:ea typeface="+mj-ea"/>
                <a:cs typeface="+mj-cs"/>
              </a:rPr>
              <a:t>Bazı işletim sistemleri ise ağ fonksiyonlarını (kullanıcı yönetimi, kaynak atama, …) kullanıcıların kullanmasına izin verir.</a:t>
            </a:r>
          </a:p>
          <a:p>
            <a:pPr algn="just"/>
            <a:r>
              <a:rPr lang="tr-TR" sz="3600" dirty="0">
                <a:latin typeface="Calibri" panose="020F0502020204030204" pitchFamily="34" charset="0"/>
                <a:ea typeface="+mj-ea"/>
                <a:cs typeface="+mj-cs"/>
              </a:rPr>
              <a:t>Bir ağ (network), iki veya daha fazla sistemin iletişimini sağlar. </a:t>
            </a:r>
          </a:p>
          <a:p>
            <a:pPr algn="just"/>
            <a:r>
              <a:rPr lang="tr-TR" sz="3600" dirty="0">
                <a:latin typeface="Calibri" panose="020F0502020204030204" pitchFamily="34" charset="0"/>
                <a:ea typeface="+mj-ea"/>
                <a:cs typeface="+mj-cs"/>
              </a:rPr>
              <a:t>Ağlar kullandıkları protokollere göre farklılık gösterirler.</a:t>
            </a:r>
          </a:p>
          <a:p>
            <a:pPr algn="just"/>
            <a:r>
              <a:rPr lang="tr-TR" sz="3600" dirty="0">
                <a:latin typeface="Calibri" panose="020F0502020204030204" pitchFamily="34" charset="0"/>
                <a:ea typeface="+mj-ea"/>
                <a:cs typeface="+mj-cs"/>
              </a:rPr>
              <a:t>Günümüzde TCP/IP (</a:t>
            </a:r>
            <a:r>
              <a:rPr lang="tr-TR" sz="3600" dirty="0" err="1">
                <a:latin typeface="Calibri" panose="020F0502020204030204" pitchFamily="34" charset="0"/>
                <a:ea typeface="+mj-ea"/>
                <a:cs typeface="+mj-cs"/>
              </a:rPr>
              <a:t>Transmission</a:t>
            </a:r>
            <a:r>
              <a:rPr lang="tr-TR" sz="3600" dirty="0">
                <a:latin typeface="Calibri" panose="020F0502020204030204" pitchFamily="34" charset="0"/>
                <a:ea typeface="+mj-ea"/>
                <a:cs typeface="+mj-cs"/>
              </a:rPr>
              <a:t> Control Protocol/Internet Protocol)en yaygın kullanılan protokol yığınıdır.</a:t>
            </a:r>
          </a:p>
          <a:p>
            <a:endParaRPr lang="tr-TR" dirty="0"/>
          </a:p>
        </p:txBody>
      </p:sp>
    </p:spTree>
    <p:extLst>
      <p:ext uri="{BB962C8B-B14F-4D97-AF65-F5344CB8AC3E}">
        <p14:creationId xmlns:p14="http://schemas.microsoft.com/office/powerpoint/2010/main" val="870980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32FE2-6AB0-49AA-B1B0-6C4EB2FFFBF0}"/>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BF894815-07EE-4D05-B615-59E2F2ABBE7A}"/>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Dağıtık sistemler</a:t>
            </a:r>
          </a:p>
          <a:p>
            <a:pPr algn="just"/>
            <a:r>
              <a:rPr lang="tr-TR" sz="2000" dirty="0">
                <a:latin typeface="Calibri" panose="020F0502020204030204" pitchFamily="34" charset="0"/>
                <a:ea typeface="+mj-ea"/>
                <a:cs typeface="+mj-cs"/>
              </a:rPr>
              <a:t>Bilgisayar ağları kapsadıkları alana göre, LAN (</a:t>
            </a:r>
            <a:r>
              <a:rPr lang="tr-TR" sz="2000" dirty="0" err="1">
                <a:latin typeface="Calibri" panose="020F0502020204030204" pitchFamily="34" charset="0"/>
                <a:ea typeface="+mj-ea"/>
                <a:cs typeface="+mj-cs"/>
              </a:rPr>
              <a:t>local-area</a:t>
            </a:r>
            <a:r>
              <a:rPr lang="tr-TR" sz="2000" dirty="0">
                <a:latin typeface="Calibri" panose="020F0502020204030204" pitchFamily="34" charset="0"/>
                <a:ea typeface="+mj-ea"/>
                <a:cs typeface="+mj-cs"/>
              </a:rPr>
              <a:t> network), MAN (</a:t>
            </a:r>
            <a:r>
              <a:rPr lang="tr-TR" sz="2000" dirty="0" err="1">
                <a:latin typeface="Calibri" panose="020F0502020204030204" pitchFamily="34" charset="0"/>
                <a:ea typeface="+mj-ea"/>
                <a:cs typeface="+mj-cs"/>
              </a:rPr>
              <a:t>metropolitan-area</a:t>
            </a:r>
            <a:r>
              <a:rPr lang="tr-TR" sz="2000" dirty="0">
                <a:latin typeface="Calibri" panose="020F0502020204030204" pitchFamily="34" charset="0"/>
                <a:ea typeface="+mj-ea"/>
                <a:cs typeface="+mj-cs"/>
              </a:rPr>
              <a:t> network)ve WAN (</a:t>
            </a:r>
            <a:r>
              <a:rPr lang="tr-TR" sz="2000" dirty="0" err="1">
                <a:latin typeface="Calibri" panose="020F0502020204030204" pitchFamily="34" charset="0"/>
                <a:ea typeface="+mj-ea"/>
                <a:cs typeface="+mj-cs"/>
              </a:rPr>
              <a:t>wide-area</a:t>
            </a:r>
            <a:r>
              <a:rPr lang="tr-TR" sz="2000" dirty="0">
                <a:latin typeface="Calibri" panose="020F0502020204030204" pitchFamily="34" charset="0"/>
                <a:ea typeface="+mj-ea"/>
                <a:cs typeface="+mj-cs"/>
              </a:rPr>
              <a:t> network)olarak üç gruba ayrılır.</a:t>
            </a:r>
          </a:p>
          <a:p>
            <a:pPr algn="just"/>
            <a:r>
              <a:rPr lang="tr-TR" sz="2000" dirty="0">
                <a:latin typeface="Calibri" panose="020F0502020204030204" pitchFamily="34" charset="0"/>
                <a:ea typeface="+mj-ea"/>
                <a:cs typeface="+mj-cs"/>
              </a:rPr>
              <a:t>Bir bilgisayar ile laptop veya akıllı telefon arasında oluşturulan ağ, PAN (personel-</a:t>
            </a:r>
            <a:r>
              <a:rPr lang="tr-TR" sz="2000" dirty="0" err="1">
                <a:latin typeface="Calibri" panose="020F0502020204030204" pitchFamily="34" charset="0"/>
                <a:ea typeface="+mj-ea"/>
                <a:cs typeface="+mj-cs"/>
              </a:rPr>
              <a:t>area</a:t>
            </a:r>
            <a:r>
              <a:rPr lang="tr-TR" sz="2000" dirty="0">
                <a:latin typeface="Calibri" panose="020F0502020204030204" pitchFamily="34" charset="0"/>
                <a:ea typeface="+mj-ea"/>
                <a:cs typeface="+mj-cs"/>
              </a:rPr>
              <a:t> network) olarak adlandırılır.</a:t>
            </a:r>
          </a:p>
          <a:p>
            <a:pPr algn="just"/>
            <a:r>
              <a:rPr lang="tr-TR" sz="2000" dirty="0">
                <a:latin typeface="Calibri" panose="020F0502020204030204" pitchFamily="34" charset="0"/>
                <a:ea typeface="+mj-ea"/>
                <a:cs typeface="+mj-cs"/>
              </a:rPr>
              <a:t>WLAN (</a:t>
            </a:r>
            <a:r>
              <a:rPr lang="tr-TR" sz="2000" dirty="0" err="1">
                <a:latin typeface="Calibri" panose="020F0502020204030204" pitchFamily="34" charset="0"/>
                <a:ea typeface="+mj-ea"/>
                <a:cs typeface="+mj-cs"/>
              </a:rPr>
              <a:t>wireless</a:t>
            </a:r>
            <a:r>
              <a:rPr lang="tr-TR" sz="2000" dirty="0">
                <a:latin typeface="Calibri" panose="020F0502020204030204" pitchFamily="34" charset="0"/>
                <a:ea typeface="+mj-ea"/>
                <a:cs typeface="+mj-cs"/>
              </a:rPr>
              <a:t> LAN) ise IEEE 802.11 ve Bluetooth teknolojileriyle oluşturulan yaklaşık 300 metre kapsama alanına sahip ağdır.</a:t>
            </a:r>
          </a:p>
          <a:p>
            <a:pPr algn="just"/>
            <a:r>
              <a:rPr lang="tr-TR" sz="2000" dirty="0">
                <a:latin typeface="Calibri" panose="020F0502020204030204" pitchFamily="34" charset="0"/>
                <a:ea typeface="+mj-ea"/>
                <a:cs typeface="+mj-cs"/>
              </a:rPr>
              <a:t>Bir ağ işletim sistemi, ağdaki kaynakların yönetimini ve farklı bilgisayarlar üzerinde çalışan </a:t>
            </a:r>
            <a:r>
              <a:rPr lang="tr-TR" sz="2000" dirty="0" err="1">
                <a:latin typeface="Calibri" panose="020F0502020204030204" pitchFamily="34" charset="0"/>
                <a:ea typeface="+mj-ea"/>
                <a:cs typeface="+mj-cs"/>
              </a:rPr>
              <a:t>process’ler</a:t>
            </a:r>
            <a:r>
              <a:rPr lang="tr-TR" sz="2000" dirty="0">
                <a:latin typeface="Calibri" panose="020F0502020204030204" pitchFamily="34" charset="0"/>
                <a:ea typeface="+mj-ea"/>
                <a:cs typeface="+mj-cs"/>
              </a:rPr>
              <a:t> arasında iletişimi sağlar.</a:t>
            </a:r>
          </a:p>
          <a:p>
            <a:endParaRPr lang="tr-TR" dirty="0"/>
          </a:p>
        </p:txBody>
      </p:sp>
    </p:spTree>
    <p:extLst>
      <p:ext uri="{BB962C8B-B14F-4D97-AF65-F5344CB8AC3E}">
        <p14:creationId xmlns:p14="http://schemas.microsoft.com/office/powerpoint/2010/main" val="2152745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3C30E-2DC7-4AA5-9C85-51E6C399ECA1}"/>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4ADF114B-FA2B-4E17-BAD4-BFF5CDE09CA1}"/>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İstemci-sunucu mimarisi</a:t>
            </a:r>
          </a:p>
          <a:p>
            <a:pPr algn="just"/>
            <a:r>
              <a:rPr lang="tr-TR" sz="2000" dirty="0">
                <a:latin typeface="Calibri" panose="020F0502020204030204" pitchFamily="34" charset="0"/>
                <a:ea typeface="+mj-ea"/>
                <a:cs typeface="+mj-cs"/>
              </a:rPr>
              <a:t>Günümüzde birçok sunucu (server) sistemi, istemci (</a:t>
            </a:r>
            <a:r>
              <a:rPr lang="tr-TR" sz="2000" dirty="0" err="1">
                <a:latin typeface="Calibri" panose="020F0502020204030204" pitchFamily="34" charset="0"/>
                <a:ea typeface="+mj-ea"/>
                <a:cs typeface="+mj-cs"/>
              </a:rPr>
              <a:t>client</a:t>
            </a:r>
            <a:r>
              <a:rPr lang="tr-TR" sz="2000" dirty="0">
                <a:latin typeface="Calibri" panose="020F0502020204030204" pitchFamily="34" charset="0"/>
                <a:ea typeface="+mj-ea"/>
                <a:cs typeface="+mj-cs"/>
              </a:rPr>
              <a:t>) bilgisayarların isteklerini karşılamak üzere tasarlanır. </a:t>
            </a:r>
          </a:p>
          <a:p>
            <a:pPr algn="just"/>
            <a:r>
              <a:rPr lang="tr-TR" sz="2000" dirty="0" err="1">
                <a:latin typeface="Calibri" panose="020F0502020204030204" pitchFamily="34" charset="0"/>
                <a:ea typeface="+mj-ea"/>
                <a:cs typeface="+mj-cs"/>
              </a:rPr>
              <a:t>Computer</a:t>
            </a:r>
            <a:r>
              <a:rPr lang="tr-TR" sz="2000" dirty="0">
                <a:latin typeface="Calibri" panose="020F0502020204030204" pitchFamily="34" charset="0"/>
                <a:ea typeface="+mj-ea"/>
                <a:cs typeface="+mj-cs"/>
              </a:rPr>
              <a:t>-server sistemlerinde, istemciler bir işlemin yapılması için </a:t>
            </a:r>
            <a:r>
              <a:rPr lang="tr-TR" sz="2000" dirty="0" err="1">
                <a:latin typeface="Calibri" panose="020F0502020204030204" pitchFamily="34" charset="0"/>
                <a:ea typeface="+mj-ea"/>
                <a:cs typeface="+mj-cs"/>
              </a:rPr>
              <a:t>arayüz</a:t>
            </a:r>
            <a:r>
              <a:rPr lang="tr-TR" sz="2000" dirty="0">
                <a:latin typeface="Calibri" panose="020F0502020204030204" pitchFamily="34" charset="0"/>
                <a:ea typeface="+mj-ea"/>
                <a:cs typeface="+mj-cs"/>
              </a:rPr>
              <a:t> üzerinden istek gönderirler.</a:t>
            </a:r>
          </a:p>
          <a:p>
            <a:pPr algn="just"/>
            <a:r>
              <a:rPr lang="tr-TR" sz="2000" dirty="0">
                <a:latin typeface="Calibri" panose="020F0502020204030204" pitchFamily="34" charset="0"/>
                <a:ea typeface="+mj-ea"/>
                <a:cs typeface="+mj-cs"/>
              </a:rPr>
              <a:t>File-server sistemlerinde, istemciler dosya oluşturma, silme veya okuma işlemlerini yapabilirler.</a:t>
            </a:r>
          </a:p>
          <a:p>
            <a:pPr algn="just"/>
            <a:r>
              <a:rPr lang="tr-TR" sz="2000" dirty="0">
                <a:latin typeface="Calibri" panose="020F0502020204030204" pitchFamily="34" charset="0"/>
                <a:ea typeface="+mj-ea"/>
                <a:cs typeface="+mj-cs"/>
              </a:rPr>
              <a:t>Sunucu, yüksek konfigürasyona, istemci ise düşük konfigürasyona sahiptir.</a:t>
            </a:r>
          </a:p>
          <a:p>
            <a:endParaRPr lang="tr-TR" dirty="0"/>
          </a:p>
        </p:txBody>
      </p:sp>
      <p:pic>
        <p:nvPicPr>
          <p:cNvPr id="5" name="Resim 4">
            <a:extLst>
              <a:ext uri="{FF2B5EF4-FFF2-40B4-BE49-F238E27FC236}">
                <a16:creationId xmlns:a16="http://schemas.microsoft.com/office/drawing/2014/main" id="{C3839519-DA3D-4402-8966-A2F5ECBACC43}"/>
              </a:ext>
            </a:extLst>
          </p:cNvPr>
          <p:cNvPicPr>
            <a:picLocks noChangeAspect="1"/>
          </p:cNvPicPr>
          <p:nvPr/>
        </p:nvPicPr>
        <p:blipFill>
          <a:blip r:embed="rId2"/>
          <a:stretch>
            <a:fillRect/>
          </a:stretch>
        </p:blipFill>
        <p:spPr>
          <a:xfrm>
            <a:off x="3742625" y="5073567"/>
            <a:ext cx="3739072" cy="1725243"/>
          </a:xfrm>
          <a:prstGeom prst="rect">
            <a:avLst/>
          </a:prstGeom>
        </p:spPr>
      </p:pic>
    </p:spTree>
    <p:extLst>
      <p:ext uri="{BB962C8B-B14F-4D97-AF65-F5344CB8AC3E}">
        <p14:creationId xmlns:p14="http://schemas.microsoft.com/office/powerpoint/2010/main" val="173813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297A9F-0FBD-42E4-B78A-4ECE808EDFEE}"/>
              </a:ext>
            </a:extLst>
          </p:cNvPr>
          <p:cNvSpPr>
            <a:spLocks noGrp="1"/>
          </p:cNvSpPr>
          <p:nvPr>
            <p:ph type="title"/>
          </p:nvPr>
        </p:nvSpPr>
        <p:spPr/>
        <p:txBody>
          <a:bodyPr/>
          <a:lstStyle/>
          <a:p>
            <a:r>
              <a:rPr lang="tr-TR" dirty="0">
                <a:latin typeface="Calibri" panose="020F0502020204030204" pitchFamily="34" charset="0"/>
              </a:rPr>
              <a:t>Bellek</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yönetimi</a:t>
            </a:r>
          </a:p>
        </p:txBody>
      </p:sp>
      <p:sp>
        <p:nvSpPr>
          <p:cNvPr id="3" name="İçerik Yer Tutucusu 2">
            <a:extLst>
              <a:ext uri="{FF2B5EF4-FFF2-40B4-BE49-F238E27FC236}">
                <a16:creationId xmlns:a16="http://schemas.microsoft.com/office/drawing/2014/main" id="{CBA8B1BF-09EF-4384-BA25-79BE55F389D1}"/>
              </a:ext>
            </a:extLst>
          </p:cNvPr>
          <p:cNvSpPr>
            <a:spLocks noGrp="1"/>
          </p:cNvSpPr>
          <p:nvPr>
            <p:ph idx="1"/>
          </p:nvPr>
        </p:nvSpPr>
        <p:spPr/>
        <p:txBody>
          <a:bodyPr>
            <a:normAutofit fontScale="55000" lnSpcReduction="20000"/>
          </a:bodyPr>
          <a:lstStyle/>
          <a:p>
            <a:pPr algn="just"/>
            <a:r>
              <a:rPr lang="tr-TR" sz="3600" dirty="0">
                <a:latin typeface="Calibri" panose="020F0502020204030204" pitchFamily="34" charset="0"/>
                <a:ea typeface="+mj-ea"/>
                <a:cs typeface="+mj-cs"/>
              </a:rPr>
              <a:t>Hafıza, modern işletim sistemlerinde işlemlerin gerçekleşmesinde temel elemandır.</a:t>
            </a:r>
          </a:p>
          <a:p>
            <a:pPr algn="just"/>
            <a:r>
              <a:rPr lang="tr-TR" sz="3600" dirty="0">
                <a:latin typeface="Calibri" panose="020F0502020204030204" pitchFamily="34" charset="0"/>
                <a:ea typeface="+mj-ea"/>
                <a:cs typeface="+mj-cs"/>
              </a:rPr>
              <a:t>CPU, tüm programları hafıza üzerinden çalıştırır. </a:t>
            </a:r>
          </a:p>
          <a:p>
            <a:pPr algn="just"/>
            <a:r>
              <a:rPr lang="tr-TR" sz="3600" dirty="0">
                <a:latin typeface="Calibri" panose="020F0502020204030204" pitchFamily="34" charset="0"/>
                <a:ea typeface="+mj-ea"/>
                <a:cs typeface="+mj-cs"/>
              </a:rPr>
              <a:t>CPU, disk üzerindeki bir program parçasına ihtiyaç duyduğunda, I/O çağrısı ile önce hafızaya aktarır.</a:t>
            </a:r>
          </a:p>
          <a:p>
            <a:pPr algn="just"/>
            <a:r>
              <a:rPr lang="tr-TR" sz="3600" dirty="0">
                <a:latin typeface="Calibri" panose="020F0502020204030204" pitchFamily="34" charset="0"/>
                <a:ea typeface="+mj-ea"/>
                <a:cs typeface="+mj-cs"/>
              </a:rPr>
              <a:t>Genel amaçlı bilgisayarlar CPU verimliliğini artırmak için birden çok programı hafızada tutarlar ve hafıza yönetimi gerçekleştirirler.</a:t>
            </a:r>
          </a:p>
          <a:p>
            <a:pPr algn="just"/>
            <a:r>
              <a:rPr lang="tr-TR" sz="3600" dirty="0">
                <a:latin typeface="Calibri" panose="020F0502020204030204" pitchFamily="34" charset="0"/>
                <a:ea typeface="+mj-ea"/>
                <a:cs typeface="+mj-cs"/>
              </a:rPr>
              <a:t>İşletim sistemi hafıza yönetiminde aşağıdaki işlerden sorumludur:</a:t>
            </a:r>
          </a:p>
          <a:p>
            <a:pPr lvl="1" algn="just"/>
            <a:r>
              <a:rPr lang="tr-TR" sz="3200" dirty="0">
                <a:latin typeface="Calibri" panose="020F0502020204030204" pitchFamily="34" charset="0"/>
                <a:ea typeface="+mj-ea"/>
                <a:cs typeface="+mj-cs"/>
              </a:rPr>
              <a:t>Hafızanın hangi kısmının kullanıldığının ve kimin tarafından kullanıldığının izlenmesi,</a:t>
            </a:r>
          </a:p>
          <a:p>
            <a:pPr lvl="1" algn="just"/>
            <a:r>
              <a:rPr lang="tr-TR" sz="3200" dirty="0">
                <a:latin typeface="Calibri" panose="020F0502020204030204" pitchFamily="34" charset="0"/>
                <a:ea typeface="+mj-ea"/>
                <a:cs typeface="+mj-cs"/>
              </a:rPr>
              <a:t>Hangi </a:t>
            </a:r>
            <a:r>
              <a:rPr lang="tr-TR" sz="3200" dirty="0" err="1">
                <a:latin typeface="Calibri" panose="020F0502020204030204" pitchFamily="34" charset="0"/>
                <a:ea typeface="+mj-ea"/>
                <a:cs typeface="+mj-cs"/>
              </a:rPr>
              <a:t>process’in</a:t>
            </a:r>
            <a:r>
              <a:rPr lang="tr-TR" sz="3200" dirty="0">
                <a:latin typeface="Calibri" panose="020F0502020204030204" pitchFamily="34" charset="0"/>
                <a:ea typeface="+mj-ea"/>
                <a:cs typeface="+mj-cs"/>
              </a:rPr>
              <a:t> (veya </a:t>
            </a:r>
            <a:r>
              <a:rPr lang="tr-TR" sz="3200" dirty="0" err="1">
                <a:latin typeface="Calibri" panose="020F0502020204030204" pitchFamily="34" charset="0"/>
                <a:ea typeface="+mj-ea"/>
                <a:cs typeface="+mj-cs"/>
              </a:rPr>
              <a:t>process</a:t>
            </a:r>
            <a:r>
              <a:rPr lang="tr-TR" sz="3200" dirty="0">
                <a:latin typeface="Calibri" panose="020F0502020204030204" pitchFamily="34" charset="0"/>
                <a:ea typeface="+mj-ea"/>
                <a:cs typeface="+mj-cs"/>
              </a:rPr>
              <a:t> parçasının) hafızaya alınacağına veya hafızadan atılacağına karar verilmesi,</a:t>
            </a:r>
          </a:p>
          <a:p>
            <a:pPr lvl="1" algn="just"/>
            <a:r>
              <a:rPr lang="tr-TR" sz="3200" dirty="0">
                <a:latin typeface="Calibri" panose="020F0502020204030204" pitchFamily="34" charset="0"/>
                <a:ea typeface="+mj-ea"/>
                <a:cs typeface="+mj-cs"/>
              </a:rPr>
              <a:t>Hafızadaki boş alanların tahsis edilmesi veya serbest bırakılması.</a:t>
            </a:r>
          </a:p>
          <a:p>
            <a:endParaRPr lang="tr-TR" dirty="0"/>
          </a:p>
        </p:txBody>
      </p:sp>
    </p:spTree>
    <p:extLst>
      <p:ext uri="{BB962C8B-B14F-4D97-AF65-F5344CB8AC3E}">
        <p14:creationId xmlns:p14="http://schemas.microsoft.com/office/powerpoint/2010/main" val="610168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6EEB4A-2107-4CE9-BF39-884AD7DC0B2A}"/>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EC3B2568-1F9B-44E1-99AE-E4ED7DC557B6}"/>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Peer-</a:t>
            </a:r>
            <a:r>
              <a:rPr lang="tr-TR" sz="2000" dirty="0" err="1">
                <a:latin typeface="Calibri" panose="020F0502020204030204" pitchFamily="34" charset="0"/>
                <a:ea typeface="+mj-ea"/>
                <a:cs typeface="+mj-cs"/>
              </a:rPr>
              <a:t>to</a:t>
            </a:r>
            <a:r>
              <a:rPr lang="tr-TR" sz="2000" dirty="0">
                <a:latin typeface="Calibri" panose="020F0502020204030204" pitchFamily="34" charset="0"/>
                <a:ea typeface="+mj-ea"/>
                <a:cs typeface="+mj-cs"/>
              </a:rPr>
              <a:t>-</a:t>
            </a:r>
            <a:r>
              <a:rPr lang="tr-TR" sz="2000" dirty="0" err="1">
                <a:latin typeface="Calibri" panose="020F0502020204030204" pitchFamily="34" charset="0"/>
                <a:ea typeface="+mj-ea"/>
                <a:cs typeface="+mj-cs"/>
              </a:rPr>
              <a:t>peer</a:t>
            </a:r>
            <a:r>
              <a:rPr lang="tr-TR" sz="2000" dirty="0">
                <a:latin typeface="Calibri" panose="020F0502020204030204" pitchFamily="34" charset="0"/>
                <a:ea typeface="+mj-ea"/>
                <a:cs typeface="+mj-cs"/>
              </a:rPr>
              <a:t> mimarisi</a:t>
            </a:r>
          </a:p>
          <a:p>
            <a:pPr algn="just"/>
            <a:r>
              <a:rPr lang="tr-TR" sz="2000" dirty="0">
                <a:latin typeface="Calibri" panose="020F0502020204030204" pitchFamily="34" charset="0"/>
                <a:ea typeface="+mj-ea"/>
                <a:cs typeface="+mj-cs"/>
              </a:rPr>
              <a:t>Eş düzey (</a:t>
            </a:r>
            <a:r>
              <a:rPr lang="tr-TR" sz="2000" dirty="0" err="1">
                <a:latin typeface="Calibri" panose="020F0502020204030204" pitchFamily="34" charset="0"/>
                <a:ea typeface="+mj-ea"/>
                <a:cs typeface="+mj-cs"/>
              </a:rPr>
              <a:t>peer-to-peer</a:t>
            </a:r>
            <a:r>
              <a:rPr lang="tr-TR" sz="2000" dirty="0">
                <a:latin typeface="Calibri" panose="020F0502020204030204" pitchFamily="34" charset="0"/>
                <a:ea typeface="+mj-ea"/>
                <a:cs typeface="+mj-cs"/>
              </a:rPr>
              <a:t>, P2P) mimarisinde istemci ve sunucu ayrımı yoktur. Tüm birimler aynı işlem kapasitesine ve yetkisine sahiptir. </a:t>
            </a:r>
          </a:p>
          <a:p>
            <a:pPr algn="just"/>
            <a:r>
              <a:rPr lang="tr-TR" sz="2000" dirty="0">
                <a:latin typeface="Calibri" panose="020F0502020204030204" pitchFamily="34" charset="0"/>
                <a:ea typeface="+mj-ea"/>
                <a:cs typeface="+mj-cs"/>
              </a:rPr>
              <a:t>Kaynaklara erişim de dağıtık bir şekilde gerçekleştirilir.</a:t>
            </a:r>
          </a:p>
          <a:p>
            <a:pPr algn="just"/>
            <a:r>
              <a:rPr lang="tr-TR" sz="2000" dirty="0" err="1">
                <a:latin typeface="Calibri" panose="020F0502020204030204" pitchFamily="34" charset="0"/>
                <a:ea typeface="+mj-ea"/>
                <a:cs typeface="+mj-cs"/>
              </a:rPr>
              <a:t>Napster</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Gnutella</a:t>
            </a:r>
            <a:r>
              <a:rPr lang="tr-TR" sz="2000" dirty="0">
                <a:latin typeface="Calibri" panose="020F0502020204030204" pitchFamily="34" charset="0"/>
                <a:ea typeface="+mj-ea"/>
                <a:cs typeface="+mj-cs"/>
              </a:rPr>
              <a:t> gibi dosya paylaşım servisleri P2P mimarisine sahiptir.</a:t>
            </a:r>
          </a:p>
          <a:p>
            <a:pPr algn="just"/>
            <a:r>
              <a:rPr lang="nn-NO" sz="2000" dirty="0">
                <a:latin typeface="Calibri" panose="020F0502020204030204" pitchFamily="34" charset="0"/>
                <a:ea typeface="+mj-ea"/>
                <a:cs typeface="+mj-cs"/>
              </a:rPr>
              <a:t>VoIP (voice over IP) teknolojisi kullanan Skype, P2P mimarisine sahiptir.</a:t>
            </a:r>
          </a:p>
          <a:p>
            <a:endParaRPr lang="tr-TR" dirty="0"/>
          </a:p>
        </p:txBody>
      </p:sp>
      <p:pic>
        <p:nvPicPr>
          <p:cNvPr id="5" name="Resim 4">
            <a:extLst>
              <a:ext uri="{FF2B5EF4-FFF2-40B4-BE49-F238E27FC236}">
                <a16:creationId xmlns:a16="http://schemas.microsoft.com/office/drawing/2014/main" id="{B82AA5AE-5A29-4BA7-A48E-79F7BBD4B006}"/>
              </a:ext>
            </a:extLst>
          </p:cNvPr>
          <p:cNvPicPr>
            <a:picLocks noChangeAspect="1"/>
          </p:cNvPicPr>
          <p:nvPr/>
        </p:nvPicPr>
        <p:blipFill>
          <a:blip r:embed="rId2"/>
          <a:stretch>
            <a:fillRect/>
          </a:stretch>
        </p:blipFill>
        <p:spPr>
          <a:xfrm>
            <a:off x="8684634" y="3429000"/>
            <a:ext cx="3003783" cy="2786270"/>
          </a:xfrm>
          <a:prstGeom prst="rect">
            <a:avLst/>
          </a:prstGeom>
        </p:spPr>
      </p:pic>
    </p:spTree>
    <p:extLst>
      <p:ext uri="{BB962C8B-B14F-4D97-AF65-F5344CB8AC3E}">
        <p14:creationId xmlns:p14="http://schemas.microsoft.com/office/powerpoint/2010/main" val="3503348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AE58F4-DCB5-49CA-B67A-D10E57D06899}"/>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5DE4623D-26E1-4593-A254-5AF49DD7121D}"/>
              </a:ext>
            </a:extLst>
          </p:cNvPr>
          <p:cNvSpPr>
            <a:spLocks noGrp="1"/>
          </p:cNvSpPr>
          <p:nvPr>
            <p:ph idx="1"/>
          </p:nvPr>
        </p:nvSpPr>
        <p:spPr/>
        <p:txBody>
          <a:bodyPr>
            <a:normAutofit fontScale="62500" lnSpcReduction="20000"/>
          </a:bodyPr>
          <a:lstStyle/>
          <a:p>
            <a:pPr marL="0" indent="0" algn="just">
              <a:buNone/>
            </a:pPr>
            <a:r>
              <a:rPr lang="tr-TR" sz="3600" dirty="0">
                <a:latin typeface="Calibri" panose="020F0502020204030204" pitchFamily="34" charset="0"/>
                <a:ea typeface="+mj-ea"/>
                <a:cs typeface="+mj-cs"/>
              </a:rPr>
              <a:t>Sanallaştırma</a:t>
            </a:r>
          </a:p>
          <a:p>
            <a:pPr algn="just"/>
            <a:r>
              <a:rPr lang="tr-TR" sz="3600" dirty="0">
                <a:latin typeface="Calibri" panose="020F0502020204030204" pitchFamily="34" charset="0"/>
                <a:ea typeface="+mj-ea"/>
                <a:cs typeface="+mj-cs"/>
              </a:rPr>
              <a:t>Sanallaştırma (</a:t>
            </a:r>
            <a:r>
              <a:rPr lang="tr-TR" sz="3600" dirty="0" err="1">
                <a:latin typeface="Calibri" panose="020F0502020204030204" pitchFamily="34" charset="0"/>
                <a:ea typeface="+mj-ea"/>
                <a:cs typeface="+mj-cs"/>
              </a:rPr>
              <a:t>virtualization</a:t>
            </a:r>
            <a:r>
              <a:rPr lang="tr-TR" sz="3600" dirty="0">
                <a:latin typeface="Calibri" panose="020F0502020204030204" pitchFamily="34" charset="0"/>
                <a:ea typeface="+mj-ea"/>
                <a:cs typeface="+mj-cs"/>
              </a:rPr>
              <a:t>), işletim sistemlerinin uygulamaları başka işletim sistemlerinde çalıştırmasına izin verir. </a:t>
            </a:r>
          </a:p>
          <a:p>
            <a:pPr algn="just"/>
            <a:r>
              <a:rPr lang="tr-TR" sz="3600" dirty="0">
                <a:latin typeface="Calibri" panose="020F0502020204030204" pitchFamily="34" charset="0"/>
                <a:ea typeface="+mj-ea"/>
                <a:cs typeface="+mj-cs"/>
              </a:rPr>
              <a:t>Sanallaştırma, </a:t>
            </a:r>
            <a:r>
              <a:rPr lang="tr-TR" sz="3600" dirty="0" err="1">
                <a:latin typeface="Calibri" panose="020F0502020204030204" pitchFamily="34" charset="0"/>
                <a:ea typeface="+mj-ea"/>
                <a:cs typeface="+mj-cs"/>
              </a:rPr>
              <a:t>emülatör</a:t>
            </a:r>
            <a:r>
              <a:rPr lang="tr-TR" sz="3600" dirty="0">
                <a:latin typeface="Calibri" panose="020F0502020204030204" pitchFamily="34" charset="0"/>
                <a:ea typeface="+mj-ea"/>
                <a:cs typeface="+mj-cs"/>
              </a:rPr>
              <a:t> olarak adlandırılan yazılımı içerir.</a:t>
            </a:r>
          </a:p>
          <a:p>
            <a:pPr algn="just"/>
            <a:r>
              <a:rPr lang="tr-TR" sz="3600" dirty="0" err="1">
                <a:latin typeface="Calibri" panose="020F0502020204030204" pitchFamily="34" charset="0"/>
                <a:ea typeface="+mj-ea"/>
                <a:cs typeface="+mj-cs"/>
              </a:rPr>
              <a:t>Emülatörler</a:t>
            </a:r>
            <a:r>
              <a:rPr lang="tr-TR" sz="3600" dirty="0">
                <a:latin typeface="Calibri" panose="020F0502020204030204" pitchFamily="34" charset="0"/>
                <a:ea typeface="+mj-ea"/>
                <a:cs typeface="+mj-cs"/>
              </a:rPr>
              <a:t>, kaynak CPU ile hedef CPU’nun farklı olduğu durumlarda kullanılır.</a:t>
            </a:r>
          </a:p>
          <a:p>
            <a:pPr algn="just"/>
            <a:r>
              <a:rPr lang="tr-TR" sz="3600" dirty="0">
                <a:latin typeface="Calibri" panose="020F0502020204030204" pitchFamily="34" charset="0"/>
                <a:ea typeface="+mj-ea"/>
                <a:cs typeface="+mj-cs"/>
              </a:rPr>
              <a:t>Yorumlayıcılar (</a:t>
            </a:r>
            <a:r>
              <a:rPr lang="tr-TR" sz="3600" dirty="0" err="1">
                <a:latin typeface="Calibri" panose="020F0502020204030204" pitchFamily="34" charset="0"/>
                <a:ea typeface="+mj-ea"/>
                <a:cs typeface="+mj-cs"/>
              </a:rPr>
              <a:t>interpreter</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emülatör</a:t>
            </a:r>
            <a:r>
              <a:rPr lang="tr-TR" sz="3600" dirty="0">
                <a:latin typeface="Calibri" panose="020F0502020204030204" pitchFamily="34" charset="0"/>
                <a:ea typeface="+mj-ea"/>
                <a:cs typeface="+mj-cs"/>
              </a:rPr>
              <a:t> yazılımlarıdır ve yüksek seviyeli dilde yazılan programları makine koduna (</a:t>
            </a:r>
            <a:r>
              <a:rPr lang="tr-TR" sz="3600" dirty="0" err="1">
                <a:latin typeface="Calibri" panose="020F0502020204030204" pitchFamily="34" charset="0"/>
                <a:ea typeface="+mj-ea"/>
                <a:cs typeface="+mj-cs"/>
              </a:rPr>
              <a:t>native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code</a:t>
            </a:r>
            <a:r>
              <a:rPr lang="tr-TR" sz="3600" dirty="0">
                <a:latin typeface="Calibri" panose="020F0502020204030204" pitchFamily="34" charset="0"/>
                <a:ea typeface="+mj-ea"/>
                <a:cs typeface="+mj-cs"/>
              </a:rPr>
              <a:t>) çevirmeden çalıştırırlar. Makine koduna çevirme derleyicilerle (</a:t>
            </a:r>
            <a:r>
              <a:rPr lang="tr-TR" sz="3600" dirty="0" err="1">
                <a:latin typeface="Calibri" panose="020F0502020204030204" pitchFamily="34" charset="0"/>
                <a:ea typeface="+mj-ea"/>
                <a:cs typeface="+mj-cs"/>
              </a:rPr>
              <a:t>compiler</a:t>
            </a:r>
            <a:r>
              <a:rPr lang="tr-TR" sz="3600" dirty="0">
                <a:latin typeface="Calibri" panose="020F0502020204030204" pitchFamily="34" charset="0"/>
                <a:ea typeface="+mj-ea"/>
                <a:cs typeface="+mj-cs"/>
              </a:rPr>
              <a:t>) yapılır.</a:t>
            </a:r>
          </a:p>
          <a:p>
            <a:pPr algn="just"/>
            <a:r>
              <a:rPr lang="tr-TR" sz="3600" dirty="0">
                <a:latin typeface="Calibri" panose="020F0502020204030204" pitchFamily="34" charset="0"/>
                <a:ea typeface="+mj-ea"/>
                <a:cs typeface="+mj-cs"/>
              </a:rPr>
              <a:t>Basic, derleme de yapabilir, yorumlama da yapabilir. Java, her zaman yorumlayıcıdır. JVM (Java Virtual Machine) bir </a:t>
            </a:r>
            <a:r>
              <a:rPr lang="tr-TR" sz="3600" dirty="0" err="1">
                <a:latin typeface="Calibri" panose="020F0502020204030204" pitchFamily="34" charset="0"/>
                <a:ea typeface="+mj-ea"/>
                <a:cs typeface="+mj-cs"/>
              </a:rPr>
              <a:t>emülatör</a:t>
            </a:r>
            <a:r>
              <a:rPr lang="tr-TR" sz="3600" dirty="0">
                <a:latin typeface="Calibri" panose="020F0502020204030204" pitchFamily="34" charset="0"/>
                <a:ea typeface="+mj-ea"/>
                <a:cs typeface="+mj-cs"/>
              </a:rPr>
              <a:t> yazılımıdır.</a:t>
            </a:r>
          </a:p>
          <a:p>
            <a:pPr algn="just"/>
            <a:endParaRPr lang="tr-TR" dirty="0"/>
          </a:p>
        </p:txBody>
      </p:sp>
    </p:spTree>
    <p:extLst>
      <p:ext uri="{BB962C8B-B14F-4D97-AF65-F5344CB8AC3E}">
        <p14:creationId xmlns:p14="http://schemas.microsoft.com/office/powerpoint/2010/main" val="3024745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890F41-C44B-4CC4-8907-0E2F2F8F28F2}"/>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1474A6BB-4795-4106-8557-51EFB055D90C}"/>
              </a:ext>
            </a:extLst>
          </p:cNvPr>
          <p:cNvSpPr>
            <a:spLocks noGrp="1"/>
          </p:cNvSpPr>
          <p:nvPr>
            <p:ph idx="1"/>
          </p:nvPr>
        </p:nvSpPr>
        <p:spPr/>
        <p:txBody>
          <a:bodyPr>
            <a:normAutofit/>
          </a:bodyPr>
          <a:lstStyle/>
          <a:p>
            <a:pPr algn="just"/>
            <a:r>
              <a:rPr lang="tr-TR" sz="2000" dirty="0" err="1">
                <a:latin typeface="Calibri" panose="020F0502020204030204" pitchFamily="34" charset="0"/>
                <a:ea typeface="+mj-ea"/>
                <a:cs typeface="+mj-cs"/>
              </a:rPr>
              <a:t>VMware</a:t>
            </a:r>
            <a:r>
              <a:rPr lang="tr-TR" sz="2000" dirty="0">
                <a:latin typeface="Calibri" panose="020F0502020204030204" pitchFamily="34" charset="0"/>
                <a:ea typeface="+mj-ea"/>
                <a:cs typeface="+mj-cs"/>
              </a:rPr>
              <a:t>, bir işletim sistemi üzerinde farklı işletim sistemlerinin misafir (</a:t>
            </a:r>
            <a:r>
              <a:rPr lang="tr-TR" sz="2000" dirty="0" err="1">
                <a:latin typeface="Calibri" panose="020F0502020204030204" pitchFamily="34" charset="0"/>
                <a:ea typeface="+mj-ea"/>
                <a:cs typeface="+mj-cs"/>
              </a:rPr>
              <a:t>guest</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copy</a:t>
            </a:r>
            <a:r>
              <a:rPr lang="tr-TR" sz="2000" dirty="0">
                <a:latin typeface="Calibri" panose="020F0502020204030204" pitchFamily="34" charset="0"/>
                <a:ea typeface="+mj-ea"/>
                <a:cs typeface="+mj-cs"/>
              </a:rPr>
              <a:t>) olarak çalışmasına ve kendi uygulamalarını çalıştırmasına izin verir. </a:t>
            </a:r>
          </a:p>
          <a:p>
            <a:pPr algn="just"/>
            <a:r>
              <a:rPr lang="tr-TR" sz="2000" dirty="0" err="1">
                <a:latin typeface="Calibri" panose="020F0502020204030204" pitchFamily="34" charset="0"/>
                <a:ea typeface="+mj-ea"/>
                <a:cs typeface="+mj-cs"/>
              </a:rPr>
              <a:t>VMware</a:t>
            </a:r>
            <a:r>
              <a:rPr lang="tr-TR" sz="2000" dirty="0">
                <a:latin typeface="Calibri" panose="020F0502020204030204" pitchFamily="34" charset="0"/>
                <a:ea typeface="+mj-ea"/>
                <a:cs typeface="+mj-cs"/>
              </a:rPr>
              <a:t>, farklı işletim sistemlerini çalıştırır, kaynak kullanımlarını yönetir ve kullanıcıların birbirini etkilemesini önler.</a:t>
            </a:r>
          </a:p>
          <a:p>
            <a:endParaRPr lang="tr-TR" dirty="0"/>
          </a:p>
        </p:txBody>
      </p:sp>
    </p:spTree>
    <p:extLst>
      <p:ext uri="{BB962C8B-B14F-4D97-AF65-F5344CB8AC3E}">
        <p14:creationId xmlns:p14="http://schemas.microsoft.com/office/powerpoint/2010/main" val="411779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554C52-B0A5-40A0-B6DF-712DB7EBE9E0}"/>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3B7F1406-8040-4EDB-BD89-0872C2994850}"/>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Bulut bilişim</a:t>
            </a:r>
          </a:p>
          <a:p>
            <a:pPr algn="just"/>
            <a:r>
              <a:rPr lang="tr-TR" sz="2000" dirty="0">
                <a:latin typeface="Calibri" panose="020F0502020204030204" pitchFamily="34" charset="0"/>
                <a:ea typeface="+mj-ea"/>
                <a:cs typeface="+mj-cs"/>
              </a:rPr>
              <a:t>Bulut bilişim (</a:t>
            </a:r>
            <a:r>
              <a:rPr lang="tr-TR" sz="2000" dirty="0" err="1">
                <a:latin typeface="Calibri" panose="020F0502020204030204" pitchFamily="34" charset="0"/>
                <a:ea typeface="+mj-ea"/>
                <a:cs typeface="+mj-cs"/>
              </a:rPr>
              <a:t>cloud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computing</a:t>
            </a:r>
            <a:r>
              <a:rPr lang="tr-TR" sz="2000" dirty="0">
                <a:latin typeface="Calibri" panose="020F0502020204030204" pitchFamily="34" charset="0"/>
                <a:ea typeface="+mj-ea"/>
                <a:cs typeface="+mj-cs"/>
              </a:rPr>
              <a:t>), hesaplama, depolama ve uygulamaları bir ağ aracılığıyla servis olarak dağıtır. </a:t>
            </a:r>
          </a:p>
          <a:p>
            <a:pPr algn="just"/>
            <a:r>
              <a:rPr lang="tr-TR" sz="2000" dirty="0">
                <a:latin typeface="Calibri" panose="020F0502020204030204" pitchFamily="34" charset="0"/>
                <a:ea typeface="+mj-ea"/>
                <a:cs typeface="+mj-cs"/>
              </a:rPr>
              <a:t>Bulut hesaplama, sanallaştırmanın mantıksal uzantısı olarak kabul edilebilir.</a:t>
            </a:r>
          </a:p>
          <a:p>
            <a:pPr algn="just"/>
            <a:r>
              <a:rPr lang="tr-TR" sz="2000" dirty="0">
                <a:latin typeface="Calibri" panose="020F0502020204030204" pitchFamily="34" charset="0"/>
                <a:ea typeface="+mj-ea"/>
                <a:cs typeface="+mj-cs"/>
              </a:rPr>
              <a:t>Amazon </a:t>
            </a:r>
            <a:r>
              <a:rPr lang="tr-TR" sz="2000" dirty="0" err="1">
                <a:latin typeface="Calibri" panose="020F0502020204030204" pitchFamily="34" charset="0"/>
                <a:ea typeface="+mj-ea"/>
                <a:cs typeface="+mj-cs"/>
              </a:rPr>
              <a:t>Elastic</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Compute</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Cloud</a:t>
            </a:r>
            <a:r>
              <a:rPr lang="tr-TR" sz="2000" dirty="0">
                <a:latin typeface="Calibri" panose="020F0502020204030204" pitchFamily="34" charset="0"/>
                <a:ea typeface="+mj-ea"/>
                <a:cs typeface="+mj-cs"/>
              </a:rPr>
              <a:t> (EC2), binlerce sunucuya, milyonlarca sanal makineye ve </a:t>
            </a:r>
            <a:r>
              <a:rPr lang="tr-TR" sz="2000" dirty="0" err="1">
                <a:latin typeface="Calibri" panose="020F0502020204030204" pitchFamily="34" charset="0"/>
                <a:ea typeface="+mj-ea"/>
                <a:cs typeface="+mj-cs"/>
              </a:rPr>
              <a:t>petabyte</a:t>
            </a:r>
            <a:r>
              <a:rPr lang="tr-TR" sz="2000" dirty="0">
                <a:latin typeface="Calibri" panose="020F0502020204030204" pitchFamily="34" charset="0"/>
                <a:ea typeface="+mj-ea"/>
                <a:cs typeface="+mj-cs"/>
              </a:rPr>
              <a:t> depolama alanına sahiptir.</a:t>
            </a:r>
          </a:p>
          <a:p>
            <a:pPr algn="just"/>
            <a:r>
              <a:rPr lang="tr-TR" sz="2000" dirty="0">
                <a:latin typeface="Calibri" panose="020F0502020204030204" pitchFamily="34" charset="0"/>
                <a:ea typeface="+mj-ea"/>
                <a:cs typeface="+mj-cs"/>
              </a:rPr>
              <a:t>EC2 bu kaynakları İnternet üzerinden kullanıcılara sunar ve kullanıcılar kullandıkları kaynak oranınca aylık ücretlendirilirler.</a:t>
            </a:r>
          </a:p>
          <a:p>
            <a:endParaRPr lang="tr-TR" dirty="0"/>
          </a:p>
        </p:txBody>
      </p:sp>
    </p:spTree>
    <p:extLst>
      <p:ext uri="{BB962C8B-B14F-4D97-AF65-F5344CB8AC3E}">
        <p14:creationId xmlns:p14="http://schemas.microsoft.com/office/powerpoint/2010/main" val="3252454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ABAD5C-D453-4CBA-9111-2265483FB3D5}"/>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916AB1C2-EDAD-4E2B-A361-F968797DD303}"/>
              </a:ext>
            </a:extLst>
          </p:cNvPr>
          <p:cNvSpPr>
            <a:spLocks noGrp="1"/>
          </p:cNvSpPr>
          <p:nvPr>
            <p:ph idx="1"/>
          </p:nvPr>
        </p:nvSpPr>
        <p:spPr/>
        <p:txBody>
          <a:bodyPr>
            <a:normAutofit fontScale="25000" lnSpcReduction="20000"/>
          </a:bodyPr>
          <a:lstStyle/>
          <a:p>
            <a:pPr marL="0" indent="0" algn="just">
              <a:buNone/>
            </a:pPr>
            <a:r>
              <a:rPr lang="tr-TR" sz="8000" dirty="0">
                <a:latin typeface="Calibri" panose="020F0502020204030204" pitchFamily="34" charset="0"/>
                <a:ea typeface="+mj-ea"/>
                <a:cs typeface="+mj-cs"/>
              </a:rPr>
              <a:t>Bulut bilişim</a:t>
            </a:r>
          </a:p>
          <a:p>
            <a:pPr algn="just"/>
            <a:r>
              <a:rPr lang="tr-TR" sz="8000" dirty="0">
                <a:latin typeface="Calibri" panose="020F0502020204030204" pitchFamily="34" charset="0"/>
                <a:ea typeface="+mj-ea"/>
                <a:cs typeface="+mj-cs"/>
              </a:rPr>
              <a:t>Farklı bulut hesaplama türleri vardır:</a:t>
            </a:r>
          </a:p>
          <a:p>
            <a:pPr lvl="1" algn="just"/>
            <a:r>
              <a:rPr lang="tr-TR" sz="7600" dirty="0" err="1">
                <a:latin typeface="Calibri" panose="020F0502020204030204" pitchFamily="34" charset="0"/>
                <a:ea typeface="+mj-ea"/>
                <a:cs typeface="+mj-cs"/>
              </a:rPr>
              <a:t>Public</a:t>
            </a:r>
            <a:r>
              <a:rPr lang="tr-TR" sz="7600" dirty="0">
                <a:latin typeface="Calibri" panose="020F0502020204030204" pitchFamily="34" charset="0"/>
                <a:ea typeface="+mj-ea"/>
                <a:cs typeface="+mj-cs"/>
              </a:rPr>
              <a:t> </a:t>
            </a:r>
            <a:r>
              <a:rPr lang="tr-TR" sz="7600" dirty="0" err="1">
                <a:latin typeface="Calibri" panose="020F0502020204030204" pitchFamily="34" charset="0"/>
                <a:ea typeface="+mj-ea"/>
                <a:cs typeface="+mj-cs"/>
              </a:rPr>
              <a:t>cloud</a:t>
            </a:r>
            <a:r>
              <a:rPr lang="tr-TR" sz="7600" dirty="0">
                <a:latin typeface="Calibri" panose="020F0502020204030204" pitchFamily="34" charset="0"/>
                <a:ea typeface="+mj-ea"/>
                <a:cs typeface="+mj-cs"/>
              </a:rPr>
              <a:t> –İnternet üzerinden herkesin kullanımına açıktır.</a:t>
            </a:r>
          </a:p>
          <a:p>
            <a:pPr lvl="1" algn="just"/>
            <a:r>
              <a:rPr lang="tr-TR" sz="7600" dirty="0" err="1">
                <a:latin typeface="Calibri" panose="020F0502020204030204" pitchFamily="34" charset="0"/>
                <a:ea typeface="+mj-ea"/>
                <a:cs typeface="+mj-cs"/>
              </a:rPr>
              <a:t>Private</a:t>
            </a:r>
            <a:r>
              <a:rPr lang="tr-TR" sz="7600" dirty="0">
                <a:latin typeface="Calibri" panose="020F0502020204030204" pitchFamily="34" charset="0"/>
                <a:ea typeface="+mj-ea"/>
                <a:cs typeface="+mj-cs"/>
              </a:rPr>
              <a:t> </a:t>
            </a:r>
            <a:r>
              <a:rPr lang="tr-TR" sz="7600" dirty="0" err="1">
                <a:latin typeface="Calibri" panose="020F0502020204030204" pitchFamily="34" charset="0"/>
                <a:ea typeface="+mj-ea"/>
                <a:cs typeface="+mj-cs"/>
              </a:rPr>
              <a:t>cloud</a:t>
            </a:r>
            <a:r>
              <a:rPr lang="tr-TR" sz="7600" dirty="0">
                <a:latin typeface="Calibri" panose="020F0502020204030204" pitchFamily="34" charset="0"/>
                <a:ea typeface="+mj-ea"/>
                <a:cs typeface="+mj-cs"/>
              </a:rPr>
              <a:t> –bir firmanın sahibi olduğu buluttur.</a:t>
            </a:r>
          </a:p>
          <a:p>
            <a:pPr lvl="1" algn="just"/>
            <a:r>
              <a:rPr lang="tr-TR" sz="7600" dirty="0" err="1">
                <a:latin typeface="Calibri" panose="020F0502020204030204" pitchFamily="34" charset="0"/>
                <a:ea typeface="+mj-ea"/>
                <a:cs typeface="+mj-cs"/>
              </a:rPr>
              <a:t>Hybrid</a:t>
            </a:r>
            <a:r>
              <a:rPr lang="tr-TR" sz="7600" dirty="0">
                <a:latin typeface="Calibri" panose="020F0502020204030204" pitchFamily="34" charset="0"/>
                <a:ea typeface="+mj-ea"/>
                <a:cs typeface="+mj-cs"/>
              </a:rPr>
              <a:t> </a:t>
            </a:r>
            <a:r>
              <a:rPr lang="tr-TR" sz="7600" dirty="0" err="1">
                <a:latin typeface="Calibri" panose="020F0502020204030204" pitchFamily="34" charset="0"/>
                <a:ea typeface="+mj-ea"/>
                <a:cs typeface="+mj-cs"/>
              </a:rPr>
              <a:t>cloud</a:t>
            </a:r>
            <a:r>
              <a:rPr lang="tr-TR" sz="7600" dirty="0">
                <a:latin typeface="Calibri" panose="020F0502020204030204" pitchFamily="34" charset="0"/>
                <a:ea typeface="+mj-ea"/>
                <a:cs typeface="+mj-cs"/>
              </a:rPr>
              <a:t> –</a:t>
            </a:r>
            <a:r>
              <a:rPr lang="tr-TR" sz="7600" dirty="0" err="1">
                <a:latin typeface="Calibri" panose="020F0502020204030204" pitchFamily="34" charset="0"/>
                <a:ea typeface="+mj-ea"/>
                <a:cs typeface="+mj-cs"/>
              </a:rPr>
              <a:t>public</a:t>
            </a:r>
            <a:r>
              <a:rPr lang="tr-TR" sz="7600" dirty="0">
                <a:latin typeface="Calibri" panose="020F0502020204030204" pitchFamily="34" charset="0"/>
                <a:ea typeface="+mj-ea"/>
                <a:cs typeface="+mj-cs"/>
              </a:rPr>
              <a:t> ve </a:t>
            </a:r>
            <a:r>
              <a:rPr lang="tr-TR" sz="7600" dirty="0" err="1">
                <a:latin typeface="Calibri" panose="020F0502020204030204" pitchFamily="34" charset="0"/>
                <a:ea typeface="+mj-ea"/>
                <a:cs typeface="+mj-cs"/>
              </a:rPr>
              <a:t>private</a:t>
            </a:r>
            <a:r>
              <a:rPr lang="tr-TR" sz="7600" dirty="0">
                <a:latin typeface="Calibri" panose="020F0502020204030204" pitchFamily="34" charset="0"/>
                <a:ea typeface="+mj-ea"/>
                <a:cs typeface="+mj-cs"/>
              </a:rPr>
              <a:t> kullanılan bulut bileşenlerine sahiptir.</a:t>
            </a:r>
          </a:p>
          <a:p>
            <a:pPr lvl="1" algn="just"/>
            <a:r>
              <a:rPr lang="tr-TR" sz="7600" dirty="0">
                <a:latin typeface="Calibri" panose="020F0502020204030204" pitchFamily="34" charset="0"/>
                <a:ea typeface="+mj-ea"/>
                <a:cs typeface="+mj-cs"/>
              </a:rPr>
              <a:t>Software as a servise (</a:t>
            </a:r>
            <a:r>
              <a:rPr lang="tr-TR" sz="7600" dirty="0" err="1">
                <a:latin typeface="Calibri" panose="020F0502020204030204" pitchFamily="34" charset="0"/>
                <a:ea typeface="+mj-ea"/>
                <a:cs typeface="+mj-cs"/>
              </a:rPr>
              <a:t>SaaS</a:t>
            </a:r>
            <a:r>
              <a:rPr lang="tr-TR" sz="7600" dirty="0">
                <a:latin typeface="Calibri" panose="020F0502020204030204" pitchFamily="34" charset="0"/>
                <a:ea typeface="+mj-ea"/>
                <a:cs typeface="+mj-cs"/>
              </a:rPr>
              <a:t>) –bir veya daha fazla uygulama (Word, Excel, …) İnternet aracılığıyla kullanıma açıktır.</a:t>
            </a:r>
          </a:p>
          <a:p>
            <a:pPr lvl="1" algn="just"/>
            <a:r>
              <a:rPr lang="tr-TR" sz="7600" dirty="0">
                <a:latin typeface="Calibri" panose="020F0502020204030204" pitchFamily="34" charset="0"/>
                <a:ea typeface="+mj-ea"/>
                <a:cs typeface="+mj-cs"/>
              </a:rPr>
              <a:t>Platform as a service (</a:t>
            </a:r>
            <a:r>
              <a:rPr lang="tr-TR" sz="7600" dirty="0" err="1">
                <a:latin typeface="Calibri" panose="020F0502020204030204" pitchFamily="34" charset="0"/>
                <a:ea typeface="+mj-ea"/>
                <a:cs typeface="+mj-cs"/>
              </a:rPr>
              <a:t>PaaS</a:t>
            </a:r>
            <a:r>
              <a:rPr lang="tr-TR" sz="7600" dirty="0">
                <a:latin typeface="Calibri" panose="020F0502020204030204" pitchFamily="34" charset="0"/>
                <a:ea typeface="+mj-ea"/>
                <a:cs typeface="+mj-cs"/>
              </a:rPr>
              <a:t>) –Bir yazılım yığını (</a:t>
            </a:r>
            <a:r>
              <a:rPr lang="tr-TR" sz="7600" dirty="0" err="1">
                <a:latin typeface="Calibri" panose="020F0502020204030204" pitchFamily="34" charset="0"/>
                <a:ea typeface="+mj-ea"/>
                <a:cs typeface="+mj-cs"/>
              </a:rPr>
              <a:t>veritabanı</a:t>
            </a:r>
            <a:r>
              <a:rPr lang="tr-TR" sz="7600" dirty="0">
                <a:latin typeface="Calibri" panose="020F0502020204030204" pitchFamily="34" charset="0"/>
                <a:ea typeface="+mj-ea"/>
                <a:cs typeface="+mj-cs"/>
              </a:rPr>
              <a:t> sunucusu) uygulamalar için İnternet aracılığıyla kullanıma açıktır.</a:t>
            </a:r>
          </a:p>
          <a:p>
            <a:pPr lvl="1" algn="just"/>
            <a:r>
              <a:rPr lang="tr-TR" sz="7600" dirty="0" err="1">
                <a:latin typeface="Calibri" panose="020F0502020204030204" pitchFamily="34" charset="0"/>
                <a:ea typeface="+mj-ea"/>
                <a:cs typeface="+mj-cs"/>
              </a:rPr>
              <a:t>Infrastructure</a:t>
            </a:r>
            <a:r>
              <a:rPr lang="tr-TR" sz="7600" dirty="0">
                <a:latin typeface="Calibri" panose="020F0502020204030204" pitchFamily="34" charset="0"/>
                <a:ea typeface="+mj-ea"/>
                <a:cs typeface="+mj-cs"/>
              </a:rPr>
              <a:t> as a service (</a:t>
            </a:r>
            <a:r>
              <a:rPr lang="tr-TR" sz="7600" dirty="0" err="1">
                <a:latin typeface="Calibri" panose="020F0502020204030204" pitchFamily="34" charset="0"/>
                <a:ea typeface="+mj-ea"/>
                <a:cs typeface="+mj-cs"/>
              </a:rPr>
              <a:t>IaaS</a:t>
            </a:r>
            <a:r>
              <a:rPr lang="tr-TR" sz="7600" dirty="0">
                <a:latin typeface="Calibri" panose="020F0502020204030204" pitchFamily="34" charset="0"/>
                <a:ea typeface="+mj-ea"/>
                <a:cs typeface="+mj-cs"/>
              </a:rPr>
              <a:t>) –Sunucular veya depolama birimleri (üretilen verinin yedeklenmesi) İnternet aracılığıyla kullanıma açıktır.</a:t>
            </a:r>
          </a:p>
          <a:p>
            <a:pPr algn="just"/>
            <a:r>
              <a:rPr lang="tr-TR" sz="8000" dirty="0">
                <a:latin typeface="Calibri" panose="020F0502020204030204" pitchFamily="34" charset="0"/>
                <a:ea typeface="+mj-ea"/>
                <a:cs typeface="+mj-cs"/>
              </a:rPr>
              <a:t>Bir bulut ortamı yukarıdaki türlerden birden fazlasını sağlayabilir.</a:t>
            </a:r>
          </a:p>
          <a:p>
            <a:endParaRPr lang="tr-TR" dirty="0"/>
          </a:p>
        </p:txBody>
      </p:sp>
    </p:spTree>
    <p:extLst>
      <p:ext uri="{BB962C8B-B14F-4D97-AF65-F5344CB8AC3E}">
        <p14:creationId xmlns:p14="http://schemas.microsoft.com/office/powerpoint/2010/main" val="3258067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FE69CB-1CDB-4D78-B6FE-CDC2F5A921BB}"/>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5BFD5331-B4D4-4DFC-A03D-112B10D4788B}"/>
              </a:ext>
            </a:extLst>
          </p:cNvPr>
          <p:cNvSpPr>
            <a:spLocks noGrp="1"/>
          </p:cNvSpPr>
          <p:nvPr>
            <p:ph idx="1"/>
          </p:nvPr>
        </p:nvSpPr>
        <p:spPr/>
        <p:txBody>
          <a:bodyPr>
            <a:normAutofit fontScale="55000" lnSpcReduction="20000"/>
          </a:bodyPr>
          <a:lstStyle/>
          <a:p>
            <a:pPr marL="0" indent="0" algn="just">
              <a:buNone/>
            </a:pPr>
            <a:r>
              <a:rPr lang="tr-TR" sz="3600" dirty="0">
                <a:latin typeface="Calibri" panose="020F0502020204030204" pitchFamily="34" charset="0"/>
                <a:ea typeface="+mj-ea"/>
                <a:cs typeface="+mj-cs"/>
              </a:rPr>
              <a:t>Gerçek zamanlı gömülü sistemler</a:t>
            </a:r>
          </a:p>
          <a:p>
            <a:pPr algn="just"/>
            <a:r>
              <a:rPr lang="tr-TR" sz="3600" dirty="0">
                <a:latin typeface="Calibri" panose="020F0502020204030204" pitchFamily="34" charset="0"/>
                <a:ea typeface="+mj-ea"/>
                <a:cs typeface="+mj-cs"/>
              </a:rPr>
              <a:t>Gömülü (</a:t>
            </a:r>
            <a:r>
              <a:rPr lang="tr-TR" sz="3600" dirty="0" err="1">
                <a:latin typeface="Calibri" panose="020F0502020204030204" pitchFamily="34" charset="0"/>
                <a:ea typeface="+mj-ea"/>
                <a:cs typeface="+mj-cs"/>
              </a:rPr>
              <a:t>embedded</a:t>
            </a:r>
            <a:r>
              <a:rPr lang="tr-TR" sz="3600" dirty="0">
                <a:latin typeface="Calibri" panose="020F0502020204030204" pitchFamily="34" charset="0"/>
                <a:ea typeface="+mj-ea"/>
                <a:cs typeface="+mj-cs"/>
              </a:rPr>
              <a:t>) sistemler, günümüzde araç motorları, üretim robotları, mikro dalga fırınlar, uçaklar, teknolojik silahlar, …, gibi çok farklı yerlerde kullanılmaktadır.</a:t>
            </a:r>
          </a:p>
          <a:p>
            <a:pPr algn="just"/>
            <a:r>
              <a:rPr lang="tr-TR" sz="3600" dirty="0">
                <a:latin typeface="Calibri" panose="020F0502020204030204" pitchFamily="34" charset="0"/>
                <a:ea typeface="+mj-ea"/>
                <a:cs typeface="+mj-cs"/>
              </a:rPr>
              <a:t>Gömülü sistemler özel amaçlar için geliştirilirler ve sahip oldukları işletim sistemleri sınırlı özelliklere sahiptir.</a:t>
            </a:r>
          </a:p>
          <a:p>
            <a:pPr algn="just"/>
            <a:r>
              <a:rPr lang="tr-TR" sz="3600" dirty="0">
                <a:latin typeface="Calibri" panose="020F0502020204030204" pitchFamily="34" charset="0"/>
                <a:ea typeface="+mj-ea"/>
                <a:cs typeface="+mj-cs"/>
              </a:rPr>
              <a:t>Genellikle </a:t>
            </a:r>
            <a:r>
              <a:rPr lang="tr-TR" sz="3600" dirty="0" err="1">
                <a:latin typeface="Calibri" panose="020F0502020204030204" pitchFamily="34" charset="0"/>
                <a:ea typeface="+mj-ea"/>
                <a:cs typeface="+mj-cs"/>
              </a:rPr>
              <a:t>arayüz</a:t>
            </a:r>
            <a:r>
              <a:rPr lang="tr-TR" sz="3600" dirty="0">
                <a:latin typeface="Calibri" panose="020F0502020204030204" pitchFamily="34" charset="0"/>
                <a:ea typeface="+mj-ea"/>
                <a:cs typeface="+mj-cs"/>
              </a:rPr>
              <a:t> gerektirmezler, donanımların izlenmesi ve yönetimini gerçekleştirirler. Farklı türleri vardır:</a:t>
            </a:r>
          </a:p>
          <a:p>
            <a:pPr lvl="1" algn="just"/>
            <a:r>
              <a:rPr lang="tr-TR" sz="3200" dirty="0">
                <a:latin typeface="Calibri" panose="020F0502020204030204" pitchFamily="34" charset="0"/>
                <a:ea typeface="+mj-ea"/>
                <a:cs typeface="+mj-cs"/>
              </a:rPr>
              <a:t>İşletim sistemine sahiptirler ve özel amaçlı uygulamaları çalıştırırlar.</a:t>
            </a:r>
          </a:p>
          <a:p>
            <a:pPr lvl="1" algn="just"/>
            <a:r>
              <a:rPr lang="tr-TR" sz="3200" dirty="0">
                <a:latin typeface="Calibri" panose="020F0502020204030204" pitchFamily="34" charset="0"/>
                <a:ea typeface="+mj-ea"/>
                <a:cs typeface="+mj-cs"/>
              </a:rPr>
              <a:t>Özel amaçlı gömülü işletim sistemine sahiptirler ve istenen işlevleri yerine getirir.</a:t>
            </a:r>
          </a:p>
          <a:p>
            <a:pPr lvl="1" algn="just"/>
            <a:r>
              <a:rPr lang="tr-TR" sz="3200" dirty="0">
                <a:latin typeface="Calibri" panose="020F0502020204030204" pitchFamily="34" charset="0"/>
                <a:ea typeface="+mj-ea"/>
                <a:cs typeface="+mj-cs"/>
              </a:rPr>
              <a:t>Uygulamaya özel bütünleşik devreye (</a:t>
            </a:r>
            <a:r>
              <a:rPr lang="tr-TR" sz="3200" dirty="0" err="1">
                <a:latin typeface="Calibri" panose="020F0502020204030204" pitchFamily="34" charset="0"/>
                <a:ea typeface="+mj-ea"/>
                <a:cs typeface="+mj-cs"/>
              </a:rPr>
              <a:t>application</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specific</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integrated</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circuits-ASICs</a:t>
            </a:r>
            <a:r>
              <a:rPr lang="tr-TR" sz="3200" dirty="0">
                <a:latin typeface="Calibri" panose="020F0502020204030204" pitchFamily="34" charset="0"/>
                <a:ea typeface="+mj-ea"/>
                <a:cs typeface="+mj-cs"/>
              </a:rPr>
              <a:t>) sahiptirler ve işletim sistemine sahip değildirler. Bu tür sistemler kablolu (</a:t>
            </a:r>
            <a:r>
              <a:rPr lang="tr-TR" sz="3200" dirty="0" err="1">
                <a:latin typeface="Calibri" panose="020F0502020204030204" pitchFamily="34" charset="0"/>
                <a:ea typeface="+mj-ea"/>
                <a:cs typeface="+mj-cs"/>
              </a:rPr>
              <a:t>hardwired</a:t>
            </a:r>
            <a:r>
              <a:rPr lang="tr-TR" sz="3200" dirty="0">
                <a:latin typeface="Calibri" panose="020F0502020204030204" pitchFamily="34" charset="0"/>
                <a:ea typeface="+mj-ea"/>
                <a:cs typeface="+mj-cs"/>
              </a:rPr>
              <a:t>) </a:t>
            </a:r>
            <a:r>
              <a:rPr lang="tr-TR" sz="3200" dirty="0" err="1">
                <a:latin typeface="Calibri" panose="020F0502020204030204" pitchFamily="34" charset="0"/>
                <a:ea typeface="+mj-ea"/>
                <a:cs typeface="+mj-cs"/>
              </a:rPr>
              <a:t>sistems</a:t>
            </a:r>
            <a:r>
              <a:rPr lang="tr-TR" sz="3200" dirty="0">
                <a:latin typeface="Calibri" panose="020F0502020204030204" pitchFamily="34" charset="0"/>
                <a:ea typeface="+mj-ea"/>
                <a:cs typeface="+mj-cs"/>
              </a:rPr>
              <a:t> olarak da adlandırılırlar.</a:t>
            </a:r>
          </a:p>
          <a:p>
            <a:pPr algn="just"/>
            <a:endParaRPr lang="tr-TR" dirty="0"/>
          </a:p>
        </p:txBody>
      </p:sp>
    </p:spTree>
    <p:extLst>
      <p:ext uri="{BB962C8B-B14F-4D97-AF65-F5344CB8AC3E}">
        <p14:creationId xmlns:p14="http://schemas.microsoft.com/office/powerpoint/2010/main" val="903175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4FB8F2-4E2D-4E4D-A6AE-C3C26F7C174C}"/>
              </a:ext>
            </a:extLst>
          </p:cNvPr>
          <p:cNvSpPr>
            <a:spLocks noGrp="1"/>
          </p:cNvSpPr>
          <p:nvPr>
            <p:ph type="title"/>
          </p:nvPr>
        </p:nvSpPr>
        <p:spPr/>
        <p:txBody>
          <a:bodyPr/>
          <a:lstStyle/>
          <a:p>
            <a:r>
              <a:rPr lang="tr-TR" dirty="0">
                <a:latin typeface="Calibri" panose="020F0502020204030204" pitchFamily="34" charset="0"/>
              </a:rPr>
              <a:t>Hesaplama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ortamları</a:t>
            </a:r>
            <a:endParaRPr lang="tr-TR" dirty="0"/>
          </a:p>
        </p:txBody>
      </p:sp>
      <p:sp>
        <p:nvSpPr>
          <p:cNvPr id="3" name="İçerik Yer Tutucusu 2">
            <a:extLst>
              <a:ext uri="{FF2B5EF4-FFF2-40B4-BE49-F238E27FC236}">
                <a16:creationId xmlns:a16="http://schemas.microsoft.com/office/drawing/2014/main" id="{1B2109C5-371E-4DC9-9B00-C6A9250812B4}"/>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ea typeface="+mj-ea"/>
                <a:cs typeface="+mj-cs"/>
              </a:rPr>
              <a:t>Gerçek zamanlı gömülü sistemler</a:t>
            </a:r>
          </a:p>
          <a:p>
            <a:pPr algn="just"/>
            <a:r>
              <a:rPr lang="tr-TR" sz="2000" dirty="0">
                <a:latin typeface="Calibri" panose="020F0502020204030204" pitchFamily="34" charset="0"/>
                <a:ea typeface="+mj-ea"/>
                <a:cs typeface="+mj-cs"/>
              </a:rPr>
              <a:t>Gömülü sistemler, gerçek zamanlı işletim sistemlerini (</a:t>
            </a:r>
            <a:r>
              <a:rPr lang="tr-TR" sz="2000" dirty="0" err="1">
                <a:latin typeface="Calibri" panose="020F0502020204030204" pitchFamily="34" charset="0"/>
                <a:ea typeface="+mj-ea"/>
                <a:cs typeface="+mj-cs"/>
              </a:rPr>
              <a:t>real</a:t>
            </a:r>
            <a:r>
              <a:rPr lang="tr-TR" sz="2000" dirty="0">
                <a:latin typeface="Calibri" panose="020F0502020204030204" pitchFamily="34" charset="0"/>
                <a:ea typeface="+mj-ea"/>
                <a:cs typeface="+mj-cs"/>
              </a:rPr>
              <a:t>-time </a:t>
            </a:r>
            <a:r>
              <a:rPr lang="tr-TR" sz="2000" dirty="0" err="1">
                <a:latin typeface="Calibri" panose="020F0502020204030204" pitchFamily="34" charset="0"/>
                <a:ea typeface="+mj-ea"/>
                <a:cs typeface="+mj-cs"/>
              </a:rPr>
              <a:t>operating</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systems</a:t>
            </a:r>
            <a:r>
              <a:rPr lang="tr-TR" sz="2000" dirty="0">
                <a:latin typeface="Calibri" panose="020F0502020204030204" pitchFamily="34" charset="0"/>
                <a:ea typeface="+mj-ea"/>
                <a:cs typeface="+mj-cs"/>
              </a:rPr>
              <a:t>) çalıştırırlar.</a:t>
            </a:r>
          </a:p>
          <a:p>
            <a:pPr algn="just"/>
            <a:r>
              <a:rPr lang="tr-TR" sz="2000" dirty="0">
                <a:latin typeface="Calibri" panose="020F0502020204030204" pitchFamily="34" charset="0"/>
                <a:ea typeface="+mj-ea"/>
                <a:cs typeface="+mj-cs"/>
              </a:rPr>
              <a:t>Gerçek zamanlı işletim sistemlerinde zaman gereksinimi çok hassastır.</a:t>
            </a:r>
          </a:p>
          <a:p>
            <a:pPr algn="just"/>
            <a:r>
              <a:rPr lang="tr-TR" sz="2000" dirty="0">
                <a:latin typeface="Calibri" panose="020F0502020204030204" pitchFamily="34" charset="0"/>
                <a:ea typeface="+mj-ea"/>
                <a:cs typeface="+mj-cs"/>
              </a:rPr>
              <a:t>İstenen zaman aralıklarında veya belirlenen anda işlemlerin gerçekleştirilmesi zorunludur.</a:t>
            </a:r>
          </a:p>
          <a:p>
            <a:pPr algn="just"/>
            <a:r>
              <a:rPr lang="tr-TR" sz="2000" dirty="0">
                <a:latin typeface="Calibri" panose="020F0502020204030204" pitchFamily="34" charset="0"/>
                <a:ea typeface="+mj-ea"/>
                <a:cs typeface="+mj-cs"/>
              </a:rPr>
              <a:t>Otomobil enjeksiyon sistemleri, medikal uygulamalar, silah sistemleri başlıca uygulama alanlarıdır.</a:t>
            </a:r>
          </a:p>
          <a:p>
            <a:endParaRPr lang="tr-TR" dirty="0"/>
          </a:p>
        </p:txBody>
      </p:sp>
    </p:spTree>
    <p:extLst>
      <p:ext uri="{BB962C8B-B14F-4D97-AF65-F5344CB8AC3E}">
        <p14:creationId xmlns:p14="http://schemas.microsoft.com/office/powerpoint/2010/main" val="1722385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2A746-8E37-4B97-A25B-78B6687C2D0F}"/>
              </a:ext>
            </a:extLst>
          </p:cNvPr>
          <p:cNvSpPr>
            <a:spLocks noGrp="1"/>
          </p:cNvSpPr>
          <p:nvPr>
            <p:ph type="title"/>
          </p:nvPr>
        </p:nvSpPr>
        <p:spPr/>
        <p:txBody>
          <a:bodyPr/>
          <a:lstStyle/>
          <a:p>
            <a:r>
              <a:rPr lang="tr-TR" dirty="0">
                <a:latin typeface="Calibri" panose="020F0502020204030204" pitchFamily="34" charset="0"/>
              </a:rPr>
              <a:t>Açık kaynak işletim sistemleri</a:t>
            </a:r>
          </a:p>
        </p:txBody>
      </p:sp>
      <p:sp>
        <p:nvSpPr>
          <p:cNvPr id="3" name="İçerik Yer Tutucusu 2">
            <a:extLst>
              <a:ext uri="{FF2B5EF4-FFF2-40B4-BE49-F238E27FC236}">
                <a16:creationId xmlns:a16="http://schemas.microsoft.com/office/drawing/2014/main" id="{A5E746BB-7C32-47D5-BF5E-98D915290D22}"/>
              </a:ext>
            </a:extLst>
          </p:cNvPr>
          <p:cNvSpPr>
            <a:spLocks noGrp="1"/>
          </p:cNvSpPr>
          <p:nvPr>
            <p:ph idx="1"/>
          </p:nvPr>
        </p:nvSpPr>
        <p:spPr/>
        <p:txBody>
          <a:bodyPr>
            <a:normAutofit fontScale="32500" lnSpcReduction="20000"/>
          </a:bodyPr>
          <a:lstStyle/>
          <a:p>
            <a:pPr algn="l"/>
            <a:endParaRPr lang="tr-TR" sz="1800" b="0" i="0" u="none" strike="noStrike" baseline="0" dirty="0">
              <a:solidFill>
                <a:srgbClr val="000000"/>
              </a:solidFill>
              <a:latin typeface="Calibri" panose="020F0502020204030204" pitchFamily="34" charset="0"/>
            </a:endParaRPr>
          </a:p>
          <a:p>
            <a:pPr algn="just">
              <a:lnSpc>
                <a:spcPct val="120000"/>
              </a:lnSpc>
              <a:spcBef>
                <a:spcPct val="0"/>
              </a:spcBef>
            </a:pPr>
            <a:r>
              <a:rPr lang="tr-TR" sz="7200" dirty="0">
                <a:latin typeface="Calibri" panose="020F0502020204030204" pitchFamily="34" charset="0"/>
                <a:ea typeface="+mj-ea"/>
                <a:cs typeface="+mj-cs"/>
              </a:rPr>
              <a:t>Açık kaynak (</a:t>
            </a:r>
            <a:r>
              <a:rPr lang="tr-TR" sz="7200" dirty="0" err="1">
                <a:latin typeface="Calibri" panose="020F0502020204030204" pitchFamily="34" charset="0"/>
                <a:ea typeface="+mj-ea"/>
                <a:cs typeface="+mj-cs"/>
              </a:rPr>
              <a:t>open-source</a:t>
            </a:r>
            <a:r>
              <a:rPr lang="tr-TR" sz="7200" dirty="0">
                <a:latin typeface="Calibri" panose="020F0502020204030204" pitchFamily="34" charset="0"/>
                <a:ea typeface="+mj-ea"/>
                <a:cs typeface="+mj-cs"/>
              </a:rPr>
              <a:t>) işletim sistemlerinde, derlenmiş </a:t>
            </a:r>
            <a:r>
              <a:rPr lang="tr-TR" sz="7200" dirty="0" err="1">
                <a:latin typeface="Calibri" panose="020F0502020204030204" pitchFamily="34" charset="0"/>
                <a:ea typeface="+mj-ea"/>
                <a:cs typeface="+mj-cs"/>
              </a:rPr>
              <a:t>binary</a:t>
            </a:r>
            <a:r>
              <a:rPr lang="tr-TR" sz="7200" dirty="0">
                <a:latin typeface="Calibri" panose="020F0502020204030204" pitchFamily="34" charset="0"/>
                <a:ea typeface="+mj-ea"/>
                <a:cs typeface="+mj-cs"/>
              </a:rPr>
              <a:t> kod yerine kaynak kodu da kullanılabilir durumdadır.</a:t>
            </a:r>
          </a:p>
          <a:p>
            <a:pPr algn="just">
              <a:lnSpc>
                <a:spcPct val="120000"/>
              </a:lnSpc>
              <a:spcBef>
                <a:spcPct val="0"/>
              </a:spcBef>
            </a:pPr>
            <a:r>
              <a:rPr lang="tr-TR" sz="7200" dirty="0">
                <a:latin typeface="Calibri" panose="020F0502020204030204" pitchFamily="34" charset="0"/>
                <a:ea typeface="+mj-ea"/>
                <a:cs typeface="+mj-cs"/>
              </a:rPr>
              <a:t>Linux açık kaynak işletim sistemlerine, Windows ise kapalı kaynak (</a:t>
            </a:r>
            <a:r>
              <a:rPr lang="tr-TR" sz="7200" dirty="0" err="1">
                <a:latin typeface="Calibri" panose="020F0502020204030204" pitchFamily="34" charset="0"/>
                <a:ea typeface="+mj-ea"/>
                <a:cs typeface="+mj-cs"/>
              </a:rPr>
              <a:t>closed-source</a:t>
            </a:r>
            <a:r>
              <a:rPr lang="tr-TR" sz="7200" dirty="0">
                <a:latin typeface="Calibri" panose="020F0502020204030204" pitchFamily="34" charset="0"/>
                <a:ea typeface="+mj-ea"/>
                <a:cs typeface="+mj-cs"/>
              </a:rPr>
              <a:t>) işletim sistemlerine örnek olarak verilebilir.</a:t>
            </a:r>
          </a:p>
          <a:p>
            <a:pPr algn="just">
              <a:lnSpc>
                <a:spcPct val="120000"/>
              </a:lnSpc>
              <a:spcBef>
                <a:spcPct val="0"/>
              </a:spcBef>
            </a:pPr>
            <a:r>
              <a:rPr lang="tr-TR" sz="7200" dirty="0">
                <a:latin typeface="Calibri" panose="020F0502020204030204" pitchFamily="34" charset="0"/>
                <a:ea typeface="+mj-ea"/>
                <a:cs typeface="+mj-cs"/>
              </a:rPr>
              <a:t>Apple Mac OS X ve </a:t>
            </a:r>
            <a:r>
              <a:rPr lang="tr-TR" sz="7200" dirty="0" err="1">
                <a:latin typeface="Calibri" panose="020F0502020204030204" pitchFamily="34" charset="0"/>
                <a:ea typeface="+mj-ea"/>
                <a:cs typeface="+mj-cs"/>
              </a:rPr>
              <a:t>iOS</a:t>
            </a:r>
            <a:r>
              <a:rPr lang="tr-TR" sz="7200" dirty="0">
                <a:latin typeface="Calibri" panose="020F0502020204030204" pitchFamily="34" charset="0"/>
                <a:ea typeface="+mj-ea"/>
                <a:cs typeface="+mj-cs"/>
              </a:rPr>
              <a:t> </a:t>
            </a:r>
            <a:r>
              <a:rPr lang="tr-TR" sz="7200" dirty="0" err="1">
                <a:latin typeface="Calibri" panose="020F0502020204030204" pitchFamily="34" charset="0"/>
                <a:ea typeface="+mj-ea"/>
                <a:cs typeface="+mj-cs"/>
              </a:rPr>
              <a:t>hibrit</a:t>
            </a:r>
            <a:r>
              <a:rPr lang="tr-TR" sz="7200" dirty="0">
                <a:latin typeface="Calibri" panose="020F0502020204030204" pitchFamily="34" charset="0"/>
                <a:ea typeface="+mj-ea"/>
                <a:cs typeface="+mj-cs"/>
              </a:rPr>
              <a:t> işletim sistemleridir. Açık kaynak </a:t>
            </a:r>
            <a:r>
              <a:rPr lang="tr-TR" sz="7200" dirty="0" err="1">
                <a:latin typeface="Calibri" panose="020F0502020204030204" pitchFamily="34" charset="0"/>
                <a:ea typeface="+mj-ea"/>
                <a:cs typeface="+mj-cs"/>
              </a:rPr>
              <a:t>kernel’a</a:t>
            </a:r>
            <a:r>
              <a:rPr lang="tr-TR" sz="7200" dirty="0">
                <a:latin typeface="Calibri" panose="020F0502020204030204" pitchFamily="34" charset="0"/>
                <a:ea typeface="+mj-ea"/>
                <a:cs typeface="+mj-cs"/>
              </a:rPr>
              <a:t> (Darwin) sahiptir aynı zamanda kapalı kaynak bileşenlere de sahiptir.</a:t>
            </a:r>
          </a:p>
          <a:p>
            <a:endParaRPr lang="tr-TR" dirty="0"/>
          </a:p>
        </p:txBody>
      </p:sp>
    </p:spTree>
    <p:extLst>
      <p:ext uri="{BB962C8B-B14F-4D97-AF65-F5344CB8AC3E}">
        <p14:creationId xmlns:p14="http://schemas.microsoft.com/office/powerpoint/2010/main" val="4166075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31F76E-A1B6-4C8C-BCEC-6E4430461ECE}"/>
              </a:ext>
            </a:extLst>
          </p:cNvPr>
          <p:cNvSpPr>
            <a:spLocks noGrp="1"/>
          </p:cNvSpPr>
          <p:nvPr>
            <p:ph type="title"/>
          </p:nvPr>
        </p:nvSpPr>
        <p:spPr/>
        <p:txBody>
          <a:bodyPr/>
          <a:lstStyle/>
          <a:p>
            <a:r>
              <a:rPr lang="tr-TR" dirty="0">
                <a:latin typeface="Calibri" panose="020F0502020204030204" pitchFamily="34" charset="0"/>
              </a:rPr>
              <a:t>Açık kaynak işletim sistemleri</a:t>
            </a:r>
            <a:endParaRPr lang="tr-TR" dirty="0"/>
          </a:p>
        </p:txBody>
      </p:sp>
      <p:sp>
        <p:nvSpPr>
          <p:cNvPr id="3" name="İçerik Yer Tutucusu 2">
            <a:extLst>
              <a:ext uri="{FF2B5EF4-FFF2-40B4-BE49-F238E27FC236}">
                <a16:creationId xmlns:a16="http://schemas.microsoft.com/office/drawing/2014/main" id="{9068F0C7-87D3-44DA-AF6D-A82EE8DD74FE}"/>
              </a:ext>
            </a:extLst>
          </p:cNvPr>
          <p:cNvSpPr>
            <a:spLocks noGrp="1"/>
          </p:cNvSpPr>
          <p:nvPr>
            <p:ph idx="1"/>
          </p:nvPr>
        </p:nvSpPr>
        <p:spPr/>
        <p:txBody>
          <a:bodyPr>
            <a:normAutofit/>
          </a:bodyPr>
          <a:lstStyle/>
          <a:p>
            <a:pPr algn="just">
              <a:lnSpc>
                <a:spcPct val="120000"/>
              </a:lnSpc>
              <a:spcBef>
                <a:spcPct val="0"/>
              </a:spcBef>
            </a:pPr>
            <a:r>
              <a:rPr lang="tr-TR" sz="2000" dirty="0">
                <a:latin typeface="Calibri" panose="020F0502020204030204" pitchFamily="34" charset="0"/>
                <a:ea typeface="+mj-ea"/>
                <a:cs typeface="+mj-cs"/>
              </a:rPr>
              <a:t>Kapalı kaynak işletim sistemlerinde tersine mühendislik (</a:t>
            </a:r>
            <a:r>
              <a:rPr lang="tr-TR" sz="2000" dirty="0" err="1">
                <a:latin typeface="Calibri" panose="020F0502020204030204" pitchFamily="34" charset="0"/>
                <a:ea typeface="+mj-ea"/>
                <a:cs typeface="+mj-cs"/>
              </a:rPr>
              <a:t>reverse</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engineering</a:t>
            </a:r>
            <a:r>
              <a:rPr lang="tr-TR" sz="2000" dirty="0">
                <a:latin typeface="Calibri" panose="020F0502020204030204" pitchFamily="34" charset="0"/>
                <a:ea typeface="+mj-ea"/>
                <a:cs typeface="+mj-cs"/>
              </a:rPr>
              <a:t>) kullanılarak </a:t>
            </a:r>
            <a:r>
              <a:rPr lang="tr-TR" sz="2000" dirty="0" err="1">
                <a:latin typeface="Calibri" panose="020F0502020204030204" pitchFamily="34" charset="0"/>
                <a:ea typeface="+mj-ea"/>
                <a:cs typeface="+mj-cs"/>
              </a:rPr>
              <a:t>binary</a:t>
            </a:r>
            <a:r>
              <a:rPr lang="tr-TR" sz="2000" dirty="0">
                <a:latin typeface="Calibri" panose="020F0502020204030204" pitchFamily="34" charset="0"/>
                <a:ea typeface="+mj-ea"/>
                <a:cs typeface="+mj-cs"/>
              </a:rPr>
              <a:t> kod oluşturulabilir. </a:t>
            </a:r>
          </a:p>
          <a:p>
            <a:pPr algn="just">
              <a:lnSpc>
                <a:spcPct val="120000"/>
              </a:lnSpc>
              <a:spcBef>
                <a:spcPct val="0"/>
              </a:spcBef>
            </a:pPr>
            <a:r>
              <a:rPr lang="tr-TR" sz="2000" dirty="0">
                <a:latin typeface="Calibri" panose="020F0502020204030204" pitchFamily="34" charset="0"/>
                <a:ea typeface="+mj-ea"/>
                <a:cs typeface="+mj-cs"/>
              </a:rPr>
              <a:t>Açık kaynak işletim sistemlerinde programcılar geliştirmeye katkı sağlayabilmektedirler.</a:t>
            </a:r>
          </a:p>
          <a:p>
            <a:pPr algn="just">
              <a:lnSpc>
                <a:spcPct val="120000"/>
              </a:lnSpc>
              <a:spcBef>
                <a:spcPct val="0"/>
              </a:spcBef>
            </a:pPr>
            <a:r>
              <a:rPr lang="tr-TR" sz="2000" dirty="0">
                <a:latin typeface="Calibri" panose="020F0502020204030204" pitchFamily="34" charset="0"/>
                <a:ea typeface="+mj-ea"/>
                <a:cs typeface="+mj-cs"/>
              </a:rPr>
              <a:t>Açık kaynak, kapalı kaynağa göre daha güvenlidir. Çünkü daha çok kişi tarafından kod </a:t>
            </a:r>
            <a:r>
              <a:rPr lang="tr-TR" sz="2000" dirty="0" smtClean="0">
                <a:latin typeface="Calibri" panose="020F0502020204030204" pitchFamily="34" charset="0"/>
                <a:ea typeface="+mj-ea"/>
                <a:cs typeface="+mj-cs"/>
              </a:rPr>
              <a:t>görülmektedir ve açıklar hızla giderilebilir. </a:t>
            </a:r>
            <a:endParaRPr lang="tr-TR" sz="2000" dirty="0">
              <a:latin typeface="Calibri" panose="020F0502020204030204" pitchFamily="34" charset="0"/>
              <a:ea typeface="+mj-ea"/>
              <a:cs typeface="+mj-cs"/>
            </a:endParaRPr>
          </a:p>
          <a:p>
            <a:pPr algn="just">
              <a:lnSpc>
                <a:spcPct val="120000"/>
              </a:lnSpc>
              <a:spcBef>
                <a:spcPct val="0"/>
              </a:spcBef>
            </a:pPr>
            <a:r>
              <a:rPr lang="tr-TR" sz="2000" dirty="0">
                <a:latin typeface="Calibri" panose="020F0502020204030204" pitchFamily="34" charset="0"/>
                <a:ea typeface="+mj-ea"/>
                <a:cs typeface="+mj-cs"/>
              </a:rPr>
              <a:t>Linux, BSD Unix ve </a:t>
            </a:r>
            <a:r>
              <a:rPr lang="tr-TR" sz="2000" dirty="0" err="1">
                <a:latin typeface="Calibri" panose="020F0502020204030204" pitchFamily="34" charset="0"/>
                <a:ea typeface="+mj-ea"/>
                <a:cs typeface="+mj-cs"/>
              </a:rPr>
              <a:t>Solaris</a:t>
            </a:r>
            <a:r>
              <a:rPr lang="tr-TR" sz="2000" dirty="0">
                <a:latin typeface="Calibri" panose="020F0502020204030204" pitchFamily="34" charset="0"/>
                <a:ea typeface="+mj-ea"/>
                <a:cs typeface="+mj-cs"/>
              </a:rPr>
              <a:t> açık kaynak işletim sistemleridir.</a:t>
            </a:r>
          </a:p>
          <a:p>
            <a:endParaRPr lang="tr-TR" sz="2000" dirty="0"/>
          </a:p>
        </p:txBody>
      </p:sp>
    </p:spTree>
    <p:extLst>
      <p:ext uri="{BB962C8B-B14F-4D97-AF65-F5344CB8AC3E}">
        <p14:creationId xmlns:p14="http://schemas.microsoft.com/office/powerpoint/2010/main" val="407532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318249-082E-4FB4-A8F3-36C5A471A6DB}"/>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servisleri</a:t>
            </a:r>
          </a:p>
        </p:txBody>
      </p:sp>
      <p:sp>
        <p:nvSpPr>
          <p:cNvPr id="3" name="İçerik Yer Tutucusu 2">
            <a:extLst>
              <a:ext uri="{FF2B5EF4-FFF2-40B4-BE49-F238E27FC236}">
                <a16:creationId xmlns:a16="http://schemas.microsoft.com/office/drawing/2014/main" id="{ECFFA3C8-232C-4E1E-96EC-105B8F80DD0E}"/>
              </a:ext>
            </a:extLst>
          </p:cNvPr>
          <p:cNvSpPr>
            <a:spLocks noGrp="1"/>
          </p:cNvSpPr>
          <p:nvPr>
            <p:ph idx="1"/>
          </p:nvPr>
        </p:nvSpPr>
        <p:spPr/>
        <p:txBody>
          <a:bodyPr/>
          <a:lstStyle/>
          <a:p>
            <a:pPr algn="just"/>
            <a:r>
              <a:rPr lang="tr-TR" sz="2000" dirty="0">
                <a:latin typeface="Calibri" panose="020F0502020204030204" pitchFamily="34" charset="0"/>
                <a:ea typeface="+mj-ea"/>
                <a:cs typeface="+mj-cs"/>
              </a:rPr>
              <a:t>İşletim sistemi uygulama programlarının çalışması için ortam sağlar.</a:t>
            </a:r>
          </a:p>
          <a:p>
            <a:pPr algn="just"/>
            <a:r>
              <a:rPr lang="tr-TR" sz="2000" dirty="0">
                <a:latin typeface="Calibri" panose="020F0502020204030204" pitchFamily="34" charset="0"/>
                <a:ea typeface="+mj-ea"/>
                <a:cs typeface="+mj-cs"/>
              </a:rPr>
              <a:t>İşletim sistemleri, sağladığı servisler, </a:t>
            </a:r>
            <a:r>
              <a:rPr lang="tr-TR" sz="2000" dirty="0" smtClean="0">
                <a:latin typeface="Calibri" panose="020F0502020204030204" pitchFamily="34" charset="0"/>
                <a:ea typeface="+mj-ea"/>
                <a:cs typeface="+mj-cs"/>
              </a:rPr>
              <a:t>ara yüzler, sunduğu </a:t>
            </a:r>
            <a:r>
              <a:rPr lang="tr-TR" sz="2000" dirty="0">
                <a:latin typeface="Calibri" panose="020F0502020204030204" pitchFamily="34" charset="0"/>
                <a:ea typeface="+mj-ea"/>
                <a:cs typeface="+mj-cs"/>
              </a:rPr>
              <a:t>bileşenler ve bileşenler arasındaki ilişkilerle değerlendirilirler.</a:t>
            </a:r>
          </a:p>
          <a:p>
            <a:pPr algn="just"/>
            <a:r>
              <a:rPr lang="tr-TR" sz="2000" dirty="0">
                <a:latin typeface="Calibri" panose="020F0502020204030204" pitchFamily="34" charset="0"/>
                <a:ea typeface="+mj-ea"/>
                <a:cs typeface="+mj-cs"/>
              </a:rPr>
              <a:t>İşletim sistemleri, programcıların programları kolay bir şekilde geliştirilebilmeleri için servisleri ve bileşenleri sağlar.</a:t>
            </a:r>
          </a:p>
          <a:p>
            <a:pPr algn="just"/>
            <a:r>
              <a:rPr lang="tr-TR" sz="2000" dirty="0">
                <a:latin typeface="Calibri" panose="020F0502020204030204" pitchFamily="34" charset="0"/>
                <a:ea typeface="+mj-ea"/>
                <a:cs typeface="+mj-cs"/>
              </a:rPr>
              <a:t>İşletim sistemlerinin sağladığı servisler farklılık gösterir.</a:t>
            </a:r>
          </a:p>
          <a:p>
            <a:endParaRPr lang="tr-TR" dirty="0"/>
          </a:p>
        </p:txBody>
      </p:sp>
    </p:spTree>
    <p:extLst>
      <p:ext uri="{BB962C8B-B14F-4D97-AF65-F5344CB8AC3E}">
        <p14:creationId xmlns:p14="http://schemas.microsoft.com/office/powerpoint/2010/main" val="98838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197C37-745C-4701-8645-F75CB6B12D65}"/>
              </a:ext>
            </a:extLst>
          </p:cNvPr>
          <p:cNvSpPr>
            <a:spLocks noGrp="1"/>
          </p:cNvSpPr>
          <p:nvPr>
            <p:ph type="title"/>
          </p:nvPr>
        </p:nvSpPr>
        <p:spPr/>
        <p:txBody>
          <a:bodyPr/>
          <a:lstStyle/>
          <a:p>
            <a:r>
              <a:rPr lang="tr-TR" dirty="0">
                <a:latin typeface="Calibri" panose="020F0502020204030204" pitchFamily="34" charset="0"/>
              </a:rPr>
              <a:t>Depolama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yönetimi</a:t>
            </a:r>
          </a:p>
        </p:txBody>
      </p:sp>
      <p:sp>
        <p:nvSpPr>
          <p:cNvPr id="3" name="İçerik Yer Tutucusu 2">
            <a:extLst>
              <a:ext uri="{FF2B5EF4-FFF2-40B4-BE49-F238E27FC236}">
                <a16:creationId xmlns:a16="http://schemas.microsoft.com/office/drawing/2014/main" id="{00E07A33-1DD2-48F7-91DA-536FE5D9231B}"/>
              </a:ext>
            </a:extLst>
          </p:cNvPr>
          <p:cNvSpPr>
            <a:spLocks noGrp="1"/>
          </p:cNvSpPr>
          <p:nvPr>
            <p:ph idx="1"/>
          </p:nvPr>
        </p:nvSpPr>
        <p:spPr/>
        <p:txBody>
          <a:bodyPr>
            <a:normAutofit fontScale="55000" lnSpcReduction="20000"/>
          </a:bodyPr>
          <a:lstStyle/>
          <a:p>
            <a:pPr marL="0" indent="0" algn="just">
              <a:buNone/>
            </a:pPr>
            <a:r>
              <a:rPr lang="tr-TR" sz="3900" dirty="0">
                <a:latin typeface="Calibri" panose="020F0502020204030204" pitchFamily="34" charset="0"/>
                <a:ea typeface="+mj-ea"/>
                <a:cs typeface="+mj-cs"/>
              </a:rPr>
              <a:t>Dosya sistemi yönetimi</a:t>
            </a:r>
          </a:p>
          <a:p>
            <a:pPr algn="just"/>
            <a:r>
              <a:rPr lang="tr-TR" sz="3900" dirty="0">
                <a:latin typeface="Calibri" panose="020F0502020204030204" pitchFamily="34" charset="0"/>
                <a:ea typeface="+mj-ea"/>
                <a:cs typeface="+mj-cs"/>
              </a:rPr>
              <a:t>Her depolama birimi, hız, kapasite, veri aktarım oranı ve erişim yöntemi gibi farklı özelliklere sahiptir.</a:t>
            </a:r>
          </a:p>
          <a:p>
            <a:pPr algn="just"/>
            <a:r>
              <a:rPr lang="tr-TR" sz="3900" dirty="0">
                <a:latin typeface="Calibri" panose="020F0502020204030204" pitchFamily="34" charset="0"/>
                <a:ea typeface="+mj-ea"/>
                <a:cs typeface="+mj-cs"/>
              </a:rPr>
              <a:t>İşletim sistemi, depolama biriminin özelliklerini soyutlamak için mantıksal depolama birimi olarak file (dosya) tanımlar.</a:t>
            </a:r>
          </a:p>
          <a:p>
            <a:pPr algn="just"/>
            <a:r>
              <a:rPr lang="tr-TR" sz="3900" dirty="0">
                <a:latin typeface="Calibri" panose="020F0502020204030204" pitchFamily="34" charset="0"/>
                <a:ea typeface="+mj-ea"/>
                <a:cs typeface="+mj-cs"/>
              </a:rPr>
              <a:t>Dosyalar, sayısal, alfabetik, alfa nümerik veya </a:t>
            </a:r>
            <a:r>
              <a:rPr lang="tr-TR" sz="3900" dirty="0" err="1">
                <a:latin typeface="Calibri" panose="020F0502020204030204" pitchFamily="34" charset="0"/>
                <a:ea typeface="+mj-ea"/>
                <a:cs typeface="+mj-cs"/>
              </a:rPr>
              <a:t>binary</a:t>
            </a:r>
            <a:r>
              <a:rPr lang="tr-TR" sz="3900" dirty="0">
                <a:latin typeface="Calibri" panose="020F0502020204030204" pitchFamily="34" charset="0"/>
                <a:ea typeface="+mj-ea"/>
                <a:cs typeface="+mj-cs"/>
              </a:rPr>
              <a:t> veri bulundurabilir.</a:t>
            </a:r>
          </a:p>
          <a:p>
            <a:pPr algn="just"/>
            <a:r>
              <a:rPr lang="tr-TR" sz="3900" dirty="0">
                <a:latin typeface="Calibri" panose="020F0502020204030204" pitchFamily="34" charset="0"/>
                <a:ea typeface="+mj-ea"/>
                <a:cs typeface="+mj-cs"/>
              </a:rPr>
              <a:t>Dosyaya birden fazla kullanıcı erişebilir. Her kullanıcı için erişim denetiminin (okuma, yazma, ekleme) yapılması gereklidir.</a:t>
            </a:r>
          </a:p>
          <a:p>
            <a:pPr algn="just"/>
            <a:r>
              <a:rPr lang="tr-TR" sz="3900" dirty="0">
                <a:latin typeface="Calibri" panose="020F0502020204030204" pitchFamily="34" charset="0"/>
                <a:ea typeface="+mj-ea"/>
                <a:cs typeface="+mj-cs"/>
              </a:rPr>
              <a:t>İşletim sistemi dosya yönetiminde aşağıdaki işlerden sorumludur:</a:t>
            </a:r>
          </a:p>
          <a:p>
            <a:pPr lvl="1" algn="just"/>
            <a:r>
              <a:rPr lang="tr-TR" sz="3500" dirty="0">
                <a:latin typeface="Calibri" panose="020F0502020204030204" pitchFamily="34" charset="0"/>
                <a:ea typeface="+mj-ea"/>
                <a:cs typeface="+mj-cs"/>
              </a:rPr>
              <a:t>Dosya oluşturma ve silme,</a:t>
            </a:r>
          </a:p>
          <a:p>
            <a:pPr lvl="1" algn="just"/>
            <a:r>
              <a:rPr lang="tr-TR" sz="3500" dirty="0">
                <a:latin typeface="Calibri" panose="020F0502020204030204" pitchFamily="34" charset="0"/>
                <a:ea typeface="+mj-ea"/>
                <a:cs typeface="+mj-cs"/>
              </a:rPr>
              <a:t>Dizin oluşturma ve silme,</a:t>
            </a:r>
          </a:p>
          <a:p>
            <a:pPr lvl="1" algn="just"/>
            <a:r>
              <a:rPr lang="tr-TR" sz="3500" dirty="0">
                <a:latin typeface="Calibri" panose="020F0502020204030204" pitchFamily="34" charset="0"/>
                <a:ea typeface="+mj-ea"/>
                <a:cs typeface="+mj-cs"/>
              </a:rPr>
              <a:t>Dosya ve dizin yönetimi işlemleri.</a:t>
            </a:r>
          </a:p>
          <a:p>
            <a:endParaRPr lang="tr-TR" dirty="0"/>
          </a:p>
        </p:txBody>
      </p:sp>
    </p:spTree>
    <p:extLst>
      <p:ext uri="{BB962C8B-B14F-4D97-AF65-F5344CB8AC3E}">
        <p14:creationId xmlns:p14="http://schemas.microsoft.com/office/powerpoint/2010/main" val="2525250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C223-8D12-456C-84AA-22F4D9D5C20A}"/>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servisleri</a:t>
            </a:r>
            <a:endParaRPr lang="tr-TR" dirty="0"/>
          </a:p>
        </p:txBody>
      </p:sp>
      <p:sp>
        <p:nvSpPr>
          <p:cNvPr id="3" name="İçerik Yer Tutucusu 2">
            <a:extLst>
              <a:ext uri="{FF2B5EF4-FFF2-40B4-BE49-F238E27FC236}">
                <a16:creationId xmlns:a16="http://schemas.microsoft.com/office/drawing/2014/main" id="{4B25CDF3-2AD0-4995-ADFE-BF20A7896C02}"/>
              </a:ext>
            </a:extLst>
          </p:cNvPr>
          <p:cNvSpPr>
            <a:spLocks noGrp="1"/>
          </p:cNvSpPr>
          <p:nvPr>
            <p:ph idx="1"/>
          </p:nvPr>
        </p:nvSpPr>
        <p:spPr/>
        <p:txBody>
          <a:bodyPr/>
          <a:lstStyle/>
          <a:p>
            <a:r>
              <a:rPr lang="tr-TR" sz="2000" dirty="0">
                <a:latin typeface="Calibri" panose="020F0502020204030204" pitchFamily="34" charset="0"/>
                <a:ea typeface="+mj-ea"/>
                <a:cs typeface="+mj-cs"/>
              </a:rPr>
              <a:t>İşletim sistemleri, ortak servislerle birlikte kendine özgü servislere de sahiptir.</a:t>
            </a:r>
          </a:p>
          <a:p>
            <a:endParaRPr lang="tr-TR" dirty="0"/>
          </a:p>
        </p:txBody>
      </p:sp>
      <p:pic>
        <p:nvPicPr>
          <p:cNvPr id="5" name="Resim 4">
            <a:extLst>
              <a:ext uri="{FF2B5EF4-FFF2-40B4-BE49-F238E27FC236}">
                <a16:creationId xmlns:a16="http://schemas.microsoft.com/office/drawing/2014/main" id="{BC2F1DCE-C38D-42C1-807D-27EE4B37CBFC}"/>
              </a:ext>
            </a:extLst>
          </p:cNvPr>
          <p:cNvPicPr>
            <a:picLocks noChangeAspect="1"/>
          </p:cNvPicPr>
          <p:nvPr/>
        </p:nvPicPr>
        <p:blipFill>
          <a:blip r:embed="rId2"/>
          <a:stretch>
            <a:fillRect/>
          </a:stretch>
        </p:blipFill>
        <p:spPr>
          <a:xfrm>
            <a:off x="2354752" y="2899845"/>
            <a:ext cx="6264998" cy="3204927"/>
          </a:xfrm>
          <a:prstGeom prst="rect">
            <a:avLst/>
          </a:prstGeom>
        </p:spPr>
      </p:pic>
    </p:spTree>
    <p:extLst>
      <p:ext uri="{BB962C8B-B14F-4D97-AF65-F5344CB8AC3E}">
        <p14:creationId xmlns:p14="http://schemas.microsoft.com/office/powerpoint/2010/main" val="3374922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C294DB-1D82-407F-8EC5-354EFED46CD1}"/>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servisleri</a:t>
            </a:r>
            <a:endParaRPr lang="tr-TR" dirty="0"/>
          </a:p>
        </p:txBody>
      </p:sp>
      <p:sp>
        <p:nvSpPr>
          <p:cNvPr id="3" name="İçerik Yer Tutucusu 2">
            <a:extLst>
              <a:ext uri="{FF2B5EF4-FFF2-40B4-BE49-F238E27FC236}">
                <a16:creationId xmlns:a16="http://schemas.microsoft.com/office/drawing/2014/main" id="{84E21701-8357-468A-8355-EA8E9D2144B0}"/>
              </a:ext>
            </a:extLst>
          </p:cNvPr>
          <p:cNvSpPr>
            <a:spLocks noGrp="1"/>
          </p:cNvSpPr>
          <p:nvPr>
            <p:ph idx="1"/>
          </p:nvPr>
        </p:nvSpPr>
        <p:spPr/>
        <p:txBody>
          <a:bodyPr/>
          <a:lstStyle/>
          <a:p>
            <a:pPr marL="0" indent="0" algn="just">
              <a:buNone/>
            </a:pPr>
            <a:r>
              <a:rPr lang="tr-TR" sz="2000" dirty="0">
                <a:latin typeface="Calibri" panose="020F0502020204030204" pitchFamily="34" charset="0"/>
                <a:ea typeface="+mj-ea"/>
                <a:cs typeface="+mj-cs"/>
              </a:rPr>
              <a:t>Kullanıcıya yardımcı olmak için sağlanan fonksiyonlar:</a:t>
            </a:r>
          </a:p>
          <a:p>
            <a:pPr algn="just"/>
            <a:endParaRPr lang="tr-TR" dirty="0">
              <a:latin typeface="Calibri" panose="020F0502020204030204" pitchFamily="34" charset="0"/>
              <a:ea typeface="+mj-ea"/>
              <a:cs typeface="+mj-cs"/>
            </a:endParaRPr>
          </a:p>
          <a:p>
            <a:pPr algn="just"/>
            <a:r>
              <a:rPr lang="tr-TR" dirty="0">
                <a:latin typeface="Calibri" panose="020F0502020204030204" pitchFamily="34" charset="0"/>
                <a:ea typeface="+mj-ea"/>
                <a:cs typeface="+mj-cs"/>
              </a:rPr>
              <a:t>Kullanıcı </a:t>
            </a:r>
            <a:r>
              <a:rPr lang="tr-TR" dirty="0" err="1">
                <a:latin typeface="Calibri" panose="020F0502020204030204" pitchFamily="34" charset="0"/>
                <a:ea typeface="+mj-ea"/>
                <a:cs typeface="+mj-cs"/>
              </a:rPr>
              <a:t>arayüzü</a:t>
            </a:r>
            <a:r>
              <a:rPr lang="tr-TR" dirty="0">
                <a:latin typeface="Calibri" panose="020F0502020204030204" pitchFamily="34" charset="0"/>
                <a:ea typeface="+mj-ea"/>
                <a:cs typeface="+mj-cs"/>
              </a:rPr>
              <a:t>: Tüm işletim sistemleri kullanıcı </a:t>
            </a:r>
            <a:r>
              <a:rPr lang="tr-TR" dirty="0" err="1">
                <a:latin typeface="Calibri" panose="020F0502020204030204" pitchFamily="34" charset="0"/>
                <a:ea typeface="+mj-ea"/>
                <a:cs typeface="+mj-cs"/>
              </a:rPr>
              <a:t>arayüzüne</a:t>
            </a:r>
            <a:r>
              <a:rPr lang="tr-TR" dirty="0">
                <a:latin typeface="Calibri" panose="020F0502020204030204" pitchFamily="34" charset="0"/>
                <a:ea typeface="+mj-ea"/>
                <a:cs typeface="+mj-cs"/>
              </a:rPr>
              <a:t> sahiptir. Komut satırı </a:t>
            </a:r>
            <a:r>
              <a:rPr lang="tr-TR" dirty="0" err="1">
                <a:latin typeface="Calibri" panose="020F0502020204030204" pitchFamily="34" charset="0"/>
                <a:ea typeface="+mj-ea"/>
                <a:cs typeface="+mj-cs"/>
              </a:rPr>
              <a:t>arayüzü</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command-line</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interface</a:t>
            </a:r>
            <a:r>
              <a:rPr lang="tr-TR" dirty="0">
                <a:latin typeface="Calibri" panose="020F0502020204030204" pitchFamily="34" charset="0"/>
                <a:ea typeface="+mj-ea"/>
                <a:cs typeface="+mj-cs"/>
              </a:rPr>
              <a:t> -CLI), metin komutları alır. </a:t>
            </a:r>
            <a:r>
              <a:rPr lang="tr-TR" dirty="0" err="1">
                <a:latin typeface="Calibri" panose="020F0502020204030204" pitchFamily="34" charset="0"/>
                <a:ea typeface="+mj-ea"/>
                <a:cs typeface="+mj-cs"/>
              </a:rPr>
              <a:t>Batch</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arayüzü</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batch</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interface</a:t>
            </a:r>
            <a:r>
              <a:rPr lang="tr-TR" dirty="0">
                <a:latin typeface="Calibri" panose="020F0502020204030204" pitchFamily="34" charset="0"/>
                <a:ea typeface="+mj-ea"/>
                <a:cs typeface="+mj-cs"/>
              </a:rPr>
              <a:t>), komutlar dosya içerisinde sağlanır. Grafik kullanıcı </a:t>
            </a:r>
            <a:r>
              <a:rPr lang="tr-TR" dirty="0" err="1">
                <a:latin typeface="Calibri" panose="020F0502020204030204" pitchFamily="34" charset="0"/>
                <a:ea typeface="+mj-ea"/>
                <a:cs typeface="+mj-cs"/>
              </a:rPr>
              <a:t>arayüzü</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graphical</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user</a:t>
            </a:r>
            <a:r>
              <a:rPr lang="tr-TR" dirty="0">
                <a:latin typeface="Calibri" panose="020F0502020204030204" pitchFamily="34" charset="0"/>
                <a:ea typeface="+mj-ea"/>
                <a:cs typeface="+mj-cs"/>
              </a:rPr>
              <a:t> </a:t>
            </a:r>
            <a:r>
              <a:rPr lang="tr-TR" dirty="0" err="1">
                <a:latin typeface="Calibri" panose="020F0502020204030204" pitchFamily="34" charset="0"/>
                <a:ea typeface="+mj-ea"/>
                <a:cs typeface="+mj-cs"/>
              </a:rPr>
              <a:t>interface</a:t>
            </a:r>
            <a:r>
              <a:rPr lang="tr-TR" dirty="0">
                <a:latin typeface="Calibri" panose="020F0502020204030204" pitchFamily="34" charset="0"/>
                <a:ea typeface="+mj-ea"/>
                <a:cs typeface="+mj-cs"/>
              </a:rPr>
              <a:t> -GUI), en esnek ve yaygın kullanılandır.</a:t>
            </a:r>
          </a:p>
          <a:p>
            <a:pPr algn="just"/>
            <a:endParaRPr lang="tr-TR" dirty="0"/>
          </a:p>
        </p:txBody>
      </p:sp>
    </p:spTree>
    <p:extLst>
      <p:ext uri="{BB962C8B-B14F-4D97-AF65-F5344CB8AC3E}">
        <p14:creationId xmlns:p14="http://schemas.microsoft.com/office/powerpoint/2010/main" val="3671188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C3228-3E0C-4ABA-AE4D-0B00F22CE6D3}"/>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servisleri</a:t>
            </a:r>
            <a:endParaRPr lang="tr-TR" dirty="0"/>
          </a:p>
        </p:txBody>
      </p:sp>
      <p:sp>
        <p:nvSpPr>
          <p:cNvPr id="3" name="İçerik Yer Tutucusu 2">
            <a:extLst>
              <a:ext uri="{FF2B5EF4-FFF2-40B4-BE49-F238E27FC236}">
                <a16:creationId xmlns:a16="http://schemas.microsoft.com/office/drawing/2014/main" id="{7307D5B2-B025-432A-AEBE-034D7F568E60}"/>
              </a:ext>
            </a:extLst>
          </p:cNvPr>
          <p:cNvSpPr>
            <a:spLocks noGrp="1"/>
          </p:cNvSpPr>
          <p:nvPr>
            <p:ph idx="1"/>
          </p:nvPr>
        </p:nvSpPr>
        <p:spPr/>
        <p:txBody>
          <a:bodyPr/>
          <a:lstStyle/>
          <a:p>
            <a:pPr marL="0" indent="0">
              <a:buNone/>
            </a:pPr>
            <a:r>
              <a:rPr lang="tr-TR" sz="2000" dirty="0">
                <a:latin typeface="Calibri" panose="020F0502020204030204" pitchFamily="34" charset="0"/>
                <a:ea typeface="+mj-ea"/>
                <a:cs typeface="+mj-cs"/>
              </a:rPr>
              <a:t>Kullanıcıya yardımcı olmak için sağlanan fonksiyonlar:</a:t>
            </a:r>
          </a:p>
          <a:p>
            <a:pPr algn="just"/>
            <a:r>
              <a:rPr lang="tr-TR" sz="2000" dirty="0">
                <a:latin typeface="Calibri" panose="020F0502020204030204" pitchFamily="34" charset="0"/>
                <a:ea typeface="+mj-ea"/>
                <a:cs typeface="+mj-cs"/>
              </a:rPr>
              <a:t>Program çalıştırma: Sistem bir programı hafızaya yükleme, çalıştırma ve sonlandırma(hatalı veya hatasız) işlemlerini yapar.</a:t>
            </a:r>
          </a:p>
          <a:p>
            <a:pPr algn="just"/>
            <a:r>
              <a:rPr lang="tr-TR" sz="2000" dirty="0">
                <a:latin typeface="Calibri" panose="020F0502020204030204" pitchFamily="34" charset="0"/>
                <a:ea typeface="+mj-ea"/>
                <a:cs typeface="+mj-cs"/>
              </a:rPr>
              <a:t>I/O işlemleri: Programlar I/O cihazlarına ihtiyaç duyabilirler. Kullanıcılar koruma ve etkinlik için doğrudan I/O cihazlarını kullanamazlar. İşletim sistemleri, I/O cihazları için gerekli işlevleri sağlarlar.</a:t>
            </a:r>
          </a:p>
          <a:p>
            <a:pPr algn="just"/>
            <a:r>
              <a:rPr lang="tr-TR" sz="2000" dirty="0">
                <a:latin typeface="Calibri" panose="020F0502020204030204" pitchFamily="34" charset="0"/>
                <a:ea typeface="+mj-ea"/>
                <a:cs typeface="+mj-cs"/>
              </a:rPr>
              <a:t>Dosya sistemi işlemi: Programlar dosyalara veya dizinlere erişim, okuma ve yazma yapmak isteyebilirler. İşletim sistemleri dosya erişimlerini düzenleyen işlevleri sağlarlar.</a:t>
            </a:r>
          </a:p>
          <a:p>
            <a:pPr algn="just"/>
            <a:endParaRPr lang="tr-TR" dirty="0"/>
          </a:p>
        </p:txBody>
      </p:sp>
    </p:spTree>
    <p:extLst>
      <p:ext uri="{BB962C8B-B14F-4D97-AF65-F5344CB8AC3E}">
        <p14:creationId xmlns:p14="http://schemas.microsoft.com/office/powerpoint/2010/main" val="368509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AE666D-6834-4071-B7E5-A01509126536}"/>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servisleri</a:t>
            </a:r>
            <a:endParaRPr lang="tr-TR" dirty="0"/>
          </a:p>
        </p:txBody>
      </p:sp>
      <p:sp>
        <p:nvSpPr>
          <p:cNvPr id="3" name="İçerik Yer Tutucusu 2">
            <a:extLst>
              <a:ext uri="{FF2B5EF4-FFF2-40B4-BE49-F238E27FC236}">
                <a16:creationId xmlns:a16="http://schemas.microsoft.com/office/drawing/2014/main" id="{DFA7387C-A331-4DD7-9E99-FAA0C5858AAE}"/>
              </a:ext>
            </a:extLst>
          </p:cNvPr>
          <p:cNvSpPr>
            <a:spLocks noGrp="1"/>
          </p:cNvSpPr>
          <p:nvPr>
            <p:ph idx="1"/>
          </p:nvPr>
        </p:nvSpPr>
        <p:spPr/>
        <p:txBody>
          <a:bodyPr/>
          <a:lstStyle/>
          <a:p>
            <a:r>
              <a:rPr lang="tr-TR" sz="2400" dirty="0">
                <a:latin typeface="Calibri" panose="020F0502020204030204" pitchFamily="34" charset="0"/>
                <a:ea typeface="+mj-ea"/>
                <a:cs typeface="+mj-cs"/>
              </a:rPr>
              <a:t>Kullanıcıya yardımcı olmak için sağlanan fonksiyonlar:</a:t>
            </a:r>
          </a:p>
          <a:p>
            <a:pPr algn="l"/>
            <a:endParaRPr lang="tr-TR" sz="1800" b="0" i="0" u="none" strike="noStrike" baseline="0" dirty="0">
              <a:solidFill>
                <a:srgbClr val="000000"/>
              </a:solidFill>
              <a:latin typeface="Calibri" panose="020F0502020204030204" pitchFamily="34" charset="0"/>
            </a:endParaRPr>
          </a:p>
          <a:p>
            <a:pPr algn="just"/>
            <a:r>
              <a:rPr lang="tr-TR" sz="2000" dirty="0">
                <a:latin typeface="Calibri" panose="020F0502020204030204" pitchFamily="34" charset="0"/>
                <a:ea typeface="+mj-ea"/>
                <a:cs typeface="+mj-cs"/>
              </a:rPr>
              <a:t>İletişim: Bir </a:t>
            </a:r>
            <a:r>
              <a:rPr lang="tr-TR" sz="2000" dirty="0" err="1">
                <a:latin typeface="Calibri" panose="020F0502020204030204" pitchFamily="34" charset="0"/>
                <a:ea typeface="+mj-ea"/>
                <a:cs typeface="+mj-cs"/>
              </a:rPr>
              <a:t>process</a:t>
            </a:r>
            <a:r>
              <a:rPr lang="tr-TR" sz="2000" dirty="0">
                <a:latin typeface="Calibri" panose="020F0502020204030204" pitchFamily="34" charset="0"/>
                <a:ea typeface="+mj-ea"/>
                <a:cs typeface="+mj-cs"/>
              </a:rPr>
              <a:t> başka bir </a:t>
            </a:r>
            <a:r>
              <a:rPr lang="tr-TR" sz="2000" dirty="0" err="1">
                <a:latin typeface="Calibri" panose="020F0502020204030204" pitchFamily="34" charset="0"/>
                <a:ea typeface="+mj-ea"/>
                <a:cs typeface="+mj-cs"/>
              </a:rPr>
              <a:t>process’le</a:t>
            </a:r>
            <a:r>
              <a:rPr lang="tr-TR" sz="2000" dirty="0">
                <a:latin typeface="Calibri" panose="020F0502020204030204" pitchFamily="34" charset="0"/>
                <a:ea typeface="+mj-ea"/>
                <a:cs typeface="+mj-cs"/>
              </a:rPr>
              <a:t> haberleşmeye ihtiyaç duyabilir. Bu aynı bilgisayardaki </a:t>
            </a:r>
            <a:r>
              <a:rPr lang="tr-TR" sz="2000" dirty="0" err="1">
                <a:latin typeface="Calibri" panose="020F0502020204030204" pitchFamily="34" charset="0"/>
                <a:ea typeface="+mj-ea"/>
                <a:cs typeface="+mj-cs"/>
              </a:rPr>
              <a:t>process’ler</a:t>
            </a:r>
            <a:r>
              <a:rPr lang="tr-TR" sz="2000" dirty="0">
                <a:latin typeface="Calibri" panose="020F0502020204030204" pitchFamily="34" charset="0"/>
                <a:ea typeface="+mj-ea"/>
                <a:cs typeface="+mj-cs"/>
              </a:rPr>
              <a:t> arasında veya ağdaki bilgisayarlardaki </a:t>
            </a:r>
            <a:r>
              <a:rPr lang="tr-TR" sz="2000" dirty="0" err="1">
                <a:latin typeface="Calibri" panose="020F0502020204030204" pitchFamily="34" charset="0"/>
                <a:ea typeface="+mj-ea"/>
                <a:cs typeface="+mj-cs"/>
              </a:rPr>
              <a:t>process’ler</a:t>
            </a:r>
            <a:r>
              <a:rPr lang="tr-TR" sz="2000" dirty="0">
                <a:latin typeface="Calibri" panose="020F0502020204030204" pitchFamily="34" charset="0"/>
                <a:ea typeface="+mj-ea"/>
                <a:cs typeface="+mj-cs"/>
              </a:rPr>
              <a:t> arasında olabilir. İletişim paylaşılmış hafıza (</a:t>
            </a:r>
            <a:r>
              <a:rPr lang="tr-TR" sz="2000" dirty="0" err="1">
                <a:latin typeface="Calibri" panose="020F0502020204030204" pitchFamily="34" charset="0"/>
                <a:ea typeface="+mj-ea"/>
                <a:cs typeface="+mj-cs"/>
              </a:rPr>
              <a:t>shared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memory</a:t>
            </a:r>
            <a:r>
              <a:rPr lang="tr-TR" sz="2000" dirty="0">
                <a:latin typeface="Calibri" panose="020F0502020204030204" pitchFamily="34" charset="0"/>
                <a:ea typeface="+mj-ea"/>
                <a:cs typeface="+mj-cs"/>
              </a:rPr>
              <a:t>) alanlarında mesaj göndererek yapılabilir.</a:t>
            </a:r>
          </a:p>
          <a:p>
            <a:pPr algn="just"/>
            <a:r>
              <a:rPr lang="tr-TR" sz="2000" dirty="0">
                <a:latin typeface="Calibri" panose="020F0502020204030204" pitchFamily="34" charset="0"/>
                <a:ea typeface="+mj-ea"/>
                <a:cs typeface="+mj-cs"/>
              </a:rPr>
              <a:t>Hata denetimi: İşletim sistemi oluşan hataları sürekli izlemek, raporlamak ve mümkünse düzeltmek zorundadır. </a:t>
            </a:r>
          </a:p>
          <a:p>
            <a:endParaRPr lang="tr-TR" sz="2400" dirty="0">
              <a:latin typeface="Calibri" panose="020F0502020204030204" pitchFamily="34" charset="0"/>
              <a:ea typeface="+mj-ea"/>
              <a:cs typeface="+mj-cs"/>
            </a:endParaRPr>
          </a:p>
          <a:p>
            <a:endParaRPr lang="tr-TR" dirty="0"/>
          </a:p>
        </p:txBody>
      </p:sp>
    </p:spTree>
    <p:extLst>
      <p:ext uri="{BB962C8B-B14F-4D97-AF65-F5344CB8AC3E}">
        <p14:creationId xmlns:p14="http://schemas.microsoft.com/office/powerpoint/2010/main" val="2742609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B665C-6B3D-4E9E-B256-7D72B96A8CAB}"/>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servisleri</a:t>
            </a:r>
            <a:endParaRPr lang="tr-TR" dirty="0"/>
          </a:p>
        </p:txBody>
      </p:sp>
      <p:sp>
        <p:nvSpPr>
          <p:cNvPr id="3" name="İçerik Yer Tutucusu 2">
            <a:extLst>
              <a:ext uri="{FF2B5EF4-FFF2-40B4-BE49-F238E27FC236}">
                <a16:creationId xmlns:a16="http://schemas.microsoft.com/office/drawing/2014/main" id="{D289A76C-F5B3-4753-907D-C8FB026DCDC6}"/>
              </a:ext>
            </a:extLst>
          </p:cNvPr>
          <p:cNvSpPr>
            <a:spLocks noGrp="1"/>
          </p:cNvSpPr>
          <p:nvPr>
            <p:ph idx="1"/>
          </p:nvPr>
        </p:nvSpPr>
        <p:spPr/>
        <p:txBody>
          <a:bodyPr/>
          <a:lstStyle/>
          <a:p>
            <a:pPr marL="0" indent="0">
              <a:buNone/>
            </a:pPr>
            <a:r>
              <a:rPr lang="tr-TR" sz="2000" dirty="0">
                <a:latin typeface="Calibri" panose="020F0502020204030204" pitchFamily="34" charset="0"/>
                <a:ea typeface="+mj-ea"/>
                <a:cs typeface="+mj-cs"/>
              </a:rPr>
              <a:t>Sistemin etkin çalışması için kullanılan fonksiyonlar:</a:t>
            </a:r>
          </a:p>
          <a:p>
            <a:pPr algn="just"/>
            <a:r>
              <a:rPr lang="tr-TR" sz="2000" dirty="0">
                <a:latin typeface="Calibri" panose="020F0502020204030204" pitchFamily="34" charset="0"/>
                <a:ea typeface="+mj-ea"/>
                <a:cs typeface="+mj-cs"/>
              </a:rPr>
              <a:t>Kaynak tahsisi: Çok sayıda kullanıcı veya iş aynı anda çalışır ve kaynakların bunlara tahsis edilmesi gereklidir. Bu kaynaklar, CPU time, hafıza, dosya, I/O cihazları olabilir. </a:t>
            </a:r>
          </a:p>
          <a:p>
            <a:pPr algn="just"/>
            <a:r>
              <a:rPr lang="tr-TR" sz="2000" dirty="0">
                <a:latin typeface="Calibri" panose="020F0502020204030204" pitchFamily="34" charset="0"/>
                <a:ea typeface="+mj-ea"/>
                <a:cs typeface="+mj-cs"/>
              </a:rPr>
              <a:t>Hesap oluşturma: İşletim sistemi, kaynakların kullanımını kullanıcı bazında tutabilir. Bu ücretlendirme veya istatistiksel çalışma için gerekli olabilir. </a:t>
            </a:r>
          </a:p>
          <a:p>
            <a:pPr algn="just"/>
            <a:r>
              <a:rPr lang="tr-TR" sz="2000" dirty="0">
                <a:latin typeface="Calibri" panose="020F0502020204030204" pitchFamily="34" charset="0"/>
                <a:ea typeface="+mj-ea"/>
                <a:cs typeface="+mj-cs"/>
              </a:rPr>
              <a:t>Koruma ve güvenlik: Sistem kaynaklarına kullanıcıların erişimi denetlenir ve kullanıcı bazında yetkilendirilir. </a:t>
            </a:r>
          </a:p>
          <a:p>
            <a:endParaRPr lang="tr-TR" dirty="0"/>
          </a:p>
        </p:txBody>
      </p:sp>
    </p:spTree>
    <p:extLst>
      <p:ext uri="{BB962C8B-B14F-4D97-AF65-F5344CB8AC3E}">
        <p14:creationId xmlns:p14="http://schemas.microsoft.com/office/powerpoint/2010/main" val="653297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471B12-4D09-4C5D-B5C7-5C65B7B1C206}"/>
              </a:ext>
            </a:extLst>
          </p:cNvPr>
          <p:cNvSpPr>
            <a:spLocks noGrp="1"/>
          </p:cNvSpPr>
          <p:nvPr>
            <p:ph type="title"/>
          </p:nvPr>
        </p:nvSpPr>
        <p:spPr/>
        <p:txBody>
          <a:bodyPr/>
          <a:lstStyle/>
          <a:p>
            <a:r>
              <a:rPr lang="tr-TR" dirty="0">
                <a:latin typeface="Calibri" panose="020F0502020204030204" pitchFamily="34" charset="0"/>
              </a:rPr>
              <a:t>Kullanıcı ve işletim sistemi </a:t>
            </a:r>
            <a:r>
              <a:rPr lang="tr-TR" dirty="0" err="1">
                <a:latin typeface="Calibri" panose="020F0502020204030204" pitchFamily="34" charset="0"/>
              </a:rPr>
              <a:t>arayüzü</a:t>
            </a:r>
            <a:endParaRPr lang="tr-TR" dirty="0">
              <a:latin typeface="Calibri" panose="020F0502020204030204" pitchFamily="34" charset="0"/>
            </a:endParaRPr>
          </a:p>
        </p:txBody>
      </p:sp>
      <p:sp>
        <p:nvSpPr>
          <p:cNvPr id="3" name="İçerik Yer Tutucusu 2">
            <a:extLst>
              <a:ext uri="{FF2B5EF4-FFF2-40B4-BE49-F238E27FC236}">
                <a16:creationId xmlns:a16="http://schemas.microsoft.com/office/drawing/2014/main" id="{F9039803-4572-42C1-AFED-54E7D031E15D}"/>
              </a:ext>
            </a:extLst>
          </p:cNvPr>
          <p:cNvSpPr>
            <a:spLocks noGrp="1"/>
          </p:cNvSpPr>
          <p:nvPr>
            <p:ph idx="1"/>
          </p:nvPr>
        </p:nvSpPr>
        <p:spPr/>
        <p:txBody>
          <a:bodyPr/>
          <a:lstStyle/>
          <a:p>
            <a:pPr marL="0" indent="0" algn="just">
              <a:buNone/>
            </a:pPr>
            <a:r>
              <a:rPr lang="tr-TR" sz="2000" dirty="0">
                <a:latin typeface="Calibri" panose="020F0502020204030204" pitchFamily="34" charset="0"/>
                <a:ea typeface="+mj-ea"/>
                <a:cs typeface="+mj-cs"/>
              </a:rPr>
              <a:t>İşletim sistemleri, kullanıcılara iki farklı </a:t>
            </a:r>
            <a:r>
              <a:rPr lang="tr-TR" sz="2000" dirty="0" err="1">
                <a:latin typeface="Calibri" panose="020F0502020204030204" pitchFamily="34" charset="0"/>
                <a:ea typeface="+mj-ea"/>
                <a:cs typeface="+mj-cs"/>
              </a:rPr>
              <a:t>arayüz</a:t>
            </a:r>
            <a:r>
              <a:rPr lang="tr-TR" sz="2000" dirty="0">
                <a:latin typeface="Calibri" panose="020F0502020204030204" pitchFamily="34" charset="0"/>
                <a:ea typeface="+mj-ea"/>
                <a:cs typeface="+mj-cs"/>
              </a:rPr>
              <a:t> sağlarlar:</a:t>
            </a:r>
          </a:p>
          <a:p>
            <a:pPr algn="just"/>
            <a:r>
              <a:rPr lang="tr-TR" sz="2000" dirty="0" err="1">
                <a:latin typeface="Calibri" panose="020F0502020204030204" pitchFamily="34" charset="0"/>
                <a:ea typeface="+mj-ea"/>
                <a:cs typeface="+mj-cs"/>
              </a:rPr>
              <a:t>Command-line</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interface</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command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interpreter</a:t>
            </a:r>
            <a:r>
              <a:rPr lang="tr-TR" sz="2000" dirty="0">
                <a:latin typeface="Calibri" panose="020F0502020204030204" pitchFamily="34" charset="0"/>
                <a:ea typeface="+mj-ea"/>
                <a:cs typeface="+mj-cs"/>
              </a:rPr>
              <a:t>)-Kullanıcı doğrudan komutları yazar.-Kullanımı ve öğrenmesi zordur.</a:t>
            </a:r>
          </a:p>
          <a:p>
            <a:pPr algn="just"/>
            <a:r>
              <a:rPr lang="tr-TR" sz="2000" dirty="0" err="1">
                <a:latin typeface="Calibri" panose="020F0502020204030204" pitchFamily="34" charset="0"/>
                <a:ea typeface="+mj-ea"/>
                <a:cs typeface="+mj-cs"/>
              </a:rPr>
              <a:t>Graphical</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user</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interface</a:t>
            </a:r>
            <a:r>
              <a:rPr lang="tr-TR" sz="2000" dirty="0">
                <a:latin typeface="Calibri" panose="020F0502020204030204" pitchFamily="34" charset="0"/>
                <a:ea typeface="+mj-ea"/>
                <a:cs typeface="+mj-cs"/>
              </a:rPr>
              <a:t> (GUI)-Kullanıcı farklı bileşenlerle komutları oluşturabilir.-Kullanımı ve öğrenmesi kolaydır.</a:t>
            </a:r>
          </a:p>
          <a:p>
            <a:endParaRPr lang="tr-TR" dirty="0"/>
          </a:p>
        </p:txBody>
      </p:sp>
    </p:spTree>
    <p:extLst>
      <p:ext uri="{BB962C8B-B14F-4D97-AF65-F5344CB8AC3E}">
        <p14:creationId xmlns:p14="http://schemas.microsoft.com/office/powerpoint/2010/main" val="3331841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A625D-43E3-4C06-B181-FBDB976CF762}"/>
              </a:ext>
            </a:extLst>
          </p:cNvPr>
          <p:cNvSpPr>
            <a:spLocks noGrp="1"/>
          </p:cNvSpPr>
          <p:nvPr>
            <p:ph type="title"/>
          </p:nvPr>
        </p:nvSpPr>
        <p:spPr/>
        <p:txBody>
          <a:bodyPr/>
          <a:lstStyle/>
          <a:p>
            <a:r>
              <a:rPr lang="tr-TR" dirty="0">
                <a:latin typeface="Calibri" panose="020F0502020204030204" pitchFamily="34" charset="0"/>
              </a:rPr>
              <a:t>Kullanıcı ve işletim sistemi </a:t>
            </a:r>
            <a:r>
              <a:rPr lang="tr-TR" dirty="0" err="1">
                <a:latin typeface="Calibri" panose="020F0502020204030204" pitchFamily="34" charset="0"/>
              </a:rPr>
              <a:t>arayüzü</a:t>
            </a:r>
            <a:endParaRPr lang="tr-TR" dirty="0"/>
          </a:p>
        </p:txBody>
      </p:sp>
      <p:sp>
        <p:nvSpPr>
          <p:cNvPr id="3" name="İçerik Yer Tutucusu 2">
            <a:extLst>
              <a:ext uri="{FF2B5EF4-FFF2-40B4-BE49-F238E27FC236}">
                <a16:creationId xmlns:a16="http://schemas.microsoft.com/office/drawing/2014/main" id="{A5DC2865-5EBB-4646-AA98-FB76F71A2600}"/>
              </a:ext>
            </a:extLst>
          </p:cNvPr>
          <p:cNvSpPr>
            <a:spLocks noGrp="1"/>
          </p:cNvSpPr>
          <p:nvPr>
            <p:ph idx="1"/>
          </p:nvPr>
        </p:nvSpPr>
        <p:spPr/>
        <p:txBody>
          <a:bodyPr>
            <a:normAutofit fontScale="92500" lnSpcReduction="10000"/>
          </a:bodyPr>
          <a:lstStyle/>
          <a:p>
            <a:pPr marL="0" indent="0" algn="just">
              <a:buNone/>
            </a:pPr>
            <a:r>
              <a:rPr lang="tr-TR" sz="2000" dirty="0" err="1">
                <a:latin typeface="Calibri" panose="020F0502020204030204" pitchFamily="34" charset="0"/>
                <a:ea typeface="+mj-ea"/>
                <a:cs typeface="+mj-cs"/>
              </a:rPr>
              <a:t>Command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interpreter</a:t>
            </a:r>
            <a:endParaRPr lang="tr-TR" sz="2000" dirty="0">
              <a:latin typeface="Calibri" panose="020F0502020204030204" pitchFamily="34" charset="0"/>
              <a:ea typeface="+mj-ea"/>
              <a:cs typeface="+mj-cs"/>
            </a:endParaRPr>
          </a:p>
          <a:p>
            <a:pPr algn="just"/>
            <a:r>
              <a:rPr lang="tr-TR" sz="2000" dirty="0">
                <a:latin typeface="Calibri" panose="020F0502020204030204" pitchFamily="34" charset="0"/>
                <a:ea typeface="+mj-ea"/>
                <a:cs typeface="+mj-cs"/>
              </a:rPr>
              <a:t>Bazı işletim sistemleri, </a:t>
            </a:r>
            <a:r>
              <a:rPr lang="tr-TR" sz="2000" dirty="0" err="1">
                <a:latin typeface="Calibri" panose="020F0502020204030204" pitchFamily="34" charset="0"/>
                <a:ea typeface="+mj-ea"/>
                <a:cs typeface="+mj-cs"/>
              </a:rPr>
              <a:t>command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interpreter’ı</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kernel</a:t>
            </a:r>
            <a:r>
              <a:rPr lang="tr-TR" sz="2000" dirty="0">
                <a:latin typeface="Calibri" panose="020F0502020204030204" pitchFamily="34" charset="0"/>
                <a:ea typeface="+mj-ea"/>
                <a:cs typeface="+mj-cs"/>
              </a:rPr>
              <a:t> kısmında bulundurur.</a:t>
            </a:r>
          </a:p>
          <a:p>
            <a:pPr algn="just"/>
            <a:r>
              <a:rPr lang="tr-TR" sz="2000" dirty="0">
                <a:latin typeface="Calibri" panose="020F0502020204030204" pitchFamily="34" charset="0"/>
                <a:ea typeface="+mj-ea"/>
                <a:cs typeface="+mj-cs"/>
              </a:rPr>
              <a:t>Windows ve UNIX gibi işletim sistemleri ise </a:t>
            </a:r>
            <a:r>
              <a:rPr lang="tr-TR" sz="2000" dirty="0" err="1">
                <a:latin typeface="Calibri" panose="020F0502020204030204" pitchFamily="34" charset="0"/>
                <a:ea typeface="+mj-ea"/>
                <a:cs typeface="+mj-cs"/>
              </a:rPr>
              <a:t>command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interpreter’a</a:t>
            </a:r>
            <a:r>
              <a:rPr lang="tr-TR" sz="2000" dirty="0">
                <a:latin typeface="Calibri" panose="020F0502020204030204" pitchFamily="34" charset="0"/>
                <a:ea typeface="+mj-ea"/>
                <a:cs typeface="+mj-cs"/>
              </a:rPr>
              <a:t> ayrı bir program olarak bakar.</a:t>
            </a:r>
          </a:p>
          <a:p>
            <a:pPr algn="just"/>
            <a:r>
              <a:rPr lang="tr-TR" sz="2000" dirty="0">
                <a:latin typeface="Calibri" panose="020F0502020204030204" pitchFamily="34" charset="0"/>
                <a:ea typeface="+mj-ea"/>
                <a:cs typeface="+mj-cs"/>
              </a:rPr>
              <a:t>Bazı işletim sistemleri ise, birden fazla </a:t>
            </a:r>
            <a:r>
              <a:rPr lang="tr-TR" sz="2000" dirty="0" err="1">
                <a:latin typeface="Calibri" panose="020F0502020204030204" pitchFamily="34" charset="0"/>
                <a:ea typeface="+mj-ea"/>
                <a:cs typeface="+mj-cs"/>
              </a:rPr>
              <a:t>command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interpreter’a</a:t>
            </a:r>
            <a:r>
              <a:rPr lang="tr-TR" sz="2000" dirty="0">
                <a:latin typeface="Calibri" panose="020F0502020204030204" pitchFamily="34" charset="0"/>
                <a:ea typeface="+mj-ea"/>
                <a:cs typeface="+mj-cs"/>
              </a:rPr>
              <a:t> sahiptir. </a:t>
            </a:r>
          </a:p>
          <a:p>
            <a:pPr algn="just"/>
            <a:r>
              <a:rPr lang="tr-TR" sz="2000" dirty="0" err="1">
                <a:latin typeface="Calibri" panose="020F0502020204030204" pitchFamily="34" charset="0"/>
                <a:ea typeface="+mj-ea"/>
                <a:cs typeface="+mj-cs"/>
              </a:rPr>
              <a:t>Interpreter’lar</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shell</a:t>
            </a:r>
            <a:r>
              <a:rPr lang="tr-TR" sz="2000" dirty="0">
                <a:latin typeface="Calibri" panose="020F0502020204030204" pitchFamily="34" charset="0"/>
                <a:ea typeface="+mj-ea"/>
                <a:cs typeface="+mj-cs"/>
              </a:rPr>
              <a:t> olarak adlandırılır.</a:t>
            </a:r>
          </a:p>
          <a:p>
            <a:pPr algn="just"/>
            <a:r>
              <a:rPr lang="tr-TR" sz="2000" dirty="0">
                <a:latin typeface="Calibri" panose="020F0502020204030204" pitchFamily="34" charset="0"/>
                <a:ea typeface="+mj-ea"/>
                <a:cs typeface="+mj-cs"/>
              </a:rPr>
              <a:t>Kullanıcılar, UNIX ve </a:t>
            </a:r>
            <a:r>
              <a:rPr lang="tr-TR" sz="2000" dirty="0" err="1">
                <a:latin typeface="Calibri" panose="020F0502020204030204" pitchFamily="34" charset="0"/>
                <a:ea typeface="+mj-ea"/>
                <a:cs typeface="+mj-cs"/>
              </a:rPr>
              <a:t>Linux’da</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Bourne</a:t>
            </a:r>
            <a:r>
              <a:rPr lang="tr-TR" sz="2000" dirty="0">
                <a:latin typeface="Calibri" panose="020F0502020204030204" pitchFamily="34" charset="0"/>
                <a:ea typeface="+mj-ea"/>
                <a:cs typeface="+mj-cs"/>
              </a:rPr>
              <a:t> Shell, C Shell, </a:t>
            </a:r>
            <a:r>
              <a:rPr lang="tr-TR" sz="2000" dirty="0" err="1">
                <a:latin typeface="Calibri" panose="020F0502020204030204" pitchFamily="34" charset="0"/>
                <a:ea typeface="+mj-ea"/>
                <a:cs typeface="+mj-cs"/>
              </a:rPr>
              <a:t>Korn</a:t>
            </a:r>
            <a:r>
              <a:rPr lang="tr-TR" sz="2000" dirty="0">
                <a:latin typeface="Calibri" panose="020F0502020204030204" pitchFamily="34" charset="0"/>
                <a:ea typeface="+mj-ea"/>
                <a:cs typeface="+mj-cs"/>
              </a:rPr>
              <a:t> Shell, … gibi farklı kabuklardan birisini seçebilirler.</a:t>
            </a:r>
          </a:p>
          <a:p>
            <a:pPr algn="just"/>
            <a:r>
              <a:rPr lang="tr-TR" sz="2000" dirty="0" err="1">
                <a:latin typeface="Calibri" panose="020F0502020204030204" pitchFamily="34" charset="0"/>
                <a:ea typeface="+mj-ea"/>
                <a:cs typeface="+mj-cs"/>
              </a:rPr>
              <a:t>Command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interpreter</a:t>
            </a:r>
            <a:r>
              <a:rPr lang="tr-TR" sz="2000" dirty="0">
                <a:latin typeface="Calibri" panose="020F0502020204030204" pitchFamily="34" charset="0"/>
                <a:ea typeface="+mj-ea"/>
                <a:cs typeface="+mj-cs"/>
              </a:rPr>
              <a:t> tarafından </a:t>
            </a:r>
            <a:r>
              <a:rPr lang="tr-TR" sz="2000" dirty="0" err="1">
                <a:latin typeface="Calibri" panose="020F0502020204030204" pitchFamily="34" charset="0"/>
                <a:ea typeface="+mj-ea"/>
                <a:cs typeface="+mj-cs"/>
              </a:rPr>
              <a:t>create</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delete</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list</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print</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copy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execute</a:t>
            </a:r>
            <a:r>
              <a:rPr lang="tr-TR" sz="2000" dirty="0">
                <a:latin typeface="Calibri" panose="020F0502020204030204" pitchFamily="34" charset="0"/>
                <a:ea typeface="+mj-ea"/>
                <a:cs typeface="+mj-cs"/>
              </a:rPr>
              <a:t>,… işlemleri yapılır.</a:t>
            </a:r>
          </a:p>
          <a:p>
            <a:pPr algn="just"/>
            <a:r>
              <a:rPr lang="tr-TR" sz="2000" dirty="0" err="1">
                <a:latin typeface="Calibri" panose="020F0502020204030204" pitchFamily="34" charset="0"/>
                <a:ea typeface="+mj-ea"/>
                <a:cs typeface="+mj-cs"/>
              </a:rPr>
              <a:t>Command</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interpreter</a:t>
            </a:r>
            <a:r>
              <a:rPr lang="tr-TR" sz="2000" dirty="0">
                <a:latin typeface="Calibri" panose="020F0502020204030204" pitchFamily="34" charset="0"/>
                <a:ea typeface="+mj-ea"/>
                <a:cs typeface="+mj-cs"/>
              </a:rPr>
              <a:t>, komutlara ait kodlara sahip olabilir veya her komut için ayrı sistem programı olabilir. </a:t>
            </a:r>
          </a:p>
          <a:p>
            <a:endParaRPr lang="tr-TR" dirty="0"/>
          </a:p>
        </p:txBody>
      </p:sp>
    </p:spTree>
    <p:extLst>
      <p:ext uri="{BB962C8B-B14F-4D97-AF65-F5344CB8AC3E}">
        <p14:creationId xmlns:p14="http://schemas.microsoft.com/office/powerpoint/2010/main" val="4197670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310351-C657-49A8-88AE-B0968277EEB8}"/>
              </a:ext>
            </a:extLst>
          </p:cNvPr>
          <p:cNvSpPr>
            <a:spLocks noGrp="1"/>
          </p:cNvSpPr>
          <p:nvPr>
            <p:ph type="title"/>
          </p:nvPr>
        </p:nvSpPr>
        <p:spPr/>
        <p:txBody>
          <a:bodyPr/>
          <a:lstStyle/>
          <a:p>
            <a:r>
              <a:rPr lang="tr-TR" dirty="0">
                <a:latin typeface="Calibri" panose="020F0502020204030204" pitchFamily="34" charset="0"/>
              </a:rPr>
              <a:t>Kullanıcı ve işletim sistemi </a:t>
            </a:r>
            <a:r>
              <a:rPr lang="tr-TR" dirty="0" err="1">
                <a:latin typeface="Calibri" panose="020F0502020204030204" pitchFamily="34" charset="0"/>
              </a:rPr>
              <a:t>arayüzü</a:t>
            </a:r>
            <a:endParaRPr lang="tr-TR" dirty="0"/>
          </a:p>
        </p:txBody>
      </p:sp>
      <p:sp>
        <p:nvSpPr>
          <p:cNvPr id="3" name="İçerik Yer Tutucusu 2">
            <a:extLst>
              <a:ext uri="{FF2B5EF4-FFF2-40B4-BE49-F238E27FC236}">
                <a16:creationId xmlns:a16="http://schemas.microsoft.com/office/drawing/2014/main" id="{71D054EA-F000-4326-A3B0-99DCA8ED7CF9}"/>
              </a:ext>
            </a:extLst>
          </p:cNvPr>
          <p:cNvSpPr>
            <a:spLocks noGrp="1"/>
          </p:cNvSpPr>
          <p:nvPr>
            <p:ph idx="1"/>
          </p:nvPr>
        </p:nvSpPr>
        <p:spPr>
          <a:xfrm>
            <a:off x="680321" y="2323621"/>
            <a:ext cx="9613861" cy="3599316"/>
          </a:xfrm>
        </p:spPr>
        <p:txBody>
          <a:bodyPr>
            <a:normAutofit fontScale="92500" lnSpcReduction="20000"/>
          </a:bodyPr>
          <a:lstStyle/>
          <a:p>
            <a:pPr marL="0" indent="0">
              <a:buNone/>
            </a:pPr>
            <a:r>
              <a:rPr lang="tr-TR" sz="2100" dirty="0">
                <a:latin typeface="Calibri" panose="020F0502020204030204" pitchFamily="34" charset="0"/>
                <a:ea typeface="+mj-ea"/>
                <a:cs typeface="+mj-cs"/>
              </a:rPr>
              <a:t>GUI</a:t>
            </a:r>
          </a:p>
          <a:p>
            <a:pPr algn="just"/>
            <a:r>
              <a:rPr lang="tr-TR" sz="2100" dirty="0">
                <a:latin typeface="Calibri" panose="020F0502020204030204" pitchFamily="34" charset="0"/>
                <a:ea typeface="+mj-ea"/>
                <a:cs typeface="+mj-cs"/>
              </a:rPr>
              <a:t>Bazı işletim sistemlerinin </a:t>
            </a:r>
            <a:r>
              <a:rPr lang="tr-TR" sz="2100" dirty="0" err="1">
                <a:latin typeface="Calibri" panose="020F0502020204030204" pitchFamily="34" charset="0"/>
                <a:ea typeface="+mj-ea"/>
                <a:cs typeface="+mj-cs"/>
              </a:rPr>
              <a:t>arayüzü</a:t>
            </a:r>
            <a:r>
              <a:rPr lang="tr-TR" sz="2100" dirty="0">
                <a:latin typeface="Calibri" panose="020F0502020204030204" pitchFamily="34" charset="0"/>
                <a:ea typeface="+mj-ea"/>
                <a:cs typeface="+mj-cs"/>
              </a:rPr>
              <a:t>, menülere sahiptir ve </a:t>
            </a:r>
            <a:r>
              <a:rPr lang="tr-TR" sz="2100" dirty="0" err="1">
                <a:latin typeface="Calibri" panose="020F0502020204030204" pitchFamily="34" charset="0"/>
                <a:ea typeface="+mj-ea"/>
                <a:cs typeface="+mj-cs"/>
              </a:rPr>
              <a:t>mouse</a:t>
            </a:r>
            <a:r>
              <a:rPr lang="tr-TR" sz="2100" dirty="0">
                <a:latin typeface="Calibri" panose="020F0502020204030204" pitchFamily="34" charset="0"/>
                <a:ea typeface="+mj-ea"/>
                <a:cs typeface="+mj-cs"/>
              </a:rPr>
              <a:t> tabanlı işlemlere izin veren </a:t>
            </a:r>
            <a:r>
              <a:rPr lang="tr-TR" sz="2100" dirty="0" err="1">
                <a:latin typeface="Calibri" panose="020F0502020204030204" pitchFamily="34" charset="0"/>
                <a:ea typeface="+mj-ea"/>
                <a:cs typeface="+mj-cs"/>
              </a:rPr>
              <a:t>desktop</a:t>
            </a:r>
            <a:r>
              <a:rPr lang="tr-TR" sz="2100" dirty="0">
                <a:latin typeface="Calibri" panose="020F0502020204030204" pitchFamily="34" charset="0"/>
                <a:ea typeface="+mj-ea"/>
                <a:cs typeface="+mj-cs"/>
              </a:rPr>
              <a:t> şeklinde oluşturulmuştur.</a:t>
            </a:r>
          </a:p>
          <a:p>
            <a:pPr algn="just"/>
            <a:r>
              <a:rPr lang="tr-TR" sz="2100" dirty="0">
                <a:latin typeface="Calibri" panose="020F0502020204030204" pitchFamily="34" charset="0"/>
                <a:ea typeface="+mj-ea"/>
                <a:cs typeface="+mj-cs"/>
              </a:rPr>
              <a:t>Programlara, dosyalara, dizinlere, sistem fonksiyonlarına </a:t>
            </a:r>
            <a:r>
              <a:rPr lang="tr-TR" sz="2100" dirty="0" err="1">
                <a:latin typeface="Calibri" panose="020F0502020204030204" pitchFamily="34" charset="0"/>
                <a:ea typeface="+mj-ea"/>
                <a:cs typeface="+mj-cs"/>
              </a:rPr>
              <a:t>icon</a:t>
            </a:r>
            <a:r>
              <a:rPr lang="tr-TR" sz="2100" dirty="0">
                <a:latin typeface="Calibri" panose="020F0502020204030204" pitchFamily="34" charset="0"/>
                <a:ea typeface="+mj-ea"/>
                <a:cs typeface="+mj-cs"/>
              </a:rPr>
              <a:t> kullanılarak erişilebilir veya programlar çalıştırılabilir.</a:t>
            </a:r>
          </a:p>
          <a:p>
            <a:pPr algn="just"/>
            <a:r>
              <a:rPr lang="tr-TR" sz="2100" dirty="0">
                <a:latin typeface="Calibri" panose="020F0502020204030204" pitchFamily="34" charset="0"/>
                <a:ea typeface="+mj-ea"/>
                <a:cs typeface="+mj-cs"/>
              </a:rPr>
              <a:t>Herhangi bir dizin (</a:t>
            </a:r>
            <a:r>
              <a:rPr lang="tr-TR" sz="2100" dirty="0" err="1">
                <a:latin typeface="Calibri" panose="020F0502020204030204" pitchFamily="34" charset="0"/>
                <a:ea typeface="+mj-ea"/>
                <a:cs typeface="+mj-cs"/>
              </a:rPr>
              <a:t>folder</a:t>
            </a:r>
            <a:r>
              <a:rPr lang="tr-TR" sz="2100" dirty="0">
                <a:latin typeface="Calibri" panose="020F0502020204030204" pitchFamily="34" charset="0"/>
                <a:ea typeface="+mj-ea"/>
                <a:cs typeface="+mj-cs"/>
              </a:rPr>
              <a:t>) içerisindeyken </a:t>
            </a:r>
            <a:r>
              <a:rPr lang="tr-TR" sz="2100" dirty="0" err="1">
                <a:latin typeface="Calibri" panose="020F0502020204030204" pitchFamily="34" charset="0"/>
                <a:ea typeface="+mj-ea"/>
                <a:cs typeface="+mj-cs"/>
              </a:rPr>
              <a:t>mouse</a:t>
            </a:r>
            <a:r>
              <a:rPr lang="tr-TR" sz="2100" dirty="0">
                <a:latin typeface="Calibri" panose="020F0502020204030204" pitchFamily="34" charset="0"/>
                <a:ea typeface="+mj-ea"/>
                <a:cs typeface="+mj-cs"/>
              </a:rPr>
              <a:t> ile menüye ulaşılıp işlem yapılabilir.</a:t>
            </a:r>
          </a:p>
          <a:p>
            <a:pPr algn="just"/>
            <a:r>
              <a:rPr lang="tr-TR" sz="2100" dirty="0">
                <a:latin typeface="Calibri" panose="020F0502020204030204" pitchFamily="34" charset="0"/>
                <a:ea typeface="+mj-ea"/>
                <a:cs typeface="+mj-cs"/>
              </a:rPr>
              <a:t>İlk GUI, 1973 yılında Xerox Alto bilgisayarda kullanılmıştır. </a:t>
            </a:r>
          </a:p>
          <a:p>
            <a:pPr algn="just"/>
            <a:r>
              <a:rPr lang="tr-TR" sz="2100" dirty="0">
                <a:latin typeface="Calibri" panose="020F0502020204030204" pitchFamily="34" charset="0"/>
                <a:ea typeface="+mj-ea"/>
                <a:cs typeface="+mj-cs"/>
              </a:rPr>
              <a:t>İlk yaygın kullanılan GUI, Apple Macintosh bilgisayarlarda 1980’li yıllarda kullanılmaya başlanmıştır.</a:t>
            </a:r>
          </a:p>
          <a:p>
            <a:pPr algn="just"/>
            <a:r>
              <a:rPr lang="tr-TR" sz="2100" dirty="0">
                <a:latin typeface="Calibri" panose="020F0502020204030204" pitchFamily="34" charset="0"/>
                <a:ea typeface="+mj-ea"/>
                <a:cs typeface="+mj-cs"/>
              </a:rPr>
              <a:t>Microsoft’un Windows </a:t>
            </a:r>
            <a:r>
              <a:rPr lang="tr-TR" sz="2100" dirty="0" smtClean="0">
                <a:latin typeface="Calibri" panose="020F0502020204030204" pitchFamily="34" charset="0"/>
                <a:ea typeface="+mj-ea"/>
                <a:cs typeface="+mj-cs"/>
              </a:rPr>
              <a:t>1.0 işletim </a:t>
            </a:r>
            <a:r>
              <a:rPr lang="tr-TR" sz="2100" dirty="0">
                <a:latin typeface="Calibri" panose="020F0502020204030204" pitchFamily="34" charset="0"/>
                <a:ea typeface="+mj-ea"/>
                <a:cs typeface="+mj-cs"/>
              </a:rPr>
              <a:t>sistemi MS-DOS işletim sistemine </a:t>
            </a:r>
            <a:r>
              <a:rPr lang="tr-TR" sz="2100" dirty="0" err="1">
                <a:latin typeface="Calibri" panose="020F0502020204030204" pitchFamily="34" charset="0"/>
                <a:ea typeface="+mj-ea"/>
                <a:cs typeface="+mj-cs"/>
              </a:rPr>
              <a:t>arayüz</a:t>
            </a:r>
            <a:r>
              <a:rPr lang="tr-TR" sz="2100" dirty="0">
                <a:latin typeface="Calibri" panose="020F0502020204030204" pitchFamily="34" charset="0"/>
                <a:ea typeface="+mj-ea"/>
                <a:cs typeface="+mj-cs"/>
              </a:rPr>
              <a:t> eklenerek geliştirilmiştir.</a:t>
            </a:r>
          </a:p>
          <a:p>
            <a:pPr algn="just"/>
            <a:r>
              <a:rPr lang="tr-TR" sz="2100" dirty="0">
                <a:latin typeface="Calibri" panose="020F0502020204030204" pitchFamily="34" charset="0"/>
                <a:ea typeface="+mj-ea"/>
                <a:cs typeface="+mj-cs"/>
              </a:rPr>
              <a:t>Mobil cihazlar, </a:t>
            </a:r>
            <a:r>
              <a:rPr lang="tr-TR" sz="2100" dirty="0" smtClean="0">
                <a:latin typeface="Calibri" panose="020F0502020204030204" pitchFamily="34" charset="0"/>
                <a:ea typeface="+mj-ea"/>
                <a:cs typeface="+mj-cs"/>
              </a:rPr>
              <a:t>el </a:t>
            </a:r>
            <a:r>
              <a:rPr lang="tr-TR" sz="2100" dirty="0">
                <a:latin typeface="Calibri" panose="020F0502020204030204" pitchFamily="34" charset="0"/>
                <a:ea typeface="+mj-ea"/>
                <a:cs typeface="+mj-cs"/>
              </a:rPr>
              <a:t>ile kullanılan </a:t>
            </a:r>
            <a:r>
              <a:rPr lang="tr-TR" sz="2100" dirty="0" err="1">
                <a:latin typeface="Calibri" panose="020F0502020204030204" pitchFamily="34" charset="0"/>
                <a:ea typeface="+mj-ea"/>
                <a:cs typeface="+mj-cs"/>
              </a:rPr>
              <a:t>arayüzlere</a:t>
            </a:r>
            <a:r>
              <a:rPr lang="tr-TR" sz="2100" dirty="0">
                <a:latin typeface="Calibri" panose="020F0502020204030204" pitchFamily="34" charset="0"/>
                <a:ea typeface="+mj-ea"/>
                <a:cs typeface="+mj-cs"/>
              </a:rPr>
              <a:t> sahiptir.</a:t>
            </a:r>
          </a:p>
          <a:p>
            <a:endParaRPr lang="tr-TR" dirty="0"/>
          </a:p>
        </p:txBody>
      </p:sp>
    </p:spTree>
    <p:extLst>
      <p:ext uri="{BB962C8B-B14F-4D97-AF65-F5344CB8AC3E}">
        <p14:creationId xmlns:p14="http://schemas.microsoft.com/office/powerpoint/2010/main" val="1954876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en-US" dirty="0" err="1"/>
              <a:t>Silberschatz</a:t>
            </a:r>
            <a:r>
              <a:rPr lang="en-US" dirty="0"/>
              <a:t> A., Galvin P. B., Gagne G., “Operating System Concepts”, 8th </a:t>
            </a:r>
            <a:r>
              <a:rPr lang="en-US" dirty="0" err="1"/>
              <a:t>Edition,Wiley</a:t>
            </a:r>
            <a:r>
              <a:rPr lang="en-US" dirty="0"/>
              <a:t>, 2010.</a:t>
            </a:r>
            <a:endParaRPr lang="tr-TR" dirty="0"/>
          </a:p>
          <a:p>
            <a:r>
              <a:rPr lang="tr-TR" dirty="0"/>
              <a:t>Gazi ve İTÜ İşletim Dersi Notları </a:t>
            </a:r>
          </a:p>
          <a:p>
            <a:r>
              <a:rPr lang="tr-TR" dirty="0"/>
              <a:t>İnternet</a:t>
            </a:r>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A9FF01-9D22-492A-B4E4-AABDFC110935}"/>
              </a:ext>
            </a:extLst>
          </p:cNvPr>
          <p:cNvSpPr>
            <a:spLocks noGrp="1"/>
          </p:cNvSpPr>
          <p:nvPr>
            <p:ph type="title"/>
          </p:nvPr>
        </p:nvSpPr>
        <p:spPr/>
        <p:txBody>
          <a:bodyPr/>
          <a:lstStyle/>
          <a:p>
            <a:r>
              <a:rPr lang="tr-TR" dirty="0">
                <a:latin typeface="Calibri" panose="020F0502020204030204" pitchFamily="34" charset="0"/>
              </a:rPr>
              <a:t>Depolama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yönetimi</a:t>
            </a:r>
            <a:endParaRPr lang="tr-TR" dirty="0"/>
          </a:p>
        </p:txBody>
      </p:sp>
      <p:sp>
        <p:nvSpPr>
          <p:cNvPr id="3" name="İçerik Yer Tutucusu 2">
            <a:extLst>
              <a:ext uri="{FF2B5EF4-FFF2-40B4-BE49-F238E27FC236}">
                <a16:creationId xmlns:a16="http://schemas.microsoft.com/office/drawing/2014/main" id="{24CCF2FB-D875-40C1-AD91-CEBAD74B29B0}"/>
              </a:ext>
            </a:extLst>
          </p:cNvPr>
          <p:cNvSpPr>
            <a:spLocks noGrp="1"/>
          </p:cNvSpPr>
          <p:nvPr>
            <p:ph idx="1"/>
          </p:nvPr>
        </p:nvSpPr>
        <p:spPr/>
        <p:txBody>
          <a:bodyPr>
            <a:normAutofit fontScale="70000" lnSpcReduction="20000"/>
          </a:bodyPr>
          <a:lstStyle/>
          <a:p>
            <a:pPr marL="0" indent="0" algn="just">
              <a:buNone/>
            </a:pPr>
            <a:r>
              <a:rPr lang="tr-TR" sz="3600" dirty="0">
                <a:latin typeface="Calibri" panose="020F0502020204030204" pitchFamily="34" charset="0"/>
                <a:ea typeface="+mj-ea"/>
                <a:cs typeface="+mj-cs"/>
              </a:rPr>
              <a:t>Disk yönetimi (</a:t>
            </a:r>
            <a:r>
              <a:rPr lang="tr-TR" sz="3600" dirty="0" err="1">
                <a:latin typeface="Calibri" panose="020F0502020204030204" pitchFamily="34" charset="0"/>
                <a:ea typeface="+mj-ea"/>
                <a:cs typeface="+mj-cs"/>
              </a:rPr>
              <a:t>Mass-storage</a:t>
            </a:r>
            <a:r>
              <a:rPr lang="tr-TR" sz="3600" dirty="0">
                <a:latin typeface="Calibri" panose="020F0502020204030204" pitchFamily="34" charset="0"/>
                <a:ea typeface="+mj-ea"/>
                <a:cs typeface="+mj-cs"/>
              </a:rPr>
              <a:t> Management)</a:t>
            </a:r>
          </a:p>
          <a:p>
            <a:pPr algn="just"/>
            <a:r>
              <a:rPr lang="tr-TR" sz="3600" dirty="0">
                <a:latin typeface="Calibri" panose="020F0502020204030204" pitchFamily="34" charset="0"/>
                <a:ea typeface="+mj-ea"/>
                <a:cs typeface="+mj-cs"/>
              </a:rPr>
              <a:t>Tüm programlar hafızaya alınmadan önce disk üzerinde saklanır.</a:t>
            </a:r>
          </a:p>
          <a:p>
            <a:pPr algn="just"/>
            <a:r>
              <a:rPr lang="tr-TR" sz="3600" dirty="0">
                <a:latin typeface="Calibri" panose="020F0502020204030204" pitchFamily="34" charset="0"/>
                <a:ea typeface="+mj-ea"/>
                <a:cs typeface="+mj-cs"/>
              </a:rPr>
              <a:t>Disk yönetimi işletim sisteminin temel görevlerindendir.</a:t>
            </a:r>
          </a:p>
          <a:p>
            <a:pPr algn="just"/>
            <a:r>
              <a:rPr lang="tr-TR" sz="3600" dirty="0">
                <a:latin typeface="Calibri" panose="020F0502020204030204" pitchFamily="34" charset="0"/>
                <a:ea typeface="+mj-ea"/>
                <a:cs typeface="+mj-cs"/>
              </a:rPr>
              <a:t>Manyetik </a:t>
            </a:r>
            <a:r>
              <a:rPr lang="tr-TR" sz="3600" dirty="0" err="1">
                <a:latin typeface="Calibri" panose="020F0502020204030204" pitchFamily="34" charset="0"/>
                <a:ea typeface="+mj-ea"/>
                <a:cs typeface="+mj-cs"/>
              </a:rPr>
              <a:t>tape</a:t>
            </a:r>
            <a:r>
              <a:rPr lang="tr-TR" sz="3600" dirty="0">
                <a:latin typeface="Calibri" panose="020F0502020204030204" pitchFamily="34" charset="0"/>
                <a:ea typeface="+mj-ea"/>
                <a:cs typeface="+mj-cs"/>
              </a:rPr>
              <a:t>, CD ve DVD sürücüler, üçüncül depolama cihazlarıdır.</a:t>
            </a:r>
          </a:p>
          <a:p>
            <a:pPr algn="just"/>
            <a:r>
              <a:rPr lang="tr-TR" sz="3600" dirty="0">
                <a:latin typeface="Calibri" panose="020F0502020204030204" pitchFamily="34" charset="0"/>
                <a:ea typeface="+mj-ea"/>
                <a:cs typeface="+mj-cs"/>
              </a:rPr>
              <a:t>Bu cihazlar, WORM (</a:t>
            </a:r>
            <a:r>
              <a:rPr lang="tr-TR" sz="3600" dirty="0" err="1">
                <a:latin typeface="Calibri" panose="020F0502020204030204" pitchFamily="34" charset="0"/>
                <a:ea typeface="+mj-ea"/>
                <a:cs typeface="+mj-cs"/>
              </a:rPr>
              <a:t>write-once</a:t>
            </a:r>
            <a:r>
              <a:rPr lang="tr-TR" sz="3600" dirty="0">
                <a:latin typeface="Calibri" panose="020F0502020204030204" pitchFamily="34" charset="0"/>
                <a:ea typeface="+mj-ea"/>
                <a:cs typeface="+mj-cs"/>
              </a:rPr>
              <a:t>, </a:t>
            </a:r>
            <a:r>
              <a:rPr lang="tr-TR" sz="3600" dirty="0" err="1">
                <a:latin typeface="Calibri" panose="020F0502020204030204" pitchFamily="34" charset="0"/>
                <a:ea typeface="+mj-ea"/>
                <a:cs typeface="+mj-cs"/>
              </a:rPr>
              <a:t>read-many-times</a:t>
            </a:r>
            <a:r>
              <a:rPr lang="tr-TR" sz="3600" dirty="0">
                <a:latin typeface="Calibri" panose="020F0502020204030204" pitchFamily="34" charset="0"/>
                <a:ea typeface="+mj-ea"/>
                <a:cs typeface="+mj-cs"/>
              </a:rPr>
              <a:t>) veya RW (</a:t>
            </a:r>
            <a:r>
              <a:rPr lang="tr-TR" sz="3600" dirty="0" err="1">
                <a:latin typeface="Calibri" panose="020F0502020204030204" pitchFamily="34" charset="0"/>
                <a:ea typeface="+mj-ea"/>
                <a:cs typeface="+mj-cs"/>
              </a:rPr>
              <a:t>read-write</a:t>
            </a:r>
            <a:r>
              <a:rPr lang="tr-TR" sz="3600" dirty="0">
                <a:latin typeface="Calibri" panose="020F0502020204030204" pitchFamily="34" charset="0"/>
                <a:ea typeface="+mj-ea"/>
                <a:cs typeface="+mj-cs"/>
              </a:rPr>
              <a:t>) olarak farklı özelliklere sahip olabilirler.</a:t>
            </a:r>
          </a:p>
          <a:p>
            <a:pPr algn="just"/>
            <a:r>
              <a:rPr lang="tr-TR" sz="3600" dirty="0">
                <a:latin typeface="Calibri" panose="020F0502020204030204" pitchFamily="34" charset="0"/>
                <a:ea typeface="+mj-ea"/>
                <a:cs typeface="+mj-cs"/>
              </a:rPr>
              <a:t>İşletim sistemi disk yönetiminde aşağıdaki işlerden sorumludur:</a:t>
            </a:r>
          </a:p>
          <a:p>
            <a:pPr lvl="1" algn="just"/>
            <a:r>
              <a:rPr lang="tr-TR" sz="3200" dirty="0">
                <a:latin typeface="Calibri" panose="020F0502020204030204" pitchFamily="34" charset="0"/>
                <a:ea typeface="+mj-ea"/>
                <a:cs typeface="+mj-cs"/>
              </a:rPr>
              <a:t>Boş alan yönetimi,</a:t>
            </a:r>
          </a:p>
          <a:p>
            <a:pPr lvl="1" algn="just"/>
            <a:r>
              <a:rPr lang="tr-TR" sz="3200" dirty="0">
                <a:latin typeface="Calibri" panose="020F0502020204030204" pitchFamily="34" charset="0"/>
                <a:ea typeface="+mj-ea"/>
                <a:cs typeface="+mj-cs"/>
              </a:rPr>
              <a:t>Depolama alanı tahsisi,</a:t>
            </a:r>
          </a:p>
          <a:p>
            <a:pPr lvl="1" algn="just"/>
            <a:r>
              <a:rPr lang="tr-TR" sz="3200" dirty="0">
                <a:latin typeface="Calibri" panose="020F0502020204030204" pitchFamily="34" charset="0"/>
                <a:ea typeface="+mj-ea"/>
                <a:cs typeface="+mj-cs"/>
              </a:rPr>
              <a:t>Disk kullanım zamanlaması.</a:t>
            </a:r>
          </a:p>
          <a:p>
            <a:endParaRPr lang="tr-TR" dirty="0"/>
          </a:p>
        </p:txBody>
      </p:sp>
    </p:spTree>
    <p:extLst>
      <p:ext uri="{BB962C8B-B14F-4D97-AF65-F5344CB8AC3E}">
        <p14:creationId xmlns:p14="http://schemas.microsoft.com/office/powerpoint/2010/main" val="264309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20A88E-A028-4B86-8BCA-ADA552515F9A}"/>
              </a:ext>
            </a:extLst>
          </p:cNvPr>
          <p:cNvSpPr>
            <a:spLocks noGrp="1"/>
          </p:cNvSpPr>
          <p:nvPr>
            <p:ph type="title"/>
          </p:nvPr>
        </p:nvSpPr>
        <p:spPr/>
        <p:txBody>
          <a:bodyPr/>
          <a:lstStyle/>
          <a:p>
            <a:r>
              <a:rPr lang="tr-TR" dirty="0">
                <a:latin typeface="Calibri" panose="020F0502020204030204" pitchFamily="34" charset="0"/>
              </a:rPr>
              <a:t>Depolama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yönetimi</a:t>
            </a:r>
            <a:endParaRPr lang="tr-TR" dirty="0"/>
          </a:p>
        </p:txBody>
      </p:sp>
      <p:sp>
        <p:nvSpPr>
          <p:cNvPr id="3" name="İçerik Yer Tutucusu 2">
            <a:extLst>
              <a:ext uri="{FF2B5EF4-FFF2-40B4-BE49-F238E27FC236}">
                <a16:creationId xmlns:a16="http://schemas.microsoft.com/office/drawing/2014/main" id="{7ED79B07-C9F8-485A-AC7C-06C3B57E92C6}"/>
              </a:ext>
            </a:extLst>
          </p:cNvPr>
          <p:cNvSpPr>
            <a:spLocks noGrp="1"/>
          </p:cNvSpPr>
          <p:nvPr>
            <p:ph idx="1"/>
          </p:nvPr>
        </p:nvSpPr>
        <p:spPr/>
        <p:txBody>
          <a:bodyPr>
            <a:normAutofit/>
          </a:bodyPr>
          <a:lstStyle/>
          <a:p>
            <a:pPr marL="0" indent="0" algn="just">
              <a:buNone/>
            </a:pPr>
            <a:r>
              <a:rPr lang="tr-TR" dirty="0">
                <a:latin typeface="Calibri" panose="020F0502020204030204" pitchFamily="34" charset="0"/>
                <a:ea typeface="+mj-ea"/>
                <a:cs typeface="+mj-cs"/>
              </a:rPr>
              <a:t>Ön Bellek (</a:t>
            </a:r>
            <a:r>
              <a:rPr lang="tr-TR" dirty="0" err="1">
                <a:latin typeface="Calibri" panose="020F0502020204030204" pitchFamily="34" charset="0"/>
                <a:ea typeface="+mj-ea"/>
                <a:cs typeface="+mj-cs"/>
              </a:rPr>
              <a:t>Cache</a:t>
            </a:r>
            <a:r>
              <a:rPr lang="tr-TR" dirty="0">
                <a:latin typeface="Calibri" panose="020F0502020204030204" pitchFamily="34" charset="0"/>
                <a:ea typeface="+mj-ea"/>
                <a:cs typeface="+mj-cs"/>
              </a:rPr>
              <a:t> bellek)</a:t>
            </a:r>
          </a:p>
          <a:p>
            <a:pPr algn="just"/>
            <a:r>
              <a:rPr lang="tr-TR" dirty="0" err="1">
                <a:latin typeface="Calibri" panose="020F0502020204030204" pitchFamily="34" charset="0"/>
                <a:ea typeface="+mj-ea"/>
                <a:cs typeface="+mj-cs"/>
              </a:rPr>
              <a:t>Cache</a:t>
            </a:r>
            <a:r>
              <a:rPr lang="tr-TR" dirty="0">
                <a:latin typeface="Calibri" panose="020F0502020204030204" pitchFamily="34" charset="0"/>
                <a:ea typeface="+mj-ea"/>
                <a:cs typeface="+mj-cs"/>
              </a:rPr>
              <a:t> bellek, hafızadan daha hızlı ve CPU’ya daha yakın saklama birimidir.</a:t>
            </a:r>
          </a:p>
          <a:p>
            <a:pPr algn="just"/>
            <a:r>
              <a:rPr lang="tr-TR" dirty="0">
                <a:latin typeface="Calibri" panose="020F0502020204030204" pitchFamily="34" charset="0"/>
                <a:ea typeface="+mj-ea"/>
                <a:cs typeface="+mj-cs"/>
              </a:rPr>
              <a:t>CPU, bir veriye ihtiyaç duyduğunda hafızadan alır ve bir kopyasını </a:t>
            </a:r>
            <a:r>
              <a:rPr lang="tr-TR" dirty="0" err="1">
                <a:latin typeface="Calibri" panose="020F0502020204030204" pitchFamily="34" charset="0"/>
                <a:ea typeface="+mj-ea"/>
                <a:cs typeface="+mj-cs"/>
              </a:rPr>
              <a:t>cache</a:t>
            </a:r>
            <a:r>
              <a:rPr lang="tr-TR" dirty="0">
                <a:latin typeface="Calibri" panose="020F0502020204030204" pitchFamily="34" charset="0"/>
                <a:ea typeface="+mj-ea"/>
                <a:cs typeface="+mj-cs"/>
              </a:rPr>
              <a:t> bellek üzerine aktarır. </a:t>
            </a:r>
          </a:p>
          <a:p>
            <a:pPr algn="just"/>
            <a:r>
              <a:rPr lang="tr-TR" dirty="0">
                <a:latin typeface="Calibri" panose="020F0502020204030204" pitchFamily="34" charset="0"/>
                <a:ea typeface="+mj-ea"/>
                <a:cs typeface="+mj-cs"/>
              </a:rPr>
              <a:t>Tekrarlı isteklerde </a:t>
            </a:r>
            <a:r>
              <a:rPr lang="tr-TR" dirty="0" err="1">
                <a:latin typeface="Calibri" panose="020F0502020204030204" pitchFamily="34" charset="0"/>
                <a:ea typeface="+mj-ea"/>
                <a:cs typeface="+mj-cs"/>
              </a:rPr>
              <a:t>cache</a:t>
            </a:r>
            <a:r>
              <a:rPr lang="tr-TR" dirty="0">
                <a:latin typeface="Calibri" panose="020F0502020204030204" pitchFamily="34" charset="0"/>
                <a:ea typeface="+mj-ea"/>
                <a:cs typeface="+mj-cs"/>
              </a:rPr>
              <a:t> bellek üzerindekini kullanır.</a:t>
            </a:r>
          </a:p>
          <a:p>
            <a:pPr algn="just"/>
            <a:r>
              <a:rPr lang="tr-TR" dirty="0" err="1">
                <a:latin typeface="Calibri" panose="020F0502020204030204" pitchFamily="34" charset="0"/>
                <a:ea typeface="+mj-ea"/>
                <a:cs typeface="+mj-cs"/>
              </a:rPr>
              <a:t>Cache</a:t>
            </a:r>
            <a:r>
              <a:rPr lang="tr-TR" dirty="0">
                <a:latin typeface="Calibri" panose="020F0502020204030204" pitchFamily="34" charset="0"/>
                <a:ea typeface="+mj-ea"/>
                <a:cs typeface="+mj-cs"/>
              </a:rPr>
              <a:t> bellek kapasitesi çok küçük olduğundan yönetimi çok önemlidir.</a:t>
            </a:r>
          </a:p>
          <a:p>
            <a:pPr algn="just"/>
            <a:r>
              <a:rPr lang="tr-TR" dirty="0" err="1">
                <a:latin typeface="Calibri" panose="020F0502020204030204" pitchFamily="34" charset="0"/>
                <a:ea typeface="+mj-ea"/>
                <a:cs typeface="+mj-cs"/>
              </a:rPr>
              <a:t>Cache</a:t>
            </a:r>
            <a:r>
              <a:rPr lang="tr-TR" dirty="0">
                <a:latin typeface="Calibri" panose="020F0502020204030204" pitchFamily="34" charset="0"/>
                <a:ea typeface="+mj-ea"/>
                <a:cs typeface="+mj-cs"/>
              </a:rPr>
              <a:t> bellekte tutulacak veya atılacak verilerin belirlenmesi için </a:t>
            </a:r>
            <a:r>
              <a:rPr lang="tr-TR" dirty="0" err="1">
                <a:latin typeface="Calibri" panose="020F0502020204030204" pitchFamily="34" charset="0"/>
                <a:ea typeface="+mj-ea"/>
                <a:cs typeface="+mj-cs"/>
              </a:rPr>
              <a:t>replacement</a:t>
            </a:r>
            <a:r>
              <a:rPr lang="tr-TR" dirty="0">
                <a:latin typeface="Calibri" panose="020F0502020204030204" pitchFamily="34" charset="0"/>
                <a:ea typeface="+mj-ea"/>
                <a:cs typeface="+mj-cs"/>
              </a:rPr>
              <a:t> (yer değiştirme) algoritmaları kullanılır.</a:t>
            </a:r>
          </a:p>
          <a:p>
            <a:endParaRPr lang="tr-TR" dirty="0"/>
          </a:p>
        </p:txBody>
      </p:sp>
      <p:pic>
        <p:nvPicPr>
          <p:cNvPr id="5" name="Resim 4">
            <a:extLst>
              <a:ext uri="{FF2B5EF4-FFF2-40B4-BE49-F238E27FC236}">
                <a16:creationId xmlns:a16="http://schemas.microsoft.com/office/drawing/2014/main" id="{8FF9425D-BA0D-4397-9E83-9895EB518E9F}"/>
              </a:ext>
            </a:extLst>
          </p:cNvPr>
          <p:cNvPicPr>
            <a:picLocks noChangeAspect="1"/>
          </p:cNvPicPr>
          <p:nvPr/>
        </p:nvPicPr>
        <p:blipFill>
          <a:blip r:embed="rId2"/>
          <a:stretch>
            <a:fillRect/>
          </a:stretch>
        </p:blipFill>
        <p:spPr>
          <a:xfrm>
            <a:off x="1897818" y="5753589"/>
            <a:ext cx="6663350" cy="914400"/>
          </a:xfrm>
          <a:prstGeom prst="rect">
            <a:avLst/>
          </a:prstGeom>
        </p:spPr>
      </p:pic>
    </p:spTree>
    <p:extLst>
      <p:ext uri="{BB962C8B-B14F-4D97-AF65-F5344CB8AC3E}">
        <p14:creationId xmlns:p14="http://schemas.microsoft.com/office/powerpoint/2010/main" val="100812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2FF15B-4B0F-40DA-A15A-C3D4FD515F70}"/>
              </a:ext>
            </a:extLst>
          </p:cNvPr>
          <p:cNvSpPr>
            <a:spLocks noGrp="1"/>
          </p:cNvSpPr>
          <p:nvPr>
            <p:ph type="title"/>
          </p:nvPr>
        </p:nvSpPr>
        <p:spPr/>
        <p:txBody>
          <a:bodyPr/>
          <a:lstStyle/>
          <a:p>
            <a:r>
              <a:rPr lang="tr-TR" dirty="0">
                <a:latin typeface="Calibri" panose="020F0502020204030204" pitchFamily="34" charset="0"/>
              </a:rPr>
              <a:t>Depolama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yönetimi</a:t>
            </a:r>
            <a:endParaRPr lang="tr-TR" dirty="0"/>
          </a:p>
        </p:txBody>
      </p:sp>
      <p:sp>
        <p:nvSpPr>
          <p:cNvPr id="3" name="İçerik Yer Tutucusu 2">
            <a:extLst>
              <a:ext uri="{FF2B5EF4-FFF2-40B4-BE49-F238E27FC236}">
                <a16:creationId xmlns:a16="http://schemas.microsoft.com/office/drawing/2014/main" id="{6A05388C-723C-4982-80D6-D528ACAA0AD9}"/>
              </a:ext>
            </a:extLst>
          </p:cNvPr>
          <p:cNvSpPr>
            <a:spLocks noGrp="1"/>
          </p:cNvSpPr>
          <p:nvPr>
            <p:ph idx="1"/>
          </p:nvPr>
        </p:nvSpPr>
        <p:spPr/>
        <p:txBody>
          <a:bodyPr>
            <a:normAutofit/>
          </a:bodyPr>
          <a:lstStyle/>
          <a:p>
            <a:pPr marL="0" indent="0" algn="just">
              <a:buNone/>
            </a:pPr>
            <a:r>
              <a:rPr lang="tr-TR" sz="2200" dirty="0" err="1">
                <a:latin typeface="Calibri" panose="020F0502020204030204" pitchFamily="34" charset="0"/>
                <a:ea typeface="+mj-ea"/>
                <a:cs typeface="+mj-cs"/>
              </a:rPr>
              <a:t>Cache</a:t>
            </a:r>
            <a:r>
              <a:rPr lang="tr-TR" sz="2200" dirty="0">
                <a:latin typeface="Calibri" panose="020F0502020204030204" pitchFamily="34" charset="0"/>
                <a:ea typeface="+mj-ea"/>
                <a:cs typeface="+mj-cs"/>
              </a:rPr>
              <a:t> bellek</a:t>
            </a:r>
          </a:p>
          <a:p>
            <a:pPr algn="just"/>
            <a:r>
              <a:rPr lang="tr-TR" sz="2200" dirty="0" err="1">
                <a:latin typeface="Calibri" panose="020F0502020204030204" pitchFamily="34" charset="0"/>
                <a:ea typeface="+mj-ea"/>
                <a:cs typeface="+mj-cs"/>
              </a:rPr>
              <a:t>Cache</a:t>
            </a:r>
            <a:r>
              <a:rPr lang="tr-TR" sz="2200" dirty="0">
                <a:latin typeface="Calibri" panose="020F0502020204030204" pitchFamily="34" charset="0"/>
                <a:ea typeface="+mj-ea"/>
                <a:cs typeface="+mj-cs"/>
              </a:rPr>
              <a:t> bellekler hafızadan çok küçük kapasiteye sahip olan ancak </a:t>
            </a:r>
            <a:r>
              <a:rPr lang="tr-TR" sz="2200" dirty="0" err="1">
                <a:latin typeface="Calibri" panose="020F0502020204030204" pitchFamily="34" charset="0"/>
                <a:ea typeface="+mj-ea"/>
                <a:cs typeface="+mj-cs"/>
              </a:rPr>
              <a:t>register’lardan</a:t>
            </a:r>
            <a:r>
              <a:rPr lang="tr-TR" sz="2200" dirty="0">
                <a:latin typeface="Calibri" panose="020F0502020204030204" pitchFamily="34" charset="0"/>
                <a:ea typeface="+mj-ea"/>
                <a:cs typeface="+mj-cs"/>
              </a:rPr>
              <a:t> daha fazla kapasiteye sahip olan depolama birimleridir.</a:t>
            </a:r>
          </a:p>
          <a:p>
            <a:pPr algn="just"/>
            <a:r>
              <a:rPr lang="tr-TR" sz="2200" dirty="0" err="1">
                <a:latin typeface="Calibri" panose="020F0502020204030204" pitchFamily="34" charset="0"/>
                <a:ea typeface="+mj-ea"/>
                <a:cs typeface="+mj-cs"/>
              </a:rPr>
              <a:t>Cache</a:t>
            </a:r>
            <a:r>
              <a:rPr lang="tr-TR" sz="2200" dirty="0">
                <a:latin typeface="Calibri" panose="020F0502020204030204" pitchFamily="34" charset="0"/>
                <a:ea typeface="+mj-ea"/>
                <a:cs typeface="+mj-cs"/>
              </a:rPr>
              <a:t> belleklerde erişim adrese göre, </a:t>
            </a:r>
            <a:r>
              <a:rPr lang="tr-TR" sz="2200" dirty="0" err="1">
                <a:latin typeface="Calibri" panose="020F0502020204030204" pitchFamily="34" charset="0"/>
                <a:ea typeface="+mj-ea"/>
                <a:cs typeface="+mj-cs"/>
              </a:rPr>
              <a:t>register’larda</a:t>
            </a:r>
            <a:r>
              <a:rPr lang="tr-TR" sz="2200" dirty="0">
                <a:latin typeface="Calibri" panose="020F0502020204030204" pitchFamily="34" charset="0"/>
                <a:ea typeface="+mj-ea"/>
                <a:cs typeface="+mj-cs"/>
              </a:rPr>
              <a:t> isme göre yapılır.</a:t>
            </a:r>
          </a:p>
          <a:p>
            <a:pPr algn="just"/>
            <a:r>
              <a:rPr lang="tr-TR" sz="2200" dirty="0">
                <a:latin typeface="Calibri" panose="020F0502020204030204" pitchFamily="34" charset="0"/>
                <a:ea typeface="+mj-ea"/>
                <a:cs typeface="+mj-cs"/>
              </a:rPr>
              <a:t>Birden fazla işlemcili sistemlerde </a:t>
            </a:r>
            <a:r>
              <a:rPr lang="tr-TR" sz="2200" dirty="0" err="1">
                <a:latin typeface="Calibri" panose="020F0502020204030204" pitchFamily="34" charset="0"/>
                <a:ea typeface="+mj-ea"/>
                <a:cs typeface="+mj-cs"/>
              </a:rPr>
              <a:t>cache</a:t>
            </a:r>
            <a:r>
              <a:rPr lang="tr-TR" sz="2200" dirty="0">
                <a:latin typeface="Calibri" panose="020F0502020204030204" pitchFamily="34" charset="0"/>
                <a:ea typeface="+mj-ea"/>
                <a:cs typeface="+mj-cs"/>
              </a:rPr>
              <a:t> tutarlılığının (</a:t>
            </a:r>
            <a:r>
              <a:rPr lang="tr-TR" sz="2200" dirty="0" err="1">
                <a:latin typeface="Calibri" panose="020F0502020204030204" pitchFamily="34" charset="0"/>
                <a:ea typeface="+mj-ea"/>
                <a:cs typeface="+mj-cs"/>
              </a:rPr>
              <a:t>cache</a:t>
            </a:r>
            <a:r>
              <a:rPr lang="tr-TR" sz="2200" dirty="0">
                <a:latin typeface="Calibri" panose="020F0502020204030204" pitchFamily="34" charset="0"/>
                <a:ea typeface="+mj-ea"/>
                <a:cs typeface="+mj-cs"/>
              </a:rPr>
              <a:t> </a:t>
            </a:r>
            <a:r>
              <a:rPr lang="tr-TR" sz="2200" dirty="0" err="1">
                <a:latin typeface="Calibri" panose="020F0502020204030204" pitchFamily="34" charset="0"/>
                <a:ea typeface="+mj-ea"/>
                <a:cs typeface="+mj-cs"/>
              </a:rPr>
              <a:t>coherence</a:t>
            </a:r>
            <a:r>
              <a:rPr lang="tr-TR" sz="2200" dirty="0">
                <a:latin typeface="Calibri" panose="020F0502020204030204" pitchFamily="34" charset="0"/>
                <a:ea typeface="+mj-ea"/>
                <a:cs typeface="+mj-cs"/>
              </a:rPr>
              <a:t>) sağlanması zorunludur.</a:t>
            </a:r>
          </a:p>
          <a:p>
            <a:endParaRPr lang="tr-TR" dirty="0"/>
          </a:p>
        </p:txBody>
      </p:sp>
      <p:pic>
        <p:nvPicPr>
          <p:cNvPr id="5" name="Resim 4">
            <a:extLst>
              <a:ext uri="{FF2B5EF4-FFF2-40B4-BE49-F238E27FC236}">
                <a16:creationId xmlns:a16="http://schemas.microsoft.com/office/drawing/2014/main" id="{65708E47-C427-4EC8-9D26-A9AE847B8FFA}"/>
              </a:ext>
            </a:extLst>
          </p:cNvPr>
          <p:cNvPicPr>
            <a:picLocks noChangeAspect="1"/>
          </p:cNvPicPr>
          <p:nvPr/>
        </p:nvPicPr>
        <p:blipFill>
          <a:blip r:embed="rId2"/>
          <a:stretch>
            <a:fillRect/>
          </a:stretch>
        </p:blipFill>
        <p:spPr>
          <a:xfrm>
            <a:off x="3991426" y="4355832"/>
            <a:ext cx="6024771" cy="2298186"/>
          </a:xfrm>
          <a:prstGeom prst="rect">
            <a:avLst/>
          </a:prstGeom>
        </p:spPr>
      </p:pic>
    </p:spTree>
    <p:extLst>
      <p:ext uri="{BB962C8B-B14F-4D97-AF65-F5344CB8AC3E}">
        <p14:creationId xmlns:p14="http://schemas.microsoft.com/office/powerpoint/2010/main" val="7375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8ED4B-5924-4377-AA63-13FDA7253517}"/>
              </a:ext>
            </a:extLst>
          </p:cNvPr>
          <p:cNvSpPr>
            <a:spLocks noGrp="1"/>
          </p:cNvSpPr>
          <p:nvPr>
            <p:ph type="title"/>
          </p:nvPr>
        </p:nvSpPr>
        <p:spPr/>
        <p:txBody>
          <a:bodyPr/>
          <a:lstStyle/>
          <a:p>
            <a:r>
              <a:rPr lang="tr-TR" dirty="0">
                <a:latin typeface="Calibri" panose="020F0502020204030204" pitchFamily="34" charset="0"/>
              </a:rPr>
              <a:t>Depolama</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yönetimi</a:t>
            </a:r>
            <a:endParaRPr lang="tr-TR" dirty="0"/>
          </a:p>
        </p:txBody>
      </p:sp>
      <p:sp>
        <p:nvSpPr>
          <p:cNvPr id="3" name="İçerik Yer Tutucusu 2">
            <a:extLst>
              <a:ext uri="{FF2B5EF4-FFF2-40B4-BE49-F238E27FC236}">
                <a16:creationId xmlns:a16="http://schemas.microsoft.com/office/drawing/2014/main" id="{AB0D5C3D-3213-4DD4-9D19-5426BD0B9A81}"/>
              </a:ext>
            </a:extLst>
          </p:cNvPr>
          <p:cNvSpPr>
            <a:spLocks noGrp="1"/>
          </p:cNvSpPr>
          <p:nvPr>
            <p:ph idx="1"/>
          </p:nvPr>
        </p:nvSpPr>
        <p:spPr/>
        <p:txBody>
          <a:bodyPr>
            <a:normAutofit lnSpcReduction="10000"/>
          </a:bodyPr>
          <a:lstStyle/>
          <a:p>
            <a:pPr marL="0" indent="0" algn="just">
              <a:buNone/>
            </a:pPr>
            <a:r>
              <a:rPr lang="tr-TR" sz="2600" dirty="0">
                <a:latin typeface="Calibri" panose="020F0502020204030204" pitchFamily="34" charset="0"/>
                <a:ea typeface="+mj-ea"/>
                <a:cs typeface="+mj-cs"/>
              </a:rPr>
              <a:t>I/O sistemleri</a:t>
            </a:r>
          </a:p>
          <a:p>
            <a:pPr algn="just"/>
            <a:r>
              <a:rPr lang="tr-TR" sz="2600" dirty="0">
                <a:latin typeface="Calibri" panose="020F0502020204030204" pitchFamily="34" charset="0"/>
                <a:ea typeface="+mj-ea"/>
                <a:cs typeface="+mj-cs"/>
              </a:rPr>
              <a:t>İşletim sistemlerinin amaçlarından birisi de donanımların özelliklerinden kullanıcıyı soyutlamaktır.</a:t>
            </a:r>
          </a:p>
          <a:p>
            <a:pPr algn="just"/>
            <a:r>
              <a:rPr lang="tr-TR" sz="2600" dirty="0">
                <a:latin typeface="Calibri" panose="020F0502020204030204" pitchFamily="34" charset="0"/>
                <a:ea typeface="+mj-ea"/>
                <a:cs typeface="+mj-cs"/>
              </a:rPr>
              <a:t>Sadece cihaz sürücüsü (</a:t>
            </a:r>
            <a:r>
              <a:rPr lang="tr-TR" sz="2600" dirty="0" err="1">
                <a:latin typeface="Calibri" panose="020F0502020204030204" pitchFamily="34" charset="0"/>
                <a:ea typeface="+mj-ea"/>
                <a:cs typeface="+mj-cs"/>
              </a:rPr>
              <a:t>device</a:t>
            </a:r>
            <a:r>
              <a:rPr lang="tr-TR" sz="2600" dirty="0">
                <a:latin typeface="Calibri" panose="020F0502020204030204" pitchFamily="34" charset="0"/>
                <a:ea typeface="+mj-ea"/>
                <a:cs typeface="+mj-cs"/>
              </a:rPr>
              <a:t> </a:t>
            </a:r>
            <a:r>
              <a:rPr lang="tr-TR" sz="2600" dirty="0" err="1">
                <a:latin typeface="Calibri" panose="020F0502020204030204" pitchFamily="34" charset="0"/>
                <a:ea typeface="+mj-ea"/>
                <a:cs typeface="+mj-cs"/>
              </a:rPr>
              <a:t>driver</a:t>
            </a:r>
            <a:r>
              <a:rPr lang="tr-TR" sz="2600" dirty="0">
                <a:latin typeface="Calibri" panose="020F0502020204030204" pitchFamily="34" charset="0"/>
                <a:ea typeface="+mj-ea"/>
                <a:cs typeface="+mj-cs"/>
              </a:rPr>
              <a:t>) kendisine atanmış olan cihazın özelliklerini bilir.</a:t>
            </a:r>
          </a:p>
          <a:p>
            <a:pPr algn="just"/>
            <a:r>
              <a:rPr lang="tr-TR" sz="2600" dirty="0">
                <a:latin typeface="Calibri" panose="020F0502020204030204" pitchFamily="34" charset="0"/>
                <a:ea typeface="+mj-ea"/>
                <a:cs typeface="+mj-cs"/>
              </a:rPr>
              <a:t>I/O sistemi aşağıdaki bileşenlere sahiptir:</a:t>
            </a:r>
          </a:p>
          <a:p>
            <a:pPr lvl="1" algn="just"/>
            <a:r>
              <a:rPr lang="tr-TR" sz="2200" dirty="0">
                <a:latin typeface="Calibri" panose="020F0502020204030204" pitchFamily="34" charset="0"/>
                <a:ea typeface="+mj-ea"/>
                <a:cs typeface="+mj-cs"/>
              </a:rPr>
              <a:t>Hafıza yönetim bileşeni (</a:t>
            </a:r>
            <a:r>
              <a:rPr lang="tr-TR" sz="2200" dirty="0" err="1">
                <a:latin typeface="Calibri" panose="020F0502020204030204" pitchFamily="34" charset="0"/>
                <a:ea typeface="+mj-ea"/>
                <a:cs typeface="+mj-cs"/>
              </a:rPr>
              <a:t>buffering</a:t>
            </a:r>
            <a:r>
              <a:rPr lang="tr-TR" sz="2200" dirty="0">
                <a:latin typeface="Calibri" panose="020F0502020204030204" pitchFamily="34" charset="0"/>
                <a:ea typeface="+mj-ea"/>
                <a:cs typeface="+mj-cs"/>
              </a:rPr>
              <a:t>, </a:t>
            </a:r>
            <a:r>
              <a:rPr lang="tr-TR" sz="2200" dirty="0" err="1">
                <a:latin typeface="Calibri" panose="020F0502020204030204" pitchFamily="34" charset="0"/>
                <a:ea typeface="+mj-ea"/>
                <a:cs typeface="+mj-cs"/>
              </a:rPr>
              <a:t>caching</a:t>
            </a:r>
            <a:r>
              <a:rPr lang="tr-TR" sz="2200" dirty="0">
                <a:latin typeface="Calibri" panose="020F0502020204030204" pitchFamily="34" charset="0"/>
                <a:ea typeface="+mj-ea"/>
                <a:cs typeface="+mj-cs"/>
              </a:rPr>
              <a:t> ve </a:t>
            </a:r>
            <a:r>
              <a:rPr lang="tr-TR" sz="2200" dirty="0" err="1">
                <a:latin typeface="Calibri" panose="020F0502020204030204" pitchFamily="34" charset="0"/>
                <a:ea typeface="+mj-ea"/>
                <a:cs typeface="+mj-cs"/>
              </a:rPr>
              <a:t>spooling</a:t>
            </a:r>
            <a:r>
              <a:rPr lang="tr-TR" sz="2200" dirty="0">
                <a:latin typeface="Calibri" panose="020F0502020204030204" pitchFamily="34" charset="0"/>
                <a:ea typeface="+mj-ea"/>
                <a:cs typeface="+mj-cs"/>
              </a:rPr>
              <a:t>),</a:t>
            </a:r>
          </a:p>
          <a:p>
            <a:pPr lvl="1" algn="just"/>
            <a:r>
              <a:rPr lang="tr-TR" sz="2200" dirty="0">
                <a:latin typeface="Calibri" panose="020F0502020204030204" pitchFamily="34" charset="0"/>
                <a:ea typeface="+mj-ea"/>
                <a:cs typeface="+mj-cs"/>
              </a:rPr>
              <a:t>Device </a:t>
            </a:r>
            <a:r>
              <a:rPr lang="tr-TR" sz="2200" dirty="0" err="1">
                <a:latin typeface="Calibri" panose="020F0502020204030204" pitchFamily="34" charset="0"/>
                <a:ea typeface="+mj-ea"/>
                <a:cs typeface="+mj-cs"/>
              </a:rPr>
              <a:t>driver</a:t>
            </a:r>
            <a:r>
              <a:rPr lang="tr-TR" sz="2200" dirty="0">
                <a:latin typeface="Calibri" panose="020F0502020204030204" pitchFamily="34" charset="0"/>
                <a:ea typeface="+mj-ea"/>
                <a:cs typeface="+mj-cs"/>
              </a:rPr>
              <a:t> </a:t>
            </a:r>
            <a:r>
              <a:rPr lang="tr-TR" sz="2200" dirty="0" err="1">
                <a:latin typeface="Calibri" panose="020F0502020204030204" pitchFamily="34" charset="0"/>
                <a:ea typeface="+mj-ea"/>
                <a:cs typeface="+mj-cs"/>
              </a:rPr>
              <a:t>arayüzü</a:t>
            </a:r>
            <a:r>
              <a:rPr lang="tr-TR" sz="2200" dirty="0">
                <a:latin typeface="Calibri" panose="020F0502020204030204" pitchFamily="34" charset="0"/>
                <a:ea typeface="+mj-ea"/>
                <a:cs typeface="+mj-cs"/>
              </a:rPr>
              <a:t>,</a:t>
            </a:r>
          </a:p>
          <a:p>
            <a:pPr lvl="1" algn="just"/>
            <a:r>
              <a:rPr lang="tr-TR" sz="2200" dirty="0">
                <a:latin typeface="Calibri" panose="020F0502020204030204" pitchFamily="34" charset="0"/>
                <a:ea typeface="+mj-ea"/>
                <a:cs typeface="+mj-cs"/>
              </a:rPr>
              <a:t>Donanımlar için </a:t>
            </a:r>
            <a:r>
              <a:rPr lang="tr-TR" sz="2200" dirty="0" err="1">
                <a:latin typeface="Calibri" panose="020F0502020204030204" pitchFamily="34" charset="0"/>
                <a:ea typeface="+mj-ea"/>
                <a:cs typeface="+mj-cs"/>
              </a:rPr>
              <a:t>driver</a:t>
            </a:r>
            <a:r>
              <a:rPr lang="tr-TR" sz="2200" dirty="0">
                <a:latin typeface="Calibri" panose="020F0502020204030204" pitchFamily="34" charset="0"/>
                <a:ea typeface="+mj-ea"/>
                <a:cs typeface="+mj-cs"/>
              </a:rPr>
              <a:t>.</a:t>
            </a:r>
          </a:p>
          <a:p>
            <a:endParaRPr lang="tr-TR" dirty="0"/>
          </a:p>
        </p:txBody>
      </p:sp>
    </p:spTree>
    <p:extLst>
      <p:ext uri="{BB962C8B-B14F-4D97-AF65-F5344CB8AC3E}">
        <p14:creationId xmlns:p14="http://schemas.microsoft.com/office/powerpoint/2010/main" val="35864364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3208</TotalTime>
  <Words>3815</Words>
  <Application>Microsoft Office PowerPoint</Application>
  <PresentationFormat>Geniş ekran</PresentationFormat>
  <Paragraphs>329</Paragraphs>
  <Slides>58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58</vt:i4>
      </vt:variant>
    </vt:vector>
  </HeadingPairs>
  <TitlesOfParts>
    <vt:vector size="62" baseType="lpstr">
      <vt:lpstr>Arial</vt:lpstr>
      <vt:lpstr>Calibri</vt:lpstr>
      <vt:lpstr>Trebuchet MS</vt:lpstr>
      <vt:lpstr>Berlin</vt:lpstr>
      <vt:lpstr>Bilgisayar İşletim Sistemleri </vt:lpstr>
      <vt:lpstr>Process yönetimi</vt:lpstr>
      <vt:lpstr>Process yönetimi</vt:lpstr>
      <vt:lpstr>Bellek yönetimi</vt:lpstr>
      <vt:lpstr>Depolama yönetimi</vt:lpstr>
      <vt:lpstr>Depolama yönetimi</vt:lpstr>
      <vt:lpstr>Depolama yönetimi</vt:lpstr>
      <vt:lpstr>Depolama yönetimi</vt:lpstr>
      <vt:lpstr>Depolama yönetimi</vt:lpstr>
      <vt:lpstr>Koruma ve güvenlik</vt:lpstr>
      <vt:lpstr>Koruma ve güvenlik</vt:lpstr>
      <vt:lpstr>Tarihçe</vt:lpstr>
      <vt:lpstr>Tarihçe</vt:lpstr>
      <vt:lpstr>Tarihçe</vt:lpstr>
      <vt:lpstr>Tarihçe</vt:lpstr>
      <vt:lpstr>Tarihçe</vt:lpstr>
      <vt:lpstr>Tarihçe</vt:lpstr>
      <vt:lpstr>Tarihçe</vt:lpstr>
      <vt:lpstr>Tarihçe</vt:lpstr>
      <vt:lpstr>Tarihçe</vt:lpstr>
      <vt:lpstr>İşletim Sistemi Türleri</vt:lpstr>
      <vt:lpstr>İşletim Sistemi Türleri</vt:lpstr>
      <vt:lpstr>İşletim Sistemi Türleri</vt:lpstr>
      <vt:lpstr>İşletim Sistemi Türleri</vt:lpstr>
      <vt:lpstr>İşletim Sistemi Türleri</vt:lpstr>
      <vt:lpstr>İşletim Sistemi Türleri</vt:lpstr>
      <vt:lpstr>İşletim Sistemi Türleri</vt:lpstr>
      <vt:lpstr>Kernel veri yapıları</vt:lpstr>
      <vt:lpstr>Kernel veri yapıları</vt:lpstr>
      <vt:lpstr>Kernel veri yapıları</vt:lpstr>
      <vt:lpstr>Kernel veri yapıları</vt:lpstr>
      <vt:lpstr>Kernel veri yapıları</vt:lpstr>
      <vt:lpstr>Kernel veri yapıları</vt:lpstr>
      <vt:lpstr>Kernel veri yapıları</vt:lpstr>
      <vt:lpstr>Hesaplama ortamları</vt:lpstr>
      <vt:lpstr>Hesaplama ortamları</vt:lpstr>
      <vt:lpstr>Hesaplama ortamları</vt:lpstr>
      <vt:lpstr>Hesaplama ortamları</vt:lpstr>
      <vt:lpstr>Hesaplama ortamları</vt:lpstr>
      <vt:lpstr>Hesaplama ortamları</vt:lpstr>
      <vt:lpstr>Hesaplama ortamları</vt:lpstr>
      <vt:lpstr>Hesaplama ortamları</vt:lpstr>
      <vt:lpstr>Hesaplama ortamları</vt:lpstr>
      <vt:lpstr>Hesaplama ortamları</vt:lpstr>
      <vt:lpstr>Hesaplama ortamları</vt:lpstr>
      <vt:lpstr>Hesaplama ortamları</vt:lpstr>
      <vt:lpstr>Açık kaynak işletim sistemleri</vt:lpstr>
      <vt:lpstr>Açık kaynak işletim sistemleri</vt:lpstr>
      <vt:lpstr>İşletim sistemi servisleri</vt:lpstr>
      <vt:lpstr>İşletim sistemi servisleri</vt:lpstr>
      <vt:lpstr>İşletim sistemi servisleri</vt:lpstr>
      <vt:lpstr>İşletim sistemi servisleri</vt:lpstr>
      <vt:lpstr>İşletim sistemi servisleri</vt:lpstr>
      <vt:lpstr>İşletim sistemi servisleri</vt:lpstr>
      <vt:lpstr>Kullanıcı ve işletim sistemi arayüzü</vt:lpstr>
      <vt:lpstr>Kullanıcı ve işletim sistemi arayüzü</vt:lpstr>
      <vt:lpstr>Kullanıcı ve işletim sistemi arayüzü</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71</cp:revision>
  <dcterms:created xsi:type="dcterms:W3CDTF">2020-09-30T21:00:45Z</dcterms:created>
  <dcterms:modified xsi:type="dcterms:W3CDTF">2023-02-28T08:39:51Z</dcterms:modified>
</cp:coreProperties>
</file>