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331" r:id="rId3"/>
    <p:sldId id="332" r:id="rId4"/>
    <p:sldId id="333" r:id="rId5"/>
    <p:sldId id="334" r:id="rId6"/>
    <p:sldId id="336" r:id="rId7"/>
    <p:sldId id="335"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66" r:id="rId29"/>
    <p:sldId id="367" r:id="rId30"/>
    <p:sldId id="368" r:id="rId31"/>
    <p:sldId id="369" r:id="rId32"/>
    <p:sldId id="358" r:id="rId33"/>
    <p:sldId id="359" r:id="rId34"/>
    <p:sldId id="360" r:id="rId35"/>
    <p:sldId id="361" r:id="rId36"/>
    <p:sldId id="362" r:id="rId37"/>
    <p:sldId id="363" r:id="rId38"/>
    <p:sldId id="258" r:id="rId3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2" d="100"/>
          <a:sy n="112" d="100"/>
        </p:scale>
        <p:origin x="4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7.03.2023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7.03.2023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7.03.2023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7.03.2023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7.03.2023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7.03.2023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7.03.2023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7.03.2023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7.03.2023</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7.03.2023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7.03.2023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7.03.2023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7.03.2023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7.03.2023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7.03.2023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7.03.2023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7.03.2023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7.03.2023</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68092" y="2839727"/>
            <a:ext cx="9192548" cy="1373070"/>
          </a:xfrm>
        </p:spPr>
        <p:txBody>
          <a:bodyPr/>
          <a:lstStyle/>
          <a:p>
            <a:r>
              <a:rPr lang="tr-TR" dirty="0"/>
              <a:t>Bilgisayar İşletim Sistemleri	</a:t>
            </a:r>
          </a:p>
        </p:txBody>
      </p:sp>
      <p:sp>
        <p:nvSpPr>
          <p:cNvPr id="3" name="Alt Başlık 2"/>
          <p:cNvSpPr>
            <a:spLocks noGrp="1"/>
          </p:cNvSpPr>
          <p:nvPr>
            <p:ph type="subTitle" idx="1"/>
          </p:nvPr>
        </p:nvSpPr>
        <p:spPr/>
        <p:txBody>
          <a:bodyPr/>
          <a:lstStyle/>
          <a:p>
            <a:r>
              <a:rPr lang="tr-TR" dirty="0"/>
              <a:t>3.Hafta</a:t>
            </a:r>
          </a:p>
        </p:txBody>
      </p:sp>
    </p:spTree>
    <p:extLst>
      <p:ext uri="{BB962C8B-B14F-4D97-AF65-F5344CB8AC3E}">
        <p14:creationId xmlns:p14="http://schemas.microsoft.com/office/powerpoint/2010/main" val="133204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B15131-FA2B-4CFA-9D58-E8B6D3783A2B}"/>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türleri</a:t>
            </a:r>
            <a:endParaRPr lang="tr-TR" dirty="0"/>
          </a:p>
        </p:txBody>
      </p:sp>
      <p:sp>
        <p:nvSpPr>
          <p:cNvPr id="3" name="İçerik Yer Tutucusu 2">
            <a:extLst>
              <a:ext uri="{FF2B5EF4-FFF2-40B4-BE49-F238E27FC236}">
                <a16:creationId xmlns:a16="http://schemas.microsoft.com/office/drawing/2014/main" id="{E6E9F99C-8CF4-4D3A-876F-3FAE18863D15}"/>
              </a:ext>
            </a:extLst>
          </p:cNvPr>
          <p:cNvSpPr>
            <a:spLocks noGrp="1"/>
          </p:cNvSpPr>
          <p:nvPr>
            <p:ph idx="1"/>
          </p:nvPr>
        </p:nvSpPr>
        <p:spPr/>
        <p:txBody>
          <a:bodyPr/>
          <a:lstStyle/>
          <a:p>
            <a:pPr marL="0" indent="0" algn="just">
              <a:buNone/>
            </a:pPr>
            <a:r>
              <a:rPr lang="tr-TR" sz="1900" dirty="0" err="1">
                <a:latin typeface="Calibri" panose="020F0502020204030204" pitchFamily="34" charset="0"/>
                <a:ea typeface="+mj-ea"/>
                <a:cs typeface="+mj-cs"/>
              </a:rPr>
              <a:t>Process</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control</a:t>
            </a:r>
            <a:endParaRPr lang="tr-TR" sz="1900" dirty="0">
              <a:latin typeface="Calibri" panose="020F0502020204030204" pitchFamily="34" charset="0"/>
              <a:ea typeface="+mj-ea"/>
              <a:cs typeface="+mj-cs"/>
            </a:endParaRPr>
          </a:p>
          <a:p>
            <a:pPr algn="just"/>
            <a:r>
              <a:rPr lang="tr-TR" sz="1900" dirty="0">
                <a:latin typeface="Calibri" panose="020F0502020204030204" pitchFamily="34" charset="0"/>
                <a:ea typeface="+mj-ea"/>
                <a:cs typeface="+mj-cs"/>
              </a:rPr>
              <a:t>Birden fazla program aynı veriyi paylaşabilir. Bu durumda kullanmakta olan </a:t>
            </a:r>
            <a:r>
              <a:rPr lang="tr-TR" sz="1900" dirty="0" err="1">
                <a:latin typeface="Calibri" panose="020F0502020204030204" pitchFamily="34" charset="0"/>
                <a:ea typeface="+mj-ea"/>
                <a:cs typeface="+mj-cs"/>
              </a:rPr>
              <a:t>process</a:t>
            </a:r>
            <a:r>
              <a:rPr lang="tr-TR" sz="1900" dirty="0">
                <a:latin typeface="Calibri" panose="020F0502020204030204" pitchFamily="34" charset="0"/>
                <a:ea typeface="+mj-ea"/>
                <a:cs typeface="+mj-cs"/>
              </a:rPr>
              <a:t> veriyi kilitler (</a:t>
            </a:r>
            <a:r>
              <a:rPr lang="tr-TR" sz="1900" dirty="0" err="1">
                <a:latin typeface="Calibri" panose="020F0502020204030204" pitchFamily="34" charset="0"/>
                <a:ea typeface="+mj-ea"/>
                <a:cs typeface="+mj-cs"/>
              </a:rPr>
              <a:t>lock</a:t>
            </a:r>
            <a:r>
              <a:rPr lang="tr-TR" sz="1900" dirty="0">
                <a:latin typeface="Calibri" panose="020F0502020204030204" pitchFamily="34" charset="0"/>
                <a:ea typeface="+mj-ea"/>
                <a:cs typeface="+mj-cs"/>
              </a:rPr>
              <a:t>) ve diğer </a:t>
            </a:r>
            <a:r>
              <a:rPr lang="tr-TR" sz="1900" dirty="0" err="1">
                <a:latin typeface="Calibri" panose="020F0502020204030204" pitchFamily="34" charset="0"/>
                <a:ea typeface="+mj-ea"/>
                <a:cs typeface="+mj-cs"/>
              </a:rPr>
              <a:t>process’ler</a:t>
            </a:r>
            <a:r>
              <a:rPr lang="tr-TR" sz="1900" dirty="0">
                <a:latin typeface="Calibri" panose="020F0502020204030204" pitchFamily="34" charset="0"/>
                <a:ea typeface="+mj-ea"/>
                <a:cs typeface="+mj-cs"/>
              </a:rPr>
              <a:t> erişemez. </a:t>
            </a:r>
          </a:p>
          <a:p>
            <a:pPr algn="just"/>
            <a:r>
              <a:rPr lang="tr-TR" sz="1900" dirty="0">
                <a:latin typeface="Calibri" panose="020F0502020204030204" pitchFamily="34" charset="0"/>
                <a:ea typeface="+mj-ea"/>
                <a:cs typeface="+mj-cs"/>
              </a:rPr>
              <a:t>Kilitleme için </a:t>
            </a:r>
            <a:r>
              <a:rPr lang="tr-TR" sz="1900" dirty="0" err="1">
                <a:latin typeface="Calibri" panose="020F0502020204030204" pitchFamily="34" charset="0"/>
                <a:ea typeface="+mj-ea"/>
                <a:cs typeface="+mj-cs"/>
              </a:rPr>
              <a:t>acquire</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lock</a:t>
            </a:r>
            <a:r>
              <a:rPr lang="tr-TR" sz="1900" dirty="0">
                <a:latin typeface="Calibri" panose="020F0502020204030204" pitchFamily="34" charset="0"/>
                <a:ea typeface="+mj-ea"/>
                <a:cs typeface="+mj-cs"/>
              </a:rPr>
              <a:t>(), serbest bırakmak için </a:t>
            </a:r>
            <a:r>
              <a:rPr lang="tr-TR" sz="1900" dirty="0" err="1">
                <a:latin typeface="Calibri" panose="020F0502020204030204" pitchFamily="34" charset="0"/>
                <a:ea typeface="+mj-ea"/>
                <a:cs typeface="+mj-cs"/>
              </a:rPr>
              <a:t>release</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lock</a:t>
            </a:r>
            <a:r>
              <a:rPr lang="tr-TR" sz="1900" dirty="0">
                <a:latin typeface="Calibri" panose="020F0502020204030204" pitchFamily="34" charset="0"/>
                <a:ea typeface="+mj-ea"/>
                <a:cs typeface="+mj-cs"/>
              </a:rPr>
              <a:t>() sistem çağrıları kullanılır.</a:t>
            </a:r>
          </a:p>
          <a:p>
            <a:pPr algn="just"/>
            <a:r>
              <a:rPr lang="tr-TR" sz="1900" dirty="0" err="1">
                <a:latin typeface="Calibri" panose="020F0502020204030204" pitchFamily="34" charset="0"/>
                <a:ea typeface="+mj-ea"/>
                <a:cs typeface="+mj-cs"/>
              </a:rPr>
              <a:t>Process</a:t>
            </a:r>
            <a:r>
              <a:rPr lang="tr-TR" sz="1900" dirty="0">
                <a:latin typeface="Calibri" panose="020F0502020204030204" pitchFamily="34" charset="0"/>
                <a:ea typeface="+mj-ea"/>
                <a:cs typeface="+mj-cs"/>
              </a:rPr>
              <a:t> kontrol işlemleri, tek görevli (</a:t>
            </a:r>
            <a:r>
              <a:rPr lang="tr-TR" sz="1900" dirty="0" err="1">
                <a:latin typeface="Calibri" panose="020F0502020204030204" pitchFamily="34" charset="0"/>
                <a:ea typeface="+mj-ea"/>
                <a:cs typeface="+mj-cs"/>
              </a:rPr>
              <a:t>single-tasking</a:t>
            </a:r>
            <a:r>
              <a:rPr lang="tr-TR" sz="1900" dirty="0">
                <a:latin typeface="Calibri" panose="020F0502020204030204" pitchFamily="34" charset="0"/>
                <a:ea typeface="+mj-ea"/>
                <a:cs typeface="+mj-cs"/>
              </a:rPr>
              <a:t>) ve çok görevli (</a:t>
            </a:r>
            <a:r>
              <a:rPr lang="tr-TR" sz="1900" dirty="0" err="1">
                <a:latin typeface="Calibri" panose="020F0502020204030204" pitchFamily="34" charset="0"/>
                <a:ea typeface="+mj-ea"/>
                <a:cs typeface="+mj-cs"/>
              </a:rPr>
              <a:t>multiple-tasking</a:t>
            </a:r>
            <a:r>
              <a:rPr lang="tr-TR" sz="1900" dirty="0">
                <a:latin typeface="Calibri" panose="020F0502020204030204" pitchFamily="34" charset="0"/>
                <a:ea typeface="+mj-ea"/>
                <a:cs typeface="+mj-cs"/>
              </a:rPr>
              <a:t>) sistemlerde farklı gerçekleştirilir. </a:t>
            </a:r>
          </a:p>
          <a:p>
            <a:pPr algn="just"/>
            <a:r>
              <a:rPr lang="tr-TR" sz="1900" dirty="0">
                <a:latin typeface="Calibri" panose="020F0502020204030204" pitchFamily="34" charset="0"/>
                <a:ea typeface="+mj-ea"/>
                <a:cs typeface="+mj-cs"/>
              </a:rPr>
              <a:t>MS-DOS (Microsoft-Disk Operating </a:t>
            </a:r>
            <a:r>
              <a:rPr lang="tr-TR" sz="1900" dirty="0" err="1">
                <a:latin typeface="Calibri" panose="020F0502020204030204" pitchFamily="34" charset="0"/>
                <a:ea typeface="+mj-ea"/>
                <a:cs typeface="+mj-cs"/>
              </a:rPr>
              <a:t>System</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single-tasking</a:t>
            </a:r>
            <a:r>
              <a:rPr lang="tr-TR" sz="1900" dirty="0">
                <a:latin typeface="Calibri" panose="020F0502020204030204" pitchFamily="34" charset="0"/>
                <a:ea typeface="+mj-ea"/>
                <a:cs typeface="+mj-cs"/>
              </a:rPr>
              <a:t> işletim sistemidir ve bir </a:t>
            </a:r>
            <a:r>
              <a:rPr lang="tr-TR" sz="1900" dirty="0" err="1">
                <a:latin typeface="Calibri" panose="020F0502020204030204" pitchFamily="34" charset="0"/>
                <a:ea typeface="+mj-ea"/>
                <a:cs typeface="+mj-cs"/>
              </a:rPr>
              <a:t>process</a:t>
            </a:r>
            <a:r>
              <a:rPr lang="tr-TR" sz="1900" dirty="0">
                <a:latin typeface="Calibri" panose="020F0502020204030204" pitchFamily="34" charset="0"/>
                <a:ea typeface="+mj-ea"/>
                <a:cs typeface="+mj-cs"/>
              </a:rPr>
              <a:t> çalışırken yeni </a:t>
            </a:r>
            <a:r>
              <a:rPr lang="tr-TR" sz="1900" dirty="0" err="1">
                <a:latin typeface="Calibri" panose="020F0502020204030204" pitchFamily="34" charset="0"/>
                <a:ea typeface="+mj-ea"/>
                <a:cs typeface="+mj-cs"/>
              </a:rPr>
              <a:t>process</a:t>
            </a:r>
            <a:r>
              <a:rPr lang="tr-TR" sz="1900" dirty="0">
                <a:latin typeface="Calibri" panose="020F0502020204030204" pitchFamily="34" charset="0"/>
                <a:ea typeface="+mj-ea"/>
                <a:cs typeface="+mj-cs"/>
              </a:rPr>
              <a:t> başlatılamaz.</a:t>
            </a:r>
          </a:p>
          <a:p>
            <a:pPr algn="just"/>
            <a:r>
              <a:rPr lang="tr-TR" sz="1900" dirty="0">
                <a:latin typeface="Calibri" panose="020F0502020204030204" pitchFamily="34" charset="0"/>
                <a:ea typeface="+mj-ea"/>
                <a:cs typeface="+mj-cs"/>
              </a:rPr>
              <a:t>MS-</a:t>
            </a:r>
            <a:r>
              <a:rPr lang="tr-TR" sz="1900" dirty="0" err="1">
                <a:latin typeface="Calibri" panose="020F0502020204030204" pitchFamily="34" charset="0"/>
                <a:ea typeface="+mj-ea"/>
                <a:cs typeface="+mj-cs"/>
              </a:rPr>
              <a:t>DOS’da</a:t>
            </a:r>
            <a:r>
              <a:rPr lang="tr-TR" sz="1900" dirty="0">
                <a:latin typeface="Calibri" panose="020F0502020204030204" pitchFamily="34" charset="0"/>
                <a:ea typeface="+mj-ea"/>
                <a:cs typeface="+mj-cs"/>
              </a:rPr>
              <a:t> bir program hafızaya yerleştirilir ve </a:t>
            </a:r>
            <a:r>
              <a:rPr lang="tr-TR" sz="1900" dirty="0" err="1">
                <a:latin typeface="Calibri" panose="020F0502020204030204" pitchFamily="34" charset="0"/>
                <a:ea typeface="+mj-ea"/>
                <a:cs typeface="+mj-cs"/>
              </a:rPr>
              <a:t>instruction</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pointer</a:t>
            </a:r>
            <a:r>
              <a:rPr lang="tr-TR" sz="1900" dirty="0">
                <a:latin typeface="Calibri" panose="020F0502020204030204" pitchFamily="34" charset="0"/>
                <a:ea typeface="+mj-ea"/>
                <a:cs typeface="+mj-cs"/>
              </a:rPr>
              <a:t> (program </a:t>
            </a:r>
            <a:r>
              <a:rPr lang="tr-TR" sz="1900" dirty="0" err="1">
                <a:latin typeface="Calibri" panose="020F0502020204030204" pitchFamily="34" charset="0"/>
                <a:ea typeface="+mj-ea"/>
                <a:cs typeface="+mj-cs"/>
              </a:rPr>
              <a:t>counter</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register</a:t>
            </a:r>
            <a:r>
              <a:rPr lang="tr-TR" sz="1900" dirty="0">
                <a:latin typeface="Calibri" panose="020F0502020204030204" pitchFamily="34" charset="0"/>
                <a:ea typeface="+mj-ea"/>
                <a:cs typeface="+mj-cs"/>
              </a:rPr>
              <a:t>) ile ilk komut gösterilerek çalıştırılır.</a:t>
            </a:r>
          </a:p>
          <a:p>
            <a:pPr algn="just"/>
            <a:endParaRPr lang="tr-TR" dirty="0"/>
          </a:p>
        </p:txBody>
      </p:sp>
    </p:spTree>
    <p:extLst>
      <p:ext uri="{BB962C8B-B14F-4D97-AF65-F5344CB8AC3E}">
        <p14:creationId xmlns:p14="http://schemas.microsoft.com/office/powerpoint/2010/main" val="195865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A11B5D-0C7F-4F0E-B663-C388CF7DBFC0}"/>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türleri</a:t>
            </a:r>
            <a:endParaRPr lang="tr-TR" dirty="0"/>
          </a:p>
        </p:txBody>
      </p:sp>
      <p:sp>
        <p:nvSpPr>
          <p:cNvPr id="3" name="İçerik Yer Tutucusu 2">
            <a:extLst>
              <a:ext uri="{FF2B5EF4-FFF2-40B4-BE49-F238E27FC236}">
                <a16:creationId xmlns:a16="http://schemas.microsoft.com/office/drawing/2014/main" id="{47F62E0F-AD13-40CA-A139-7DD4A64BA940}"/>
              </a:ext>
            </a:extLst>
          </p:cNvPr>
          <p:cNvSpPr>
            <a:spLocks noGrp="1"/>
          </p:cNvSpPr>
          <p:nvPr>
            <p:ph idx="1"/>
          </p:nvPr>
        </p:nvSpPr>
        <p:spPr/>
        <p:txBody>
          <a:bodyPr/>
          <a:lstStyle/>
          <a:p>
            <a:pPr marL="0" indent="0">
              <a:buNone/>
            </a:pPr>
            <a:r>
              <a:rPr lang="tr-TR" sz="1900" dirty="0" err="1">
                <a:latin typeface="Calibri" panose="020F0502020204030204" pitchFamily="34" charset="0"/>
                <a:ea typeface="+mj-ea"/>
                <a:cs typeface="+mj-cs"/>
              </a:rPr>
              <a:t>Process</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control</a:t>
            </a:r>
            <a:endParaRPr lang="tr-TR" sz="1900" dirty="0">
              <a:latin typeface="Calibri" panose="020F0502020204030204" pitchFamily="34" charset="0"/>
              <a:ea typeface="+mj-ea"/>
              <a:cs typeface="+mj-cs"/>
            </a:endParaRPr>
          </a:p>
          <a:p>
            <a:r>
              <a:rPr lang="tr-TR" sz="1900" dirty="0">
                <a:latin typeface="Calibri" panose="020F0502020204030204" pitchFamily="34" charset="0"/>
                <a:ea typeface="+mj-ea"/>
                <a:cs typeface="+mj-cs"/>
              </a:rPr>
              <a:t> MS-DOS ile (a) başlangıç durumu ve (b) programın çalıştırılması şekilde görülmektedir.</a:t>
            </a:r>
          </a:p>
          <a:p>
            <a:endParaRPr lang="tr-TR" dirty="0"/>
          </a:p>
        </p:txBody>
      </p:sp>
      <p:pic>
        <p:nvPicPr>
          <p:cNvPr id="5" name="Resim 4">
            <a:extLst>
              <a:ext uri="{FF2B5EF4-FFF2-40B4-BE49-F238E27FC236}">
                <a16:creationId xmlns:a16="http://schemas.microsoft.com/office/drawing/2014/main" id="{E511731B-A6E7-44CE-BCCA-D58D44A08AA4}"/>
              </a:ext>
            </a:extLst>
          </p:cNvPr>
          <p:cNvPicPr>
            <a:picLocks noChangeAspect="1"/>
          </p:cNvPicPr>
          <p:nvPr/>
        </p:nvPicPr>
        <p:blipFill>
          <a:blip r:embed="rId2"/>
          <a:stretch>
            <a:fillRect/>
          </a:stretch>
        </p:blipFill>
        <p:spPr>
          <a:xfrm>
            <a:off x="4158558" y="3188702"/>
            <a:ext cx="3874883" cy="3250194"/>
          </a:xfrm>
          <a:prstGeom prst="rect">
            <a:avLst/>
          </a:prstGeom>
        </p:spPr>
      </p:pic>
    </p:spTree>
    <p:extLst>
      <p:ext uri="{BB962C8B-B14F-4D97-AF65-F5344CB8AC3E}">
        <p14:creationId xmlns:p14="http://schemas.microsoft.com/office/powerpoint/2010/main" val="4090275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EBB63E-A5BA-4A16-9484-0E84ABA7B7EA}"/>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türleri</a:t>
            </a:r>
            <a:endParaRPr lang="tr-TR" dirty="0"/>
          </a:p>
        </p:txBody>
      </p:sp>
      <p:sp>
        <p:nvSpPr>
          <p:cNvPr id="3" name="İçerik Yer Tutucusu 2">
            <a:extLst>
              <a:ext uri="{FF2B5EF4-FFF2-40B4-BE49-F238E27FC236}">
                <a16:creationId xmlns:a16="http://schemas.microsoft.com/office/drawing/2014/main" id="{C268ED7D-C1DD-4460-A896-D2EB50164E7D}"/>
              </a:ext>
            </a:extLst>
          </p:cNvPr>
          <p:cNvSpPr>
            <a:spLocks noGrp="1"/>
          </p:cNvSpPr>
          <p:nvPr>
            <p:ph idx="1"/>
          </p:nvPr>
        </p:nvSpPr>
        <p:spPr/>
        <p:txBody>
          <a:bodyPr/>
          <a:lstStyle/>
          <a:p>
            <a:pPr marL="0" indent="0" algn="just">
              <a:buNone/>
            </a:pPr>
            <a:r>
              <a:rPr lang="tr-TR" sz="1900" dirty="0" err="1">
                <a:latin typeface="Calibri" panose="020F0502020204030204" pitchFamily="34" charset="0"/>
                <a:ea typeface="+mj-ea"/>
                <a:cs typeface="+mj-cs"/>
              </a:rPr>
              <a:t>Process</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control</a:t>
            </a:r>
            <a:endParaRPr lang="tr-TR" sz="1900" dirty="0">
              <a:latin typeface="Calibri" panose="020F0502020204030204" pitchFamily="34" charset="0"/>
              <a:ea typeface="+mj-ea"/>
              <a:cs typeface="+mj-cs"/>
            </a:endParaRPr>
          </a:p>
          <a:p>
            <a:pPr algn="just"/>
            <a:r>
              <a:rPr lang="tr-TR" sz="1900" dirty="0" err="1">
                <a:latin typeface="Calibri" panose="020F0502020204030204" pitchFamily="34" charset="0"/>
                <a:ea typeface="+mj-ea"/>
                <a:cs typeface="+mj-cs"/>
              </a:rPr>
              <a:t>FreeBSD</a:t>
            </a:r>
            <a:r>
              <a:rPr lang="tr-TR" sz="1900" dirty="0">
                <a:latin typeface="Calibri" panose="020F0502020204030204" pitchFamily="34" charset="0"/>
                <a:ea typeface="+mj-ea"/>
                <a:cs typeface="+mj-cs"/>
              </a:rPr>
              <a:t> (Berkeley Software Distribution), </a:t>
            </a:r>
            <a:r>
              <a:rPr lang="tr-TR" sz="1900" dirty="0" err="1">
                <a:latin typeface="Calibri" panose="020F0502020204030204" pitchFamily="34" charset="0"/>
                <a:ea typeface="+mj-ea"/>
                <a:cs typeface="+mj-cs"/>
              </a:rPr>
              <a:t>multi-tasking</a:t>
            </a:r>
            <a:r>
              <a:rPr lang="tr-TR" sz="1900" dirty="0">
                <a:latin typeface="Calibri" panose="020F0502020204030204" pitchFamily="34" charset="0"/>
                <a:ea typeface="+mj-ea"/>
                <a:cs typeface="+mj-cs"/>
              </a:rPr>
              <a:t> işletim sistemidir ve bir </a:t>
            </a:r>
            <a:r>
              <a:rPr lang="tr-TR" sz="1900" dirty="0" err="1">
                <a:latin typeface="Calibri" panose="020F0502020204030204" pitchFamily="34" charset="0"/>
                <a:ea typeface="+mj-ea"/>
                <a:cs typeface="+mj-cs"/>
              </a:rPr>
              <a:t>process</a:t>
            </a:r>
            <a:r>
              <a:rPr lang="tr-TR" sz="1900" dirty="0">
                <a:latin typeface="Calibri" panose="020F0502020204030204" pitchFamily="34" charset="0"/>
                <a:ea typeface="+mj-ea"/>
                <a:cs typeface="+mj-cs"/>
              </a:rPr>
              <a:t> çalışırken yeni </a:t>
            </a:r>
            <a:r>
              <a:rPr lang="tr-TR" sz="1900" dirty="0" err="1">
                <a:latin typeface="Calibri" panose="020F0502020204030204" pitchFamily="34" charset="0"/>
                <a:ea typeface="+mj-ea"/>
                <a:cs typeface="+mj-cs"/>
              </a:rPr>
              <a:t>process</a:t>
            </a:r>
            <a:r>
              <a:rPr lang="tr-TR" sz="1900" dirty="0">
                <a:latin typeface="Calibri" panose="020F0502020204030204" pitchFamily="34" charset="0"/>
                <a:ea typeface="+mj-ea"/>
                <a:cs typeface="+mj-cs"/>
              </a:rPr>
              <a:t> başlatılabilir. </a:t>
            </a:r>
          </a:p>
          <a:p>
            <a:pPr algn="just"/>
            <a:r>
              <a:rPr lang="tr-TR" sz="1900" dirty="0">
                <a:latin typeface="Calibri" panose="020F0502020204030204" pitchFamily="34" charset="0"/>
                <a:ea typeface="+mj-ea"/>
                <a:cs typeface="+mj-cs"/>
              </a:rPr>
              <a:t>Çok görevli işletim sistemlerinde, </a:t>
            </a:r>
            <a:r>
              <a:rPr lang="tr-TR" sz="1900" dirty="0" err="1">
                <a:latin typeface="Calibri" panose="020F0502020204030204" pitchFamily="34" charset="0"/>
                <a:ea typeface="+mj-ea"/>
                <a:cs typeface="+mj-cs"/>
              </a:rPr>
              <a:t>command</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interpreter</a:t>
            </a:r>
            <a:r>
              <a:rPr lang="tr-TR" sz="1900" dirty="0">
                <a:latin typeface="Calibri" panose="020F0502020204030204" pitchFamily="34" charset="0"/>
                <a:ea typeface="+mj-ea"/>
                <a:cs typeface="+mj-cs"/>
              </a:rPr>
              <a:t> bir program çalışırken de sürekli çalışmaktadır ve yeni </a:t>
            </a:r>
            <a:r>
              <a:rPr lang="tr-TR" sz="1900" dirty="0" err="1">
                <a:latin typeface="Calibri" panose="020F0502020204030204" pitchFamily="34" charset="0"/>
                <a:ea typeface="+mj-ea"/>
                <a:cs typeface="+mj-cs"/>
              </a:rPr>
              <a:t>process’ler</a:t>
            </a:r>
            <a:r>
              <a:rPr lang="tr-TR" sz="1900" dirty="0">
                <a:latin typeface="Calibri" panose="020F0502020204030204" pitchFamily="34" charset="0"/>
                <a:ea typeface="+mj-ea"/>
                <a:cs typeface="+mj-cs"/>
              </a:rPr>
              <a:t> başlatabilir.</a:t>
            </a:r>
          </a:p>
          <a:p>
            <a:endParaRPr lang="tr-TR" dirty="0"/>
          </a:p>
        </p:txBody>
      </p:sp>
      <p:pic>
        <p:nvPicPr>
          <p:cNvPr id="5" name="Resim 4">
            <a:extLst>
              <a:ext uri="{FF2B5EF4-FFF2-40B4-BE49-F238E27FC236}">
                <a16:creationId xmlns:a16="http://schemas.microsoft.com/office/drawing/2014/main" id="{ABE12F73-D96C-4209-939C-74AC0E31467B}"/>
              </a:ext>
            </a:extLst>
          </p:cNvPr>
          <p:cNvPicPr>
            <a:picLocks noChangeAspect="1"/>
          </p:cNvPicPr>
          <p:nvPr/>
        </p:nvPicPr>
        <p:blipFill>
          <a:blip r:embed="rId2"/>
          <a:stretch>
            <a:fillRect/>
          </a:stretch>
        </p:blipFill>
        <p:spPr>
          <a:xfrm>
            <a:off x="10445993" y="3429000"/>
            <a:ext cx="1557196" cy="3060071"/>
          </a:xfrm>
          <a:prstGeom prst="rect">
            <a:avLst/>
          </a:prstGeom>
        </p:spPr>
      </p:pic>
    </p:spTree>
    <p:extLst>
      <p:ext uri="{BB962C8B-B14F-4D97-AF65-F5344CB8AC3E}">
        <p14:creationId xmlns:p14="http://schemas.microsoft.com/office/powerpoint/2010/main" val="200883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0DE3FC-732C-481D-AE92-5B5BFBAEBEB8}"/>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türleri</a:t>
            </a:r>
            <a:endParaRPr lang="tr-TR" dirty="0"/>
          </a:p>
        </p:txBody>
      </p:sp>
      <p:sp>
        <p:nvSpPr>
          <p:cNvPr id="3" name="İçerik Yer Tutucusu 2">
            <a:extLst>
              <a:ext uri="{FF2B5EF4-FFF2-40B4-BE49-F238E27FC236}">
                <a16:creationId xmlns:a16="http://schemas.microsoft.com/office/drawing/2014/main" id="{D81403DA-23E7-46C3-9F45-03F3B1BA8868}"/>
              </a:ext>
            </a:extLst>
          </p:cNvPr>
          <p:cNvSpPr>
            <a:spLocks noGrp="1"/>
          </p:cNvSpPr>
          <p:nvPr>
            <p:ph idx="1"/>
          </p:nvPr>
        </p:nvSpPr>
        <p:spPr/>
        <p:txBody>
          <a:bodyPr/>
          <a:lstStyle/>
          <a:p>
            <a:pPr marL="0" indent="0" algn="just">
              <a:buNone/>
            </a:pPr>
            <a:r>
              <a:rPr lang="tr-TR" sz="1900" dirty="0">
                <a:latin typeface="Calibri" panose="020F0502020204030204" pitchFamily="34" charset="0"/>
                <a:ea typeface="+mj-ea"/>
                <a:cs typeface="+mj-cs"/>
              </a:rPr>
              <a:t>File </a:t>
            </a:r>
            <a:r>
              <a:rPr lang="tr-TR" sz="1900" dirty="0" err="1">
                <a:latin typeface="Calibri" panose="020F0502020204030204" pitchFamily="34" charset="0"/>
                <a:ea typeface="+mj-ea"/>
                <a:cs typeface="+mj-cs"/>
              </a:rPr>
              <a:t>management</a:t>
            </a:r>
            <a:endParaRPr lang="tr-TR" sz="1900" dirty="0">
              <a:latin typeface="Calibri" panose="020F0502020204030204" pitchFamily="34" charset="0"/>
              <a:ea typeface="+mj-ea"/>
              <a:cs typeface="+mj-cs"/>
            </a:endParaRPr>
          </a:p>
          <a:p>
            <a:pPr algn="just"/>
            <a:r>
              <a:rPr lang="tr-TR" sz="1900" dirty="0">
                <a:latin typeface="Calibri" panose="020F0502020204030204" pitchFamily="34" charset="0"/>
                <a:ea typeface="+mj-ea"/>
                <a:cs typeface="+mj-cs"/>
              </a:rPr>
              <a:t>Dosya işlemleri de sistem çağrıları tarafından gerçekleştirilir.</a:t>
            </a:r>
          </a:p>
          <a:p>
            <a:pPr algn="just"/>
            <a:r>
              <a:rPr lang="tr-TR" sz="1900" dirty="0">
                <a:latin typeface="Calibri" panose="020F0502020204030204" pitchFamily="34" charset="0"/>
                <a:ea typeface="+mj-ea"/>
                <a:cs typeface="+mj-cs"/>
              </a:rPr>
              <a:t>Dosya oluşturmak ve silmek için </a:t>
            </a:r>
            <a:r>
              <a:rPr lang="tr-TR" sz="1900" dirty="0" err="1">
                <a:latin typeface="Calibri" panose="020F0502020204030204" pitchFamily="34" charset="0"/>
                <a:ea typeface="+mj-ea"/>
                <a:cs typeface="+mj-cs"/>
              </a:rPr>
              <a:t>create</a:t>
            </a:r>
            <a:r>
              <a:rPr lang="tr-TR" sz="1900" dirty="0">
                <a:latin typeface="Calibri" panose="020F0502020204030204" pitchFamily="34" charset="0"/>
                <a:ea typeface="+mj-ea"/>
                <a:cs typeface="+mj-cs"/>
              </a:rPr>
              <a:t>() ve </a:t>
            </a:r>
            <a:r>
              <a:rPr lang="tr-TR" sz="1900" dirty="0" err="1">
                <a:latin typeface="Calibri" panose="020F0502020204030204" pitchFamily="34" charset="0"/>
                <a:ea typeface="+mj-ea"/>
                <a:cs typeface="+mj-cs"/>
              </a:rPr>
              <a:t>delete</a:t>
            </a:r>
            <a:r>
              <a:rPr lang="tr-TR" sz="1900" dirty="0">
                <a:latin typeface="Calibri" panose="020F0502020204030204" pitchFamily="34" charset="0"/>
                <a:ea typeface="+mj-ea"/>
                <a:cs typeface="+mj-cs"/>
              </a:rPr>
              <a:t>() sistem çağrıları kullanılır.</a:t>
            </a:r>
          </a:p>
          <a:p>
            <a:pPr algn="just"/>
            <a:r>
              <a:rPr lang="tr-TR" sz="1900" dirty="0">
                <a:latin typeface="Calibri" panose="020F0502020204030204" pitchFamily="34" charset="0"/>
                <a:ea typeface="+mj-ea"/>
                <a:cs typeface="+mj-cs"/>
              </a:rPr>
              <a:t>Var olan dosyayı açmak için </a:t>
            </a:r>
            <a:r>
              <a:rPr lang="tr-TR" sz="1900" dirty="0" err="1">
                <a:latin typeface="Calibri" panose="020F0502020204030204" pitchFamily="34" charset="0"/>
                <a:ea typeface="+mj-ea"/>
                <a:cs typeface="+mj-cs"/>
              </a:rPr>
              <a:t>open</a:t>
            </a:r>
            <a:r>
              <a:rPr lang="tr-TR" sz="1900" dirty="0">
                <a:latin typeface="Calibri" panose="020F0502020204030204" pitchFamily="34" charset="0"/>
                <a:ea typeface="+mj-ea"/>
                <a:cs typeface="+mj-cs"/>
              </a:rPr>
              <a:t>(), dosyayı kapatmak için </a:t>
            </a:r>
            <a:r>
              <a:rPr lang="tr-TR" sz="1900" dirty="0" err="1">
                <a:latin typeface="Calibri" panose="020F0502020204030204" pitchFamily="34" charset="0"/>
                <a:ea typeface="+mj-ea"/>
                <a:cs typeface="+mj-cs"/>
              </a:rPr>
              <a:t>close</a:t>
            </a:r>
            <a:r>
              <a:rPr lang="tr-TR" sz="1900" dirty="0">
                <a:latin typeface="Calibri" panose="020F0502020204030204" pitchFamily="34" charset="0"/>
                <a:ea typeface="+mj-ea"/>
                <a:cs typeface="+mj-cs"/>
              </a:rPr>
              <a:t>() sistem çağrıları kullanılır.</a:t>
            </a:r>
          </a:p>
          <a:p>
            <a:pPr algn="just"/>
            <a:r>
              <a:rPr lang="tr-TR" sz="1900" dirty="0">
                <a:latin typeface="Calibri" panose="020F0502020204030204" pitchFamily="34" charset="0"/>
                <a:ea typeface="+mj-ea"/>
                <a:cs typeface="+mj-cs"/>
              </a:rPr>
              <a:t>Dosyadan okuma yapmak veya dosyaya yazmak için </a:t>
            </a:r>
            <a:r>
              <a:rPr lang="tr-TR" sz="1900" dirty="0" err="1">
                <a:latin typeface="Calibri" panose="020F0502020204030204" pitchFamily="34" charset="0"/>
                <a:ea typeface="+mj-ea"/>
                <a:cs typeface="+mj-cs"/>
              </a:rPr>
              <a:t>read</a:t>
            </a:r>
            <a:r>
              <a:rPr lang="tr-TR" sz="1900" dirty="0">
                <a:latin typeface="Calibri" panose="020F0502020204030204" pitchFamily="34" charset="0"/>
                <a:ea typeface="+mj-ea"/>
                <a:cs typeface="+mj-cs"/>
              </a:rPr>
              <a:t>() ve </a:t>
            </a:r>
            <a:r>
              <a:rPr lang="tr-TR" sz="1900" dirty="0" err="1">
                <a:latin typeface="Calibri" panose="020F0502020204030204" pitchFamily="34" charset="0"/>
                <a:ea typeface="+mj-ea"/>
                <a:cs typeface="+mj-cs"/>
              </a:rPr>
              <a:t>write</a:t>
            </a:r>
            <a:r>
              <a:rPr lang="tr-TR" sz="1900" dirty="0">
                <a:latin typeface="Calibri" panose="020F0502020204030204" pitchFamily="34" charset="0"/>
                <a:ea typeface="+mj-ea"/>
                <a:cs typeface="+mj-cs"/>
              </a:rPr>
              <a:t>()sistem çağrıları kullanılır.</a:t>
            </a:r>
          </a:p>
          <a:p>
            <a:pPr algn="just"/>
            <a:r>
              <a:rPr lang="tr-TR" sz="1900" dirty="0">
                <a:latin typeface="Calibri" panose="020F0502020204030204" pitchFamily="34" charset="0"/>
                <a:ea typeface="+mj-ea"/>
                <a:cs typeface="+mj-cs"/>
              </a:rPr>
              <a:t>Dosyaların özellikleri ve erişim haklarına erişmek ve değiştirmek için </a:t>
            </a:r>
            <a:r>
              <a:rPr lang="tr-TR" sz="1900" dirty="0" err="1">
                <a:latin typeface="Calibri" panose="020F0502020204030204" pitchFamily="34" charset="0"/>
                <a:ea typeface="+mj-ea"/>
                <a:cs typeface="+mj-cs"/>
              </a:rPr>
              <a:t>get</a:t>
            </a:r>
            <a:r>
              <a:rPr lang="tr-TR" sz="1900" dirty="0">
                <a:latin typeface="Calibri" panose="020F0502020204030204" pitchFamily="34" charset="0"/>
                <a:ea typeface="+mj-ea"/>
                <a:cs typeface="+mj-cs"/>
              </a:rPr>
              <a:t> file </a:t>
            </a:r>
            <a:r>
              <a:rPr lang="tr-TR" sz="1900" dirty="0" err="1">
                <a:latin typeface="Calibri" panose="020F0502020204030204" pitchFamily="34" charset="0"/>
                <a:ea typeface="+mj-ea"/>
                <a:cs typeface="+mj-cs"/>
              </a:rPr>
              <a:t>attributes</a:t>
            </a:r>
            <a:r>
              <a:rPr lang="tr-TR" sz="1900" dirty="0">
                <a:latin typeface="Calibri" panose="020F0502020204030204" pitchFamily="34" charset="0"/>
                <a:ea typeface="+mj-ea"/>
                <a:cs typeface="+mj-cs"/>
              </a:rPr>
              <a:t>() ve  set file </a:t>
            </a:r>
            <a:r>
              <a:rPr lang="tr-TR" sz="1900" dirty="0" err="1">
                <a:latin typeface="Calibri" panose="020F0502020204030204" pitchFamily="34" charset="0"/>
                <a:ea typeface="+mj-ea"/>
                <a:cs typeface="+mj-cs"/>
              </a:rPr>
              <a:t>attributes</a:t>
            </a:r>
            <a:r>
              <a:rPr lang="tr-TR" sz="1900" dirty="0">
                <a:latin typeface="Calibri" panose="020F0502020204030204" pitchFamily="34" charset="0"/>
                <a:ea typeface="+mj-ea"/>
                <a:cs typeface="+mj-cs"/>
              </a:rPr>
              <a:t>()sistem çağrıları kullanılır.</a:t>
            </a:r>
          </a:p>
          <a:p>
            <a:pPr algn="just"/>
            <a:r>
              <a:rPr lang="tr-TR" sz="1900" dirty="0">
                <a:latin typeface="Calibri" panose="020F0502020204030204" pitchFamily="34" charset="0"/>
                <a:ea typeface="+mj-ea"/>
                <a:cs typeface="+mj-cs"/>
              </a:rPr>
              <a:t>Dosyaların taşınması veya kopyalanması için </a:t>
            </a:r>
            <a:r>
              <a:rPr lang="tr-TR" sz="1900" dirty="0" err="1">
                <a:latin typeface="Calibri" panose="020F0502020204030204" pitchFamily="34" charset="0"/>
                <a:ea typeface="+mj-ea"/>
                <a:cs typeface="+mj-cs"/>
              </a:rPr>
              <a:t>copy</a:t>
            </a:r>
            <a:r>
              <a:rPr lang="tr-TR" sz="1900" dirty="0">
                <a:latin typeface="Calibri" panose="020F0502020204030204" pitchFamily="34" charset="0"/>
                <a:ea typeface="+mj-ea"/>
                <a:cs typeface="+mj-cs"/>
              </a:rPr>
              <a:t>()ve  </a:t>
            </a:r>
            <a:r>
              <a:rPr lang="tr-TR" sz="1900" dirty="0" err="1">
                <a:latin typeface="Calibri" panose="020F0502020204030204" pitchFamily="34" charset="0"/>
                <a:ea typeface="+mj-ea"/>
                <a:cs typeface="+mj-cs"/>
              </a:rPr>
              <a:t>move</a:t>
            </a:r>
            <a:r>
              <a:rPr lang="tr-TR" sz="1900" dirty="0">
                <a:latin typeface="Calibri" panose="020F0502020204030204" pitchFamily="34" charset="0"/>
                <a:ea typeface="+mj-ea"/>
                <a:cs typeface="+mj-cs"/>
              </a:rPr>
              <a:t>() sistem çağrıları kullanılır.</a:t>
            </a:r>
          </a:p>
          <a:p>
            <a:endParaRPr lang="tr-TR" dirty="0"/>
          </a:p>
        </p:txBody>
      </p:sp>
    </p:spTree>
    <p:extLst>
      <p:ext uri="{BB962C8B-B14F-4D97-AF65-F5344CB8AC3E}">
        <p14:creationId xmlns:p14="http://schemas.microsoft.com/office/powerpoint/2010/main" val="1161734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05DDC3-44B3-444F-8510-8BE4A846041D}"/>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türleri</a:t>
            </a:r>
            <a:endParaRPr lang="tr-TR" dirty="0"/>
          </a:p>
        </p:txBody>
      </p:sp>
      <p:sp>
        <p:nvSpPr>
          <p:cNvPr id="3" name="İçerik Yer Tutucusu 2">
            <a:extLst>
              <a:ext uri="{FF2B5EF4-FFF2-40B4-BE49-F238E27FC236}">
                <a16:creationId xmlns:a16="http://schemas.microsoft.com/office/drawing/2014/main" id="{7DEC56D2-8887-4637-B614-76E0963A6484}"/>
              </a:ext>
            </a:extLst>
          </p:cNvPr>
          <p:cNvSpPr>
            <a:spLocks noGrp="1"/>
          </p:cNvSpPr>
          <p:nvPr>
            <p:ph idx="1"/>
          </p:nvPr>
        </p:nvSpPr>
        <p:spPr/>
        <p:txBody>
          <a:bodyPr/>
          <a:lstStyle/>
          <a:p>
            <a:pPr marL="0" indent="0" algn="just">
              <a:buNone/>
            </a:pPr>
            <a:r>
              <a:rPr lang="tr-TR" sz="1900" dirty="0">
                <a:latin typeface="Calibri" panose="020F0502020204030204" pitchFamily="34" charset="0"/>
                <a:ea typeface="+mj-ea"/>
                <a:cs typeface="+mj-cs"/>
              </a:rPr>
              <a:t>Device </a:t>
            </a:r>
            <a:r>
              <a:rPr lang="tr-TR" sz="1900" dirty="0" err="1">
                <a:latin typeface="Calibri" panose="020F0502020204030204" pitchFamily="34" charset="0"/>
                <a:ea typeface="+mj-ea"/>
                <a:cs typeface="+mj-cs"/>
              </a:rPr>
              <a:t>management</a:t>
            </a:r>
            <a:endParaRPr lang="tr-TR" sz="1900" dirty="0">
              <a:latin typeface="Calibri" panose="020F0502020204030204" pitchFamily="34" charset="0"/>
              <a:ea typeface="+mj-ea"/>
              <a:cs typeface="+mj-cs"/>
            </a:endParaRPr>
          </a:p>
          <a:p>
            <a:pPr algn="just"/>
            <a:r>
              <a:rPr lang="tr-TR" sz="1900" dirty="0">
                <a:latin typeface="Calibri" panose="020F0502020204030204" pitchFamily="34" charset="0"/>
                <a:ea typeface="+mj-ea"/>
                <a:cs typeface="+mj-cs"/>
              </a:rPr>
              <a:t>Bir </a:t>
            </a:r>
            <a:r>
              <a:rPr lang="tr-TR" sz="1900" dirty="0" err="1">
                <a:latin typeface="Calibri" panose="020F0502020204030204" pitchFamily="34" charset="0"/>
                <a:ea typeface="+mj-ea"/>
                <a:cs typeface="+mj-cs"/>
              </a:rPr>
              <a:t>process</a:t>
            </a:r>
            <a:r>
              <a:rPr lang="tr-TR" sz="1900" dirty="0">
                <a:latin typeface="Calibri" panose="020F0502020204030204" pitchFamily="34" charset="0"/>
                <a:ea typeface="+mj-ea"/>
                <a:cs typeface="+mj-cs"/>
              </a:rPr>
              <a:t>, çalışması sırasında farklı kaynaklara ihtiyaç duyabilir.</a:t>
            </a:r>
          </a:p>
          <a:p>
            <a:pPr algn="just"/>
            <a:r>
              <a:rPr lang="tr-TR" sz="1900" dirty="0">
                <a:latin typeface="Calibri" panose="020F0502020204030204" pitchFamily="34" charset="0"/>
                <a:ea typeface="+mj-ea"/>
                <a:cs typeface="+mj-cs"/>
              </a:rPr>
              <a:t>İşletim sisteminin kontrol ettiği tüm kaynaklar cihaz olarak düşünülebilir. Bunlar fiziksel kaynaklar (disk dürücüleri) veya sanal kaynaklar (dosya) olabilir. </a:t>
            </a:r>
          </a:p>
          <a:p>
            <a:pPr algn="just"/>
            <a:r>
              <a:rPr lang="tr-TR" sz="1900" dirty="0">
                <a:latin typeface="Calibri" panose="020F0502020204030204" pitchFamily="34" charset="0"/>
                <a:ea typeface="+mj-ea"/>
                <a:cs typeface="+mj-cs"/>
              </a:rPr>
              <a:t>Bir kaynağa erişim isteği </a:t>
            </a:r>
            <a:r>
              <a:rPr lang="tr-TR" sz="1900" dirty="0" err="1">
                <a:latin typeface="Calibri" panose="020F0502020204030204" pitchFamily="34" charset="0"/>
                <a:ea typeface="+mj-ea"/>
                <a:cs typeface="+mj-cs"/>
              </a:rPr>
              <a:t>request</a:t>
            </a:r>
            <a:r>
              <a:rPr lang="tr-TR" sz="1900" dirty="0">
                <a:latin typeface="Calibri" panose="020F0502020204030204" pitchFamily="34" charset="0"/>
                <a:ea typeface="+mj-ea"/>
                <a:cs typeface="+mj-cs"/>
              </a:rPr>
              <a:t>() ile işinin tamamlandığı ise </a:t>
            </a:r>
            <a:r>
              <a:rPr lang="tr-TR" sz="1900" dirty="0" err="1">
                <a:latin typeface="Calibri" panose="020F0502020204030204" pitchFamily="34" charset="0"/>
                <a:ea typeface="+mj-ea"/>
                <a:cs typeface="+mj-cs"/>
              </a:rPr>
              <a:t>release</a:t>
            </a:r>
            <a:r>
              <a:rPr lang="tr-TR" sz="1900" dirty="0">
                <a:latin typeface="Calibri" panose="020F0502020204030204" pitchFamily="34" charset="0"/>
                <a:ea typeface="+mj-ea"/>
                <a:cs typeface="+mj-cs"/>
              </a:rPr>
              <a:t>() sistem çağrısı ile bildirilir. </a:t>
            </a:r>
          </a:p>
          <a:p>
            <a:pPr algn="just"/>
            <a:r>
              <a:rPr lang="tr-TR" sz="1900" dirty="0">
                <a:latin typeface="Calibri" panose="020F0502020204030204" pitchFamily="34" charset="0"/>
                <a:ea typeface="+mj-ea"/>
                <a:cs typeface="+mj-cs"/>
              </a:rPr>
              <a:t>Bir kaynağa erişim hakkı alındığında, </a:t>
            </a:r>
            <a:r>
              <a:rPr lang="tr-TR" sz="1900" dirty="0" err="1">
                <a:latin typeface="Calibri" panose="020F0502020204030204" pitchFamily="34" charset="0"/>
                <a:ea typeface="+mj-ea"/>
                <a:cs typeface="+mj-cs"/>
              </a:rPr>
              <a:t>read</a:t>
            </a:r>
            <a:r>
              <a:rPr lang="tr-TR" sz="1900" dirty="0">
                <a:latin typeface="Calibri" panose="020F0502020204030204" pitchFamily="34" charset="0"/>
                <a:ea typeface="+mj-ea"/>
                <a:cs typeface="+mj-cs"/>
              </a:rPr>
              <a:t>() veya  </a:t>
            </a:r>
            <a:r>
              <a:rPr lang="tr-TR" sz="1900" dirty="0" err="1">
                <a:latin typeface="Calibri" panose="020F0502020204030204" pitchFamily="34" charset="0"/>
                <a:ea typeface="+mj-ea"/>
                <a:cs typeface="+mj-cs"/>
              </a:rPr>
              <a:t>write</a:t>
            </a:r>
            <a:r>
              <a:rPr lang="tr-TR" sz="1900" dirty="0">
                <a:latin typeface="Calibri" panose="020F0502020204030204" pitchFamily="34" charset="0"/>
                <a:ea typeface="+mj-ea"/>
                <a:cs typeface="+mj-cs"/>
              </a:rPr>
              <a:t>() sistem çağrıları ile okuma ve yazma işlemleri gerçekleştirilir.</a:t>
            </a:r>
          </a:p>
          <a:p>
            <a:endParaRPr lang="tr-TR" dirty="0"/>
          </a:p>
        </p:txBody>
      </p:sp>
    </p:spTree>
    <p:extLst>
      <p:ext uri="{BB962C8B-B14F-4D97-AF65-F5344CB8AC3E}">
        <p14:creationId xmlns:p14="http://schemas.microsoft.com/office/powerpoint/2010/main" val="1681520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65908D-7BB6-47D7-BB6D-1999049C5B0C}"/>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türleri</a:t>
            </a:r>
            <a:endParaRPr lang="tr-TR" dirty="0"/>
          </a:p>
        </p:txBody>
      </p:sp>
      <p:sp>
        <p:nvSpPr>
          <p:cNvPr id="3" name="İçerik Yer Tutucusu 2">
            <a:extLst>
              <a:ext uri="{FF2B5EF4-FFF2-40B4-BE49-F238E27FC236}">
                <a16:creationId xmlns:a16="http://schemas.microsoft.com/office/drawing/2014/main" id="{350DAE55-E92D-4784-9549-E89B888899CE}"/>
              </a:ext>
            </a:extLst>
          </p:cNvPr>
          <p:cNvSpPr>
            <a:spLocks noGrp="1"/>
          </p:cNvSpPr>
          <p:nvPr>
            <p:ph idx="1"/>
          </p:nvPr>
        </p:nvSpPr>
        <p:spPr/>
        <p:txBody>
          <a:bodyPr/>
          <a:lstStyle/>
          <a:p>
            <a:pPr marL="0" indent="0">
              <a:buNone/>
            </a:pPr>
            <a:r>
              <a:rPr lang="tr-TR" sz="1900" dirty="0">
                <a:latin typeface="Calibri" panose="020F0502020204030204" pitchFamily="34" charset="0"/>
                <a:ea typeface="+mj-ea"/>
                <a:cs typeface="+mj-cs"/>
              </a:rPr>
              <a:t>Information </a:t>
            </a:r>
            <a:r>
              <a:rPr lang="tr-TR" sz="1900" dirty="0" err="1">
                <a:latin typeface="Calibri" panose="020F0502020204030204" pitchFamily="34" charset="0"/>
                <a:ea typeface="+mj-ea"/>
                <a:cs typeface="+mj-cs"/>
              </a:rPr>
              <a:t>maintenance</a:t>
            </a:r>
            <a:endParaRPr lang="tr-TR" sz="1900" dirty="0">
              <a:latin typeface="Calibri" panose="020F0502020204030204" pitchFamily="34" charset="0"/>
              <a:ea typeface="+mj-ea"/>
              <a:cs typeface="+mj-cs"/>
            </a:endParaRPr>
          </a:p>
          <a:p>
            <a:pPr algn="just"/>
            <a:r>
              <a:rPr lang="tr-TR" sz="1900" dirty="0">
                <a:latin typeface="Calibri" panose="020F0502020204030204" pitchFamily="34" charset="0"/>
                <a:ea typeface="+mj-ea"/>
                <a:cs typeface="+mj-cs"/>
              </a:rPr>
              <a:t>Birçok sistem çağrısı kullanıcı programı ile sistem çağrıları arasında veri transferi yapmak için kullanılır.</a:t>
            </a:r>
          </a:p>
          <a:p>
            <a:pPr algn="just"/>
            <a:r>
              <a:rPr lang="tr-TR" sz="1900" dirty="0">
                <a:latin typeface="Calibri" panose="020F0502020204030204" pitchFamily="34" charset="0"/>
                <a:ea typeface="+mj-ea"/>
                <a:cs typeface="+mj-cs"/>
              </a:rPr>
              <a:t>Örneğin time() ve </a:t>
            </a:r>
            <a:r>
              <a:rPr lang="tr-TR" sz="1900" dirty="0" err="1">
                <a:latin typeface="Calibri" panose="020F0502020204030204" pitchFamily="34" charset="0"/>
                <a:ea typeface="+mj-ea"/>
                <a:cs typeface="+mj-cs"/>
              </a:rPr>
              <a:t>date</a:t>
            </a:r>
            <a:r>
              <a:rPr lang="tr-TR" sz="1900" dirty="0">
                <a:latin typeface="Calibri" panose="020F0502020204030204" pitchFamily="34" charset="0"/>
                <a:ea typeface="+mj-ea"/>
                <a:cs typeface="+mj-cs"/>
              </a:rPr>
              <a:t>() sistem çağrıları kullanıcı programına anlık saat ve tarih bilgilerini aktarır. </a:t>
            </a:r>
          </a:p>
          <a:p>
            <a:pPr algn="just"/>
            <a:r>
              <a:rPr lang="tr-TR" sz="1900" dirty="0">
                <a:latin typeface="Calibri" panose="020F0502020204030204" pitchFamily="34" charset="0"/>
                <a:ea typeface="+mj-ea"/>
                <a:cs typeface="+mj-cs"/>
              </a:rPr>
              <a:t>Diğer sistem çağrıları, anlık kullanıcı sayısı, işletim sistemi versiyonu, boş hafıza veya disk alanı gibi sisteme ait bilgileri aktarır.</a:t>
            </a:r>
          </a:p>
          <a:p>
            <a:pPr algn="just"/>
            <a:r>
              <a:rPr lang="tr-TR" sz="1900" dirty="0" err="1">
                <a:latin typeface="Calibri" panose="020F0502020204030204" pitchFamily="34" charset="0"/>
                <a:ea typeface="+mj-ea"/>
                <a:cs typeface="+mj-cs"/>
              </a:rPr>
              <a:t>dump</a:t>
            </a:r>
            <a:r>
              <a:rPr lang="tr-TR" sz="1900" dirty="0">
                <a:latin typeface="Calibri" panose="020F0502020204030204" pitchFamily="34" charset="0"/>
                <a:ea typeface="+mj-ea"/>
                <a:cs typeface="+mj-cs"/>
              </a:rPr>
              <a:t>() gibi bazı sistem çağrıları ise bir programın </a:t>
            </a:r>
            <a:r>
              <a:rPr lang="tr-TR" sz="1900" dirty="0" err="1">
                <a:latin typeface="Calibri" panose="020F0502020204030204" pitchFamily="34" charset="0"/>
                <a:ea typeface="+mj-ea"/>
                <a:cs typeface="+mj-cs"/>
              </a:rPr>
              <a:t>debug</a:t>
            </a:r>
            <a:r>
              <a:rPr lang="tr-TR" sz="1900" dirty="0">
                <a:latin typeface="Calibri" panose="020F0502020204030204" pitchFamily="34" charset="0"/>
                <a:ea typeface="+mj-ea"/>
                <a:cs typeface="+mj-cs"/>
              </a:rPr>
              <a:t> aşamasında faydalıdır.</a:t>
            </a:r>
          </a:p>
          <a:p>
            <a:pPr algn="just"/>
            <a:r>
              <a:rPr lang="tr-TR" sz="1900" dirty="0">
                <a:latin typeface="Calibri" panose="020F0502020204030204" pitchFamily="34" charset="0"/>
                <a:ea typeface="+mj-ea"/>
                <a:cs typeface="+mj-cs"/>
              </a:rPr>
              <a:t>Çoğu işletim sistemi, çalışan programları periyodik aralıklarla izler ve durumunu saklar. Bunun için </a:t>
            </a:r>
            <a:r>
              <a:rPr lang="tr-TR" sz="1900" dirty="0" err="1">
                <a:latin typeface="Calibri" panose="020F0502020204030204" pitchFamily="34" charset="0"/>
                <a:ea typeface="+mj-ea"/>
                <a:cs typeface="+mj-cs"/>
              </a:rPr>
              <a:t>timer</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interrupt’ları</a:t>
            </a:r>
            <a:r>
              <a:rPr lang="tr-TR" sz="1900" dirty="0">
                <a:latin typeface="Calibri" panose="020F0502020204030204" pitchFamily="34" charset="0"/>
                <a:ea typeface="+mj-ea"/>
                <a:cs typeface="+mj-cs"/>
              </a:rPr>
              <a:t> kullanılır.</a:t>
            </a:r>
          </a:p>
          <a:p>
            <a:endParaRPr lang="tr-TR" dirty="0"/>
          </a:p>
        </p:txBody>
      </p:sp>
    </p:spTree>
    <p:extLst>
      <p:ext uri="{BB962C8B-B14F-4D97-AF65-F5344CB8AC3E}">
        <p14:creationId xmlns:p14="http://schemas.microsoft.com/office/powerpoint/2010/main" val="1247749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8BABBE-C9E4-4865-AB27-A0F40B6D497C}"/>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türleri</a:t>
            </a:r>
            <a:endParaRPr lang="tr-TR" dirty="0"/>
          </a:p>
        </p:txBody>
      </p:sp>
      <p:sp>
        <p:nvSpPr>
          <p:cNvPr id="3" name="İçerik Yer Tutucusu 2">
            <a:extLst>
              <a:ext uri="{FF2B5EF4-FFF2-40B4-BE49-F238E27FC236}">
                <a16:creationId xmlns:a16="http://schemas.microsoft.com/office/drawing/2014/main" id="{048B9550-2344-4B53-BD5F-18865B6EDB80}"/>
              </a:ext>
            </a:extLst>
          </p:cNvPr>
          <p:cNvSpPr>
            <a:spLocks noGrp="1"/>
          </p:cNvSpPr>
          <p:nvPr>
            <p:ph idx="1"/>
          </p:nvPr>
        </p:nvSpPr>
        <p:spPr/>
        <p:txBody>
          <a:bodyPr>
            <a:normAutofit/>
          </a:bodyPr>
          <a:lstStyle/>
          <a:p>
            <a:pPr marL="0" indent="0" algn="just">
              <a:buNone/>
            </a:pPr>
            <a:r>
              <a:rPr lang="tr-TR" sz="1900" dirty="0" err="1">
                <a:latin typeface="Calibri" panose="020F0502020204030204" pitchFamily="34" charset="0"/>
                <a:ea typeface="+mj-ea"/>
                <a:cs typeface="+mj-cs"/>
              </a:rPr>
              <a:t>Communication</a:t>
            </a:r>
            <a:endParaRPr lang="tr-TR" sz="1900" dirty="0">
              <a:latin typeface="Calibri" panose="020F0502020204030204" pitchFamily="34" charset="0"/>
              <a:ea typeface="+mj-ea"/>
              <a:cs typeface="+mj-cs"/>
            </a:endParaRPr>
          </a:p>
          <a:p>
            <a:pPr algn="just"/>
            <a:r>
              <a:rPr lang="tr-TR" sz="1900" dirty="0" err="1">
                <a:latin typeface="Calibri" panose="020F0502020204030204" pitchFamily="34" charset="0"/>
                <a:ea typeface="+mj-ea"/>
                <a:cs typeface="+mj-cs"/>
              </a:rPr>
              <a:t>Process’ler</a:t>
            </a:r>
            <a:r>
              <a:rPr lang="tr-TR" sz="1900" dirty="0">
                <a:latin typeface="Calibri" panose="020F0502020204030204" pitchFamily="34" charset="0"/>
                <a:ea typeface="+mj-ea"/>
                <a:cs typeface="+mj-cs"/>
              </a:rPr>
              <a:t> arasında iletişim için iki yöntem </a:t>
            </a:r>
            <a:r>
              <a:rPr lang="tr-TR" sz="1900" dirty="0" err="1">
                <a:latin typeface="Calibri" panose="020F0502020204030204" pitchFamily="34" charset="0"/>
                <a:ea typeface="+mj-ea"/>
                <a:cs typeface="+mj-cs"/>
              </a:rPr>
              <a:t>kulanılır</a:t>
            </a:r>
            <a:r>
              <a:rPr lang="tr-TR" sz="1900" dirty="0">
                <a:latin typeface="Calibri" panose="020F0502020204030204" pitchFamily="34" charset="0"/>
                <a:ea typeface="+mj-ea"/>
                <a:cs typeface="+mj-cs"/>
              </a:rPr>
              <a:t>: </a:t>
            </a:r>
          </a:p>
          <a:p>
            <a:pPr lvl="1" algn="just"/>
            <a:r>
              <a:rPr lang="tr-TR" sz="1500" dirty="0">
                <a:latin typeface="Calibri" panose="020F0502020204030204" pitchFamily="34" charset="0"/>
                <a:ea typeface="+mj-ea"/>
                <a:cs typeface="+mj-cs"/>
              </a:rPr>
              <a:t>Message-</a:t>
            </a:r>
            <a:r>
              <a:rPr lang="tr-TR" sz="1500" dirty="0" err="1">
                <a:latin typeface="Calibri" panose="020F0502020204030204" pitchFamily="34" charset="0"/>
                <a:ea typeface="+mj-ea"/>
                <a:cs typeface="+mj-cs"/>
              </a:rPr>
              <a:t>passing</a:t>
            </a:r>
            <a:r>
              <a:rPr lang="tr-TR" sz="1500" dirty="0">
                <a:latin typeface="Calibri" panose="020F0502020204030204" pitchFamily="34" charset="0"/>
                <a:ea typeface="+mj-ea"/>
                <a:cs typeface="+mj-cs"/>
              </a:rPr>
              <a:t> model-Mesajlar </a:t>
            </a:r>
            <a:r>
              <a:rPr lang="tr-TR" sz="1500" dirty="0" err="1">
                <a:latin typeface="Calibri" panose="020F0502020204030204" pitchFamily="34" charset="0"/>
                <a:ea typeface="+mj-ea"/>
                <a:cs typeface="+mj-cs"/>
              </a:rPr>
              <a:t>process’ler</a:t>
            </a:r>
            <a:r>
              <a:rPr lang="tr-TR" sz="1500" dirty="0">
                <a:latin typeface="Calibri" panose="020F0502020204030204" pitchFamily="34" charset="0"/>
                <a:ea typeface="+mj-ea"/>
                <a:cs typeface="+mj-cs"/>
              </a:rPr>
              <a:t> arasında doğrudan veya dolaylı (mesaj kutusu) gönderilebilir. </a:t>
            </a:r>
          </a:p>
          <a:p>
            <a:pPr marL="914400" lvl="2" indent="0" algn="just">
              <a:buNone/>
            </a:pPr>
            <a:r>
              <a:rPr lang="tr-TR" sz="1500" dirty="0">
                <a:latin typeface="Calibri" panose="020F0502020204030204" pitchFamily="34" charset="0"/>
                <a:ea typeface="+mj-ea"/>
                <a:cs typeface="+mj-cs"/>
              </a:rPr>
              <a:t>-Her </a:t>
            </a:r>
            <a:r>
              <a:rPr lang="tr-TR" sz="1500" dirty="0" err="1">
                <a:latin typeface="Calibri" panose="020F0502020204030204" pitchFamily="34" charset="0"/>
                <a:ea typeface="+mj-ea"/>
                <a:cs typeface="+mj-cs"/>
              </a:rPr>
              <a:t>process’in</a:t>
            </a:r>
            <a:r>
              <a:rPr lang="tr-TR" sz="1500" dirty="0">
                <a:latin typeface="Calibri" panose="020F0502020204030204" pitchFamily="34" charset="0"/>
                <a:ea typeface="+mj-ea"/>
                <a:cs typeface="+mj-cs"/>
              </a:rPr>
              <a:t> bir </a:t>
            </a:r>
            <a:r>
              <a:rPr lang="tr-TR" sz="1500" dirty="0" err="1">
                <a:latin typeface="Calibri" panose="020F0502020204030204" pitchFamily="34" charset="0"/>
                <a:ea typeface="+mj-ea"/>
                <a:cs typeface="+mj-cs"/>
              </a:rPr>
              <a:t>process</a:t>
            </a:r>
            <a:r>
              <a:rPr lang="tr-TR" sz="1500" dirty="0">
                <a:latin typeface="Calibri" panose="020F0502020204030204" pitchFamily="34" charset="0"/>
                <a:ea typeface="+mj-ea"/>
                <a:cs typeface="+mj-cs"/>
              </a:rPr>
              <a:t> adı ve ID değeri vardır. </a:t>
            </a:r>
          </a:p>
          <a:p>
            <a:pPr marL="914400" lvl="2" indent="0" algn="just">
              <a:buNone/>
            </a:pPr>
            <a:r>
              <a:rPr lang="tr-TR" sz="1500" dirty="0">
                <a:latin typeface="Calibri" panose="020F0502020204030204" pitchFamily="34" charset="0"/>
                <a:ea typeface="+mj-ea"/>
                <a:cs typeface="+mj-cs"/>
              </a:rPr>
              <a:t>-</a:t>
            </a:r>
            <a:r>
              <a:rPr lang="tr-TR" sz="1500" dirty="0" err="1">
                <a:latin typeface="Calibri" panose="020F0502020204030204" pitchFamily="34" charset="0"/>
                <a:ea typeface="+mj-ea"/>
                <a:cs typeface="+mj-cs"/>
              </a:rPr>
              <a:t>open</a:t>
            </a:r>
            <a:r>
              <a:rPr lang="tr-TR" sz="1500" dirty="0">
                <a:latin typeface="Calibri" panose="020F0502020204030204" pitchFamily="34" charset="0"/>
                <a:ea typeface="+mj-ea"/>
                <a:cs typeface="+mj-cs"/>
              </a:rPr>
              <a:t> </a:t>
            </a:r>
            <a:r>
              <a:rPr lang="tr-TR" sz="1500" dirty="0" err="1">
                <a:latin typeface="Calibri" panose="020F0502020204030204" pitchFamily="34" charset="0"/>
                <a:ea typeface="+mj-ea"/>
                <a:cs typeface="+mj-cs"/>
              </a:rPr>
              <a:t>connection</a:t>
            </a:r>
            <a:r>
              <a:rPr lang="tr-TR" sz="1500" dirty="0">
                <a:latin typeface="Calibri" panose="020F0502020204030204" pitchFamily="34" charset="0"/>
                <a:ea typeface="+mj-ea"/>
                <a:cs typeface="+mj-cs"/>
              </a:rPr>
              <a:t>() ve </a:t>
            </a:r>
            <a:r>
              <a:rPr lang="tr-TR" sz="1500" dirty="0" err="1">
                <a:latin typeface="Calibri" panose="020F0502020204030204" pitchFamily="34" charset="0"/>
                <a:ea typeface="+mj-ea"/>
                <a:cs typeface="+mj-cs"/>
              </a:rPr>
              <a:t>close</a:t>
            </a:r>
            <a:r>
              <a:rPr lang="tr-TR" sz="1500" dirty="0">
                <a:latin typeface="Calibri" panose="020F0502020204030204" pitchFamily="34" charset="0"/>
                <a:ea typeface="+mj-ea"/>
                <a:cs typeface="+mj-cs"/>
              </a:rPr>
              <a:t> </a:t>
            </a:r>
            <a:r>
              <a:rPr lang="tr-TR" sz="1500" dirty="0" err="1">
                <a:latin typeface="Calibri" panose="020F0502020204030204" pitchFamily="34" charset="0"/>
                <a:ea typeface="+mj-ea"/>
                <a:cs typeface="+mj-cs"/>
              </a:rPr>
              <a:t>connection</a:t>
            </a:r>
            <a:r>
              <a:rPr lang="tr-TR" sz="1500" dirty="0">
                <a:latin typeface="Calibri" panose="020F0502020204030204" pitchFamily="34" charset="0"/>
                <a:ea typeface="+mj-ea"/>
                <a:cs typeface="+mj-cs"/>
              </a:rPr>
              <a:t>() sistem çağrıları kullanılır.</a:t>
            </a:r>
          </a:p>
          <a:p>
            <a:pPr marL="914400" lvl="2" indent="0" algn="just">
              <a:buNone/>
            </a:pPr>
            <a:r>
              <a:rPr lang="tr-TR" sz="1500" dirty="0">
                <a:latin typeface="Calibri" panose="020F0502020204030204" pitchFamily="34" charset="0"/>
                <a:ea typeface="+mj-ea"/>
                <a:cs typeface="+mj-cs"/>
              </a:rPr>
              <a:t>-Her </a:t>
            </a:r>
            <a:r>
              <a:rPr lang="tr-TR" sz="1500" dirty="0" err="1">
                <a:latin typeface="Calibri" panose="020F0502020204030204" pitchFamily="34" charset="0"/>
                <a:ea typeface="+mj-ea"/>
                <a:cs typeface="+mj-cs"/>
              </a:rPr>
              <a:t>process</a:t>
            </a:r>
            <a:r>
              <a:rPr lang="tr-TR" sz="1500" dirty="0">
                <a:latin typeface="Calibri" panose="020F0502020204030204" pitchFamily="34" charset="0"/>
                <a:ea typeface="+mj-ea"/>
                <a:cs typeface="+mj-cs"/>
              </a:rPr>
              <a:t> gelen mesajları kabul etmek için </a:t>
            </a:r>
            <a:r>
              <a:rPr lang="tr-TR" sz="1500" dirty="0" err="1">
                <a:latin typeface="Calibri" panose="020F0502020204030204" pitchFamily="34" charset="0"/>
                <a:ea typeface="+mj-ea"/>
                <a:cs typeface="+mj-cs"/>
              </a:rPr>
              <a:t>accept</a:t>
            </a:r>
            <a:r>
              <a:rPr lang="tr-TR" sz="1500" dirty="0">
                <a:latin typeface="Calibri" panose="020F0502020204030204" pitchFamily="34" charset="0"/>
                <a:ea typeface="+mj-ea"/>
                <a:cs typeface="+mj-cs"/>
              </a:rPr>
              <a:t> </a:t>
            </a:r>
            <a:r>
              <a:rPr lang="tr-TR" sz="1500" dirty="0" err="1">
                <a:latin typeface="Calibri" panose="020F0502020204030204" pitchFamily="34" charset="0"/>
                <a:ea typeface="+mj-ea"/>
                <a:cs typeface="+mj-cs"/>
              </a:rPr>
              <a:t>connection</a:t>
            </a:r>
            <a:r>
              <a:rPr lang="tr-TR" sz="1500" dirty="0">
                <a:latin typeface="Calibri" panose="020F0502020204030204" pitchFamily="34" charset="0"/>
                <a:ea typeface="+mj-ea"/>
                <a:cs typeface="+mj-cs"/>
              </a:rPr>
              <a:t>() sistem çağrısını kullanır.</a:t>
            </a:r>
          </a:p>
          <a:p>
            <a:pPr marL="914400" lvl="2" indent="0" algn="just">
              <a:buNone/>
            </a:pPr>
            <a:r>
              <a:rPr lang="tr-TR" sz="1500" dirty="0">
                <a:latin typeface="Calibri" panose="020F0502020204030204" pitchFamily="34" charset="0"/>
                <a:ea typeface="+mj-ea"/>
                <a:cs typeface="+mj-cs"/>
              </a:rPr>
              <a:t>-Kaynak </a:t>
            </a:r>
            <a:r>
              <a:rPr lang="tr-TR" sz="1500" dirty="0" err="1">
                <a:latin typeface="Calibri" panose="020F0502020204030204" pitchFamily="34" charset="0"/>
                <a:ea typeface="+mj-ea"/>
                <a:cs typeface="+mj-cs"/>
              </a:rPr>
              <a:t>process</a:t>
            </a:r>
            <a:r>
              <a:rPr lang="tr-TR" sz="1500" dirty="0">
                <a:latin typeface="Calibri" panose="020F0502020204030204" pitchFamily="34" charset="0"/>
                <a:ea typeface="+mj-ea"/>
                <a:cs typeface="+mj-cs"/>
              </a:rPr>
              <a:t> istemci (</a:t>
            </a:r>
            <a:r>
              <a:rPr lang="tr-TR" sz="1500" dirty="0" err="1">
                <a:latin typeface="Calibri" panose="020F0502020204030204" pitchFamily="34" charset="0"/>
                <a:ea typeface="+mj-ea"/>
                <a:cs typeface="+mj-cs"/>
              </a:rPr>
              <a:t>client</a:t>
            </a:r>
            <a:r>
              <a:rPr lang="tr-TR" sz="1500" dirty="0">
                <a:latin typeface="Calibri" panose="020F0502020204030204" pitchFamily="34" charset="0"/>
                <a:ea typeface="+mj-ea"/>
                <a:cs typeface="+mj-cs"/>
              </a:rPr>
              <a:t>), hedef </a:t>
            </a:r>
            <a:r>
              <a:rPr lang="tr-TR" sz="1500" dirty="0" err="1">
                <a:latin typeface="Calibri" panose="020F0502020204030204" pitchFamily="34" charset="0"/>
                <a:ea typeface="+mj-ea"/>
                <a:cs typeface="+mj-cs"/>
              </a:rPr>
              <a:t>process</a:t>
            </a:r>
            <a:r>
              <a:rPr lang="tr-TR" sz="1500" dirty="0">
                <a:latin typeface="Calibri" panose="020F0502020204030204" pitchFamily="34" charset="0"/>
                <a:ea typeface="+mj-ea"/>
                <a:cs typeface="+mj-cs"/>
              </a:rPr>
              <a:t> sunucu (server) olarak adlandırılır.</a:t>
            </a:r>
          </a:p>
          <a:p>
            <a:pPr lvl="1" algn="just"/>
            <a:r>
              <a:rPr lang="tr-TR" sz="1500" dirty="0" err="1">
                <a:latin typeface="Calibri" panose="020F0502020204030204" pitchFamily="34" charset="0"/>
                <a:ea typeface="+mj-ea"/>
                <a:cs typeface="+mj-cs"/>
              </a:rPr>
              <a:t>Shared-memory</a:t>
            </a:r>
            <a:r>
              <a:rPr lang="tr-TR" sz="1500" dirty="0">
                <a:latin typeface="Calibri" panose="020F0502020204030204" pitchFamily="34" charset="0"/>
                <a:ea typeface="+mj-ea"/>
                <a:cs typeface="+mj-cs"/>
              </a:rPr>
              <a:t> model</a:t>
            </a:r>
          </a:p>
          <a:p>
            <a:pPr marL="457200" lvl="1" indent="0" algn="just">
              <a:buNone/>
            </a:pPr>
            <a:r>
              <a:rPr lang="tr-TR" sz="1500" dirty="0">
                <a:latin typeface="Calibri" panose="020F0502020204030204" pitchFamily="34" charset="0"/>
                <a:ea typeface="+mj-ea"/>
                <a:cs typeface="+mj-cs"/>
              </a:rPr>
              <a:t>	-Hafıza alanı oluşturmak için </a:t>
            </a:r>
            <a:r>
              <a:rPr lang="tr-TR" sz="1500" dirty="0" err="1">
                <a:latin typeface="Calibri" panose="020F0502020204030204" pitchFamily="34" charset="0"/>
                <a:ea typeface="+mj-ea"/>
                <a:cs typeface="+mj-cs"/>
              </a:rPr>
              <a:t>shared</a:t>
            </a:r>
            <a:r>
              <a:rPr lang="tr-TR" sz="1500" dirty="0">
                <a:latin typeface="Calibri" panose="020F0502020204030204" pitchFamily="34" charset="0"/>
                <a:ea typeface="+mj-ea"/>
                <a:cs typeface="+mj-cs"/>
              </a:rPr>
              <a:t> </a:t>
            </a:r>
            <a:r>
              <a:rPr lang="tr-TR" sz="1500" dirty="0" err="1">
                <a:latin typeface="Calibri" panose="020F0502020204030204" pitchFamily="34" charset="0"/>
                <a:ea typeface="+mj-ea"/>
                <a:cs typeface="+mj-cs"/>
              </a:rPr>
              <a:t>memory</a:t>
            </a:r>
            <a:r>
              <a:rPr lang="tr-TR" sz="1500" dirty="0">
                <a:latin typeface="Calibri" panose="020F0502020204030204" pitchFamily="34" charset="0"/>
                <a:ea typeface="+mj-ea"/>
                <a:cs typeface="+mj-cs"/>
              </a:rPr>
              <a:t> </a:t>
            </a:r>
            <a:r>
              <a:rPr lang="tr-TR" sz="1500" dirty="0" err="1">
                <a:latin typeface="Calibri" panose="020F0502020204030204" pitchFamily="34" charset="0"/>
                <a:ea typeface="+mj-ea"/>
                <a:cs typeface="+mj-cs"/>
              </a:rPr>
              <a:t>create</a:t>
            </a:r>
            <a:r>
              <a:rPr lang="tr-TR" sz="1500" dirty="0">
                <a:latin typeface="Calibri" panose="020F0502020204030204" pitchFamily="34" charset="0"/>
                <a:ea typeface="+mj-ea"/>
                <a:cs typeface="+mj-cs"/>
              </a:rPr>
              <a:t>() ve erişmek için </a:t>
            </a:r>
            <a:r>
              <a:rPr lang="tr-TR" sz="1500" dirty="0" err="1">
                <a:latin typeface="Calibri" panose="020F0502020204030204" pitchFamily="34" charset="0"/>
                <a:ea typeface="+mj-ea"/>
                <a:cs typeface="+mj-cs"/>
              </a:rPr>
              <a:t>shared</a:t>
            </a:r>
            <a:r>
              <a:rPr lang="tr-TR" sz="1500" dirty="0">
                <a:latin typeface="Calibri" panose="020F0502020204030204" pitchFamily="34" charset="0"/>
                <a:ea typeface="+mj-ea"/>
                <a:cs typeface="+mj-cs"/>
              </a:rPr>
              <a:t> </a:t>
            </a:r>
            <a:r>
              <a:rPr lang="tr-TR" sz="1500" dirty="0" err="1">
                <a:latin typeface="Calibri" panose="020F0502020204030204" pitchFamily="34" charset="0"/>
                <a:ea typeface="+mj-ea"/>
                <a:cs typeface="+mj-cs"/>
              </a:rPr>
              <a:t>memory</a:t>
            </a:r>
            <a:r>
              <a:rPr lang="tr-TR" sz="1500" dirty="0">
                <a:latin typeface="Calibri" panose="020F0502020204030204" pitchFamily="34" charset="0"/>
                <a:ea typeface="+mj-ea"/>
                <a:cs typeface="+mj-cs"/>
              </a:rPr>
              <a:t> </a:t>
            </a:r>
            <a:r>
              <a:rPr lang="tr-TR" sz="1500" dirty="0" err="1">
                <a:latin typeface="Calibri" panose="020F0502020204030204" pitchFamily="34" charset="0"/>
                <a:ea typeface="+mj-ea"/>
                <a:cs typeface="+mj-cs"/>
              </a:rPr>
              <a:t>attach</a:t>
            </a:r>
            <a:r>
              <a:rPr lang="tr-TR" sz="1500" dirty="0">
                <a:latin typeface="Calibri" panose="020F0502020204030204" pitchFamily="34" charset="0"/>
                <a:ea typeface="+mj-ea"/>
                <a:cs typeface="+mj-cs"/>
              </a:rPr>
              <a:t>() sistem çağrıları 	kullanılır.</a:t>
            </a:r>
          </a:p>
          <a:p>
            <a:pPr lvl="1" algn="just"/>
            <a:r>
              <a:rPr lang="tr-TR" sz="1500" dirty="0">
                <a:latin typeface="Calibri" panose="020F0502020204030204" pitchFamily="34" charset="0"/>
                <a:ea typeface="+mj-ea"/>
                <a:cs typeface="+mj-cs"/>
              </a:rPr>
              <a:t>İşletim sistemi, paylaşılan alanın yönetimini yapar, veri içeriğini kontrol etmez.</a:t>
            </a:r>
          </a:p>
          <a:p>
            <a:endParaRPr lang="tr-TR" dirty="0"/>
          </a:p>
        </p:txBody>
      </p:sp>
    </p:spTree>
    <p:extLst>
      <p:ext uri="{BB962C8B-B14F-4D97-AF65-F5344CB8AC3E}">
        <p14:creationId xmlns:p14="http://schemas.microsoft.com/office/powerpoint/2010/main" val="331905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B0D92C-94D2-4CA3-A6BE-217B3EC17042}"/>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türleri</a:t>
            </a:r>
            <a:endParaRPr lang="tr-TR" dirty="0"/>
          </a:p>
        </p:txBody>
      </p:sp>
      <p:sp>
        <p:nvSpPr>
          <p:cNvPr id="3" name="İçerik Yer Tutucusu 2">
            <a:extLst>
              <a:ext uri="{FF2B5EF4-FFF2-40B4-BE49-F238E27FC236}">
                <a16:creationId xmlns:a16="http://schemas.microsoft.com/office/drawing/2014/main" id="{EED4F3D5-C2B0-4011-837E-30AE5F788456}"/>
              </a:ext>
            </a:extLst>
          </p:cNvPr>
          <p:cNvSpPr>
            <a:spLocks noGrp="1"/>
          </p:cNvSpPr>
          <p:nvPr>
            <p:ph idx="1"/>
          </p:nvPr>
        </p:nvSpPr>
        <p:spPr/>
        <p:txBody>
          <a:bodyPr/>
          <a:lstStyle/>
          <a:p>
            <a:pPr marL="0" indent="0" algn="just">
              <a:buNone/>
            </a:pPr>
            <a:r>
              <a:rPr lang="tr-TR" sz="2000" dirty="0" err="1">
                <a:latin typeface="Calibri" panose="020F0502020204030204" pitchFamily="34" charset="0"/>
                <a:ea typeface="+mj-ea"/>
                <a:cs typeface="+mj-cs"/>
              </a:rPr>
              <a:t>Protection</a:t>
            </a:r>
            <a:endParaRPr lang="tr-TR" sz="2000" dirty="0">
              <a:latin typeface="Calibri" panose="020F0502020204030204" pitchFamily="34" charset="0"/>
              <a:ea typeface="+mj-ea"/>
              <a:cs typeface="+mj-cs"/>
            </a:endParaRPr>
          </a:p>
          <a:p>
            <a:pPr algn="just"/>
            <a:r>
              <a:rPr lang="tr-TR" sz="2000" dirty="0" err="1">
                <a:latin typeface="Calibri" panose="020F0502020204030204" pitchFamily="34" charset="0"/>
                <a:ea typeface="+mj-ea"/>
                <a:cs typeface="+mj-cs"/>
              </a:rPr>
              <a:t>Protection</a:t>
            </a:r>
            <a:r>
              <a:rPr lang="tr-TR" sz="2000" dirty="0">
                <a:latin typeface="Calibri" panose="020F0502020204030204" pitchFamily="34" charset="0"/>
                <a:ea typeface="+mj-ea"/>
                <a:cs typeface="+mj-cs"/>
              </a:rPr>
              <a:t>, bilgisayar sistem kaynaklarına erişimi kontrol eden mekanizmaları sağlar.</a:t>
            </a:r>
          </a:p>
          <a:p>
            <a:pPr algn="just"/>
            <a:r>
              <a:rPr lang="tr-TR" sz="2000" dirty="0" err="1">
                <a:latin typeface="Calibri" panose="020F0502020204030204" pitchFamily="34" charset="0"/>
                <a:ea typeface="+mj-ea"/>
                <a:cs typeface="+mj-cs"/>
              </a:rPr>
              <a:t>Protection</a:t>
            </a:r>
            <a:r>
              <a:rPr lang="tr-TR" sz="2000" dirty="0">
                <a:latin typeface="Calibri" panose="020F0502020204030204" pitchFamily="34" charset="0"/>
                <a:ea typeface="+mj-ea"/>
                <a:cs typeface="+mj-cs"/>
              </a:rPr>
              <a:t>, çok kullanıcılı ve </a:t>
            </a:r>
            <a:r>
              <a:rPr lang="tr-TR" sz="2000" dirty="0" err="1">
                <a:latin typeface="Calibri" panose="020F0502020204030204" pitchFamily="34" charset="0"/>
                <a:ea typeface="+mj-ea"/>
                <a:cs typeface="+mj-cs"/>
              </a:rPr>
              <a:t>multiprogramming</a:t>
            </a:r>
            <a:r>
              <a:rPr lang="tr-TR" sz="2000" dirty="0">
                <a:latin typeface="Calibri" panose="020F0502020204030204" pitchFamily="34" charset="0"/>
                <a:ea typeface="+mj-ea"/>
                <a:cs typeface="+mj-cs"/>
              </a:rPr>
              <a:t> sistemler için geliştirilmiştir. </a:t>
            </a:r>
          </a:p>
          <a:p>
            <a:pPr algn="just"/>
            <a:r>
              <a:rPr lang="tr-TR" sz="2000" dirty="0">
                <a:latin typeface="Calibri" panose="020F0502020204030204" pitchFamily="34" charset="0"/>
                <a:ea typeface="+mj-ea"/>
                <a:cs typeface="+mj-cs"/>
              </a:rPr>
              <a:t>Günümüzde, mobil cihazlar da dahil tüm cihazlar için </a:t>
            </a:r>
            <a:r>
              <a:rPr lang="tr-TR" sz="2000" dirty="0" err="1">
                <a:latin typeface="Calibri" panose="020F0502020204030204" pitchFamily="34" charset="0"/>
                <a:ea typeface="+mj-ea"/>
                <a:cs typeface="+mj-cs"/>
              </a:rPr>
              <a:t>protection</a:t>
            </a:r>
            <a:r>
              <a:rPr lang="tr-TR" sz="2000" dirty="0">
                <a:latin typeface="Calibri" panose="020F0502020204030204" pitchFamily="34" charset="0"/>
                <a:ea typeface="+mj-ea"/>
                <a:cs typeface="+mj-cs"/>
              </a:rPr>
              <a:t> gereklidir.</a:t>
            </a:r>
          </a:p>
          <a:p>
            <a:pPr algn="just"/>
            <a:r>
              <a:rPr lang="tr-TR" sz="2000" dirty="0">
                <a:latin typeface="Calibri" panose="020F0502020204030204" pitchFamily="34" charset="0"/>
                <a:ea typeface="+mj-ea"/>
                <a:cs typeface="+mj-cs"/>
              </a:rPr>
              <a:t>Sistemdeki kaynaklara erişim yetkilendirmesi için set </a:t>
            </a:r>
            <a:r>
              <a:rPr lang="tr-TR" sz="2000" dirty="0" err="1">
                <a:latin typeface="Calibri" panose="020F0502020204030204" pitchFamily="34" charset="0"/>
                <a:ea typeface="+mj-ea"/>
                <a:cs typeface="+mj-cs"/>
              </a:rPr>
              <a:t>permission</a:t>
            </a:r>
            <a:r>
              <a:rPr lang="tr-TR" sz="2000" dirty="0">
                <a:latin typeface="Calibri" panose="020F0502020204030204" pitchFamily="34" charset="0"/>
                <a:ea typeface="+mj-ea"/>
                <a:cs typeface="+mj-cs"/>
              </a:rPr>
              <a:t>() ve </a:t>
            </a:r>
            <a:r>
              <a:rPr lang="tr-TR" sz="2000" dirty="0" err="1">
                <a:latin typeface="Calibri" panose="020F0502020204030204" pitchFamily="34" charset="0"/>
                <a:ea typeface="+mj-ea"/>
                <a:cs typeface="+mj-cs"/>
              </a:rPr>
              <a:t>get</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permission</a:t>
            </a:r>
            <a:r>
              <a:rPr lang="tr-TR" sz="2000" dirty="0">
                <a:latin typeface="Calibri" panose="020F0502020204030204" pitchFamily="34" charset="0"/>
                <a:ea typeface="+mj-ea"/>
                <a:cs typeface="+mj-cs"/>
              </a:rPr>
              <a:t>() sistem çağrıları kullanılır.</a:t>
            </a:r>
          </a:p>
          <a:p>
            <a:pPr algn="just"/>
            <a:r>
              <a:rPr lang="tr-TR" sz="2000" dirty="0">
                <a:latin typeface="Calibri" panose="020F0502020204030204" pitchFamily="34" charset="0"/>
                <a:ea typeface="+mj-ea"/>
                <a:cs typeface="+mj-cs"/>
              </a:rPr>
              <a:t>İzin vermek veya izni kaldırmak için </a:t>
            </a:r>
            <a:r>
              <a:rPr lang="tr-TR" sz="2000" dirty="0" err="1">
                <a:latin typeface="Calibri" panose="020F0502020204030204" pitchFamily="34" charset="0"/>
                <a:ea typeface="+mj-ea"/>
                <a:cs typeface="+mj-cs"/>
              </a:rPr>
              <a:t>allow</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user</a:t>
            </a:r>
            <a:r>
              <a:rPr lang="tr-TR" sz="2000" dirty="0">
                <a:latin typeface="Calibri" panose="020F0502020204030204" pitchFamily="34" charset="0"/>
                <a:ea typeface="+mj-ea"/>
                <a:cs typeface="+mj-cs"/>
              </a:rPr>
              <a:t>() ve </a:t>
            </a:r>
            <a:r>
              <a:rPr lang="tr-TR" sz="2000" dirty="0" err="1">
                <a:latin typeface="Calibri" panose="020F0502020204030204" pitchFamily="34" charset="0"/>
                <a:ea typeface="+mj-ea"/>
                <a:cs typeface="+mj-cs"/>
              </a:rPr>
              <a:t>deny</a:t>
            </a:r>
            <a:r>
              <a:rPr lang="tr-TR" sz="2000" dirty="0">
                <a:latin typeface="Calibri" panose="020F0502020204030204" pitchFamily="34" charset="0"/>
                <a:ea typeface="+mj-ea"/>
                <a:cs typeface="+mj-cs"/>
              </a:rPr>
              <a:t> </a:t>
            </a:r>
            <a:r>
              <a:rPr lang="tr-TR" sz="2000" dirty="0" err="1">
                <a:latin typeface="Calibri" panose="020F0502020204030204" pitchFamily="34" charset="0"/>
                <a:ea typeface="+mj-ea"/>
                <a:cs typeface="+mj-cs"/>
              </a:rPr>
              <a:t>user</a:t>
            </a:r>
            <a:r>
              <a:rPr lang="tr-TR" sz="2000" dirty="0">
                <a:latin typeface="Calibri" panose="020F0502020204030204" pitchFamily="34" charset="0"/>
                <a:ea typeface="+mj-ea"/>
                <a:cs typeface="+mj-cs"/>
              </a:rPr>
              <a:t>() sistem çağrıları kullanılır.</a:t>
            </a:r>
          </a:p>
          <a:p>
            <a:endParaRPr lang="tr-TR" dirty="0"/>
          </a:p>
        </p:txBody>
      </p:sp>
    </p:spTree>
    <p:extLst>
      <p:ext uri="{BB962C8B-B14F-4D97-AF65-F5344CB8AC3E}">
        <p14:creationId xmlns:p14="http://schemas.microsoft.com/office/powerpoint/2010/main" val="3475718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CAD07-281C-491A-8113-6748F36BD247}"/>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programları </a:t>
            </a:r>
            <a:r>
              <a:rPr lang="tr-TR" sz="3600" dirty="0">
                <a:latin typeface="Calibri" panose="020F0502020204030204" pitchFamily="34" charset="0"/>
                <a:cs typeface="Calibri" panose="020F0502020204030204" pitchFamily="34" charset="0"/>
              </a:rPr>
              <a:t>(</a:t>
            </a:r>
            <a:r>
              <a:rPr lang="tr-TR" sz="3600" dirty="0" err="1">
                <a:latin typeface="Calibri" panose="020F0502020204030204" pitchFamily="34" charset="0"/>
                <a:cs typeface="Calibri" panose="020F0502020204030204" pitchFamily="34" charset="0"/>
              </a:rPr>
              <a:t>system</a:t>
            </a:r>
            <a:r>
              <a:rPr lang="tr-TR" sz="3600" dirty="0">
                <a:latin typeface="Calibri" panose="020F0502020204030204" pitchFamily="34" charset="0"/>
                <a:cs typeface="Calibri" panose="020F0502020204030204" pitchFamily="34" charset="0"/>
              </a:rPr>
              <a:t> </a:t>
            </a:r>
            <a:r>
              <a:rPr lang="tr-TR" sz="3600" dirty="0" err="1">
                <a:latin typeface="Calibri" panose="020F0502020204030204" pitchFamily="34" charset="0"/>
                <a:cs typeface="Calibri" panose="020F0502020204030204" pitchFamily="34" charset="0"/>
              </a:rPr>
              <a:t>utilities</a:t>
            </a:r>
            <a:r>
              <a:rPr lang="tr-TR" sz="3600" dirty="0">
                <a:latin typeface="Calibri" panose="020F0502020204030204" pitchFamily="34" charset="0"/>
                <a:cs typeface="Calibri" panose="020F0502020204030204" pitchFamily="34" charset="0"/>
              </a:rPr>
              <a:t>)</a:t>
            </a:r>
            <a:endParaRPr lang="tr-TR" dirty="0">
              <a:latin typeface="Calibri" panose="020F0502020204030204" pitchFamily="34" charset="0"/>
            </a:endParaRPr>
          </a:p>
        </p:txBody>
      </p:sp>
      <p:sp>
        <p:nvSpPr>
          <p:cNvPr id="3" name="İçerik Yer Tutucusu 2">
            <a:extLst>
              <a:ext uri="{FF2B5EF4-FFF2-40B4-BE49-F238E27FC236}">
                <a16:creationId xmlns:a16="http://schemas.microsoft.com/office/drawing/2014/main" id="{F7914E15-3CA0-462D-A362-3E0023919C68}"/>
              </a:ext>
            </a:extLst>
          </p:cNvPr>
          <p:cNvSpPr>
            <a:spLocks noGrp="1"/>
          </p:cNvSpPr>
          <p:nvPr>
            <p:ph idx="1"/>
          </p:nvPr>
        </p:nvSpPr>
        <p:spPr/>
        <p:txBody>
          <a:bodyPr>
            <a:normAutofit/>
          </a:bodyPr>
          <a:lstStyle/>
          <a:p>
            <a:pPr algn="just"/>
            <a:endParaRPr lang="tr-TR" sz="2000" b="0" i="0" u="none" strike="noStrike" baseline="0" dirty="0">
              <a:latin typeface="Calibri" panose="020F0502020204030204" pitchFamily="34" charset="0"/>
              <a:cs typeface="Calibri" panose="020F0502020204030204" pitchFamily="34" charset="0"/>
            </a:endParaRPr>
          </a:p>
          <a:p>
            <a:pPr algn="just"/>
            <a:r>
              <a:rPr lang="tr-TR" sz="2000" b="0" i="0" u="none" strike="noStrike" baseline="0" dirty="0">
                <a:latin typeface="Calibri" panose="020F0502020204030204" pitchFamily="34" charset="0"/>
                <a:cs typeface="Calibri" panose="020F0502020204030204" pitchFamily="34" charset="0"/>
              </a:rPr>
              <a:t>Modern bilgisayar sistemlerinde </a:t>
            </a:r>
            <a:r>
              <a:rPr lang="tr-TR" sz="2000" b="1" i="0" u="none" strike="noStrike" baseline="0" dirty="0">
                <a:latin typeface="Calibri" panose="020F0502020204030204" pitchFamily="34" charset="0"/>
                <a:cs typeface="Calibri" panose="020F0502020204030204" pitchFamily="34" charset="0"/>
              </a:rPr>
              <a:t>en alt seviyede donanım vardır.</a:t>
            </a:r>
            <a:endParaRPr lang="tr-TR" sz="2000" b="0" i="0" u="none" strike="noStrike" baseline="0" dirty="0">
              <a:latin typeface="Calibri" panose="020F0502020204030204" pitchFamily="34" charset="0"/>
              <a:cs typeface="Calibri" panose="020F0502020204030204" pitchFamily="34" charset="0"/>
            </a:endParaRPr>
          </a:p>
          <a:p>
            <a:pPr algn="just"/>
            <a:r>
              <a:rPr lang="tr-TR" sz="2000" b="0" i="0" u="none" strike="noStrike" baseline="0" dirty="0">
                <a:latin typeface="Calibri" panose="020F0502020204030204" pitchFamily="34" charset="0"/>
                <a:cs typeface="Calibri" panose="020F0502020204030204" pitchFamily="34" charset="0"/>
              </a:rPr>
              <a:t>Donanımın üzerinde </a:t>
            </a:r>
            <a:r>
              <a:rPr lang="tr-TR" sz="2000" b="1" i="0" u="none" strike="noStrike" baseline="0" dirty="0">
                <a:latin typeface="Calibri" panose="020F0502020204030204" pitchFamily="34" charset="0"/>
                <a:cs typeface="Calibri" panose="020F0502020204030204" pitchFamily="34" charset="0"/>
              </a:rPr>
              <a:t>işletim sistemi </a:t>
            </a:r>
            <a:r>
              <a:rPr lang="tr-TR" sz="2000" b="0" i="0" u="none" strike="noStrike" baseline="0" dirty="0">
                <a:latin typeface="Calibri" panose="020F0502020204030204" pitchFamily="34" charset="0"/>
                <a:cs typeface="Calibri" panose="020F0502020204030204" pitchFamily="34" charset="0"/>
              </a:rPr>
              <a:t>çalışır.</a:t>
            </a:r>
          </a:p>
          <a:p>
            <a:pPr algn="just"/>
            <a:r>
              <a:rPr lang="tr-TR" sz="2000" b="1" i="0" u="none" strike="noStrike" baseline="0" dirty="0">
                <a:latin typeface="Calibri" panose="020F0502020204030204" pitchFamily="34" charset="0"/>
                <a:cs typeface="Calibri" panose="020F0502020204030204" pitchFamily="34" charset="0"/>
              </a:rPr>
              <a:t>İşletim sisteminin üzerinde ise sistem programları </a:t>
            </a:r>
            <a:r>
              <a:rPr lang="tr-TR" sz="2000" b="0" i="0" u="none" strike="noStrike" baseline="0" dirty="0">
                <a:latin typeface="Calibri" panose="020F0502020204030204" pitchFamily="34" charset="0"/>
                <a:cs typeface="Calibri" panose="020F0502020204030204" pitchFamily="34" charset="0"/>
              </a:rPr>
              <a:t>vardır.</a:t>
            </a:r>
          </a:p>
          <a:p>
            <a:pPr algn="just"/>
            <a:r>
              <a:rPr lang="tr-TR" sz="2000" b="1" i="0" u="none" strike="noStrike" baseline="0" dirty="0">
                <a:latin typeface="Calibri" panose="020F0502020204030204" pitchFamily="34" charset="0"/>
                <a:cs typeface="Calibri" panose="020F0502020204030204" pitchFamily="34" charset="0"/>
              </a:rPr>
              <a:t>En üstte ise uygulama programları </a:t>
            </a:r>
            <a:r>
              <a:rPr lang="tr-TR" sz="2000" b="0" i="0" u="none" strike="noStrike" baseline="0" dirty="0">
                <a:latin typeface="Calibri" panose="020F0502020204030204" pitchFamily="34" charset="0"/>
                <a:cs typeface="Calibri" panose="020F0502020204030204" pitchFamily="34" charset="0"/>
              </a:rPr>
              <a:t>vardır.</a:t>
            </a:r>
          </a:p>
          <a:p>
            <a:pPr algn="just"/>
            <a:endParaRPr lang="tr-TR" sz="2000" dirty="0">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0656658E-C878-408B-9DAE-E1E37D3A4531}"/>
              </a:ext>
            </a:extLst>
          </p:cNvPr>
          <p:cNvPicPr>
            <a:picLocks noChangeAspect="1"/>
          </p:cNvPicPr>
          <p:nvPr/>
        </p:nvPicPr>
        <p:blipFill>
          <a:blip r:embed="rId2"/>
          <a:stretch>
            <a:fillRect/>
          </a:stretch>
        </p:blipFill>
        <p:spPr>
          <a:xfrm>
            <a:off x="7820965" y="2664069"/>
            <a:ext cx="3976487" cy="3599316"/>
          </a:xfrm>
          <a:prstGeom prst="rect">
            <a:avLst/>
          </a:prstGeom>
        </p:spPr>
      </p:pic>
    </p:spTree>
    <p:extLst>
      <p:ext uri="{BB962C8B-B14F-4D97-AF65-F5344CB8AC3E}">
        <p14:creationId xmlns:p14="http://schemas.microsoft.com/office/powerpoint/2010/main" val="380347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20B6-E6E3-4138-B2FB-4F43116FA01E}"/>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programları</a:t>
            </a:r>
            <a:endParaRPr lang="tr-TR" dirty="0"/>
          </a:p>
        </p:txBody>
      </p:sp>
      <p:sp>
        <p:nvSpPr>
          <p:cNvPr id="3" name="İçerik Yer Tutucusu 2">
            <a:extLst>
              <a:ext uri="{FF2B5EF4-FFF2-40B4-BE49-F238E27FC236}">
                <a16:creationId xmlns:a16="http://schemas.microsoft.com/office/drawing/2014/main" id="{9D722692-4FB2-464B-9FBF-936B9553887C}"/>
              </a:ext>
            </a:extLst>
          </p:cNvPr>
          <p:cNvSpPr>
            <a:spLocks noGrp="1"/>
          </p:cNvSpPr>
          <p:nvPr>
            <p:ph idx="1"/>
          </p:nvPr>
        </p:nvSpPr>
        <p:spPr/>
        <p:txBody>
          <a:bodyPr/>
          <a:lstStyle/>
          <a:p>
            <a:pPr algn="just"/>
            <a:endParaRPr lang="tr-TR" sz="1800" b="0" i="0" u="none" strike="noStrike" baseline="0" dirty="0">
              <a:solidFill>
                <a:srgbClr val="000000"/>
              </a:solidFill>
              <a:latin typeface="Calibri" panose="020F0502020204030204" pitchFamily="34" charset="0"/>
            </a:endParaRPr>
          </a:p>
          <a:p>
            <a:pPr algn="just"/>
            <a:r>
              <a:rPr lang="tr-TR" sz="2000" dirty="0">
                <a:latin typeface="Calibri" panose="020F0502020204030204" pitchFamily="34" charset="0"/>
                <a:cs typeface="Calibri" panose="020F0502020204030204" pitchFamily="34" charset="0"/>
              </a:rPr>
              <a:t>Sistem programları, program geliştirme ve çalıştırma için kolay bir platform sağlar.</a:t>
            </a:r>
          </a:p>
          <a:p>
            <a:pPr lvl="1" algn="just"/>
            <a:r>
              <a:rPr lang="tr-TR" sz="1800" dirty="0">
                <a:latin typeface="Calibri" panose="020F0502020204030204" pitchFamily="34" charset="0"/>
                <a:cs typeface="Calibri" panose="020F0502020204030204" pitchFamily="34" charset="0"/>
              </a:rPr>
              <a:t>File </a:t>
            </a:r>
            <a:r>
              <a:rPr lang="tr-TR" sz="1800" dirty="0" err="1">
                <a:latin typeface="Calibri" panose="020F0502020204030204" pitchFamily="34" charset="0"/>
                <a:cs typeface="Calibri" panose="020F0502020204030204" pitchFamily="34" charset="0"/>
              </a:rPr>
              <a:t>management</a:t>
            </a:r>
            <a:r>
              <a:rPr lang="tr-TR" sz="1800" dirty="0">
                <a:latin typeface="Calibri" panose="020F0502020204030204" pitchFamily="34" charset="0"/>
                <a:cs typeface="Calibri" panose="020F0502020204030204" pitchFamily="34" charset="0"/>
              </a:rPr>
              <a:t> </a:t>
            </a:r>
          </a:p>
          <a:p>
            <a:pPr marL="457200" lvl="1" indent="0" algn="just">
              <a:buNone/>
            </a:pPr>
            <a:r>
              <a:rPr lang="tr-TR" sz="1800" dirty="0">
                <a:latin typeface="Calibri" panose="020F0502020204030204" pitchFamily="34" charset="0"/>
                <a:cs typeface="Calibri" panose="020F0502020204030204" pitchFamily="34" charset="0"/>
              </a:rPr>
              <a:t>	-Dosya ve dizinlerde, </a:t>
            </a:r>
            <a:r>
              <a:rPr lang="tr-TR" sz="1800" dirty="0" err="1">
                <a:latin typeface="Calibri" panose="020F0502020204030204" pitchFamily="34" charset="0"/>
                <a:cs typeface="Calibri" panose="020F0502020204030204" pitchFamily="34" charset="0"/>
              </a:rPr>
              <a:t>create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delete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copy</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rename</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print</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list</a:t>
            </a:r>
            <a:r>
              <a:rPr lang="tr-TR" sz="1800" dirty="0">
                <a:latin typeface="Calibri" panose="020F0502020204030204" pitchFamily="34" charset="0"/>
                <a:cs typeface="Calibri" panose="020F0502020204030204" pitchFamily="34" charset="0"/>
              </a:rPr>
              <a:t>, … gibi işlemleri gerçekleştirir.</a:t>
            </a:r>
          </a:p>
          <a:p>
            <a:pPr lvl="1" algn="just"/>
            <a:r>
              <a:rPr lang="tr-TR" sz="1800" dirty="0" err="1">
                <a:latin typeface="Calibri" panose="020F0502020204030204" pitchFamily="34" charset="0"/>
                <a:cs typeface="Calibri" panose="020F0502020204030204" pitchFamily="34" charset="0"/>
              </a:rPr>
              <a:t>Status</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information</a:t>
            </a:r>
            <a:endParaRPr lang="tr-TR" sz="1800" dirty="0">
              <a:latin typeface="Calibri" panose="020F0502020204030204" pitchFamily="34" charset="0"/>
              <a:cs typeface="Calibri" panose="020F0502020204030204" pitchFamily="34" charset="0"/>
            </a:endParaRPr>
          </a:p>
          <a:p>
            <a:pPr marL="457200" lvl="1" indent="0" algn="just">
              <a:buNone/>
            </a:pPr>
            <a:r>
              <a:rPr lang="tr-TR" sz="1800" dirty="0">
                <a:latin typeface="Calibri" panose="020F0502020204030204" pitchFamily="34" charset="0"/>
                <a:cs typeface="Calibri" panose="020F0502020204030204" pitchFamily="34" charset="0"/>
              </a:rPr>
              <a:t>	-Bazı programlar sistemden tarih, saat, hafıza ve disk boş alanı, kullanıcı sayısı gibi bilgileri ister. </a:t>
            </a:r>
          </a:p>
          <a:p>
            <a:pPr marL="457200" lvl="1" indent="0" algn="just">
              <a:buNone/>
            </a:pPr>
            <a:r>
              <a:rPr lang="tr-TR" sz="1800" dirty="0">
                <a:latin typeface="Calibri" panose="020F0502020204030204" pitchFamily="34" charset="0"/>
                <a:cs typeface="Calibri" panose="020F0502020204030204" pitchFamily="34" charset="0"/>
              </a:rPr>
              <a:t>	-Daha karmaşık programlar ise, performans, </a:t>
            </a:r>
            <a:r>
              <a:rPr lang="tr-TR" sz="1800" dirty="0" err="1">
                <a:latin typeface="Calibri" panose="020F0502020204030204" pitchFamily="34" charset="0"/>
                <a:cs typeface="Calibri" panose="020F0502020204030204" pitchFamily="34" charset="0"/>
              </a:rPr>
              <a:t>log</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debug</a:t>
            </a:r>
            <a:r>
              <a:rPr lang="tr-TR" sz="1800" dirty="0">
                <a:latin typeface="Calibri" panose="020F0502020204030204" pitchFamily="34" charset="0"/>
                <a:cs typeface="Calibri" panose="020F0502020204030204" pitchFamily="34" charset="0"/>
              </a:rPr>
              <a:t> gibi bilgileri ister.</a:t>
            </a:r>
          </a:p>
          <a:p>
            <a:pPr marL="457200" lvl="1" indent="0" algn="just">
              <a:buNone/>
            </a:pPr>
            <a:r>
              <a:rPr lang="tr-TR" sz="1800" dirty="0">
                <a:latin typeface="Calibri" panose="020F0502020204030204" pitchFamily="34" charset="0"/>
                <a:cs typeface="Calibri" panose="020F0502020204030204" pitchFamily="34" charset="0"/>
              </a:rPr>
              <a:t>	-Bazı sistemler sistem konfigürasyonunu saklayan </a:t>
            </a:r>
            <a:r>
              <a:rPr lang="tr-TR" sz="1800" dirty="0" err="1">
                <a:latin typeface="Calibri" panose="020F0502020204030204" pitchFamily="34" charset="0"/>
                <a:cs typeface="Calibri" panose="020F0502020204030204" pitchFamily="34" charset="0"/>
              </a:rPr>
              <a:t>registry</a:t>
            </a:r>
            <a:r>
              <a:rPr lang="tr-TR" sz="1800" dirty="0">
                <a:latin typeface="Calibri" panose="020F0502020204030204" pitchFamily="34" charset="0"/>
                <a:cs typeface="Calibri" panose="020F0502020204030204" pitchFamily="34" charset="0"/>
              </a:rPr>
              <a:t> yapısına sahiptir.</a:t>
            </a:r>
          </a:p>
          <a:p>
            <a:pPr algn="just"/>
            <a:endParaRPr lang="tr-TR" dirty="0"/>
          </a:p>
        </p:txBody>
      </p:sp>
    </p:spTree>
    <p:extLst>
      <p:ext uri="{BB962C8B-B14F-4D97-AF65-F5344CB8AC3E}">
        <p14:creationId xmlns:p14="http://schemas.microsoft.com/office/powerpoint/2010/main" val="5911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18E387-26B5-464B-9E40-085BB77E5E5B}"/>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çağrıları</a:t>
            </a:r>
          </a:p>
        </p:txBody>
      </p:sp>
      <p:sp>
        <p:nvSpPr>
          <p:cNvPr id="3" name="İçerik Yer Tutucusu 2">
            <a:extLst>
              <a:ext uri="{FF2B5EF4-FFF2-40B4-BE49-F238E27FC236}">
                <a16:creationId xmlns:a16="http://schemas.microsoft.com/office/drawing/2014/main" id="{C9E6D52F-9A3F-4C48-9331-819690646E4B}"/>
              </a:ext>
            </a:extLst>
          </p:cNvPr>
          <p:cNvSpPr>
            <a:spLocks noGrp="1"/>
          </p:cNvSpPr>
          <p:nvPr>
            <p:ph idx="1"/>
          </p:nvPr>
        </p:nvSpPr>
        <p:spPr/>
        <p:txBody>
          <a:bodyPr>
            <a:normAutofit/>
          </a:bodyPr>
          <a:lstStyle/>
          <a:p>
            <a:pPr algn="just"/>
            <a:r>
              <a:rPr lang="tr-TR" sz="1900" dirty="0">
                <a:latin typeface="Calibri" panose="020F0502020204030204" pitchFamily="34" charset="0"/>
                <a:ea typeface="+mj-ea"/>
                <a:cs typeface="+mj-cs"/>
              </a:rPr>
              <a:t>Sistem çağrıları, servislerin işletim sistemi tarafından kullanılabilmesi için </a:t>
            </a:r>
            <a:r>
              <a:rPr lang="tr-TR" sz="1900" dirty="0" err="1">
                <a:latin typeface="Calibri" panose="020F0502020204030204" pitchFamily="34" charset="0"/>
                <a:ea typeface="+mj-ea"/>
                <a:cs typeface="+mj-cs"/>
              </a:rPr>
              <a:t>arayüz</a:t>
            </a:r>
            <a:r>
              <a:rPr lang="tr-TR" sz="1900" dirty="0">
                <a:latin typeface="Calibri" panose="020F0502020204030204" pitchFamily="34" charset="0"/>
                <a:ea typeface="+mj-ea"/>
                <a:cs typeface="+mj-cs"/>
              </a:rPr>
              <a:t> sağlarlar.</a:t>
            </a:r>
          </a:p>
          <a:p>
            <a:pPr algn="just"/>
            <a:r>
              <a:rPr lang="tr-TR" sz="1900" dirty="0">
                <a:latin typeface="Calibri" panose="020F0502020204030204" pitchFamily="34" charset="0"/>
                <a:ea typeface="+mj-ea"/>
                <a:cs typeface="+mj-cs"/>
              </a:rPr>
              <a:t>Bu çağrıların kullandığı program blokları genellikle C veya C++ ile yazılır. Düşük seviyeli işlemler (donanım erişimi) için </a:t>
            </a:r>
            <a:r>
              <a:rPr lang="tr-TR" sz="1900" dirty="0" err="1">
                <a:latin typeface="Calibri" panose="020F0502020204030204" pitchFamily="34" charset="0"/>
                <a:ea typeface="+mj-ea"/>
                <a:cs typeface="+mj-cs"/>
              </a:rPr>
              <a:t>assembly</a:t>
            </a:r>
            <a:r>
              <a:rPr lang="tr-TR" sz="1900" dirty="0">
                <a:latin typeface="Calibri" panose="020F0502020204030204" pitchFamily="34" charset="0"/>
                <a:ea typeface="+mj-ea"/>
                <a:cs typeface="+mj-cs"/>
              </a:rPr>
              <a:t> dili kullanılır.</a:t>
            </a:r>
          </a:p>
          <a:p>
            <a:pPr algn="just"/>
            <a:r>
              <a:rPr lang="tr-TR" sz="1900" dirty="0">
                <a:latin typeface="Calibri" panose="020F0502020204030204" pitchFamily="34" charset="0"/>
                <a:ea typeface="+mj-ea"/>
                <a:cs typeface="+mj-cs"/>
              </a:rPr>
              <a:t>Bir dosyayı açıp (sistem çağrısı), içeriğini okumak (sistem çağrısı) ve kapatmak (sistem çağrısı) ayrı ayrı sistem çağrıları gerektir. </a:t>
            </a:r>
          </a:p>
          <a:p>
            <a:pPr algn="just"/>
            <a:r>
              <a:rPr lang="tr-TR" sz="1900" dirty="0">
                <a:latin typeface="Calibri" panose="020F0502020204030204" pitchFamily="34" charset="0"/>
                <a:ea typeface="+mj-ea"/>
                <a:cs typeface="+mj-cs"/>
              </a:rPr>
              <a:t>İşlemler sırasında oluşan hatalar (dosya bulunamadı, okuma hatası, …) sistem çağrıları tarafından yönetilir.</a:t>
            </a:r>
          </a:p>
          <a:p>
            <a:pPr algn="just"/>
            <a:r>
              <a:rPr lang="tr-TR" sz="1900" dirty="0">
                <a:latin typeface="Calibri" panose="020F0502020204030204" pitchFamily="34" charset="0"/>
                <a:ea typeface="+mj-ea"/>
                <a:cs typeface="+mj-cs"/>
              </a:rPr>
              <a:t>Uygulama geliştirici, işletim sistemindeki API (</a:t>
            </a:r>
            <a:r>
              <a:rPr lang="tr-TR" sz="1900" dirty="0" err="1">
                <a:latin typeface="Calibri" panose="020F0502020204030204" pitchFamily="34" charset="0"/>
                <a:ea typeface="+mj-ea"/>
                <a:cs typeface="+mj-cs"/>
              </a:rPr>
              <a:t>application</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programming</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interface</a:t>
            </a:r>
            <a:r>
              <a:rPr lang="tr-TR" sz="1900" dirty="0">
                <a:latin typeface="Calibri" panose="020F0502020204030204" pitchFamily="34" charset="0"/>
                <a:ea typeface="+mj-ea"/>
                <a:cs typeface="+mj-cs"/>
              </a:rPr>
              <a:t>) (Windows API, POSIX API, Java API) tarafından sağlanan fonksiyonları (dosya aç, oku, yaz, …) kullanır.</a:t>
            </a:r>
          </a:p>
          <a:p>
            <a:pPr algn="just"/>
            <a:r>
              <a:rPr lang="tr-TR" sz="1900" dirty="0">
                <a:latin typeface="Calibri" panose="020F0502020204030204" pitchFamily="34" charset="0"/>
                <a:ea typeface="+mj-ea"/>
                <a:cs typeface="+mj-cs"/>
              </a:rPr>
              <a:t>Programcı, bu fonksiyonlara programlama dilinin sağladığı kütüphaneler aracılığıyla erişir.</a:t>
            </a:r>
          </a:p>
          <a:p>
            <a:endParaRPr lang="tr-TR" dirty="0"/>
          </a:p>
        </p:txBody>
      </p:sp>
    </p:spTree>
    <p:extLst>
      <p:ext uri="{BB962C8B-B14F-4D97-AF65-F5344CB8AC3E}">
        <p14:creationId xmlns:p14="http://schemas.microsoft.com/office/powerpoint/2010/main" val="2763908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680F00-BCAB-48F8-978F-756EC6370261}"/>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programları</a:t>
            </a:r>
            <a:endParaRPr lang="tr-TR" dirty="0"/>
          </a:p>
        </p:txBody>
      </p:sp>
      <p:sp>
        <p:nvSpPr>
          <p:cNvPr id="3" name="İçerik Yer Tutucusu 2">
            <a:extLst>
              <a:ext uri="{FF2B5EF4-FFF2-40B4-BE49-F238E27FC236}">
                <a16:creationId xmlns:a16="http://schemas.microsoft.com/office/drawing/2014/main" id="{C37409E0-0595-4513-932C-CC4BEAF284F6}"/>
              </a:ext>
            </a:extLst>
          </p:cNvPr>
          <p:cNvSpPr>
            <a:spLocks noGrp="1"/>
          </p:cNvSpPr>
          <p:nvPr>
            <p:ph idx="1"/>
          </p:nvPr>
        </p:nvSpPr>
        <p:spPr/>
        <p:txBody>
          <a:bodyPr/>
          <a:lstStyle/>
          <a:p>
            <a:pPr algn="just"/>
            <a:endParaRPr lang="tr-TR" sz="1800" b="0" i="0" u="none" strike="noStrike" baseline="0" dirty="0">
              <a:solidFill>
                <a:srgbClr val="000000"/>
              </a:solidFill>
              <a:latin typeface="Calibri" panose="020F0502020204030204" pitchFamily="34" charset="0"/>
            </a:endParaRPr>
          </a:p>
          <a:p>
            <a:pPr algn="just"/>
            <a:r>
              <a:rPr lang="tr-TR" sz="2000" dirty="0">
                <a:latin typeface="Calibri" panose="020F0502020204030204" pitchFamily="34" charset="0"/>
                <a:cs typeface="Calibri" panose="020F0502020204030204" pitchFamily="34" charset="0"/>
              </a:rPr>
              <a:t>File </a:t>
            </a:r>
            <a:r>
              <a:rPr lang="tr-TR" sz="2000" dirty="0" err="1">
                <a:latin typeface="Calibri" panose="020F0502020204030204" pitchFamily="34" charset="0"/>
                <a:cs typeface="Calibri" panose="020F0502020204030204" pitchFamily="34" charset="0"/>
              </a:rPr>
              <a:t>modification</a:t>
            </a:r>
            <a:endParaRPr lang="tr-TR" sz="2000" dirty="0">
              <a:latin typeface="Calibri" panose="020F0502020204030204" pitchFamily="34" charset="0"/>
              <a:cs typeface="Calibri" panose="020F0502020204030204" pitchFamily="34" charset="0"/>
            </a:endParaRPr>
          </a:p>
          <a:p>
            <a:pPr marL="0" indent="0" algn="just">
              <a:buNone/>
            </a:pPr>
            <a:r>
              <a:rPr lang="tr-TR" sz="2000" dirty="0">
                <a:latin typeface="Calibri" panose="020F0502020204030204" pitchFamily="34" charset="0"/>
                <a:cs typeface="Calibri" panose="020F0502020204030204" pitchFamily="34" charset="0"/>
              </a:rPr>
              <a:t>	-Disk veya diğer saklama birimlerindeki dosyaların içeriğini görüntüleme ve 	değiştirme amacıyla kullanılan metin editörleri vardır.</a:t>
            </a:r>
          </a:p>
          <a:p>
            <a:pPr algn="just"/>
            <a:r>
              <a:rPr lang="tr-TR" sz="2000" dirty="0">
                <a:latin typeface="Calibri" panose="020F0502020204030204" pitchFamily="34" charset="0"/>
                <a:cs typeface="Calibri" panose="020F0502020204030204" pitchFamily="34" charset="0"/>
              </a:rPr>
              <a:t>Programming-</a:t>
            </a:r>
            <a:r>
              <a:rPr lang="tr-TR" sz="2000" dirty="0" err="1">
                <a:latin typeface="Calibri" panose="020F0502020204030204" pitchFamily="34" charset="0"/>
                <a:cs typeface="Calibri" panose="020F0502020204030204" pitchFamily="34" charset="0"/>
              </a:rPr>
              <a:t>language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support</a:t>
            </a:r>
            <a:r>
              <a:rPr lang="tr-TR" sz="2000" dirty="0">
                <a:latin typeface="Calibri" panose="020F0502020204030204" pitchFamily="34" charset="0"/>
                <a:cs typeface="Calibri" panose="020F0502020204030204" pitchFamily="34" charset="0"/>
              </a:rPr>
              <a:t>	</a:t>
            </a:r>
          </a:p>
          <a:p>
            <a:pPr marL="914400" lvl="2" indent="0" algn="just">
              <a:buNone/>
            </a:pPr>
            <a:r>
              <a:rPr lang="tr-TR" dirty="0">
                <a:latin typeface="Calibri" panose="020F0502020204030204" pitchFamily="34" charset="0"/>
                <a:cs typeface="Calibri" panose="020F0502020204030204" pitchFamily="34" charset="0"/>
              </a:rPr>
              <a:t>-</a:t>
            </a:r>
            <a:r>
              <a:rPr lang="tr-TR" sz="2000" dirty="0">
                <a:latin typeface="Calibri" panose="020F0502020204030204" pitchFamily="34" charset="0"/>
                <a:cs typeface="Calibri" panose="020F0502020204030204" pitchFamily="34" charset="0"/>
              </a:rPr>
              <a:t>Programlama dilleri (C, C++, Java, </a:t>
            </a:r>
            <a:r>
              <a:rPr lang="tr-TR" sz="2000" dirty="0" err="1">
                <a:latin typeface="Calibri" panose="020F0502020204030204" pitchFamily="34" charset="0"/>
                <a:cs typeface="Calibri" panose="020F0502020204030204" pitchFamily="34" charset="0"/>
              </a:rPr>
              <a:t>Perl</a:t>
            </a:r>
            <a:r>
              <a:rPr lang="tr-TR" sz="2000" dirty="0">
                <a:latin typeface="Calibri" panose="020F0502020204030204" pitchFamily="34" charset="0"/>
                <a:cs typeface="Calibri" panose="020F0502020204030204" pitchFamily="34" charset="0"/>
              </a:rPr>
              <a:t>) için </a:t>
            </a:r>
            <a:r>
              <a:rPr lang="tr-TR" sz="2000" dirty="0" err="1">
                <a:latin typeface="Calibri" panose="020F0502020204030204" pitchFamily="34" charset="0"/>
                <a:cs typeface="Calibri" panose="020F0502020204030204" pitchFamily="34" charset="0"/>
              </a:rPr>
              <a:t>compiler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assembler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debugger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interpreter</a:t>
            </a:r>
            <a:r>
              <a:rPr lang="tr-TR" sz="2000" dirty="0">
                <a:latin typeface="Calibri" panose="020F0502020204030204" pitchFamily="34" charset="0"/>
                <a:cs typeface="Calibri" panose="020F0502020204030204" pitchFamily="34" charset="0"/>
              </a:rPr>
              <a:t> sağlarlar veya ayrıca </a:t>
            </a:r>
            <a:r>
              <a:rPr lang="tr-TR" sz="2000" dirty="0" err="1">
                <a:latin typeface="Calibri" panose="020F0502020204030204" pitchFamily="34" charset="0"/>
                <a:cs typeface="Calibri" panose="020F0502020204030204" pitchFamily="34" charset="0"/>
              </a:rPr>
              <a:t>download</a:t>
            </a:r>
            <a:r>
              <a:rPr lang="tr-TR" sz="2000" dirty="0">
                <a:latin typeface="Calibri" panose="020F0502020204030204" pitchFamily="34" charset="0"/>
                <a:cs typeface="Calibri" panose="020F0502020204030204" pitchFamily="34" charset="0"/>
              </a:rPr>
              <a:t> edilerek kullanılmasına izin verirler.</a:t>
            </a:r>
          </a:p>
          <a:p>
            <a:pPr algn="just"/>
            <a:endParaRPr lang="tr-TR" dirty="0"/>
          </a:p>
        </p:txBody>
      </p:sp>
    </p:spTree>
    <p:extLst>
      <p:ext uri="{BB962C8B-B14F-4D97-AF65-F5344CB8AC3E}">
        <p14:creationId xmlns:p14="http://schemas.microsoft.com/office/powerpoint/2010/main" val="113584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6D7249-90BF-421C-89CB-D0BC90D4E657}"/>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programları</a:t>
            </a:r>
            <a:endParaRPr lang="tr-TR" dirty="0"/>
          </a:p>
        </p:txBody>
      </p:sp>
      <p:sp>
        <p:nvSpPr>
          <p:cNvPr id="3" name="İçerik Yer Tutucusu 2">
            <a:extLst>
              <a:ext uri="{FF2B5EF4-FFF2-40B4-BE49-F238E27FC236}">
                <a16:creationId xmlns:a16="http://schemas.microsoft.com/office/drawing/2014/main" id="{39C80817-A3BB-42D3-BE39-889E34D39F0B}"/>
              </a:ext>
            </a:extLst>
          </p:cNvPr>
          <p:cNvSpPr>
            <a:spLocks noGrp="1"/>
          </p:cNvSpPr>
          <p:nvPr>
            <p:ph idx="1"/>
          </p:nvPr>
        </p:nvSpPr>
        <p:spPr/>
        <p:txBody>
          <a:bodyPr/>
          <a:lstStyle/>
          <a:p>
            <a:pPr algn="l"/>
            <a:endParaRPr lang="tr-TR" sz="1800" b="0" i="0" u="none" strike="noStrike" baseline="0" dirty="0">
              <a:solidFill>
                <a:srgbClr val="000000"/>
              </a:solidFill>
              <a:latin typeface="Calibri" panose="020F0502020204030204" pitchFamily="34" charset="0"/>
            </a:endParaRPr>
          </a:p>
          <a:p>
            <a:pPr algn="just"/>
            <a:r>
              <a:rPr lang="tr-TR" sz="2000" dirty="0">
                <a:latin typeface="Calibri" panose="020F0502020204030204" pitchFamily="34" charset="0"/>
                <a:cs typeface="Calibri" panose="020F0502020204030204" pitchFamily="34" charset="0"/>
              </a:rPr>
              <a:t>Program </a:t>
            </a:r>
            <a:r>
              <a:rPr lang="tr-TR" sz="2000" dirty="0" err="1">
                <a:latin typeface="Calibri" panose="020F0502020204030204" pitchFamily="34" charset="0"/>
                <a:cs typeface="Calibri" panose="020F0502020204030204" pitchFamily="34" charset="0"/>
              </a:rPr>
              <a:t>loading</a:t>
            </a:r>
            <a:r>
              <a:rPr lang="tr-TR" sz="2000" dirty="0">
                <a:latin typeface="Calibri" panose="020F0502020204030204" pitchFamily="34" charset="0"/>
                <a:cs typeface="Calibri" panose="020F0502020204030204" pitchFamily="34" charset="0"/>
              </a:rPr>
              <a:t> / </a:t>
            </a:r>
            <a:r>
              <a:rPr lang="tr-TR" sz="2000" dirty="0" err="1">
                <a:latin typeface="Calibri" panose="020F0502020204030204" pitchFamily="34" charset="0"/>
                <a:cs typeface="Calibri" panose="020F0502020204030204" pitchFamily="34" charset="0"/>
              </a:rPr>
              <a:t>execution</a:t>
            </a:r>
            <a:r>
              <a:rPr lang="tr-TR" sz="2000" dirty="0">
                <a:latin typeface="Calibri" panose="020F0502020204030204" pitchFamily="34" charset="0"/>
                <a:cs typeface="Calibri" panose="020F0502020204030204" pitchFamily="34" charset="0"/>
              </a:rPr>
              <a:t> </a:t>
            </a:r>
          </a:p>
          <a:p>
            <a:pPr marL="0" indent="0" algn="just">
              <a:buNone/>
            </a:pPr>
            <a:r>
              <a:rPr lang="tr-TR" sz="2000" dirty="0">
                <a:latin typeface="Calibri" panose="020F0502020204030204" pitchFamily="34" charset="0"/>
                <a:cs typeface="Calibri" panose="020F0502020204030204" pitchFamily="34" charset="0"/>
              </a:rPr>
              <a:t>	-Bir programı derledikten sonra hafızaya yükleyip çalıştırmak için kullanılırlar.              	-Makine dilinde veya yüksek seviyeli dilde </a:t>
            </a:r>
            <a:r>
              <a:rPr lang="tr-TR" sz="2000" dirty="0" err="1">
                <a:latin typeface="Calibri" panose="020F0502020204030204" pitchFamily="34" charset="0"/>
                <a:cs typeface="Calibri" panose="020F0502020204030204" pitchFamily="34" charset="0"/>
              </a:rPr>
              <a:t>debug</a:t>
            </a:r>
            <a:r>
              <a:rPr lang="tr-TR" sz="2000" dirty="0">
                <a:latin typeface="Calibri" panose="020F0502020204030204" pitchFamily="34" charset="0"/>
                <a:cs typeface="Calibri" panose="020F0502020204030204" pitchFamily="34" charset="0"/>
              </a:rPr>
              <a:t> amacıyla programlar 	kullanılabilir.</a:t>
            </a:r>
          </a:p>
          <a:p>
            <a:pPr algn="just"/>
            <a:r>
              <a:rPr lang="tr-TR" sz="2000" dirty="0">
                <a:latin typeface="Calibri" panose="020F0502020204030204" pitchFamily="34" charset="0"/>
                <a:cs typeface="Calibri" panose="020F0502020204030204" pitchFamily="34" charset="0"/>
              </a:rPr>
              <a:t>Communications</a:t>
            </a:r>
          </a:p>
          <a:p>
            <a:pPr marL="914400" lvl="2" indent="0" algn="just">
              <a:buNone/>
            </a:pPr>
            <a:r>
              <a:rPr lang="tr-TR" sz="2000" dirty="0">
                <a:latin typeface="Calibri" panose="020F0502020204030204" pitchFamily="34" charset="0"/>
                <a:cs typeface="Calibri" panose="020F0502020204030204" pitchFamily="34" charset="0"/>
              </a:rPr>
              <a:t>-Bu sistem programları, </a:t>
            </a:r>
            <a:r>
              <a:rPr lang="tr-TR" sz="2000" dirty="0" err="1">
                <a:latin typeface="Calibri" panose="020F0502020204030204" pitchFamily="34" charset="0"/>
                <a:cs typeface="Calibri" panose="020F0502020204030204" pitchFamily="34" charset="0"/>
              </a:rPr>
              <a:t>process’ler</a:t>
            </a:r>
            <a:r>
              <a:rPr lang="tr-TR" sz="2000" dirty="0">
                <a:latin typeface="Calibri" panose="020F0502020204030204" pitchFamily="34" charset="0"/>
                <a:cs typeface="Calibri" panose="020F0502020204030204" pitchFamily="34" charset="0"/>
              </a:rPr>
              <a:t>, kullanıcılar ve bilgisayarlar arasında bağlantı kurulması sağlarlar.</a:t>
            </a:r>
          </a:p>
          <a:p>
            <a:pPr marL="914400" lvl="2" indent="0" algn="just">
              <a:buNone/>
            </a:pPr>
            <a:r>
              <a:rPr lang="tr-TR" sz="2000" dirty="0">
                <a:latin typeface="Calibri" panose="020F0502020204030204" pitchFamily="34" charset="0"/>
                <a:cs typeface="Calibri" panose="020F0502020204030204" pitchFamily="34" charset="0"/>
              </a:rPr>
              <a:t>-Kullanıcılar arasında mesajla gönderme, Web sayfalarında gezinti, e-posta gönderme, uzak bağlantı veya dosya aktarımları yapmayı sağlarlar.</a:t>
            </a:r>
          </a:p>
          <a:p>
            <a:endParaRPr lang="tr-TR" dirty="0"/>
          </a:p>
        </p:txBody>
      </p:sp>
    </p:spTree>
    <p:extLst>
      <p:ext uri="{BB962C8B-B14F-4D97-AF65-F5344CB8AC3E}">
        <p14:creationId xmlns:p14="http://schemas.microsoft.com/office/powerpoint/2010/main" val="1757091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24069E-7B61-4439-AFE5-18EDE36750EB}"/>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programları</a:t>
            </a:r>
            <a:endParaRPr lang="tr-TR" dirty="0"/>
          </a:p>
        </p:txBody>
      </p:sp>
      <p:sp>
        <p:nvSpPr>
          <p:cNvPr id="3" name="İçerik Yer Tutucusu 2">
            <a:extLst>
              <a:ext uri="{FF2B5EF4-FFF2-40B4-BE49-F238E27FC236}">
                <a16:creationId xmlns:a16="http://schemas.microsoft.com/office/drawing/2014/main" id="{F0DA233D-347D-492F-BBA2-901A1501D31A}"/>
              </a:ext>
            </a:extLst>
          </p:cNvPr>
          <p:cNvSpPr>
            <a:spLocks noGrp="1"/>
          </p:cNvSpPr>
          <p:nvPr>
            <p:ph idx="1"/>
          </p:nvPr>
        </p:nvSpPr>
        <p:spPr/>
        <p:txBody>
          <a:bodyPr/>
          <a:lstStyle/>
          <a:p>
            <a:pPr algn="just"/>
            <a:r>
              <a:rPr lang="tr-TR" sz="2000" dirty="0">
                <a:latin typeface="Calibri" panose="020F0502020204030204" pitchFamily="34" charset="0"/>
                <a:cs typeface="Calibri" panose="020F0502020204030204" pitchFamily="34" charset="0"/>
              </a:rPr>
              <a:t>Background </a:t>
            </a:r>
            <a:r>
              <a:rPr lang="tr-TR" sz="2000" dirty="0" err="1">
                <a:latin typeface="Calibri" panose="020F0502020204030204" pitchFamily="34" charset="0"/>
                <a:cs typeface="Calibri" panose="020F0502020204030204" pitchFamily="34" charset="0"/>
              </a:rPr>
              <a:t>services</a:t>
            </a:r>
            <a:endParaRPr lang="tr-TR" sz="2000" dirty="0">
              <a:latin typeface="Calibri" panose="020F0502020204030204" pitchFamily="34" charset="0"/>
              <a:cs typeface="Calibri" panose="020F0502020204030204" pitchFamily="34" charset="0"/>
            </a:endParaRPr>
          </a:p>
          <a:p>
            <a:pPr marL="0" indent="0" algn="just">
              <a:buNone/>
            </a:pPr>
            <a:r>
              <a:rPr lang="tr-TR" sz="2000" dirty="0">
                <a:latin typeface="Calibri" panose="020F0502020204030204" pitchFamily="34" charset="0"/>
                <a:cs typeface="Calibri" panose="020F0502020204030204" pitchFamily="34" charset="0"/>
              </a:rPr>
              <a:t>	-Tüm genel amaçlı sistemler </a:t>
            </a:r>
            <a:r>
              <a:rPr lang="tr-TR" sz="2000" dirty="0" err="1">
                <a:latin typeface="Calibri" panose="020F0502020204030204" pitchFamily="34" charset="0"/>
                <a:cs typeface="Calibri" panose="020F0502020204030204" pitchFamily="34" charset="0"/>
              </a:rPr>
              <a:t>boot</a:t>
            </a:r>
            <a:r>
              <a:rPr lang="tr-TR" sz="2000" dirty="0">
                <a:latin typeface="Calibri" panose="020F0502020204030204" pitchFamily="34" charset="0"/>
                <a:cs typeface="Calibri" panose="020F0502020204030204" pitchFamily="34" charset="0"/>
              </a:rPr>
              <a:t> sırasında bazı sistem programlarını başlatırlar.</a:t>
            </a:r>
          </a:p>
          <a:p>
            <a:pPr marL="0" indent="0" algn="just">
              <a:buNone/>
            </a:pPr>
            <a:r>
              <a:rPr lang="tr-TR" sz="2000" dirty="0">
                <a:latin typeface="Calibri" panose="020F0502020204030204" pitchFamily="34" charset="0"/>
                <a:cs typeface="Calibri" panose="020F0502020204030204" pitchFamily="34" charset="0"/>
              </a:rPr>
              <a:t>	-Bu programların bazıları sistem </a:t>
            </a:r>
            <a:r>
              <a:rPr lang="tr-TR" sz="2000" dirty="0" err="1">
                <a:latin typeface="Calibri" panose="020F0502020204030204" pitchFamily="34" charset="0"/>
                <a:cs typeface="Calibri" panose="020F0502020204030204" pitchFamily="34" charset="0"/>
              </a:rPr>
              <a:t>boot</a:t>
            </a:r>
            <a:r>
              <a:rPr lang="tr-TR" sz="2000" dirty="0">
                <a:latin typeface="Calibri" panose="020F0502020204030204" pitchFamily="34" charset="0"/>
                <a:cs typeface="Calibri" panose="020F0502020204030204" pitchFamily="34" charset="0"/>
              </a:rPr>
              <a:t> edildikten sonra sonlandırılır, bazıları ise 	sistem çalıştığı sürece çalışmasını sürdürür.</a:t>
            </a:r>
          </a:p>
          <a:p>
            <a:pPr marL="0" indent="0" algn="just">
              <a:buNone/>
            </a:pPr>
            <a:r>
              <a:rPr lang="tr-TR" sz="2000" dirty="0">
                <a:latin typeface="Calibri" panose="020F0502020204030204" pitchFamily="34" charset="0"/>
                <a:cs typeface="Calibri" panose="020F0502020204030204" pitchFamily="34" charset="0"/>
              </a:rPr>
              <a:t>	-Bu tür sistem programları, service, </a:t>
            </a:r>
            <a:r>
              <a:rPr lang="tr-TR" sz="2000" dirty="0" err="1">
                <a:latin typeface="Calibri" panose="020F0502020204030204" pitchFamily="34" charset="0"/>
                <a:cs typeface="Calibri" panose="020F0502020204030204" pitchFamily="34" charset="0"/>
              </a:rPr>
              <a:t>subsystem</a:t>
            </a:r>
            <a:r>
              <a:rPr lang="tr-TR" sz="2000" dirty="0">
                <a:latin typeface="Calibri" panose="020F0502020204030204" pitchFamily="34" charset="0"/>
                <a:cs typeface="Calibri" panose="020F0502020204030204" pitchFamily="34" charset="0"/>
              </a:rPr>
              <a:t> veya </a:t>
            </a:r>
            <a:r>
              <a:rPr lang="tr-TR" sz="2000" dirty="0" err="1">
                <a:latin typeface="Calibri" panose="020F0502020204030204" pitchFamily="34" charset="0"/>
                <a:cs typeface="Calibri" panose="020F0502020204030204" pitchFamily="34" charset="0"/>
              </a:rPr>
              <a:t>daemon</a:t>
            </a:r>
            <a:r>
              <a:rPr lang="tr-TR" sz="2000" dirty="0">
                <a:latin typeface="Calibri" panose="020F0502020204030204" pitchFamily="34" charset="0"/>
                <a:cs typeface="Calibri" panose="020F0502020204030204" pitchFamily="34" charset="0"/>
              </a:rPr>
              <a:t> olarak adlandırılır.</a:t>
            </a:r>
          </a:p>
          <a:p>
            <a:pPr marL="0" indent="0" algn="just">
              <a:buNone/>
            </a:pPr>
            <a:r>
              <a:rPr lang="tr-TR" sz="2000" dirty="0">
                <a:latin typeface="Calibri" panose="020F0502020204030204" pitchFamily="34" charset="0"/>
                <a:cs typeface="Calibri" panose="020F0502020204030204" pitchFamily="34" charset="0"/>
              </a:rPr>
              <a:t>	-Ağ bağlantısı, yazıcı işlemleri veya sistem hata izleme servislerini sistem 	programları sağlarlar.</a:t>
            </a:r>
          </a:p>
          <a:p>
            <a:endParaRPr lang="tr-TR" dirty="0"/>
          </a:p>
        </p:txBody>
      </p:sp>
    </p:spTree>
    <p:extLst>
      <p:ext uri="{BB962C8B-B14F-4D97-AF65-F5344CB8AC3E}">
        <p14:creationId xmlns:p14="http://schemas.microsoft.com/office/powerpoint/2010/main" val="3819228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1FAA98-E5FF-453F-BEEA-265FDC87EC5B}"/>
              </a:ext>
            </a:extLst>
          </p:cNvPr>
          <p:cNvSpPr>
            <a:spLocks noGrp="1"/>
          </p:cNvSpPr>
          <p:nvPr>
            <p:ph type="title"/>
          </p:nvPr>
        </p:nvSpPr>
        <p:spPr/>
        <p:txBody>
          <a:bodyPr/>
          <a:lstStyle/>
          <a:p>
            <a:r>
              <a:rPr lang="tr-TR" dirty="0">
                <a:latin typeface="Calibri" panose="020F0502020204030204" pitchFamily="34" charset="0"/>
              </a:rPr>
              <a:t>İşletim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sistemi tasarımı ve gerçekleştirimi</a:t>
            </a:r>
          </a:p>
        </p:txBody>
      </p:sp>
      <p:sp>
        <p:nvSpPr>
          <p:cNvPr id="3" name="İçerik Yer Tutucusu 2">
            <a:extLst>
              <a:ext uri="{FF2B5EF4-FFF2-40B4-BE49-F238E27FC236}">
                <a16:creationId xmlns:a16="http://schemas.microsoft.com/office/drawing/2014/main" id="{0A4B210A-3CC0-4AC2-B958-739CEE895D5B}"/>
              </a:ext>
            </a:extLst>
          </p:cNvPr>
          <p:cNvSpPr>
            <a:spLocks noGrp="1"/>
          </p:cNvSpPr>
          <p:nvPr>
            <p:ph idx="1"/>
          </p:nvPr>
        </p:nvSpPr>
        <p:spPr/>
        <p:txBody>
          <a:bodyPr/>
          <a:lstStyle/>
          <a:p>
            <a:pPr marL="0" indent="0" algn="just">
              <a:buNone/>
            </a:pPr>
            <a:r>
              <a:rPr lang="tr-TR" sz="2000" dirty="0">
                <a:latin typeface="Calibri" panose="020F0502020204030204" pitchFamily="34" charset="0"/>
                <a:cs typeface="Calibri" panose="020F0502020204030204" pitchFamily="34" charset="0"/>
              </a:rPr>
              <a:t>Tasarım hedefleri</a:t>
            </a:r>
          </a:p>
          <a:p>
            <a:pPr algn="just"/>
            <a:r>
              <a:rPr lang="tr-TR" sz="2000" dirty="0">
                <a:latin typeface="Calibri" panose="020F0502020204030204" pitchFamily="34" charset="0"/>
                <a:cs typeface="Calibri" panose="020F0502020204030204" pitchFamily="34" charset="0"/>
              </a:rPr>
              <a:t>En üst düzeyde bir işletim sisteminin tasarım hedefleri, donanım özellikleri ile sistem türünü (</a:t>
            </a:r>
            <a:r>
              <a:rPr lang="tr-TR" sz="2000" dirty="0" err="1">
                <a:latin typeface="Calibri" panose="020F0502020204030204" pitchFamily="34" charset="0"/>
                <a:cs typeface="Calibri" panose="020F0502020204030204" pitchFamily="34" charset="0"/>
              </a:rPr>
              <a:t>single</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user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multiuser</a:t>
            </a:r>
            <a:r>
              <a:rPr lang="tr-TR" sz="2000" dirty="0">
                <a:latin typeface="Calibri" panose="020F0502020204030204" pitchFamily="34" charset="0"/>
                <a:cs typeface="Calibri" panose="020F0502020204030204" pitchFamily="34" charset="0"/>
              </a:rPr>
              <a:t>, gerçek zamanlı, dağıtık, özel amaçlı, genel amaçlı, …) belirler.</a:t>
            </a:r>
          </a:p>
          <a:p>
            <a:pPr algn="just"/>
            <a:r>
              <a:rPr lang="tr-TR" sz="2000" dirty="0">
                <a:latin typeface="Calibri" panose="020F0502020204030204" pitchFamily="34" charset="0"/>
                <a:cs typeface="Calibri" panose="020F0502020204030204" pitchFamily="34" charset="0"/>
              </a:rPr>
              <a:t>Gereksinimler, kullanıcı hedefleri (</a:t>
            </a:r>
            <a:r>
              <a:rPr lang="tr-TR" sz="2000" dirty="0" err="1">
                <a:latin typeface="Calibri" panose="020F0502020204030204" pitchFamily="34" charset="0"/>
                <a:cs typeface="Calibri" panose="020F0502020204030204" pitchFamily="34" charset="0"/>
              </a:rPr>
              <a:t>user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goals</a:t>
            </a:r>
            <a:r>
              <a:rPr lang="tr-TR" sz="2000" dirty="0">
                <a:latin typeface="Calibri" panose="020F0502020204030204" pitchFamily="34" charset="0"/>
                <a:cs typeface="Calibri" panose="020F0502020204030204" pitchFamily="34" charset="0"/>
              </a:rPr>
              <a:t>) ve sistem hedefleri (</a:t>
            </a:r>
            <a:r>
              <a:rPr lang="tr-TR" sz="2000" dirty="0" err="1">
                <a:latin typeface="Calibri" panose="020F0502020204030204" pitchFamily="34" charset="0"/>
                <a:cs typeface="Calibri" panose="020F0502020204030204" pitchFamily="34" charset="0"/>
              </a:rPr>
              <a:t>system</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goals</a:t>
            </a:r>
            <a:r>
              <a:rPr lang="tr-TR" sz="2000" dirty="0">
                <a:latin typeface="Calibri" panose="020F0502020204030204" pitchFamily="34" charset="0"/>
                <a:cs typeface="Calibri" panose="020F0502020204030204" pitchFamily="34" charset="0"/>
              </a:rPr>
              <a:t>) olarak iki gruba ayrılır.</a:t>
            </a:r>
          </a:p>
          <a:p>
            <a:endParaRPr lang="tr-TR" dirty="0"/>
          </a:p>
        </p:txBody>
      </p:sp>
    </p:spTree>
    <p:extLst>
      <p:ext uri="{BB962C8B-B14F-4D97-AF65-F5344CB8AC3E}">
        <p14:creationId xmlns:p14="http://schemas.microsoft.com/office/powerpoint/2010/main" val="1788839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D27B56-54F8-4D38-A2B2-A4429FF08584}"/>
              </a:ext>
            </a:extLst>
          </p:cNvPr>
          <p:cNvSpPr>
            <a:spLocks noGrp="1"/>
          </p:cNvSpPr>
          <p:nvPr>
            <p:ph type="title"/>
          </p:nvPr>
        </p:nvSpPr>
        <p:spPr/>
        <p:txBody>
          <a:bodyPr/>
          <a:lstStyle/>
          <a:p>
            <a:r>
              <a:rPr lang="tr-TR" dirty="0">
                <a:latin typeface="Calibri" panose="020F0502020204030204" pitchFamily="34" charset="0"/>
              </a:rPr>
              <a:t>İşletim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sistemi tasarımı ve gerçekleştirimi</a:t>
            </a:r>
            <a:endParaRPr lang="tr-TR" dirty="0"/>
          </a:p>
        </p:txBody>
      </p:sp>
      <p:sp>
        <p:nvSpPr>
          <p:cNvPr id="3" name="İçerik Yer Tutucusu 2">
            <a:extLst>
              <a:ext uri="{FF2B5EF4-FFF2-40B4-BE49-F238E27FC236}">
                <a16:creationId xmlns:a16="http://schemas.microsoft.com/office/drawing/2014/main" id="{EBC23E20-416A-4ECF-9A79-96232A7DF7A8}"/>
              </a:ext>
            </a:extLst>
          </p:cNvPr>
          <p:cNvSpPr>
            <a:spLocks noGrp="1"/>
          </p:cNvSpPr>
          <p:nvPr>
            <p:ph idx="1"/>
          </p:nvPr>
        </p:nvSpPr>
        <p:spPr/>
        <p:txBody>
          <a:bodyPr/>
          <a:lstStyle/>
          <a:p>
            <a:pPr marL="0" indent="0" algn="just">
              <a:buNone/>
            </a:pPr>
            <a:r>
              <a:rPr lang="tr-TR" sz="2000" dirty="0">
                <a:latin typeface="Calibri" panose="020F0502020204030204" pitchFamily="34" charset="0"/>
                <a:cs typeface="Calibri" panose="020F0502020204030204" pitchFamily="34" charset="0"/>
              </a:rPr>
              <a:t>Tasarım hedefleri</a:t>
            </a:r>
          </a:p>
          <a:p>
            <a:pPr algn="just"/>
            <a:r>
              <a:rPr lang="tr-TR" sz="2000" dirty="0">
                <a:latin typeface="Calibri" panose="020F0502020204030204" pitchFamily="34" charset="0"/>
                <a:cs typeface="Calibri" panose="020F0502020204030204" pitchFamily="34" charset="0"/>
              </a:rPr>
              <a:t>Kullanıcı, sistemin kolay ve rahat kullanılmasını, kolay ve hızlı öğrenilmesini, güvenilir, güvenli ve hızlı olmasını ister.</a:t>
            </a:r>
          </a:p>
          <a:p>
            <a:pPr algn="just"/>
            <a:r>
              <a:rPr lang="tr-TR" sz="2000" dirty="0">
                <a:latin typeface="Calibri" panose="020F0502020204030204" pitchFamily="34" charset="0"/>
                <a:cs typeface="Calibri" panose="020F0502020204030204" pitchFamily="34" charset="0"/>
              </a:rPr>
              <a:t>Kullanıcı gereksinimlerine göre sistem gereksinimlerinin belirlenmesi ve bu hedeflerin gerçekleştirilmesi gereklidir.</a:t>
            </a:r>
          </a:p>
          <a:p>
            <a:pPr algn="just"/>
            <a:r>
              <a:rPr lang="tr-TR" sz="2000" dirty="0">
                <a:latin typeface="Calibri" panose="020F0502020204030204" pitchFamily="34" charset="0"/>
                <a:cs typeface="Calibri" panose="020F0502020204030204" pitchFamily="34" charset="0"/>
              </a:rPr>
              <a:t>Bir işletim sisteminin tasarımı ile ilgili genel prensipler, software </a:t>
            </a:r>
            <a:r>
              <a:rPr lang="tr-TR" sz="2000" dirty="0" err="1">
                <a:latin typeface="Calibri" panose="020F0502020204030204" pitchFamily="34" charset="0"/>
                <a:cs typeface="Calibri" panose="020F0502020204030204" pitchFamily="34" charset="0"/>
              </a:rPr>
              <a:t>engineering</a:t>
            </a:r>
            <a:r>
              <a:rPr lang="tr-TR" sz="2000" dirty="0">
                <a:latin typeface="Calibri" panose="020F0502020204030204" pitchFamily="34" charset="0"/>
                <a:cs typeface="Calibri" panose="020F0502020204030204" pitchFamily="34" charset="0"/>
              </a:rPr>
              <a:t> alanındaki çalışmalarla belirlenmiştir.</a:t>
            </a:r>
          </a:p>
          <a:p>
            <a:pPr algn="just"/>
            <a:endParaRPr lang="tr-TR" dirty="0"/>
          </a:p>
        </p:txBody>
      </p:sp>
    </p:spTree>
    <p:extLst>
      <p:ext uri="{BB962C8B-B14F-4D97-AF65-F5344CB8AC3E}">
        <p14:creationId xmlns:p14="http://schemas.microsoft.com/office/powerpoint/2010/main" val="499738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99FD5-A6A7-49A7-9692-75EDDFB74B73}"/>
              </a:ext>
            </a:extLst>
          </p:cNvPr>
          <p:cNvSpPr>
            <a:spLocks noGrp="1"/>
          </p:cNvSpPr>
          <p:nvPr>
            <p:ph type="title"/>
          </p:nvPr>
        </p:nvSpPr>
        <p:spPr/>
        <p:txBody>
          <a:bodyPr/>
          <a:lstStyle/>
          <a:p>
            <a:r>
              <a:rPr lang="tr-TR" dirty="0">
                <a:latin typeface="Calibri" panose="020F0502020204030204" pitchFamily="34" charset="0"/>
              </a:rPr>
              <a:t>İşletim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sistemi tasarımı ve gerçekleştirimi</a:t>
            </a:r>
            <a:endParaRPr lang="tr-TR" dirty="0"/>
          </a:p>
        </p:txBody>
      </p:sp>
      <p:sp>
        <p:nvSpPr>
          <p:cNvPr id="3" name="İçerik Yer Tutucusu 2">
            <a:extLst>
              <a:ext uri="{FF2B5EF4-FFF2-40B4-BE49-F238E27FC236}">
                <a16:creationId xmlns:a16="http://schemas.microsoft.com/office/drawing/2014/main" id="{26E90251-91E0-46C6-AE9B-50EA2785B4F0}"/>
              </a:ext>
            </a:extLst>
          </p:cNvPr>
          <p:cNvSpPr>
            <a:spLocks noGrp="1"/>
          </p:cNvSpPr>
          <p:nvPr>
            <p:ph idx="1"/>
          </p:nvPr>
        </p:nvSpPr>
        <p:spPr/>
        <p:txBody>
          <a:bodyPr/>
          <a:lstStyle/>
          <a:p>
            <a:pPr marL="0" indent="0" algn="just">
              <a:buNone/>
            </a:pPr>
            <a:r>
              <a:rPr lang="tr-TR" sz="2000" dirty="0">
                <a:latin typeface="Calibri" panose="020F0502020204030204" pitchFamily="34" charset="0"/>
                <a:cs typeface="Calibri" panose="020F0502020204030204" pitchFamily="34" charset="0"/>
              </a:rPr>
              <a:t>Mekanizmalar ve kurallar</a:t>
            </a:r>
          </a:p>
          <a:p>
            <a:pPr algn="just"/>
            <a:r>
              <a:rPr lang="tr-TR" sz="2000" dirty="0">
                <a:latin typeface="Calibri" panose="020F0502020204030204" pitchFamily="34" charset="0"/>
                <a:cs typeface="Calibri" panose="020F0502020204030204" pitchFamily="34" charset="0"/>
              </a:rPr>
              <a:t>Kurallar (</a:t>
            </a:r>
            <a:r>
              <a:rPr lang="tr-TR" sz="2000" dirty="0" err="1">
                <a:latin typeface="Calibri" panose="020F0502020204030204" pitchFamily="34" charset="0"/>
                <a:cs typeface="Calibri" panose="020F0502020204030204" pitchFamily="34" charset="0"/>
              </a:rPr>
              <a:t>policies</a:t>
            </a:r>
            <a:r>
              <a:rPr lang="tr-TR" sz="2000" dirty="0">
                <a:latin typeface="Calibri" panose="020F0502020204030204" pitchFamily="34" charset="0"/>
                <a:cs typeface="Calibri" panose="020F0502020204030204" pitchFamily="34" charset="0"/>
              </a:rPr>
              <a:t>) ne yapılacağını, mekanizmalar (</a:t>
            </a:r>
            <a:r>
              <a:rPr lang="tr-TR" sz="2000" dirty="0" err="1">
                <a:latin typeface="Calibri" panose="020F0502020204030204" pitchFamily="34" charset="0"/>
                <a:cs typeface="Calibri" panose="020F0502020204030204" pitchFamily="34" charset="0"/>
              </a:rPr>
              <a:t>mechanisms</a:t>
            </a:r>
            <a:r>
              <a:rPr lang="tr-TR" sz="2000" dirty="0">
                <a:latin typeface="Calibri" panose="020F0502020204030204" pitchFamily="34" charset="0"/>
                <a:cs typeface="Calibri" panose="020F0502020204030204" pitchFamily="34" charset="0"/>
              </a:rPr>
              <a:t>) nasıl yapılacağını belirler.</a:t>
            </a:r>
          </a:p>
          <a:p>
            <a:pPr algn="just"/>
            <a:r>
              <a:rPr lang="tr-TR" sz="2000" dirty="0">
                <a:latin typeface="Calibri" panose="020F0502020204030204" pitchFamily="34" charset="0"/>
                <a:cs typeface="Calibri" panose="020F0502020204030204" pitchFamily="34" charset="0"/>
              </a:rPr>
              <a:t>Örneğin, CPU’nun korunması için </a:t>
            </a:r>
            <a:r>
              <a:rPr lang="tr-TR" sz="2000" dirty="0" err="1">
                <a:latin typeface="Calibri" panose="020F0502020204030204" pitchFamily="34" charset="0"/>
                <a:cs typeface="Calibri" panose="020F0502020204030204" pitchFamily="34" charset="0"/>
              </a:rPr>
              <a:t>timer</a:t>
            </a:r>
            <a:r>
              <a:rPr lang="tr-TR" sz="2000" dirty="0">
                <a:latin typeface="Calibri" panose="020F0502020204030204" pitchFamily="34" charset="0"/>
                <a:cs typeface="Calibri" panose="020F0502020204030204" pitchFamily="34" charset="0"/>
              </a:rPr>
              <a:t> kullanımı mekanizmadır, bir kullanıcı için </a:t>
            </a:r>
            <a:r>
              <a:rPr lang="tr-TR" sz="2000" dirty="0" err="1">
                <a:latin typeface="Calibri" panose="020F0502020204030204" pitchFamily="34" charset="0"/>
                <a:cs typeface="Calibri" panose="020F0502020204030204" pitchFamily="34" charset="0"/>
              </a:rPr>
              <a:t>timer</a:t>
            </a:r>
            <a:r>
              <a:rPr lang="tr-TR" sz="2000" dirty="0">
                <a:latin typeface="Calibri" panose="020F0502020204030204" pitchFamily="34" charset="0"/>
                <a:cs typeface="Calibri" panose="020F0502020204030204" pitchFamily="34" charset="0"/>
              </a:rPr>
              <a:t> süresinin ne kadar olacağına karar vermek kuraldır.</a:t>
            </a:r>
          </a:p>
          <a:p>
            <a:pPr algn="just"/>
            <a:r>
              <a:rPr lang="tr-TR" sz="2000" dirty="0">
                <a:latin typeface="Calibri" panose="020F0502020204030204" pitchFamily="34" charset="0"/>
                <a:cs typeface="Calibri" panose="020F0502020204030204" pitchFamily="34" charset="0"/>
              </a:rPr>
              <a:t>Kurallar, kaynak ayrılmasına yönelik kararlarda oldukça önemlidir.</a:t>
            </a:r>
          </a:p>
          <a:p>
            <a:pPr algn="just"/>
            <a:endParaRPr lang="tr-TR" dirty="0"/>
          </a:p>
        </p:txBody>
      </p:sp>
    </p:spTree>
    <p:extLst>
      <p:ext uri="{BB962C8B-B14F-4D97-AF65-F5344CB8AC3E}">
        <p14:creationId xmlns:p14="http://schemas.microsoft.com/office/powerpoint/2010/main" val="3855097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3D5E3D-833E-4A91-B664-5DAA899B7E4F}"/>
              </a:ext>
            </a:extLst>
          </p:cNvPr>
          <p:cNvSpPr>
            <a:spLocks noGrp="1"/>
          </p:cNvSpPr>
          <p:nvPr>
            <p:ph type="title"/>
          </p:nvPr>
        </p:nvSpPr>
        <p:spPr/>
        <p:txBody>
          <a:bodyPr/>
          <a:lstStyle/>
          <a:p>
            <a:r>
              <a:rPr lang="tr-TR" dirty="0">
                <a:latin typeface="Calibri" panose="020F0502020204030204" pitchFamily="34" charset="0"/>
              </a:rPr>
              <a:t>İşletim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sistemi tasarımı ve gerçekleştirimi</a:t>
            </a:r>
            <a:endParaRPr lang="tr-TR" dirty="0"/>
          </a:p>
        </p:txBody>
      </p:sp>
      <p:sp>
        <p:nvSpPr>
          <p:cNvPr id="3" name="İçerik Yer Tutucusu 2">
            <a:extLst>
              <a:ext uri="{FF2B5EF4-FFF2-40B4-BE49-F238E27FC236}">
                <a16:creationId xmlns:a16="http://schemas.microsoft.com/office/drawing/2014/main" id="{977B8781-57FE-4C0E-934E-758E90125BD3}"/>
              </a:ext>
            </a:extLst>
          </p:cNvPr>
          <p:cNvSpPr>
            <a:spLocks noGrp="1"/>
          </p:cNvSpPr>
          <p:nvPr>
            <p:ph idx="1"/>
          </p:nvPr>
        </p:nvSpPr>
        <p:spPr/>
        <p:txBody>
          <a:bodyPr/>
          <a:lstStyle/>
          <a:p>
            <a:pPr marL="0" indent="0" algn="just">
              <a:buNone/>
            </a:pPr>
            <a:r>
              <a:rPr lang="tr-TR" sz="2000" dirty="0" err="1">
                <a:latin typeface="Calibri" panose="020F0502020204030204" pitchFamily="34" charset="0"/>
                <a:cs typeface="Calibri" panose="020F0502020204030204" pitchFamily="34" charset="0"/>
              </a:rPr>
              <a:t>Implementation</a:t>
            </a:r>
            <a:endParaRPr lang="tr-TR" sz="2000" dirty="0">
              <a:latin typeface="Calibri" panose="020F0502020204030204" pitchFamily="34" charset="0"/>
              <a:cs typeface="Calibri" panose="020F0502020204030204" pitchFamily="34" charset="0"/>
            </a:endParaRPr>
          </a:p>
          <a:p>
            <a:pPr algn="just"/>
            <a:r>
              <a:rPr lang="tr-TR" sz="2000" dirty="0">
                <a:latin typeface="Calibri" panose="020F0502020204030204" pitchFamily="34" charset="0"/>
                <a:cs typeface="Calibri" panose="020F0502020204030204" pitchFamily="34" charset="0"/>
              </a:rPr>
              <a:t>Bir işletim sistemi tasarlandıktan sonra gerçekleştirilme aşamasına geçilir.</a:t>
            </a:r>
          </a:p>
          <a:p>
            <a:pPr algn="just"/>
            <a:r>
              <a:rPr lang="tr-TR" sz="2000" dirty="0">
                <a:latin typeface="Calibri" panose="020F0502020204030204" pitchFamily="34" charset="0"/>
                <a:cs typeface="Calibri" panose="020F0502020204030204" pitchFamily="34" charset="0"/>
              </a:rPr>
              <a:t>İlk işletim sistemleri </a:t>
            </a:r>
            <a:r>
              <a:rPr lang="tr-TR" sz="2000" dirty="0" err="1">
                <a:latin typeface="Calibri" panose="020F0502020204030204" pitchFamily="34" charset="0"/>
                <a:cs typeface="Calibri" panose="020F0502020204030204" pitchFamily="34" charset="0"/>
              </a:rPr>
              <a:t>assembly</a:t>
            </a:r>
            <a:r>
              <a:rPr lang="tr-TR" sz="2000" dirty="0">
                <a:latin typeface="Calibri" panose="020F0502020204030204" pitchFamily="34" charset="0"/>
                <a:cs typeface="Calibri" panose="020F0502020204030204" pitchFamily="34" charset="0"/>
              </a:rPr>
              <a:t> dili ile yazılmıştır.</a:t>
            </a:r>
          </a:p>
          <a:p>
            <a:pPr algn="just"/>
            <a:r>
              <a:rPr lang="tr-TR" sz="2000" dirty="0">
                <a:latin typeface="Calibri" panose="020F0502020204030204" pitchFamily="34" charset="0"/>
                <a:cs typeface="Calibri" panose="020F0502020204030204" pitchFamily="34" charset="0"/>
              </a:rPr>
              <a:t>Günümüzde işletim sistemleri C ve C++ gibi yüksek seviyeli dillerle yazılmaktadır.</a:t>
            </a:r>
          </a:p>
          <a:p>
            <a:pPr algn="just"/>
            <a:r>
              <a:rPr lang="tr-TR" sz="2000" dirty="0" err="1">
                <a:latin typeface="Calibri" panose="020F0502020204030204" pitchFamily="34" charset="0"/>
                <a:cs typeface="Calibri" panose="020F0502020204030204" pitchFamily="34" charset="0"/>
              </a:rPr>
              <a:t>Kernel</a:t>
            </a:r>
            <a:r>
              <a:rPr lang="tr-TR" sz="2000" dirty="0">
                <a:latin typeface="Calibri" panose="020F0502020204030204" pitchFamily="34" charset="0"/>
                <a:cs typeface="Calibri" panose="020F0502020204030204" pitchFamily="34" charset="0"/>
              </a:rPr>
              <a:t> kısmı </a:t>
            </a:r>
            <a:r>
              <a:rPr lang="tr-TR" sz="2000" dirty="0" err="1">
                <a:latin typeface="Calibri" panose="020F0502020204030204" pitchFamily="34" charset="0"/>
                <a:cs typeface="Calibri" panose="020F0502020204030204" pitchFamily="34" charset="0"/>
              </a:rPr>
              <a:t>assembly</a:t>
            </a:r>
            <a:r>
              <a:rPr lang="tr-TR" sz="2000" dirty="0">
                <a:latin typeface="Calibri" panose="020F0502020204030204" pitchFamily="34" charset="0"/>
                <a:cs typeface="Calibri" panose="020F0502020204030204" pitchFamily="34" charset="0"/>
              </a:rPr>
              <a:t>, yüksek seviyeli işlemler C, sistem programları C, C++, </a:t>
            </a:r>
            <a:r>
              <a:rPr lang="tr-TR" sz="2000" dirty="0" err="1">
                <a:latin typeface="Calibri" panose="020F0502020204030204" pitchFamily="34" charset="0"/>
                <a:cs typeface="Calibri" panose="020F0502020204030204" pitchFamily="34" charset="0"/>
              </a:rPr>
              <a:t>Perl</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Phyton</a:t>
            </a:r>
            <a:r>
              <a:rPr lang="tr-TR" sz="2000" dirty="0">
                <a:latin typeface="Calibri" panose="020F0502020204030204" pitchFamily="34" charset="0"/>
                <a:cs typeface="Calibri" panose="020F0502020204030204" pitchFamily="34" charset="0"/>
              </a:rPr>
              <a:t> gibi dillerle yazılmaktadır.</a:t>
            </a:r>
          </a:p>
          <a:p>
            <a:pPr algn="just"/>
            <a:r>
              <a:rPr lang="tr-TR" sz="2000" dirty="0">
                <a:latin typeface="Calibri" panose="020F0502020204030204" pitchFamily="34" charset="0"/>
                <a:cs typeface="Calibri" panose="020F0502020204030204" pitchFamily="34" charset="0"/>
              </a:rPr>
              <a:t>Linux işletim sisteminde tüm dillerle yazılan kısımlar bulunmaktadır.</a:t>
            </a:r>
          </a:p>
          <a:p>
            <a:endParaRPr lang="tr-TR" dirty="0"/>
          </a:p>
        </p:txBody>
      </p:sp>
    </p:spTree>
    <p:extLst>
      <p:ext uri="{BB962C8B-B14F-4D97-AF65-F5344CB8AC3E}">
        <p14:creationId xmlns:p14="http://schemas.microsoft.com/office/powerpoint/2010/main" val="3650188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0E18F3-02CF-478E-9945-B4D7E449DD05}"/>
              </a:ext>
            </a:extLst>
          </p:cNvPr>
          <p:cNvSpPr>
            <a:spLocks noGrp="1"/>
          </p:cNvSpPr>
          <p:nvPr>
            <p:ph type="title"/>
          </p:nvPr>
        </p:nvSpPr>
        <p:spPr/>
        <p:txBody>
          <a:bodyPr/>
          <a:lstStyle/>
          <a:p>
            <a:r>
              <a:rPr lang="tr-TR" dirty="0">
                <a:latin typeface="Calibri" panose="020F0502020204030204" pitchFamily="34" charset="0"/>
              </a:rPr>
              <a:t>İşletim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sistemi tasarımı ve gerçekleştirimi</a:t>
            </a:r>
            <a:endParaRPr lang="tr-TR" dirty="0"/>
          </a:p>
        </p:txBody>
      </p:sp>
      <p:sp>
        <p:nvSpPr>
          <p:cNvPr id="3" name="İçerik Yer Tutucusu 2">
            <a:extLst>
              <a:ext uri="{FF2B5EF4-FFF2-40B4-BE49-F238E27FC236}">
                <a16:creationId xmlns:a16="http://schemas.microsoft.com/office/drawing/2014/main" id="{2AA12579-F8DE-4CDC-83E5-0BF46E036EBD}"/>
              </a:ext>
            </a:extLst>
          </p:cNvPr>
          <p:cNvSpPr>
            <a:spLocks noGrp="1"/>
          </p:cNvSpPr>
          <p:nvPr>
            <p:ph idx="1"/>
          </p:nvPr>
        </p:nvSpPr>
        <p:spPr/>
        <p:txBody>
          <a:bodyPr/>
          <a:lstStyle/>
          <a:p>
            <a:pPr marL="0" indent="0" algn="just">
              <a:buNone/>
            </a:pPr>
            <a:r>
              <a:rPr lang="tr-TR" sz="2000" dirty="0" err="1">
                <a:latin typeface="Calibri" panose="020F0502020204030204" pitchFamily="34" charset="0"/>
                <a:cs typeface="Calibri" panose="020F0502020204030204" pitchFamily="34" charset="0"/>
              </a:rPr>
              <a:t>Implementation</a:t>
            </a:r>
            <a:endParaRPr lang="tr-TR" sz="2000" dirty="0">
              <a:latin typeface="Calibri" panose="020F0502020204030204" pitchFamily="34" charset="0"/>
              <a:cs typeface="Calibri" panose="020F0502020204030204" pitchFamily="34" charset="0"/>
            </a:endParaRPr>
          </a:p>
          <a:p>
            <a:pPr algn="just"/>
            <a:r>
              <a:rPr lang="tr-TR" sz="2000" dirty="0">
                <a:latin typeface="Calibri" panose="020F0502020204030204" pitchFamily="34" charset="0"/>
                <a:cs typeface="Calibri" panose="020F0502020204030204" pitchFamily="34" charset="0"/>
              </a:rPr>
              <a:t>Bir işletim sisteminin yüksek seviyeli dillerle yazılması, farklı mikroişlemcilerde çalışabilmesini kolaylaştırır. </a:t>
            </a:r>
          </a:p>
          <a:p>
            <a:pPr algn="just"/>
            <a:r>
              <a:rPr lang="tr-TR" sz="2000" dirty="0">
                <a:latin typeface="Calibri" panose="020F0502020204030204" pitchFamily="34" charset="0"/>
                <a:cs typeface="Calibri" panose="020F0502020204030204" pitchFamily="34" charset="0"/>
              </a:rPr>
              <a:t>MS-DOS, 8088 </a:t>
            </a:r>
            <a:r>
              <a:rPr lang="tr-TR" sz="2000" dirty="0" err="1">
                <a:latin typeface="Calibri" panose="020F0502020204030204" pitchFamily="34" charset="0"/>
                <a:cs typeface="Calibri" panose="020F0502020204030204" pitchFamily="34" charset="0"/>
              </a:rPr>
              <a:t>assembly</a:t>
            </a:r>
            <a:r>
              <a:rPr lang="tr-TR" sz="2000" dirty="0">
                <a:latin typeface="Calibri" panose="020F0502020204030204" pitchFamily="34" charset="0"/>
                <a:cs typeface="Calibri" panose="020F0502020204030204" pitchFamily="34" charset="0"/>
              </a:rPr>
              <a:t> diliyle yazılmıştır ve sadece Intel X86 işlemcilerde çalışabilir.</a:t>
            </a:r>
          </a:p>
          <a:p>
            <a:pPr algn="just"/>
            <a:r>
              <a:rPr lang="tr-TR" sz="2000" dirty="0">
                <a:latin typeface="Calibri" panose="020F0502020204030204" pitchFamily="34" charset="0"/>
                <a:cs typeface="Calibri" panose="020F0502020204030204" pitchFamily="34" charset="0"/>
              </a:rPr>
              <a:t>Linux, C ile yazılmıştır ve Intel X86, </a:t>
            </a:r>
            <a:r>
              <a:rPr lang="tr-TR" sz="2000" dirty="0" err="1">
                <a:latin typeface="Calibri" panose="020F0502020204030204" pitchFamily="34" charset="0"/>
                <a:cs typeface="Calibri" panose="020F0502020204030204" pitchFamily="34" charset="0"/>
              </a:rPr>
              <a:t>Oracle</a:t>
            </a:r>
            <a:r>
              <a:rPr lang="tr-TR" sz="2000" dirty="0">
                <a:latin typeface="Calibri" panose="020F0502020204030204" pitchFamily="34" charset="0"/>
                <a:cs typeface="Calibri" panose="020F0502020204030204" pitchFamily="34" charset="0"/>
              </a:rPr>
              <a:t> SPARC ve IBM </a:t>
            </a:r>
            <a:r>
              <a:rPr lang="tr-TR" sz="2000" dirty="0" err="1">
                <a:latin typeface="Calibri" panose="020F0502020204030204" pitchFamily="34" charset="0"/>
                <a:cs typeface="Calibri" panose="020F0502020204030204" pitchFamily="34" charset="0"/>
              </a:rPr>
              <a:t>PowerPC</a:t>
            </a:r>
            <a:r>
              <a:rPr lang="tr-TR" sz="2000" dirty="0">
                <a:latin typeface="Calibri" panose="020F0502020204030204" pitchFamily="34" charset="0"/>
                <a:cs typeface="Calibri" panose="020F0502020204030204" pitchFamily="34" charset="0"/>
              </a:rPr>
              <a:t> işlemcilerde çalışabilir.</a:t>
            </a:r>
          </a:p>
          <a:p>
            <a:pPr algn="just"/>
            <a:r>
              <a:rPr lang="tr-TR" sz="2000" dirty="0">
                <a:latin typeface="Calibri" panose="020F0502020204030204" pitchFamily="34" charset="0"/>
                <a:cs typeface="Calibri" panose="020F0502020204030204" pitchFamily="34" charset="0"/>
              </a:rPr>
              <a:t>Yüksek seviyeli dillerde yazılan işletim sistemleri daha yavaştır ve daha fazla depolama alanına ihtiyaç duyarlar.</a:t>
            </a:r>
          </a:p>
          <a:p>
            <a:pPr algn="just"/>
            <a:r>
              <a:rPr lang="tr-TR" sz="2000" dirty="0">
                <a:latin typeface="Calibri" panose="020F0502020204030204" pitchFamily="34" charset="0"/>
                <a:cs typeface="Calibri" panose="020F0502020204030204" pitchFamily="34" charset="0"/>
              </a:rPr>
              <a:t>Günümüzdeki </a:t>
            </a:r>
            <a:r>
              <a:rPr lang="tr-TR" sz="2000" dirty="0" err="1">
                <a:latin typeface="Calibri" panose="020F0502020204030204" pitchFamily="34" charset="0"/>
                <a:cs typeface="Calibri" panose="020F0502020204030204" pitchFamily="34" charset="0"/>
              </a:rPr>
              <a:t>compiler’lar</a:t>
            </a:r>
            <a:r>
              <a:rPr lang="tr-TR" sz="2000" dirty="0">
                <a:latin typeface="Calibri" panose="020F0502020204030204" pitchFamily="34" charset="0"/>
                <a:cs typeface="Calibri" panose="020F0502020204030204" pitchFamily="34" charset="0"/>
              </a:rPr>
              <a:t> derleme sırasında optimizasyon yapar ve mikroişlemciler </a:t>
            </a:r>
            <a:r>
              <a:rPr lang="tr-TR" sz="2000" dirty="0" err="1">
                <a:latin typeface="Calibri" panose="020F0502020204030204" pitchFamily="34" charset="0"/>
                <a:cs typeface="Calibri" panose="020F0502020204030204" pitchFamily="34" charset="0"/>
              </a:rPr>
              <a:t>pipelining</a:t>
            </a:r>
            <a:r>
              <a:rPr lang="tr-TR" sz="2000" dirty="0">
                <a:latin typeface="Calibri" panose="020F0502020204030204" pitchFamily="34" charset="0"/>
                <a:cs typeface="Calibri" panose="020F0502020204030204" pitchFamily="34" charset="0"/>
              </a:rPr>
              <a:t> gibi teknolojilerle çalışma performansı artırır.</a:t>
            </a:r>
          </a:p>
          <a:p>
            <a:endParaRPr lang="tr-TR" dirty="0"/>
          </a:p>
        </p:txBody>
      </p:sp>
    </p:spTree>
    <p:extLst>
      <p:ext uri="{BB962C8B-B14F-4D97-AF65-F5344CB8AC3E}">
        <p14:creationId xmlns:p14="http://schemas.microsoft.com/office/powerpoint/2010/main" val="3083483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Çekirdek (</a:t>
            </a:r>
            <a:r>
              <a:rPr lang="tr-TR" dirty="0" err="1" smtClean="0"/>
              <a:t>Kernel</a:t>
            </a:r>
            <a:r>
              <a:rPr lang="tr-TR" dirty="0" smtClean="0"/>
              <a:t>)</a:t>
            </a:r>
            <a:endParaRPr lang="en-US" dirty="0"/>
          </a:p>
        </p:txBody>
      </p:sp>
      <p:sp>
        <p:nvSpPr>
          <p:cNvPr id="3" name="İçerik Yer Tutucusu 2"/>
          <p:cNvSpPr>
            <a:spLocks noGrp="1"/>
          </p:cNvSpPr>
          <p:nvPr>
            <p:ph idx="1"/>
          </p:nvPr>
        </p:nvSpPr>
        <p:spPr/>
        <p:txBody>
          <a:bodyPr/>
          <a:lstStyle/>
          <a:p>
            <a:pPr algn="just"/>
            <a:r>
              <a:rPr lang="tr-TR" dirty="0" smtClean="0"/>
              <a:t>İşletim sisteminin ana bileşeni olan çekirdek, bilgisayar donanımını çevreleyen ve doğrudan etkileşim kurabilen kısmıdır. Belleği yönetmek, dosya sistemini oluşturmak ve korumak, hataları kontrol etmek, I/O birimleri çalıştırmak, bilgisayar kaynaklarını kullanıcılar arasında dağıtmak ve benzeri birçok işletim sistemi servisi, çekirdek katmanı tarafından gerçekleştirilir.</a:t>
            </a:r>
            <a:endParaRPr lang="en-US" dirty="0"/>
          </a:p>
        </p:txBody>
      </p:sp>
    </p:spTree>
    <p:extLst>
      <p:ext uri="{BB962C8B-B14F-4D97-AF65-F5344CB8AC3E}">
        <p14:creationId xmlns:p14="http://schemas.microsoft.com/office/powerpoint/2010/main" val="3443594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rPr>
              <a:t>İşletim sistemi yapısı (Mimarileri)</a:t>
            </a:r>
            <a:endParaRPr lang="en-US" dirty="0"/>
          </a:p>
        </p:txBody>
      </p:sp>
      <p:sp>
        <p:nvSpPr>
          <p:cNvPr id="3" name="İçerik Yer Tutucusu 2"/>
          <p:cNvSpPr>
            <a:spLocks noGrp="1"/>
          </p:cNvSpPr>
          <p:nvPr>
            <p:ph idx="1"/>
          </p:nvPr>
        </p:nvSpPr>
        <p:spPr/>
        <p:txBody>
          <a:bodyPr/>
          <a:lstStyle/>
          <a:p>
            <a:pPr marL="0" indent="0" algn="just">
              <a:buNone/>
            </a:pPr>
            <a:r>
              <a:rPr lang="tr-TR" dirty="0" smtClean="0"/>
              <a:t>Bir sistemin yüksek kalitede, verimli ve düzgün çalışması sistem tasarımına bağlıdır. Benzer şekilde, işletim sistemlerinin sağladığı servislere bağlı olarak sistem modüllerinin ve fonksiyonlarının tanımlanma şekli; çekirdek alanında sistem modüllerinin nasıl yerleştirildiği, birbiri ile olan etkileşimleri ve benzeri unsurların tasarlanması oldukça önemlidir. </a:t>
            </a:r>
            <a:endParaRPr lang="en-US" dirty="0"/>
          </a:p>
        </p:txBody>
      </p:sp>
    </p:spTree>
    <p:extLst>
      <p:ext uri="{BB962C8B-B14F-4D97-AF65-F5344CB8AC3E}">
        <p14:creationId xmlns:p14="http://schemas.microsoft.com/office/powerpoint/2010/main" val="2319778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E032E3-8A98-446D-BFB8-BE283DCFAAC0}"/>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çağrıları</a:t>
            </a:r>
            <a:endParaRPr lang="tr-TR" dirty="0"/>
          </a:p>
        </p:txBody>
      </p:sp>
      <p:sp>
        <p:nvSpPr>
          <p:cNvPr id="3" name="İçerik Yer Tutucusu 2">
            <a:extLst>
              <a:ext uri="{FF2B5EF4-FFF2-40B4-BE49-F238E27FC236}">
                <a16:creationId xmlns:a16="http://schemas.microsoft.com/office/drawing/2014/main" id="{BA9C2874-839E-4E52-99D3-5ED1E444207C}"/>
              </a:ext>
            </a:extLst>
          </p:cNvPr>
          <p:cNvSpPr>
            <a:spLocks noGrp="1"/>
          </p:cNvSpPr>
          <p:nvPr>
            <p:ph idx="1"/>
          </p:nvPr>
        </p:nvSpPr>
        <p:spPr/>
        <p:txBody>
          <a:bodyPr/>
          <a:lstStyle/>
          <a:p>
            <a:pPr algn="just"/>
            <a:r>
              <a:rPr lang="tr-TR" sz="1900" dirty="0">
                <a:latin typeface="Calibri" panose="020F0502020204030204" pitchFamily="34" charset="0"/>
                <a:ea typeface="+mj-ea"/>
                <a:cs typeface="+mj-cs"/>
              </a:rPr>
              <a:t>İşletim sistemi fonksiyonları, </a:t>
            </a:r>
            <a:r>
              <a:rPr lang="tr-TR" sz="1900" dirty="0" err="1">
                <a:latin typeface="Calibri" panose="020F0502020204030204" pitchFamily="34" charset="0"/>
                <a:ea typeface="+mj-ea"/>
                <a:cs typeface="+mj-cs"/>
              </a:rPr>
              <a:t>kernel’daki</a:t>
            </a:r>
            <a:r>
              <a:rPr lang="tr-TR" sz="1900" dirty="0">
                <a:latin typeface="Calibri" panose="020F0502020204030204" pitchFamily="34" charset="0"/>
                <a:ea typeface="+mj-ea"/>
                <a:cs typeface="+mj-cs"/>
              </a:rPr>
              <a:t> sistem çağrılarını başlatır. </a:t>
            </a:r>
          </a:p>
          <a:p>
            <a:pPr algn="just"/>
            <a:r>
              <a:rPr lang="tr-TR" sz="1900" dirty="0" err="1">
                <a:latin typeface="Calibri" panose="020F0502020204030204" pitchFamily="34" charset="0"/>
                <a:ea typeface="+mj-ea"/>
                <a:cs typeface="+mj-cs"/>
              </a:rPr>
              <a:t>Windows’daki</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CreateProcess</a:t>
            </a:r>
            <a:r>
              <a:rPr lang="tr-TR" sz="1900" dirty="0">
                <a:latin typeface="Calibri" panose="020F0502020204030204" pitchFamily="34" charset="0"/>
                <a:ea typeface="+mj-ea"/>
                <a:cs typeface="+mj-cs"/>
              </a:rPr>
              <a:t>() fonksiyonu, Windows </a:t>
            </a:r>
            <a:r>
              <a:rPr lang="tr-TR" sz="1900" dirty="0" err="1">
                <a:latin typeface="Calibri" panose="020F0502020204030204" pitchFamily="34" charset="0"/>
                <a:ea typeface="+mj-ea"/>
                <a:cs typeface="+mj-cs"/>
              </a:rPr>
              <a:t>kernel’daki</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NTCreateProcess</a:t>
            </a:r>
            <a:r>
              <a:rPr lang="tr-TR" sz="1900" dirty="0">
                <a:latin typeface="Calibri" panose="020F0502020204030204" pitchFamily="34" charset="0"/>
                <a:ea typeface="+mj-ea"/>
                <a:cs typeface="+mj-cs"/>
              </a:rPr>
              <a:t>() sistem çağrısını çalıştırır. </a:t>
            </a:r>
          </a:p>
          <a:p>
            <a:pPr algn="just"/>
            <a:r>
              <a:rPr lang="tr-TR" sz="1900" dirty="0">
                <a:latin typeface="Calibri" panose="020F0502020204030204" pitchFamily="34" charset="0"/>
                <a:ea typeface="+mj-ea"/>
                <a:cs typeface="+mj-cs"/>
              </a:rPr>
              <a:t>Programlama dilleri, </a:t>
            </a:r>
            <a:r>
              <a:rPr lang="tr-TR" sz="1900" dirty="0" err="1">
                <a:latin typeface="Calibri" panose="020F0502020204030204" pitchFamily="34" charset="0"/>
                <a:ea typeface="+mj-ea"/>
                <a:cs typeface="+mj-cs"/>
              </a:rPr>
              <a:t>compiler</a:t>
            </a:r>
            <a:r>
              <a:rPr lang="tr-TR" sz="1900" dirty="0">
                <a:latin typeface="Calibri" panose="020F0502020204030204" pitchFamily="34" charset="0"/>
                <a:ea typeface="+mj-ea"/>
                <a:cs typeface="+mj-cs"/>
              </a:rPr>
              <a:t> tarafından sağlanan kütüphaneler ile sistem çağrılarına erişmeyi kolaylaştıran </a:t>
            </a:r>
            <a:r>
              <a:rPr lang="tr-TR" sz="1900" dirty="0" err="1">
                <a:latin typeface="Calibri" panose="020F0502020204030204" pitchFamily="34" charset="0"/>
                <a:ea typeface="+mj-ea"/>
                <a:cs typeface="+mj-cs"/>
              </a:rPr>
              <a:t>arayüz</a:t>
            </a:r>
            <a:r>
              <a:rPr lang="tr-TR" sz="1900" dirty="0">
                <a:latin typeface="Calibri" panose="020F0502020204030204" pitchFamily="34" charset="0"/>
                <a:ea typeface="+mj-ea"/>
                <a:cs typeface="+mj-cs"/>
              </a:rPr>
              <a:t> sağlarlar.</a:t>
            </a:r>
          </a:p>
          <a:p>
            <a:endParaRPr lang="tr-TR" dirty="0"/>
          </a:p>
        </p:txBody>
      </p:sp>
      <p:pic>
        <p:nvPicPr>
          <p:cNvPr id="5" name="Resim 4">
            <a:extLst>
              <a:ext uri="{FF2B5EF4-FFF2-40B4-BE49-F238E27FC236}">
                <a16:creationId xmlns:a16="http://schemas.microsoft.com/office/drawing/2014/main" id="{A55D8A3B-DF0A-43F7-90F5-426C795FA5EC}"/>
              </a:ext>
            </a:extLst>
          </p:cNvPr>
          <p:cNvPicPr>
            <a:picLocks noChangeAspect="1"/>
          </p:cNvPicPr>
          <p:nvPr/>
        </p:nvPicPr>
        <p:blipFill>
          <a:blip r:embed="rId2"/>
          <a:stretch>
            <a:fillRect/>
          </a:stretch>
        </p:blipFill>
        <p:spPr>
          <a:xfrm>
            <a:off x="4275695" y="3847594"/>
            <a:ext cx="5276267" cy="2707950"/>
          </a:xfrm>
          <a:prstGeom prst="rect">
            <a:avLst/>
          </a:prstGeom>
        </p:spPr>
      </p:pic>
    </p:spTree>
    <p:extLst>
      <p:ext uri="{BB962C8B-B14F-4D97-AF65-F5344CB8AC3E}">
        <p14:creationId xmlns:p14="http://schemas.microsoft.com/office/powerpoint/2010/main" val="983128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rPr>
              <a:t>İşletim sistemi yapısı (Mimarileri)</a:t>
            </a:r>
            <a:endParaRPr lang="en-US" dirty="0"/>
          </a:p>
        </p:txBody>
      </p:sp>
      <p:sp>
        <p:nvSpPr>
          <p:cNvPr id="3" name="İçerik Yer Tutucusu 2"/>
          <p:cNvSpPr>
            <a:spLocks noGrp="1"/>
          </p:cNvSpPr>
          <p:nvPr>
            <p:ph idx="1"/>
          </p:nvPr>
        </p:nvSpPr>
        <p:spPr/>
        <p:txBody>
          <a:bodyPr/>
          <a:lstStyle/>
          <a:p>
            <a:pPr marL="0" indent="0">
              <a:buNone/>
            </a:pPr>
            <a:r>
              <a:rPr lang="tr-TR" dirty="0" err="1">
                <a:latin typeface="Calibri" panose="020F0502020204030204" pitchFamily="34" charset="0"/>
                <a:cs typeface="Calibri" panose="020F0502020204030204" pitchFamily="34" charset="0"/>
              </a:rPr>
              <a:t>Monolitik</a:t>
            </a:r>
            <a:r>
              <a:rPr lang="tr-TR" dirty="0">
                <a:latin typeface="Calibri" panose="020F0502020204030204" pitchFamily="34" charset="0"/>
                <a:cs typeface="Calibri" panose="020F0502020204030204" pitchFamily="34" charset="0"/>
              </a:rPr>
              <a:t> (Basit) yapı</a:t>
            </a:r>
          </a:p>
          <a:p>
            <a:endParaRPr lang="tr-TR" dirty="0" smtClean="0"/>
          </a:p>
          <a:p>
            <a:pPr algn="just"/>
            <a:r>
              <a:rPr lang="tr-TR" dirty="0" smtClean="0"/>
              <a:t>En eski ve yaygın mimari, </a:t>
            </a:r>
            <a:r>
              <a:rPr lang="tr-TR" dirty="0" err="1" smtClean="0"/>
              <a:t>monolitik</a:t>
            </a:r>
            <a:r>
              <a:rPr lang="tr-TR" dirty="0" smtClean="0"/>
              <a:t> işletim sistemi mimarisi, diğer adıyla </a:t>
            </a:r>
            <a:r>
              <a:rPr lang="tr-TR" dirty="0" err="1" smtClean="0"/>
              <a:t>monolitik</a:t>
            </a:r>
            <a:r>
              <a:rPr lang="tr-TR" dirty="0" smtClean="0"/>
              <a:t> çekirdek mimarisidir. Bu mimarinin en temel özelliği, işletim sisteminin tüm servisleri –bir bileşen olarak- çekirdek içinde aynı seviyede bulunur. </a:t>
            </a:r>
            <a:r>
              <a:rPr lang="tr-TR" dirty="0" err="1" smtClean="0"/>
              <a:t>MS-Dos</a:t>
            </a:r>
            <a:r>
              <a:rPr lang="tr-TR" dirty="0" smtClean="0"/>
              <a:t> ve ilk Unix bu tiptendir.</a:t>
            </a:r>
            <a:endParaRPr lang="en-US" dirty="0"/>
          </a:p>
        </p:txBody>
      </p:sp>
    </p:spTree>
    <p:extLst>
      <p:ext uri="{BB962C8B-B14F-4D97-AF65-F5344CB8AC3E}">
        <p14:creationId xmlns:p14="http://schemas.microsoft.com/office/powerpoint/2010/main" val="18747872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Calibri" panose="020F0502020204030204" pitchFamily="34" charset="0"/>
              </a:rPr>
              <a:t>İşletim sistemi yapısı (Mimarileri)</a:t>
            </a:r>
            <a:endParaRPr lang="en-US" dirty="0"/>
          </a:p>
        </p:txBody>
      </p:sp>
      <p:sp>
        <p:nvSpPr>
          <p:cNvPr id="3" name="İçerik Yer Tutucusu 2"/>
          <p:cNvSpPr>
            <a:spLocks noGrp="1"/>
          </p:cNvSpPr>
          <p:nvPr>
            <p:ph idx="1"/>
          </p:nvPr>
        </p:nvSpPr>
        <p:spPr/>
        <p:txBody>
          <a:bodyPr/>
          <a:lstStyle/>
          <a:p>
            <a:endParaRPr lang="en-US" dirty="0"/>
          </a:p>
        </p:txBody>
      </p:sp>
      <p:pic>
        <p:nvPicPr>
          <p:cNvPr id="1026" name="Picture 2" descr="İşletim Sistemleri (Operating Systems) - PDF Ücretsiz indir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568" y="2533876"/>
            <a:ext cx="6019474" cy="3402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7379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F740A7-7EC3-4D39-B177-4A4E6F7C3A41}"/>
              </a:ext>
            </a:extLst>
          </p:cNvPr>
          <p:cNvSpPr>
            <a:spLocks noGrp="1"/>
          </p:cNvSpPr>
          <p:nvPr>
            <p:ph type="title"/>
          </p:nvPr>
        </p:nvSpPr>
        <p:spPr/>
        <p:txBody>
          <a:bodyPr/>
          <a:lstStyle/>
          <a:p>
            <a:r>
              <a:rPr lang="tr-TR" dirty="0">
                <a:latin typeface="Calibri" panose="020F0502020204030204" pitchFamily="34" charset="0"/>
              </a:rPr>
              <a:t>İşletim sistemi yapısı</a:t>
            </a:r>
            <a:endParaRPr lang="tr-TR" dirty="0"/>
          </a:p>
        </p:txBody>
      </p:sp>
      <p:sp>
        <p:nvSpPr>
          <p:cNvPr id="3" name="İçerik Yer Tutucusu 2">
            <a:extLst>
              <a:ext uri="{FF2B5EF4-FFF2-40B4-BE49-F238E27FC236}">
                <a16:creationId xmlns:a16="http://schemas.microsoft.com/office/drawing/2014/main" id="{364A2A72-A904-4C29-956D-D935EFD8B0AC}"/>
              </a:ext>
            </a:extLst>
          </p:cNvPr>
          <p:cNvSpPr>
            <a:spLocks noGrp="1"/>
          </p:cNvSpPr>
          <p:nvPr>
            <p:ph idx="1"/>
          </p:nvPr>
        </p:nvSpPr>
        <p:spPr/>
        <p:txBody>
          <a:bodyPr/>
          <a:lstStyle/>
          <a:p>
            <a:pPr marL="0" indent="0">
              <a:buNone/>
            </a:pPr>
            <a:r>
              <a:rPr lang="tr-TR" sz="2000" dirty="0" err="1">
                <a:latin typeface="Calibri" panose="020F0502020204030204" pitchFamily="34" charset="0"/>
                <a:cs typeface="Calibri" panose="020F0502020204030204" pitchFamily="34" charset="0"/>
              </a:rPr>
              <a:t>Monolitik</a:t>
            </a:r>
            <a:r>
              <a:rPr lang="tr-TR" sz="2000" dirty="0">
                <a:latin typeface="Calibri" panose="020F0502020204030204" pitchFamily="34" charset="0"/>
                <a:cs typeface="Calibri" panose="020F0502020204030204" pitchFamily="34" charset="0"/>
              </a:rPr>
              <a:t> (Basit) yapı</a:t>
            </a:r>
          </a:p>
          <a:p>
            <a:pPr algn="just"/>
            <a:r>
              <a:rPr lang="tr-TR" sz="2000" dirty="0" smtClean="0">
                <a:latin typeface="Calibri" panose="020F0502020204030204" pitchFamily="34" charset="0"/>
                <a:cs typeface="Calibri" panose="020F0502020204030204" pitchFamily="34" charset="0"/>
              </a:rPr>
              <a:t>MS-DOS </a:t>
            </a:r>
            <a:r>
              <a:rPr lang="tr-TR" sz="2000" dirty="0">
                <a:latin typeface="Calibri" panose="020F0502020204030204" pitchFamily="34" charset="0"/>
                <a:cs typeface="Calibri" panose="020F0502020204030204" pitchFamily="34" charset="0"/>
              </a:rPr>
              <a:t>işletim sisteminde, </a:t>
            </a:r>
            <a:r>
              <a:rPr lang="tr-TR" sz="2000" dirty="0" err="1">
                <a:latin typeface="Calibri" panose="020F0502020204030204" pitchFamily="34" charset="0"/>
                <a:cs typeface="Calibri" panose="020F0502020204030204" pitchFamily="34" charset="0"/>
              </a:rPr>
              <a:t>arayüzler</a:t>
            </a:r>
            <a:r>
              <a:rPr lang="tr-TR" sz="2000" dirty="0">
                <a:latin typeface="Calibri" panose="020F0502020204030204" pitchFamily="34" charset="0"/>
                <a:cs typeface="Calibri" panose="020F0502020204030204" pitchFamily="34" charset="0"/>
              </a:rPr>
              <a:t> ve işlev seviyeleri iyi bir şekilde oluşturulmamıştır.</a:t>
            </a:r>
          </a:p>
          <a:p>
            <a:pPr algn="just"/>
            <a:r>
              <a:rPr lang="tr-TR" sz="2000" dirty="0">
                <a:latin typeface="Calibri" panose="020F0502020204030204" pitchFamily="34" charset="0"/>
                <a:cs typeface="Calibri" panose="020F0502020204030204" pitchFamily="34" charset="0"/>
              </a:rPr>
              <a:t>MS-DOS’ta bir uygulama programı temel I/O </a:t>
            </a:r>
            <a:r>
              <a:rPr lang="tr-TR" sz="2000" dirty="0" err="1">
                <a:latin typeface="Calibri" panose="020F0502020204030204" pitchFamily="34" charset="0"/>
                <a:cs typeface="Calibri" panose="020F0502020204030204" pitchFamily="34" charset="0"/>
              </a:rPr>
              <a:t>routinlerine</a:t>
            </a:r>
            <a:r>
              <a:rPr lang="tr-TR" sz="2000" dirty="0">
                <a:latin typeface="Calibri" panose="020F0502020204030204" pitchFamily="34" charset="0"/>
                <a:cs typeface="Calibri" panose="020F0502020204030204" pitchFamily="34" charset="0"/>
              </a:rPr>
              <a:t> erişip </a:t>
            </a:r>
            <a:r>
              <a:rPr lang="tr-TR" sz="2000" dirty="0" err="1">
                <a:latin typeface="Calibri" panose="020F0502020204030204" pitchFamily="34" charset="0"/>
                <a:cs typeface="Calibri" panose="020F0502020204030204" pitchFamily="34" charset="0"/>
              </a:rPr>
              <a:t>display</a:t>
            </a:r>
            <a:r>
              <a:rPr lang="tr-TR" sz="2000" dirty="0">
                <a:latin typeface="Calibri" panose="020F0502020204030204" pitchFamily="34" charset="0"/>
                <a:cs typeface="Calibri" panose="020F0502020204030204" pitchFamily="34" charset="0"/>
              </a:rPr>
              <a:t> veya disk sürücülerini kontrol edebilir.</a:t>
            </a:r>
          </a:p>
          <a:p>
            <a:pPr algn="just"/>
            <a:r>
              <a:rPr lang="tr-TR" sz="2000" dirty="0">
                <a:latin typeface="Calibri" panose="020F0502020204030204" pitchFamily="34" charset="0"/>
                <a:cs typeface="Calibri" panose="020F0502020204030204" pitchFamily="34" charset="0"/>
              </a:rPr>
              <a:t>MS-DOS’un bu özelliği,  kötücül programların sisteme zarar vermesine ve tümüyle çalışmaz hale gelmesine neden olabilmektedir.</a:t>
            </a:r>
          </a:p>
          <a:p>
            <a:endParaRPr lang="tr-TR" dirty="0"/>
          </a:p>
        </p:txBody>
      </p:sp>
    </p:spTree>
    <p:extLst>
      <p:ext uri="{BB962C8B-B14F-4D97-AF65-F5344CB8AC3E}">
        <p14:creationId xmlns:p14="http://schemas.microsoft.com/office/powerpoint/2010/main" val="12661514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AA651E-45A1-4E8B-81A1-DFD900B617C0}"/>
              </a:ext>
            </a:extLst>
          </p:cNvPr>
          <p:cNvSpPr>
            <a:spLocks noGrp="1"/>
          </p:cNvSpPr>
          <p:nvPr>
            <p:ph type="title"/>
          </p:nvPr>
        </p:nvSpPr>
        <p:spPr/>
        <p:txBody>
          <a:bodyPr/>
          <a:lstStyle/>
          <a:p>
            <a:r>
              <a:rPr lang="tr-TR" dirty="0">
                <a:latin typeface="Calibri" panose="020F0502020204030204" pitchFamily="34" charset="0"/>
              </a:rPr>
              <a:t>İşletim sistemi yapısı (Mimarileri)</a:t>
            </a:r>
            <a:endParaRPr lang="tr-TR" dirty="0"/>
          </a:p>
        </p:txBody>
      </p:sp>
      <p:sp>
        <p:nvSpPr>
          <p:cNvPr id="3" name="İçerik Yer Tutucusu 2">
            <a:extLst>
              <a:ext uri="{FF2B5EF4-FFF2-40B4-BE49-F238E27FC236}">
                <a16:creationId xmlns:a16="http://schemas.microsoft.com/office/drawing/2014/main" id="{CA20A8ED-3736-45EC-9430-375A98BB8AD6}"/>
              </a:ext>
            </a:extLst>
          </p:cNvPr>
          <p:cNvSpPr>
            <a:spLocks noGrp="1"/>
          </p:cNvSpPr>
          <p:nvPr>
            <p:ph idx="1"/>
          </p:nvPr>
        </p:nvSpPr>
        <p:spPr/>
        <p:txBody>
          <a:bodyPr/>
          <a:lstStyle/>
          <a:p>
            <a:pPr marL="0" indent="0">
              <a:buNone/>
            </a:pPr>
            <a:r>
              <a:rPr lang="tr-TR" sz="2000" dirty="0" err="1">
                <a:latin typeface="Calibri" panose="020F0502020204030204" pitchFamily="34" charset="0"/>
                <a:cs typeface="Calibri" panose="020F0502020204030204" pitchFamily="34" charset="0"/>
              </a:rPr>
              <a:t>Monolitik</a:t>
            </a:r>
            <a:r>
              <a:rPr lang="tr-TR" sz="2000" dirty="0">
                <a:latin typeface="Calibri" panose="020F0502020204030204" pitchFamily="34" charset="0"/>
                <a:cs typeface="Calibri" panose="020F0502020204030204" pitchFamily="34" charset="0"/>
              </a:rPr>
              <a:t> (Basit) yapı</a:t>
            </a:r>
          </a:p>
          <a:p>
            <a:pPr algn="just"/>
            <a:r>
              <a:rPr lang="tr-TR" sz="2000" dirty="0" smtClean="0">
                <a:latin typeface="Calibri" panose="020F0502020204030204" pitchFamily="34" charset="0"/>
                <a:cs typeface="Calibri" panose="020F0502020204030204" pitchFamily="34" charset="0"/>
              </a:rPr>
              <a:t>UNIX </a:t>
            </a:r>
            <a:r>
              <a:rPr lang="tr-TR" sz="2000" dirty="0">
                <a:latin typeface="Calibri" panose="020F0502020204030204" pitchFamily="34" charset="0"/>
                <a:cs typeface="Calibri" panose="020F0502020204030204" pitchFamily="34" charset="0"/>
              </a:rPr>
              <a:t>işletim sistemi, ilk geliştirildiğinde </a:t>
            </a:r>
            <a:r>
              <a:rPr lang="tr-TR" sz="2000" dirty="0" err="1">
                <a:latin typeface="Calibri" panose="020F0502020204030204" pitchFamily="34" charset="0"/>
                <a:cs typeface="Calibri" panose="020F0502020204030204" pitchFamily="34" charset="0"/>
              </a:rPr>
              <a:t>kernel</a:t>
            </a:r>
            <a:r>
              <a:rPr lang="tr-TR" sz="2000" dirty="0">
                <a:latin typeface="Calibri" panose="020F0502020204030204" pitchFamily="34" charset="0"/>
                <a:cs typeface="Calibri" panose="020F0502020204030204" pitchFamily="34" charset="0"/>
              </a:rPr>
              <a:t> ve sistem programları şeklinde iki parçadan oluşmaktaydı. </a:t>
            </a:r>
          </a:p>
          <a:p>
            <a:pPr algn="just"/>
            <a:r>
              <a:rPr lang="tr-TR" sz="2000" dirty="0" err="1">
                <a:latin typeface="Calibri" panose="020F0502020204030204" pitchFamily="34" charset="0"/>
                <a:cs typeface="Calibri" panose="020F0502020204030204" pitchFamily="34" charset="0"/>
              </a:rPr>
              <a:t>Kernel</a:t>
            </a:r>
            <a:r>
              <a:rPr lang="tr-TR" sz="2000" dirty="0">
                <a:latin typeface="Calibri" panose="020F0502020204030204" pitchFamily="34" charset="0"/>
                <a:cs typeface="Calibri" panose="020F0502020204030204" pitchFamily="34" charset="0"/>
              </a:rPr>
              <a:t> kısmı </a:t>
            </a:r>
            <a:r>
              <a:rPr lang="tr-TR" sz="2000" dirty="0" err="1">
                <a:latin typeface="Calibri" panose="020F0502020204030204" pitchFamily="34" charset="0"/>
                <a:cs typeface="Calibri" panose="020F0502020204030204" pitchFamily="34" charset="0"/>
              </a:rPr>
              <a:t>arayüzler</a:t>
            </a:r>
            <a:r>
              <a:rPr lang="tr-TR" sz="2000" dirty="0">
                <a:latin typeface="Calibri" panose="020F0502020204030204" pitchFamily="34" charset="0"/>
                <a:cs typeface="Calibri" panose="020F0502020204030204" pitchFamily="34" charset="0"/>
              </a:rPr>
              <a:t> ve cihaz sürücüleri şeklinde alt parçalara bölünerek gelişmesine devam etmiştir.</a:t>
            </a:r>
          </a:p>
          <a:p>
            <a:pPr algn="just"/>
            <a:endParaRPr lang="tr-TR" dirty="0"/>
          </a:p>
        </p:txBody>
      </p:sp>
      <p:pic>
        <p:nvPicPr>
          <p:cNvPr id="5" name="Resim 4">
            <a:extLst>
              <a:ext uri="{FF2B5EF4-FFF2-40B4-BE49-F238E27FC236}">
                <a16:creationId xmlns:a16="http://schemas.microsoft.com/office/drawing/2014/main" id="{92D5F392-D6D8-4D43-BAA5-9BF132011EEF}"/>
              </a:ext>
            </a:extLst>
          </p:cNvPr>
          <p:cNvPicPr>
            <a:picLocks noChangeAspect="1"/>
          </p:cNvPicPr>
          <p:nvPr/>
        </p:nvPicPr>
        <p:blipFill>
          <a:blip r:embed="rId2"/>
          <a:stretch>
            <a:fillRect/>
          </a:stretch>
        </p:blipFill>
        <p:spPr>
          <a:xfrm>
            <a:off x="3709035" y="3945656"/>
            <a:ext cx="4414548" cy="2740065"/>
          </a:xfrm>
          <a:prstGeom prst="rect">
            <a:avLst/>
          </a:prstGeom>
        </p:spPr>
      </p:pic>
    </p:spTree>
    <p:extLst>
      <p:ext uri="{BB962C8B-B14F-4D97-AF65-F5344CB8AC3E}">
        <p14:creationId xmlns:p14="http://schemas.microsoft.com/office/powerpoint/2010/main" val="4278010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DC9A65-BDFC-48B7-AC42-7FA799D64738}"/>
              </a:ext>
            </a:extLst>
          </p:cNvPr>
          <p:cNvSpPr>
            <a:spLocks noGrp="1"/>
          </p:cNvSpPr>
          <p:nvPr>
            <p:ph type="title"/>
          </p:nvPr>
        </p:nvSpPr>
        <p:spPr/>
        <p:txBody>
          <a:bodyPr/>
          <a:lstStyle/>
          <a:p>
            <a:r>
              <a:rPr lang="tr-TR" dirty="0">
                <a:latin typeface="Calibri" panose="020F0502020204030204" pitchFamily="34" charset="0"/>
              </a:rPr>
              <a:t>İşletim sistemi yapısı (Mimarileri)</a:t>
            </a:r>
            <a:endParaRPr lang="tr-TR" dirty="0"/>
          </a:p>
        </p:txBody>
      </p:sp>
      <p:sp>
        <p:nvSpPr>
          <p:cNvPr id="3" name="İçerik Yer Tutucusu 2">
            <a:extLst>
              <a:ext uri="{FF2B5EF4-FFF2-40B4-BE49-F238E27FC236}">
                <a16:creationId xmlns:a16="http://schemas.microsoft.com/office/drawing/2014/main" id="{41F55337-153E-4E3C-B120-9DA6D525E701}"/>
              </a:ext>
            </a:extLst>
          </p:cNvPr>
          <p:cNvSpPr>
            <a:spLocks noGrp="1"/>
          </p:cNvSpPr>
          <p:nvPr>
            <p:ph idx="1"/>
          </p:nvPr>
        </p:nvSpPr>
        <p:spPr/>
        <p:txBody>
          <a:bodyPr/>
          <a:lstStyle/>
          <a:p>
            <a:pPr marL="0" indent="0" algn="just">
              <a:buNone/>
            </a:pPr>
            <a:r>
              <a:rPr lang="tr-TR" sz="2000" dirty="0">
                <a:latin typeface="Calibri" panose="020F0502020204030204" pitchFamily="34" charset="0"/>
                <a:cs typeface="Calibri" panose="020F0502020204030204" pitchFamily="34" charset="0"/>
              </a:rPr>
              <a:t>Katmanlı yapı</a:t>
            </a:r>
          </a:p>
          <a:p>
            <a:pPr algn="just"/>
            <a:r>
              <a:rPr lang="tr-TR" sz="2000" dirty="0">
                <a:latin typeface="Calibri" panose="020F0502020204030204" pitchFamily="34" charset="0"/>
                <a:cs typeface="Calibri" panose="020F0502020204030204" pitchFamily="34" charset="0"/>
              </a:rPr>
              <a:t>İşletim </a:t>
            </a:r>
            <a:r>
              <a:rPr lang="tr-TR" sz="2000" dirty="0" smtClean="0">
                <a:latin typeface="Calibri" panose="020F0502020204030204" pitchFamily="34" charset="0"/>
                <a:cs typeface="Calibri" panose="020F0502020204030204" pitchFamily="34" charset="0"/>
              </a:rPr>
              <a:t>sistemlerinin gelişmesiyle beraber ihtiyaç duyulan servisler giderek daha karmaşık hale gelmiştir. </a:t>
            </a:r>
          </a:p>
          <a:p>
            <a:pPr algn="just"/>
            <a:r>
              <a:rPr lang="tr-TR" sz="2000" dirty="0" smtClean="0">
                <a:latin typeface="Calibri" panose="020F0502020204030204" pitchFamily="34" charset="0"/>
                <a:cs typeface="Calibri" panose="020F0502020204030204" pitchFamily="34" charset="0"/>
              </a:rPr>
              <a:t>Uygun donanım desteği ile beraber, benzer servisleri ve işlevleri gerçekleştiren bileşenler gruplanmıştır. Böylece İşletim sistemi uygun ve küçük parçalara bölünmüştür. Karmaşıklığı azaltılarak katmanlı bir yapı oluşturularak sistem üzerinde daha büyük bir kontrol sağlanmıştır.</a:t>
            </a:r>
            <a:endParaRPr lang="tr-TR" sz="2000" dirty="0">
              <a:latin typeface="Calibri" panose="020F0502020204030204" pitchFamily="34" charset="0"/>
              <a:cs typeface="Calibri" panose="020F0502020204030204" pitchFamily="34" charset="0"/>
            </a:endParaRPr>
          </a:p>
          <a:p>
            <a:pPr algn="just"/>
            <a:r>
              <a:rPr lang="tr-TR" sz="2000" dirty="0">
                <a:latin typeface="Calibri" panose="020F0502020204030204" pitchFamily="34" charset="0"/>
                <a:cs typeface="Calibri" panose="020F0502020204030204" pitchFamily="34" charset="0"/>
              </a:rPr>
              <a:t>En alt katman donanım, en üst katman ise kullanıcı </a:t>
            </a:r>
            <a:r>
              <a:rPr lang="tr-TR" sz="2000" dirty="0" smtClean="0">
                <a:latin typeface="Calibri" panose="020F0502020204030204" pitchFamily="34" charset="0"/>
                <a:cs typeface="Calibri" panose="020F0502020204030204" pitchFamily="34" charset="0"/>
              </a:rPr>
              <a:t>ara yüzüdür</a:t>
            </a:r>
            <a:r>
              <a:rPr lang="tr-TR" sz="2000" dirty="0">
                <a:latin typeface="Calibri" panose="020F0502020204030204" pitchFamily="34" charset="0"/>
                <a:cs typeface="Calibri" panose="020F0502020204030204" pitchFamily="34" charset="0"/>
              </a:rPr>
              <a:t>.</a:t>
            </a:r>
          </a:p>
          <a:p>
            <a:endParaRPr lang="tr-TR" dirty="0"/>
          </a:p>
        </p:txBody>
      </p:sp>
      <p:pic>
        <p:nvPicPr>
          <p:cNvPr id="5" name="Resim 4">
            <a:extLst>
              <a:ext uri="{FF2B5EF4-FFF2-40B4-BE49-F238E27FC236}">
                <a16:creationId xmlns:a16="http://schemas.microsoft.com/office/drawing/2014/main" id="{65A5197F-B9DB-4DE6-840F-AABAB935897A}"/>
              </a:ext>
            </a:extLst>
          </p:cNvPr>
          <p:cNvPicPr>
            <a:picLocks noChangeAspect="1"/>
          </p:cNvPicPr>
          <p:nvPr/>
        </p:nvPicPr>
        <p:blipFill>
          <a:blip r:embed="rId2"/>
          <a:stretch>
            <a:fillRect/>
          </a:stretch>
        </p:blipFill>
        <p:spPr>
          <a:xfrm>
            <a:off x="9163340" y="4277162"/>
            <a:ext cx="2619358" cy="2580838"/>
          </a:xfrm>
          <a:prstGeom prst="rect">
            <a:avLst/>
          </a:prstGeom>
        </p:spPr>
      </p:pic>
    </p:spTree>
    <p:extLst>
      <p:ext uri="{BB962C8B-B14F-4D97-AF65-F5344CB8AC3E}">
        <p14:creationId xmlns:p14="http://schemas.microsoft.com/office/powerpoint/2010/main" val="39193798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857246-8695-429B-BE17-1D5FEA640EB1}"/>
              </a:ext>
            </a:extLst>
          </p:cNvPr>
          <p:cNvSpPr>
            <a:spLocks noGrp="1"/>
          </p:cNvSpPr>
          <p:nvPr>
            <p:ph type="title"/>
          </p:nvPr>
        </p:nvSpPr>
        <p:spPr/>
        <p:txBody>
          <a:bodyPr/>
          <a:lstStyle/>
          <a:p>
            <a:r>
              <a:rPr lang="tr-TR" dirty="0">
                <a:latin typeface="Calibri" panose="020F0502020204030204" pitchFamily="34" charset="0"/>
              </a:rPr>
              <a:t>İşletim sistemi yapısı (Mimarileri)</a:t>
            </a:r>
            <a:endParaRPr lang="tr-TR" dirty="0"/>
          </a:p>
        </p:txBody>
      </p:sp>
      <p:sp>
        <p:nvSpPr>
          <p:cNvPr id="3" name="İçerik Yer Tutucusu 2">
            <a:extLst>
              <a:ext uri="{FF2B5EF4-FFF2-40B4-BE49-F238E27FC236}">
                <a16:creationId xmlns:a16="http://schemas.microsoft.com/office/drawing/2014/main" id="{E8ADEEE9-9BF2-48F4-9B16-AC910DDBAB90}"/>
              </a:ext>
            </a:extLst>
          </p:cNvPr>
          <p:cNvSpPr>
            <a:spLocks noGrp="1"/>
          </p:cNvSpPr>
          <p:nvPr>
            <p:ph idx="1"/>
          </p:nvPr>
        </p:nvSpPr>
        <p:spPr/>
        <p:txBody>
          <a:bodyPr/>
          <a:lstStyle/>
          <a:p>
            <a:pPr marL="0" indent="0" algn="just">
              <a:buNone/>
            </a:pPr>
            <a:r>
              <a:rPr lang="tr-TR" sz="2000" dirty="0">
                <a:latin typeface="Calibri" panose="020F0502020204030204" pitchFamily="34" charset="0"/>
                <a:cs typeface="Calibri" panose="020F0502020204030204" pitchFamily="34" charset="0"/>
              </a:rPr>
              <a:t>Katmanlı yapı</a:t>
            </a:r>
          </a:p>
          <a:p>
            <a:pPr algn="just"/>
            <a:r>
              <a:rPr lang="tr-TR" sz="2000" dirty="0">
                <a:latin typeface="Calibri" panose="020F0502020204030204" pitchFamily="34" charset="0"/>
                <a:cs typeface="Calibri" panose="020F0502020204030204" pitchFamily="34" charset="0"/>
              </a:rPr>
              <a:t>Katmanlı yapıda, tasarım ve </a:t>
            </a:r>
            <a:r>
              <a:rPr lang="tr-TR" sz="2000" dirty="0" err="1">
                <a:latin typeface="Calibri" panose="020F0502020204030204" pitchFamily="34" charset="0"/>
                <a:cs typeface="Calibri" panose="020F0502020204030204" pitchFamily="34" charset="0"/>
              </a:rPr>
              <a:t>implementation</a:t>
            </a:r>
            <a:r>
              <a:rPr lang="tr-TR" sz="2000" dirty="0">
                <a:latin typeface="Calibri" panose="020F0502020204030204" pitchFamily="34" charset="0"/>
                <a:cs typeface="Calibri" panose="020F0502020204030204" pitchFamily="34" charset="0"/>
              </a:rPr>
              <a:t> kolay yapılır.</a:t>
            </a:r>
          </a:p>
          <a:p>
            <a:pPr algn="just"/>
            <a:r>
              <a:rPr lang="tr-TR" sz="2000" dirty="0">
                <a:latin typeface="Calibri" panose="020F0502020204030204" pitchFamily="34" charset="0"/>
                <a:cs typeface="Calibri" panose="020F0502020204030204" pitchFamily="34" charset="0"/>
              </a:rPr>
              <a:t>Her katman ayrı ayrı </a:t>
            </a:r>
            <a:r>
              <a:rPr lang="tr-TR" sz="2000" dirty="0" err="1">
                <a:latin typeface="Calibri" panose="020F0502020204030204" pitchFamily="34" charset="0"/>
                <a:cs typeface="Calibri" panose="020F0502020204030204" pitchFamily="34" charset="0"/>
              </a:rPr>
              <a:t>debug</a:t>
            </a:r>
            <a:r>
              <a:rPr lang="tr-TR" sz="2000" dirty="0">
                <a:latin typeface="Calibri" panose="020F0502020204030204" pitchFamily="34" charset="0"/>
                <a:cs typeface="Calibri" panose="020F0502020204030204" pitchFamily="34" charset="0"/>
              </a:rPr>
              <a:t> edilip doğrulama yapılabilir.</a:t>
            </a:r>
          </a:p>
          <a:p>
            <a:pPr algn="just"/>
            <a:r>
              <a:rPr lang="tr-TR" sz="2000" dirty="0">
                <a:latin typeface="Calibri" panose="020F0502020204030204" pitchFamily="34" charset="0"/>
                <a:cs typeface="Calibri" panose="020F0502020204030204" pitchFamily="34" charset="0"/>
              </a:rPr>
              <a:t>Her katman alt katman tarafından sağlanan işlemler kullanılarak oluşturulur.</a:t>
            </a:r>
          </a:p>
          <a:p>
            <a:pPr algn="just"/>
            <a:r>
              <a:rPr lang="tr-TR" sz="2000" dirty="0">
                <a:latin typeface="Calibri" panose="020F0502020204030204" pitchFamily="34" charset="0"/>
                <a:cs typeface="Calibri" panose="020F0502020204030204" pitchFamily="34" charset="0"/>
              </a:rPr>
              <a:t>Katmanlı yapıda her katmanda yapılacak işlevlerin çok iyi planlanması gereklidir.</a:t>
            </a:r>
          </a:p>
          <a:p>
            <a:pPr algn="just"/>
            <a:r>
              <a:rPr lang="tr-TR" sz="2000" dirty="0">
                <a:latin typeface="Calibri" panose="020F0502020204030204" pitchFamily="34" charset="0"/>
                <a:cs typeface="Calibri" panose="020F0502020204030204" pitchFamily="34" charset="0"/>
              </a:rPr>
              <a:t>Katmanlı yapıda, her katman alt katmandaki fonksiyonu çalıştıracağından dolayı performans düşme eğilimindedir. </a:t>
            </a:r>
          </a:p>
          <a:p>
            <a:pPr algn="just"/>
            <a:r>
              <a:rPr lang="tr-TR" sz="2000" dirty="0">
                <a:latin typeface="Calibri" panose="020F0502020204030204" pitchFamily="34" charset="0"/>
                <a:cs typeface="Calibri" panose="020F0502020204030204" pitchFamily="34" charset="0"/>
              </a:rPr>
              <a:t>Katman sayısını olabildiği kadar az olacak şekilde tasarım yapmak performans açısından gereklidir.</a:t>
            </a:r>
          </a:p>
          <a:p>
            <a:endParaRPr lang="tr-TR" dirty="0"/>
          </a:p>
        </p:txBody>
      </p:sp>
    </p:spTree>
    <p:extLst>
      <p:ext uri="{BB962C8B-B14F-4D97-AF65-F5344CB8AC3E}">
        <p14:creationId xmlns:p14="http://schemas.microsoft.com/office/powerpoint/2010/main" val="5924111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2119D4-2152-4118-845D-42680AFB6574}"/>
              </a:ext>
            </a:extLst>
          </p:cNvPr>
          <p:cNvSpPr>
            <a:spLocks noGrp="1"/>
          </p:cNvSpPr>
          <p:nvPr>
            <p:ph type="title"/>
          </p:nvPr>
        </p:nvSpPr>
        <p:spPr/>
        <p:txBody>
          <a:bodyPr/>
          <a:lstStyle/>
          <a:p>
            <a:r>
              <a:rPr lang="tr-TR" dirty="0">
                <a:latin typeface="Calibri" panose="020F0502020204030204" pitchFamily="34" charset="0"/>
              </a:rPr>
              <a:t>İşletim sistemi yapısı (Mimarileri)</a:t>
            </a:r>
            <a:endParaRPr lang="tr-TR" dirty="0"/>
          </a:p>
        </p:txBody>
      </p:sp>
      <p:sp>
        <p:nvSpPr>
          <p:cNvPr id="3" name="İçerik Yer Tutucusu 2">
            <a:extLst>
              <a:ext uri="{FF2B5EF4-FFF2-40B4-BE49-F238E27FC236}">
                <a16:creationId xmlns:a16="http://schemas.microsoft.com/office/drawing/2014/main" id="{52D62D41-19CE-4103-8173-001B49DFD4B8}"/>
              </a:ext>
            </a:extLst>
          </p:cNvPr>
          <p:cNvSpPr>
            <a:spLocks noGrp="1"/>
          </p:cNvSpPr>
          <p:nvPr>
            <p:ph idx="1"/>
          </p:nvPr>
        </p:nvSpPr>
        <p:spPr/>
        <p:txBody>
          <a:bodyPr/>
          <a:lstStyle/>
          <a:p>
            <a:pPr marL="0" indent="0" algn="just">
              <a:buNone/>
            </a:pPr>
            <a:r>
              <a:rPr lang="tr-TR" sz="2000" dirty="0" smtClean="0">
                <a:latin typeface="Calibri" panose="020F0502020204030204" pitchFamily="34" charset="0"/>
                <a:cs typeface="Calibri" panose="020F0502020204030204" pitchFamily="34" charset="0"/>
              </a:rPr>
              <a:t>Mikro </a:t>
            </a:r>
            <a:r>
              <a:rPr lang="tr-TR" sz="2000" dirty="0" err="1" smtClean="0">
                <a:latin typeface="Calibri" panose="020F0502020204030204" pitchFamily="34" charset="0"/>
                <a:cs typeface="Calibri" panose="020F0502020204030204" pitchFamily="34" charset="0"/>
              </a:rPr>
              <a:t>kernel</a:t>
            </a:r>
            <a:endParaRPr lang="tr-TR" sz="2000" dirty="0">
              <a:latin typeface="Calibri" panose="020F0502020204030204" pitchFamily="34" charset="0"/>
              <a:cs typeface="Calibri" panose="020F0502020204030204" pitchFamily="34" charset="0"/>
            </a:endParaRPr>
          </a:p>
          <a:p>
            <a:pPr algn="just"/>
            <a:r>
              <a:rPr lang="tr-TR" sz="2000" dirty="0">
                <a:latin typeface="Calibri" panose="020F0502020204030204" pitchFamily="34" charset="0"/>
                <a:cs typeface="Calibri" panose="020F0502020204030204" pitchFamily="34" charset="0"/>
              </a:rPr>
              <a:t>UNIX </a:t>
            </a:r>
            <a:r>
              <a:rPr lang="tr-TR" sz="2000" dirty="0" smtClean="0">
                <a:latin typeface="Calibri" panose="020F0502020204030204" pitchFamily="34" charset="0"/>
                <a:cs typeface="Calibri" panose="020F0502020204030204" pitchFamily="34" charset="0"/>
              </a:rPr>
              <a:t>geliştikçe (</a:t>
            </a:r>
            <a:r>
              <a:rPr lang="tr-TR" sz="2000" dirty="0" err="1" smtClean="0">
                <a:latin typeface="Calibri" panose="020F0502020204030204" pitchFamily="34" charset="0"/>
                <a:cs typeface="Calibri" panose="020F0502020204030204" pitchFamily="34" charset="0"/>
              </a:rPr>
              <a:t>monolitik</a:t>
            </a:r>
            <a:r>
              <a:rPr lang="tr-TR" sz="2000" dirty="0" smtClean="0">
                <a:latin typeface="Calibri" panose="020F0502020204030204" pitchFamily="34" charset="0"/>
                <a:cs typeface="Calibri" panose="020F0502020204030204" pitchFamily="34" charset="0"/>
              </a:rPr>
              <a:t> sistemin yönetimsel zorluğu), </a:t>
            </a:r>
            <a:r>
              <a:rPr lang="tr-TR" sz="2000" dirty="0" err="1">
                <a:latin typeface="Calibri" panose="020F0502020204030204" pitchFamily="34" charset="0"/>
                <a:cs typeface="Calibri" panose="020F0502020204030204" pitchFamily="34" charset="0"/>
              </a:rPr>
              <a:t>kernel</a:t>
            </a:r>
            <a:r>
              <a:rPr lang="tr-TR" sz="2000" dirty="0">
                <a:latin typeface="Calibri" panose="020F0502020204030204" pitchFamily="34" charset="0"/>
                <a:cs typeface="Calibri" panose="020F0502020204030204" pitchFamily="34" charset="0"/>
              </a:rPr>
              <a:t> kısmı büyümüş ve yönetimi zorlaşmıştır.</a:t>
            </a:r>
          </a:p>
          <a:p>
            <a:pPr algn="just"/>
            <a:r>
              <a:rPr lang="tr-TR" sz="2000" dirty="0">
                <a:latin typeface="Calibri" panose="020F0502020204030204" pitchFamily="34" charset="0"/>
                <a:cs typeface="Calibri" panose="020F0502020204030204" pitchFamily="34" charset="0"/>
              </a:rPr>
              <a:t>1980 yılında Carnegie Mellon Üniversitesinde </a:t>
            </a:r>
            <a:r>
              <a:rPr lang="tr-TR" sz="2000" dirty="0" smtClean="0">
                <a:latin typeface="Calibri" panose="020F0502020204030204" pitchFamily="34" charset="0"/>
                <a:cs typeface="Calibri" panose="020F0502020204030204" pitchFamily="34" charset="0"/>
              </a:rPr>
              <a:t>mikro </a:t>
            </a:r>
            <a:r>
              <a:rPr lang="tr-TR" sz="2000" dirty="0" err="1" smtClean="0">
                <a:latin typeface="Calibri" panose="020F0502020204030204" pitchFamily="34" charset="0"/>
                <a:cs typeface="Calibri" panose="020F0502020204030204" pitchFamily="34" charset="0"/>
              </a:rPr>
              <a:t>kernel</a:t>
            </a:r>
            <a:r>
              <a:rPr lang="tr-TR" sz="2000" dirty="0" smtClean="0">
                <a:latin typeface="Calibri" panose="020F0502020204030204" pitchFamily="34" charset="0"/>
                <a:cs typeface="Calibri" panose="020F0502020204030204" pitchFamily="34" charset="0"/>
              </a:rPr>
              <a:t> </a:t>
            </a:r>
            <a:r>
              <a:rPr lang="tr-TR" sz="2000" dirty="0">
                <a:latin typeface="Calibri" panose="020F0502020204030204" pitchFamily="34" charset="0"/>
                <a:cs typeface="Calibri" panose="020F0502020204030204" pitchFamily="34" charset="0"/>
              </a:rPr>
              <a:t>yaklaşımıyla </a:t>
            </a:r>
            <a:r>
              <a:rPr lang="tr-TR" sz="2000" dirty="0" err="1">
                <a:latin typeface="Calibri" panose="020F0502020204030204" pitchFamily="34" charset="0"/>
                <a:cs typeface="Calibri" panose="020F0502020204030204" pitchFamily="34" charset="0"/>
              </a:rPr>
              <a:t>Mach</a:t>
            </a:r>
            <a:r>
              <a:rPr lang="tr-TR" sz="2000" dirty="0">
                <a:latin typeface="Calibri" panose="020F0502020204030204" pitchFamily="34" charset="0"/>
                <a:cs typeface="Calibri" panose="020F0502020204030204" pitchFamily="34" charset="0"/>
              </a:rPr>
              <a:t> adında işletim sistemini geliştirilmiştir.</a:t>
            </a:r>
          </a:p>
          <a:p>
            <a:pPr algn="just"/>
            <a:r>
              <a:rPr lang="tr-TR" sz="2000" dirty="0">
                <a:latin typeface="Calibri" panose="020F0502020204030204" pitchFamily="34" charset="0"/>
                <a:cs typeface="Calibri" panose="020F0502020204030204" pitchFamily="34" charset="0"/>
              </a:rPr>
              <a:t>Bu yaklaşımda, </a:t>
            </a:r>
            <a:r>
              <a:rPr lang="tr-TR" sz="2000" dirty="0" err="1">
                <a:latin typeface="Calibri" panose="020F0502020204030204" pitchFamily="34" charset="0"/>
                <a:cs typeface="Calibri" panose="020F0502020204030204" pitchFamily="34" charset="0"/>
              </a:rPr>
              <a:t>kernel</a:t>
            </a:r>
            <a:r>
              <a:rPr lang="tr-TR" sz="2000" dirty="0">
                <a:latin typeface="Calibri" panose="020F0502020204030204" pitchFamily="34" charset="0"/>
                <a:cs typeface="Calibri" panose="020F0502020204030204" pitchFamily="34" charset="0"/>
              </a:rPr>
              <a:t> içerisindeki gereksiz tüm bileşenler sistem </a:t>
            </a:r>
            <a:r>
              <a:rPr lang="tr-TR" sz="2000" dirty="0" smtClean="0">
                <a:latin typeface="Calibri" panose="020F0502020204030204" pitchFamily="34" charset="0"/>
                <a:cs typeface="Calibri" panose="020F0502020204030204" pitchFamily="34" charset="0"/>
              </a:rPr>
              <a:t>programlarına (kullanıcı düzeyine) </a:t>
            </a:r>
            <a:r>
              <a:rPr lang="tr-TR" sz="2000" dirty="0">
                <a:latin typeface="Calibri" panose="020F0502020204030204" pitchFamily="34" charset="0"/>
                <a:cs typeface="Calibri" panose="020F0502020204030204" pitchFamily="34" charset="0"/>
              </a:rPr>
              <a:t>aktarılmıştır.</a:t>
            </a:r>
          </a:p>
          <a:p>
            <a:endParaRPr lang="tr-TR" dirty="0"/>
          </a:p>
        </p:txBody>
      </p:sp>
      <p:pic>
        <p:nvPicPr>
          <p:cNvPr id="5" name="Resim 4">
            <a:extLst>
              <a:ext uri="{FF2B5EF4-FFF2-40B4-BE49-F238E27FC236}">
                <a16:creationId xmlns:a16="http://schemas.microsoft.com/office/drawing/2014/main" id="{96BDC5E4-991C-42C6-8851-1D0A7409C7EE}"/>
              </a:ext>
            </a:extLst>
          </p:cNvPr>
          <p:cNvPicPr>
            <a:picLocks noChangeAspect="1"/>
          </p:cNvPicPr>
          <p:nvPr/>
        </p:nvPicPr>
        <p:blipFill>
          <a:blip r:embed="rId2"/>
          <a:stretch>
            <a:fillRect/>
          </a:stretch>
        </p:blipFill>
        <p:spPr>
          <a:xfrm>
            <a:off x="3667330" y="4379685"/>
            <a:ext cx="4823527" cy="2346137"/>
          </a:xfrm>
          <a:prstGeom prst="rect">
            <a:avLst/>
          </a:prstGeom>
        </p:spPr>
      </p:pic>
    </p:spTree>
    <p:extLst>
      <p:ext uri="{BB962C8B-B14F-4D97-AF65-F5344CB8AC3E}">
        <p14:creationId xmlns:p14="http://schemas.microsoft.com/office/powerpoint/2010/main" val="19642360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F0903D-A3B3-4753-823F-0FA2841F66F8}"/>
              </a:ext>
            </a:extLst>
          </p:cNvPr>
          <p:cNvSpPr>
            <a:spLocks noGrp="1"/>
          </p:cNvSpPr>
          <p:nvPr>
            <p:ph type="title"/>
          </p:nvPr>
        </p:nvSpPr>
        <p:spPr/>
        <p:txBody>
          <a:bodyPr/>
          <a:lstStyle/>
          <a:p>
            <a:r>
              <a:rPr lang="tr-TR" dirty="0">
                <a:latin typeface="Calibri" panose="020F0502020204030204" pitchFamily="34" charset="0"/>
              </a:rPr>
              <a:t>İşletim sistemi yapısı (Mimarileri)</a:t>
            </a:r>
            <a:endParaRPr lang="tr-TR" dirty="0"/>
          </a:p>
        </p:txBody>
      </p:sp>
      <p:sp>
        <p:nvSpPr>
          <p:cNvPr id="3" name="İçerik Yer Tutucusu 2">
            <a:extLst>
              <a:ext uri="{FF2B5EF4-FFF2-40B4-BE49-F238E27FC236}">
                <a16:creationId xmlns:a16="http://schemas.microsoft.com/office/drawing/2014/main" id="{4BCB59D9-BABD-42DE-AFCA-DB35F257FAD6}"/>
              </a:ext>
            </a:extLst>
          </p:cNvPr>
          <p:cNvSpPr>
            <a:spLocks noGrp="1"/>
          </p:cNvSpPr>
          <p:nvPr>
            <p:ph idx="1"/>
          </p:nvPr>
        </p:nvSpPr>
        <p:spPr/>
        <p:txBody>
          <a:bodyPr/>
          <a:lstStyle/>
          <a:p>
            <a:pPr marL="0" indent="0" algn="just">
              <a:buNone/>
            </a:pPr>
            <a:r>
              <a:rPr lang="tr-TR" sz="2000" dirty="0" smtClean="0">
                <a:latin typeface="Calibri" panose="020F0502020204030204" pitchFamily="34" charset="0"/>
                <a:cs typeface="Calibri" panose="020F0502020204030204" pitchFamily="34" charset="0"/>
              </a:rPr>
              <a:t>Mikro </a:t>
            </a:r>
            <a:r>
              <a:rPr lang="tr-TR" sz="2000" dirty="0" err="1" smtClean="0">
                <a:latin typeface="Calibri" panose="020F0502020204030204" pitchFamily="34" charset="0"/>
                <a:cs typeface="Calibri" panose="020F0502020204030204" pitchFamily="34" charset="0"/>
              </a:rPr>
              <a:t>kernel</a:t>
            </a:r>
            <a:endParaRPr lang="tr-TR" sz="2000" dirty="0">
              <a:latin typeface="Calibri" panose="020F0502020204030204" pitchFamily="34" charset="0"/>
              <a:cs typeface="Calibri" panose="020F0502020204030204" pitchFamily="34" charset="0"/>
            </a:endParaRPr>
          </a:p>
          <a:p>
            <a:pPr algn="just"/>
            <a:r>
              <a:rPr lang="tr-TR" sz="2000" dirty="0" smtClean="0">
                <a:latin typeface="Calibri" panose="020F0502020204030204" pitchFamily="34" charset="0"/>
                <a:cs typeface="Calibri" panose="020F0502020204030204" pitchFamily="34" charset="0"/>
              </a:rPr>
              <a:t>Mikro </a:t>
            </a:r>
            <a:r>
              <a:rPr lang="tr-TR" sz="2000" dirty="0" err="1" smtClean="0">
                <a:latin typeface="Calibri" panose="020F0502020204030204" pitchFamily="34" charset="0"/>
                <a:cs typeface="Calibri" panose="020F0502020204030204" pitchFamily="34" charset="0"/>
              </a:rPr>
              <a:t>kernel</a:t>
            </a:r>
            <a:r>
              <a:rPr lang="tr-TR" sz="2000" dirty="0" smtClean="0">
                <a:latin typeface="Calibri" panose="020F0502020204030204" pitchFamily="34" charset="0"/>
                <a:cs typeface="Calibri" panose="020F0502020204030204" pitchFamily="34" charset="0"/>
              </a:rPr>
              <a:t> </a:t>
            </a:r>
            <a:r>
              <a:rPr lang="tr-TR" sz="2000" dirty="0">
                <a:latin typeface="Calibri" panose="020F0502020204030204" pitchFamily="34" charset="0"/>
                <a:cs typeface="Calibri" panose="020F0502020204030204" pitchFamily="34" charset="0"/>
              </a:rPr>
              <a:t>kısmında, iletişim bileşenleri, hafıza yönetimi ve küçük </a:t>
            </a:r>
            <a:r>
              <a:rPr lang="tr-TR" sz="2000" dirty="0" err="1">
                <a:latin typeface="Calibri" panose="020F0502020204030204" pitchFamily="34" charset="0"/>
                <a:cs typeface="Calibri" panose="020F0502020204030204" pitchFamily="34" charset="0"/>
              </a:rPr>
              <a:t>process’ler</a:t>
            </a:r>
            <a:r>
              <a:rPr lang="tr-TR" sz="2000" dirty="0">
                <a:latin typeface="Calibri" panose="020F0502020204030204" pitchFamily="34" charset="0"/>
                <a:cs typeface="Calibri" panose="020F0502020204030204" pitchFamily="34" charset="0"/>
              </a:rPr>
              <a:t> kalmıştır.</a:t>
            </a:r>
          </a:p>
          <a:p>
            <a:pPr algn="just"/>
            <a:r>
              <a:rPr lang="tr-TR" sz="2000" dirty="0" err="1">
                <a:latin typeface="Calibri" panose="020F0502020204030204" pitchFamily="34" charset="0"/>
                <a:cs typeface="Calibri" panose="020F0502020204030204" pitchFamily="34" charset="0"/>
              </a:rPr>
              <a:t>Process’ler</a:t>
            </a:r>
            <a:r>
              <a:rPr lang="tr-TR" sz="2000" dirty="0">
                <a:latin typeface="Calibri" panose="020F0502020204030204" pitchFamily="34" charset="0"/>
                <a:cs typeface="Calibri" panose="020F0502020204030204" pitchFamily="34" charset="0"/>
              </a:rPr>
              <a:t> arasındaki iletişim mesaj gönderimi ile yapılmıştır.</a:t>
            </a:r>
          </a:p>
          <a:p>
            <a:pPr algn="just"/>
            <a:r>
              <a:rPr lang="tr-TR" sz="2000" dirty="0" smtClean="0">
                <a:latin typeface="Calibri" panose="020F0502020204030204" pitchFamily="34" charset="0"/>
                <a:cs typeface="Calibri" panose="020F0502020204030204" pitchFamily="34" charset="0"/>
              </a:rPr>
              <a:t>Mikro </a:t>
            </a:r>
            <a:r>
              <a:rPr lang="tr-TR" sz="2000" dirty="0" err="1" smtClean="0">
                <a:latin typeface="Calibri" panose="020F0502020204030204" pitchFamily="34" charset="0"/>
                <a:cs typeface="Calibri" panose="020F0502020204030204" pitchFamily="34" charset="0"/>
              </a:rPr>
              <a:t>kernel</a:t>
            </a:r>
            <a:r>
              <a:rPr lang="tr-TR" sz="2000" dirty="0" smtClean="0">
                <a:latin typeface="Calibri" panose="020F0502020204030204" pitchFamily="34" charset="0"/>
                <a:cs typeface="Calibri" panose="020F0502020204030204" pitchFamily="34" charset="0"/>
              </a:rPr>
              <a:t> </a:t>
            </a:r>
            <a:r>
              <a:rPr lang="tr-TR" sz="2000" dirty="0">
                <a:latin typeface="Calibri" panose="020F0502020204030204" pitchFamily="34" charset="0"/>
                <a:cs typeface="Calibri" panose="020F0502020204030204" pitchFamily="34" charset="0"/>
              </a:rPr>
              <a:t>yapısında çoğu servis kullanıcı olarak çalıştığından (</a:t>
            </a:r>
            <a:r>
              <a:rPr lang="tr-TR" sz="2000" dirty="0" err="1">
                <a:latin typeface="Calibri" panose="020F0502020204030204" pitchFamily="34" charset="0"/>
                <a:cs typeface="Calibri" panose="020F0502020204030204" pitchFamily="34" charset="0"/>
              </a:rPr>
              <a:t>kernel</a:t>
            </a:r>
            <a:r>
              <a:rPr lang="tr-TR" sz="2000" dirty="0">
                <a:latin typeface="Calibri" panose="020F0502020204030204" pitchFamily="34" charset="0"/>
                <a:cs typeface="Calibri" panose="020F0502020204030204" pitchFamily="34" charset="0"/>
              </a:rPr>
              <a:t> servisi olmadığından) güvenlik daha iyi sağlanabilmektedir.</a:t>
            </a:r>
          </a:p>
          <a:p>
            <a:pPr algn="just"/>
            <a:r>
              <a:rPr lang="tr-TR" sz="2000" dirty="0">
                <a:latin typeface="Calibri" panose="020F0502020204030204" pitchFamily="34" charset="0"/>
                <a:cs typeface="Calibri" panose="020F0502020204030204" pitchFamily="34" charset="0"/>
              </a:rPr>
              <a:t>Mac OS X </a:t>
            </a:r>
            <a:r>
              <a:rPr lang="tr-TR" sz="2000" dirty="0" err="1">
                <a:latin typeface="Calibri" panose="020F0502020204030204" pitchFamily="34" charset="0"/>
                <a:cs typeface="Calibri" panose="020F0502020204030204" pitchFamily="34" charset="0"/>
              </a:rPr>
              <a:t>kernel’ı</a:t>
            </a:r>
            <a:r>
              <a:rPr lang="tr-TR" sz="2000" dirty="0">
                <a:latin typeface="Calibri" panose="020F0502020204030204" pitchFamily="34" charset="0"/>
                <a:cs typeface="Calibri" panose="020F0502020204030204" pitchFamily="34" charset="0"/>
              </a:rPr>
              <a:t> kısmen </a:t>
            </a:r>
            <a:r>
              <a:rPr lang="tr-TR" sz="2000" dirty="0" smtClean="0">
                <a:latin typeface="Calibri" panose="020F0502020204030204" pitchFamily="34" charset="0"/>
                <a:cs typeface="Calibri" panose="020F0502020204030204" pitchFamily="34" charset="0"/>
              </a:rPr>
              <a:t>mikro </a:t>
            </a:r>
            <a:r>
              <a:rPr lang="tr-TR" sz="2000" dirty="0" err="1" smtClean="0">
                <a:latin typeface="Calibri" panose="020F0502020204030204" pitchFamily="34" charset="0"/>
                <a:cs typeface="Calibri" panose="020F0502020204030204" pitchFamily="34" charset="0"/>
              </a:rPr>
              <a:t>kernel</a:t>
            </a:r>
            <a:r>
              <a:rPr lang="tr-TR" sz="2000" dirty="0" smtClean="0">
                <a:latin typeface="Calibri" panose="020F0502020204030204" pitchFamily="34" charset="0"/>
                <a:cs typeface="Calibri" panose="020F0502020204030204" pitchFamily="34" charset="0"/>
              </a:rPr>
              <a:t> </a:t>
            </a:r>
            <a:r>
              <a:rPr lang="tr-TR" sz="2000" dirty="0">
                <a:latin typeface="Calibri" panose="020F0502020204030204" pitchFamily="34" charset="0"/>
                <a:cs typeface="Calibri" panose="020F0502020204030204" pitchFamily="34" charset="0"/>
              </a:rPr>
              <a:t>yapısını kullanmaktadır.</a:t>
            </a:r>
          </a:p>
          <a:p>
            <a:pPr algn="just"/>
            <a:r>
              <a:rPr lang="tr-TR" sz="2000" dirty="0">
                <a:latin typeface="Calibri" panose="020F0502020204030204" pitchFamily="34" charset="0"/>
                <a:cs typeface="Calibri" panose="020F0502020204030204" pitchFamily="34" charset="0"/>
              </a:rPr>
              <a:t>Windows NT 4.0 </a:t>
            </a:r>
            <a:r>
              <a:rPr lang="tr-TR" sz="2000" dirty="0" err="1">
                <a:latin typeface="Calibri" panose="020F0502020204030204" pitchFamily="34" charset="0"/>
                <a:cs typeface="Calibri" panose="020F0502020204030204" pitchFamily="34" charset="0"/>
              </a:rPr>
              <a:t>kernel</a:t>
            </a:r>
            <a:r>
              <a:rPr lang="tr-TR" sz="2000" dirty="0">
                <a:latin typeface="Calibri" panose="020F0502020204030204" pitchFamily="34" charset="0"/>
                <a:cs typeface="Calibri" panose="020F0502020204030204" pitchFamily="34" charset="0"/>
              </a:rPr>
              <a:t> yapısına sahiptir.</a:t>
            </a:r>
          </a:p>
          <a:p>
            <a:endParaRPr lang="tr-TR" dirty="0"/>
          </a:p>
        </p:txBody>
      </p:sp>
    </p:spTree>
    <p:extLst>
      <p:ext uri="{BB962C8B-B14F-4D97-AF65-F5344CB8AC3E}">
        <p14:creationId xmlns:p14="http://schemas.microsoft.com/office/powerpoint/2010/main" val="3890143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	</a:t>
            </a:r>
          </a:p>
        </p:txBody>
      </p:sp>
      <p:sp>
        <p:nvSpPr>
          <p:cNvPr id="3" name="İçerik Yer Tutucusu 2"/>
          <p:cNvSpPr>
            <a:spLocks noGrp="1"/>
          </p:cNvSpPr>
          <p:nvPr>
            <p:ph idx="1"/>
          </p:nvPr>
        </p:nvSpPr>
        <p:spPr/>
        <p:txBody>
          <a:bodyPr/>
          <a:lstStyle/>
          <a:p>
            <a:r>
              <a:rPr lang="en-US" dirty="0" err="1"/>
              <a:t>Silberschatz</a:t>
            </a:r>
            <a:r>
              <a:rPr lang="en-US" dirty="0"/>
              <a:t> A., Galvin P. B., Gagne G., “Operating System Concepts”, 8th </a:t>
            </a:r>
            <a:r>
              <a:rPr lang="en-US" dirty="0" err="1"/>
              <a:t>Edition,Wiley</a:t>
            </a:r>
            <a:r>
              <a:rPr lang="en-US" dirty="0"/>
              <a:t>, 2010.</a:t>
            </a:r>
            <a:endParaRPr lang="tr-TR" dirty="0"/>
          </a:p>
          <a:p>
            <a:r>
              <a:rPr lang="tr-TR" dirty="0"/>
              <a:t>Gazi ve İTÜ İşletim Dersi Notları </a:t>
            </a:r>
          </a:p>
          <a:p>
            <a:r>
              <a:rPr lang="tr-TR" dirty="0"/>
              <a:t>İnternet</a:t>
            </a:r>
          </a:p>
          <a:p>
            <a:endParaRPr lang="tr-TR" dirty="0"/>
          </a:p>
          <a:p>
            <a:endParaRPr lang="tr-TR" dirty="0"/>
          </a:p>
        </p:txBody>
      </p:sp>
    </p:spTree>
    <p:extLst>
      <p:ext uri="{BB962C8B-B14F-4D97-AF65-F5344CB8AC3E}">
        <p14:creationId xmlns:p14="http://schemas.microsoft.com/office/powerpoint/2010/main" val="374082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2AD1A9-F809-4AA1-9F98-3AB4D8714766}"/>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çağrıları</a:t>
            </a:r>
            <a:endParaRPr lang="tr-TR" dirty="0"/>
          </a:p>
        </p:txBody>
      </p:sp>
      <p:sp>
        <p:nvSpPr>
          <p:cNvPr id="3" name="İçerik Yer Tutucusu 2">
            <a:extLst>
              <a:ext uri="{FF2B5EF4-FFF2-40B4-BE49-F238E27FC236}">
                <a16:creationId xmlns:a16="http://schemas.microsoft.com/office/drawing/2014/main" id="{2750A563-DE2F-4524-A1C0-5EB8881B8257}"/>
              </a:ext>
            </a:extLst>
          </p:cNvPr>
          <p:cNvSpPr>
            <a:spLocks noGrp="1"/>
          </p:cNvSpPr>
          <p:nvPr>
            <p:ph idx="1"/>
          </p:nvPr>
        </p:nvSpPr>
        <p:spPr/>
        <p:txBody>
          <a:bodyPr/>
          <a:lstStyle/>
          <a:p>
            <a:pPr algn="just"/>
            <a:r>
              <a:rPr lang="tr-TR" sz="1900" dirty="0">
                <a:latin typeface="Calibri" panose="020F0502020204030204" pitchFamily="34" charset="0"/>
                <a:ea typeface="+mj-ea"/>
                <a:cs typeface="+mj-cs"/>
              </a:rPr>
              <a:t>Sistem çağrılarına veri girişi gerekebilir (dosya adı, giriş cihazı, …). </a:t>
            </a:r>
          </a:p>
          <a:p>
            <a:pPr algn="just"/>
            <a:r>
              <a:rPr lang="tr-TR" sz="1900" dirty="0">
                <a:latin typeface="Calibri" panose="020F0502020204030204" pitchFamily="34" charset="0"/>
                <a:ea typeface="+mj-ea"/>
                <a:cs typeface="+mj-cs"/>
              </a:rPr>
              <a:t>Üç farklı yöntemle işletim sistemine parametre gönderilebilir:</a:t>
            </a:r>
          </a:p>
          <a:p>
            <a:pPr lvl="1" algn="just"/>
            <a:r>
              <a:rPr lang="tr-TR" sz="1500" dirty="0" err="1">
                <a:latin typeface="Calibri" panose="020F0502020204030204" pitchFamily="34" charset="0"/>
                <a:ea typeface="+mj-ea"/>
                <a:cs typeface="+mj-cs"/>
              </a:rPr>
              <a:t>Register’lar</a:t>
            </a:r>
            <a:r>
              <a:rPr lang="tr-TR" sz="1500" dirty="0">
                <a:latin typeface="Calibri" panose="020F0502020204030204" pitchFamily="34" charset="0"/>
                <a:ea typeface="+mj-ea"/>
                <a:cs typeface="+mj-cs"/>
              </a:rPr>
              <a:t> kullanılabilir.</a:t>
            </a:r>
          </a:p>
          <a:p>
            <a:pPr lvl="1" algn="just"/>
            <a:r>
              <a:rPr lang="tr-TR" sz="1500" dirty="0">
                <a:latin typeface="Calibri" panose="020F0502020204030204" pitchFamily="34" charset="0"/>
                <a:ea typeface="+mj-ea"/>
                <a:cs typeface="+mj-cs"/>
              </a:rPr>
              <a:t>Hafızada blok veya tablo kullanılabilir.</a:t>
            </a:r>
          </a:p>
          <a:p>
            <a:pPr lvl="1" algn="just"/>
            <a:r>
              <a:rPr lang="tr-TR" sz="1500" dirty="0" err="1">
                <a:latin typeface="Calibri" panose="020F0502020204030204" pitchFamily="34" charset="0"/>
                <a:ea typeface="+mj-ea"/>
                <a:cs typeface="+mj-cs"/>
              </a:rPr>
              <a:t>Stack</a:t>
            </a:r>
            <a:r>
              <a:rPr lang="tr-TR" sz="1500" dirty="0">
                <a:latin typeface="Calibri" panose="020F0502020204030204" pitchFamily="34" charset="0"/>
                <a:ea typeface="+mj-ea"/>
                <a:cs typeface="+mj-cs"/>
              </a:rPr>
              <a:t> kullanılabilir.</a:t>
            </a:r>
          </a:p>
          <a:p>
            <a:pPr algn="just"/>
            <a:endParaRPr lang="tr-TR" dirty="0"/>
          </a:p>
        </p:txBody>
      </p:sp>
      <p:pic>
        <p:nvPicPr>
          <p:cNvPr id="5" name="Resim 4">
            <a:extLst>
              <a:ext uri="{FF2B5EF4-FFF2-40B4-BE49-F238E27FC236}">
                <a16:creationId xmlns:a16="http://schemas.microsoft.com/office/drawing/2014/main" id="{E5259AFE-FB34-4357-8BC2-1FC6226FA9AE}"/>
              </a:ext>
            </a:extLst>
          </p:cNvPr>
          <p:cNvPicPr>
            <a:picLocks noChangeAspect="1"/>
          </p:cNvPicPr>
          <p:nvPr/>
        </p:nvPicPr>
        <p:blipFill>
          <a:blip r:embed="rId2"/>
          <a:stretch>
            <a:fillRect/>
          </a:stretch>
        </p:blipFill>
        <p:spPr>
          <a:xfrm>
            <a:off x="4572263" y="3306397"/>
            <a:ext cx="5830432" cy="3132499"/>
          </a:xfrm>
          <a:prstGeom prst="rect">
            <a:avLst/>
          </a:prstGeom>
        </p:spPr>
      </p:pic>
    </p:spTree>
    <p:extLst>
      <p:ext uri="{BB962C8B-B14F-4D97-AF65-F5344CB8AC3E}">
        <p14:creationId xmlns:p14="http://schemas.microsoft.com/office/powerpoint/2010/main" val="337123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C76328-C8B3-49CF-B6C8-4810E0654EC3}"/>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türleri</a:t>
            </a:r>
          </a:p>
        </p:txBody>
      </p:sp>
      <p:sp>
        <p:nvSpPr>
          <p:cNvPr id="3" name="İçerik Yer Tutucusu 2">
            <a:extLst>
              <a:ext uri="{FF2B5EF4-FFF2-40B4-BE49-F238E27FC236}">
                <a16:creationId xmlns:a16="http://schemas.microsoft.com/office/drawing/2014/main" id="{3FECC067-C204-4839-8915-345CB3199E1D}"/>
              </a:ext>
            </a:extLst>
          </p:cNvPr>
          <p:cNvSpPr>
            <a:spLocks noGrp="1"/>
          </p:cNvSpPr>
          <p:nvPr>
            <p:ph idx="1"/>
          </p:nvPr>
        </p:nvSpPr>
        <p:spPr/>
        <p:txBody>
          <a:bodyPr>
            <a:normAutofit/>
          </a:bodyPr>
          <a:lstStyle/>
          <a:p>
            <a:pPr marL="0" indent="0">
              <a:buNone/>
            </a:pPr>
            <a:r>
              <a:rPr lang="tr-TR" sz="1900" dirty="0">
                <a:latin typeface="Calibri" panose="020F0502020204030204" pitchFamily="34" charset="0"/>
                <a:ea typeface="+mj-ea"/>
                <a:cs typeface="+mj-cs"/>
              </a:rPr>
              <a:t>Sistem çağrıları 6 grup altında sınıflandırılabilir:</a:t>
            </a:r>
          </a:p>
          <a:p>
            <a:pPr lvl="1"/>
            <a:r>
              <a:rPr lang="tr-TR" sz="1500" dirty="0" err="1">
                <a:latin typeface="Calibri" panose="020F0502020204030204" pitchFamily="34" charset="0"/>
                <a:ea typeface="+mj-ea"/>
                <a:cs typeface="+mj-cs"/>
              </a:rPr>
              <a:t>Process</a:t>
            </a:r>
            <a:r>
              <a:rPr lang="tr-TR" sz="1500" dirty="0">
                <a:latin typeface="Calibri" panose="020F0502020204030204" pitchFamily="34" charset="0"/>
                <a:ea typeface="+mj-ea"/>
                <a:cs typeface="+mj-cs"/>
              </a:rPr>
              <a:t> </a:t>
            </a:r>
            <a:r>
              <a:rPr lang="tr-TR" sz="1500" dirty="0" err="1">
                <a:latin typeface="Calibri" panose="020F0502020204030204" pitchFamily="34" charset="0"/>
                <a:ea typeface="+mj-ea"/>
                <a:cs typeface="+mj-cs"/>
              </a:rPr>
              <a:t>control</a:t>
            </a:r>
            <a:endParaRPr lang="tr-TR" sz="1500" dirty="0">
              <a:latin typeface="Calibri" panose="020F0502020204030204" pitchFamily="34" charset="0"/>
              <a:ea typeface="+mj-ea"/>
              <a:cs typeface="+mj-cs"/>
            </a:endParaRPr>
          </a:p>
          <a:p>
            <a:pPr lvl="1"/>
            <a:r>
              <a:rPr lang="tr-TR" sz="1500" dirty="0">
                <a:latin typeface="Calibri" panose="020F0502020204030204" pitchFamily="34" charset="0"/>
                <a:ea typeface="+mj-ea"/>
                <a:cs typeface="+mj-cs"/>
              </a:rPr>
              <a:t>File </a:t>
            </a:r>
            <a:r>
              <a:rPr lang="tr-TR" sz="1500" dirty="0" err="1">
                <a:latin typeface="Calibri" panose="020F0502020204030204" pitchFamily="34" charset="0"/>
                <a:ea typeface="+mj-ea"/>
                <a:cs typeface="+mj-cs"/>
              </a:rPr>
              <a:t>management</a:t>
            </a:r>
            <a:endParaRPr lang="tr-TR" sz="1500" dirty="0">
              <a:latin typeface="Calibri" panose="020F0502020204030204" pitchFamily="34" charset="0"/>
              <a:ea typeface="+mj-ea"/>
              <a:cs typeface="+mj-cs"/>
            </a:endParaRPr>
          </a:p>
          <a:p>
            <a:pPr lvl="1"/>
            <a:r>
              <a:rPr lang="tr-TR" sz="1500" dirty="0">
                <a:latin typeface="Calibri" panose="020F0502020204030204" pitchFamily="34" charset="0"/>
                <a:ea typeface="+mj-ea"/>
                <a:cs typeface="+mj-cs"/>
              </a:rPr>
              <a:t>Device </a:t>
            </a:r>
            <a:r>
              <a:rPr lang="tr-TR" sz="1500" dirty="0" err="1">
                <a:latin typeface="Calibri" panose="020F0502020204030204" pitchFamily="34" charset="0"/>
                <a:ea typeface="+mj-ea"/>
                <a:cs typeface="+mj-cs"/>
              </a:rPr>
              <a:t>management</a:t>
            </a:r>
            <a:endParaRPr lang="tr-TR" sz="1500" dirty="0">
              <a:latin typeface="Calibri" panose="020F0502020204030204" pitchFamily="34" charset="0"/>
              <a:ea typeface="+mj-ea"/>
              <a:cs typeface="+mj-cs"/>
            </a:endParaRPr>
          </a:p>
          <a:p>
            <a:pPr lvl="1"/>
            <a:r>
              <a:rPr lang="tr-TR" sz="1500" dirty="0">
                <a:latin typeface="Calibri" panose="020F0502020204030204" pitchFamily="34" charset="0"/>
                <a:ea typeface="+mj-ea"/>
                <a:cs typeface="+mj-cs"/>
              </a:rPr>
              <a:t>Information </a:t>
            </a:r>
            <a:r>
              <a:rPr lang="tr-TR" sz="1500" dirty="0" err="1">
                <a:latin typeface="Calibri" panose="020F0502020204030204" pitchFamily="34" charset="0"/>
                <a:ea typeface="+mj-ea"/>
                <a:cs typeface="+mj-cs"/>
              </a:rPr>
              <a:t>maintenance</a:t>
            </a:r>
            <a:endParaRPr lang="tr-TR" sz="1500" dirty="0">
              <a:latin typeface="Calibri" panose="020F0502020204030204" pitchFamily="34" charset="0"/>
              <a:ea typeface="+mj-ea"/>
              <a:cs typeface="+mj-cs"/>
            </a:endParaRPr>
          </a:p>
          <a:p>
            <a:pPr lvl="1"/>
            <a:r>
              <a:rPr lang="tr-TR" sz="1500" dirty="0">
                <a:latin typeface="Calibri" panose="020F0502020204030204" pitchFamily="34" charset="0"/>
                <a:ea typeface="+mj-ea"/>
                <a:cs typeface="+mj-cs"/>
              </a:rPr>
              <a:t>Communications</a:t>
            </a:r>
          </a:p>
          <a:p>
            <a:pPr lvl="1"/>
            <a:r>
              <a:rPr lang="tr-TR" sz="1500" dirty="0" err="1">
                <a:latin typeface="Calibri" panose="020F0502020204030204" pitchFamily="34" charset="0"/>
                <a:ea typeface="+mj-ea"/>
                <a:cs typeface="+mj-cs"/>
              </a:rPr>
              <a:t>Protection</a:t>
            </a:r>
            <a:r>
              <a:rPr lang="tr-TR" sz="1500" dirty="0">
                <a:latin typeface="Calibri" panose="020F0502020204030204" pitchFamily="34" charset="0"/>
                <a:ea typeface="+mj-ea"/>
                <a:cs typeface="+mj-cs"/>
              </a:rPr>
              <a:t>  </a:t>
            </a:r>
          </a:p>
          <a:p>
            <a:r>
              <a:rPr lang="tr-TR" sz="1900" dirty="0">
                <a:latin typeface="Calibri" panose="020F0502020204030204" pitchFamily="34" charset="0"/>
                <a:ea typeface="+mj-ea"/>
                <a:cs typeface="+mj-cs"/>
              </a:rPr>
              <a:t>İşletim sistemlerinde desteklenen sistem çağrılarında farklılık olabilir, ancak gerçekleştirilen işlevler aynıdır.</a:t>
            </a:r>
          </a:p>
          <a:p>
            <a:endParaRPr lang="tr-TR" dirty="0"/>
          </a:p>
        </p:txBody>
      </p:sp>
    </p:spTree>
    <p:extLst>
      <p:ext uri="{BB962C8B-B14F-4D97-AF65-F5344CB8AC3E}">
        <p14:creationId xmlns:p14="http://schemas.microsoft.com/office/powerpoint/2010/main" val="307777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337EF4-C1DF-48EF-BACF-9DF601ACC66B}"/>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türleri</a:t>
            </a:r>
            <a:endParaRPr lang="tr-TR" dirty="0"/>
          </a:p>
        </p:txBody>
      </p:sp>
      <p:sp>
        <p:nvSpPr>
          <p:cNvPr id="3" name="İçerik Yer Tutucusu 2">
            <a:extLst>
              <a:ext uri="{FF2B5EF4-FFF2-40B4-BE49-F238E27FC236}">
                <a16:creationId xmlns:a16="http://schemas.microsoft.com/office/drawing/2014/main" id="{035164A4-9AE3-47B6-9D7B-F6FC396E578E}"/>
              </a:ext>
            </a:extLst>
          </p:cNvPr>
          <p:cNvSpPr>
            <a:spLocks noGrp="1"/>
          </p:cNvSpPr>
          <p:nvPr>
            <p:ph idx="1"/>
          </p:nvPr>
        </p:nvSpPr>
        <p:spPr/>
        <p:txBody>
          <a:bodyPr/>
          <a:lstStyle/>
          <a:p>
            <a:r>
              <a:rPr lang="tr-TR" sz="1900" dirty="0">
                <a:latin typeface="Calibri" panose="020F0502020204030204" pitchFamily="34" charset="0"/>
                <a:ea typeface="+mj-ea"/>
                <a:cs typeface="+mj-cs"/>
              </a:rPr>
              <a:t>Sistem çağrı türleri ve gerçekleştirilen işlevler aşağıda verilmiştir. </a:t>
            </a:r>
          </a:p>
          <a:p>
            <a:endParaRPr lang="tr-TR" dirty="0"/>
          </a:p>
        </p:txBody>
      </p:sp>
      <p:pic>
        <p:nvPicPr>
          <p:cNvPr id="5" name="Resim 4">
            <a:extLst>
              <a:ext uri="{FF2B5EF4-FFF2-40B4-BE49-F238E27FC236}">
                <a16:creationId xmlns:a16="http://schemas.microsoft.com/office/drawing/2014/main" id="{5043C1B1-9F7F-4FE0-A1A6-D74856D1F56C}"/>
              </a:ext>
            </a:extLst>
          </p:cNvPr>
          <p:cNvPicPr>
            <a:picLocks noChangeAspect="1"/>
          </p:cNvPicPr>
          <p:nvPr/>
        </p:nvPicPr>
        <p:blipFill>
          <a:blip r:embed="rId2"/>
          <a:stretch>
            <a:fillRect/>
          </a:stretch>
        </p:blipFill>
        <p:spPr>
          <a:xfrm>
            <a:off x="888778" y="2839579"/>
            <a:ext cx="3814661" cy="3599317"/>
          </a:xfrm>
          <a:prstGeom prst="rect">
            <a:avLst/>
          </a:prstGeom>
        </p:spPr>
      </p:pic>
      <p:pic>
        <p:nvPicPr>
          <p:cNvPr id="7" name="Resim 6">
            <a:extLst>
              <a:ext uri="{FF2B5EF4-FFF2-40B4-BE49-F238E27FC236}">
                <a16:creationId xmlns:a16="http://schemas.microsoft.com/office/drawing/2014/main" id="{11ADFC89-349C-4EB9-997F-74E0339EF8A2}"/>
              </a:ext>
            </a:extLst>
          </p:cNvPr>
          <p:cNvPicPr>
            <a:picLocks noChangeAspect="1"/>
          </p:cNvPicPr>
          <p:nvPr/>
        </p:nvPicPr>
        <p:blipFill>
          <a:blip r:embed="rId3"/>
          <a:stretch>
            <a:fillRect/>
          </a:stretch>
        </p:blipFill>
        <p:spPr>
          <a:xfrm>
            <a:off x="5984732" y="2839579"/>
            <a:ext cx="3814661" cy="3599317"/>
          </a:xfrm>
          <a:prstGeom prst="rect">
            <a:avLst/>
          </a:prstGeom>
        </p:spPr>
      </p:pic>
    </p:spTree>
    <p:extLst>
      <p:ext uri="{BB962C8B-B14F-4D97-AF65-F5344CB8AC3E}">
        <p14:creationId xmlns:p14="http://schemas.microsoft.com/office/powerpoint/2010/main" val="178650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AE4EE1-53FB-4B88-90FC-65AC637B7908}"/>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türleri</a:t>
            </a:r>
            <a:endParaRPr lang="tr-TR" dirty="0"/>
          </a:p>
        </p:txBody>
      </p:sp>
      <p:sp>
        <p:nvSpPr>
          <p:cNvPr id="3" name="İçerik Yer Tutucusu 2">
            <a:extLst>
              <a:ext uri="{FF2B5EF4-FFF2-40B4-BE49-F238E27FC236}">
                <a16:creationId xmlns:a16="http://schemas.microsoft.com/office/drawing/2014/main" id="{022B717E-1214-4FC0-A173-9F08CF24C75A}"/>
              </a:ext>
            </a:extLst>
          </p:cNvPr>
          <p:cNvSpPr>
            <a:spLocks noGrp="1"/>
          </p:cNvSpPr>
          <p:nvPr>
            <p:ph idx="1"/>
          </p:nvPr>
        </p:nvSpPr>
        <p:spPr/>
        <p:txBody>
          <a:bodyPr/>
          <a:lstStyle/>
          <a:p>
            <a:pPr marL="0" indent="0">
              <a:buNone/>
            </a:pPr>
            <a:r>
              <a:rPr lang="tr-TR" sz="1900" dirty="0" err="1">
                <a:latin typeface="Calibri" panose="020F0502020204030204" pitchFamily="34" charset="0"/>
                <a:ea typeface="+mj-ea"/>
                <a:cs typeface="+mj-cs"/>
              </a:rPr>
              <a:t>Process</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control</a:t>
            </a:r>
            <a:endParaRPr lang="tr-TR" sz="1900" dirty="0">
              <a:latin typeface="Calibri" panose="020F0502020204030204" pitchFamily="34" charset="0"/>
              <a:ea typeface="+mj-ea"/>
              <a:cs typeface="+mj-cs"/>
            </a:endParaRPr>
          </a:p>
          <a:p>
            <a:pPr algn="just"/>
            <a:r>
              <a:rPr lang="tr-TR" sz="1900" dirty="0">
                <a:latin typeface="Calibri" panose="020F0502020204030204" pitchFamily="34" charset="0"/>
                <a:ea typeface="+mj-ea"/>
                <a:cs typeface="+mj-cs"/>
              </a:rPr>
              <a:t>Bir program çalışmasını normal bir şekilde (</a:t>
            </a:r>
            <a:r>
              <a:rPr lang="tr-TR" sz="1900" dirty="0" err="1">
                <a:latin typeface="Calibri" panose="020F0502020204030204" pitchFamily="34" charset="0"/>
                <a:ea typeface="+mj-ea"/>
                <a:cs typeface="+mj-cs"/>
              </a:rPr>
              <a:t>end</a:t>
            </a:r>
            <a:r>
              <a:rPr lang="tr-TR" sz="1900" dirty="0">
                <a:latin typeface="Calibri" panose="020F0502020204030204" pitchFamily="34" charset="0"/>
                <a:ea typeface="+mj-ea"/>
                <a:cs typeface="+mj-cs"/>
              </a:rPr>
              <a:t>()) veya beklenmeyen şekilde (</a:t>
            </a:r>
            <a:r>
              <a:rPr lang="tr-TR" sz="1900" dirty="0" err="1">
                <a:latin typeface="Calibri" panose="020F0502020204030204" pitchFamily="34" charset="0"/>
                <a:ea typeface="+mj-ea"/>
                <a:cs typeface="+mj-cs"/>
              </a:rPr>
              <a:t>abort</a:t>
            </a:r>
            <a:r>
              <a:rPr lang="tr-TR" sz="1900" dirty="0">
                <a:latin typeface="Calibri" panose="020F0502020204030204" pitchFamily="34" charset="0"/>
                <a:ea typeface="+mj-ea"/>
                <a:cs typeface="+mj-cs"/>
              </a:rPr>
              <a:t>()) bitirebilir.</a:t>
            </a:r>
          </a:p>
          <a:p>
            <a:pPr algn="just"/>
            <a:r>
              <a:rPr lang="tr-TR" sz="1900" dirty="0">
                <a:latin typeface="Calibri" panose="020F0502020204030204" pitchFamily="34" charset="0"/>
                <a:ea typeface="+mj-ea"/>
                <a:cs typeface="+mj-cs"/>
              </a:rPr>
              <a:t>Eğer bir sistem çağrısı programın çalışmasını sonlandırırsa, bir hata mesajı üretilir ve hafızanın dökümü diske kaydedilir. </a:t>
            </a:r>
          </a:p>
          <a:p>
            <a:pPr algn="just"/>
            <a:r>
              <a:rPr lang="tr-TR" sz="1900" dirty="0">
                <a:latin typeface="Calibri" panose="020F0502020204030204" pitchFamily="34" charset="0"/>
                <a:ea typeface="+mj-ea"/>
                <a:cs typeface="+mj-cs"/>
              </a:rPr>
              <a:t>Hafıza dökümü </a:t>
            </a:r>
            <a:r>
              <a:rPr lang="tr-TR" sz="1900" dirty="0" err="1">
                <a:latin typeface="Calibri" panose="020F0502020204030204" pitchFamily="34" charset="0"/>
                <a:ea typeface="+mj-ea"/>
                <a:cs typeface="+mj-cs"/>
              </a:rPr>
              <a:t>debugger</a:t>
            </a:r>
            <a:r>
              <a:rPr lang="tr-TR" sz="1900" dirty="0">
                <a:latin typeface="Calibri" panose="020F0502020204030204" pitchFamily="34" charset="0"/>
                <a:ea typeface="+mj-ea"/>
                <a:cs typeface="+mj-cs"/>
              </a:rPr>
              <a:t> programı tarafından incelenir ve hataya neden olan </a:t>
            </a:r>
            <a:r>
              <a:rPr lang="tr-TR" sz="1900" dirty="0" err="1">
                <a:latin typeface="Calibri" panose="020F0502020204030204" pitchFamily="34" charset="0"/>
                <a:ea typeface="+mj-ea"/>
                <a:cs typeface="+mj-cs"/>
              </a:rPr>
              <a:t>bug</a:t>
            </a:r>
            <a:r>
              <a:rPr lang="tr-TR" sz="1900" dirty="0">
                <a:latin typeface="Calibri" panose="020F0502020204030204" pitchFamily="34" charset="0"/>
                <a:ea typeface="+mj-ea"/>
                <a:cs typeface="+mj-cs"/>
              </a:rPr>
              <a:t> düzeltilir.</a:t>
            </a:r>
          </a:p>
          <a:p>
            <a:pPr algn="just"/>
            <a:r>
              <a:rPr lang="tr-TR" sz="1900" dirty="0">
                <a:latin typeface="Calibri" panose="020F0502020204030204" pitchFamily="34" charset="0"/>
                <a:ea typeface="+mj-ea"/>
                <a:cs typeface="+mj-cs"/>
              </a:rPr>
              <a:t>Bir programın çalıştırılması için </a:t>
            </a:r>
            <a:r>
              <a:rPr lang="tr-TR" sz="1900" dirty="0" err="1">
                <a:latin typeface="Calibri" panose="020F0502020204030204" pitchFamily="34" charset="0"/>
                <a:ea typeface="+mj-ea"/>
                <a:cs typeface="+mj-cs"/>
              </a:rPr>
              <a:t>load</a:t>
            </a:r>
            <a:r>
              <a:rPr lang="tr-TR" sz="1900" dirty="0">
                <a:latin typeface="Calibri" panose="020F0502020204030204" pitchFamily="34" charset="0"/>
                <a:ea typeface="+mj-ea"/>
                <a:cs typeface="+mj-cs"/>
              </a:rPr>
              <a:t>() ve  </a:t>
            </a:r>
            <a:r>
              <a:rPr lang="tr-TR" sz="1900" dirty="0" err="1">
                <a:latin typeface="Calibri" panose="020F0502020204030204" pitchFamily="34" charset="0"/>
                <a:ea typeface="+mj-ea"/>
                <a:cs typeface="+mj-cs"/>
              </a:rPr>
              <a:t>execute</a:t>
            </a:r>
            <a:r>
              <a:rPr lang="tr-TR" sz="1900" dirty="0">
                <a:latin typeface="Calibri" panose="020F0502020204030204" pitchFamily="34" charset="0"/>
                <a:ea typeface="+mj-ea"/>
                <a:cs typeface="+mj-cs"/>
              </a:rPr>
              <a:t>() işlemleri yapılır.</a:t>
            </a:r>
          </a:p>
          <a:p>
            <a:endParaRPr lang="tr-TR" dirty="0"/>
          </a:p>
        </p:txBody>
      </p:sp>
    </p:spTree>
    <p:extLst>
      <p:ext uri="{BB962C8B-B14F-4D97-AF65-F5344CB8AC3E}">
        <p14:creationId xmlns:p14="http://schemas.microsoft.com/office/powerpoint/2010/main" val="216058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BD654-4BBF-4C4B-8CAD-D433DAD7434A}"/>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türleri</a:t>
            </a:r>
            <a:endParaRPr lang="tr-TR" dirty="0"/>
          </a:p>
        </p:txBody>
      </p:sp>
      <p:sp>
        <p:nvSpPr>
          <p:cNvPr id="3" name="İçerik Yer Tutucusu 2">
            <a:extLst>
              <a:ext uri="{FF2B5EF4-FFF2-40B4-BE49-F238E27FC236}">
                <a16:creationId xmlns:a16="http://schemas.microsoft.com/office/drawing/2014/main" id="{C1BCC676-3ED3-4975-BB3B-64FAFB768EC7}"/>
              </a:ext>
            </a:extLst>
          </p:cNvPr>
          <p:cNvSpPr>
            <a:spLocks noGrp="1"/>
          </p:cNvSpPr>
          <p:nvPr>
            <p:ph idx="1"/>
          </p:nvPr>
        </p:nvSpPr>
        <p:spPr/>
        <p:txBody>
          <a:bodyPr/>
          <a:lstStyle/>
          <a:p>
            <a:pPr marL="0" indent="0">
              <a:buNone/>
            </a:pPr>
            <a:r>
              <a:rPr lang="tr-TR" sz="1900" dirty="0" err="1">
                <a:latin typeface="Calibri" panose="020F0502020204030204" pitchFamily="34" charset="0"/>
                <a:ea typeface="+mj-ea"/>
                <a:cs typeface="+mj-cs"/>
              </a:rPr>
              <a:t>Process</a:t>
            </a:r>
            <a:r>
              <a:rPr lang="tr-TR" sz="1800" b="0" i="1" u="none" strike="noStrike" baseline="0" dirty="0">
                <a:solidFill>
                  <a:srgbClr val="000000"/>
                </a:solidFill>
                <a:latin typeface="Calibri" panose="020F0502020204030204" pitchFamily="34" charset="0"/>
              </a:rPr>
              <a:t> </a:t>
            </a:r>
            <a:r>
              <a:rPr lang="tr-TR" sz="1900" dirty="0" err="1">
                <a:latin typeface="Calibri" panose="020F0502020204030204" pitchFamily="34" charset="0"/>
                <a:ea typeface="+mj-ea"/>
                <a:cs typeface="+mj-cs"/>
              </a:rPr>
              <a:t>control</a:t>
            </a:r>
            <a:endParaRPr lang="tr-TR" sz="1900" dirty="0">
              <a:latin typeface="Calibri" panose="020F0502020204030204" pitchFamily="34" charset="0"/>
              <a:ea typeface="+mj-ea"/>
              <a:cs typeface="+mj-cs"/>
            </a:endParaRPr>
          </a:p>
          <a:p>
            <a:r>
              <a:rPr lang="tr-TR" sz="1900" dirty="0">
                <a:latin typeface="Calibri" panose="020F0502020204030204" pitchFamily="34" charset="0"/>
                <a:ea typeface="+mj-ea"/>
                <a:cs typeface="+mj-cs"/>
              </a:rPr>
              <a:t>Windows ve UNIX için örnek sistem çağrıları tabloda verilmiştir.</a:t>
            </a:r>
          </a:p>
          <a:p>
            <a:endParaRPr lang="tr-TR" dirty="0"/>
          </a:p>
        </p:txBody>
      </p:sp>
      <p:pic>
        <p:nvPicPr>
          <p:cNvPr id="5" name="Resim 4">
            <a:extLst>
              <a:ext uri="{FF2B5EF4-FFF2-40B4-BE49-F238E27FC236}">
                <a16:creationId xmlns:a16="http://schemas.microsoft.com/office/drawing/2014/main" id="{F52353F7-5924-42EB-8205-B7DA09967668}"/>
              </a:ext>
            </a:extLst>
          </p:cNvPr>
          <p:cNvPicPr>
            <a:picLocks noChangeAspect="1"/>
          </p:cNvPicPr>
          <p:nvPr/>
        </p:nvPicPr>
        <p:blipFill>
          <a:blip r:embed="rId2"/>
          <a:stretch>
            <a:fillRect/>
          </a:stretch>
        </p:blipFill>
        <p:spPr>
          <a:xfrm>
            <a:off x="7433804" y="2452968"/>
            <a:ext cx="4200994" cy="3893162"/>
          </a:xfrm>
          <a:prstGeom prst="rect">
            <a:avLst/>
          </a:prstGeom>
        </p:spPr>
      </p:pic>
    </p:spTree>
    <p:extLst>
      <p:ext uri="{BB962C8B-B14F-4D97-AF65-F5344CB8AC3E}">
        <p14:creationId xmlns:p14="http://schemas.microsoft.com/office/powerpoint/2010/main" val="82489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7683-7DDE-4A13-B811-6916536559EA}"/>
              </a:ext>
            </a:extLst>
          </p:cNvPr>
          <p:cNvSpPr>
            <a:spLocks noGrp="1"/>
          </p:cNvSpPr>
          <p:nvPr>
            <p:ph type="title"/>
          </p:nvPr>
        </p:nvSpPr>
        <p:spPr/>
        <p:txBody>
          <a:bodyPr/>
          <a:lstStyle/>
          <a:p>
            <a:r>
              <a:rPr lang="tr-TR" dirty="0">
                <a:latin typeface="Calibri" panose="020F0502020204030204" pitchFamily="34" charset="0"/>
              </a:rPr>
              <a:t>Sistem</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çağrı</a:t>
            </a:r>
            <a:r>
              <a:rPr lang="tr-TR" sz="1800" b="0" i="0" u="none" strike="noStrike" baseline="0" dirty="0">
                <a:solidFill>
                  <a:srgbClr val="000000"/>
                </a:solidFill>
                <a:latin typeface="Calibri" panose="020F0502020204030204" pitchFamily="34" charset="0"/>
              </a:rPr>
              <a:t> </a:t>
            </a:r>
            <a:r>
              <a:rPr lang="tr-TR" dirty="0">
                <a:latin typeface="Calibri" panose="020F0502020204030204" pitchFamily="34" charset="0"/>
              </a:rPr>
              <a:t>türleri</a:t>
            </a:r>
            <a:endParaRPr lang="tr-TR" dirty="0"/>
          </a:p>
        </p:txBody>
      </p:sp>
      <p:sp>
        <p:nvSpPr>
          <p:cNvPr id="3" name="İçerik Yer Tutucusu 2">
            <a:extLst>
              <a:ext uri="{FF2B5EF4-FFF2-40B4-BE49-F238E27FC236}">
                <a16:creationId xmlns:a16="http://schemas.microsoft.com/office/drawing/2014/main" id="{7014CAAE-4716-41AD-8E55-97F7964FF9D1}"/>
              </a:ext>
            </a:extLst>
          </p:cNvPr>
          <p:cNvSpPr>
            <a:spLocks noGrp="1"/>
          </p:cNvSpPr>
          <p:nvPr>
            <p:ph idx="1"/>
          </p:nvPr>
        </p:nvSpPr>
        <p:spPr/>
        <p:txBody>
          <a:bodyPr/>
          <a:lstStyle/>
          <a:p>
            <a:pPr marL="0" indent="0">
              <a:buNone/>
            </a:pPr>
            <a:r>
              <a:rPr lang="tr-TR" sz="1900" dirty="0" err="1">
                <a:latin typeface="Calibri" panose="020F0502020204030204" pitchFamily="34" charset="0"/>
                <a:ea typeface="+mj-ea"/>
                <a:cs typeface="+mj-cs"/>
              </a:rPr>
              <a:t>Process</a:t>
            </a:r>
            <a:r>
              <a:rPr lang="tr-TR" sz="1900" dirty="0">
                <a:latin typeface="Calibri" panose="020F0502020204030204" pitchFamily="34" charset="0"/>
                <a:ea typeface="+mj-ea"/>
                <a:cs typeface="+mj-cs"/>
              </a:rPr>
              <a:t> </a:t>
            </a:r>
            <a:r>
              <a:rPr lang="tr-TR" sz="1900" dirty="0" err="1">
                <a:latin typeface="Calibri" panose="020F0502020204030204" pitchFamily="34" charset="0"/>
                <a:ea typeface="+mj-ea"/>
                <a:cs typeface="+mj-cs"/>
              </a:rPr>
              <a:t>control</a:t>
            </a:r>
            <a:endParaRPr lang="tr-TR" sz="1900" dirty="0">
              <a:latin typeface="Calibri" panose="020F0502020204030204" pitchFamily="34" charset="0"/>
              <a:ea typeface="+mj-ea"/>
              <a:cs typeface="+mj-cs"/>
            </a:endParaRPr>
          </a:p>
          <a:p>
            <a:r>
              <a:rPr lang="tr-TR" sz="1900" dirty="0">
                <a:latin typeface="Calibri" panose="020F0502020204030204" pitchFamily="34" charset="0"/>
                <a:ea typeface="+mj-ea"/>
                <a:cs typeface="+mj-cs"/>
              </a:rPr>
              <a:t>Bir C programının </a:t>
            </a:r>
            <a:r>
              <a:rPr lang="tr-TR" sz="1900" dirty="0" err="1">
                <a:latin typeface="Calibri" panose="020F0502020204030204" pitchFamily="34" charset="0"/>
                <a:ea typeface="+mj-ea"/>
                <a:cs typeface="+mj-cs"/>
              </a:rPr>
              <a:t>printf</a:t>
            </a:r>
            <a:r>
              <a:rPr lang="tr-TR" sz="1900" dirty="0">
                <a:latin typeface="Calibri" panose="020F0502020204030204" pitchFamily="34" charset="0"/>
                <a:ea typeface="+mj-ea"/>
                <a:cs typeface="+mj-cs"/>
              </a:rPr>
              <a:t>() deyimini standart C kütüphanesi ile çalıştırması için sistem çağrısını kullanması gereklidir.</a:t>
            </a:r>
          </a:p>
          <a:p>
            <a:endParaRPr lang="tr-TR" dirty="0"/>
          </a:p>
        </p:txBody>
      </p:sp>
      <p:pic>
        <p:nvPicPr>
          <p:cNvPr id="5" name="Resim 4">
            <a:extLst>
              <a:ext uri="{FF2B5EF4-FFF2-40B4-BE49-F238E27FC236}">
                <a16:creationId xmlns:a16="http://schemas.microsoft.com/office/drawing/2014/main" id="{8429E6E3-8760-4CBF-969F-48884F91986C}"/>
              </a:ext>
            </a:extLst>
          </p:cNvPr>
          <p:cNvPicPr>
            <a:picLocks noChangeAspect="1"/>
          </p:cNvPicPr>
          <p:nvPr/>
        </p:nvPicPr>
        <p:blipFill>
          <a:blip r:embed="rId2"/>
          <a:stretch>
            <a:fillRect/>
          </a:stretch>
        </p:blipFill>
        <p:spPr>
          <a:xfrm>
            <a:off x="4021782" y="3086918"/>
            <a:ext cx="3850009" cy="3599317"/>
          </a:xfrm>
          <a:prstGeom prst="rect">
            <a:avLst/>
          </a:prstGeom>
        </p:spPr>
      </p:pic>
    </p:spTree>
    <p:extLst>
      <p:ext uri="{BB962C8B-B14F-4D97-AF65-F5344CB8AC3E}">
        <p14:creationId xmlns:p14="http://schemas.microsoft.com/office/powerpoint/2010/main" val="8605610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3829</TotalTime>
  <Words>1862</Words>
  <Application>Microsoft Office PowerPoint</Application>
  <PresentationFormat>Geniş ekran</PresentationFormat>
  <Paragraphs>204</Paragraphs>
  <Slides>38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38</vt:i4>
      </vt:variant>
    </vt:vector>
  </HeadingPairs>
  <TitlesOfParts>
    <vt:vector size="42" baseType="lpstr">
      <vt:lpstr>Arial</vt:lpstr>
      <vt:lpstr>Calibri</vt:lpstr>
      <vt:lpstr>Trebuchet MS</vt:lpstr>
      <vt:lpstr>Berlin</vt:lpstr>
      <vt:lpstr>Bilgisayar İşletim Sistemleri </vt:lpstr>
      <vt:lpstr>Sistem çağrıları</vt:lpstr>
      <vt:lpstr>Sistem çağrıları</vt:lpstr>
      <vt:lpstr>Sistem çağrıları</vt:lpstr>
      <vt:lpstr>Sistem çağrı türleri</vt:lpstr>
      <vt:lpstr>Sistem çağrı türleri</vt:lpstr>
      <vt:lpstr>Sistem çağrı türleri</vt:lpstr>
      <vt:lpstr>Sistem çağrı türleri</vt:lpstr>
      <vt:lpstr>Sistem çağrı türleri</vt:lpstr>
      <vt:lpstr>Sistem çağrı türleri</vt:lpstr>
      <vt:lpstr>Sistem çağrı türleri</vt:lpstr>
      <vt:lpstr>Sistem çağrı türleri</vt:lpstr>
      <vt:lpstr>Sistem çağrı türleri</vt:lpstr>
      <vt:lpstr>Sistem çağrı türleri</vt:lpstr>
      <vt:lpstr>Sistem çağrı türleri</vt:lpstr>
      <vt:lpstr>Sistem çağrı türleri</vt:lpstr>
      <vt:lpstr>Sistem çağrı türleri</vt:lpstr>
      <vt:lpstr>Sistem programları (system utilities)</vt:lpstr>
      <vt:lpstr>Sistem programları</vt:lpstr>
      <vt:lpstr>Sistem programları</vt:lpstr>
      <vt:lpstr>Sistem programları</vt:lpstr>
      <vt:lpstr>Sistem programları</vt:lpstr>
      <vt:lpstr>İşletim sistemi tasarımı ve gerçekleştirimi</vt:lpstr>
      <vt:lpstr>İşletim sistemi tasarımı ve gerçekleştirimi</vt:lpstr>
      <vt:lpstr>İşletim sistemi tasarımı ve gerçekleştirimi</vt:lpstr>
      <vt:lpstr>İşletim sistemi tasarımı ve gerçekleştirimi</vt:lpstr>
      <vt:lpstr>İşletim sistemi tasarımı ve gerçekleştirimi</vt:lpstr>
      <vt:lpstr>Çekirdek (Kernel)</vt:lpstr>
      <vt:lpstr>İşletim sistemi yapısı (Mimarileri)</vt:lpstr>
      <vt:lpstr>İşletim sistemi yapısı (Mimarileri)</vt:lpstr>
      <vt:lpstr>İşletim sistemi yapısı (Mimarileri)</vt:lpstr>
      <vt:lpstr>İşletim sistemi yapısı</vt:lpstr>
      <vt:lpstr>İşletim sistemi yapısı (Mimarileri)</vt:lpstr>
      <vt:lpstr>İşletim sistemi yapısı (Mimarileri)</vt:lpstr>
      <vt:lpstr>İşletim sistemi yapısı (Mimarileri)</vt:lpstr>
      <vt:lpstr>İşletim sistemi yapısı (Mimarileri)</vt:lpstr>
      <vt:lpstr>İşletim sistemi yapısı (Mimarileri)</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Metin Bilgin</cp:lastModifiedBy>
  <cp:revision>82</cp:revision>
  <dcterms:created xsi:type="dcterms:W3CDTF">2020-09-30T21:00:45Z</dcterms:created>
  <dcterms:modified xsi:type="dcterms:W3CDTF">2023-03-07T08:41:53Z</dcterms:modified>
</cp:coreProperties>
</file>