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423" r:id="rId3"/>
    <p:sldId id="424" r:id="rId4"/>
    <p:sldId id="366" r:id="rId5"/>
    <p:sldId id="417" r:id="rId6"/>
    <p:sldId id="367" r:id="rId7"/>
    <p:sldId id="368" r:id="rId8"/>
    <p:sldId id="369" r:id="rId9"/>
    <p:sldId id="370" r:id="rId10"/>
    <p:sldId id="371" r:id="rId11"/>
    <p:sldId id="411" r:id="rId12"/>
    <p:sldId id="412" r:id="rId13"/>
    <p:sldId id="413" r:id="rId14"/>
    <p:sldId id="414" r:id="rId15"/>
    <p:sldId id="415" r:id="rId16"/>
    <p:sldId id="416" r:id="rId17"/>
    <p:sldId id="418" r:id="rId18"/>
    <p:sldId id="419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420" r:id="rId27"/>
    <p:sldId id="421" r:id="rId28"/>
    <p:sldId id="422" r:id="rId29"/>
    <p:sldId id="379" r:id="rId30"/>
    <p:sldId id="380" r:id="rId31"/>
    <p:sldId id="381" r:id="rId32"/>
    <p:sldId id="382" r:id="rId33"/>
    <p:sldId id="383" r:id="rId34"/>
    <p:sldId id="384" r:id="rId35"/>
    <p:sldId id="386" r:id="rId36"/>
    <p:sldId id="387" r:id="rId37"/>
    <p:sldId id="258" r:id="rId3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7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4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18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29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8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14.03.2023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80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14.03.2023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67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87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7704912-B115-433C-8876-C7DEF4A8EAB4}" type="datetimeFigureOut">
              <a:rPr lang="tr-TR" smtClean="0"/>
              <a:t>14.03.2023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4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72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2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14.03.2023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07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14.03.2023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79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14.03.2023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24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35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14.03.2023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7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4912-B115-433C-8876-C7DEF4A8EAB4}" type="datetimeFigureOut">
              <a:rPr lang="tr-TR" smtClean="0"/>
              <a:t>14.03.2023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804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-368092" y="2839727"/>
            <a:ext cx="9192548" cy="1373070"/>
          </a:xfrm>
        </p:spPr>
        <p:txBody>
          <a:bodyPr/>
          <a:lstStyle/>
          <a:p>
            <a:r>
              <a:rPr lang="tr-TR" dirty="0"/>
              <a:t>Bilgisayar İşletim Sistemleri	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4.Hafta</a:t>
            </a:r>
          </a:p>
        </p:txBody>
      </p:sp>
    </p:spTree>
    <p:extLst>
      <p:ext uri="{BB962C8B-B14F-4D97-AF65-F5344CB8AC3E}">
        <p14:creationId xmlns:p14="http://schemas.microsoft.com/office/powerpoint/2010/main" val="133204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7C660C-7A2C-4E61-9C09-D3348D68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İşletim sistemi yapısı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0761D4-EE45-4276-B697-03CEC7CB7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Android</a:t>
            </a:r>
            <a:endParaRPr lang="tr-T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En alt katmanda, Linux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çalışır. Hafıza yönetimi,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yönetimi, cihaz sürücüleri ve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power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işlemleri için kullanılır.</a:t>
            </a:r>
          </a:p>
          <a:p>
            <a:pPr algn="just"/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Android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Java programlama diliyle uygulama geliştirilmesi için gerekli kütüphaneleri sağlar.</a:t>
            </a:r>
          </a:p>
          <a:p>
            <a:pPr algn="just"/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Dalvik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executable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dosyalarını çalıştırır</a:t>
            </a:r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. Sınırlı bellek ve işlemci özelliklerine göre mobil cihazlar için optimize edilmiştir. </a:t>
            </a:r>
            <a:r>
              <a:rPr lang="tr-TR" sz="2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Android</a:t>
            </a:r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için tasarlanmıştır.</a:t>
            </a:r>
            <a:endParaRPr lang="tr-T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Kütüphaneler 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ise farklı uygulamaların geliştirilmesi için gerekli olabilecek bileşenleri bulundurur.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Web browser için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webkit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veritabanı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işlemleri için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SQLite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200" dirty="0">
                <a:latin typeface="Calibri" panose="020F0502020204030204" pitchFamily="34" charset="0"/>
                <a:cs typeface="Calibri" panose="020F0502020204030204" pitchFamily="34" charset="0"/>
              </a:rPr>
              <a:t>multimedia ve oyunlar için media framework ve openGL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, standart C kütüphanesine benzeyen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libc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, ekran erişimlerinin yönetimi için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surface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manager</a:t>
            </a:r>
            <a:endParaRPr lang="tr-T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216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041152-685D-4F73-B9A0-EEB3D713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MONOLİTİK ÇEKİRDEK ÖRNEKLERİ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172832A-1668-4473-A350-4A9B1CC08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00" y="2074380"/>
            <a:ext cx="77438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5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F5F32E-1709-4554-AF57-89C80413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MİKRO ÇEKİRDEK ÖRNEKLERİ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535F05-85CF-4781-A036-5D0D91DEA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ECEB26A-7A22-4511-A894-66DB3F08C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438" y="2167559"/>
            <a:ext cx="76676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7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33DF2C-7336-471D-A035-F226C9A3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HİBRİT ÇEKİRDEK ÖRNEKLERİ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A42730-EA25-43EB-8887-5BD61AF38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D7F6946-62F9-4177-AFA1-836EF25A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43" y="2124222"/>
            <a:ext cx="7858125" cy="45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2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EF4E61-A82D-4C67-9E12-5B064326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Kısaca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359ABD-EF80-4AAD-9A9F-C22B96B78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 err="1"/>
              <a:t>Monolitik</a:t>
            </a:r>
            <a:r>
              <a:rPr lang="tr-TR" dirty="0"/>
              <a:t> </a:t>
            </a:r>
            <a:r>
              <a:rPr lang="tr-TR" dirty="0" err="1"/>
              <a:t>kernel</a:t>
            </a:r>
            <a:r>
              <a:rPr lang="tr-TR" dirty="0"/>
              <a:t>, bir bütün olarak yazılır. Sürücüler, çeşitli önemli mekanizmalar ve alt düzeyde gerekebilecek her şey </a:t>
            </a:r>
            <a:r>
              <a:rPr lang="tr-TR" dirty="0" err="1"/>
              <a:t>kernel</a:t>
            </a:r>
            <a:r>
              <a:rPr lang="tr-TR" dirty="0"/>
              <a:t> içindedir. </a:t>
            </a:r>
          </a:p>
          <a:p>
            <a:pPr algn="just"/>
            <a:r>
              <a:rPr lang="tr-TR" dirty="0"/>
              <a:t>Avantajı, farklı modüller arasında mesaj trafiği olmayacağı için hızlı olmasıdır. </a:t>
            </a:r>
          </a:p>
          <a:p>
            <a:pPr algn="just"/>
            <a:r>
              <a:rPr lang="tr-TR" dirty="0"/>
              <a:t>Dezavantajı ise; </a:t>
            </a:r>
          </a:p>
          <a:p>
            <a:pPr lvl="1" algn="just"/>
            <a:r>
              <a:rPr lang="tr-TR" dirty="0"/>
              <a:t> Yazılan kodun fazlalığı yüzünden, </a:t>
            </a:r>
            <a:r>
              <a:rPr lang="tr-TR" dirty="0" err="1" smtClean="0"/>
              <a:t>kernel</a:t>
            </a:r>
            <a:r>
              <a:rPr lang="tr-TR" dirty="0" smtClean="0"/>
              <a:t> </a:t>
            </a:r>
            <a:r>
              <a:rPr lang="tr-TR" dirty="0"/>
              <a:t>giderek </a:t>
            </a:r>
            <a:r>
              <a:rPr lang="tr-TR" dirty="0" smtClean="0"/>
              <a:t>karmaşıklaşır.</a:t>
            </a:r>
            <a:endParaRPr lang="tr-TR" dirty="0"/>
          </a:p>
          <a:p>
            <a:pPr lvl="1" algn="just"/>
            <a:r>
              <a:rPr lang="tr-TR" dirty="0"/>
              <a:t> Üstelik </a:t>
            </a:r>
            <a:r>
              <a:rPr lang="tr-TR" dirty="0" err="1"/>
              <a:t>kernel</a:t>
            </a:r>
            <a:r>
              <a:rPr lang="tr-TR" dirty="0"/>
              <a:t> de yapacağımız her değişiklikte, bütün </a:t>
            </a:r>
            <a:r>
              <a:rPr lang="tr-TR" dirty="0" err="1"/>
              <a:t>kerneli</a:t>
            </a:r>
            <a:r>
              <a:rPr lang="tr-TR" dirty="0"/>
              <a:t> yeniden derlememiz gerekir. </a:t>
            </a:r>
          </a:p>
          <a:p>
            <a:pPr lvl="1" algn="just"/>
            <a:r>
              <a:rPr lang="tr-TR" dirty="0"/>
              <a:t>Yüksek hafıza ihtiyacı vardır. </a:t>
            </a:r>
          </a:p>
          <a:p>
            <a:pPr lvl="1" algn="just"/>
            <a:r>
              <a:rPr lang="tr-TR" dirty="0"/>
              <a:t>Herhangi bir alt sistemdeki sorun tüm sistemi etkileyebilir.</a:t>
            </a:r>
          </a:p>
        </p:txBody>
      </p:sp>
    </p:spTree>
    <p:extLst>
      <p:ext uri="{BB962C8B-B14F-4D97-AF65-F5344CB8AC3E}">
        <p14:creationId xmlns:p14="http://schemas.microsoft.com/office/powerpoint/2010/main" val="1646604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4FDD4E-002E-4867-A985-62D8DE56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Kısaca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1E1B58-8625-4BB1-B69E-41187E50E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tr-TR" dirty="0" err="1"/>
              <a:t>Mikrokernel</a:t>
            </a:r>
            <a:endParaRPr lang="tr-TR" dirty="0"/>
          </a:p>
          <a:p>
            <a:pPr algn="just"/>
            <a:r>
              <a:rPr lang="tr-TR" dirty="0" err="1"/>
              <a:t>Monolitik</a:t>
            </a:r>
            <a:r>
              <a:rPr lang="tr-TR" dirty="0"/>
              <a:t> </a:t>
            </a:r>
            <a:r>
              <a:rPr lang="tr-TR" dirty="0" err="1"/>
              <a:t>kernele</a:t>
            </a:r>
            <a:r>
              <a:rPr lang="tr-TR" dirty="0"/>
              <a:t> göre daha ufak, sade ve basittir. </a:t>
            </a:r>
            <a:r>
              <a:rPr lang="tr-TR" dirty="0" err="1"/>
              <a:t>Mikrokerneli</a:t>
            </a:r>
            <a:r>
              <a:rPr lang="tr-TR" dirty="0"/>
              <a:t> genişletmek kolaydır. </a:t>
            </a:r>
          </a:p>
          <a:p>
            <a:pPr algn="just"/>
            <a:r>
              <a:rPr lang="tr-TR" dirty="0"/>
              <a:t>Çekirdek sadece birimler arası iletişim ve </a:t>
            </a:r>
            <a:r>
              <a:rPr lang="tr-TR" dirty="0" smtClean="0"/>
              <a:t>süreçleri</a:t>
            </a:r>
            <a:r>
              <a:rPr lang="en-US" dirty="0" smtClean="0"/>
              <a:t> (</a:t>
            </a:r>
            <a:r>
              <a:rPr lang="en-US" dirty="0" err="1" smtClean="0"/>
              <a:t>prosesle</a:t>
            </a:r>
            <a:r>
              <a:rPr lang="en-US" dirty="0" smtClean="0"/>
              <a:t>)</a:t>
            </a:r>
            <a:r>
              <a:rPr lang="tr-TR" dirty="0" smtClean="0"/>
              <a:t> </a:t>
            </a:r>
            <a:r>
              <a:rPr lang="tr-TR" dirty="0"/>
              <a:t>sıralama işlerini yapar. </a:t>
            </a:r>
          </a:p>
          <a:p>
            <a:pPr algn="just"/>
            <a:r>
              <a:rPr lang="tr-TR" dirty="0"/>
              <a:t>Bellek yönetimi, kayıt ortamı yönetimi, sürücüler ve ağ ile ilgili çok sayıda süreç birbirleriyle iletişim kurarak haberleşir. Bu sayede; bir parçadaki hata diğer parçaları etkilemez. Daha güvenilirdir. (Daha az kod çekirdek </a:t>
            </a:r>
            <a:r>
              <a:rPr lang="tr-TR" dirty="0" err="1"/>
              <a:t>modunda</a:t>
            </a:r>
            <a:r>
              <a:rPr lang="tr-TR" dirty="0"/>
              <a:t> çalışmaktadır.) </a:t>
            </a:r>
          </a:p>
          <a:p>
            <a:pPr algn="just"/>
            <a:r>
              <a:rPr lang="tr-TR" dirty="0"/>
              <a:t>Yeni sürücü veya bileşenler yüklenince yeniden derleme gerektirmez.</a:t>
            </a:r>
          </a:p>
          <a:p>
            <a:pPr algn="just"/>
            <a:r>
              <a:rPr lang="tr-TR" dirty="0"/>
              <a:t>Hafıza ihtiyacı düşüktür. </a:t>
            </a:r>
          </a:p>
          <a:p>
            <a:pPr algn="just"/>
            <a:r>
              <a:rPr lang="tr-TR" dirty="0"/>
              <a:t>Sistemin çalışması için modüller arasında yoğun bir mesaj trafiği yaşanır.</a:t>
            </a:r>
          </a:p>
        </p:txBody>
      </p:sp>
    </p:spTree>
    <p:extLst>
      <p:ext uri="{BB962C8B-B14F-4D97-AF65-F5344CB8AC3E}">
        <p14:creationId xmlns:p14="http://schemas.microsoft.com/office/powerpoint/2010/main" val="231186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3E415F-10A1-4B8A-B2BA-82630D6A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Kısaca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0BBACC2-DC17-4642-B6D5-145EECCBB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Hibrit</a:t>
            </a:r>
            <a:endParaRPr lang="tr-TR" dirty="0"/>
          </a:p>
          <a:p>
            <a:r>
              <a:rPr lang="tr-TR" dirty="0" err="1"/>
              <a:t>Hibrit</a:t>
            </a:r>
            <a:r>
              <a:rPr lang="tr-TR" dirty="0"/>
              <a:t> </a:t>
            </a:r>
            <a:r>
              <a:rPr lang="tr-TR" dirty="0" err="1"/>
              <a:t>kerneller</a:t>
            </a:r>
            <a:r>
              <a:rPr lang="tr-TR" dirty="0"/>
              <a:t> mikro </a:t>
            </a:r>
            <a:r>
              <a:rPr lang="tr-TR" dirty="0" err="1"/>
              <a:t>kernellere</a:t>
            </a:r>
            <a:r>
              <a:rPr lang="tr-TR" dirty="0"/>
              <a:t> benzerler. Ancak daha hızlı olmak için </a:t>
            </a:r>
            <a:r>
              <a:rPr lang="tr-TR" dirty="0" err="1"/>
              <a:t>hibrit</a:t>
            </a:r>
            <a:r>
              <a:rPr lang="tr-TR" dirty="0"/>
              <a:t> </a:t>
            </a:r>
            <a:r>
              <a:rPr lang="tr-TR" dirty="0" err="1"/>
              <a:t>kerneller</a:t>
            </a:r>
            <a:r>
              <a:rPr lang="tr-TR" dirty="0"/>
              <a:t> , </a:t>
            </a:r>
            <a:r>
              <a:rPr lang="tr-TR" dirty="0" err="1"/>
              <a:t>kernel</a:t>
            </a:r>
            <a:r>
              <a:rPr lang="tr-TR" dirty="0"/>
              <a:t> alanında daha fazla kod taşır. </a:t>
            </a:r>
          </a:p>
          <a:p>
            <a:r>
              <a:rPr lang="tr-TR" dirty="0"/>
              <a:t>Bir çok sürücü ve iletişim birimleri çekirdeğe gömülüdür. </a:t>
            </a:r>
          </a:p>
          <a:p>
            <a:r>
              <a:rPr lang="tr-TR" dirty="0"/>
              <a:t>Fakat bir güncelleme veya yeni bir bileşen yüklendiğinde yeniden derleme gerektirmez.</a:t>
            </a:r>
          </a:p>
        </p:txBody>
      </p:sp>
    </p:spTree>
    <p:extLst>
      <p:ext uri="{BB962C8B-B14F-4D97-AF65-F5344CB8AC3E}">
        <p14:creationId xmlns:p14="http://schemas.microsoft.com/office/powerpoint/2010/main" val="3574180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60DE0F-45F9-45E0-88C7-E06F343C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Dış Çekirdek (</a:t>
            </a:r>
            <a:r>
              <a:rPr lang="tr-TR" dirty="0" err="1"/>
              <a:t>Exokernel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5D1EEA-BAAE-4F97-B92B-498717A8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/>
              <a:t>Ekzo</a:t>
            </a:r>
            <a:r>
              <a:rPr lang="tr-TR" dirty="0"/>
              <a:t> çekirdek, uygulama geliştiricileri için işletim sisteminin temel fonksiyonlarından birisi olan donanıma erişim yordamlarını ve donanım sürücülerini aradan kaldırarak donanıma doğrudan erişim sunan bir işletim sistemi çekirdeği mimarisidir.</a:t>
            </a:r>
          </a:p>
          <a:p>
            <a:pPr algn="just"/>
            <a:r>
              <a:rPr lang="tr-TR" dirty="0"/>
              <a:t>Bellek ve süreç yönetimi gibi temel işlevler dışında tek yaptığı şey, donanımların </a:t>
            </a:r>
            <a:r>
              <a:rPr lang="tr-TR" dirty="0" err="1"/>
              <a:t>arayüzlerini</a:t>
            </a:r>
            <a:r>
              <a:rPr lang="tr-TR" dirty="0"/>
              <a:t> güvenli bir biçimde </a:t>
            </a:r>
            <a:r>
              <a:rPr lang="tr-TR" dirty="0" err="1"/>
              <a:t>çoklayarak</a:t>
            </a:r>
            <a:r>
              <a:rPr lang="tr-TR" dirty="0"/>
              <a:t> (</a:t>
            </a:r>
            <a:r>
              <a:rPr lang="tr-TR" dirty="0" err="1"/>
              <a:t>multiplexing</a:t>
            </a:r>
            <a:r>
              <a:rPr lang="tr-TR" dirty="0"/>
              <a:t>) kullanıcı seviyesi uygulamalara sunmaktır (</a:t>
            </a:r>
            <a:r>
              <a:rPr lang="tr-TR" dirty="0" err="1"/>
              <a:t>exposing</a:t>
            </a:r>
            <a:r>
              <a:rPr lang="tr-T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7172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AF2B57-2C37-4543-82F1-68CC410A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Dış Çekirdek (</a:t>
            </a:r>
            <a:r>
              <a:rPr lang="tr-TR" dirty="0" err="1"/>
              <a:t>Exokernel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738E8E-BBEB-43BF-9628-214EA162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Bu sayede uygulama programcısı, donanım için yazılmış sürücülerin getirdiği sınırlar olmaksızın donanıma ham erişim sağlayabilir. </a:t>
            </a:r>
          </a:p>
          <a:p>
            <a:pPr algn="just"/>
            <a:r>
              <a:rPr lang="tr-TR" dirty="0"/>
              <a:t>Bu çözüm çok yüksek hızlarda donanım erişimi sağlama ihtiyacına istinaden hayat bulmasına rağmen, dış çekirdek mimarisi uygulamaların programlanmalarının çok zor olmasından dolayı genel bir ilgi görmemiş, özel amaçlarla kullanılmışlardır.</a:t>
            </a:r>
          </a:p>
        </p:txBody>
      </p:sp>
    </p:spTree>
    <p:extLst>
      <p:ext uri="{BB962C8B-B14F-4D97-AF65-F5344CB8AC3E}">
        <p14:creationId xmlns:p14="http://schemas.microsoft.com/office/powerpoint/2010/main" val="1630808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EB43A8-D48D-4192-A1B1-B007DEBC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İşletim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>
                <a:latin typeface="Calibri" panose="020F0502020204030204" pitchFamily="34" charset="0"/>
              </a:rPr>
              <a:t>sistemi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</a:rPr>
              <a:t>debugging</a:t>
            </a:r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2B5FE0-E28C-4D27-BE8A-DF0F5D33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tr-T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Debugging, genel olarak sistemdeki hataların bulunması ve giderilmesi işlemlerini ifade eder.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Debugging,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bug’lar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ortaya çıkan performans sorunlarını gidermeyi amaçlar.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Bu yüzden, performans ayarı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tuning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), konusunu da içerisine almaktadır.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923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98ADCF-B60A-461B-A67B-4BF46D9E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İşletim sistemi yapısı (Mimarileri)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88B974-12D8-465C-A37A-B2B22B2B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Modüler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İşletim sistemi tasarımında günümüzdeki en iyi teknoloji yüklenebilir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modülleri kullanmaktır.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boot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sırasında veya sistemin çalışması devam ederken yüklenen bileşenlere sahiptir.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Modern işletim sistemlerinde, (UNIX, Linux, Mac OS X, Windows) bu tür çalışma yaygındır.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CPU yönetimi ve hafıza yönetimi doğrudan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kısmındadır, farklı dosya sistemleri gibi destek bileşenleri yüklenebilir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modülleri ile sağlanmaktadır.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94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74ECC8-59B3-4363-A77E-75682BA8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İşletim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>
                <a:latin typeface="Calibri" panose="020F0502020204030204" pitchFamily="34" charset="0"/>
              </a:rPr>
              <a:t>sistemi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</a:rPr>
              <a:t>debugging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AFEEB8-925A-413C-A114-635E4E6A9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Hata analizi</a:t>
            </a:r>
          </a:p>
          <a:p>
            <a:r>
              <a:rPr lang="nn-NO" sz="2000" dirty="0">
                <a:latin typeface="Calibri" panose="020F0502020204030204" pitchFamily="34" charset="0"/>
                <a:cs typeface="Calibri" panose="020F0502020204030204" pitchFamily="34" charset="0"/>
              </a:rPr>
              <a:t>Bir process hata verdiğinde, işletim sistemleri log dosyasına hata bilgisini kaydeder.</a:t>
            </a:r>
          </a:p>
          <a:p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İşletim sistemi aynı zamanda hafızanın anlık durumunu da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dump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kaydedebilir.</a:t>
            </a:r>
          </a:p>
          <a:p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Kernel’da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ortaya çıkan hata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crash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olarak adlandırılır.</a:t>
            </a:r>
          </a:p>
          <a:p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Debugging, bir kodu yazmaktan çok daha zordur.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7428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66AB15-A004-4427-9D50-5E9669CF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İşletim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>
                <a:latin typeface="Calibri" panose="020F0502020204030204" pitchFamily="34" charset="0"/>
              </a:rPr>
              <a:t>sistemi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</a:rPr>
              <a:t>debugging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F9EF4D-1338-4338-AA16-16F285EEA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tuning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Sistem performansını artırmak için yapılan işlemlerdir.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Sistemdeki tıkanıklıkların monitör edilerek belirlenmesi gereklidir.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Windows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Manager, sistemin izlenmesi ve performans için kullanıcı etkileşiminin sağlanması amacıyla kullanılmaktadır.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1579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AFF94F-D1FD-4422-B4A1-289CB160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İşletim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>
                <a:latin typeface="Calibri" panose="020F0502020204030204" pitchFamily="34" charset="0"/>
              </a:rPr>
              <a:t>sistemi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</a:rPr>
              <a:t>debugging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638623-6F6A-440B-ABF2-CFD0B804A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tuning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6CAB822-3207-470E-A434-276E40551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979986"/>
            <a:ext cx="4716878" cy="359931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A05238D-8786-41CA-B662-12D1E7D5F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898" y="3176588"/>
            <a:ext cx="4201585" cy="320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58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E1EFEF-5E7D-45F2-9C94-07956F81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İşletim sistemi üretilmesi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054377-4E91-4471-A9B8-41B908A5E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İşletim sistemleri, farklı makinelerde ve farklı konfigürasyonlarda çalışmak üzere tasarlanırlar.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İşletim sistemleri, disklerde, CDROM’larda, DVD-ROM’larda veya ISO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olarak dağıtılırlar.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İşletim sisteminin yüklenmesi için ayrı bir yazılım çalıştırılır ve aşağıdaki bilgileri kullanıcının sağlaması gereklidir: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Kullanılan CPU 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Disk formatı ve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partition’ları</a:t>
            </a:r>
            <a:endParaRPr lang="tr-T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Kullanılacak hafıza miktarı (Bazı sistemler hafıza erişimini denetler.)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Cihazların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interrupt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bilgileri (Günümüzdeki çoğu sistem bu bilgileri kendisi oluşturur.)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Hangi işletim sisteminin tercih edildiği (donanım kapasitesine göre belirlenebilir.)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799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7F3691-2410-439A-81CB-0817A13E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Sistem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</a:rPr>
              <a:t>boot</a:t>
            </a:r>
            <a:endParaRPr lang="tr-TR" dirty="0">
              <a:latin typeface="Calibri" panose="020F050202020403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83549A-F769-401F-B3AA-0D13727D5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Kernel’ın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yüklenerek bilgisayarın başlatılmasına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booting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denilmektedir.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Bootstrap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programı, ROM (Read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Memory) üzerindedir ve işletim sisteminin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kısmını yükler.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Bilgisayar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yapıldığında veya yeni açıldığından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instruction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(program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-PC) önceden tanımlı noktaya geçer ve buradan itibaren çalışma başlar.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Mobil cihazlarda işletim sisteminin tamamı EPROM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erasable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programmable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read-only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üzerinde saklanır. Bu tür ROM’lar firmware olarak adlandırılır.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Büyük işletim sistemlerinde,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bootstrap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programı ROM’da, işletim sistemi ise disk üzerinde saklanır.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Boot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kısmına sahip olan disk,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boot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disk veya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disk olarak adlandırılır.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9223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CECE19-1902-437F-B4E3-CAFEBAA0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Proses (</a:t>
            </a:r>
            <a:r>
              <a:rPr lang="tr-TR" dirty="0" err="1">
                <a:latin typeface="Calibri" panose="020F0502020204030204" pitchFamily="34" charset="0"/>
              </a:rPr>
              <a:t>Process</a:t>
            </a:r>
            <a:r>
              <a:rPr lang="tr-TR" dirty="0">
                <a:latin typeface="Calibri" panose="020F0502020204030204" pitchFamily="34" charset="0"/>
              </a:rPr>
              <a:t>) Kavramı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07155F1-9F21-47D2-BB05-83F06322F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Günümüz işletim sistemleri birden çok programın hafızaya yüklenmesine ve eşzamanlı çalıştırılmasına izin verir.</a:t>
            </a:r>
          </a:p>
          <a:p>
            <a:pPr algn="just"/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Çalışmakta olan programa process denilmektedir.</a:t>
            </a:r>
          </a:p>
          <a:p>
            <a:pPr algn="just"/>
            <a:r>
              <a:rPr lang="tr-T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Modern işletim sistemlerinde, </a:t>
            </a:r>
            <a:r>
              <a:rPr lang="tr-T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işin bir parçasıdır.</a:t>
            </a:r>
          </a:p>
          <a:p>
            <a:pPr algn="just"/>
            <a:r>
              <a:rPr lang="tr-TR" sz="2000" b="1" dirty="0">
                <a:latin typeface="Calibri" panose="020F0502020204030204" pitchFamily="34" charset="0"/>
                <a:cs typeface="Calibri" panose="020F0502020204030204" pitchFamily="34" charset="0"/>
              </a:rPr>
              <a:t>CPU, aralarında geçiş yaparak tüm </a:t>
            </a:r>
            <a:r>
              <a:rPr lang="tr-T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</a:t>
            </a:r>
            <a:r>
              <a:rPr lang="tr-T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eş zamanlı çalıştırılabilir.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sistem, tek kullanıcılı bile olsa, birden fazla uygulamayı (Word, Excel, Web Browser, …) birlikte çalıştırabilir.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İşletim sistemi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multitasking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desteklemese bile, işletim sisteminin kendi fonksiyonlarını çağırarak çalıştırır.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4361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Proses (</a:t>
            </a:r>
            <a:r>
              <a:rPr lang="tr-TR" dirty="0" err="1">
                <a:latin typeface="Calibri" panose="020F0502020204030204" pitchFamily="34" charset="0"/>
              </a:rPr>
              <a:t>Process</a:t>
            </a:r>
            <a:r>
              <a:rPr lang="tr-TR" dirty="0">
                <a:latin typeface="Calibri" panose="020F0502020204030204" pitchFamily="34" charset="0"/>
              </a:rPr>
              <a:t>) Kavramı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İşlem, bir programın işletim sistemi kontrolü altında çalıştırılan canlı</a:t>
            </a:r>
            <a:r>
              <a:rPr lang="en-US" dirty="0" smtClean="0"/>
              <a:t>-</a:t>
            </a:r>
            <a:r>
              <a:rPr lang="en-US" dirty="0" err="1" smtClean="0"/>
              <a:t>aktif</a:t>
            </a:r>
            <a:r>
              <a:rPr lang="tr-TR" dirty="0" smtClean="0"/>
              <a:t> halidir. Program ve işlem arasındaki bu ilişki </a:t>
            </a:r>
            <a:r>
              <a:rPr lang="tr-TR" dirty="0" err="1" smtClean="0"/>
              <a:t>nyp’daki</a:t>
            </a:r>
            <a:r>
              <a:rPr lang="tr-TR" dirty="0" smtClean="0"/>
              <a:t> obje ve nesne kavramları arasındaki ilişkiye benzetilebilir. Program, işletim sistemi açısından çalıştırılmaya hazır halde ikincil bir bellek/depolama alanında saklanan kod parçasıdır. Bir programın işletim sistemi tarafından çalıştırılması için öncelikle bir işlem oluşturulması ve ilgili programın bu işlem ile ilişkilendirilmesi gerekir.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71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Proses (</a:t>
            </a:r>
            <a:r>
              <a:rPr lang="tr-TR" dirty="0" err="1">
                <a:latin typeface="Calibri" panose="020F0502020204030204" pitchFamily="34" charset="0"/>
              </a:rPr>
              <a:t>Process</a:t>
            </a:r>
            <a:r>
              <a:rPr lang="tr-TR" dirty="0">
                <a:latin typeface="Calibri" panose="020F0502020204030204" pitchFamily="34" charset="0"/>
              </a:rPr>
              <a:t>) Kavramı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Bir işlem herhangi bir anda sadece ve sadece bir program ile ilişkilidir. Ancak çalışma sırasında bu ilişkilendirme değiştirilebilir. Diğer taraftan bir programdan n adet işlem oluşturulabilir. Bu açıdan işlem ile program arasında 1:1, program ile işlem arasında 1:n bir ilişki vardır.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125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Proses (</a:t>
            </a:r>
            <a:r>
              <a:rPr lang="tr-TR" dirty="0" err="1">
                <a:latin typeface="Calibri" panose="020F0502020204030204" pitchFamily="34" charset="0"/>
              </a:rPr>
              <a:t>Process</a:t>
            </a:r>
            <a:r>
              <a:rPr lang="tr-TR" dirty="0">
                <a:latin typeface="Calibri" panose="020F0502020204030204" pitchFamily="34" charset="0"/>
              </a:rPr>
              <a:t>) Kavramı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bilgisayar sisteminde işlem oluşturma adımları;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98" y="2955972"/>
            <a:ext cx="5429811" cy="365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18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946B51-559B-4475-A99A-18B3BC71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Proses (</a:t>
            </a:r>
            <a:r>
              <a:rPr lang="tr-TR" dirty="0" err="1">
                <a:latin typeface="Calibri" panose="020F0502020204030204" pitchFamily="34" charset="0"/>
              </a:rPr>
              <a:t>Process</a:t>
            </a:r>
            <a:r>
              <a:rPr lang="tr-TR" dirty="0">
                <a:latin typeface="Calibri" panose="020F0502020204030204" pitchFamily="34" charset="0"/>
              </a:rPr>
              <a:t>) Kavramı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EE2A02-1C32-48CE-A9ED-BD712F6DF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b="1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yürütmekte olduğu işi, program </a:t>
            </a:r>
            <a:r>
              <a:rPr lang="tr-T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tr-T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değerini, CPU </a:t>
            </a:r>
            <a:r>
              <a:rPr lang="tr-TR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register’larının</a:t>
            </a:r>
            <a:r>
              <a:rPr lang="tr-T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değerlerini içermektedir.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aşağıdaki bileşenleri içermektedir:</a:t>
            </a:r>
          </a:p>
          <a:p>
            <a:pPr lvl="1" algn="just"/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, fonksiyon parametreleri,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adresleri ve lokal değişkenleri saklar.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, global değişkenleri saklar.</a:t>
            </a:r>
          </a:p>
          <a:p>
            <a:pPr lvl="1" algn="just"/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process’e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runtime’da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dinamik olarak atanan bellektir.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0223CE1-12AD-405F-91F0-DC3317D6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222" y="3223893"/>
            <a:ext cx="2201960" cy="337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6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C235DE-C850-44A8-804D-AD6B00D5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İşletim sistemi yapısı (Mimarileri)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BC6030-E1A0-4CAF-BC5B-851A20B6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Modüler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modül kendisi yüklendikten sonra başka modülleri çağırabilir veya iletişime geçebilir.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Linux, cihaz sürücüleri ve dosya sistemleri için yüklenebilir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modüllerini kullanır.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569BFA5-DB9C-4803-8D72-687C979FF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212" y="3669390"/>
            <a:ext cx="5069941" cy="24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64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ED04E5-39A3-4BC2-A8E7-CAC24748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Proses (</a:t>
            </a:r>
            <a:r>
              <a:rPr lang="tr-TR" dirty="0" err="1">
                <a:latin typeface="Calibri" panose="020F0502020204030204" pitchFamily="34" charset="0"/>
              </a:rPr>
              <a:t>Process</a:t>
            </a:r>
            <a:r>
              <a:rPr lang="tr-TR" dirty="0">
                <a:latin typeface="Calibri" panose="020F0502020204030204" pitchFamily="34" charset="0"/>
              </a:rPr>
              <a:t>) Kavramı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DFE814-E4E9-4EC4-BD2C-99B485C8B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program pasif varlıktır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executable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file), disk üzerinde saklanan komut kümesidir.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aktif varlıktır, sonraki çalışacak komut adresini program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saklar.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Aynı program birden fazla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ilişkili olabilir (birden fazla eşzamanlı çalışan Web browser).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Her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data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heap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kısımları farklıdır.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680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DB6EFC-C35D-4B1B-862C-610BFE36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Proses (</a:t>
            </a:r>
            <a:r>
              <a:rPr lang="tr-TR" dirty="0" err="1">
                <a:latin typeface="Calibri" panose="020F0502020204030204" pitchFamily="34" charset="0"/>
              </a:rPr>
              <a:t>Process</a:t>
            </a:r>
            <a:r>
              <a:rPr lang="tr-TR" dirty="0">
                <a:latin typeface="Calibri" panose="020F0502020204030204" pitchFamily="34" charset="0"/>
              </a:rPr>
              <a:t>) Kavramı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C273BA-BA2D-48D4-BD05-B72547F87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çalıştığı sürece durum değiştirir.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New: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oluşturulmaktadır.</a:t>
            </a:r>
          </a:p>
          <a:p>
            <a:pPr lvl="1" algn="just"/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Running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: Komutlar çalıştırılmaktadır.</a:t>
            </a:r>
          </a:p>
          <a:p>
            <a:pPr lvl="1" algn="just"/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Waiting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bir olayın gerçekleşmesini beklemektedir (I/O, bir cihazdan geribildirim).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Ready: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çalışmak için CPU’ya atanmak üzere bekliyor.</a:t>
            </a:r>
          </a:p>
          <a:p>
            <a:pPr lvl="1" algn="just"/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Terminated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çalışmasını sonlandırır.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F7669DC-FCEF-49FF-BEC5-616EBAB7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253" y="4246961"/>
            <a:ext cx="6337426" cy="249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EBD69D-C9B4-4330-9658-16C73CB9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Proses (</a:t>
            </a:r>
            <a:r>
              <a:rPr lang="tr-TR" dirty="0" err="1">
                <a:latin typeface="Calibri" panose="020F0502020204030204" pitchFamily="34" charset="0"/>
              </a:rPr>
              <a:t>Process</a:t>
            </a:r>
            <a:r>
              <a:rPr lang="tr-TR" dirty="0">
                <a:latin typeface="Calibri" panose="020F0502020204030204" pitchFamily="34" charset="0"/>
              </a:rPr>
              <a:t>) Kavramı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BE204A-5322-4765-93BB-0D95131D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Her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işletim sisteminde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(PCB) (veya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tarafından temsil edilir.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16934EE-87FC-4519-948D-7DBD06363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238" y="3392203"/>
            <a:ext cx="1774479" cy="280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1CA0BB-7CDB-4441-B0E3-2E32C614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Proses (</a:t>
            </a:r>
            <a:r>
              <a:rPr lang="tr-TR" dirty="0" err="1">
                <a:latin typeface="Calibri" panose="020F0502020204030204" pitchFamily="34" charset="0"/>
              </a:rPr>
              <a:t>Process</a:t>
            </a:r>
            <a:r>
              <a:rPr lang="tr-TR" dirty="0">
                <a:latin typeface="Calibri" panose="020F0502020204030204" pitchFamily="34" charset="0"/>
              </a:rPr>
              <a:t>) Kavramı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065990-6C45-4E0F-8AB1-E9EAEA2D6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PCB aşağıdaki bilgilerle ilişkilendirilmiştir:</a:t>
            </a:r>
          </a:p>
          <a:p>
            <a:pPr lvl="1"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Process state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Durum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new, ready, running, waiting,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Terminated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halted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olabilir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Program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counter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: Bu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için sonraki komutun adresini gösterir.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CPU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register’ları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: CPU’ya göre değişen tür ve boyutta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register’lar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vardır. (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accumalators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pointers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, general-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purpose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codes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, …)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CPU-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önceliğini içerir.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Memory-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tr-T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ve limit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register’ları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, sayfa ve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segment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tabloları, … içerir.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Accounting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information:CPU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kullanım oranları,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account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bilgileri ve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numaralarını içerir.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I/O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status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information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Process’lere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tahsis edilmiş I/O cihazları ile açık durumdaki dosyaları içerir.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7140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332585-A252-45F7-9AA8-D797496C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Proses (</a:t>
            </a:r>
            <a:r>
              <a:rPr lang="tr-TR" dirty="0" err="1">
                <a:latin typeface="Calibri" panose="020F0502020204030204" pitchFamily="34" charset="0"/>
              </a:rPr>
              <a:t>Process</a:t>
            </a:r>
            <a:r>
              <a:rPr lang="tr-TR" dirty="0">
                <a:latin typeface="Calibri" panose="020F0502020204030204" pitchFamily="34" charset="0"/>
              </a:rPr>
              <a:t>) Kavramı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80EA8C-A9F3-46E0-95BC-11D037ED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CPU’nun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arasında geçişi şekilde görülmektedir.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E58A31F-A92D-4CF1-BB2C-7C6541EE7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192" y="3137415"/>
            <a:ext cx="4896118" cy="349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2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CF0020-6065-40EA-AAE5-BE5C588D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Proses</a:t>
            </a:r>
            <a:r>
              <a:rPr lang="tr-TR" dirty="0"/>
              <a:t> </a:t>
            </a:r>
            <a:r>
              <a:rPr lang="tr-TR" dirty="0">
                <a:latin typeface="Calibri" panose="020F0502020204030204" pitchFamily="34" charset="0"/>
              </a:rPr>
              <a:t>Planlama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99546E-D6A0-4644-81CA-7BE10EC2B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Çok programlı sistemlerin temel amacı, CPU kullanımını maksimuma çıkaracak şekilde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çalıştırmaktır.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Zaman paylaşımlı sistemlerde CPU çok kısa aralıklarla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arasında geçiş yapar.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CPU’da çalışması için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seçer.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08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196E0A-4905-46AB-9D03-314706D7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Proses</a:t>
            </a:r>
            <a:r>
              <a:rPr lang="tr-TR" dirty="0"/>
              <a:t> </a:t>
            </a:r>
            <a:r>
              <a:rPr lang="tr-TR" dirty="0">
                <a:latin typeface="Calibri" panose="020F0502020204030204" pitchFamily="34" charset="0"/>
              </a:rPr>
              <a:t>Planlama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3C1873-A9FD-4F70-B9BD-BF5CF894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queues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sisteme girdiğinde, tüm işlerin bulunduğu iş kuyruğuna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)alınır. </a:t>
            </a:r>
          </a:p>
          <a:p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Hafızaya alınmış ve çalışmayı bekleyen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hazır kuyruğuna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ready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alınır.</a:t>
            </a:r>
          </a:p>
          <a:p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Kuyruk yapıları genellikle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linked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veri yapısı ile gerçekleştirilir.</a:t>
            </a:r>
          </a:p>
          <a:p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Ready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listedeki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PCB’lerin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ilk ve son elemanlarını işaret eder.</a:t>
            </a:r>
          </a:p>
          <a:p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sistemde hazır kuyruğu dışında I/O cihazları için de kuyruk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bulunur.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04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Silberschatz</a:t>
            </a:r>
            <a:r>
              <a:rPr lang="en-US" dirty="0"/>
              <a:t> A., Galvin P. B., Gagne G., “Operating System Concepts”, 8th </a:t>
            </a:r>
            <a:r>
              <a:rPr lang="en-US" dirty="0" err="1"/>
              <a:t>Edition,Wiley</a:t>
            </a:r>
            <a:r>
              <a:rPr lang="en-US" dirty="0"/>
              <a:t>, 2010.</a:t>
            </a:r>
            <a:endParaRPr lang="tr-TR" dirty="0"/>
          </a:p>
          <a:p>
            <a:r>
              <a:rPr lang="tr-TR" dirty="0"/>
              <a:t>Gazi ve İTÜ İşletim Dersi Notları </a:t>
            </a:r>
          </a:p>
          <a:p>
            <a:r>
              <a:rPr lang="tr-TR" dirty="0"/>
              <a:t>İnternet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08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3A3D2E-CD73-48D4-9B5A-C08721ED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İşletim sistemi yapısı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4DBA2E-DBD4-45BD-B822-BFA66B05E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Hibrit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Günümüzde işletim sistemleri, tek yapıya bağlı bir şekilde geliştirilmemektedir.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Farklı yapıları birleştirerek kullanıp; performans, güvenlik ve kullanılabilirliği artırmak amaçlanmıştır.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Linux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Solaris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monolithic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yapıdadır, ancak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kısmına yeni fonksiyonlar dinamik olarak eklenebilmektedir. 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Windows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monolithic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yapıdadır, ancak bazı temel işlevleri 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mikro </a:t>
            </a: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yapısında destekler.</a:t>
            </a:r>
          </a:p>
          <a:p>
            <a:pPr algn="just"/>
            <a:r>
              <a:rPr lang="tr-TR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Monolithic</a:t>
            </a:r>
            <a:r>
              <a:rPr lang="tr-TR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Sistem performansını artırmak için tüm işletim sistemi görevlerinin tek çekirdek alanında yürütüldüğü bir çekirdek mimarisidir. </a:t>
            </a:r>
            <a:r>
              <a:rPr lang="tr-TR" sz="1600" dirty="0" err="1">
                <a:solidFill>
                  <a:srgbClr val="FF0000"/>
                </a:solidFill>
              </a:rPr>
              <a:t>Monolitik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 err="1">
                <a:solidFill>
                  <a:srgbClr val="FF0000"/>
                </a:solidFill>
              </a:rPr>
              <a:t>kernel</a:t>
            </a:r>
            <a:r>
              <a:rPr lang="tr-TR" sz="1600" dirty="0">
                <a:solidFill>
                  <a:srgbClr val="FF0000"/>
                </a:solidFill>
              </a:rPr>
              <a:t> içindeki herhangi bir yapı da hata meydana gelirse, bu hatadan tüm sistem etkilenir.</a:t>
            </a:r>
            <a:endParaRPr lang="tr-TR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27E0C2-6F4E-454F-8071-A73CBF4E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İşletim sistemi yapısı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D94013-306A-467F-85F1-2BDE1677A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dirty="0" err="1"/>
              <a:t>Hibrit</a:t>
            </a:r>
            <a:endParaRPr lang="tr-TR" dirty="0"/>
          </a:p>
          <a:p>
            <a:pPr algn="just"/>
            <a:r>
              <a:rPr lang="tr-TR" dirty="0" err="1" smtClean="0"/>
              <a:t>Monolitik</a:t>
            </a:r>
            <a:r>
              <a:rPr lang="tr-TR" dirty="0" smtClean="0"/>
              <a:t>, katmanlı, modüler veya </a:t>
            </a:r>
            <a:r>
              <a:rPr lang="tr-TR" dirty="0"/>
              <a:t>mikro çekirdeğin birleşimi olan bir çekirdek mimarisidir. </a:t>
            </a:r>
          </a:p>
          <a:p>
            <a:pPr algn="just"/>
            <a:r>
              <a:rPr lang="tr-TR" dirty="0"/>
              <a:t>Günümüzde çoğu işletim sistemi çekirdeği </a:t>
            </a:r>
            <a:r>
              <a:rPr lang="tr-TR" dirty="0" err="1"/>
              <a:t>hibrit</a:t>
            </a:r>
            <a:r>
              <a:rPr lang="tr-TR" dirty="0"/>
              <a:t> (melez) yapıdadır. </a:t>
            </a:r>
          </a:p>
          <a:p>
            <a:pPr algn="just"/>
            <a:r>
              <a:rPr lang="tr-TR" dirty="0"/>
              <a:t>Bu tip yapılarda çekirdek zayıflatılır ve gelişmiş görevler için dinamik modüllerin eklenmesine izin veriler.</a:t>
            </a:r>
          </a:p>
        </p:txBody>
      </p:sp>
    </p:spTree>
    <p:extLst>
      <p:ext uri="{BB962C8B-B14F-4D97-AF65-F5344CB8AC3E}">
        <p14:creationId xmlns:p14="http://schemas.microsoft.com/office/powerpoint/2010/main" val="319091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765D4D-3D94-42D2-8D90-D3BE5BC8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İşletim sistemi yapısı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CCFCAD-DEA7-40D3-9778-43BE32489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Mac OS X</a:t>
            </a:r>
          </a:p>
          <a:p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İlk sürüm 1984</a:t>
            </a:r>
          </a:p>
          <a:p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Apple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Mac OS X işletim sistemi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hibrit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yapıya sahiptir.</a:t>
            </a:r>
          </a:p>
          <a:p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En üst katmanda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Aqua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kullanıcı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arayüzü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vardır.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İkinci katmanda, uygulama geliştirme platformları ve servisler vardır.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9B23225-2AC3-4E52-AB4C-EE5DA7B18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197" y="4243913"/>
            <a:ext cx="4714712" cy="24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A405B8-961F-45D3-A935-758D2790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İşletim sistemi yapısı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C2FC84-9420-4EAF-AC62-905E371C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Mac OS X</a:t>
            </a:r>
          </a:p>
          <a:p>
            <a:pPr algn="just"/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Cocoa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pt-B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Objective C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000" dirty="0">
                <a:latin typeface="Calibri" panose="020F0502020204030204" pitchFamily="34" charset="0"/>
                <a:cs typeface="Calibri" panose="020F0502020204030204" pitchFamily="34" charset="0"/>
              </a:rPr>
              <a:t>programlama diline API sağlar.</a:t>
            </a:r>
          </a:p>
          <a:p>
            <a:pPr algn="just"/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BSD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Mach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kernel’ına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sahiptir. </a:t>
            </a:r>
          </a:p>
          <a:p>
            <a:pPr algn="just"/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Mach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hafıza yönetimi,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arası iletişim, çağrı başlatma,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yönetimi gibi işlevleri sağlar.</a:t>
            </a:r>
          </a:p>
          <a:p>
            <a:pPr algn="just"/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BSD;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command-line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ağ ve dosya sistemleri gibi işlevleri sağlar.</a:t>
            </a:r>
          </a:p>
          <a:p>
            <a:pPr algn="just"/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I/O kit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cihaz sürücülerini sağlar.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extensions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yüklenebilir modülleri sağlar. 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64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790990-6819-40A8-A8E5-948388C8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İşletim sistemi yapısı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5CCC51-181D-4AA5-B2FE-484A2BB2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iOS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Mac OS X üzerine yapılandırılmıştır ve Apple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iPhone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tablet-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iPad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ürünlerinde çalışmak üzere tasarlanmıştır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Kapalı kaynak kodludur.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Cocoa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Touch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C programlama dili için API sağlar.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Media </a:t>
            </a: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grafik, video ve ses servislerini sağlar.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services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cloud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computing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veritabanı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servislerini sağlar.</a:t>
            </a:r>
          </a:p>
          <a:p>
            <a:pPr algn="just"/>
            <a:r>
              <a:rPr lang="da-DK" sz="2000" dirty="0">
                <a:latin typeface="Calibri" panose="020F0502020204030204" pitchFamily="34" charset="0"/>
                <a:cs typeface="Calibri" panose="020F0502020204030204" pitchFamily="34" charset="0"/>
              </a:rPr>
              <a:t>Core </a:t>
            </a:r>
            <a:r>
              <a:rPr lang="da-DK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da-DK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2000" dirty="0">
                <a:latin typeface="Calibri" panose="020F0502020204030204" pitchFamily="34" charset="0"/>
                <a:cs typeface="Calibri" panose="020F0502020204030204" pitchFamily="34" charset="0"/>
              </a:rPr>
              <a:t>en alt katmandır ve kernel işlevlerini sağlar. 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F3B83E1-2E48-4C13-B826-741525361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833" y="3614858"/>
            <a:ext cx="1738265" cy="18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46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101049-C629-4C7C-8122-8FBF0E88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libri" panose="020F0502020204030204" pitchFamily="34" charset="0"/>
              </a:rPr>
              <a:t>İşletim sistemi yapısı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89E953-7392-4E0C-A732-47D3A78DD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Android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Google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Android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akıllı telefonlar ve tablet bilgisayarlar için tasarlanmıştır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Hibrit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bir yapıya sahiptir.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Android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işletim sistemi açık kaynaklıdır ve farklı platformlarda çalışabilir</a:t>
            </a:r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tr-T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Mobil uygulama geliştirmeyi kolaylaştıran zengin bir uygulama çerçevesi sunar.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3C35C0F-0EB4-42FA-B25C-DCA20EBF8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328" y="4237474"/>
            <a:ext cx="4236815" cy="244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580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5162</TotalTime>
  <Words>1903</Words>
  <Application>Microsoft Office PowerPoint</Application>
  <PresentationFormat>Geniş ekran</PresentationFormat>
  <Paragraphs>186</Paragraphs>
  <Slides>37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1" baseType="lpstr">
      <vt:lpstr>Arial</vt:lpstr>
      <vt:lpstr>Calibri</vt:lpstr>
      <vt:lpstr>Trebuchet MS</vt:lpstr>
      <vt:lpstr>Berlin</vt:lpstr>
      <vt:lpstr>Bilgisayar İşletim Sistemleri </vt:lpstr>
      <vt:lpstr>İşletim sistemi yapısı (Mimarileri)</vt:lpstr>
      <vt:lpstr>İşletim sistemi yapısı (Mimarileri)</vt:lpstr>
      <vt:lpstr>İşletim sistemi yapısı</vt:lpstr>
      <vt:lpstr>İşletim sistemi yapısı</vt:lpstr>
      <vt:lpstr>İşletim sistemi yapısı</vt:lpstr>
      <vt:lpstr>İşletim sistemi yapısı</vt:lpstr>
      <vt:lpstr>İşletim sistemi yapısı</vt:lpstr>
      <vt:lpstr>İşletim sistemi yapısı</vt:lpstr>
      <vt:lpstr>İşletim sistemi yapısı</vt:lpstr>
      <vt:lpstr>MONOLİTİK ÇEKİRDEK ÖRNEKLERİ</vt:lpstr>
      <vt:lpstr>MİKRO ÇEKİRDEK ÖRNEKLERİ</vt:lpstr>
      <vt:lpstr>HİBRİT ÇEKİRDEK ÖRNEKLERİ</vt:lpstr>
      <vt:lpstr>Kısaca</vt:lpstr>
      <vt:lpstr>Kısaca</vt:lpstr>
      <vt:lpstr>Kısaca</vt:lpstr>
      <vt:lpstr>Dış Çekirdek (Exokernel)</vt:lpstr>
      <vt:lpstr>Dış Çekirdek (Exokernel)</vt:lpstr>
      <vt:lpstr>İşletim sistemi debugging</vt:lpstr>
      <vt:lpstr>İşletim sistemi debugging</vt:lpstr>
      <vt:lpstr>İşletim sistemi debugging</vt:lpstr>
      <vt:lpstr>İşletim sistemi debugging</vt:lpstr>
      <vt:lpstr>İşletim sistemi üretilmesi</vt:lpstr>
      <vt:lpstr>Sistem boot</vt:lpstr>
      <vt:lpstr>Proses (Process) Kavramı</vt:lpstr>
      <vt:lpstr>Proses (Process) Kavramı</vt:lpstr>
      <vt:lpstr>Proses (Process) Kavramı</vt:lpstr>
      <vt:lpstr>Proses (Process) Kavramı</vt:lpstr>
      <vt:lpstr>Proses (Process) Kavramı</vt:lpstr>
      <vt:lpstr>Proses (Process) Kavramı</vt:lpstr>
      <vt:lpstr>Proses (Process) Kavramı</vt:lpstr>
      <vt:lpstr>Proses (Process) Kavramı</vt:lpstr>
      <vt:lpstr>Proses (Process) Kavramı</vt:lpstr>
      <vt:lpstr>Proses (Process) Kavramı</vt:lpstr>
      <vt:lpstr>Proses Planlama</vt:lpstr>
      <vt:lpstr>Proses Planlama</vt:lpstr>
      <vt:lpstr>Kaynaklar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Analizi</dc:title>
  <dc:creator>Metin BİLGİN</dc:creator>
  <cp:lastModifiedBy>Metin Bilgin</cp:lastModifiedBy>
  <cp:revision>98</cp:revision>
  <dcterms:created xsi:type="dcterms:W3CDTF">2020-09-30T21:00:45Z</dcterms:created>
  <dcterms:modified xsi:type="dcterms:W3CDTF">2023-03-14T08:40:27Z</dcterms:modified>
</cp:coreProperties>
</file>