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46" r:id="rId2"/>
    <p:sldId id="358" r:id="rId3"/>
    <p:sldId id="422" r:id="rId4"/>
    <p:sldId id="535" r:id="rId5"/>
    <p:sldId id="370" r:id="rId6"/>
    <p:sldId id="423" r:id="rId7"/>
    <p:sldId id="374" r:id="rId8"/>
    <p:sldId id="375" r:id="rId9"/>
    <p:sldId id="433" r:id="rId10"/>
    <p:sldId id="376" r:id="rId11"/>
    <p:sldId id="431" r:id="rId12"/>
    <p:sldId id="434" r:id="rId13"/>
    <p:sldId id="435" r:id="rId14"/>
    <p:sldId id="436" r:id="rId15"/>
    <p:sldId id="379" r:id="rId16"/>
    <p:sldId id="437" r:id="rId17"/>
    <p:sldId id="439" r:id="rId18"/>
    <p:sldId id="438" r:id="rId19"/>
    <p:sldId id="440" r:id="rId20"/>
    <p:sldId id="441" r:id="rId21"/>
    <p:sldId id="442" r:id="rId22"/>
    <p:sldId id="445" r:id="rId23"/>
    <p:sldId id="447" r:id="rId24"/>
    <p:sldId id="449" r:id="rId25"/>
    <p:sldId id="450" r:id="rId26"/>
    <p:sldId id="451" r:id="rId27"/>
    <p:sldId id="452" r:id="rId28"/>
    <p:sldId id="446" r:id="rId29"/>
    <p:sldId id="453" r:id="rId30"/>
    <p:sldId id="456" r:id="rId31"/>
    <p:sldId id="457" r:id="rId32"/>
    <p:sldId id="458" r:id="rId33"/>
    <p:sldId id="459" r:id="rId34"/>
    <p:sldId id="536" r:id="rId35"/>
    <p:sldId id="460" r:id="rId36"/>
    <p:sldId id="461" r:id="rId37"/>
    <p:sldId id="463" r:id="rId38"/>
    <p:sldId id="464" r:id="rId39"/>
    <p:sldId id="465" r:id="rId40"/>
    <p:sldId id="466" r:id="rId41"/>
    <p:sldId id="529" r:id="rId42"/>
    <p:sldId id="443" r:id="rId43"/>
    <p:sldId id="467" r:id="rId44"/>
    <p:sldId id="469" r:id="rId45"/>
    <p:sldId id="468" r:id="rId46"/>
    <p:sldId id="470" r:id="rId47"/>
    <p:sldId id="471" r:id="rId48"/>
    <p:sldId id="390" r:id="rId49"/>
    <p:sldId id="426" r:id="rId50"/>
    <p:sldId id="427" r:id="rId51"/>
    <p:sldId id="428" r:id="rId52"/>
    <p:sldId id="429" r:id="rId5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6941" autoAdjust="0"/>
  </p:normalViewPr>
  <p:slideViewPr>
    <p:cSldViewPr>
      <p:cViewPr varScale="1">
        <p:scale>
          <a:sx n="64" d="100"/>
          <a:sy n="64" d="100"/>
        </p:scale>
        <p:origin x="72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15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61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0518C3-519A-45F6-B2F3-8C560AD8108D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49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50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79A916-6A12-48AF-BD7C-9022825FD20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51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52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F14CB1-FD01-4FB8-A251-EE88C2D97B9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CE4ED1-5784-41C1-A56F-B55988FC5BE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CE4ED1-5784-41C1-A56F-B55988FC5BE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0AD5FA-5C39-4B5C-9163-29968CFF06BA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CE4ED1-5784-41C1-A56F-B55988FC5BE5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97D164-F45F-410E-8652-A2EB1CF1423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altLang="tr-TR" dirty="0"/>
                  <a:t>Verilen 6 köşe noktası için poligon dolum alanları</a:t>
                </a:r>
              </a:p>
              <a:p>
                <a:pPr lvl="1"/>
                <a:r>
                  <a:rPr lang="tr-TR" altLang="tr-TR"/>
                  <a:t>Dört </a:t>
                </a:r>
                <a:r>
                  <a:rPr lang="en-US" altLang="tr-TR"/>
                  <a:t>adet </a:t>
                </a:r>
                <a:r>
                  <a:rPr lang="tr-TR" altLang="tr-TR"/>
                  <a:t>bağlı </a:t>
                </a:r>
                <a:r>
                  <a:rPr lang="tr-TR" altLang="tr-TR" dirty="0"/>
                  <a:t>üçgen alanı</a:t>
                </a:r>
              </a:p>
              <a:p>
                <a:pPr lvl="1"/>
                <a:r>
                  <a:rPr lang="tr-TR" dirty="0"/>
                  <a:t>N nokta için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tr-TR" dirty="0"/>
                  <a:t> üçgen</a:t>
                </a:r>
              </a:p>
              <a:p>
                <a:pPr lvl="1"/>
                <a:r>
                  <a:rPr lang="tr-TR" dirty="0"/>
                  <a:t>n üçgen indeksi ise</a:t>
                </a:r>
              </a:p>
              <a:p>
                <a:pPr lvl="2"/>
                <a:r>
                  <a:rPr lang="tr-TR" dirty="0"/>
                  <a:t>n=1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2</a:t>
                </a:r>
                <a:r>
                  <a:rPr lang="tr-TR" dirty="0"/>
                  <a:t>, p</a:t>
                </a:r>
                <a:r>
                  <a:rPr lang="tr-TR" baseline="-25000" dirty="0"/>
                  <a:t>6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n=2 (p</a:t>
                </a:r>
                <a:r>
                  <a:rPr lang="tr-TR" baseline="-25000" dirty="0"/>
                  <a:t>6</a:t>
                </a:r>
                <a:r>
                  <a:rPr lang="tr-TR" dirty="0"/>
                  <a:t>, p</a:t>
                </a:r>
                <a:r>
                  <a:rPr lang="tr-TR" baseline="-25000" dirty="0"/>
                  <a:t>2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n=3 (p</a:t>
                </a:r>
                <a:r>
                  <a:rPr lang="tr-TR" baseline="-25000" dirty="0"/>
                  <a:t>6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, p</a:t>
                </a:r>
                <a:r>
                  <a:rPr lang="tr-TR" baseline="-25000" dirty="0"/>
                  <a:t>5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n=4 (p</a:t>
                </a:r>
                <a:r>
                  <a:rPr lang="tr-TR" baseline="-25000" dirty="0"/>
                  <a:t>5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, p</a:t>
                </a:r>
                <a:r>
                  <a:rPr lang="tr-TR" baseline="-25000" dirty="0"/>
                  <a:t>4</a:t>
                </a:r>
                <a:r>
                  <a:rPr lang="tr-TR" dirty="0"/>
                  <a:t>)</a:t>
                </a:r>
              </a:p>
              <a:p>
                <a:pPr lvl="1"/>
                <a:r>
                  <a:rPr lang="tr-TR" dirty="0"/>
                  <a:t>n tek ise listeden (n, n+1, n+2) indekslerindeki noktalar seçilir.</a:t>
                </a:r>
              </a:p>
              <a:p>
                <a:pPr lvl="1"/>
                <a:r>
                  <a:rPr lang="tr-TR" dirty="0"/>
                  <a:t>n çift ise listeden (n+1, n, n+2) indekslerindeki noktalar </a:t>
                </a:r>
                <a:r>
                  <a:rPr lang="tr-TR"/>
                  <a:t>seçilir.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altLang="tr-TR" dirty="0" smtClean="0"/>
                  <a:t>Verilen 6 köşe noktası için poligon dolum alanları</a:t>
                </a:r>
              </a:p>
              <a:p>
                <a:pPr lvl="1"/>
                <a:r>
                  <a:rPr lang="tr-TR" altLang="tr-TR" smtClean="0"/>
                  <a:t>Dört </a:t>
                </a:r>
                <a:r>
                  <a:rPr lang="en-US" altLang="tr-TR" smtClean="0"/>
                  <a:t>adet </a:t>
                </a:r>
                <a:r>
                  <a:rPr lang="tr-TR" altLang="tr-TR" smtClean="0"/>
                  <a:t>bağlı </a:t>
                </a:r>
                <a:r>
                  <a:rPr lang="tr-TR" altLang="tr-TR" dirty="0"/>
                  <a:t>üçgen </a:t>
                </a:r>
                <a:r>
                  <a:rPr lang="tr-TR" altLang="tr-TR" dirty="0" smtClean="0"/>
                  <a:t>alanı</a:t>
                </a:r>
                <a:endParaRPr lang="tr-TR" altLang="tr-TR" dirty="0"/>
              </a:p>
              <a:p>
                <a:pPr lvl="1"/>
                <a:r>
                  <a:rPr lang="tr-TR" dirty="0"/>
                  <a:t>N nokta için </a:t>
                </a:r>
                <a:r>
                  <a:rPr lang="tr-TR" b="0" i="0" smtClean="0">
                    <a:latin typeface="Cambria Math"/>
                  </a:rPr>
                  <a:t>𝑁−2</a:t>
                </a:r>
                <a:r>
                  <a:rPr lang="tr-TR" dirty="0"/>
                  <a:t> </a:t>
                </a:r>
                <a:r>
                  <a:rPr lang="tr-TR" dirty="0" smtClean="0"/>
                  <a:t>üçgen</a:t>
                </a:r>
              </a:p>
              <a:p>
                <a:pPr lvl="1"/>
                <a:r>
                  <a:rPr lang="tr-TR" dirty="0" smtClean="0"/>
                  <a:t>n üçgen indeksi ise</a:t>
                </a:r>
              </a:p>
              <a:p>
                <a:pPr lvl="2"/>
                <a:r>
                  <a:rPr lang="tr-TR" dirty="0" smtClean="0"/>
                  <a:t>n=1 (p</a:t>
                </a:r>
                <a:r>
                  <a:rPr lang="tr-TR" baseline="-25000" dirty="0" smtClean="0"/>
                  <a:t>1</a:t>
                </a:r>
                <a:r>
                  <a:rPr lang="tr-TR" dirty="0" smtClean="0"/>
                  <a:t>, p</a:t>
                </a:r>
                <a:r>
                  <a:rPr lang="tr-TR" baseline="-25000" dirty="0"/>
                  <a:t>2</a:t>
                </a:r>
                <a:r>
                  <a:rPr lang="tr-TR" dirty="0" smtClean="0"/>
                  <a:t>, p</a:t>
                </a:r>
                <a:r>
                  <a:rPr lang="tr-TR" baseline="-25000" dirty="0"/>
                  <a:t>6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n=2 </a:t>
                </a:r>
                <a:r>
                  <a:rPr lang="tr-TR" dirty="0"/>
                  <a:t>(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6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2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n=3 </a:t>
                </a:r>
                <a:r>
                  <a:rPr lang="tr-TR" dirty="0"/>
                  <a:t>(p</a:t>
                </a:r>
                <a:r>
                  <a:rPr lang="tr-TR" baseline="-25000" dirty="0"/>
                  <a:t>6</a:t>
                </a:r>
                <a:r>
                  <a:rPr lang="tr-TR" dirty="0"/>
                  <a:t>, 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5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n=4 </a:t>
                </a:r>
                <a:r>
                  <a:rPr lang="tr-TR" dirty="0"/>
                  <a:t>(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5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4</a:t>
                </a:r>
                <a:r>
                  <a:rPr lang="tr-TR" dirty="0" smtClean="0"/>
                  <a:t>)</a:t>
                </a:r>
              </a:p>
              <a:p>
                <a:pPr lvl="1"/>
                <a:r>
                  <a:rPr lang="tr-TR" dirty="0" smtClean="0"/>
                  <a:t>n tek ise listeden (n, n+1, n+2) indekslerindeki noktalar seçilir.</a:t>
                </a:r>
              </a:p>
              <a:p>
                <a:pPr lvl="1"/>
                <a:r>
                  <a:rPr lang="tr-TR" dirty="0"/>
                  <a:t>n </a:t>
                </a:r>
                <a:r>
                  <a:rPr lang="tr-TR" dirty="0" smtClean="0"/>
                  <a:t>çift ise listeden (n+1, n, </a:t>
                </a:r>
                <a:r>
                  <a:rPr lang="tr-TR" dirty="0"/>
                  <a:t>n+2) indekslerindeki </a:t>
                </a:r>
                <a:r>
                  <a:rPr lang="tr-TR" dirty="0" smtClean="0"/>
                  <a:t>noktalar </a:t>
                </a:r>
                <a:r>
                  <a:rPr lang="tr-TR" smtClean="0"/>
                  <a:t>seçilir</a:t>
                </a:r>
                <a:r>
                  <a:rPr lang="tr-TR" smtClean="0"/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4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25.05.2024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8.png"/><Relationship Id="rId7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8.png"/><Relationship Id="rId5" Type="http://schemas.openxmlformats.org/officeDocument/2006/relationships/image" Target="../media/image40.png"/><Relationship Id="rId10" Type="http://schemas.openxmlformats.org/officeDocument/2006/relationships/image" Target="../media/image43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0.png"/><Relationship Id="rId7" Type="http://schemas.openxmlformats.org/officeDocument/2006/relationships/image" Target="../media/image4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6.png"/><Relationship Id="rId10" Type="http://schemas.openxmlformats.org/officeDocument/2006/relationships/image" Target="../media/image470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2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740.png"/><Relationship Id="rId5" Type="http://schemas.openxmlformats.org/officeDocument/2006/relationships/image" Target="../media/image71.png"/><Relationship Id="rId10" Type="http://schemas.openxmlformats.org/officeDocument/2006/relationships/image" Target="../media/image730.png"/><Relationship Id="rId4" Type="http://schemas.openxmlformats.org/officeDocument/2006/relationships/image" Target="../media/image61.png"/><Relationship Id="rId9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jpe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4.png"/><Relationship Id="rId4" Type="http://schemas.openxmlformats.org/officeDocument/2006/relationships/image" Target="../media/image10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</a:rPr>
              <a:t>ŞERİTLER (SPLINES)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Geometrik Süreklilik Koşulları</a:t>
            </a:r>
            <a:endParaRPr lang="en-US" dirty="0"/>
          </a:p>
        </p:txBody>
      </p:sp>
      <p:pic>
        <p:nvPicPr>
          <p:cNvPr id="26627" name="AADGHGE0.jpg" descr="AADGHGE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2"/>
          <a:stretch/>
        </p:blipFill>
        <p:spPr bwMode="auto">
          <a:xfrm>
            <a:off x="496627" y="4495753"/>
            <a:ext cx="8226425" cy="203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31249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Geometrik süreklilikte türevlerin birbirine eşit olması şartı aranmaz</a:t>
            </a:r>
            <a:r>
              <a:rPr lang="tr-TR"/>
              <a:t>. 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tr-TR"/>
              <a:t>Sadece </a:t>
            </a:r>
            <a:r>
              <a:rPr lang="tr-TR" dirty="0"/>
              <a:t>tanjant vektörlerinin yönünün aynı olması yeterlidir.</a:t>
            </a:r>
          </a:p>
          <a:p>
            <a:pPr>
              <a:lnSpc>
                <a:spcPct val="120000"/>
              </a:lnSpc>
            </a:pPr>
            <a:r>
              <a:rPr lang="tr-TR" dirty="0"/>
              <a:t>G</a:t>
            </a:r>
            <a:r>
              <a:rPr lang="tr-TR" baseline="30000" dirty="0"/>
              <a:t>0</a:t>
            </a:r>
            <a:r>
              <a:rPr lang="tr-TR" dirty="0"/>
              <a:t> sürekliliği </a:t>
            </a:r>
            <a:r>
              <a:rPr lang="tr-TR"/>
              <a:t>C</a:t>
            </a:r>
            <a:r>
              <a:rPr lang="tr-TR" baseline="30000"/>
              <a:t>0 </a:t>
            </a:r>
            <a:r>
              <a:rPr lang="en-US"/>
              <a:t> ile a</a:t>
            </a:r>
            <a:r>
              <a:rPr lang="tr-TR"/>
              <a:t>ynı </a:t>
            </a:r>
            <a:r>
              <a:rPr lang="tr-TR" dirty="0"/>
              <a:t>olup G</a:t>
            </a:r>
            <a:r>
              <a:rPr lang="tr-TR" baseline="30000" dirty="0"/>
              <a:t>1</a:t>
            </a:r>
            <a:r>
              <a:rPr lang="tr-TR" dirty="0"/>
              <a:t> ve G</a:t>
            </a:r>
            <a:r>
              <a:rPr lang="tr-TR" baseline="30000" dirty="0"/>
              <a:t>2 </a:t>
            </a:r>
            <a:r>
              <a:rPr lang="tr-TR" dirty="0"/>
              <a:t>süreklilikleri için birinci ve ikinci derecen türevlerin belirli bir oranda olması gerekir. </a:t>
            </a:r>
          </a:p>
          <a:p>
            <a:pPr>
              <a:lnSpc>
                <a:spcPct val="120000"/>
              </a:lnSpc>
            </a:pPr>
            <a:r>
              <a:rPr lang="tr-TR" dirty="0"/>
              <a:t>Üç kontrol noktasına uydurulmuş iki </a:t>
            </a:r>
            <a:r>
              <a:rPr lang="tr-TR"/>
              <a:t>eğri </a:t>
            </a:r>
            <a:r>
              <a:rPr lang="en-US"/>
              <a:t>parçası</a:t>
            </a:r>
            <a:r>
              <a:rPr lang="tr-TR"/>
              <a:t> </a:t>
            </a:r>
            <a:r>
              <a:rPr lang="tr-TR" dirty="0"/>
              <a:t>için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tr-TR" dirty="0"/>
              <a:t>Parametrik süreklilik koşulu sağlanmıştır.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tr-TR" dirty="0"/>
              <a:t>Geometrik süreklilik koşulu sağlanmıştır.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Geometrik süreklilikte C</a:t>
            </a:r>
            <a:r>
              <a:rPr lang="tr-TR" baseline="-25000" dirty="0"/>
              <a:t>3</a:t>
            </a:r>
            <a:r>
              <a:rPr lang="tr-TR" dirty="0"/>
              <a:t> eğrisinin </a:t>
            </a:r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tr-TR" dirty="0"/>
              <a:t>noktasındaki tanjant vektörü C</a:t>
            </a:r>
            <a:r>
              <a:rPr lang="tr-TR" baseline="-25000" dirty="0"/>
              <a:t>1</a:t>
            </a:r>
            <a:r>
              <a:rPr lang="tr-TR" dirty="0"/>
              <a:t> eğrisinin </a:t>
            </a:r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tr-TR" dirty="0"/>
              <a:t>noktasındaki tanjant vektöründen daha büyüktür.</a:t>
            </a:r>
          </a:p>
        </p:txBody>
      </p:sp>
      <p:cxnSp>
        <p:nvCxnSpPr>
          <p:cNvPr id="3" name="Düz Ok Bağlayıcısı 2"/>
          <p:cNvCxnSpPr/>
          <p:nvPr/>
        </p:nvCxnSpPr>
        <p:spPr>
          <a:xfrm flipV="1">
            <a:off x="2123728" y="5356422"/>
            <a:ext cx="360040" cy="212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1665040" y="5620480"/>
            <a:ext cx="360040" cy="212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6922238" y="5157192"/>
            <a:ext cx="458074" cy="405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6489576" y="5620480"/>
            <a:ext cx="360040" cy="212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Kübik Şeritler </a:t>
            </a:r>
            <a:r>
              <a:rPr lang="tr-TR" dirty="0" err="1"/>
              <a:t>Polinom</a:t>
            </a:r>
            <a:r>
              <a:rPr lang="tr-TR" dirty="0"/>
              <a:t> Temsili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63272" cy="197281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dirty="0"/>
                  <a:t>Parçalı sürekli bir kübik şerit </a:t>
                </a:r>
                <a:r>
                  <a:rPr lang="en-US" i="1" dirty="0"/>
                  <a:t>n</a:t>
                </a:r>
                <a:r>
                  <a:rPr lang="en-US" dirty="0"/>
                  <a:t> + 1 </a:t>
                </a:r>
                <a:r>
                  <a:rPr lang="tr-TR" dirty="0"/>
                  <a:t>kontrol noktası ile ara değerlenmiştir.</a:t>
                </a:r>
              </a:p>
              <a:p>
                <a:pPr>
                  <a:lnSpc>
                    <a:spcPct val="110000"/>
                  </a:lnSpc>
                </a:pPr>
                <a:r>
                  <a:rPr lang="tr-TR" dirty="0"/>
                  <a:t>Şeritteki her bir kesim kübik </a:t>
                </a:r>
                <a:r>
                  <a:rPr lang="tr-TR" dirty="0" err="1"/>
                  <a:t>polinomlarla</a:t>
                </a:r>
                <a:r>
                  <a:rPr lang="tr-TR" dirty="0"/>
                  <a:t> tanımlanabilir.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1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63272" cy="1972815"/>
              </a:xfrm>
              <a:blipFill>
                <a:blip r:embed="rId3"/>
                <a:stretch>
                  <a:fillRect l="-1239" t="-2786" r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7" y="3321093"/>
            <a:ext cx="57054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AADGHGF0.jpg" descr="AADGHGF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3"/>
          <a:stretch/>
        </p:blipFill>
        <p:spPr bwMode="auto">
          <a:xfrm>
            <a:off x="1619672" y="5065047"/>
            <a:ext cx="6264696" cy="129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2149072" y="5470654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/>
              <a:t>P</a:t>
            </a:r>
            <a:r>
              <a:rPr lang="tr-TR"/>
              <a:t>(u)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203848" y="5284787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r>
              <a:rPr lang="tr-TR"/>
              <a:t>(</a:t>
            </a:r>
            <a:r>
              <a:rPr lang="en-US"/>
              <a:t>v</a:t>
            </a:r>
            <a:r>
              <a:rPr lang="tr-TR"/>
              <a:t>)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3733248" y="5655320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r>
              <a:rPr lang="tr-TR"/>
              <a:t>(</a:t>
            </a:r>
            <a:r>
              <a:rPr lang="en-US"/>
              <a:t>y</a:t>
            </a:r>
            <a:r>
              <a:rPr lang="tr-TR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98" y="2693177"/>
            <a:ext cx="68008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4784"/>
                <a:ext cx="8363272" cy="1800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/>
                  <a:t>Şerit için geçerli olan </a:t>
                </a:r>
                <a:r>
                  <a:rPr lang="tr-TR"/>
                  <a:t>sınır durumlar </a:t>
                </a:r>
                <a:r>
                  <a:rPr lang="tr-TR" dirty="0"/>
                  <a:t>ifade edilebilir.</a:t>
                </a:r>
                <a:endParaRPr lang="tr-TR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1</m:t>
                    </m:r>
                  </m:oMath>
                </a14:m>
                <a:endParaRPr lang="tr-TR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b="1" i="1" dirty="0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tr-TR" b="1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dirty="0"/>
                  <a:t>parametrelerin üssü vektörü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b="1" i="1" dirty="0" smtClean="0">
                        <a:latin typeface="Cambria Math"/>
                        <a:ea typeface="Cambria Math"/>
                      </a:rPr>
                      <m:t>𝑪</m:t>
                    </m:r>
                    <m:r>
                      <a:rPr lang="tr-TR" b="1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dirty="0"/>
                  <a:t>Katsayılar matrisi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4784"/>
                <a:ext cx="8363272" cy="1800200"/>
              </a:xfrm>
              <a:blipFill>
                <a:blip r:embed="rId3"/>
                <a:stretch>
                  <a:fillRect l="-1020" t="-2712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Şeritler</a:t>
            </a:r>
            <a:r>
              <a:rPr lang="en-US"/>
              <a:t>in</a:t>
            </a:r>
            <a:r>
              <a:rPr lang="tr-TR"/>
              <a:t> </a:t>
            </a:r>
            <a:r>
              <a:rPr lang="tr-TR" dirty="0"/>
              <a:t>Temsili I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54"/>
          <a:stretch/>
        </p:blipFill>
        <p:spPr bwMode="auto">
          <a:xfrm>
            <a:off x="2843809" y="4473277"/>
            <a:ext cx="51845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ADGHGG0.jpg" descr="AADGHGG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395536" y="4436252"/>
            <a:ext cx="2880735" cy="14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4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ADGHGG0.jpg" descr="AADGHGG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395536" y="4365104"/>
            <a:ext cx="2880735" cy="14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95" y="4293096"/>
            <a:ext cx="52292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Şeritler</a:t>
            </a:r>
            <a:r>
              <a:rPr lang="en-US"/>
              <a:t>in</a:t>
            </a:r>
            <a:r>
              <a:rPr lang="tr-TR"/>
              <a:t> </a:t>
            </a:r>
            <a:r>
              <a:rPr lang="tr-TR" dirty="0"/>
              <a:t>Temsili 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340768"/>
                <a:ext cx="8229600" cy="302433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dirty="0"/>
                      <m:t>Ş</m:t>
                    </m:r>
                    <m:r>
                      <m:rPr>
                        <m:nor/>
                      </m:rPr>
                      <a:rPr lang="tr-TR" dirty="0"/>
                      <m:t>eridi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tan</m:t>
                    </m:r>
                    <m:r>
                      <m:rPr>
                        <m:nor/>
                      </m:rPr>
                      <a:rPr lang="tr-TR" dirty="0"/>
                      <m:t>ı</m:t>
                    </m:r>
                    <m:r>
                      <m:rPr>
                        <m:nor/>
                      </m:rPr>
                      <a:rPr lang="tr-TR" dirty="0"/>
                      <m:t>mlayan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matris</m:t>
                    </m:r>
                  </m:oMath>
                </a14:m>
                <a:r>
                  <a:rPr lang="tr-TR" i="1" dirty="0">
                    <a:latin typeface="Cambria Math"/>
                  </a:rPr>
                  <a:t> </a:t>
                </a:r>
                <a:r>
                  <a:rPr lang="tr-TR" sz="3300" dirty="0"/>
                  <a:t>belirlenebilir.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b="1" i="1" dirty="0" smtClean="0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b="1" i="1" dirty="0" smtClean="0">
                            <a:latin typeface="Cambria Math"/>
                            <a:ea typeface="Cambria Math"/>
                          </a:rPr>
                          <m:t>𝒈𝒆𝒐𝒎</m:t>
                        </m:r>
                      </m:sub>
                    </m:sSub>
                  </m:oMath>
                </a14:m>
                <a:endParaRPr lang="tr-TR" b="1" dirty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kontrol noktalarının koordinat değerlerini ve şeridin sınır durumlarını (geometrik kısıtlar) içeren matris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b="1" i="1" dirty="0" smtClean="0">
                            <a:latin typeface="Cambria Math"/>
                            <a:ea typeface="Cambria Math"/>
                          </a:rPr>
                          <m:t>𝒔𝒑𝒍𝒊𝒏𝒆</m:t>
                        </m:r>
                      </m:sub>
                    </m:sSub>
                  </m:oMath>
                </a14:m>
                <a:endParaRPr lang="tr-TR" b="1" dirty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Geometrik kısıt değerlerini </a:t>
                </a:r>
                <a:r>
                  <a:rPr lang="tr-TR" dirty="0" err="1"/>
                  <a:t>polinom</a:t>
                </a:r>
                <a:r>
                  <a:rPr lang="tr-TR" dirty="0"/>
                  <a:t> katsayılarına dönüştüren matris.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Aynı zamanda taban matrisi olarak da adlandırılır.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Farklı şerit temsilleri arasında dönüşümü kolaylaştırır.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340768"/>
                <a:ext cx="8229600" cy="3024336"/>
              </a:xfrm>
              <a:blipFill>
                <a:blip r:embed="rId5"/>
                <a:stretch>
                  <a:fillRect l="-667" t="-1210" b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53198"/>
              </p:ext>
            </p:extLst>
          </p:nvPr>
        </p:nvGraphicFramePr>
        <p:xfrm>
          <a:off x="2400300" y="5757863"/>
          <a:ext cx="2616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6" imgW="1384200" imgH="482400" progId="Equation.3">
                  <p:embed/>
                </p:oleObj>
              </mc:Choice>
              <mc:Fallback>
                <p:oleObj name="Denklem" r:id="rId6" imgW="13842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0300" y="5757863"/>
                        <a:ext cx="26162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5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Şeritler</a:t>
            </a:r>
            <a:r>
              <a:rPr lang="en-US"/>
              <a:t>in</a:t>
            </a:r>
            <a:r>
              <a:rPr lang="tr-TR"/>
              <a:t> </a:t>
            </a:r>
            <a:r>
              <a:rPr lang="tr-TR" dirty="0"/>
              <a:t>Temsili II </a:t>
            </a:r>
          </a:p>
        </p:txBody>
      </p:sp>
      <p:pic>
        <p:nvPicPr>
          <p:cNvPr id="6" name="AADGHGG0.jpg" descr="AADGHGG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364771" y="1556792"/>
            <a:ext cx="2880735" cy="14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00574"/>
              </p:ext>
            </p:extLst>
          </p:nvPr>
        </p:nvGraphicFramePr>
        <p:xfrm>
          <a:off x="3624263" y="1592263"/>
          <a:ext cx="23272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1384200" imgH="482400" progId="Equation.3">
                  <p:embed/>
                </p:oleObj>
              </mc:Choice>
              <mc:Fallback>
                <p:oleObj name="Denklem" r:id="rId3" imgW="13842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4263" y="1592263"/>
                        <a:ext cx="23272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627970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213641" y="4756502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Kontrol noktaları</a:t>
            </a:r>
          </a:p>
        </p:txBody>
      </p:sp>
    </p:spTree>
    <p:extLst>
      <p:ext uri="{BB962C8B-B14F-4D97-AF65-F5344CB8AC3E}">
        <p14:creationId xmlns:p14="http://schemas.microsoft.com/office/powerpoint/2010/main" val="387022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Kübik Şeritler</a:t>
            </a:r>
            <a:r>
              <a:rPr lang="en-US"/>
              <a:t>in</a:t>
            </a:r>
            <a:r>
              <a:rPr lang="tr-TR"/>
              <a:t> </a:t>
            </a:r>
            <a:r>
              <a:rPr lang="tr-TR" dirty="0"/>
              <a:t>Temsili III</a:t>
            </a:r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1930761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3600"/>
              <a:t>Eğri üzerindeki </a:t>
            </a:r>
            <a:r>
              <a:rPr lang="en-US" sz="3600"/>
              <a:t>koordinatları</a:t>
            </a:r>
            <a:r>
              <a:rPr lang="tr-TR" sz="3600"/>
              <a:t> </a:t>
            </a:r>
            <a:r>
              <a:rPr lang="tr-TR" sz="3600" dirty="0"/>
              <a:t>belirlemek için eğri kısıtlarının birbirleriyle nasıl harmanlanacağını ayarlayan taban fonksiyonları belirlenebilir.</a:t>
            </a:r>
          </a:p>
          <a:p>
            <a:pPr algn="just">
              <a:lnSpc>
                <a:spcPct val="120000"/>
              </a:lnSpc>
            </a:pPr>
            <a:r>
              <a:rPr lang="tr-TR" sz="3600" dirty="0" err="1"/>
              <a:t>P</a:t>
            </a:r>
            <a:r>
              <a:rPr lang="tr-TR" sz="3600" baseline="-25000" dirty="0" err="1"/>
              <a:t>k</a:t>
            </a:r>
            <a:r>
              <a:rPr lang="tr-TR" sz="3600" dirty="0"/>
              <a:t> kontrol noktalarının koordinatlarının yanı sıra eğrinin kontrol noktalarındaki eğimi gibi geometrik kısıt parametreleri olabilir.</a:t>
            </a:r>
          </a:p>
          <a:p>
            <a:pPr algn="just">
              <a:lnSpc>
                <a:spcPct val="120000"/>
              </a:lnSpc>
            </a:pPr>
            <a:r>
              <a:rPr lang="tr-TR" sz="3600" dirty="0" err="1"/>
              <a:t>B</a:t>
            </a:r>
            <a:r>
              <a:rPr lang="tr-TR" sz="3600" baseline="-25000" dirty="0" err="1"/>
              <a:t>k</a:t>
            </a:r>
            <a:r>
              <a:rPr lang="tr-TR" sz="3600" dirty="0"/>
              <a:t> geometrik kısıtları harmanlayan taban fonksiyonlarıdır.</a:t>
            </a:r>
          </a:p>
          <a:p>
            <a:pPr algn="just">
              <a:lnSpc>
                <a:spcPct val="120000"/>
              </a:lnSpc>
            </a:pPr>
            <a:endParaRPr lang="tr-TR" sz="3600" dirty="0"/>
          </a:p>
          <a:p>
            <a:pPr algn="just">
              <a:lnSpc>
                <a:spcPct val="120000"/>
              </a:lnSpc>
            </a:pPr>
            <a:endParaRPr lang="tr-TR" sz="3600" dirty="0"/>
          </a:p>
          <a:p>
            <a:pPr algn="just">
              <a:lnSpc>
                <a:spcPct val="120000"/>
              </a:lnSpc>
            </a:pPr>
            <a:endParaRPr lang="tr-TR" b="1" dirty="0">
              <a:ea typeface="Cambria Math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tr-TR" b="1" dirty="0"/>
          </a:p>
          <a:p>
            <a:pPr marL="457200" lvl="1" indent="0" algn="just">
              <a:lnSpc>
                <a:spcPct val="120000"/>
              </a:lnSpc>
              <a:buNone/>
            </a:pPr>
            <a:endParaRPr lang="tr-TR" b="1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81375"/>
            <a:ext cx="62198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729262"/>
            <a:ext cx="4438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611560" y="5309567"/>
            <a:ext cx="8229600" cy="51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300" dirty="0"/>
              <a:t>Taban fonksiyonları</a:t>
            </a:r>
          </a:p>
          <a:p>
            <a:endParaRPr lang="tr-TR" sz="3600" dirty="0"/>
          </a:p>
          <a:p>
            <a:endParaRPr lang="tr-TR" b="1" dirty="0">
              <a:ea typeface="Cambria Math"/>
            </a:endParaRPr>
          </a:p>
          <a:p>
            <a:pPr marL="457200" lvl="1" indent="0">
              <a:buFont typeface="Arial" pitchFamily="34" charset="0"/>
              <a:buNone/>
            </a:pPr>
            <a:endParaRPr lang="tr-TR" b="1" dirty="0"/>
          </a:p>
          <a:p>
            <a:pPr marL="457200" lvl="1" indent="0">
              <a:buFont typeface="Arial" pitchFamily="34" charset="0"/>
              <a:buNone/>
            </a:pPr>
            <a:endParaRPr lang="tr-TR" b="1" dirty="0"/>
          </a:p>
        </p:txBody>
      </p:sp>
      <p:sp>
        <p:nvSpPr>
          <p:cNvPr id="9" name="Metin kutusu 8"/>
          <p:cNvSpPr txBox="1"/>
          <p:nvPr/>
        </p:nvSpPr>
        <p:spPr>
          <a:xfrm>
            <a:off x="4527129" y="4305870"/>
            <a:ext cx="40324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Bu yaklaşımda şerit kontrol noktalarının </a:t>
            </a:r>
            <a:r>
              <a:rPr lang="tr-TR" b="1" dirty="0" err="1"/>
              <a:t>ağırlıklandırılmış</a:t>
            </a:r>
            <a:r>
              <a:rPr lang="tr-TR" b="1" dirty="0"/>
              <a:t> bir toplamı şeklinde ifade edilir.</a:t>
            </a:r>
          </a:p>
        </p:txBody>
      </p:sp>
    </p:spTree>
    <p:extLst>
      <p:ext uri="{BB962C8B-B14F-4D97-AF65-F5344CB8AC3E}">
        <p14:creationId xmlns:p14="http://schemas.microsoft.com/office/powerpoint/2010/main" val="35573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Şerit</a:t>
            </a:r>
            <a:r>
              <a:rPr lang="en-US"/>
              <a:t>lerin</a:t>
            </a:r>
            <a:r>
              <a:rPr lang="tr-TR"/>
              <a:t> Temsil</a:t>
            </a:r>
            <a:r>
              <a:rPr lang="en-US"/>
              <a:t>i:</a:t>
            </a:r>
            <a:r>
              <a:rPr lang="tr-TR"/>
              <a:t> </a:t>
            </a:r>
            <a:r>
              <a:rPr lang="tr-TR" dirty="0"/>
              <a:t>Özet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2098576" cy="4525963"/>
          </a:xfrm>
        </p:spPr>
        <p:txBody>
          <a:bodyPr/>
          <a:lstStyle/>
          <a:p>
            <a:r>
              <a:rPr lang="tr-TR" dirty="0"/>
              <a:t>Temsil I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Temsil II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Temsil III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18933"/>
            <a:ext cx="3780754" cy="1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50299"/>
            <a:ext cx="5856556" cy="169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35323"/>
            <a:ext cx="2016224" cy="81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5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Bir </a:t>
            </a:r>
            <a:r>
              <a:rPr lang="en-US"/>
              <a:t>Doğru</a:t>
            </a:r>
            <a:r>
              <a:rPr lang="tr-TR"/>
              <a:t> </a:t>
            </a:r>
            <a:r>
              <a:rPr lang="tr-TR" dirty="0"/>
              <a:t>Parçasının Tanımı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9492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sz="2800" dirty="0"/>
                  <a:t>Hatırlatma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tr-TR" sz="2400" b="1" dirty="0"/>
                          <m:t> </m:t>
                        </m:r>
                      </m:e>
                    </m:acc>
                    <m:r>
                      <a:rPr lang="tr-TR" sz="2400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tr-TR" sz="2400" b="1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 dirty="0">
                        <a:latin typeface="Cambria Math"/>
                      </a:rPr>
                      <m:t> </m:t>
                    </m:r>
                  </m:oMath>
                </a14:m>
                <a:endParaRPr lang="tr-TR" sz="2400" b="1" dirty="0"/>
              </a:p>
              <a:p>
                <a:pPr>
                  <a:lnSpc>
                    <a:spcPct val="110000"/>
                  </a:lnSpc>
                </a:pPr>
                <a:r>
                  <a:rPr lang="tr-TR" sz="2800" dirty="0"/>
                  <a:t>Bir çizgi parçası üzerindeki herhangi bir nokta iki sınır noktası kullanılarak tanımlanabilir.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dirty="0">
                        <a:latin typeface="Cambria Math"/>
                      </a:rPr>
                      <m:t>0</m:t>
                    </m:r>
                    <m:r>
                      <a:rPr lang="tr-TR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tr-TR" sz="2400" b="0" i="0" dirty="0" smtClean="0">
                        <a:latin typeface="Cambria Math"/>
                      </a:rPr>
                      <m:t>u</m:t>
                    </m:r>
                    <m:r>
                      <a:rPr lang="tr-TR" sz="2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sz="2400" dirty="0"/>
                  <a:t>1 için</a:t>
                </a:r>
                <a:endParaRPr lang="tr-TR" sz="2400" b="1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tr-TR" sz="2400" b="0" i="0" dirty="0" smtClean="0">
                        <a:latin typeface="Cambria Math"/>
                      </a:rPr>
                      <m:t>u</m:t>
                    </m:r>
                    <m:r>
                      <a:rPr lang="tr-TR" sz="2400" b="1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sz="2400" b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tr-TR" sz="2400" b="1" i="1" dirty="0">
                  <a:latin typeface="Cambria Math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tr-TR" sz="2400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tr-T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4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400" b="1" i="1" dirty="0" smtClean="0">
                          <a:latin typeface="Cambria Math"/>
                        </a:rPr>
                        <m:t>+</m:t>
                      </m:r>
                      <m:r>
                        <a:rPr lang="tr-TR" sz="2400" b="0" i="1" dirty="0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tr-T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4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  <a:p>
                <a:pPr>
                  <a:lnSpc>
                    <a:spcPct val="110000"/>
                  </a:lnSpc>
                </a:pPr>
                <a:endParaRPr lang="tr-TR" b="1" dirty="0"/>
              </a:p>
              <a:p>
                <a:pPr>
                  <a:lnSpc>
                    <a:spcPct val="11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94920" cy="4525963"/>
              </a:xfrm>
              <a:blipFill>
                <a:blip r:embed="rId2"/>
                <a:stretch>
                  <a:fillRect l="-211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6696236" y="1628800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tr-TR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1628800"/>
                <a:ext cx="45397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Düz Ok Bağlayıcısı 8"/>
          <p:cNvCxnSpPr/>
          <p:nvPr/>
        </p:nvCxnSpPr>
        <p:spPr>
          <a:xfrm>
            <a:off x="6326196" y="3246125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5817298" y="3468117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3468117"/>
                <a:ext cx="89620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6813254" y="3028859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3028859"/>
                <a:ext cx="407483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Düz Bağlayıcı 13"/>
          <p:cNvCxnSpPr/>
          <p:nvPr/>
        </p:nvCxnSpPr>
        <p:spPr>
          <a:xfrm>
            <a:off x="6244629" y="3325054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8013254" y="3610228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3610228"/>
                <a:ext cx="59766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>
                <a:off x="5844559" y="2924944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2924944"/>
                <a:ext cx="597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/>
              <p:cNvSpPr txBox="1"/>
              <p:nvPr/>
            </p:nvSpPr>
            <p:spPr>
              <a:xfrm>
                <a:off x="7690168" y="4040506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4040506"/>
                <a:ext cx="89620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/>
              <p:cNvSpPr txBox="1"/>
              <p:nvPr/>
            </p:nvSpPr>
            <p:spPr>
              <a:xfrm>
                <a:off x="81656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1" name="Metin kutus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54" y="2242076"/>
                <a:ext cx="597664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/>
              <p:cNvSpPr txBox="1"/>
              <p:nvPr/>
            </p:nvSpPr>
            <p:spPr>
              <a:xfrm>
                <a:off x="59969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59" y="1556792"/>
                <a:ext cx="597664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Bağlayıcı 22"/>
          <p:cNvCxnSpPr/>
          <p:nvPr/>
        </p:nvCxnSpPr>
        <p:spPr>
          <a:xfrm>
            <a:off x="6316637" y="2027828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6367799" y="1916832"/>
            <a:ext cx="1948617" cy="68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9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Doğru</a:t>
            </a:r>
            <a:r>
              <a:rPr lang="tr-TR"/>
              <a:t> Parçasının Temsil </a:t>
            </a:r>
            <a:r>
              <a:rPr lang="tr-TR" dirty="0"/>
              <a:t>I ile Tanımı</a:t>
            </a:r>
          </a:p>
        </p:txBody>
      </p:sp>
      <p:cxnSp>
        <p:nvCxnSpPr>
          <p:cNvPr id="4" name="Düz Ok Bağlayıcısı 3"/>
          <p:cNvCxnSpPr/>
          <p:nvPr/>
        </p:nvCxnSpPr>
        <p:spPr>
          <a:xfrm>
            <a:off x="6326196" y="1877973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Bağlayıcı 6"/>
          <p:cNvCxnSpPr/>
          <p:nvPr/>
        </p:nvCxnSpPr>
        <p:spPr>
          <a:xfrm>
            <a:off x="6244629" y="1956902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18" y="4098135"/>
            <a:ext cx="35909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62711"/>
            <a:ext cx="6057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6326196" y="3408682"/>
                <a:ext cx="26239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dirty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/>
                        </a:rPr>
                        <m:t>u</m:t>
                      </m:r>
                      <m:r>
                        <a:rPr lang="tr-TR" b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tr-TR" b="1" dirty="0"/>
                        <m:t>− 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b="1" i="1" dirty="0">
                  <a:latin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i="1" dirty="0">
                          <a:latin typeface="Cambria Math"/>
                        </a:rPr>
                        <m:t>+</m:t>
                      </m:r>
                      <m:r>
                        <a:rPr lang="tr-TR" i="1" dirty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6" y="3408682"/>
                <a:ext cx="2623988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7973"/>
                <a:ext cx="8229600" cy="424819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800" dirty="0"/>
                  <a:t>Sadece x koordinatı düşünülürse: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/>
                  <a:t>u=0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0</m:t>
                        </m:r>
                        <m:r>
                          <a:rPr lang="tr-TR" sz="24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b="1" dirty="0"/>
                  <a:t> </a:t>
                </a:r>
                <a:r>
                  <a:rPr lang="tr-TR" sz="2400" dirty="0"/>
                  <a:t>dolayısıyla</a:t>
                </a:r>
                <a14:m>
                  <m:oMath xmlns:m="http://schemas.openxmlformats.org/officeDocument/2006/math">
                    <m:r>
                      <a:rPr lang="tr-TR" sz="2400" b="1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tr-TR" sz="2400" b="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>
                            <a:latin typeface="Cambria Math"/>
                          </a:rPr>
                          <m:t>0</m:t>
                        </m:r>
                        <m:r>
                          <a:rPr lang="tr-TR" sz="2400" b="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tr-TR" sz="2400" dirty="0"/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/>
                  <a:t>u=1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(1)=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b="1" dirty="0"/>
                  <a:t> </a:t>
                </a:r>
                <a:r>
                  <a:rPr lang="tr-TR" sz="2400" dirty="0"/>
                  <a:t>dolayısıyla</a:t>
                </a:r>
                <a14:m>
                  <m:oMath xmlns:m="http://schemas.openxmlformats.org/officeDocument/2006/math">
                    <m:r>
                      <a:rPr lang="tr-TR" sz="2400" b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tr-TR" sz="2400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1</m:t>
                        </m:r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000" b="0" i="1" dirty="0" smtClean="0">
                            <a:latin typeface="Cambria Math"/>
                          </a:rPr>
                          <m:t>0</m:t>
                        </m:r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0</m:t>
                        </m:r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1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7973"/>
                <a:ext cx="8229600" cy="4248190"/>
              </a:xfrm>
              <a:blipFill>
                <a:blip r:embed="rId11"/>
                <a:stretch>
                  <a:fillRect l="-1333" t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5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Doğru</a:t>
            </a:r>
            <a:r>
              <a:rPr lang="tr-TR"/>
              <a:t> </a:t>
            </a:r>
            <a:r>
              <a:rPr lang="tr-TR" dirty="0"/>
              <a:t>Parçasının Temsil II ile Tanımı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9" y="1600201"/>
            <a:ext cx="5686192" cy="2980927"/>
          </a:xfrm>
        </p:spPr>
        <p:txBody>
          <a:bodyPr>
            <a:normAutofit/>
          </a:bodyPr>
          <a:lstStyle/>
          <a:p>
            <a:r>
              <a:rPr lang="tr-TR" sz="2800" dirty="0"/>
              <a:t>Standart temsile göre</a:t>
            </a:r>
          </a:p>
          <a:p>
            <a:pPr lvl="1"/>
            <a:endParaRPr lang="tr-TR" sz="2400" dirty="0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6326196" y="1877973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Bağlayıcı 6"/>
          <p:cNvCxnSpPr/>
          <p:nvPr/>
        </p:nvCxnSpPr>
        <p:spPr>
          <a:xfrm>
            <a:off x="6244629" y="1956902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18" y="3573016"/>
            <a:ext cx="54673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35116"/>
            <a:ext cx="3841914" cy="117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00020"/>
            <a:ext cx="4391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6026086" y="329062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b="1" i="1" dirty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b="1" dirty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tr-TR" dirty="0">
                        <a:latin typeface="Cambria Math"/>
                      </a:rPr>
                      <m:t>u</m:t>
                    </m:r>
                    <m:r>
                      <a:rPr lang="tr-TR" b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b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b="1" i="1" dirty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b="1" i="1" dirty="0">
                        <a:latin typeface="Cambria Math"/>
                      </a:rPr>
                      <m:t>)</m:t>
                    </m:r>
                  </m:oMath>
                </a14:m>
                <a:endParaRPr lang="tr-TR" b="1" i="1" dirty="0">
                  <a:latin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i="1" dirty="0">
                          <a:latin typeface="Cambria Math"/>
                        </a:rPr>
                        <m:t>+</m:t>
                      </m:r>
                      <m:r>
                        <a:rPr lang="tr-TR" i="1" dirty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086" y="3290620"/>
                <a:ext cx="4572000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Şeritler (</a:t>
            </a:r>
            <a:r>
              <a:rPr lang="tr-TR" dirty="0" err="1"/>
              <a:t>Splines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tr-TR" sz="2800" dirty="0"/>
              <a:t>Sınır temsili modelleme </a:t>
            </a:r>
            <a:r>
              <a:rPr lang="tr-TR" sz="2800"/>
              <a:t>tekniğidir.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B</a:t>
            </a:r>
            <a:r>
              <a:rPr lang="tr-TR" sz="2800"/>
              <a:t>elirlenmiş bir dizi noktayı kullanarak düzgün eğri</a:t>
            </a:r>
            <a:r>
              <a:rPr lang="en-US" sz="2800"/>
              <a:t>ler ve yüzeyler </a:t>
            </a:r>
            <a:r>
              <a:rPr lang="tr-TR" sz="2800"/>
              <a:t>türe</a:t>
            </a:r>
            <a:r>
              <a:rPr lang="en-US" sz="2800"/>
              <a:t>tilir.</a:t>
            </a:r>
          </a:p>
          <a:p>
            <a:pPr>
              <a:lnSpc>
                <a:spcPct val="120000"/>
              </a:lnSpc>
            </a:pPr>
            <a:r>
              <a:rPr lang="tr-TR" sz="2800"/>
              <a:t>Şerit eğrisi (Spline curve)</a:t>
            </a:r>
            <a:endParaRPr lang="en-US" sz="2800"/>
          </a:p>
          <a:p>
            <a:pPr lvl="1">
              <a:lnSpc>
                <a:spcPct val="120000"/>
              </a:lnSpc>
            </a:pPr>
            <a:r>
              <a:rPr lang="tr-TR" sz="2400"/>
              <a:t>Parça sınırlarında tanımlı </a:t>
            </a:r>
            <a:r>
              <a:rPr lang="en-US" sz="2400"/>
              <a:t>ve </a:t>
            </a:r>
            <a:r>
              <a:rPr lang="tr-TR" sz="2400"/>
              <a:t>herhangi bir süreklilik koşulunu sağlayan polinom </a:t>
            </a:r>
            <a:r>
              <a:rPr lang="en-US" sz="2400"/>
              <a:t>parçalarından</a:t>
            </a:r>
            <a:r>
              <a:rPr lang="tr-TR" sz="2400"/>
              <a:t> oluş</a:t>
            </a:r>
            <a:r>
              <a:rPr lang="en-US" sz="2400"/>
              <a:t>an</a:t>
            </a:r>
            <a:r>
              <a:rPr lang="tr-TR" sz="2400"/>
              <a:t> birleşik </a:t>
            </a:r>
            <a:r>
              <a:rPr lang="en-US" sz="2400"/>
              <a:t>bir </a:t>
            </a:r>
            <a:r>
              <a:rPr lang="tr-TR" sz="2400"/>
              <a:t>eğ</a:t>
            </a:r>
            <a:r>
              <a:rPr lang="en-US" sz="2400"/>
              <a:t>ridir.</a:t>
            </a:r>
          </a:p>
          <a:p>
            <a:pPr lvl="1">
              <a:lnSpc>
                <a:spcPct val="120000"/>
              </a:lnSpc>
            </a:pPr>
            <a:r>
              <a:rPr lang="tr-TR" sz="2400"/>
              <a:t>Bu tür bir eğri matematiksel olarak tanımlanabilir.</a:t>
            </a:r>
          </a:p>
          <a:p>
            <a:pPr lvl="2">
              <a:lnSpc>
                <a:spcPct val="120000"/>
              </a:lnSpc>
            </a:pPr>
            <a:r>
              <a:rPr lang="en-US" sz="2000"/>
              <a:t>B</a:t>
            </a:r>
            <a:r>
              <a:rPr lang="tr-TR" sz="2000"/>
              <a:t>irinci ve ikinci dereceden türevleri eğri parçaları boyunca sürekli olan parçalı kübik polinom fonksiyonları </a:t>
            </a:r>
            <a:r>
              <a:rPr lang="en-US" sz="2000"/>
              <a:t>kullanılabilir.</a:t>
            </a:r>
            <a:endParaRPr lang="tr-TR" sz="2400" dirty="0"/>
          </a:p>
          <a:p>
            <a:pPr>
              <a:lnSpc>
                <a:spcPct val="120000"/>
              </a:lnSpc>
            </a:pPr>
            <a:r>
              <a:rPr lang="tr-TR" sz="2800"/>
              <a:t>Şerit </a:t>
            </a:r>
            <a:r>
              <a:rPr lang="tr-TR" sz="2800" dirty="0"/>
              <a:t>yüzeyi (</a:t>
            </a:r>
            <a:r>
              <a:rPr lang="tr-TR" sz="2800" dirty="0" err="1"/>
              <a:t>Spline</a:t>
            </a:r>
            <a:r>
              <a:rPr lang="tr-TR" sz="2800" dirty="0"/>
              <a:t> </a:t>
            </a:r>
            <a:r>
              <a:rPr lang="tr-TR" sz="2800" dirty="0" err="1"/>
              <a:t>surface</a:t>
            </a:r>
            <a:r>
              <a:rPr lang="tr-TR" sz="2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tr-TR" sz="2500" dirty="0"/>
              <a:t>İki şerit eğrisi </a:t>
            </a:r>
            <a:r>
              <a:rPr lang="tr-TR" sz="2400" dirty="0"/>
              <a:t>kümesi</a:t>
            </a:r>
            <a:r>
              <a:rPr lang="tr-TR" sz="2500" dirty="0"/>
              <a:t> ile tanımlanır.</a:t>
            </a:r>
          </a:p>
        </p:txBody>
      </p:sp>
    </p:spTree>
    <p:extLst>
      <p:ext uri="{BB962C8B-B14F-4D97-AF65-F5344CB8AC3E}">
        <p14:creationId xmlns:p14="http://schemas.microsoft.com/office/powerpoint/2010/main" val="225590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Doğru</a:t>
            </a:r>
            <a:r>
              <a:rPr lang="tr-TR"/>
              <a:t> </a:t>
            </a:r>
            <a:r>
              <a:rPr lang="tr-TR" dirty="0"/>
              <a:t>Parçasının Temsil III ile Tanımı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1"/>
                <a:ext cx="5686192" cy="2980927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/>
                  <a:t>Standart temsile göre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400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tr-TR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tr-TR" sz="2400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dirty="0">
                            <a:latin typeface="Cambria Math"/>
                          </a:rPr>
                          <m:t>1−</m:t>
                        </m:r>
                        <m:r>
                          <a:rPr lang="tr-TR" sz="2400" b="0" i="1" dirty="0">
                            <a:latin typeface="Cambria Math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 dirty="0">
                        <a:latin typeface="Cambria Math"/>
                      </a:rPr>
                      <m:t>+</m:t>
                    </m:r>
                    <m:r>
                      <a:rPr lang="tr-TR" sz="2400" b="0" i="1" dirty="0">
                        <a:latin typeface="Cambria Math"/>
                      </a:rPr>
                      <m:t>𝑢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tr-T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tr-T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tr-TR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dirty="0">
                            <a:latin typeface="Cambria Math"/>
                          </a:rPr>
                          <m:t>1−</m:t>
                        </m:r>
                        <m:r>
                          <a:rPr lang="tr-TR" sz="2400" i="1" dirty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tr-T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dirty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tr-TR" sz="2400" i="1" dirty="0">
                        <a:latin typeface="Cambria Math"/>
                      </a:rPr>
                      <m:t>=</m:t>
                    </m:r>
                    <m:r>
                      <a:rPr lang="tr-TR" sz="24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1"/>
                <a:ext cx="5686192" cy="2980927"/>
              </a:xfrm>
              <a:blipFill rotWithShape="1">
                <a:blip r:embed="rId2"/>
                <a:stretch>
                  <a:fillRect l="-1822" t="-18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Düz Ok Bağlayıcısı 3"/>
          <p:cNvCxnSpPr/>
          <p:nvPr/>
        </p:nvCxnSpPr>
        <p:spPr>
          <a:xfrm>
            <a:off x="6326196" y="1877973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Bağlayıcı 6"/>
          <p:cNvCxnSpPr/>
          <p:nvPr/>
        </p:nvCxnSpPr>
        <p:spPr>
          <a:xfrm>
            <a:off x="6244629" y="1956902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75" y="3356992"/>
            <a:ext cx="356299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9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Şerit Yüzeyleri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1"/>
            <a:ext cx="8363273" cy="2980927"/>
          </a:xfrm>
        </p:spPr>
        <p:txBody>
          <a:bodyPr>
            <a:normAutofit/>
          </a:bodyPr>
          <a:lstStyle/>
          <a:p>
            <a:r>
              <a:rPr lang="tr-TR" sz="2800" dirty="0"/>
              <a:t>Kontrol noktaları </a:t>
            </a:r>
            <a:r>
              <a:rPr lang="tr-TR" sz="2800" dirty="0" err="1"/>
              <a:t>P</a:t>
            </a:r>
            <a:r>
              <a:rPr lang="tr-TR" sz="2800" baseline="-25000" dirty="0" err="1"/>
              <a:t>ij</a:t>
            </a:r>
            <a:r>
              <a:rPr lang="tr-TR" sz="2800" dirty="0"/>
              <a:t> olarak 4x4 ‘lük bir matris şeklinde tanımlanmıştır.</a:t>
            </a:r>
          </a:p>
          <a:p>
            <a:r>
              <a:rPr lang="tr-TR" sz="2800" dirty="0"/>
              <a:t>Buna göre düzgün bir yüzey parçası oluşturmak </a:t>
            </a:r>
            <a:r>
              <a:rPr lang="tr-TR" sz="2800"/>
              <a:t>istenir.</a:t>
            </a:r>
            <a:endParaRPr lang="tr-TR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7"/>
          <a:stretch/>
        </p:blipFill>
        <p:spPr bwMode="auto">
          <a:xfrm>
            <a:off x="2555776" y="3429000"/>
            <a:ext cx="363589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90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Şerit Yüzeyleri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1"/>
            <a:ext cx="8363273" cy="2980927"/>
          </a:xfrm>
        </p:spPr>
        <p:txBody>
          <a:bodyPr>
            <a:normAutofit/>
          </a:bodyPr>
          <a:lstStyle/>
          <a:p>
            <a:r>
              <a:rPr lang="tr-TR" sz="2800" dirty="0"/>
              <a:t>Kontrol noktaları </a:t>
            </a:r>
            <a:r>
              <a:rPr lang="tr-TR" sz="2800" dirty="0" err="1"/>
              <a:t>P</a:t>
            </a:r>
            <a:r>
              <a:rPr lang="tr-TR" sz="2800" baseline="-25000" dirty="0" err="1"/>
              <a:t>ij</a:t>
            </a:r>
            <a:r>
              <a:rPr lang="tr-TR" sz="2800" dirty="0"/>
              <a:t> olarak 4x4 ‘lük bir matris şeklinde tanımlanmıştır.</a:t>
            </a:r>
          </a:p>
          <a:p>
            <a:r>
              <a:rPr lang="tr-TR" sz="2800" dirty="0"/>
              <a:t>Buna göre düzgün bir yüzey parçası oluşturmak istenir.</a:t>
            </a:r>
          </a:p>
          <a:p>
            <a:pPr lvl="1"/>
            <a:r>
              <a:rPr lang="tr-TR" sz="2400" dirty="0"/>
              <a:t>Önce 4 tane eğri tanımlanır.</a:t>
            </a:r>
          </a:p>
          <a:p>
            <a:pPr lvl="1"/>
            <a:r>
              <a:rPr lang="tr-TR" sz="2400" dirty="0"/>
              <a:t>Bu dört eğri düzgünleştirilir.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0243"/>
            <a:ext cx="3190765" cy="25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05" y="3995363"/>
            <a:ext cx="3578780" cy="266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13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Şerit Yüzeyleri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tr-TR" sz="2800" dirty="0"/>
              <a:t>Kontrol noktaları </a:t>
            </a:r>
            <a:r>
              <a:rPr lang="tr-TR" sz="2800" dirty="0" err="1"/>
              <a:t>P</a:t>
            </a:r>
            <a:r>
              <a:rPr lang="tr-TR" sz="2800" baseline="-25000" dirty="0" err="1"/>
              <a:t>ij</a:t>
            </a:r>
            <a:r>
              <a:rPr lang="tr-TR" sz="2800" dirty="0"/>
              <a:t> olarak 4x4</a:t>
            </a:r>
            <a:r>
              <a:rPr lang="en-US" sz="2800" dirty="0"/>
              <a:t>’</a:t>
            </a:r>
            <a:r>
              <a:rPr lang="tr-TR" sz="2800" dirty="0"/>
              <a:t>lük bir matris şeklinde tanımlanmıştır.</a:t>
            </a:r>
          </a:p>
          <a:p>
            <a:endParaRPr lang="tr-TR" sz="2800" dirty="0"/>
          </a:p>
          <a:p>
            <a:r>
              <a:rPr lang="tr-TR" sz="2800" dirty="0"/>
              <a:t>Eğri:</a:t>
            </a:r>
          </a:p>
          <a:p>
            <a:endParaRPr lang="tr-TR" sz="2800" dirty="0"/>
          </a:p>
          <a:p>
            <a:r>
              <a:rPr lang="tr-TR" sz="2800" dirty="0"/>
              <a:t>Yüzey: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73835"/>
            <a:ext cx="435692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048" y="2492896"/>
            <a:ext cx="3078932" cy="229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9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Şerit Yüzeylerin Gösterimi: Dörtgen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9" y="1600200"/>
            <a:ext cx="771520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du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 := 1/nu; </a:t>
            </a:r>
            <a:r>
              <a:rPr lang="tr-TR" sz="1800" i="1" dirty="0">
                <a:latin typeface="Courier New" pitchFamily="49" charset="0"/>
                <a:cs typeface="Courier New" pitchFamily="49" charset="0"/>
              </a:rPr>
              <a:t>// nu: # u yönündeki cihetler</a:t>
            </a:r>
          </a:p>
          <a:p>
            <a:pPr marL="0" indent="0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dv := 1/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sz="18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800" i="1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fr-FR" sz="1800" i="1" dirty="0">
                <a:latin typeface="Courier New" pitchFamily="49" charset="0"/>
                <a:cs typeface="Courier New" pitchFamily="49" charset="0"/>
              </a:rPr>
              <a:t>: #</a:t>
            </a:r>
            <a:r>
              <a:rPr lang="tr-TR" sz="1800" i="1" dirty="0">
                <a:latin typeface="Courier New" pitchFamily="49" charset="0"/>
                <a:cs typeface="Courier New" pitchFamily="49" charset="0"/>
              </a:rPr>
              <a:t> v yönündeki cihetler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nu-1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u := i*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du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 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v := j*dv;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DrawQuad(P(u,v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), P(u, v+dv)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P(u+du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v+dv),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P(u+du, v))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69" y="1268760"/>
            <a:ext cx="26860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81128"/>
            <a:ext cx="3819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0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Şerit Yüzeylerin Gösterimi: Dörtgen (Alternatif)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280" cy="4209331"/>
          </a:xfrm>
        </p:spPr>
        <p:txBody>
          <a:bodyPr>
            <a:noAutofit/>
          </a:bodyPr>
          <a:lstStyle/>
          <a:p>
            <a:r>
              <a:rPr lang="tr-TR" sz="2400" dirty="0"/>
              <a:t>Önce noktalar hesaplanır sonra çizdirilir.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#noktaları belirle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 j := 0 to nv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Q[i, j] := P(i/nu, j/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#noktaları çizdir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 - 1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 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DrawQuad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(Q[i, j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], 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j+1]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 </a:t>
            </a:r>
            <a:endParaRPr lang="tr-TR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>
                <a:latin typeface="Courier New" pitchFamily="49" charset="0"/>
                <a:cs typeface="Courier New" pitchFamily="49" charset="0"/>
              </a:rPr>
              <a:t>					Q[i+1, j+1], Q[i+1, j]);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667" y="1461889"/>
            <a:ext cx="26860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0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Şerit Yüzeylerin Gösterimi: Üçgen (Alternatif)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>
            <a:noAutofit/>
          </a:bodyPr>
          <a:lstStyle/>
          <a:p>
            <a:r>
              <a:rPr lang="tr-TR" sz="2400" dirty="0"/>
              <a:t>Önce noktalar hesaplanır sonra çizdirilir.</a:t>
            </a:r>
          </a:p>
          <a:p>
            <a:r>
              <a:rPr lang="tr-TR" sz="2400" dirty="0"/>
              <a:t>Üçgen çizdirme yaklaşımı kullanılır.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#noktaları belirle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 j := 0 to nv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Q[i, j] := P(i/nu, j/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#noktaları çizdir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 - 1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 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DrawTriangle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(Q[i, j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], Q[i+1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j+1]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 Q[i+1, j]);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DrawTriangle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(Q[i, j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], 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j+1]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 Q[i+1, j+1]);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61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701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Şerit Yüzeylerin Gösterimi: </a:t>
            </a:r>
            <a:br>
              <a:rPr lang="tr-TR" dirty="0"/>
            </a:br>
            <a:r>
              <a:rPr lang="tr-TR" dirty="0"/>
              <a:t>Üçgen Dizisi (Alternatif)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25355"/>
          </a:xfrm>
        </p:spPr>
        <p:txBody>
          <a:bodyPr>
            <a:noAutofit/>
          </a:bodyPr>
          <a:lstStyle/>
          <a:p>
            <a:r>
              <a:rPr lang="tr-TR" sz="2400" dirty="0"/>
              <a:t>Önce noktalar hesaplanır sonra çizdirilir.</a:t>
            </a:r>
          </a:p>
          <a:p>
            <a:r>
              <a:rPr lang="tr-TR" sz="2400" dirty="0"/>
              <a:t>Üçgen çizdirme yaklaşımı </a:t>
            </a:r>
            <a:r>
              <a:rPr lang="tr-TR" sz="2400"/>
              <a:t>kullanılır.</a:t>
            </a:r>
            <a:endParaRPr lang="en-US" sz="2400"/>
          </a:p>
          <a:p>
            <a:pPr marL="0" indent="0">
              <a:spcBef>
                <a:spcPts val="0"/>
              </a:spcBef>
              <a:buNone/>
            </a:pPr>
            <a:endParaRPr lang="tr-TR" sz="2000" dirty="0"/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#noktaları belirle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 j := 0 to nv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	Q[i, j] := P(i/nu, j/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noktaları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oluşturup </a:t>
            </a:r>
            <a:r>
              <a:rPr lang="tr-TR" sz="1800" b="1">
                <a:latin typeface="Courier New" pitchFamily="49" charset="0"/>
                <a:cs typeface="Courier New" pitchFamily="49" charset="0"/>
              </a:rPr>
              <a:t>GL_TRIANGLE_STRIP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ile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çizdir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 i := 0 to nu - 1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  <a:endParaRPr lang="tr-T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	save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Vertex(Q[i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+1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j]);</a:t>
            </a:r>
          </a:p>
          <a:p>
            <a:pPr marL="0" indent="0">
              <a:buNone/>
            </a:pPr>
            <a:r>
              <a:rPr lang="tr-T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save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Vertex(Q[i, j]);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61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7380312" y="4101009"/>
            <a:ext cx="11496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2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tr-TR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3</a:t>
            </a:r>
            <a:r>
              <a:rPr lang="tr-TR">
                <a:latin typeface="Courier New" pitchFamily="49" charset="0"/>
                <a:cs typeface="Courier New" pitchFamily="49" charset="0"/>
              </a:rPr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8363273" cy="290891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/>
              <a:t>Renault otomobil parçalarının tasarımında kullanılmak üzere Fransız mühendisi </a:t>
            </a:r>
            <a:r>
              <a:rPr lang="en-US" sz="2800" dirty="0"/>
              <a:t>Pierre </a:t>
            </a:r>
            <a:r>
              <a:rPr lang="en-US" sz="2800" dirty="0" err="1"/>
              <a:t>Bézier</a:t>
            </a:r>
            <a:r>
              <a:rPr lang="en-US" sz="2800" dirty="0"/>
              <a:t> </a:t>
            </a:r>
            <a:r>
              <a:rPr lang="tr-TR" sz="2800" dirty="0"/>
              <a:t>tarafından geliştirilmiştir.</a:t>
            </a:r>
          </a:p>
          <a:p>
            <a:pPr algn="just">
              <a:lnSpc>
                <a:spcPct val="120000"/>
              </a:lnSpc>
            </a:pPr>
            <a:r>
              <a:rPr lang="tr-TR" sz="2800" dirty="0"/>
              <a:t>Yaygınlıkla kullanılan etkin bir şerit kestirim yaklaşımıdır.</a:t>
            </a:r>
            <a:endParaRPr lang="en-US" sz="2800" dirty="0"/>
          </a:p>
          <a:p>
            <a:pPr algn="just">
              <a:lnSpc>
                <a:spcPct val="120000"/>
              </a:lnSpc>
            </a:pPr>
            <a:r>
              <a:rPr lang="tr-TR" sz="2800" dirty="0"/>
              <a:t>Genelde 4 </a:t>
            </a:r>
            <a:r>
              <a:rPr lang="tr-TR" sz="2800"/>
              <a:t>adet </a:t>
            </a:r>
            <a:r>
              <a:rPr lang="en-US" sz="2800"/>
              <a:t>nokta </a:t>
            </a:r>
            <a:r>
              <a:rPr lang="tr-TR" sz="2800"/>
              <a:t>kullanılsa </a:t>
            </a:r>
            <a:r>
              <a:rPr lang="tr-TR" sz="2800" dirty="0"/>
              <a:t>da bir</a:t>
            </a:r>
            <a:r>
              <a:rPr lang="en-US" sz="2800" dirty="0"/>
              <a:t> </a:t>
            </a:r>
            <a:r>
              <a:rPr lang="en-US" sz="2800" dirty="0" err="1"/>
              <a:t>Bézier</a:t>
            </a:r>
            <a:r>
              <a:rPr lang="en-US" sz="2800" dirty="0"/>
              <a:t> </a:t>
            </a:r>
            <a:r>
              <a:rPr lang="tr-TR" sz="2800" dirty="0"/>
              <a:t>eğrisi herhangi sayıda noktaya uydurulabilir.</a:t>
            </a:r>
          </a:p>
          <a:p>
            <a:pPr algn="just">
              <a:lnSpc>
                <a:spcPct val="120000"/>
              </a:lnSpc>
            </a:pPr>
            <a:r>
              <a:rPr lang="tr-TR" sz="2800" dirty="0"/>
              <a:t>Eğrinin tanımlanması için </a:t>
            </a:r>
            <a:r>
              <a:rPr lang="tr-TR" sz="2800" dirty="0" err="1"/>
              <a:t>Bernstein</a:t>
            </a:r>
            <a:r>
              <a:rPr lang="tr-TR" sz="2800" dirty="0"/>
              <a:t> </a:t>
            </a:r>
            <a:r>
              <a:rPr lang="tr-TR" sz="2800" dirty="0" err="1"/>
              <a:t>polinomlarını</a:t>
            </a:r>
            <a:r>
              <a:rPr lang="tr-TR" sz="2800" dirty="0"/>
              <a:t> taban fonksiyonu olarak kullanır.</a:t>
            </a:r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54231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589240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594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Eğrileri: 2 Kontrol Noktası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131026" cy="147226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800"/>
              <a:t>Doğru</a:t>
            </a:r>
            <a:r>
              <a:rPr lang="tr-TR" sz="2800"/>
              <a:t> </a:t>
            </a:r>
            <a:r>
              <a:rPr lang="tr-TR" sz="2800" dirty="0"/>
              <a:t>parçası denkleminin kendisini verir.</a:t>
            </a:r>
          </a:p>
          <a:p>
            <a:pPr>
              <a:lnSpc>
                <a:spcPct val="120000"/>
              </a:lnSpc>
            </a:pPr>
            <a:r>
              <a:rPr lang="tr-TR" sz="2800" dirty="0"/>
              <a:t>2 kontrol noktası için n= 1 olur.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81" y="3284984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45" y="4149080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6084168" y="2690486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690486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42" y="5301207"/>
            <a:ext cx="2905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00" y="1456120"/>
            <a:ext cx="1512008" cy="188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8022232" y="1672878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32" y="1672878"/>
                <a:ext cx="75392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4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Kullanım Alanları</a:t>
            </a:r>
            <a:r>
              <a:rPr lang="en-US"/>
              <a:t> - 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2-B </a:t>
            </a:r>
            <a:r>
              <a:rPr lang="tr-TR" dirty="0"/>
              <a:t>çizimler</a:t>
            </a:r>
          </a:p>
          <a:p>
            <a:r>
              <a:rPr lang="tr-TR"/>
              <a:t>Yazı tipi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8" y="1673493"/>
            <a:ext cx="1548019" cy="231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367322" y="5910359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Bir yüzey parçası, keserek düzenleme eğrileri ile değiştirilebilir.</a:t>
            </a:r>
            <a:endParaRPr lang="tr-TR"/>
          </a:p>
        </p:txBody>
      </p:sp>
      <p:pic>
        <p:nvPicPr>
          <p:cNvPr id="10" name="AADGHYW0.jpg" descr="AADGHYW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4"/>
          <a:stretch/>
        </p:blipFill>
        <p:spPr bwMode="auto">
          <a:xfrm>
            <a:off x="6231418" y="3140968"/>
            <a:ext cx="2149896" cy="266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2637313" y="4260938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Belirli bir fonta ait karakter şerit parçaları ile tanımlanabilir.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01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1" y="1405397"/>
            <a:ext cx="24384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Eğrileri: 3 Kontrol Noktası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779098" cy="11609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300" dirty="0"/>
              <a:t>3 kontrol noktası için n= 2 olur.</a:t>
            </a:r>
          </a:p>
          <a:p>
            <a:pPr>
              <a:lnSpc>
                <a:spcPct val="120000"/>
              </a:lnSpc>
            </a:pPr>
            <a:r>
              <a:rPr lang="tr-TR" sz="2300" dirty="0"/>
              <a:t>İlk ve son nokta arasında </a:t>
            </a:r>
            <a:r>
              <a:rPr lang="tr-TR" sz="2300" dirty="0" err="1"/>
              <a:t>kuadratik</a:t>
            </a:r>
            <a:r>
              <a:rPr lang="tr-TR" sz="2300" dirty="0"/>
              <a:t> bir </a:t>
            </a:r>
            <a:r>
              <a:rPr lang="tr-TR" sz="2300" dirty="0" err="1"/>
              <a:t>polinom</a:t>
            </a:r>
            <a:r>
              <a:rPr lang="tr-TR" sz="2300" dirty="0"/>
              <a:t> elde edilir.</a:t>
            </a:r>
          </a:p>
          <a:p>
            <a:pPr>
              <a:lnSpc>
                <a:spcPct val="120000"/>
              </a:lnSpc>
            </a:pPr>
            <a:endParaRPr lang="tr-TR" sz="23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61109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71" y="3651558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777507" y="3313004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07" y="3313004"/>
                <a:ext cx="7539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354580" y="4005064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80" y="4005064"/>
                <a:ext cx="75392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7051"/>
            <a:ext cx="495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069072" y="5264939"/>
                <a:ext cx="3206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>
                              <a:latin typeface="Cambria Math"/>
                            </a:rPr>
                            <m:t>(</m:t>
                          </m:r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  <m:r>
                            <a:rPr lang="tr-TR" b="1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+2</m:t>
                      </m:r>
                      <m:r>
                        <a:rPr lang="tr-TR" b="0" i="1" dirty="0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tr-TR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tr-TR" b="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72" y="5264939"/>
                <a:ext cx="320632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287286" y="5846394"/>
            <a:ext cx="87698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Kontrol noktalarının katsayıları toplamı 1 olup ((1-u</a:t>
            </a:r>
            <a:r>
              <a:rPr lang="tr-TR" b="1"/>
              <a:t>)+u)</a:t>
            </a:r>
            <a:r>
              <a:rPr lang="tr-TR" b="1" baseline="30000"/>
              <a:t>n</a:t>
            </a:r>
            <a:r>
              <a:rPr lang="tr-TR" b="1"/>
              <a:t> </a:t>
            </a:r>
            <a:r>
              <a:rPr lang="tr-TR" b="1" dirty="0" err="1"/>
              <a:t>binom</a:t>
            </a:r>
            <a:r>
              <a:rPr lang="tr-TR" b="1" dirty="0"/>
              <a:t> açılımı ile de türetilebilir. </a:t>
            </a:r>
          </a:p>
          <a:p>
            <a:r>
              <a:rPr lang="tr-TR" b="1" dirty="0"/>
              <a:t>Paskal üçgeninin satırları </a:t>
            </a:r>
            <a:r>
              <a:rPr lang="tr-TR" b="1" dirty="0" err="1"/>
              <a:t>binom</a:t>
            </a:r>
            <a:r>
              <a:rPr lang="tr-TR" b="1" dirty="0"/>
              <a:t> açılımını çözmede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1731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Eğrileri: 4 Kontrol Noktası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030418" cy="13388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sz="2800" dirty="0"/>
              <a:t>4 kontrol noktası için n= 3 olur.</a:t>
            </a:r>
          </a:p>
          <a:p>
            <a:pPr>
              <a:lnSpc>
                <a:spcPct val="120000"/>
              </a:lnSpc>
            </a:pPr>
            <a:r>
              <a:rPr lang="tr-TR" sz="2800" dirty="0"/>
              <a:t>İlk ve son nokta arasında kübik bir </a:t>
            </a:r>
            <a:r>
              <a:rPr lang="tr-TR" sz="2800" dirty="0" err="1"/>
              <a:t>polinom</a:t>
            </a:r>
            <a:r>
              <a:rPr lang="tr-TR" sz="2800" dirty="0"/>
              <a:t> elde edilir.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45" y="2796822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7841"/>
            <a:ext cx="2009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323103"/>
            <a:ext cx="6867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99" y="3417597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/>
              <p:cNvSpPr/>
              <p:nvPr/>
            </p:nvSpPr>
            <p:spPr>
              <a:xfrm>
                <a:off x="2483768" y="5091941"/>
                <a:ext cx="4596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>
                              <a:latin typeface="Cambria Math"/>
                            </a:rPr>
                            <m:t>(</m:t>
                          </m:r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  <m:r>
                            <a:rPr lang="tr-TR" b="1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+3</m:t>
                      </m:r>
                      <m:r>
                        <a:rPr lang="tr-TR" b="0" i="1" dirty="0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>
                              <a:latin typeface="Cambria Math"/>
                            </a:rPr>
                            <m:t>(</m:t>
                          </m:r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  <m:r>
                            <a:rPr lang="tr-TR" b="1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tr-TR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tr-TR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tr-TR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Dikdörtge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91941"/>
                <a:ext cx="459645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Metin kutusu 18"/>
          <p:cNvSpPr txBox="1"/>
          <p:nvPr/>
        </p:nvSpPr>
        <p:spPr>
          <a:xfrm>
            <a:off x="226700" y="5733256"/>
            <a:ext cx="87698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/>
              <a:t>Kontrol noktalarının katsayıları toplamı 1 olup ((1-u</a:t>
            </a:r>
            <a:r>
              <a:rPr lang="tr-TR" b="1"/>
              <a:t>)+u)</a:t>
            </a:r>
            <a:r>
              <a:rPr lang="tr-TR" b="1" baseline="30000"/>
              <a:t>n</a:t>
            </a:r>
            <a:r>
              <a:rPr lang="tr-TR" b="1"/>
              <a:t> </a:t>
            </a:r>
            <a:r>
              <a:rPr lang="tr-TR" b="1" dirty="0" err="1"/>
              <a:t>binom</a:t>
            </a:r>
            <a:r>
              <a:rPr lang="tr-TR" b="1" dirty="0"/>
              <a:t> açılımı ile de türetilebilir. </a:t>
            </a:r>
          </a:p>
          <a:p>
            <a:r>
              <a:rPr lang="tr-TR" b="1" dirty="0"/>
              <a:t>Paskal üçgeninin satırları </a:t>
            </a:r>
            <a:r>
              <a:rPr lang="tr-TR" b="1" dirty="0" err="1"/>
              <a:t>binom</a:t>
            </a:r>
            <a:r>
              <a:rPr lang="tr-TR" b="1" dirty="0"/>
              <a:t> açılımını çözmede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8168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8" y="4600783"/>
            <a:ext cx="21812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44" y="3962275"/>
            <a:ext cx="2556382" cy="2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Eğrileri: 4 Kontrol Noktası</a:t>
            </a:r>
            <a:br>
              <a:rPr lang="tr-TR" dirty="0"/>
            </a:br>
            <a:r>
              <a:rPr lang="tr-TR" dirty="0"/>
              <a:t>Değişen Nokta Sıraları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091217" cy="1472262"/>
          </a:xfrm>
        </p:spPr>
        <p:txBody>
          <a:bodyPr>
            <a:normAutofit/>
          </a:bodyPr>
          <a:lstStyle/>
          <a:p>
            <a:r>
              <a:rPr lang="tr-TR" sz="2800" dirty="0"/>
              <a:t>Değişen nokta sıralarıyla farklı eğriler üretmek mümkün olur.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24914"/>
            <a:ext cx="2304256" cy="28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 b="1992"/>
          <a:stretch/>
        </p:blipFill>
        <p:spPr bwMode="auto">
          <a:xfrm>
            <a:off x="2084190" y="2574879"/>
            <a:ext cx="30937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794491" y="3337654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91" y="3337654"/>
                <a:ext cx="75392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095007" y="3989659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007" y="3989659"/>
                <a:ext cx="75392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/>
              <p:cNvSpPr txBox="1"/>
              <p:nvPr/>
            </p:nvSpPr>
            <p:spPr>
              <a:xfrm>
                <a:off x="323663" y="6186790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3" y="6186790"/>
                <a:ext cx="75392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/>
              <p:cNvSpPr txBox="1"/>
              <p:nvPr/>
            </p:nvSpPr>
            <p:spPr>
              <a:xfrm>
                <a:off x="1967123" y="6174476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23" y="6174476"/>
                <a:ext cx="75392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>
                <a:off x="1876788" y="3264691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88" y="3264691"/>
                <a:ext cx="75392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etin kutusu 24"/>
              <p:cNvSpPr txBox="1"/>
              <p:nvPr/>
            </p:nvSpPr>
            <p:spPr>
              <a:xfrm>
                <a:off x="4800982" y="4189407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82" y="4189407"/>
                <a:ext cx="75392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5209983" y="5913569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83" y="5913569"/>
                <a:ext cx="75552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>
                <a:off x="7524328" y="5100442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5100442"/>
                <a:ext cx="75392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10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4309195" cy="284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Eğrileri: 5 Kontrol Noktası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8181580" cy="1433907"/>
          </a:xfrm>
        </p:spPr>
        <p:txBody>
          <a:bodyPr>
            <a:noAutofit/>
          </a:bodyPr>
          <a:lstStyle/>
          <a:p>
            <a:r>
              <a:rPr lang="tr-TR" sz="2400" dirty="0"/>
              <a:t>5 kontrol noktası için n= 4 olur.</a:t>
            </a:r>
          </a:p>
          <a:p>
            <a:r>
              <a:rPr lang="tr-TR" sz="2400" dirty="0"/>
              <a:t>İlk ve son nokta arasında dördüncü dereceden bir </a:t>
            </a:r>
            <a:r>
              <a:rPr lang="tr-TR" sz="2400" dirty="0" err="1"/>
              <a:t>polinom</a:t>
            </a:r>
            <a:r>
              <a:rPr lang="tr-TR" sz="2400" dirty="0"/>
              <a:t> elde edilir.</a:t>
            </a:r>
          </a:p>
          <a:p>
            <a:r>
              <a:rPr lang="tr-TR" sz="2400" dirty="0"/>
              <a:t>Benzer şekilde </a:t>
            </a:r>
            <a:r>
              <a:rPr lang="tr-TR" sz="2400" dirty="0" err="1"/>
              <a:t>polinom</a:t>
            </a:r>
            <a:r>
              <a:rPr lang="tr-TR" sz="2400" dirty="0"/>
              <a:t> düzeni </a:t>
            </a:r>
            <a:r>
              <a:rPr lang="tr-TR" sz="2400"/>
              <a:t>arttırılabilir.</a:t>
            </a:r>
            <a:endParaRPr lang="en-US" sz="2400"/>
          </a:p>
          <a:p>
            <a:endParaRPr lang="tr-TR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3948628"/>
            <a:ext cx="2461299" cy="9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4932040" y="503839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38394"/>
                <a:ext cx="75552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308301" y="503839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01" y="5038394"/>
                <a:ext cx="75552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5038394"/>
            <a:ext cx="4042057" cy="91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304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Eğrileri: </a:t>
            </a:r>
            <a:r>
              <a:rPr lang="en-US" dirty="0"/>
              <a:t>5</a:t>
            </a:r>
            <a:r>
              <a:rPr lang="tr-TR" dirty="0"/>
              <a:t> Kontrol Noktası</a:t>
            </a:r>
            <a:br>
              <a:rPr lang="tr-TR" dirty="0"/>
            </a:br>
            <a:r>
              <a:rPr lang="tr-TR" dirty="0"/>
              <a:t>Değişen Nokta Sıraları</a:t>
            </a:r>
            <a:endParaRPr lang="en-US" baseline="-25000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224951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/>
              <a:t>İlk ve son kontrol noktaları aynı koordinatta tanımlandığında kapalı bir Bézier eğrisi oluşturulabilir. 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Bir koordinatta birden fazla kontrol noktası tanımlanarak bir Bézier eğrisinin belirli bir koordinat konumunun daha yakınından geçmesi sağlanabilir. </a:t>
            </a:r>
          </a:p>
        </p:txBody>
      </p:sp>
      <p:pic>
        <p:nvPicPr>
          <p:cNvPr id="5" name="AADGHGP0.jpg" descr="AADGHGP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"/>
          <a:stretch/>
        </p:blipFill>
        <p:spPr bwMode="auto">
          <a:xfrm>
            <a:off x="5222793" y="3819757"/>
            <a:ext cx="3255785" cy="250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ADGHGO0.jpg" descr="AADGHGO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"/>
          <a:stretch/>
        </p:blipFill>
        <p:spPr bwMode="auto">
          <a:xfrm>
            <a:off x="902313" y="3705143"/>
            <a:ext cx="22123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1286166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66" y="6488724"/>
                <a:ext cx="75552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2126066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66" y="6488724"/>
                <a:ext cx="75552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4958957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57" y="6488724"/>
                <a:ext cx="7555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8067666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66" y="6488724"/>
                <a:ext cx="75552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3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 Özellikleri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5698978" cy="355699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sz="2800" dirty="0"/>
                  <a:t>Bir </a:t>
                </a:r>
                <a:r>
                  <a:rPr lang="tr-TR" sz="2800" dirty="0" err="1"/>
                  <a:t>Bezier</a:t>
                </a:r>
                <a:r>
                  <a:rPr lang="tr-TR" sz="2800" dirty="0"/>
                  <a:t> eğrisi kontrol noktalarının konveks zarfındadır.</a:t>
                </a:r>
              </a:p>
              <a:p>
                <a:pPr>
                  <a:lnSpc>
                    <a:spcPct val="120000"/>
                  </a:lnSpc>
                </a:pPr>
                <a:r>
                  <a:rPr lang="tr-TR" sz="2800" dirty="0" err="1"/>
                  <a:t>Bezier</a:t>
                </a:r>
                <a:r>
                  <a:rPr lang="tr-TR" sz="2800" dirty="0"/>
                  <a:t> eğrileri sadece başlangıç ve bitiş noktalarını </a:t>
                </a:r>
                <a:r>
                  <a:rPr lang="tr-TR" sz="2800"/>
                  <a:t>ara değerler</a:t>
                </a:r>
                <a:r>
                  <a:rPr lang="en-US" sz="2800"/>
                  <a:t>, d</a:t>
                </a:r>
                <a:r>
                  <a:rPr lang="tr-TR" sz="2800"/>
                  <a:t>iğer </a:t>
                </a:r>
                <a:r>
                  <a:rPr lang="tr-TR" sz="2800" dirty="0"/>
                  <a:t>noktaları kestirir.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sz="2400" dirty="0"/>
                  <a:t>ve</a:t>
                </a:r>
                <a14:m>
                  <m:oMath xmlns:m="http://schemas.openxmlformats.org/officeDocument/2006/math">
                    <m:r>
                      <a:rPr lang="tr-TR" sz="2400">
                        <a:latin typeface="Cambria Math"/>
                      </a:rPr>
                      <m:t> </m:t>
                    </m:r>
                    <m:r>
                      <a:rPr lang="tr-TR" sz="2400" i="1">
                        <a:latin typeface="Cambria Math"/>
                      </a:rPr>
                      <m:t> </m:t>
                    </m:r>
                    <m:r>
                      <a:rPr lang="tr-TR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sz="2800" dirty="0"/>
                  <a:t>Katsayı toplamının 1 olması kuralından dolayı eğride çok keskin salınımlar olmaz.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5698978" cy="3556990"/>
              </a:xfrm>
              <a:blipFill>
                <a:blip r:embed="rId2"/>
                <a:stretch>
                  <a:fillRect l="-1390" t="-858" b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7841"/>
            <a:ext cx="2009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rbest Form 3"/>
          <p:cNvSpPr/>
          <p:nvPr/>
        </p:nvSpPr>
        <p:spPr>
          <a:xfrm>
            <a:off x="6596743" y="1872343"/>
            <a:ext cx="1785257" cy="1970314"/>
          </a:xfrm>
          <a:custGeom>
            <a:avLst/>
            <a:gdLst>
              <a:gd name="connsiteX0" fmla="*/ 816428 w 1785257"/>
              <a:gd name="connsiteY0" fmla="*/ 0 h 1970314"/>
              <a:gd name="connsiteX1" fmla="*/ 0 w 1785257"/>
              <a:gd name="connsiteY1" fmla="*/ 1121228 h 1970314"/>
              <a:gd name="connsiteX2" fmla="*/ 1785257 w 1785257"/>
              <a:gd name="connsiteY2" fmla="*/ 1970314 h 1970314"/>
              <a:gd name="connsiteX3" fmla="*/ 1469571 w 1785257"/>
              <a:gd name="connsiteY3" fmla="*/ 0 h 1970314"/>
              <a:gd name="connsiteX4" fmla="*/ 816428 w 1785257"/>
              <a:gd name="connsiteY4" fmla="*/ 0 h 197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257" h="1970314">
                <a:moveTo>
                  <a:pt x="816428" y="0"/>
                </a:moveTo>
                <a:lnTo>
                  <a:pt x="0" y="1121228"/>
                </a:lnTo>
                <a:lnTo>
                  <a:pt x="1785257" y="1970314"/>
                </a:lnTo>
                <a:lnTo>
                  <a:pt x="1469571" y="0"/>
                </a:lnTo>
                <a:lnTo>
                  <a:pt x="816428" y="0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5339790"/>
            <a:ext cx="30861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263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Eğrileri Özellikleri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6030418" cy="463711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sz="2800" dirty="0"/>
                  <a:t>Bezier eğrisinin sınır noktalarındaki birinci dereceden parametrik türevleri kontrol noktalarının koordinatları ile hesaplanır.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) </m:t>
                    </m:r>
                  </m:oMath>
                </a14:m>
                <a:endParaRPr lang="tr-TR" sz="2400" b="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)</m:t>
                    </m:r>
                  </m:oMath>
                </a14:m>
                <a:endParaRPr lang="tr-TR" dirty="0"/>
              </a:p>
              <a:p>
                <a:pPr>
                  <a:lnSpc>
                    <a:spcPct val="110000"/>
                  </a:lnSpc>
                </a:pPr>
                <a:r>
                  <a:rPr lang="tr-TR" sz="2800" dirty="0"/>
                  <a:t>Bezier eğrisinin sınır noktalarındaki ikinci dereceden </a:t>
                </a:r>
                <a:r>
                  <a:rPr lang="tr-TR" sz="2800"/>
                  <a:t>parametrik türevleri</a:t>
                </a:r>
                <a:r>
                  <a:rPr lang="en-US" sz="2800"/>
                  <a:t> yine</a:t>
                </a:r>
                <a:r>
                  <a:rPr lang="tr-TR" sz="2800"/>
                  <a:t> </a:t>
                </a:r>
                <a:r>
                  <a:rPr lang="tr-TR" sz="2800" dirty="0"/>
                  <a:t>kontrol noktalarının koordinatları ile hesaplanır.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b="0" i="1" smtClean="0">
                        <a:latin typeface="Cambria Math"/>
                      </a:rPr>
                      <m:t>′</m:t>
                    </m:r>
                    <m:r>
                      <a:rPr lang="tr-TR" sz="2400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−1)[(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)</m:t>
                    </m:r>
                    <m:r>
                      <a:rPr lang="tr-TR" sz="2400" b="0" i="1" smtClean="0">
                        <a:latin typeface="Cambria Math"/>
                      </a:rPr>
                      <m:t>]</m:t>
                    </m:r>
                    <m:r>
                      <a:rPr lang="tr-TR" sz="2400" i="1">
                        <a:latin typeface="Cambria Math"/>
                      </a:rPr>
                      <m:t> </m:t>
                    </m:r>
                  </m:oMath>
                </a14:m>
                <a:endParaRPr lang="tr-TR" sz="2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b="0" i="1" smtClean="0">
                        <a:latin typeface="Cambria Math"/>
                      </a:rPr>
                      <m:t>′</m:t>
                    </m:r>
                    <m:r>
                      <a:rPr lang="tr-TR" sz="2400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r>
                      <a:rPr lang="tr-TR" sz="2400" b="0" i="1" smtClean="0">
                        <a:latin typeface="Cambria Math"/>
                      </a:rPr>
                      <m:t>𝑛</m:t>
                    </m:r>
                    <m:r>
                      <a:rPr lang="tr-TR" sz="2400" b="0" i="1" smtClean="0">
                        <a:latin typeface="Cambria Math"/>
                      </a:rPr>
                      <m:t>(</m:t>
                    </m:r>
                    <m:r>
                      <a:rPr lang="tr-TR" sz="2400" b="0" i="1" smtClean="0">
                        <a:latin typeface="Cambria Math"/>
                      </a:rPr>
                      <m:t>𝑛</m:t>
                    </m:r>
                    <m:r>
                      <a:rPr lang="tr-TR" sz="2400" b="0" i="1" smtClean="0">
                        <a:latin typeface="Cambria Math"/>
                      </a:rPr>
                      <m:t>−1)[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tr-TR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tr-TR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tr-TR" sz="2400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)]</m:t>
                    </m:r>
                    <m:r>
                      <a:rPr lang="tr-TR" sz="2400" i="1">
                        <a:latin typeface="Cambria Math"/>
                      </a:rPr>
                      <m:t> </m:t>
                    </m:r>
                  </m:oMath>
                </a14:m>
                <a:endParaRPr lang="tr-TR" sz="2400" dirty="0"/>
              </a:p>
              <a:p>
                <a:pPr lvl="1">
                  <a:lnSpc>
                    <a:spcPct val="11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6030418" cy="4637110"/>
              </a:xfrm>
              <a:blipFill>
                <a:blip r:embed="rId2"/>
                <a:stretch>
                  <a:fillRect l="-1314" t="-1053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733692" y="2912723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92" y="2912723"/>
                <a:ext cx="75392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8390076" y="3791927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76" y="3791927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74473"/>
            <a:ext cx="2009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Düz Ok Bağlayıcısı 5"/>
          <p:cNvCxnSpPr/>
          <p:nvPr/>
        </p:nvCxnSpPr>
        <p:spPr>
          <a:xfrm flipV="1">
            <a:off x="6588224" y="0"/>
            <a:ext cx="2304256" cy="308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8066040" y="1990733"/>
            <a:ext cx="754432" cy="48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58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Eğri Parçalarını Birleştirme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/>
                  <a:t>İki eğri parçasının bitiş ve başlangıç noktaları denklenerek G</a:t>
                </a:r>
                <a:r>
                  <a:rPr lang="tr-TR" sz="2800" baseline="30000" dirty="0"/>
                  <a:t>0</a:t>
                </a:r>
                <a:r>
                  <a:rPr lang="tr-TR" sz="2800" dirty="0"/>
                  <a:t> sürekliliği sağlanmalıdır.</a:t>
                </a:r>
                <a:endParaRPr lang="tr-TR" sz="28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  <a:blipFill rotWithShape="1">
                <a:blip r:embed="rId2"/>
                <a:stretch>
                  <a:fillRect l="-1775" t="-12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84784"/>
            <a:ext cx="2909548" cy="196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15" y="3861048"/>
            <a:ext cx="2725470" cy="178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9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Eğri Parçalarını Birleştirme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/>
                  <a:t>Daha düzgün birleşimler için iki eğri parçasının bitiş ve başlangıç noktalarındaki birinci dereceden türevler oranlanarak G</a:t>
                </a:r>
                <a:r>
                  <a:rPr lang="tr-TR" sz="2800" baseline="30000" dirty="0"/>
                  <a:t>1</a:t>
                </a:r>
                <a:r>
                  <a:rPr lang="tr-TR" sz="2800" dirty="0"/>
                  <a:t> sürekliliği sağlanmalıdır.</a:t>
                </a:r>
                <a:endParaRPr lang="tr-TR" sz="28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=</m:t>
                    </m:r>
                    <m:r>
                      <a:rPr lang="tr-TR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tr-TR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tr-TR" sz="2400" dirty="0"/>
              </a:p>
              <a:p>
                <a:pPr lvl="1"/>
                <a:r>
                  <a:rPr lang="tr-TR" sz="2400" dirty="0"/>
                  <a:t>Böylece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400" dirty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/>
                  <a:t> aynı doğruya oturur.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  <a:blipFill rotWithShape="1">
                <a:blip r:embed="rId2"/>
                <a:stretch>
                  <a:fillRect l="-1775" t="-12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54" y="1628800"/>
            <a:ext cx="2725470" cy="178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74" y="3789040"/>
            <a:ext cx="3009830" cy="200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8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Kübik </a:t>
            </a:r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Eğrisinin Matris Temsili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8291266" cy="4277070"/>
          </a:xfrm>
        </p:spPr>
        <p:txBody>
          <a:bodyPr>
            <a:normAutofit/>
          </a:bodyPr>
          <a:lstStyle/>
          <a:p>
            <a:r>
              <a:rPr lang="tr-TR" sz="2800" dirty="0"/>
              <a:t>Kübik </a:t>
            </a:r>
            <a:r>
              <a:rPr lang="tr-TR" sz="2800" dirty="0" err="1"/>
              <a:t>Bezier</a:t>
            </a:r>
            <a:r>
              <a:rPr lang="tr-TR" sz="2800" dirty="0"/>
              <a:t> eğrisi</a:t>
            </a:r>
          </a:p>
          <a:p>
            <a:endParaRPr lang="tr-TR" sz="2800" dirty="0"/>
          </a:p>
          <a:p>
            <a:endParaRPr lang="tr-TR" sz="2800" i="1" dirty="0">
              <a:latin typeface="Cambria Math"/>
            </a:endParaRPr>
          </a:p>
          <a:p>
            <a:endParaRPr lang="tr-TR" sz="2800" i="1" dirty="0">
              <a:latin typeface="Cambria Math"/>
            </a:endParaRPr>
          </a:p>
          <a:p>
            <a:r>
              <a:rPr lang="tr-TR" sz="2800" dirty="0"/>
              <a:t>Matris temsili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41" y="2348880"/>
            <a:ext cx="6991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48" y="4149080"/>
            <a:ext cx="58483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47812"/>
              </p:ext>
            </p:extLst>
          </p:nvPr>
        </p:nvGraphicFramePr>
        <p:xfrm>
          <a:off x="608013" y="2997200"/>
          <a:ext cx="7969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4" imgW="4216320" imgH="241200" progId="Equation.3">
                  <p:embed/>
                </p:oleObj>
              </mc:Choice>
              <mc:Fallback>
                <p:oleObj name="Denklem" r:id="rId4" imgW="4216320" imgH="241200" progId="Equation.3">
                  <p:embed/>
                  <p:pic>
                    <p:nvPicPr>
                      <p:cNvPr id="0" name="Nesn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997200"/>
                        <a:ext cx="7969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8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Kullanım Alanları</a:t>
            </a:r>
            <a:r>
              <a:rPr lang="en-US"/>
              <a:t> - II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1"/>
            <a:ext cx="8363273" cy="2980927"/>
          </a:xfrm>
        </p:spPr>
        <p:txBody>
          <a:bodyPr>
            <a:normAutofit/>
          </a:bodyPr>
          <a:lstStyle/>
          <a:p>
            <a:r>
              <a:rPr lang="tr-TR" sz="2800"/>
              <a:t>3-B modelleme</a:t>
            </a:r>
          </a:p>
          <a:p>
            <a:r>
              <a:rPr lang="tr-TR" sz="2800"/>
              <a:t>Animasyon</a:t>
            </a:r>
          </a:p>
          <a:p>
            <a:endParaRPr lang="tr-TR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9" y="2996952"/>
            <a:ext cx="4569891" cy="194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AADGHGA0.jpg" descr="AADGHGA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1"/>
          <a:stretch/>
        </p:blipFill>
        <p:spPr bwMode="auto">
          <a:xfrm>
            <a:off x="5701227" y="2002015"/>
            <a:ext cx="3079884" cy="257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5521162" y="4528259"/>
            <a:ext cx="3384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Otomotiv tasarımında kullanılan </a:t>
            </a:r>
            <a:r>
              <a:rPr lang="tr-TR"/>
              <a:t>CAD uygulamasında</a:t>
            </a:r>
            <a:r>
              <a:rPr lang="en-US"/>
              <a:t> kestirilmiş</a:t>
            </a:r>
            <a:r>
              <a:rPr lang="tr-TR"/>
              <a:t> bir şerit yüzeyi.</a:t>
            </a:r>
            <a:endParaRPr lang="tr-TR" dirty="0"/>
          </a:p>
          <a:p>
            <a:pPr algn="ctr"/>
            <a:r>
              <a:rPr lang="tr-TR" dirty="0"/>
              <a:t>Yüzey kontrol </a:t>
            </a:r>
            <a:r>
              <a:rPr lang="tr-TR"/>
              <a:t>noktaları düz</a:t>
            </a:r>
            <a:r>
              <a:rPr lang="en-US"/>
              <a:t>gün</a:t>
            </a:r>
            <a:r>
              <a:rPr lang="tr-TR"/>
              <a:t> </a:t>
            </a:r>
            <a:r>
              <a:rPr lang="en-US"/>
              <a:t>doğru</a:t>
            </a:r>
            <a:r>
              <a:rPr lang="tr-TR"/>
              <a:t> parçaları</a:t>
            </a:r>
            <a:r>
              <a:rPr lang="en-US"/>
              <a:t> ile birleştirilmiştir</a:t>
            </a:r>
            <a:r>
              <a:rPr lang="tr-TR"/>
              <a:t>.</a:t>
            </a:r>
            <a:endParaRPr lang="tr-TR" dirty="0"/>
          </a:p>
          <a:p>
            <a:pPr algn="ctr"/>
            <a:r>
              <a:rPr lang="tr-TR" dirty="0" err="1"/>
              <a:t>Polinom</a:t>
            </a:r>
            <a:r>
              <a:rPr lang="tr-TR" dirty="0"/>
              <a:t> eğri parçalarıyla yüzey sınırları çizilmiştir.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507238" y="4870901"/>
            <a:ext cx="472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/>
              <a:t>ACM, 1987, «</a:t>
            </a:r>
            <a:r>
              <a:rPr lang="tr-TR" dirty="0" err="1"/>
              <a:t>Principles</a:t>
            </a:r>
            <a:r>
              <a:rPr lang="tr-TR" dirty="0"/>
              <a:t> of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animation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3D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animation</a:t>
            </a:r>
            <a:r>
              <a:rPr lang="tr-TR" dirty="0"/>
              <a:t>.»</a:t>
            </a:r>
          </a:p>
        </p:txBody>
      </p:sp>
    </p:spTree>
    <p:extLst>
      <p:ext uri="{BB962C8B-B14F-4D97-AF65-F5344CB8AC3E}">
        <p14:creationId xmlns:p14="http://schemas.microsoft.com/office/powerpoint/2010/main" val="4222628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7" y="2564904"/>
            <a:ext cx="2908545" cy="200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Kübik </a:t>
            </a:r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Eğrisinin Taban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2132856"/>
            <a:ext cx="8291266" cy="3744416"/>
          </a:xfrm>
        </p:spPr>
        <p:txBody>
          <a:bodyPr>
            <a:normAutofit/>
          </a:bodyPr>
          <a:lstStyle/>
          <a:p>
            <a:r>
              <a:rPr lang="tr-TR" sz="2400" dirty="0"/>
              <a:t>Kübik </a:t>
            </a:r>
            <a:r>
              <a:rPr lang="tr-TR" sz="2400" dirty="0" err="1"/>
              <a:t>Bezier</a:t>
            </a:r>
            <a:r>
              <a:rPr lang="tr-TR" sz="2400" dirty="0"/>
              <a:t> taban fonksiyonları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160922"/>
              </p:ext>
            </p:extLst>
          </p:nvPr>
        </p:nvGraphicFramePr>
        <p:xfrm>
          <a:off x="683568" y="1628800"/>
          <a:ext cx="7969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4216320" imgH="241200" progId="Equation.3">
                  <p:embed/>
                </p:oleObj>
              </mc:Choice>
              <mc:Fallback>
                <p:oleObj name="Denklem" r:id="rId3" imgW="4216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969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0888"/>
            <a:ext cx="1812826" cy="152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299516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9" y="4480317"/>
            <a:ext cx="2865735" cy="206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68" y="4466795"/>
            <a:ext cx="2874381" cy="207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351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Altbölüm ile Kontrol Noktası Üretimi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Kübik bir Bézier eğri parçası altbölüm ile iki eğri parçasına ayrılabilir.</a:t>
            </a:r>
          </a:p>
          <a:p>
            <a:pPr lvl="1"/>
            <a:r>
              <a:rPr lang="en-US" altLang="en-US" sz="2000"/>
              <a:t>Her bir eğri parçası dört kontrol noktası içerir.</a:t>
            </a:r>
          </a:p>
          <a:p>
            <a:r>
              <a:rPr lang="en-US" sz="2400"/>
              <a:t>Bu teknikle,</a:t>
            </a:r>
          </a:p>
          <a:p>
            <a:pPr lvl="1"/>
            <a:r>
              <a:rPr lang="en-US" sz="2000"/>
              <a:t>üretilen eğrilerin hassasiyeti arttırılabilir.</a:t>
            </a:r>
          </a:p>
          <a:p>
            <a:pPr lvl="1"/>
            <a:r>
              <a:rPr lang="en-US" sz="2000"/>
              <a:t>eğrilerin belirli bir kontrol noktasını aradeğerlemesi sağlanabilir.</a:t>
            </a:r>
          </a:p>
        </p:txBody>
      </p:sp>
      <p:pic>
        <p:nvPicPr>
          <p:cNvPr id="11" name="AADGHHF0.jpg" descr="AADGHHF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7"/>
          <a:stretch/>
        </p:blipFill>
        <p:spPr bwMode="auto">
          <a:xfrm>
            <a:off x="460375" y="3769827"/>
            <a:ext cx="8226425" cy="152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1475656" y="55079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Bölümden önce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6012160" y="550794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Bölümden sonra</a:t>
            </a:r>
          </a:p>
        </p:txBody>
      </p:sp>
    </p:spTree>
    <p:extLst>
      <p:ext uri="{BB962C8B-B14F-4D97-AF65-F5344CB8AC3E}">
        <p14:creationId xmlns:p14="http://schemas.microsoft.com/office/powerpoint/2010/main" val="3556622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Yüzeyleri</a:t>
            </a:r>
            <a:endParaRPr lang="en-US" baseline="-25000" dirty="0"/>
          </a:p>
        </p:txBody>
      </p:sp>
      <p:pic>
        <p:nvPicPr>
          <p:cNvPr id="65539" name="AADGHGS0.jpg" descr="AADGHGS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2"/>
          <a:stretch/>
        </p:blipFill>
        <p:spPr bwMode="auto">
          <a:xfrm>
            <a:off x="1259632" y="3645023"/>
            <a:ext cx="6863074" cy="26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1930761"/>
          </a:xfrm>
        </p:spPr>
        <p:txBody>
          <a:bodyPr>
            <a:normAutofit/>
          </a:bodyPr>
          <a:lstStyle/>
          <a:p>
            <a:r>
              <a:rPr lang="tr-TR" sz="2800" dirty="0"/>
              <a:t>Tel çerçeve </a:t>
            </a:r>
            <a:r>
              <a:rPr lang="en-US" sz="2800" dirty="0" err="1"/>
              <a:t>Bézier</a:t>
            </a:r>
            <a:r>
              <a:rPr lang="en-US" sz="2800" dirty="0"/>
              <a:t> </a:t>
            </a:r>
            <a:r>
              <a:rPr lang="tr-TR" sz="2800" dirty="0"/>
              <a:t>yüzeyleri 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sz="2000" dirty="0"/>
              <a:t>3x3’lük bir ağ şeklinde düzenlenen </a:t>
            </a:r>
            <a:r>
              <a:rPr lang="en-US" sz="2000" dirty="0"/>
              <a:t>9 </a:t>
            </a:r>
            <a:r>
              <a:rPr lang="tr-TR" sz="2000" dirty="0"/>
              <a:t>kontrol noktasıyla oluşturulmuş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sz="2000" dirty="0"/>
              <a:t>4x4’lük bir ağ şeklinde düzenlenen 16</a:t>
            </a:r>
            <a:r>
              <a:rPr lang="en-US" sz="2000" dirty="0"/>
              <a:t> </a:t>
            </a:r>
            <a:r>
              <a:rPr lang="tr-TR" sz="2000" dirty="0"/>
              <a:t>kontrol noktasıyla oluşturulmuş</a:t>
            </a:r>
          </a:p>
          <a:p>
            <a:pPr lvl="1"/>
            <a:r>
              <a:rPr lang="tr-TR" sz="2000"/>
              <a:t>Kesikli </a:t>
            </a:r>
            <a:r>
              <a:rPr lang="en-US" sz="2000"/>
              <a:t>doğrular</a:t>
            </a:r>
            <a:r>
              <a:rPr lang="tr-TR" sz="2000"/>
              <a:t> </a:t>
            </a:r>
            <a:r>
              <a:rPr lang="tr-TR" sz="2000" dirty="0"/>
              <a:t>kontrol noktalarını birleştirmektedir</a:t>
            </a:r>
            <a:r>
              <a:rPr lang="en-US" sz="2000" dirty="0"/>
              <a:t>.</a:t>
            </a:r>
            <a:endParaRPr lang="tr-TR" dirty="0"/>
          </a:p>
          <a:p>
            <a:endParaRPr lang="tr-TR" sz="3600" dirty="0"/>
          </a:p>
          <a:p>
            <a:endParaRPr lang="tr-TR" b="1" dirty="0">
              <a:ea typeface="Cambria Math"/>
            </a:endParaRPr>
          </a:p>
          <a:p>
            <a:pPr marL="457200" lvl="1" indent="0">
              <a:buNone/>
            </a:pPr>
            <a:endParaRPr lang="tr-TR" b="1" dirty="0"/>
          </a:p>
          <a:p>
            <a:pPr marL="457200" lvl="1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91376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93" y="1771278"/>
            <a:ext cx="3318987" cy="273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Yüzeyleri</a:t>
            </a:r>
            <a:endParaRPr lang="en-US" baseline="-25000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45950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sz="2800" dirty="0"/>
              <a:t>Taban fonksiyonları temsili</a:t>
            </a:r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r>
              <a:rPr lang="tr-TR" sz="2800" dirty="0"/>
              <a:t>Taban fonksiyonu formülü</a:t>
            </a:r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r>
              <a:rPr lang="tr-TR" sz="2800" dirty="0"/>
              <a:t>4x4 kontrol noktası matrisi için m=n=3 olur.</a:t>
            </a:r>
          </a:p>
          <a:p>
            <a:pPr lvl="1">
              <a:lnSpc>
                <a:spcPct val="120000"/>
              </a:lnSpc>
            </a:pPr>
            <a:r>
              <a:rPr lang="tr-TR" sz="2400" dirty="0"/>
              <a:t>Çift kübik parça tanımı.</a:t>
            </a:r>
          </a:p>
          <a:p>
            <a:pPr>
              <a:lnSpc>
                <a:spcPct val="120000"/>
              </a:lnSpc>
            </a:pPr>
            <a:endParaRPr lang="tr-TR" sz="3600" dirty="0"/>
          </a:p>
          <a:p>
            <a:pPr>
              <a:lnSpc>
                <a:spcPct val="120000"/>
              </a:lnSpc>
            </a:pPr>
            <a:endParaRPr lang="tr-TR" b="1" dirty="0">
              <a:ea typeface="Cambria Math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tr-TR" b="1" dirty="0"/>
          </a:p>
          <a:p>
            <a:pPr marL="457200" lvl="1" indent="0">
              <a:lnSpc>
                <a:spcPct val="120000"/>
              </a:lnSpc>
              <a:buNone/>
            </a:pPr>
            <a:endParaRPr lang="tr-TR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03" y="2115699"/>
            <a:ext cx="387521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96" y="3820467"/>
            <a:ext cx="42100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398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59163"/>
            <a:ext cx="5198617" cy="4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Yüzeylerini Birleştirme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70247"/>
                <a:ext cx="8229600" cy="4091001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/>
                  <a:t>İki </a:t>
                </a:r>
                <a:r>
                  <a:rPr lang="tr-TR" sz="2800" dirty="0" err="1"/>
                  <a:t>Bezier</a:t>
                </a:r>
                <a:r>
                  <a:rPr lang="tr-TR" sz="2800" dirty="0"/>
                  <a:t> yüzeyinin bitiş ve başlangıç noktaları denklenerek G</a:t>
                </a:r>
                <a:r>
                  <a:rPr lang="tr-TR" sz="2800" baseline="30000" dirty="0"/>
                  <a:t>0</a:t>
                </a:r>
                <a:r>
                  <a:rPr lang="tr-TR" sz="2800" dirty="0"/>
                  <a:t> sürekliliği sağlanmalıdır.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 ,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/>
                      </a:rPr>
                      <m:t>𝑗</m:t>
                    </m:r>
                    <m:r>
                      <a:rPr lang="tr-TR" sz="2400" b="0" i="1" smtClean="0">
                        <a:latin typeface="Cambria Math"/>
                      </a:rPr>
                      <m:t>=0..</m:t>
                    </m:r>
                    <m:r>
                      <a:rPr lang="tr-TR" sz="2400" b="0" i="1" smtClean="0">
                        <a:latin typeface="Cambria Math"/>
                      </a:rPr>
                      <m:t>𝑚</m:t>
                    </m:r>
                  </m:oMath>
                </a14:m>
                <a:endParaRPr lang="tr-TR" sz="2400" i="1" dirty="0">
                  <a:latin typeface="Cambria Math"/>
                </a:endParaRPr>
              </a:p>
              <a:p>
                <a:endParaRPr lang="tr-TR" sz="3600" dirty="0"/>
              </a:p>
              <a:p>
                <a:endParaRPr lang="tr-TR" b="1" dirty="0">
                  <a:ea typeface="Cambria Math"/>
                </a:endParaRPr>
              </a:p>
              <a:p>
                <a:pPr marL="457200" lvl="1" indent="0">
                  <a:buNone/>
                </a:pPr>
                <a:endParaRPr lang="tr-TR" b="1" dirty="0"/>
              </a:p>
              <a:p>
                <a:pPr marL="457200" lvl="1" indent="0">
                  <a:buNone/>
                </a:pPr>
                <a:endParaRPr lang="tr-TR" b="1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70247"/>
                <a:ext cx="8229600" cy="4091001"/>
              </a:xfrm>
              <a:blipFill rotWithShape="1">
                <a:blip r:embed="rId4"/>
                <a:stretch>
                  <a:fillRect l="-1259" t="-13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54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08920"/>
            <a:ext cx="5156449" cy="397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Yüzeylerini Birleştirme</a:t>
            </a:r>
            <a:endParaRPr lang="en-US" baseline="-25000" dirty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8"/>
            <a:ext cx="8229600" cy="14987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tr-TR" sz="2800" dirty="0"/>
              <a:t>Daha düzgün birleşimler için iki eğri yüzeyinin bitiş ve başlangıç noktalarındaki birinci dereceden türevler oranlanarak G</a:t>
            </a:r>
            <a:r>
              <a:rPr lang="tr-TR" sz="2800" baseline="30000" dirty="0"/>
              <a:t>1</a:t>
            </a:r>
            <a:r>
              <a:rPr lang="tr-TR" sz="2800" dirty="0"/>
              <a:t> sürekliliği sağlanmalıdır.</a:t>
            </a:r>
            <a:endParaRPr lang="tr-TR" sz="3600" dirty="0"/>
          </a:p>
          <a:p>
            <a:pPr>
              <a:lnSpc>
                <a:spcPct val="120000"/>
              </a:lnSpc>
            </a:pPr>
            <a:endParaRPr lang="tr-TR" b="1" dirty="0">
              <a:ea typeface="Cambria Math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tr-TR" b="1" dirty="0"/>
          </a:p>
          <a:p>
            <a:pPr marL="457200" lvl="1" indent="0">
              <a:lnSpc>
                <a:spcPct val="120000"/>
              </a:lnSpc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90111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57" y="3210782"/>
            <a:ext cx="4295123" cy="33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Yüzeylerini Birleştirme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70247"/>
                <a:ext cx="8229600" cy="17719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sz="2800" dirty="0"/>
                  <a:t>Daha düzgün birleşimler için iki eğri yüzeyinin bitiş ve başlangıç noktalarındaki birinci dereceden türevler oranlanarak G</a:t>
                </a:r>
                <a:r>
                  <a:rPr lang="tr-TR" sz="2800" baseline="30000" dirty="0"/>
                  <a:t>1</a:t>
                </a:r>
                <a:r>
                  <a:rPr lang="tr-TR" sz="2800" dirty="0"/>
                  <a:t> sürekliliği sağlanmalıdır.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sz="2400" dirty="0"/>
                  <a:t>Böylece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 </a:t>
                </a:r>
                <a:r>
                  <a:rPr lang="tr-TR" sz="2500" dirty="0"/>
                  <a:t>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𝑗</m:t>
                    </m:r>
                    <m:r>
                      <a:rPr lang="tr-TR" sz="2400" i="1">
                        <a:latin typeface="Cambria Math"/>
                      </a:rPr>
                      <m:t>=0..</m:t>
                    </m:r>
                    <m:r>
                      <a:rPr lang="tr-TR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tr-TR" sz="2400" dirty="0"/>
                  <a:t> aynı doğruya oturur.</a:t>
                </a:r>
                <a:endParaRPr lang="tr-TR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70247"/>
                <a:ext cx="8229600" cy="1771954"/>
              </a:xfrm>
              <a:blipFill>
                <a:blip r:embed="rId4"/>
                <a:stretch>
                  <a:fillRect l="-1111" t="-3103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00046"/>
            <a:ext cx="3756150" cy="28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Eğri Bağlayıcı 2"/>
          <p:cNvCxnSpPr/>
          <p:nvPr/>
        </p:nvCxnSpPr>
        <p:spPr>
          <a:xfrm flipV="1">
            <a:off x="4283968" y="4089921"/>
            <a:ext cx="1860474" cy="360040"/>
          </a:xfrm>
          <a:prstGeom prst="curvedConnector3">
            <a:avLst>
              <a:gd name="adj1" fmla="val 617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63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58" y="3611661"/>
            <a:ext cx="4160643" cy="325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r="1"/>
          <a:stretch/>
        </p:blipFill>
        <p:spPr bwMode="auto">
          <a:xfrm>
            <a:off x="67022" y="3588334"/>
            <a:ext cx="4186603" cy="33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Yüzeylerini Birleştirme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70247"/>
                <a:ext cx="8229600" cy="22495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sz="2800" dirty="0"/>
                  <a:t>Daha düzgün birleşimler için iki eğri yüzeyinin bitiş ve başlangıç noktalarındaki birinci dereceden türevler oranlanarak G</a:t>
                </a:r>
                <a:r>
                  <a:rPr lang="tr-TR" sz="2800" baseline="30000" dirty="0"/>
                  <a:t>1</a:t>
                </a:r>
                <a:r>
                  <a:rPr lang="tr-TR" sz="2800" dirty="0"/>
                  <a:t> sürekliliği sağlanmalıdır.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sz="2400" dirty="0"/>
                  <a:t>Böylece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 </a:t>
                </a:r>
                <a:r>
                  <a:rPr lang="tr-TR" sz="2500" dirty="0"/>
                  <a:t>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𝑗</m:t>
                    </m:r>
                    <m:r>
                      <a:rPr lang="tr-TR" sz="2400" i="1">
                        <a:latin typeface="Cambria Math"/>
                      </a:rPr>
                      <m:t>=0..</m:t>
                    </m:r>
                    <m:r>
                      <a:rPr lang="tr-TR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tr-TR" sz="2400" dirty="0"/>
                  <a:t> aynı doğruya oturur.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sz="2400" dirty="0"/>
                  <a:t>Birinci dereceden türevler arası oran sabittir.</a:t>
                </a:r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70247"/>
                <a:ext cx="8229600" cy="2249510"/>
              </a:xfrm>
              <a:blipFill>
                <a:blip r:embed="rId5"/>
                <a:stretch>
                  <a:fillRect l="-111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ğri Bağlayıcı 2"/>
          <p:cNvCxnSpPr/>
          <p:nvPr/>
        </p:nvCxnSpPr>
        <p:spPr>
          <a:xfrm flipV="1">
            <a:off x="4134966" y="4107434"/>
            <a:ext cx="1860474" cy="360040"/>
          </a:xfrm>
          <a:prstGeom prst="curvedConnector3">
            <a:avLst>
              <a:gd name="adj1" fmla="val 617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54" y="5949280"/>
            <a:ext cx="23812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24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410386" cy="2593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Eğrisi Örneği</a:t>
            </a:r>
            <a:endParaRPr lang="en-US" baseline="-25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2404594" cy="259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83227"/>
            <a:ext cx="2395925" cy="2593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119266"/>
            <a:ext cx="2410047" cy="2593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72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r>
              <a:rPr lang="en-US" altLang="tr-TR"/>
              <a:t>OpenGL </a:t>
            </a:r>
            <a:r>
              <a:rPr lang="en-US"/>
              <a:t>Bézier</a:t>
            </a:r>
            <a:r>
              <a:rPr lang="tr-TR" altLang="tr-TR"/>
              <a:t> </a:t>
            </a:r>
            <a:r>
              <a:rPr lang="tr-TR" altLang="tr-TR" dirty="0"/>
              <a:t>Fonksiyonları Özeti</a:t>
            </a:r>
            <a:endParaRPr lang="en-US" altLang="tr-TR" dirty="0"/>
          </a:p>
        </p:txBody>
      </p:sp>
      <p:pic>
        <p:nvPicPr>
          <p:cNvPr id="6" name="tab_14_01.jpg" descr="tab_14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5" b="2227"/>
          <a:stretch/>
        </p:blipFill>
        <p:spPr bwMode="auto">
          <a:xfrm>
            <a:off x="1403648" y="1196752"/>
            <a:ext cx="6480720" cy="546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41044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Kontrol noktaları ara değerlenerek veya kestirilerek şeritler tanımlanabilir.</a:t>
            </a:r>
          </a:p>
          <a:p>
            <a:pPr>
              <a:lnSpc>
                <a:spcPct val="120000"/>
              </a:lnSpc>
            </a:pPr>
            <a:r>
              <a:rPr lang="tr-TR" dirty="0"/>
              <a:t>Ara değerleme: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Parçalı sürekli </a:t>
            </a:r>
            <a:r>
              <a:rPr lang="tr-TR" dirty="0" err="1"/>
              <a:t>polinom</a:t>
            </a:r>
            <a:r>
              <a:rPr lang="tr-TR" dirty="0"/>
              <a:t> kesimleri tüm kontrol noktalarından geçer.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Kontrol noktaları ara değerlenir.</a:t>
            </a:r>
          </a:p>
          <a:p>
            <a:pPr lvl="1"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r>
              <a:rPr lang="tr-TR" dirty="0"/>
              <a:t>Kestirim: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Parçalı sürekli </a:t>
            </a:r>
            <a:r>
              <a:rPr lang="tr-TR" dirty="0" err="1"/>
              <a:t>polinom</a:t>
            </a:r>
            <a:r>
              <a:rPr lang="tr-TR" dirty="0"/>
              <a:t> kesimleri tüm kontrol noktalarından geçmez.</a:t>
            </a:r>
          </a:p>
          <a:p>
            <a:pPr lvl="1">
              <a:lnSpc>
                <a:spcPct val="120000"/>
              </a:lnSpc>
            </a:pPr>
            <a:r>
              <a:rPr lang="tr-TR" altLang="tr-TR" dirty="0"/>
              <a:t>Kontrol noktaları kestirilir.</a:t>
            </a:r>
          </a:p>
          <a:p>
            <a:pPr lvl="1">
              <a:lnSpc>
                <a:spcPct val="120000"/>
              </a:lnSpc>
            </a:pPr>
            <a:endParaRPr lang="tr-TR" altLang="tr-TR" dirty="0"/>
          </a:p>
          <a:p>
            <a:pPr lvl="1">
              <a:lnSpc>
                <a:spcPct val="120000"/>
              </a:lnSpc>
            </a:pPr>
            <a:endParaRPr lang="tr-TR" altLang="tr-TR" dirty="0"/>
          </a:p>
          <a:p>
            <a:pPr>
              <a:lnSpc>
                <a:spcPct val="120000"/>
              </a:lnSpc>
            </a:pPr>
            <a:endParaRPr lang="tr-TR" altLang="tr-T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Ara Değerleme ve Kestirim</a:t>
            </a:r>
            <a:endParaRPr lang="en-US" dirty="0"/>
          </a:p>
        </p:txBody>
      </p:sp>
      <p:pic>
        <p:nvPicPr>
          <p:cNvPr id="14339" name="fig14_01.jpg" descr="fig14_0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0"/>
          <a:stretch/>
        </p:blipFill>
        <p:spPr bwMode="auto">
          <a:xfrm rot="16200000">
            <a:off x="6657689" y="2567447"/>
            <a:ext cx="1215158" cy="2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ADGHFZ0.jpg" descr="AADGHFZ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9"/>
          <a:stretch/>
        </p:blipFill>
        <p:spPr bwMode="auto">
          <a:xfrm>
            <a:off x="5052703" y="5680002"/>
            <a:ext cx="3456384" cy="7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706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OpenGL </a:t>
            </a:r>
            <a:r>
              <a:rPr lang="tr-TR" altLang="tr-TR" dirty="0"/>
              <a:t>B-eğrisi Fonksiyonları Özeti</a:t>
            </a:r>
            <a:endParaRPr lang="en-US" altLang="tr-TR" dirty="0"/>
          </a:p>
        </p:txBody>
      </p:sp>
      <p:pic>
        <p:nvPicPr>
          <p:cNvPr id="4" name="tab_14_02a.jpg" descr="tab_14_02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0" b="2480"/>
          <a:stretch/>
        </p:blipFill>
        <p:spPr bwMode="auto">
          <a:xfrm>
            <a:off x="587375" y="1214202"/>
            <a:ext cx="7967663" cy="488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045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OpenGL </a:t>
            </a:r>
            <a:r>
              <a:rPr lang="tr-TR" altLang="tr-TR" dirty="0"/>
              <a:t>B-eğrisi Fonksiyonları Özeti (Devam)</a:t>
            </a:r>
            <a:endParaRPr lang="en-US" altLang="tr-TR" dirty="0"/>
          </a:p>
        </p:txBody>
      </p:sp>
      <p:pic>
        <p:nvPicPr>
          <p:cNvPr id="6" name="tab_14_02b.jpg" descr="tab_14_0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9" b="2294"/>
          <a:stretch/>
        </p:blipFill>
        <p:spPr bwMode="auto">
          <a:xfrm>
            <a:off x="228600" y="1379095"/>
            <a:ext cx="8686800" cy="451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0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/>
              <a:t>OpenGL </a:t>
            </a:r>
            <a:r>
              <a:rPr lang="tr-TR" altLang="tr-TR" dirty="0"/>
              <a:t>B-eğrisi Fonksiyonları Özeti (Devam)</a:t>
            </a:r>
            <a:endParaRPr lang="en-US" altLang="tr-TR" dirty="0"/>
          </a:p>
        </p:txBody>
      </p:sp>
      <p:pic>
        <p:nvPicPr>
          <p:cNvPr id="4" name="tab_14_02c.jpg" descr="tab_14_02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 bwMode="auto">
          <a:xfrm>
            <a:off x="228600" y="1844824"/>
            <a:ext cx="8686800" cy="30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81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Konveks Zarf (</a:t>
            </a:r>
            <a:r>
              <a:rPr lang="tr-TR" dirty="0" err="1"/>
              <a:t>Convex</a:t>
            </a:r>
            <a:r>
              <a:rPr lang="tr-TR" dirty="0"/>
              <a:t> </a:t>
            </a:r>
            <a:r>
              <a:rPr lang="tr-TR" dirty="0" err="1"/>
              <a:t>Hull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Konveks zarf tüm noktaları içeren en küçük konveks poligondur.</a:t>
            </a:r>
          </a:p>
          <a:p>
            <a:pPr>
              <a:lnSpc>
                <a:spcPct val="120000"/>
              </a:lnSpc>
            </a:pPr>
            <a:r>
              <a:rPr lang="tr-TR" dirty="0"/>
              <a:t>Bir eğri veya yüzeyin koordinat kapsamının ölçüsünü verir.</a:t>
            </a:r>
          </a:p>
          <a:p>
            <a:pPr>
              <a:lnSpc>
                <a:spcPct val="120000"/>
              </a:lnSpc>
            </a:pPr>
            <a:r>
              <a:rPr lang="tr-TR" dirty="0"/>
              <a:t>Kırpma veya bakış rutinleri için kullanışlıdır.</a:t>
            </a:r>
          </a:p>
          <a:p>
            <a:pPr>
              <a:lnSpc>
                <a:spcPct val="120000"/>
              </a:lnSpc>
            </a:pPr>
            <a:r>
              <a:rPr lang="tr-TR"/>
              <a:t>x-y düzleminde</a:t>
            </a:r>
            <a:r>
              <a:rPr lang="en-US"/>
              <a:t>ki </a:t>
            </a:r>
            <a:r>
              <a:rPr lang="tr-TR"/>
              <a:t>kontrol nokta</a:t>
            </a:r>
            <a:r>
              <a:rPr lang="en-US"/>
              <a:t>larının iki</a:t>
            </a:r>
            <a:r>
              <a:rPr lang="tr-TR"/>
              <a:t> </a:t>
            </a:r>
            <a:r>
              <a:rPr lang="tr-TR" dirty="0"/>
              <a:t>kümesi için konveks zarf kesikli çizgilerle ifade edilmiştir.</a:t>
            </a:r>
          </a:p>
        </p:txBody>
      </p:sp>
      <p:pic>
        <p:nvPicPr>
          <p:cNvPr id="4" name="AADGHGB0.jpg" descr="AADGHGB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"/>
          <a:stretch/>
        </p:blipFill>
        <p:spPr bwMode="auto">
          <a:xfrm>
            <a:off x="1979712" y="3861048"/>
            <a:ext cx="4572828" cy="279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19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Kontrol Çizgesi</a:t>
            </a:r>
            <a:endParaRPr lang="en-US" dirty="0"/>
          </a:p>
        </p:txBody>
      </p:sp>
      <p:pic>
        <p:nvPicPr>
          <p:cNvPr id="22531" name="AADGHGC0.jpg" descr="AADGHGC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3"/>
          <a:stretch/>
        </p:blipFill>
        <p:spPr bwMode="auto">
          <a:xfrm>
            <a:off x="3491879" y="3861048"/>
            <a:ext cx="5047729" cy="27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/>
              <a:t>Kontrol çizgesi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tr-TR"/>
              <a:t>kontrol </a:t>
            </a:r>
            <a:r>
              <a:rPr lang="tr-TR" dirty="0"/>
              <a:t>noktalarını </a:t>
            </a:r>
            <a:r>
              <a:rPr lang="tr-TR"/>
              <a:t>sıralı </a:t>
            </a:r>
            <a:r>
              <a:rPr lang="en-US"/>
              <a:t>olarak </a:t>
            </a:r>
            <a:r>
              <a:rPr lang="tr-TR"/>
              <a:t>bağlayan</a:t>
            </a:r>
            <a:r>
              <a:rPr lang="en-US"/>
              <a:t> bir</a:t>
            </a:r>
            <a:r>
              <a:rPr lang="tr-TR"/>
              <a:t> çoklu </a:t>
            </a:r>
            <a:r>
              <a:rPr lang="en-US"/>
              <a:t>doğrudur</a:t>
            </a:r>
            <a:r>
              <a:rPr lang="tr-TR"/>
              <a:t> </a:t>
            </a:r>
            <a:r>
              <a:rPr lang="tr-TR" dirty="0"/>
              <a:t>(</a:t>
            </a:r>
            <a:r>
              <a:rPr lang="tr-TR" dirty="0" err="1"/>
              <a:t>polyline</a:t>
            </a:r>
            <a:r>
              <a:rPr lang="tr-TR" dirty="0"/>
              <a:t>).</a:t>
            </a:r>
          </a:p>
          <a:p>
            <a:pPr>
              <a:lnSpc>
                <a:spcPct val="120000"/>
              </a:lnSpc>
            </a:pPr>
            <a:r>
              <a:rPr lang="tr-TR"/>
              <a:t>Poligon </a:t>
            </a:r>
            <a:r>
              <a:rPr lang="tr-TR" dirty="0"/>
              <a:t>değil bir </a:t>
            </a:r>
            <a:r>
              <a:rPr lang="tr-TR"/>
              <a:t>çoklu </a:t>
            </a:r>
            <a:r>
              <a:rPr lang="en-US"/>
              <a:t>doğru</a:t>
            </a:r>
            <a:r>
              <a:rPr lang="tr-TR"/>
              <a:t> </a:t>
            </a:r>
            <a:r>
              <a:rPr lang="tr-TR" dirty="0"/>
              <a:t>olsa da kontrol poligonu veya karakteristik poligon olarak da bilinir.</a:t>
            </a:r>
          </a:p>
          <a:p>
            <a:pPr>
              <a:lnSpc>
                <a:spcPct val="120000"/>
              </a:lnSpc>
            </a:pPr>
            <a:r>
              <a:rPr lang="tr-TR" dirty="0"/>
              <a:t>Kontrol noktalarının konum ve sırasını hatırlatmak için kullanılır.</a:t>
            </a:r>
          </a:p>
          <a:p>
            <a:pPr>
              <a:lnSpc>
                <a:spcPct val="120000"/>
              </a:lnSpc>
            </a:pPr>
            <a:r>
              <a:rPr lang="tr-TR"/>
              <a:t>x-y düzleminde</a:t>
            </a:r>
            <a:r>
              <a:rPr lang="en-US"/>
              <a:t>ki </a:t>
            </a:r>
            <a:r>
              <a:rPr lang="tr-TR"/>
              <a:t>kontrol nokta</a:t>
            </a:r>
            <a:r>
              <a:rPr lang="en-US"/>
              <a:t>larının iki</a:t>
            </a:r>
            <a:r>
              <a:rPr lang="tr-TR"/>
              <a:t> </a:t>
            </a:r>
            <a:r>
              <a:rPr lang="tr-TR" dirty="0"/>
              <a:t>kümesi için kontrol çizgesi şekilleri kesikli çizgilerle ifade edilmiştir.</a:t>
            </a:r>
          </a:p>
        </p:txBody>
      </p:sp>
    </p:spTree>
    <p:extLst>
      <p:ext uri="{BB962C8B-B14F-4D97-AF65-F5344CB8AC3E}">
        <p14:creationId xmlns:p14="http://schemas.microsoft.com/office/powerpoint/2010/main" val="11809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Parametrik Süreklilik Koşulları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6059016" cy="290891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dirty="0"/>
                  <a:t>Bir eğrinin parçalı olarak üretilmesi sürecinde parçalar arasındaki geçişlerin düzgün olması istenir.</a:t>
                </a:r>
              </a:p>
              <a:p>
                <a:pPr>
                  <a:lnSpc>
                    <a:spcPct val="110000"/>
                  </a:lnSpc>
                </a:pPr>
                <a:r>
                  <a:rPr lang="tr-TR" dirty="0"/>
                  <a:t>Bir eğri parçasının parametrik koordinat fonksiyonları şöyle tanımlanabilir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tr-TR" dirty="0"/>
                  <a:t>x = x(u), y = y(u), z = z(u)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6059016" cy="2908919"/>
              </a:xfrm>
              <a:blipFill>
                <a:blip r:embed="rId4"/>
                <a:stretch>
                  <a:fillRect l="-1710" t="-1887" r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ADGHGD0.jpg" descr="AADGHGD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"/>
          <a:stretch/>
        </p:blipFill>
        <p:spPr bwMode="auto">
          <a:xfrm>
            <a:off x="6388797" y="1705096"/>
            <a:ext cx="2746375" cy="48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7761984" y="1543789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P(u)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075204" y="218511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Q(v)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588224" y="4129332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P(u)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7831257" y="3337244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Q(v)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6660232" y="542547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P(u)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8194032" y="5353468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Q(v)</a:t>
            </a:r>
          </a:p>
        </p:txBody>
      </p:sp>
    </p:spTree>
    <p:extLst>
      <p:ext uri="{BB962C8B-B14F-4D97-AF65-F5344CB8AC3E}">
        <p14:creationId xmlns:p14="http://schemas.microsoft.com/office/powerpoint/2010/main" val="364437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Parametrik Süreklilik Koşulları</a:t>
            </a:r>
            <a:endParaRPr lang="en-US" dirty="0"/>
          </a:p>
        </p:txBody>
      </p:sp>
      <p:pic>
        <p:nvPicPr>
          <p:cNvPr id="24579" name="AADGHGD0.jpg" descr="AADGHGD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"/>
          <a:stretch/>
        </p:blipFill>
        <p:spPr bwMode="auto">
          <a:xfrm>
            <a:off x="6388797" y="1705096"/>
            <a:ext cx="2746375" cy="48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6059016" cy="499715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/>
                  <a:t>İki eğri parçası farklı süreklilik derecelerinde birbirleriyle birleştirilebilir.</a:t>
                </a:r>
              </a:p>
              <a:p>
                <a:pPr marL="574675" lvl="1" indent="-2286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tr-TR" dirty="0"/>
                  <a:t>Sıfır derecesinde süreklilik: </a:t>
                </a:r>
                <a14:m>
                  <m:oMath xmlns:m="http://schemas.openxmlformats.org/officeDocument/2006/math">
                    <m:r>
                      <a:rPr lang="tr-TR" b="1" i="1" dirty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b="0" i="1" dirty="0" smtClean="0">
                        <a:latin typeface="Cambria Math"/>
                      </a:rPr>
                      <m:t>=</m:t>
                    </m:r>
                    <m:r>
                      <a:rPr lang="tr-TR" b="1" i="1" dirty="0" smtClean="0">
                        <a:latin typeface="Cambria Math"/>
                      </a:rPr>
                      <m:t>𝑸</m:t>
                    </m:r>
                    <m:r>
                      <a:rPr lang="tr-TR" b="0" i="1" dirty="0" smtClean="0">
                        <a:latin typeface="Cambria Math"/>
                      </a:rPr>
                      <m:t>(0)</m:t>
                    </m:r>
                  </m:oMath>
                </a14:m>
                <a:endParaRPr lang="tr-TR" dirty="0"/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C</a:t>
                </a:r>
                <a:r>
                  <a:rPr lang="tr-TR" baseline="30000" dirty="0"/>
                  <a:t>0</a:t>
                </a:r>
                <a:r>
                  <a:rPr lang="tr-TR" dirty="0"/>
                  <a:t> süreklilik olarak bilinir.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Birleşim noktalarındaki koordinatları eşitler.</a:t>
                </a:r>
              </a:p>
              <a:p>
                <a:pPr marL="574675" lvl="1" indent="-2286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tr-TR" sz="2900" dirty="0"/>
                  <a:t>Birinci dereceden süreklilik: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tr-TR" sz="29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𝑑𝑣</m:t>
                        </m:r>
                      </m:den>
                    </m:f>
                  </m:oMath>
                </a14:m>
                <a:endParaRPr lang="tr-TR" sz="2900" dirty="0"/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C</a:t>
                </a:r>
                <a:r>
                  <a:rPr lang="tr-TR" baseline="30000" dirty="0"/>
                  <a:t>1</a:t>
                </a:r>
                <a:r>
                  <a:rPr lang="tr-TR" dirty="0"/>
                  <a:t> süreklilik olarak bilinir.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Birleşim noktalarındaki birinci dereceden türevleri (tanjant doğrularını) eşitler.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Basit dijital çizimler için yeterlidir.</a:t>
                </a:r>
              </a:p>
              <a:p>
                <a:pPr marL="574675" lvl="1" indent="-2286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tr-TR" sz="2900" dirty="0"/>
                  <a:t>İkinci dereceden süreklilik: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tr-TR" sz="29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tr-TR" sz="2900" dirty="0"/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C</a:t>
                </a:r>
                <a:r>
                  <a:rPr lang="tr-TR" baseline="30000" dirty="0"/>
                  <a:t>2</a:t>
                </a:r>
                <a:r>
                  <a:rPr lang="tr-TR" dirty="0"/>
                  <a:t> süreklilik olarak bilinir.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Birleşim noktalarındaki hem birinci hem de ikinci dereceden türevleri eşitler.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Eğri parçalarının kıvrımları eşitlenir.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Animasyon veya hassas tasarım uygulamaları için gereklidir.</a:t>
                </a:r>
              </a:p>
              <a:p>
                <a:pPr marL="627063" lvl="1" indent="-228600">
                  <a:lnSpc>
                    <a:spcPct val="12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6059016" cy="4997151"/>
              </a:xfrm>
              <a:blipFill>
                <a:blip r:embed="rId4"/>
                <a:stretch>
                  <a:fillRect l="-905" t="-733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etin kutusu 1"/>
          <p:cNvSpPr txBox="1"/>
          <p:nvPr/>
        </p:nvSpPr>
        <p:spPr>
          <a:xfrm>
            <a:off x="7761984" y="1543789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P(u)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8075204" y="218511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Q(v)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6588224" y="4129332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P(u)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7831257" y="3337244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Q(v)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6660232" y="542547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P(u)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8194032" y="5353468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Q(v)</a:t>
            </a:r>
          </a:p>
        </p:txBody>
      </p:sp>
    </p:spTree>
    <p:extLst>
      <p:ext uri="{BB962C8B-B14F-4D97-AF65-F5344CB8AC3E}">
        <p14:creationId xmlns:p14="http://schemas.microsoft.com/office/powerpoint/2010/main" val="12200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22898</TotalTime>
  <Words>2527</Words>
  <Application>Microsoft Office PowerPoint</Application>
  <PresentationFormat>Ekran Gösterisi (4:3)</PresentationFormat>
  <Paragraphs>400</Paragraphs>
  <Slides>52</Slides>
  <Notes>21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Ofis Teması</vt:lpstr>
      <vt:lpstr>Denklem</vt:lpstr>
      <vt:lpstr>BMB 3022 BİLGİSAYAR GRAFİKLERİ</vt:lpstr>
      <vt:lpstr>Şeritler (Splines)</vt:lpstr>
      <vt:lpstr>Kullanım Alanları - I</vt:lpstr>
      <vt:lpstr>Kullanım Alanları - II</vt:lpstr>
      <vt:lpstr>Ara Değerleme ve Kestirim</vt:lpstr>
      <vt:lpstr>Konveks Zarf (Convex Hull)</vt:lpstr>
      <vt:lpstr>Kontrol Çizgesi</vt:lpstr>
      <vt:lpstr>Parametrik Süreklilik Koşulları</vt:lpstr>
      <vt:lpstr>Parametrik Süreklilik Koşulları</vt:lpstr>
      <vt:lpstr>Geometrik Süreklilik Koşulları</vt:lpstr>
      <vt:lpstr>Kübik Şeritler Polinom Temsili </vt:lpstr>
      <vt:lpstr>Kübik Şeritlerin Temsili I</vt:lpstr>
      <vt:lpstr>Kübik Şeritlerin Temsili II </vt:lpstr>
      <vt:lpstr>Kübik Şeritlerin Temsili II </vt:lpstr>
      <vt:lpstr>Kübik Şeritlerin Temsili III</vt:lpstr>
      <vt:lpstr>Kübik Şeritlerin Temsili: Özet </vt:lpstr>
      <vt:lpstr>Bir Doğru Parçasının Tanımı</vt:lpstr>
      <vt:lpstr>Doğru Parçasının Temsil I ile Tanımı</vt:lpstr>
      <vt:lpstr>Doğru Parçasının Temsil II ile Tanımı</vt:lpstr>
      <vt:lpstr>Doğru Parçasının Temsil III ile Tanımı</vt:lpstr>
      <vt:lpstr>Şerit Yüzeyleri</vt:lpstr>
      <vt:lpstr>Şerit Yüzeyleri</vt:lpstr>
      <vt:lpstr>Şerit Yüzeyleri</vt:lpstr>
      <vt:lpstr>Şerit Yüzeylerin Gösterimi: Dörtgen</vt:lpstr>
      <vt:lpstr>Şerit Yüzeylerin Gösterimi: Dörtgen (Alternatif)</vt:lpstr>
      <vt:lpstr>Şerit Yüzeylerin Gösterimi: Üçgen (Alternatif)</vt:lpstr>
      <vt:lpstr>Şerit Yüzeylerin Gösterimi:  Üçgen Dizisi (Alternatif)</vt:lpstr>
      <vt:lpstr>Bézier Şerit Eğrileri</vt:lpstr>
      <vt:lpstr>Bézier Şerit Eğrileri: 2 Kontrol Noktası</vt:lpstr>
      <vt:lpstr>Bézier Şerit Eğrileri: 3 Kontrol Noktası</vt:lpstr>
      <vt:lpstr>Bézier Şerit Eğrileri: 4 Kontrol Noktası</vt:lpstr>
      <vt:lpstr>Bézier Şerit Eğrileri: 4 Kontrol Noktası Değişen Nokta Sıraları</vt:lpstr>
      <vt:lpstr>Bézier Şerit Eğrileri: 5 Kontrol Noktası</vt:lpstr>
      <vt:lpstr>Bézier Şerit Eğrileri: 5 Kontrol Noktası Değişen Nokta Sıraları</vt:lpstr>
      <vt:lpstr>Bézier Şerit Eğrileri Özellikleri I</vt:lpstr>
      <vt:lpstr>Bézier Şerit Eğrileri Özellikleri II</vt:lpstr>
      <vt:lpstr>Bézier Eğri Parçalarını Birleştirme I</vt:lpstr>
      <vt:lpstr>Bézier Eğri Parçalarını Birleştirme II</vt:lpstr>
      <vt:lpstr>Kübik Bézier Eğrisinin Matris Temsili</vt:lpstr>
      <vt:lpstr>Kübik Bézier Eğrisinin Taban Fonksiyonları</vt:lpstr>
      <vt:lpstr>Altbölüm ile Kontrol Noktası Üretimi</vt:lpstr>
      <vt:lpstr>Bézier Yüzeyleri</vt:lpstr>
      <vt:lpstr>Bézier Yüzeyleri</vt:lpstr>
      <vt:lpstr>Bézier Yüzeylerini Birleştirme</vt:lpstr>
      <vt:lpstr>Bézier Yüzeylerini Birleştirme</vt:lpstr>
      <vt:lpstr>Bézier Yüzeylerini Birleştirme</vt:lpstr>
      <vt:lpstr>Bézier Yüzeylerini Birleştirme</vt:lpstr>
      <vt:lpstr>Bézier Eğrisi Örneği</vt:lpstr>
      <vt:lpstr>OpenGL Bézier Fonksiyonları Özeti</vt:lpstr>
      <vt:lpstr>OpenGL B-eğrisi Fonksiyonları Özeti</vt:lpstr>
      <vt:lpstr>OpenGL B-eğrisi Fonksiyonları Özeti (Devam)</vt:lpstr>
      <vt:lpstr>OpenGL B-eğrisi Fonksiyonları Özeti (Devam)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Murat Berk Yetiştirir</cp:lastModifiedBy>
  <cp:revision>390</cp:revision>
  <dcterms:created xsi:type="dcterms:W3CDTF">2019-09-27T04:50:11Z</dcterms:created>
  <dcterms:modified xsi:type="dcterms:W3CDTF">2024-05-25T11:20:12Z</dcterms:modified>
</cp:coreProperties>
</file>