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5.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9.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notesSlides/notesSlide10.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11.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12.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notesSlides/notesSlide13.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notesSlides/notesSlide14.xml" ContentType="application/vnd.openxmlformats-officedocument.presentationml.notesSlide+xml"/>
  <Override PartName="/ppt/ink/ink46.xml" ContentType="application/inkml+xml"/>
  <Override PartName="/ppt/ink/ink47.xml" ContentType="application/inkml+xml"/>
  <Override PartName="/ppt/notesSlides/notesSlide15.xml" ContentType="application/vnd.openxmlformats-officedocument.presentationml.notesSlide+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16.xml" ContentType="application/vnd.openxmlformats-officedocument.presentationml.notesSlide+xml"/>
  <Override PartName="/ppt/ink/ink52.xml" ContentType="application/inkml+xml"/>
  <Override PartName="/ppt/ink/ink5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21.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22.xml" ContentType="application/vnd.openxmlformats-officedocument.presentationml.notesSlide+xml"/>
  <Override PartName="/ppt/ink/ink67.xml" ContentType="application/inkml+xml"/>
  <Override PartName="/ppt/ink/ink68.xml" ContentType="application/inkml+xml"/>
  <Override PartName="/ppt/notesSlides/notesSlide23.xml" ContentType="application/vnd.openxmlformats-officedocument.presentationml.notesSlide+xml"/>
  <Override PartName="/ppt/ink/ink69.xml" ContentType="application/inkml+xml"/>
  <Override PartName="/ppt/ink/ink70.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notesSlides/notesSlide45.xml" ContentType="application/vnd.openxmlformats-officedocument.presentationml.notesSlide+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46.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notesSlides/notesSlide47.xml" ContentType="application/vnd.openxmlformats-officedocument.presentationml.notesSlide+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48.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49.xml" ContentType="application/vnd.openxmlformats-officedocument.presentationml.notesSlide+xml"/>
  <Override PartName="/ppt/ink/ink129.xml" ContentType="application/inkml+xml"/>
  <Override PartName="/ppt/ink/ink130.xml" ContentType="application/inkml+xml"/>
  <Override PartName="/ppt/ink/ink1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8" r:id="rId1"/>
  </p:sldMasterIdLst>
  <p:notesMasterIdLst>
    <p:notesMasterId r:id="rId54"/>
  </p:notesMasterIdLst>
  <p:handoutMasterIdLst>
    <p:handoutMasterId r:id="rId55"/>
  </p:handoutMasterIdLst>
  <p:sldIdLst>
    <p:sldId id="256" r:id="rId2"/>
    <p:sldId id="378" r:id="rId3"/>
    <p:sldId id="257" r:id="rId4"/>
    <p:sldId id="379" r:id="rId5"/>
    <p:sldId id="380" r:id="rId6"/>
    <p:sldId id="258" r:id="rId7"/>
    <p:sldId id="310" r:id="rId8"/>
    <p:sldId id="381" r:id="rId9"/>
    <p:sldId id="382" r:id="rId10"/>
    <p:sldId id="311" r:id="rId11"/>
    <p:sldId id="383" r:id="rId12"/>
    <p:sldId id="384" r:id="rId13"/>
    <p:sldId id="313" r:id="rId14"/>
    <p:sldId id="336" r:id="rId15"/>
    <p:sldId id="385" r:id="rId16"/>
    <p:sldId id="338" r:id="rId17"/>
    <p:sldId id="339" r:id="rId18"/>
    <p:sldId id="351" r:id="rId19"/>
    <p:sldId id="344" r:id="rId20"/>
    <p:sldId id="352" r:id="rId21"/>
    <p:sldId id="353" r:id="rId22"/>
    <p:sldId id="345" r:id="rId23"/>
    <p:sldId id="386" r:id="rId24"/>
    <p:sldId id="346" r:id="rId25"/>
    <p:sldId id="347" r:id="rId26"/>
    <p:sldId id="348" r:id="rId27"/>
    <p:sldId id="354" r:id="rId28"/>
    <p:sldId id="355" r:id="rId29"/>
    <p:sldId id="349" r:id="rId30"/>
    <p:sldId id="350"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Lst>
  <p:sldSz cx="9144000" cy="6858000" type="screen4x3"/>
  <p:notesSz cx="7104063"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6433"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213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tr-TR"/>
          </a:p>
        </p:txBody>
      </p:sp>
      <p:sp>
        <p:nvSpPr>
          <p:cNvPr id="3" name="2 Veri Yer Tutucusu"/>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C6479A7E-BA76-4C72-9A2F-8E717964E396}" type="datetimeFigureOut">
              <a:rPr lang="tr-TR" smtClean="0"/>
              <a:pPr/>
              <a:t>21.04.2025</a:t>
            </a:fld>
            <a:endParaRPr lang="tr-TR"/>
          </a:p>
        </p:txBody>
      </p:sp>
      <p:sp>
        <p:nvSpPr>
          <p:cNvPr id="4" name="3 Altbilgi Yer Tutucusu"/>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tr-TR"/>
          </a:p>
        </p:txBody>
      </p:sp>
      <p:sp>
        <p:nvSpPr>
          <p:cNvPr id="5" name="4 Slayt Numarası Yer Tutucusu"/>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DABF8A65-E89D-4178-9179-DD1B08436130}" type="slidenum">
              <a:rPr lang="tr-TR" smtClean="0"/>
              <a:pPr/>
              <a:t>‹#›</a:t>
            </a:fld>
            <a:endParaRPr lang="tr-TR"/>
          </a:p>
        </p:txBody>
      </p:sp>
    </p:spTree>
    <p:extLst>
      <p:ext uri="{BB962C8B-B14F-4D97-AF65-F5344CB8AC3E}">
        <p14:creationId xmlns:p14="http://schemas.microsoft.com/office/powerpoint/2010/main" val="4056000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3:25.779"/>
    </inkml:context>
    <inkml:brush xml:id="br0">
      <inkml:brushProperty name="width" value="0.05" units="cm"/>
      <inkml:brushProperty name="height" value="0.05" units="cm"/>
      <inkml:brushProperty name="color" value="#E71224"/>
    </inkml:brush>
  </inkml:definitions>
  <inkml:trace contextRef="#ctx0" brushRef="#br0">0 1 24575,'482'5'0,"-3"26"0,190-13 0,-445-20 0,-84 3 0,224 30 0,-166 1 0,160 25 0,57-14 0,-305-33 0,470 1 0,-362-13 0,89 4 0,315-5 0,-232-22 0,50-1 0,881 24 0,-650 4 0,-390 0 0,300-5 0,-523-1-1365,-14-1-5461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06.8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55,'313'-21,"-97"3,877 2,-800 17,1337 17,64-9,-388-7,-627 24,12 1,121-15,551 2,5328-15,-6521-2,203-29,-153 6,1 9,286 16,-420 11,-58-4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05.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0 214,'13'-5,"-1"0,1 0,0 2,0-1,26-2,-21 3,328-37,-161 21,2409-104,-2015 151,-538-23,-1 3,43 14,44 8,-15-18,1-4,126-9,-96-2,489 3,-586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06.6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0,'870'22,"-311"-4,245-7,112 2,-3 33,202 90,-1036-123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05.3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0 130,'153'1,"528"-7,-6-40,-526 26,-38 4,172-3,969 22,-751-3,-38-14,-20 1,1113 14,-1516-1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10.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1 160,'15'-1,"0"-1,1-1,-1 0,24-9,34-6,145-4,222 6,-418 16,591-4,446-10,-417-13,545-11,1840 41,-2997-3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11.3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28,'0'0,"0"-1,0 1,0-1,1 1,-1-1,0 0,0 1,1-1,-1 1,0-1,1 1,-1 0,1-1,-1 1,1-1,-1 1,1 0,-1-1,1 1,-1 0,1-1,-1 1,1 0,-1 0,1 0,1-1,20-3,-19 4,97-9,153 5,-131 5,7184 0,-7271-1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12.3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0 133,'12'-5,"-1"0,1 1,0 1,0 0,1 0,13 0,82-1,-24 2,806-19,-454 19,908-32,-484 9,1003 7,-1805 18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32.3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52,'633'1,"669"-3,-727-11,210 0,-554 14,817-11,-232-5,-577 22,337 55,-185-16,-160-23,-17 4,112 12,-253-34,-47-4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34.1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0,'124'6,"155"27,-58-5,574 15,8-44,-409-2,1059 2,-1077 28,-3-1,3774-27,-4130 0,1-1,-1 0,22-6,-30 5,12-1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39.6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1,'9250'0,"-9206"0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23:46.4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52 0,'2566'-52'0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6:27.234"/>
    </inkml:context>
    <inkml:brush xml:id="br0">
      <inkml:brushProperty name="width" value="0.05" units="cm"/>
      <inkml:brushProperty name="height" value="0.05" units="cm"/>
      <inkml:brushProperty name="color" value="#E71224"/>
    </inkml:brush>
  </inkml:definitions>
  <inkml:trace contextRef="#ctx0" brushRef="#br0">0 1 24575,'2603'0'-1365,"-2580"0"-5461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52.7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29,'1378'0,"-1124"-15,-116 4,240 8,-194 6,2375-3,-2467 4,100 17,36 4,-42-15,315 9,367-20,-836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55.2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1 185,'86'-10,"503"-7,-433 18,869 0,423-3,-443-23,-758 13,184-3,-163 17,453-4,-277-23,20 0,25 7,-249 7,-23 0,177-4,224 16,-589-1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56.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1 298,'14'-1,"0"-1,0 1,0-2,24-7,-12 2,823-159,14 85,6 59,-1 27,-518 0,-299-4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19.2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1 134,'23'-2,"0"0,0-1,24-8,17-2,435-36,-318 40,262-7,142 0,313 3,-569 16,353-3,-628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20.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0 265,'1'-1,"-1"0,1 0,-1 1,0-1,1 0,-1 0,1 0,0 0,-1 0,1 1,0-1,-1 0,1 0,0 1,0-1,0 1,0-1,0 1,0-1,-1 1,1-1,2 1,26-10,-27 10,467-81,-416 74,1961-141,-1039 146,-477 4,714-2,-1182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22.2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0 133,'2600'0,"-2258"-14,-6 0,1872 16,-1659-44,-326 17,486 11,-453 17,-225-3,618-16,33 4,-435 14,31-2,-246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22:23.5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 0,'2540'25'0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4:11.4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0,'2918'0,"-2871"0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4:13.5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57,'1'-1,"-1"0,1 0,-1 1,0-1,1 0,-1 1,1-1,-1 1,1-1,0 0,-1 1,1-1,0 1,-1 0,1-1,0 1,-1-1,1 1,0 0,0 0,0-1,-1 1,1 0,0 0,1 0,28-4,-24 3,432-11,-307 12,1623 1,-1499-11,-48 0,1737 2,-1115 10,-201 11,-104 0,-223-14,175 3,-351 11,21 1,471 10,-117-3,608-13,-1043-9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4:16.7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1,'426'-1,"1941"17,-421-5,-1368-11,-511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6:28.351"/>
    </inkml:context>
    <inkml:brush xml:id="br0">
      <inkml:brushProperty name="width" value="0.05" units="cm"/>
      <inkml:brushProperty name="height" value="0.05" units="cm"/>
      <inkml:brushProperty name="color" value="#E71224"/>
    </inkml:brush>
  </inkml:definitions>
  <inkml:trace contextRef="#ctx0" brushRef="#br0">0 29 24575,'158'-10'0,"-37"0"0,792 2-886,-578 9 401,2481 0-2231,-2768-2 3028,0 2 1,0 2 0,1 2 0,51 13 0,-65-7-5981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4:18.1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1,'140'0,"677"5,-6 32,-532-15,362 26,1-26,-147-25,568 8,-218 70,-12 0,-578-63,452 4,-491-28,45-2,537 13,-444 2,-293-1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4:59.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19,'17'-1,"-1"0,21-5,20-2,304 6,0 25,-143-7,1031 49,-957-51,1158 22,8-37,-497-3,-388 4,-535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00.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1,'2872'0,"-2822"0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01.1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2,'805'-2,"858"5,-1129 9,170 1,-370-13,-276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01.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28,'4'0,"16"0,12 0,14 0,14 0,18 0,44 0,43 0,5-5,6 0,4-1,-6 1,-20 2,-31 1,-33 1,-26 1,-25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03.0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29,'700'-14,"-41"0,1368 13,-933 2,-1067-1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12.4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13.5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1 235,'1069'-63,"216"-28,7 60,-74 1,-722 14,-356 13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15.1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1,'161'0,"1003"7,-5 43,-488 7,155 10,5-34,423-34,-422-2,95-11,-45 1,-61 14,-782-1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32.8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82,'150'-11,"-30"0,901 3,-626 10,2374-2,-2292-26,0-1,170 29,-597-2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6:29.311"/>
    </inkml:context>
    <inkml:brush xml:id="br0">
      <inkml:brushProperty name="width" value="0.05" units="cm"/>
      <inkml:brushProperty name="height" value="0.05" units="cm"/>
      <inkml:brushProperty name="color" value="#E71224"/>
    </inkml:brush>
  </inkml:definitions>
  <inkml:trace contextRef="#ctx0" brushRef="#br0">0 0 24575,'4137'0'-2159,"-4051"0"-3873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34.9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1 185,'36'-16,"8"7,1 2,57-2,-72 7,1193-61,-918 51,240-2,2273 15,-2591-13,-55 0,90-1,103-3,1278 15,-767 3,-872-2,7 0,-22 7,-97 27,-163 29,214-52,-83 18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5:36.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80,'4'-2,"-1"-1,1 1,0-1,0 1,0 0,0 0,0 1,0-1,1 1,-1 0,8-1,54-1,-47 3,507-25,196 22,-375 5,-255-1,624-17,83 3,-504 15,278-2,-540 2,-1 1,37 8,-43-6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10.4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0,'0'1,"1"0,-1 0,0 0,1 0,-1 0,1 0,0 0,-1 0,1-1,0 1,-1 0,1 0,0-1,0 1,0 0,0-1,-1 1,1-1,0 1,0-1,0 1,0-1,0 0,0 1,2-1,33 8,-25-6,149 27,270 15,52-39,-106-5,-187 13,29 0,49-14,-235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11.6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55,'169'-1,"487"12,686 7,-900-20,-413 2,453-21,114-33,-377 49,-198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12.9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54,'24'-2,"-1"0,27-6,33-4,530 7,-338 8,-231-4,0 2,0 2,0 2,73 17,-84-14,0-1,1-2,0-2,0-1,51-3,175-30,-74 6,713 0,-673 26,-192 0,58 11,-58-6,52 2,-63-8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6:54.018"/>
    </inkml:context>
    <inkml:brush xml:id="br0">
      <inkml:brushProperty name="width" value="0.05" units="cm"/>
      <inkml:brushProperty name="height" value="0.05" units="cm"/>
      <inkml:brushProperty name="color" value="#E71224"/>
    </inkml:brush>
  </inkml:definitions>
  <inkml:trace contextRef="#ctx0" brushRef="#br0">1 263 24575,'27'1'0,"0"1"0,0 1 0,0 2 0,32 9 0,104 42 0,-16-5 0,-91-36 0,0-3 0,1-3 0,59 3 0,172-8 0,-222-1 0,-1 3 0,117 25 0,-111-17 0,140 11 0,1-12 0,55 0 0,-197-13 0,15 1 0,-1-3 0,148-23 0,-159 12 0,135-5 0,77 19 0,-115 2 0,5-1 0,202-5 0,-274-10 0,-65 7 0,52-1 0,-36 7 0,3 0 0,1-2 0,76-12 0,53-13 0,-120 21 0,-1-4 0,-1-2 0,89-30 0,150-57 0,-242 84 0,1 2 0,127-9 0,-58 11 0,153-33 0,57-6 0,170 23 0,518 28 0,-946-4 0,106-20 0,54-3 0,388 24 0,-310 4 0,1984-2 0,-1900-13 124,-15-1-1613,-350 14-5337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7:03.3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1,'12'1,"0"0,-1 1,1 0,22 8,2 0,176 36,2-9,2-10,393-1,160-47,-122-6,315 16,-604 13,-347-2,970 16,-355-8,-122-5,-259 9,70 2,265-16,244 4,-531 10,109 2,117 3,-298-8,149 16,94 3,391-27,-406-3,513-38,-23-1,-855 41,508-14,340 1,-596 16,502-3,-792-2,52-9,35-3,121-8,-195 14,246-14,-47 5,-214 12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7:04.6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97,'7686'0,"-7551"-1,0-7,192-34,-119 4,-171 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3:27.047"/>
    </inkml:context>
    <inkml:brush xml:id="br0">
      <inkml:brushProperty name="width" value="0.05" units="cm"/>
      <inkml:brushProperty name="height" value="0.05" units="cm"/>
      <inkml:brushProperty name="color" value="#E71224"/>
    </inkml:brush>
  </inkml:definitions>
  <inkml:trace contextRef="#ctx0" brushRef="#br0">0 81 24575,'0'-1'0,"1"0"0,-1 0 0,1 0 0,-1 0 0,1 0 0,-1 0 0,1 0 0,0 0 0,-1 0 0,1 1 0,0-1 0,-1 0 0,1 1 0,0-1 0,0 0 0,0 1 0,0-1 0,0 1 0,0-1 0,0 1 0,0 0 0,0-1 0,0 1 0,0 0 0,0 0 0,2-1 0,37-4 0,-28 4 0,675-51 0,5 47 0,-462 6 0,414-2-1086,888 5 869,-508 55 689,-866-46-195,0-8 0,228-21 0,-18 3-277,-78 4 0,1106-8 0,-946 20 0,-213-14-1365,-197 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24.8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1,'86'0,"394"5,3 34,-213 4,140 18,-312-52,0-4,119-9,0-29,-50 4,545-18,2 47,-314 3,29-19,-387 11,-6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26.2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0,'1340'0,"-1190"7,154 27,57 4,-256-38,24 2,-98 2,35 9,-25-3,8-1,0-2,78 2,-105-9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27.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0,'4'3,"0"-1,1 1,-1-1,1 0,-1 0,1-1,0 0,0 1,-1-2,1 1,0 0,0-1,8-1,3 2,399 53,-191-21,1142 110,10-102,-948-59,-138 4,-67 6,806-71,-544 15,-310 39,-141 20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28.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27,'1102'0,"-672"24,-114-1,514-16,-623-9,-115-2,-1-3,102-23,-94 14,120-2,99 15,-241 3,-50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29.6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56,'570'-16,"119"6,-225 9,-180-12,44-1,856 13,-564 2,-593-1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7:17.7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3,'530'-2,"568"5,-732 9,115 2,100 1,112 12,645 39,720 11,-723-10,-728-56,-374-13,-149 2,535-25,-366-9,405-38,-548 66,462-15,58-2,-618 22,315-20,282-11,-86 20,401-4,1402 17,-2283-1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7:19.4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80,'320'-12,"-133"3,1487-24,5 33,-709 2,4852-2,-4192-14,19 1,-209 14,-1048 12,-49-1,-2-12,328 11,18 10,-201-10,86 0,-532-11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7:21.1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56,'231'-11,"-45"1,2190-25,9 35,-1053 3,-1219-3,876 14,599 105,-1140-79,682 1,252-29,130-1,-1267-12,6 14,-158-6,-39-3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8:24.4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0 184,'74'0,"67"1,187-23,772-88,-682 76,135 16,498 18,-1042 0,0 0,-1 1,16 2,-6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8:31.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0 134,'559'-30,"-412"19,468-43,-354 37,-89 8,583-3,-480 14,-24-3,376 7,82 70,-91-4,-475-62,917 69,182-31,484-50,-1158 2,33-40,-489 28,127-12,325-28,-489 47,484-20,-235 26,-295-1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3:28.151"/>
    </inkml:context>
    <inkml:brush xml:id="br0">
      <inkml:brushProperty name="width" value="0.05" units="cm"/>
      <inkml:brushProperty name="height" value="0.05" units="cm"/>
      <inkml:brushProperty name="color" value="#E71224"/>
    </inkml:brush>
  </inkml:definitions>
  <inkml:trace contextRef="#ctx0" brushRef="#br0">0 184 24575,'1'0'0,"-1"-1"0,1 0 0,-1 0 0,1 0 0,-1 0 0,1 0 0,-1 1 0,1-1 0,0 0 0,-1 1 0,1-1 0,0 0 0,0 1 0,-1-1 0,1 1 0,0-1 0,0 1 0,0-1 0,0 1 0,0 0 0,0-1 0,0 1 0,0 0 0,0 0 0,1-1 0,32-3 0,-30 3 0,591-27 0,-178 14 0,1180-55-815,-1246 62 723,939-12-1284,-486 6 1052,139 0 2857,173 13-3824,-1064 0-5535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8:45.8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3,'335'-2,"362"5,-472 9,76 2,-126-2,-20 0,336 28,-121-6,563-1,-615-20,-3 0,398-14,-689 0,0-2,0 0,0-2,-1-1,43-15,-64 20,20-6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8:55.8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78,'393'-21,"-153"3,1928-21,-1683 66,83 0,-10-13,123 14,-380-18,-256-9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9:21.1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1 394,'6'0,"523"-6,-3-38,243-73,373-51,-819 134,475 10,-760 27,0 2,0 2,0 1,-1 2,60 24,-48-16,-9-7,1-2,0-1,1-3,43 1,84 14,-141-15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9:22.8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0,'212'10,"-38"0,378 2,664 27,-555 16,-8 48,414 108,-866-171,59 10,-185-40,115 2,173-15,309 5,-273 34,-47-1,586-26,-542-12,3 4,-378-2,-1-1,33-8,-32 6,6-1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9:36.4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29,'777'-14,"-30"0,-529 13,485 4,-232 27,5 27,-274-32,1137 142,-1158-146,974 90,-773-85,366 8,-719-36,-1-1,1-1,51-14,-42 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09:56.5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1 133,'879'-16,"176"5,-872 12,-23-12,-44 1,439-38,-285 24,274 10,1133 17,-899-5,-702 6,149 26,-146-17,-14-6,-1-3,80-6,-46 0,954 35,-324 50,-205-22,-104-7,29 3,5-29,320-29,-298 0,-437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0:11.0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1 133,'145'1,"156"-3,-130-11,59-1,-45 1,-2 0,74 0,25 0,111 15,264-4,-117-23,-293 15,342-7,2676 18,-3231-1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0:32.3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1 105,'1347'0,"-1287"-3,112-21,-80 9,198-18,424 3,1249 32,-1098-3,-846 2,0 1,35 9,-33-7,0 0,25 1,6 0,-30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0:40.9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0,'0'1,"1"0,-1 0,0 0,1 0,0 0,-1-1,1 1,-1 0,1 0,0-1,-1 1,1 0,0-1,0 1,0-1,0 1,-1-1,1 0,0 1,0-1,0 0,0 1,0-1,0 0,2 0,30 5,-29-4,228 16,375 0,-422-19,1276-11,158-1,-959 13,484 3,-471 13,-285-5,880 74,-918-51,-228-23,297-3,-246-10,1903 3,-2017 1,1 3,-1 2,96 23,-134-25,0 0,38 2,-39-6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2:48.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0,'601'34,"-189"-5,1065-12,-1104-19,25 15,-58 0,835-33,-198-15,1 35,-373 3,27-5,718 5,-677 42,-442-25,516-6,-469-16,156 16,-59-1,1424-10,-933-6,-121 1,796 5,-781 23,113 0,1371-27,-2198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3:29.463"/>
    </inkml:context>
    <inkml:brush xml:id="br0">
      <inkml:brushProperty name="width" value="0.05" units="cm"/>
      <inkml:brushProperty name="height" value="0.05" units="cm"/>
      <inkml:brushProperty name="color" value="#E71224"/>
    </inkml:brush>
  </inkml:definitions>
  <inkml:trace contextRef="#ctx0" brushRef="#br0">1 2 24575,'474'-1'37,"538"4"-1201,-289 30-8,0 27 896,199 13 100,350-55 231,-877-21 561,-248 8-550,-101 0-6243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12:51.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 0,'21710'0'0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2:55.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1,'2914'0,"-2491"20,-188-5,1261 4,-992-21,-491 2,852 16,-786-12,0-1,0 3,106 23,-145-20,1-3,64 3,81-10,-90-1,-49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3:06.9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0,'88'25,"1"-3,0-5,120 9,275-9,-264-13,2333 17,-1879-22,6 53,-430-24,-114-15,-35-4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8:03.0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1,'1112'0,"-1046"3,101 18,19 2,292-7,225 15,-273 11,201 5,2-45,-305-4,-68 15,-19 0,504-13,-437-14,-6 1,1386 14,-1631-5,0-2,0-2,96-28,-55 11,58-17,-125 35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8:06.1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27,'1015'0,"-822"-13,7-1,670 15,-650 13,9-1,-123-15,10 0,150 15,-30 22,112 12,431-31,-500-19,-100 3,522 16,-93-4,-395-14,643 2,-806-4,-27-2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8:07.7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1,'62'0,"465"15,-234 12,336 24,-209-26,500 16,628-41,-652-2,-541 0,385 5,-155 28,-346-15,1 5,-189-16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8:18.6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1,'924'16,"589"-2,-943-17,485 3,-1033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8:20.0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1,'350'10,"511"8,-606-20,269 15,-33 1,1307-15,-1777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31.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0 214,'0'-1,"1"-1,-1 0,1 1,-1-1,1 1,0-1,0 1,0-1,0 1,0-1,0 1,0 0,0 0,0-1,1 1,-1 0,0 0,1 0,-1 0,1 1,-1-1,1 0,0 1,-1-1,3 0,25-9,0 1,1 1,38-5,-46 9,388-48,11 25,-315 21,1630-47,1 54,-701 3,-300 32,-237-4,-2-5,148 5,707-26,-821-8,1094-40,-610 8,136 29,-751 6,689 36,-376-6,650-18,-1307-14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33.1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0,'514'11,"-168"-1,502 18,83 1,887-26,-915-6,1997 19,-469-5,-2340-11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19:03:31.351"/>
    </inkml:context>
    <inkml:brush xml:id="br0">
      <inkml:brushProperty name="width" value="0.05" units="cm"/>
      <inkml:brushProperty name="height" value="0.05" units="cm"/>
      <inkml:brushProperty name="color" value="#E71224"/>
    </inkml:brush>
  </inkml:definitions>
  <inkml:trace contextRef="#ctx0" brushRef="#br0">0 2 24575,'85'4'0,"-1"4"0,107 24 0,-25-3 0,-93-22 0,1-4 0,74-5 0,-27-1 0,1289-13-1425,-924 9 1022,716-18-1212,503-7 515,-1639 33-2548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34.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27,'1086'1,"1188"-3,-1201-10,503-2,1355 15,-2906-1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36.1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1 290,'0'-1,"0"0,0 1,0-1,1 0,-1 0,0 1,1-1,-1 0,0 1,1-1,-1 0,1 1,-1-1,1 1,0-1,-1 1,1-1,-1 1,1-1,0 1,-1 0,1-1,0 1,0 0,-1-1,1 1,1 0,27-5,-24 5,227-13,-95 7,-64 3,1432-66,73 35,-78 3,-610-19,-154 6,856 25,-1076 20,-497-1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38.7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28,'0'0,"0"-1,0 1,1-1,-1 1,0-1,0 0,1 1,-1-1,0 1,1-1,-1 1,1-1,-1 1,0 0,1-1,-1 1,1-1,-1 1,1 0,0 0,-1-1,1 1,-1 0,1 0,-1 0,1-1,1 1,23-4,-22 4,390-12,-265 13,220-3,1380 6,-736 35,133 2,-584-40,632 6,86 24,-293-5,461-15,-1388-13,68-13,-16 1,356-12,5 28,-154 1,-82-3,-181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4:40.4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3 133,'-2'-1,"7"-2,14-3,53-3,0 3,86 4,-61 3,2447-4,-1280 5,-109-22,-966 10,1001-38,-878 40,738-11,894 20,-1901-1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26.6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0 292,'5'4,"0"-1,0 1,1-1,-1 0,1 0,6 2,12 5,-7-1,0-2,1 0,0-1,0-1,1 0,-1-2,1 0,21 0,26-2,65-7,-126 6,134-17,214-53,-184 32,1372-189,-702 210,-555 19,1754-1,-1826 15,-103-4,-68-6,43 11,35 5,730 37,-279-44,-190-4,-358-12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33.3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0 186,'319'-24,"-150"7,568-19,2 31,-532 5,1296 2,-775-30,-390 9,32 1,807-22,-919 39,271 4,-424 3,-1 5,140 32,-207-35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36.2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0,'1943'0,"-1793"7,214 36,-293-32,50 0,180-4,-286-8,160 13,-44 0,248 20,-205-14,-130-14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37.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1 134,'522'-40,"-274"13,1905-40,-1163 125,-201-36,-413-21,194 33,2 30,-154-15,-361-44,-17-2,-1 1,0 3,44 12,-60-10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41.9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42.7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1 160,'19'-2,"1"0,-1-1,38-12,-4 2,207-35,1 12,517-5,-733 42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3:58.9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1 107,'316'1,"343"-3,-172-25,-99 2,8 1,181-6,123 47,-419-4,86 7,646 36,-400-29,-200-6,288 19,442-21,-742-21,1751 2,-2129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6:44.8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29,'222'-11,"-66"1,813 3,-658 8,1000 51,-331-5,-628-39,711 35,-22-17,-128-67,-397 36,-476 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9:46.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0 158,'42'2,"1"3,69 15,-70-11,0-2,73 4,1419-13,-1429-4,0-4,159-36,-247 42,19-1,43-2,-53 7,-1-2,1-1,-1-2,26-6,-18 1,0 2,68-8,-29 7,107-7,188 18,252-4,-366-10,83-2,-6 1,48 0,2890 16,-1701-5,-1329 14,-53-1,115 3,153 2,2343-17,-2715 3,0 3,-1 4,0 4,92 26,-83-19,2-3,115 6,125-18,-194-7,76-11,-26 1,-84 9,1-3,104-22,-134 18,0 3,124 4,1 0,-176 2,495-19,-383 21,-101-1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9:48.1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4,'132'-1,"-30"-2,1 5,158 22,-233-17,37 13,-45-13,0 0,1-2,35 6,5-8,-32-2,45 7,-4 1,1-3,112-5,-113-2,-48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43:28.9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1 134,'1051'0,"-1025"-2,-1 0,32-8,-30 5,46-3,180 9,71-2,-108-25,-132 17,154-9,-235 18,39 1,0-3,76-11,-92 7,23-5,1 3,0 1,52 0,-86 7,1 0,-1 1,0 1,1 1,-1 0,0 1,-1 1,1 0,15 8,-18-8,0-1,1 0,-1-1,1-1,0 0,0-1,0 0,0-1,16-2,-16 0,0 2,-1-1,1 2,0 0,0 1,0 0,-1 1,1 0,15 7,-15-4,0 0,0-1,1-1,0 0,0-1,0-1,28 1,-21-2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43:33.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1 293,'34'-2,"0"-2,0-2,0-1,56-19,23-5,132-4,-98 18,-71 6,344-54,-86 16,-216 33,208-8,2 26,-101 1,3 13,-166-10,-22-2,77 17,119 27,-144-39,185-7,-131-4,1458 2,-1577-2,1-1,-1-1,43-12,-37 7,65-7,26 5,198-7,1784 20,-1177-3,-817 6,115 21,-62-6,816 127,-921-134,1-2,0-3,98-1,-137-6,0 1,0 1,39 10,-18-3,820 105,-140-102,-459-15,429 2,-614 5,-1 3,153 36,32 5,-196-40,125 8,-137-13,1 2,66 17,-28-5,114 25,23 4,-177-38,0-4,70 0,-31-7,14 0,132-18,72-36,19-3,13 22,-2 0,-137 5,220-30,-66 50,-327 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43:37.3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1 267,'1495'0,"-1455"-3,0 0,-1-3,56-15,-62 14,22-2,1 3,0 2,105 6,-45 1,1271-3,-1343-2,0-3,0-1,44-13,-21 5,73-18,94-15,-146 37,256-43,-300 44,0 2,64-1,92 9,-71 1,-60-1,-1 3,0 3,0 3,73 20,-98-20,2-2,88 5,92-14,-92-2,-81 4,95 14,-66-6,1-4,99-7,-58 0,1146 2,-1240 2,56 10,-55-7,46 3,115 11,-130-11,-40-4,-5 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43:39.0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1 137,'90'-3,"140"-22,85-35,-242 44,3 3,151-7,78 22,-101 2,-139-5,79 3,-142-2,1 0,-1 0,0 0,1 1,-1 0,0-1,0 1,1 0,-1 0,0 0,0 0,0 0,0 1,0-1,0 1,-1-1,1 1,0-1,-1 1,1 0,-1 0,0 0,2 3,3 11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7:15.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0,'57'3,"-1"2,0 3,65 17,-72-17,0-3,1-2,86-5,-38-1,1513 3,-1584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7:17.9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0,'508'13,"-121"-2,559 16,-704-14,177 3,-204-8,243 43,-446-50,117 11,170-8,-23-2,-161 11,-70-7,51 2,-57-9,-1 3,71 11,-87-8,-2-2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17:29.6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1,'22'0,"68"0,135 16,-131-7,181-6,-142-5,1681 2,-1753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00.8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28,'304'-14,"-35"1,917 29,-659-8,-62-3,335 42,-98-3,928-31,-988-15,472 17,590-2,-1064-15,-615 0,0-1,-1-1,0 0,25-10,-22 7,-1 0,2 2,27-2,154 6,-109 3,-73-2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46:51.9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0:32.2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1 312,'330'-24,"-79"2,524 13,-299 10,-317-7,1-7,311-67,-378 58,248-52,-240 57,147-6,-20 18,195-10,-385 12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0:33.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2,'402'-2,"433"5,-561 10,81 0,759-14,-947-11,-52 1,-71 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0:34.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1,'12'1,"0"0,0 1,-1 1,1 0,0 1,13 6,-10-4,0-1,31 7,16-6,85-3,-29-1,1307 18,-1317-20,285 12,-85-1,447-8,-512-3,-225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0:58.5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80,'26'2,"0"1,-1 1,0 1,48 17,0-1,297 74,-362-93,0-1,1 2,-2-1,1 1,0 0,0 1,-1-1,0 2,0-1,0 1,0 0,-1 0,0 1,0 0,0 0,-1 0,0 1,8 12,-12-16,1 0,0-1,0 1,0-1,0 1,1-1,-1 0,0 0,1 0,0 0,-1 0,1 0,0-1,0 0,0 1,0-1,0 0,6 1,5 0,-1 0,1-1,16-1,-10 1,76-3,142-22,-99 8,409-37,723-74,308 29,48 102,-851 40,-554-27,418 44,277 16,681-62,-1097-18,2689 2,-2944-5,313-48,135-36,-365 49,81-1,416 10,-485 34,-284-2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00.8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0 159,'4'-2,"0"-1,0 1,0 0,0 0,0 1,0-1,0 1,1 0,-1 0,7 0,3-1,413-52,7 35,-369 17,1041-4,-784 22,455 81,-600-67,1-9,193 0,682-60,303 17,-963 24,3514-1,-2787 27,-35-1,-181-45,-252-9,803-9,878 36,-2192-2,-1-5,152-29,462-52,-637 77,71-3,-94 14,-58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04.2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1 133,'1651'0,"-1093"26,-52 0,399-27,-560-27,-2-26,2-1,-291 48,263-29,-253 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05.2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0,'90'0,"418"11,192 40,387 22,1919-22,-1076-52,-1899 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06.3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1 110,'1979'-59,"-1546"40,976-13,3 34,-472 1,-782-3,312 3,-1 30,160 36,3-40,99-62,-651 23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38.3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80,'39'-2,"43"-7,10 0,681 0,-473 12,-98-5,208 5,-219 7,88 2,1441-7,-931-7,-714 1,1-4,-1-3,0-3,98-27,-146 32,1 1,0 2,-1 1,39 1,-33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02.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1 188,'9'-2,"1"1,-1-1,1 0,-1-1,0 0,14-7,22-7,-1 8,70-6,-59 9,146-6,-33 3,130-22,268-18,1038 33,-1109 18,-183-2,751 23,-644 30,96 4,237-54,-372-7,-186 6,198-4,-325-5,87-19,-84 12,507-55,3 53,813 48,-307-6,3-28,-366-1,-460 2,299 3,-322 10,68 2,111-14,-367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39.5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1,'364'0,"1158"21,-688 30,708-17,-1063-57,37-1,813 17,-909 9,-385-2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0.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0,'644'21,"486"38,-591-25,0 28,-164-17,1167 68,-199-106,-1218-18,-95 6</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1.8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1,'1264'0,"-1244"0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2.7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54,'781'-23,"-217"3,1174 9,-1566 12,1090 49,-812-24,-382-23,0-1,86 15,-132-12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3.6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79,'480'-11,"-142"1,588-18,56-1,-338 29,-628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4.7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0 133,'4920'0,"-4787"-6,169-29,-69 5,548-20,7 38,1412 12,-952 2,-1209-2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1:46.7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1 236,'0'-1,"0"0,0-1,1 1,-1 0,1-1,-1 1,1 0,-1 0,1-1,0 1,-1 0,1 0,0 0,0 0,0 0,0 0,0 0,0 1,0-1,0 0,1 0,-1 1,2-2,39-13,-40 15,83-22,132-14,81 5,97 3,66 5,1914-16,-1747 34,2460-6,-2944 11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11.9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1,'206'-1,"500"5,-9 29,259 66,-302-28,-131-35,-471-36</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15.2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1,'20'1,"0"1,26 6,15 1,270-4,-31-3,-186 10,46 2,912-14,-475-1,-374 17,-150-8,196 37,-162-24,-46-9,-8-1,0-3,71 4,134-15,139 5,-149 23,51 1,-1-25,263 14,-277-6,-106-7,-14 11,15 0,5-14,57 3,-108 10,34 2,934-13,-535-3,143 18,-59-5,-469-12,-146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33.7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48,'179'1,"202"-3,-336-2,0-1,-1-2,51-16,-69 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10:34:04.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1 154,'431'2,"684"-8,-236-54,-148 6,207 38,-211 8,3-3,-1 37,-577-14,524 25,-86-38,125 2,-277 33,-112-4,314 0,491 39,-394-48,-565-22,333-25,-99 1,105 22,-325 4,-162-2,-1-1,33-8,32-2,110 11,-175 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35.5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36.3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89,'1443'-36,"-475"5,1628 18,-1701 14,-775-5,-84-2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38.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81,'244'-11,"-106"1,1869-50,-1946 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39.8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1 134,'0'-1,"0"0,0 1,0-1,0 0,1 0,-1 1,0-1,1 0,-1 1,0-1,1 0,-1 1,1-1,-1 0,1 1,-1-1,1 1,0-1,-1 1,1-1,0 1,-1 0,1-1,0 1,-1 0,1-1,0 1,1 0,25-5,-22 5,374-28,571-19,1 37,1281 11,-1960-14,-33 0,939 11,-603 4,2227-2,-2761 1,-41-2,0 1,0 0,0 0,1 0,-1 0,0 0,1 0,-1 0,0 0,0 0,1 0,-1 0,0 0,0 0,1 0,-1 0,0 0,1 0,-1 0,0 0,0 0,1 0,-1 1,0-1,0 0,0 0,1 0,-1 0,0 1,0-1,0 0,1 0,-1 0,0 1,0-1,0 0,0 0,0 1,1-1,-1 1,-10 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41.9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1 200,'1120'-13,"62"-1,-17 15,-1134-2,50-9,17-2,545-9,281-14,1203-19,-687 56,-1348-2,0-5,153-27,-218 26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43.3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83,'34'-9,"-10"1,74-6,164-2,-181 14,1507-32,10 35,-625 2,4319-3,-5007 21,-277-21,0 1,-1 0,1 1,-1 0,1 0,-1 0,14 8,-20-10,-1 0,1 1,-1-1,0 0,1 1,-1-1,1 0,-1 1,0-1,1 0,-1 1,0-1,1 1,-1-1,0 1,1-1,-1 1,0-1,0 1,0-1,0 1,1-1,-1 1,0-1,0 1,0-1,0 1,0 0,0-1,0 1,-1-1,1 1,0-1,0 1,0-1,0 1,-1-1,1 1,0-1,-1 1,1-1,0 0,-1 1,1-1,-1 1,-23 15,23-16,-43 20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44.4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2,'678'-1,"1312"13,-206 125,-1683-119,-67-11,64 5,-77-11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47.17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0 160,'1'0,"-1"-1,0 0,0 1,1-1,-1 1,0-1,1 1,-1-1,1 1,-1-1,0 1,1 0,-1-1,1 1,-1-1,1 1,0 0,-1 0,1-1,-1 1,1 0,-1 0,1 0,0 0,-1-1,1 1,0 0,-1 0,2 0,0 0,22-4,1 1,28 1,-33 1,1447-50,830 0,-2227 50,1596-7,-1268 8,-125-10,-66 0,1476 2,-980 10,-105-2,-566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2:58.65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0 329,'21'0,"841"-21,-7-64,67-5,-349 36,-542 51,252-12,-144 10,509-41,-565 36</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0T19:23:02.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54,'507'-12,"-123"0,176-1,256-3,-755 16,-36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defRPr sz="1300"/>
            </a:lvl1pPr>
          </a:lstStyle>
          <a:p>
            <a:endParaRPr lang="en-US"/>
          </a:p>
        </p:txBody>
      </p:sp>
      <p:sp>
        <p:nvSpPr>
          <p:cNvPr id="9219" name="Rectangle 3"/>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a:defRPr sz="1300"/>
            </a:lvl1pPr>
          </a:lstStyle>
          <a:p>
            <a:endParaRPr lang="en-US"/>
          </a:p>
        </p:txBody>
      </p:sp>
      <p:sp>
        <p:nvSpPr>
          <p:cNvPr id="922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defRPr sz="1300"/>
            </a:lvl1pPr>
          </a:lstStyle>
          <a:p>
            <a:endParaRPr lang="en-US"/>
          </a:p>
        </p:txBody>
      </p:sp>
      <p:sp>
        <p:nvSpPr>
          <p:cNvPr id="9223" name="Rectangle 7"/>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a:defRPr sz="1300"/>
            </a:lvl1pPr>
          </a:lstStyle>
          <a:p>
            <a:fld id="{D999A0B4-3D44-4CB4-926F-F27603C404AA}" type="slidenum">
              <a:rPr lang="en-US"/>
              <a:pPr/>
              <a:t>‹#›</a:t>
            </a:fld>
            <a:endParaRPr lang="en-US"/>
          </a:p>
        </p:txBody>
      </p:sp>
    </p:spTree>
    <p:extLst>
      <p:ext uri="{BB962C8B-B14F-4D97-AF65-F5344CB8AC3E}">
        <p14:creationId xmlns:p14="http://schemas.microsoft.com/office/powerpoint/2010/main" val="10765514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7DDC-5844-469A-900E-81B303CC352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883934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12</a:t>
            </a:fld>
            <a:endParaRPr lang="en-US"/>
          </a:p>
        </p:txBody>
      </p:sp>
    </p:spTree>
    <p:extLst>
      <p:ext uri="{BB962C8B-B14F-4D97-AF65-F5344CB8AC3E}">
        <p14:creationId xmlns:p14="http://schemas.microsoft.com/office/powerpoint/2010/main" val="293279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208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63410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15</a:t>
            </a:fld>
            <a:endParaRPr lang="en-US"/>
          </a:p>
        </p:txBody>
      </p:sp>
    </p:spTree>
    <p:extLst>
      <p:ext uri="{BB962C8B-B14F-4D97-AF65-F5344CB8AC3E}">
        <p14:creationId xmlns:p14="http://schemas.microsoft.com/office/powerpoint/2010/main" val="86303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pPr marL="469265" lvl="1" indent="0">
              <a:lnSpc>
                <a:spcPct val="100000"/>
              </a:lnSpc>
              <a:buNone/>
              <a:tabLst>
                <a:tab pos="926465" algn="l"/>
                <a:tab pos="927100" algn="l"/>
              </a:tabLst>
            </a:pPr>
            <a:endParaRPr lang="tr-TR" dirty="0"/>
          </a:p>
        </p:txBody>
      </p:sp>
    </p:spTree>
    <p:extLst>
      <p:ext uri="{BB962C8B-B14F-4D97-AF65-F5344CB8AC3E}">
        <p14:creationId xmlns:p14="http://schemas.microsoft.com/office/powerpoint/2010/main" val="1248505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98579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6147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98164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236959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450602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756285" lvl="1" indent="-287020">
              <a:lnSpc>
                <a:spcPct val="100000"/>
              </a:lnSpc>
              <a:spcBef>
                <a:spcPts val="5"/>
              </a:spcBef>
              <a:buClr>
                <a:srgbClr val="B0A18C"/>
              </a:buClr>
              <a:buFont typeface="DejaVu Sans"/>
              <a:buChar char="◗"/>
              <a:tabLst>
                <a:tab pos="756920" algn="l"/>
              </a:tabLst>
            </a:pPr>
            <a:endParaRPr lang="tr-TR" sz="1800" dirty="0">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2</a:t>
            </a:fld>
            <a:endParaRPr lang="en-US"/>
          </a:p>
        </p:txBody>
      </p:sp>
    </p:spTree>
    <p:extLst>
      <p:ext uri="{BB962C8B-B14F-4D97-AF65-F5344CB8AC3E}">
        <p14:creationId xmlns:p14="http://schemas.microsoft.com/office/powerpoint/2010/main" val="225525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5183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015255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35452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83070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88845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807068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29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0473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41049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19415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198595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67417-863F-4489-801E-56553A941782}" type="slidenum">
              <a:rPr lang="en-US"/>
              <a:pPr/>
              <a:t>3</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51004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91696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046973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297469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067649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585349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3594342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39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96342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243693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162921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274438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926465" marR="286385" lvl="1" indent="-457200">
              <a:lnSpc>
                <a:spcPct val="100000"/>
              </a:lnSpc>
              <a:buChar char="•"/>
              <a:tabLst>
                <a:tab pos="926465" algn="l"/>
                <a:tab pos="927100" algn="l"/>
              </a:tabLst>
            </a:pPr>
            <a:endParaRPr lang="tr-TR" sz="1800" spc="-20" dirty="0">
              <a:solidFill>
                <a:srgbClr val="00007C"/>
              </a:solidFill>
              <a:latin typeface="Arial"/>
              <a:cs typeface="Arial"/>
            </a:endParaRPr>
          </a:p>
          <a:p>
            <a:pPr marL="926465" marR="286385" lvl="1" indent="-457200">
              <a:lnSpc>
                <a:spcPct val="100000"/>
              </a:lnSpc>
              <a:buChar char="•"/>
              <a:tabLst>
                <a:tab pos="926465" algn="l"/>
                <a:tab pos="927100" algn="l"/>
              </a:tabLst>
            </a:pPr>
            <a:endParaRPr lang="tr-TR" sz="1800" spc="-20" dirty="0">
              <a:solidFill>
                <a:srgbClr val="00007C"/>
              </a:solidFill>
              <a:latin typeface="Arial"/>
              <a:cs typeface="Arial"/>
            </a:endParaRPr>
          </a:p>
          <a:p>
            <a:pPr marL="926465" marR="286385" lvl="1" indent="-457200">
              <a:lnSpc>
                <a:spcPct val="100000"/>
              </a:lnSpc>
              <a:buChar char="•"/>
              <a:tabLst>
                <a:tab pos="926465" algn="l"/>
                <a:tab pos="927100" algn="l"/>
              </a:tabLst>
            </a:pPr>
            <a:endParaRPr lang="tr-TR" sz="1800" dirty="0">
              <a:latin typeface="Arial"/>
              <a:cs typeface="Arial"/>
            </a:endParaRPr>
          </a:p>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4</a:t>
            </a:fld>
            <a:endParaRPr lang="en-US"/>
          </a:p>
        </p:txBody>
      </p:sp>
    </p:spTree>
    <p:extLst>
      <p:ext uri="{BB962C8B-B14F-4D97-AF65-F5344CB8AC3E}">
        <p14:creationId xmlns:p14="http://schemas.microsoft.com/office/powerpoint/2010/main" val="4253314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4477307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44</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7663041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45</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28002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9699196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936698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48</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685937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49</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532879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9956749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58016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52</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97102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5</a:t>
            </a:fld>
            <a:endParaRPr lang="en-US"/>
          </a:p>
        </p:txBody>
      </p:sp>
    </p:spTree>
    <p:extLst>
      <p:ext uri="{BB962C8B-B14F-4D97-AF65-F5344CB8AC3E}">
        <p14:creationId xmlns:p14="http://schemas.microsoft.com/office/powerpoint/2010/main" val="3040308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6</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3748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7</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219242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D999A0B4-3D44-4CB4-926F-F27603C404AA}" type="slidenum">
              <a:rPr lang="en-US" smtClean="0"/>
              <a:pPr/>
              <a:t>8</a:t>
            </a:fld>
            <a:endParaRPr lang="en-US"/>
          </a:p>
        </p:txBody>
      </p:sp>
    </p:spTree>
    <p:extLst>
      <p:ext uri="{BB962C8B-B14F-4D97-AF65-F5344CB8AC3E}">
        <p14:creationId xmlns:p14="http://schemas.microsoft.com/office/powerpoint/2010/main" val="135425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E1A06-7001-4646-A2ED-F3377B071F86}" type="slidenum">
              <a:rPr lang="en-US"/>
              <a:pPr/>
              <a:t>10</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tr-TR" dirty="0"/>
          </a:p>
        </p:txBody>
      </p:sp>
    </p:spTree>
    <p:extLst>
      <p:ext uri="{BB962C8B-B14F-4D97-AF65-F5344CB8AC3E}">
        <p14:creationId xmlns:p14="http://schemas.microsoft.com/office/powerpoint/2010/main" val="107460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14" name="13 Başlık"/>
          <p:cNvSpPr>
            <a:spLocks noGrp="1"/>
          </p:cNvSpPr>
          <p:nvPr>
            <p:ph type="ctrTitle"/>
          </p:nvPr>
        </p:nvSpPr>
        <p:spPr>
          <a:xfrm>
            <a:off x="1432560" y="359898"/>
            <a:ext cx="7406640" cy="1472184"/>
          </a:xfrm>
        </p:spPr>
        <p:txBody>
          <a:bodyPr anchor="b"/>
          <a:lstStyle>
            <a:lvl1pPr algn="l">
              <a:defRPr/>
            </a:lvl1pPr>
            <a:extLst/>
          </a:lstStyle>
          <a:p>
            <a:r>
              <a:rPr kumimoji="0" lang="tr-TR"/>
              <a:t>Asıl başlık stili için tıklatın</a:t>
            </a:r>
            <a:endParaRPr kumimoji="0" lang="en-US"/>
          </a:p>
        </p:txBody>
      </p:sp>
      <p:sp>
        <p:nvSpPr>
          <p:cNvPr id="22" name="21 Alt Başlık"/>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tr-TR"/>
              <a:t>Asıl alt başlık stilini düzenlemek için tıklatın</a:t>
            </a:r>
            <a:endParaRPr kumimoji="0" lang="en-US"/>
          </a:p>
        </p:txBody>
      </p:sp>
      <p:sp>
        <p:nvSpPr>
          <p:cNvPr id="7" name="6 Veri Yer Tutucusu"/>
          <p:cNvSpPr>
            <a:spLocks noGrp="1"/>
          </p:cNvSpPr>
          <p:nvPr>
            <p:ph type="dt" sz="half" idx="10"/>
          </p:nvPr>
        </p:nvSpPr>
        <p:spPr/>
        <p:txBody>
          <a:bodyPr/>
          <a:lstStyle/>
          <a:p>
            <a:endParaRPr lang="en-US"/>
          </a:p>
        </p:txBody>
      </p:sp>
      <p:sp>
        <p:nvSpPr>
          <p:cNvPr id="20" name="19 Altbilgi Yer Tutucusu"/>
          <p:cNvSpPr>
            <a:spLocks noGrp="1"/>
          </p:cNvSpPr>
          <p:nvPr>
            <p:ph type="ftr" sz="quarter" idx="11"/>
          </p:nvPr>
        </p:nvSpPr>
        <p:spPr/>
        <p:txBody>
          <a:bodyPr/>
          <a:lstStyle/>
          <a:p>
            <a:r>
              <a:rPr lang="en-US"/>
              <a:t>Yazılım Mühendisliği</a:t>
            </a:r>
          </a:p>
        </p:txBody>
      </p:sp>
      <p:sp>
        <p:nvSpPr>
          <p:cNvPr id="10" name="9 Slayt Numarası Yer Tutucusu"/>
          <p:cNvSpPr>
            <a:spLocks noGrp="1"/>
          </p:cNvSpPr>
          <p:nvPr>
            <p:ph type="sldNum" sz="quarter" idx="12"/>
          </p:nvPr>
        </p:nvSpPr>
        <p:spPr/>
        <p:txBody>
          <a:bodyPr/>
          <a:lstStyle/>
          <a:p>
            <a:fld id="{C9A4A42D-9F5D-4C90-B7DF-12BFFC2F9842}" type="slidenum">
              <a:rPr lang="en-US" smtClean="0"/>
              <a:pPr/>
              <a:t>‹#›</a:t>
            </a:fld>
            <a:endParaRPr lang="en-US"/>
          </a:p>
        </p:txBody>
      </p:sp>
      <p:sp>
        <p:nvSpPr>
          <p:cNvPr id="8" name="7 Oval"/>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a:t>Yazılım Mühendisliği</a:t>
            </a:r>
          </a:p>
        </p:txBody>
      </p:sp>
      <p:sp>
        <p:nvSpPr>
          <p:cNvPr id="6" name="5 Slayt Numarası Yer Tutucusu"/>
          <p:cNvSpPr>
            <a:spLocks noGrp="1"/>
          </p:cNvSpPr>
          <p:nvPr>
            <p:ph type="sldNum" sz="quarter" idx="12"/>
          </p:nvPr>
        </p:nvSpPr>
        <p:spPr/>
        <p:txBody>
          <a:bodyPr/>
          <a:lstStyle/>
          <a:p>
            <a:fld id="{67DA5439-0191-4267-8458-692206DC4C33}" type="slidenum">
              <a:rPr lang="en-US" smtClean="0"/>
              <a:pPr/>
              <a:t>‹#›</a:t>
            </a:fld>
            <a:endParaRPr lang="en-US"/>
          </a:p>
        </p:txBody>
      </p:sp>
    </p:spTree>
  </p:cSld>
  <p:clrMapOvr>
    <a:masterClrMapping/>
  </p:clrMapOvr>
  <p:transition spd="slow">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858000" y="274639"/>
            <a:ext cx="18288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1143000" y="274640"/>
            <a:ext cx="55626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a:t>Yazılım Mühendisliği</a:t>
            </a:r>
          </a:p>
        </p:txBody>
      </p:sp>
      <p:sp>
        <p:nvSpPr>
          <p:cNvPr id="6" name="5 Slayt Numarası Yer Tutucusu"/>
          <p:cNvSpPr>
            <a:spLocks noGrp="1"/>
          </p:cNvSpPr>
          <p:nvPr>
            <p:ph type="sldNum" sz="quarter" idx="12"/>
          </p:nvPr>
        </p:nvSpPr>
        <p:spPr/>
        <p:txBody>
          <a:bodyPr/>
          <a:lstStyle/>
          <a:p>
            <a:fld id="{5630E8B0-DBBF-4CBC-814D-0F1543F2AB87}" type="slidenum">
              <a:rPr lang="en-US" smtClean="0"/>
              <a:pPr/>
              <a:t>‹#›</a:t>
            </a:fld>
            <a:endParaRPr lang="en-US"/>
          </a:p>
        </p:txBody>
      </p:sp>
    </p:spTree>
  </p:cSld>
  <p:clrMapOvr>
    <a:masterClrMapping/>
  </p:clrMapOvr>
  <p:transition spd="slow">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a:t>Yazılım Mühendisliği</a:t>
            </a:r>
          </a:p>
        </p:txBody>
      </p:sp>
      <p:sp>
        <p:nvSpPr>
          <p:cNvPr id="6" name="5 Slayt Numarası Yer Tutucusu"/>
          <p:cNvSpPr>
            <a:spLocks noGrp="1"/>
          </p:cNvSpPr>
          <p:nvPr>
            <p:ph type="sldNum" sz="quarter" idx="12"/>
          </p:nvPr>
        </p:nvSpPr>
        <p:spPr/>
        <p:txBody>
          <a:bodyPr/>
          <a:lstStyle/>
          <a:p>
            <a:fld id="{D8154011-B7CE-4FCA-8CD3-8CAEE7C78245}" type="slidenum">
              <a:rPr lang="en-US" smtClean="0"/>
              <a:pPr/>
              <a:t>‹#›</a:t>
            </a:fld>
            <a:endParaRPr lang="en-US"/>
          </a:p>
        </p:txBody>
      </p:sp>
    </p:spTree>
  </p:cSld>
  <p:clrMapOvr>
    <a:masterClrMapping/>
  </p:clrMapOvr>
  <p:transition spd="slow">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6 Dikdörtgen"/>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p:txBody>
          <a:bodyPr/>
          <a:lstStyle/>
          <a:p>
            <a:endParaRPr lang="en-US"/>
          </a:p>
        </p:txBody>
      </p:sp>
      <p:sp>
        <p:nvSpPr>
          <p:cNvPr id="5" name="4 Altbilgi Yer Tutucusu"/>
          <p:cNvSpPr>
            <a:spLocks noGrp="1"/>
          </p:cNvSpPr>
          <p:nvPr>
            <p:ph type="ftr" sz="quarter" idx="11"/>
          </p:nvPr>
        </p:nvSpPr>
        <p:spPr/>
        <p:txBody>
          <a:bodyPr/>
          <a:lstStyle/>
          <a:p>
            <a:r>
              <a:rPr lang="en-US"/>
              <a:t>Yazılım Mühendisliği</a:t>
            </a:r>
          </a:p>
        </p:txBody>
      </p:sp>
      <p:sp>
        <p:nvSpPr>
          <p:cNvPr id="6" name="5 Slayt Numarası Yer Tutucusu"/>
          <p:cNvSpPr>
            <a:spLocks noGrp="1"/>
          </p:cNvSpPr>
          <p:nvPr>
            <p:ph type="sldNum" sz="quarter" idx="12"/>
          </p:nvPr>
        </p:nvSpPr>
        <p:spPr/>
        <p:txBody>
          <a:bodyPr/>
          <a:lstStyle/>
          <a:p>
            <a:fld id="{B2F20C4A-4704-4745-9928-49D53B4EC156}" type="slidenum">
              <a:rPr lang="en-US" smtClean="0"/>
              <a:pPr/>
              <a:t>‹#›</a:t>
            </a:fld>
            <a:endParaRPr lang="en-US"/>
          </a:p>
        </p:txBody>
      </p:sp>
      <p:sp>
        <p:nvSpPr>
          <p:cNvPr id="10" name="9 Dikdörtgen"/>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8 Oval"/>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lstStyle/>
          <a:p>
            <a:r>
              <a:rPr kumimoji="0" lang="tr-TR"/>
              <a:t>Asıl başlık stili için tıklatın</a:t>
            </a:r>
            <a:endParaRPr kumimoji="0" lang="en-US"/>
          </a:p>
        </p:txBody>
      </p:sp>
      <p:sp>
        <p:nvSpPr>
          <p:cNvPr id="3" name="2 İçerik Yer Tutucusu"/>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İçerik Yer Tutucusu"/>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a:t>Yazılım Mühendisliği</a:t>
            </a:r>
          </a:p>
        </p:txBody>
      </p:sp>
      <p:sp>
        <p:nvSpPr>
          <p:cNvPr id="7" name="6 Slayt Numarası Yer Tutucusu"/>
          <p:cNvSpPr>
            <a:spLocks noGrp="1"/>
          </p:cNvSpPr>
          <p:nvPr>
            <p:ph type="sldNum" sz="quarter" idx="12"/>
          </p:nvPr>
        </p:nvSpPr>
        <p:spPr/>
        <p:txBody>
          <a:bodyPr/>
          <a:lstStyle/>
          <a:p>
            <a:fld id="{7DD335CB-1AEF-4A74-8A3E-E65BE125614C}" type="slidenum">
              <a:rPr lang="en-US" smtClean="0"/>
              <a:pPr/>
              <a:t>‹#›</a:t>
            </a:fld>
            <a:endParaRPr lang="en-US"/>
          </a:p>
        </p:txBody>
      </p:sp>
    </p:spTree>
  </p:cSld>
  <p:clrMapOvr>
    <a:masterClrMapping/>
  </p:clrMapOvr>
  <p:transition spd="slow">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tr-TR"/>
              <a:t>Asıl başlık stili için tıklatın</a:t>
            </a:r>
            <a:endParaRPr kumimoji="0" lang="en-US"/>
          </a:p>
        </p:txBody>
      </p:sp>
      <p:sp>
        <p:nvSpPr>
          <p:cNvPr id="3" name="2 Metin Yer Tutucusu"/>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4" name="3 Metin Yer Tutucusu"/>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tr-TR"/>
              <a:t>Asıl metin stillerini düzenlemek için tıklatın</a:t>
            </a:r>
          </a:p>
        </p:txBody>
      </p:sp>
      <p:sp>
        <p:nvSpPr>
          <p:cNvPr id="5" name="4 İçerik Yer Tutucusu"/>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6" name="5 İçerik Yer Tutucusu"/>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0"/>
          </p:nvPr>
        </p:nvSpPr>
        <p:spPr/>
        <p:txBody>
          <a:bodyPr/>
          <a:lstStyle/>
          <a:p>
            <a:endParaRPr lang="en-US"/>
          </a:p>
        </p:txBody>
      </p:sp>
      <p:sp>
        <p:nvSpPr>
          <p:cNvPr id="8" name="7 Altbilgi Yer Tutucusu"/>
          <p:cNvSpPr>
            <a:spLocks noGrp="1"/>
          </p:cNvSpPr>
          <p:nvPr>
            <p:ph type="ftr" sz="quarter" idx="11"/>
          </p:nvPr>
        </p:nvSpPr>
        <p:spPr/>
        <p:txBody>
          <a:bodyPr/>
          <a:lstStyle/>
          <a:p>
            <a:r>
              <a:rPr lang="en-US"/>
              <a:t>Yazılım Mühendisliği</a:t>
            </a:r>
          </a:p>
        </p:txBody>
      </p:sp>
      <p:sp>
        <p:nvSpPr>
          <p:cNvPr id="9" name="8 Slayt Numarası Yer Tutucusu"/>
          <p:cNvSpPr>
            <a:spLocks noGrp="1"/>
          </p:cNvSpPr>
          <p:nvPr>
            <p:ph type="sldNum" sz="quarter" idx="12"/>
          </p:nvPr>
        </p:nvSpPr>
        <p:spPr/>
        <p:txBody>
          <a:bodyPr/>
          <a:lstStyle/>
          <a:p>
            <a:fld id="{8EE388D9-8BA7-4D0C-9492-A72350D423D8}" type="slidenum">
              <a:rPr lang="en-US" smtClean="0"/>
              <a:pPr/>
              <a:t>‹#›</a:t>
            </a:fld>
            <a:endParaRPr lang="en-US"/>
          </a:p>
        </p:txBody>
      </p:sp>
    </p:spTree>
  </p:cSld>
  <p:clrMapOvr>
    <a:masterClrMapping/>
  </p:clrMapOvr>
  <p:transition spd="slow">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435608" y="274320"/>
            <a:ext cx="7498080" cy="1143000"/>
          </a:xfrm>
        </p:spPr>
        <p:txBody>
          <a:bodyPr anchor="ctr"/>
          <a:lstStyle/>
          <a:p>
            <a:r>
              <a:rPr kumimoji="0" lang="tr-TR"/>
              <a:t>Asıl başlık stili için tıklatın</a:t>
            </a:r>
            <a:endParaRPr kumimoji="0" lang="en-US"/>
          </a:p>
        </p:txBody>
      </p:sp>
      <p:sp>
        <p:nvSpPr>
          <p:cNvPr id="3" name="2 Veri Yer Tutucusu"/>
          <p:cNvSpPr>
            <a:spLocks noGrp="1"/>
          </p:cNvSpPr>
          <p:nvPr>
            <p:ph type="dt" sz="half" idx="10"/>
          </p:nvPr>
        </p:nvSpPr>
        <p:spPr/>
        <p:txBody>
          <a:bodyPr/>
          <a:lstStyle/>
          <a:p>
            <a:endParaRPr lang="en-US"/>
          </a:p>
        </p:txBody>
      </p:sp>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4C9278BF-7D90-401F-871C-01C9274C4F3D}" type="slidenum">
              <a:rPr lang="en-US" smtClean="0"/>
              <a:pPr/>
              <a:t>‹#›</a:t>
            </a:fld>
            <a:endParaRPr lang="en-US"/>
          </a:p>
        </p:txBody>
      </p:sp>
    </p:spTree>
  </p:cSld>
  <p:clrMapOvr>
    <a:masterClrMapping/>
  </p:clrMapOvr>
  <p:transition spd="slow">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4 Dikdörtgen"/>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Veri Yer Tutucusu"/>
          <p:cNvSpPr>
            <a:spLocks noGrp="1"/>
          </p:cNvSpPr>
          <p:nvPr>
            <p:ph type="dt" sz="half" idx="10"/>
          </p:nvPr>
        </p:nvSpPr>
        <p:spPr/>
        <p:txBody>
          <a:bodyPr/>
          <a:lstStyle/>
          <a:p>
            <a:endParaRPr lang="en-US"/>
          </a:p>
        </p:txBody>
      </p:sp>
      <p:sp>
        <p:nvSpPr>
          <p:cNvPr id="3" name="2 Altbilgi Yer Tutucusu"/>
          <p:cNvSpPr>
            <a:spLocks noGrp="1"/>
          </p:cNvSpPr>
          <p:nvPr>
            <p:ph type="ftr" sz="quarter" idx="11"/>
          </p:nvPr>
        </p:nvSpPr>
        <p:spPr/>
        <p:txBody>
          <a:bodyPr/>
          <a:lstStyle/>
          <a:p>
            <a:r>
              <a:rPr lang="en-US"/>
              <a:t>Yazılım Mühendisliği</a:t>
            </a:r>
          </a:p>
        </p:txBody>
      </p:sp>
      <p:sp>
        <p:nvSpPr>
          <p:cNvPr id="4" name="3 Slayt Numarası Yer Tutucusu"/>
          <p:cNvSpPr>
            <a:spLocks noGrp="1"/>
          </p:cNvSpPr>
          <p:nvPr>
            <p:ph type="sldNum" sz="quarter" idx="12"/>
          </p:nvPr>
        </p:nvSpPr>
        <p:spPr/>
        <p:txBody>
          <a:bodyPr/>
          <a:lstStyle/>
          <a:p>
            <a:fld id="{4D64B705-A402-4180-920F-9F8F50DC7BBE}" type="slidenum">
              <a:rPr lang="en-US" smtClean="0"/>
              <a:pPr/>
              <a:t>‹#›</a:t>
            </a:fld>
            <a:endParaRPr lang="en-US"/>
          </a:p>
        </p:txBody>
      </p:sp>
      <p:sp>
        <p:nvSpPr>
          <p:cNvPr id="6" name="5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spd="slow">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tr-TR"/>
              <a:t>Asıl başlık stili için tıklatın</a:t>
            </a:r>
            <a:endParaRPr kumimoji="0" lang="en-US"/>
          </a:p>
        </p:txBody>
      </p:sp>
      <p:sp>
        <p:nvSpPr>
          <p:cNvPr id="3" name="2 Metin Yer Tutucusu"/>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tr-TR"/>
              <a:t>Asıl metin stillerini düzenlemek için tıklatın</a:t>
            </a:r>
          </a:p>
        </p:txBody>
      </p:sp>
      <p:sp>
        <p:nvSpPr>
          <p:cNvPr id="4" name="3 İçerik Yer Tutucusu"/>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a:t>Yazılım Mühendisliği</a:t>
            </a:r>
          </a:p>
        </p:txBody>
      </p:sp>
      <p:sp>
        <p:nvSpPr>
          <p:cNvPr id="7" name="6 Slayt Numarası Yer Tutucusu"/>
          <p:cNvSpPr>
            <a:spLocks noGrp="1"/>
          </p:cNvSpPr>
          <p:nvPr>
            <p:ph type="sldNum" sz="quarter" idx="12"/>
          </p:nvPr>
        </p:nvSpPr>
        <p:spPr/>
        <p:txBody>
          <a:bodyPr/>
          <a:lstStyle/>
          <a:p>
            <a:fld id="{D64C230D-7797-4481-88F1-57533B97BBFC}" type="slidenum">
              <a:rPr lang="en-US" smtClean="0"/>
              <a:pPr/>
              <a:t>‹#›</a:t>
            </a:fld>
            <a:endParaRPr lang="en-US"/>
          </a:p>
        </p:txBody>
      </p:sp>
    </p:spTree>
  </p:cSld>
  <p:clrMapOvr>
    <a:masterClrMapping/>
  </p:clrMapOvr>
  <p:transition spd="slow">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endParaRPr lang="en-US"/>
          </a:p>
        </p:txBody>
      </p:sp>
      <p:sp>
        <p:nvSpPr>
          <p:cNvPr id="6" name="5 Altbilgi Yer Tutucusu"/>
          <p:cNvSpPr>
            <a:spLocks noGrp="1"/>
          </p:cNvSpPr>
          <p:nvPr>
            <p:ph type="ftr" sz="quarter" idx="11"/>
          </p:nvPr>
        </p:nvSpPr>
        <p:spPr/>
        <p:txBody>
          <a:bodyPr/>
          <a:lstStyle/>
          <a:p>
            <a:r>
              <a:rPr lang="en-US"/>
              <a:t>Yazılım Mühendisliği</a:t>
            </a:r>
          </a:p>
        </p:txBody>
      </p:sp>
      <p:sp>
        <p:nvSpPr>
          <p:cNvPr id="7" name="6 Slayt Numarası Yer Tutucusu"/>
          <p:cNvSpPr>
            <a:spLocks noGrp="1"/>
          </p:cNvSpPr>
          <p:nvPr>
            <p:ph type="sldNum" sz="quarter" idx="12"/>
          </p:nvPr>
        </p:nvSpPr>
        <p:spPr/>
        <p:txBody>
          <a:bodyPr/>
          <a:lstStyle/>
          <a:p>
            <a:fld id="{BA4BF924-872E-413F-A1D1-318A08EB0EE7}" type="slidenum">
              <a:rPr lang="en-US" smtClean="0"/>
              <a:pPr/>
              <a:t>‹#›</a:t>
            </a:fld>
            <a:endParaRPr lang="en-US"/>
          </a:p>
        </p:txBody>
      </p:sp>
      <p:sp>
        <p:nvSpPr>
          <p:cNvPr id="8" name="7 Dikdörtgen"/>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Resim Yer Tutucusu"/>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tr-TR"/>
              <a:t>Resim eklemek için simgeyi tıklatın</a:t>
            </a:r>
            <a:endParaRPr kumimoji="0" lang="en-US" dirty="0"/>
          </a:p>
        </p:txBody>
      </p:sp>
      <p:sp>
        <p:nvSpPr>
          <p:cNvPr id="9" name="8 Akış Çizelgesi: İşlem"/>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Akış Çizelgesi: İşlem"/>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etin Yer Tutucusu"/>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tr-TR"/>
              <a:t>Asıl metin stillerini düzenlemek için tıklatın</a:t>
            </a:r>
          </a:p>
        </p:txBody>
      </p:sp>
    </p:spTree>
  </p:cSld>
  <p:clrMapOvr>
    <a:masterClrMapping/>
  </p:clrMapOvr>
  <p:transition spd="slow">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Oval"/>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Halka"/>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4 Başlık Yer Tutucusu"/>
          <p:cNvSpPr>
            <a:spLocks noGrp="1"/>
          </p:cNvSpPr>
          <p:nvPr>
            <p:ph type="title"/>
          </p:nvPr>
        </p:nvSpPr>
        <p:spPr>
          <a:xfrm>
            <a:off x="1435608" y="274638"/>
            <a:ext cx="7498080" cy="1143000"/>
          </a:xfrm>
          <a:prstGeom prst="rect">
            <a:avLst/>
          </a:prstGeom>
        </p:spPr>
        <p:txBody>
          <a:bodyPr anchor="ctr">
            <a:normAutofit/>
          </a:bodyPr>
          <a:lstStyle/>
          <a:p>
            <a:r>
              <a:rPr kumimoji="0" lang="tr-TR"/>
              <a:t>Asıl başlık stili için tıklatın</a:t>
            </a:r>
            <a:endParaRPr kumimoji="0" lang="en-US"/>
          </a:p>
        </p:txBody>
      </p:sp>
      <p:sp>
        <p:nvSpPr>
          <p:cNvPr id="9" name="8 Metin Yer Tutucusu"/>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23 Veri Yer Tutucusu"/>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p>
        </p:txBody>
      </p:sp>
      <p:sp>
        <p:nvSpPr>
          <p:cNvPr id="10" name="9 Altbilgi Yer Tutucusu"/>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Yazılım Mühendisliği</a:t>
            </a:r>
          </a:p>
        </p:txBody>
      </p:sp>
      <p:sp>
        <p:nvSpPr>
          <p:cNvPr id="22" name="21 Slayt Numarası Yer Tutucusu"/>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DED0B51-06A9-4DEB-A38D-2140FFF63C23}" type="slidenum">
              <a:rPr lang="en-US" smtClean="0"/>
              <a:pPr/>
              <a:t>‹#›</a:t>
            </a:fld>
            <a:endParaRPr lang="en-US"/>
          </a:p>
        </p:txBody>
      </p:sp>
      <p:sp>
        <p:nvSpPr>
          <p:cNvPr id="15" name="14 Dikdörtgen"/>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spd="slow">
    <p:pull dir="u"/>
  </p:transition>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7" Type="http://schemas.openxmlformats.org/officeDocument/2006/relationships/image" Target="../media/image200.png"/><Relationship Id="rId2"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7.xml"/><Relationship Id="rId5" Type="http://schemas.openxmlformats.org/officeDocument/2006/relationships/image" Target="../media/image190.png"/><Relationship Id="rId4" Type="http://schemas.openxmlformats.org/officeDocument/2006/relationships/customXml" Target="../ink/ink26.xml"/></Relationships>
</file>

<file path=ppt/slides/_rels/slide12.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customXml" Target="../ink/ink28.xml"/><Relationship Id="rId7" Type="http://schemas.openxmlformats.org/officeDocument/2006/relationships/customXml" Target="../ink/ink30.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customXml" Target="../ink/ink29.xml"/><Relationship Id="rId10" Type="http://schemas.openxmlformats.org/officeDocument/2006/relationships/image" Target="../media/image24.png"/><Relationship Id="rId4" Type="http://schemas.openxmlformats.org/officeDocument/2006/relationships/image" Target="../media/image210.png"/><Relationship Id="rId9" Type="http://schemas.openxmlformats.org/officeDocument/2006/relationships/customXml" Target="../ink/ink31.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32.xml"/><Relationship Id="rId7" Type="http://schemas.openxmlformats.org/officeDocument/2006/relationships/customXml" Target="../ink/ink34.xml"/><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36.xml"/><Relationship Id="rId5" Type="http://schemas.openxmlformats.org/officeDocument/2006/relationships/customXml" Target="../ink/ink33.xml"/><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customXml" Target="../ink/ink35.xml"/></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customXml" Target="../ink/ink42.xml"/><Relationship Id="rId3" Type="http://schemas.openxmlformats.org/officeDocument/2006/relationships/customXml" Target="../ink/ink37.xml"/><Relationship Id="rId7" Type="http://schemas.openxmlformats.org/officeDocument/2006/relationships/customXml" Target="../ink/ink39.xml"/><Relationship Id="rId12"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customXml" Target="../ink/ink41.xml"/><Relationship Id="rId5" Type="http://schemas.openxmlformats.org/officeDocument/2006/relationships/customXml" Target="../ink/ink38.xml"/><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customXml" Target="../ink/ink40.xml"/><Relationship Id="rId1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customXml" Target="../ink/ink43.xml"/><Relationship Id="rId7" Type="http://schemas.openxmlformats.org/officeDocument/2006/relationships/customXml" Target="../ink/ink4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customXml" Target="../ink/ink44.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ustomXml" Target="../ink/ink47.xml"/><Relationship Id="rId5" Type="http://schemas.openxmlformats.org/officeDocument/2006/relationships/image" Target="../media/image40.png"/><Relationship Id="rId4" Type="http://schemas.openxmlformats.org/officeDocument/2006/relationships/customXml" Target="../ink/ink46.xml"/></Relationships>
</file>

<file path=ppt/slides/_rels/slide1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customXml" Target="../ink/ink48.xml"/><Relationship Id="rId7" Type="http://schemas.openxmlformats.org/officeDocument/2006/relationships/customXml" Target="../ink/ink5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customXml" Target="../ink/ink49.xml"/><Relationship Id="rId10" Type="http://schemas.openxmlformats.org/officeDocument/2006/relationships/image" Target="../media/image42.png"/><Relationship Id="rId4" Type="http://schemas.openxmlformats.org/officeDocument/2006/relationships/image" Target="../media/image390.png"/><Relationship Id="rId9" Type="http://schemas.openxmlformats.org/officeDocument/2006/relationships/customXml" Target="../ink/ink51.xml"/></Relationships>
</file>

<file path=ppt/slides/_rels/slide18.xml.rels><?xml version="1.0" encoding="UTF-8" standalone="yes"?>
<Relationships xmlns="http://schemas.openxmlformats.org/package/2006/relationships"><Relationship Id="rId3" Type="http://schemas.openxmlformats.org/officeDocument/2006/relationships/customXml" Target="../ink/ink5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customXml" Target="../ink/ink53.xml"/><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49.png"/><Relationship Id="rId12" Type="http://schemas.openxmlformats.org/officeDocument/2006/relationships/customXml" Target="../ink/ink59.xml"/><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51.png"/><Relationship Id="rId5" Type="http://schemas.openxmlformats.org/officeDocument/2006/relationships/image" Target="../media/image48.png"/><Relationship Id="rId15" Type="http://schemas.openxmlformats.org/officeDocument/2006/relationships/image" Target="../media/image53.png"/><Relationship Id="rId10" Type="http://schemas.openxmlformats.org/officeDocument/2006/relationships/customXml" Target="../ink/ink58.xml"/><Relationship Id="rId4" Type="http://schemas.openxmlformats.org/officeDocument/2006/relationships/customXml" Target="../ink/ink55.xml"/><Relationship Id="rId9" Type="http://schemas.openxmlformats.org/officeDocument/2006/relationships/image" Target="../media/image50.png"/><Relationship Id="rId14" Type="http://schemas.openxmlformats.org/officeDocument/2006/relationships/customXml" Target="../ink/ink60.xm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customXml" Target="../ink/ink65.xml"/><Relationship Id="rId3" Type="http://schemas.openxmlformats.org/officeDocument/2006/relationships/image" Target="../media/image46.png"/><Relationship Id="rId7" Type="http://schemas.openxmlformats.org/officeDocument/2006/relationships/customXml" Target="../ink/ink62.xml"/><Relationship Id="rId12" Type="http://schemas.openxmlformats.org/officeDocument/2006/relationships/image" Target="../media/image58.png"/><Relationship Id="rId2" Type="http://schemas.openxmlformats.org/officeDocument/2006/relationships/notesSlide" Target="../notesSlides/notesSlide21.xml"/><Relationship Id="rId16"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customXml" Target="../ink/ink64.xml"/><Relationship Id="rId5" Type="http://schemas.openxmlformats.org/officeDocument/2006/relationships/customXml" Target="../ink/ink61.xml"/><Relationship Id="rId15" Type="http://schemas.openxmlformats.org/officeDocument/2006/relationships/customXml" Target="../ink/ink66.xml"/><Relationship Id="rId10" Type="http://schemas.openxmlformats.org/officeDocument/2006/relationships/image" Target="../media/image57.png"/><Relationship Id="rId4" Type="http://schemas.openxmlformats.org/officeDocument/2006/relationships/image" Target="../media/image54.png"/><Relationship Id="rId9" Type="http://schemas.openxmlformats.org/officeDocument/2006/relationships/customXml" Target="../ink/ink63.xml"/><Relationship Id="rId14" Type="http://schemas.openxmlformats.org/officeDocument/2006/relationships/image" Target="../media/image59.png"/></Relationships>
</file>

<file path=ppt/slides/_rels/slide25.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image" Target="../media/image61.png"/><Relationship Id="rId7" Type="http://schemas.openxmlformats.org/officeDocument/2006/relationships/image" Target="../media/image59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67.xml"/><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00.png"/></Relationships>
</file>

<file path=ppt/slides/_rels/slide26.xml.rels><?xml version="1.0" encoding="UTF-8" standalone="yes"?>
<Relationships xmlns="http://schemas.openxmlformats.org/package/2006/relationships"><Relationship Id="rId3" Type="http://schemas.openxmlformats.org/officeDocument/2006/relationships/customXml" Target="../ink/ink6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customXml" Target="../ink/ink70.xml"/><Relationship Id="rId4" Type="http://schemas.openxmlformats.org/officeDocument/2006/relationships/image" Target="../media/image610.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30.png"/><Relationship Id="rId3" Type="http://schemas.openxmlformats.org/officeDocument/2006/relationships/image" Target="../media/image73.png"/><Relationship Id="rId7" Type="http://schemas.openxmlformats.org/officeDocument/2006/relationships/customXml" Target="../ink/ink72.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720.png"/><Relationship Id="rId5" Type="http://schemas.openxmlformats.org/officeDocument/2006/relationships/customXml" Target="../ink/ink71.xml"/><Relationship Id="rId10" Type="http://schemas.openxmlformats.org/officeDocument/2006/relationships/image" Target="../media/image740.png"/><Relationship Id="rId4" Type="http://schemas.openxmlformats.org/officeDocument/2006/relationships/image" Target="../media/image74.png"/><Relationship Id="rId9" Type="http://schemas.openxmlformats.org/officeDocument/2006/relationships/customXml" Target="../ink/ink73.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customXml" Target="../ink/ink74.xml"/><Relationship Id="rId7" Type="http://schemas.openxmlformats.org/officeDocument/2006/relationships/customXml" Target="../ink/ink76.xml"/><Relationship Id="rId12" Type="http://schemas.openxmlformats.org/officeDocument/2006/relationships/image" Target="../media/image8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customXml" Target="../ink/ink78.xml"/><Relationship Id="rId5" Type="http://schemas.openxmlformats.org/officeDocument/2006/relationships/customXml" Target="../ink/ink75.xml"/><Relationship Id="rId10" Type="http://schemas.openxmlformats.org/officeDocument/2006/relationships/image" Target="../media/image81.png"/><Relationship Id="rId4" Type="http://schemas.openxmlformats.org/officeDocument/2006/relationships/image" Target="../media/image78.png"/><Relationship Id="rId9" Type="http://schemas.openxmlformats.org/officeDocument/2006/relationships/customXml" Target="../ink/ink77.xml"/></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90.png"/><Relationship Id="rId18" Type="http://schemas.openxmlformats.org/officeDocument/2006/relationships/customXml" Target="../ink/ink86.xml"/><Relationship Id="rId3" Type="http://schemas.openxmlformats.org/officeDocument/2006/relationships/image" Target="../media/image85.png"/><Relationship Id="rId7" Type="http://schemas.openxmlformats.org/officeDocument/2006/relationships/image" Target="../media/image87.png"/><Relationship Id="rId12" Type="http://schemas.openxmlformats.org/officeDocument/2006/relationships/customXml" Target="../ink/ink83.xml"/><Relationship Id="rId17" Type="http://schemas.openxmlformats.org/officeDocument/2006/relationships/image" Target="../media/image92.png"/><Relationship Id="rId2" Type="http://schemas.openxmlformats.org/officeDocument/2006/relationships/notesSlide" Target="../notesSlides/notesSlide40.xml"/><Relationship Id="rId16"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image" Target="../media/image89.png"/><Relationship Id="rId5" Type="http://schemas.openxmlformats.org/officeDocument/2006/relationships/image" Target="../media/image86.png"/><Relationship Id="rId15" Type="http://schemas.openxmlformats.org/officeDocument/2006/relationships/image" Target="../media/image91.png"/><Relationship Id="rId10" Type="http://schemas.openxmlformats.org/officeDocument/2006/relationships/customXml" Target="../ink/ink82.xml"/><Relationship Id="rId19" Type="http://schemas.openxmlformats.org/officeDocument/2006/relationships/image" Target="../media/image93.png"/><Relationship Id="rId4" Type="http://schemas.openxmlformats.org/officeDocument/2006/relationships/customXml" Target="../ink/ink79.xml"/><Relationship Id="rId9" Type="http://schemas.openxmlformats.org/officeDocument/2006/relationships/image" Target="../media/image88.png"/><Relationship Id="rId14" Type="http://schemas.openxmlformats.org/officeDocument/2006/relationships/customXml" Target="../ink/ink84.xml"/></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customXml" Target="../ink/ink88.xml"/><Relationship Id="rId13" Type="http://schemas.openxmlformats.org/officeDocument/2006/relationships/image" Target="../media/image51.png"/><Relationship Id="rId18" Type="http://schemas.openxmlformats.org/officeDocument/2006/relationships/customXml" Target="../ink/ink93.xml"/><Relationship Id="rId3" Type="http://schemas.openxmlformats.org/officeDocument/2006/relationships/image" Target="../media/image96.png"/><Relationship Id="rId21"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customXml" Target="../ink/ink90.xml"/><Relationship Id="rId17" Type="http://schemas.openxmlformats.org/officeDocument/2006/relationships/image" Target="../media/image103.png"/><Relationship Id="rId25" Type="http://schemas.openxmlformats.org/officeDocument/2006/relationships/image" Target="../media/image107.png"/><Relationship Id="rId2" Type="http://schemas.openxmlformats.org/officeDocument/2006/relationships/notesSlide" Target="../notesSlides/notesSlide44.xml"/><Relationship Id="rId16" Type="http://schemas.openxmlformats.org/officeDocument/2006/relationships/customXml" Target="../ink/ink92.xml"/><Relationship Id="rId20" Type="http://schemas.openxmlformats.org/officeDocument/2006/relationships/customXml" Target="../ink/ink94.xml"/><Relationship Id="rId1" Type="http://schemas.openxmlformats.org/officeDocument/2006/relationships/slideLayout" Target="../slideLayouts/slideLayout2.xml"/><Relationship Id="rId6" Type="http://schemas.openxmlformats.org/officeDocument/2006/relationships/customXml" Target="../ink/ink87.xml"/><Relationship Id="rId11" Type="http://schemas.openxmlformats.org/officeDocument/2006/relationships/image" Target="../media/image101.png"/><Relationship Id="rId24" Type="http://schemas.openxmlformats.org/officeDocument/2006/relationships/customXml" Target="../ink/ink96.xml"/><Relationship Id="rId5" Type="http://schemas.openxmlformats.org/officeDocument/2006/relationships/image" Target="../media/image98.png"/><Relationship Id="rId15" Type="http://schemas.openxmlformats.org/officeDocument/2006/relationships/image" Target="../media/image102.png"/><Relationship Id="rId23" Type="http://schemas.openxmlformats.org/officeDocument/2006/relationships/image" Target="../media/image106.png"/><Relationship Id="rId10" Type="http://schemas.openxmlformats.org/officeDocument/2006/relationships/customXml" Target="../ink/ink89.xml"/><Relationship Id="rId19" Type="http://schemas.openxmlformats.org/officeDocument/2006/relationships/image" Target="../media/image104.png"/><Relationship Id="rId4" Type="http://schemas.openxmlformats.org/officeDocument/2006/relationships/image" Target="../media/image97.png"/><Relationship Id="rId9" Type="http://schemas.openxmlformats.org/officeDocument/2006/relationships/image" Target="../media/image100.png"/><Relationship Id="rId14" Type="http://schemas.openxmlformats.org/officeDocument/2006/relationships/customXml" Target="../ink/ink91.xml"/><Relationship Id="rId22" Type="http://schemas.openxmlformats.org/officeDocument/2006/relationships/customXml" Target="../ink/ink95.xml"/></Relationships>
</file>

<file path=ppt/slides/_rels/slide4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customXml" Target="../ink/ink101.xml"/><Relationship Id="rId3" Type="http://schemas.openxmlformats.org/officeDocument/2006/relationships/image" Target="../media/image96.png"/><Relationship Id="rId7" Type="http://schemas.openxmlformats.org/officeDocument/2006/relationships/customXml" Target="../ink/ink98.xml"/><Relationship Id="rId12" Type="http://schemas.openxmlformats.org/officeDocument/2006/relationships/image" Target="../media/image11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9.png"/><Relationship Id="rId11" Type="http://schemas.openxmlformats.org/officeDocument/2006/relationships/customXml" Target="../ink/ink100.xml"/><Relationship Id="rId5" Type="http://schemas.openxmlformats.org/officeDocument/2006/relationships/customXml" Target="../ink/ink97.xml"/><Relationship Id="rId10" Type="http://schemas.openxmlformats.org/officeDocument/2006/relationships/image" Target="../media/image111.png"/><Relationship Id="rId4" Type="http://schemas.openxmlformats.org/officeDocument/2006/relationships/image" Target="../media/image108.png"/><Relationship Id="rId9" Type="http://schemas.openxmlformats.org/officeDocument/2006/relationships/customXml" Target="../ink/ink99.xml"/><Relationship Id="rId14" Type="http://schemas.openxmlformats.org/officeDocument/2006/relationships/image" Target="../media/image113.png"/></Relationships>
</file>

<file path=ppt/slides/_rels/slide49.xml.rels><?xml version="1.0" encoding="UTF-8" standalone="yes"?>
<Relationships xmlns="http://schemas.openxmlformats.org/package/2006/relationships"><Relationship Id="rId8" Type="http://schemas.openxmlformats.org/officeDocument/2006/relationships/customXml" Target="../ink/ink103.xml"/><Relationship Id="rId13" Type="http://schemas.openxmlformats.org/officeDocument/2006/relationships/image" Target="../media/image119.png"/><Relationship Id="rId18" Type="http://schemas.openxmlformats.org/officeDocument/2006/relationships/customXml" Target="../ink/ink108.xml"/><Relationship Id="rId26" Type="http://schemas.openxmlformats.org/officeDocument/2006/relationships/customXml" Target="../ink/ink112.xml"/><Relationship Id="rId3" Type="http://schemas.openxmlformats.org/officeDocument/2006/relationships/image" Target="../media/image96.png"/><Relationship Id="rId21" Type="http://schemas.openxmlformats.org/officeDocument/2006/relationships/image" Target="../media/image123.png"/><Relationship Id="rId7" Type="http://schemas.openxmlformats.org/officeDocument/2006/relationships/image" Target="../media/image116.png"/><Relationship Id="rId12" Type="http://schemas.openxmlformats.org/officeDocument/2006/relationships/customXml" Target="../ink/ink105.xml"/><Relationship Id="rId17" Type="http://schemas.openxmlformats.org/officeDocument/2006/relationships/image" Target="../media/image121.png"/><Relationship Id="rId25" Type="http://schemas.openxmlformats.org/officeDocument/2006/relationships/image" Target="../media/image125.png"/><Relationship Id="rId2" Type="http://schemas.openxmlformats.org/officeDocument/2006/relationships/notesSlide" Target="../notesSlides/notesSlide46.xml"/><Relationship Id="rId16" Type="http://schemas.openxmlformats.org/officeDocument/2006/relationships/customXml" Target="../ink/ink107.xml"/><Relationship Id="rId20" Type="http://schemas.openxmlformats.org/officeDocument/2006/relationships/customXml" Target="../ink/ink109.xml"/><Relationship Id="rId1" Type="http://schemas.openxmlformats.org/officeDocument/2006/relationships/slideLayout" Target="../slideLayouts/slideLayout2.xml"/><Relationship Id="rId6" Type="http://schemas.openxmlformats.org/officeDocument/2006/relationships/customXml" Target="../ink/ink102.xml"/><Relationship Id="rId11" Type="http://schemas.openxmlformats.org/officeDocument/2006/relationships/image" Target="../media/image118.png"/><Relationship Id="rId24" Type="http://schemas.openxmlformats.org/officeDocument/2006/relationships/customXml" Target="../ink/ink111.xml"/><Relationship Id="rId5" Type="http://schemas.openxmlformats.org/officeDocument/2006/relationships/image" Target="../media/image115.png"/><Relationship Id="rId15" Type="http://schemas.openxmlformats.org/officeDocument/2006/relationships/image" Target="../media/image120.png"/><Relationship Id="rId23" Type="http://schemas.openxmlformats.org/officeDocument/2006/relationships/image" Target="../media/image124.png"/><Relationship Id="rId10" Type="http://schemas.openxmlformats.org/officeDocument/2006/relationships/customXml" Target="../ink/ink104.xml"/><Relationship Id="rId19" Type="http://schemas.openxmlformats.org/officeDocument/2006/relationships/image" Target="../media/image122.png"/><Relationship Id="rId4" Type="http://schemas.openxmlformats.org/officeDocument/2006/relationships/image" Target="../media/image114.png"/><Relationship Id="rId9" Type="http://schemas.openxmlformats.org/officeDocument/2006/relationships/image" Target="../media/image117.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126.png"/></Relationships>
</file>

<file path=ppt/slides/_rels/slide5.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customXml" Target="../ink/ink16.xml"/><Relationship Id="rId3" Type="http://schemas.openxmlformats.org/officeDocument/2006/relationships/customXml" Target="../ink/ink11.xml"/><Relationship Id="rId7" Type="http://schemas.openxmlformats.org/officeDocument/2006/relationships/customXml" Target="../ink/ink13.xml"/><Relationship Id="rId12"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10.png"/><Relationship Id="rId11" Type="http://schemas.openxmlformats.org/officeDocument/2006/relationships/customXml" Target="../ink/ink15.xml"/><Relationship Id="rId5" Type="http://schemas.openxmlformats.org/officeDocument/2006/relationships/customXml" Target="../ink/ink12.xml"/><Relationship Id="rId10" Type="http://schemas.openxmlformats.org/officeDocument/2006/relationships/image" Target="../media/image12.png"/><Relationship Id="rId4" Type="http://schemas.openxmlformats.org/officeDocument/2006/relationships/image" Target="../media/image810.png"/><Relationship Id="rId9" Type="http://schemas.openxmlformats.org/officeDocument/2006/relationships/customXml" Target="../ink/ink14.xml"/><Relationship Id="rId14" Type="http://schemas.openxmlformats.org/officeDocument/2006/relationships/image" Target="../media/image14.png"/></Relationships>
</file>

<file path=ppt/slides/_rels/slide50.xml.rels><?xml version="1.0" encoding="UTF-8" standalone="yes"?>
<Relationships xmlns="http://schemas.openxmlformats.org/package/2006/relationships"><Relationship Id="rId8" Type="http://schemas.openxmlformats.org/officeDocument/2006/relationships/customXml" Target="../ink/ink114.xml"/><Relationship Id="rId13" Type="http://schemas.openxmlformats.org/officeDocument/2006/relationships/image" Target="../media/image132.png"/><Relationship Id="rId18" Type="http://schemas.openxmlformats.org/officeDocument/2006/relationships/customXml" Target="../ink/ink119.xml"/><Relationship Id="rId3" Type="http://schemas.openxmlformats.org/officeDocument/2006/relationships/image" Target="../media/image96.png"/><Relationship Id="rId21" Type="http://schemas.openxmlformats.org/officeDocument/2006/relationships/image" Target="../media/image136.png"/><Relationship Id="rId7" Type="http://schemas.openxmlformats.org/officeDocument/2006/relationships/image" Target="../media/image129.png"/><Relationship Id="rId12" Type="http://schemas.openxmlformats.org/officeDocument/2006/relationships/customXml" Target="../ink/ink116.xml"/><Relationship Id="rId17" Type="http://schemas.openxmlformats.org/officeDocument/2006/relationships/image" Target="../media/image134.png"/><Relationship Id="rId2" Type="http://schemas.openxmlformats.org/officeDocument/2006/relationships/notesSlide" Target="../notesSlides/notesSlide47.xml"/><Relationship Id="rId16" Type="http://schemas.openxmlformats.org/officeDocument/2006/relationships/customXml" Target="../ink/ink118.xml"/><Relationship Id="rId20" Type="http://schemas.openxmlformats.org/officeDocument/2006/relationships/customXml" Target="../ink/ink120.xml"/><Relationship Id="rId1" Type="http://schemas.openxmlformats.org/officeDocument/2006/relationships/slideLayout" Target="../slideLayouts/slideLayout2.xml"/><Relationship Id="rId6" Type="http://schemas.openxmlformats.org/officeDocument/2006/relationships/customXml" Target="../ink/ink113.xml"/><Relationship Id="rId11" Type="http://schemas.openxmlformats.org/officeDocument/2006/relationships/image" Target="../media/image131.png"/><Relationship Id="rId5" Type="http://schemas.openxmlformats.org/officeDocument/2006/relationships/image" Target="../media/image128.png"/><Relationship Id="rId15" Type="http://schemas.openxmlformats.org/officeDocument/2006/relationships/image" Target="../media/image133.png"/><Relationship Id="rId10" Type="http://schemas.openxmlformats.org/officeDocument/2006/relationships/customXml" Target="../ink/ink115.xml"/><Relationship Id="rId19" Type="http://schemas.openxmlformats.org/officeDocument/2006/relationships/image" Target="../media/image135.png"/><Relationship Id="rId4" Type="http://schemas.openxmlformats.org/officeDocument/2006/relationships/image" Target="../media/image127.png"/><Relationship Id="rId9" Type="http://schemas.openxmlformats.org/officeDocument/2006/relationships/image" Target="../media/image130.png"/><Relationship Id="rId14" Type="http://schemas.openxmlformats.org/officeDocument/2006/relationships/customXml" Target="../ink/ink117.xml"/></Relationships>
</file>

<file path=ppt/slides/_rels/slide51.xml.rels><?xml version="1.0" encoding="UTF-8" standalone="yes"?>
<Relationships xmlns="http://schemas.openxmlformats.org/package/2006/relationships"><Relationship Id="rId8" Type="http://schemas.openxmlformats.org/officeDocument/2006/relationships/customXml" Target="../ink/ink122.xml"/><Relationship Id="rId13" Type="http://schemas.openxmlformats.org/officeDocument/2006/relationships/image" Target="../media/image142.png"/><Relationship Id="rId18" Type="http://schemas.openxmlformats.org/officeDocument/2006/relationships/customXml" Target="../ink/ink127.xml"/><Relationship Id="rId3" Type="http://schemas.openxmlformats.org/officeDocument/2006/relationships/image" Target="../media/image96.png"/><Relationship Id="rId21" Type="http://schemas.openxmlformats.org/officeDocument/2006/relationships/image" Target="../media/image145.png"/><Relationship Id="rId7" Type="http://schemas.openxmlformats.org/officeDocument/2006/relationships/image" Target="../media/image139.png"/><Relationship Id="rId12" Type="http://schemas.openxmlformats.org/officeDocument/2006/relationships/customXml" Target="../ink/ink124.xml"/><Relationship Id="rId17" Type="http://schemas.openxmlformats.org/officeDocument/2006/relationships/image" Target="../media/image51.png"/><Relationship Id="rId2" Type="http://schemas.openxmlformats.org/officeDocument/2006/relationships/notesSlide" Target="../notesSlides/notesSlide48.xml"/><Relationship Id="rId16" Type="http://schemas.openxmlformats.org/officeDocument/2006/relationships/customXml" Target="../ink/ink126.xml"/><Relationship Id="rId20"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customXml" Target="../ink/ink121.xml"/><Relationship Id="rId11" Type="http://schemas.openxmlformats.org/officeDocument/2006/relationships/image" Target="../media/image141.png"/><Relationship Id="rId5" Type="http://schemas.openxmlformats.org/officeDocument/2006/relationships/image" Target="../media/image138.png"/><Relationship Id="rId15" Type="http://schemas.openxmlformats.org/officeDocument/2006/relationships/image" Target="../media/image143.png"/><Relationship Id="rId10" Type="http://schemas.openxmlformats.org/officeDocument/2006/relationships/customXml" Target="../ink/ink123.xml"/><Relationship Id="rId19" Type="http://schemas.openxmlformats.org/officeDocument/2006/relationships/image" Target="../media/image144.png"/><Relationship Id="rId4" Type="http://schemas.openxmlformats.org/officeDocument/2006/relationships/image" Target="../media/image137.png"/><Relationship Id="rId9" Type="http://schemas.openxmlformats.org/officeDocument/2006/relationships/image" Target="../media/image140.png"/><Relationship Id="rId14" Type="http://schemas.openxmlformats.org/officeDocument/2006/relationships/customXml" Target="../ink/ink125.xml"/></Relationships>
</file>

<file path=ppt/slides/_rels/slide52.xml.rels><?xml version="1.0" encoding="UTF-8" standalone="yes"?>
<Relationships xmlns="http://schemas.openxmlformats.org/package/2006/relationships"><Relationship Id="rId8" Type="http://schemas.openxmlformats.org/officeDocument/2006/relationships/customXml" Target="../ink/ink130.xml"/><Relationship Id="rId3" Type="http://schemas.openxmlformats.org/officeDocument/2006/relationships/image" Target="../media/image96.png"/><Relationship Id="rId7" Type="http://schemas.openxmlformats.org/officeDocument/2006/relationships/image" Target="../media/image148.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customXml" Target="../ink/ink129.xml"/><Relationship Id="rId11" Type="http://schemas.openxmlformats.org/officeDocument/2006/relationships/image" Target="../media/image150.png"/><Relationship Id="rId5" Type="http://schemas.openxmlformats.org/officeDocument/2006/relationships/image" Target="../media/image147.png"/><Relationship Id="rId10" Type="http://schemas.openxmlformats.org/officeDocument/2006/relationships/customXml" Target="../ink/ink131.xml"/><Relationship Id="rId4" Type="http://schemas.openxmlformats.org/officeDocument/2006/relationships/image" Target="../media/image146.png"/><Relationship Id="rId9" Type="http://schemas.openxmlformats.org/officeDocument/2006/relationships/image" Target="../media/image149.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410.png"/><Relationship Id="rId4" Type="http://schemas.openxmlformats.org/officeDocument/2006/relationships/customXml" Target="../ink/ink17.xml"/><Relationship Id="rId9" Type="http://schemas.openxmlformats.org/officeDocument/2006/relationships/image" Target="../media/image160.png"/></Relationships>
</file>

<file path=ppt/slides/_rels/slide9.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143000" y="2133600"/>
            <a:ext cx="7772400" cy="1009650"/>
          </a:xfrm>
        </p:spPr>
        <p:txBody>
          <a:bodyPr/>
          <a:lstStyle/>
          <a:p>
            <a:r>
              <a:rPr lang="tr-TR" sz="4000" dirty="0">
                <a:solidFill>
                  <a:schemeClr val="tx2"/>
                </a:solidFill>
                <a:latin typeface="+mj-lt"/>
                <a:ea typeface="+mj-ea"/>
                <a:cs typeface="+mj-cs"/>
              </a:rPr>
              <a:t>Yazılım Mühendisliği</a:t>
            </a:r>
            <a:endParaRPr lang="en-US" sz="4000" dirty="0"/>
          </a:p>
        </p:txBody>
      </p:sp>
      <p:sp>
        <p:nvSpPr>
          <p:cNvPr id="2051" name="Rectangle 3"/>
          <p:cNvSpPr>
            <a:spLocks noGrp="1" noChangeArrowheads="1"/>
          </p:cNvSpPr>
          <p:nvPr>
            <p:ph type="subTitle" idx="1"/>
          </p:nvPr>
        </p:nvSpPr>
        <p:spPr>
          <a:xfrm>
            <a:off x="1371600" y="5181600"/>
            <a:ext cx="7315200" cy="1371600"/>
          </a:xfrm>
        </p:spPr>
        <p:txBody>
          <a:bodyPr/>
          <a:lstStyle/>
          <a:p>
            <a:r>
              <a:rPr lang="en-US" dirty="0"/>
              <a:t> </a:t>
            </a:r>
            <a:r>
              <a:rPr lang="tr-TR" dirty="0"/>
              <a:t>Yazılım Geliştirme Aşamaları</a:t>
            </a:r>
            <a:endParaRPr lang="en-US" dirty="0"/>
          </a:p>
        </p:txBody>
      </p:sp>
    </p:spTree>
  </p:cSld>
  <p:clrMapOvr>
    <a:masterClrMapping/>
  </p:clrMapOvr>
  <p:transition spd="slow">
    <p:pull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435608" y="274638"/>
            <a:ext cx="7498080" cy="868362"/>
          </a:xfrm>
        </p:spPr>
        <p:txBody>
          <a:bodyPr/>
          <a:lstStyle/>
          <a:p>
            <a:r>
              <a:rPr lang="tr-TR" dirty="0"/>
              <a:t>Donanım Kaynakları</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905000" y="1143000"/>
            <a:ext cx="5562600" cy="533022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11</a:t>
            </a:fld>
            <a:endParaRPr lang="en-US"/>
          </a:p>
        </p:txBody>
      </p:sp>
      <p:sp>
        <p:nvSpPr>
          <p:cNvPr id="6" name="Unvan 1"/>
          <p:cNvSpPr>
            <a:spLocks noGrp="1"/>
          </p:cNvSpPr>
          <p:nvPr>
            <p:ph type="title"/>
          </p:nvPr>
        </p:nvSpPr>
        <p:spPr/>
        <p:txBody>
          <a:bodyPr/>
          <a:lstStyle/>
          <a:p>
            <a:r>
              <a:rPr lang="tr-TR" altLang="tr-TR" dirty="0"/>
              <a:t>Yazılım Kaynakları</a:t>
            </a:r>
            <a:endParaRPr lang="tr-TR" dirty="0"/>
          </a:p>
        </p:txBody>
      </p:sp>
      <p:sp>
        <p:nvSpPr>
          <p:cNvPr id="7" name="İçerik Yer Tutucusu 2"/>
          <p:cNvSpPr>
            <a:spLocks noGrp="1"/>
          </p:cNvSpPr>
          <p:nvPr>
            <p:ph idx="1"/>
          </p:nvPr>
        </p:nvSpPr>
        <p:spPr/>
        <p:txBody>
          <a:bodyPr/>
          <a:lstStyle/>
          <a:p>
            <a:pPr>
              <a:spcAft>
                <a:spcPct val="70000"/>
              </a:spcAft>
            </a:pPr>
            <a:r>
              <a:rPr lang="tr-TR" altLang="tr-TR" dirty="0"/>
              <a:t>Büyük ölçekte otomatik hale getirilmiş ve bilgisayar destekli olarak kullanılmaktadır.</a:t>
            </a:r>
          </a:p>
          <a:p>
            <a:pPr>
              <a:spcAft>
                <a:spcPct val="70000"/>
              </a:spcAft>
            </a:pPr>
            <a:r>
              <a:rPr lang="tr-TR" altLang="tr-TR" dirty="0">
                <a:solidFill>
                  <a:schemeClr val="accent2"/>
                </a:solidFill>
              </a:rPr>
              <a:t>Bilgisayar Destekli Tasarım</a:t>
            </a:r>
            <a:r>
              <a:rPr lang="tr-TR" altLang="tr-TR" dirty="0"/>
              <a:t> (CAD) ve </a:t>
            </a:r>
            <a:r>
              <a:rPr lang="tr-TR" altLang="tr-TR" dirty="0">
                <a:solidFill>
                  <a:srgbClr val="373187"/>
                </a:solidFill>
              </a:rPr>
              <a:t>Bilgisayar Destekli Mühendislik</a:t>
            </a:r>
            <a:r>
              <a:rPr lang="tr-TR" altLang="tr-TR" dirty="0"/>
              <a:t> (CASE) araçları olarak bilinmektedirler</a:t>
            </a:r>
            <a:endParaRPr lang="tr-TR" dirty="0"/>
          </a:p>
        </p:txBody>
      </p:sp>
      <mc:AlternateContent xmlns:mc="http://schemas.openxmlformats.org/markup-compatibility/2006" xmlns:p14="http://schemas.microsoft.com/office/powerpoint/2010/main">
        <mc:Choice Requires="p14">
          <p:contentPart p14:bwMode="auto" r:id="rId2">
            <p14:nvContentPartPr>
              <p14:cNvPr id="2" name="Mürekkep 1">
                <a:extLst>
                  <a:ext uri="{FF2B5EF4-FFF2-40B4-BE49-F238E27FC236}">
                    <a16:creationId xmlns:a16="http://schemas.microsoft.com/office/drawing/2014/main" id="{E83E97DC-771C-1246-9C15-D28D19AD754D}"/>
                  </a:ext>
                </a:extLst>
              </p14:cNvPr>
              <p14:cNvContentPartPr/>
              <p14:nvPr/>
            </p14:nvContentPartPr>
            <p14:xfrm>
              <a:off x="1923090" y="3618798"/>
              <a:ext cx="6123960" cy="105480"/>
            </p14:xfrm>
          </p:contentPart>
        </mc:Choice>
        <mc:Fallback xmlns="">
          <p:pic>
            <p:nvPicPr>
              <p:cNvPr id="2" name="Mürekkep 1">
                <a:extLst>
                  <a:ext uri="{FF2B5EF4-FFF2-40B4-BE49-F238E27FC236}">
                    <a16:creationId xmlns:a16="http://schemas.microsoft.com/office/drawing/2014/main" id="{E83E97DC-771C-1246-9C15-D28D19AD754D}"/>
                  </a:ext>
                </a:extLst>
              </p:cNvPr>
              <p:cNvPicPr/>
              <p:nvPr/>
            </p:nvPicPr>
            <p:blipFill>
              <a:blip r:embed="rId3"/>
              <a:stretch>
                <a:fillRect/>
              </a:stretch>
            </p:blipFill>
            <p:spPr>
              <a:xfrm>
                <a:off x="1869090" y="3511158"/>
                <a:ext cx="623160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Mürekkep 2">
                <a:extLst>
                  <a:ext uri="{FF2B5EF4-FFF2-40B4-BE49-F238E27FC236}">
                    <a16:creationId xmlns:a16="http://schemas.microsoft.com/office/drawing/2014/main" id="{AAEB730F-24E7-C66F-EEE7-E1B01F52BCF0}"/>
                  </a:ext>
                </a:extLst>
              </p14:cNvPr>
              <p14:cNvContentPartPr/>
              <p14:nvPr/>
            </p14:nvContentPartPr>
            <p14:xfrm>
              <a:off x="1837770" y="4090758"/>
              <a:ext cx="6804720" cy="29160"/>
            </p14:xfrm>
          </p:contentPart>
        </mc:Choice>
        <mc:Fallback xmlns="">
          <p:pic>
            <p:nvPicPr>
              <p:cNvPr id="3" name="Mürekkep 2">
                <a:extLst>
                  <a:ext uri="{FF2B5EF4-FFF2-40B4-BE49-F238E27FC236}">
                    <a16:creationId xmlns:a16="http://schemas.microsoft.com/office/drawing/2014/main" id="{AAEB730F-24E7-C66F-EEE7-E1B01F52BCF0}"/>
                  </a:ext>
                </a:extLst>
              </p:cNvPr>
              <p:cNvPicPr/>
              <p:nvPr/>
            </p:nvPicPr>
            <p:blipFill>
              <a:blip r:embed="rId5"/>
              <a:stretch>
                <a:fillRect/>
              </a:stretch>
            </p:blipFill>
            <p:spPr>
              <a:xfrm>
                <a:off x="1784130" y="3983118"/>
                <a:ext cx="691236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Mürekkep 7">
                <a:extLst>
                  <a:ext uri="{FF2B5EF4-FFF2-40B4-BE49-F238E27FC236}">
                    <a16:creationId xmlns:a16="http://schemas.microsoft.com/office/drawing/2014/main" id="{7860948C-F213-8A8B-BC2A-C20C6D9CF6B6}"/>
                  </a:ext>
                </a:extLst>
              </p14:cNvPr>
              <p14:cNvContentPartPr/>
              <p14:nvPr/>
            </p14:nvContentPartPr>
            <p14:xfrm>
              <a:off x="1875930" y="4636878"/>
              <a:ext cx="5153760" cy="95040"/>
            </p14:xfrm>
          </p:contentPart>
        </mc:Choice>
        <mc:Fallback xmlns="">
          <p:pic>
            <p:nvPicPr>
              <p:cNvPr id="8" name="Mürekkep 7">
                <a:extLst>
                  <a:ext uri="{FF2B5EF4-FFF2-40B4-BE49-F238E27FC236}">
                    <a16:creationId xmlns:a16="http://schemas.microsoft.com/office/drawing/2014/main" id="{7860948C-F213-8A8B-BC2A-C20C6D9CF6B6}"/>
                  </a:ext>
                </a:extLst>
              </p:cNvPr>
              <p:cNvPicPr/>
              <p:nvPr/>
            </p:nvPicPr>
            <p:blipFill>
              <a:blip r:embed="rId7"/>
              <a:stretch>
                <a:fillRect/>
              </a:stretch>
            </p:blipFill>
            <p:spPr>
              <a:xfrm>
                <a:off x="1821930" y="4528878"/>
                <a:ext cx="5261400" cy="310680"/>
              </a:xfrm>
              <a:prstGeom prst="rect">
                <a:avLst/>
              </a:prstGeom>
            </p:spPr>
          </p:pic>
        </mc:Fallback>
      </mc:AlternateContent>
    </p:spTree>
  </p:cSld>
  <p:clrMapOvr>
    <a:masterClrMapping/>
  </p:clrMapOvr>
  <p:transition spd="slow">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12</a:t>
            </a:fld>
            <a:endParaRPr lang="en-US"/>
          </a:p>
        </p:txBody>
      </p:sp>
      <p:sp>
        <p:nvSpPr>
          <p:cNvPr id="6" name="İçerik Yer Tutucusu 2"/>
          <p:cNvSpPr>
            <a:spLocks noGrp="1"/>
          </p:cNvSpPr>
          <p:nvPr>
            <p:ph idx="1"/>
          </p:nvPr>
        </p:nvSpPr>
        <p:spPr/>
        <p:txBody>
          <a:bodyPr>
            <a:normAutofit fontScale="77500" lnSpcReduction="20000"/>
          </a:bodyPr>
          <a:lstStyle/>
          <a:p>
            <a:r>
              <a:rPr lang="tr-TR" altLang="tr-TR" dirty="0">
                <a:solidFill>
                  <a:schemeClr val="accent2"/>
                </a:solidFill>
              </a:rPr>
              <a:t>Test araçları</a:t>
            </a:r>
          </a:p>
          <a:p>
            <a:pPr lvl="1"/>
            <a:r>
              <a:rPr lang="tr-TR" altLang="tr-TR" dirty="0"/>
              <a:t>Yazılımı doğrulama ve geçerleme işlemlerinde kullanılır. Test verisi üreticiler, otomatik test yordamları, ... </a:t>
            </a:r>
          </a:p>
          <a:p>
            <a:pPr>
              <a:spcBef>
                <a:spcPct val="40000"/>
              </a:spcBef>
            </a:pPr>
            <a:r>
              <a:rPr lang="tr-TR" altLang="tr-TR" dirty="0" err="1">
                <a:solidFill>
                  <a:schemeClr val="accent2"/>
                </a:solidFill>
              </a:rPr>
              <a:t>Prototipleme</a:t>
            </a:r>
            <a:r>
              <a:rPr lang="tr-TR" altLang="tr-TR" dirty="0">
                <a:solidFill>
                  <a:schemeClr val="accent2"/>
                </a:solidFill>
              </a:rPr>
              <a:t> ve simülasyon araçları</a:t>
            </a:r>
          </a:p>
          <a:p>
            <a:pPr lvl="1"/>
            <a:r>
              <a:rPr lang="tr-TR" altLang="tr-TR" dirty="0"/>
              <a:t>Geliştirmenin erken aşamalarında kullanıcıya, sonuç ürünün çalışması ile ilgili fikir veren ve yönlendiren araçlar.</a:t>
            </a:r>
          </a:p>
          <a:p>
            <a:pPr>
              <a:spcBef>
                <a:spcPct val="40000"/>
              </a:spcBef>
            </a:pPr>
            <a:r>
              <a:rPr lang="tr-TR" altLang="tr-TR" dirty="0">
                <a:solidFill>
                  <a:schemeClr val="accent2"/>
                </a:solidFill>
              </a:rPr>
              <a:t>Bakım araçları</a:t>
            </a:r>
          </a:p>
          <a:p>
            <a:pPr lvl="1"/>
            <a:r>
              <a:rPr lang="tr-TR" altLang="tr-TR" dirty="0"/>
              <a:t>Programın bakımını kolaylaştıran, bir kaynak koddan program şemalarının üretilmesini, veri yapısının ortaya çıkarılmasını sağlayan araçlar.</a:t>
            </a:r>
          </a:p>
          <a:p>
            <a:pPr>
              <a:spcBef>
                <a:spcPct val="40000"/>
              </a:spcBef>
            </a:pPr>
            <a:r>
              <a:rPr lang="tr-TR" altLang="tr-TR" dirty="0">
                <a:solidFill>
                  <a:schemeClr val="accent2"/>
                </a:solidFill>
              </a:rPr>
              <a:t>Destek araçları</a:t>
            </a:r>
          </a:p>
          <a:p>
            <a:pPr lvl="1"/>
            <a:r>
              <a:rPr lang="tr-TR" altLang="tr-TR" dirty="0"/>
              <a:t>İşletim sistemleri, ağ yazılımları, e-posta ve ortam yönetim araçları.</a:t>
            </a:r>
          </a:p>
          <a:p>
            <a:endParaRPr lang="tr-TR" dirty="0"/>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C3EFF9B9-FE26-ED0F-913F-FC1CCB34B12B}"/>
                  </a:ext>
                </a:extLst>
              </p14:cNvPr>
              <p14:cNvContentPartPr/>
              <p14:nvPr/>
            </p14:nvContentPartPr>
            <p14:xfrm>
              <a:off x="1932450" y="1508118"/>
              <a:ext cx="1344240" cy="66600"/>
            </p14:xfrm>
          </p:contentPart>
        </mc:Choice>
        <mc:Fallback xmlns="">
          <p:pic>
            <p:nvPicPr>
              <p:cNvPr id="2" name="Mürekkep 1">
                <a:extLst>
                  <a:ext uri="{FF2B5EF4-FFF2-40B4-BE49-F238E27FC236}">
                    <a16:creationId xmlns:a16="http://schemas.microsoft.com/office/drawing/2014/main" id="{C3EFF9B9-FE26-ED0F-913F-FC1CCB34B12B}"/>
                  </a:ext>
                </a:extLst>
              </p:cNvPr>
              <p:cNvPicPr/>
              <p:nvPr/>
            </p:nvPicPr>
            <p:blipFill>
              <a:blip r:embed="rId4"/>
              <a:stretch>
                <a:fillRect/>
              </a:stretch>
            </p:blipFill>
            <p:spPr>
              <a:xfrm>
                <a:off x="1878450" y="1400478"/>
                <a:ext cx="145188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7AEDE1CE-9C94-6E3C-D9F8-6610F74088B7}"/>
                  </a:ext>
                </a:extLst>
              </p14:cNvPr>
              <p14:cNvContentPartPr/>
              <p14:nvPr/>
            </p14:nvContentPartPr>
            <p14:xfrm>
              <a:off x="1988970" y="2713758"/>
              <a:ext cx="4403520" cy="105480"/>
            </p14:xfrm>
          </p:contentPart>
        </mc:Choice>
        <mc:Fallback xmlns="">
          <p:pic>
            <p:nvPicPr>
              <p:cNvPr id="3" name="Mürekkep 2">
                <a:extLst>
                  <a:ext uri="{FF2B5EF4-FFF2-40B4-BE49-F238E27FC236}">
                    <a16:creationId xmlns:a16="http://schemas.microsoft.com/office/drawing/2014/main" id="{7AEDE1CE-9C94-6E3C-D9F8-6610F74088B7}"/>
                  </a:ext>
                </a:extLst>
              </p:cNvPr>
              <p:cNvPicPr/>
              <p:nvPr/>
            </p:nvPicPr>
            <p:blipFill>
              <a:blip r:embed="rId6"/>
              <a:stretch>
                <a:fillRect/>
              </a:stretch>
            </p:blipFill>
            <p:spPr>
              <a:xfrm>
                <a:off x="1934970" y="2606118"/>
                <a:ext cx="451116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Mürekkep 6">
                <a:extLst>
                  <a:ext uri="{FF2B5EF4-FFF2-40B4-BE49-F238E27FC236}">
                    <a16:creationId xmlns:a16="http://schemas.microsoft.com/office/drawing/2014/main" id="{C7E1C419-1AE4-C095-124A-82B5993BA6D2}"/>
                  </a:ext>
                </a:extLst>
              </p14:cNvPr>
              <p14:cNvContentPartPr/>
              <p14:nvPr/>
            </p14:nvContentPartPr>
            <p14:xfrm>
              <a:off x="1875930" y="4033878"/>
              <a:ext cx="1885680" cy="67320"/>
            </p14:xfrm>
          </p:contentPart>
        </mc:Choice>
        <mc:Fallback xmlns="">
          <p:pic>
            <p:nvPicPr>
              <p:cNvPr id="7" name="Mürekkep 6">
                <a:extLst>
                  <a:ext uri="{FF2B5EF4-FFF2-40B4-BE49-F238E27FC236}">
                    <a16:creationId xmlns:a16="http://schemas.microsoft.com/office/drawing/2014/main" id="{C7E1C419-1AE4-C095-124A-82B5993BA6D2}"/>
                  </a:ext>
                </a:extLst>
              </p:cNvPr>
              <p:cNvPicPr/>
              <p:nvPr/>
            </p:nvPicPr>
            <p:blipFill>
              <a:blip r:embed="rId8"/>
              <a:stretch>
                <a:fillRect/>
              </a:stretch>
            </p:blipFill>
            <p:spPr>
              <a:xfrm>
                <a:off x="1821930" y="3926238"/>
                <a:ext cx="19933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Mürekkep 7">
                <a:extLst>
                  <a:ext uri="{FF2B5EF4-FFF2-40B4-BE49-F238E27FC236}">
                    <a16:creationId xmlns:a16="http://schemas.microsoft.com/office/drawing/2014/main" id="{CDABB65A-9C4C-3711-9885-C9B83E704E9E}"/>
                  </a:ext>
                </a:extLst>
              </p14:cNvPr>
              <p14:cNvContentPartPr/>
              <p14:nvPr/>
            </p14:nvContentPartPr>
            <p14:xfrm>
              <a:off x="1884930" y="5354358"/>
              <a:ext cx="1958400" cy="38520"/>
            </p14:xfrm>
          </p:contentPart>
        </mc:Choice>
        <mc:Fallback xmlns="">
          <p:pic>
            <p:nvPicPr>
              <p:cNvPr id="8" name="Mürekkep 7">
                <a:extLst>
                  <a:ext uri="{FF2B5EF4-FFF2-40B4-BE49-F238E27FC236}">
                    <a16:creationId xmlns:a16="http://schemas.microsoft.com/office/drawing/2014/main" id="{CDABB65A-9C4C-3711-9885-C9B83E704E9E}"/>
                  </a:ext>
                </a:extLst>
              </p:cNvPr>
              <p:cNvPicPr/>
              <p:nvPr/>
            </p:nvPicPr>
            <p:blipFill>
              <a:blip r:embed="rId10"/>
              <a:stretch>
                <a:fillRect/>
              </a:stretch>
            </p:blipFill>
            <p:spPr>
              <a:xfrm>
                <a:off x="1831290" y="5246358"/>
                <a:ext cx="2066040" cy="254160"/>
              </a:xfrm>
              <a:prstGeom prst="rect">
                <a:avLst/>
              </a:prstGeom>
            </p:spPr>
          </p:pic>
        </mc:Fallback>
      </mc:AlternateContent>
    </p:spTree>
  </p:cSld>
  <p:clrMapOvr>
    <a:masterClrMapping/>
  </p:clrMapOvr>
  <p:transition spd="slow">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a:t>Yazılım Kaynakları</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5586145"/>
          </a:xfrm>
          <a:prstGeom prst="rect">
            <a:avLst/>
          </a:prstGeom>
        </p:spPr>
        <p:txBody>
          <a:bodyPr wrap="square">
            <a:spAutoFit/>
          </a:bodyPr>
          <a:lstStyle/>
          <a:p>
            <a:pPr algn="just"/>
            <a:r>
              <a:rPr lang="tr-TR" sz="2100" b="1" dirty="0">
                <a:latin typeface="+mn-lt"/>
              </a:rPr>
              <a:t>İş Sistemleri Planlama Araçları: </a:t>
            </a:r>
            <a:r>
              <a:rPr lang="tr-TR" sz="2100" dirty="0">
                <a:latin typeface="+mn-lt"/>
              </a:rPr>
              <a:t>İş sistemleri planlama araçları, kurumlardaki iş akış yapısının üst modelinin üretilmesinde kullanılmaktadır. Bilgi akışı, bilgi yapısı, iş birimlerindeki tıkanıklıklar bu araçlar kanalıyla ortaya çıkarılır.</a:t>
            </a:r>
          </a:p>
          <a:p>
            <a:pPr algn="just"/>
            <a:r>
              <a:rPr lang="tr-TR" sz="2100" b="1" dirty="0">
                <a:latin typeface="+mn-lt"/>
              </a:rPr>
              <a:t>Proje Yönetim Araçları: </a:t>
            </a:r>
            <a:r>
              <a:rPr lang="tr-TR" sz="2100" dirty="0">
                <a:latin typeface="+mn-lt"/>
              </a:rPr>
              <a:t>Proje yöneticisi tarafından, projede yapılan işlerin izlenmesi, kaynak ataması, proje iş yapısının üretilmesi, gözlenen değerlerin işlenmesi türündeki işlerin yapılmasını sağlayan araçlardır.</a:t>
            </a:r>
          </a:p>
          <a:p>
            <a:pPr algn="just"/>
            <a:r>
              <a:rPr lang="tr-TR" sz="2100" b="1" dirty="0">
                <a:latin typeface="+mn-lt"/>
              </a:rPr>
              <a:t>Çözümleme ve Tasarım Araçları: </a:t>
            </a:r>
            <a:r>
              <a:rPr lang="tr-TR" sz="2100" dirty="0">
                <a:latin typeface="+mn-lt"/>
              </a:rPr>
              <a:t>Sistem yazılım kullanıcı yordamları, metin düzenleyiciler, derleyiciler, hata ayıklayıcılar, nesne kökenli programlama araçları, görsel programlama platformları türündeki programlama araçları yazılım geliştirmede kullanılan araçlardır.</a:t>
            </a:r>
          </a:p>
          <a:p>
            <a:pPr algn="just"/>
            <a:r>
              <a:rPr lang="tr-TR" sz="2100" b="1" dirty="0">
                <a:latin typeface="+mn-lt"/>
              </a:rPr>
              <a:t>Programlama Araçları: </a:t>
            </a:r>
            <a:r>
              <a:rPr lang="tr-TR" sz="2100" dirty="0">
                <a:latin typeface="+mn-lt"/>
              </a:rPr>
              <a:t>Doğruluk, bilginin hatasız olması ile özdeştir. Büyük bir veri yığınıyla uğraşıldığında, genelde kayıt ve hesaplama hataları ortaya çıkar. Bu gibi durumlarda, doğruluk özelliği daha fazla önem kazanır.</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118A49B9-B493-8F0E-2208-C9F0B885CBF0}"/>
                  </a:ext>
                </a:extLst>
              </p14:cNvPr>
              <p14:cNvContentPartPr/>
              <p14:nvPr/>
            </p14:nvContentPartPr>
            <p14:xfrm>
              <a:off x="1262850" y="1130530"/>
              <a:ext cx="1755000" cy="142200"/>
            </p14:xfrm>
          </p:contentPart>
        </mc:Choice>
        <mc:Fallback xmlns="">
          <p:pic>
            <p:nvPicPr>
              <p:cNvPr id="2" name="Mürekkep 1">
                <a:extLst>
                  <a:ext uri="{FF2B5EF4-FFF2-40B4-BE49-F238E27FC236}">
                    <a16:creationId xmlns:a16="http://schemas.microsoft.com/office/drawing/2014/main" id="{118A49B9-B493-8F0E-2208-C9F0B885CBF0}"/>
                  </a:ext>
                </a:extLst>
              </p:cNvPr>
              <p:cNvPicPr/>
              <p:nvPr/>
            </p:nvPicPr>
            <p:blipFill>
              <a:blip r:embed="rId4"/>
              <a:stretch>
                <a:fillRect/>
              </a:stretch>
            </p:blipFill>
            <p:spPr>
              <a:xfrm>
                <a:off x="1209210" y="1022890"/>
                <a:ext cx="186264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3B2B62DA-C8AD-4266-4E64-74350D40EE06}"/>
                  </a:ext>
                </a:extLst>
              </p14:cNvPr>
              <p14:cNvContentPartPr/>
              <p14:nvPr/>
            </p14:nvContentPartPr>
            <p14:xfrm>
              <a:off x="2045490" y="1112530"/>
              <a:ext cx="3211920" cy="227520"/>
            </p14:xfrm>
          </p:contentPart>
        </mc:Choice>
        <mc:Fallback xmlns="">
          <p:pic>
            <p:nvPicPr>
              <p:cNvPr id="3" name="Mürekkep 2">
                <a:extLst>
                  <a:ext uri="{FF2B5EF4-FFF2-40B4-BE49-F238E27FC236}">
                    <a16:creationId xmlns:a16="http://schemas.microsoft.com/office/drawing/2014/main" id="{3B2B62DA-C8AD-4266-4E64-74350D40EE06}"/>
                  </a:ext>
                </a:extLst>
              </p:cNvPr>
              <p:cNvPicPr/>
              <p:nvPr/>
            </p:nvPicPr>
            <p:blipFill>
              <a:blip r:embed="rId6"/>
              <a:stretch>
                <a:fillRect/>
              </a:stretch>
            </p:blipFill>
            <p:spPr>
              <a:xfrm>
                <a:off x="1991490" y="1004530"/>
                <a:ext cx="331956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Mürekkep 3">
                <a:extLst>
                  <a:ext uri="{FF2B5EF4-FFF2-40B4-BE49-F238E27FC236}">
                    <a16:creationId xmlns:a16="http://schemas.microsoft.com/office/drawing/2014/main" id="{C0699218-A33D-F4BE-7888-AB78A8DC14AC}"/>
                  </a:ext>
                </a:extLst>
              </p14:cNvPr>
              <p14:cNvContentPartPr/>
              <p14:nvPr/>
            </p14:nvContentPartPr>
            <p14:xfrm>
              <a:off x="1366530" y="2572690"/>
              <a:ext cx="2737440" cy="170640"/>
            </p14:xfrm>
          </p:contentPart>
        </mc:Choice>
        <mc:Fallback xmlns="">
          <p:pic>
            <p:nvPicPr>
              <p:cNvPr id="4" name="Mürekkep 3">
                <a:extLst>
                  <a:ext uri="{FF2B5EF4-FFF2-40B4-BE49-F238E27FC236}">
                    <a16:creationId xmlns:a16="http://schemas.microsoft.com/office/drawing/2014/main" id="{C0699218-A33D-F4BE-7888-AB78A8DC14AC}"/>
                  </a:ext>
                </a:extLst>
              </p:cNvPr>
              <p:cNvPicPr/>
              <p:nvPr/>
            </p:nvPicPr>
            <p:blipFill>
              <a:blip r:embed="rId8"/>
              <a:stretch>
                <a:fillRect/>
              </a:stretch>
            </p:blipFill>
            <p:spPr>
              <a:xfrm>
                <a:off x="1312890" y="2464690"/>
                <a:ext cx="2845080" cy="38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Mürekkep 4">
                <a:extLst>
                  <a:ext uri="{FF2B5EF4-FFF2-40B4-BE49-F238E27FC236}">
                    <a16:creationId xmlns:a16="http://schemas.microsoft.com/office/drawing/2014/main" id="{19BAF00C-DF18-C287-F6D8-02DD2D3071ED}"/>
                  </a:ext>
                </a:extLst>
              </p14:cNvPr>
              <p14:cNvContentPartPr/>
              <p14:nvPr/>
            </p14:nvContentPartPr>
            <p14:xfrm>
              <a:off x="1375890" y="3807850"/>
              <a:ext cx="4276080" cy="133920"/>
            </p14:xfrm>
          </p:contentPart>
        </mc:Choice>
        <mc:Fallback xmlns="">
          <p:pic>
            <p:nvPicPr>
              <p:cNvPr id="5" name="Mürekkep 4">
                <a:extLst>
                  <a:ext uri="{FF2B5EF4-FFF2-40B4-BE49-F238E27FC236}">
                    <a16:creationId xmlns:a16="http://schemas.microsoft.com/office/drawing/2014/main" id="{19BAF00C-DF18-C287-F6D8-02DD2D3071ED}"/>
                  </a:ext>
                </a:extLst>
              </p:cNvPr>
              <p:cNvPicPr/>
              <p:nvPr/>
            </p:nvPicPr>
            <p:blipFill>
              <a:blip r:embed="rId10"/>
              <a:stretch>
                <a:fillRect/>
              </a:stretch>
            </p:blipFill>
            <p:spPr>
              <a:xfrm>
                <a:off x="1322250" y="3699850"/>
                <a:ext cx="438372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Mürekkep 8">
                <a:extLst>
                  <a:ext uri="{FF2B5EF4-FFF2-40B4-BE49-F238E27FC236}">
                    <a16:creationId xmlns:a16="http://schemas.microsoft.com/office/drawing/2014/main" id="{22379AEA-20B6-3BC0-0276-91E4BCA0437F}"/>
                  </a:ext>
                </a:extLst>
              </p14:cNvPr>
              <p14:cNvContentPartPr/>
              <p14:nvPr/>
            </p14:nvContentPartPr>
            <p14:xfrm>
              <a:off x="1291290" y="5419930"/>
              <a:ext cx="2692800" cy="48600"/>
            </p14:xfrm>
          </p:contentPart>
        </mc:Choice>
        <mc:Fallback xmlns="">
          <p:pic>
            <p:nvPicPr>
              <p:cNvPr id="9" name="Mürekkep 8">
                <a:extLst>
                  <a:ext uri="{FF2B5EF4-FFF2-40B4-BE49-F238E27FC236}">
                    <a16:creationId xmlns:a16="http://schemas.microsoft.com/office/drawing/2014/main" id="{22379AEA-20B6-3BC0-0276-91E4BCA0437F}"/>
                  </a:ext>
                </a:extLst>
              </p:cNvPr>
              <p:cNvPicPr/>
              <p:nvPr/>
            </p:nvPicPr>
            <p:blipFill>
              <a:blip r:embed="rId12"/>
              <a:stretch>
                <a:fillRect/>
              </a:stretch>
            </p:blipFill>
            <p:spPr>
              <a:xfrm>
                <a:off x="1237650" y="5312290"/>
                <a:ext cx="2800440" cy="264240"/>
              </a:xfrm>
              <a:prstGeom prst="rect">
                <a:avLst/>
              </a:prstGeom>
            </p:spPr>
          </p:pic>
        </mc:Fallback>
      </mc:AlternateContent>
      <p:sp>
        <p:nvSpPr>
          <p:cNvPr id="10" name="Metin kutusu 9">
            <a:extLst>
              <a:ext uri="{FF2B5EF4-FFF2-40B4-BE49-F238E27FC236}">
                <a16:creationId xmlns:a16="http://schemas.microsoft.com/office/drawing/2014/main" id="{5FB376F3-EA58-FDFA-71B7-9F8CAB177F73}"/>
              </a:ext>
            </a:extLst>
          </p:cNvPr>
          <p:cNvSpPr txBox="1"/>
          <p:nvPr/>
        </p:nvSpPr>
        <p:spPr>
          <a:xfrm>
            <a:off x="2247201" y="4920868"/>
            <a:ext cx="1752600" cy="369332"/>
          </a:xfrm>
          <a:prstGeom prst="rect">
            <a:avLst/>
          </a:prstGeom>
          <a:noFill/>
        </p:spPr>
        <p:txBody>
          <a:bodyPr wrap="square" rtlCol="0">
            <a:spAutoFit/>
          </a:bodyPr>
          <a:lstStyle/>
          <a:p>
            <a:r>
              <a:rPr lang="tr-TR" dirty="0"/>
              <a:t>VS-PYCHARM</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143000" y="274638"/>
            <a:ext cx="7498080" cy="868362"/>
          </a:xfrm>
        </p:spPr>
        <p:txBody>
          <a:bodyPr/>
          <a:lstStyle/>
          <a:p>
            <a:r>
              <a:rPr lang="tr-TR" dirty="0"/>
              <a:t>Yazılım Kaynakları</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939814"/>
          </a:xfrm>
          <a:prstGeom prst="rect">
            <a:avLst/>
          </a:prstGeom>
        </p:spPr>
        <p:txBody>
          <a:bodyPr wrap="square">
            <a:spAutoFit/>
          </a:bodyPr>
          <a:lstStyle/>
          <a:p>
            <a:pPr algn="just"/>
            <a:r>
              <a:rPr lang="tr-TR" sz="2100" b="1" dirty="0">
                <a:latin typeface="+mn-lt"/>
              </a:rPr>
              <a:t>Sınama Araçları: </a:t>
            </a:r>
            <a:r>
              <a:rPr lang="tr-TR" sz="2100" dirty="0">
                <a:latin typeface="+mn-lt"/>
              </a:rPr>
              <a:t>Kapsam çözümleyiciler, sınama verisi üreticiler, otomatik sınama yordamları, yazılımın doğrulama ve geçerleme işlemlerinde kullanılmaktadır.</a:t>
            </a:r>
          </a:p>
          <a:p>
            <a:pPr algn="just"/>
            <a:r>
              <a:rPr lang="tr-TR" sz="2100" b="1" dirty="0">
                <a:latin typeface="+mn-lt"/>
              </a:rPr>
              <a:t>Prototipleme ve Benzetim Araçları: </a:t>
            </a:r>
            <a:r>
              <a:rPr lang="tr-TR" sz="2100" dirty="0">
                <a:latin typeface="+mn-lt"/>
              </a:rPr>
              <a:t>Bu araçları temel olarak, geliştirmenin erken aşamalarında kullanıcıya, sonuç ürünün çalışması ile ilgili fikir vermek ve yönlendirmek amacıyla  kullanılmaktadır. Bu araçlar sayesinde, kullanıcı sonuçta elde edeceği ürünün davranışı ile ilgili bilgiler edinir ve sonradan ortaya çıkabilecek farklı yorum ve algılamalar önlenmiş olur.</a:t>
            </a:r>
          </a:p>
          <a:p>
            <a:pPr algn="just"/>
            <a:r>
              <a:rPr lang="tr-TR" sz="2100" b="1" dirty="0">
                <a:latin typeface="+mn-lt"/>
              </a:rPr>
              <a:t>Bakım Araçları: </a:t>
            </a:r>
            <a:r>
              <a:rPr lang="tr-TR" sz="2100" dirty="0">
                <a:latin typeface="+mn-lt"/>
              </a:rPr>
              <a:t>Bu araçlar, verilen bir kaynak kodundan, program  şemalarının üretilmesi, program veri yapısının ortaya çıkarılması gibi işlevleri yerine getirirler. </a:t>
            </a:r>
          </a:p>
          <a:p>
            <a:pPr algn="just"/>
            <a:r>
              <a:rPr lang="tr-TR" sz="2100" b="1" dirty="0">
                <a:latin typeface="+mn-lt"/>
              </a:rPr>
              <a:t>Destek Araçları: </a:t>
            </a:r>
            <a:r>
              <a:rPr lang="tr-TR" sz="2100" dirty="0">
                <a:latin typeface="+mn-lt"/>
              </a:rPr>
              <a:t>İşletim sistemleri, belge işleme sistemleri, ağ yazılımları, elektronik posta ve ortam yönetim araçları, bu araçlara örnek olarak verilebilir. </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72070435-7259-1C48-1512-55F31D6A4580}"/>
                  </a:ext>
                </a:extLst>
              </p14:cNvPr>
              <p14:cNvContentPartPr/>
              <p14:nvPr/>
            </p14:nvContentPartPr>
            <p14:xfrm>
              <a:off x="1272210" y="1234570"/>
              <a:ext cx="2072880" cy="38160"/>
            </p14:xfrm>
          </p:contentPart>
        </mc:Choice>
        <mc:Fallback xmlns="">
          <p:pic>
            <p:nvPicPr>
              <p:cNvPr id="2" name="Mürekkep 1">
                <a:extLst>
                  <a:ext uri="{FF2B5EF4-FFF2-40B4-BE49-F238E27FC236}">
                    <a16:creationId xmlns:a16="http://schemas.microsoft.com/office/drawing/2014/main" id="{72070435-7259-1C48-1512-55F31D6A4580}"/>
                  </a:ext>
                </a:extLst>
              </p:cNvPr>
              <p:cNvPicPr/>
              <p:nvPr/>
            </p:nvPicPr>
            <p:blipFill>
              <a:blip r:embed="rId4"/>
              <a:stretch>
                <a:fillRect/>
              </a:stretch>
            </p:blipFill>
            <p:spPr>
              <a:xfrm>
                <a:off x="1218570" y="1126570"/>
                <a:ext cx="21805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45D7F7FF-5299-D6A4-E6F0-DC5485E43110}"/>
                  </a:ext>
                </a:extLst>
              </p14:cNvPr>
              <p14:cNvContentPartPr/>
              <p14:nvPr/>
            </p14:nvContentPartPr>
            <p14:xfrm>
              <a:off x="1328730" y="2187130"/>
              <a:ext cx="4280760" cy="85680"/>
            </p14:xfrm>
          </p:contentPart>
        </mc:Choice>
        <mc:Fallback xmlns="">
          <p:pic>
            <p:nvPicPr>
              <p:cNvPr id="3" name="Mürekkep 2">
                <a:extLst>
                  <a:ext uri="{FF2B5EF4-FFF2-40B4-BE49-F238E27FC236}">
                    <a16:creationId xmlns:a16="http://schemas.microsoft.com/office/drawing/2014/main" id="{45D7F7FF-5299-D6A4-E6F0-DC5485E43110}"/>
                  </a:ext>
                </a:extLst>
              </p:cNvPr>
              <p:cNvPicPr/>
              <p:nvPr/>
            </p:nvPicPr>
            <p:blipFill>
              <a:blip r:embed="rId6"/>
              <a:stretch>
                <a:fillRect/>
              </a:stretch>
            </p:blipFill>
            <p:spPr>
              <a:xfrm>
                <a:off x="1275090" y="2079130"/>
                <a:ext cx="43884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Mürekkep 3">
                <a:extLst>
                  <a:ext uri="{FF2B5EF4-FFF2-40B4-BE49-F238E27FC236}">
                    <a16:creationId xmlns:a16="http://schemas.microsoft.com/office/drawing/2014/main" id="{496E77C1-8D21-09AA-135D-4B0D5431209A}"/>
                  </a:ext>
                </a:extLst>
              </p14:cNvPr>
              <p14:cNvContentPartPr/>
              <p14:nvPr/>
            </p14:nvContentPartPr>
            <p14:xfrm>
              <a:off x="1338810" y="4166770"/>
              <a:ext cx="7535160" cy="75960"/>
            </p14:xfrm>
          </p:contentPart>
        </mc:Choice>
        <mc:Fallback xmlns="">
          <p:pic>
            <p:nvPicPr>
              <p:cNvPr id="4" name="Mürekkep 3">
                <a:extLst>
                  <a:ext uri="{FF2B5EF4-FFF2-40B4-BE49-F238E27FC236}">
                    <a16:creationId xmlns:a16="http://schemas.microsoft.com/office/drawing/2014/main" id="{496E77C1-8D21-09AA-135D-4B0D5431209A}"/>
                  </a:ext>
                </a:extLst>
              </p:cNvPr>
              <p:cNvPicPr/>
              <p:nvPr/>
            </p:nvPicPr>
            <p:blipFill>
              <a:blip r:embed="rId8"/>
              <a:stretch>
                <a:fillRect/>
              </a:stretch>
            </p:blipFill>
            <p:spPr>
              <a:xfrm>
                <a:off x="1284810" y="4058770"/>
                <a:ext cx="764280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Mürekkep 8">
                <a:extLst>
                  <a:ext uri="{FF2B5EF4-FFF2-40B4-BE49-F238E27FC236}">
                    <a16:creationId xmlns:a16="http://schemas.microsoft.com/office/drawing/2014/main" id="{60EB4F25-AC6E-0916-0743-FBA67BAF861C}"/>
                  </a:ext>
                </a:extLst>
              </p14:cNvPr>
              <p14:cNvContentPartPr/>
              <p14:nvPr/>
            </p14:nvContentPartPr>
            <p14:xfrm>
              <a:off x="1319370" y="4496170"/>
              <a:ext cx="7815960" cy="720"/>
            </p14:xfrm>
          </p:contentPart>
        </mc:Choice>
        <mc:Fallback xmlns="">
          <p:pic>
            <p:nvPicPr>
              <p:cNvPr id="9" name="Mürekkep 8">
                <a:extLst>
                  <a:ext uri="{FF2B5EF4-FFF2-40B4-BE49-F238E27FC236}">
                    <a16:creationId xmlns:a16="http://schemas.microsoft.com/office/drawing/2014/main" id="{60EB4F25-AC6E-0916-0743-FBA67BAF861C}"/>
                  </a:ext>
                </a:extLst>
              </p:cNvPr>
              <p:cNvPicPr/>
              <p:nvPr/>
            </p:nvPicPr>
            <p:blipFill>
              <a:blip r:embed="rId10"/>
              <a:stretch>
                <a:fillRect/>
              </a:stretch>
            </p:blipFill>
            <p:spPr>
              <a:xfrm>
                <a:off x="1265730" y="4280170"/>
                <a:ext cx="792360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Mürekkep 9">
                <a:extLst>
                  <a:ext uri="{FF2B5EF4-FFF2-40B4-BE49-F238E27FC236}">
                    <a16:creationId xmlns:a16="http://schemas.microsoft.com/office/drawing/2014/main" id="{CE7F23D6-7543-8391-8291-DDD2653230B6}"/>
                  </a:ext>
                </a:extLst>
              </p14:cNvPr>
              <p14:cNvContentPartPr/>
              <p14:nvPr/>
            </p14:nvContentPartPr>
            <p14:xfrm>
              <a:off x="1319370" y="4873450"/>
              <a:ext cx="2660040" cy="48600"/>
            </p14:xfrm>
          </p:contentPart>
        </mc:Choice>
        <mc:Fallback xmlns="">
          <p:pic>
            <p:nvPicPr>
              <p:cNvPr id="10" name="Mürekkep 9">
                <a:extLst>
                  <a:ext uri="{FF2B5EF4-FFF2-40B4-BE49-F238E27FC236}">
                    <a16:creationId xmlns:a16="http://schemas.microsoft.com/office/drawing/2014/main" id="{CE7F23D6-7543-8391-8291-DDD2653230B6}"/>
                  </a:ext>
                </a:extLst>
              </p:cNvPr>
              <p:cNvPicPr/>
              <p:nvPr/>
            </p:nvPicPr>
            <p:blipFill>
              <a:blip r:embed="rId12"/>
              <a:stretch>
                <a:fillRect/>
              </a:stretch>
            </p:blipFill>
            <p:spPr>
              <a:xfrm>
                <a:off x="1265730" y="4765810"/>
                <a:ext cx="27676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Mürekkep 10">
                <a:extLst>
                  <a:ext uri="{FF2B5EF4-FFF2-40B4-BE49-F238E27FC236}">
                    <a16:creationId xmlns:a16="http://schemas.microsoft.com/office/drawing/2014/main" id="{E74326AE-9AE2-E596-FD8D-18D1763AD989}"/>
                  </a:ext>
                </a:extLst>
              </p14:cNvPr>
              <p14:cNvContentPartPr/>
              <p14:nvPr/>
            </p14:nvContentPartPr>
            <p14:xfrm>
              <a:off x="1489290" y="5090530"/>
              <a:ext cx="2006640" cy="84240"/>
            </p14:xfrm>
          </p:contentPart>
        </mc:Choice>
        <mc:Fallback xmlns="">
          <p:pic>
            <p:nvPicPr>
              <p:cNvPr id="11" name="Mürekkep 10">
                <a:extLst>
                  <a:ext uri="{FF2B5EF4-FFF2-40B4-BE49-F238E27FC236}">
                    <a16:creationId xmlns:a16="http://schemas.microsoft.com/office/drawing/2014/main" id="{E74326AE-9AE2-E596-FD8D-18D1763AD989}"/>
                  </a:ext>
                </a:extLst>
              </p:cNvPr>
              <p:cNvPicPr/>
              <p:nvPr/>
            </p:nvPicPr>
            <p:blipFill>
              <a:blip r:embed="rId14"/>
              <a:stretch>
                <a:fillRect/>
              </a:stretch>
            </p:blipFill>
            <p:spPr>
              <a:xfrm>
                <a:off x="1435290" y="4982530"/>
                <a:ext cx="2114280" cy="29988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15</a:t>
            </a:fld>
            <a:endParaRPr lang="en-US"/>
          </a:p>
        </p:txBody>
      </p:sp>
      <p:sp>
        <p:nvSpPr>
          <p:cNvPr id="6" name="Unvan 1"/>
          <p:cNvSpPr>
            <a:spLocks noGrp="1"/>
          </p:cNvSpPr>
          <p:nvPr>
            <p:ph type="title"/>
          </p:nvPr>
        </p:nvSpPr>
        <p:spPr/>
        <p:txBody>
          <a:bodyPr/>
          <a:lstStyle/>
          <a:p>
            <a:r>
              <a:rPr lang="tr-TR" altLang="tr-TR" dirty="0"/>
              <a:t>Proje </a:t>
            </a:r>
            <a:r>
              <a:rPr lang="tr-TR" altLang="tr-TR" sz="3600" dirty="0"/>
              <a:t>Maliyetleri</a:t>
            </a:r>
            <a:endParaRPr lang="tr-TR" sz="3600" dirty="0"/>
          </a:p>
        </p:txBody>
      </p:sp>
      <p:sp>
        <p:nvSpPr>
          <p:cNvPr id="7" name="İçerik Yer Tutucusu 2"/>
          <p:cNvSpPr>
            <a:spLocks noGrp="1"/>
          </p:cNvSpPr>
          <p:nvPr>
            <p:ph idx="1"/>
          </p:nvPr>
        </p:nvSpPr>
        <p:spPr/>
        <p:txBody>
          <a:bodyPr>
            <a:normAutofit/>
          </a:bodyPr>
          <a:lstStyle/>
          <a:p>
            <a:pPr>
              <a:tabLst>
                <a:tab pos="361950" algn="l"/>
              </a:tabLst>
            </a:pPr>
            <a:r>
              <a:rPr lang="tr-TR" altLang="tr-TR" sz="2000" dirty="0">
                <a:solidFill>
                  <a:schemeClr val="accent2"/>
                </a:solidFill>
              </a:rPr>
              <a:t>Maliyet kestirimi;</a:t>
            </a:r>
            <a:r>
              <a:rPr lang="tr-TR" altLang="tr-TR" sz="2000" dirty="0"/>
              <a:t> bir bilgi sistemi ya da yazılım için gerekebilecek iş gücü ve zaman maliyetlerinin üretimden önce belirlenebilmesi için yapılan işlemlerdir.</a:t>
            </a:r>
          </a:p>
          <a:p>
            <a:pPr>
              <a:buNone/>
              <a:tabLst>
                <a:tab pos="361950" algn="l"/>
              </a:tabLst>
            </a:pPr>
            <a:r>
              <a:rPr lang="tr-TR" altLang="tr-TR" sz="2000" dirty="0"/>
              <a:t>	</a:t>
            </a:r>
          </a:p>
          <a:p>
            <a:pPr>
              <a:tabLst>
                <a:tab pos="361950" algn="l"/>
              </a:tabLst>
            </a:pPr>
            <a:r>
              <a:rPr lang="tr-TR" altLang="tr-TR" sz="2000" dirty="0">
                <a:solidFill>
                  <a:schemeClr val="accent2"/>
                </a:solidFill>
              </a:rPr>
              <a:t>	Kullanılan Unsurlar</a:t>
            </a:r>
          </a:p>
          <a:p>
            <a:pPr lvl="1">
              <a:tabLst>
                <a:tab pos="361950" algn="l"/>
              </a:tabLst>
            </a:pPr>
            <a:r>
              <a:rPr lang="tr-TR" altLang="tr-TR" sz="2000" dirty="0"/>
              <a:t>Geçmiş projelere ilişkin bilgiler</a:t>
            </a:r>
          </a:p>
          <a:p>
            <a:pPr lvl="1">
              <a:tabLst>
                <a:tab pos="361950" algn="l"/>
              </a:tabLst>
            </a:pPr>
            <a:r>
              <a:rPr lang="tr-TR" altLang="tr-TR" sz="2000" dirty="0"/>
              <a:t>Proje ekibinin deneyimleri</a:t>
            </a:r>
          </a:p>
          <a:p>
            <a:pPr lvl="1">
              <a:tabLst>
                <a:tab pos="361950" algn="l"/>
              </a:tabLst>
            </a:pPr>
            <a:r>
              <a:rPr lang="tr-TR" altLang="tr-TR" sz="2000" dirty="0"/>
              <a:t>İzlenen geliştirme modeli</a:t>
            </a:r>
          </a:p>
          <a:p>
            <a:pPr>
              <a:buNone/>
              <a:tabLst>
                <a:tab pos="361950" algn="l"/>
              </a:tabLst>
            </a:pPr>
            <a:r>
              <a:rPr lang="tr-TR" altLang="tr-TR" sz="2000" dirty="0"/>
              <a:t>	birden çok kez uygulanabilir</a:t>
            </a:r>
          </a:p>
          <a:p>
            <a:endParaRPr lang="tr-TR" sz="2000" dirty="0"/>
          </a:p>
        </p:txBody>
      </p:sp>
      <mc:AlternateContent xmlns:mc="http://schemas.openxmlformats.org/markup-compatibility/2006">
        <mc:Choice xmlns:p14="http://schemas.microsoft.com/office/powerpoint/2010/main" Requires="p14">
          <p:contentPart p14:bwMode="auto" r:id="rId3">
            <p14:nvContentPartPr>
              <p14:cNvPr id="2" name="Mürekkep 1">
                <a:extLst>
                  <a:ext uri="{FF2B5EF4-FFF2-40B4-BE49-F238E27FC236}">
                    <a16:creationId xmlns:a16="http://schemas.microsoft.com/office/drawing/2014/main" id="{F12293F7-891D-6397-0754-99CE3A305FF9}"/>
                  </a:ext>
                </a:extLst>
              </p14:cNvPr>
              <p14:cNvContentPartPr/>
              <p14:nvPr/>
            </p14:nvContentPartPr>
            <p14:xfrm>
              <a:off x="2130450" y="3421878"/>
              <a:ext cx="3199680" cy="75960"/>
            </p14:xfrm>
          </p:contentPart>
        </mc:Choice>
        <mc:Fallback>
          <p:pic>
            <p:nvPicPr>
              <p:cNvPr id="2" name="Mürekkep 1">
                <a:extLst>
                  <a:ext uri="{FF2B5EF4-FFF2-40B4-BE49-F238E27FC236}">
                    <a16:creationId xmlns:a16="http://schemas.microsoft.com/office/drawing/2014/main" id="{F12293F7-891D-6397-0754-99CE3A305FF9}"/>
                  </a:ext>
                </a:extLst>
              </p:cNvPr>
              <p:cNvPicPr/>
              <p:nvPr/>
            </p:nvPicPr>
            <p:blipFill>
              <a:blip r:embed="rId4"/>
              <a:stretch>
                <a:fillRect/>
              </a:stretch>
            </p:blipFill>
            <p:spPr>
              <a:xfrm>
                <a:off x="2076810" y="3314238"/>
                <a:ext cx="33073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Mürekkep 2">
                <a:extLst>
                  <a:ext uri="{FF2B5EF4-FFF2-40B4-BE49-F238E27FC236}">
                    <a16:creationId xmlns:a16="http://schemas.microsoft.com/office/drawing/2014/main" id="{028279E1-A4B0-F447-B467-CF46788B9FD1}"/>
                  </a:ext>
                </a:extLst>
              </p14:cNvPr>
              <p14:cNvContentPartPr/>
              <p14:nvPr/>
            </p14:nvContentPartPr>
            <p14:xfrm>
              <a:off x="2205690" y="3770358"/>
              <a:ext cx="2695680" cy="57960"/>
            </p14:xfrm>
          </p:contentPart>
        </mc:Choice>
        <mc:Fallback>
          <p:pic>
            <p:nvPicPr>
              <p:cNvPr id="3" name="Mürekkep 2">
                <a:extLst>
                  <a:ext uri="{FF2B5EF4-FFF2-40B4-BE49-F238E27FC236}">
                    <a16:creationId xmlns:a16="http://schemas.microsoft.com/office/drawing/2014/main" id="{028279E1-A4B0-F447-B467-CF46788B9FD1}"/>
                  </a:ext>
                </a:extLst>
              </p:cNvPr>
              <p:cNvPicPr/>
              <p:nvPr/>
            </p:nvPicPr>
            <p:blipFill>
              <a:blip r:embed="rId6"/>
              <a:stretch>
                <a:fillRect/>
              </a:stretch>
            </p:blipFill>
            <p:spPr>
              <a:xfrm>
                <a:off x="2152050" y="3662358"/>
                <a:ext cx="280332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Mürekkep 7">
                <a:extLst>
                  <a:ext uri="{FF2B5EF4-FFF2-40B4-BE49-F238E27FC236}">
                    <a16:creationId xmlns:a16="http://schemas.microsoft.com/office/drawing/2014/main" id="{BE759A54-9236-120B-63D8-92579C34E31D}"/>
                  </a:ext>
                </a:extLst>
              </p14:cNvPr>
              <p14:cNvContentPartPr/>
              <p14:nvPr/>
            </p14:nvContentPartPr>
            <p14:xfrm>
              <a:off x="2167890" y="4166358"/>
              <a:ext cx="2702160" cy="83520"/>
            </p14:xfrm>
          </p:contentPart>
        </mc:Choice>
        <mc:Fallback>
          <p:pic>
            <p:nvPicPr>
              <p:cNvPr id="8" name="Mürekkep 7">
                <a:extLst>
                  <a:ext uri="{FF2B5EF4-FFF2-40B4-BE49-F238E27FC236}">
                    <a16:creationId xmlns:a16="http://schemas.microsoft.com/office/drawing/2014/main" id="{BE759A54-9236-120B-63D8-92579C34E31D}"/>
                  </a:ext>
                </a:extLst>
              </p:cNvPr>
              <p:cNvPicPr/>
              <p:nvPr/>
            </p:nvPicPr>
            <p:blipFill>
              <a:blip r:embed="rId8"/>
              <a:stretch>
                <a:fillRect/>
              </a:stretch>
            </p:blipFill>
            <p:spPr>
              <a:xfrm>
                <a:off x="2114250" y="4058718"/>
                <a:ext cx="2809800" cy="299160"/>
              </a:xfrm>
              <a:prstGeom prst="rect">
                <a:avLst/>
              </a:prstGeom>
            </p:spPr>
          </p:pic>
        </mc:Fallback>
      </mc:AlternateContent>
    </p:spTree>
  </p:cSld>
  <p:clrMapOvr>
    <a:masterClrMapping/>
  </p:clrMapOvr>
  <p:transition spd="slow">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a:t>Öngörülebilen Değerler</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1107996"/>
          </a:xfrm>
          <a:prstGeom prst="rect">
            <a:avLst/>
          </a:prstGeom>
        </p:spPr>
        <p:txBody>
          <a:bodyPr wrap="square">
            <a:spAutoFit/>
          </a:bodyPr>
          <a:lstStyle/>
          <a:p>
            <a:pPr algn="just"/>
            <a:r>
              <a:rPr lang="tr-TR" sz="2200" dirty="0">
                <a:latin typeface="+mn-lt"/>
              </a:rPr>
              <a:t>Bir projenin tümü ya da belirli bir kısmı bitirildikten sonra projeye ilişkin bir takım bilgiler daha sonraki projelerde maliyet kestirimi açısından oldukça önem taşır.</a:t>
            </a:r>
          </a:p>
        </p:txBody>
      </p:sp>
      <p:pic>
        <p:nvPicPr>
          <p:cNvPr id="2" name="Picture 2"/>
          <p:cNvPicPr>
            <a:picLocks noChangeAspect="1" noChangeArrowheads="1"/>
          </p:cNvPicPr>
          <p:nvPr/>
        </p:nvPicPr>
        <p:blipFill>
          <a:blip r:embed="rId3" cstate="print"/>
          <a:srcRect/>
          <a:stretch>
            <a:fillRect/>
          </a:stretch>
        </p:blipFill>
        <p:spPr bwMode="auto">
          <a:xfrm>
            <a:off x="1295400" y="2286000"/>
            <a:ext cx="7481564" cy="35814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720190A8-46DF-C526-CEE4-123212634100}"/>
                  </a:ext>
                </a:extLst>
              </p14:cNvPr>
              <p14:cNvContentPartPr/>
              <p14:nvPr/>
            </p14:nvContentPartPr>
            <p14:xfrm>
              <a:off x="5608770" y="3082090"/>
              <a:ext cx="1470240" cy="11160"/>
            </p14:xfrm>
          </p:contentPart>
        </mc:Choice>
        <mc:Fallback>
          <p:pic>
            <p:nvPicPr>
              <p:cNvPr id="5" name="Mürekkep 4">
                <a:extLst>
                  <a:ext uri="{FF2B5EF4-FFF2-40B4-BE49-F238E27FC236}">
                    <a16:creationId xmlns:a16="http://schemas.microsoft.com/office/drawing/2014/main" id="{720190A8-46DF-C526-CEE4-123212634100}"/>
                  </a:ext>
                </a:extLst>
              </p:cNvPr>
              <p:cNvPicPr/>
              <p:nvPr/>
            </p:nvPicPr>
            <p:blipFill>
              <a:blip r:embed="rId5"/>
              <a:stretch>
                <a:fillRect/>
              </a:stretch>
            </p:blipFill>
            <p:spPr>
              <a:xfrm>
                <a:off x="5554770" y="2974450"/>
                <a:ext cx="1577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Mürekkep 8">
                <a:extLst>
                  <a:ext uri="{FF2B5EF4-FFF2-40B4-BE49-F238E27FC236}">
                    <a16:creationId xmlns:a16="http://schemas.microsoft.com/office/drawing/2014/main" id="{05664972-2CAC-EDB8-A309-AA5337E909F8}"/>
                  </a:ext>
                </a:extLst>
              </p14:cNvPr>
              <p14:cNvContentPartPr/>
              <p14:nvPr/>
            </p14:nvContentPartPr>
            <p14:xfrm>
              <a:off x="5674650" y="3318250"/>
              <a:ext cx="1548360" cy="19440"/>
            </p14:xfrm>
          </p:contentPart>
        </mc:Choice>
        <mc:Fallback>
          <p:pic>
            <p:nvPicPr>
              <p:cNvPr id="9" name="Mürekkep 8">
                <a:extLst>
                  <a:ext uri="{FF2B5EF4-FFF2-40B4-BE49-F238E27FC236}">
                    <a16:creationId xmlns:a16="http://schemas.microsoft.com/office/drawing/2014/main" id="{05664972-2CAC-EDB8-A309-AA5337E909F8}"/>
                  </a:ext>
                </a:extLst>
              </p:cNvPr>
              <p:cNvPicPr/>
              <p:nvPr/>
            </p:nvPicPr>
            <p:blipFill>
              <a:blip r:embed="rId7"/>
              <a:stretch>
                <a:fillRect/>
              </a:stretch>
            </p:blipFill>
            <p:spPr>
              <a:xfrm>
                <a:off x="5621010" y="3210610"/>
                <a:ext cx="1656000" cy="23508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a:t>Maliyet Kestirim Yöntemleri</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066800"/>
            <a:ext cx="7772400" cy="430887"/>
          </a:xfrm>
          <a:prstGeom prst="rect">
            <a:avLst/>
          </a:prstGeom>
        </p:spPr>
        <p:txBody>
          <a:bodyPr wrap="square">
            <a:spAutoFit/>
          </a:bodyPr>
          <a:lstStyle/>
          <a:p>
            <a:pPr algn="just"/>
            <a:r>
              <a:rPr lang="tr-TR" sz="2200" dirty="0">
                <a:latin typeface="+mn-lt"/>
              </a:rPr>
              <a:t>Maliyet kestirim yöntemleri 5 grupta sınıflandırılabilir.</a:t>
            </a:r>
          </a:p>
        </p:txBody>
      </p:sp>
      <p:sp>
        <p:nvSpPr>
          <p:cNvPr id="9" name="8 Dikdörtgen"/>
          <p:cNvSpPr/>
          <p:nvPr/>
        </p:nvSpPr>
        <p:spPr>
          <a:xfrm>
            <a:off x="1219200" y="1600200"/>
            <a:ext cx="7620000" cy="4493538"/>
          </a:xfrm>
          <a:prstGeom prst="rect">
            <a:avLst/>
          </a:prstGeom>
        </p:spPr>
        <p:txBody>
          <a:bodyPr wrap="square">
            <a:spAutoFit/>
          </a:bodyPr>
          <a:lstStyle/>
          <a:p>
            <a:pPr marL="342900" indent="-342900">
              <a:buFont typeface="+mj-lt"/>
              <a:buAutoNum type="arabicPeriod"/>
            </a:pPr>
            <a:r>
              <a:rPr lang="tr-TR" sz="2200" b="1" dirty="0">
                <a:latin typeface="+mn-lt"/>
              </a:rPr>
              <a:t>Projenin boyut türüne göre </a:t>
            </a:r>
          </a:p>
          <a:p>
            <a:pPr marL="811213" lvl="1" indent="-339725">
              <a:buFont typeface="Arial" pitchFamily="34" charset="0"/>
              <a:buChar char="•"/>
            </a:pPr>
            <a:r>
              <a:rPr lang="tr-TR" sz="2200" dirty="0">
                <a:latin typeface="+mn-lt"/>
              </a:rPr>
              <a:t>Proje büyüklüğünü kestiren yöntemler </a:t>
            </a:r>
          </a:p>
          <a:p>
            <a:pPr marL="811213" lvl="1" indent="-339725">
              <a:buFont typeface="Arial" pitchFamily="34" charset="0"/>
              <a:buChar char="•"/>
            </a:pPr>
            <a:r>
              <a:rPr lang="tr-TR" sz="2200" dirty="0">
                <a:latin typeface="+mn-lt"/>
              </a:rPr>
              <a:t>Proje zaman ve işgücünü kestiren yöntemler </a:t>
            </a:r>
          </a:p>
          <a:p>
            <a:pPr marL="811213" lvl="1" indent="-339725"/>
            <a:endParaRPr lang="tr-TR" sz="2200" dirty="0">
              <a:latin typeface="+mn-lt"/>
            </a:endParaRPr>
          </a:p>
          <a:p>
            <a:pPr marL="342900" indent="-342900">
              <a:buFont typeface="+mj-lt"/>
              <a:buAutoNum type="arabicPeriod"/>
            </a:pPr>
            <a:r>
              <a:rPr lang="tr-TR" sz="2200" b="1" dirty="0">
                <a:latin typeface="+mn-lt"/>
              </a:rPr>
              <a:t>Projelerin büyüklüğüne göre </a:t>
            </a:r>
          </a:p>
          <a:p>
            <a:pPr marL="800100" lvl="1" indent="-342900">
              <a:buFont typeface="Arial" pitchFamily="34" charset="0"/>
              <a:buChar char="•"/>
            </a:pPr>
            <a:r>
              <a:rPr lang="tr-TR" sz="2200" dirty="0">
                <a:latin typeface="+mn-lt"/>
              </a:rPr>
              <a:t>Makro yöntemler (büyük boyutlu projeler 30 kişi-yıl) </a:t>
            </a:r>
          </a:p>
          <a:p>
            <a:pPr marL="800100" lvl="1" indent="-342900">
              <a:buFont typeface="Arial" pitchFamily="34" charset="0"/>
              <a:buChar char="•"/>
            </a:pPr>
            <a:r>
              <a:rPr lang="tr-TR" sz="2200" dirty="0">
                <a:latin typeface="+mn-lt"/>
              </a:rPr>
              <a:t>Mikro Yöntemler (orta ve küçük boyutlu projeler) </a:t>
            </a:r>
          </a:p>
          <a:p>
            <a:pPr marL="800100" lvl="1" indent="-342900"/>
            <a:endParaRPr lang="tr-TR" sz="2200" dirty="0">
              <a:latin typeface="+mn-lt"/>
            </a:endParaRPr>
          </a:p>
          <a:p>
            <a:pPr marL="342900" indent="-342900">
              <a:buFont typeface="+mj-lt"/>
              <a:buAutoNum type="arabicPeriod"/>
            </a:pPr>
            <a:r>
              <a:rPr lang="tr-TR" sz="2200" b="1" dirty="0">
                <a:latin typeface="+mn-lt"/>
              </a:rPr>
              <a:t>Uygulanış biçimlerine göre </a:t>
            </a:r>
          </a:p>
          <a:p>
            <a:pPr marL="800100" lvl="1" indent="-342900">
              <a:buFont typeface="Arial" pitchFamily="34" charset="0"/>
              <a:buChar char="•"/>
            </a:pPr>
            <a:r>
              <a:rPr lang="tr-TR" sz="2200" dirty="0">
                <a:latin typeface="+mn-lt"/>
              </a:rPr>
              <a:t>Çok yalın düzeyde </a:t>
            </a:r>
          </a:p>
          <a:p>
            <a:pPr marL="800100" lvl="1" indent="-342900">
              <a:buFont typeface="Arial" pitchFamily="34" charset="0"/>
              <a:buChar char="•"/>
            </a:pPr>
            <a:r>
              <a:rPr lang="tr-TR" sz="2200" dirty="0">
                <a:latin typeface="+mn-lt"/>
              </a:rPr>
              <a:t>Orta ayrıntılı düzeyde </a:t>
            </a:r>
          </a:p>
          <a:p>
            <a:pPr marL="800100" lvl="1" indent="-342900">
              <a:buFont typeface="Arial" pitchFamily="34" charset="0"/>
              <a:buChar char="•"/>
            </a:pPr>
            <a:r>
              <a:rPr lang="tr-TR" sz="2200" dirty="0">
                <a:latin typeface="+mn-lt"/>
              </a:rPr>
              <a:t>Çok ayrıntılı düzeyde </a:t>
            </a:r>
          </a:p>
          <a:p>
            <a:pPr marL="800100" lvl="1" indent="-342900"/>
            <a:endParaRPr lang="tr-TR" sz="22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0DA6D220-6DE4-789E-E550-4E677E5C9B3B}"/>
                  </a:ext>
                </a:extLst>
              </p14:cNvPr>
              <p14:cNvContentPartPr/>
              <p14:nvPr/>
            </p14:nvContentPartPr>
            <p14:xfrm>
              <a:off x="1348170" y="1242490"/>
              <a:ext cx="6238080" cy="77400"/>
            </p14:xfrm>
          </p:contentPart>
        </mc:Choice>
        <mc:Fallback xmlns="">
          <p:pic>
            <p:nvPicPr>
              <p:cNvPr id="2" name="Mürekkep 1">
                <a:extLst>
                  <a:ext uri="{FF2B5EF4-FFF2-40B4-BE49-F238E27FC236}">
                    <a16:creationId xmlns:a16="http://schemas.microsoft.com/office/drawing/2014/main" id="{0DA6D220-6DE4-789E-E550-4E677E5C9B3B}"/>
                  </a:ext>
                </a:extLst>
              </p:cNvPr>
              <p:cNvPicPr/>
              <p:nvPr/>
            </p:nvPicPr>
            <p:blipFill>
              <a:blip r:embed="rId4"/>
              <a:stretch>
                <a:fillRect/>
              </a:stretch>
            </p:blipFill>
            <p:spPr>
              <a:xfrm>
                <a:off x="1294170" y="1134850"/>
                <a:ext cx="634572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D06B0F15-0817-FCCA-4DE9-35ACB01C658C}"/>
                  </a:ext>
                </a:extLst>
              </p14:cNvPr>
              <p14:cNvContentPartPr/>
              <p14:nvPr/>
            </p14:nvContentPartPr>
            <p14:xfrm>
              <a:off x="1734450" y="1743970"/>
              <a:ext cx="3881880" cy="37800"/>
            </p14:xfrm>
          </p:contentPart>
        </mc:Choice>
        <mc:Fallback xmlns="">
          <p:pic>
            <p:nvPicPr>
              <p:cNvPr id="3" name="Mürekkep 2">
                <a:extLst>
                  <a:ext uri="{FF2B5EF4-FFF2-40B4-BE49-F238E27FC236}">
                    <a16:creationId xmlns:a16="http://schemas.microsoft.com/office/drawing/2014/main" id="{D06B0F15-0817-FCCA-4DE9-35ACB01C658C}"/>
                  </a:ext>
                </a:extLst>
              </p:cNvPr>
              <p:cNvPicPr/>
              <p:nvPr/>
            </p:nvPicPr>
            <p:blipFill>
              <a:blip r:embed="rId6"/>
              <a:stretch>
                <a:fillRect/>
              </a:stretch>
            </p:blipFill>
            <p:spPr>
              <a:xfrm>
                <a:off x="1680810" y="1635970"/>
                <a:ext cx="398952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Mürekkep 3">
                <a:extLst>
                  <a:ext uri="{FF2B5EF4-FFF2-40B4-BE49-F238E27FC236}">
                    <a16:creationId xmlns:a16="http://schemas.microsoft.com/office/drawing/2014/main" id="{46D34B0A-1195-2C7A-A8BB-CF0810D4E3F7}"/>
                  </a:ext>
                </a:extLst>
              </p14:cNvPr>
              <p14:cNvContentPartPr/>
              <p14:nvPr/>
            </p14:nvContentPartPr>
            <p14:xfrm>
              <a:off x="1677930" y="3110530"/>
              <a:ext cx="3227760" cy="10440"/>
            </p14:xfrm>
          </p:contentPart>
        </mc:Choice>
        <mc:Fallback xmlns="">
          <p:pic>
            <p:nvPicPr>
              <p:cNvPr id="4" name="Mürekkep 3">
                <a:extLst>
                  <a:ext uri="{FF2B5EF4-FFF2-40B4-BE49-F238E27FC236}">
                    <a16:creationId xmlns:a16="http://schemas.microsoft.com/office/drawing/2014/main" id="{46D34B0A-1195-2C7A-A8BB-CF0810D4E3F7}"/>
                  </a:ext>
                </a:extLst>
              </p:cNvPr>
              <p:cNvPicPr/>
              <p:nvPr/>
            </p:nvPicPr>
            <p:blipFill>
              <a:blip r:embed="rId8"/>
              <a:stretch>
                <a:fillRect/>
              </a:stretch>
            </p:blipFill>
            <p:spPr>
              <a:xfrm>
                <a:off x="1624290" y="3002530"/>
                <a:ext cx="33354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Mürekkep 4">
                <a:extLst>
                  <a:ext uri="{FF2B5EF4-FFF2-40B4-BE49-F238E27FC236}">
                    <a16:creationId xmlns:a16="http://schemas.microsoft.com/office/drawing/2014/main" id="{E76A541E-83F4-B623-E0BB-63D40734EB9C}"/>
                  </a:ext>
                </a:extLst>
              </p14:cNvPr>
              <p14:cNvContentPartPr/>
              <p14:nvPr/>
            </p14:nvContentPartPr>
            <p14:xfrm>
              <a:off x="1649490" y="4411210"/>
              <a:ext cx="3178080" cy="104400"/>
            </p14:xfrm>
          </p:contentPart>
        </mc:Choice>
        <mc:Fallback xmlns="">
          <p:pic>
            <p:nvPicPr>
              <p:cNvPr id="5" name="Mürekkep 4">
                <a:extLst>
                  <a:ext uri="{FF2B5EF4-FFF2-40B4-BE49-F238E27FC236}">
                    <a16:creationId xmlns:a16="http://schemas.microsoft.com/office/drawing/2014/main" id="{E76A541E-83F4-B623-E0BB-63D40734EB9C}"/>
                  </a:ext>
                </a:extLst>
              </p:cNvPr>
              <p:cNvPicPr/>
              <p:nvPr/>
            </p:nvPicPr>
            <p:blipFill>
              <a:blip r:embed="rId10"/>
              <a:stretch>
                <a:fillRect/>
              </a:stretch>
            </p:blipFill>
            <p:spPr>
              <a:xfrm>
                <a:off x="1595850" y="4303570"/>
                <a:ext cx="3285720" cy="32004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heckerboard(across)">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heckerboard(across)">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checkerboard(across)">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checkerboard(across)">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checkerboard(across)">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checkerboard(across)">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checkerboard(across)">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52" dur="500"/>
                                        <p:tgtEl>
                                          <p:spTgt spid="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57"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a:t>Maliyet Kestirim Yöntemleri</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219200" y="1600200"/>
            <a:ext cx="7620000" cy="2800767"/>
          </a:xfrm>
          <a:prstGeom prst="rect">
            <a:avLst/>
          </a:prstGeom>
        </p:spPr>
        <p:txBody>
          <a:bodyPr wrap="square">
            <a:spAutoFit/>
          </a:bodyPr>
          <a:lstStyle/>
          <a:p>
            <a:pPr marL="457200" indent="-457200">
              <a:buFont typeface="+mj-lt"/>
              <a:buAutoNum type="arabicPeriod" startAt="4"/>
            </a:pPr>
            <a:r>
              <a:rPr lang="tr-TR" sz="2200" b="1" dirty="0">
                <a:latin typeface="+mn-lt"/>
              </a:rPr>
              <a:t>Değişik aşamalarda kullanılabilirlik </a:t>
            </a:r>
          </a:p>
          <a:p>
            <a:pPr marL="914400" lvl="1" indent="-457200">
              <a:buFont typeface="Arial" pitchFamily="34" charset="0"/>
              <a:buChar char="•"/>
            </a:pPr>
            <a:r>
              <a:rPr lang="tr-TR" sz="2200" dirty="0">
                <a:latin typeface="+mn-lt"/>
              </a:rPr>
              <a:t>Tasarım aşamasında kullanılabilen </a:t>
            </a:r>
          </a:p>
          <a:p>
            <a:pPr marL="914400" lvl="1" indent="-457200">
              <a:buFont typeface="Arial" pitchFamily="34" charset="0"/>
              <a:buChar char="•"/>
            </a:pPr>
            <a:r>
              <a:rPr lang="tr-TR" sz="2200" dirty="0">
                <a:latin typeface="+mn-lt"/>
              </a:rPr>
              <a:t>Gerçekleştirim aşamasında kullanılabilen yöntemler </a:t>
            </a:r>
          </a:p>
          <a:p>
            <a:endParaRPr lang="tr-TR" sz="2200" dirty="0">
              <a:latin typeface="+mn-lt"/>
            </a:endParaRPr>
          </a:p>
          <a:p>
            <a:pPr marL="457200" indent="-457200">
              <a:buFont typeface="+mj-lt"/>
              <a:buAutoNum type="arabicPeriod" startAt="5"/>
            </a:pPr>
            <a:r>
              <a:rPr lang="tr-TR" sz="2200" b="1" dirty="0">
                <a:latin typeface="+mn-lt"/>
              </a:rPr>
              <a:t>Yöntemlerin yapılarına göre </a:t>
            </a:r>
          </a:p>
          <a:p>
            <a:pPr marL="900113" lvl="1" indent="-442913">
              <a:buFont typeface="Arial" pitchFamily="34" charset="0"/>
              <a:buChar char="•"/>
            </a:pPr>
            <a:r>
              <a:rPr lang="tr-TR" sz="2200" dirty="0">
                <a:latin typeface="+mn-lt"/>
              </a:rPr>
              <a:t>Uzman deneyimine gereksinim duyan </a:t>
            </a:r>
          </a:p>
          <a:p>
            <a:pPr marL="900113" lvl="1" indent="-442913">
              <a:buFont typeface="Arial" pitchFamily="34" charset="0"/>
              <a:buChar char="•"/>
            </a:pPr>
            <a:r>
              <a:rPr lang="fi-FI" sz="2200" dirty="0">
                <a:latin typeface="+mn-lt"/>
              </a:rPr>
              <a:t>Önceki projelerdeki bilgileri kullanan yöntemler </a:t>
            </a:r>
          </a:p>
          <a:p>
            <a:pPr marL="800100" lvl="1" indent="-342900"/>
            <a:endParaRPr lang="tr-TR" sz="2200" dirty="0">
              <a:latin typeface="+mn-lt"/>
            </a:endParaRPr>
          </a:p>
        </p:txBody>
      </p:sp>
      <p:sp>
        <p:nvSpPr>
          <p:cNvPr id="10" name="9 Dikdörtgen"/>
          <p:cNvSpPr/>
          <p:nvPr/>
        </p:nvSpPr>
        <p:spPr>
          <a:xfrm>
            <a:off x="1524000" y="4343400"/>
            <a:ext cx="7239000" cy="1446550"/>
          </a:xfrm>
          <a:prstGeom prst="rect">
            <a:avLst/>
          </a:prstGeom>
        </p:spPr>
        <p:txBody>
          <a:bodyPr wrap="square">
            <a:spAutoFit/>
          </a:bodyPr>
          <a:lstStyle/>
          <a:p>
            <a:pPr marL="354013" indent="-354013">
              <a:buFont typeface="Wingdings" pitchFamily="2" charset="2"/>
              <a:buChar char="Ø"/>
            </a:pPr>
            <a:r>
              <a:rPr lang="tr-TR" sz="2200" dirty="0">
                <a:latin typeface="+mn-lt"/>
              </a:rPr>
              <a:t>Yazılım büyüklük kestiriminde kullanılan yöntemler; </a:t>
            </a:r>
          </a:p>
          <a:p>
            <a:pPr marL="900113" lvl="1" indent="-442913">
              <a:buFont typeface="Wingdings" pitchFamily="2" charset="2"/>
              <a:buChar char="v"/>
            </a:pPr>
            <a:r>
              <a:rPr lang="tr-TR" sz="2200" dirty="0">
                <a:latin typeface="+mn-lt"/>
              </a:rPr>
              <a:t>teknik büyüklük kestirim yöntemleri, </a:t>
            </a:r>
          </a:p>
          <a:p>
            <a:pPr marL="900113" lvl="1" indent="-442913">
              <a:buFont typeface="Wingdings" pitchFamily="2" charset="2"/>
              <a:buChar char="v"/>
            </a:pPr>
            <a:r>
              <a:rPr lang="tr-TR" sz="2200" dirty="0">
                <a:latin typeface="+mn-lt"/>
              </a:rPr>
              <a:t>işlevsel büyüklük kestirim yöntemleri </a:t>
            </a:r>
          </a:p>
          <a:p>
            <a:r>
              <a:rPr lang="tr-TR" sz="2200" dirty="0">
                <a:latin typeface="+mn-lt"/>
              </a:rPr>
              <a:t>olarak sınıflandırılmıştır. </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C9D3B9B2-C617-B0C0-B327-DF4679C605B5}"/>
                  </a:ext>
                </a:extLst>
              </p14:cNvPr>
              <p14:cNvContentPartPr/>
              <p14:nvPr/>
            </p14:nvContentPartPr>
            <p14:xfrm>
              <a:off x="1800330" y="1818490"/>
              <a:ext cx="4250520" cy="57960"/>
            </p14:xfrm>
          </p:contentPart>
        </mc:Choice>
        <mc:Fallback xmlns="">
          <p:pic>
            <p:nvPicPr>
              <p:cNvPr id="2" name="Mürekkep 1">
                <a:extLst>
                  <a:ext uri="{FF2B5EF4-FFF2-40B4-BE49-F238E27FC236}">
                    <a16:creationId xmlns:a16="http://schemas.microsoft.com/office/drawing/2014/main" id="{C9D3B9B2-C617-B0C0-B327-DF4679C605B5}"/>
                  </a:ext>
                </a:extLst>
              </p:cNvPr>
              <p:cNvPicPr/>
              <p:nvPr/>
            </p:nvPicPr>
            <p:blipFill>
              <a:blip r:embed="rId4"/>
              <a:stretch>
                <a:fillRect/>
              </a:stretch>
            </p:blipFill>
            <p:spPr>
              <a:xfrm>
                <a:off x="1746690" y="1710490"/>
                <a:ext cx="435816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E9CBDB89-4B5F-2EF2-A13A-04C30D3B7A6A}"/>
                  </a:ext>
                </a:extLst>
              </p14:cNvPr>
              <p14:cNvContentPartPr/>
              <p14:nvPr/>
            </p14:nvContentPartPr>
            <p14:xfrm>
              <a:off x="1733730" y="3100810"/>
              <a:ext cx="3641400" cy="47880"/>
            </p14:xfrm>
          </p:contentPart>
        </mc:Choice>
        <mc:Fallback xmlns="">
          <p:pic>
            <p:nvPicPr>
              <p:cNvPr id="3" name="Mürekkep 2">
                <a:extLst>
                  <a:ext uri="{FF2B5EF4-FFF2-40B4-BE49-F238E27FC236}">
                    <a16:creationId xmlns:a16="http://schemas.microsoft.com/office/drawing/2014/main" id="{E9CBDB89-4B5F-2EF2-A13A-04C30D3B7A6A}"/>
                  </a:ext>
                </a:extLst>
              </p:cNvPr>
              <p:cNvPicPr/>
              <p:nvPr/>
            </p:nvPicPr>
            <p:blipFill>
              <a:blip r:embed="rId6"/>
              <a:stretch>
                <a:fillRect/>
              </a:stretch>
            </p:blipFill>
            <p:spPr>
              <a:xfrm>
                <a:off x="1680090" y="2993170"/>
                <a:ext cx="3749040" cy="26352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checkerboard(across)">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checkerboard(across)">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checkerboard(across)">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checkerboard(across)">
                                      <p:cBhvr>
                                        <p:cTn id="32" dur="500"/>
                                        <p:tgtEl>
                                          <p:spTgt spid="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checkerboard(across)">
                                      <p:cBhvr>
                                        <p:cTn id="5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lstStyle/>
          <a:p>
            <a:r>
              <a:rPr lang="tr-TR" dirty="0"/>
              <a:t>İşlev Noktaları Yöntemi</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19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308324"/>
          </a:xfrm>
          <a:prstGeom prst="rect">
            <a:avLst/>
          </a:prstGeom>
        </p:spPr>
        <p:txBody>
          <a:bodyPr wrap="square">
            <a:spAutoFit/>
          </a:bodyPr>
          <a:lstStyle/>
          <a:p>
            <a:pPr algn="just"/>
            <a:r>
              <a:rPr lang="tr-TR" sz="2400" dirty="0">
                <a:latin typeface="+mn-lt"/>
              </a:rPr>
              <a:t>İşlev noktaları, geliştirmenin erken aşamalarında (çözümleme aşamasında) saptanan bir değerdir. Bu değer, sistemin oluşturulduğu uygulama geliştirme ortamından bağımsız olarak elde edilmektedir. İşlev noktalarının hesaplamasında problem tanımı girdi olarak alınarak üç temel adım izlenir:</a:t>
            </a:r>
          </a:p>
        </p:txBody>
      </p:sp>
      <p:sp>
        <p:nvSpPr>
          <p:cNvPr id="9" name="8 Dikdörtgen"/>
          <p:cNvSpPr/>
          <p:nvPr/>
        </p:nvSpPr>
        <p:spPr>
          <a:xfrm>
            <a:off x="1295400" y="3505200"/>
            <a:ext cx="7239000" cy="1200329"/>
          </a:xfrm>
          <a:prstGeom prst="rect">
            <a:avLst/>
          </a:prstGeom>
        </p:spPr>
        <p:txBody>
          <a:bodyPr wrap="square">
            <a:spAutoFit/>
          </a:bodyPr>
          <a:lstStyle/>
          <a:p>
            <a:r>
              <a:rPr lang="tr-TR" sz="2400" dirty="0">
                <a:latin typeface="+mn-lt"/>
              </a:rPr>
              <a:t>1. Problemin bilgi ortamının incelenmesi</a:t>
            </a:r>
            <a:br>
              <a:rPr lang="tr-TR" sz="2400" dirty="0">
                <a:latin typeface="+mn-lt"/>
              </a:rPr>
            </a:br>
            <a:r>
              <a:rPr lang="tr-TR" sz="2400" dirty="0">
                <a:latin typeface="+mn-lt"/>
              </a:rPr>
              <a:t>2. Problemin teknik karmaşıklığının incelenmesi</a:t>
            </a:r>
            <a:br>
              <a:rPr lang="tr-TR" sz="2400" dirty="0">
                <a:latin typeface="+mn-lt"/>
              </a:rPr>
            </a:br>
            <a:r>
              <a:rPr lang="tr-TR" sz="2400" dirty="0">
                <a:latin typeface="+mn-lt"/>
              </a:rPr>
              <a:t>3. İşlev noktası hesaplanması</a:t>
            </a:r>
          </a:p>
        </p:txBody>
      </p:sp>
      <p:sp>
        <p:nvSpPr>
          <p:cNvPr id="10" name="9 Dikdörtgen"/>
          <p:cNvSpPr/>
          <p:nvPr/>
        </p:nvSpPr>
        <p:spPr>
          <a:xfrm>
            <a:off x="1295400" y="4800600"/>
            <a:ext cx="7543800" cy="1200329"/>
          </a:xfrm>
          <a:prstGeom prst="rect">
            <a:avLst/>
          </a:prstGeom>
        </p:spPr>
        <p:txBody>
          <a:bodyPr wrap="square">
            <a:spAutoFit/>
          </a:bodyPr>
          <a:lstStyle/>
          <a:p>
            <a:pPr algn="just"/>
            <a:r>
              <a:rPr lang="tr-TR" sz="2400" dirty="0">
                <a:latin typeface="+mn-lt"/>
              </a:rPr>
              <a:t>Özellikle, çözümleme çalışması, yapısal yöntemlerle yapıldığında, işlev noktaları yarı otomatik bir biçimde kolayca elde edilebilir.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heckerboard(across)">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2</a:t>
            </a:fld>
            <a:endParaRPr lang="en-US"/>
          </a:p>
        </p:txBody>
      </p:sp>
      <p:sp>
        <p:nvSpPr>
          <p:cNvPr id="6" name="İçerik Yer Tutucusu 2"/>
          <p:cNvSpPr>
            <a:spLocks noGrp="1"/>
          </p:cNvSpPr>
          <p:nvPr>
            <p:ph idx="1"/>
          </p:nvPr>
        </p:nvSpPr>
        <p:spPr/>
        <p:txBody>
          <a:bodyPr>
            <a:normAutofit/>
          </a:bodyPr>
          <a:lstStyle/>
          <a:p>
            <a:r>
              <a:rPr lang="tr-TR" dirty="0"/>
              <a:t>Proje kaynakları</a:t>
            </a:r>
          </a:p>
          <a:p>
            <a:pPr marL="0" indent="0">
              <a:buNone/>
            </a:pPr>
            <a:r>
              <a:rPr lang="tr-TR" dirty="0"/>
              <a:t>   	İnsan, donanım ve yazılım kaynakları</a:t>
            </a:r>
          </a:p>
          <a:p>
            <a:pPr marL="0" indent="0">
              <a:buNone/>
            </a:pPr>
            <a:endParaRPr lang="tr-TR" dirty="0"/>
          </a:p>
        </p:txBody>
      </p:sp>
      <p:sp>
        <p:nvSpPr>
          <p:cNvPr id="7" name="Unvan 1"/>
          <p:cNvSpPr>
            <a:spLocks noGrp="1"/>
          </p:cNvSpPr>
          <p:nvPr>
            <p:ph type="title"/>
          </p:nvPr>
        </p:nvSpPr>
        <p:spPr/>
        <p:txBody>
          <a:bodyPr/>
          <a:lstStyle/>
          <a:p>
            <a:r>
              <a:rPr lang="tr-TR" dirty="0"/>
              <a:t>HEDEFLER</a:t>
            </a:r>
          </a:p>
        </p:txBody>
      </p:sp>
    </p:spTree>
  </p:cSld>
  <p:clrMapOvr>
    <a:masterClrMapping/>
  </p:clrMapOvr>
  <p:transition spd="slow">
    <p:pull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a:t>Teknik Büyüklük Kestirim Yöntemleri</a:t>
            </a:r>
            <a:endParaRPr lang="en-US" sz="35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4339650"/>
          </a:xfrm>
          <a:prstGeom prst="rect">
            <a:avLst/>
          </a:prstGeom>
        </p:spPr>
        <p:txBody>
          <a:bodyPr wrap="square">
            <a:spAutoFit/>
          </a:bodyPr>
          <a:lstStyle/>
          <a:p>
            <a:pPr algn="just">
              <a:lnSpc>
                <a:spcPct val="150000"/>
              </a:lnSpc>
            </a:pPr>
            <a:r>
              <a:rPr lang="tr-TR" sz="2400" b="1" dirty="0">
                <a:latin typeface="+mn-lt"/>
              </a:rPr>
              <a:t>Satır Sayısı (</a:t>
            </a:r>
            <a:r>
              <a:rPr lang="tr-TR" sz="2400" b="1" dirty="0" err="1">
                <a:latin typeface="+mn-lt"/>
              </a:rPr>
              <a:t>Lines</a:t>
            </a:r>
            <a:r>
              <a:rPr lang="tr-TR" sz="2400" b="1" dirty="0">
                <a:latin typeface="+mn-lt"/>
              </a:rPr>
              <a:t> of </a:t>
            </a:r>
            <a:r>
              <a:rPr lang="tr-TR" sz="2400" b="1" dirty="0" err="1">
                <a:latin typeface="+mn-lt"/>
              </a:rPr>
              <a:t>Code</a:t>
            </a:r>
            <a:r>
              <a:rPr lang="tr-TR" sz="2400" b="1" dirty="0">
                <a:latin typeface="+mn-lt"/>
              </a:rPr>
              <a:t> - LOC)</a:t>
            </a:r>
          </a:p>
          <a:p>
            <a:pPr marL="354013" indent="-354013" algn="just">
              <a:buFont typeface="Wingdings" pitchFamily="2" charset="2"/>
              <a:buChar char="q"/>
            </a:pPr>
            <a:r>
              <a:rPr lang="tr-TR" sz="2400" dirty="0">
                <a:latin typeface="+mn-lt"/>
              </a:rPr>
              <a:t>Örneğin 1000 LOC değeri olan bir C++ programı, 100 LOC değerine sahip bir C++ programından 10 kat daha büyüktür. Fakat bu sayının içinde yorum satırları var mıdır? Yorum satırlarını dahil etmeli miyiz? (Yorum Satırının Avantajı var mıdır?)</a:t>
            </a:r>
          </a:p>
          <a:p>
            <a:pPr marL="354013" indent="-354013" algn="just">
              <a:buFont typeface="Wingdings" pitchFamily="2" charset="2"/>
              <a:buChar char="q"/>
            </a:pPr>
            <a:r>
              <a:rPr lang="tr-TR" sz="2400" dirty="0">
                <a:latin typeface="+mn-lt"/>
              </a:rPr>
              <a:t>Deneyim ile kod oluşturulması (Aynı özelliklere sahip farklı kod sayısı)</a:t>
            </a:r>
          </a:p>
          <a:p>
            <a:pPr marL="354013" indent="-354013" algn="just">
              <a:buFont typeface="Wingdings" pitchFamily="2" charset="2"/>
              <a:buChar char="q"/>
            </a:pPr>
            <a:r>
              <a:rPr lang="tr-TR" sz="2400" dirty="0">
                <a:latin typeface="+mn-lt"/>
              </a:rPr>
              <a:t>Programlama dili farklılıkları </a:t>
            </a:r>
            <a:r>
              <a:rPr lang="tr-TR" sz="2400" dirty="0" err="1">
                <a:latin typeface="+mn-lt"/>
              </a:rPr>
              <a:t>Assembler</a:t>
            </a:r>
            <a:r>
              <a:rPr lang="tr-TR" sz="2400" dirty="0">
                <a:latin typeface="+mn-lt"/>
              </a:rPr>
              <a:t>~</a:t>
            </a:r>
            <a:r>
              <a:rPr lang="tr-TR" sz="2400" dirty="0" err="1">
                <a:latin typeface="+mn-lt"/>
              </a:rPr>
              <a:t>Visual</a:t>
            </a:r>
            <a:r>
              <a:rPr lang="tr-TR" sz="2400" dirty="0">
                <a:latin typeface="+mn-lt"/>
              </a:rPr>
              <a:t> </a:t>
            </a:r>
            <a:r>
              <a:rPr lang="tr-TR" sz="2400" dirty="0" err="1">
                <a:latin typeface="+mn-lt"/>
              </a:rPr>
              <a:t>Basic</a:t>
            </a:r>
            <a:endParaRPr lang="tr-TR" sz="2400" dirty="0">
              <a:latin typeface="+mn-lt"/>
            </a:endParaRPr>
          </a:p>
          <a:p>
            <a:pPr marL="354013" indent="-354013" algn="just">
              <a:buFont typeface="Wingdings" pitchFamily="2" charset="2"/>
              <a:buChar char="q"/>
            </a:pPr>
            <a:r>
              <a:rPr lang="tr-TR" sz="2400" dirty="0">
                <a:latin typeface="+mn-lt"/>
              </a:rPr>
              <a:t>Değişkenlerin tanımlanması –&gt; LOC olarak sayılmalı mıdır?</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498080" cy="868362"/>
          </a:xfrm>
        </p:spPr>
        <p:txBody>
          <a:bodyPr>
            <a:normAutofit/>
          </a:bodyPr>
          <a:lstStyle/>
          <a:p>
            <a:r>
              <a:rPr lang="tr-TR" sz="3500" dirty="0"/>
              <a:t>İşlev Puanı</a:t>
            </a:r>
            <a:endParaRPr lang="en-US" sz="35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467600" cy="2677656"/>
          </a:xfrm>
          <a:prstGeom prst="rect">
            <a:avLst/>
          </a:prstGeom>
        </p:spPr>
        <p:txBody>
          <a:bodyPr wrap="square">
            <a:spAutoFit/>
          </a:bodyPr>
          <a:lstStyle/>
          <a:p>
            <a:pPr marL="354013" indent="-354013" algn="just">
              <a:buFont typeface="Wingdings" pitchFamily="2" charset="2"/>
              <a:buChar char="Ø"/>
            </a:pPr>
            <a:r>
              <a:rPr lang="tr-TR" sz="2400" dirty="0">
                <a:latin typeface="+mn-lt"/>
              </a:rPr>
              <a:t>Bu yaklaşım, verimliliğin üretilen işlev puanına göre adam-ay olarak belirlenmesini öngörür.</a:t>
            </a:r>
          </a:p>
          <a:p>
            <a:pPr marL="354013" indent="-354013" algn="just">
              <a:buFont typeface="Wingdings" pitchFamily="2" charset="2"/>
              <a:buChar char="Ø"/>
            </a:pPr>
            <a:r>
              <a:rPr lang="tr-TR" sz="2400" dirty="0">
                <a:latin typeface="+mn-lt"/>
              </a:rPr>
              <a:t>Eğer proje ile ilgili girdi çıktı gibi özellikler tahmin edilebiliyorsa, bunlar kullanılarak geliştirilecek sisteme ait bir İşlev Puanı (</a:t>
            </a:r>
            <a:r>
              <a:rPr lang="tr-TR" sz="2400" i="1" dirty="0" err="1">
                <a:latin typeface="+mn-lt"/>
              </a:rPr>
              <a:t>Function</a:t>
            </a:r>
            <a:r>
              <a:rPr lang="tr-TR" sz="2400" i="1" dirty="0">
                <a:latin typeface="+mn-lt"/>
              </a:rPr>
              <a:t> </a:t>
            </a:r>
            <a:r>
              <a:rPr lang="tr-TR" sz="2400" i="1" dirty="0" err="1">
                <a:latin typeface="+mn-lt"/>
              </a:rPr>
              <a:t>Points</a:t>
            </a:r>
            <a:r>
              <a:rPr lang="tr-TR" sz="2400" dirty="0">
                <a:latin typeface="+mn-lt"/>
              </a:rPr>
              <a:t>) hesaplanabilir ve sonuçlar Satır Sayısına (</a:t>
            </a:r>
            <a:r>
              <a:rPr lang="tr-TR" sz="2400" i="1" dirty="0">
                <a:latin typeface="+mn-lt"/>
              </a:rPr>
              <a:t>LOC</a:t>
            </a:r>
            <a:r>
              <a:rPr lang="tr-TR" sz="2400" dirty="0">
                <a:latin typeface="+mn-lt"/>
              </a:rPr>
              <a:t>) çevrilebilir. Bu satır sayısından maliyet, emek ve süre tahmini yapılabilir.</a:t>
            </a:r>
          </a:p>
        </p:txBody>
      </p:sp>
      <p:pic>
        <p:nvPicPr>
          <p:cNvPr id="61442" name="Picture 2" descr="http://www.nevtes.org/images/haberler/atamaya_esas_puanlar_aciklandi_h1783.jpg"/>
          <p:cNvPicPr>
            <a:picLocks noChangeAspect="1" noChangeArrowheads="1"/>
          </p:cNvPicPr>
          <p:nvPr/>
        </p:nvPicPr>
        <p:blipFill>
          <a:blip r:embed="rId3" cstate="print"/>
          <a:srcRect/>
          <a:stretch>
            <a:fillRect/>
          </a:stretch>
        </p:blipFill>
        <p:spPr bwMode="auto">
          <a:xfrm>
            <a:off x="1600200" y="3733800"/>
            <a:ext cx="6934200" cy="2514600"/>
          </a:xfrm>
          <a:prstGeom prst="rect">
            <a:avLst/>
          </a:prstGeom>
          <a:noFill/>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diamond(in)">
                                      <p:cBhvr>
                                        <p:cTn id="7" dur="20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1" name="10 Dikdörtgen"/>
          <p:cNvSpPr/>
          <p:nvPr/>
        </p:nvSpPr>
        <p:spPr>
          <a:xfrm>
            <a:off x="1219200" y="1143000"/>
            <a:ext cx="7620000" cy="646331"/>
          </a:xfrm>
          <a:prstGeom prst="rect">
            <a:avLst/>
          </a:prstGeom>
        </p:spPr>
        <p:txBody>
          <a:bodyPr wrap="square">
            <a:spAutoFit/>
          </a:bodyPr>
          <a:lstStyle/>
          <a:p>
            <a:pPr algn="ctr"/>
            <a:r>
              <a:rPr lang="tr-TR" b="1" dirty="0"/>
              <a:t>UFP = Girdiler x W(1) + Çıktılar x W(2) + Sorgular x W(3) + </a:t>
            </a:r>
          </a:p>
          <a:p>
            <a:pPr algn="ctr"/>
            <a:r>
              <a:rPr lang="tr-TR" b="1" dirty="0"/>
              <a:t>İç Dosyalar x W(4) + Dış </a:t>
            </a:r>
            <a:r>
              <a:rPr lang="tr-TR" b="1" dirty="0" err="1"/>
              <a:t>Arayüz</a:t>
            </a:r>
            <a:r>
              <a:rPr lang="tr-TR" b="1" dirty="0"/>
              <a:t> Dosyaları x W(5) </a:t>
            </a:r>
          </a:p>
        </p:txBody>
      </p:sp>
      <p:pic>
        <p:nvPicPr>
          <p:cNvPr id="10243" name="Picture 3"/>
          <p:cNvPicPr>
            <a:picLocks noChangeAspect="1" noChangeArrowheads="1"/>
          </p:cNvPicPr>
          <p:nvPr/>
        </p:nvPicPr>
        <p:blipFill>
          <a:blip r:embed="rId3" cstate="print"/>
          <a:srcRect/>
          <a:stretch>
            <a:fillRect/>
          </a:stretch>
        </p:blipFill>
        <p:spPr bwMode="auto">
          <a:xfrm>
            <a:off x="1524000" y="1828800"/>
            <a:ext cx="7006143" cy="2971800"/>
          </a:xfrm>
          <a:prstGeom prst="rect">
            <a:avLst/>
          </a:prstGeom>
          <a:noFill/>
          <a:ln w="9525">
            <a:noFill/>
            <a:miter lim="800000"/>
            <a:headEnd/>
            <a:tailEnd/>
          </a:ln>
          <a:effectLst/>
        </p:spPr>
      </p:pic>
      <p:sp>
        <p:nvSpPr>
          <p:cNvPr id="12" name="11 Dikdörtgen"/>
          <p:cNvSpPr/>
          <p:nvPr/>
        </p:nvSpPr>
        <p:spPr>
          <a:xfrm>
            <a:off x="1524000" y="4826675"/>
            <a:ext cx="7010400" cy="1785104"/>
          </a:xfrm>
          <a:prstGeom prst="rect">
            <a:avLst/>
          </a:prstGeom>
        </p:spPr>
        <p:txBody>
          <a:bodyPr wrap="square">
            <a:spAutoFit/>
          </a:bodyPr>
          <a:lstStyle/>
          <a:p>
            <a:pPr algn="just"/>
            <a:r>
              <a:rPr lang="tr-TR" sz="2200" dirty="0">
                <a:latin typeface="+mn-lt"/>
              </a:rPr>
              <a:t>Her bir bileşenin zorluk derecesi basit, orta ve karmaşık gibi Tabloda verilen rakamsal değerlere bağlı olarak ölçülebilmektedir. Bu ölçülen değerler toplanarak </a:t>
            </a:r>
            <a:r>
              <a:rPr lang="tr-TR" sz="2200" b="1" dirty="0">
                <a:latin typeface="+mn-lt"/>
              </a:rPr>
              <a:t>Düzeltilmemiş İşlev Puanı</a:t>
            </a:r>
            <a:r>
              <a:rPr lang="tr-TR" sz="2200" dirty="0">
                <a:latin typeface="+mn-lt"/>
              </a:rPr>
              <a:t>’nı (</a:t>
            </a:r>
            <a:r>
              <a:rPr lang="tr-TR" sz="2200" i="1" dirty="0" err="1">
                <a:latin typeface="+mn-lt"/>
              </a:rPr>
              <a:t>Unadjusted</a:t>
            </a:r>
            <a:r>
              <a:rPr lang="tr-TR" sz="2200" i="1" dirty="0">
                <a:latin typeface="+mn-lt"/>
              </a:rPr>
              <a:t> </a:t>
            </a:r>
            <a:r>
              <a:rPr lang="tr-TR" sz="2200" i="1" dirty="0" err="1">
                <a:latin typeface="+mn-lt"/>
              </a:rPr>
              <a:t>Function</a:t>
            </a:r>
            <a:r>
              <a:rPr lang="tr-TR" sz="2200" i="1" dirty="0">
                <a:latin typeface="+mn-lt"/>
              </a:rPr>
              <a:t> </a:t>
            </a:r>
            <a:r>
              <a:rPr lang="tr-TR" sz="2200" i="1" dirty="0" err="1">
                <a:latin typeface="+mn-lt"/>
              </a:rPr>
              <a:t>Points</a:t>
            </a:r>
            <a:r>
              <a:rPr lang="tr-TR" sz="2200" i="1" dirty="0">
                <a:latin typeface="+mn-lt"/>
              </a:rPr>
              <a:t> </a:t>
            </a:r>
            <a:r>
              <a:rPr lang="tr-TR" sz="2200" dirty="0">
                <a:latin typeface="+mn-lt"/>
              </a:rPr>
              <a:t>- </a:t>
            </a:r>
            <a:r>
              <a:rPr lang="tr-TR" sz="2200" i="1" dirty="0" err="1">
                <a:latin typeface="+mn-lt"/>
              </a:rPr>
              <a:t>UFPs</a:t>
            </a:r>
            <a:r>
              <a:rPr lang="tr-TR" sz="2200" dirty="0">
                <a:latin typeface="+mn-lt"/>
              </a:rPr>
              <a:t>) oluşturmaktadır.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diamond(in)">
                                      <p:cBhvr>
                                        <p:cTn id="7" dur="20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1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23</a:t>
            </a:fld>
            <a:endParaRPr lang="en-US"/>
          </a:p>
        </p:txBody>
      </p:sp>
      <p:sp>
        <p:nvSpPr>
          <p:cNvPr id="6" name="Unvan 1"/>
          <p:cNvSpPr>
            <a:spLocks noGrp="1"/>
          </p:cNvSpPr>
          <p:nvPr>
            <p:ph type="title"/>
          </p:nvPr>
        </p:nvSpPr>
        <p:spPr/>
        <p:txBody>
          <a:bodyPr>
            <a:normAutofit fontScale="90000"/>
          </a:bodyPr>
          <a:lstStyle/>
          <a:p>
            <a:r>
              <a:rPr lang="tr-TR" altLang="tr-TR" dirty="0"/>
              <a:t>Problemin bilgi ortamının incelenmesi</a:t>
            </a:r>
            <a:endParaRPr lang="tr-TR" dirty="0"/>
          </a:p>
        </p:txBody>
      </p:sp>
      <p:sp>
        <p:nvSpPr>
          <p:cNvPr id="7" name="İçerik Yer Tutucusu 2"/>
          <p:cNvSpPr>
            <a:spLocks noGrp="1"/>
          </p:cNvSpPr>
          <p:nvPr>
            <p:ph idx="1"/>
          </p:nvPr>
        </p:nvSpPr>
        <p:spPr>
          <a:xfrm>
            <a:off x="1066800" y="1447800"/>
            <a:ext cx="7866888" cy="4800600"/>
          </a:xfrm>
        </p:spPr>
        <p:txBody>
          <a:bodyPr>
            <a:normAutofit fontScale="92500" lnSpcReduction="20000"/>
          </a:bodyPr>
          <a:lstStyle/>
          <a:p>
            <a:pPr>
              <a:spcBef>
                <a:spcPct val="60000"/>
              </a:spcBef>
            </a:pPr>
            <a:r>
              <a:rPr lang="tr-TR" altLang="tr-TR" dirty="0">
                <a:solidFill>
                  <a:schemeClr val="hlink"/>
                </a:solidFill>
              </a:rPr>
              <a:t>Kullanıcı Girdileri:</a:t>
            </a:r>
            <a:r>
              <a:rPr lang="tr-TR" altLang="tr-TR" dirty="0"/>
              <a:t> </a:t>
            </a:r>
            <a:r>
              <a:rPr lang="tr-TR" altLang="tr-TR" sz="2000" dirty="0"/>
              <a:t>personel sicil bilgileri, personel izin bilgileri gibi</a:t>
            </a:r>
          </a:p>
          <a:p>
            <a:pPr>
              <a:spcBef>
                <a:spcPct val="60000"/>
              </a:spcBef>
            </a:pPr>
            <a:r>
              <a:rPr lang="tr-TR" altLang="tr-TR" dirty="0">
                <a:solidFill>
                  <a:schemeClr val="hlink"/>
                </a:solidFill>
              </a:rPr>
              <a:t>Kullanıcı Çıktıları:</a:t>
            </a:r>
            <a:r>
              <a:rPr lang="tr-TR" altLang="tr-TR" dirty="0"/>
              <a:t> </a:t>
            </a:r>
            <a:r>
              <a:rPr lang="tr-TR" altLang="tr-TR" sz="2000" dirty="0"/>
              <a:t>her türlü mantıksal çıktı; raporlar, ekran çıktıları, hata iletileri,...</a:t>
            </a:r>
          </a:p>
          <a:p>
            <a:pPr>
              <a:spcBef>
                <a:spcPct val="60000"/>
              </a:spcBef>
            </a:pPr>
            <a:r>
              <a:rPr lang="tr-TR" altLang="tr-TR" dirty="0">
                <a:solidFill>
                  <a:schemeClr val="hlink"/>
                </a:solidFill>
              </a:rPr>
              <a:t>Kullanıcı Sorguları:</a:t>
            </a:r>
            <a:r>
              <a:rPr lang="tr-TR" altLang="tr-TR" dirty="0"/>
              <a:t> </a:t>
            </a:r>
            <a:r>
              <a:rPr lang="tr-TR" altLang="tr-TR" sz="2000" dirty="0"/>
              <a:t>personel sicil bilgilerinin sorgulaması, personel maaş bilgilerinin sorgulaması</a:t>
            </a:r>
          </a:p>
          <a:p>
            <a:pPr>
              <a:spcBef>
                <a:spcPct val="60000"/>
              </a:spcBef>
            </a:pPr>
            <a:r>
              <a:rPr lang="tr-TR" altLang="tr-TR" dirty="0">
                <a:solidFill>
                  <a:schemeClr val="hlink"/>
                </a:solidFill>
              </a:rPr>
              <a:t>Dosyalar:</a:t>
            </a:r>
            <a:r>
              <a:rPr lang="tr-TR" altLang="tr-TR" sz="2000" dirty="0"/>
              <a:t> Her türlü mantıksal bilgi yığını, tablolar, veri tabanları</a:t>
            </a:r>
          </a:p>
          <a:p>
            <a:pPr>
              <a:spcBef>
                <a:spcPct val="60000"/>
              </a:spcBef>
            </a:pPr>
            <a:r>
              <a:rPr lang="tr-TR" altLang="tr-TR" dirty="0">
                <a:solidFill>
                  <a:schemeClr val="hlink"/>
                </a:solidFill>
              </a:rPr>
              <a:t>Dışsal </a:t>
            </a:r>
            <a:r>
              <a:rPr lang="tr-TR" altLang="tr-TR" dirty="0" err="1">
                <a:solidFill>
                  <a:schemeClr val="hlink"/>
                </a:solidFill>
              </a:rPr>
              <a:t>arayüzler</a:t>
            </a:r>
            <a:r>
              <a:rPr lang="tr-TR" altLang="tr-TR" dirty="0">
                <a:solidFill>
                  <a:schemeClr val="hlink"/>
                </a:solidFill>
              </a:rPr>
              <a:t>:</a:t>
            </a:r>
            <a:r>
              <a:rPr lang="tr-TR" altLang="tr-TR" sz="2000" dirty="0"/>
              <a:t> Başka programlarla veri iletimi. </a:t>
            </a:r>
            <a:r>
              <a:rPr lang="tr-TR" altLang="tr-TR" sz="2000" dirty="0" err="1"/>
              <a:t>import</a:t>
            </a:r>
            <a:r>
              <a:rPr lang="tr-TR" altLang="tr-TR" sz="2000" dirty="0"/>
              <a:t>/</a:t>
            </a:r>
            <a:r>
              <a:rPr lang="tr-TR" altLang="tr-TR" sz="2000" dirty="0" err="1"/>
              <a:t>export</a:t>
            </a:r>
            <a:endParaRPr lang="tr-TR" altLang="tr-TR" sz="2000" dirty="0"/>
          </a:p>
          <a:p>
            <a:pPr>
              <a:spcBef>
                <a:spcPct val="60000"/>
              </a:spcBef>
              <a:buNone/>
            </a:pPr>
            <a:r>
              <a:rPr lang="tr-TR" altLang="tr-TR" sz="2000" dirty="0"/>
              <a:t>	Yukarıda verilen durumlara ait sayılar  ağırlık faktörleriyle çarpılarak toplam işlemi yapılır. Çıkan değer  </a:t>
            </a:r>
            <a:r>
              <a:rPr lang="tr-TR" altLang="tr-TR" sz="2000" dirty="0">
                <a:solidFill>
                  <a:srgbClr val="373187"/>
                </a:solidFill>
              </a:rPr>
              <a:t>Ayarlanmamış İşlev Noktası (AİN) </a:t>
            </a:r>
            <a:r>
              <a:rPr lang="tr-TR" altLang="tr-TR" sz="2000" dirty="0"/>
              <a:t> olarak adlandırılır. </a:t>
            </a:r>
          </a:p>
        </p:txBody>
      </p:sp>
      <mc:AlternateContent xmlns:mc="http://schemas.openxmlformats.org/markup-compatibility/2006" xmlns:p14="http://schemas.microsoft.com/office/powerpoint/2010/main">
        <mc:Choice Requires="p14">
          <p:contentPart p14:bwMode="auto" r:id="rId2">
            <p14:nvContentPartPr>
              <p14:cNvPr id="2" name="Mürekkep 1">
                <a:extLst>
                  <a:ext uri="{FF2B5EF4-FFF2-40B4-BE49-F238E27FC236}">
                    <a16:creationId xmlns:a16="http://schemas.microsoft.com/office/drawing/2014/main" id="{4BC10F81-5E82-5D4B-2E86-86712FC42C6D}"/>
                  </a:ext>
                </a:extLst>
              </p14:cNvPr>
              <p14:cNvContentPartPr/>
              <p14:nvPr/>
            </p14:nvContentPartPr>
            <p14:xfrm>
              <a:off x="1404690" y="1535118"/>
              <a:ext cx="2953440" cy="135720"/>
            </p14:xfrm>
          </p:contentPart>
        </mc:Choice>
        <mc:Fallback xmlns="">
          <p:pic>
            <p:nvPicPr>
              <p:cNvPr id="2" name="Mürekkep 1">
                <a:extLst>
                  <a:ext uri="{FF2B5EF4-FFF2-40B4-BE49-F238E27FC236}">
                    <a16:creationId xmlns:a16="http://schemas.microsoft.com/office/drawing/2014/main" id="{4BC10F81-5E82-5D4B-2E86-86712FC42C6D}"/>
                  </a:ext>
                </a:extLst>
              </p:cNvPr>
              <p:cNvPicPr/>
              <p:nvPr/>
            </p:nvPicPr>
            <p:blipFill>
              <a:blip r:embed="rId3"/>
              <a:stretch>
                <a:fillRect/>
              </a:stretch>
            </p:blipFill>
            <p:spPr>
              <a:xfrm>
                <a:off x="1350690" y="1427478"/>
                <a:ext cx="3061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Mürekkep 2">
                <a:extLst>
                  <a:ext uri="{FF2B5EF4-FFF2-40B4-BE49-F238E27FC236}">
                    <a16:creationId xmlns:a16="http://schemas.microsoft.com/office/drawing/2014/main" id="{4CA4EC37-6C31-D824-F010-20276B0F535F}"/>
                  </a:ext>
                </a:extLst>
              </p14:cNvPr>
              <p14:cNvContentPartPr/>
              <p14:nvPr/>
            </p14:nvContentPartPr>
            <p14:xfrm>
              <a:off x="1592970" y="2459598"/>
              <a:ext cx="2723040" cy="66960"/>
            </p14:xfrm>
          </p:contentPart>
        </mc:Choice>
        <mc:Fallback xmlns="">
          <p:pic>
            <p:nvPicPr>
              <p:cNvPr id="3" name="Mürekkep 2">
                <a:extLst>
                  <a:ext uri="{FF2B5EF4-FFF2-40B4-BE49-F238E27FC236}">
                    <a16:creationId xmlns:a16="http://schemas.microsoft.com/office/drawing/2014/main" id="{4CA4EC37-6C31-D824-F010-20276B0F535F}"/>
                  </a:ext>
                </a:extLst>
              </p:cNvPr>
              <p:cNvPicPr/>
              <p:nvPr/>
            </p:nvPicPr>
            <p:blipFill>
              <a:blip r:embed="rId5"/>
              <a:stretch>
                <a:fillRect/>
              </a:stretch>
            </p:blipFill>
            <p:spPr>
              <a:xfrm>
                <a:off x="1538970" y="2351598"/>
                <a:ext cx="28306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Mürekkep 7">
                <a:extLst>
                  <a:ext uri="{FF2B5EF4-FFF2-40B4-BE49-F238E27FC236}">
                    <a16:creationId xmlns:a16="http://schemas.microsoft.com/office/drawing/2014/main" id="{34E2E438-FCB9-177D-34E4-788214F48318}"/>
                  </a:ext>
                </a:extLst>
              </p14:cNvPr>
              <p14:cNvContentPartPr/>
              <p14:nvPr/>
            </p14:nvContentPartPr>
            <p14:xfrm>
              <a:off x="1592970" y="4261038"/>
              <a:ext cx="1392840" cy="56520"/>
            </p14:xfrm>
          </p:contentPart>
        </mc:Choice>
        <mc:Fallback xmlns="">
          <p:pic>
            <p:nvPicPr>
              <p:cNvPr id="8" name="Mürekkep 7">
                <a:extLst>
                  <a:ext uri="{FF2B5EF4-FFF2-40B4-BE49-F238E27FC236}">
                    <a16:creationId xmlns:a16="http://schemas.microsoft.com/office/drawing/2014/main" id="{34E2E438-FCB9-177D-34E4-788214F48318}"/>
                  </a:ext>
                </a:extLst>
              </p:cNvPr>
              <p:cNvPicPr/>
              <p:nvPr/>
            </p:nvPicPr>
            <p:blipFill>
              <a:blip r:embed="rId7"/>
              <a:stretch>
                <a:fillRect/>
              </a:stretch>
            </p:blipFill>
            <p:spPr>
              <a:xfrm>
                <a:off x="1538970" y="4153038"/>
                <a:ext cx="15004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Mürekkep 8">
                <a:extLst>
                  <a:ext uri="{FF2B5EF4-FFF2-40B4-BE49-F238E27FC236}">
                    <a16:creationId xmlns:a16="http://schemas.microsoft.com/office/drawing/2014/main" id="{CA4C88FE-6D06-958B-500F-0790E258A00D}"/>
                  </a:ext>
                </a:extLst>
              </p14:cNvPr>
              <p14:cNvContentPartPr/>
              <p14:nvPr/>
            </p14:nvContentPartPr>
            <p14:xfrm>
              <a:off x="1715370" y="4835238"/>
              <a:ext cx="2491200" cy="99000"/>
            </p14:xfrm>
          </p:contentPart>
        </mc:Choice>
        <mc:Fallback xmlns="">
          <p:pic>
            <p:nvPicPr>
              <p:cNvPr id="9" name="Mürekkep 8">
                <a:extLst>
                  <a:ext uri="{FF2B5EF4-FFF2-40B4-BE49-F238E27FC236}">
                    <a16:creationId xmlns:a16="http://schemas.microsoft.com/office/drawing/2014/main" id="{CA4C88FE-6D06-958B-500F-0790E258A00D}"/>
                  </a:ext>
                </a:extLst>
              </p:cNvPr>
              <p:cNvPicPr/>
              <p:nvPr/>
            </p:nvPicPr>
            <p:blipFill>
              <a:blip r:embed="rId9"/>
              <a:stretch>
                <a:fillRect/>
              </a:stretch>
            </p:blipFill>
            <p:spPr>
              <a:xfrm>
                <a:off x="1661730" y="4727238"/>
                <a:ext cx="259884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Mürekkep 9">
                <a:extLst>
                  <a:ext uri="{FF2B5EF4-FFF2-40B4-BE49-F238E27FC236}">
                    <a16:creationId xmlns:a16="http://schemas.microsoft.com/office/drawing/2014/main" id="{951B785B-0FF4-EAA9-6805-15CC32AF9B8F}"/>
                  </a:ext>
                </a:extLst>
              </p14:cNvPr>
              <p14:cNvContentPartPr/>
              <p14:nvPr/>
            </p14:nvContentPartPr>
            <p14:xfrm>
              <a:off x="7437570" y="5062038"/>
              <a:ext cx="360" cy="360"/>
            </p14:xfrm>
          </p:contentPart>
        </mc:Choice>
        <mc:Fallback xmlns="">
          <p:pic>
            <p:nvPicPr>
              <p:cNvPr id="10" name="Mürekkep 9">
                <a:extLst>
                  <a:ext uri="{FF2B5EF4-FFF2-40B4-BE49-F238E27FC236}">
                    <a16:creationId xmlns:a16="http://schemas.microsoft.com/office/drawing/2014/main" id="{951B785B-0FF4-EAA9-6805-15CC32AF9B8F}"/>
                  </a:ext>
                </a:extLst>
              </p:cNvPr>
              <p:cNvPicPr/>
              <p:nvPr/>
            </p:nvPicPr>
            <p:blipFill>
              <a:blip r:embed="rId11"/>
              <a:stretch>
                <a:fillRect/>
              </a:stretch>
            </p:blipFill>
            <p:spPr>
              <a:xfrm>
                <a:off x="7383570" y="495439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Mürekkep 10">
                <a:extLst>
                  <a:ext uri="{FF2B5EF4-FFF2-40B4-BE49-F238E27FC236}">
                    <a16:creationId xmlns:a16="http://schemas.microsoft.com/office/drawing/2014/main" id="{0ECA1494-3EFC-D4DE-3772-458B46F08D71}"/>
                  </a:ext>
                </a:extLst>
              </p14:cNvPr>
              <p14:cNvContentPartPr/>
              <p14:nvPr/>
            </p14:nvContentPartPr>
            <p14:xfrm>
              <a:off x="7296090" y="4985718"/>
              <a:ext cx="545040" cy="57600"/>
            </p14:xfrm>
          </p:contentPart>
        </mc:Choice>
        <mc:Fallback xmlns="">
          <p:pic>
            <p:nvPicPr>
              <p:cNvPr id="11" name="Mürekkep 10">
                <a:extLst>
                  <a:ext uri="{FF2B5EF4-FFF2-40B4-BE49-F238E27FC236}">
                    <a16:creationId xmlns:a16="http://schemas.microsoft.com/office/drawing/2014/main" id="{0ECA1494-3EFC-D4DE-3772-458B46F08D71}"/>
                  </a:ext>
                </a:extLst>
              </p:cNvPr>
              <p:cNvPicPr/>
              <p:nvPr/>
            </p:nvPicPr>
            <p:blipFill>
              <a:blip r:embed="rId13"/>
              <a:stretch>
                <a:fillRect/>
              </a:stretch>
            </p:blipFill>
            <p:spPr>
              <a:xfrm>
                <a:off x="7242450" y="4877718"/>
                <a:ext cx="6526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Mürekkep 11">
                <a:extLst>
                  <a:ext uri="{FF2B5EF4-FFF2-40B4-BE49-F238E27FC236}">
                    <a16:creationId xmlns:a16="http://schemas.microsoft.com/office/drawing/2014/main" id="{18B434C6-B949-24EC-6354-777FB4D8E704}"/>
                  </a:ext>
                </a:extLst>
              </p14:cNvPr>
              <p14:cNvContentPartPr/>
              <p14:nvPr/>
            </p14:nvContentPartPr>
            <p14:xfrm>
              <a:off x="1640130" y="3411798"/>
              <a:ext cx="2835360" cy="64080"/>
            </p14:xfrm>
          </p:contentPart>
        </mc:Choice>
        <mc:Fallback xmlns="">
          <p:pic>
            <p:nvPicPr>
              <p:cNvPr id="12" name="Mürekkep 11">
                <a:extLst>
                  <a:ext uri="{FF2B5EF4-FFF2-40B4-BE49-F238E27FC236}">
                    <a16:creationId xmlns:a16="http://schemas.microsoft.com/office/drawing/2014/main" id="{18B434C6-B949-24EC-6354-777FB4D8E704}"/>
                  </a:ext>
                </a:extLst>
              </p:cNvPr>
              <p:cNvPicPr/>
              <p:nvPr/>
            </p:nvPicPr>
            <p:blipFill>
              <a:blip r:embed="rId15"/>
              <a:stretch>
                <a:fillRect/>
              </a:stretch>
            </p:blipFill>
            <p:spPr>
              <a:xfrm>
                <a:off x="1586490" y="3304158"/>
                <a:ext cx="2943000" cy="279720"/>
              </a:xfrm>
              <a:prstGeom prst="rect">
                <a:avLst/>
              </a:prstGeom>
            </p:spPr>
          </p:pic>
        </mc:Fallback>
      </mc:AlternateContent>
    </p:spTree>
  </p:cSld>
  <p:clrMapOvr>
    <a:masterClrMapping/>
  </p:clrMapOvr>
  <p:transition spd="slow">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1266" name="Picture 2"/>
          <p:cNvPicPr>
            <a:picLocks noChangeAspect="1" noChangeArrowheads="1"/>
          </p:cNvPicPr>
          <p:nvPr/>
        </p:nvPicPr>
        <p:blipFill>
          <a:blip r:embed="rId3" cstate="print"/>
          <a:srcRect/>
          <a:stretch>
            <a:fillRect/>
          </a:stretch>
        </p:blipFill>
        <p:spPr bwMode="auto">
          <a:xfrm>
            <a:off x="1676399" y="1185886"/>
            <a:ext cx="6705601" cy="1785914"/>
          </a:xfrm>
          <a:prstGeom prst="rect">
            <a:avLst/>
          </a:prstGeom>
          <a:noFill/>
          <a:ln w="9525">
            <a:noFill/>
            <a:miter lim="800000"/>
            <a:headEnd/>
            <a:tailEnd/>
          </a:ln>
          <a:effectLst/>
        </p:spPr>
      </p:pic>
      <p:pic>
        <p:nvPicPr>
          <p:cNvPr id="11267" name="Picture 3"/>
          <p:cNvPicPr>
            <a:picLocks noChangeAspect="1" noChangeArrowheads="1"/>
          </p:cNvPicPr>
          <p:nvPr/>
        </p:nvPicPr>
        <p:blipFill>
          <a:blip r:embed="rId4" cstate="print"/>
          <a:srcRect/>
          <a:stretch>
            <a:fillRect/>
          </a:stretch>
        </p:blipFill>
        <p:spPr bwMode="auto">
          <a:xfrm>
            <a:off x="1676400" y="3276600"/>
            <a:ext cx="6708322" cy="220980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5">
            <p14:nvContentPartPr>
              <p14:cNvPr id="2" name="Mürekkep 1">
                <a:extLst>
                  <a:ext uri="{FF2B5EF4-FFF2-40B4-BE49-F238E27FC236}">
                    <a16:creationId xmlns:a16="http://schemas.microsoft.com/office/drawing/2014/main" id="{621C2792-4FAE-85BD-29E7-1B850138C216}"/>
                  </a:ext>
                </a:extLst>
              </p14:cNvPr>
              <p14:cNvContentPartPr/>
              <p14:nvPr/>
            </p14:nvContentPartPr>
            <p14:xfrm>
              <a:off x="1857210" y="1574050"/>
              <a:ext cx="6341760" cy="76320"/>
            </p14:xfrm>
          </p:contentPart>
        </mc:Choice>
        <mc:Fallback>
          <p:pic>
            <p:nvPicPr>
              <p:cNvPr id="2" name="Mürekkep 1">
                <a:extLst>
                  <a:ext uri="{FF2B5EF4-FFF2-40B4-BE49-F238E27FC236}">
                    <a16:creationId xmlns:a16="http://schemas.microsoft.com/office/drawing/2014/main" id="{621C2792-4FAE-85BD-29E7-1B850138C216}"/>
                  </a:ext>
                </a:extLst>
              </p:cNvPr>
              <p:cNvPicPr/>
              <p:nvPr/>
            </p:nvPicPr>
            <p:blipFill>
              <a:blip r:embed="rId6"/>
              <a:stretch>
                <a:fillRect/>
              </a:stretch>
            </p:blipFill>
            <p:spPr>
              <a:xfrm>
                <a:off x="1803210" y="1466050"/>
                <a:ext cx="644940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Mürekkep 2">
                <a:extLst>
                  <a:ext uri="{FF2B5EF4-FFF2-40B4-BE49-F238E27FC236}">
                    <a16:creationId xmlns:a16="http://schemas.microsoft.com/office/drawing/2014/main" id="{310B4032-8C83-13C9-1705-9AC4714209AA}"/>
                  </a:ext>
                </a:extLst>
              </p14:cNvPr>
              <p14:cNvContentPartPr/>
              <p14:nvPr/>
            </p14:nvContentPartPr>
            <p14:xfrm>
              <a:off x="1894290" y="1836490"/>
              <a:ext cx="500040" cy="40320"/>
            </p14:xfrm>
          </p:contentPart>
        </mc:Choice>
        <mc:Fallback>
          <p:pic>
            <p:nvPicPr>
              <p:cNvPr id="3" name="Mürekkep 2">
                <a:extLst>
                  <a:ext uri="{FF2B5EF4-FFF2-40B4-BE49-F238E27FC236}">
                    <a16:creationId xmlns:a16="http://schemas.microsoft.com/office/drawing/2014/main" id="{310B4032-8C83-13C9-1705-9AC4714209AA}"/>
                  </a:ext>
                </a:extLst>
              </p:cNvPr>
              <p:cNvPicPr/>
              <p:nvPr/>
            </p:nvPicPr>
            <p:blipFill>
              <a:blip r:embed="rId8"/>
              <a:stretch>
                <a:fillRect/>
              </a:stretch>
            </p:blipFill>
            <p:spPr>
              <a:xfrm>
                <a:off x="1840650" y="1728490"/>
                <a:ext cx="60768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Mürekkep 3">
                <a:extLst>
                  <a:ext uri="{FF2B5EF4-FFF2-40B4-BE49-F238E27FC236}">
                    <a16:creationId xmlns:a16="http://schemas.microsoft.com/office/drawing/2014/main" id="{9753C900-DDCB-265E-B62A-DDBEF6F386B5}"/>
                  </a:ext>
                </a:extLst>
              </p14:cNvPr>
              <p14:cNvContentPartPr/>
              <p14:nvPr/>
            </p14:nvContentPartPr>
            <p14:xfrm>
              <a:off x="6353250" y="4325890"/>
              <a:ext cx="1262160" cy="48240"/>
            </p14:xfrm>
          </p:contentPart>
        </mc:Choice>
        <mc:Fallback>
          <p:pic>
            <p:nvPicPr>
              <p:cNvPr id="4" name="Mürekkep 3">
                <a:extLst>
                  <a:ext uri="{FF2B5EF4-FFF2-40B4-BE49-F238E27FC236}">
                    <a16:creationId xmlns:a16="http://schemas.microsoft.com/office/drawing/2014/main" id="{9753C900-DDCB-265E-B62A-DDBEF6F386B5}"/>
                  </a:ext>
                </a:extLst>
              </p:cNvPr>
              <p:cNvPicPr/>
              <p:nvPr/>
            </p:nvPicPr>
            <p:blipFill>
              <a:blip r:embed="rId10"/>
              <a:stretch>
                <a:fillRect/>
              </a:stretch>
            </p:blipFill>
            <p:spPr>
              <a:xfrm>
                <a:off x="6299610" y="4218250"/>
                <a:ext cx="13698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Mürekkep 4">
                <a:extLst>
                  <a:ext uri="{FF2B5EF4-FFF2-40B4-BE49-F238E27FC236}">
                    <a16:creationId xmlns:a16="http://schemas.microsoft.com/office/drawing/2014/main" id="{14E11354-8F0A-ADB3-2518-B19F873B4F64}"/>
                  </a:ext>
                </a:extLst>
              </p14:cNvPr>
              <p14:cNvContentPartPr/>
              <p14:nvPr/>
            </p14:nvContentPartPr>
            <p14:xfrm>
              <a:off x="1828410" y="4513810"/>
              <a:ext cx="6652440" cy="257400"/>
            </p14:xfrm>
          </p:contentPart>
        </mc:Choice>
        <mc:Fallback>
          <p:pic>
            <p:nvPicPr>
              <p:cNvPr id="5" name="Mürekkep 4">
                <a:extLst>
                  <a:ext uri="{FF2B5EF4-FFF2-40B4-BE49-F238E27FC236}">
                    <a16:creationId xmlns:a16="http://schemas.microsoft.com/office/drawing/2014/main" id="{14E11354-8F0A-ADB3-2518-B19F873B4F64}"/>
                  </a:ext>
                </a:extLst>
              </p:cNvPr>
              <p:cNvPicPr/>
              <p:nvPr/>
            </p:nvPicPr>
            <p:blipFill>
              <a:blip r:embed="rId12"/>
              <a:stretch>
                <a:fillRect/>
              </a:stretch>
            </p:blipFill>
            <p:spPr>
              <a:xfrm>
                <a:off x="1774770" y="4405810"/>
                <a:ext cx="676008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Mürekkep 7">
                <a:extLst>
                  <a:ext uri="{FF2B5EF4-FFF2-40B4-BE49-F238E27FC236}">
                    <a16:creationId xmlns:a16="http://schemas.microsoft.com/office/drawing/2014/main" id="{0835153F-B4B2-9DE9-940E-82B214A95EBC}"/>
                  </a:ext>
                </a:extLst>
              </p14:cNvPr>
              <p14:cNvContentPartPr/>
              <p14:nvPr/>
            </p14:nvContentPartPr>
            <p14:xfrm>
              <a:off x="1837770" y="4702450"/>
              <a:ext cx="3106440" cy="96120"/>
            </p14:xfrm>
          </p:contentPart>
        </mc:Choice>
        <mc:Fallback>
          <p:pic>
            <p:nvPicPr>
              <p:cNvPr id="8" name="Mürekkep 7">
                <a:extLst>
                  <a:ext uri="{FF2B5EF4-FFF2-40B4-BE49-F238E27FC236}">
                    <a16:creationId xmlns:a16="http://schemas.microsoft.com/office/drawing/2014/main" id="{0835153F-B4B2-9DE9-940E-82B214A95EBC}"/>
                  </a:ext>
                </a:extLst>
              </p:cNvPr>
              <p:cNvPicPr/>
              <p:nvPr/>
            </p:nvPicPr>
            <p:blipFill>
              <a:blip r:embed="rId14"/>
              <a:stretch>
                <a:fillRect/>
              </a:stretch>
            </p:blipFill>
            <p:spPr>
              <a:xfrm>
                <a:off x="1784130" y="4594810"/>
                <a:ext cx="32140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Mürekkep 8">
                <a:extLst>
                  <a:ext uri="{FF2B5EF4-FFF2-40B4-BE49-F238E27FC236}">
                    <a16:creationId xmlns:a16="http://schemas.microsoft.com/office/drawing/2014/main" id="{B8EA0397-2183-C6EA-827D-0F2D0A440161}"/>
                  </a:ext>
                </a:extLst>
              </p14:cNvPr>
              <p14:cNvContentPartPr/>
              <p14:nvPr/>
            </p14:nvContentPartPr>
            <p14:xfrm>
              <a:off x="7126530" y="4494370"/>
              <a:ext cx="642240" cy="49320"/>
            </p14:xfrm>
          </p:contentPart>
        </mc:Choice>
        <mc:Fallback>
          <p:pic>
            <p:nvPicPr>
              <p:cNvPr id="9" name="Mürekkep 8">
                <a:extLst>
                  <a:ext uri="{FF2B5EF4-FFF2-40B4-BE49-F238E27FC236}">
                    <a16:creationId xmlns:a16="http://schemas.microsoft.com/office/drawing/2014/main" id="{B8EA0397-2183-C6EA-827D-0F2D0A440161}"/>
                  </a:ext>
                </a:extLst>
              </p:cNvPr>
              <p:cNvPicPr/>
              <p:nvPr/>
            </p:nvPicPr>
            <p:blipFill>
              <a:blip r:embed="rId16"/>
              <a:stretch>
                <a:fillRect/>
              </a:stretch>
            </p:blipFill>
            <p:spPr>
              <a:xfrm>
                <a:off x="7072890" y="4386370"/>
                <a:ext cx="749880" cy="26496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diamond(in)">
                                      <p:cBhvr>
                                        <p:cTn id="7" dur="20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diamond(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500" dirty="0"/>
              <a:t>Problem Bilgi Ortamının İncelenmesi</a:t>
            </a:r>
            <a:endParaRPr lang="en-US" sz="35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25</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2290" name="Picture 2"/>
          <p:cNvPicPr>
            <a:picLocks noChangeAspect="1" noChangeArrowheads="1"/>
          </p:cNvPicPr>
          <p:nvPr/>
        </p:nvPicPr>
        <p:blipFill>
          <a:blip r:embed="rId3" cstate="print"/>
          <a:srcRect/>
          <a:stretch>
            <a:fillRect/>
          </a:stretch>
        </p:blipFill>
        <p:spPr bwMode="auto">
          <a:xfrm>
            <a:off x="1447800" y="2800350"/>
            <a:ext cx="6874092" cy="909637"/>
          </a:xfrm>
          <a:prstGeom prst="rect">
            <a:avLst/>
          </a:prstGeom>
          <a:noFill/>
          <a:ln w="9525">
            <a:noFill/>
            <a:miter lim="800000"/>
            <a:headEnd/>
            <a:tailEnd/>
          </a:ln>
          <a:effectLst/>
        </p:spPr>
      </p:pic>
      <p:pic>
        <p:nvPicPr>
          <p:cNvPr id="12291" name="Picture 3"/>
          <p:cNvPicPr>
            <a:picLocks noChangeAspect="1" noChangeArrowheads="1"/>
          </p:cNvPicPr>
          <p:nvPr/>
        </p:nvPicPr>
        <p:blipFill>
          <a:blip r:embed="rId4" cstate="print"/>
          <a:srcRect/>
          <a:stretch>
            <a:fillRect/>
          </a:stretch>
        </p:blipFill>
        <p:spPr bwMode="auto">
          <a:xfrm>
            <a:off x="1447800" y="3943350"/>
            <a:ext cx="6886893" cy="2076450"/>
          </a:xfrm>
          <a:prstGeom prst="rect">
            <a:avLst/>
          </a:prstGeom>
          <a:noFill/>
          <a:ln w="9525">
            <a:noFill/>
            <a:miter lim="800000"/>
            <a:headEnd/>
            <a:tailEnd/>
          </a:ln>
          <a:effectLst/>
        </p:spPr>
      </p:pic>
      <p:pic>
        <p:nvPicPr>
          <p:cNvPr id="11" name="Picture 4"/>
          <p:cNvPicPr>
            <a:picLocks noChangeAspect="1" noChangeArrowheads="1"/>
          </p:cNvPicPr>
          <p:nvPr/>
        </p:nvPicPr>
        <p:blipFill>
          <a:blip r:embed="rId5" cstate="print"/>
          <a:srcRect/>
          <a:stretch>
            <a:fillRect/>
          </a:stretch>
        </p:blipFill>
        <p:spPr bwMode="auto">
          <a:xfrm>
            <a:off x="1447800" y="1219200"/>
            <a:ext cx="6858000" cy="138998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2" name="Mürekkep 1">
                <a:extLst>
                  <a:ext uri="{FF2B5EF4-FFF2-40B4-BE49-F238E27FC236}">
                    <a16:creationId xmlns:a16="http://schemas.microsoft.com/office/drawing/2014/main" id="{7E6E9A9B-25E7-CA8A-4C9C-E995D4EF24E4}"/>
                  </a:ext>
                </a:extLst>
              </p14:cNvPr>
              <p14:cNvContentPartPr/>
              <p14:nvPr/>
            </p14:nvContentPartPr>
            <p14:xfrm>
              <a:off x="1602330" y="3035650"/>
              <a:ext cx="831600" cy="20880"/>
            </p14:xfrm>
          </p:contentPart>
        </mc:Choice>
        <mc:Fallback xmlns="">
          <p:pic>
            <p:nvPicPr>
              <p:cNvPr id="2" name="Mürekkep 1">
                <a:extLst>
                  <a:ext uri="{FF2B5EF4-FFF2-40B4-BE49-F238E27FC236}">
                    <a16:creationId xmlns:a16="http://schemas.microsoft.com/office/drawing/2014/main" id="{7E6E9A9B-25E7-CA8A-4C9C-E995D4EF24E4}"/>
                  </a:ext>
                </a:extLst>
              </p:cNvPr>
              <p:cNvPicPr/>
              <p:nvPr/>
            </p:nvPicPr>
            <p:blipFill>
              <a:blip r:embed="rId7"/>
              <a:stretch>
                <a:fillRect/>
              </a:stretch>
            </p:blipFill>
            <p:spPr>
              <a:xfrm>
                <a:off x="1548330" y="2927650"/>
                <a:ext cx="9392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Mürekkep 2">
                <a:extLst>
                  <a:ext uri="{FF2B5EF4-FFF2-40B4-BE49-F238E27FC236}">
                    <a16:creationId xmlns:a16="http://schemas.microsoft.com/office/drawing/2014/main" id="{DB1B0D9B-1061-9600-24EA-E94EFF261A6B}"/>
                  </a:ext>
                </a:extLst>
              </p14:cNvPr>
              <p14:cNvContentPartPr/>
              <p14:nvPr/>
            </p14:nvContentPartPr>
            <p14:xfrm>
              <a:off x="3251850" y="3289810"/>
              <a:ext cx="1575360" cy="74880"/>
            </p14:xfrm>
          </p:contentPart>
        </mc:Choice>
        <mc:Fallback xmlns="">
          <p:pic>
            <p:nvPicPr>
              <p:cNvPr id="3" name="Mürekkep 2">
                <a:extLst>
                  <a:ext uri="{FF2B5EF4-FFF2-40B4-BE49-F238E27FC236}">
                    <a16:creationId xmlns:a16="http://schemas.microsoft.com/office/drawing/2014/main" id="{DB1B0D9B-1061-9600-24EA-E94EFF261A6B}"/>
                  </a:ext>
                </a:extLst>
              </p:cNvPr>
              <p:cNvPicPr/>
              <p:nvPr/>
            </p:nvPicPr>
            <p:blipFill>
              <a:blip r:embed="rId9"/>
              <a:stretch>
                <a:fillRect/>
              </a:stretch>
            </p:blipFill>
            <p:spPr>
              <a:xfrm>
                <a:off x="3198210" y="3181810"/>
                <a:ext cx="1683000" cy="29052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amond(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diamond(in)">
                                      <p:cBhvr>
                                        <p:cTn id="12" dur="2000"/>
                                        <p:tgtEl>
                                          <p:spTgt spid="12290"/>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diamond(in)">
                                      <p:cBhvr>
                                        <p:cTn id="17" dur="20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12" name="11 Dikdörtgen"/>
          <p:cNvSpPr/>
          <p:nvPr/>
        </p:nvSpPr>
        <p:spPr>
          <a:xfrm>
            <a:off x="1295400" y="990600"/>
            <a:ext cx="7467600" cy="2000548"/>
          </a:xfrm>
          <a:prstGeom prst="rect">
            <a:avLst/>
          </a:prstGeom>
        </p:spPr>
        <p:txBody>
          <a:bodyPr wrap="square">
            <a:spAutoFit/>
          </a:bodyPr>
          <a:lstStyle/>
          <a:p>
            <a:pPr marL="0" lvl="1" algn="just"/>
            <a:r>
              <a:rPr lang="tr-TR" sz="2200" dirty="0">
                <a:latin typeface="+mn-lt"/>
              </a:rPr>
              <a:t>Genel sistem özelliğine göre sistemin beklenilen uygulama zorluğu için ilave bir teknik karmaşıklık faktörü hesaplanır. Cevaplar 0 ile 5 arasında puanlandırılır . </a:t>
            </a:r>
          </a:p>
          <a:p>
            <a:pPr marL="0" lvl="1" algn="just"/>
            <a:r>
              <a:rPr lang="tr-TR" altLang="tr-TR" dirty="0"/>
              <a:t>Bunlar hesaplanıp toplanarak </a:t>
            </a:r>
            <a:r>
              <a:rPr lang="tr-TR" altLang="tr-TR" dirty="0">
                <a:solidFill>
                  <a:srgbClr val="373187"/>
                </a:solidFill>
              </a:rPr>
              <a:t>Teknik Karmaşıklık Faktörü (TKF)</a:t>
            </a:r>
            <a:r>
              <a:rPr lang="tr-TR" altLang="tr-TR" dirty="0"/>
              <a:t>  elde edilir.</a:t>
            </a:r>
          </a:p>
          <a:p>
            <a:pPr algn="just"/>
            <a:endParaRPr lang="tr-TR" sz="2200" dirty="0">
              <a:latin typeface="+mn-lt"/>
            </a:endParaRPr>
          </a:p>
        </p:txBody>
      </p:sp>
      <p:sp>
        <p:nvSpPr>
          <p:cNvPr id="13" name="12 Dikdörtgen"/>
          <p:cNvSpPr/>
          <p:nvPr/>
        </p:nvSpPr>
        <p:spPr>
          <a:xfrm>
            <a:off x="2895600" y="2743200"/>
            <a:ext cx="3581400" cy="2123658"/>
          </a:xfrm>
          <a:prstGeom prst="rect">
            <a:avLst/>
          </a:prstGeom>
        </p:spPr>
        <p:txBody>
          <a:bodyPr wrap="square">
            <a:spAutoFit/>
          </a:bodyPr>
          <a:lstStyle/>
          <a:p>
            <a:pPr marL="354013" indent="-354013">
              <a:buFont typeface="Wingdings" pitchFamily="2" charset="2"/>
              <a:buChar char="ü"/>
            </a:pPr>
            <a:r>
              <a:rPr lang="es-ES" sz="2200" dirty="0">
                <a:latin typeface="+mn-lt"/>
              </a:rPr>
              <a:t>0: </a:t>
            </a:r>
            <a:r>
              <a:rPr lang="es-ES" sz="2200" dirty="0" err="1">
                <a:latin typeface="+mn-lt"/>
              </a:rPr>
              <a:t>hiç</a:t>
            </a:r>
            <a:r>
              <a:rPr lang="es-ES" sz="2200" dirty="0">
                <a:latin typeface="+mn-lt"/>
              </a:rPr>
              <a:t> </a:t>
            </a:r>
            <a:r>
              <a:rPr lang="es-ES" sz="2200" dirty="0" err="1">
                <a:latin typeface="+mn-lt"/>
              </a:rPr>
              <a:t>yok</a:t>
            </a:r>
            <a:r>
              <a:rPr lang="es-ES" sz="2200" dirty="0">
                <a:latin typeface="+mn-lt"/>
              </a:rPr>
              <a:t> ya da </a:t>
            </a:r>
            <a:r>
              <a:rPr lang="es-ES" sz="2200" dirty="0" err="1">
                <a:latin typeface="+mn-lt"/>
              </a:rPr>
              <a:t>etkisiz</a:t>
            </a:r>
            <a:r>
              <a:rPr lang="es-ES" sz="2200" dirty="0">
                <a:latin typeface="+mn-lt"/>
              </a:rPr>
              <a:t>, </a:t>
            </a:r>
          </a:p>
          <a:p>
            <a:pPr marL="354013" indent="-354013">
              <a:buFont typeface="Wingdings" pitchFamily="2" charset="2"/>
              <a:buChar char="ü"/>
            </a:pPr>
            <a:r>
              <a:rPr lang="tr-TR" sz="2200" dirty="0">
                <a:latin typeface="+mn-lt"/>
              </a:rPr>
              <a:t>1: önemsiz etki, </a:t>
            </a:r>
          </a:p>
          <a:p>
            <a:pPr marL="354013" indent="-354013">
              <a:buFont typeface="Wingdings" pitchFamily="2" charset="2"/>
              <a:buChar char="ü"/>
            </a:pPr>
            <a:r>
              <a:rPr lang="tr-TR" sz="2200" dirty="0">
                <a:latin typeface="+mn-lt"/>
              </a:rPr>
              <a:t>2: az etkili , </a:t>
            </a:r>
          </a:p>
          <a:p>
            <a:pPr marL="354013" indent="-354013">
              <a:buFont typeface="Wingdings" pitchFamily="2" charset="2"/>
              <a:buChar char="ü"/>
            </a:pPr>
            <a:r>
              <a:rPr lang="tr-TR" sz="2200" dirty="0">
                <a:latin typeface="+mn-lt"/>
              </a:rPr>
              <a:t>3:orta düzeyde etkili </a:t>
            </a:r>
          </a:p>
          <a:p>
            <a:pPr marL="354013" indent="-354013">
              <a:buFont typeface="Wingdings" pitchFamily="2" charset="2"/>
              <a:buChar char="ü"/>
            </a:pPr>
            <a:r>
              <a:rPr lang="tr-TR" sz="2200" dirty="0">
                <a:latin typeface="+mn-lt"/>
              </a:rPr>
              <a:t>4: önemli düzeyde etkili, </a:t>
            </a:r>
          </a:p>
          <a:p>
            <a:pPr marL="354013" indent="-354013">
              <a:buFont typeface="Wingdings" pitchFamily="2" charset="2"/>
              <a:buChar char="ü"/>
            </a:pPr>
            <a:r>
              <a:rPr lang="tr-TR" sz="2200" dirty="0">
                <a:latin typeface="+mn-lt"/>
              </a:rPr>
              <a:t>5: güçlü etki </a:t>
            </a:r>
          </a:p>
        </p:txBody>
      </p:sp>
      <p:sp>
        <p:nvSpPr>
          <p:cNvPr id="14" name="13 Dikdörtgen"/>
          <p:cNvSpPr/>
          <p:nvPr/>
        </p:nvSpPr>
        <p:spPr>
          <a:xfrm>
            <a:off x="1371600" y="4953000"/>
            <a:ext cx="7467600" cy="1138773"/>
          </a:xfrm>
          <a:prstGeom prst="rect">
            <a:avLst/>
          </a:prstGeom>
        </p:spPr>
        <p:txBody>
          <a:bodyPr wrap="square">
            <a:spAutoFit/>
          </a:bodyPr>
          <a:lstStyle/>
          <a:p>
            <a:pPr algn="just"/>
            <a:r>
              <a:rPr lang="tr-TR" sz="2200" dirty="0">
                <a:latin typeface="+mn-lt"/>
              </a:rPr>
              <a:t>Toplam Etki Derecesi (</a:t>
            </a:r>
            <a:r>
              <a:rPr lang="tr-TR" sz="2200" i="1" dirty="0">
                <a:latin typeface="+mn-lt"/>
              </a:rPr>
              <a:t>Total </a:t>
            </a:r>
            <a:r>
              <a:rPr lang="tr-TR" sz="2200" i="1" dirty="0" err="1">
                <a:latin typeface="+mn-lt"/>
              </a:rPr>
              <a:t>Degree</a:t>
            </a:r>
            <a:r>
              <a:rPr lang="tr-TR" sz="2200" i="1" dirty="0">
                <a:latin typeface="+mn-lt"/>
              </a:rPr>
              <a:t> of </a:t>
            </a:r>
            <a:r>
              <a:rPr lang="tr-TR" sz="2200" i="1" dirty="0" err="1">
                <a:latin typeface="+mn-lt"/>
              </a:rPr>
              <a:t>Influence</a:t>
            </a:r>
            <a:r>
              <a:rPr lang="tr-TR" sz="2200" i="1" dirty="0">
                <a:latin typeface="+mn-lt"/>
              </a:rPr>
              <a:t>_DI</a:t>
            </a:r>
            <a:r>
              <a:rPr lang="tr-TR" sz="2200" dirty="0">
                <a:latin typeface="+mn-lt"/>
              </a:rPr>
              <a:t>) =∑</a:t>
            </a:r>
            <a:r>
              <a:rPr lang="tr-TR" sz="2200" dirty="0" err="1">
                <a:latin typeface="+mn-lt"/>
              </a:rPr>
              <a:t>Cevap</a:t>
            </a:r>
            <a:r>
              <a:rPr lang="tr-TR" sz="1400" dirty="0" err="1">
                <a:latin typeface="+mn-lt"/>
              </a:rPr>
              <a:t>i</a:t>
            </a:r>
            <a:endParaRPr lang="tr-TR" sz="1400" dirty="0">
              <a:latin typeface="+mn-lt"/>
            </a:endParaRPr>
          </a:p>
          <a:p>
            <a:r>
              <a:rPr lang="tr-TR" sz="2200" dirty="0">
                <a:latin typeface="+mn-lt"/>
              </a:rPr>
              <a:t>Teknik Karmaşıklık Faktörü = 0,65 + 0,01 x DI</a:t>
            </a:r>
          </a:p>
          <a:p>
            <a:r>
              <a:rPr lang="tr-TR" sz="2200" dirty="0">
                <a:latin typeface="+mn-lt"/>
              </a:rPr>
              <a:t>(</a:t>
            </a:r>
            <a:r>
              <a:rPr lang="tr-TR" sz="2200" i="1" dirty="0" err="1">
                <a:latin typeface="+mn-lt"/>
              </a:rPr>
              <a:t>Technical</a:t>
            </a:r>
            <a:r>
              <a:rPr lang="tr-TR" sz="2200" i="1" dirty="0">
                <a:latin typeface="+mn-lt"/>
              </a:rPr>
              <a:t> </a:t>
            </a:r>
            <a:r>
              <a:rPr lang="tr-TR" sz="2200" i="1" dirty="0" err="1">
                <a:latin typeface="+mn-lt"/>
              </a:rPr>
              <a:t>Complexity</a:t>
            </a:r>
            <a:r>
              <a:rPr lang="tr-TR" sz="2200" i="1" dirty="0">
                <a:latin typeface="+mn-lt"/>
              </a:rPr>
              <a:t> </a:t>
            </a:r>
            <a:r>
              <a:rPr lang="tr-TR" sz="2200" i="1" dirty="0" err="1">
                <a:latin typeface="+mn-lt"/>
              </a:rPr>
              <a:t>Factors</a:t>
            </a:r>
            <a:r>
              <a:rPr lang="tr-TR" sz="2200" i="1" dirty="0">
                <a:latin typeface="+mn-lt"/>
              </a:rPr>
              <a:t>_TCF</a:t>
            </a:r>
            <a:r>
              <a:rPr lang="tr-TR" sz="2200" dirty="0">
                <a:latin typeface="+mn-lt"/>
              </a:rPr>
              <a:t>)</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6CA780FB-4035-A077-2AAC-B09460A0EBF3}"/>
                  </a:ext>
                </a:extLst>
              </p14:cNvPr>
              <p14:cNvContentPartPr/>
              <p14:nvPr/>
            </p14:nvContentPartPr>
            <p14:xfrm>
              <a:off x="7710810" y="5203210"/>
              <a:ext cx="977400" cy="10440"/>
            </p14:xfrm>
          </p:contentPart>
        </mc:Choice>
        <mc:Fallback xmlns="">
          <p:pic>
            <p:nvPicPr>
              <p:cNvPr id="2" name="Mürekkep 1">
                <a:extLst>
                  <a:ext uri="{FF2B5EF4-FFF2-40B4-BE49-F238E27FC236}">
                    <a16:creationId xmlns:a16="http://schemas.microsoft.com/office/drawing/2014/main" id="{6CA780FB-4035-A077-2AAC-B09460A0EBF3}"/>
                  </a:ext>
                </a:extLst>
              </p:cNvPr>
              <p:cNvPicPr/>
              <p:nvPr/>
            </p:nvPicPr>
            <p:blipFill>
              <a:blip r:embed="rId4"/>
              <a:stretch>
                <a:fillRect/>
              </a:stretch>
            </p:blipFill>
            <p:spPr>
              <a:xfrm>
                <a:off x="7657170" y="5095570"/>
                <a:ext cx="10850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Mürekkep 2">
                <a:extLst>
                  <a:ext uri="{FF2B5EF4-FFF2-40B4-BE49-F238E27FC236}">
                    <a16:creationId xmlns:a16="http://schemas.microsoft.com/office/drawing/2014/main" id="{5DA4F98D-5012-854F-98C3-1490BA3AAD5A}"/>
                  </a:ext>
                </a:extLst>
              </p14:cNvPr>
              <p14:cNvContentPartPr/>
              <p14:nvPr/>
            </p14:nvContentPartPr>
            <p14:xfrm>
              <a:off x="-594390" y="2742970"/>
              <a:ext cx="360" cy="360"/>
            </p14:xfrm>
          </p:contentPart>
        </mc:Choice>
        <mc:Fallback>
          <p:pic>
            <p:nvPicPr>
              <p:cNvPr id="3" name="Mürekkep 2">
                <a:extLst>
                  <a:ext uri="{FF2B5EF4-FFF2-40B4-BE49-F238E27FC236}">
                    <a16:creationId xmlns:a16="http://schemas.microsoft.com/office/drawing/2014/main" id="{5DA4F98D-5012-854F-98C3-1490BA3AAD5A}"/>
                  </a:ext>
                </a:extLst>
              </p:cNvPr>
              <p:cNvPicPr/>
              <p:nvPr/>
            </p:nvPicPr>
            <p:blipFill>
              <a:blip r:embed="rId6"/>
              <a:stretch>
                <a:fillRect/>
              </a:stretch>
            </p:blipFill>
            <p:spPr>
              <a:xfrm>
                <a:off x="-648030" y="2634970"/>
                <a:ext cx="108000" cy="21600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checkerboard(across)">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amond(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checkerboard(across)">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animEffect transition="in" filter="checkerboard(across)">
                                      <p:cBhvr>
                                        <p:cTn id="27" dur="500"/>
                                        <p:tgtEl>
                                          <p:spTgt spid="1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4">
                                            <p:txEl>
                                              <p:pRg st="2" end="2"/>
                                            </p:txEl>
                                          </p:spTgt>
                                        </p:tgtEl>
                                        <p:attrNameLst>
                                          <p:attrName>style.visibility</p:attrName>
                                        </p:attrNameLst>
                                      </p:cBhvr>
                                      <p:to>
                                        <p:strVal val="visible"/>
                                      </p:to>
                                    </p:set>
                                    <p:animEffect transition="in" filter="checkerboard(across)">
                                      <p:cBhvr>
                                        <p:cTn id="3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000" dirty="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13314" name="Picture 2"/>
          <p:cNvPicPr>
            <a:picLocks noChangeAspect="1" noChangeArrowheads="1"/>
          </p:cNvPicPr>
          <p:nvPr/>
        </p:nvPicPr>
        <p:blipFill>
          <a:blip r:embed="rId3" cstate="print"/>
          <a:srcRect/>
          <a:stretch>
            <a:fillRect/>
          </a:stretch>
        </p:blipFill>
        <p:spPr bwMode="auto">
          <a:xfrm>
            <a:off x="1295400" y="1143000"/>
            <a:ext cx="7507706" cy="2971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4" cstate="print"/>
          <a:srcRect/>
          <a:stretch>
            <a:fillRect/>
          </a:stretch>
        </p:blipFill>
        <p:spPr bwMode="auto">
          <a:xfrm>
            <a:off x="3429000" y="4343400"/>
            <a:ext cx="2941608" cy="16764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diamond(in)">
                                      <p:cBhvr>
                                        <p:cTn id="7" dur="20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diamond(in)">
                                      <p:cBhvr>
                                        <p:cTn id="12" dur="20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8 Tablo"/>
          <p:cNvGraphicFramePr>
            <a:graphicFrameLocks noGrp="1"/>
          </p:cNvGraphicFramePr>
          <p:nvPr/>
        </p:nvGraphicFramePr>
        <p:xfrm>
          <a:off x="1219200" y="609600"/>
          <a:ext cx="7543800" cy="6024880"/>
        </p:xfrm>
        <a:graphic>
          <a:graphicData uri="http://schemas.openxmlformats.org/drawingml/2006/table">
            <a:tbl>
              <a:tblPr firstRow="1" bandRow="1">
                <a:tableStyleId>{5C22544A-7EE6-4342-B048-85BDC9FD1C3A}</a:tableStyleId>
              </a:tblPr>
              <a:tblGrid>
                <a:gridCol w="468630">
                  <a:extLst>
                    <a:ext uri="{9D8B030D-6E8A-4147-A177-3AD203B41FA5}">
                      <a16:colId xmlns:a16="http://schemas.microsoft.com/office/drawing/2014/main" val="20000"/>
                    </a:ext>
                  </a:extLst>
                </a:gridCol>
                <a:gridCol w="2222818">
                  <a:extLst>
                    <a:ext uri="{9D8B030D-6E8A-4147-A177-3AD203B41FA5}">
                      <a16:colId xmlns:a16="http://schemas.microsoft.com/office/drawing/2014/main" val="20001"/>
                    </a:ext>
                  </a:extLst>
                </a:gridCol>
                <a:gridCol w="4852352">
                  <a:extLst>
                    <a:ext uri="{9D8B030D-6E8A-4147-A177-3AD203B41FA5}">
                      <a16:colId xmlns:a16="http://schemas.microsoft.com/office/drawing/2014/main" val="20002"/>
                    </a:ext>
                  </a:extLst>
                </a:gridCol>
              </a:tblGrid>
              <a:tr h="304800">
                <a:tc>
                  <a:txBody>
                    <a:bodyPr/>
                    <a:lstStyle/>
                    <a:p>
                      <a:endParaRPr lang="tr-TR" sz="1200" dirty="0"/>
                    </a:p>
                  </a:txBody>
                  <a:tcPr/>
                </a:tc>
                <a:tc>
                  <a:txBody>
                    <a:bodyPr/>
                    <a:lstStyle/>
                    <a:p>
                      <a:r>
                        <a:rPr kumimoji="0" lang="tr-TR" sz="1400" b="1" kern="1200" baseline="0" dirty="0">
                          <a:solidFill>
                            <a:schemeClr val="lt1"/>
                          </a:solidFill>
                          <a:latin typeface="+mn-lt"/>
                          <a:ea typeface="+mn-ea"/>
                          <a:cs typeface="+mn-cs"/>
                        </a:rPr>
                        <a:t>Genel Sistem </a:t>
                      </a:r>
                      <a:r>
                        <a:rPr kumimoji="0" lang="tr-TR" sz="1400" b="1" kern="1200" baseline="0">
                          <a:solidFill>
                            <a:schemeClr val="lt1"/>
                          </a:solidFill>
                          <a:latin typeface="+mn-lt"/>
                          <a:ea typeface="+mn-ea"/>
                          <a:cs typeface="+mn-cs"/>
                        </a:rPr>
                        <a:t>Özellikleri </a:t>
                      </a:r>
                      <a:endParaRPr lang="tr-TR" sz="1400" dirty="0"/>
                    </a:p>
                  </a:txBody>
                  <a:tcPr/>
                </a:tc>
                <a:tc>
                  <a:txBody>
                    <a:bodyPr/>
                    <a:lstStyle/>
                    <a:p>
                      <a:r>
                        <a:rPr kumimoji="0" lang="tr-TR" sz="1400" b="1" kern="1200" baseline="0">
                          <a:solidFill>
                            <a:schemeClr val="lt1"/>
                          </a:solidFill>
                          <a:latin typeface="+mn-lt"/>
                          <a:ea typeface="+mn-ea"/>
                          <a:cs typeface="+mn-cs"/>
                        </a:rPr>
                        <a:t>Kısa </a:t>
                      </a:r>
                      <a:r>
                        <a:rPr kumimoji="0" lang="tr-TR" sz="1400" b="1" kern="1200" baseline="0" dirty="0">
                          <a:solidFill>
                            <a:schemeClr val="lt1"/>
                          </a:solidFill>
                          <a:latin typeface="+mn-lt"/>
                          <a:ea typeface="+mn-ea"/>
                          <a:cs typeface="+mn-cs"/>
                        </a:rPr>
                        <a:t>Açıklama </a:t>
                      </a:r>
                      <a:r>
                        <a:rPr kumimoji="0" lang="tr-TR" sz="1400" b="1" kern="1200" baseline="0">
                          <a:solidFill>
                            <a:schemeClr val="lt1"/>
                          </a:solidFill>
                          <a:latin typeface="+mn-lt"/>
                          <a:ea typeface="+mn-ea"/>
                          <a:cs typeface="+mn-cs"/>
                        </a:rPr>
                        <a:t>	</a:t>
                      </a:r>
                      <a:endParaRPr lang="tr-TR" sz="1400" dirty="0"/>
                    </a:p>
                  </a:txBody>
                  <a:tcPr/>
                </a:tc>
                <a:extLst>
                  <a:ext uri="{0D108BD9-81ED-4DB2-BD59-A6C34878D82A}">
                    <a16:rowId xmlns:a16="http://schemas.microsoft.com/office/drawing/2014/main" val="10000"/>
                  </a:ext>
                </a:extLst>
              </a:tr>
              <a:tr h="370840">
                <a:tc>
                  <a:txBody>
                    <a:bodyPr/>
                    <a:lstStyle/>
                    <a:p>
                      <a:r>
                        <a:rPr lang="tr-TR" sz="1200" dirty="0"/>
                        <a:t>1</a:t>
                      </a:r>
                    </a:p>
                  </a:txBody>
                  <a:tcPr/>
                </a:tc>
                <a:tc>
                  <a:txBody>
                    <a:bodyPr/>
                    <a:lstStyle/>
                    <a:p>
                      <a:r>
                        <a:rPr lang="tr-TR" sz="1200" dirty="0"/>
                        <a:t>Veri İletişimleri </a:t>
                      </a:r>
                    </a:p>
                  </a:txBody>
                  <a:tcPr/>
                </a:tc>
                <a:tc>
                  <a:txBody>
                    <a:bodyPr/>
                    <a:lstStyle/>
                    <a:p>
                      <a:r>
                        <a:rPr lang="tr-TR" sz="1200" dirty="0"/>
                        <a:t>Sistemin uygulaması ile bilgi değişimi veya transferinde yardımcı olmak için  kaç tane iletişim aracı vardır? </a:t>
                      </a:r>
                    </a:p>
                  </a:txBody>
                  <a:tcPr/>
                </a:tc>
                <a:extLst>
                  <a:ext uri="{0D108BD9-81ED-4DB2-BD59-A6C34878D82A}">
                    <a16:rowId xmlns:a16="http://schemas.microsoft.com/office/drawing/2014/main" val="10001"/>
                  </a:ext>
                </a:extLst>
              </a:tr>
              <a:tr h="370840">
                <a:tc>
                  <a:txBody>
                    <a:bodyPr/>
                    <a:lstStyle/>
                    <a:p>
                      <a:r>
                        <a:rPr lang="tr-TR" sz="1200" dirty="0"/>
                        <a:t>2</a:t>
                      </a:r>
                    </a:p>
                  </a:txBody>
                  <a:tcPr/>
                </a:tc>
                <a:tc>
                  <a:txBody>
                    <a:bodyPr/>
                    <a:lstStyle/>
                    <a:p>
                      <a:r>
                        <a:rPr lang="tr-TR" sz="1200" dirty="0"/>
                        <a:t>Dağıtılan Veri/İşleme </a:t>
                      </a:r>
                    </a:p>
                  </a:txBody>
                  <a:tcPr/>
                </a:tc>
                <a:tc>
                  <a:txBody>
                    <a:bodyPr/>
                    <a:lstStyle/>
                    <a:p>
                      <a:r>
                        <a:rPr lang="tr-TR" sz="1200" dirty="0"/>
                        <a:t>Dağıtılan bilgi ve işleme fonksiyonları nasıl idare edilmektedir?</a:t>
                      </a:r>
                    </a:p>
                  </a:txBody>
                  <a:tcPr/>
                </a:tc>
                <a:extLst>
                  <a:ext uri="{0D108BD9-81ED-4DB2-BD59-A6C34878D82A}">
                    <a16:rowId xmlns:a16="http://schemas.microsoft.com/office/drawing/2014/main" val="10002"/>
                  </a:ext>
                </a:extLst>
              </a:tr>
              <a:tr h="370840">
                <a:tc>
                  <a:txBody>
                    <a:bodyPr/>
                    <a:lstStyle/>
                    <a:p>
                      <a:r>
                        <a:rPr lang="tr-TR" sz="1200" dirty="0"/>
                        <a:t>3</a:t>
                      </a:r>
                    </a:p>
                  </a:txBody>
                  <a:tcPr/>
                </a:tc>
                <a:tc>
                  <a:txBody>
                    <a:bodyPr/>
                    <a:lstStyle/>
                    <a:p>
                      <a:r>
                        <a:rPr lang="tr-TR" sz="1200" dirty="0"/>
                        <a:t>Performans </a:t>
                      </a:r>
                    </a:p>
                  </a:txBody>
                  <a:tcPr/>
                </a:tc>
                <a:tc>
                  <a:txBody>
                    <a:bodyPr/>
                    <a:lstStyle/>
                    <a:p>
                      <a:r>
                        <a:rPr lang="tr-TR" sz="1200" dirty="0"/>
                        <a:t>Hedefler, yanıtlama zamanı ve iş çıkarma performansı önemli midir? </a:t>
                      </a:r>
                    </a:p>
                  </a:txBody>
                  <a:tcPr/>
                </a:tc>
                <a:extLst>
                  <a:ext uri="{0D108BD9-81ED-4DB2-BD59-A6C34878D82A}">
                    <a16:rowId xmlns:a16="http://schemas.microsoft.com/office/drawing/2014/main" val="10003"/>
                  </a:ext>
                </a:extLst>
              </a:tr>
              <a:tr h="401320">
                <a:tc>
                  <a:txBody>
                    <a:bodyPr/>
                    <a:lstStyle/>
                    <a:p>
                      <a:r>
                        <a:rPr lang="tr-TR" sz="1200" dirty="0"/>
                        <a:t>4</a:t>
                      </a:r>
                    </a:p>
                  </a:txBody>
                  <a:tcPr/>
                </a:tc>
                <a:tc>
                  <a:txBody>
                    <a:bodyPr/>
                    <a:lstStyle/>
                    <a:p>
                      <a:r>
                        <a:rPr lang="tr-TR" sz="1200" dirty="0"/>
                        <a:t>Çok Kullanılan Konfigürasyon </a:t>
                      </a:r>
                    </a:p>
                  </a:txBody>
                  <a:tcPr/>
                </a:tc>
                <a:tc>
                  <a:txBody>
                    <a:bodyPr/>
                    <a:lstStyle/>
                    <a:p>
                      <a:r>
                        <a:rPr lang="tr-TR" sz="1200" dirty="0"/>
                        <a:t>Uygulamanın idare edileceği mevcut donanım platformu ne kadar yoğun kullanılmaktadır? </a:t>
                      </a:r>
                    </a:p>
                  </a:txBody>
                  <a:tcPr/>
                </a:tc>
                <a:extLst>
                  <a:ext uri="{0D108BD9-81ED-4DB2-BD59-A6C34878D82A}">
                    <a16:rowId xmlns:a16="http://schemas.microsoft.com/office/drawing/2014/main" val="10004"/>
                  </a:ext>
                </a:extLst>
              </a:tr>
              <a:tr h="370840">
                <a:tc>
                  <a:txBody>
                    <a:bodyPr/>
                    <a:lstStyle/>
                    <a:p>
                      <a:r>
                        <a:rPr lang="tr-TR" sz="1200" dirty="0"/>
                        <a:t>5</a:t>
                      </a:r>
                    </a:p>
                  </a:txBody>
                  <a:tcPr/>
                </a:tc>
                <a:tc>
                  <a:txBody>
                    <a:bodyPr/>
                    <a:lstStyle/>
                    <a:p>
                      <a:r>
                        <a:rPr lang="tr-TR" sz="1200" dirty="0"/>
                        <a:t>İşlem Oranı</a:t>
                      </a:r>
                    </a:p>
                  </a:txBody>
                  <a:tcPr/>
                </a:tc>
                <a:tc>
                  <a:txBody>
                    <a:bodyPr/>
                    <a:lstStyle/>
                    <a:p>
                      <a:r>
                        <a:rPr lang="tr-TR" sz="1200" dirty="0"/>
                        <a:t>İşlem oranı yüksek midir? </a:t>
                      </a:r>
                    </a:p>
                  </a:txBody>
                  <a:tcPr/>
                </a:tc>
                <a:extLst>
                  <a:ext uri="{0D108BD9-81ED-4DB2-BD59-A6C34878D82A}">
                    <a16:rowId xmlns:a16="http://schemas.microsoft.com/office/drawing/2014/main" val="10005"/>
                  </a:ext>
                </a:extLst>
              </a:tr>
              <a:tr h="370840">
                <a:tc>
                  <a:txBody>
                    <a:bodyPr/>
                    <a:lstStyle/>
                    <a:p>
                      <a:r>
                        <a:rPr lang="tr-TR" sz="1200" dirty="0"/>
                        <a:t>6</a:t>
                      </a:r>
                    </a:p>
                  </a:txBody>
                  <a:tcPr/>
                </a:tc>
                <a:tc>
                  <a:txBody>
                    <a:bodyPr/>
                    <a:lstStyle/>
                    <a:p>
                      <a:r>
                        <a:rPr lang="tr-TR" sz="1200" dirty="0"/>
                        <a:t>Çevrimiçi Veri Girişi </a:t>
                      </a:r>
                    </a:p>
                  </a:txBody>
                  <a:tcPr/>
                </a:tc>
                <a:tc>
                  <a:txBody>
                    <a:bodyPr/>
                    <a:lstStyle/>
                    <a:p>
                      <a:r>
                        <a:rPr lang="tr-TR" sz="1200" dirty="0"/>
                        <a:t>Hangi oranda bilgi çevrimiçi girilmektedir? </a:t>
                      </a:r>
                    </a:p>
                  </a:txBody>
                  <a:tcPr/>
                </a:tc>
                <a:extLst>
                  <a:ext uri="{0D108BD9-81ED-4DB2-BD59-A6C34878D82A}">
                    <a16:rowId xmlns:a16="http://schemas.microsoft.com/office/drawing/2014/main" val="10006"/>
                  </a:ext>
                </a:extLst>
              </a:tr>
              <a:tr h="370840">
                <a:tc>
                  <a:txBody>
                    <a:bodyPr/>
                    <a:lstStyle/>
                    <a:p>
                      <a:r>
                        <a:rPr lang="tr-TR" sz="1200" dirty="0"/>
                        <a:t>7</a:t>
                      </a:r>
                    </a:p>
                  </a:txBody>
                  <a:tcPr/>
                </a:tc>
                <a:tc>
                  <a:txBody>
                    <a:bodyPr/>
                    <a:lstStyle/>
                    <a:p>
                      <a:r>
                        <a:rPr lang="tr-TR" sz="1200" dirty="0"/>
                        <a:t>Son Kullanıcı Verimliliği </a:t>
                      </a:r>
                    </a:p>
                  </a:txBody>
                  <a:tcPr/>
                </a:tc>
                <a:tc>
                  <a:txBody>
                    <a:bodyPr/>
                    <a:lstStyle/>
                    <a:p>
                      <a:r>
                        <a:rPr lang="tr-TR" sz="1200" dirty="0"/>
                        <a:t>Uygulama son kullanıcı verimliliği için mi tasarlanmıştır? </a:t>
                      </a:r>
                    </a:p>
                  </a:txBody>
                  <a:tcPr/>
                </a:tc>
                <a:extLst>
                  <a:ext uri="{0D108BD9-81ED-4DB2-BD59-A6C34878D82A}">
                    <a16:rowId xmlns:a16="http://schemas.microsoft.com/office/drawing/2014/main" val="10007"/>
                  </a:ext>
                </a:extLst>
              </a:tr>
              <a:tr h="370840">
                <a:tc>
                  <a:txBody>
                    <a:bodyPr/>
                    <a:lstStyle/>
                    <a:p>
                      <a:r>
                        <a:rPr lang="tr-TR" sz="1200" dirty="0"/>
                        <a:t>8</a:t>
                      </a:r>
                    </a:p>
                  </a:txBody>
                  <a:tcPr/>
                </a:tc>
                <a:tc>
                  <a:txBody>
                    <a:bodyPr/>
                    <a:lstStyle/>
                    <a:p>
                      <a:r>
                        <a:rPr lang="tr-TR" sz="1200" dirty="0"/>
                        <a:t>Çevrimiçi Güncelleme </a:t>
                      </a:r>
                    </a:p>
                  </a:txBody>
                  <a:tcPr/>
                </a:tc>
                <a:tc>
                  <a:txBody>
                    <a:bodyPr/>
                    <a:lstStyle/>
                    <a:p>
                      <a:r>
                        <a:rPr lang="tr-TR" sz="1200" dirty="0"/>
                        <a:t>Kaç veri dosyası çevrimiçi güncellenmektedir? </a:t>
                      </a:r>
                    </a:p>
                  </a:txBody>
                  <a:tcPr/>
                </a:tc>
                <a:extLst>
                  <a:ext uri="{0D108BD9-81ED-4DB2-BD59-A6C34878D82A}">
                    <a16:rowId xmlns:a16="http://schemas.microsoft.com/office/drawing/2014/main" val="10008"/>
                  </a:ext>
                </a:extLst>
              </a:tr>
              <a:tr h="370840">
                <a:tc>
                  <a:txBody>
                    <a:bodyPr/>
                    <a:lstStyle/>
                    <a:p>
                      <a:r>
                        <a:rPr lang="tr-TR" sz="1200" dirty="0"/>
                        <a:t>9</a:t>
                      </a:r>
                    </a:p>
                  </a:txBody>
                  <a:tcPr/>
                </a:tc>
                <a:tc>
                  <a:txBody>
                    <a:bodyPr/>
                    <a:lstStyle/>
                    <a:p>
                      <a:r>
                        <a:rPr lang="tr-TR" sz="1200" dirty="0"/>
                        <a:t>Karmaşık İşlem Yapma </a:t>
                      </a:r>
                    </a:p>
                  </a:txBody>
                  <a:tcPr/>
                </a:tc>
                <a:tc>
                  <a:txBody>
                    <a:bodyPr/>
                    <a:lstStyle/>
                    <a:p>
                      <a:r>
                        <a:rPr lang="tr-TR" sz="1200" dirty="0"/>
                        <a:t>Dahili işlem yapma karmaşık mıdır? </a:t>
                      </a:r>
                    </a:p>
                  </a:txBody>
                  <a:tcPr/>
                </a:tc>
                <a:extLst>
                  <a:ext uri="{0D108BD9-81ED-4DB2-BD59-A6C34878D82A}">
                    <a16:rowId xmlns:a16="http://schemas.microsoft.com/office/drawing/2014/main" val="10009"/>
                  </a:ext>
                </a:extLst>
              </a:tr>
              <a:tr h="370840">
                <a:tc>
                  <a:txBody>
                    <a:bodyPr/>
                    <a:lstStyle/>
                    <a:p>
                      <a:r>
                        <a:rPr lang="tr-TR" sz="1200" dirty="0"/>
                        <a:t>10</a:t>
                      </a:r>
                    </a:p>
                  </a:txBody>
                  <a:tcPr/>
                </a:tc>
                <a:tc>
                  <a:txBody>
                    <a:bodyPr/>
                    <a:lstStyle/>
                    <a:p>
                      <a:r>
                        <a:rPr lang="tr-TR" sz="1200" dirty="0"/>
                        <a:t>Yeniden Kullanılabilirlik </a:t>
                      </a:r>
                    </a:p>
                  </a:txBody>
                  <a:tcPr/>
                </a:tc>
                <a:tc>
                  <a:txBody>
                    <a:bodyPr/>
                    <a:lstStyle/>
                    <a:p>
                      <a:r>
                        <a:rPr lang="tr-TR" sz="1200" dirty="0"/>
                        <a:t>Uygulama yeniden kullanılabilir olması için mi tasarlanmıştır? </a:t>
                      </a:r>
                    </a:p>
                  </a:txBody>
                  <a:tcPr/>
                </a:tc>
                <a:extLst>
                  <a:ext uri="{0D108BD9-81ED-4DB2-BD59-A6C34878D82A}">
                    <a16:rowId xmlns:a16="http://schemas.microsoft.com/office/drawing/2014/main" val="10010"/>
                  </a:ext>
                </a:extLst>
              </a:tr>
              <a:tr h="370840">
                <a:tc>
                  <a:txBody>
                    <a:bodyPr/>
                    <a:lstStyle/>
                    <a:p>
                      <a:r>
                        <a:rPr lang="tr-TR" sz="1200" dirty="0"/>
                        <a:t>11</a:t>
                      </a:r>
                    </a:p>
                  </a:txBody>
                  <a:tcPr/>
                </a:tc>
                <a:tc>
                  <a:txBody>
                    <a:bodyPr/>
                    <a:lstStyle/>
                    <a:p>
                      <a:r>
                        <a:rPr lang="tr-TR" sz="1200" dirty="0"/>
                        <a:t>Dönüştürme/Kurulum Kolaylığı </a:t>
                      </a:r>
                    </a:p>
                  </a:txBody>
                  <a:tcPr/>
                </a:tc>
                <a:tc>
                  <a:txBody>
                    <a:bodyPr/>
                    <a:lstStyle/>
                    <a:p>
                      <a:r>
                        <a:rPr lang="tr-TR" sz="1200" dirty="0"/>
                        <a:t>Sistemde otomatik dönüşüm ve kurulum da dâhil edilmiş midir? </a:t>
                      </a:r>
                    </a:p>
                  </a:txBody>
                  <a:tcPr/>
                </a:tc>
                <a:extLst>
                  <a:ext uri="{0D108BD9-81ED-4DB2-BD59-A6C34878D82A}">
                    <a16:rowId xmlns:a16="http://schemas.microsoft.com/office/drawing/2014/main" val="10011"/>
                  </a:ext>
                </a:extLst>
              </a:tr>
              <a:tr h="370840">
                <a:tc>
                  <a:txBody>
                    <a:bodyPr/>
                    <a:lstStyle/>
                    <a:p>
                      <a:r>
                        <a:rPr lang="tr-TR" sz="1200" dirty="0"/>
                        <a:t>12</a:t>
                      </a:r>
                    </a:p>
                  </a:txBody>
                  <a:tcPr/>
                </a:tc>
                <a:tc>
                  <a:txBody>
                    <a:bodyPr/>
                    <a:lstStyle/>
                    <a:p>
                      <a:r>
                        <a:rPr lang="tr-TR" sz="1200" dirty="0"/>
                        <a:t>İşlevsel Kolaylık </a:t>
                      </a:r>
                    </a:p>
                  </a:txBody>
                  <a:tcPr/>
                </a:tc>
                <a:tc>
                  <a:txBody>
                    <a:bodyPr/>
                    <a:lstStyle/>
                    <a:p>
                      <a:r>
                        <a:rPr lang="tr-TR" sz="1200" dirty="0"/>
                        <a:t>Yedekleme, başlatma ve kurtarma gibi operasyonlar ne kadar otomatiktir? </a:t>
                      </a:r>
                    </a:p>
                  </a:txBody>
                  <a:tcPr/>
                </a:tc>
                <a:extLst>
                  <a:ext uri="{0D108BD9-81ED-4DB2-BD59-A6C34878D82A}">
                    <a16:rowId xmlns:a16="http://schemas.microsoft.com/office/drawing/2014/main" val="10012"/>
                  </a:ext>
                </a:extLst>
              </a:tr>
              <a:tr h="370840">
                <a:tc>
                  <a:txBody>
                    <a:bodyPr/>
                    <a:lstStyle/>
                    <a:p>
                      <a:r>
                        <a:rPr lang="tr-TR" sz="1200" dirty="0"/>
                        <a:t>13</a:t>
                      </a:r>
                    </a:p>
                  </a:txBody>
                  <a:tcPr/>
                </a:tc>
                <a:tc>
                  <a:txBody>
                    <a:bodyPr/>
                    <a:lstStyle/>
                    <a:p>
                      <a:r>
                        <a:rPr lang="tr-TR" sz="1200" dirty="0"/>
                        <a:t>Çoklu Saha Kullanımı </a:t>
                      </a:r>
                    </a:p>
                  </a:txBody>
                  <a:tcPr/>
                </a:tc>
                <a:tc>
                  <a:txBody>
                    <a:bodyPr/>
                    <a:lstStyle/>
                    <a:p>
                      <a:r>
                        <a:rPr lang="tr-TR" sz="1200" dirty="0"/>
                        <a:t>Uygulama çoklu örgüte sahip çoklu sahalar için özellikle mi tasarlanmış, geliştirilmiş ve desteklenmiştir? </a:t>
                      </a:r>
                    </a:p>
                  </a:txBody>
                  <a:tcPr/>
                </a:tc>
                <a:extLst>
                  <a:ext uri="{0D108BD9-81ED-4DB2-BD59-A6C34878D82A}">
                    <a16:rowId xmlns:a16="http://schemas.microsoft.com/office/drawing/2014/main" val="10013"/>
                  </a:ext>
                </a:extLst>
              </a:tr>
              <a:tr h="370840">
                <a:tc>
                  <a:txBody>
                    <a:bodyPr/>
                    <a:lstStyle/>
                    <a:p>
                      <a:r>
                        <a:rPr lang="tr-TR" sz="1200" dirty="0"/>
                        <a:t>14</a:t>
                      </a:r>
                    </a:p>
                  </a:txBody>
                  <a:tcPr/>
                </a:tc>
                <a:tc>
                  <a:txBody>
                    <a:bodyPr/>
                    <a:lstStyle/>
                    <a:p>
                      <a:r>
                        <a:rPr lang="tr-TR" sz="1200" dirty="0"/>
                        <a:t>Değişimi Kolaylaştırma </a:t>
                      </a:r>
                    </a:p>
                  </a:txBody>
                  <a:tcPr/>
                </a:tc>
                <a:tc>
                  <a:txBody>
                    <a:bodyPr/>
                    <a:lstStyle/>
                    <a:p>
                      <a:r>
                        <a:rPr lang="tr-TR" sz="1200" dirty="0"/>
                        <a:t>Uygulama kullanıcı tarafından kullanım kolaylığı ve değişimi kolaylaştırmak için özel olarak mı tasarlanmış, geliştirilmiş ve desteklenmiştir? </a:t>
                      </a:r>
                    </a:p>
                  </a:txBody>
                  <a:tcPr/>
                </a:tc>
                <a:extLst>
                  <a:ext uri="{0D108BD9-81ED-4DB2-BD59-A6C34878D82A}">
                    <a16:rowId xmlns:a16="http://schemas.microsoft.com/office/drawing/2014/main" val="10014"/>
                  </a:ext>
                </a:extLst>
              </a:tr>
            </a:tbl>
          </a:graphicData>
        </a:graphic>
      </p:graphicFrame>
      <p:sp>
        <p:nvSpPr>
          <p:cNvPr id="4098" name="Rectangle 2"/>
          <p:cNvSpPr>
            <a:spLocks noGrp="1" noChangeArrowheads="1"/>
          </p:cNvSpPr>
          <p:nvPr>
            <p:ph type="title"/>
          </p:nvPr>
        </p:nvSpPr>
        <p:spPr>
          <a:xfrm>
            <a:off x="1219200" y="76200"/>
            <a:ext cx="7696200" cy="609600"/>
          </a:xfrm>
        </p:spPr>
        <p:txBody>
          <a:bodyPr>
            <a:noAutofit/>
          </a:bodyPr>
          <a:lstStyle/>
          <a:p>
            <a:r>
              <a:rPr lang="tr-TR" sz="3000" dirty="0"/>
              <a:t>Problem Teknik Karmaşıklığının İncelenmesi</a:t>
            </a:r>
            <a:endParaRPr lang="en-US" sz="30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28</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amond(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İşlev Nokta Sayısı Hesaplama</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29</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19200" y="1143000"/>
            <a:ext cx="7620000" cy="1708160"/>
          </a:xfrm>
          <a:prstGeom prst="rect">
            <a:avLst/>
          </a:prstGeom>
        </p:spPr>
        <p:txBody>
          <a:bodyPr wrap="square">
            <a:spAutoFit/>
          </a:bodyPr>
          <a:lstStyle/>
          <a:p>
            <a:pPr algn="just"/>
            <a:r>
              <a:rPr lang="tr-TR" sz="2100" dirty="0">
                <a:latin typeface="+mn-lt"/>
              </a:rPr>
              <a:t>Problem bilgi ortamı için elde edilen değerler, karmaşıklık düzeylerine göre seçilerek karmaşıklık değeri ile çarpılır ve çarpımların sonucu elde edilen toplam işlev nokta sayısı, ayarlanmamış işlev nokta sayısı (</a:t>
            </a:r>
            <a:r>
              <a:rPr lang="tr-TR" sz="2100" i="1" dirty="0" err="1">
                <a:latin typeface="+mn-lt"/>
              </a:rPr>
              <a:t>Unadjusted</a:t>
            </a:r>
            <a:r>
              <a:rPr lang="tr-TR" sz="2100" i="1" dirty="0">
                <a:latin typeface="+mn-lt"/>
              </a:rPr>
              <a:t> </a:t>
            </a:r>
            <a:r>
              <a:rPr lang="tr-TR" sz="2100" i="1" dirty="0" err="1">
                <a:latin typeface="+mn-lt"/>
              </a:rPr>
              <a:t>Function</a:t>
            </a:r>
            <a:r>
              <a:rPr lang="tr-TR" sz="2100" i="1" dirty="0">
                <a:latin typeface="+mn-lt"/>
              </a:rPr>
              <a:t> </a:t>
            </a:r>
            <a:r>
              <a:rPr lang="tr-TR" sz="2100" i="1" dirty="0" err="1">
                <a:latin typeface="+mn-lt"/>
              </a:rPr>
              <a:t>Points</a:t>
            </a:r>
            <a:r>
              <a:rPr lang="tr-TR" sz="2100" i="1" dirty="0">
                <a:latin typeface="+mn-lt"/>
              </a:rPr>
              <a:t>_UFP</a:t>
            </a:r>
            <a:r>
              <a:rPr lang="tr-TR" sz="2100" dirty="0">
                <a:latin typeface="+mn-lt"/>
              </a:rPr>
              <a:t>) olarak adlandırılır.</a:t>
            </a:r>
          </a:p>
        </p:txBody>
      </p:sp>
      <p:sp>
        <p:nvSpPr>
          <p:cNvPr id="9" name="8 Dikdörtgen"/>
          <p:cNvSpPr/>
          <p:nvPr/>
        </p:nvSpPr>
        <p:spPr>
          <a:xfrm>
            <a:off x="1295400" y="3028890"/>
            <a:ext cx="7543800" cy="430887"/>
          </a:xfrm>
          <a:prstGeom prst="rect">
            <a:avLst/>
          </a:prstGeom>
        </p:spPr>
        <p:txBody>
          <a:bodyPr wrap="square">
            <a:spAutoFit/>
          </a:bodyPr>
          <a:lstStyle/>
          <a:p>
            <a:r>
              <a:rPr lang="tr-TR" sz="2200" dirty="0">
                <a:latin typeface="+mn-lt"/>
              </a:rPr>
              <a:t>(işlev nokta sayısı) </a:t>
            </a:r>
            <a:r>
              <a:rPr lang="tr-TR" sz="2200" i="1" dirty="0">
                <a:latin typeface="+mn-lt"/>
              </a:rPr>
              <a:t>FP</a:t>
            </a:r>
            <a:r>
              <a:rPr lang="tr-TR" sz="2200" dirty="0">
                <a:latin typeface="+mn-lt"/>
              </a:rPr>
              <a:t>= </a:t>
            </a:r>
            <a:r>
              <a:rPr lang="tr-TR" sz="2200" i="1" dirty="0">
                <a:latin typeface="+mn-lt"/>
              </a:rPr>
              <a:t>UFP</a:t>
            </a:r>
            <a:r>
              <a:rPr lang="tr-TR" sz="2200" dirty="0">
                <a:latin typeface="+mn-lt"/>
              </a:rPr>
              <a:t> x (0.65 + 0.01 x  </a:t>
            </a:r>
            <a:r>
              <a:rPr lang="tr-TR" sz="2200" i="1" dirty="0">
                <a:latin typeface="+mn-lt"/>
              </a:rPr>
              <a:t>DI</a:t>
            </a:r>
            <a:r>
              <a:rPr lang="tr-TR" sz="2200" dirty="0">
                <a:latin typeface="+mn-lt"/>
              </a:rPr>
              <a:t>)=</a:t>
            </a:r>
            <a:r>
              <a:rPr lang="tr-TR" sz="2200" i="1" dirty="0">
                <a:latin typeface="+mn-lt"/>
              </a:rPr>
              <a:t>UFP</a:t>
            </a:r>
            <a:r>
              <a:rPr lang="tr-TR" sz="2200" dirty="0">
                <a:latin typeface="+mn-lt"/>
              </a:rPr>
              <a:t> x </a:t>
            </a:r>
            <a:r>
              <a:rPr lang="tr-TR" sz="2200" i="1" dirty="0">
                <a:latin typeface="+mn-lt"/>
              </a:rPr>
              <a:t>TCF</a:t>
            </a:r>
            <a:r>
              <a:rPr lang="tr-TR" sz="2200" dirty="0">
                <a:latin typeface="+mn-lt"/>
              </a:rPr>
              <a:t> </a:t>
            </a:r>
          </a:p>
        </p:txBody>
      </p:sp>
      <p:sp>
        <p:nvSpPr>
          <p:cNvPr id="10" name="9 Dikdörtgen"/>
          <p:cNvSpPr/>
          <p:nvPr/>
        </p:nvSpPr>
        <p:spPr>
          <a:xfrm>
            <a:off x="1219200" y="3581400"/>
            <a:ext cx="7239000" cy="1523494"/>
          </a:xfrm>
          <a:prstGeom prst="rect">
            <a:avLst/>
          </a:prstGeom>
        </p:spPr>
        <p:txBody>
          <a:bodyPr wrap="square">
            <a:spAutoFit/>
          </a:bodyPr>
          <a:lstStyle/>
          <a:p>
            <a:r>
              <a:rPr lang="tr-TR" sz="2100" dirty="0">
                <a:latin typeface="+mn-lt"/>
              </a:rPr>
              <a:t>İşlev nokta sayısı farklı ölçüm parametrelerinde kullanılabilir:</a:t>
            </a:r>
          </a:p>
          <a:p>
            <a:pPr algn="ctr"/>
            <a:r>
              <a:rPr lang="tr-TR" sz="2400" dirty="0">
                <a:latin typeface="+mn-lt"/>
              </a:rPr>
              <a:t>Üretkenlik = işlev nokta sayısı / Kişi-Ay</a:t>
            </a:r>
            <a:br>
              <a:rPr lang="tr-TR" sz="2400" dirty="0">
                <a:latin typeface="+mn-lt"/>
              </a:rPr>
            </a:br>
            <a:r>
              <a:rPr lang="tr-TR" sz="2400" dirty="0">
                <a:latin typeface="+mn-lt"/>
              </a:rPr>
              <a:t>Kalite = Hatalar / işlev nokta sayısı</a:t>
            </a:r>
          </a:p>
          <a:p>
            <a:pPr algn="ctr"/>
            <a:r>
              <a:rPr lang="tr-TR" sz="2400" dirty="0">
                <a:latin typeface="+mn-lt"/>
              </a:rPr>
              <a:t>Maliyet= TL/ işlev nokta sayısı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2" dur="500"/>
                                        <p:tgtEl>
                                          <p:spTgt spid="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checkerboard(across)">
                                      <p:cBhvr>
                                        <p:cTn id="2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tr-TR" dirty="0"/>
              <a:t>Giriş</a:t>
            </a:r>
            <a:endParaRPr lang="en-US" dirty="0"/>
          </a:p>
        </p:txBody>
      </p:sp>
      <p:sp>
        <p:nvSpPr>
          <p:cNvPr id="3075" name="Rectangle 3"/>
          <p:cNvSpPr>
            <a:spLocks noGrp="1" noChangeArrowheads="1"/>
          </p:cNvSpPr>
          <p:nvPr>
            <p:ph idx="1"/>
          </p:nvPr>
        </p:nvSpPr>
        <p:spPr>
          <a:xfrm>
            <a:off x="1447800" y="1295400"/>
            <a:ext cx="7498080" cy="1981200"/>
          </a:xfrm>
        </p:spPr>
        <p:txBody>
          <a:bodyPr>
            <a:noAutofit/>
          </a:bodyPr>
          <a:lstStyle/>
          <a:p>
            <a:pPr marL="0" indent="0" algn="just">
              <a:buNone/>
            </a:pPr>
            <a:r>
              <a:rPr lang="tr-TR" sz="2400" dirty="0"/>
              <a:t>Yazılım geliştirme sürecinin ilk aşaması, planlama aşamasıdır. </a:t>
            </a:r>
          </a:p>
          <a:p>
            <a:pPr marL="0" indent="0" algn="just">
              <a:buNone/>
            </a:pPr>
            <a:r>
              <a:rPr lang="tr-TR" sz="2400" dirty="0"/>
              <a:t>Başarılı bir proje geliştirebilmek için projenin tüm detaylarının çıkarılması gerekmektedir. Bu da, proje planlama çalışmaları sonucunda üretilir. </a:t>
            </a:r>
          </a:p>
        </p:txBody>
      </p:sp>
      <p:sp>
        <p:nvSpPr>
          <p:cNvPr id="7" name="6 Altbilgi Yer Tutucusu"/>
          <p:cNvSpPr>
            <a:spLocks noGrp="1"/>
          </p:cNvSpPr>
          <p:nvPr>
            <p:ph type="ftr" sz="quarter" idx="11"/>
          </p:nvPr>
        </p:nvSpPr>
        <p:spPr/>
        <p:txBody>
          <a:bodyPr/>
          <a:lstStyle/>
          <a:p>
            <a:r>
              <a:rPr lang="tr-TR" dirty="0">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a:t>
            </a:fld>
            <a:endParaRPr lang="en-US"/>
          </a:p>
        </p:txBody>
      </p:sp>
      <p:sp>
        <p:nvSpPr>
          <p:cNvPr id="8" name="7 Dikdörtgen"/>
          <p:cNvSpPr/>
          <p:nvPr/>
        </p:nvSpPr>
        <p:spPr>
          <a:xfrm>
            <a:off x="1447800" y="3352800"/>
            <a:ext cx="7467600" cy="2677656"/>
          </a:xfrm>
          <a:prstGeom prst="rect">
            <a:avLst/>
          </a:prstGeom>
        </p:spPr>
        <p:txBody>
          <a:bodyPr wrap="square">
            <a:spAutoFit/>
          </a:bodyPr>
          <a:lstStyle/>
          <a:p>
            <a:r>
              <a:rPr lang="tr-TR" sz="2400" dirty="0">
                <a:latin typeface="+mn-lt"/>
              </a:rPr>
              <a:t>Proje planlama aşamasında yapılması gereken çalışmalar:</a:t>
            </a:r>
          </a:p>
          <a:p>
            <a:pPr marL="1339850" indent="-268288">
              <a:buFont typeface="Arial" pitchFamily="34" charset="0"/>
              <a:buChar char="•"/>
            </a:pPr>
            <a:r>
              <a:rPr lang="tr-TR" sz="2400" i="1" dirty="0">
                <a:latin typeface="+mn-lt"/>
              </a:rPr>
              <a:t>Proje kaynaklarının belirlenmesi,</a:t>
            </a:r>
          </a:p>
          <a:p>
            <a:pPr marL="1339850" indent="-268288">
              <a:buFont typeface="Arial" pitchFamily="34" charset="0"/>
              <a:buChar char="•"/>
            </a:pPr>
            <a:r>
              <a:rPr lang="tr-TR" sz="2400" i="1" dirty="0">
                <a:latin typeface="+mn-lt"/>
              </a:rPr>
              <a:t>Proje maliyetlerinin kestirilmesi,</a:t>
            </a:r>
          </a:p>
          <a:p>
            <a:pPr marL="1339850" indent="-268288">
              <a:buFont typeface="Arial" pitchFamily="34" charset="0"/>
              <a:buChar char="•"/>
            </a:pPr>
            <a:r>
              <a:rPr lang="tr-TR" sz="2400" i="1" dirty="0">
                <a:latin typeface="+mn-lt"/>
              </a:rPr>
              <a:t>Proje ekip yapısının oluşturulması,</a:t>
            </a:r>
          </a:p>
          <a:p>
            <a:pPr marL="1339850" indent="-268288">
              <a:buFont typeface="Arial" pitchFamily="34" charset="0"/>
              <a:buChar char="•"/>
            </a:pPr>
            <a:r>
              <a:rPr lang="tr-TR" sz="2400" i="1" dirty="0">
                <a:latin typeface="+mn-lt"/>
              </a:rPr>
              <a:t>Ayrıntılı proje planı yapılması, </a:t>
            </a:r>
          </a:p>
          <a:p>
            <a:pPr marL="1339850" indent="-268288">
              <a:buFont typeface="Arial" pitchFamily="34" charset="0"/>
              <a:buChar char="•"/>
            </a:pPr>
            <a:r>
              <a:rPr lang="tr-TR" sz="2400" i="1" dirty="0">
                <a:latin typeface="+mn-lt"/>
              </a:rPr>
              <a:t>Projenin izlenmesi</a:t>
            </a:r>
          </a:p>
          <a:p>
            <a:r>
              <a:rPr lang="tr-TR" sz="2400" dirty="0">
                <a:latin typeface="+mn-lt"/>
              </a:rPr>
              <a:t>biçiminde özetlenebilir.</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EE4B9D8E-93BF-A444-C936-6573EDFE5357}"/>
                  </a:ext>
                </a:extLst>
              </p14:cNvPr>
              <p14:cNvContentPartPr/>
              <p14:nvPr/>
            </p14:nvContentPartPr>
            <p14:xfrm>
              <a:off x="3054210" y="4119265"/>
              <a:ext cx="3223080" cy="86040"/>
            </p14:xfrm>
          </p:contentPart>
        </mc:Choice>
        <mc:Fallback xmlns="">
          <p:pic>
            <p:nvPicPr>
              <p:cNvPr id="2" name="Mürekkep 1">
                <a:extLst>
                  <a:ext uri="{FF2B5EF4-FFF2-40B4-BE49-F238E27FC236}">
                    <a16:creationId xmlns:a16="http://schemas.microsoft.com/office/drawing/2014/main" id="{EE4B9D8E-93BF-A444-C936-6573EDFE5357}"/>
                  </a:ext>
                </a:extLst>
              </p:cNvPr>
              <p:cNvPicPr/>
              <p:nvPr/>
            </p:nvPicPr>
            <p:blipFill>
              <a:blip r:embed="rId4"/>
              <a:stretch>
                <a:fillRect/>
              </a:stretch>
            </p:blipFill>
            <p:spPr>
              <a:xfrm>
                <a:off x="3045210" y="4110625"/>
                <a:ext cx="32407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D701CA13-C691-8B80-938C-0A16586C118F}"/>
                  </a:ext>
                </a:extLst>
              </p14:cNvPr>
              <p14:cNvContentPartPr/>
              <p14:nvPr/>
            </p14:nvContentPartPr>
            <p14:xfrm>
              <a:off x="2969250" y="4505185"/>
              <a:ext cx="3012480" cy="29520"/>
            </p14:xfrm>
          </p:contentPart>
        </mc:Choice>
        <mc:Fallback xmlns="">
          <p:pic>
            <p:nvPicPr>
              <p:cNvPr id="3" name="Mürekkep 2">
                <a:extLst>
                  <a:ext uri="{FF2B5EF4-FFF2-40B4-BE49-F238E27FC236}">
                    <a16:creationId xmlns:a16="http://schemas.microsoft.com/office/drawing/2014/main" id="{D701CA13-C691-8B80-938C-0A16586C118F}"/>
                  </a:ext>
                </a:extLst>
              </p:cNvPr>
              <p:cNvPicPr/>
              <p:nvPr/>
            </p:nvPicPr>
            <p:blipFill>
              <a:blip r:embed="rId6"/>
              <a:stretch>
                <a:fillRect/>
              </a:stretch>
            </p:blipFill>
            <p:spPr>
              <a:xfrm>
                <a:off x="2960250" y="4496185"/>
                <a:ext cx="30301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Mürekkep 3">
                <a:extLst>
                  <a:ext uri="{FF2B5EF4-FFF2-40B4-BE49-F238E27FC236}">
                    <a16:creationId xmlns:a16="http://schemas.microsoft.com/office/drawing/2014/main" id="{126735B8-69C4-ACB3-B4DD-E0198B5237C5}"/>
                  </a:ext>
                </a:extLst>
              </p14:cNvPr>
              <p14:cNvContentPartPr/>
              <p14:nvPr/>
            </p14:nvContentPartPr>
            <p14:xfrm>
              <a:off x="3138810" y="4854385"/>
              <a:ext cx="2600640" cy="66600"/>
            </p14:xfrm>
          </p:contentPart>
        </mc:Choice>
        <mc:Fallback xmlns="">
          <p:pic>
            <p:nvPicPr>
              <p:cNvPr id="4" name="Mürekkep 3">
                <a:extLst>
                  <a:ext uri="{FF2B5EF4-FFF2-40B4-BE49-F238E27FC236}">
                    <a16:creationId xmlns:a16="http://schemas.microsoft.com/office/drawing/2014/main" id="{126735B8-69C4-ACB3-B4DD-E0198B5237C5}"/>
                  </a:ext>
                </a:extLst>
              </p:cNvPr>
              <p:cNvPicPr/>
              <p:nvPr/>
            </p:nvPicPr>
            <p:blipFill>
              <a:blip r:embed="rId8"/>
              <a:stretch>
                <a:fillRect/>
              </a:stretch>
            </p:blipFill>
            <p:spPr>
              <a:xfrm>
                <a:off x="3129810" y="4845745"/>
                <a:ext cx="26182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Mürekkep 4">
                <a:extLst>
                  <a:ext uri="{FF2B5EF4-FFF2-40B4-BE49-F238E27FC236}">
                    <a16:creationId xmlns:a16="http://schemas.microsoft.com/office/drawing/2014/main" id="{C1442368-E555-3876-0379-7D5F4DAE1285}"/>
                  </a:ext>
                </a:extLst>
              </p14:cNvPr>
              <p14:cNvContentPartPr/>
              <p14:nvPr/>
            </p14:nvContentPartPr>
            <p14:xfrm>
              <a:off x="3120090" y="5250025"/>
              <a:ext cx="2057760" cy="70560"/>
            </p14:xfrm>
          </p:contentPart>
        </mc:Choice>
        <mc:Fallback xmlns="">
          <p:pic>
            <p:nvPicPr>
              <p:cNvPr id="5" name="Mürekkep 4">
                <a:extLst>
                  <a:ext uri="{FF2B5EF4-FFF2-40B4-BE49-F238E27FC236}">
                    <a16:creationId xmlns:a16="http://schemas.microsoft.com/office/drawing/2014/main" id="{C1442368-E555-3876-0379-7D5F4DAE1285}"/>
                  </a:ext>
                </a:extLst>
              </p:cNvPr>
              <p:cNvPicPr/>
              <p:nvPr/>
            </p:nvPicPr>
            <p:blipFill>
              <a:blip r:embed="rId10"/>
              <a:stretch>
                <a:fillRect/>
              </a:stretch>
            </p:blipFill>
            <p:spPr>
              <a:xfrm>
                <a:off x="3111450" y="5241385"/>
                <a:ext cx="20754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Mürekkep 8">
                <a:extLst>
                  <a:ext uri="{FF2B5EF4-FFF2-40B4-BE49-F238E27FC236}">
                    <a16:creationId xmlns:a16="http://schemas.microsoft.com/office/drawing/2014/main" id="{D40FDF07-6122-E70D-9674-3B07AFFCA858}"/>
                  </a:ext>
                </a:extLst>
              </p14:cNvPr>
              <p14:cNvContentPartPr/>
              <p14:nvPr/>
            </p14:nvContentPartPr>
            <p14:xfrm>
              <a:off x="3318450" y="5627305"/>
              <a:ext cx="2092320" cy="30960"/>
            </p14:xfrm>
          </p:contentPart>
        </mc:Choice>
        <mc:Fallback xmlns="">
          <p:pic>
            <p:nvPicPr>
              <p:cNvPr id="9" name="Mürekkep 8">
                <a:extLst>
                  <a:ext uri="{FF2B5EF4-FFF2-40B4-BE49-F238E27FC236}">
                    <a16:creationId xmlns:a16="http://schemas.microsoft.com/office/drawing/2014/main" id="{D40FDF07-6122-E70D-9674-3B07AFFCA858}"/>
                  </a:ext>
                </a:extLst>
              </p:cNvPr>
              <p:cNvPicPr/>
              <p:nvPr/>
            </p:nvPicPr>
            <p:blipFill>
              <a:blip r:embed="rId12"/>
              <a:stretch>
                <a:fillRect/>
              </a:stretch>
            </p:blipFill>
            <p:spPr>
              <a:xfrm>
                <a:off x="3309450" y="5618305"/>
                <a:ext cx="2109960" cy="4860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checkerboard(across)">
                                      <p:cBhvr>
                                        <p:cTn id="7" dur="500"/>
                                        <p:tgtEl>
                                          <p:spTgt spid="30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5">
                                            <p:txEl>
                                              <p:pRg st="1" end="1"/>
                                            </p:txEl>
                                          </p:spTgt>
                                        </p:tgtEl>
                                        <p:attrNameLst>
                                          <p:attrName>style.visibility</p:attrName>
                                        </p:attrNameLst>
                                      </p:cBhvr>
                                      <p:to>
                                        <p:strVal val="visible"/>
                                      </p:to>
                                    </p:set>
                                    <p:animEffect transition="in" filter="checkerboard(across)">
                                      <p:cBhvr>
                                        <p:cTn id="12" dur="500"/>
                                        <p:tgtEl>
                                          <p:spTgt spid="30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heckerboard(across)">
                                      <p:cBhvr>
                                        <p:cTn id="17" dur="500"/>
                                        <p:tgtEl>
                                          <p:spTgt spid="8">
                                            <p:txEl>
                                              <p:pRg st="0" end="0"/>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checkerboard(across)">
                                      <p:cBhvr>
                                        <p:cTn id="20" dur="500"/>
                                        <p:tgtEl>
                                          <p:spTgt spid="8">
                                            <p:txEl>
                                              <p:pRg st="1" end="1"/>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checkerboard(across)">
                                      <p:cBhvr>
                                        <p:cTn id="23" dur="500"/>
                                        <p:tgtEl>
                                          <p:spTgt spid="8">
                                            <p:txEl>
                                              <p:pRg st="2" end="2"/>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checkerboard(across)">
                                      <p:cBhvr>
                                        <p:cTn id="26" dur="500"/>
                                        <p:tgtEl>
                                          <p:spTgt spid="8">
                                            <p:txEl>
                                              <p:pRg st="3" end="3"/>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checkerboard(across)">
                                      <p:cBhvr>
                                        <p:cTn id="29" dur="500"/>
                                        <p:tgtEl>
                                          <p:spTgt spid="8">
                                            <p:txEl>
                                              <p:pRg st="4" end="4"/>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Effect transition="in" filter="checkerboard(across)">
                                      <p:cBhvr>
                                        <p:cTn id="35"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İşlev Nokta Sayısı Hesaplama</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30</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graphicFrame>
        <p:nvGraphicFramePr>
          <p:cNvPr id="12" name="11 Tablo"/>
          <p:cNvGraphicFramePr>
            <a:graphicFrameLocks noGrp="1"/>
          </p:cNvGraphicFramePr>
          <p:nvPr/>
        </p:nvGraphicFramePr>
        <p:xfrm>
          <a:off x="1600200" y="1143000"/>
          <a:ext cx="6400800" cy="29641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370840">
                <a:tc>
                  <a:txBody>
                    <a:bodyPr/>
                    <a:lstStyle/>
                    <a:p>
                      <a:r>
                        <a:rPr lang="tr-TR" dirty="0"/>
                        <a:t>Programlama Dili</a:t>
                      </a:r>
                    </a:p>
                  </a:txBody>
                  <a:tcPr/>
                </a:tc>
                <a:tc>
                  <a:txBody>
                    <a:bodyPr/>
                    <a:lstStyle/>
                    <a:p>
                      <a:r>
                        <a:rPr kumimoji="0" lang="tr-TR" b="1" i="0" kern="1200" dirty="0">
                          <a:solidFill>
                            <a:schemeClr val="lt1"/>
                          </a:solidFill>
                          <a:latin typeface="+mn-lt"/>
                          <a:ea typeface="+mn-ea"/>
                          <a:cs typeface="+mn-cs"/>
                        </a:rPr>
                        <a:t>Satır Sayısı/İşlev</a:t>
                      </a:r>
                      <a:r>
                        <a:rPr kumimoji="0" lang="tr-TR" b="1" i="0" kern="1200" baseline="0" dirty="0">
                          <a:solidFill>
                            <a:schemeClr val="lt1"/>
                          </a:solidFill>
                          <a:latin typeface="+mn-lt"/>
                          <a:ea typeface="+mn-ea"/>
                          <a:cs typeface="+mn-cs"/>
                        </a:rPr>
                        <a:t> Nokta Sayısı</a:t>
                      </a:r>
                      <a:endParaRPr lang="tr-TR" dirty="0"/>
                    </a:p>
                  </a:txBody>
                  <a:tcPr/>
                </a:tc>
                <a:extLst>
                  <a:ext uri="{0D108BD9-81ED-4DB2-BD59-A6C34878D82A}">
                    <a16:rowId xmlns:a16="http://schemas.microsoft.com/office/drawing/2014/main" val="10000"/>
                  </a:ext>
                </a:extLst>
              </a:tr>
              <a:tr h="370840">
                <a:tc>
                  <a:txBody>
                    <a:bodyPr/>
                    <a:lstStyle/>
                    <a:p>
                      <a:r>
                        <a:rPr lang="tr-TR" dirty="0"/>
                        <a:t>Makine</a:t>
                      </a:r>
                      <a:r>
                        <a:rPr lang="tr-TR" baseline="0" dirty="0"/>
                        <a:t> </a:t>
                      </a:r>
                      <a:r>
                        <a:rPr lang="tr-TR" dirty="0"/>
                        <a:t>Dili</a:t>
                      </a:r>
                    </a:p>
                  </a:txBody>
                  <a:tcPr marL="47625" marR="47625" marT="47625" marB="47625"/>
                </a:tc>
                <a:tc>
                  <a:txBody>
                    <a:bodyPr/>
                    <a:lstStyle/>
                    <a:p>
                      <a:pPr algn="ctr"/>
                      <a:r>
                        <a:rPr lang="tr-TR" dirty="0"/>
                        <a:t>300</a:t>
                      </a:r>
                    </a:p>
                  </a:txBody>
                  <a:tcPr marL="47625" marR="47625" marT="47625" marB="47625"/>
                </a:tc>
                <a:extLst>
                  <a:ext uri="{0D108BD9-81ED-4DB2-BD59-A6C34878D82A}">
                    <a16:rowId xmlns:a16="http://schemas.microsoft.com/office/drawing/2014/main" val="10001"/>
                  </a:ext>
                </a:extLst>
              </a:tr>
              <a:tr h="370840">
                <a:tc>
                  <a:txBody>
                    <a:bodyPr/>
                    <a:lstStyle/>
                    <a:p>
                      <a:r>
                        <a:rPr lang="tr-TR" dirty="0"/>
                        <a:t>COBOL</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val="10002"/>
                  </a:ext>
                </a:extLst>
              </a:tr>
              <a:tr h="370840">
                <a:tc>
                  <a:txBody>
                    <a:bodyPr/>
                    <a:lstStyle/>
                    <a:p>
                      <a:r>
                        <a:rPr lang="tr-TR" dirty="0"/>
                        <a:t>FORTRAN</a:t>
                      </a:r>
                    </a:p>
                  </a:txBody>
                  <a:tcPr marL="47625" marR="47625" marT="47625" marB="47625"/>
                </a:tc>
                <a:tc>
                  <a:txBody>
                    <a:bodyPr/>
                    <a:lstStyle/>
                    <a:p>
                      <a:pPr algn="ctr"/>
                      <a:r>
                        <a:rPr lang="tr-TR" dirty="0"/>
                        <a:t>100</a:t>
                      </a:r>
                    </a:p>
                  </a:txBody>
                  <a:tcPr marL="47625" marR="47625" marT="47625" marB="47625"/>
                </a:tc>
                <a:extLst>
                  <a:ext uri="{0D108BD9-81ED-4DB2-BD59-A6C34878D82A}">
                    <a16:rowId xmlns:a16="http://schemas.microsoft.com/office/drawing/2014/main" val="10003"/>
                  </a:ext>
                </a:extLst>
              </a:tr>
              <a:tr h="320040">
                <a:tc>
                  <a:txBody>
                    <a:bodyPr/>
                    <a:lstStyle/>
                    <a:p>
                      <a:r>
                        <a:rPr lang="tr-TR" dirty="0"/>
                        <a:t>C</a:t>
                      </a:r>
                    </a:p>
                  </a:txBody>
                  <a:tcPr marL="47625" marR="47625" marT="47625" marB="47625"/>
                </a:tc>
                <a:tc>
                  <a:txBody>
                    <a:bodyPr/>
                    <a:lstStyle/>
                    <a:p>
                      <a:pPr algn="ctr"/>
                      <a:r>
                        <a:rPr lang="tr-TR" dirty="0"/>
                        <a:t>90</a:t>
                      </a:r>
                    </a:p>
                  </a:txBody>
                  <a:tcPr marL="47625" marR="47625" marT="47625" marB="47625"/>
                </a:tc>
                <a:extLst>
                  <a:ext uri="{0D108BD9-81ED-4DB2-BD59-A6C34878D82A}">
                    <a16:rowId xmlns:a16="http://schemas.microsoft.com/office/drawing/2014/main" val="10004"/>
                  </a:ext>
                </a:extLst>
              </a:tr>
              <a:tr h="320040">
                <a:tc>
                  <a:txBody>
                    <a:bodyPr/>
                    <a:lstStyle/>
                    <a:p>
                      <a:r>
                        <a:rPr lang="tr-TR" dirty="0"/>
                        <a:t>Ada</a:t>
                      </a:r>
                    </a:p>
                  </a:txBody>
                  <a:tcPr marL="47625" marR="47625" marT="47625" marB="47625"/>
                </a:tc>
                <a:tc>
                  <a:txBody>
                    <a:bodyPr/>
                    <a:lstStyle/>
                    <a:p>
                      <a:pPr algn="ctr"/>
                      <a:r>
                        <a:rPr lang="tr-TR" dirty="0"/>
                        <a:t>70</a:t>
                      </a:r>
                    </a:p>
                  </a:txBody>
                  <a:tcPr marL="47625" marR="47625" marT="47625" marB="47625"/>
                </a:tc>
                <a:extLst>
                  <a:ext uri="{0D108BD9-81ED-4DB2-BD59-A6C34878D82A}">
                    <a16:rowId xmlns:a16="http://schemas.microsoft.com/office/drawing/2014/main" val="10005"/>
                  </a:ext>
                </a:extLst>
              </a:tr>
              <a:tr h="370840">
                <a:tc>
                  <a:txBody>
                    <a:bodyPr/>
                    <a:lstStyle/>
                    <a:p>
                      <a:r>
                        <a:rPr lang="tr-TR" dirty="0"/>
                        <a:t>Nesne-Kökenli Diller</a:t>
                      </a:r>
                    </a:p>
                  </a:txBody>
                  <a:tcPr marL="47625" marR="47625" marT="47625" marB="47625"/>
                </a:tc>
                <a:tc>
                  <a:txBody>
                    <a:bodyPr/>
                    <a:lstStyle/>
                    <a:p>
                      <a:pPr algn="ctr"/>
                      <a:r>
                        <a:rPr lang="tr-TR" dirty="0"/>
                        <a:t>30</a:t>
                      </a:r>
                    </a:p>
                  </a:txBody>
                  <a:tcPr marL="47625" marR="47625" marT="47625" marB="47625"/>
                </a:tc>
                <a:extLst>
                  <a:ext uri="{0D108BD9-81ED-4DB2-BD59-A6C34878D82A}">
                    <a16:rowId xmlns:a16="http://schemas.microsoft.com/office/drawing/2014/main" val="10006"/>
                  </a:ext>
                </a:extLst>
              </a:tr>
              <a:tr h="370840">
                <a:tc>
                  <a:txBody>
                    <a:bodyPr/>
                    <a:lstStyle/>
                    <a:p>
                      <a:r>
                        <a:rPr lang="tr-TR" dirty="0"/>
                        <a:t>4. Kuşak Dileri</a:t>
                      </a:r>
                    </a:p>
                  </a:txBody>
                  <a:tcPr marL="47625" marR="47625" marT="47625" marB="47625"/>
                </a:tc>
                <a:tc>
                  <a:txBody>
                    <a:bodyPr/>
                    <a:lstStyle/>
                    <a:p>
                      <a:pPr algn="ctr"/>
                      <a:r>
                        <a:rPr lang="tr-TR" dirty="0"/>
                        <a:t>20</a:t>
                      </a:r>
                    </a:p>
                  </a:txBody>
                  <a:tcPr marL="47625" marR="47625" marT="47625" marB="47625"/>
                </a:tc>
                <a:extLst>
                  <a:ext uri="{0D108BD9-81ED-4DB2-BD59-A6C34878D82A}">
                    <a16:rowId xmlns:a16="http://schemas.microsoft.com/office/drawing/2014/main" val="10007"/>
                  </a:ext>
                </a:extLst>
              </a:tr>
            </a:tbl>
          </a:graphicData>
        </a:graphic>
      </p:graphicFrame>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Örnek Bir Proje</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31</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8" name="7 Dikdörtgen"/>
          <p:cNvSpPr/>
          <p:nvPr/>
        </p:nvSpPr>
        <p:spPr>
          <a:xfrm>
            <a:off x="1295400" y="1066800"/>
            <a:ext cx="7620000" cy="5078313"/>
          </a:xfrm>
          <a:prstGeom prst="rect">
            <a:avLst/>
          </a:prstGeom>
        </p:spPr>
        <p:txBody>
          <a:bodyPr wrap="square">
            <a:spAutoFit/>
          </a:bodyPr>
          <a:lstStyle/>
          <a:p>
            <a:pPr algn="just"/>
            <a:r>
              <a:rPr lang="tr-TR" dirty="0">
                <a:latin typeface="+mn-lt"/>
              </a:rPr>
              <a:t>Yazılım projesi- Stok Takip Sistemi- toplam yedi modülden oluşan bir Windows uygulamasıdır. Programa ilişkin modüller aşağıdaki gibidir. </a:t>
            </a:r>
          </a:p>
          <a:p>
            <a:pPr algn="just"/>
            <a:r>
              <a:rPr lang="tr-TR" dirty="0">
                <a:latin typeface="+mn-lt"/>
              </a:rPr>
              <a:t>a) Kullanıcı Giriş Ekranı </a:t>
            </a:r>
          </a:p>
          <a:p>
            <a:pPr algn="just"/>
            <a:r>
              <a:rPr lang="tr-TR" dirty="0">
                <a:latin typeface="+mn-lt"/>
              </a:rPr>
              <a:t>b) Ürün Arama ve Listeleme Ekranı </a:t>
            </a:r>
          </a:p>
          <a:p>
            <a:pPr lvl="1" algn="just"/>
            <a:r>
              <a:rPr lang="tr-TR" dirty="0">
                <a:latin typeface="+mn-lt"/>
              </a:rPr>
              <a:t> ‒ Arama Kriterleri (Ürün Kodu, Ürün Adı, Kategorilere Göre Arama), </a:t>
            </a:r>
          </a:p>
          <a:p>
            <a:pPr lvl="1" algn="just"/>
            <a:r>
              <a:rPr lang="tr-TR" dirty="0">
                <a:latin typeface="+mn-lt"/>
              </a:rPr>
              <a:t>‒ Listeleme (Ürün Kodu, Ürün Adı, Kategori Sil, Stok Durumu, Aktiflik) </a:t>
            </a:r>
          </a:p>
          <a:p>
            <a:pPr algn="just"/>
            <a:r>
              <a:rPr lang="tr-TR" dirty="0">
                <a:latin typeface="+mn-lt"/>
              </a:rPr>
              <a:t>c) Stok Giriş Güncelleme ve Silme Ekran </a:t>
            </a:r>
          </a:p>
          <a:p>
            <a:pPr lvl="1" algn="just"/>
            <a:r>
              <a:rPr lang="tr-TR" dirty="0">
                <a:latin typeface="+mn-lt"/>
              </a:rPr>
              <a:t> ‒Ürün Adı, Kategori, Adet, Stok Giriş, Tarihi, Hangi Bölüme Gönderilmiş</a:t>
            </a:r>
          </a:p>
          <a:p>
            <a:pPr algn="just"/>
            <a:r>
              <a:rPr lang="tr-TR" dirty="0">
                <a:latin typeface="+mn-lt"/>
              </a:rPr>
              <a:t>d) Kişisel Bilgiler </a:t>
            </a:r>
          </a:p>
          <a:p>
            <a:pPr lvl="1" algn="just"/>
            <a:r>
              <a:rPr lang="tr-TR" dirty="0">
                <a:latin typeface="+mn-lt"/>
              </a:rPr>
              <a:t>‒ Ad, </a:t>
            </a:r>
            <a:r>
              <a:rPr lang="tr-TR" dirty="0" err="1">
                <a:latin typeface="+mn-lt"/>
              </a:rPr>
              <a:t>Soyad</a:t>
            </a:r>
            <a:r>
              <a:rPr lang="tr-TR" dirty="0">
                <a:latin typeface="+mn-lt"/>
              </a:rPr>
              <a:t>, Bölüm, Unvan</a:t>
            </a:r>
          </a:p>
          <a:p>
            <a:pPr algn="just"/>
            <a:r>
              <a:rPr lang="tr-TR" dirty="0">
                <a:latin typeface="+mn-lt"/>
              </a:rPr>
              <a:t>e) Kategori Bilgileri ve Demirbaş Bilgileri Giriş Ekranı</a:t>
            </a:r>
          </a:p>
          <a:p>
            <a:pPr algn="just"/>
            <a:r>
              <a:rPr lang="tr-TR" dirty="0">
                <a:latin typeface="+mn-lt"/>
              </a:rPr>
              <a:t>f) Personel Üzerine Demirbaş Ekranı </a:t>
            </a:r>
          </a:p>
          <a:p>
            <a:pPr lvl="1" algn="just"/>
            <a:r>
              <a:rPr lang="tr-TR" dirty="0">
                <a:latin typeface="+mn-lt"/>
              </a:rPr>
              <a:t>‒Personel unvanına göre, adına, soyadına ve bölümüne göre arama yapabilme</a:t>
            </a:r>
          </a:p>
          <a:p>
            <a:pPr lvl="1" algn="just"/>
            <a:r>
              <a:rPr lang="tr-TR" dirty="0">
                <a:latin typeface="+mn-lt"/>
              </a:rPr>
              <a:t>‒ Personel üzerine demirbaş verme işlemleri yapılabilme</a:t>
            </a:r>
          </a:p>
          <a:p>
            <a:pPr algn="just"/>
            <a:r>
              <a:rPr lang="tr-TR" dirty="0">
                <a:latin typeface="+mn-lt"/>
              </a:rPr>
              <a:t>g) Listeme Raporlama </a:t>
            </a:r>
          </a:p>
          <a:p>
            <a:pPr lvl="1" algn="just"/>
            <a:r>
              <a:rPr lang="tr-TR" dirty="0">
                <a:latin typeface="+mn-lt"/>
              </a:rPr>
              <a:t>‒ Stok ismine göre, stok tipine göre, stok türlerine göre arama yapılabilme</a:t>
            </a:r>
          </a:p>
          <a:p>
            <a:pPr lvl="1" algn="just"/>
            <a:r>
              <a:rPr lang="tr-TR" dirty="0">
                <a:latin typeface="+mn-lt"/>
              </a:rPr>
              <a:t>‒ Personel üzerindeki stokları listeleyebilme.</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checkerboard(across)">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checkerboard(across)">
                                      <p:cBhvr>
                                        <p:cTn id="62" dur="500"/>
                                        <p:tgtEl>
                                          <p:spTgt spid="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8">
                                            <p:txEl>
                                              <p:pRg st="12" end="12"/>
                                            </p:txEl>
                                          </p:spTgt>
                                        </p:tgtEl>
                                        <p:attrNameLst>
                                          <p:attrName>style.visibility</p:attrName>
                                        </p:attrNameLst>
                                      </p:cBhvr>
                                      <p:to>
                                        <p:strVal val="visible"/>
                                      </p:to>
                                    </p:set>
                                    <p:animEffect transition="in" filter="checkerboard(across)">
                                      <p:cBhvr>
                                        <p:cTn id="67" dur="500"/>
                                        <p:tgtEl>
                                          <p:spTgt spid="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8">
                                            <p:txEl>
                                              <p:pRg st="13" end="13"/>
                                            </p:txEl>
                                          </p:spTgt>
                                        </p:tgtEl>
                                        <p:attrNameLst>
                                          <p:attrName>style.visibility</p:attrName>
                                        </p:attrNameLst>
                                      </p:cBhvr>
                                      <p:to>
                                        <p:strVal val="visible"/>
                                      </p:to>
                                    </p:set>
                                    <p:animEffect transition="in" filter="checkerboard(across)">
                                      <p:cBhvr>
                                        <p:cTn id="72" dur="500"/>
                                        <p:tgtEl>
                                          <p:spTgt spid="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8">
                                            <p:txEl>
                                              <p:pRg st="14" end="14"/>
                                            </p:txEl>
                                          </p:spTgt>
                                        </p:tgtEl>
                                        <p:attrNameLst>
                                          <p:attrName>style.visibility</p:attrName>
                                        </p:attrNameLst>
                                      </p:cBhvr>
                                      <p:to>
                                        <p:strVal val="visible"/>
                                      </p:to>
                                    </p:set>
                                    <p:animEffect transition="in" filter="checkerboard(across)">
                                      <p:cBhvr>
                                        <p:cTn id="77" dur="500"/>
                                        <p:tgtEl>
                                          <p:spTgt spid="8">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5" presetClass="entr" presetSubtype="10" fill="hold" nodeType="clickEffect">
                                  <p:stCondLst>
                                    <p:cond delay="0"/>
                                  </p:stCondLst>
                                  <p:childTnLst>
                                    <p:set>
                                      <p:cBhvr>
                                        <p:cTn id="81" dur="1" fill="hold">
                                          <p:stCondLst>
                                            <p:cond delay="0"/>
                                          </p:stCondLst>
                                        </p:cTn>
                                        <p:tgtEl>
                                          <p:spTgt spid="8">
                                            <p:txEl>
                                              <p:pRg st="15" end="15"/>
                                            </p:txEl>
                                          </p:spTgt>
                                        </p:tgtEl>
                                        <p:attrNameLst>
                                          <p:attrName>style.visibility</p:attrName>
                                        </p:attrNameLst>
                                      </p:cBhvr>
                                      <p:to>
                                        <p:strVal val="visible"/>
                                      </p:to>
                                    </p:set>
                                    <p:animEffect transition="in" filter="checkerboard(across)">
                                      <p:cBhvr>
                                        <p:cTn id="82"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Örnek Bir Proje</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32</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6563" name="Picture 3"/>
          <p:cNvPicPr>
            <a:picLocks noChangeAspect="1" noChangeArrowheads="1"/>
          </p:cNvPicPr>
          <p:nvPr/>
        </p:nvPicPr>
        <p:blipFill>
          <a:blip r:embed="rId3" cstate="print"/>
          <a:srcRect/>
          <a:stretch>
            <a:fillRect/>
          </a:stretch>
        </p:blipFill>
        <p:spPr bwMode="auto">
          <a:xfrm>
            <a:off x="1295400" y="1417665"/>
            <a:ext cx="7315200" cy="437353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diamond(in)">
                                      <p:cBhvr>
                                        <p:cTn id="7" dur="2000"/>
                                        <p:tgtEl>
                                          <p:spTgt spid="66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Örnek Bir Proje</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33</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7587" name="Picture 3"/>
          <p:cNvPicPr>
            <a:picLocks noChangeAspect="1" noChangeArrowheads="1"/>
          </p:cNvPicPr>
          <p:nvPr/>
        </p:nvPicPr>
        <p:blipFill>
          <a:blip r:embed="rId3" cstate="print"/>
          <a:srcRect/>
          <a:stretch>
            <a:fillRect/>
          </a:stretch>
        </p:blipFill>
        <p:spPr bwMode="auto">
          <a:xfrm>
            <a:off x="5638800" y="1524000"/>
            <a:ext cx="2826835" cy="1371600"/>
          </a:xfrm>
          <a:prstGeom prst="rect">
            <a:avLst/>
          </a:prstGeom>
          <a:noFill/>
          <a:ln w="9525">
            <a:noFill/>
            <a:miter lim="800000"/>
            <a:headEnd/>
            <a:tailEnd/>
          </a:ln>
          <a:effectLst/>
        </p:spPr>
      </p:pic>
      <p:pic>
        <p:nvPicPr>
          <p:cNvPr id="67589" name="Picture 5"/>
          <p:cNvPicPr>
            <a:picLocks noChangeAspect="1" noChangeArrowheads="1"/>
          </p:cNvPicPr>
          <p:nvPr/>
        </p:nvPicPr>
        <p:blipFill>
          <a:blip r:embed="rId4" cstate="print"/>
          <a:srcRect/>
          <a:stretch>
            <a:fillRect/>
          </a:stretch>
        </p:blipFill>
        <p:spPr bwMode="auto">
          <a:xfrm>
            <a:off x="2819400" y="3505200"/>
            <a:ext cx="4128714" cy="1704975"/>
          </a:xfrm>
          <a:prstGeom prst="rect">
            <a:avLst/>
          </a:prstGeom>
          <a:noFill/>
          <a:ln w="9525">
            <a:noFill/>
            <a:miter lim="800000"/>
            <a:headEnd/>
            <a:tailEnd/>
          </a:ln>
          <a:effectLst/>
        </p:spPr>
      </p:pic>
      <p:pic>
        <p:nvPicPr>
          <p:cNvPr id="67590" name="Picture 6"/>
          <p:cNvPicPr>
            <a:picLocks noChangeAspect="1" noChangeArrowheads="1"/>
          </p:cNvPicPr>
          <p:nvPr/>
        </p:nvPicPr>
        <p:blipFill>
          <a:blip r:embed="rId5" cstate="print"/>
          <a:srcRect/>
          <a:stretch>
            <a:fillRect/>
          </a:stretch>
        </p:blipFill>
        <p:spPr bwMode="auto">
          <a:xfrm>
            <a:off x="1447800" y="5410200"/>
            <a:ext cx="6848475" cy="371475"/>
          </a:xfrm>
          <a:prstGeom prst="rect">
            <a:avLst/>
          </a:prstGeom>
          <a:noFill/>
          <a:ln w="9525">
            <a:noFill/>
            <a:miter lim="800000"/>
            <a:headEnd/>
            <a:tailEnd/>
          </a:ln>
          <a:effectLst/>
        </p:spPr>
      </p:pic>
      <p:pic>
        <p:nvPicPr>
          <p:cNvPr id="67591" name="Picture 7"/>
          <p:cNvPicPr>
            <a:picLocks noChangeAspect="1" noChangeArrowheads="1"/>
          </p:cNvPicPr>
          <p:nvPr/>
        </p:nvPicPr>
        <p:blipFill>
          <a:blip r:embed="rId6" cstate="print"/>
          <a:srcRect/>
          <a:stretch>
            <a:fillRect/>
          </a:stretch>
        </p:blipFill>
        <p:spPr bwMode="auto">
          <a:xfrm>
            <a:off x="1295400" y="1143000"/>
            <a:ext cx="3714750" cy="218122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7591"/>
                                        </p:tgtEl>
                                        <p:attrNameLst>
                                          <p:attrName>style.visibility</p:attrName>
                                        </p:attrNameLst>
                                      </p:cBhvr>
                                      <p:to>
                                        <p:strVal val="visible"/>
                                      </p:to>
                                    </p:set>
                                    <p:animEffect transition="in" filter="diamond(in)">
                                      <p:cBhvr>
                                        <p:cTn id="7" dur="2000"/>
                                        <p:tgtEl>
                                          <p:spTgt spid="6759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checkerboard(across)">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67589"/>
                                        </p:tgtEl>
                                        <p:attrNameLst>
                                          <p:attrName>style.visibility</p:attrName>
                                        </p:attrNameLst>
                                      </p:cBhvr>
                                      <p:to>
                                        <p:strVal val="visible"/>
                                      </p:to>
                                    </p:set>
                                    <p:animEffect transition="in" filter="diamond(in)">
                                      <p:cBhvr>
                                        <p:cTn id="17" dur="2000"/>
                                        <p:tgtEl>
                                          <p:spTgt spid="6758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7590"/>
                                        </p:tgtEl>
                                        <p:attrNameLst>
                                          <p:attrName>style.visibility</p:attrName>
                                        </p:attrNameLst>
                                      </p:cBhvr>
                                      <p:to>
                                        <p:strVal val="visible"/>
                                      </p:to>
                                    </p:set>
                                    <p:animEffect transition="in" filter="checkerboard(across)">
                                      <p:cBhvr>
                                        <p:cTn id="2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r>
              <a:rPr lang="tr-TR" sz="3900" dirty="0"/>
              <a:t>Örnek Bir Proje</a:t>
            </a:r>
            <a:endParaRPr lang="en-US" sz="3900"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34</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68610" name="Picture 2"/>
          <p:cNvPicPr>
            <a:picLocks noChangeAspect="1" noChangeArrowheads="1"/>
          </p:cNvPicPr>
          <p:nvPr/>
        </p:nvPicPr>
        <p:blipFill>
          <a:blip r:embed="rId3" cstate="print"/>
          <a:srcRect/>
          <a:stretch>
            <a:fillRect/>
          </a:stretch>
        </p:blipFill>
        <p:spPr bwMode="auto">
          <a:xfrm>
            <a:off x="1295400" y="1143000"/>
            <a:ext cx="7447195" cy="3886200"/>
          </a:xfrm>
          <a:prstGeom prst="rect">
            <a:avLst/>
          </a:prstGeom>
          <a:noFill/>
          <a:ln w="9525">
            <a:noFill/>
            <a:miter lim="800000"/>
            <a:headEnd/>
            <a:tailEnd/>
          </a:ln>
          <a:effectLst/>
        </p:spPr>
      </p:pic>
      <p:sp>
        <p:nvSpPr>
          <p:cNvPr id="11" name="10 Dikdörtgen"/>
          <p:cNvSpPr/>
          <p:nvPr/>
        </p:nvSpPr>
        <p:spPr>
          <a:xfrm>
            <a:off x="1295401" y="5105400"/>
            <a:ext cx="7543800" cy="1107996"/>
          </a:xfrm>
          <a:prstGeom prst="rect">
            <a:avLst/>
          </a:prstGeom>
        </p:spPr>
        <p:txBody>
          <a:bodyPr wrap="square">
            <a:spAutoFit/>
          </a:bodyPr>
          <a:lstStyle/>
          <a:p>
            <a:pPr algn="ctr"/>
            <a:r>
              <a:rPr lang="tr-TR" sz="2200" i="1" dirty="0">
                <a:latin typeface="+mn-lt"/>
              </a:rPr>
              <a:t>DI</a:t>
            </a:r>
            <a:r>
              <a:rPr lang="tr-TR" sz="2200" dirty="0">
                <a:latin typeface="+mn-lt"/>
              </a:rPr>
              <a:t> =∑Cevap </a:t>
            </a:r>
            <a:r>
              <a:rPr lang="tr-TR" sz="1600" dirty="0">
                <a:latin typeface="+mn-lt"/>
              </a:rPr>
              <a:t>i </a:t>
            </a:r>
            <a:r>
              <a:rPr lang="tr-TR" sz="2200" dirty="0">
                <a:latin typeface="+mn-lt"/>
              </a:rPr>
              <a:t>= 34</a:t>
            </a:r>
          </a:p>
          <a:p>
            <a:pPr algn="ctr"/>
            <a:r>
              <a:rPr lang="it-IT" sz="2200" dirty="0">
                <a:latin typeface="+mn-lt"/>
              </a:rPr>
              <a:t>FP = UFP x (0,65 + 0,01 x DI) = </a:t>
            </a:r>
            <a:r>
              <a:rPr lang="tr-TR" sz="2200" dirty="0">
                <a:latin typeface="+mn-lt"/>
              </a:rPr>
              <a:t>59</a:t>
            </a:r>
            <a:r>
              <a:rPr lang="it-IT" sz="2200" dirty="0">
                <a:latin typeface="+mn-lt"/>
              </a:rPr>
              <a:t> x (0, 65 + 0,01 x 34) =</a:t>
            </a:r>
            <a:r>
              <a:rPr lang="tr-TR" sz="2200" dirty="0">
                <a:latin typeface="+mn-lt"/>
              </a:rPr>
              <a:t> 58,41</a:t>
            </a:r>
          </a:p>
          <a:p>
            <a:pPr algn="ctr"/>
            <a:r>
              <a:rPr lang="tr-TR" sz="2200" dirty="0">
                <a:latin typeface="+mn-lt"/>
              </a:rPr>
              <a:t>LOC=30 x 58,41=1752,3 satır (Nesne-Kökenli Dil=30)</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checkerboard(across)">
                                      <p:cBhvr>
                                        <p:cTn id="7" dur="500"/>
                                        <p:tgtEl>
                                          <p:spTgt spid="68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cstate="print"/>
          <a:srcRect/>
          <a:stretch>
            <a:fillRect/>
          </a:stretch>
        </p:blipFill>
        <p:spPr bwMode="auto">
          <a:xfrm>
            <a:off x="1066800" y="4267200"/>
            <a:ext cx="5181600" cy="21336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3139321"/>
          </a:xfrm>
          <a:prstGeom prst="rect">
            <a:avLst/>
          </a:prstGeom>
        </p:spPr>
        <p:txBody>
          <a:bodyPr wrap="square">
            <a:spAutoFit/>
          </a:bodyPr>
          <a:lstStyle/>
          <a:p>
            <a:pPr algn="just"/>
            <a:r>
              <a:rPr lang="tr-TR" sz="2200" dirty="0">
                <a:latin typeface="+mn-lt"/>
              </a:rPr>
              <a:t>Etkin Maliyet Modeli (</a:t>
            </a:r>
            <a:r>
              <a:rPr lang="tr-TR" sz="2200" i="1" dirty="0" err="1">
                <a:latin typeface="+mn-lt"/>
              </a:rPr>
              <a:t>Constructive</a:t>
            </a:r>
            <a:r>
              <a:rPr lang="tr-TR" sz="2200" i="1" dirty="0">
                <a:latin typeface="+mn-lt"/>
              </a:rPr>
              <a:t> </a:t>
            </a:r>
            <a:r>
              <a:rPr lang="tr-TR" sz="2200" i="1" dirty="0" err="1">
                <a:latin typeface="+mn-lt"/>
              </a:rPr>
              <a:t>Cost</a:t>
            </a:r>
            <a:r>
              <a:rPr lang="tr-TR" sz="2200" i="1" dirty="0">
                <a:latin typeface="+mn-lt"/>
              </a:rPr>
              <a:t> Model-COCOMO</a:t>
            </a:r>
            <a:r>
              <a:rPr lang="tr-TR" sz="2200" dirty="0">
                <a:latin typeface="+mn-lt"/>
              </a:rPr>
              <a:t>), 1981 yılında </a:t>
            </a:r>
            <a:r>
              <a:rPr lang="tr-TR" sz="2200" dirty="0" err="1">
                <a:latin typeface="+mn-lt"/>
              </a:rPr>
              <a:t>Boehm</a:t>
            </a:r>
            <a:r>
              <a:rPr lang="tr-TR" sz="2200" dirty="0">
                <a:latin typeface="+mn-lt"/>
              </a:rPr>
              <a:t> tarafından yayımlandıktan sonra oldukça ilgi görmüş bir maliyet kestirim modelidir. </a:t>
            </a:r>
          </a:p>
          <a:p>
            <a:pPr algn="just"/>
            <a:r>
              <a:rPr lang="tr-TR" sz="2200" dirty="0">
                <a:latin typeface="+mn-lt"/>
              </a:rPr>
              <a:t>COCOMO mikro model olarak belirtilen maliyet kestirim modellerine iyi bir örnektir. Uygulama, kullanılacak ayrıntı düzeyine göre üç ayrı model biçiminde yapılabilir:</a:t>
            </a:r>
          </a:p>
          <a:p>
            <a:pPr marL="811213" lvl="1" indent="-354013" algn="just">
              <a:buFont typeface="Wingdings" pitchFamily="2" charset="2"/>
              <a:buChar char="Ø"/>
            </a:pPr>
            <a:r>
              <a:rPr lang="tr-TR" sz="2200" dirty="0">
                <a:latin typeface="+mn-lt"/>
              </a:rPr>
              <a:t>Temel Model</a:t>
            </a:r>
          </a:p>
          <a:p>
            <a:pPr marL="811213" lvl="1" indent="-354013" algn="just">
              <a:buFont typeface="Wingdings" pitchFamily="2" charset="2"/>
              <a:buChar char="Ø"/>
            </a:pPr>
            <a:r>
              <a:rPr lang="tr-TR" sz="2200" dirty="0">
                <a:latin typeface="+mn-lt"/>
              </a:rPr>
              <a:t>Ara Model</a:t>
            </a:r>
          </a:p>
          <a:p>
            <a:pPr marL="811213" lvl="1" indent="-354013" algn="just">
              <a:buFont typeface="Wingdings" pitchFamily="2" charset="2"/>
              <a:buChar char="Ø"/>
            </a:pPr>
            <a:r>
              <a:rPr lang="tr-TR" sz="2200" dirty="0">
                <a:latin typeface="+mn-lt"/>
              </a:rPr>
              <a:t>Ayrıntı Model</a:t>
            </a:r>
          </a:p>
        </p:txBody>
      </p:sp>
      <p:pic>
        <p:nvPicPr>
          <p:cNvPr id="69635" name="Picture 3"/>
          <p:cNvPicPr>
            <a:picLocks noChangeAspect="1" noChangeArrowheads="1"/>
          </p:cNvPicPr>
          <p:nvPr/>
        </p:nvPicPr>
        <p:blipFill>
          <a:blip r:embed="rId4" cstate="print"/>
          <a:srcRect/>
          <a:stretch>
            <a:fillRect/>
          </a:stretch>
        </p:blipFill>
        <p:spPr bwMode="auto">
          <a:xfrm>
            <a:off x="4191000" y="3200400"/>
            <a:ext cx="4502523" cy="10668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 name="Mürekkep 1">
                <a:extLst>
                  <a:ext uri="{FF2B5EF4-FFF2-40B4-BE49-F238E27FC236}">
                    <a16:creationId xmlns:a16="http://schemas.microsoft.com/office/drawing/2014/main" id="{C5D67C46-3423-41BA-B281-1D468A9B336F}"/>
                  </a:ext>
                </a:extLst>
              </p14:cNvPr>
              <p14:cNvContentPartPr/>
              <p14:nvPr/>
            </p14:nvContentPartPr>
            <p14:xfrm>
              <a:off x="2224410" y="3149410"/>
              <a:ext cx="1474200" cy="112680"/>
            </p14:xfrm>
          </p:contentPart>
        </mc:Choice>
        <mc:Fallback xmlns="">
          <p:pic>
            <p:nvPicPr>
              <p:cNvPr id="2" name="Mürekkep 1">
                <a:extLst>
                  <a:ext uri="{FF2B5EF4-FFF2-40B4-BE49-F238E27FC236}">
                    <a16:creationId xmlns:a16="http://schemas.microsoft.com/office/drawing/2014/main" id="{C5D67C46-3423-41BA-B281-1D468A9B336F}"/>
                  </a:ext>
                </a:extLst>
              </p:cNvPr>
              <p:cNvPicPr/>
              <p:nvPr/>
            </p:nvPicPr>
            <p:blipFill>
              <a:blip r:embed="rId6"/>
              <a:stretch>
                <a:fillRect/>
              </a:stretch>
            </p:blipFill>
            <p:spPr>
              <a:xfrm>
                <a:off x="2170770" y="3041410"/>
                <a:ext cx="1581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Mürekkep 2">
                <a:extLst>
                  <a:ext uri="{FF2B5EF4-FFF2-40B4-BE49-F238E27FC236}">
                    <a16:creationId xmlns:a16="http://schemas.microsoft.com/office/drawing/2014/main" id="{B91D9871-1B9B-725F-2189-686C8554F3FD}"/>
                  </a:ext>
                </a:extLst>
              </p14:cNvPr>
              <p14:cNvContentPartPr/>
              <p14:nvPr/>
            </p14:nvContentPartPr>
            <p14:xfrm>
              <a:off x="2252850" y="3609850"/>
              <a:ext cx="1190520" cy="10800"/>
            </p14:xfrm>
          </p:contentPart>
        </mc:Choice>
        <mc:Fallback xmlns="">
          <p:pic>
            <p:nvPicPr>
              <p:cNvPr id="3" name="Mürekkep 2">
                <a:extLst>
                  <a:ext uri="{FF2B5EF4-FFF2-40B4-BE49-F238E27FC236}">
                    <a16:creationId xmlns:a16="http://schemas.microsoft.com/office/drawing/2014/main" id="{B91D9871-1B9B-725F-2189-686C8554F3FD}"/>
                  </a:ext>
                </a:extLst>
              </p:cNvPr>
              <p:cNvPicPr/>
              <p:nvPr/>
            </p:nvPicPr>
            <p:blipFill>
              <a:blip r:embed="rId8"/>
              <a:stretch>
                <a:fillRect/>
              </a:stretch>
            </p:blipFill>
            <p:spPr>
              <a:xfrm>
                <a:off x="2199210" y="3501850"/>
                <a:ext cx="12981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Mürekkep 3">
                <a:extLst>
                  <a:ext uri="{FF2B5EF4-FFF2-40B4-BE49-F238E27FC236}">
                    <a16:creationId xmlns:a16="http://schemas.microsoft.com/office/drawing/2014/main" id="{F0ECD086-748B-D5BC-A5C3-20E8E82187C2}"/>
                  </a:ext>
                </a:extLst>
              </p14:cNvPr>
              <p14:cNvContentPartPr/>
              <p14:nvPr/>
            </p14:nvContentPartPr>
            <p14:xfrm>
              <a:off x="2186970" y="3940330"/>
              <a:ext cx="1350000" cy="37800"/>
            </p14:xfrm>
          </p:contentPart>
        </mc:Choice>
        <mc:Fallback xmlns="">
          <p:pic>
            <p:nvPicPr>
              <p:cNvPr id="4" name="Mürekkep 3">
                <a:extLst>
                  <a:ext uri="{FF2B5EF4-FFF2-40B4-BE49-F238E27FC236}">
                    <a16:creationId xmlns:a16="http://schemas.microsoft.com/office/drawing/2014/main" id="{F0ECD086-748B-D5BC-A5C3-20E8E82187C2}"/>
                  </a:ext>
                </a:extLst>
              </p:cNvPr>
              <p:cNvPicPr/>
              <p:nvPr/>
            </p:nvPicPr>
            <p:blipFill>
              <a:blip r:embed="rId10"/>
              <a:stretch>
                <a:fillRect/>
              </a:stretch>
            </p:blipFill>
            <p:spPr>
              <a:xfrm>
                <a:off x="2133330" y="3832690"/>
                <a:ext cx="1457640" cy="25344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nodeType="clickEffect">
                                  <p:stCondLst>
                                    <p:cond delay="0"/>
                                  </p:stCondLst>
                                  <p:childTnLst>
                                    <p:set>
                                      <p:cBhvr>
                                        <p:cTn id="31" dur="1" fill="hold">
                                          <p:stCondLst>
                                            <p:cond delay="0"/>
                                          </p:stCondLst>
                                        </p:cTn>
                                        <p:tgtEl>
                                          <p:spTgt spid="69634"/>
                                        </p:tgtEl>
                                        <p:attrNameLst>
                                          <p:attrName>style.visibility</p:attrName>
                                        </p:attrNameLst>
                                      </p:cBhvr>
                                      <p:to>
                                        <p:strVal val="visible"/>
                                      </p:to>
                                    </p:set>
                                    <p:animEffect transition="in" filter="diamond(in)">
                                      <p:cBhvr>
                                        <p:cTn id="32" dur="2000"/>
                                        <p:tgtEl>
                                          <p:spTgt spid="6963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69635"/>
                                        </p:tgtEl>
                                        <p:attrNameLst>
                                          <p:attrName>style.visibility</p:attrName>
                                        </p:attrNameLst>
                                      </p:cBhvr>
                                      <p:to>
                                        <p:strVal val="visible"/>
                                      </p:to>
                                    </p:set>
                                    <p:animEffect transition="in" filter="checkerboard(across)">
                                      <p:cBhvr>
                                        <p:cTn id="37" dur="500"/>
                                        <p:tgtEl>
                                          <p:spTgt spid="69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a:latin typeface="+mn-lt"/>
              </a:rPr>
              <a:t>Temel Model</a:t>
            </a:r>
          </a:p>
        </p:txBody>
      </p:sp>
      <p:pic>
        <p:nvPicPr>
          <p:cNvPr id="70658" name="Picture 2"/>
          <p:cNvPicPr>
            <a:picLocks noChangeAspect="1" noChangeArrowheads="1"/>
          </p:cNvPicPr>
          <p:nvPr/>
        </p:nvPicPr>
        <p:blipFill>
          <a:blip r:embed="rId3" cstate="print"/>
          <a:srcRect/>
          <a:stretch>
            <a:fillRect/>
          </a:stretch>
        </p:blipFill>
        <p:spPr bwMode="auto">
          <a:xfrm>
            <a:off x="1552574" y="2364317"/>
            <a:ext cx="2905070" cy="1109662"/>
          </a:xfrm>
          <a:prstGeom prst="rect">
            <a:avLst/>
          </a:prstGeom>
          <a:noFill/>
          <a:ln w="9525">
            <a:noFill/>
            <a:miter lim="800000"/>
            <a:headEnd/>
            <a:tailEnd/>
          </a:ln>
          <a:effectLst/>
        </p:spPr>
      </p:pic>
      <p:pic>
        <p:nvPicPr>
          <p:cNvPr id="70659" name="Picture 3"/>
          <p:cNvPicPr>
            <a:picLocks noChangeAspect="1" noChangeArrowheads="1"/>
          </p:cNvPicPr>
          <p:nvPr/>
        </p:nvPicPr>
        <p:blipFill>
          <a:blip r:embed="rId4" cstate="print"/>
          <a:srcRect/>
          <a:stretch>
            <a:fillRect/>
          </a:stretch>
        </p:blipFill>
        <p:spPr bwMode="auto">
          <a:xfrm>
            <a:off x="3152774" y="3654954"/>
            <a:ext cx="3016250" cy="1190625"/>
          </a:xfrm>
          <a:prstGeom prst="rect">
            <a:avLst/>
          </a:prstGeom>
          <a:noFill/>
          <a:ln w="9525">
            <a:noFill/>
            <a:miter lim="800000"/>
            <a:headEnd/>
            <a:tailEnd/>
          </a:ln>
          <a:effectLst/>
        </p:spPr>
      </p:pic>
      <p:pic>
        <p:nvPicPr>
          <p:cNvPr id="70660" name="Picture 4"/>
          <p:cNvPicPr>
            <a:picLocks noChangeAspect="1" noChangeArrowheads="1"/>
          </p:cNvPicPr>
          <p:nvPr/>
        </p:nvPicPr>
        <p:blipFill>
          <a:blip r:embed="rId5" cstate="print"/>
          <a:srcRect/>
          <a:stretch>
            <a:fillRect/>
          </a:stretch>
        </p:blipFill>
        <p:spPr bwMode="auto">
          <a:xfrm>
            <a:off x="4981574" y="5074179"/>
            <a:ext cx="3019426" cy="1174221"/>
          </a:xfrm>
          <a:prstGeom prst="rect">
            <a:avLst/>
          </a:prstGeom>
          <a:noFill/>
          <a:ln w="9525">
            <a:noFill/>
            <a:miter lim="800000"/>
            <a:headEnd/>
            <a:tailEnd/>
          </a:ln>
          <a:effectLst/>
        </p:spPr>
      </p:pic>
      <p:sp>
        <p:nvSpPr>
          <p:cNvPr id="11" name="10 Dikdörtgen"/>
          <p:cNvSpPr/>
          <p:nvPr/>
        </p:nvSpPr>
        <p:spPr>
          <a:xfrm>
            <a:off x="1371600" y="1524000"/>
            <a:ext cx="7239000" cy="646331"/>
          </a:xfrm>
          <a:prstGeom prst="rect">
            <a:avLst/>
          </a:prstGeom>
        </p:spPr>
        <p:txBody>
          <a:bodyPr wrap="square">
            <a:spAutoFit/>
          </a:bodyPr>
          <a:lstStyle/>
          <a:p>
            <a:pPr algn="just"/>
            <a:r>
              <a:rPr lang="tr-TR" dirty="0">
                <a:latin typeface="+mn-lt"/>
              </a:rPr>
              <a:t>Temel Model, küçük-orta boy projeler için hızlı kestirim yapmak amacıyla kullanılır.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0658"/>
                                        </p:tgtEl>
                                        <p:attrNameLst>
                                          <p:attrName>style.visibility</p:attrName>
                                        </p:attrNameLst>
                                      </p:cBhvr>
                                      <p:to>
                                        <p:strVal val="visible"/>
                                      </p:to>
                                    </p:set>
                                    <p:animEffect transition="in" filter="diamond(in)">
                                      <p:cBhvr>
                                        <p:cTn id="17" dur="2000"/>
                                        <p:tgtEl>
                                          <p:spTgt spid="70658"/>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0659"/>
                                        </p:tgtEl>
                                        <p:attrNameLst>
                                          <p:attrName>style.visibility</p:attrName>
                                        </p:attrNameLst>
                                      </p:cBhvr>
                                      <p:to>
                                        <p:strVal val="visible"/>
                                      </p:to>
                                    </p:set>
                                    <p:animEffect transition="in" filter="diamond(in)">
                                      <p:cBhvr>
                                        <p:cTn id="22" dur="2000"/>
                                        <p:tgtEl>
                                          <p:spTgt spid="70659"/>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70660"/>
                                        </p:tgtEl>
                                        <p:attrNameLst>
                                          <p:attrName>style.visibility</p:attrName>
                                        </p:attrNameLst>
                                      </p:cBhvr>
                                      <p:to>
                                        <p:strVal val="visible"/>
                                      </p:to>
                                    </p:set>
                                    <p:animEffect transition="in" filter="diamond(in)">
                                      <p:cBhvr>
                                        <p:cTn id="27" dur="20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a:latin typeface="+mn-lt"/>
              </a:rPr>
              <a:t>Ara Model</a:t>
            </a:r>
          </a:p>
        </p:txBody>
      </p:sp>
      <p:sp>
        <p:nvSpPr>
          <p:cNvPr id="11" name="10 Dikdörtgen"/>
          <p:cNvSpPr/>
          <p:nvPr/>
        </p:nvSpPr>
        <p:spPr>
          <a:xfrm>
            <a:off x="1371600" y="1524000"/>
            <a:ext cx="7239000" cy="3785652"/>
          </a:xfrm>
          <a:prstGeom prst="rect">
            <a:avLst/>
          </a:prstGeom>
        </p:spPr>
        <p:txBody>
          <a:bodyPr wrap="square">
            <a:spAutoFit/>
          </a:bodyPr>
          <a:lstStyle/>
          <a:p>
            <a:pPr algn="just"/>
            <a:r>
              <a:rPr lang="tr-TR" sz="2000" dirty="0">
                <a:latin typeface="+mn-lt"/>
              </a:rPr>
              <a:t>Ara model, temel modelin eksikliğini gidermek üzere oluşturulmuştur. Bir yazılım projesinin zaman ve iş gücü maliyetlerinin kestiriminde, proje ekibinin özellikleri, projenin geliştirilmesinde kullanılacak araç, yöntem ve ortamı dikkate almak gerekliliği üzerine kuruludur. </a:t>
            </a:r>
          </a:p>
          <a:p>
            <a:pPr algn="just"/>
            <a:r>
              <a:rPr lang="tr-TR" sz="2000" dirty="0">
                <a:latin typeface="+mn-lt"/>
              </a:rPr>
              <a:t>Örneğin, aynı yazılımı yeni mezun ve deneyimsiz bir ekip ile geliştirmekle, deneyimli bir proje ekibi ile geliştirmek arasında zaman ve iş gücü açısından oldukça farklılıklar vardır. </a:t>
            </a:r>
          </a:p>
          <a:p>
            <a:pPr algn="just"/>
            <a:r>
              <a:rPr lang="tr-TR" sz="2000" dirty="0">
                <a:latin typeface="+mn-lt"/>
              </a:rPr>
              <a:t>Ara model üç aşamalı olarak uygulanır: </a:t>
            </a:r>
          </a:p>
          <a:p>
            <a:pPr marL="914400" lvl="1" indent="-457200" algn="just">
              <a:buFont typeface="+mj-lt"/>
              <a:buAutoNum type="arabicPeriod"/>
            </a:pPr>
            <a:r>
              <a:rPr lang="tr-TR" sz="2000" dirty="0">
                <a:latin typeface="+mn-lt"/>
              </a:rPr>
              <a:t>İş gücü hesaplama</a:t>
            </a:r>
          </a:p>
          <a:p>
            <a:pPr marL="914400" lvl="1" indent="-457200" algn="just">
              <a:buFont typeface="+mj-lt"/>
              <a:buAutoNum type="arabicPeriod"/>
            </a:pPr>
            <a:r>
              <a:rPr lang="tr-TR" sz="2000" dirty="0">
                <a:latin typeface="+mn-lt"/>
              </a:rPr>
              <a:t>Maliyet çarpanı hesaplama</a:t>
            </a:r>
          </a:p>
          <a:p>
            <a:pPr marL="914400" lvl="1" indent="-457200" algn="just">
              <a:buFont typeface="+mj-lt"/>
              <a:buAutoNum type="arabicPeriod"/>
            </a:pPr>
            <a:r>
              <a:rPr lang="tr-TR" sz="2000" dirty="0">
                <a:latin typeface="+mn-lt"/>
              </a:rPr>
              <a:t>İlk işgücü değerlerini düzeltme</a:t>
            </a:r>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AE9773C4-951E-3F38-F2E4-67004D8C61C5}"/>
                  </a:ext>
                </a:extLst>
              </p14:cNvPr>
              <p14:cNvContentPartPr/>
              <p14:nvPr/>
            </p14:nvContentPartPr>
            <p14:xfrm>
              <a:off x="2554530" y="3223210"/>
              <a:ext cx="6373800" cy="133920"/>
            </p14:xfrm>
          </p:contentPart>
        </mc:Choice>
        <mc:Fallback xmlns="">
          <p:pic>
            <p:nvPicPr>
              <p:cNvPr id="2" name="Mürekkep 1">
                <a:extLst>
                  <a:ext uri="{FF2B5EF4-FFF2-40B4-BE49-F238E27FC236}">
                    <a16:creationId xmlns:a16="http://schemas.microsoft.com/office/drawing/2014/main" id="{AE9773C4-951E-3F38-F2E4-67004D8C61C5}"/>
                  </a:ext>
                </a:extLst>
              </p:cNvPr>
              <p:cNvPicPr/>
              <p:nvPr/>
            </p:nvPicPr>
            <p:blipFill>
              <a:blip r:embed="rId4"/>
              <a:stretch>
                <a:fillRect/>
              </a:stretch>
            </p:blipFill>
            <p:spPr>
              <a:xfrm>
                <a:off x="2500530" y="3115210"/>
                <a:ext cx="648144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2C23685E-5531-171D-7587-7DF569C68B94}"/>
                  </a:ext>
                </a:extLst>
              </p14:cNvPr>
              <p14:cNvContentPartPr/>
              <p14:nvPr/>
            </p14:nvContentPartPr>
            <p14:xfrm>
              <a:off x="1442130" y="3524890"/>
              <a:ext cx="7179840" cy="87480"/>
            </p14:xfrm>
          </p:contentPart>
        </mc:Choice>
        <mc:Fallback xmlns="">
          <p:pic>
            <p:nvPicPr>
              <p:cNvPr id="3" name="Mürekkep 2">
                <a:extLst>
                  <a:ext uri="{FF2B5EF4-FFF2-40B4-BE49-F238E27FC236}">
                    <a16:creationId xmlns:a16="http://schemas.microsoft.com/office/drawing/2014/main" id="{2C23685E-5531-171D-7587-7DF569C68B94}"/>
                  </a:ext>
                </a:extLst>
              </p:cNvPr>
              <p:cNvPicPr/>
              <p:nvPr/>
            </p:nvPicPr>
            <p:blipFill>
              <a:blip r:embed="rId6"/>
              <a:stretch>
                <a:fillRect/>
              </a:stretch>
            </p:blipFill>
            <p:spPr>
              <a:xfrm>
                <a:off x="1388130" y="3417250"/>
                <a:ext cx="72874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Mürekkep 3">
                <a:extLst>
                  <a:ext uri="{FF2B5EF4-FFF2-40B4-BE49-F238E27FC236}">
                    <a16:creationId xmlns:a16="http://schemas.microsoft.com/office/drawing/2014/main" id="{4BFA6E39-AC01-C568-2235-0A8240E3C304}"/>
                  </a:ext>
                </a:extLst>
              </p14:cNvPr>
              <p14:cNvContentPartPr/>
              <p14:nvPr/>
            </p14:nvContentPartPr>
            <p14:xfrm>
              <a:off x="2318730" y="4420570"/>
              <a:ext cx="1832040" cy="66960"/>
            </p14:xfrm>
          </p:contentPart>
        </mc:Choice>
        <mc:Fallback xmlns="">
          <p:pic>
            <p:nvPicPr>
              <p:cNvPr id="4" name="Mürekkep 3">
                <a:extLst>
                  <a:ext uri="{FF2B5EF4-FFF2-40B4-BE49-F238E27FC236}">
                    <a16:creationId xmlns:a16="http://schemas.microsoft.com/office/drawing/2014/main" id="{4BFA6E39-AC01-C568-2235-0A8240E3C304}"/>
                  </a:ext>
                </a:extLst>
              </p:cNvPr>
              <p:cNvPicPr/>
              <p:nvPr/>
            </p:nvPicPr>
            <p:blipFill>
              <a:blip r:embed="rId8"/>
              <a:stretch>
                <a:fillRect/>
              </a:stretch>
            </p:blipFill>
            <p:spPr>
              <a:xfrm>
                <a:off x="2265090" y="4312570"/>
                <a:ext cx="19396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Mürekkep 4">
                <a:extLst>
                  <a:ext uri="{FF2B5EF4-FFF2-40B4-BE49-F238E27FC236}">
                    <a16:creationId xmlns:a16="http://schemas.microsoft.com/office/drawing/2014/main" id="{6B399703-456B-FFCE-BD97-B06F106DA6F2}"/>
                  </a:ext>
                </a:extLst>
              </p14:cNvPr>
              <p14:cNvContentPartPr/>
              <p14:nvPr/>
            </p14:nvContentPartPr>
            <p14:xfrm>
              <a:off x="2460210" y="4779130"/>
              <a:ext cx="2647080" cy="67320"/>
            </p14:xfrm>
          </p:contentPart>
        </mc:Choice>
        <mc:Fallback xmlns="">
          <p:pic>
            <p:nvPicPr>
              <p:cNvPr id="5" name="Mürekkep 4">
                <a:extLst>
                  <a:ext uri="{FF2B5EF4-FFF2-40B4-BE49-F238E27FC236}">
                    <a16:creationId xmlns:a16="http://schemas.microsoft.com/office/drawing/2014/main" id="{6B399703-456B-FFCE-BD97-B06F106DA6F2}"/>
                  </a:ext>
                </a:extLst>
              </p:cNvPr>
              <p:cNvPicPr/>
              <p:nvPr/>
            </p:nvPicPr>
            <p:blipFill>
              <a:blip r:embed="rId10"/>
              <a:stretch>
                <a:fillRect/>
              </a:stretch>
            </p:blipFill>
            <p:spPr>
              <a:xfrm>
                <a:off x="2406210" y="4671130"/>
                <a:ext cx="275472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Mürekkep 8">
                <a:extLst>
                  <a:ext uri="{FF2B5EF4-FFF2-40B4-BE49-F238E27FC236}">
                    <a16:creationId xmlns:a16="http://schemas.microsoft.com/office/drawing/2014/main" id="{3875EB8E-1CFA-6967-4BF4-4121667BF273}"/>
                  </a:ext>
                </a:extLst>
              </p14:cNvPr>
              <p14:cNvContentPartPr/>
              <p14:nvPr/>
            </p14:nvContentPartPr>
            <p14:xfrm>
              <a:off x="2309370" y="5116810"/>
              <a:ext cx="3363480" cy="50400"/>
            </p14:xfrm>
          </p:contentPart>
        </mc:Choice>
        <mc:Fallback xmlns="">
          <p:pic>
            <p:nvPicPr>
              <p:cNvPr id="9" name="Mürekkep 8">
                <a:extLst>
                  <a:ext uri="{FF2B5EF4-FFF2-40B4-BE49-F238E27FC236}">
                    <a16:creationId xmlns:a16="http://schemas.microsoft.com/office/drawing/2014/main" id="{3875EB8E-1CFA-6967-4BF4-4121667BF273}"/>
                  </a:ext>
                </a:extLst>
              </p:cNvPr>
              <p:cNvPicPr/>
              <p:nvPr/>
            </p:nvPicPr>
            <p:blipFill>
              <a:blip r:embed="rId12"/>
              <a:stretch>
                <a:fillRect/>
              </a:stretch>
            </p:blipFill>
            <p:spPr>
              <a:xfrm>
                <a:off x="2255730" y="5008810"/>
                <a:ext cx="3471120" cy="26604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checkerboard(across)">
                                      <p:cBhvr>
                                        <p:cTn id="32" dur="500"/>
                                        <p:tgtEl>
                                          <p:spTgt spid="1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Effect transition="in" filter="checkerboard(across)">
                                      <p:cBhvr>
                                        <p:cTn id="3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066800"/>
            <a:ext cx="7620000" cy="492443"/>
          </a:xfrm>
          <a:prstGeom prst="rect">
            <a:avLst/>
          </a:prstGeom>
        </p:spPr>
        <p:txBody>
          <a:bodyPr wrap="square">
            <a:spAutoFit/>
          </a:bodyPr>
          <a:lstStyle/>
          <a:p>
            <a:pPr marL="354013" indent="-354013" algn="just"/>
            <a:r>
              <a:rPr lang="tr-TR" sz="2600" b="1" dirty="0">
                <a:latin typeface="+mn-lt"/>
              </a:rPr>
              <a:t>İş gücü hesaplama</a:t>
            </a:r>
          </a:p>
        </p:txBody>
      </p:sp>
      <p:pic>
        <p:nvPicPr>
          <p:cNvPr id="71682" name="Picture 2"/>
          <p:cNvPicPr>
            <a:picLocks noChangeAspect="1" noChangeArrowheads="1"/>
          </p:cNvPicPr>
          <p:nvPr/>
        </p:nvPicPr>
        <p:blipFill>
          <a:blip r:embed="rId3" cstate="print"/>
          <a:srcRect/>
          <a:stretch>
            <a:fillRect/>
          </a:stretch>
        </p:blipFill>
        <p:spPr bwMode="auto">
          <a:xfrm>
            <a:off x="2819399" y="1676400"/>
            <a:ext cx="3854395" cy="1600200"/>
          </a:xfrm>
          <a:prstGeom prst="rect">
            <a:avLst/>
          </a:prstGeom>
          <a:noFill/>
          <a:ln w="9525">
            <a:noFill/>
            <a:miter lim="800000"/>
            <a:headEnd/>
            <a:tailEnd/>
          </a:ln>
          <a:effectLst/>
        </p:spPr>
      </p:pic>
      <p:sp>
        <p:nvSpPr>
          <p:cNvPr id="9" name="8 Dikdörtgen"/>
          <p:cNvSpPr/>
          <p:nvPr/>
        </p:nvSpPr>
        <p:spPr>
          <a:xfrm>
            <a:off x="1295400" y="3429000"/>
            <a:ext cx="4222631" cy="492443"/>
          </a:xfrm>
          <a:prstGeom prst="rect">
            <a:avLst/>
          </a:prstGeom>
        </p:spPr>
        <p:txBody>
          <a:bodyPr wrap="none">
            <a:spAutoFit/>
          </a:bodyPr>
          <a:lstStyle/>
          <a:p>
            <a:pPr marL="354013" indent="-354013" algn="just"/>
            <a:r>
              <a:rPr lang="tr-TR" sz="2600" b="1" dirty="0">
                <a:latin typeface="+mn-lt"/>
              </a:rPr>
              <a:t>Maliyet Çarpanı Hesaplama</a:t>
            </a:r>
          </a:p>
        </p:txBody>
      </p:sp>
      <p:sp>
        <p:nvSpPr>
          <p:cNvPr id="10" name="9 Dikdörtgen"/>
          <p:cNvSpPr/>
          <p:nvPr/>
        </p:nvSpPr>
        <p:spPr>
          <a:xfrm>
            <a:off x="1371600" y="4107359"/>
            <a:ext cx="7010400" cy="769441"/>
          </a:xfrm>
          <a:prstGeom prst="rect">
            <a:avLst/>
          </a:prstGeom>
        </p:spPr>
        <p:txBody>
          <a:bodyPr wrap="square">
            <a:spAutoFit/>
          </a:bodyPr>
          <a:lstStyle/>
          <a:p>
            <a:r>
              <a:rPr lang="tr-TR" sz="2200" dirty="0">
                <a:latin typeface="+mn-lt"/>
              </a:rPr>
              <a:t>Maliyet Çarpanı 15 maliyet etmeninin çarpımı sonucudur.</a:t>
            </a:r>
          </a:p>
          <a:p>
            <a:pPr algn="ctr"/>
            <a:r>
              <a:rPr lang="tr-TR" sz="2200" dirty="0">
                <a:latin typeface="+mn-lt"/>
              </a:rPr>
              <a:t>C= C1*C2*C3*...*C15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682"/>
                                        </p:tgtEl>
                                        <p:attrNameLst>
                                          <p:attrName>style.visibility</p:attrName>
                                        </p:attrNameLst>
                                      </p:cBhvr>
                                      <p:to>
                                        <p:strVal val="visible"/>
                                      </p:to>
                                    </p:set>
                                    <p:animEffect transition="in" filter="diamond(in)">
                                      <p:cBhvr>
                                        <p:cTn id="12" dur="2000"/>
                                        <p:tgtEl>
                                          <p:spTgt spid="7168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checkerboard(across)">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2" dur="500"/>
                                        <p:tgtEl>
                                          <p:spTgt spid="10">
                                            <p:txEl>
                                              <p:pRg st="0" end="0"/>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checkerboard(across)">
                                      <p:cBhvr>
                                        <p:cTn id="2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39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4222631" cy="492443"/>
          </a:xfrm>
          <a:prstGeom prst="rect">
            <a:avLst/>
          </a:prstGeom>
        </p:spPr>
        <p:txBody>
          <a:bodyPr wrap="none">
            <a:spAutoFit/>
          </a:bodyPr>
          <a:lstStyle/>
          <a:p>
            <a:pPr marL="354013" indent="-354013" algn="just"/>
            <a:r>
              <a:rPr lang="tr-TR" sz="2600" b="1" dirty="0">
                <a:latin typeface="+mn-lt"/>
              </a:rPr>
              <a:t>Maliyet Çarpanı Hesaplama</a:t>
            </a:r>
          </a:p>
        </p:txBody>
      </p:sp>
      <p:pic>
        <p:nvPicPr>
          <p:cNvPr id="72706" name="Picture 2"/>
          <p:cNvPicPr>
            <a:picLocks noChangeAspect="1" noChangeArrowheads="1"/>
          </p:cNvPicPr>
          <p:nvPr/>
        </p:nvPicPr>
        <p:blipFill>
          <a:blip r:embed="rId3" cstate="print"/>
          <a:srcRect/>
          <a:stretch>
            <a:fillRect/>
          </a:stretch>
        </p:blipFill>
        <p:spPr bwMode="auto">
          <a:xfrm>
            <a:off x="1371599" y="1524000"/>
            <a:ext cx="6853881" cy="4876800"/>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2706"/>
                                        </p:tgtEl>
                                        <p:attrNameLst>
                                          <p:attrName>style.visibility</p:attrName>
                                        </p:attrNameLst>
                                      </p:cBhvr>
                                      <p:to>
                                        <p:strVal val="visible"/>
                                      </p:to>
                                    </p:set>
                                    <p:animEffect transition="in" filter="diamond(in)">
                                      <p:cBhvr>
                                        <p:cTn id="12" dur="2000"/>
                                        <p:tgtEl>
                                          <p:spTgt spid="72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4</a:t>
            </a:fld>
            <a:endParaRPr lang="en-US"/>
          </a:p>
        </p:txBody>
      </p:sp>
      <p:sp>
        <p:nvSpPr>
          <p:cNvPr id="6" name="Unvan 1"/>
          <p:cNvSpPr>
            <a:spLocks noGrp="1"/>
          </p:cNvSpPr>
          <p:nvPr>
            <p:ph type="title"/>
          </p:nvPr>
        </p:nvSpPr>
        <p:spPr/>
        <p:txBody>
          <a:bodyPr/>
          <a:lstStyle/>
          <a:p>
            <a:r>
              <a:rPr lang="tr-TR" dirty="0"/>
              <a:t>Planlama</a:t>
            </a:r>
          </a:p>
        </p:txBody>
      </p:sp>
      <p:sp>
        <p:nvSpPr>
          <p:cNvPr id="7" name="İçerik Yer Tutucusu 2"/>
          <p:cNvSpPr>
            <a:spLocks noGrp="1"/>
          </p:cNvSpPr>
          <p:nvPr>
            <p:ph idx="1"/>
          </p:nvPr>
        </p:nvSpPr>
        <p:spPr/>
        <p:txBody>
          <a:bodyPr>
            <a:normAutofit fontScale="92500" lnSpcReduction="20000"/>
          </a:bodyPr>
          <a:lstStyle/>
          <a:p>
            <a:pPr marL="0" indent="0" algn="just">
              <a:buNone/>
            </a:pPr>
            <a:r>
              <a:rPr lang="tr-TR" altLang="tr-TR" sz="3200" dirty="0"/>
              <a:t>Proje planlama aşamasında yapılan işlemler</a:t>
            </a:r>
          </a:p>
          <a:p>
            <a:pPr marL="0" indent="0" algn="just">
              <a:buNone/>
            </a:pPr>
            <a:endParaRPr lang="tr-TR" altLang="tr-TR" sz="3200" dirty="0"/>
          </a:p>
          <a:p>
            <a:pPr lvl="1" algn="just">
              <a:buFont typeface="Wingdings" panose="05000000000000000000" pitchFamily="2" charset="2"/>
              <a:buChar char="v"/>
            </a:pPr>
            <a:r>
              <a:rPr lang="tr-TR" altLang="tr-TR" sz="3200" dirty="0"/>
              <a:t>Kaynakların Belirlenmesi</a:t>
            </a:r>
          </a:p>
          <a:p>
            <a:pPr lvl="1" algn="just">
              <a:buFont typeface="Wingdings" panose="05000000000000000000" pitchFamily="2" charset="2"/>
              <a:buChar char="v"/>
            </a:pPr>
            <a:r>
              <a:rPr lang="tr-TR" altLang="tr-TR" sz="3200" dirty="0"/>
              <a:t>Maliyetlerin  Kestirilmesi</a:t>
            </a:r>
          </a:p>
          <a:p>
            <a:pPr lvl="1" algn="just">
              <a:buFont typeface="Wingdings" panose="05000000000000000000" pitchFamily="2" charset="2"/>
              <a:buChar char="v"/>
            </a:pPr>
            <a:r>
              <a:rPr lang="tr-TR" altLang="tr-TR" sz="3200" dirty="0"/>
              <a:t>Proje Ekip Yapısının Oluşturulması</a:t>
            </a:r>
          </a:p>
          <a:p>
            <a:pPr lvl="1" algn="just">
              <a:buFont typeface="Wingdings" panose="05000000000000000000" pitchFamily="2" charset="2"/>
              <a:buChar char="v"/>
            </a:pPr>
            <a:r>
              <a:rPr lang="tr-TR" altLang="tr-TR" sz="3200" dirty="0"/>
              <a:t>Ayrıntılı Proje Planının Yapılması</a:t>
            </a:r>
          </a:p>
          <a:p>
            <a:pPr lvl="1" algn="just">
              <a:buFont typeface="Wingdings" panose="05000000000000000000" pitchFamily="2" charset="2"/>
              <a:buChar char="v"/>
            </a:pPr>
            <a:r>
              <a:rPr lang="tr-TR" altLang="tr-TR" sz="3200" dirty="0"/>
              <a:t>Projenin İzlenme Yönteminin Belirlenmesi</a:t>
            </a:r>
          </a:p>
          <a:p>
            <a:pPr marL="0" indent="0" algn="just">
              <a:buNone/>
            </a:pPr>
            <a:r>
              <a:rPr lang="tr-TR" altLang="tr-TR" sz="3200" dirty="0"/>
              <a:t>Çıktı: </a:t>
            </a:r>
            <a:r>
              <a:rPr lang="tr-TR" altLang="tr-TR" sz="3200" dirty="0">
                <a:solidFill>
                  <a:schemeClr val="accent6"/>
                </a:solidFill>
              </a:rPr>
              <a:t>Proje Planı</a:t>
            </a:r>
          </a:p>
          <a:p>
            <a:pPr marL="0" indent="0" algn="just">
              <a:buNone/>
            </a:pPr>
            <a:r>
              <a:rPr lang="tr-TR" altLang="tr-TR" sz="3200" dirty="0"/>
              <a:t>Proje planı, tüm proje süresince güncellenerek, kaynak kullanım planlarının doğruluğu gözlemlenir.</a:t>
            </a:r>
          </a:p>
          <a:p>
            <a:pPr algn="just"/>
            <a:endParaRPr lang="tr-TR" dirty="0"/>
          </a:p>
        </p:txBody>
      </p:sp>
      <mc:AlternateContent xmlns:mc="http://schemas.openxmlformats.org/markup-compatibility/2006">
        <mc:Choice xmlns:p14="http://schemas.microsoft.com/office/powerpoint/2010/main" Requires="p14">
          <p:contentPart p14:bwMode="auto" r:id="rId3">
            <p14:nvContentPartPr>
              <p14:cNvPr id="2" name="Mürekkep 1">
                <a:extLst>
                  <a:ext uri="{FF2B5EF4-FFF2-40B4-BE49-F238E27FC236}">
                    <a16:creationId xmlns:a16="http://schemas.microsoft.com/office/drawing/2014/main" id="{FA8435D4-374B-4D5E-1668-78B8DA71ED3A}"/>
                  </a:ext>
                </a:extLst>
              </p14:cNvPr>
              <p14:cNvContentPartPr/>
              <p14:nvPr/>
            </p14:nvContentPartPr>
            <p14:xfrm>
              <a:off x="2318730" y="2478678"/>
              <a:ext cx="3827160" cy="77040"/>
            </p14:xfrm>
          </p:contentPart>
        </mc:Choice>
        <mc:Fallback>
          <p:pic>
            <p:nvPicPr>
              <p:cNvPr id="2" name="Mürekkep 1">
                <a:extLst>
                  <a:ext uri="{FF2B5EF4-FFF2-40B4-BE49-F238E27FC236}">
                    <a16:creationId xmlns:a16="http://schemas.microsoft.com/office/drawing/2014/main" id="{FA8435D4-374B-4D5E-1668-78B8DA71ED3A}"/>
                  </a:ext>
                </a:extLst>
              </p:cNvPr>
              <p:cNvPicPr/>
              <p:nvPr/>
            </p:nvPicPr>
            <p:blipFill>
              <a:blip r:embed="rId4"/>
              <a:stretch>
                <a:fillRect/>
              </a:stretch>
            </p:blipFill>
            <p:spPr>
              <a:xfrm>
                <a:off x="2265090" y="2370678"/>
                <a:ext cx="393480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Mürekkep 7">
                <a:extLst>
                  <a:ext uri="{FF2B5EF4-FFF2-40B4-BE49-F238E27FC236}">
                    <a16:creationId xmlns:a16="http://schemas.microsoft.com/office/drawing/2014/main" id="{C976A499-2738-4836-ED76-75ACAA4EE684}"/>
                  </a:ext>
                </a:extLst>
              </p14:cNvPr>
              <p14:cNvContentPartPr/>
              <p14:nvPr/>
            </p14:nvContentPartPr>
            <p14:xfrm>
              <a:off x="2318730" y="2950278"/>
              <a:ext cx="3817080" cy="57600"/>
            </p14:xfrm>
          </p:contentPart>
        </mc:Choice>
        <mc:Fallback>
          <p:pic>
            <p:nvPicPr>
              <p:cNvPr id="8" name="Mürekkep 7">
                <a:extLst>
                  <a:ext uri="{FF2B5EF4-FFF2-40B4-BE49-F238E27FC236}">
                    <a16:creationId xmlns:a16="http://schemas.microsoft.com/office/drawing/2014/main" id="{C976A499-2738-4836-ED76-75ACAA4EE684}"/>
                  </a:ext>
                </a:extLst>
              </p:cNvPr>
              <p:cNvPicPr/>
              <p:nvPr/>
            </p:nvPicPr>
            <p:blipFill>
              <a:blip r:embed="rId6"/>
              <a:stretch>
                <a:fillRect/>
              </a:stretch>
            </p:blipFill>
            <p:spPr>
              <a:xfrm>
                <a:off x="2265090" y="2842638"/>
                <a:ext cx="39247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Mürekkep 8">
                <a:extLst>
                  <a:ext uri="{FF2B5EF4-FFF2-40B4-BE49-F238E27FC236}">
                    <a16:creationId xmlns:a16="http://schemas.microsoft.com/office/drawing/2014/main" id="{985E8CCE-1259-DF67-5AE7-147FEA633E62}"/>
                  </a:ext>
                </a:extLst>
              </p14:cNvPr>
              <p14:cNvContentPartPr/>
              <p14:nvPr/>
            </p14:nvContentPartPr>
            <p14:xfrm>
              <a:off x="2252850" y="3373278"/>
              <a:ext cx="5500800" cy="67680"/>
            </p14:xfrm>
          </p:contentPart>
        </mc:Choice>
        <mc:Fallback>
          <p:pic>
            <p:nvPicPr>
              <p:cNvPr id="9" name="Mürekkep 8">
                <a:extLst>
                  <a:ext uri="{FF2B5EF4-FFF2-40B4-BE49-F238E27FC236}">
                    <a16:creationId xmlns:a16="http://schemas.microsoft.com/office/drawing/2014/main" id="{985E8CCE-1259-DF67-5AE7-147FEA633E62}"/>
                  </a:ext>
                </a:extLst>
              </p:cNvPr>
              <p:cNvPicPr/>
              <p:nvPr/>
            </p:nvPicPr>
            <p:blipFill>
              <a:blip r:embed="rId8"/>
              <a:stretch>
                <a:fillRect/>
              </a:stretch>
            </p:blipFill>
            <p:spPr>
              <a:xfrm>
                <a:off x="2199210" y="3265638"/>
                <a:ext cx="56084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Mürekkep 9">
                <a:extLst>
                  <a:ext uri="{FF2B5EF4-FFF2-40B4-BE49-F238E27FC236}">
                    <a16:creationId xmlns:a16="http://schemas.microsoft.com/office/drawing/2014/main" id="{985C8B3A-6EE0-575D-AB12-03B617F4E016}"/>
                  </a:ext>
                </a:extLst>
              </p14:cNvPr>
              <p14:cNvContentPartPr/>
              <p14:nvPr/>
            </p14:nvContentPartPr>
            <p14:xfrm>
              <a:off x="2280930" y="3771798"/>
              <a:ext cx="4996080" cy="93600"/>
            </p14:xfrm>
          </p:contentPart>
        </mc:Choice>
        <mc:Fallback>
          <p:pic>
            <p:nvPicPr>
              <p:cNvPr id="10" name="Mürekkep 9">
                <a:extLst>
                  <a:ext uri="{FF2B5EF4-FFF2-40B4-BE49-F238E27FC236}">
                    <a16:creationId xmlns:a16="http://schemas.microsoft.com/office/drawing/2014/main" id="{985C8B3A-6EE0-575D-AB12-03B617F4E016}"/>
                  </a:ext>
                </a:extLst>
              </p:cNvPr>
              <p:cNvPicPr/>
              <p:nvPr/>
            </p:nvPicPr>
            <p:blipFill>
              <a:blip r:embed="rId10"/>
              <a:stretch>
                <a:fillRect/>
              </a:stretch>
            </p:blipFill>
            <p:spPr>
              <a:xfrm>
                <a:off x="2227290" y="3664158"/>
                <a:ext cx="51037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Mürekkep 10">
                <a:extLst>
                  <a:ext uri="{FF2B5EF4-FFF2-40B4-BE49-F238E27FC236}">
                    <a16:creationId xmlns:a16="http://schemas.microsoft.com/office/drawing/2014/main" id="{54EE3789-9555-C4BB-3EFB-DC32200E7ABC}"/>
                  </a:ext>
                </a:extLst>
              </p14:cNvPr>
              <p14:cNvContentPartPr/>
              <p14:nvPr/>
            </p14:nvContentPartPr>
            <p14:xfrm>
              <a:off x="2262210" y="4288038"/>
              <a:ext cx="6620400" cy="39600"/>
            </p14:xfrm>
          </p:contentPart>
        </mc:Choice>
        <mc:Fallback>
          <p:pic>
            <p:nvPicPr>
              <p:cNvPr id="11" name="Mürekkep 10">
                <a:extLst>
                  <a:ext uri="{FF2B5EF4-FFF2-40B4-BE49-F238E27FC236}">
                    <a16:creationId xmlns:a16="http://schemas.microsoft.com/office/drawing/2014/main" id="{54EE3789-9555-C4BB-3EFB-DC32200E7ABC}"/>
                  </a:ext>
                </a:extLst>
              </p:cNvPr>
              <p:cNvPicPr/>
              <p:nvPr/>
            </p:nvPicPr>
            <p:blipFill>
              <a:blip r:embed="rId12"/>
              <a:stretch>
                <a:fillRect/>
              </a:stretch>
            </p:blipFill>
            <p:spPr>
              <a:xfrm>
                <a:off x="2208570" y="4180038"/>
                <a:ext cx="6728040" cy="255240"/>
              </a:xfrm>
              <a:prstGeom prst="rect">
                <a:avLst/>
              </a:prstGeom>
            </p:spPr>
          </p:pic>
        </mc:Fallback>
      </mc:AlternateContent>
    </p:spTree>
  </p:cSld>
  <p:clrMapOvr>
    <a:masterClrMapping/>
  </p:clrMapOvr>
  <p:transition spd="slow">
    <p:pull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Dikdörtgen"/>
          <p:cNvSpPr/>
          <p:nvPr/>
        </p:nvSpPr>
        <p:spPr>
          <a:xfrm>
            <a:off x="1371600" y="4648200"/>
            <a:ext cx="6934200" cy="1938992"/>
          </a:xfrm>
          <a:prstGeom prst="rect">
            <a:avLst/>
          </a:prstGeom>
        </p:spPr>
        <p:txBody>
          <a:bodyPr wrap="square">
            <a:spAutoFit/>
          </a:bodyPr>
          <a:lstStyle/>
          <a:p>
            <a:pPr marL="354013" indent="-354013">
              <a:buFont typeface="Wingdings" pitchFamily="2" charset="2"/>
              <a:buChar char="§"/>
            </a:pPr>
            <a:r>
              <a:rPr lang="tr-TR" sz="2000" dirty="0" err="1">
                <a:latin typeface="+mn-lt"/>
              </a:rPr>
              <a:t>Acap</a:t>
            </a:r>
            <a:r>
              <a:rPr lang="tr-TR" sz="2000" dirty="0">
                <a:latin typeface="+mn-lt"/>
              </a:rPr>
              <a:t>: Analist Yeteneği: Deneyim, Birlikte çalışabilirlik.</a:t>
            </a:r>
          </a:p>
          <a:p>
            <a:pPr marL="354013" indent="-354013">
              <a:buFont typeface="Wingdings" pitchFamily="2" charset="2"/>
              <a:buChar char="§"/>
            </a:pPr>
            <a:r>
              <a:rPr lang="tr-TR" sz="2000" dirty="0" err="1">
                <a:latin typeface="+mn-lt"/>
              </a:rPr>
              <a:t>Aexp</a:t>
            </a:r>
            <a:r>
              <a:rPr lang="tr-TR" sz="2000" dirty="0">
                <a:latin typeface="+mn-lt"/>
              </a:rPr>
              <a:t>: Uygulama Deneyimi: Proje ekibinin ortalama tecrübesi.</a:t>
            </a:r>
          </a:p>
          <a:p>
            <a:pPr marL="354013" indent="-354013">
              <a:buFont typeface="Wingdings" pitchFamily="2" charset="2"/>
              <a:buChar char="§"/>
            </a:pPr>
            <a:r>
              <a:rPr lang="tr-TR" sz="2000" dirty="0" err="1">
                <a:latin typeface="+mn-lt"/>
              </a:rPr>
              <a:t>Pcap</a:t>
            </a:r>
            <a:r>
              <a:rPr lang="tr-TR" sz="2000" dirty="0">
                <a:latin typeface="+mn-lt"/>
              </a:rPr>
              <a:t>: Programcı Yeteneği.</a:t>
            </a:r>
          </a:p>
          <a:p>
            <a:pPr marL="354013" indent="-354013">
              <a:buFont typeface="Wingdings" pitchFamily="2" charset="2"/>
              <a:buChar char="§"/>
            </a:pPr>
            <a:r>
              <a:rPr lang="tr-TR" sz="2000" dirty="0" err="1">
                <a:latin typeface="+mn-lt"/>
              </a:rPr>
              <a:t>Vexp</a:t>
            </a:r>
            <a:r>
              <a:rPr lang="tr-TR" sz="2000" dirty="0">
                <a:latin typeface="+mn-lt"/>
              </a:rPr>
              <a:t>: Bilgisayar Platformu Deneyimi: Proje ekibinin geliştirilecek platformu tanıma oranı.</a:t>
            </a:r>
          </a:p>
          <a:p>
            <a:pPr marL="354013" indent="-354013">
              <a:buFont typeface="Wingdings" pitchFamily="2" charset="2"/>
              <a:buChar char="§"/>
            </a:pPr>
            <a:r>
              <a:rPr lang="tr-TR" sz="2000" dirty="0">
                <a:latin typeface="+mn-lt"/>
              </a:rPr>
              <a:t>•</a:t>
            </a:r>
            <a:r>
              <a:rPr lang="tr-TR" sz="2000" dirty="0" err="1">
                <a:latin typeface="+mn-lt"/>
              </a:rPr>
              <a:t>Lexp</a:t>
            </a:r>
            <a:r>
              <a:rPr lang="tr-TR" sz="2000" dirty="0">
                <a:latin typeface="+mn-lt"/>
              </a:rPr>
              <a:t>: Programlama dili deneyimi.</a:t>
            </a:r>
          </a:p>
        </p:txBody>
      </p:sp>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28256" cy="492443"/>
          </a:xfrm>
          <a:prstGeom prst="rect">
            <a:avLst/>
          </a:prstGeom>
        </p:spPr>
        <p:txBody>
          <a:bodyPr wrap="none">
            <a:spAutoFit/>
          </a:bodyPr>
          <a:lstStyle/>
          <a:p>
            <a:pPr marL="354013" indent="-354013" algn="just"/>
            <a:r>
              <a:rPr lang="tr-TR" sz="2600" b="1" dirty="0">
                <a:latin typeface="+mn-lt"/>
              </a:rPr>
              <a:t>Ürün Özellikleri</a:t>
            </a:r>
          </a:p>
        </p:txBody>
      </p:sp>
      <p:sp>
        <p:nvSpPr>
          <p:cNvPr id="8" name="7 Dikdörtgen"/>
          <p:cNvSpPr/>
          <p:nvPr/>
        </p:nvSpPr>
        <p:spPr>
          <a:xfrm>
            <a:off x="1371600" y="1447800"/>
            <a:ext cx="6934200" cy="1015663"/>
          </a:xfrm>
          <a:prstGeom prst="rect">
            <a:avLst/>
          </a:prstGeom>
        </p:spPr>
        <p:txBody>
          <a:bodyPr wrap="square">
            <a:spAutoFit/>
          </a:bodyPr>
          <a:lstStyle/>
          <a:p>
            <a:pPr marL="354013" indent="-354013">
              <a:buFont typeface="Wingdings" pitchFamily="2" charset="2"/>
              <a:buChar char="§"/>
            </a:pPr>
            <a:r>
              <a:rPr lang="tr-TR" sz="2000" dirty="0" err="1">
                <a:latin typeface="+mn-lt"/>
              </a:rPr>
              <a:t>Rely</a:t>
            </a:r>
            <a:r>
              <a:rPr lang="tr-TR" sz="2000" dirty="0">
                <a:latin typeface="+mn-lt"/>
              </a:rPr>
              <a:t>: Yazılımın güvenirliği </a:t>
            </a:r>
          </a:p>
          <a:p>
            <a:pPr marL="354013" indent="-354013">
              <a:buFont typeface="Wingdings" pitchFamily="2" charset="2"/>
              <a:buChar char="§"/>
            </a:pPr>
            <a:r>
              <a:rPr lang="tr-TR" sz="2000" dirty="0">
                <a:latin typeface="+mn-lt"/>
              </a:rPr>
              <a:t>Data: Veri Tabanının Büyüklüğü. </a:t>
            </a:r>
          </a:p>
          <a:p>
            <a:pPr marL="354013" indent="-354013">
              <a:buFont typeface="Wingdings" pitchFamily="2" charset="2"/>
              <a:buChar char="§"/>
            </a:pPr>
            <a:r>
              <a:rPr lang="tr-TR" sz="2000" dirty="0" err="1">
                <a:latin typeface="+mn-lt"/>
              </a:rPr>
              <a:t>Cplx</a:t>
            </a:r>
            <a:r>
              <a:rPr lang="tr-TR" sz="2000" dirty="0">
                <a:latin typeface="+mn-lt"/>
              </a:rPr>
              <a:t>: Karmaşıklığı. </a:t>
            </a:r>
          </a:p>
        </p:txBody>
      </p:sp>
      <p:sp>
        <p:nvSpPr>
          <p:cNvPr id="10" name="9 Dikdörtgen"/>
          <p:cNvSpPr/>
          <p:nvPr/>
        </p:nvSpPr>
        <p:spPr>
          <a:xfrm>
            <a:off x="1295400" y="2413337"/>
            <a:ext cx="3208314" cy="492443"/>
          </a:xfrm>
          <a:prstGeom prst="rect">
            <a:avLst/>
          </a:prstGeom>
        </p:spPr>
        <p:txBody>
          <a:bodyPr wrap="none">
            <a:spAutoFit/>
          </a:bodyPr>
          <a:lstStyle/>
          <a:p>
            <a:pPr marL="354013" indent="-354013" algn="just"/>
            <a:r>
              <a:rPr lang="tr-TR" sz="2600" b="1" dirty="0">
                <a:latin typeface="+mn-lt"/>
              </a:rPr>
              <a:t>Bilgisayar Özellikleri</a:t>
            </a:r>
          </a:p>
        </p:txBody>
      </p:sp>
      <p:sp>
        <p:nvSpPr>
          <p:cNvPr id="11" name="10 Dikdörtgen"/>
          <p:cNvSpPr/>
          <p:nvPr/>
        </p:nvSpPr>
        <p:spPr>
          <a:xfrm>
            <a:off x="1371600" y="2794337"/>
            <a:ext cx="6934200" cy="1323439"/>
          </a:xfrm>
          <a:prstGeom prst="rect">
            <a:avLst/>
          </a:prstGeom>
        </p:spPr>
        <p:txBody>
          <a:bodyPr wrap="square">
            <a:spAutoFit/>
          </a:bodyPr>
          <a:lstStyle/>
          <a:p>
            <a:pPr marL="354013" indent="-354013">
              <a:buFont typeface="Wingdings" pitchFamily="2" charset="2"/>
              <a:buChar char="§"/>
            </a:pPr>
            <a:r>
              <a:rPr lang="tr-TR" sz="2000" dirty="0">
                <a:latin typeface="+mn-lt"/>
              </a:rPr>
              <a:t>Time: İşletim zamanı </a:t>
            </a:r>
            <a:r>
              <a:rPr lang="tr-TR" sz="2000" dirty="0" err="1">
                <a:latin typeface="+mn-lt"/>
              </a:rPr>
              <a:t>kısıtı</a:t>
            </a:r>
            <a:endParaRPr lang="tr-TR" sz="2000" dirty="0">
              <a:latin typeface="+mn-lt"/>
            </a:endParaRPr>
          </a:p>
          <a:p>
            <a:pPr marL="354013" indent="-354013">
              <a:buFont typeface="Wingdings" pitchFamily="2" charset="2"/>
              <a:buChar char="§"/>
            </a:pPr>
            <a:r>
              <a:rPr lang="tr-TR" sz="2000" dirty="0">
                <a:latin typeface="+mn-lt"/>
              </a:rPr>
              <a:t>Stor: Ana Bellek </a:t>
            </a:r>
            <a:r>
              <a:rPr lang="tr-TR" sz="2000" dirty="0" err="1">
                <a:latin typeface="+mn-lt"/>
              </a:rPr>
              <a:t>Kısıtı</a:t>
            </a:r>
            <a:endParaRPr lang="tr-TR" sz="2000" dirty="0">
              <a:latin typeface="+mn-lt"/>
            </a:endParaRPr>
          </a:p>
          <a:p>
            <a:pPr marL="354013" indent="-354013">
              <a:buFont typeface="Wingdings" pitchFamily="2" charset="2"/>
              <a:buChar char="§"/>
            </a:pPr>
            <a:r>
              <a:rPr lang="tr-TR" sz="2000" dirty="0">
                <a:latin typeface="+mn-lt"/>
              </a:rPr>
              <a:t>Virt: Bilgisayar Platform Değişim Olasılığı.</a:t>
            </a:r>
          </a:p>
          <a:p>
            <a:pPr marL="354013" indent="-354013">
              <a:buFont typeface="Wingdings" pitchFamily="2" charset="2"/>
              <a:buChar char="§"/>
            </a:pPr>
            <a:r>
              <a:rPr lang="tr-TR" sz="2000" dirty="0" err="1">
                <a:latin typeface="+mn-lt"/>
              </a:rPr>
              <a:t>Turn</a:t>
            </a:r>
            <a:r>
              <a:rPr lang="tr-TR" sz="2000" dirty="0">
                <a:latin typeface="+mn-lt"/>
              </a:rPr>
              <a:t>: Bilgisayar İş Geri Dönüş Zamanı.</a:t>
            </a:r>
          </a:p>
        </p:txBody>
      </p:sp>
      <p:sp>
        <p:nvSpPr>
          <p:cNvPr id="12" name="11 Dikdörtgen"/>
          <p:cNvSpPr/>
          <p:nvPr/>
        </p:nvSpPr>
        <p:spPr>
          <a:xfrm>
            <a:off x="1371600" y="4114800"/>
            <a:ext cx="2989921" cy="492443"/>
          </a:xfrm>
          <a:prstGeom prst="rect">
            <a:avLst/>
          </a:prstGeom>
        </p:spPr>
        <p:txBody>
          <a:bodyPr wrap="none">
            <a:spAutoFit/>
          </a:bodyPr>
          <a:lstStyle/>
          <a:p>
            <a:pPr marL="354013" indent="-354013" algn="just"/>
            <a:r>
              <a:rPr lang="tr-TR" sz="2600" b="1" dirty="0">
                <a:latin typeface="+mn-lt"/>
              </a:rPr>
              <a:t>Personel Özellikleri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checkerboard(across)">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checkerboard(across)">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animEffect transition="in" filter="checkerboard(across)">
                                      <p:cBhvr>
                                        <p:cTn id="47" dur="500"/>
                                        <p:tgtEl>
                                          <p:spTgt spid="11">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52" dur="500"/>
                                        <p:tgtEl>
                                          <p:spTgt spid="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13">
                                            <p:txEl>
                                              <p:pRg st="1" end="1"/>
                                            </p:txEl>
                                          </p:spTgt>
                                        </p:tgtEl>
                                        <p:attrNameLst>
                                          <p:attrName>style.visibility</p:attrName>
                                        </p:attrNameLst>
                                      </p:cBhvr>
                                      <p:to>
                                        <p:strVal val="visible"/>
                                      </p:to>
                                    </p:set>
                                    <p:animEffect transition="in" filter="checkerboard(across)">
                                      <p:cBhvr>
                                        <p:cTn id="62" dur="500"/>
                                        <p:tgtEl>
                                          <p:spTgt spid="1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3">
                                            <p:txEl>
                                              <p:pRg st="2" end="2"/>
                                            </p:txEl>
                                          </p:spTgt>
                                        </p:tgtEl>
                                        <p:attrNameLst>
                                          <p:attrName>style.visibility</p:attrName>
                                        </p:attrNameLst>
                                      </p:cBhvr>
                                      <p:to>
                                        <p:strVal val="visible"/>
                                      </p:to>
                                    </p:set>
                                    <p:animEffect transition="in" filter="checkerboard(across)">
                                      <p:cBhvr>
                                        <p:cTn id="67" dur="500"/>
                                        <p:tgtEl>
                                          <p:spTgt spid="1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 presetClass="entr" presetSubtype="10" fill="hold" nodeType="clickEffect">
                                  <p:stCondLst>
                                    <p:cond delay="0"/>
                                  </p:stCondLst>
                                  <p:childTnLst>
                                    <p:set>
                                      <p:cBhvr>
                                        <p:cTn id="71" dur="1" fill="hold">
                                          <p:stCondLst>
                                            <p:cond delay="0"/>
                                          </p:stCondLst>
                                        </p:cTn>
                                        <p:tgtEl>
                                          <p:spTgt spid="13">
                                            <p:txEl>
                                              <p:pRg st="3" end="3"/>
                                            </p:txEl>
                                          </p:spTgt>
                                        </p:tgtEl>
                                        <p:attrNameLst>
                                          <p:attrName>style.visibility</p:attrName>
                                        </p:attrNameLst>
                                      </p:cBhvr>
                                      <p:to>
                                        <p:strVal val="visible"/>
                                      </p:to>
                                    </p:set>
                                    <p:animEffect transition="in" filter="checkerboard(across)">
                                      <p:cBhvr>
                                        <p:cTn id="72" dur="500"/>
                                        <p:tgtEl>
                                          <p:spTgt spid="1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13">
                                            <p:txEl>
                                              <p:pRg st="4" end="4"/>
                                            </p:txEl>
                                          </p:spTgt>
                                        </p:tgtEl>
                                        <p:attrNameLst>
                                          <p:attrName>style.visibility</p:attrName>
                                        </p:attrNameLst>
                                      </p:cBhvr>
                                      <p:to>
                                        <p:strVal val="visible"/>
                                      </p:to>
                                    </p:set>
                                    <p:animEffect transition="in" filter="checkerboard(across)">
                                      <p:cBhvr>
                                        <p:cTn id="7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538259" cy="492443"/>
          </a:xfrm>
          <a:prstGeom prst="rect">
            <a:avLst/>
          </a:prstGeom>
        </p:spPr>
        <p:txBody>
          <a:bodyPr wrap="none">
            <a:spAutoFit/>
          </a:bodyPr>
          <a:lstStyle/>
          <a:p>
            <a:pPr marL="354013" indent="-354013" algn="just"/>
            <a:r>
              <a:rPr lang="tr-TR" sz="2600" b="1" dirty="0">
                <a:latin typeface="+mn-lt"/>
              </a:rPr>
              <a:t>Proje Özellikleri</a:t>
            </a:r>
          </a:p>
        </p:txBody>
      </p:sp>
      <p:sp>
        <p:nvSpPr>
          <p:cNvPr id="8" name="7 Dikdörtgen"/>
          <p:cNvSpPr/>
          <p:nvPr/>
        </p:nvSpPr>
        <p:spPr>
          <a:xfrm>
            <a:off x="1371600" y="1447800"/>
            <a:ext cx="6934200" cy="2862322"/>
          </a:xfrm>
          <a:prstGeom prst="rect">
            <a:avLst/>
          </a:prstGeom>
        </p:spPr>
        <p:txBody>
          <a:bodyPr wrap="square">
            <a:spAutoFit/>
          </a:bodyPr>
          <a:lstStyle/>
          <a:p>
            <a:pPr marL="354013" indent="-354013">
              <a:buFont typeface="Wingdings" pitchFamily="2" charset="2"/>
              <a:buChar char="§"/>
            </a:pPr>
            <a:r>
              <a:rPr lang="tr-TR" sz="2000" dirty="0" err="1">
                <a:latin typeface="+mn-lt"/>
              </a:rPr>
              <a:t>Modp</a:t>
            </a:r>
            <a:r>
              <a:rPr lang="tr-TR" sz="2000" dirty="0">
                <a:latin typeface="+mn-lt"/>
              </a:rPr>
              <a:t>: Modern Programlama Teknikleri.</a:t>
            </a:r>
          </a:p>
          <a:p>
            <a:pPr marL="811213" lvl="1" indent="-354013"/>
            <a:r>
              <a:rPr lang="tr-TR" sz="2000" dirty="0">
                <a:latin typeface="+mn-lt"/>
              </a:rPr>
              <a:t>– Yapısal programlama,</a:t>
            </a:r>
          </a:p>
          <a:p>
            <a:pPr marL="811213" lvl="1" indent="-354013"/>
            <a:r>
              <a:rPr lang="tr-TR" sz="2000" dirty="0">
                <a:latin typeface="+mn-lt"/>
              </a:rPr>
              <a:t>– Görsel programlama,</a:t>
            </a:r>
          </a:p>
          <a:p>
            <a:pPr marL="811213" lvl="1" indent="-354013"/>
            <a:r>
              <a:rPr lang="tr-TR" sz="2000" dirty="0">
                <a:latin typeface="+mn-lt"/>
              </a:rPr>
              <a:t>– Yeniden kullanılabilirlik.</a:t>
            </a:r>
          </a:p>
          <a:p>
            <a:pPr marL="354013" indent="-354013">
              <a:buFont typeface="Wingdings" pitchFamily="2" charset="2"/>
              <a:buChar char="§"/>
            </a:pPr>
            <a:r>
              <a:rPr lang="tr-TR" sz="2000" dirty="0" err="1">
                <a:latin typeface="+mn-lt"/>
              </a:rPr>
              <a:t>Tool</a:t>
            </a:r>
            <a:r>
              <a:rPr lang="tr-TR" sz="2000" dirty="0">
                <a:latin typeface="+mn-lt"/>
              </a:rPr>
              <a:t>: Yazılım Geliştirme araçları kullanımı.</a:t>
            </a:r>
          </a:p>
          <a:p>
            <a:pPr marL="811213" lvl="1" indent="-354013"/>
            <a:r>
              <a:rPr lang="tr-TR" sz="2000" dirty="0">
                <a:latin typeface="+mn-lt"/>
              </a:rPr>
              <a:t>–CASE araçları</a:t>
            </a:r>
          </a:p>
          <a:p>
            <a:pPr marL="811213" lvl="1" indent="-354013"/>
            <a:r>
              <a:rPr lang="tr-TR" sz="2000" dirty="0">
                <a:latin typeface="+mn-lt"/>
              </a:rPr>
              <a:t>–Metin düzenleyiciler</a:t>
            </a:r>
          </a:p>
          <a:p>
            <a:pPr marL="811213" lvl="1" indent="-354013"/>
            <a:r>
              <a:rPr lang="tr-TR" sz="2000" dirty="0">
                <a:latin typeface="+mn-lt"/>
              </a:rPr>
              <a:t>–Ortam yönetim araçları</a:t>
            </a:r>
          </a:p>
          <a:p>
            <a:pPr marL="354013" indent="-354013">
              <a:buFont typeface="Wingdings" pitchFamily="2" charset="2"/>
              <a:buChar char="§"/>
            </a:pPr>
            <a:r>
              <a:rPr lang="tr-TR" sz="2000" dirty="0" err="1">
                <a:latin typeface="+mn-lt"/>
              </a:rPr>
              <a:t>Sced</a:t>
            </a:r>
            <a:r>
              <a:rPr lang="tr-TR" sz="2000" dirty="0">
                <a:latin typeface="+mn-lt"/>
              </a:rPr>
              <a:t>: Zaman </a:t>
            </a:r>
            <a:r>
              <a:rPr lang="tr-TR" sz="2000" dirty="0" err="1">
                <a:latin typeface="+mn-lt"/>
              </a:rPr>
              <a:t>Kısıtı</a:t>
            </a:r>
            <a:r>
              <a:rPr lang="tr-TR" sz="2000" dirty="0">
                <a:latin typeface="+mn-lt"/>
              </a:rPr>
              <a:t>.</a:t>
            </a:r>
          </a:p>
        </p:txBody>
      </p:sp>
      <p:sp>
        <p:nvSpPr>
          <p:cNvPr id="14" name="13 Dikdörtgen"/>
          <p:cNvSpPr/>
          <p:nvPr/>
        </p:nvSpPr>
        <p:spPr>
          <a:xfrm>
            <a:off x="1371600" y="4384357"/>
            <a:ext cx="4572000" cy="492443"/>
          </a:xfrm>
          <a:prstGeom prst="rect">
            <a:avLst/>
          </a:prstGeom>
        </p:spPr>
        <p:txBody>
          <a:bodyPr>
            <a:spAutoFit/>
          </a:bodyPr>
          <a:lstStyle/>
          <a:p>
            <a:r>
              <a:rPr lang="tr-TR" sz="2600" b="1" dirty="0">
                <a:latin typeface="+mn-lt"/>
              </a:rPr>
              <a:t>İlk İşgücü değerini Düzeltme </a:t>
            </a:r>
          </a:p>
        </p:txBody>
      </p:sp>
      <p:sp>
        <p:nvSpPr>
          <p:cNvPr id="15" name="14 Dikdörtgen"/>
          <p:cNvSpPr/>
          <p:nvPr/>
        </p:nvSpPr>
        <p:spPr>
          <a:xfrm>
            <a:off x="1447800" y="4927937"/>
            <a:ext cx="7010400" cy="1015663"/>
          </a:xfrm>
          <a:prstGeom prst="rect">
            <a:avLst/>
          </a:prstGeom>
        </p:spPr>
        <p:txBody>
          <a:bodyPr wrap="square">
            <a:spAutoFit/>
          </a:bodyPr>
          <a:lstStyle/>
          <a:p>
            <a:r>
              <a:rPr lang="tr-TR" sz="2000" b="1" dirty="0" err="1">
                <a:latin typeface="+mn-lt"/>
              </a:rPr>
              <a:t>Kd</a:t>
            </a:r>
            <a:r>
              <a:rPr lang="tr-TR" sz="2000" b="1" dirty="0">
                <a:latin typeface="+mn-lt"/>
              </a:rPr>
              <a:t>= K * C,</a:t>
            </a:r>
            <a:r>
              <a:rPr lang="tr-TR" sz="2000" dirty="0">
                <a:latin typeface="+mn-lt"/>
              </a:rPr>
              <a:t>	</a:t>
            </a:r>
            <a:r>
              <a:rPr lang="tr-TR" sz="2000" dirty="0" err="1">
                <a:latin typeface="+mn-lt"/>
              </a:rPr>
              <a:t>Kd</a:t>
            </a:r>
            <a:r>
              <a:rPr lang="tr-TR" sz="2000" dirty="0">
                <a:latin typeface="+mn-lt"/>
              </a:rPr>
              <a:t>= Düzeltilmiş İşgücü </a:t>
            </a:r>
          </a:p>
          <a:p>
            <a:r>
              <a:rPr lang="tr-TR" sz="2000" dirty="0">
                <a:latin typeface="+mn-lt"/>
              </a:rPr>
              <a:t>*Temel Formüldeki Zamanla formülü kullanılarak zaman maliyeti hesaplanır.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checkerboard(across)">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checkerboard(across)">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checkerboard(across)">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checkerboard(across)">
                                      <p:cBhvr>
                                        <p:cTn id="6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Etkin Maliyet Modeli_COCOMO</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9" name="8 Dikdörtgen"/>
          <p:cNvSpPr/>
          <p:nvPr/>
        </p:nvSpPr>
        <p:spPr>
          <a:xfrm>
            <a:off x="1295400" y="1066800"/>
            <a:ext cx="2280689" cy="492443"/>
          </a:xfrm>
          <a:prstGeom prst="rect">
            <a:avLst/>
          </a:prstGeom>
        </p:spPr>
        <p:txBody>
          <a:bodyPr wrap="none">
            <a:spAutoFit/>
          </a:bodyPr>
          <a:lstStyle/>
          <a:p>
            <a:pPr marL="354013" indent="-354013" algn="just"/>
            <a:r>
              <a:rPr lang="tr-TR" sz="2600" b="1" dirty="0">
                <a:latin typeface="+mn-lt"/>
              </a:rPr>
              <a:t>Ayrıntı Modeli</a:t>
            </a:r>
          </a:p>
        </p:txBody>
      </p:sp>
      <p:sp>
        <p:nvSpPr>
          <p:cNvPr id="8" name="7 Dikdörtgen"/>
          <p:cNvSpPr/>
          <p:nvPr/>
        </p:nvSpPr>
        <p:spPr>
          <a:xfrm>
            <a:off x="1371600" y="1481078"/>
            <a:ext cx="6934200" cy="2862322"/>
          </a:xfrm>
          <a:prstGeom prst="rect">
            <a:avLst/>
          </a:prstGeom>
        </p:spPr>
        <p:txBody>
          <a:bodyPr wrap="square">
            <a:spAutoFit/>
          </a:bodyPr>
          <a:lstStyle/>
          <a:p>
            <a:pPr marL="354013" indent="-354013"/>
            <a:r>
              <a:rPr lang="tr-TR" sz="2000" dirty="0">
                <a:latin typeface="+mn-lt"/>
              </a:rPr>
              <a:t>Temel ve ara modele ek olarak iki özellik taşır.</a:t>
            </a:r>
          </a:p>
          <a:p>
            <a:pPr marL="354013" indent="-354013">
              <a:buFont typeface="Wingdings" pitchFamily="2" charset="2"/>
              <a:buChar char="§"/>
            </a:pPr>
            <a:r>
              <a:rPr lang="tr-TR" sz="2000" dirty="0">
                <a:latin typeface="+mn-lt"/>
              </a:rPr>
              <a:t>Aşama ile ilgili işgücü katsayıları: her aşama için (planlama, analiz, tasarım, geliştirme, test etme) farklı katsayılar, karmaşıklık belirler</a:t>
            </a:r>
          </a:p>
          <a:p>
            <a:pPr marL="354013" indent="-354013">
              <a:buFont typeface="Wingdings" pitchFamily="2" charset="2"/>
              <a:buChar char="§"/>
            </a:pPr>
            <a:r>
              <a:rPr lang="tr-TR" sz="2000" dirty="0">
                <a:latin typeface="+mn-lt"/>
              </a:rPr>
              <a:t>Üç düzey ürün sıra düzeni: yazılım maliyet kestiriminde</a:t>
            </a:r>
          </a:p>
          <a:p>
            <a:pPr marL="811213" lvl="1" indent="-354013"/>
            <a:r>
              <a:rPr lang="tr-TR" sz="2000" dirty="0">
                <a:latin typeface="+mn-lt"/>
              </a:rPr>
              <a:t>– Modül</a:t>
            </a:r>
          </a:p>
          <a:p>
            <a:pPr marL="811213" lvl="1" indent="-354013"/>
            <a:r>
              <a:rPr lang="tr-TR" sz="2000" dirty="0">
                <a:latin typeface="+mn-lt"/>
              </a:rPr>
              <a:t>– Alt sistem</a:t>
            </a:r>
          </a:p>
          <a:p>
            <a:pPr marL="811213" lvl="1" indent="-354013"/>
            <a:r>
              <a:rPr lang="tr-TR" sz="2000" dirty="0">
                <a:latin typeface="+mn-lt"/>
              </a:rPr>
              <a:t>– Sistem</a:t>
            </a:r>
          </a:p>
          <a:p>
            <a:pPr marL="354013" indent="-354013"/>
            <a:r>
              <a:rPr lang="tr-TR" sz="2000" dirty="0">
                <a:latin typeface="+mn-lt"/>
              </a:rPr>
              <a:t>sıra düzenini dikkate alır.</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checkerboard(across)">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checkerboard(across)">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checkerboard(across)">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checkerboard(across)">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checkerboard(across)">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checkerboard(across)">
                                      <p:cBhvr>
                                        <p:cTn id="4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5" name="Picture 3"/>
          <p:cNvPicPr>
            <a:picLocks noChangeAspect="1" noChangeArrowheads="1"/>
          </p:cNvPicPr>
          <p:nvPr/>
        </p:nvPicPr>
        <p:blipFill>
          <a:blip r:embed="rId3" cstate="print"/>
          <a:srcRect/>
          <a:stretch>
            <a:fillRect/>
          </a:stretch>
        </p:blipFill>
        <p:spPr bwMode="auto">
          <a:xfrm>
            <a:off x="4724400" y="2286000"/>
            <a:ext cx="4010025" cy="300990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43</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295400" y="1219200"/>
            <a:ext cx="6934200" cy="3785652"/>
          </a:xfrm>
          <a:prstGeom prst="rect">
            <a:avLst/>
          </a:prstGeom>
        </p:spPr>
        <p:txBody>
          <a:bodyPr wrap="square">
            <a:spAutoFit/>
          </a:bodyPr>
          <a:lstStyle/>
          <a:p>
            <a:pPr marL="354013" indent="-354013" algn="just"/>
            <a:r>
              <a:rPr lang="tr-TR" sz="2000" dirty="0">
                <a:latin typeface="+mn-lt"/>
              </a:rPr>
              <a:t>PANDA proje ekip yapısı temel olarak her proje biriminin doğrudan proje yönetimine bağlı olarak çalışması ve işlevsel bölümlenme esasına göre oluşturulur. </a:t>
            </a:r>
          </a:p>
          <a:p>
            <a:pPr marL="354013" indent="-354013" algn="just"/>
            <a:r>
              <a:rPr lang="tr-TR" sz="2000" dirty="0">
                <a:latin typeface="+mn-lt"/>
              </a:rPr>
              <a:t>   Temel bileşenler</a:t>
            </a:r>
          </a:p>
          <a:p>
            <a:pPr marL="354013" indent="-354013"/>
            <a:r>
              <a:rPr lang="tr-TR" sz="2000" dirty="0">
                <a:latin typeface="+mn-lt"/>
              </a:rPr>
              <a:t>–Proje Denetim Birimi</a:t>
            </a:r>
          </a:p>
          <a:p>
            <a:pPr marL="354013" indent="-354013"/>
            <a:r>
              <a:rPr lang="tr-TR" sz="2000" dirty="0">
                <a:latin typeface="+mn-lt"/>
              </a:rPr>
              <a:t>–Proje Yönetim Birimi</a:t>
            </a:r>
          </a:p>
          <a:p>
            <a:pPr marL="354013" indent="-354013"/>
            <a:r>
              <a:rPr lang="tr-TR" sz="2000" dirty="0">
                <a:latin typeface="+mn-lt"/>
              </a:rPr>
              <a:t>–Kalite Yönetim Birimi</a:t>
            </a:r>
          </a:p>
          <a:p>
            <a:pPr marL="354013" indent="-354013"/>
            <a:r>
              <a:rPr lang="tr-TR" sz="2000" dirty="0">
                <a:latin typeface="+mn-lt"/>
              </a:rPr>
              <a:t>–Proje Ofisi</a:t>
            </a:r>
          </a:p>
          <a:p>
            <a:pPr marL="354013" indent="-354013"/>
            <a:r>
              <a:rPr lang="tr-TR" sz="2000" dirty="0">
                <a:latin typeface="+mn-lt"/>
              </a:rPr>
              <a:t>–Teknik Destek Birimi</a:t>
            </a:r>
          </a:p>
          <a:p>
            <a:pPr marL="354013" indent="-354013"/>
            <a:r>
              <a:rPr lang="tr-TR" sz="2000" dirty="0">
                <a:latin typeface="+mn-lt"/>
              </a:rPr>
              <a:t>–Yazılım Üretim Eşgüdüm Birimi</a:t>
            </a:r>
          </a:p>
          <a:p>
            <a:pPr marL="354013" indent="-354013"/>
            <a:r>
              <a:rPr lang="tr-TR" sz="2000" dirty="0">
                <a:latin typeface="+mn-lt"/>
              </a:rPr>
              <a:t>–Eğitim Birimi</a:t>
            </a:r>
          </a:p>
          <a:p>
            <a:pPr marL="354013" indent="-354013"/>
            <a:r>
              <a:rPr lang="tr-TR" sz="2000" dirty="0">
                <a:latin typeface="+mn-lt"/>
              </a:rPr>
              <a:t>–Uygulama Destek Birimi</a:t>
            </a:r>
          </a:p>
        </p:txBody>
      </p:sp>
      <mc:AlternateContent xmlns:mc="http://schemas.openxmlformats.org/markup-compatibility/2006" xmlns:p14="http://schemas.microsoft.com/office/powerpoint/2010/main">
        <mc:Choice Requires="p14">
          <p:contentPart p14:bwMode="auto" r:id="rId4">
            <p14:nvContentPartPr>
              <p14:cNvPr id="2" name="Mürekkep 1">
                <a:extLst>
                  <a:ext uri="{FF2B5EF4-FFF2-40B4-BE49-F238E27FC236}">
                    <a16:creationId xmlns:a16="http://schemas.microsoft.com/office/drawing/2014/main" id="{03888495-2D54-3466-AD50-431831686B34}"/>
                  </a:ext>
                </a:extLst>
              </p14:cNvPr>
              <p14:cNvContentPartPr/>
              <p14:nvPr/>
            </p14:nvContentPartPr>
            <p14:xfrm>
              <a:off x="1555170" y="2629492"/>
              <a:ext cx="2001600" cy="29880"/>
            </p14:xfrm>
          </p:contentPart>
        </mc:Choice>
        <mc:Fallback xmlns="">
          <p:pic>
            <p:nvPicPr>
              <p:cNvPr id="2" name="Mürekkep 1">
                <a:extLst>
                  <a:ext uri="{FF2B5EF4-FFF2-40B4-BE49-F238E27FC236}">
                    <a16:creationId xmlns:a16="http://schemas.microsoft.com/office/drawing/2014/main" id="{03888495-2D54-3466-AD50-431831686B34}"/>
                  </a:ext>
                </a:extLst>
              </p:cNvPr>
              <p:cNvPicPr/>
              <p:nvPr/>
            </p:nvPicPr>
            <p:blipFill>
              <a:blip r:embed="rId5"/>
              <a:stretch>
                <a:fillRect/>
              </a:stretch>
            </p:blipFill>
            <p:spPr>
              <a:xfrm>
                <a:off x="1501170" y="2521492"/>
                <a:ext cx="21092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Mürekkep 2">
                <a:extLst>
                  <a:ext uri="{FF2B5EF4-FFF2-40B4-BE49-F238E27FC236}">
                    <a16:creationId xmlns:a16="http://schemas.microsoft.com/office/drawing/2014/main" id="{BC4EB338-9B53-8852-A81A-1B42EDBFE682}"/>
                  </a:ext>
                </a:extLst>
              </p14:cNvPr>
              <p14:cNvContentPartPr/>
              <p14:nvPr/>
            </p14:nvContentPartPr>
            <p14:xfrm>
              <a:off x="1555170" y="2987692"/>
              <a:ext cx="2534760" cy="38880"/>
            </p14:xfrm>
          </p:contentPart>
        </mc:Choice>
        <mc:Fallback xmlns="">
          <p:pic>
            <p:nvPicPr>
              <p:cNvPr id="3" name="Mürekkep 2">
                <a:extLst>
                  <a:ext uri="{FF2B5EF4-FFF2-40B4-BE49-F238E27FC236}">
                    <a16:creationId xmlns:a16="http://schemas.microsoft.com/office/drawing/2014/main" id="{BC4EB338-9B53-8852-A81A-1B42EDBFE682}"/>
                  </a:ext>
                </a:extLst>
              </p:cNvPr>
              <p:cNvPicPr/>
              <p:nvPr/>
            </p:nvPicPr>
            <p:blipFill>
              <a:blip r:embed="rId7"/>
              <a:stretch>
                <a:fillRect/>
              </a:stretch>
            </p:blipFill>
            <p:spPr>
              <a:xfrm>
                <a:off x="1501170" y="2880052"/>
                <a:ext cx="26424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Mürekkep 3">
                <a:extLst>
                  <a:ext uri="{FF2B5EF4-FFF2-40B4-BE49-F238E27FC236}">
                    <a16:creationId xmlns:a16="http://schemas.microsoft.com/office/drawing/2014/main" id="{8CD68931-7D0A-87A4-CA05-052B67E2CB24}"/>
                  </a:ext>
                </a:extLst>
              </p14:cNvPr>
              <p14:cNvContentPartPr/>
              <p14:nvPr/>
            </p14:nvContentPartPr>
            <p14:xfrm>
              <a:off x="1470570" y="3290092"/>
              <a:ext cx="2256480" cy="123120"/>
            </p14:xfrm>
          </p:contentPart>
        </mc:Choice>
        <mc:Fallback xmlns="">
          <p:pic>
            <p:nvPicPr>
              <p:cNvPr id="4" name="Mürekkep 3">
                <a:extLst>
                  <a:ext uri="{FF2B5EF4-FFF2-40B4-BE49-F238E27FC236}">
                    <a16:creationId xmlns:a16="http://schemas.microsoft.com/office/drawing/2014/main" id="{8CD68931-7D0A-87A4-CA05-052B67E2CB24}"/>
                  </a:ext>
                </a:extLst>
              </p:cNvPr>
              <p:cNvPicPr/>
              <p:nvPr/>
            </p:nvPicPr>
            <p:blipFill>
              <a:blip r:embed="rId9"/>
              <a:stretch>
                <a:fillRect/>
              </a:stretch>
            </p:blipFill>
            <p:spPr>
              <a:xfrm>
                <a:off x="1416570" y="3182092"/>
                <a:ext cx="236412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Mürekkep 4">
                <a:extLst>
                  <a:ext uri="{FF2B5EF4-FFF2-40B4-BE49-F238E27FC236}">
                    <a16:creationId xmlns:a16="http://schemas.microsoft.com/office/drawing/2014/main" id="{1EC4F732-177B-8C20-A87E-A7DB0735D7E9}"/>
                  </a:ext>
                </a:extLst>
              </p14:cNvPr>
              <p14:cNvContentPartPr/>
              <p14:nvPr/>
            </p14:nvContentPartPr>
            <p14:xfrm>
              <a:off x="1649490" y="3619492"/>
              <a:ext cx="462600" cy="360"/>
            </p14:xfrm>
          </p:contentPart>
        </mc:Choice>
        <mc:Fallback xmlns="">
          <p:pic>
            <p:nvPicPr>
              <p:cNvPr id="5" name="Mürekkep 4">
                <a:extLst>
                  <a:ext uri="{FF2B5EF4-FFF2-40B4-BE49-F238E27FC236}">
                    <a16:creationId xmlns:a16="http://schemas.microsoft.com/office/drawing/2014/main" id="{1EC4F732-177B-8C20-A87E-A7DB0735D7E9}"/>
                  </a:ext>
                </a:extLst>
              </p:cNvPr>
              <p:cNvPicPr/>
              <p:nvPr/>
            </p:nvPicPr>
            <p:blipFill>
              <a:blip r:embed="rId11"/>
              <a:stretch>
                <a:fillRect/>
              </a:stretch>
            </p:blipFill>
            <p:spPr>
              <a:xfrm>
                <a:off x="1595850" y="3511852"/>
                <a:ext cx="570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Mürekkep 8">
                <a:extLst>
                  <a:ext uri="{FF2B5EF4-FFF2-40B4-BE49-F238E27FC236}">
                    <a16:creationId xmlns:a16="http://schemas.microsoft.com/office/drawing/2014/main" id="{8E57BD97-9AA0-62C4-A90D-A4144B712517}"/>
                  </a:ext>
                </a:extLst>
              </p14:cNvPr>
              <p14:cNvContentPartPr/>
              <p14:nvPr/>
            </p14:nvContentPartPr>
            <p14:xfrm>
              <a:off x="1508370" y="3939532"/>
              <a:ext cx="1900440" cy="37440"/>
            </p14:xfrm>
          </p:contentPart>
        </mc:Choice>
        <mc:Fallback xmlns="">
          <p:pic>
            <p:nvPicPr>
              <p:cNvPr id="9" name="Mürekkep 8">
                <a:extLst>
                  <a:ext uri="{FF2B5EF4-FFF2-40B4-BE49-F238E27FC236}">
                    <a16:creationId xmlns:a16="http://schemas.microsoft.com/office/drawing/2014/main" id="{8E57BD97-9AA0-62C4-A90D-A4144B712517}"/>
                  </a:ext>
                </a:extLst>
              </p:cNvPr>
              <p:cNvPicPr/>
              <p:nvPr/>
            </p:nvPicPr>
            <p:blipFill>
              <a:blip r:embed="rId13"/>
              <a:stretch>
                <a:fillRect/>
              </a:stretch>
            </p:blipFill>
            <p:spPr>
              <a:xfrm>
                <a:off x="1454370" y="3831532"/>
                <a:ext cx="20080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Mürekkep 9">
                <a:extLst>
                  <a:ext uri="{FF2B5EF4-FFF2-40B4-BE49-F238E27FC236}">
                    <a16:creationId xmlns:a16="http://schemas.microsoft.com/office/drawing/2014/main" id="{A5CD2F21-7E4D-387B-12E1-6980F4D3B532}"/>
                  </a:ext>
                </a:extLst>
              </p14:cNvPr>
              <p14:cNvContentPartPr/>
              <p14:nvPr/>
            </p14:nvContentPartPr>
            <p14:xfrm>
              <a:off x="1555170" y="4496452"/>
              <a:ext cx="1218960" cy="28440"/>
            </p14:xfrm>
          </p:contentPart>
        </mc:Choice>
        <mc:Fallback xmlns="">
          <p:pic>
            <p:nvPicPr>
              <p:cNvPr id="10" name="Mürekkep 9">
                <a:extLst>
                  <a:ext uri="{FF2B5EF4-FFF2-40B4-BE49-F238E27FC236}">
                    <a16:creationId xmlns:a16="http://schemas.microsoft.com/office/drawing/2014/main" id="{A5CD2F21-7E4D-387B-12E1-6980F4D3B532}"/>
                  </a:ext>
                </a:extLst>
              </p:cNvPr>
              <p:cNvPicPr/>
              <p:nvPr/>
            </p:nvPicPr>
            <p:blipFill>
              <a:blip r:embed="rId15"/>
              <a:stretch>
                <a:fillRect/>
              </a:stretch>
            </p:blipFill>
            <p:spPr>
              <a:xfrm>
                <a:off x="1501170" y="4388812"/>
                <a:ext cx="132660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Mürekkep 10">
                <a:extLst>
                  <a:ext uri="{FF2B5EF4-FFF2-40B4-BE49-F238E27FC236}">
                    <a16:creationId xmlns:a16="http://schemas.microsoft.com/office/drawing/2014/main" id="{9814F0CC-8FA0-F5A7-B848-0602C99871B3}"/>
                  </a:ext>
                </a:extLst>
              </p14:cNvPr>
              <p14:cNvContentPartPr/>
              <p14:nvPr/>
            </p14:nvContentPartPr>
            <p14:xfrm>
              <a:off x="1517730" y="4109452"/>
              <a:ext cx="3832200" cy="48240"/>
            </p14:xfrm>
          </p:contentPart>
        </mc:Choice>
        <mc:Fallback xmlns="">
          <p:pic>
            <p:nvPicPr>
              <p:cNvPr id="11" name="Mürekkep 10">
                <a:extLst>
                  <a:ext uri="{FF2B5EF4-FFF2-40B4-BE49-F238E27FC236}">
                    <a16:creationId xmlns:a16="http://schemas.microsoft.com/office/drawing/2014/main" id="{9814F0CC-8FA0-F5A7-B848-0602C99871B3}"/>
                  </a:ext>
                </a:extLst>
              </p:cNvPr>
              <p:cNvPicPr/>
              <p:nvPr/>
            </p:nvPicPr>
            <p:blipFill>
              <a:blip r:embed="rId17"/>
              <a:stretch>
                <a:fillRect/>
              </a:stretch>
            </p:blipFill>
            <p:spPr>
              <a:xfrm>
                <a:off x="1463730" y="4001452"/>
                <a:ext cx="393984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Mürekkep 11">
                <a:extLst>
                  <a:ext uri="{FF2B5EF4-FFF2-40B4-BE49-F238E27FC236}">
                    <a16:creationId xmlns:a16="http://schemas.microsoft.com/office/drawing/2014/main" id="{FD528C0D-099E-85DA-123B-FDECCAAA4BD3}"/>
                  </a:ext>
                </a:extLst>
              </p14:cNvPr>
              <p14:cNvContentPartPr/>
              <p14:nvPr/>
            </p14:nvContentPartPr>
            <p14:xfrm>
              <a:off x="1640130" y="4769692"/>
              <a:ext cx="2792520" cy="85320"/>
            </p14:xfrm>
          </p:contentPart>
        </mc:Choice>
        <mc:Fallback xmlns="">
          <p:pic>
            <p:nvPicPr>
              <p:cNvPr id="12" name="Mürekkep 11">
                <a:extLst>
                  <a:ext uri="{FF2B5EF4-FFF2-40B4-BE49-F238E27FC236}">
                    <a16:creationId xmlns:a16="http://schemas.microsoft.com/office/drawing/2014/main" id="{FD528C0D-099E-85DA-123B-FDECCAAA4BD3}"/>
                  </a:ext>
                </a:extLst>
              </p:cNvPr>
              <p:cNvPicPr/>
              <p:nvPr/>
            </p:nvPicPr>
            <p:blipFill>
              <a:blip r:embed="rId19"/>
              <a:stretch>
                <a:fillRect/>
              </a:stretch>
            </p:blipFill>
            <p:spPr>
              <a:xfrm>
                <a:off x="1586490" y="4661692"/>
                <a:ext cx="2900160" cy="30096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checkerboard(across)">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checkerboard(across)">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19200" y="274638"/>
            <a:ext cx="7696200" cy="868362"/>
          </a:xfrm>
        </p:spPr>
        <p:txBody>
          <a:bodyPr>
            <a:noAutofit/>
          </a:bodyPr>
          <a:lstStyle/>
          <a:p>
            <a:pPr algn="just"/>
            <a:r>
              <a:rPr lang="tr-TR" sz="3900" dirty="0">
                <a:latin typeface="+mn-lt"/>
              </a:rPr>
              <a:t>Proje Ekip Yapısı Oluşturma</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44</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97282" name="Picture 2"/>
          <p:cNvPicPr>
            <a:picLocks noChangeAspect="1" noChangeArrowheads="1"/>
          </p:cNvPicPr>
          <p:nvPr/>
        </p:nvPicPr>
        <p:blipFill>
          <a:blip r:embed="rId3" cstate="print"/>
          <a:srcRect/>
          <a:stretch>
            <a:fillRect/>
          </a:stretch>
        </p:blipFill>
        <p:spPr bwMode="auto">
          <a:xfrm>
            <a:off x="1533524" y="1257299"/>
            <a:ext cx="6619875" cy="4731447"/>
          </a:xfrm>
          <a:prstGeom prst="rect">
            <a:avLst/>
          </a:prstGeom>
          <a:noFill/>
          <a:ln w="9525">
            <a:noFill/>
            <a:miter lim="800000"/>
            <a:headEnd/>
            <a:tailEnd/>
          </a:ln>
          <a:effectLst/>
        </p:spPr>
      </p:pic>
      <p:pic>
        <p:nvPicPr>
          <p:cNvPr id="74755" name="Picture 3"/>
          <p:cNvPicPr>
            <a:picLocks noChangeAspect="1" noChangeArrowheads="1"/>
          </p:cNvPicPr>
          <p:nvPr/>
        </p:nvPicPr>
        <p:blipFill>
          <a:blip r:embed="rId4" cstate="print"/>
          <a:srcRect/>
          <a:stretch>
            <a:fillRect/>
          </a:stretch>
        </p:blipFill>
        <p:spPr bwMode="auto">
          <a:xfrm>
            <a:off x="6019800" y="4572000"/>
            <a:ext cx="1676400" cy="1258295"/>
          </a:xfrm>
          <a:prstGeom prst="rect">
            <a:avLst/>
          </a:prstGeom>
          <a:noFill/>
          <a:ln w="9525">
            <a:noFill/>
            <a:miter lim="800000"/>
            <a:headEnd/>
            <a:tailEnd/>
          </a:ln>
          <a:effectLst/>
        </p:spPr>
      </p:pic>
    </p:spTree>
  </p:cSld>
  <p:clrMapOvr>
    <a:masterClrMapping/>
  </p:clrMapOvr>
  <p:transition spd="slow">
    <p:pull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Yüklenici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45</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166843"/>
            <a:ext cx="7086600" cy="5324535"/>
          </a:xfrm>
          <a:prstGeom prst="rect">
            <a:avLst/>
          </a:prstGeom>
        </p:spPr>
        <p:txBody>
          <a:bodyPr wrap="square">
            <a:spAutoFit/>
          </a:bodyPr>
          <a:lstStyle/>
          <a:p>
            <a:pPr marL="265113" indent="-265113" algn="just">
              <a:buFont typeface="Wingdings" pitchFamily="2" charset="2"/>
              <a:buChar char="ü"/>
            </a:pPr>
            <a:r>
              <a:rPr lang="tr-TR" sz="2000" dirty="0">
                <a:latin typeface="+mn-lt"/>
              </a:rPr>
              <a:t>Proje Denetim Birimi: En üst düzey yönetimlerin proje ile ilgisinin sürekli sıcak tutulması ve onların projeye dahil edilmesi </a:t>
            </a:r>
          </a:p>
          <a:p>
            <a:pPr marL="265113" indent="-265113" algn="just">
              <a:buFont typeface="Wingdings" pitchFamily="2" charset="2"/>
              <a:buChar char="ü"/>
            </a:pPr>
            <a:r>
              <a:rPr lang="tr-TR" sz="2000" dirty="0">
                <a:latin typeface="+mn-lt"/>
              </a:rPr>
              <a:t>Proje Yönetim Birimi: Proje yönetiminden en üst düzeyde sorumlu birim.proje boyutuna göre bir yada daha çok yöneticiden oluşur. </a:t>
            </a:r>
          </a:p>
          <a:p>
            <a:pPr marL="265113" indent="-265113" algn="just">
              <a:buFont typeface="Wingdings" pitchFamily="2" charset="2"/>
              <a:buChar char="ü"/>
            </a:pPr>
            <a:r>
              <a:rPr lang="tr-TR" sz="2000" dirty="0">
                <a:latin typeface="+mn-lt"/>
              </a:rPr>
              <a:t>Kalite Yönetim Birimi: Projenin amacına uygunluğunu üretim süreci boyunca denetler ve onaylar </a:t>
            </a:r>
          </a:p>
          <a:p>
            <a:pPr marL="265113" indent="-265113" algn="just">
              <a:buFont typeface="Wingdings" pitchFamily="2" charset="2"/>
              <a:buChar char="ü"/>
            </a:pPr>
            <a:r>
              <a:rPr lang="tr-TR" sz="2000" dirty="0">
                <a:latin typeface="+mn-lt"/>
              </a:rPr>
              <a:t>Proje Ofisi: Her türlü yönetimsel işlerden (yazışma, personel izleme) sorumlu birimdir. </a:t>
            </a:r>
          </a:p>
          <a:p>
            <a:pPr marL="265113" indent="-265113" algn="just">
              <a:buFont typeface="Wingdings" pitchFamily="2" charset="2"/>
              <a:buChar char="ü"/>
            </a:pPr>
            <a:r>
              <a:rPr lang="tr-TR" sz="2000" dirty="0">
                <a:latin typeface="+mn-lt"/>
              </a:rPr>
              <a:t>Teknik Destek Birimi: Donanım, İşletim sistemi, Veri tabanı gibi teknik destek</a:t>
            </a:r>
          </a:p>
          <a:p>
            <a:pPr marL="265113" indent="-265113" algn="just">
              <a:buFont typeface="Wingdings" pitchFamily="2" charset="2"/>
              <a:buChar char="ü"/>
            </a:pPr>
            <a:r>
              <a:rPr lang="tr-TR" sz="2000" dirty="0">
                <a:latin typeface="+mn-lt"/>
              </a:rPr>
              <a:t>Yazılım Üretim Eşgüdüm Birimi: Yazılım Üretim Ekiplerinden oluşur (4-7 kişilik sayı fazla artmaz). Eğer birden fazla yazılım Üretim Ekibi varsa Ortak uygulama yazılım parçalarının geliştirilmesinden sorumlu Yazılım Destek Ekibi de olur.</a:t>
            </a:r>
          </a:p>
          <a:p>
            <a:pPr marL="265113" indent="-265113" algn="just">
              <a:buFont typeface="Wingdings" pitchFamily="2" charset="2"/>
              <a:buChar char="ü"/>
            </a:pPr>
            <a:r>
              <a:rPr lang="tr-TR" sz="2000" dirty="0">
                <a:latin typeface="+mn-lt"/>
              </a:rPr>
              <a:t>Eğitim Birimi: Proje ile ilgili her türlü eğitimden sorumludur.</a:t>
            </a:r>
          </a:p>
          <a:p>
            <a:pPr marL="265113" indent="-265113" algn="just">
              <a:buFont typeface="Wingdings" pitchFamily="2" charset="2"/>
              <a:buChar char="ü"/>
            </a:pPr>
            <a:r>
              <a:rPr lang="tr-TR" sz="2000" dirty="0">
                <a:latin typeface="+mn-lt"/>
              </a:rPr>
              <a:t>Uygulama Destek Birimi: Uygulama anında destek</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checkerboard(across)">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İş Sahibi Proje Ekip Yapısı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46</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sp>
        <p:nvSpPr>
          <p:cNvPr id="8" name="7 Dikdörtgen"/>
          <p:cNvSpPr/>
          <p:nvPr/>
        </p:nvSpPr>
        <p:spPr>
          <a:xfrm>
            <a:off x="1524000" y="1447800"/>
            <a:ext cx="7086600" cy="2893100"/>
          </a:xfrm>
          <a:prstGeom prst="rect">
            <a:avLst/>
          </a:prstGeom>
        </p:spPr>
        <p:txBody>
          <a:bodyPr wrap="square">
            <a:spAutoFit/>
          </a:bodyPr>
          <a:lstStyle/>
          <a:p>
            <a:pPr marL="265113" indent="-265113" algn="just">
              <a:buFont typeface="Wingdings" pitchFamily="2" charset="2"/>
              <a:buChar char="ü"/>
            </a:pPr>
            <a:r>
              <a:rPr lang="tr-TR" sz="2600" dirty="0">
                <a:latin typeface="+mn-lt"/>
              </a:rPr>
              <a:t>Proje Eşgüdüm Birimi</a:t>
            </a:r>
          </a:p>
          <a:p>
            <a:pPr marL="265113" indent="-265113" algn="just">
              <a:buFont typeface="Wingdings" pitchFamily="2" charset="2"/>
              <a:buChar char="ü"/>
            </a:pPr>
            <a:r>
              <a:rPr lang="tr-TR" sz="2600" dirty="0">
                <a:latin typeface="+mn-lt"/>
              </a:rPr>
              <a:t>Kalite Yönetim Birimi</a:t>
            </a:r>
          </a:p>
          <a:p>
            <a:pPr marL="265113" indent="-265113" algn="just">
              <a:buFont typeface="Wingdings" pitchFamily="2" charset="2"/>
              <a:buChar char="ü"/>
            </a:pPr>
            <a:r>
              <a:rPr lang="tr-TR" sz="2600" dirty="0">
                <a:latin typeface="+mn-lt"/>
              </a:rPr>
              <a:t>Proje Ofisi</a:t>
            </a:r>
          </a:p>
          <a:p>
            <a:pPr marL="265113" indent="-265113" algn="just">
              <a:buFont typeface="Wingdings" pitchFamily="2" charset="2"/>
              <a:buChar char="ü"/>
            </a:pPr>
            <a:r>
              <a:rPr lang="tr-TR" sz="2600" dirty="0">
                <a:latin typeface="+mn-lt"/>
              </a:rPr>
              <a:t>Teknik Altyapı izleme birimi</a:t>
            </a:r>
          </a:p>
          <a:p>
            <a:pPr marL="265113" indent="-265113" algn="just">
              <a:buFont typeface="Wingdings" pitchFamily="2" charset="2"/>
              <a:buChar char="ü"/>
            </a:pPr>
            <a:r>
              <a:rPr lang="tr-TR" sz="2600" dirty="0">
                <a:latin typeface="+mn-lt"/>
              </a:rPr>
              <a:t>Yazılım Üretim İzleme Birimi</a:t>
            </a:r>
          </a:p>
          <a:p>
            <a:pPr marL="265113" indent="-265113" algn="just">
              <a:buFont typeface="Wingdings" pitchFamily="2" charset="2"/>
              <a:buChar char="ü"/>
            </a:pPr>
            <a:r>
              <a:rPr lang="tr-TR" sz="2600" dirty="0">
                <a:latin typeface="+mn-lt"/>
              </a:rPr>
              <a:t>Eğitim İzleme Birimi</a:t>
            </a:r>
          </a:p>
          <a:p>
            <a:pPr marL="265113" indent="-265113" algn="just">
              <a:buFont typeface="Wingdings" pitchFamily="2" charset="2"/>
              <a:buChar char="ü"/>
            </a:pPr>
            <a:r>
              <a:rPr lang="tr-TR" sz="2600" dirty="0">
                <a:latin typeface="+mn-lt"/>
              </a:rPr>
              <a:t>Kullanıcı Eşgüdüm Birimi</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heckerboard(across)">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checkerboard(across)">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checkerboard(across)">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checkerboard(across)">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checkerboard(across)">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checkerboard(across)">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checkerboard(across)">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47</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029200" y="1295400"/>
            <a:ext cx="3873357" cy="990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5029200" y="2438400"/>
            <a:ext cx="3736571" cy="23622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2" name="Mürekkep 1">
                <a:extLst>
                  <a:ext uri="{FF2B5EF4-FFF2-40B4-BE49-F238E27FC236}">
                    <a16:creationId xmlns:a16="http://schemas.microsoft.com/office/drawing/2014/main" id="{42A96344-040A-DDF7-7FA1-205F86E90188}"/>
                  </a:ext>
                </a:extLst>
              </p14:cNvPr>
              <p14:cNvContentPartPr/>
              <p14:nvPr/>
            </p14:nvContentPartPr>
            <p14:xfrm>
              <a:off x="1592970" y="1517452"/>
              <a:ext cx="1365840" cy="87840"/>
            </p14:xfrm>
          </p:contentPart>
        </mc:Choice>
        <mc:Fallback xmlns="">
          <p:pic>
            <p:nvPicPr>
              <p:cNvPr id="2" name="Mürekkep 1">
                <a:extLst>
                  <a:ext uri="{FF2B5EF4-FFF2-40B4-BE49-F238E27FC236}">
                    <a16:creationId xmlns:a16="http://schemas.microsoft.com/office/drawing/2014/main" id="{42A96344-040A-DDF7-7FA1-205F86E90188}"/>
                  </a:ext>
                </a:extLst>
              </p:cNvPr>
              <p:cNvPicPr/>
              <p:nvPr/>
            </p:nvPicPr>
            <p:blipFill>
              <a:blip r:embed="rId7"/>
              <a:stretch>
                <a:fillRect/>
              </a:stretch>
            </p:blipFill>
            <p:spPr>
              <a:xfrm>
                <a:off x="1538970" y="1409452"/>
                <a:ext cx="14734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Mürekkep 2">
                <a:extLst>
                  <a:ext uri="{FF2B5EF4-FFF2-40B4-BE49-F238E27FC236}">
                    <a16:creationId xmlns:a16="http://schemas.microsoft.com/office/drawing/2014/main" id="{2A13D90F-CC3E-24EF-426B-FE46DA789CA0}"/>
                  </a:ext>
                </a:extLst>
              </p14:cNvPr>
              <p14:cNvContentPartPr/>
              <p14:nvPr/>
            </p14:nvContentPartPr>
            <p14:xfrm>
              <a:off x="5099730" y="1658932"/>
              <a:ext cx="3786120" cy="123120"/>
            </p14:xfrm>
          </p:contentPart>
        </mc:Choice>
        <mc:Fallback xmlns="">
          <p:pic>
            <p:nvPicPr>
              <p:cNvPr id="3" name="Mürekkep 2">
                <a:extLst>
                  <a:ext uri="{FF2B5EF4-FFF2-40B4-BE49-F238E27FC236}">
                    <a16:creationId xmlns:a16="http://schemas.microsoft.com/office/drawing/2014/main" id="{2A13D90F-CC3E-24EF-426B-FE46DA789CA0}"/>
                  </a:ext>
                </a:extLst>
              </p:cNvPr>
              <p:cNvPicPr/>
              <p:nvPr/>
            </p:nvPicPr>
            <p:blipFill>
              <a:blip r:embed="rId9"/>
              <a:stretch>
                <a:fillRect/>
              </a:stretch>
            </p:blipFill>
            <p:spPr>
              <a:xfrm>
                <a:off x="5045730" y="1551292"/>
                <a:ext cx="38937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Mürekkep 3">
                <a:extLst>
                  <a:ext uri="{FF2B5EF4-FFF2-40B4-BE49-F238E27FC236}">
                    <a16:creationId xmlns:a16="http://schemas.microsoft.com/office/drawing/2014/main" id="{81E95953-318E-A715-1343-0E5D4A3C30DC}"/>
                  </a:ext>
                </a:extLst>
              </p14:cNvPr>
              <p14:cNvContentPartPr/>
              <p14:nvPr/>
            </p14:nvContentPartPr>
            <p14:xfrm>
              <a:off x="5071650" y="1896610"/>
              <a:ext cx="294120" cy="17640"/>
            </p14:xfrm>
          </p:contentPart>
        </mc:Choice>
        <mc:Fallback xmlns="">
          <p:pic>
            <p:nvPicPr>
              <p:cNvPr id="4" name="Mürekkep 3">
                <a:extLst>
                  <a:ext uri="{FF2B5EF4-FFF2-40B4-BE49-F238E27FC236}">
                    <a16:creationId xmlns:a16="http://schemas.microsoft.com/office/drawing/2014/main" id="{81E95953-318E-A715-1343-0E5D4A3C30DC}"/>
                  </a:ext>
                </a:extLst>
              </p:cNvPr>
              <p:cNvPicPr/>
              <p:nvPr/>
            </p:nvPicPr>
            <p:blipFill>
              <a:blip r:embed="rId11"/>
              <a:stretch>
                <a:fillRect/>
              </a:stretch>
            </p:blipFill>
            <p:spPr>
              <a:xfrm>
                <a:off x="5018010" y="1788970"/>
                <a:ext cx="40176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Mürekkep 4">
                <a:extLst>
                  <a:ext uri="{FF2B5EF4-FFF2-40B4-BE49-F238E27FC236}">
                    <a16:creationId xmlns:a16="http://schemas.microsoft.com/office/drawing/2014/main" id="{6C61552B-9836-E329-BE2C-B37C6944FF61}"/>
                  </a:ext>
                </a:extLst>
              </p14:cNvPr>
              <p14:cNvContentPartPr/>
              <p14:nvPr/>
            </p14:nvContentPartPr>
            <p14:xfrm>
              <a:off x="1687290" y="1772050"/>
              <a:ext cx="360" cy="360"/>
            </p14:xfrm>
          </p:contentPart>
        </mc:Choice>
        <mc:Fallback xmlns="">
          <p:pic>
            <p:nvPicPr>
              <p:cNvPr id="5" name="Mürekkep 4">
                <a:extLst>
                  <a:ext uri="{FF2B5EF4-FFF2-40B4-BE49-F238E27FC236}">
                    <a16:creationId xmlns:a16="http://schemas.microsoft.com/office/drawing/2014/main" id="{6C61552B-9836-E329-BE2C-B37C6944FF61}"/>
                  </a:ext>
                </a:extLst>
              </p:cNvPr>
              <p:cNvPicPr/>
              <p:nvPr/>
            </p:nvPicPr>
            <p:blipFill>
              <a:blip r:embed="rId13"/>
              <a:stretch>
                <a:fillRect/>
              </a:stretch>
            </p:blipFill>
            <p:spPr>
              <a:xfrm>
                <a:off x="1633650" y="16640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Mürekkep 7">
                <a:extLst>
                  <a:ext uri="{FF2B5EF4-FFF2-40B4-BE49-F238E27FC236}">
                    <a16:creationId xmlns:a16="http://schemas.microsoft.com/office/drawing/2014/main" id="{2D3F06CC-4889-2D72-5A51-8583B804FA58}"/>
                  </a:ext>
                </a:extLst>
              </p14:cNvPr>
              <p14:cNvContentPartPr/>
              <p14:nvPr/>
            </p14:nvContentPartPr>
            <p14:xfrm>
              <a:off x="1564890" y="1768450"/>
              <a:ext cx="2181600" cy="32400"/>
            </p14:xfrm>
          </p:contentPart>
        </mc:Choice>
        <mc:Fallback xmlns="">
          <p:pic>
            <p:nvPicPr>
              <p:cNvPr id="8" name="Mürekkep 7">
                <a:extLst>
                  <a:ext uri="{FF2B5EF4-FFF2-40B4-BE49-F238E27FC236}">
                    <a16:creationId xmlns:a16="http://schemas.microsoft.com/office/drawing/2014/main" id="{2D3F06CC-4889-2D72-5A51-8583B804FA58}"/>
                  </a:ext>
                </a:extLst>
              </p:cNvPr>
              <p:cNvPicPr/>
              <p:nvPr/>
            </p:nvPicPr>
            <p:blipFill>
              <a:blip r:embed="rId15"/>
              <a:stretch>
                <a:fillRect/>
              </a:stretch>
            </p:blipFill>
            <p:spPr>
              <a:xfrm>
                <a:off x="1511250" y="1660450"/>
                <a:ext cx="22892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Mürekkep 8">
                <a:extLst>
                  <a:ext uri="{FF2B5EF4-FFF2-40B4-BE49-F238E27FC236}">
                    <a16:creationId xmlns:a16="http://schemas.microsoft.com/office/drawing/2014/main" id="{85110895-0809-272F-3928-80929A612CAD}"/>
                  </a:ext>
                </a:extLst>
              </p14:cNvPr>
              <p14:cNvContentPartPr/>
              <p14:nvPr/>
            </p14:nvContentPartPr>
            <p14:xfrm>
              <a:off x="6975690" y="2742250"/>
              <a:ext cx="882000" cy="29520"/>
            </p14:xfrm>
          </p:contentPart>
        </mc:Choice>
        <mc:Fallback xmlns="">
          <p:pic>
            <p:nvPicPr>
              <p:cNvPr id="9" name="Mürekkep 8">
                <a:extLst>
                  <a:ext uri="{FF2B5EF4-FFF2-40B4-BE49-F238E27FC236}">
                    <a16:creationId xmlns:a16="http://schemas.microsoft.com/office/drawing/2014/main" id="{85110895-0809-272F-3928-80929A612CAD}"/>
                  </a:ext>
                </a:extLst>
              </p:cNvPr>
              <p:cNvPicPr/>
              <p:nvPr/>
            </p:nvPicPr>
            <p:blipFill>
              <a:blip r:embed="rId17"/>
              <a:stretch>
                <a:fillRect/>
              </a:stretch>
            </p:blipFill>
            <p:spPr>
              <a:xfrm>
                <a:off x="6921690" y="2634250"/>
                <a:ext cx="9896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Mürekkep 9">
                <a:extLst>
                  <a:ext uri="{FF2B5EF4-FFF2-40B4-BE49-F238E27FC236}">
                    <a16:creationId xmlns:a16="http://schemas.microsoft.com/office/drawing/2014/main" id="{F48E44CB-7D2C-9AC4-2AE4-D9561E148836}"/>
                  </a:ext>
                </a:extLst>
              </p14:cNvPr>
              <p14:cNvContentPartPr/>
              <p14:nvPr/>
            </p14:nvContentPartPr>
            <p14:xfrm>
              <a:off x="5156250" y="2987410"/>
              <a:ext cx="3483360" cy="48240"/>
            </p14:xfrm>
          </p:contentPart>
        </mc:Choice>
        <mc:Fallback xmlns="">
          <p:pic>
            <p:nvPicPr>
              <p:cNvPr id="10" name="Mürekkep 9">
                <a:extLst>
                  <a:ext uri="{FF2B5EF4-FFF2-40B4-BE49-F238E27FC236}">
                    <a16:creationId xmlns:a16="http://schemas.microsoft.com/office/drawing/2014/main" id="{F48E44CB-7D2C-9AC4-2AE4-D9561E148836}"/>
                  </a:ext>
                </a:extLst>
              </p:cNvPr>
              <p:cNvPicPr/>
              <p:nvPr/>
            </p:nvPicPr>
            <p:blipFill>
              <a:blip r:embed="rId19"/>
              <a:stretch>
                <a:fillRect/>
              </a:stretch>
            </p:blipFill>
            <p:spPr>
              <a:xfrm>
                <a:off x="5102610" y="2879770"/>
                <a:ext cx="359100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Mürekkep 10">
                <a:extLst>
                  <a:ext uri="{FF2B5EF4-FFF2-40B4-BE49-F238E27FC236}">
                    <a16:creationId xmlns:a16="http://schemas.microsoft.com/office/drawing/2014/main" id="{29AEC5E9-EF26-0979-908E-0BC25EF67C77}"/>
                  </a:ext>
                </a:extLst>
              </p14:cNvPr>
              <p14:cNvContentPartPr/>
              <p14:nvPr/>
            </p14:nvContentPartPr>
            <p14:xfrm>
              <a:off x="5184690" y="3151930"/>
              <a:ext cx="3336840" cy="72360"/>
            </p14:xfrm>
          </p:contentPart>
        </mc:Choice>
        <mc:Fallback xmlns="">
          <p:pic>
            <p:nvPicPr>
              <p:cNvPr id="11" name="Mürekkep 10">
                <a:extLst>
                  <a:ext uri="{FF2B5EF4-FFF2-40B4-BE49-F238E27FC236}">
                    <a16:creationId xmlns:a16="http://schemas.microsoft.com/office/drawing/2014/main" id="{29AEC5E9-EF26-0979-908E-0BC25EF67C77}"/>
                  </a:ext>
                </a:extLst>
              </p:cNvPr>
              <p:cNvPicPr/>
              <p:nvPr/>
            </p:nvPicPr>
            <p:blipFill>
              <a:blip r:embed="rId21"/>
              <a:stretch>
                <a:fillRect/>
              </a:stretch>
            </p:blipFill>
            <p:spPr>
              <a:xfrm>
                <a:off x="5131050" y="3043930"/>
                <a:ext cx="34444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Mürekkep 11">
                <a:extLst>
                  <a:ext uri="{FF2B5EF4-FFF2-40B4-BE49-F238E27FC236}">
                    <a16:creationId xmlns:a16="http://schemas.microsoft.com/office/drawing/2014/main" id="{C00E33F0-4967-1CCA-FFD0-77EE39846B6B}"/>
                  </a:ext>
                </a:extLst>
              </p14:cNvPr>
              <p14:cNvContentPartPr/>
              <p14:nvPr/>
            </p14:nvContentPartPr>
            <p14:xfrm>
              <a:off x="5118450" y="3401770"/>
              <a:ext cx="3714120" cy="36720"/>
            </p14:xfrm>
          </p:contentPart>
        </mc:Choice>
        <mc:Fallback xmlns="">
          <p:pic>
            <p:nvPicPr>
              <p:cNvPr id="12" name="Mürekkep 11">
                <a:extLst>
                  <a:ext uri="{FF2B5EF4-FFF2-40B4-BE49-F238E27FC236}">
                    <a16:creationId xmlns:a16="http://schemas.microsoft.com/office/drawing/2014/main" id="{C00E33F0-4967-1CCA-FFD0-77EE39846B6B}"/>
                  </a:ext>
                </a:extLst>
              </p:cNvPr>
              <p:cNvPicPr/>
              <p:nvPr/>
            </p:nvPicPr>
            <p:blipFill>
              <a:blip r:embed="rId23"/>
              <a:stretch>
                <a:fillRect/>
              </a:stretch>
            </p:blipFill>
            <p:spPr>
              <a:xfrm>
                <a:off x="5064450" y="3293770"/>
                <a:ext cx="38217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Mürekkep 12">
                <a:extLst>
                  <a:ext uri="{FF2B5EF4-FFF2-40B4-BE49-F238E27FC236}">
                    <a16:creationId xmlns:a16="http://schemas.microsoft.com/office/drawing/2014/main" id="{B6800FA1-8FB9-6B35-C72E-8E6B2135B9AC}"/>
                  </a:ext>
                </a:extLst>
              </p14:cNvPr>
              <p14:cNvContentPartPr/>
              <p14:nvPr/>
            </p14:nvContentPartPr>
            <p14:xfrm>
              <a:off x="1564890" y="2139250"/>
              <a:ext cx="1694520" cy="67680"/>
            </p14:xfrm>
          </p:contentPart>
        </mc:Choice>
        <mc:Fallback xmlns="">
          <p:pic>
            <p:nvPicPr>
              <p:cNvPr id="13" name="Mürekkep 12">
                <a:extLst>
                  <a:ext uri="{FF2B5EF4-FFF2-40B4-BE49-F238E27FC236}">
                    <a16:creationId xmlns:a16="http://schemas.microsoft.com/office/drawing/2014/main" id="{B6800FA1-8FB9-6B35-C72E-8E6B2135B9AC}"/>
                  </a:ext>
                </a:extLst>
              </p:cNvPr>
              <p:cNvPicPr/>
              <p:nvPr/>
            </p:nvPicPr>
            <p:blipFill>
              <a:blip r:embed="rId25"/>
              <a:stretch>
                <a:fillRect/>
              </a:stretch>
            </p:blipFill>
            <p:spPr>
              <a:xfrm>
                <a:off x="1511250" y="2031610"/>
                <a:ext cx="1802160" cy="28332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checkerboard(across)">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checkerboard(across)">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48</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a:stretch>
            <a:fillRect/>
          </a:stretch>
        </p:blipFill>
        <p:spPr bwMode="auto">
          <a:xfrm>
            <a:off x="4953000" y="1371600"/>
            <a:ext cx="3962400" cy="3489614"/>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 name="Mürekkep 1">
                <a:extLst>
                  <a:ext uri="{FF2B5EF4-FFF2-40B4-BE49-F238E27FC236}">
                    <a16:creationId xmlns:a16="http://schemas.microsoft.com/office/drawing/2014/main" id="{DFFB7FF5-5EA7-C3A8-8CD7-3AA120A66317}"/>
                  </a:ext>
                </a:extLst>
              </p14:cNvPr>
              <p14:cNvContentPartPr/>
              <p14:nvPr/>
            </p14:nvContentPartPr>
            <p14:xfrm>
              <a:off x="5052570" y="1648570"/>
              <a:ext cx="3432600" cy="57600"/>
            </p14:xfrm>
          </p:contentPart>
        </mc:Choice>
        <mc:Fallback xmlns="">
          <p:pic>
            <p:nvPicPr>
              <p:cNvPr id="2" name="Mürekkep 1">
                <a:extLst>
                  <a:ext uri="{FF2B5EF4-FFF2-40B4-BE49-F238E27FC236}">
                    <a16:creationId xmlns:a16="http://schemas.microsoft.com/office/drawing/2014/main" id="{DFFB7FF5-5EA7-C3A8-8CD7-3AA120A66317}"/>
                  </a:ext>
                </a:extLst>
              </p:cNvPr>
              <p:cNvPicPr/>
              <p:nvPr/>
            </p:nvPicPr>
            <p:blipFill>
              <a:blip r:embed="rId6"/>
              <a:stretch>
                <a:fillRect/>
              </a:stretch>
            </p:blipFill>
            <p:spPr>
              <a:xfrm>
                <a:off x="4998570" y="1540930"/>
                <a:ext cx="35402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Mürekkep 2">
                <a:extLst>
                  <a:ext uri="{FF2B5EF4-FFF2-40B4-BE49-F238E27FC236}">
                    <a16:creationId xmlns:a16="http://schemas.microsoft.com/office/drawing/2014/main" id="{E82050F1-DC75-8B74-7A0F-ECD436815C9A}"/>
                  </a:ext>
                </a:extLst>
              </p14:cNvPr>
              <p14:cNvContentPartPr/>
              <p14:nvPr/>
            </p14:nvContentPartPr>
            <p14:xfrm>
              <a:off x="5033850" y="3105490"/>
              <a:ext cx="1590480" cy="118800"/>
            </p14:xfrm>
          </p:contentPart>
        </mc:Choice>
        <mc:Fallback xmlns="">
          <p:pic>
            <p:nvPicPr>
              <p:cNvPr id="3" name="Mürekkep 2">
                <a:extLst>
                  <a:ext uri="{FF2B5EF4-FFF2-40B4-BE49-F238E27FC236}">
                    <a16:creationId xmlns:a16="http://schemas.microsoft.com/office/drawing/2014/main" id="{E82050F1-DC75-8B74-7A0F-ECD436815C9A}"/>
                  </a:ext>
                </a:extLst>
              </p:cNvPr>
              <p:cNvPicPr/>
              <p:nvPr/>
            </p:nvPicPr>
            <p:blipFill>
              <a:blip r:embed="rId8"/>
              <a:stretch>
                <a:fillRect/>
              </a:stretch>
            </p:blipFill>
            <p:spPr>
              <a:xfrm>
                <a:off x="4979850" y="2997490"/>
                <a:ext cx="16981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Mürekkep 3">
                <a:extLst>
                  <a:ext uri="{FF2B5EF4-FFF2-40B4-BE49-F238E27FC236}">
                    <a16:creationId xmlns:a16="http://schemas.microsoft.com/office/drawing/2014/main" id="{24923BC4-7E19-485D-35D3-2F5BCC3995FD}"/>
                  </a:ext>
                </a:extLst>
              </p14:cNvPr>
              <p14:cNvContentPartPr/>
              <p14:nvPr/>
            </p14:nvContentPartPr>
            <p14:xfrm>
              <a:off x="5081010" y="3421570"/>
              <a:ext cx="847800" cy="19440"/>
            </p14:xfrm>
          </p:contentPart>
        </mc:Choice>
        <mc:Fallback xmlns="">
          <p:pic>
            <p:nvPicPr>
              <p:cNvPr id="4" name="Mürekkep 3">
                <a:extLst>
                  <a:ext uri="{FF2B5EF4-FFF2-40B4-BE49-F238E27FC236}">
                    <a16:creationId xmlns:a16="http://schemas.microsoft.com/office/drawing/2014/main" id="{24923BC4-7E19-485D-35D3-2F5BCC3995FD}"/>
                  </a:ext>
                </a:extLst>
              </p:cNvPr>
              <p:cNvPicPr/>
              <p:nvPr/>
            </p:nvPicPr>
            <p:blipFill>
              <a:blip r:embed="rId10"/>
              <a:stretch>
                <a:fillRect/>
              </a:stretch>
            </p:blipFill>
            <p:spPr>
              <a:xfrm>
                <a:off x="5027370" y="3313930"/>
                <a:ext cx="9554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Mürekkep 4">
                <a:extLst>
                  <a:ext uri="{FF2B5EF4-FFF2-40B4-BE49-F238E27FC236}">
                    <a16:creationId xmlns:a16="http://schemas.microsoft.com/office/drawing/2014/main" id="{AAC1BA12-1A25-592B-A37F-0D5EC23190B3}"/>
                  </a:ext>
                </a:extLst>
              </p14:cNvPr>
              <p14:cNvContentPartPr/>
              <p14:nvPr/>
            </p14:nvContentPartPr>
            <p14:xfrm>
              <a:off x="5627490" y="4014130"/>
              <a:ext cx="1944360" cy="77040"/>
            </p14:xfrm>
          </p:contentPart>
        </mc:Choice>
        <mc:Fallback xmlns="">
          <p:pic>
            <p:nvPicPr>
              <p:cNvPr id="5" name="Mürekkep 4">
                <a:extLst>
                  <a:ext uri="{FF2B5EF4-FFF2-40B4-BE49-F238E27FC236}">
                    <a16:creationId xmlns:a16="http://schemas.microsoft.com/office/drawing/2014/main" id="{AAC1BA12-1A25-592B-A37F-0D5EC23190B3}"/>
                  </a:ext>
                </a:extLst>
              </p:cNvPr>
              <p:cNvPicPr/>
              <p:nvPr/>
            </p:nvPicPr>
            <p:blipFill>
              <a:blip r:embed="rId12"/>
              <a:stretch>
                <a:fillRect/>
              </a:stretch>
            </p:blipFill>
            <p:spPr>
              <a:xfrm>
                <a:off x="5573490" y="3906490"/>
                <a:ext cx="205200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Mürekkep 7">
                <a:extLst>
                  <a:ext uri="{FF2B5EF4-FFF2-40B4-BE49-F238E27FC236}">
                    <a16:creationId xmlns:a16="http://schemas.microsoft.com/office/drawing/2014/main" id="{E2C8B3B1-6DA6-FB45-B97A-32E38430DA72}"/>
                  </a:ext>
                </a:extLst>
              </p14:cNvPr>
              <p14:cNvContentPartPr/>
              <p14:nvPr/>
            </p14:nvContentPartPr>
            <p14:xfrm>
              <a:off x="1630770" y="2092810"/>
              <a:ext cx="1892880" cy="93600"/>
            </p14:xfrm>
          </p:contentPart>
        </mc:Choice>
        <mc:Fallback xmlns="">
          <p:pic>
            <p:nvPicPr>
              <p:cNvPr id="8" name="Mürekkep 7">
                <a:extLst>
                  <a:ext uri="{FF2B5EF4-FFF2-40B4-BE49-F238E27FC236}">
                    <a16:creationId xmlns:a16="http://schemas.microsoft.com/office/drawing/2014/main" id="{E2C8B3B1-6DA6-FB45-B97A-32E38430DA72}"/>
                  </a:ext>
                </a:extLst>
              </p:cNvPr>
              <p:cNvPicPr/>
              <p:nvPr/>
            </p:nvPicPr>
            <p:blipFill>
              <a:blip r:embed="rId14"/>
              <a:stretch>
                <a:fillRect/>
              </a:stretch>
            </p:blipFill>
            <p:spPr>
              <a:xfrm>
                <a:off x="1577130" y="1984810"/>
                <a:ext cx="2000520" cy="30924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heckerboard(across)">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49</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5029200" y="1219200"/>
            <a:ext cx="3675185" cy="25146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5" cstate="print"/>
          <a:srcRect/>
          <a:stretch>
            <a:fillRect/>
          </a:stretch>
        </p:blipFill>
        <p:spPr bwMode="auto">
          <a:xfrm>
            <a:off x="5029200" y="3810000"/>
            <a:ext cx="3680741" cy="223361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2" name="Mürekkep 1">
                <a:extLst>
                  <a:ext uri="{FF2B5EF4-FFF2-40B4-BE49-F238E27FC236}">
                    <a16:creationId xmlns:a16="http://schemas.microsoft.com/office/drawing/2014/main" id="{2A0D2AA0-83AB-5575-E51E-F5CC3F5AC1D8}"/>
                  </a:ext>
                </a:extLst>
              </p14:cNvPr>
              <p14:cNvContentPartPr/>
              <p14:nvPr/>
            </p14:nvContentPartPr>
            <p14:xfrm>
              <a:off x="1555170" y="3968692"/>
              <a:ext cx="2270520" cy="47520"/>
            </p14:xfrm>
          </p:contentPart>
        </mc:Choice>
        <mc:Fallback xmlns="">
          <p:pic>
            <p:nvPicPr>
              <p:cNvPr id="2" name="Mürekkep 1">
                <a:extLst>
                  <a:ext uri="{FF2B5EF4-FFF2-40B4-BE49-F238E27FC236}">
                    <a16:creationId xmlns:a16="http://schemas.microsoft.com/office/drawing/2014/main" id="{2A0D2AA0-83AB-5575-E51E-F5CC3F5AC1D8}"/>
                  </a:ext>
                </a:extLst>
              </p:cNvPr>
              <p:cNvPicPr/>
              <p:nvPr/>
            </p:nvPicPr>
            <p:blipFill>
              <a:blip r:embed="rId7"/>
              <a:stretch>
                <a:fillRect/>
              </a:stretch>
            </p:blipFill>
            <p:spPr>
              <a:xfrm>
                <a:off x="1501170" y="3860692"/>
                <a:ext cx="23781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Mürekkep 2">
                <a:extLst>
                  <a:ext uri="{FF2B5EF4-FFF2-40B4-BE49-F238E27FC236}">
                    <a16:creationId xmlns:a16="http://schemas.microsoft.com/office/drawing/2014/main" id="{339A5DB3-A5D6-27D2-750B-F0F1BC74E108}"/>
                  </a:ext>
                </a:extLst>
              </p14:cNvPr>
              <p14:cNvContentPartPr/>
              <p14:nvPr/>
            </p14:nvContentPartPr>
            <p14:xfrm>
              <a:off x="1564890" y="2449930"/>
              <a:ext cx="2668680" cy="57600"/>
            </p14:xfrm>
          </p:contentPart>
        </mc:Choice>
        <mc:Fallback xmlns="">
          <p:pic>
            <p:nvPicPr>
              <p:cNvPr id="3" name="Mürekkep 2">
                <a:extLst>
                  <a:ext uri="{FF2B5EF4-FFF2-40B4-BE49-F238E27FC236}">
                    <a16:creationId xmlns:a16="http://schemas.microsoft.com/office/drawing/2014/main" id="{339A5DB3-A5D6-27D2-750B-F0F1BC74E108}"/>
                  </a:ext>
                </a:extLst>
              </p:cNvPr>
              <p:cNvPicPr/>
              <p:nvPr/>
            </p:nvPicPr>
            <p:blipFill>
              <a:blip r:embed="rId9"/>
              <a:stretch>
                <a:fillRect/>
              </a:stretch>
            </p:blipFill>
            <p:spPr>
              <a:xfrm>
                <a:off x="1511250" y="2341930"/>
                <a:ext cx="27763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Mürekkep 3">
                <a:extLst>
                  <a:ext uri="{FF2B5EF4-FFF2-40B4-BE49-F238E27FC236}">
                    <a16:creationId xmlns:a16="http://schemas.microsoft.com/office/drawing/2014/main" id="{E3BE02F9-2733-6A3F-50DA-1222F8CF4CAB}"/>
                  </a:ext>
                </a:extLst>
              </p14:cNvPr>
              <p14:cNvContentPartPr/>
              <p14:nvPr/>
            </p14:nvContentPartPr>
            <p14:xfrm>
              <a:off x="1706010" y="2761330"/>
              <a:ext cx="2827800" cy="10440"/>
            </p14:xfrm>
          </p:contentPart>
        </mc:Choice>
        <mc:Fallback xmlns="">
          <p:pic>
            <p:nvPicPr>
              <p:cNvPr id="4" name="Mürekkep 3">
                <a:extLst>
                  <a:ext uri="{FF2B5EF4-FFF2-40B4-BE49-F238E27FC236}">
                    <a16:creationId xmlns:a16="http://schemas.microsoft.com/office/drawing/2014/main" id="{E3BE02F9-2733-6A3F-50DA-1222F8CF4CAB}"/>
                  </a:ext>
                </a:extLst>
              </p:cNvPr>
              <p:cNvPicPr/>
              <p:nvPr/>
            </p:nvPicPr>
            <p:blipFill>
              <a:blip r:embed="rId11"/>
              <a:stretch>
                <a:fillRect/>
              </a:stretch>
            </p:blipFill>
            <p:spPr>
              <a:xfrm>
                <a:off x="1652370" y="2653330"/>
                <a:ext cx="29354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Mürekkep 4">
                <a:extLst>
                  <a:ext uri="{FF2B5EF4-FFF2-40B4-BE49-F238E27FC236}">
                    <a16:creationId xmlns:a16="http://schemas.microsoft.com/office/drawing/2014/main" id="{D6655313-E904-1B4E-91BF-ED18B4B737F2}"/>
                  </a:ext>
                </a:extLst>
              </p14:cNvPr>
              <p14:cNvContentPartPr/>
              <p14:nvPr/>
            </p14:nvContentPartPr>
            <p14:xfrm>
              <a:off x="1592970" y="3015850"/>
              <a:ext cx="2067120" cy="47880"/>
            </p14:xfrm>
          </p:contentPart>
        </mc:Choice>
        <mc:Fallback xmlns="">
          <p:pic>
            <p:nvPicPr>
              <p:cNvPr id="5" name="Mürekkep 4">
                <a:extLst>
                  <a:ext uri="{FF2B5EF4-FFF2-40B4-BE49-F238E27FC236}">
                    <a16:creationId xmlns:a16="http://schemas.microsoft.com/office/drawing/2014/main" id="{D6655313-E904-1B4E-91BF-ED18B4B737F2}"/>
                  </a:ext>
                </a:extLst>
              </p:cNvPr>
              <p:cNvPicPr/>
              <p:nvPr/>
            </p:nvPicPr>
            <p:blipFill>
              <a:blip r:embed="rId13"/>
              <a:stretch>
                <a:fillRect/>
              </a:stretch>
            </p:blipFill>
            <p:spPr>
              <a:xfrm>
                <a:off x="1538970" y="2908210"/>
                <a:ext cx="2174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Mürekkep 7">
                <a:extLst>
                  <a:ext uri="{FF2B5EF4-FFF2-40B4-BE49-F238E27FC236}">
                    <a16:creationId xmlns:a16="http://schemas.microsoft.com/office/drawing/2014/main" id="{431923C7-DCBA-F589-91AA-8971FBC8CCA0}"/>
                  </a:ext>
                </a:extLst>
              </p14:cNvPr>
              <p14:cNvContentPartPr/>
              <p14:nvPr/>
            </p14:nvContentPartPr>
            <p14:xfrm>
              <a:off x="5834850" y="1979770"/>
              <a:ext cx="2688120" cy="75960"/>
            </p14:xfrm>
          </p:contentPart>
        </mc:Choice>
        <mc:Fallback xmlns="">
          <p:pic>
            <p:nvPicPr>
              <p:cNvPr id="8" name="Mürekkep 7">
                <a:extLst>
                  <a:ext uri="{FF2B5EF4-FFF2-40B4-BE49-F238E27FC236}">
                    <a16:creationId xmlns:a16="http://schemas.microsoft.com/office/drawing/2014/main" id="{431923C7-DCBA-F589-91AA-8971FBC8CCA0}"/>
                  </a:ext>
                </a:extLst>
              </p:cNvPr>
              <p:cNvPicPr/>
              <p:nvPr/>
            </p:nvPicPr>
            <p:blipFill>
              <a:blip r:embed="rId15"/>
              <a:stretch>
                <a:fillRect/>
              </a:stretch>
            </p:blipFill>
            <p:spPr>
              <a:xfrm>
                <a:off x="5781210" y="1872130"/>
                <a:ext cx="279576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Mürekkep 8">
                <a:extLst>
                  <a:ext uri="{FF2B5EF4-FFF2-40B4-BE49-F238E27FC236}">
                    <a16:creationId xmlns:a16="http://schemas.microsoft.com/office/drawing/2014/main" id="{4AC042CE-2A7C-D905-FDAE-802987DA2D48}"/>
                  </a:ext>
                </a:extLst>
              </p14:cNvPr>
              <p14:cNvContentPartPr/>
              <p14:nvPr/>
            </p14:nvContentPartPr>
            <p14:xfrm>
              <a:off x="5005410" y="2177410"/>
              <a:ext cx="3271320" cy="57240"/>
            </p14:xfrm>
          </p:contentPart>
        </mc:Choice>
        <mc:Fallback xmlns="">
          <p:pic>
            <p:nvPicPr>
              <p:cNvPr id="9" name="Mürekkep 8">
                <a:extLst>
                  <a:ext uri="{FF2B5EF4-FFF2-40B4-BE49-F238E27FC236}">
                    <a16:creationId xmlns:a16="http://schemas.microsoft.com/office/drawing/2014/main" id="{4AC042CE-2A7C-D905-FDAE-802987DA2D48}"/>
                  </a:ext>
                </a:extLst>
              </p:cNvPr>
              <p:cNvPicPr/>
              <p:nvPr/>
            </p:nvPicPr>
            <p:blipFill>
              <a:blip r:embed="rId17"/>
              <a:stretch>
                <a:fillRect/>
              </a:stretch>
            </p:blipFill>
            <p:spPr>
              <a:xfrm>
                <a:off x="4951410" y="2069410"/>
                <a:ext cx="33789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Mürekkep 9">
                <a:extLst>
                  <a:ext uri="{FF2B5EF4-FFF2-40B4-BE49-F238E27FC236}">
                    <a16:creationId xmlns:a16="http://schemas.microsoft.com/office/drawing/2014/main" id="{49C9C8AE-9065-A223-0975-97197A380186}"/>
                  </a:ext>
                </a:extLst>
              </p14:cNvPr>
              <p14:cNvContentPartPr/>
              <p14:nvPr/>
            </p14:nvContentPartPr>
            <p14:xfrm>
              <a:off x="5090370" y="3911890"/>
              <a:ext cx="3345840" cy="360"/>
            </p14:xfrm>
          </p:contentPart>
        </mc:Choice>
        <mc:Fallback xmlns="">
          <p:pic>
            <p:nvPicPr>
              <p:cNvPr id="10" name="Mürekkep 9">
                <a:extLst>
                  <a:ext uri="{FF2B5EF4-FFF2-40B4-BE49-F238E27FC236}">
                    <a16:creationId xmlns:a16="http://schemas.microsoft.com/office/drawing/2014/main" id="{49C9C8AE-9065-A223-0975-97197A380186}"/>
                  </a:ext>
                </a:extLst>
              </p:cNvPr>
              <p:cNvPicPr/>
              <p:nvPr/>
            </p:nvPicPr>
            <p:blipFill>
              <a:blip r:embed="rId19"/>
              <a:stretch>
                <a:fillRect/>
              </a:stretch>
            </p:blipFill>
            <p:spPr>
              <a:xfrm>
                <a:off x="5036370" y="3804250"/>
                <a:ext cx="3453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Mürekkep 11">
                <a:extLst>
                  <a:ext uri="{FF2B5EF4-FFF2-40B4-BE49-F238E27FC236}">
                    <a16:creationId xmlns:a16="http://schemas.microsoft.com/office/drawing/2014/main" id="{4812059D-8DC2-F410-DC82-63DF428F61A1}"/>
                  </a:ext>
                </a:extLst>
              </p14:cNvPr>
              <p14:cNvContentPartPr/>
              <p14:nvPr/>
            </p14:nvContentPartPr>
            <p14:xfrm>
              <a:off x="5203410" y="4920610"/>
              <a:ext cx="924120" cy="19080"/>
            </p14:xfrm>
          </p:contentPart>
        </mc:Choice>
        <mc:Fallback xmlns="">
          <p:pic>
            <p:nvPicPr>
              <p:cNvPr id="12" name="Mürekkep 11">
                <a:extLst>
                  <a:ext uri="{FF2B5EF4-FFF2-40B4-BE49-F238E27FC236}">
                    <a16:creationId xmlns:a16="http://schemas.microsoft.com/office/drawing/2014/main" id="{4812059D-8DC2-F410-DC82-63DF428F61A1}"/>
                  </a:ext>
                </a:extLst>
              </p:cNvPr>
              <p:cNvPicPr/>
              <p:nvPr/>
            </p:nvPicPr>
            <p:blipFill>
              <a:blip r:embed="rId21"/>
              <a:stretch>
                <a:fillRect/>
              </a:stretch>
            </p:blipFill>
            <p:spPr>
              <a:xfrm>
                <a:off x="5149410" y="4812610"/>
                <a:ext cx="10317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Mürekkep 12">
                <a:extLst>
                  <a:ext uri="{FF2B5EF4-FFF2-40B4-BE49-F238E27FC236}">
                    <a16:creationId xmlns:a16="http://schemas.microsoft.com/office/drawing/2014/main" id="{49723292-CCF4-1BAD-5F30-6C565A249106}"/>
                  </a:ext>
                </a:extLst>
              </p14:cNvPr>
              <p14:cNvContentPartPr/>
              <p14:nvPr/>
            </p14:nvContentPartPr>
            <p14:xfrm>
              <a:off x="6183690" y="4901170"/>
              <a:ext cx="2516760" cy="29520"/>
            </p14:xfrm>
          </p:contentPart>
        </mc:Choice>
        <mc:Fallback xmlns="">
          <p:pic>
            <p:nvPicPr>
              <p:cNvPr id="13" name="Mürekkep 12">
                <a:extLst>
                  <a:ext uri="{FF2B5EF4-FFF2-40B4-BE49-F238E27FC236}">
                    <a16:creationId xmlns:a16="http://schemas.microsoft.com/office/drawing/2014/main" id="{49723292-CCF4-1BAD-5F30-6C565A249106}"/>
                  </a:ext>
                </a:extLst>
              </p:cNvPr>
              <p:cNvPicPr/>
              <p:nvPr/>
            </p:nvPicPr>
            <p:blipFill>
              <a:blip r:embed="rId23"/>
              <a:stretch>
                <a:fillRect/>
              </a:stretch>
            </p:blipFill>
            <p:spPr>
              <a:xfrm>
                <a:off x="6130050" y="4793170"/>
                <a:ext cx="262440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Mürekkep 13">
                <a:extLst>
                  <a:ext uri="{FF2B5EF4-FFF2-40B4-BE49-F238E27FC236}">
                    <a16:creationId xmlns:a16="http://schemas.microsoft.com/office/drawing/2014/main" id="{E43B9A95-9775-E968-484F-47C82CB4E23E}"/>
                  </a:ext>
                </a:extLst>
              </p14:cNvPr>
              <p14:cNvContentPartPr/>
              <p14:nvPr/>
            </p14:nvContentPartPr>
            <p14:xfrm>
              <a:off x="5259930" y="5108530"/>
              <a:ext cx="3193920" cy="66600"/>
            </p14:xfrm>
          </p:contentPart>
        </mc:Choice>
        <mc:Fallback xmlns="">
          <p:pic>
            <p:nvPicPr>
              <p:cNvPr id="14" name="Mürekkep 13">
                <a:extLst>
                  <a:ext uri="{FF2B5EF4-FFF2-40B4-BE49-F238E27FC236}">
                    <a16:creationId xmlns:a16="http://schemas.microsoft.com/office/drawing/2014/main" id="{E43B9A95-9775-E968-484F-47C82CB4E23E}"/>
                  </a:ext>
                </a:extLst>
              </p:cNvPr>
              <p:cNvPicPr/>
              <p:nvPr/>
            </p:nvPicPr>
            <p:blipFill>
              <a:blip r:embed="rId25"/>
              <a:stretch>
                <a:fillRect/>
              </a:stretch>
            </p:blipFill>
            <p:spPr>
              <a:xfrm>
                <a:off x="5206290" y="5000890"/>
                <a:ext cx="33015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Mürekkep 14">
                <a:extLst>
                  <a:ext uri="{FF2B5EF4-FFF2-40B4-BE49-F238E27FC236}">
                    <a16:creationId xmlns:a16="http://schemas.microsoft.com/office/drawing/2014/main" id="{8E12B630-3729-EE68-42D5-D20D88C20B61}"/>
                  </a:ext>
                </a:extLst>
              </p14:cNvPr>
              <p14:cNvContentPartPr/>
              <p14:nvPr/>
            </p14:nvContentPartPr>
            <p14:xfrm>
              <a:off x="5241210" y="5284930"/>
              <a:ext cx="1429560" cy="107280"/>
            </p14:xfrm>
          </p:contentPart>
        </mc:Choice>
        <mc:Fallback xmlns="">
          <p:pic>
            <p:nvPicPr>
              <p:cNvPr id="15" name="Mürekkep 14">
                <a:extLst>
                  <a:ext uri="{FF2B5EF4-FFF2-40B4-BE49-F238E27FC236}">
                    <a16:creationId xmlns:a16="http://schemas.microsoft.com/office/drawing/2014/main" id="{8E12B630-3729-EE68-42D5-D20D88C20B61}"/>
                  </a:ext>
                </a:extLst>
              </p:cNvPr>
              <p:cNvPicPr/>
              <p:nvPr/>
            </p:nvPicPr>
            <p:blipFill>
              <a:blip r:embed="rId27"/>
              <a:stretch>
                <a:fillRect/>
              </a:stretch>
            </p:blipFill>
            <p:spPr>
              <a:xfrm>
                <a:off x="5187570" y="5177290"/>
                <a:ext cx="1537200" cy="32292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heckerboard(across)">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5"/>
                                        </p:tgtEl>
                                        <p:attrNameLst>
                                          <p:attrName>style.visibility</p:attrName>
                                        </p:attrNameLst>
                                      </p:cBhvr>
                                      <p:to>
                                        <p:strVal val="visible"/>
                                      </p:to>
                                    </p:set>
                                    <p:animEffect transition="in" filter="checkerboard(across)">
                                      <p:cBhvr>
                                        <p:cTn id="1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5</a:t>
            </a:fld>
            <a:endParaRPr lang="en-US"/>
          </a:p>
        </p:txBody>
      </p:sp>
      <p:sp>
        <p:nvSpPr>
          <p:cNvPr id="6" name="Unvan 1"/>
          <p:cNvSpPr>
            <a:spLocks noGrp="1"/>
          </p:cNvSpPr>
          <p:nvPr>
            <p:ph type="title"/>
          </p:nvPr>
        </p:nvSpPr>
        <p:spPr/>
        <p:txBody>
          <a:bodyPr/>
          <a:lstStyle/>
          <a:p>
            <a:r>
              <a:rPr lang="tr-TR" altLang="tr-TR" dirty="0"/>
              <a:t>Proje Kaynakları</a:t>
            </a:r>
            <a:endParaRPr lang="tr-TR" dirty="0"/>
          </a:p>
        </p:txBody>
      </p:sp>
      <p:sp>
        <p:nvSpPr>
          <p:cNvPr id="7" name="İçerik Yer Tutucusu 2"/>
          <p:cNvSpPr>
            <a:spLocks noGrp="1"/>
          </p:cNvSpPr>
          <p:nvPr>
            <p:ph idx="1"/>
          </p:nvPr>
        </p:nvSpPr>
        <p:spPr/>
        <p:txBody>
          <a:bodyPr>
            <a:normAutofit/>
          </a:bodyPr>
          <a:lstStyle/>
          <a:p>
            <a:r>
              <a:rPr lang="tr-TR" altLang="tr-TR" dirty="0"/>
              <a:t>İnsan Kaynakları</a:t>
            </a:r>
          </a:p>
          <a:p>
            <a:endParaRPr lang="tr-TR" altLang="tr-TR" sz="1400" dirty="0"/>
          </a:p>
          <a:p>
            <a:r>
              <a:rPr lang="tr-TR" altLang="tr-TR" dirty="0"/>
              <a:t>Donanım Kaynakları </a:t>
            </a:r>
          </a:p>
          <a:p>
            <a:endParaRPr lang="tr-TR" altLang="tr-TR" sz="1400" dirty="0"/>
          </a:p>
          <a:p>
            <a:r>
              <a:rPr lang="tr-TR" altLang="tr-TR" dirty="0"/>
              <a:t>Yazılım Kaynakları</a:t>
            </a:r>
          </a:p>
          <a:p>
            <a:endParaRPr lang="tr-TR" altLang="tr-TR" sz="1400" dirty="0"/>
          </a:p>
          <a:p>
            <a:pPr>
              <a:buNone/>
            </a:pPr>
            <a:r>
              <a:rPr lang="tr-TR" altLang="tr-TR" dirty="0"/>
              <a:t>	</a:t>
            </a:r>
            <a:r>
              <a:rPr lang="tr-TR" altLang="tr-TR" dirty="0">
                <a:solidFill>
                  <a:schemeClr val="accent2"/>
                </a:solidFill>
              </a:rPr>
              <a:t>Planlama</a:t>
            </a:r>
            <a:r>
              <a:rPr lang="tr-TR" altLang="tr-TR" dirty="0"/>
              <a:t>; bu kaynakların tanımını yapar ve  </a:t>
            </a:r>
            <a:r>
              <a:rPr lang="tr-TR" altLang="tr-TR" dirty="0">
                <a:solidFill>
                  <a:srgbClr val="373187"/>
                </a:solidFill>
              </a:rPr>
              <a:t>zaman kullanımı, </a:t>
            </a:r>
            <a:r>
              <a:rPr lang="tr-TR" altLang="tr-TR" dirty="0">
                <a:solidFill>
                  <a:srgbClr val="009900"/>
                </a:solidFill>
              </a:rPr>
              <a:t>görev süreleri,  </a:t>
            </a:r>
            <a:r>
              <a:rPr lang="tr-TR" altLang="tr-TR" dirty="0">
                <a:solidFill>
                  <a:schemeClr val="hlink"/>
                </a:solidFill>
              </a:rPr>
              <a:t>edinilme zamanlarını </a:t>
            </a:r>
            <a:r>
              <a:rPr lang="tr-TR" altLang="tr-TR" dirty="0"/>
              <a:t>planlar</a:t>
            </a:r>
          </a:p>
          <a:p>
            <a:endParaRPr lang="tr-TR" dirty="0"/>
          </a:p>
        </p:txBody>
      </p:sp>
      <mc:AlternateContent xmlns:mc="http://schemas.openxmlformats.org/markup-compatibility/2006" xmlns:p14="http://schemas.microsoft.com/office/powerpoint/2010/main">
        <mc:Choice Requires="p14">
          <p:contentPart p14:bwMode="auto" r:id="rId3">
            <p14:nvContentPartPr>
              <p14:cNvPr id="2" name="Mürekkep 1">
                <a:extLst>
                  <a:ext uri="{FF2B5EF4-FFF2-40B4-BE49-F238E27FC236}">
                    <a16:creationId xmlns:a16="http://schemas.microsoft.com/office/drawing/2014/main" id="{1E7AB09E-9F25-29F4-5C87-62BBF2BE92CC}"/>
                  </a:ext>
                </a:extLst>
              </p14:cNvPr>
              <p14:cNvContentPartPr/>
              <p14:nvPr/>
            </p14:nvContentPartPr>
            <p14:xfrm>
              <a:off x="1923090" y="1979358"/>
              <a:ext cx="945720" cy="360"/>
            </p14:xfrm>
          </p:contentPart>
        </mc:Choice>
        <mc:Fallback xmlns="">
          <p:pic>
            <p:nvPicPr>
              <p:cNvPr id="2" name="Mürekkep 1">
                <a:extLst>
                  <a:ext uri="{FF2B5EF4-FFF2-40B4-BE49-F238E27FC236}">
                    <a16:creationId xmlns:a16="http://schemas.microsoft.com/office/drawing/2014/main" id="{1E7AB09E-9F25-29F4-5C87-62BBF2BE92CC}"/>
                  </a:ext>
                </a:extLst>
              </p:cNvPr>
              <p:cNvPicPr/>
              <p:nvPr/>
            </p:nvPicPr>
            <p:blipFill>
              <a:blip r:embed="rId4"/>
              <a:stretch>
                <a:fillRect/>
              </a:stretch>
            </p:blipFill>
            <p:spPr>
              <a:xfrm>
                <a:off x="1914090" y="1970718"/>
                <a:ext cx="963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Mürekkep 2">
                <a:extLst>
                  <a:ext uri="{FF2B5EF4-FFF2-40B4-BE49-F238E27FC236}">
                    <a16:creationId xmlns:a16="http://schemas.microsoft.com/office/drawing/2014/main" id="{66A9510A-2BDA-26B7-01A8-271FBBB0CE25}"/>
                  </a:ext>
                </a:extLst>
              </p14:cNvPr>
              <p14:cNvContentPartPr/>
              <p14:nvPr/>
            </p14:nvContentPartPr>
            <p14:xfrm>
              <a:off x="2092650" y="2817438"/>
              <a:ext cx="1681560" cy="14400"/>
            </p14:xfrm>
          </p:contentPart>
        </mc:Choice>
        <mc:Fallback xmlns="">
          <p:pic>
            <p:nvPicPr>
              <p:cNvPr id="3" name="Mürekkep 2">
                <a:extLst>
                  <a:ext uri="{FF2B5EF4-FFF2-40B4-BE49-F238E27FC236}">
                    <a16:creationId xmlns:a16="http://schemas.microsoft.com/office/drawing/2014/main" id="{66A9510A-2BDA-26B7-01A8-271FBBB0CE25}"/>
                  </a:ext>
                </a:extLst>
              </p:cNvPr>
              <p:cNvPicPr/>
              <p:nvPr/>
            </p:nvPicPr>
            <p:blipFill>
              <a:blip r:embed="rId6"/>
              <a:stretch>
                <a:fillRect/>
              </a:stretch>
            </p:blipFill>
            <p:spPr>
              <a:xfrm>
                <a:off x="2083650" y="2808798"/>
                <a:ext cx="16992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Mürekkep 7">
                <a:extLst>
                  <a:ext uri="{FF2B5EF4-FFF2-40B4-BE49-F238E27FC236}">
                    <a16:creationId xmlns:a16="http://schemas.microsoft.com/office/drawing/2014/main" id="{CD361625-9B56-AC36-ED1C-8464E1E9B5E8}"/>
                  </a:ext>
                </a:extLst>
              </p14:cNvPr>
              <p14:cNvContentPartPr/>
              <p14:nvPr/>
            </p14:nvContentPartPr>
            <p14:xfrm>
              <a:off x="1875930" y="3704838"/>
              <a:ext cx="1520640" cy="360"/>
            </p14:xfrm>
          </p:contentPart>
        </mc:Choice>
        <mc:Fallback xmlns="">
          <p:pic>
            <p:nvPicPr>
              <p:cNvPr id="8" name="Mürekkep 7">
                <a:extLst>
                  <a:ext uri="{FF2B5EF4-FFF2-40B4-BE49-F238E27FC236}">
                    <a16:creationId xmlns:a16="http://schemas.microsoft.com/office/drawing/2014/main" id="{CD361625-9B56-AC36-ED1C-8464E1E9B5E8}"/>
                  </a:ext>
                </a:extLst>
              </p:cNvPr>
              <p:cNvPicPr/>
              <p:nvPr/>
            </p:nvPicPr>
            <p:blipFill>
              <a:blip r:embed="rId8"/>
              <a:stretch>
                <a:fillRect/>
              </a:stretch>
            </p:blipFill>
            <p:spPr>
              <a:xfrm>
                <a:off x="1866930" y="3695838"/>
                <a:ext cx="1538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Mürekkep 8">
                <a:extLst>
                  <a:ext uri="{FF2B5EF4-FFF2-40B4-BE49-F238E27FC236}">
                    <a16:creationId xmlns:a16="http://schemas.microsoft.com/office/drawing/2014/main" id="{AB5DF45D-2227-9AF1-BB60-B01F7F2C5C90}"/>
                  </a:ext>
                </a:extLst>
              </p14:cNvPr>
              <p14:cNvContentPartPr/>
              <p14:nvPr/>
            </p14:nvContentPartPr>
            <p14:xfrm>
              <a:off x="1894290" y="1725172"/>
              <a:ext cx="800280" cy="47880"/>
            </p14:xfrm>
          </p:contentPart>
        </mc:Choice>
        <mc:Fallback>
          <p:pic>
            <p:nvPicPr>
              <p:cNvPr id="9" name="Mürekkep 8">
                <a:extLst>
                  <a:ext uri="{FF2B5EF4-FFF2-40B4-BE49-F238E27FC236}">
                    <a16:creationId xmlns:a16="http://schemas.microsoft.com/office/drawing/2014/main" id="{AB5DF45D-2227-9AF1-BB60-B01F7F2C5C90}"/>
                  </a:ext>
                </a:extLst>
              </p:cNvPr>
              <p:cNvPicPr/>
              <p:nvPr/>
            </p:nvPicPr>
            <p:blipFill>
              <a:blip r:embed="rId10"/>
              <a:stretch>
                <a:fillRect/>
              </a:stretch>
            </p:blipFill>
            <p:spPr>
              <a:xfrm>
                <a:off x="1840650" y="1617172"/>
                <a:ext cx="9079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Mürekkep 9">
                <a:extLst>
                  <a:ext uri="{FF2B5EF4-FFF2-40B4-BE49-F238E27FC236}">
                    <a16:creationId xmlns:a16="http://schemas.microsoft.com/office/drawing/2014/main" id="{0DFB247D-E66C-CCCC-7F8C-14B6627F7F7B}"/>
                  </a:ext>
                </a:extLst>
              </p14:cNvPr>
              <p14:cNvContentPartPr/>
              <p14:nvPr/>
            </p14:nvContentPartPr>
            <p14:xfrm>
              <a:off x="2073930" y="2601052"/>
              <a:ext cx="1424520" cy="30240"/>
            </p14:xfrm>
          </p:contentPart>
        </mc:Choice>
        <mc:Fallback>
          <p:pic>
            <p:nvPicPr>
              <p:cNvPr id="10" name="Mürekkep 9">
                <a:extLst>
                  <a:ext uri="{FF2B5EF4-FFF2-40B4-BE49-F238E27FC236}">
                    <a16:creationId xmlns:a16="http://schemas.microsoft.com/office/drawing/2014/main" id="{0DFB247D-E66C-CCCC-7F8C-14B6627F7F7B}"/>
                  </a:ext>
                </a:extLst>
              </p:cNvPr>
              <p:cNvPicPr/>
              <p:nvPr/>
            </p:nvPicPr>
            <p:blipFill>
              <a:blip r:embed="rId12"/>
              <a:stretch>
                <a:fillRect/>
              </a:stretch>
            </p:blipFill>
            <p:spPr>
              <a:xfrm>
                <a:off x="2020290" y="2493412"/>
                <a:ext cx="15321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Mürekkep 10">
                <a:extLst>
                  <a:ext uri="{FF2B5EF4-FFF2-40B4-BE49-F238E27FC236}">
                    <a16:creationId xmlns:a16="http://schemas.microsoft.com/office/drawing/2014/main" id="{F493AD7B-CFA6-EC86-E442-832CFFCAC215}"/>
                  </a:ext>
                </a:extLst>
              </p14:cNvPr>
              <p14:cNvContentPartPr/>
              <p14:nvPr/>
            </p14:nvContentPartPr>
            <p14:xfrm>
              <a:off x="1904370" y="3459292"/>
              <a:ext cx="1243440" cy="29880"/>
            </p14:xfrm>
          </p:contentPart>
        </mc:Choice>
        <mc:Fallback>
          <p:pic>
            <p:nvPicPr>
              <p:cNvPr id="11" name="Mürekkep 10">
                <a:extLst>
                  <a:ext uri="{FF2B5EF4-FFF2-40B4-BE49-F238E27FC236}">
                    <a16:creationId xmlns:a16="http://schemas.microsoft.com/office/drawing/2014/main" id="{F493AD7B-CFA6-EC86-E442-832CFFCAC215}"/>
                  </a:ext>
                </a:extLst>
              </p:cNvPr>
              <p:cNvPicPr/>
              <p:nvPr/>
            </p:nvPicPr>
            <p:blipFill>
              <a:blip r:embed="rId14"/>
              <a:stretch>
                <a:fillRect/>
              </a:stretch>
            </p:blipFill>
            <p:spPr>
              <a:xfrm>
                <a:off x="1850370" y="3351652"/>
                <a:ext cx="1351080" cy="245520"/>
              </a:xfrm>
              <a:prstGeom prst="rect">
                <a:avLst/>
              </a:prstGeom>
            </p:spPr>
          </p:pic>
        </mc:Fallback>
      </mc:AlternateContent>
    </p:spTree>
  </p:cSld>
  <p:clrMapOvr>
    <a:masterClrMapping/>
  </p:clrMapOvr>
  <p:transition spd="slow">
    <p:pull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50</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2" name="Picture 2"/>
          <p:cNvPicPr>
            <a:picLocks noChangeAspect="1" noChangeArrowheads="1"/>
          </p:cNvPicPr>
          <p:nvPr/>
        </p:nvPicPr>
        <p:blipFill>
          <a:blip r:embed="rId4" cstate="print"/>
          <a:srcRect/>
          <a:stretch>
            <a:fillRect/>
          </a:stretch>
        </p:blipFill>
        <p:spPr bwMode="auto">
          <a:xfrm>
            <a:off x="5029200" y="1219200"/>
            <a:ext cx="3657600" cy="2109746"/>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5029200" y="3505200"/>
            <a:ext cx="3817938" cy="176212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3" name="Mürekkep 2">
                <a:extLst>
                  <a:ext uri="{FF2B5EF4-FFF2-40B4-BE49-F238E27FC236}">
                    <a16:creationId xmlns:a16="http://schemas.microsoft.com/office/drawing/2014/main" id="{5D3AC067-0183-F1CB-6E1D-49B532A55775}"/>
                  </a:ext>
                </a:extLst>
              </p14:cNvPr>
              <p14:cNvContentPartPr/>
              <p14:nvPr/>
            </p14:nvContentPartPr>
            <p14:xfrm>
              <a:off x="6334530" y="1582612"/>
              <a:ext cx="1386720" cy="48240"/>
            </p14:xfrm>
          </p:contentPart>
        </mc:Choice>
        <mc:Fallback xmlns="">
          <p:pic>
            <p:nvPicPr>
              <p:cNvPr id="3" name="Mürekkep 2">
                <a:extLst>
                  <a:ext uri="{FF2B5EF4-FFF2-40B4-BE49-F238E27FC236}">
                    <a16:creationId xmlns:a16="http://schemas.microsoft.com/office/drawing/2014/main" id="{5D3AC067-0183-F1CB-6E1D-49B532A55775}"/>
                  </a:ext>
                </a:extLst>
              </p:cNvPr>
              <p:cNvPicPr/>
              <p:nvPr/>
            </p:nvPicPr>
            <p:blipFill>
              <a:blip r:embed="rId7"/>
              <a:stretch>
                <a:fillRect/>
              </a:stretch>
            </p:blipFill>
            <p:spPr>
              <a:xfrm>
                <a:off x="6280890" y="1474612"/>
                <a:ext cx="14943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Mürekkep 3">
                <a:extLst>
                  <a:ext uri="{FF2B5EF4-FFF2-40B4-BE49-F238E27FC236}">
                    <a16:creationId xmlns:a16="http://schemas.microsoft.com/office/drawing/2014/main" id="{4B53D085-613A-A3F3-4635-BF3B8F0DF960}"/>
                  </a:ext>
                </a:extLst>
              </p14:cNvPr>
              <p14:cNvContentPartPr/>
              <p14:nvPr/>
            </p14:nvContentPartPr>
            <p14:xfrm>
              <a:off x="6136530" y="1789972"/>
              <a:ext cx="1908000" cy="95400"/>
            </p14:xfrm>
          </p:contentPart>
        </mc:Choice>
        <mc:Fallback xmlns="">
          <p:pic>
            <p:nvPicPr>
              <p:cNvPr id="4" name="Mürekkep 3">
                <a:extLst>
                  <a:ext uri="{FF2B5EF4-FFF2-40B4-BE49-F238E27FC236}">
                    <a16:creationId xmlns:a16="http://schemas.microsoft.com/office/drawing/2014/main" id="{4B53D085-613A-A3F3-4635-BF3B8F0DF960}"/>
                  </a:ext>
                </a:extLst>
              </p:cNvPr>
              <p:cNvPicPr/>
              <p:nvPr/>
            </p:nvPicPr>
            <p:blipFill>
              <a:blip r:embed="rId9"/>
              <a:stretch>
                <a:fillRect/>
              </a:stretch>
            </p:blipFill>
            <p:spPr>
              <a:xfrm>
                <a:off x="6082530" y="1682332"/>
                <a:ext cx="201564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Mürekkep 4">
                <a:extLst>
                  <a:ext uri="{FF2B5EF4-FFF2-40B4-BE49-F238E27FC236}">
                    <a16:creationId xmlns:a16="http://schemas.microsoft.com/office/drawing/2014/main" id="{9B34064E-C2D4-D89B-4C46-8C986A9B5ECD}"/>
                  </a:ext>
                </a:extLst>
              </p14:cNvPr>
              <p14:cNvContentPartPr/>
              <p14:nvPr/>
            </p14:nvContentPartPr>
            <p14:xfrm>
              <a:off x="5061930" y="1988332"/>
              <a:ext cx="3291120" cy="47880"/>
            </p14:xfrm>
          </p:contentPart>
        </mc:Choice>
        <mc:Fallback xmlns="">
          <p:pic>
            <p:nvPicPr>
              <p:cNvPr id="5" name="Mürekkep 4">
                <a:extLst>
                  <a:ext uri="{FF2B5EF4-FFF2-40B4-BE49-F238E27FC236}">
                    <a16:creationId xmlns:a16="http://schemas.microsoft.com/office/drawing/2014/main" id="{9B34064E-C2D4-D89B-4C46-8C986A9B5ECD}"/>
                  </a:ext>
                </a:extLst>
              </p:cNvPr>
              <p:cNvPicPr/>
              <p:nvPr/>
            </p:nvPicPr>
            <p:blipFill>
              <a:blip r:embed="rId11"/>
              <a:stretch>
                <a:fillRect/>
              </a:stretch>
            </p:blipFill>
            <p:spPr>
              <a:xfrm>
                <a:off x="5007930" y="1880692"/>
                <a:ext cx="339876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Mürekkep 8">
                <a:extLst>
                  <a:ext uri="{FF2B5EF4-FFF2-40B4-BE49-F238E27FC236}">
                    <a16:creationId xmlns:a16="http://schemas.microsoft.com/office/drawing/2014/main" id="{D055A133-A683-BA05-9B94-7811837D2A5F}"/>
                  </a:ext>
                </a:extLst>
              </p14:cNvPr>
              <p14:cNvContentPartPr/>
              <p14:nvPr/>
            </p14:nvContentPartPr>
            <p14:xfrm>
              <a:off x="4995690" y="2167972"/>
              <a:ext cx="914760" cy="9720"/>
            </p14:xfrm>
          </p:contentPart>
        </mc:Choice>
        <mc:Fallback xmlns="">
          <p:pic>
            <p:nvPicPr>
              <p:cNvPr id="9" name="Mürekkep 8">
                <a:extLst>
                  <a:ext uri="{FF2B5EF4-FFF2-40B4-BE49-F238E27FC236}">
                    <a16:creationId xmlns:a16="http://schemas.microsoft.com/office/drawing/2014/main" id="{D055A133-A683-BA05-9B94-7811837D2A5F}"/>
                  </a:ext>
                </a:extLst>
              </p:cNvPr>
              <p:cNvPicPr/>
              <p:nvPr/>
            </p:nvPicPr>
            <p:blipFill>
              <a:blip r:embed="rId13"/>
              <a:stretch>
                <a:fillRect/>
              </a:stretch>
            </p:blipFill>
            <p:spPr>
              <a:xfrm>
                <a:off x="4942050" y="2060332"/>
                <a:ext cx="10224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Mürekkep 9">
                <a:extLst>
                  <a:ext uri="{FF2B5EF4-FFF2-40B4-BE49-F238E27FC236}">
                    <a16:creationId xmlns:a16="http://schemas.microsoft.com/office/drawing/2014/main" id="{9D692AA9-0A5B-A4F3-E811-DB45B05A4C38}"/>
                  </a:ext>
                </a:extLst>
              </p14:cNvPr>
              <p14:cNvContentPartPr/>
              <p14:nvPr/>
            </p14:nvContentPartPr>
            <p14:xfrm>
              <a:off x="6843930" y="4147690"/>
              <a:ext cx="1067760" cy="360"/>
            </p14:xfrm>
          </p:contentPart>
        </mc:Choice>
        <mc:Fallback xmlns="">
          <p:pic>
            <p:nvPicPr>
              <p:cNvPr id="10" name="Mürekkep 9">
                <a:extLst>
                  <a:ext uri="{FF2B5EF4-FFF2-40B4-BE49-F238E27FC236}">
                    <a16:creationId xmlns:a16="http://schemas.microsoft.com/office/drawing/2014/main" id="{9D692AA9-0A5B-A4F3-E811-DB45B05A4C38}"/>
                  </a:ext>
                </a:extLst>
              </p:cNvPr>
              <p:cNvPicPr/>
              <p:nvPr/>
            </p:nvPicPr>
            <p:blipFill>
              <a:blip r:embed="rId15"/>
              <a:stretch>
                <a:fillRect/>
              </a:stretch>
            </p:blipFill>
            <p:spPr>
              <a:xfrm>
                <a:off x="6789930" y="4039690"/>
                <a:ext cx="1175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Mürekkep 10">
                <a:extLst>
                  <a:ext uri="{FF2B5EF4-FFF2-40B4-BE49-F238E27FC236}">
                    <a16:creationId xmlns:a16="http://schemas.microsoft.com/office/drawing/2014/main" id="{968CD84A-917F-B728-C35C-8B346E69C932}"/>
                  </a:ext>
                </a:extLst>
              </p14:cNvPr>
              <p14:cNvContentPartPr/>
              <p14:nvPr/>
            </p14:nvContentPartPr>
            <p14:xfrm>
              <a:off x="5109090" y="4316170"/>
              <a:ext cx="3637080" cy="39600"/>
            </p14:xfrm>
          </p:contentPart>
        </mc:Choice>
        <mc:Fallback xmlns="">
          <p:pic>
            <p:nvPicPr>
              <p:cNvPr id="11" name="Mürekkep 10">
                <a:extLst>
                  <a:ext uri="{FF2B5EF4-FFF2-40B4-BE49-F238E27FC236}">
                    <a16:creationId xmlns:a16="http://schemas.microsoft.com/office/drawing/2014/main" id="{968CD84A-917F-B728-C35C-8B346E69C932}"/>
                  </a:ext>
                </a:extLst>
              </p:cNvPr>
              <p:cNvPicPr/>
              <p:nvPr/>
            </p:nvPicPr>
            <p:blipFill>
              <a:blip r:embed="rId17"/>
              <a:stretch>
                <a:fillRect/>
              </a:stretch>
            </p:blipFill>
            <p:spPr>
              <a:xfrm>
                <a:off x="5055090" y="4208530"/>
                <a:ext cx="37447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Mürekkep 11">
                <a:extLst>
                  <a:ext uri="{FF2B5EF4-FFF2-40B4-BE49-F238E27FC236}">
                    <a16:creationId xmlns:a16="http://schemas.microsoft.com/office/drawing/2014/main" id="{13C891EE-6F74-F3C6-C895-7C72608CD587}"/>
                  </a:ext>
                </a:extLst>
              </p14:cNvPr>
              <p14:cNvContentPartPr/>
              <p14:nvPr/>
            </p14:nvContentPartPr>
            <p14:xfrm>
              <a:off x="6664650" y="4788850"/>
              <a:ext cx="1938600" cy="10080"/>
            </p14:xfrm>
          </p:contentPart>
        </mc:Choice>
        <mc:Fallback xmlns="">
          <p:pic>
            <p:nvPicPr>
              <p:cNvPr id="12" name="Mürekkep 11">
                <a:extLst>
                  <a:ext uri="{FF2B5EF4-FFF2-40B4-BE49-F238E27FC236}">
                    <a16:creationId xmlns:a16="http://schemas.microsoft.com/office/drawing/2014/main" id="{13C891EE-6F74-F3C6-C895-7C72608CD587}"/>
                  </a:ext>
                </a:extLst>
              </p:cNvPr>
              <p:cNvPicPr/>
              <p:nvPr/>
            </p:nvPicPr>
            <p:blipFill>
              <a:blip r:embed="rId19"/>
              <a:stretch>
                <a:fillRect/>
              </a:stretch>
            </p:blipFill>
            <p:spPr>
              <a:xfrm>
                <a:off x="6611010" y="4680850"/>
                <a:ext cx="2046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Mürekkep 12">
                <a:extLst>
                  <a:ext uri="{FF2B5EF4-FFF2-40B4-BE49-F238E27FC236}">
                    <a16:creationId xmlns:a16="http://schemas.microsoft.com/office/drawing/2014/main" id="{00B395D4-5E5A-703D-9232-263F7311E544}"/>
                  </a:ext>
                </a:extLst>
              </p14:cNvPr>
              <p14:cNvContentPartPr/>
              <p14:nvPr/>
            </p14:nvContentPartPr>
            <p14:xfrm>
              <a:off x="5118450" y="4929970"/>
              <a:ext cx="3318480" cy="113760"/>
            </p14:xfrm>
          </p:contentPart>
        </mc:Choice>
        <mc:Fallback xmlns="">
          <p:pic>
            <p:nvPicPr>
              <p:cNvPr id="13" name="Mürekkep 12">
                <a:extLst>
                  <a:ext uri="{FF2B5EF4-FFF2-40B4-BE49-F238E27FC236}">
                    <a16:creationId xmlns:a16="http://schemas.microsoft.com/office/drawing/2014/main" id="{00B395D4-5E5A-703D-9232-263F7311E544}"/>
                  </a:ext>
                </a:extLst>
              </p:cNvPr>
              <p:cNvPicPr/>
              <p:nvPr/>
            </p:nvPicPr>
            <p:blipFill>
              <a:blip r:embed="rId21"/>
              <a:stretch>
                <a:fillRect/>
              </a:stretch>
            </p:blipFill>
            <p:spPr>
              <a:xfrm>
                <a:off x="5064450" y="4822330"/>
                <a:ext cx="3426120" cy="32940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checkerboard(across)">
                                      <p:cBhvr>
                                        <p:cTn id="1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51</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cstate="print"/>
          <a:srcRect/>
          <a:stretch>
            <a:fillRect/>
          </a:stretch>
        </p:blipFill>
        <p:spPr bwMode="auto">
          <a:xfrm>
            <a:off x="5029200" y="1295400"/>
            <a:ext cx="3793314" cy="1524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cstate="print"/>
          <a:srcRect/>
          <a:stretch>
            <a:fillRect/>
          </a:stretch>
        </p:blipFill>
        <p:spPr bwMode="auto">
          <a:xfrm>
            <a:off x="5029200" y="2819400"/>
            <a:ext cx="3815482" cy="304800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2" name="Mürekkep 1">
                <a:extLst>
                  <a:ext uri="{FF2B5EF4-FFF2-40B4-BE49-F238E27FC236}">
                    <a16:creationId xmlns:a16="http://schemas.microsoft.com/office/drawing/2014/main" id="{F7BA81B9-2B3F-EDC9-7FE9-F5B7CD980B45}"/>
                  </a:ext>
                </a:extLst>
              </p14:cNvPr>
              <p14:cNvContentPartPr/>
              <p14:nvPr/>
            </p14:nvContentPartPr>
            <p14:xfrm>
              <a:off x="5863650" y="1605010"/>
              <a:ext cx="2552040" cy="56160"/>
            </p14:xfrm>
          </p:contentPart>
        </mc:Choice>
        <mc:Fallback xmlns="">
          <p:pic>
            <p:nvPicPr>
              <p:cNvPr id="2" name="Mürekkep 1">
                <a:extLst>
                  <a:ext uri="{FF2B5EF4-FFF2-40B4-BE49-F238E27FC236}">
                    <a16:creationId xmlns:a16="http://schemas.microsoft.com/office/drawing/2014/main" id="{F7BA81B9-2B3F-EDC9-7FE9-F5B7CD980B45}"/>
                  </a:ext>
                </a:extLst>
              </p:cNvPr>
              <p:cNvPicPr/>
              <p:nvPr/>
            </p:nvPicPr>
            <p:blipFill>
              <a:blip r:embed="rId7"/>
              <a:stretch>
                <a:fillRect/>
              </a:stretch>
            </p:blipFill>
            <p:spPr>
              <a:xfrm>
                <a:off x="5809650" y="1497370"/>
                <a:ext cx="265968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Mürekkep 2">
                <a:extLst>
                  <a:ext uri="{FF2B5EF4-FFF2-40B4-BE49-F238E27FC236}">
                    <a16:creationId xmlns:a16="http://schemas.microsoft.com/office/drawing/2014/main" id="{47E1DD9B-50E9-4E90-03CF-24DDC27B68DF}"/>
                  </a:ext>
                </a:extLst>
              </p14:cNvPr>
              <p14:cNvContentPartPr/>
              <p14:nvPr/>
            </p14:nvContentPartPr>
            <p14:xfrm>
              <a:off x="5109090" y="1847650"/>
              <a:ext cx="1051920" cy="360"/>
            </p14:xfrm>
          </p:contentPart>
        </mc:Choice>
        <mc:Fallback xmlns="">
          <p:pic>
            <p:nvPicPr>
              <p:cNvPr id="3" name="Mürekkep 2">
                <a:extLst>
                  <a:ext uri="{FF2B5EF4-FFF2-40B4-BE49-F238E27FC236}">
                    <a16:creationId xmlns:a16="http://schemas.microsoft.com/office/drawing/2014/main" id="{47E1DD9B-50E9-4E90-03CF-24DDC27B68DF}"/>
                  </a:ext>
                </a:extLst>
              </p:cNvPr>
              <p:cNvPicPr/>
              <p:nvPr/>
            </p:nvPicPr>
            <p:blipFill>
              <a:blip r:embed="rId9"/>
              <a:stretch>
                <a:fillRect/>
              </a:stretch>
            </p:blipFill>
            <p:spPr>
              <a:xfrm>
                <a:off x="5055090" y="1740010"/>
                <a:ext cx="11595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Mürekkep 3">
                <a:extLst>
                  <a:ext uri="{FF2B5EF4-FFF2-40B4-BE49-F238E27FC236}">
                    <a16:creationId xmlns:a16="http://schemas.microsoft.com/office/drawing/2014/main" id="{5E7CF4CA-0915-3B19-479E-771D3D170FA2}"/>
                  </a:ext>
                </a:extLst>
              </p14:cNvPr>
              <p14:cNvContentPartPr/>
              <p14:nvPr/>
            </p14:nvContentPartPr>
            <p14:xfrm>
              <a:off x="6080010" y="2129890"/>
              <a:ext cx="1475640" cy="10440"/>
            </p14:xfrm>
          </p:contentPart>
        </mc:Choice>
        <mc:Fallback xmlns="">
          <p:pic>
            <p:nvPicPr>
              <p:cNvPr id="4" name="Mürekkep 3">
                <a:extLst>
                  <a:ext uri="{FF2B5EF4-FFF2-40B4-BE49-F238E27FC236}">
                    <a16:creationId xmlns:a16="http://schemas.microsoft.com/office/drawing/2014/main" id="{5E7CF4CA-0915-3B19-479E-771D3D170FA2}"/>
                  </a:ext>
                </a:extLst>
              </p:cNvPr>
              <p:cNvPicPr/>
              <p:nvPr/>
            </p:nvPicPr>
            <p:blipFill>
              <a:blip r:embed="rId11"/>
              <a:stretch>
                <a:fillRect/>
              </a:stretch>
            </p:blipFill>
            <p:spPr>
              <a:xfrm>
                <a:off x="6026010" y="2021890"/>
                <a:ext cx="158328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Mürekkep 4">
                <a:extLst>
                  <a:ext uri="{FF2B5EF4-FFF2-40B4-BE49-F238E27FC236}">
                    <a16:creationId xmlns:a16="http://schemas.microsoft.com/office/drawing/2014/main" id="{4049C50A-2F00-1E74-BBE4-4DBFFB45448C}"/>
                  </a:ext>
                </a:extLst>
              </p14:cNvPr>
              <p14:cNvContentPartPr/>
              <p14:nvPr/>
            </p14:nvContentPartPr>
            <p14:xfrm>
              <a:off x="7852650" y="2054290"/>
              <a:ext cx="611280" cy="10080"/>
            </p14:xfrm>
          </p:contentPart>
        </mc:Choice>
        <mc:Fallback xmlns="">
          <p:pic>
            <p:nvPicPr>
              <p:cNvPr id="5" name="Mürekkep 4">
                <a:extLst>
                  <a:ext uri="{FF2B5EF4-FFF2-40B4-BE49-F238E27FC236}">
                    <a16:creationId xmlns:a16="http://schemas.microsoft.com/office/drawing/2014/main" id="{4049C50A-2F00-1E74-BBE4-4DBFFB45448C}"/>
                  </a:ext>
                </a:extLst>
              </p:cNvPr>
              <p:cNvPicPr/>
              <p:nvPr/>
            </p:nvPicPr>
            <p:blipFill>
              <a:blip r:embed="rId13"/>
              <a:stretch>
                <a:fillRect/>
              </a:stretch>
            </p:blipFill>
            <p:spPr>
              <a:xfrm>
                <a:off x="7798650" y="1946650"/>
                <a:ext cx="7189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Mürekkep 7">
                <a:extLst>
                  <a:ext uri="{FF2B5EF4-FFF2-40B4-BE49-F238E27FC236}">
                    <a16:creationId xmlns:a16="http://schemas.microsoft.com/office/drawing/2014/main" id="{A1E4B629-62D5-1D27-7E7E-C293FAC99264}"/>
                  </a:ext>
                </a:extLst>
              </p14:cNvPr>
              <p14:cNvContentPartPr/>
              <p14:nvPr/>
            </p14:nvContentPartPr>
            <p14:xfrm>
              <a:off x="5061930" y="2290090"/>
              <a:ext cx="1622880" cy="10440"/>
            </p14:xfrm>
          </p:contentPart>
        </mc:Choice>
        <mc:Fallback xmlns="">
          <p:pic>
            <p:nvPicPr>
              <p:cNvPr id="8" name="Mürekkep 7">
                <a:extLst>
                  <a:ext uri="{FF2B5EF4-FFF2-40B4-BE49-F238E27FC236}">
                    <a16:creationId xmlns:a16="http://schemas.microsoft.com/office/drawing/2014/main" id="{A1E4B629-62D5-1D27-7E7E-C293FAC99264}"/>
                  </a:ext>
                </a:extLst>
              </p:cNvPr>
              <p:cNvPicPr/>
              <p:nvPr/>
            </p:nvPicPr>
            <p:blipFill>
              <a:blip r:embed="rId15"/>
              <a:stretch>
                <a:fillRect/>
              </a:stretch>
            </p:blipFill>
            <p:spPr>
              <a:xfrm>
                <a:off x="5007930" y="2182090"/>
                <a:ext cx="17305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Mürekkep 8">
                <a:extLst>
                  <a:ext uri="{FF2B5EF4-FFF2-40B4-BE49-F238E27FC236}">
                    <a16:creationId xmlns:a16="http://schemas.microsoft.com/office/drawing/2014/main" id="{2BD05E3D-0E30-8D7E-7F38-C8BD9F7A4E48}"/>
                  </a:ext>
                </a:extLst>
              </p14:cNvPr>
              <p14:cNvContentPartPr/>
              <p14:nvPr/>
            </p14:nvContentPartPr>
            <p14:xfrm>
              <a:off x="7937250" y="4279810"/>
              <a:ext cx="360" cy="360"/>
            </p14:xfrm>
          </p:contentPart>
        </mc:Choice>
        <mc:Fallback xmlns="">
          <p:pic>
            <p:nvPicPr>
              <p:cNvPr id="9" name="Mürekkep 8">
                <a:extLst>
                  <a:ext uri="{FF2B5EF4-FFF2-40B4-BE49-F238E27FC236}">
                    <a16:creationId xmlns:a16="http://schemas.microsoft.com/office/drawing/2014/main" id="{2BD05E3D-0E30-8D7E-7F38-C8BD9F7A4E48}"/>
                  </a:ext>
                </a:extLst>
              </p:cNvPr>
              <p:cNvPicPr/>
              <p:nvPr/>
            </p:nvPicPr>
            <p:blipFill>
              <a:blip r:embed="rId17"/>
              <a:stretch>
                <a:fillRect/>
              </a:stretch>
            </p:blipFill>
            <p:spPr>
              <a:xfrm>
                <a:off x="7883250" y="417217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Mürekkep 9">
                <a:extLst>
                  <a:ext uri="{FF2B5EF4-FFF2-40B4-BE49-F238E27FC236}">
                    <a16:creationId xmlns:a16="http://schemas.microsoft.com/office/drawing/2014/main" id="{DFA872CE-EA43-8DDD-1927-9F4046B4E3B9}"/>
                  </a:ext>
                </a:extLst>
              </p14:cNvPr>
              <p14:cNvContentPartPr/>
              <p14:nvPr/>
            </p14:nvContentPartPr>
            <p14:xfrm>
              <a:off x="6805770" y="4176130"/>
              <a:ext cx="1980360" cy="84960"/>
            </p14:xfrm>
          </p:contentPart>
        </mc:Choice>
        <mc:Fallback xmlns="">
          <p:pic>
            <p:nvPicPr>
              <p:cNvPr id="10" name="Mürekkep 9">
                <a:extLst>
                  <a:ext uri="{FF2B5EF4-FFF2-40B4-BE49-F238E27FC236}">
                    <a16:creationId xmlns:a16="http://schemas.microsoft.com/office/drawing/2014/main" id="{DFA872CE-EA43-8DDD-1927-9F4046B4E3B9}"/>
                  </a:ext>
                </a:extLst>
              </p:cNvPr>
              <p:cNvPicPr/>
              <p:nvPr/>
            </p:nvPicPr>
            <p:blipFill>
              <a:blip r:embed="rId19"/>
              <a:stretch>
                <a:fillRect/>
              </a:stretch>
            </p:blipFill>
            <p:spPr>
              <a:xfrm>
                <a:off x="6752130" y="4068490"/>
                <a:ext cx="208800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Mürekkep 10">
                <a:extLst>
                  <a:ext uri="{FF2B5EF4-FFF2-40B4-BE49-F238E27FC236}">
                    <a16:creationId xmlns:a16="http://schemas.microsoft.com/office/drawing/2014/main" id="{E8A69866-73DC-D583-82BE-3931044BFA79}"/>
                  </a:ext>
                </a:extLst>
              </p14:cNvPr>
              <p14:cNvContentPartPr/>
              <p14:nvPr/>
            </p14:nvContentPartPr>
            <p14:xfrm>
              <a:off x="5071650" y="4439650"/>
              <a:ext cx="3444480" cy="77760"/>
            </p14:xfrm>
          </p:contentPart>
        </mc:Choice>
        <mc:Fallback xmlns="">
          <p:pic>
            <p:nvPicPr>
              <p:cNvPr id="11" name="Mürekkep 10">
                <a:extLst>
                  <a:ext uri="{FF2B5EF4-FFF2-40B4-BE49-F238E27FC236}">
                    <a16:creationId xmlns:a16="http://schemas.microsoft.com/office/drawing/2014/main" id="{E8A69866-73DC-D583-82BE-3931044BFA79}"/>
                  </a:ext>
                </a:extLst>
              </p:cNvPr>
              <p:cNvPicPr/>
              <p:nvPr/>
            </p:nvPicPr>
            <p:blipFill>
              <a:blip r:embed="rId21"/>
              <a:stretch>
                <a:fillRect/>
              </a:stretch>
            </p:blipFill>
            <p:spPr>
              <a:xfrm>
                <a:off x="5018010" y="4332010"/>
                <a:ext cx="3552120" cy="29340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checkerboard(across)">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123"/>
                                        </p:tgtEl>
                                        <p:attrNameLst>
                                          <p:attrName>style.visibility</p:attrName>
                                        </p:attrNameLst>
                                      </p:cBhvr>
                                      <p:to>
                                        <p:strVal val="visible"/>
                                      </p:to>
                                    </p:set>
                                    <p:animEffect transition="in" filter="checkerboard(across)">
                                      <p:cBhvr>
                                        <p:cTn id="1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1600" y="274638"/>
            <a:ext cx="7696200" cy="868362"/>
          </a:xfrm>
        </p:spPr>
        <p:txBody>
          <a:bodyPr>
            <a:noAutofit/>
          </a:bodyPr>
          <a:lstStyle/>
          <a:p>
            <a:pPr algn="just"/>
            <a:r>
              <a:rPr lang="tr-TR" sz="3900" dirty="0">
                <a:latin typeface="+mn-lt"/>
              </a:rPr>
              <a:t>Proje Planı</a:t>
            </a:r>
            <a:endParaRPr lang="en-US" sz="3900" dirty="0">
              <a:latin typeface="+mn-lt"/>
            </a:endParaRPr>
          </a:p>
        </p:txBody>
      </p:sp>
      <p:sp>
        <p:nvSpPr>
          <p:cNvPr id="7" name="6 Altbilgi Yer Tutucusu"/>
          <p:cNvSpPr>
            <a:spLocks noGrp="1"/>
          </p:cNvSpPr>
          <p:nvPr>
            <p:ph type="ftr" sz="quarter" idx="11"/>
          </p:nvPr>
        </p:nvSpPr>
        <p:spPr/>
        <p:txBody>
          <a:bodyPr/>
          <a:lstStyle/>
          <a:p>
            <a:pPr algn="just"/>
            <a:r>
              <a:rPr lang="tr-TR">
                <a:solidFill>
                  <a:schemeClr val="tx2"/>
                </a:solidFill>
                <a:latin typeface="+mn-lt"/>
              </a:rPr>
              <a:t>Yazılım Mühendisliği</a:t>
            </a:r>
            <a:endParaRPr lang="en-US" dirty="0">
              <a:latin typeface="+mn-lt"/>
            </a:endParaRPr>
          </a:p>
        </p:txBody>
      </p:sp>
      <p:sp>
        <p:nvSpPr>
          <p:cNvPr id="6" name="5 Slayt Numarası Yer Tutucusu"/>
          <p:cNvSpPr>
            <a:spLocks noGrp="1"/>
          </p:cNvSpPr>
          <p:nvPr>
            <p:ph type="sldNum" sz="quarter" idx="12"/>
          </p:nvPr>
        </p:nvSpPr>
        <p:spPr/>
        <p:txBody>
          <a:bodyPr/>
          <a:lstStyle/>
          <a:p>
            <a:pPr algn="just"/>
            <a:fld id="{D8154011-B7CE-4FCA-8CD3-8CAEE7C78245}" type="slidenum">
              <a:rPr lang="en-US" smtClean="0">
                <a:latin typeface="+mn-lt"/>
              </a:rPr>
              <a:pPr algn="just"/>
              <a:t>52</a:t>
            </a:fld>
            <a:endParaRPr lang="en-US" dirty="0">
              <a:latin typeface="+mn-lt"/>
            </a:endParaRPr>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just"/>
            <a:endParaRPr lang="tr-TR">
              <a:latin typeface="+mn-lt"/>
            </a:endParaRPr>
          </a:p>
        </p:txBody>
      </p:sp>
      <p:pic>
        <p:nvPicPr>
          <p:cNvPr id="1026" name="Picture 2"/>
          <p:cNvPicPr>
            <a:picLocks noChangeAspect="1" noChangeArrowheads="1"/>
          </p:cNvPicPr>
          <p:nvPr/>
        </p:nvPicPr>
        <p:blipFill>
          <a:blip r:embed="rId3" cstate="print"/>
          <a:srcRect/>
          <a:stretch>
            <a:fillRect/>
          </a:stretch>
        </p:blipFill>
        <p:spPr bwMode="auto">
          <a:xfrm>
            <a:off x="1295400" y="1295400"/>
            <a:ext cx="3571875" cy="4502363"/>
          </a:xfrm>
          <a:prstGeom prst="rect">
            <a:avLst/>
          </a:prstGeom>
          <a:noFill/>
          <a:ln w="9525">
            <a:noFill/>
            <a:miter lim="800000"/>
            <a:headEnd/>
            <a:tailEnd/>
          </a:ln>
          <a:effectLst/>
        </p:spPr>
      </p:pic>
      <p:pic>
        <p:nvPicPr>
          <p:cNvPr id="6146" name="Picture 2"/>
          <p:cNvPicPr>
            <a:picLocks noChangeAspect="1" noChangeArrowheads="1"/>
          </p:cNvPicPr>
          <p:nvPr/>
        </p:nvPicPr>
        <p:blipFill>
          <a:blip r:embed="rId4" cstate="print"/>
          <a:srcRect/>
          <a:stretch>
            <a:fillRect/>
          </a:stretch>
        </p:blipFill>
        <p:spPr bwMode="auto">
          <a:xfrm>
            <a:off x="5029200" y="1219200"/>
            <a:ext cx="3972128" cy="1600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5" cstate="print"/>
          <a:srcRect/>
          <a:stretch>
            <a:fillRect/>
          </a:stretch>
        </p:blipFill>
        <p:spPr bwMode="auto">
          <a:xfrm>
            <a:off x="5029200" y="2971800"/>
            <a:ext cx="3810000" cy="91888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6">
            <p14:nvContentPartPr>
              <p14:cNvPr id="2" name="Mürekkep 1">
                <a:extLst>
                  <a:ext uri="{FF2B5EF4-FFF2-40B4-BE49-F238E27FC236}">
                    <a16:creationId xmlns:a16="http://schemas.microsoft.com/office/drawing/2014/main" id="{D8E9B2AE-7D9E-135C-9906-8A5E43DD64ED}"/>
                  </a:ext>
                </a:extLst>
              </p14:cNvPr>
              <p14:cNvContentPartPr/>
              <p14:nvPr/>
            </p14:nvContentPartPr>
            <p14:xfrm>
              <a:off x="6174330" y="1818490"/>
              <a:ext cx="2198880" cy="29520"/>
            </p14:xfrm>
          </p:contentPart>
        </mc:Choice>
        <mc:Fallback xmlns="">
          <p:pic>
            <p:nvPicPr>
              <p:cNvPr id="2" name="Mürekkep 1">
                <a:extLst>
                  <a:ext uri="{FF2B5EF4-FFF2-40B4-BE49-F238E27FC236}">
                    <a16:creationId xmlns:a16="http://schemas.microsoft.com/office/drawing/2014/main" id="{D8E9B2AE-7D9E-135C-9906-8A5E43DD64ED}"/>
                  </a:ext>
                </a:extLst>
              </p:cNvPr>
              <p:cNvPicPr/>
              <p:nvPr/>
            </p:nvPicPr>
            <p:blipFill>
              <a:blip r:embed="rId7"/>
              <a:stretch>
                <a:fillRect/>
              </a:stretch>
            </p:blipFill>
            <p:spPr>
              <a:xfrm>
                <a:off x="6120690" y="1710850"/>
                <a:ext cx="23065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Mürekkep 2">
                <a:extLst>
                  <a:ext uri="{FF2B5EF4-FFF2-40B4-BE49-F238E27FC236}">
                    <a16:creationId xmlns:a16="http://schemas.microsoft.com/office/drawing/2014/main" id="{5B3C918E-7173-BA2F-F570-267EE18C430C}"/>
                  </a:ext>
                </a:extLst>
              </p14:cNvPr>
              <p14:cNvContentPartPr/>
              <p14:nvPr/>
            </p14:nvContentPartPr>
            <p14:xfrm>
              <a:off x="5128170" y="2035570"/>
              <a:ext cx="3135240" cy="66960"/>
            </p14:xfrm>
          </p:contentPart>
        </mc:Choice>
        <mc:Fallback xmlns="">
          <p:pic>
            <p:nvPicPr>
              <p:cNvPr id="3" name="Mürekkep 2">
                <a:extLst>
                  <a:ext uri="{FF2B5EF4-FFF2-40B4-BE49-F238E27FC236}">
                    <a16:creationId xmlns:a16="http://schemas.microsoft.com/office/drawing/2014/main" id="{5B3C918E-7173-BA2F-F570-267EE18C430C}"/>
                  </a:ext>
                </a:extLst>
              </p:cNvPr>
              <p:cNvPicPr/>
              <p:nvPr/>
            </p:nvPicPr>
            <p:blipFill>
              <a:blip r:embed="rId9"/>
              <a:stretch>
                <a:fillRect/>
              </a:stretch>
            </p:blipFill>
            <p:spPr>
              <a:xfrm>
                <a:off x="5074530" y="1927570"/>
                <a:ext cx="32428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Mürekkep 3">
                <a:extLst>
                  <a:ext uri="{FF2B5EF4-FFF2-40B4-BE49-F238E27FC236}">
                    <a16:creationId xmlns:a16="http://schemas.microsoft.com/office/drawing/2014/main" id="{D0B80531-E06E-F26D-1A30-A48AFACA5AC8}"/>
                  </a:ext>
                </a:extLst>
              </p14:cNvPr>
              <p14:cNvContentPartPr/>
              <p14:nvPr/>
            </p14:nvContentPartPr>
            <p14:xfrm>
              <a:off x="5118450" y="2242930"/>
              <a:ext cx="1573920" cy="29160"/>
            </p14:xfrm>
          </p:contentPart>
        </mc:Choice>
        <mc:Fallback xmlns="">
          <p:pic>
            <p:nvPicPr>
              <p:cNvPr id="4" name="Mürekkep 3">
                <a:extLst>
                  <a:ext uri="{FF2B5EF4-FFF2-40B4-BE49-F238E27FC236}">
                    <a16:creationId xmlns:a16="http://schemas.microsoft.com/office/drawing/2014/main" id="{D0B80531-E06E-F26D-1A30-A48AFACA5AC8}"/>
                  </a:ext>
                </a:extLst>
              </p:cNvPr>
              <p:cNvPicPr/>
              <p:nvPr/>
            </p:nvPicPr>
            <p:blipFill>
              <a:blip r:embed="rId11"/>
              <a:stretch>
                <a:fillRect/>
              </a:stretch>
            </p:blipFill>
            <p:spPr>
              <a:xfrm>
                <a:off x="5064450" y="2134930"/>
                <a:ext cx="1681560" cy="244800"/>
              </a:xfrm>
              <a:prstGeom prst="rect">
                <a:avLst/>
              </a:prstGeom>
            </p:spPr>
          </p:pic>
        </mc:Fallback>
      </mc:AlternateContent>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checkerboard(across)">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7"/>
                                        </p:tgtEl>
                                        <p:attrNameLst>
                                          <p:attrName>style.visibility</p:attrName>
                                        </p:attrNameLst>
                                      </p:cBhvr>
                                      <p:to>
                                        <p:strVal val="visible"/>
                                      </p:to>
                                    </p:set>
                                    <p:animEffect transition="in" filter="checkerboard(across)">
                                      <p:cBhvr>
                                        <p:cTn id="17"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tr-TR" dirty="0"/>
              <a:t>Proje Kaynakları</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6</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pic>
        <p:nvPicPr>
          <p:cNvPr id="2" name="Picture 2"/>
          <p:cNvPicPr>
            <a:picLocks noChangeAspect="1" noChangeArrowheads="1"/>
          </p:cNvPicPr>
          <p:nvPr/>
        </p:nvPicPr>
        <p:blipFill>
          <a:blip r:embed="rId3" cstate="print"/>
          <a:srcRect/>
          <a:stretch>
            <a:fillRect/>
          </a:stretch>
        </p:blipFill>
        <p:spPr bwMode="auto">
          <a:xfrm>
            <a:off x="1600200" y="1295400"/>
            <a:ext cx="6248400" cy="4668345"/>
          </a:xfrm>
          <a:prstGeom prst="rect">
            <a:avLst/>
          </a:prstGeom>
          <a:noFill/>
          <a:ln w="9525">
            <a:noFill/>
            <a:miter lim="800000"/>
            <a:headEnd/>
            <a:tailEnd/>
          </a:ln>
          <a:effectLst/>
        </p:spPr>
      </p:pic>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srcRect/>
          <a:stretch>
            <a:fillRect/>
          </a:stretch>
        </p:blipFill>
        <p:spPr bwMode="auto">
          <a:xfrm>
            <a:off x="2514600" y="1775980"/>
            <a:ext cx="4648200" cy="4701020"/>
          </a:xfrm>
          <a:prstGeom prst="rect">
            <a:avLst/>
          </a:prstGeom>
          <a:noFill/>
          <a:ln w="9525">
            <a:noFill/>
            <a:miter lim="800000"/>
            <a:headEnd/>
            <a:tailEnd/>
          </a:ln>
          <a:effectLst/>
        </p:spPr>
      </p:pic>
      <p:sp>
        <p:nvSpPr>
          <p:cNvPr id="4098" name="Rectangle 2"/>
          <p:cNvSpPr>
            <a:spLocks noGrp="1" noChangeArrowheads="1"/>
          </p:cNvSpPr>
          <p:nvPr>
            <p:ph type="title"/>
          </p:nvPr>
        </p:nvSpPr>
        <p:spPr>
          <a:xfrm>
            <a:off x="1435608" y="274638"/>
            <a:ext cx="7498080" cy="868362"/>
          </a:xfrm>
        </p:spPr>
        <p:txBody>
          <a:bodyPr/>
          <a:lstStyle/>
          <a:p>
            <a:r>
              <a:rPr lang="tr-TR" dirty="0"/>
              <a:t>İnsan Kaynakları</a:t>
            </a:r>
            <a:endParaRPr lang="en-US" dirty="0"/>
          </a:p>
        </p:txBody>
      </p:sp>
      <p:sp>
        <p:nvSpPr>
          <p:cNvPr id="7" name="6 Altbilgi Yer Tutucusu"/>
          <p:cNvSpPr>
            <a:spLocks noGrp="1"/>
          </p:cNvSpPr>
          <p:nvPr>
            <p:ph type="ftr" sz="quarter" idx="11"/>
          </p:nvPr>
        </p:nvSpPr>
        <p:spPr/>
        <p:txBody>
          <a:bodyPr/>
          <a:lstStyle/>
          <a:p>
            <a:r>
              <a:rPr lang="tr-TR">
                <a:solidFill>
                  <a:schemeClr val="tx2"/>
                </a:solidFill>
              </a:rPr>
              <a:t>Yazılım Mühendisliği</a:t>
            </a:r>
            <a:endParaRPr lang="en-US" dirty="0"/>
          </a:p>
        </p:txBody>
      </p:sp>
      <p:sp>
        <p:nvSpPr>
          <p:cNvPr id="6" name="5 Slayt Numarası Yer Tutucusu"/>
          <p:cNvSpPr>
            <a:spLocks noGrp="1"/>
          </p:cNvSpPr>
          <p:nvPr>
            <p:ph type="sldNum" sz="quarter" idx="12"/>
          </p:nvPr>
        </p:nvSpPr>
        <p:spPr/>
        <p:txBody>
          <a:bodyPr/>
          <a:lstStyle/>
          <a:p>
            <a:fld id="{D8154011-B7CE-4FCA-8CD3-8CAEE7C78245}" type="slidenum">
              <a:rPr lang="en-US" smtClean="0"/>
              <a:pPr/>
              <a:t>7</a:t>
            </a:fld>
            <a:endParaRPr lang="en-US" dirty="0"/>
          </a:p>
        </p:txBody>
      </p:sp>
      <p:sp>
        <p:nvSpPr>
          <p:cNvPr id="10242" name="AutoShape 2" descr="data:image/jpeg;base64,/9j/4AAQSkZJRgABAQAAAQABAAD/2wCEAAkGBxISEhQQEBQVFRUUFBAVFBQQFBAUFRQUFBQWFhQUFBQYHCggGBolHRQUITEhJSkrLi4uFx8zODQsNygtLisBCgoKBQUFDgUFDisZExkrKysrKysrKysrKysrKysrKysrKysrKysrKysrKysrKysrKysrKysrKysrKysrKysrK//AABEIAMIBAwMBIgACEQEDEQH/xAAbAAABBQEBAAAAAAAAAAAAAAAFAAIDBAYBB//EADwQAAIBAwMCBAUBBgQFBQAAAAECAwAEEQUSIQYxE0FRYRQiMnGBBxUjQpGhsTNicsEWQ1KS0SQlNLLw/8QAFAEBAAAAAAAAAAAAAAAAAAAAAP/EABQRAQAAAAAAAAAAAAAAAAAAAAD/2gAMAwEAAhEDEQA/AAk+is57Ven0/wAOPkeVbiKzX0qtqel71wKDzvRtK8Ry445rWaXMUkCZ86lh0kxA4FDbKGT4gE9hQelWxyoNWBVayPyirYFA5acKH39+IuTTrHVI5BwRQERQPqHQjP8APGdsg7H3o6tOoMfo5vLfcbxg0Y7EDHHvQjSdTt59WDQEcR/Nj1J4zXo8sQYbWGQfI1j9R6EQSfE2Z8GX1XGG9mHnQE+p+sLXT9nxDEFzhQqsx9zgeVFtH1WG6jWaBw6nsR/vWK6ksNk1rdXah1TKSEjKrux8xz5cf1p0d3Fb34hsWTFzC77AcqrpjDYHbOf6UHoQoF1f0nBqMapMXR0JMcsTbXQkYOD5g+hrOdG/qSlzILW6QxThmj3gHwZHUkEI/rx2NehCg8Y6ut5bLS7bS7vsbhFju4fojiSZCGcn6H2u3/bWrh1ZNFgSK5mluopJQLV1Hiy+GUDPvx9QU7iCPIitteWccyNFMiujDDI4DKR7g1kdW6cFlBby2SPKLGaSVYSd7NBKGWaKMn0DblH+XFBrdOvop41mhcOjgMrKcgg//u1Wq8bh6wS2b/2loWjur2aR0uRJCIm8GLdbrnhXZskHtk4r1nSNQS4hSdOzjOD3UjhlPuCCD9qC3XDXa7QV4EILE+Z4rl3arIu1qs4rlBmbe3e3bH8P9qOwzhhwadd24dSDQSzt3hY5OR70B0imkUo5ARxTiKBmKVI0qBUqVdoOUqVKgy0Qq0i1VtnBAq8lBxoAfKqv7KUNuFEFp4FA2FMDFTrUYFSLQZjrOEvGRznHBFef2t1PAeCSBXtElurjDDNAdT6UjfJXg+1Bzo/VXmXLVp6B9OaU0AwaPgUCUU6hmu63FaRmWZgqjzNVdB6qt7sZjcfng/yNAZurRJUMcihlYYIPvWWsegrazeW5tE/fFGCBmJUH0Ge1bBKdQeK29ybfTDDdoYrlb2Nlyv1M84fKMPLBNe1QHKg+oFUNa0SC8jMNwgdT69wfIg+Rq5Y2wijSNSSEUKCxycAYGTQSGQbtuRuxnbkZx649KdXnX6rxhXt7lkuIxGJMX1pljbMSuBLF/FGfOjX6eazc3MT/ABRhl2FRHdWrAx3CnOSVH0OMcg479qCx1Z0olzCwgSJJgxkUsgKO5Uq6yqPqVlJB/B7gVH+m+mS21n4M0JhYSznw94kADOWyj+anJPPPNaulQZrUurIY7lbRTmQPErghhgSdsNjBPbjPnWjArDdaEW8gkaFnSWe2k8VACIXQqrFz5DaO/wB6sdO9YLIJ953CN/lbaVyhbA7/AN6DYmuUkYEAjzrpoOVWurYOMVbppFADt2aNtrdqKo+RTL223DjvQ6zmZTtagKEU2nKc1wig5Xa5XaDlKlSoMHpbnij0RoNYFfKjUVBOlSioVplxcbaC2KctB4NYUnBNFILhW7GgsrTxTVqRRQcxT0pYpy0GL/UGwEvh7xlA6lh5cGs11vo8QWBrN/CkLoAUOM9sggd69J1+NDE28cYNeMNaxm+tykrNh+IySQPfFBstS65ayaK08N55SoZtmOB2ycmtr0/rcd1HvTg/xKeCp9CK856y0NkvI7vxDECgQtgEd8jOan6EhnF5MDKrpIgw0eBg884/lQekWGpxTPIkZy0TBXHoSAf7EURArxfpaTULC7u1jjN1B46eKxYCUFgOQP4gAR/KtR1B15cxXfw9pZtcJEiSXDK2CgbPCjzIAzQb9lBGCAQeCDyDQnQ+mbazkmktU8PxihdEJEW5c4ZY+yk55x6CpenNdhvoBcW5JQll+ZWUhlOGUgjPBopQZnrnXrm1S3WyhWee4nESJI21cBHkc5yOcIfP/wAGj+mOotLBNvMo23dwipctukj7M0Rbz2sWA9gKMdXaXLPCrWxC3FvIs9uW+kyIGUo/+Vld1P8AqzXkuq3t23iW91ZFLmW9NyuJfCWIeAArQzg7Wc7H4z6+tB7nLEGBVgCDwQRkH8VmJOlljeaSMkxyxlWiPZcHI2enc0Htes5FXTJ7hWEVxA3iugLYmwuAyqOBwx3dhXoEbAjIoMnadQRRvHbxtuGw98lgV8jWh02+Ey7h6kc1R1jQVkZZYwFdCTwB82R50KsL2WFirLwCdxPFBrqVQWd4sgypqxQMIqrc24PIq3TSKCrBUpFd2UjQMpV0iuUCxSrtKg860tG860kHaq8cIHYVZSgnWhWuAlTt74ootR3VpvFB5XJdTRuc5IyaN6HrrMwU5FHLvp3PIqjaaCVkBK/yoNxp7kqCauCqtgmFAq1QdBp6VnuotfS2GWqjpXWSOQG4z68UGuljDDawyDQmLpe2WUTBBuHngUVhnVhuB4qYHPagr3thHMhjkUMpGMGhHT/RtrZyNLbrtL9wO38q0IpxFB5zqGtvpVzcPJbzTR3DK6tAu/DBQpVh5dqJ9I3atfXZKlTOkEyBxglNu0jHsR/Wti0YPcA/cZoB1X0qLwI8UjW88f8AhzRcFc91I81PpQCde1mLRY1iggkuJLmeaRIYhk5Y75DwM4GfTzrR9O9RQXkCTxnbuYoY5cK6Sj6o2U/xDB49Oaxl1o11p0VreySPePaS3DTnGXME4wxQE91+U49AaymuX0Gow6jc2u5IvitKaGU5Qi6LCKSRVHnsYe/GaD3fFUdZ0eC7iaC5QSRtjKt6g5BB7g5rA22v3Ok29zFMWvVsp7cNK7bZRbTpncc53Mrcd+Qfatr0p1HDqFuLmDcBkqySDDxuO6uPXsfzQBp9ENhbw/DpJcpbPIVh+UyeDIpBRM4Dbc8Z8qEaZrEzahJtjeFJYyAkrjO9UDA+H/D3x74r0ig+q9OwzyLORtmUELKvDYIIwfUc0EXS947RfvnDsDjd23fj1ojf2Kyrg8e4rITadNEd9y21EbKmIkBjj6mHv6Ua0rWiR++49G8jQU5IpIHwo45/P2o3Y6iH4PerZRZB6jyoJdaUyyrIp486A9XDVWO652mrIYUHDTDUhphoGEVynGuUHKVKu0GbAqVaqyS4qsupDOKAwlTLVS3l3CrKmgmWuiMelNWpFNBIKkWo1qQCgxPVVsDMhf6QQas6ppNvNEu3APHbvR7VdMWYYPesvN0zOGGxyAD2oKep31wix21ufmY43HyA86I6TqVzbOsd1yG7MOKbqOlyQFZlBYryaF6t1C11JFEkbZDAsdpAAHfJoNdL1napL4MjhWwCNxxkH70ftrlZFDoQQfMV5ndaNbXV+qSgEpH2OPM0S0NHjhu4IG2+EW8MnnHHFB6EtdFeV9J9YaiPCa+iTwZG2CVN2d2cAlT2B+9b/UOo7S3dIp5443f6VdgCftmgLYoF1R0nb31v8NIDGocSI0OEZJBnDjjGeTRxXBGRyPIinCg8q6n6b1KBNQeLF5HcLaFV5+IXwHTKhQMN8qk+vt6hOpdXaZr+OATIZLzSzNEhEM+xrVVIUtwCXRRz34HmK9xodq+h29ykkc0akSoEdgAHIU7l+fvlTyPQigwehdeSR2yRmC5uJUneEh08Ofwo0VzJIh/iCsAcdyK2ul9Rw3DxpE2fEhWYZ+VgrHAyh5B/8VnIulLjT4hNayy3sscrPsu3Bd4nQI8Sv6/KCM8ZGPOo1tIGksri7i+DcJLtUvtKtvDCNm7NkFvloN2wRwVOGAOCD60C1bRjlnj5BABT7elPi1L4dJ3mO4LIMFFOSGwV4Hc80XtrtJACrA5GcedBmf2g1tyx+XgbfMVpbecOob1qDUNNjmBDAE+tUL+JoogFP00BZoQTuocZtrc9qH6ZrpYYYeneissKyrkUFqKYMOKcaBI7xNg9qLQXG4UEpppp1cNAylXaVBjJmyuRWQvLpxLitVp8mU59KzurY8T80Gs0KQsoNGFoLoPCD7UtR1cR+dBoFp61kLXqIE9xWksbsOM0F9TUq1Sa6UdzViKdT2NBOKdVaa4C96lhlDDIoHPGGGCM1DHpcQOQozVoU8UGSuujFNwbqNishXb3OMeXFBrPRr61F0RiUSbmUdiMjtXo9dAoPH7rWjHp9sl1E0bieHcCMgYkBJJHGOKH9TRSSajM3wi3aNBHtVmCsE5z4efPP2r2m6sY5BtkQMPQigvU/R0N4q4Z4ZIxhJISVYD09x7UGD0XqS/FhDa26GO5e6e3jNxltkagvlie5CjFHLHqy+gS9t9QiDy2sCyrJa/81JCwDBfIjH9DU/8AwPNb2gFvO01zFN48T3HOWxhkOPIqSPzU/TGrX11LOLywFsBAU8QncXfJ+VT5rzmgm/TTq+C+tYkE/iXEUEXxIcMrBgoDMcgBhnzHFaPRLqWWLfPF4TiSZNuc5VJGVHHsyhW/NYLoGfSpLWGzcwC7e0e1uEACylUG2VHOM+p5p2gag2m6RdGIGU215cwQI7E53XKwwAn0HiKaD0uqmo6ZDcKEnjWRQQwDjOGHYj3rHQdeSWsLfteEpNFJEkpth4ibJgximUZztJUr58itlpmoR3ESTwtuSRQynkcH1B7H2oAQ6aeFpXhkZ1chxFJyA6+Ssewx5VR01THOGkUpI6nKgkr9vStqajlhVsZAOO1AOsHIIye/NXpohIuD2qmlswf2ANXbftQC7nR124SqcLvEcHtWkNQT24Yc0A/4hJOOM1DIpQ8dqhn00o25amiuwflagtW9znvVrNC3XHIqe3n8qC3XaaDXaDzKO5KR/isrdat+859a2l1YnGBQGbp4k5xQaDR9QBi/FYnri+fOFJAJ71rtNsSBtxVDXtAEi8igxMMUqIJEfPngmtr05rrCMFu9ZeXp6RflUnFaDSNEZUFBelv5pnxHmren6nNHIEcH+tR6RciCQ7xxRc3scjjbigGdb688UauM9x2oj0l1QsiKp7mm9W2iPGMjirPTejQLGrDGaCTqvqJ4QoiGWbgCqeg9VzGYQToVJGQfKpup7MMVaPkryPvQywvt0h8ZdrqOM/7UGu1fqm3tiFlcAn1NE7PUY5E8RWG0+eaw+g6JHdyyyzjdglVzzgUrXTcPPY7iqFSVwSCAfQ+VB6BHMrfSQfsanrzf9MdGnjaSSS4eRA7Kqvg4AJ8+9ej0Ha7XM0s0AG/6NsJjMzW8avPHJHJLGqrIRICGIbHDEHvWa0/9MPAjuLeO9neCeNgIp8N4c4ZXjnU9gysoPAycD0r0Q0qDyfUrXVAr3eowI7ePpcYSzBkHhW9wZpJivJwc4x7jtWt6F1aFoJju2hL67jw42FS0xZFwe2Q44961lQT2kbja6gjcrYI/iUghvuCBQZt7q9FxNIjI8IYoISCCpVM7t3uc/wBKs6R1Ssip4yNC8hICP7eefSpNS6dLzfERzSRkqQyKQY3bbtVmU+YoBq+h3fhwM/7ySJsZi+UMM8Eg0G2W6Q9iDn0qXNef6VvAYyFkKSMeQce1WrXXZJCefpJH3xQbauGhdtqykDdweKIRzA9jQdYZ70PutPB5FETTTQCEBHBqxFDVp4wa4FoGgUqdSoMsBThGK4KetA5IhT3gDd64tTLQUjpKE9quQWCqMVKpqVTQB77QQ5yKjsOnNjbq0SmpBQCdY0zxI9o9Ky1rpV0jBVY7Qa9BFOVR6UHnWpQ3cLq6/MueV5qCzWa6uMtGUAGMnzr054lPcCuQ2qLyABQYGz1tNOneOc7VflSeAT6U/RNUWeea7PEQXarHgHGcke1Uf1O6OnvnQxEAKcnIzn0qfovp+4aJrW7QCMcDafqGPP0oL/SeuRRWs8odTh5GAyOeTW00m88aFJcY3qDj71g7n9JLQgrG0kYPcRuyg/cdq3el2YhiSIHIQAc+1Bnv1HkZYEKXosm3jbI+3axx9JzQroS91Fp9lxdWl1BsYhoGHi7uMZUeXetnrGjQXcfhXMayJnO1wCM+tB9C6BsLOf4q2jKSBWXhm24bGfl7eVBp5EDKVPZgQfsRg15n0ZfS2z7JXkfbZ3ieG7OQZNNuXQsM9iyPH+Md69OxVDVERI5J/DRmijndcgZ5Qlhny3bQD60HnVh1xqsNvJNd28M/7iG7i+HYrmCR9rqTyNyAjj3HJo1YfqZDsDXdtc2zGYQFZIydrlVZS2OQDu4JHkawtpqVslveRWVyXt5tNmn8KQ5+BmDoohRjjAYucL/kHfOa1PTipHbJC7rLMt1avNKGDLL4kzCJ85IB24JHlQb39uW3jfDeNGJhg+EWUPhhkfL3q6JAexB+xFeda0qTaikqRJtCMWuGUb0khZ0CA+W75ufapLrp2VIkltppV3lXf5y2WPfg+R9KDezWyMMMoOaGy6BFncvH2p95etDbiQgkgLmnXup+HEJSMgigFXejSbtwORQaWe6ifgZX81p7TX4nAPbNXgEkGcA0AbT9TZh8wI+9GopMioHslHapYkxQSGmmummmg5XabSoMupqQVFHUgoJVNShqozy4FBbjWSpxQatTUymshD1BR7Tr7fQFlNSqagQ1KDQSrTxQu61RI/qNOs9Yjk4BFAV3U9TWW6l15YMZPei2kaokiKQwJIoClPSqct0gOCwH5qwJBjOeKCSkaDaPrKzNIox8jY8qLbqCTNO3VGDXaCQGkwzwfPv9qappE0AOfo3T3SaM2sQWcIJQi7N+w5XlcEYODxigsn6U6Z4ZijSSJS6yfu5psh1BAILE+RrXWd9HKGMbBtjvG2M8Ohwy/g1YBoMLb/posbI0V5chV27o3ZXWQBy+GyM9yaK/sK6RZFjuAwLL4SuoxGoOSpPnWmzXc0FdoN6BJOeBn71U1eDMQQDPI/lRImmsR+KDAzWjruAQ89qJxXUkduCAc47VqPDU+QNRyQKRgjigzOn62zDLAg+4q7HrgJxVr9loO1RDSkBzQEIZcjNPJqOJQBiuswoO0q5muUGZjNSVXtzxU9BT1InacV51rIm38V6ZPHkUJn0fcc0GAt5JsjvXofTDNgbqhTQRRrTrPZQF0NPY8VEpp0h+U0Hm3Xsk2QIjznmqnQ8shlxISD6Ve6rMniDav5qp0nYTePvYcZFAX/UXQjMqDcRgg5FFOkem2hVXLk8eZq31ZC5iBQZIFANO127kURCMjAxk0FD9Rb0pKCsrLgHgHGTWk6Cv5LqyOW5wRurE6tZ3IlffCZNy8EDODWn/AEpW4jR4pojGMnb9jQAulOkb0zyst0yhZckYU7hnODRDrnqGUXKWS3QtgqBnkIBJOSABnjyqzeahf2k8scFuZBKQVcEAA+e6hnU/TtyJUvXtVumZNrx8ZXnIIz37mgof8T39xCsVvcr4kc4iaRRxIrdmx5Vf6U6o1CB3kvZhLH4F4yqABhrVgufzmhdvo+qKA8NjGgMyybFYBht9eMVe03pzVJXSKe3VIm+Mjd94JVLg7icexAoJOkut7prmFJb6GcXu9fBRTutZGQtH5cgH5TRHobXdVNxbG9mSWG7e9t1UKqsklqJD4hwB3MbDGfSh/TnRuoRXUANnZxLbNk3Kqu+bapCkdyCTj0ohoXTWsI1gXW3Vba7u5pBvJO24J3Yx34llwPtQW/0ytNTWe4NxcRPAlzdLKioAzT/KS6naMAk5x/StX15rjWdm8yMiMWijWSUEpGZGC72A5IAycUHtOntSj1B3jnjWxe4a5dQD4zMyBTEePpyAe9ENT6duLm3uoLiZSz3LS2j7ARCilGhR1Iw2GDZ9QaDL2/Wd9LBbyQPBJvlktXdEba0wceHIu7BClN2R60RtutZZLie2Voy4JSNQrZjYHad57HPeoR+n108cazXo3KZ3PhwIqrK+3w3jA7bQv9aMQ9FYkeQ3DkOvCgKAkhwWkBxnORnmgbFfXpDJMUDYP0+vHNQXOtyq0dvIQdw5ZfLAorB0uFMbNLIzIpBLH68+bD1psvSkXLDJbBwSScZoKL668Q25zyMc1ZtdVkfk9sA1NZ9OLt/e/MfWri6YFOF7YxQCW1tgSOePvUc+qv3AJo9+zU74rpsExjFAEj1N8dqkt7xyeaK/BKKQtQO1AlfilTsUqDNRmpgaqxtVhDQSCnrUYp4oJlqRahU1KtBMtPqNTTs0EEunoxyRUltZInYVMpp4oHOgYYNKC0ReQBXRUimgcbdCckCpERR2AFNWu5oHFR6Cn1GpqSg6DTqbXM0D810Gow1ceZV+pgMkDkgZJ7D70EtLNZXS+s4HvLmykliDxzxxwKrfPIDCjv58kMXH4xUV2slzeX0Ad1jSxiiUKSMSzmVmcY5DBRGM0Gu3DjJ79venE1jW1BpbCxvD9avaM33ciKQH/vatdK3B+x/tQcgnV13Kcin5qhoj5hQ4xx29KvUHTXK4a5mgRphNdJppoOUqRrhNBGwpU+lQYqJ6tRtWf/aQFTQaup4zQaBTUgNCRqIxSTVloDIptxPtFCRrAzir5O9aAfH1AN+w960NvLuGa85vrMrPuz51utNYiIH2oJbnUAhxV2CYMMivKOutUmSQKmefSjvSl3cFQH9PegPdQdQeDwoyfahfT3WLzTGJ1Knjv50P6pEiOsgXcAeQPSpNF1WB2LbQrD1GDQegT6lHH9bAfcin/HxlC6sCAO4rxbqHWxPcNEdxC/8ATu7/AIo/+mlxI3iQyBtgzt3+n5oLek/qLbrcSxyPn5gFx69sV6RbTh1DjsRmvOOlNGtIp7gsqDD7vmA+9bk6nEkJm3Dw1HJHbAoK3WesS2lpJcQx+IyDO32zzWW6Y6rv/Fb9oRoiyW73EQjPKhMblb35FGOtdWT9mTTLllZPl2jJOeBWYt7ye6urILbSCNrSWKV3GAokA9f9Pb3oM5o/XMxvbe4N6ZPiJgklmqNtiikOF+btuXIzVmz0KMa2un3E5kjjma7jZ3Yu8hRWSA+QI27vcfeieg9HarG8dv8A+ngt4XB8eJF8aZFb5QTjOSBz2onD+le8lru7lkY3JuSYwEJYgADJyRwByKCDTE0ux1K/edYkkFzafD5+aXNxEu4xqTnG9mJIHGTWq06bw9Tv0fA3W9nOvPdQJI2/kU/rV266Xs5bpb6SFWnQKFdsnG05VtvYsPI4yKnvNFiknFy27cIJrcgHAaORlY588jbx9zQZqyQ/smyjIw0r2mB7NMJP/qDW5NQQ2yKqIqjagUIP+kKMDH4p7OBgEgZ7Z8/tQV9MhZE2vjhmxj0J4q3mq11eLHt3kDccAk45qG2vCVYkZIbHFBeJrmabmlmgRNczXCabQOJrlKuUDq5XK7QeEzsc1Hbsd3c0qVAcRjtqCJjupUqDshO4fetrpJ+T8UqVAD1f/E/NanTP8Ifb/alSoMX1Mo8YcCtZoqjYvHlSpUEOoDLc1iNRAE7Y4+1KlQDNL/8Aky/j+1bToX/Ff7mlSoMH13Ky30oViAQuQCQD969V06NTpoUgEFBkEDB49KVKgOaVGvw6LgYwOMDH8qJoO1cpUDjXaVKgRropUqBkx+U/j+9eeddSsNW0pQTgtJkAnB79xXaVAzqVy3gBiWHxuMMSeBnA5rZ6f/zP9QpUqAka4aVKg5SpUqBCuUqVBylSpU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tr-TR"/>
          </a:p>
        </p:txBody>
      </p:sp>
      <p:sp>
        <p:nvSpPr>
          <p:cNvPr id="9" name="8 Dikdörtgen"/>
          <p:cNvSpPr/>
          <p:nvPr/>
        </p:nvSpPr>
        <p:spPr>
          <a:xfrm>
            <a:off x="1524000" y="1143000"/>
            <a:ext cx="7620000" cy="430887"/>
          </a:xfrm>
          <a:prstGeom prst="rect">
            <a:avLst/>
          </a:prstGeom>
        </p:spPr>
        <p:txBody>
          <a:bodyPr wrap="square">
            <a:spAutoFit/>
          </a:bodyPr>
          <a:lstStyle/>
          <a:p>
            <a:r>
              <a:rPr lang="tr-TR" sz="2200" dirty="0">
                <a:latin typeface="+mn-lt"/>
              </a:rPr>
              <a:t>Bir yazılım projesinde yer alacak kişilerin olası görev tanımları </a:t>
            </a:r>
          </a:p>
        </p:txBody>
      </p:sp>
      <p:sp>
        <p:nvSpPr>
          <p:cNvPr id="11" name="10 Dikdörtgen"/>
          <p:cNvSpPr/>
          <p:nvPr/>
        </p:nvSpPr>
        <p:spPr>
          <a:xfrm>
            <a:off x="1219200" y="4800600"/>
            <a:ext cx="2971800" cy="1631216"/>
          </a:xfrm>
          <a:prstGeom prst="rect">
            <a:avLst/>
          </a:prstGeom>
        </p:spPr>
        <p:txBody>
          <a:bodyPr wrap="square">
            <a:spAutoFit/>
          </a:bodyPr>
          <a:lstStyle/>
          <a:p>
            <a:r>
              <a:rPr lang="tr-TR" sz="2000" dirty="0">
                <a:latin typeface="+mn-lt"/>
              </a:rPr>
              <a:t>Eğitmen</a:t>
            </a:r>
          </a:p>
          <a:p>
            <a:r>
              <a:rPr lang="tr-TR" sz="2000" dirty="0">
                <a:latin typeface="+mn-lt"/>
              </a:rPr>
              <a:t>Veri Tabanı Yöneticisi </a:t>
            </a:r>
          </a:p>
          <a:p>
            <a:r>
              <a:rPr lang="tr-TR" sz="2000" dirty="0">
                <a:latin typeface="+mn-lt"/>
              </a:rPr>
              <a:t>Denetleyici</a:t>
            </a:r>
          </a:p>
          <a:p>
            <a:r>
              <a:rPr lang="tr-TR" sz="2000" dirty="0">
                <a:latin typeface="+mn-lt"/>
              </a:rPr>
              <a:t>Kalite Sağlama Yöneticisi </a:t>
            </a:r>
          </a:p>
          <a:p>
            <a:r>
              <a:rPr lang="tr-TR" sz="2000" dirty="0">
                <a:latin typeface="+mn-lt"/>
              </a:rPr>
              <a:t>Çağrı Merkezi Elemanı</a:t>
            </a:r>
          </a:p>
        </p:txBody>
      </p:sp>
      <p:sp>
        <p:nvSpPr>
          <p:cNvPr id="12" name="11 Dikdörtgen"/>
          <p:cNvSpPr/>
          <p:nvPr/>
        </p:nvSpPr>
        <p:spPr>
          <a:xfrm>
            <a:off x="6248400" y="1600200"/>
            <a:ext cx="2362200" cy="1631216"/>
          </a:xfrm>
          <a:prstGeom prst="rect">
            <a:avLst/>
          </a:prstGeom>
        </p:spPr>
        <p:txBody>
          <a:bodyPr wrap="square">
            <a:spAutoFit/>
          </a:bodyPr>
          <a:lstStyle/>
          <a:p>
            <a:r>
              <a:rPr lang="tr-TR" sz="2000" dirty="0">
                <a:latin typeface="+mn-lt"/>
              </a:rPr>
              <a:t>Proje Yöneticisi </a:t>
            </a:r>
          </a:p>
          <a:p>
            <a:r>
              <a:rPr lang="tr-TR" sz="2000" dirty="0">
                <a:latin typeface="+mn-lt"/>
              </a:rPr>
              <a:t>Kalite Uzmanı</a:t>
            </a:r>
          </a:p>
          <a:p>
            <a:r>
              <a:rPr lang="tr-TR" sz="2000" dirty="0">
                <a:latin typeface="+mn-lt"/>
              </a:rPr>
              <a:t>Yazılım Ekip Lideri </a:t>
            </a:r>
          </a:p>
          <a:p>
            <a:r>
              <a:rPr lang="tr-TR" sz="2000" dirty="0">
                <a:latin typeface="+mn-lt"/>
              </a:rPr>
              <a:t>Donanım Ekip Lideri</a:t>
            </a:r>
          </a:p>
          <a:p>
            <a:r>
              <a:rPr lang="tr-TR" sz="2000" dirty="0">
                <a:latin typeface="+mn-lt"/>
              </a:rPr>
              <a:t>Web Tasarımcısı </a:t>
            </a:r>
          </a:p>
        </p:txBody>
      </p:sp>
      <p:sp>
        <p:nvSpPr>
          <p:cNvPr id="13" name="12 Dikdörtgen"/>
          <p:cNvSpPr/>
          <p:nvPr/>
        </p:nvSpPr>
        <p:spPr>
          <a:xfrm>
            <a:off x="6172200" y="4724400"/>
            <a:ext cx="2971800" cy="1631216"/>
          </a:xfrm>
          <a:prstGeom prst="rect">
            <a:avLst/>
          </a:prstGeom>
        </p:spPr>
        <p:txBody>
          <a:bodyPr wrap="square">
            <a:spAutoFit/>
          </a:bodyPr>
          <a:lstStyle/>
          <a:p>
            <a:r>
              <a:rPr lang="tr-TR" sz="2000" dirty="0">
                <a:latin typeface="+mn-lt"/>
              </a:rPr>
              <a:t>Donanım Mühendisi</a:t>
            </a:r>
          </a:p>
          <a:p>
            <a:r>
              <a:rPr lang="tr-TR" sz="2000" dirty="0">
                <a:latin typeface="+mn-lt"/>
              </a:rPr>
              <a:t>Proje Sekreteri </a:t>
            </a:r>
          </a:p>
          <a:p>
            <a:r>
              <a:rPr lang="tr-TR" sz="2000" dirty="0">
                <a:latin typeface="+mn-lt"/>
              </a:rPr>
              <a:t>Bilgisayar Ağ Uzmanı</a:t>
            </a:r>
          </a:p>
          <a:p>
            <a:r>
              <a:rPr lang="tr-TR" sz="2000" dirty="0">
                <a:latin typeface="+mn-lt"/>
              </a:rPr>
              <a:t>Sistem Çözümleyici </a:t>
            </a:r>
          </a:p>
          <a:p>
            <a:r>
              <a:rPr lang="tr-TR" sz="2000" dirty="0">
                <a:latin typeface="+mn-lt"/>
              </a:rPr>
              <a:t>Yazılım Destek Elemanı</a:t>
            </a:r>
          </a:p>
        </p:txBody>
      </p:sp>
      <p:sp>
        <p:nvSpPr>
          <p:cNvPr id="14" name="13 Dikdörtgen"/>
          <p:cNvSpPr/>
          <p:nvPr/>
        </p:nvSpPr>
        <p:spPr>
          <a:xfrm>
            <a:off x="1143000" y="1600200"/>
            <a:ext cx="2971800" cy="1631216"/>
          </a:xfrm>
          <a:prstGeom prst="rect">
            <a:avLst/>
          </a:prstGeom>
        </p:spPr>
        <p:txBody>
          <a:bodyPr wrap="square">
            <a:spAutoFit/>
          </a:bodyPr>
          <a:lstStyle/>
          <a:p>
            <a:r>
              <a:rPr lang="tr-TR" sz="2000" dirty="0">
                <a:latin typeface="+mn-lt"/>
              </a:rPr>
              <a:t>Sistem Tasarımcı </a:t>
            </a:r>
          </a:p>
          <a:p>
            <a:r>
              <a:rPr lang="tr-TR" sz="2000" dirty="0">
                <a:latin typeface="+mn-lt"/>
              </a:rPr>
              <a:t>Donanım Destek Elemanı</a:t>
            </a:r>
          </a:p>
          <a:p>
            <a:r>
              <a:rPr lang="tr-TR" sz="2000" dirty="0">
                <a:latin typeface="+mn-lt"/>
              </a:rPr>
              <a:t>Programcı </a:t>
            </a:r>
          </a:p>
          <a:p>
            <a:r>
              <a:rPr lang="tr-TR" sz="2000" dirty="0">
                <a:latin typeface="+mn-lt"/>
              </a:rPr>
              <a:t>Eğitim Ekip Lideri</a:t>
            </a:r>
          </a:p>
          <a:p>
            <a:r>
              <a:rPr lang="tr-TR" sz="2000" dirty="0">
                <a:latin typeface="+mn-lt"/>
              </a:rPr>
              <a:t>Sistem Yöneticisi </a:t>
            </a:r>
          </a:p>
        </p:txBody>
      </p:sp>
    </p:spTree>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diamond(in)">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checkerboard(across)">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8</a:t>
            </a:fld>
            <a:endParaRPr lang="en-US"/>
          </a:p>
        </p:txBody>
      </p:sp>
      <p:sp>
        <p:nvSpPr>
          <p:cNvPr id="6" name="Unvan 1"/>
          <p:cNvSpPr>
            <a:spLocks noGrp="1"/>
          </p:cNvSpPr>
          <p:nvPr>
            <p:ph type="title"/>
          </p:nvPr>
        </p:nvSpPr>
        <p:spPr/>
        <p:txBody>
          <a:bodyPr/>
          <a:lstStyle/>
          <a:p>
            <a:r>
              <a:rPr lang="tr-TR" altLang="tr-TR" dirty="0"/>
              <a:t>İnsan Kaynakları</a:t>
            </a:r>
            <a:endParaRPr lang="tr-TR" dirty="0"/>
          </a:p>
        </p:txBody>
      </p:sp>
      <p:sp>
        <p:nvSpPr>
          <p:cNvPr id="7" name="İçerik Yer Tutucusu 2"/>
          <p:cNvSpPr>
            <a:spLocks noGrp="1"/>
          </p:cNvSpPr>
          <p:nvPr>
            <p:ph idx="1"/>
          </p:nvPr>
        </p:nvSpPr>
        <p:spPr/>
        <p:txBody>
          <a:bodyPr/>
          <a:lstStyle/>
          <a:p>
            <a:r>
              <a:rPr lang="tr-TR" altLang="tr-TR" dirty="0"/>
              <a:t>Planlama; </a:t>
            </a:r>
            <a:r>
              <a:rPr lang="tr-TR" altLang="tr-TR" dirty="0">
                <a:solidFill>
                  <a:schemeClr val="accent2"/>
                </a:solidFill>
              </a:rPr>
              <a:t>hangi tür elemanların</a:t>
            </a:r>
            <a:r>
              <a:rPr lang="tr-TR" altLang="tr-TR" dirty="0"/>
              <a:t>, </a:t>
            </a:r>
            <a:r>
              <a:rPr lang="tr-TR" altLang="tr-TR" dirty="0">
                <a:solidFill>
                  <a:srgbClr val="879CDF"/>
                </a:solidFill>
              </a:rPr>
              <a:t>hangi süre ile</a:t>
            </a:r>
            <a:r>
              <a:rPr lang="tr-TR" altLang="tr-TR" dirty="0"/>
              <a:t> ve </a:t>
            </a:r>
            <a:r>
              <a:rPr lang="tr-TR" altLang="tr-TR" dirty="0">
                <a:solidFill>
                  <a:srgbClr val="009900"/>
                </a:solidFill>
              </a:rPr>
              <a:t>projenin hangi aşamalarında</a:t>
            </a:r>
            <a:r>
              <a:rPr lang="tr-TR" altLang="tr-TR" dirty="0"/>
              <a:t> yer alacağını belirler</a:t>
            </a:r>
          </a:p>
          <a:p>
            <a:endParaRPr lang="tr-TR" altLang="tr-TR" dirty="0"/>
          </a:p>
          <a:p>
            <a:endParaRPr lang="tr-TR" dirty="0"/>
          </a:p>
        </p:txBody>
      </p:sp>
      <p:pic>
        <p:nvPicPr>
          <p:cNvPr id="8" name="table"/>
          <p:cNvPicPr>
            <a:picLocks noChangeAspect="1"/>
          </p:cNvPicPr>
          <p:nvPr/>
        </p:nvPicPr>
        <p:blipFill>
          <a:blip r:embed="rId3" cstate="print"/>
          <a:stretch>
            <a:fillRect/>
          </a:stretch>
        </p:blipFill>
        <p:spPr>
          <a:xfrm>
            <a:off x="1914214" y="3200400"/>
            <a:ext cx="6408738" cy="321315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Mürekkep 1">
                <a:extLst>
                  <a:ext uri="{FF2B5EF4-FFF2-40B4-BE49-F238E27FC236}">
                    <a16:creationId xmlns:a16="http://schemas.microsoft.com/office/drawing/2014/main" id="{8C467EF0-32AE-9AF4-BE9D-6D95EB88B038}"/>
                  </a:ext>
                </a:extLst>
              </p14:cNvPr>
              <p14:cNvContentPartPr/>
              <p14:nvPr/>
            </p14:nvContentPartPr>
            <p14:xfrm>
              <a:off x="3742170" y="1932172"/>
              <a:ext cx="4497480" cy="199440"/>
            </p14:xfrm>
          </p:contentPart>
        </mc:Choice>
        <mc:Fallback xmlns="">
          <p:pic>
            <p:nvPicPr>
              <p:cNvPr id="2" name="Mürekkep 1">
                <a:extLst>
                  <a:ext uri="{FF2B5EF4-FFF2-40B4-BE49-F238E27FC236}">
                    <a16:creationId xmlns:a16="http://schemas.microsoft.com/office/drawing/2014/main" id="{8C467EF0-32AE-9AF4-BE9D-6D95EB88B038}"/>
                  </a:ext>
                </a:extLst>
              </p:cNvPr>
              <p:cNvPicPr/>
              <p:nvPr/>
            </p:nvPicPr>
            <p:blipFill>
              <a:blip r:embed="rId5"/>
              <a:stretch>
                <a:fillRect/>
              </a:stretch>
            </p:blipFill>
            <p:spPr>
              <a:xfrm>
                <a:off x="3733530" y="1923172"/>
                <a:ext cx="451512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Mürekkep 2">
                <a:extLst>
                  <a:ext uri="{FF2B5EF4-FFF2-40B4-BE49-F238E27FC236}">
                    <a16:creationId xmlns:a16="http://schemas.microsoft.com/office/drawing/2014/main" id="{2FAA474B-99C4-8883-17C9-3EC054EEDC53}"/>
                  </a:ext>
                </a:extLst>
              </p14:cNvPr>
              <p14:cNvContentPartPr/>
              <p14:nvPr/>
            </p14:nvContentPartPr>
            <p14:xfrm>
              <a:off x="1894290" y="2186692"/>
              <a:ext cx="6351840" cy="95400"/>
            </p14:xfrm>
          </p:contentPart>
        </mc:Choice>
        <mc:Fallback xmlns="">
          <p:pic>
            <p:nvPicPr>
              <p:cNvPr id="3" name="Mürekkep 2">
                <a:extLst>
                  <a:ext uri="{FF2B5EF4-FFF2-40B4-BE49-F238E27FC236}">
                    <a16:creationId xmlns:a16="http://schemas.microsoft.com/office/drawing/2014/main" id="{2FAA474B-99C4-8883-17C9-3EC054EEDC53}"/>
                  </a:ext>
                </a:extLst>
              </p:cNvPr>
              <p:cNvPicPr/>
              <p:nvPr/>
            </p:nvPicPr>
            <p:blipFill>
              <a:blip r:embed="rId7"/>
              <a:stretch>
                <a:fillRect/>
              </a:stretch>
            </p:blipFill>
            <p:spPr>
              <a:xfrm>
                <a:off x="1840650" y="2079052"/>
                <a:ext cx="645948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Mürekkep 8">
                <a:extLst>
                  <a:ext uri="{FF2B5EF4-FFF2-40B4-BE49-F238E27FC236}">
                    <a16:creationId xmlns:a16="http://schemas.microsoft.com/office/drawing/2014/main" id="{0F7E8DE9-6D41-071E-E4AF-55B362820AFE}"/>
                  </a:ext>
                </a:extLst>
              </p14:cNvPr>
              <p14:cNvContentPartPr/>
              <p14:nvPr/>
            </p14:nvContentPartPr>
            <p14:xfrm>
              <a:off x="2007690" y="2698972"/>
              <a:ext cx="3070440" cy="35280"/>
            </p14:xfrm>
          </p:contentPart>
        </mc:Choice>
        <mc:Fallback xmlns="">
          <p:pic>
            <p:nvPicPr>
              <p:cNvPr id="9" name="Mürekkep 8">
                <a:extLst>
                  <a:ext uri="{FF2B5EF4-FFF2-40B4-BE49-F238E27FC236}">
                    <a16:creationId xmlns:a16="http://schemas.microsoft.com/office/drawing/2014/main" id="{0F7E8DE9-6D41-071E-E4AF-55B362820AFE}"/>
                  </a:ext>
                </a:extLst>
              </p:cNvPr>
              <p:cNvPicPr/>
              <p:nvPr/>
            </p:nvPicPr>
            <p:blipFill>
              <a:blip r:embed="rId9"/>
              <a:stretch>
                <a:fillRect/>
              </a:stretch>
            </p:blipFill>
            <p:spPr>
              <a:xfrm>
                <a:off x="1953690" y="2590972"/>
                <a:ext cx="3178080" cy="250920"/>
              </a:xfrm>
              <a:prstGeom prst="rect">
                <a:avLst/>
              </a:prstGeom>
            </p:spPr>
          </p:pic>
        </mc:Fallback>
      </mc:AlternateContent>
    </p:spTree>
  </p:cSld>
  <p:clrMapOvr>
    <a:masterClrMapping/>
  </p:clrMapOvr>
  <p:transition spd="slow">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Altbilgi Yer Tutucusu"/>
          <p:cNvSpPr>
            <a:spLocks noGrp="1"/>
          </p:cNvSpPr>
          <p:nvPr>
            <p:ph type="ftr" sz="quarter" idx="11"/>
          </p:nvPr>
        </p:nvSpPr>
        <p:spPr/>
        <p:txBody>
          <a:bodyPr/>
          <a:lstStyle/>
          <a:p>
            <a:r>
              <a:rPr lang="en-US"/>
              <a:t>Yazılım Mühendisliği</a:t>
            </a:r>
          </a:p>
        </p:txBody>
      </p:sp>
      <p:sp>
        <p:nvSpPr>
          <p:cNvPr id="5" name="4 Slayt Numarası Yer Tutucusu"/>
          <p:cNvSpPr>
            <a:spLocks noGrp="1"/>
          </p:cNvSpPr>
          <p:nvPr>
            <p:ph type="sldNum" sz="quarter" idx="12"/>
          </p:nvPr>
        </p:nvSpPr>
        <p:spPr/>
        <p:txBody>
          <a:bodyPr/>
          <a:lstStyle/>
          <a:p>
            <a:fld id="{D8154011-B7CE-4FCA-8CD3-8CAEE7C78245}" type="slidenum">
              <a:rPr lang="en-US" smtClean="0"/>
              <a:pPr/>
              <a:t>9</a:t>
            </a:fld>
            <a:endParaRPr lang="en-US"/>
          </a:p>
        </p:txBody>
      </p:sp>
      <p:sp>
        <p:nvSpPr>
          <p:cNvPr id="6" name="Unvan 1"/>
          <p:cNvSpPr>
            <a:spLocks noGrp="1"/>
          </p:cNvSpPr>
          <p:nvPr>
            <p:ph type="title"/>
          </p:nvPr>
        </p:nvSpPr>
        <p:spPr/>
        <p:txBody>
          <a:bodyPr/>
          <a:lstStyle/>
          <a:p>
            <a:r>
              <a:rPr lang="tr-TR" altLang="tr-TR" dirty="0"/>
              <a:t>Donanım Kaynakları</a:t>
            </a:r>
            <a:endParaRPr lang="tr-TR" dirty="0"/>
          </a:p>
        </p:txBody>
      </p:sp>
      <p:sp>
        <p:nvSpPr>
          <p:cNvPr id="7" name="İçerik Yer Tutucusu 2"/>
          <p:cNvSpPr>
            <a:spLocks noGrp="1"/>
          </p:cNvSpPr>
          <p:nvPr>
            <p:ph idx="1"/>
          </p:nvPr>
        </p:nvSpPr>
        <p:spPr/>
        <p:txBody>
          <a:bodyPr/>
          <a:lstStyle/>
          <a:p>
            <a:r>
              <a:rPr lang="tr-TR" altLang="tr-TR" sz="2000" dirty="0"/>
              <a:t>Donanım Kaynakları:</a:t>
            </a:r>
          </a:p>
          <a:p>
            <a:pPr lvl="1"/>
            <a:r>
              <a:rPr lang="tr-TR" altLang="tr-TR" sz="1800" dirty="0">
                <a:solidFill>
                  <a:srgbClr val="373187"/>
                </a:solidFill>
              </a:rPr>
              <a:t>Ana Bilgisayarlar</a:t>
            </a:r>
          </a:p>
          <a:p>
            <a:pPr lvl="1"/>
            <a:r>
              <a:rPr lang="tr-TR" altLang="tr-TR" sz="1800" dirty="0">
                <a:solidFill>
                  <a:srgbClr val="373187"/>
                </a:solidFill>
              </a:rPr>
              <a:t>Sunucular (Web, E-posta, Veri Tabanı)</a:t>
            </a:r>
          </a:p>
          <a:p>
            <a:pPr lvl="1"/>
            <a:r>
              <a:rPr lang="tr-TR" altLang="tr-TR" sz="1800" dirty="0">
                <a:solidFill>
                  <a:srgbClr val="373187"/>
                </a:solidFill>
              </a:rPr>
              <a:t>Kullanıcı Bilgisayarları (PC)</a:t>
            </a:r>
          </a:p>
          <a:p>
            <a:pPr lvl="1"/>
            <a:r>
              <a:rPr lang="tr-TR" altLang="tr-TR" sz="1800" dirty="0">
                <a:solidFill>
                  <a:srgbClr val="373187"/>
                </a:solidFill>
              </a:rPr>
              <a:t>Yerel Alan Ağı (LAN) Alt Yapısı</a:t>
            </a:r>
          </a:p>
          <a:p>
            <a:pPr lvl="1">
              <a:spcAft>
                <a:spcPct val="50000"/>
              </a:spcAft>
            </a:pPr>
            <a:r>
              <a:rPr lang="tr-TR" altLang="tr-TR" sz="1800" dirty="0">
                <a:solidFill>
                  <a:srgbClr val="373187"/>
                </a:solidFill>
              </a:rPr>
              <a:t>Geniş Alan Ağı (WAN) Alt Yapısı</a:t>
            </a:r>
          </a:p>
          <a:p>
            <a:pPr>
              <a:spcAft>
                <a:spcPct val="50000"/>
              </a:spcAft>
            </a:pPr>
            <a:r>
              <a:rPr lang="tr-TR" altLang="tr-TR" sz="2000" dirty="0"/>
              <a:t>Yazılımın geliştirileceği ortam, gerçek kullanım ortamı dışında olmalıdır.</a:t>
            </a:r>
          </a:p>
          <a:p>
            <a:pPr>
              <a:spcAft>
                <a:spcPct val="40000"/>
              </a:spcAft>
            </a:pPr>
            <a:r>
              <a:rPr lang="tr-TR" altLang="tr-TR" sz="2000" dirty="0"/>
              <a:t>Öte yandan, geliştirme ve uygulama ortamlarının aynı konfigürasyonda olmaları, ileride kurulum sırasında ortaya çıkabilecek taşıma sorunlarını büyük ölçüde giderecektir.</a:t>
            </a:r>
          </a:p>
          <a:p>
            <a:endParaRPr lang="tr-TR" dirty="0"/>
          </a:p>
        </p:txBody>
      </p:sp>
      <mc:AlternateContent xmlns:mc="http://schemas.openxmlformats.org/markup-compatibility/2006">
        <mc:Choice xmlns:p14="http://schemas.microsoft.com/office/powerpoint/2010/main" Requires="p14">
          <p:contentPart p14:bwMode="auto" r:id="rId2">
            <p14:nvContentPartPr>
              <p14:cNvPr id="2" name="Mürekkep 1">
                <a:extLst>
                  <a:ext uri="{FF2B5EF4-FFF2-40B4-BE49-F238E27FC236}">
                    <a16:creationId xmlns:a16="http://schemas.microsoft.com/office/drawing/2014/main" id="{E265B4DB-E874-BB3A-0423-A463343578F9}"/>
                  </a:ext>
                </a:extLst>
              </p14:cNvPr>
              <p14:cNvContentPartPr/>
              <p14:nvPr/>
            </p14:nvContentPartPr>
            <p14:xfrm>
              <a:off x="2177250" y="2026518"/>
              <a:ext cx="1749960" cy="58680"/>
            </p14:xfrm>
          </p:contentPart>
        </mc:Choice>
        <mc:Fallback>
          <p:pic>
            <p:nvPicPr>
              <p:cNvPr id="2" name="Mürekkep 1">
                <a:extLst>
                  <a:ext uri="{FF2B5EF4-FFF2-40B4-BE49-F238E27FC236}">
                    <a16:creationId xmlns:a16="http://schemas.microsoft.com/office/drawing/2014/main" id="{E265B4DB-E874-BB3A-0423-A463343578F9}"/>
                  </a:ext>
                </a:extLst>
              </p:cNvPr>
              <p:cNvPicPr/>
              <p:nvPr/>
            </p:nvPicPr>
            <p:blipFill>
              <a:blip r:embed="rId3"/>
              <a:stretch>
                <a:fillRect/>
              </a:stretch>
            </p:blipFill>
            <p:spPr>
              <a:xfrm>
                <a:off x="2123610" y="1918878"/>
                <a:ext cx="18576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Mürekkep 2">
                <a:extLst>
                  <a:ext uri="{FF2B5EF4-FFF2-40B4-BE49-F238E27FC236}">
                    <a16:creationId xmlns:a16="http://schemas.microsoft.com/office/drawing/2014/main" id="{2573F13E-6A06-3B82-6D33-2C71AA55E691}"/>
                  </a:ext>
                </a:extLst>
              </p14:cNvPr>
              <p14:cNvContentPartPr/>
              <p14:nvPr/>
            </p14:nvContentPartPr>
            <p14:xfrm>
              <a:off x="2139810" y="2365998"/>
              <a:ext cx="999360" cy="48240"/>
            </p14:xfrm>
          </p:contentPart>
        </mc:Choice>
        <mc:Fallback>
          <p:pic>
            <p:nvPicPr>
              <p:cNvPr id="3" name="Mürekkep 2">
                <a:extLst>
                  <a:ext uri="{FF2B5EF4-FFF2-40B4-BE49-F238E27FC236}">
                    <a16:creationId xmlns:a16="http://schemas.microsoft.com/office/drawing/2014/main" id="{2573F13E-6A06-3B82-6D33-2C71AA55E691}"/>
                  </a:ext>
                </a:extLst>
              </p:cNvPr>
              <p:cNvPicPr/>
              <p:nvPr/>
            </p:nvPicPr>
            <p:blipFill>
              <a:blip r:embed="rId5"/>
              <a:stretch>
                <a:fillRect/>
              </a:stretch>
            </p:blipFill>
            <p:spPr>
              <a:xfrm>
                <a:off x="2086170" y="2257998"/>
                <a:ext cx="11070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Mürekkep 7">
                <a:extLst>
                  <a:ext uri="{FF2B5EF4-FFF2-40B4-BE49-F238E27FC236}">
                    <a16:creationId xmlns:a16="http://schemas.microsoft.com/office/drawing/2014/main" id="{536B1C61-453C-C75A-690E-642D7645C7D5}"/>
                  </a:ext>
                </a:extLst>
              </p14:cNvPr>
              <p14:cNvContentPartPr/>
              <p14:nvPr/>
            </p14:nvContentPartPr>
            <p14:xfrm>
              <a:off x="2224410" y="2752638"/>
              <a:ext cx="2208600" cy="104760"/>
            </p14:xfrm>
          </p:contentPart>
        </mc:Choice>
        <mc:Fallback>
          <p:pic>
            <p:nvPicPr>
              <p:cNvPr id="8" name="Mürekkep 7">
                <a:extLst>
                  <a:ext uri="{FF2B5EF4-FFF2-40B4-BE49-F238E27FC236}">
                    <a16:creationId xmlns:a16="http://schemas.microsoft.com/office/drawing/2014/main" id="{536B1C61-453C-C75A-690E-642D7645C7D5}"/>
                  </a:ext>
                </a:extLst>
              </p:cNvPr>
              <p:cNvPicPr/>
              <p:nvPr/>
            </p:nvPicPr>
            <p:blipFill>
              <a:blip r:embed="rId7"/>
              <a:stretch>
                <a:fillRect/>
              </a:stretch>
            </p:blipFill>
            <p:spPr>
              <a:xfrm>
                <a:off x="2170770" y="2644638"/>
                <a:ext cx="23162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Mürekkep 8">
                <a:extLst>
                  <a:ext uri="{FF2B5EF4-FFF2-40B4-BE49-F238E27FC236}">
                    <a16:creationId xmlns:a16="http://schemas.microsoft.com/office/drawing/2014/main" id="{70955407-FB12-0B0F-5628-D214BB427A8D}"/>
                  </a:ext>
                </a:extLst>
              </p14:cNvPr>
              <p14:cNvContentPartPr/>
              <p14:nvPr/>
            </p14:nvContentPartPr>
            <p14:xfrm>
              <a:off x="2186970" y="3073038"/>
              <a:ext cx="1441080" cy="29160"/>
            </p14:xfrm>
          </p:contentPart>
        </mc:Choice>
        <mc:Fallback>
          <p:pic>
            <p:nvPicPr>
              <p:cNvPr id="9" name="Mürekkep 8">
                <a:extLst>
                  <a:ext uri="{FF2B5EF4-FFF2-40B4-BE49-F238E27FC236}">
                    <a16:creationId xmlns:a16="http://schemas.microsoft.com/office/drawing/2014/main" id="{70955407-FB12-0B0F-5628-D214BB427A8D}"/>
                  </a:ext>
                </a:extLst>
              </p:cNvPr>
              <p:cNvPicPr/>
              <p:nvPr/>
            </p:nvPicPr>
            <p:blipFill>
              <a:blip r:embed="rId9"/>
              <a:stretch>
                <a:fillRect/>
              </a:stretch>
            </p:blipFill>
            <p:spPr>
              <a:xfrm>
                <a:off x="2133330" y="2965398"/>
                <a:ext cx="15487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Mürekkep 9">
                <a:extLst>
                  <a:ext uri="{FF2B5EF4-FFF2-40B4-BE49-F238E27FC236}">
                    <a16:creationId xmlns:a16="http://schemas.microsoft.com/office/drawing/2014/main" id="{309A96C7-E620-978F-0E49-4A1DB114FC94}"/>
                  </a:ext>
                </a:extLst>
              </p14:cNvPr>
              <p14:cNvContentPartPr/>
              <p14:nvPr/>
            </p14:nvContentPartPr>
            <p14:xfrm>
              <a:off x="2120730" y="3458598"/>
              <a:ext cx="1500120" cy="20160"/>
            </p14:xfrm>
          </p:contentPart>
        </mc:Choice>
        <mc:Fallback>
          <p:pic>
            <p:nvPicPr>
              <p:cNvPr id="10" name="Mürekkep 9">
                <a:extLst>
                  <a:ext uri="{FF2B5EF4-FFF2-40B4-BE49-F238E27FC236}">
                    <a16:creationId xmlns:a16="http://schemas.microsoft.com/office/drawing/2014/main" id="{309A96C7-E620-978F-0E49-4A1DB114FC94}"/>
                  </a:ext>
                </a:extLst>
              </p:cNvPr>
              <p:cNvPicPr/>
              <p:nvPr/>
            </p:nvPicPr>
            <p:blipFill>
              <a:blip r:embed="rId11"/>
              <a:stretch>
                <a:fillRect/>
              </a:stretch>
            </p:blipFill>
            <p:spPr>
              <a:xfrm>
                <a:off x="2066730" y="3350958"/>
                <a:ext cx="1607760" cy="235800"/>
              </a:xfrm>
              <a:prstGeom prst="rect">
                <a:avLst/>
              </a:prstGeom>
            </p:spPr>
          </p:pic>
        </mc:Fallback>
      </mc:AlternateContent>
    </p:spTree>
  </p:cSld>
  <p:clrMapOvr>
    <a:masterClrMapping/>
  </p:clrMapOvr>
  <p:transition spd="slow">
    <p:pull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ündönümü">
  <a:themeElements>
    <a:clrScheme name="Gündönümü">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is Klasik">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ündönümü">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8667</TotalTime>
  <Words>2752</Words>
  <Application>Microsoft Office PowerPoint</Application>
  <PresentationFormat>Ekran Gösterisi (4:3)</PresentationFormat>
  <Paragraphs>507</Paragraphs>
  <Slides>52</Slides>
  <Notes>49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52</vt:i4>
      </vt:variant>
    </vt:vector>
  </HeadingPairs>
  <TitlesOfParts>
    <vt:vector size="59" baseType="lpstr">
      <vt:lpstr>Arial</vt:lpstr>
      <vt:lpstr>DejaVu Sans</vt:lpstr>
      <vt:lpstr>Times New Roman</vt:lpstr>
      <vt:lpstr>Verdana</vt:lpstr>
      <vt:lpstr>Wingdings</vt:lpstr>
      <vt:lpstr>Wingdings 2</vt:lpstr>
      <vt:lpstr>Gündönümü</vt:lpstr>
      <vt:lpstr>Yazılım Mühendisliği</vt:lpstr>
      <vt:lpstr>HEDEFLER</vt:lpstr>
      <vt:lpstr>Giriş</vt:lpstr>
      <vt:lpstr>Planlama</vt:lpstr>
      <vt:lpstr>Proje Kaynakları</vt:lpstr>
      <vt:lpstr>Proje Kaynakları</vt:lpstr>
      <vt:lpstr>İnsan Kaynakları</vt:lpstr>
      <vt:lpstr>İnsan Kaynakları</vt:lpstr>
      <vt:lpstr>Donanım Kaynakları</vt:lpstr>
      <vt:lpstr>Donanım Kaynakları</vt:lpstr>
      <vt:lpstr>Yazılım Kaynakları</vt:lpstr>
      <vt:lpstr>PowerPoint Sunusu</vt:lpstr>
      <vt:lpstr>Yazılım Kaynakları</vt:lpstr>
      <vt:lpstr>Yazılım Kaynakları</vt:lpstr>
      <vt:lpstr>Proje Maliyetleri</vt:lpstr>
      <vt:lpstr>Öngörülebilen Değerler</vt:lpstr>
      <vt:lpstr>Maliyet Kestirim Yöntemleri</vt:lpstr>
      <vt:lpstr>Maliyet Kestirim Yöntemleri</vt:lpstr>
      <vt:lpstr>İşlev Noktaları Yöntemi</vt:lpstr>
      <vt:lpstr>Teknik Büyüklük Kestirim Yöntemleri</vt:lpstr>
      <vt:lpstr>İşlev Puanı</vt:lpstr>
      <vt:lpstr>Problem Bilgi Ortamının İncelenmesi</vt:lpstr>
      <vt:lpstr>Problemin bilgi ortamının incelenmesi</vt:lpstr>
      <vt:lpstr>Problem Bilgi Ortamının İncelenmesi</vt:lpstr>
      <vt:lpstr>Problem Bilgi Ortamının İncelenmesi</vt:lpstr>
      <vt:lpstr>Problem Teknik Karmaşıklığının İncelenmesi</vt:lpstr>
      <vt:lpstr>Problem Teknik Karmaşıklığının İncelenmesi</vt:lpstr>
      <vt:lpstr>Problem Teknik Karmaşıklığının İncelenmesi</vt:lpstr>
      <vt:lpstr>İşlev Nokta Sayısı Hesaplama</vt:lpstr>
      <vt:lpstr>İşlev Nokta Sayısı Hesaplama</vt:lpstr>
      <vt:lpstr>Örnek Bir Proje</vt:lpstr>
      <vt:lpstr>Örnek Bir Proje</vt:lpstr>
      <vt:lpstr>Örnek Bir Proje</vt:lpstr>
      <vt:lpstr>Örnek Bir Proje</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Etkin Maliyet Modeli_COCOMO</vt:lpstr>
      <vt:lpstr>Proje Ekip Yapısı Oluşturma</vt:lpstr>
      <vt:lpstr>Proje Ekip Yapısı Oluşturma</vt:lpstr>
      <vt:lpstr>Yüklenici Proje Ekip Yapısı</vt:lpstr>
      <vt:lpstr>İş Sahibi Proje Ekip Yapısı</vt:lpstr>
      <vt:lpstr>Proje Planı</vt:lpstr>
      <vt:lpstr>Proje Planı</vt:lpstr>
      <vt:lpstr>Proje Planı</vt:lpstr>
      <vt:lpstr>Proje Planı</vt:lpstr>
      <vt:lpstr>Proje Planı</vt:lpstr>
      <vt:lpstr>Proje Planı</vt:lpstr>
    </vt:vector>
  </TitlesOfParts>
  <Company>University of California at Santa Cruz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206 Optimization Theory and Applications</dc:title>
  <dc:creator>Kevin Ross</dc:creator>
  <cp:lastModifiedBy>Murat Berk Yetiştirir</cp:lastModifiedBy>
  <cp:revision>453</cp:revision>
  <dcterms:created xsi:type="dcterms:W3CDTF">2005-03-15T23:12:38Z</dcterms:created>
  <dcterms:modified xsi:type="dcterms:W3CDTF">2025-04-21T10:48:49Z</dcterms:modified>
</cp:coreProperties>
</file>