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5167" autoAdjust="0"/>
  </p:normalViewPr>
  <p:slideViewPr>
    <p:cSldViewPr snapToGrid="0">
      <p:cViewPr varScale="1">
        <p:scale>
          <a:sx n="81" d="100"/>
          <a:sy n="81" d="100"/>
        </p:scale>
        <p:origin x="7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1:15.9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0 162,'6'-1,"0"0,0 0,-1 0,1-1,8-3,19-5,25 4,105 3,-27 1,193-17,173-10,-383 21,135-27,-143 17,166-3,112 22,-174 2,505-4,344 3,-551 37,-6 47,-355-62,202 5,-118-13,385 50,-241-24,-136-11,-206-26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1:35.8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1,'3393'0,"-3364"0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1:38.0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1,'4764'0,"-3231"40,-801-13,567-15,-492-9,225 34,2 30,-888-57,226 20,58 5,-366-32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1:39.4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83,'876'1,"990"-3,-1002-38,185-2,-1 42,-651 3,210 14,-157-4,-193-9,-79 0,865 32,422-4,-547-32,-879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1:43.0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1 348,'18'-1,"1"-1,21-4,8-1,1886-217,12 116,-934 111,-280 2,-233-7,641 5,-321 37,-648-20,-129-12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1:44.8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29,'331'0,"1901"20,-227 13,-1408-55,-544 16,680-46,607 50,-633 5,900 24,-1448-19,1087 37,668-45,-850-2,-103 2,-862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1:46.3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31,'678'-2,"688"5,-468 23,316 2,-1150-27,-28 1,1-2,-1-2,0-1,51-11,-34 0,98-28,-110 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1:51.9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0 133,'463'-14,"-12"1,-38-24,-162 8,190 0,1 19,729 76,-242 2,-825-68,60 0,263 32,-339-12,-61-12,0-2,54 5,114 1,99 2,-259-15,326-15,-225 9,-34 2,-81 2,-5-3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1:53.2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0 237,'0'-2,"0"1,0 0,0-1,0 1,1 0,-1-1,0 1,1 0,-1-1,1 1,-1 0,1 0,-1 0,1-1,0 1,0 0,0 0,0 0,-1 0,3-1,27-12,-27 13,61-22,2 4,76-13,143-10,-247 37,603-41,1 45,-40 1,-319-13,38 0,557 14,-7 35,376 90,-1106-112,190-6,365 32,-639-34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1:54.5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56,'270'-16,"-58"1,789-9,13 26,-284 13,435-3,-868-22,102-3,647 10,-616 3,-403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1:55.6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0 134,'3'-2,"0"0,0 0,0 0,0 0,0 1,0-1,1 1,-1 0,0 0,1 0,3 0,44-4,-38 5,400-5,-242 7,1018-2,-1177-1,-1 0,0-1,0-1,0 1,0-2,0 0,-1 0,16-9,38-13,-12 12,0 3,1 2,74-3,164 10,-172 4,131-1,-208-1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1:17.7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0 185,'852'-57,"-455"20,-176 22,173-16,352-13,306 43,-456 3,-191 7,479 72,-233-11,-532-64,354 12,-176-18,819 19,-387-11,-442-10,589 2,-846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1:56.8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69,'4951'0,"-3554"0,-1375 1,0-1,-1-1,1-1,-1 0,1-2,-1 0,0-2,26-10,-28 8,39-11,-27 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1:58.3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0 110,'24'-2,"-1"0,0-1,31-8,10-3,668-54,7 59,-592 9,111 0,687 4,-631 9,71 0,478-4,-1 41,481 44,349-64,-1638-30,405-21,-403 14,199-35,-235 38,1 1,25-1,29-5,-11 0,1 3,0 2,78 6,-48 0,-62-2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1:59.3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53,'390'-9,"-137"2,2365-5,-1596 14,-809-13,-63 2,42 3,-120 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2:00.2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24,'741'-11,"-196"2,1120 5,-6 63,-1254-30,684 74,-438-52,-9-35,-121-14,-277-3,-216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2:14.6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1 449,'1010'-62,"-904"52,995-85,3 26,-957 63,-1-8,157-34,135-31,39 42,-309 27,1042-8,-841 20,1010-2,-627 48,-3 56,2 1,-627-91,692 72,4-46,285-59,445 7,-1012 14,-44 11,-45 0,994-13,-1184-11,-210 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2:17.4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0 237,'176'0,"257"-32,906-120,-160 117,5 39,-345 1,705-21,-26 5,-1192 11,-305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2:53.2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0 345,'77'-4,"0"-4,113-25,-65 10,1013-162,-812 141,1 13,369 15,-157 17,223 6,-162 62,-507-55,46 0,253-9,-229-7,804-14,-758 9,352-22,756-24,-1286 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2:54.5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1,'1195'15,"-1074"-10,933 46,-146-15,3-37,-382-1,3463 2,-3946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2:55.7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0 317,'3'-2,"1"-1,-1 1,0 0,1 1,0-1,-1 1,1 0,0-1,-1 2,7-2,2-1,332-60,6 24,-71 9,-167 17,940-87,-851 90,181-3,-337 13,34 1,88-12,6-2,198 8,-216 7,-101-2,453 16,-462-11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2:57.3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1 134,'3'-3,"0"1,1-1,0 1,0 0,0 0,-1 1,2-1,-1 1,0 0,0 0,8-1,7-2,91-20,192-18,117 21,-287 16,1638-11,-1165 19,1540-3,-1363 24,-204-2,1032-15,-929-8,-321 14,-13 1,-205-17,117 5,-236 2,-5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1:19.0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9,'2832'0,"-2217"13,26 0,-537-13,198-25,-254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3:00.9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1 161,'6'0,"0"-1,1 0,-1 0,1-1,7-2,9-3,151-31,1 8,324-14,1362 12,4 32,-717 3,2151-3,-2794 13,-10 1,-167 1,-264-10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3:02.2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0 185,'294'-18,"-138"4,968-31,2 41,245-5,-687-24,63-1,432 32,-572 4,-282-16,-75 1,-193 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3:03.7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0 188,'28'-8,"1"2,35-5,-22 5,1168-125,9 106,-371 67,19 0,619-41,-656-4,2042 3,-2821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1:21.9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1,'4968'0,"-4957"0,-1 0,1 1,15 2,-8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1:23.3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0 134,'17'-5,"-1"1,1 1,24-2,6-1,1131-97,12 96,-929 22,16-1,-240-12,48 7,14 2,384-7,-281-5,-163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1:25.8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1 283,'4286'0,"-2521"-104,-717-10,8 49,1023 78,-378-4,-1052-10,354 1,-790 12,-115-4,-46-5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1:30.1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1 104,'9'-4,"0"1,0 0,0 1,1 0,-1 1,15-1,5-1,692-52,5 49,-571 6,211 1,1276-9,1041-8,-1747 56,269-1,-593-40,-554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1:32.8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0 100,'127'-10,"492"-5,-67 3,-252-3,490-13,-495 13,-244 10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1T10:51:34.3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81,'16'-1,"-1"-1,1 0,18-5,9-2,511-30,-478 36,1927-15,-1251 21,-359-3,-356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320F7-0800-4160-AEC5-F52070806644}" type="datetimeFigureOut">
              <a:rPr lang="tr-TR" smtClean="0"/>
              <a:t>21.04.2025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95358-CFF0-496E-86B9-7E929862BA6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547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75297-97BD-4FF3-9198-95958F815117}" type="slidenum">
              <a:rPr lang="tr-TR">
                <a:solidFill>
                  <a:prstClr val="black"/>
                </a:solidFill>
              </a:rPr>
              <a:pPr/>
              <a:t>1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02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895358-CFF0-496E-86B9-7E929862BA6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7352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Resim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2345412" y="3530043"/>
            <a:ext cx="9144000" cy="1539903"/>
          </a:xfrm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</a:defRPr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6C87B8-F90C-45B3-81D6-E21A7E1D81A7}" type="datetime1">
              <a:rPr lang="tr-TR">
                <a:solidFill>
                  <a:prstClr val="black"/>
                </a:solidFill>
              </a:rPr>
              <a:pPr/>
              <a:t>21.04.2025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up 6"/>
          <p:cNvGrpSpPr/>
          <p:nvPr userDrawn="1"/>
        </p:nvGrpSpPr>
        <p:grpSpPr>
          <a:xfrm>
            <a:off x="201481" y="156040"/>
            <a:ext cx="11521594" cy="4143954"/>
            <a:chOff x="0" y="343652"/>
            <a:chExt cx="8082167" cy="3131068"/>
          </a:xfrm>
        </p:grpSpPr>
        <p:grpSp>
          <p:nvGrpSpPr>
            <p:cNvPr id="8" name="Grup 7"/>
            <p:cNvGrpSpPr/>
            <p:nvPr userDrawn="1"/>
          </p:nvGrpSpPr>
          <p:grpSpPr>
            <a:xfrm>
              <a:off x="0" y="408617"/>
              <a:ext cx="8082167" cy="3066103"/>
              <a:chOff x="0" y="856378"/>
              <a:chExt cx="8470941" cy="3285993"/>
            </a:xfrm>
          </p:grpSpPr>
          <p:sp>
            <p:nvSpPr>
              <p:cNvPr id="11" name="Rectangle 12"/>
              <p:cNvSpPr>
                <a:spLocks noChangeArrowheads="1"/>
              </p:cNvSpPr>
              <p:nvPr userDrawn="1"/>
            </p:nvSpPr>
            <p:spPr bwMode="auto">
              <a:xfrm rot="16200000">
                <a:off x="8441714" y="1339324"/>
                <a:ext cx="6153" cy="52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Прямоугольник 1"/>
              <p:cNvSpPr/>
              <p:nvPr userDrawn="1"/>
            </p:nvSpPr>
            <p:spPr>
              <a:xfrm>
                <a:off x="1404487" y="1785042"/>
                <a:ext cx="6963028" cy="1484714"/>
              </a:xfrm>
              <a:prstGeom prst="rect">
                <a:avLst/>
              </a:prstGeom>
              <a:solidFill>
                <a:srgbClr val="C80D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Прямоугольник 3"/>
              <p:cNvSpPr/>
              <p:nvPr userDrawn="1"/>
            </p:nvSpPr>
            <p:spPr>
              <a:xfrm rot="2700000">
                <a:off x="1034369" y="2941441"/>
                <a:ext cx="695885" cy="695885"/>
              </a:xfrm>
              <a:prstGeom prst="rect">
                <a:avLst/>
              </a:prstGeom>
              <a:solidFill>
                <a:srgbClr val="F8A90C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Прямоугольник 75"/>
              <p:cNvSpPr/>
              <p:nvPr userDrawn="1"/>
            </p:nvSpPr>
            <p:spPr>
              <a:xfrm rot="2700000">
                <a:off x="522132" y="2429204"/>
                <a:ext cx="695885" cy="6958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Прямоугольник 76"/>
              <p:cNvSpPr/>
              <p:nvPr userDrawn="1"/>
            </p:nvSpPr>
            <p:spPr>
              <a:xfrm rot="2700000">
                <a:off x="10086" y="1908996"/>
                <a:ext cx="695885" cy="69588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Прямоугольник 77"/>
              <p:cNvSpPr/>
              <p:nvPr userDrawn="1"/>
            </p:nvSpPr>
            <p:spPr>
              <a:xfrm rot="2700000">
                <a:off x="655832" y="1048438"/>
                <a:ext cx="1451816" cy="1416004"/>
              </a:xfrm>
              <a:prstGeom prst="rect">
                <a:avLst/>
              </a:prstGeom>
              <a:solidFill>
                <a:srgbClr val="AAAAAA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Прямоугольник 78"/>
              <p:cNvSpPr/>
              <p:nvPr userDrawn="1"/>
            </p:nvSpPr>
            <p:spPr>
              <a:xfrm rot="2700000">
                <a:off x="0" y="856378"/>
                <a:ext cx="695885" cy="695885"/>
              </a:xfrm>
              <a:prstGeom prst="rect">
                <a:avLst/>
              </a:prstGeom>
              <a:solidFill>
                <a:srgbClr val="C80D1F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Прямоугольник 79"/>
              <p:cNvSpPr/>
              <p:nvPr userDrawn="1"/>
            </p:nvSpPr>
            <p:spPr>
              <a:xfrm rot="2700000">
                <a:off x="532218" y="3446486"/>
                <a:ext cx="695885" cy="695885"/>
              </a:xfrm>
              <a:prstGeom prst="rect">
                <a:avLst/>
              </a:prstGeom>
              <a:solidFill>
                <a:srgbClr val="EA5060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Shape 1420"/>
              <p:cNvSpPr/>
              <p:nvPr userDrawn="1"/>
            </p:nvSpPr>
            <p:spPr bwMode="auto">
              <a:xfrm>
                <a:off x="1231147" y="1596434"/>
                <a:ext cx="361087" cy="34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277" y="7976"/>
                    </a:moveTo>
                    <a:cubicBezTo>
                      <a:pt x="3988" y="7976"/>
                      <a:pt x="3706" y="8031"/>
                      <a:pt x="3435" y="8149"/>
                    </a:cubicBezTo>
                    <a:cubicBezTo>
                      <a:pt x="3161" y="8266"/>
                      <a:pt x="2904" y="8428"/>
                      <a:pt x="2666" y="8628"/>
                    </a:cubicBezTo>
                    <a:cubicBezTo>
                      <a:pt x="2429" y="8830"/>
                      <a:pt x="2220" y="9071"/>
                      <a:pt x="2044" y="9344"/>
                    </a:cubicBezTo>
                    <a:cubicBezTo>
                      <a:pt x="1868" y="9621"/>
                      <a:pt x="1731" y="9926"/>
                      <a:pt x="1628" y="10252"/>
                    </a:cubicBezTo>
                    <a:lnTo>
                      <a:pt x="0" y="16271"/>
                    </a:lnTo>
                    <a:lnTo>
                      <a:pt x="0" y="1619"/>
                    </a:lnTo>
                    <a:cubicBezTo>
                      <a:pt x="0" y="1178"/>
                      <a:pt x="132" y="796"/>
                      <a:pt x="399" y="479"/>
                    </a:cubicBezTo>
                    <a:cubicBezTo>
                      <a:pt x="663" y="162"/>
                      <a:pt x="982" y="0"/>
                      <a:pt x="1349" y="0"/>
                    </a:cubicBezTo>
                    <a:lnTo>
                      <a:pt x="9460" y="0"/>
                    </a:lnTo>
                    <a:cubicBezTo>
                      <a:pt x="9824" y="0"/>
                      <a:pt x="10140" y="162"/>
                      <a:pt x="10407" y="479"/>
                    </a:cubicBezTo>
                    <a:cubicBezTo>
                      <a:pt x="10674" y="796"/>
                      <a:pt x="10806" y="1178"/>
                      <a:pt x="10806" y="1619"/>
                    </a:cubicBezTo>
                    <a:cubicBezTo>
                      <a:pt x="10806" y="2059"/>
                      <a:pt x="10938" y="2438"/>
                      <a:pt x="11198" y="2750"/>
                    </a:cubicBezTo>
                    <a:cubicBezTo>
                      <a:pt x="11460" y="3064"/>
                      <a:pt x="11773" y="3223"/>
                      <a:pt x="12143" y="3223"/>
                    </a:cubicBezTo>
                    <a:lnTo>
                      <a:pt x="17333" y="3223"/>
                    </a:lnTo>
                    <a:cubicBezTo>
                      <a:pt x="17700" y="3223"/>
                      <a:pt x="18016" y="3384"/>
                      <a:pt x="18278" y="3713"/>
                    </a:cubicBezTo>
                    <a:cubicBezTo>
                      <a:pt x="18540" y="4042"/>
                      <a:pt x="18670" y="4427"/>
                      <a:pt x="18670" y="4868"/>
                    </a:cubicBezTo>
                    <a:lnTo>
                      <a:pt x="18670" y="7976"/>
                    </a:lnTo>
                    <a:lnTo>
                      <a:pt x="4277" y="7976"/>
                    </a:lnTo>
                    <a:close/>
                    <a:moveTo>
                      <a:pt x="21600" y="10141"/>
                    </a:moveTo>
                    <a:lnTo>
                      <a:pt x="18552" y="20801"/>
                    </a:lnTo>
                    <a:cubicBezTo>
                      <a:pt x="18506" y="21015"/>
                      <a:pt x="18386" y="21203"/>
                      <a:pt x="18195" y="21362"/>
                    </a:cubicBezTo>
                    <a:cubicBezTo>
                      <a:pt x="18004" y="21521"/>
                      <a:pt x="17818" y="21600"/>
                      <a:pt x="17639" y="21600"/>
                    </a:cubicBezTo>
                    <a:lnTo>
                      <a:pt x="504" y="21600"/>
                    </a:lnTo>
                    <a:lnTo>
                      <a:pt x="3388" y="10913"/>
                    </a:lnTo>
                    <a:cubicBezTo>
                      <a:pt x="3435" y="10699"/>
                      <a:pt x="3552" y="10517"/>
                      <a:pt x="3746" y="10364"/>
                    </a:cubicBezTo>
                    <a:cubicBezTo>
                      <a:pt x="3937" y="10214"/>
                      <a:pt x="4120" y="10141"/>
                      <a:pt x="4301" y="10141"/>
                    </a:cubicBezTo>
                    <a:lnTo>
                      <a:pt x="21600" y="10141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Shape 1458"/>
              <p:cNvSpPr/>
              <p:nvPr userDrawn="1"/>
            </p:nvSpPr>
            <p:spPr bwMode="auto">
              <a:xfrm>
                <a:off x="175278" y="2073390"/>
                <a:ext cx="365500" cy="357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909" y="6867"/>
                    </a:moveTo>
                    <a:cubicBezTo>
                      <a:pt x="18210" y="7364"/>
                      <a:pt x="18439" y="7917"/>
                      <a:pt x="18600" y="8530"/>
                    </a:cubicBezTo>
                    <a:cubicBezTo>
                      <a:pt x="19045" y="8620"/>
                      <a:pt x="19513" y="8680"/>
                      <a:pt x="20005" y="8705"/>
                    </a:cubicBezTo>
                    <a:cubicBezTo>
                      <a:pt x="20498" y="8733"/>
                      <a:pt x="20957" y="8821"/>
                      <a:pt x="21382" y="8976"/>
                    </a:cubicBezTo>
                    <a:cubicBezTo>
                      <a:pt x="21526" y="9013"/>
                      <a:pt x="21600" y="9092"/>
                      <a:pt x="21600" y="9219"/>
                    </a:cubicBezTo>
                    <a:lnTo>
                      <a:pt x="21600" y="12410"/>
                    </a:lnTo>
                    <a:cubicBezTo>
                      <a:pt x="21600" y="12517"/>
                      <a:pt x="21464" y="12613"/>
                      <a:pt x="21198" y="12697"/>
                    </a:cubicBezTo>
                    <a:cubicBezTo>
                      <a:pt x="20932" y="12788"/>
                      <a:pt x="20623" y="12853"/>
                      <a:pt x="20269" y="12909"/>
                    </a:cubicBezTo>
                    <a:cubicBezTo>
                      <a:pt x="19918" y="12963"/>
                      <a:pt x="19575" y="13002"/>
                      <a:pt x="19241" y="13031"/>
                    </a:cubicBezTo>
                    <a:cubicBezTo>
                      <a:pt x="18904" y="13056"/>
                      <a:pt x="18683" y="13079"/>
                      <a:pt x="18575" y="13098"/>
                    </a:cubicBezTo>
                    <a:cubicBezTo>
                      <a:pt x="18448" y="13612"/>
                      <a:pt x="18238" y="14137"/>
                      <a:pt x="17938" y="14680"/>
                    </a:cubicBezTo>
                    <a:cubicBezTo>
                      <a:pt x="18433" y="15417"/>
                      <a:pt x="18983" y="16125"/>
                      <a:pt x="19578" y="16803"/>
                    </a:cubicBezTo>
                    <a:lnTo>
                      <a:pt x="19660" y="17006"/>
                    </a:lnTo>
                    <a:cubicBezTo>
                      <a:pt x="19660" y="17077"/>
                      <a:pt x="19535" y="17252"/>
                      <a:pt x="19286" y="17523"/>
                    </a:cubicBezTo>
                    <a:cubicBezTo>
                      <a:pt x="19037" y="17800"/>
                      <a:pt x="18756" y="18096"/>
                      <a:pt x="18439" y="18412"/>
                    </a:cubicBezTo>
                    <a:cubicBezTo>
                      <a:pt x="18122" y="18726"/>
                      <a:pt x="17822" y="19008"/>
                      <a:pt x="17538" y="19257"/>
                    </a:cubicBezTo>
                    <a:cubicBezTo>
                      <a:pt x="17252" y="19505"/>
                      <a:pt x="17068" y="19626"/>
                      <a:pt x="16989" y="19626"/>
                    </a:cubicBezTo>
                    <a:cubicBezTo>
                      <a:pt x="16969" y="19626"/>
                      <a:pt x="16850" y="19542"/>
                      <a:pt x="16629" y="19378"/>
                    </a:cubicBezTo>
                    <a:cubicBezTo>
                      <a:pt x="16408" y="19211"/>
                      <a:pt x="16165" y="19025"/>
                      <a:pt x="15896" y="18822"/>
                    </a:cubicBezTo>
                    <a:cubicBezTo>
                      <a:pt x="15629" y="18621"/>
                      <a:pt x="15377" y="18426"/>
                      <a:pt x="15136" y="18240"/>
                    </a:cubicBezTo>
                    <a:cubicBezTo>
                      <a:pt x="14898" y="18056"/>
                      <a:pt x="14746" y="17946"/>
                      <a:pt x="14683" y="17910"/>
                    </a:cubicBezTo>
                    <a:cubicBezTo>
                      <a:pt x="14420" y="18054"/>
                      <a:pt x="14156" y="18178"/>
                      <a:pt x="13890" y="18282"/>
                    </a:cubicBezTo>
                    <a:cubicBezTo>
                      <a:pt x="13624" y="18384"/>
                      <a:pt x="13355" y="18472"/>
                      <a:pt x="13083" y="18545"/>
                    </a:cubicBezTo>
                    <a:cubicBezTo>
                      <a:pt x="13066" y="18655"/>
                      <a:pt x="13040" y="18875"/>
                      <a:pt x="13009" y="19214"/>
                    </a:cubicBezTo>
                    <a:cubicBezTo>
                      <a:pt x="12978" y="19553"/>
                      <a:pt x="12933" y="19895"/>
                      <a:pt x="12879" y="20242"/>
                    </a:cubicBezTo>
                    <a:cubicBezTo>
                      <a:pt x="12825" y="20589"/>
                      <a:pt x="12763" y="20903"/>
                      <a:pt x="12692" y="21179"/>
                    </a:cubicBezTo>
                    <a:cubicBezTo>
                      <a:pt x="12618" y="21462"/>
                      <a:pt x="12522" y="21600"/>
                      <a:pt x="12406" y="21600"/>
                    </a:cubicBezTo>
                    <a:lnTo>
                      <a:pt x="9191" y="21600"/>
                    </a:lnTo>
                    <a:cubicBezTo>
                      <a:pt x="9064" y="21600"/>
                      <a:pt x="8979" y="21521"/>
                      <a:pt x="8933" y="21371"/>
                    </a:cubicBezTo>
                    <a:cubicBezTo>
                      <a:pt x="8806" y="20928"/>
                      <a:pt x="8721" y="20462"/>
                      <a:pt x="8679" y="19979"/>
                    </a:cubicBezTo>
                    <a:cubicBezTo>
                      <a:pt x="8630" y="19494"/>
                      <a:pt x="8582" y="19031"/>
                      <a:pt x="8528" y="18585"/>
                    </a:cubicBezTo>
                    <a:cubicBezTo>
                      <a:pt x="7976" y="18424"/>
                      <a:pt x="7446" y="18198"/>
                      <a:pt x="6942" y="17910"/>
                    </a:cubicBezTo>
                    <a:cubicBezTo>
                      <a:pt x="6568" y="18192"/>
                      <a:pt x="6203" y="18460"/>
                      <a:pt x="5843" y="18726"/>
                    </a:cubicBezTo>
                    <a:cubicBezTo>
                      <a:pt x="5481" y="18994"/>
                      <a:pt x="5124" y="19276"/>
                      <a:pt x="4773" y="19573"/>
                    </a:cubicBezTo>
                    <a:lnTo>
                      <a:pt x="4608" y="19626"/>
                    </a:lnTo>
                    <a:cubicBezTo>
                      <a:pt x="4555" y="19626"/>
                      <a:pt x="4387" y="19505"/>
                      <a:pt x="4107" y="19256"/>
                    </a:cubicBezTo>
                    <a:cubicBezTo>
                      <a:pt x="3827" y="19008"/>
                      <a:pt x="3535" y="18726"/>
                      <a:pt x="3232" y="18412"/>
                    </a:cubicBezTo>
                    <a:cubicBezTo>
                      <a:pt x="2929" y="18096"/>
                      <a:pt x="2654" y="17800"/>
                      <a:pt x="2405" y="17523"/>
                    </a:cubicBezTo>
                    <a:cubicBezTo>
                      <a:pt x="2155" y="17252"/>
                      <a:pt x="2031" y="17077"/>
                      <a:pt x="2031" y="17006"/>
                    </a:cubicBezTo>
                    <a:cubicBezTo>
                      <a:pt x="2031" y="16986"/>
                      <a:pt x="2104" y="16868"/>
                      <a:pt x="2249" y="16647"/>
                    </a:cubicBezTo>
                    <a:cubicBezTo>
                      <a:pt x="2393" y="16427"/>
                      <a:pt x="2563" y="16184"/>
                      <a:pt x="2759" y="15925"/>
                    </a:cubicBezTo>
                    <a:cubicBezTo>
                      <a:pt x="2951" y="15662"/>
                      <a:pt x="3141" y="15411"/>
                      <a:pt x="3328" y="15174"/>
                    </a:cubicBezTo>
                    <a:cubicBezTo>
                      <a:pt x="3512" y="14934"/>
                      <a:pt x="3631" y="14778"/>
                      <a:pt x="3688" y="14705"/>
                    </a:cubicBezTo>
                    <a:cubicBezTo>
                      <a:pt x="3388" y="14211"/>
                      <a:pt x="3158" y="13658"/>
                      <a:pt x="2997" y="13045"/>
                    </a:cubicBezTo>
                    <a:cubicBezTo>
                      <a:pt x="2535" y="12951"/>
                      <a:pt x="2062" y="12898"/>
                      <a:pt x="1578" y="12870"/>
                    </a:cubicBezTo>
                    <a:cubicBezTo>
                      <a:pt x="1093" y="12841"/>
                      <a:pt x="640" y="12751"/>
                      <a:pt x="215" y="12599"/>
                    </a:cubicBezTo>
                    <a:cubicBezTo>
                      <a:pt x="71" y="12562"/>
                      <a:pt x="0" y="12480"/>
                      <a:pt x="0" y="12353"/>
                    </a:cubicBezTo>
                    <a:lnTo>
                      <a:pt x="0" y="9162"/>
                    </a:lnTo>
                    <a:cubicBezTo>
                      <a:pt x="0" y="9055"/>
                      <a:pt x="136" y="8959"/>
                      <a:pt x="414" y="8874"/>
                    </a:cubicBezTo>
                    <a:cubicBezTo>
                      <a:pt x="688" y="8790"/>
                      <a:pt x="997" y="8716"/>
                      <a:pt x="1340" y="8666"/>
                    </a:cubicBezTo>
                    <a:cubicBezTo>
                      <a:pt x="1685" y="8612"/>
                      <a:pt x="2020" y="8570"/>
                      <a:pt x="2345" y="8544"/>
                    </a:cubicBezTo>
                    <a:cubicBezTo>
                      <a:pt x="2668" y="8516"/>
                      <a:pt x="2886" y="8493"/>
                      <a:pt x="2997" y="8473"/>
                    </a:cubicBezTo>
                    <a:cubicBezTo>
                      <a:pt x="3158" y="7926"/>
                      <a:pt x="3379" y="7398"/>
                      <a:pt x="3659" y="6895"/>
                    </a:cubicBezTo>
                    <a:cubicBezTo>
                      <a:pt x="3161" y="6155"/>
                      <a:pt x="2620" y="5447"/>
                      <a:pt x="2031" y="4772"/>
                    </a:cubicBezTo>
                    <a:lnTo>
                      <a:pt x="1937" y="4571"/>
                    </a:lnTo>
                    <a:cubicBezTo>
                      <a:pt x="1937" y="4498"/>
                      <a:pt x="2065" y="4323"/>
                      <a:pt x="2317" y="4049"/>
                    </a:cubicBezTo>
                    <a:cubicBezTo>
                      <a:pt x="2569" y="3775"/>
                      <a:pt x="2852" y="3479"/>
                      <a:pt x="3164" y="3162"/>
                    </a:cubicBezTo>
                    <a:cubicBezTo>
                      <a:pt x="3478" y="2849"/>
                      <a:pt x="3778" y="2569"/>
                      <a:pt x="4067" y="2321"/>
                    </a:cubicBezTo>
                    <a:cubicBezTo>
                      <a:pt x="4356" y="2073"/>
                      <a:pt x="4538" y="1945"/>
                      <a:pt x="4608" y="1945"/>
                    </a:cubicBezTo>
                    <a:cubicBezTo>
                      <a:pt x="4625" y="1945"/>
                      <a:pt x="4747" y="2030"/>
                      <a:pt x="4968" y="2197"/>
                    </a:cubicBezTo>
                    <a:cubicBezTo>
                      <a:pt x="5189" y="2363"/>
                      <a:pt x="5435" y="2550"/>
                      <a:pt x="5707" y="2750"/>
                    </a:cubicBezTo>
                    <a:cubicBezTo>
                      <a:pt x="5976" y="2953"/>
                      <a:pt x="6234" y="3148"/>
                      <a:pt x="6472" y="3332"/>
                    </a:cubicBezTo>
                    <a:cubicBezTo>
                      <a:pt x="6713" y="3515"/>
                      <a:pt x="6860" y="3628"/>
                      <a:pt x="6914" y="3662"/>
                    </a:cubicBezTo>
                    <a:cubicBezTo>
                      <a:pt x="7174" y="3518"/>
                      <a:pt x="7441" y="3399"/>
                      <a:pt x="7707" y="3303"/>
                    </a:cubicBezTo>
                    <a:cubicBezTo>
                      <a:pt x="7973" y="3210"/>
                      <a:pt x="8248" y="3120"/>
                      <a:pt x="8528" y="3030"/>
                    </a:cubicBezTo>
                    <a:cubicBezTo>
                      <a:pt x="8528" y="2922"/>
                      <a:pt x="8540" y="2699"/>
                      <a:pt x="8568" y="2363"/>
                    </a:cubicBezTo>
                    <a:cubicBezTo>
                      <a:pt x="8596" y="2033"/>
                      <a:pt x="8636" y="1694"/>
                      <a:pt x="8690" y="1352"/>
                    </a:cubicBezTo>
                    <a:cubicBezTo>
                      <a:pt x="8744" y="1011"/>
                      <a:pt x="8814" y="697"/>
                      <a:pt x="8899" y="418"/>
                    </a:cubicBezTo>
                    <a:cubicBezTo>
                      <a:pt x="8984" y="141"/>
                      <a:pt x="9084" y="0"/>
                      <a:pt x="9191" y="0"/>
                    </a:cubicBezTo>
                    <a:lnTo>
                      <a:pt x="12406" y="0"/>
                    </a:lnTo>
                    <a:cubicBezTo>
                      <a:pt x="12531" y="0"/>
                      <a:pt x="12618" y="68"/>
                      <a:pt x="12664" y="203"/>
                    </a:cubicBezTo>
                    <a:cubicBezTo>
                      <a:pt x="12771" y="644"/>
                      <a:pt x="12848" y="1107"/>
                      <a:pt x="12893" y="1595"/>
                    </a:cubicBezTo>
                    <a:cubicBezTo>
                      <a:pt x="12938" y="2084"/>
                      <a:pt x="13001" y="2561"/>
                      <a:pt x="13083" y="3030"/>
                    </a:cubicBezTo>
                    <a:cubicBezTo>
                      <a:pt x="13363" y="3100"/>
                      <a:pt x="13632" y="3185"/>
                      <a:pt x="13890" y="3284"/>
                    </a:cubicBezTo>
                    <a:cubicBezTo>
                      <a:pt x="14148" y="3385"/>
                      <a:pt x="14403" y="3512"/>
                      <a:pt x="14655" y="3662"/>
                    </a:cubicBezTo>
                    <a:cubicBezTo>
                      <a:pt x="14729" y="3611"/>
                      <a:pt x="14881" y="3490"/>
                      <a:pt x="15117" y="3303"/>
                    </a:cubicBezTo>
                    <a:cubicBezTo>
                      <a:pt x="15352" y="3120"/>
                      <a:pt x="15604" y="2925"/>
                      <a:pt x="15870" y="2722"/>
                    </a:cubicBezTo>
                    <a:cubicBezTo>
                      <a:pt x="16136" y="2521"/>
                      <a:pt x="16377" y="2341"/>
                      <a:pt x="16589" y="2183"/>
                    </a:cubicBezTo>
                    <a:cubicBezTo>
                      <a:pt x="16802" y="2024"/>
                      <a:pt x="16935" y="1945"/>
                      <a:pt x="16989" y="1945"/>
                    </a:cubicBezTo>
                    <a:cubicBezTo>
                      <a:pt x="17043" y="1945"/>
                      <a:pt x="17210" y="2072"/>
                      <a:pt x="17490" y="2321"/>
                    </a:cubicBezTo>
                    <a:cubicBezTo>
                      <a:pt x="17771" y="2569"/>
                      <a:pt x="18065" y="2849"/>
                      <a:pt x="18371" y="3162"/>
                    </a:cubicBezTo>
                    <a:cubicBezTo>
                      <a:pt x="18680" y="3479"/>
                      <a:pt x="18957" y="3775"/>
                      <a:pt x="19207" y="4049"/>
                    </a:cubicBezTo>
                    <a:cubicBezTo>
                      <a:pt x="19453" y="4323"/>
                      <a:pt x="19578" y="4498"/>
                      <a:pt x="19578" y="4571"/>
                    </a:cubicBezTo>
                    <a:cubicBezTo>
                      <a:pt x="19578" y="4605"/>
                      <a:pt x="19498" y="4735"/>
                      <a:pt x="19343" y="4955"/>
                    </a:cubicBezTo>
                    <a:cubicBezTo>
                      <a:pt x="19184" y="5175"/>
                      <a:pt x="19008" y="5416"/>
                      <a:pt x="18813" y="5678"/>
                    </a:cubicBezTo>
                    <a:cubicBezTo>
                      <a:pt x="18617" y="5938"/>
                      <a:pt x="18428" y="6189"/>
                      <a:pt x="18241" y="6429"/>
                    </a:cubicBezTo>
                    <a:cubicBezTo>
                      <a:pt x="18057" y="6667"/>
                      <a:pt x="17946" y="6813"/>
                      <a:pt x="17909" y="6867"/>
                    </a:cubicBezTo>
                    <a:moveTo>
                      <a:pt x="10806" y="14044"/>
                    </a:moveTo>
                    <a:cubicBezTo>
                      <a:pt x="11248" y="14044"/>
                      <a:pt x="11670" y="13957"/>
                      <a:pt x="12066" y="13779"/>
                    </a:cubicBezTo>
                    <a:cubicBezTo>
                      <a:pt x="12463" y="13607"/>
                      <a:pt x="12805" y="13370"/>
                      <a:pt x="13091" y="13070"/>
                    </a:cubicBezTo>
                    <a:cubicBezTo>
                      <a:pt x="13375" y="12774"/>
                      <a:pt x="13604" y="12429"/>
                      <a:pt x="13783" y="12031"/>
                    </a:cubicBezTo>
                    <a:cubicBezTo>
                      <a:pt x="13958" y="11633"/>
                      <a:pt x="14046" y="11215"/>
                      <a:pt x="14046" y="10775"/>
                    </a:cubicBezTo>
                    <a:cubicBezTo>
                      <a:pt x="14046" y="10334"/>
                      <a:pt x="13958" y="9919"/>
                      <a:pt x="13783" y="9530"/>
                    </a:cubicBezTo>
                    <a:cubicBezTo>
                      <a:pt x="13604" y="9143"/>
                      <a:pt x="13375" y="8801"/>
                      <a:pt x="13091" y="8502"/>
                    </a:cubicBezTo>
                    <a:cubicBezTo>
                      <a:pt x="12805" y="8206"/>
                      <a:pt x="12463" y="7974"/>
                      <a:pt x="12066" y="7808"/>
                    </a:cubicBezTo>
                    <a:cubicBezTo>
                      <a:pt x="11670" y="7641"/>
                      <a:pt x="11248" y="7556"/>
                      <a:pt x="10806" y="7556"/>
                    </a:cubicBezTo>
                    <a:cubicBezTo>
                      <a:pt x="10361" y="7556"/>
                      <a:pt x="9939" y="7641"/>
                      <a:pt x="9537" y="7808"/>
                    </a:cubicBezTo>
                    <a:cubicBezTo>
                      <a:pt x="9135" y="7974"/>
                      <a:pt x="8786" y="8206"/>
                      <a:pt x="8494" y="8502"/>
                    </a:cubicBezTo>
                    <a:cubicBezTo>
                      <a:pt x="8200" y="8801"/>
                      <a:pt x="7970" y="9143"/>
                      <a:pt x="7800" y="9530"/>
                    </a:cubicBezTo>
                    <a:cubicBezTo>
                      <a:pt x="7633" y="9919"/>
                      <a:pt x="7551" y="10334"/>
                      <a:pt x="7551" y="10775"/>
                    </a:cubicBezTo>
                    <a:cubicBezTo>
                      <a:pt x="7551" y="11215"/>
                      <a:pt x="7633" y="11633"/>
                      <a:pt x="7800" y="12031"/>
                    </a:cubicBezTo>
                    <a:cubicBezTo>
                      <a:pt x="7970" y="12429"/>
                      <a:pt x="8200" y="12774"/>
                      <a:pt x="8494" y="13070"/>
                    </a:cubicBezTo>
                    <a:cubicBezTo>
                      <a:pt x="8786" y="13370"/>
                      <a:pt x="9135" y="13607"/>
                      <a:pt x="9537" y="13779"/>
                    </a:cubicBezTo>
                    <a:cubicBezTo>
                      <a:pt x="9939" y="13957"/>
                      <a:pt x="10361" y="14044"/>
                      <a:pt x="10806" y="14044"/>
                    </a:cubicBezTo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Shape 1486"/>
              <p:cNvSpPr/>
              <p:nvPr userDrawn="1"/>
            </p:nvSpPr>
            <p:spPr bwMode="auto">
              <a:xfrm>
                <a:off x="721711" y="2626985"/>
                <a:ext cx="308929" cy="353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36" y="6464"/>
                    </a:moveTo>
                    <a:cubicBezTo>
                      <a:pt x="386" y="6464"/>
                      <a:pt x="262" y="6412"/>
                      <a:pt x="155" y="6306"/>
                    </a:cubicBezTo>
                    <a:cubicBezTo>
                      <a:pt x="49" y="6202"/>
                      <a:pt x="0" y="6075"/>
                      <a:pt x="0" y="5925"/>
                    </a:cubicBezTo>
                    <a:lnTo>
                      <a:pt x="0" y="538"/>
                    </a:lnTo>
                    <a:cubicBezTo>
                      <a:pt x="0" y="389"/>
                      <a:pt x="49" y="265"/>
                      <a:pt x="155" y="158"/>
                    </a:cubicBezTo>
                    <a:cubicBezTo>
                      <a:pt x="262" y="52"/>
                      <a:pt x="386" y="0"/>
                      <a:pt x="536" y="0"/>
                    </a:cubicBezTo>
                    <a:lnTo>
                      <a:pt x="5925" y="0"/>
                    </a:lnTo>
                    <a:cubicBezTo>
                      <a:pt x="6072" y="0"/>
                      <a:pt x="6202" y="52"/>
                      <a:pt x="6320" y="158"/>
                    </a:cubicBezTo>
                    <a:cubicBezTo>
                      <a:pt x="6432" y="265"/>
                      <a:pt x="6487" y="389"/>
                      <a:pt x="6487" y="538"/>
                    </a:cubicBezTo>
                    <a:lnTo>
                      <a:pt x="6487" y="5925"/>
                    </a:lnTo>
                    <a:cubicBezTo>
                      <a:pt x="6487" y="6075"/>
                      <a:pt x="6432" y="6202"/>
                      <a:pt x="6320" y="6306"/>
                    </a:cubicBezTo>
                    <a:cubicBezTo>
                      <a:pt x="6202" y="6412"/>
                      <a:pt x="6072" y="6464"/>
                      <a:pt x="5925" y="6464"/>
                    </a:cubicBezTo>
                    <a:lnTo>
                      <a:pt x="536" y="6464"/>
                    </a:lnTo>
                    <a:close/>
                    <a:moveTo>
                      <a:pt x="21059" y="8105"/>
                    </a:moveTo>
                    <a:cubicBezTo>
                      <a:pt x="21206" y="8105"/>
                      <a:pt x="21335" y="8157"/>
                      <a:pt x="21439" y="8258"/>
                    </a:cubicBezTo>
                    <a:cubicBezTo>
                      <a:pt x="21542" y="8358"/>
                      <a:pt x="21600" y="8488"/>
                      <a:pt x="21600" y="8643"/>
                    </a:cubicBezTo>
                    <a:lnTo>
                      <a:pt x="21600" y="12614"/>
                    </a:lnTo>
                    <a:cubicBezTo>
                      <a:pt x="21600" y="13855"/>
                      <a:pt x="21315" y="15021"/>
                      <a:pt x="20751" y="16115"/>
                    </a:cubicBezTo>
                    <a:cubicBezTo>
                      <a:pt x="20183" y="17209"/>
                      <a:pt x="19412" y="18159"/>
                      <a:pt x="18433" y="18968"/>
                    </a:cubicBezTo>
                    <a:cubicBezTo>
                      <a:pt x="17454" y="19775"/>
                      <a:pt x="16314" y="20417"/>
                      <a:pt x="15001" y="20892"/>
                    </a:cubicBezTo>
                    <a:cubicBezTo>
                      <a:pt x="13691" y="21364"/>
                      <a:pt x="12291" y="21600"/>
                      <a:pt x="10803" y="21600"/>
                    </a:cubicBezTo>
                    <a:cubicBezTo>
                      <a:pt x="9297" y="21600"/>
                      <a:pt x="7892" y="21364"/>
                      <a:pt x="6588" y="20892"/>
                    </a:cubicBezTo>
                    <a:cubicBezTo>
                      <a:pt x="5283" y="20417"/>
                      <a:pt x="4140" y="19775"/>
                      <a:pt x="3161" y="18968"/>
                    </a:cubicBezTo>
                    <a:cubicBezTo>
                      <a:pt x="2182" y="18159"/>
                      <a:pt x="1411" y="17212"/>
                      <a:pt x="844" y="16121"/>
                    </a:cubicBezTo>
                    <a:cubicBezTo>
                      <a:pt x="279" y="15032"/>
                      <a:pt x="0" y="13866"/>
                      <a:pt x="0" y="12614"/>
                    </a:cubicBezTo>
                    <a:lnTo>
                      <a:pt x="0" y="8643"/>
                    </a:lnTo>
                    <a:cubicBezTo>
                      <a:pt x="0" y="8496"/>
                      <a:pt x="49" y="8370"/>
                      <a:pt x="155" y="8263"/>
                    </a:cubicBezTo>
                    <a:cubicBezTo>
                      <a:pt x="262" y="8160"/>
                      <a:pt x="386" y="8105"/>
                      <a:pt x="536" y="8105"/>
                    </a:cubicBezTo>
                    <a:lnTo>
                      <a:pt x="5925" y="8105"/>
                    </a:lnTo>
                    <a:cubicBezTo>
                      <a:pt x="6072" y="8105"/>
                      <a:pt x="6202" y="8157"/>
                      <a:pt x="6320" y="8257"/>
                    </a:cubicBezTo>
                    <a:cubicBezTo>
                      <a:pt x="6432" y="8358"/>
                      <a:pt x="6487" y="8488"/>
                      <a:pt x="6487" y="8643"/>
                    </a:cubicBezTo>
                    <a:lnTo>
                      <a:pt x="6487" y="12614"/>
                    </a:lnTo>
                    <a:cubicBezTo>
                      <a:pt x="6487" y="12881"/>
                      <a:pt x="6596" y="13155"/>
                      <a:pt x="6801" y="13440"/>
                    </a:cubicBezTo>
                    <a:cubicBezTo>
                      <a:pt x="7005" y="13725"/>
                      <a:pt x="7299" y="13993"/>
                      <a:pt x="7676" y="14246"/>
                    </a:cubicBezTo>
                    <a:cubicBezTo>
                      <a:pt x="8050" y="14500"/>
                      <a:pt x="8505" y="14704"/>
                      <a:pt x="9032" y="14865"/>
                    </a:cubicBezTo>
                    <a:cubicBezTo>
                      <a:pt x="9562" y="15029"/>
                      <a:pt x="10152" y="15107"/>
                      <a:pt x="10803" y="15107"/>
                    </a:cubicBezTo>
                    <a:cubicBezTo>
                      <a:pt x="11448" y="15107"/>
                      <a:pt x="12038" y="15029"/>
                      <a:pt x="12577" y="14865"/>
                    </a:cubicBezTo>
                    <a:cubicBezTo>
                      <a:pt x="13112" y="14704"/>
                      <a:pt x="13567" y="14500"/>
                      <a:pt x="13944" y="14246"/>
                    </a:cubicBezTo>
                    <a:cubicBezTo>
                      <a:pt x="14321" y="13993"/>
                      <a:pt x="14615" y="13722"/>
                      <a:pt x="14822" y="13440"/>
                    </a:cubicBezTo>
                    <a:cubicBezTo>
                      <a:pt x="15030" y="13155"/>
                      <a:pt x="15130" y="12881"/>
                      <a:pt x="15130" y="12614"/>
                    </a:cubicBezTo>
                    <a:lnTo>
                      <a:pt x="15130" y="8643"/>
                    </a:lnTo>
                    <a:cubicBezTo>
                      <a:pt x="15130" y="8286"/>
                      <a:pt x="15312" y="8105"/>
                      <a:pt x="15672" y="8105"/>
                    </a:cubicBezTo>
                    <a:lnTo>
                      <a:pt x="21059" y="8105"/>
                    </a:lnTo>
                    <a:close/>
                    <a:moveTo>
                      <a:pt x="21059" y="3"/>
                    </a:moveTo>
                    <a:cubicBezTo>
                      <a:pt x="21206" y="3"/>
                      <a:pt x="21335" y="55"/>
                      <a:pt x="21439" y="161"/>
                    </a:cubicBezTo>
                    <a:cubicBezTo>
                      <a:pt x="21542" y="268"/>
                      <a:pt x="21600" y="392"/>
                      <a:pt x="21600" y="541"/>
                    </a:cubicBezTo>
                    <a:lnTo>
                      <a:pt x="21600" y="5928"/>
                    </a:lnTo>
                    <a:cubicBezTo>
                      <a:pt x="21600" y="6078"/>
                      <a:pt x="21542" y="6205"/>
                      <a:pt x="21439" y="6308"/>
                    </a:cubicBezTo>
                    <a:cubicBezTo>
                      <a:pt x="21335" y="6415"/>
                      <a:pt x="21206" y="6467"/>
                      <a:pt x="21059" y="6467"/>
                    </a:cubicBezTo>
                    <a:lnTo>
                      <a:pt x="15672" y="6467"/>
                    </a:lnTo>
                    <a:cubicBezTo>
                      <a:pt x="15312" y="6467"/>
                      <a:pt x="15130" y="6288"/>
                      <a:pt x="15130" y="5928"/>
                    </a:cubicBezTo>
                    <a:lnTo>
                      <a:pt x="15130" y="541"/>
                    </a:lnTo>
                    <a:cubicBezTo>
                      <a:pt x="15130" y="392"/>
                      <a:pt x="15182" y="268"/>
                      <a:pt x="15283" y="161"/>
                    </a:cubicBezTo>
                    <a:cubicBezTo>
                      <a:pt x="15384" y="55"/>
                      <a:pt x="15513" y="3"/>
                      <a:pt x="15672" y="3"/>
                    </a:cubicBezTo>
                    <a:lnTo>
                      <a:pt x="21059" y="3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Shape 1492"/>
              <p:cNvSpPr/>
              <p:nvPr userDrawn="1"/>
            </p:nvSpPr>
            <p:spPr bwMode="auto">
              <a:xfrm>
                <a:off x="709702" y="3619143"/>
                <a:ext cx="361087" cy="3450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1" h="21498" extrusionOk="0">
                    <a:moveTo>
                      <a:pt x="14059" y="6524"/>
                    </a:moveTo>
                    <a:cubicBezTo>
                      <a:pt x="13646" y="6524"/>
                      <a:pt x="13257" y="6670"/>
                      <a:pt x="12887" y="6962"/>
                    </a:cubicBezTo>
                    <a:cubicBezTo>
                      <a:pt x="12520" y="7257"/>
                      <a:pt x="12156" y="7651"/>
                      <a:pt x="11798" y="8139"/>
                    </a:cubicBezTo>
                    <a:cubicBezTo>
                      <a:pt x="11441" y="8626"/>
                      <a:pt x="11081" y="9184"/>
                      <a:pt x="10727" y="9814"/>
                    </a:cubicBezTo>
                    <a:cubicBezTo>
                      <a:pt x="10372" y="10445"/>
                      <a:pt x="10017" y="11093"/>
                      <a:pt x="9665" y="11765"/>
                    </a:cubicBezTo>
                    <a:cubicBezTo>
                      <a:pt x="9234" y="12585"/>
                      <a:pt x="8794" y="13394"/>
                      <a:pt x="8336" y="14196"/>
                    </a:cubicBezTo>
                    <a:cubicBezTo>
                      <a:pt x="7876" y="14996"/>
                      <a:pt x="7384" y="15717"/>
                      <a:pt x="6858" y="16357"/>
                    </a:cubicBezTo>
                    <a:cubicBezTo>
                      <a:pt x="6330" y="16996"/>
                      <a:pt x="5752" y="17510"/>
                      <a:pt x="5119" y="17898"/>
                    </a:cubicBezTo>
                    <a:cubicBezTo>
                      <a:pt x="4485" y="18289"/>
                      <a:pt x="3788" y="18488"/>
                      <a:pt x="3022" y="18488"/>
                    </a:cubicBezTo>
                    <a:lnTo>
                      <a:pt x="458" y="18488"/>
                    </a:lnTo>
                    <a:cubicBezTo>
                      <a:pt x="333" y="18488"/>
                      <a:pt x="225" y="18432"/>
                      <a:pt x="135" y="18324"/>
                    </a:cubicBezTo>
                    <a:cubicBezTo>
                      <a:pt x="44" y="18219"/>
                      <a:pt x="0" y="18091"/>
                      <a:pt x="0" y="17942"/>
                    </a:cubicBezTo>
                    <a:lnTo>
                      <a:pt x="0" y="15790"/>
                    </a:lnTo>
                    <a:cubicBezTo>
                      <a:pt x="0" y="15638"/>
                      <a:pt x="44" y="15513"/>
                      <a:pt x="135" y="15411"/>
                    </a:cubicBezTo>
                    <a:cubicBezTo>
                      <a:pt x="225" y="15311"/>
                      <a:pt x="333" y="15256"/>
                      <a:pt x="458" y="15256"/>
                    </a:cubicBezTo>
                    <a:lnTo>
                      <a:pt x="3022" y="15256"/>
                    </a:lnTo>
                    <a:cubicBezTo>
                      <a:pt x="3421" y="15256"/>
                      <a:pt x="3810" y="15113"/>
                      <a:pt x="4189" y="14824"/>
                    </a:cubicBezTo>
                    <a:cubicBezTo>
                      <a:pt x="4568" y="14538"/>
                      <a:pt x="4933" y="14150"/>
                      <a:pt x="5285" y="13665"/>
                    </a:cubicBezTo>
                    <a:cubicBezTo>
                      <a:pt x="5637" y="13180"/>
                      <a:pt x="5985" y="12623"/>
                      <a:pt x="6340" y="11995"/>
                    </a:cubicBezTo>
                    <a:cubicBezTo>
                      <a:pt x="6692" y="11367"/>
                      <a:pt x="7042" y="10716"/>
                      <a:pt x="7394" y="10045"/>
                    </a:cubicBezTo>
                    <a:cubicBezTo>
                      <a:pt x="7822" y="9225"/>
                      <a:pt x="8270" y="8407"/>
                      <a:pt x="8735" y="7599"/>
                    </a:cubicBezTo>
                    <a:cubicBezTo>
                      <a:pt x="9200" y="6790"/>
                      <a:pt x="9696" y="6063"/>
                      <a:pt x="10223" y="5421"/>
                    </a:cubicBezTo>
                    <a:cubicBezTo>
                      <a:pt x="10749" y="4776"/>
                      <a:pt x="11324" y="4262"/>
                      <a:pt x="11950" y="3876"/>
                    </a:cubicBezTo>
                    <a:cubicBezTo>
                      <a:pt x="12574" y="3488"/>
                      <a:pt x="13276" y="3293"/>
                      <a:pt x="14057" y="3293"/>
                    </a:cubicBezTo>
                    <a:lnTo>
                      <a:pt x="16435" y="3293"/>
                    </a:lnTo>
                    <a:lnTo>
                      <a:pt x="16435" y="712"/>
                    </a:lnTo>
                    <a:cubicBezTo>
                      <a:pt x="16435" y="329"/>
                      <a:pt x="16530" y="102"/>
                      <a:pt x="16721" y="23"/>
                    </a:cubicBezTo>
                    <a:cubicBezTo>
                      <a:pt x="16914" y="-50"/>
                      <a:pt x="17147" y="49"/>
                      <a:pt x="17418" y="318"/>
                    </a:cubicBezTo>
                    <a:lnTo>
                      <a:pt x="21331" y="4203"/>
                    </a:lnTo>
                    <a:cubicBezTo>
                      <a:pt x="21512" y="4373"/>
                      <a:pt x="21598" y="4583"/>
                      <a:pt x="21588" y="4834"/>
                    </a:cubicBezTo>
                    <a:cubicBezTo>
                      <a:pt x="21588" y="5103"/>
                      <a:pt x="21502" y="5322"/>
                      <a:pt x="21331" y="5488"/>
                    </a:cubicBezTo>
                    <a:lnTo>
                      <a:pt x="17418" y="9362"/>
                    </a:lnTo>
                    <a:cubicBezTo>
                      <a:pt x="17147" y="9630"/>
                      <a:pt x="16914" y="9727"/>
                      <a:pt x="16721" y="9645"/>
                    </a:cubicBezTo>
                    <a:cubicBezTo>
                      <a:pt x="16530" y="9569"/>
                      <a:pt x="16435" y="9338"/>
                      <a:pt x="16435" y="8956"/>
                    </a:cubicBezTo>
                    <a:lnTo>
                      <a:pt x="16435" y="6524"/>
                    </a:lnTo>
                    <a:lnTo>
                      <a:pt x="14059" y="6524"/>
                    </a:lnTo>
                    <a:close/>
                    <a:moveTo>
                      <a:pt x="462" y="6495"/>
                    </a:moveTo>
                    <a:cubicBezTo>
                      <a:pt x="338" y="6495"/>
                      <a:pt x="230" y="6449"/>
                      <a:pt x="139" y="6349"/>
                    </a:cubicBezTo>
                    <a:cubicBezTo>
                      <a:pt x="49" y="6250"/>
                      <a:pt x="5" y="6127"/>
                      <a:pt x="5" y="5978"/>
                    </a:cubicBezTo>
                    <a:lnTo>
                      <a:pt x="5" y="3824"/>
                    </a:lnTo>
                    <a:cubicBezTo>
                      <a:pt x="5" y="3462"/>
                      <a:pt x="157" y="3287"/>
                      <a:pt x="462" y="3293"/>
                    </a:cubicBezTo>
                    <a:lnTo>
                      <a:pt x="3027" y="3293"/>
                    </a:lnTo>
                    <a:cubicBezTo>
                      <a:pt x="3560" y="3293"/>
                      <a:pt x="4054" y="3389"/>
                      <a:pt x="4514" y="3573"/>
                    </a:cubicBezTo>
                    <a:cubicBezTo>
                      <a:pt x="4974" y="3763"/>
                      <a:pt x="5410" y="4022"/>
                      <a:pt x="5821" y="4358"/>
                    </a:cubicBezTo>
                    <a:cubicBezTo>
                      <a:pt x="6229" y="4691"/>
                      <a:pt x="6609" y="5085"/>
                      <a:pt x="6963" y="5532"/>
                    </a:cubicBezTo>
                    <a:cubicBezTo>
                      <a:pt x="7318" y="5979"/>
                      <a:pt x="7656" y="6463"/>
                      <a:pt x="7994" y="6983"/>
                    </a:cubicBezTo>
                    <a:cubicBezTo>
                      <a:pt x="7519" y="7824"/>
                      <a:pt x="7059" y="8653"/>
                      <a:pt x="6621" y="9473"/>
                    </a:cubicBezTo>
                    <a:cubicBezTo>
                      <a:pt x="6589" y="9549"/>
                      <a:pt x="6557" y="9610"/>
                      <a:pt x="6516" y="9668"/>
                    </a:cubicBezTo>
                    <a:cubicBezTo>
                      <a:pt x="6477" y="9727"/>
                      <a:pt x="6442" y="9794"/>
                      <a:pt x="6410" y="9876"/>
                    </a:cubicBezTo>
                    <a:cubicBezTo>
                      <a:pt x="5862" y="8927"/>
                      <a:pt x="5319" y="8127"/>
                      <a:pt x="4776" y="7473"/>
                    </a:cubicBezTo>
                    <a:cubicBezTo>
                      <a:pt x="4233" y="6822"/>
                      <a:pt x="3651" y="6495"/>
                      <a:pt x="3024" y="6495"/>
                    </a:cubicBezTo>
                    <a:lnTo>
                      <a:pt x="462" y="6495"/>
                    </a:lnTo>
                    <a:close/>
                    <a:moveTo>
                      <a:pt x="21333" y="15997"/>
                    </a:moveTo>
                    <a:cubicBezTo>
                      <a:pt x="21514" y="16167"/>
                      <a:pt x="21600" y="16386"/>
                      <a:pt x="21590" y="16657"/>
                    </a:cubicBezTo>
                    <a:cubicBezTo>
                      <a:pt x="21590" y="16908"/>
                      <a:pt x="21505" y="17116"/>
                      <a:pt x="21333" y="17285"/>
                    </a:cubicBezTo>
                    <a:lnTo>
                      <a:pt x="17421" y="21182"/>
                    </a:lnTo>
                    <a:cubicBezTo>
                      <a:pt x="17149" y="21454"/>
                      <a:pt x="16917" y="21550"/>
                      <a:pt x="16724" y="21471"/>
                    </a:cubicBezTo>
                    <a:cubicBezTo>
                      <a:pt x="16533" y="21392"/>
                      <a:pt x="16437" y="21162"/>
                      <a:pt x="16437" y="20779"/>
                    </a:cubicBezTo>
                    <a:lnTo>
                      <a:pt x="16437" y="18432"/>
                    </a:lnTo>
                    <a:lnTo>
                      <a:pt x="14059" y="18432"/>
                    </a:lnTo>
                    <a:cubicBezTo>
                      <a:pt x="13528" y="18432"/>
                      <a:pt x="13031" y="18336"/>
                      <a:pt x="12574" y="18143"/>
                    </a:cubicBezTo>
                    <a:cubicBezTo>
                      <a:pt x="12114" y="17953"/>
                      <a:pt x="11681" y="17691"/>
                      <a:pt x="11280" y="17355"/>
                    </a:cubicBezTo>
                    <a:cubicBezTo>
                      <a:pt x="10878" y="17019"/>
                      <a:pt x="10497" y="16628"/>
                      <a:pt x="10137" y="16181"/>
                    </a:cubicBezTo>
                    <a:cubicBezTo>
                      <a:pt x="9780" y="15732"/>
                      <a:pt x="9440" y="15253"/>
                      <a:pt x="9119" y="14739"/>
                    </a:cubicBezTo>
                    <a:cubicBezTo>
                      <a:pt x="9344" y="14360"/>
                      <a:pt x="9567" y="13963"/>
                      <a:pt x="9780" y="13551"/>
                    </a:cubicBezTo>
                    <a:cubicBezTo>
                      <a:pt x="9995" y="13142"/>
                      <a:pt x="10218" y="12740"/>
                      <a:pt x="10443" y="12337"/>
                    </a:cubicBezTo>
                    <a:cubicBezTo>
                      <a:pt x="10475" y="12246"/>
                      <a:pt x="10514" y="12165"/>
                      <a:pt x="10560" y="12091"/>
                    </a:cubicBezTo>
                    <a:cubicBezTo>
                      <a:pt x="10609" y="12024"/>
                      <a:pt x="10646" y="11940"/>
                      <a:pt x="10680" y="11846"/>
                    </a:cubicBezTo>
                    <a:cubicBezTo>
                      <a:pt x="11226" y="12798"/>
                      <a:pt x="11769" y="13592"/>
                      <a:pt x="12315" y="14231"/>
                    </a:cubicBezTo>
                    <a:cubicBezTo>
                      <a:pt x="12855" y="14868"/>
                      <a:pt x="13440" y="15189"/>
                      <a:pt x="14064" y="15189"/>
                    </a:cubicBezTo>
                    <a:lnTo>
                      <a:pt x="16442" y="15189"/>
                    </a:lnTo>
                    <a:lnTo>
                      <a:pt x="16442" y="12532"/>
                    </a:lnTo>
                    <a:cubicBezTo>
                      <a:pt x="16442" y="12153"/>
                      <a:pt x="16538" y="11922"/>
                      <a:pt x="16728" y="11846"/>
                    </a:cubicBezTo>
                    <a:cubicBezTo>
                      <a:pt x="16922" y="11773"/>
                      <a:pt x="17154" y="11867"/>
                      <a:pt x="17426" y="12126"/>
                    </a:cubicBezTo>
                    <a:lnTo>
                      <a:pt x="21333" y="15997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lIns="28575" tIns="28575" rIns="28575" bIns="28575" anchor="ctr"/>
              <a:lstStyle/>
              <a:p>
                <a:endParaRPr lang="tr-TR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Прямоугольник 88"/>
              <p:cNvSpPr/>
              <p:nvPr userDrawn="1"/>
            </p:nvSpPr>
            <p:spPr>
              <a:xfrm>
                <a:off x="3134718" y="2252223"/>
                <a:ext cx="4141504" cy="861171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en-US" sz="2000" b="1" dirty="0">
                    <a:solidFill>
                      <a:srgbClr val="FFFFFF"/>
                    </a:solidFill>
                    <a:latin typeface="Calibri Light" panose="020F0302020204030204"/>
                    <a:ea typeface="Times New Roman" panose="02020603050405020304" pitchFamily="18" charset="0"/>
                  </a:rPr>
                  <a:t>ANKARA ÜNİVERSİTESİ </a:t>
                </a:r>
                <a:endParaRPr lang="tr-TR" sz="2000" dirty="0">
                  <a:solidFill>
                    <a:prstClr val="black"/>
                  </a:solidFill>
                  <a:latin typeface="Calibri Light" panose="020F0302020204030204"/>
                  <a:ea typeface="Times New Roman" panose="02020603050405020304" pitchFamily="18" charset="0"/>
                </a:endParaRPr>
              </a:p>
              <a:p>
                <a:r>
                  <a:rPr lang="en-US" sz="2000" b="1" dirty="0">
                    <a:solidFill>
                      <a:srgbClr val="FFFFFF"/>
                    </a:solidFill>
                    <a:latin typeface="Calibri Light" panose="020F0302020204030204"/>
                    <a:ea typeface="Times New Roman" panose="02020603050405020304" pitchFamily="18" charset="0"/>
                  </a:rPr>
                  <a:t>ENFORMATİK BÖLÜMÜ TEZSİZ YÜKSEK LİSANS</a:t>
                </a:r>
                <a:endParaRPr lang="tr-TR" sz="2000" dirty="0">
                  <a:solidFill>
                    <a:prstClr val="black"/>
                  </a:solidFill>
                  <a:latin typeface="Calibri Light" panose="020F0302020204030204"/>
                  <a:ea typeface="Times New Roman" panose="02020603050405020304" pitchFamily="18" charset="0"/>
                </a:endParaRPr>
              </a:p>
            </p:txBody>
          </p:sp>
        </p:grpSp>
        <p:pic>
          <p:nvPicPr>
            <p:cNvPr id="9" name="Resim 8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3125" y="1504950"/>
              <a:ext cx="847725" cy="833755"/>
            </a:xfrm>
            <a:prstGeom prst="rect">
              <a:avLst/>
            </a:prstGeom>
          </p:spPr>
        </p:pic>
        <p:sp>
          <p:nvSpPr>
            <p:cNvPr id="10" name="Metin Kutusu 31"/>
            <p:cNvSpPr txBox="1"/>
            <p:nvPr userDrawn="1"/>
          </p:nvSpPr>
          <p:spPr>
            <a:xfrm>
              <a:off x="137130" y="343652"/>
              <a:ext cx="540000" cy="6840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tr-TR" sz="3600" b="1" dirty="0">
                  <a:ln w="9525" cap="rnd" cmpd="sng" algn="ctr">
                    <a:solidFill>
                      <a:srgbClr val="FFFFFF"/>
                    </a:solidFill>
                    <a:prstDash val="solid"/>
                    <a:bevel/>
                  </a:ln>
                  <a:solidFill>
                    <a:srgbClr val="FFFFFF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endParaRPr lang="tr-TR" sz="1100" dirty="0">
                <a:solidFill>
                  <a:prstClr val="black"/>
                </a:solidFill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8164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737FE4-256D-40E7-90FC-D1765659DE52}" type="datetime1">
              <a:rPr lang="tr-TR">
                <a:solidFill>
                  <a:prstClr val="black"/>
                </a:solidFill>
              </a:rPr>
              <a:pPr/>
              <a:t>21.04.2025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3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4AE66-5BBA-4EE4-A8EC-E5040E722C14}" type="datetime1">
              <a:rPr lang="tr-TR">
                <a:solidFill>
                  <a:prstClr val="black"/>
                </a:solidFill>
              </a:rPr>
              <a:pPr/>
              <a:t>21.04.2025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95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50DE84-F59F-4E94-8927-2553509AC5DA}" type="datetime1">
              <a:rPr lang="tr-TR">
                <a:solidFill>
                  <a:prstClr val="black"/>
                </a:solidFill>
              </a:rPr>
              <a:pPr/>
              <a:t>21.04.2025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0" y="6413554"/>
            <a:ext cx="3006671" cy="444446"/>
          </a:xfrm>
        </p:spPr>
        <p:txBody>
          <a:bodyPr/>
          <a:lstStyle/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0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92ED1FC-AE31-4BD4-A04E-566252861AA1}" type="datetime1">
              <a:rPr lang="tr-TR">
                <a:solidFill>
                  <a:prstClr val="black"/>
                </a:solidFill>
              </a:rPr>
              <a:pPr/>
              <a:t>21.04.2025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84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3722FA-1C10-4FC5-BE90-B8AF285E6818}" type="datetime1">
              <a:rPr lang="tr-TR">
                <a:solidFill>
                  <a:prstClr val="black"/>
                </a:solidFill>
              </a:rPr>
              <a:pPr/>
              <a:t>21.04.2025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3DF4311-9887-47A9-8C0B-70E2B8690B11}" type="datetime1">
              <a:rPr lang="tr-TR">
                <a:solidFill>
                  <a:prstClr val="black"/>
                </a:solidFill>
              </a:rPr>
              <a:pPr/>
              <a:t>21.04.2025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2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7E951B-DF7E-402A-A30A-709E616C7622}" type="datetime1">
              <a:rPr lang="tr-TR">
                <a:solidFill>
                  <a:prstClr val="black"/>
                </a:solidFill>
              </a:rPr>
              <a:pPr/>
              <a:t>21.04.2025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9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82890C-CBCE-4229-A069-0ACEF17807BE}" type="datetime1">
              <a:rPr lang="tr-TR">
                <a:solidFill>
                  <a:prstClr val="black"/>
                </a:solidFill>
              </a:rPr>
              <a:pPr/>
              <a:t>21.04.2025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22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6F1F8F3-F42C-4DF1-B273-A7F8CFFDD9AE}" type="datetime1">
              <a:rPr lang="tr-TR">
                <a:solidFill>
                  <a:prstClr val="black"/>
                </a:solidFill>
              </a:rPr>
              <a:pPr/>
              <a:t>21.04.2025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54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862183-4A45-4122-BCC4-B3BA7FDA2EFF}" type="datetime1">
              <a:rPr lang="tr-TR">
                <a:solidFill>
                  <a:prstClr val="black"/>
                </a:solidFill>
              </a:rPr>
              <a:pPr/>
              <a:t>21.04.2025</a:t>
            </a:fld>
            <a:endParaRPr lang="tr-TR">
              <a:solidFill>
                <a:prstClr val="black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914214" y="365126"/>
            <a:ext cx="9439585" cy="708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tıklatın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85345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>
                <a:solidFill>
                  <a:prstClr val="black">
                    <a:tint val="75000"/>
                  </a:prstClr>
                </a:solidFill>
              </a:rPr>
              <a:t>ENFYL-851502</a:t>
            </a: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up 6"/>
          <p:cNvGrpSpPr/>
          <p:nvPr userDrawn="1"/>
        </p:nvGrpSpPr>
        <p:grpSpPr>
          <a:xfrm>
            <a:off x="268636" y="365125"/>
            <a:ext cx="11085164" cy="1031994"/>
            <a:chOff x="0" y="0"/>
            <a:chExt cx="7427408" cy="574292"/>
          </a:xfrm>
        </p:grpSpPr>
        <p:grpSp>
          <p:nvGrpSpPr>
            <p:cNvPr id="8" name="Grup 7"/>
            <p:cNvGrpSpPr/>
            <p:nvPr userDrawn="1"/>
          </p:nvGrpSpPr>
          <p:grpSpPr>
            <a:xfrm>
              <a:off x="0" y="0"/>
              <a:ext cx="997181" cy="574292"/>
              <a:chOff x="0" y="0"/>
              <a:chExt cx="997181" cy="574292"/>
            </a:xfrm>
          </p:grpSpPr>
          <p:sp>
            <p:nvSpPr>
              <p:cNvPr id="11" name="Прямоугольник 1"/>
              <p:cNvSpPr/>
              <p:nvPr userDrawn="1"/>
            </p:nvSpPr>
            <p:spPr>
              <a:xfrm>
                <a:off x="817181" y="0"/>
                <a:ext cx="180000" cy="180000"/>
              </a:xfrm>
              <a:prstGeom prst="rect">
                <a:avLst/>
              </a:prstGeom>
              <a:solidFill>
                <a:srgbClr val="F561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Прямоугольник 7"/>
              <p:cNvSpPr/>
              <p:nvPr userDrawn="1"/>
            </p:nvSpPr>
            <p:spPr>
              <a:xfrm>
                <a:off x="603688" y="0"/>
                <a:ext cx="180000" cy="180000"/>
              </a:xfrm>
              <a:prstGeom prst="rect">
                <a:avLst/>
              </a:prstGeom>
              <a:solidFill>
                <a:srgbClr val="F8A9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Прямоугольник 8"/>
              <p:cNvSpPr/>
              <p:nvPr userDrawn="1"/>
            </p:nvSpPr>
            <p:spPr>
              <a:xfrm>
                <a:off x="390194" y="0"/>
                <a:ext cx="180000" cy="180000"/>
              </a:xfrm>
              <a:prstGeom prst="rect">
                <a:avLst/>
              </a:prstGeom>
              <a:solidFill>
                <a:srgbClr val="C80D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Прямоугольник 21"/>
              <p:cNvSpPr/>
              <p:nvPr userDrawn="1"/>
            </p:nvSpPr>
            <p:spPr>
              <a:xfrm>
                <a:off x="603687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Прямоугольник 22"/>
              <p:cNvSpPr/>
              <p:nvPr userDrawn="1"/>
            </p:nvSpPr>
            <p:spPr>
              <a:xfrm>
                <a:off x="391844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Прямоугольник 23"/>
              <p:cNvSpPr/>
              <p:nvPr userDrawn="1"/>
            </p:nvSpPr>
            <p:spPr>
              <a:xfrm>
                <a:off x="180000" y="189743"/>
                <a:ext cx="180000" cy="1800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Прямоугольник 24"/>
              <p:cNvSpPr/>
              <p:nvPr userDrawn="1"/>
            </p:nvSpPr>
            <p:spPr>
              <a:xfrm>
                <a:off x="192116" y="394292"/>
                <a:ext cx="180000" cy="180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Прямоугольник 26"/>
              <p:cNvSpPr/>
              <p:nvPr userDrawn="1"/>
            </p:nvSpPr>
            <p:spPr>
              <a:xfrm>
                <a:off x="0" y="394292"/>
                <a:ext cx="180000" cy="180000"/>
              </a:xfrm>
              <a:prstGeom prst="rect">
                <a:avLst/>
              </a:prstGeom>
              <a:solidFill>
                <a:srgbClr val="F8A9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Прямоугольник 28"/>
              <p:cNvSpPr/>
              <p:nvPr userDrawn="1"/>
            </p:nvSpPr>
            <p:spPr>
              <a:xfrm>
                <a:off x="386894" y="394292"/>
                <a:ext cx="180000" cy="180000"/>
              </a:xfrm>
              <a:prstGeom prst="rect">
                <a:avLst/>
              </a:prstGeom>
              <a:solidFill>
                <a:srgbClr val="A50B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tr-TR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9" name="Düz Bağlayıcı 8"/>
            <p:cNvCxnSpPr/>
            <p:nvPr userDrawn="1"/>
          </p:nvCxnSpPr>
          <p:spPr>
            <a:xfrm>
              <a:off x="885797" y="428437"/>
              <a:ext cx="4851006" cy="2203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 userDrawn="1"/>
          </p:nvCxnSpPr>
          <p:spPr>
            <a:xfrm flipV="1">
              <a:off x="1638191" y="530467"/>
              <a:ext cx="5789217" cy="27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694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8.png"/><Relationship Id="rId4" Type="http://schemas.openxmlformats.org/officeDocument/2006/relationships/customXml" Target="../ink/ink5.xml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17.png"/><Relationship Id="rId4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customXml" Target="../ink/ink21.xml"/><Relationship Id="rId17" Type="http://schemas.openxmlformats.org/officeDocument/2006/relationships/image" Target="../media/image26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22.png"/><Relationship Id="rId14" Type="http://schemas.openxmlformats.org/officeDocument/2006/relationships/customXml" Target="../ink/ink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customXml" Target="../ink/ink31.xml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32.png"/><Relationship Id="rId14" Type="http://schemas.openxmlformats.org/officeDocument/2006/relationships/customXml" Target="../ink/ink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7782560" y="1116520"/>
            <a:ext cx="4409440" cy="128111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>
              <a:solidFill>
                <a:prstClr val="white"/>
              </a:solidFill>
            </a:endParaRPr>
          </a:p>
        </p:txBody>
      </p:sp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90" y="163839"/>
            <a:ext cx="8689576" cy="3186473"/>
          </a:xfrm>
        </p:spPr>
      </p:pic>
      <p:sp>
        <p:nvSpPr>
          <p:cNvPr id="7" name="Dikdörtgen 6"/>
          <p:cNvSpPr/>
          <p:nvPr/>
        </p:nvSpPr>
        <p:spPr>
          <a:xfrm>
            <a:off x="1663909" y="3334990"/>
            <a:ext cx="91666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tr-TR" altLang="tr-TR" sz="4000" kern="0" dirty="0">
                <a:solidFill>
                  <a:srgbClr val="330033"/>
                </a:solidFill>
                <a:latin typeface="Times New Roman"/>
              </a:rPr>
              <a:t>Yazılım Mühendisliği</a:t>
            </a:r>
            <a:br>
              <a:rPr lang="tr-TR" altLang="tr-TR" sz="4000" kern="0" dirty="0">
                <a:solidFill>
                  <a:srgbClr val="77212B"/>
                </a:solidFill>
                <a:latin typeface="Times New Roman"/>
              </a:rPr>
            </a:br>
            <a:r>
              <a:rPr lang="tr-TR" altLang="tr-TR" sz="4000" kern="0" dirty="0">
                <a:solidFill>
                  <a:srgbClr val="330033"/>
                </a:solidFill>
                <a:latin typeface="Times New Roman"/>
              </a:rPr>
              <a:t>Temel  Süreçler – PLANLAMA II</a:t>
            </a:r>
            <a:endParaRPr lang="tr-TR" kern="0" dirty="0">
              <a:solidFill>
                <a:sysClr val="windowText" lastClr="000000"/>
              </a:solidFill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2429691" y="1349829"/>
            <a:ext cx="5199018" cy="80989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Dikdörtgen 5"/>
          <p:cNvSpPr/>
          <p:nvPr/>
        </p:nvSpPr>
        <p:spPr>
          <a:xfrm rot="18958516">
            <a:off x="1077714" y="641903"/>
            <a:ext cx="1010194" cy="94923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7389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Maliyet Etmenleri 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Group 2941"/>
          <p:cNvGraphicFramePr>
            <a:graphicFrameLocks/>
          </p:cNvGraphicFramePr>
          <p:nvPr/>
        </p:nvGraphicFramePr>
        <p:xfrm>
          <a:off x="1705893" y="1447800"/>
          <a:ext cx="7991475" cy="5410200"/>
        </p:xfrm>
        <a:graphic>
          <a:graphicData uri="http://schemas.openxmlformats.org/drawingml/2006/table">
            <a:tbl>
              <a:tblPr/>
              <a:tblGrid>
                <a:gridCol w="2052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Maliyet etmeni</a:t>
                      </a:r>
                      <a:endParaRPr kumimoji="0" lang="el-GR" altLang="tr-T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Seçenekler</a:t>
                      </a:r>
                      <a:endParaRPr kumimoji="0" lang="el-GR" altLang="tr-T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 gridSpan="2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Çok </a:t>
                      </a:r>
                      <a:b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Düşük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Düşük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Yüksek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Çok</a:t>
                      </a:r>
                      <a:b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l-GR" altLang="tr-T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Yüksek</a:t>
                      </a:r>
                      <a:endParaRPr kumimoji="0" lang="el-GR" altLang="tr-TR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Oldukça</a:t>
                      </a:r>
                      <a:b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kumimoji="0" lang="el-GR" altLang="tr-TR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Yüksek</a:t>
                      </a:r>
                      <a:endParaRPr kumimoji="0" lang="el-GR" altLang="tr-TR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Ürün Özellikleri</a:t>
                      </a:r>
                      <a:endParaRPr kumimoji="0" lang="el-GR" altLang="tr-T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RELY</a:t>
                      </a:r>
                      <a:endParaRPr kumimoji="0" lang="el-GR" alt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0,75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0,88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1,40</a:t>
                      </a:r>
                      <a:endParaRPr kumimoji="0" lang="el-GR" altLang="tr-T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endParaRPr kumimoji="0" lang="el-GR" alt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0,94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1,16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CPLX</a:t>
                      </a:r>
                      <a:endParaRPr kumimoji="0" lang="el-GR" alt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0,70</a:t>
                      </a:r>
                      <a:endParaRPr kumimoji="0" lang="el-GR" altLang="tr-T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0,85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1,30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1,65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50"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Bilgisayar Özellikleri</a:t>
                      </a:r>
                      <a:endParaRPr kumimoji="0" lang="el-GR" alt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  <a:endParaRPr kumimoji="0" lang="el-GR" alt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1,11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1,30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1,66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3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STOR</a:t>
                      </a:r>
                      <a:endParaRPr kumimoji="0" lang="el-GR" alt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1,06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1,21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1,56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VIRT</a:t>
                      </a:r>
                      <a:endParaRPr kumimoji="0" lang="el-GR" alt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0,87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1,30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TURN</a:t>
                      </a:r>
                      <a:endParaRPr kumimoji="0" lang="el-GR" alt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0,87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1,07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1,15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350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Personel Özellikleri</a:t>
                      </a:r>
                      <a:endParaRPr kumimoji="0" lang="el-GR" alt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ACAP</a:t>
                      </a:r>
                      <a:endParaRPr kumimoji="0" lang="el-GR" alt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1,46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1,19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0,86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0,71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AEXP</a:t>
                      </a:r>
                      <a:endParaRPr kumimoji="0" lang="el-GR" alt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1,29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1,13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0,91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0,82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PCAP</a:t>
                      </a:r>
                      <a:endParaRPr kumimoji="0" lang="el-GR" alt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1,42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1,17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0,86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0,70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VEXP</a:t>
                      </a:r>
                      <a:endParaRPr kumimoji="0" lang="el-GR" alt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1,21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0,90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1938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LEXP</a:t>
                      </a:r>
                      <a:endParaRPr kumimoji="0" lang="el-GR" alt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1,14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1,07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0,95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35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 Özellikleri</a:t>
                      </a:r>
                      <a:endParaRPr kumimoji="0" lang="el-GR" alt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MODP</a:t>
                      </a:r>
                      <a:endParaRPr kumimoji="0" lang="el-GR" alt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1,24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0,91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0,82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</a:t>
                      </a:r>
                      <a:endParaRPr kumimoji="0" lang="el-GR" alt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1,24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0,91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0,83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350"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SCED</a:t>
                      </a:r>
                      <a:endParaRPr kumimoji="0" lang="el-GR" alt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1,23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1,08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1,00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1,04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1,10</a:t>
                      </a:r>
                      <a:endParaRPr kumimoji="0" lang="el-GR" alt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tr-T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kumimoji="0" lang="el-GR" altLang="tr-T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242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Ürün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 err="1"/>
              <a:t>Rely</a:t>
            </a:r>
            <a:r>
              <a:rPr lang="tr-TR" altLang="tr-TR" dirty="0"/>
              <a:t>: Yazılımın güvenirliği</a:t>
            </a:r>
          </a:p>
          <a:p>
            <a:endParaRPr lang="tr-TR" altLang="tr-TR" dirty="0"/>
          </a:p>
          <a:p>
            <a:r>
              <a:rPr lang="tr-TR" altLang="tr-TR" dirty="0"/>
              <a:t>Data: Veri Tabanının Büyüklüğü.</a:t>
            </a:r>
          </a:p>
          <a:p>
            <a:pPr>
              <a:buNone/>
            </a:pPr>
            <a:r>
              <a:rPr lang="tr-TR" altLang="tr-TR" dirty="0"/>
              <a:t>	Burada program büyüklüğüne oranı dikkate alınır. </a:t>
            </a:r>
          </a:p>
          <a:p>
            <a:pPr>
              <a:buNone/>
            </a:pPr>
            <a:endParaRPr lang="tr-TR" altLang="tr-TR" dirty="0"/>
          </a:p>
          <a:p>
            <a:r>
              <a:rPr lang="tr-TR" altLang="tr-TR" dirty="0" err="1"/>
              <a:t>Cplx</a:t>
            </a:r>
            <a:r>
              <a:rPr lang="tr-TR" altLang="tr-TR" dirty="0"/>
              <a:t>: Karmaşıklığı. 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Mürekkep 3">
                <a:extLst>
                  <a:ext uri="{FF2B5EF4-FFF2-40B4-BE49-F238E27FC236}">
                    <a16:creationId xmlns:a16="http://schemas.microsoft.com/office/drawing/2014/main" id="{81E2FB12-FD07-F2D7-DB3B-DC1BFD0F6394}"/>
                  </a:ext>
                </a:extLst>
              </p14:cNvPr>
              <p14:cNvContentPartPr/>
              <p14:nvPr/>
            </p14:nvContentPartPr>
            <p14:xfrm>
              <a:off x="2026819" y="1996772"/>
              <a:ext cx="2685240" cy="123840"/>
            </p14:xfrm>
          </p:contentPart>
        </mc:Choice>
        <mc:Fallback>
          <p:pic>
            <p:nvPicPr>
              <p:cNvPr id="4" name="Mürekkep 3">
                <a:extLst>
                  <a:ext uri="{FF2B5EF4-FFF2-40B4-BE49-F238E27FC236}">
                    <a16:creationId xmlns:a16="http://schemas.microsoft.com/office/drawing/2014/main" id="{81E2FB12-FD07-F2D7-DB3B-DC1BFD0F63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2819" y="1888772"/>
                <a:ext cx="27928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Mürekkep 5">
                <a:extLst>
                  <a:ext uri="{FF2B5EF4-FFF2-40B4-BE49-F238E27FC236}">
                    <a16:creationId xmlns:a16="http://schemas.microsoft.com/office/drawing/2014/main" id="{6109FDFD-0542-3770-F791-4075689ADAA4}"/>
                  </a:ext>
                </a:extLst>
              </p14:cNvPr>
              <p14:cNvContentPartPr/>
              <p14:nvPr/>
            </p14:nvContentPartPr>
            <p14:xfrm>
              <a:off x="2073979" y="2978492"/>
              <a:ext cx="3645360" cy="76680"/>
            </p14:xfrm>
          </p:contentPart>
        </mc:Choice>
        <mc:Fallback>
          <p:pic>
            <p:nvPicPr>
              <p:cNvPr id="6" name="Mürekkep 5">
                <a:extLst>
                  <a:ext uri="{FF2B5EF4-FFF2-40B4-BE49-F238E27FC236}">
                    <a16:creationId xmlns:a16="http://schemas.microsoft.com/office/drawing/2014/main" id="{6109FDFD-0542-3770-F791-4075689ADA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9979" y="2870492"/>
                <a:ext cx="37530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Mürekkep 6">
                <a:extLst>
                  <a:ext uri="{FF2B5EF4-FFF2-40B4-BE49-F238E27FC236}">
                    <a16:creationId xmlns:a16="http://schemas.microsoft.com/office/drawing/2014/main" id="{01097F4B-919F-887D-E33B-F7F0A8845411}"/>
                  </a:ext>
                </a:extLst>
              </p14:cNvPr>
              <p14:cNvContentPartPr/>
              <p14:nvPr/>
            </p14:nvContentPartPr>
            <p14:xfrm>
              <a:off x="2045539" y="4587692"/>
              <a:ext cx="1635480" cy="12960"/>
            </p14:xfrm>
          </p:contentPart>
        </mc:Choice>
        <mc:Fallback>
          <p:pic>
            <p:nvPicPr>
              <p:cNvPr id="7" name="Mürekkep 6">
                <a:extLst>
                  <a:ext uri="{FF2B5EF4-FFF2-40B4-BE49-F238E27FC236}">
                    <a16:creationId xmlns:a16="http://schemas.microsoft.com/office/drawing/2014/main" id="{01097F4B-919F-887D-E33B-F7F0A88454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91539" y="4480052"/>
                <a:ext cx="1743120" cy="2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82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Bilgisayar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>
                <a:solidFill>
                  <a:srgbClr val="373187"/>
                </a:solidFill>
              </a:rPr>
              <a:t>Time:</a:t>
            </a:r>
            <a:r>
              <a:rPr lang="tr-TR" altLang="tr-TR" dirty="0"/>
              <a:t> İşletim zamanı </a:t>
            </a:r>
            <a:r>
              <a:rPr lang="tr-TR" altLang="tr-TR" dirty="0" err="1"/>
              <a:t>kısıtı</a:t>
            </a:r>
            <a:endParaRPr lang="tr-TR" altLang="tr-TR" dirty="0"/>
          </a:p>
          <a:p>
            <a:r>
              <a:rPr lang="tr-TR" altLang="tr-TR" dirty="0">
                <a:solidFill>
                  <a:srgbClr val="373187"/>
                </a:solidFill>
              </a:rPr>
              <a:t>Stor:</a:t>
            </a:r>
            <a:r>
              <a:rPr lang="tr-TR" altLang="tr-TR" dirty="0"/>
              <a:t> Ana Bellek </a:t>
            </a:r>
            <a:r>
              <a:rPr lang="tr-TR" altLang="tr-TR" dirty="0" err="1"/>
              <a:t>Kısıtı</a:t>
            </a:r>
            <a:endParaRPr lang="tr-TR" altLang="tr-TR" dirty="0"/>
          </a:p>
          <a:p>
            <a:r>
              <a:rPr lang="tr-TR" altLang="tr-TR" dirty="0">
                <a:solidFill>
                  <a:srgbClr val="373187"/>
                </a:solidFill>
              </a:rPr>
              <a:t>Virt:</a:t>
            </a:r>
            <a:r>
              <a:rPr lang="tr-TR" altLang="tr-TR" dirty="0"/>
              <a:t> Bilgisayar Platform Değişim Olasılığı.</a:t>
            </a:r>
          </a:p>
          <a:p>
            <a:pPr>
              <a:buNone/>
            </a:pPr>
            <a:r>
              <a:rPr lang="tr-TR" altLang="tr-TR" dirty="0"/>
              <a:t>	Bellek ve Disk kapasitesi artırımı,</a:t>
            </a:r>
          </a:p>
          <a:p>
            <a:pPr>
              <a:buNone/>
            </a:pPr>
            <a:r>
              <a:rPr lang="tr-TR" altLang="tr-TR" dirty="0"/>
              <a:t>	CPU Upgrade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Turn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Bilgisayar İş Geri Dönüş Zamanı. </a:t>
            </a:r>
          </a:p>
          <a:p>
            <a:pPr>
              <a:buNone/>
            </a:pPr>
            <a:r>
              <a:rPr lang="tr-TR" altLang="tr-TR" dirty="0"/>
              <a:t>	Hata düzeltme süresi.</a:t>
            </a:r>
          </a:p>
          <a:p>
            <a:endParaRPr lang="tr-TR" alt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Mürekkep 3">
                <a:extLst>
                  <a:ext uri="{FF2B5EF4-FFF2-40B4-BE49-F238E27FC236}">
                    <a16:creationId xmlns:a16="http://schemas.microsoft.com/office/drawing/2014/main" id="{128B8BCD-AF7D-212C-623E-04EF7A21B954}"/>
                  </a:ext>
                </a:extLst>
              </p14:cNvPr>
              <p14:cNvContentPartPr/>
              <p14:nvPr/>
            </p14:nvContentPartPr>
            <p14:xfrm>
              <a:off x="3242539" y="2092532"/>
              <a:ext cx="1816200" cy="3960"/>
            </p14:xfrm>
          </p:contentPart>
        </mc:Choice>
        <mc:Fallback>
          <p:pic>
            <p:nvPicPr>
              <p:cNvPr id="4" name="Mürekkep 3">
                <a:extLst>
                  <a:ext uri="{FF2B5EF4-FFF2-40B4-BE49-F238E27FC236}">
                    <a16:creationId xmlns:a16="http://schemas.microsoft.com/office/drawing/2014/main" id="{128B8BCD-AF7D-212C-623E-04EF7A21B9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8539" y="1984892"/>
                <a:ext cx="19238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Mürekkep 5">
                <a:extLst>
                  <a:ext uri="{FF2B5EF4-FFF2-40B4-BE49-F238E27FC236}">
                    <a16:creationId xmlns:a16="http://schemas.microsoft.com/office/drawing/2014/main" id="{B29FD97A-C27D-4000-EC09-8303A05C2A1E}"/>
                  </a:ext>
                </a:extLst>
              </p14:cNvPr>
              <p14:cNvContentPartPr/>
              <p14:nvPr/>
            </p14:nvContentPartPr>
            <p14:xfrm>
              <a:off x="2724139" y="2591492"/>
              <a:ext cx="1436040" cy="48240"/>
            </p14:xfrm>
          </p:contentPart>
        </mc:Choice>
        <mc:Fallback>
          <p:pic>
            <p:nvPicPr>
              <p:cNvPr id="6" name="Mürekkep 5">
                <a:extLst>
                  <a:ext uri="{FF2B5EF4-FFF2-40B4-BE49-F238E27FC236}">
                    <a16:creationId xmlns:a16="http://schemas.microsoft.com/office/drawing/2014/main" id="{B29FD97A-C27D-4000-EC09-8303A05C2A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0139" y="2483852"/>
                <a:ext cx="1543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Mürekkep 6">
                <a:extLst>
                  <a:ext uri="{FF2B5EF4-FFF2-40B4-BE49-F238E27FC236}">
                    <a16:creationId xmlns:a16="http://schemas.microsoft.com/office/drawing/2014/main" id="{395D533D-380E-AC1E-D4F2-1DE4E6C0CFBB}"/>
                  </a:ext>
                </a:extLst>
              </p14:cNvPr>
              <p14:cNvContentPartPr/>
              <p14:nvPr/>
            </p14:nvContentPartPr>
            <p14:xfrm>
              <a:off x="1922779" y="3009092"/>
              <a:ext cx="5022360" cy="102240"/>
            </p14:xfrm>
          </p:contentPart>
        </mc:Choice>
        <mc:Fallback>
          <p:pic>
            <p:nvPicPr>
              <p:cNvPr id="7" name="Mürekkep 6">
                <a:extLst>
                  <a:ext uri="{FF2B5EF4-FFF2-40B4-BE49-F238E27FC236}">
                    <a16:creationId xmlns:a16="http://schemas.microsoft.com/office/drawing/2014/main" id="{395D533D-380E-AC1E-D4F2-1DE4E6C0CF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69139" y="2901092"/>
                <a:ext cx="51300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Mürekkep 7">
                <a:extLst>
                  <a:ext uri="{FF2B5EF4-FFF2-40B4-BE49-F238E27FC236}">
                    <a16:creationId xmlns:a16="http://schemas.microsoft.com/office/drawing/2014/main" id="{A48D3D17-7826-5CCB-332A-3E7DEAB14BDD}"/>
                  </a:ext>
                </a:extLst>
              </p14:cNvPr>
              <p14:cNvContentPartPr/>
              <p14:nvPr/>
            </p14:nvContentPartPr>
            <p14:xfrm>
              <a:off x="3336859" y="4619372"/>
              <a:ext cx="3317040" cy="37440"/>
            </p14:xfrm>
          </p:contentPart>
        </mc:Choice>
        <mc:Fallback>
          <p:pic>
            <p:nvPicPr>
              <p:cNvPr id="8" name="Mürekkep 7">
                <a:extLst>
                  <a:ext uri="{FF2B5EF4-FFF2-40B4-BE49-F238E27FC236}">
                    <a16:creationId xmlns:a16="http://schemas.microsoft.com/office/drawing/2014/main" id="{A48D3D17-7826-5CCB-332A-3E7DEAB14B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83219" y="4511372"/>
                <a:ext cx="3424680" cy="2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9972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Personel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 err="1">
                <a:solidFill>
                  <a:srgbClr val="373187"/>
                </a:solidFill>
              </a:rPr>
              <a:t>Acap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Analist Yeteneği: </a:t>
            </a:r>
          </a:p>
          <a:p>
            <a:pPr>
              <a:buNone/>
            </a:pPr>
            <a:r>
              <a:rPr lang="tr-TR" altLang="tr-TR" dirty="0"/>
              <a:t>	Deneyim, Birlikte çalışabilirlik.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Aexp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Uygulama Deneyimi. </a:t>
            </a:r>
          </a:p>
          <a:p>
            <a:pPr>
              <a:buNone/>
            </a:pPr>
            <a:r>
              <a:rPr lang="tr-TR" altLang="tr-TR" dirty="0"/>
              <a:t>	Proje ekibinin ortalama tecrübesi.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Pcap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Programcı Yeteneği. 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Vexp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Bilgisayar Platformu Deneyimi. </a:t>
            </a:r>
          </a:p>
          <a:p>
            <a:pPr>
              <a:buNone/>
            </a:pPr>
            <a:r>
              <a:rPr lang="tr-TR" altLang="tr-TR" dirty="0"/>
              <a:t>	Proje ekibinin geliştirilecek platformu tanıma oranı.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Lexp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Programlama dili deneyimi.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Mürekkep 3">
                <a:extLst>
                  <a:ext uri="{FF2B5EF4-FFF2-40B4-BE49-F238E27FC236}">
                    <a16:creationId xmlns:a16="http://schemas.microsoft.com/office/drawing/2014/main" id="{C2155F83-08E8-5079-EB20-CEF1DA9F73BA}"/>
                  </a:ext>
                </a:extLst>
              </p14:cNvPr>
              <p14:cNvContentPartPr/>
              <p14:nvPr/>
            </p14:nvContentPartPr>
            <p14:xfrm>
              <a:off x="2158579" y="2113412"/>
              <a:ext cx="984600" cy="36000"/>
            </p14:xfrm>
          </p:contentPart>
        </mc:Choice>
        <mc:Fallback>
          <p:pic>
            <p:nvPicPr>
              <p:cNvPr id="4" name="Mürekkep 3">
                <a:extLst>
                  <a:ext uri="{FF2B5EF4-FFF2-40B4-BE49-F238E27FC236}">
                    <a16:creationId xmlns:a16="http://schemas.microsoft.com/office/drawing/2014/main" id="{C2155F83-08E8-5079-EB20-CEF1DA9F73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4579" y="2005412"/>
                <a:ext cx="10922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Mürekkep 5">
                <a:extLst>
                  <a:ext uri="{FF2B5EF4-FFF2-40B4-BE49-F238E27FC236}">
                    <a16:creationId xmlns:a16="http://schemas.microsoft.com/office/drawing/2014/main" id="{7785FCF5-53CC-F33F-7CC0-57817730812D}"/>
                  </a:ext>
                </a:extLst>
              </p14:cNvPr>
              <p14:cNvContentPartPr/>
              <p14:nvPr/>
            </p14:nvContentPartPr>
            <p14:xfrm>
              <a:off x="2017459" y="3044012"/>
              <a:ext cx="1418400" cy="29160"/>
            </p14:xfrm>
          </p:contentPart>
        </mc:Choice>
        <mc:Fallback>
          <p:pic>
            <p:nvPicPr>
              <p:cNvPr id="6" name="Mürekkep 5">
                <a:extLst>
                  <a:ext uri="{FF2B5EF4-FFF2-40B4-BE49-F238E27FC236}">
                    <a16:creationId xmlns:a16="http://schemas.microsoft.com/office/drawing/2014/main" id="{7785FCF5-53CC-F33F-7CC0-5781773081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3459" y="2936012"/>
                <a:ext cx="15260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Mürekkep 6">
                <a:extLst>
                  <a:ext uri="{FF2B5EF4-FFF2-40B4-BE49-F238E27FC236}">
                    <a16:creationId xmlns:a16="http://schemas.microsoft.com/office/drawing/2014/main" id="{53029202-C201-23DE-72B6-86846A698B7E}"/>
                  </a:ext>
                </a:extLst>
              </p14:cNvPr>
              <p14:cNvContentPartPr/>
              <p14:nvPr/>
            </p14:nvContentPartPr>
            <p14:xfrm>
              <a:off x="2234179" y="4147412"/>
              <a:ext cx="1232640" cy="360"/>
            </p14:xfrm>
          </p:contentPart>
        </mc:Choice>
        <mc:Fallback>
          <p:pic>
            <p:nvPicPr>
              <p:cNvPr id="7" name="Mürekkep 6">
                <a:extLst>
                  <a:ext uri="{FF2B5EF4-FFF2-40B4-BE49-F238E27FC236}">
                    <a16:creationId xmlns:a16="http://schemas.microsoft.com/office/drawing/2014/main" id="{53029202-C201-23DE-72B6-86846A698B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0539" y="4039772"/>
                <a:ext cx="1340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Mürekkep 7">
                <a:extLst>
                  <a:ext uri="{FF2B5EF4-FFF2-40B4-BE49-F238E27FC236}">
                    <a16:creationId xmlns:a16="http://schemas.microsoft.com/office/drawing/2014/main" id="{8ECC0392-9670-9DCA-67A5-7C9DEBAFD905}"/>
                  </a:ext>
                </a:extLst>
              </p14:cNvPr>
              <p14:cNvContentPartPr/>
              <p14:nvPr/>
            </p14:nvContentPartPr>
            <p14:xfrm>
              <a:off x="2054539" y="4665812"/>
              <a:ext cx="4397040" cy="95760"/>
            </p14:xfrm>
          </p:contentPart>
        </mc:Choice>
        <mc:Fallback>
          <p:pic>
            <p:nvPicPr>
              <p:cNvPr id="8" name="Mürekkep 7">
                <a:extLst>
                  <a:ext uri="{FF2B5EF4-FFF2-40B4-BE49-F238E27FC236}">
                    <a16:creationId xmlns:a16="http://schemas.microsoft.com/office/drawing/2014/main" id="{8ECC0392-9670-9DCA-67A5-7C9DEBAFD9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00899" y="4558172"/>
                <a:ext cx="45046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Mürekkep 8">
                <a:extLst>
                  <a:ext uri="{FF2B5EF4-FFF2-40B4-BE49-F238E27FC236}">
                    <a16:creationId xmlns:a16="http://schemas.microsoft.com/office/drawing/2014/main" id="{51753D5A-8B59-166C-4141-976A33CC09F9}"/>
                  </a:ext>
                </a:extLst>
              </p14:cNvPr>
              <p14:cNvContentPartPr/>
              <p14:nvPr/>
            </p14:nvContentPartPr>
            <p14:xfrm>
              <a:off x="2177659" y="5569772"/>
              <a:ext cx="3980520" cy="39600"/>
            </p14:xfrm>
          </p:contentPart>
        </mc:Choice>
        <mc:Fallback>
          <p:pic>
            <p:nvPicPr>
              <p:cNvPr id="9" name="Mürekkep 8">
                <a:extLst>
                  <a:ext uri="{FF2B5EF4-FFF2-40B4-BE49-F238E27FC236}">
                    <a16:creationId xmlns:a16="http://schemas.microsoft.com/office/drawing/2014/main" id="{51753D5A-8B59-166C-4141-976A33CC09F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23659" y="5461772"/>
                <a:ext cx="4088160" cy="2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804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Proje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 err="1">
                <a:solidFill>
                  <a:srgbClr val="373187"/>
                </a:solidFill>
              </a:rPr>
              <a:t>Modp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Modern Programlama Teknikleri. </a:t>
            </a:r>
          </a:p>
          <a:p>
            <a:pPr lvl="1"/>
            <a:r>
              <a:rPr lang="tr-TR" altLang="tr-TR" dirty="0"/>
              <a:t>	Yapısal programlama, </a:t>
            </a:r>
          </a:p>
          <a:p>
            <a:pPr lvl="1"/>
            <a:r>
              <a:rPr lang="tr-TR" altLang="tr-TR" dirty="0"/>
              <a:t>	Görsel programlama, </a:t>
            </a:r>
          </a:p>
          <a:p>
            <a:pPr lvl="1"/>
            <a:r>
              <a:rPr lang="tr-TR" altLang="tr-TR" dirty="0"/>
              <a:t>	Yeniden kullanılabilirlik.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Tool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Yazılım Geliştirme araçları kullanımı.</a:t>
            </a:r>
          </a:p>
          <a:p>
            <a:pPr lvl="1"/>
            <a:r>
              <a:rPr lang="tr-TR" altLang="tr-TR" dirty="0"/>
              <a:t>CASE araçları</a:t>
            </a:r>
          </a:p>
          <a:p>
            <a:pPr lvl="1"/>
            <a:r>
              <a:rPr lang="tr-TR" altLang="tr-TR" dirty="0"/>
              <a:t>Metin düzenleyiciler</a:t>
            </a:r>
          </a:p>
          <a:p>
            <a:pPr lvl="1"/>
            <a:r>
              <a:rPr lang="tr-TR" altLang="tr-TR" dirty="0"/>
              <a:t>Ortam yönetim araçları</a:t>
            </a:r>
          </a:p>
          <a:p>
            <a:r>
              <a:rPr lang="tr-TR" altLang="tr-TR" dirty="0" err="1">
                <a:solidFill>
                  <a:srgbClr val="373187"/>
                </a:solidFill>
              </a:rPr>
              <a:t>Sced</a:t>
            </a:r>
            <a:r>
              <a:rPr lang="tr-TR" altLang="tr-TR" dirty="0">
                <a:solidFill>
                  <a:srgbClr val="373187"/>
                </a:solidFill>
              </a:rPr>
              <a:t>:</a:t>
            </a:r>
            <a:r>
              <a:rPr lang="tr-TR" altLang="tr-TR" dirty="0"/>
              <a:t> Zaman </a:t>
            </a:r>
            <a:r>
              <a:rPr lang="tr-TR" altLang="tr-TR" dirty="0" err="1"/>
              <a:t>Kısıtı</a:t>
            </a:r>
            <a:r>
              <a:rPr lang="tr-TR" altLang="tr-TR" dirty="0"/>
              <a:t>.</a:t>
            </a:r>
          </a:p>
          <a:p>
            <a:endParaRPr lang="tr-TR" alt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Mürekkep 3">
                <a:extLst>
                  <a:ext uri="{FF2B5EF4-FFF2-40B4-BE49-F238E27FC236}">
                    <a16:creationId xmlns:a16="http://schemas.microsoft.com/office/drawing/2014/main" id="{09C96802-63F7-AB9D-DD2F-D9BF13993905}"/>
                  </a:ext>
                </a:extLst>
              </p14:cNvPr>
              <p14:cNvContentPartPr/>
              <p14:nvPr/>
            </p14:nvContentPartPr>
            <p14:xfrm>
              <a:off x="2347219" y="1911092"/>
              <a:ext cx="3031560" cy="125280"/>
            </p14:xfrm>
          </p:contentPart>
        </mc:Choice>
        <mc:Fallback>
          <p:pic>
            <p:nvPicPr>
              <p:cNvPr id="4" name="Mürekkep 3">
                <a:extLst>
                  <a:ext uri="{FF2B5EF4-FFF2-40B4-BE49-F238E27FC236}">
                    <a16:creationId xmlns:a16="http://schemas.microsoft.com/office/drawing/2014/main" id="{09C96802-63F7-AB9D-DD2F-D9BF139939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3579" y="1803092"/>
                <a:ext cx="31392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Mürekkep 5">
                <a:extLst>
                  <a:ext uri="{FF2B5EF4-FFF2-40B4-BE49-F238E27FC236}">
                    <a16:creationId xmlns:a16="http://schemas.microsoft.com/office/drawing/2014/main" id="{24CDC48C-9F44-C2CE-A2B9-C2661C3C965A}"/>
                  </a:ext>
                </a:extLst>
              </p14:cNvPr>
              <p14:cNvContentPartPr/>
              <p14:nvPr/>
            </p14:nvContentPartPr>
            <p14:xfrm>
              <a:off x="2026819" y="3713252"/>
              <a:ext cx="5417640" cy="30240"/>
            </p14:xfrm>
          </p:contentPart>
        </mc:Choice>
        <mc:Fallback>
          <p:pic>
            <p:nvPicPr>
              <p:cNvPr id="6" name="Mürekkep 5">
                <a:extLst>
                  <a:ext uri="{FF2B5EF4-FFF2-40B4-BE49-F238E27FC236}">
                    <a16:creationId xmlns:a16="http://schemas.microsoft.com/office/drawing/2014/main" id="{24CDC48C-9F44-C2CE-A2B9-C2661C3C96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2819" y="3605252"/>
                <a:ext cx="55252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Mürekkep 6">
                <a:extLst>
                  <a:ext uri="{FF2B5EF4-FFF2-40B4-BE49-F238E27FC236}">
                    <a16:creationId xmlns:a16="http://schemas.microsoft.com/office/drawing/2014/main" id="{B42BAE2F-272F-E3BC-735E-A8BC7ECEA398}"/>
                  </a:ext>
                </a:extLst>
              </p14:cNvPr>
              <p14:cNvContentPartPr/>
              <p14:nvPr/>
            </p14:nvContentPartPr>
            <p14:xfrm>
              <a:off x="2083339" y="5446652"/>
              <a:ext cx="1691280" cy="32040"/>
            </p14:xfrm>
          </p:contentPart>
        </mc:Choice>
        <mc:Fallback>
          <p:pic>
            <p:nvPicPr>
              <p:cNvPr id="7" name="Mürekkep 6">
                <a:extLst>
                  <a:ext uri="{FF2B5EF4-FFF2-40B4-BE49-F238E27FC236}">
                    <a16:creationId xmlns:a16="http://schemas.microsoft.com/office/drawing/2014/main" id="{B42BAE2F-272F-E3BC-735E-A8BC7ECEA3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29339" y="5338652"/>
                <a:ext cx="1798920" cy="24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605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İlk İşgücü değerini Düzeltme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 err="1"/>
              <a:t>Kd</a:t>
            </a:r>
            <a:r>
              <a:rPr lang="tr-TR" altLang="tr-TR" dirty="0"/>
              <a:t>= K * C		</a:t>
            </a:r>
            <a:r>
              <a:rPr lang="tr-TR" altLang="tr-TR" dirty="0" err="1"/>
              <a:t>Kd</a:t>
            </a:r>
            <a:r>
              <a:rPr lang="tr-TR" altLang="tr-TR" dirty="0"/>
              <a:t>=	Düzeltilmiş</a:t>
            </a:r>
          </a:p>
          <a:p>
            <a:pPr>
              <a:buNone/>
            </a:pPr>
            <a:r>
              <a:rPr lang="tr-TR" altLang="tr-TR" dirty="0"/>
              <a:t>						İşgücü</a:t>
            </a:r>
          </a:p>
          <a:p>
            <a:pPr>
              <a:buNone/>
            </a:pPr>
            <a:r>
              <a:rPr lang="tr-TR" altLang="tr-TR" dirty="0"/>
              <a:t>* Temel Formüldeki Zamanla formülü kullanılarak zaman maliyeti hesaplanır.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8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Ayrıntı modeli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altLang="tr-TR" dirty="0"/>
              <a:t>Temel ve ara modele ek olarak iki özellik taşır.</a:t>
            </a:r>
          </a:p>
          <a:p>
            <a:r>
              <a:rPr lang="tr-TR" altLang="tr-TR" dirty="0"/>
              <a:t>Aşama ile ilgili işgücü katsayıları: her aşama için (planlama, analiz, tasarım, geliştirme, test etme) farklı katsayılar, karmaşıklık belirler</a:t>
            </a:r>
          </a:p>
          <a:p>
            <a:r>
              <a:rPr lang="tr-TR" altLang="tr-TR" dirty="0"/>
              <a:t>Üç düzey ürün sıra düzeni: yazılım maliyet kestiriminde</a:t>
            </a:r>
          </a:p>
          <a:p>
            <a:pPr lvl="1"/>
            <a:r>
              <a:rPr lang="tr-TR" altLang="tr-TR" dirty="0"/>
              <a:t>Modül</a:t>
            </a:r>
          </a:p>
          <a:p>
            <a:pPr lvl="1"/>
            <a:r>
              <a:rPr lang="tr-TR" altLang="tr-TR" dirty="0" err="1"/>
              <a:t>Altsistem</a:t>
            </a:r>
            <a:endParaRPr lang="tr-TR" altLang="tr-TR" dirty="0"/>
          </a:p>
          <a:p>
            <a:pPr lvl="1"/>
            <a:r>
              <a:rPr lang="tr-TR" altLang="tr-TR" dirty="0"/>
              <a:t>Sistem</a:t>
            </a:r>
          </a:p>
          <a:p>
            <a:pPr>
              <a:buNone/>
            </a:pPr>
            <a:r>
              <a:rPr lang="tr-TR" altLang="tr-TR" dirty="0"/>
              <a:t>	Sıra düzenini dikkate alır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49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Proje Ekip Yapısı Oluşturma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altLang="tr-TR" dirty="0"/>
              <a:t>PANDA proje Ekip yapısı temel olarak her proje biriminin doğrudan proje yönetimine bağlı olarak çalışması ve işlevsel bölümlenme esasına göre oluşturulur. Temel bileşenler</a:t>
            </a:r>
          </a:p>
          <a:p>
            <a:pPr lvl="1"/>
            <a:r>
              <a:rPr lang="tr-TR" altLang="tr-TR" dirty="0"/>
              <a:t>Proje Denetim Birimi</a:t>
            </a:r>
          </a:p>
          <a:p>
            <a:pPr lvl="1"/>
            <a:r>
              <a:rPr lang="tr-TR" altLang="tr-TR" dirty="0"/>
              <a:t>Proje Yönetim Birimi</a:t>
            </a:r>
          </a:p>
          <a:p>
            <a:pPr lvl="1"/>
            <a:r>
              <a:rPr lang="tr-TR" altLang="tr-TR" dirty="0"/>
              <a:t>Kalite Yönetim Birimi</a:t>
            </a:r>
          </a:p>
          <a:p>
            <a:pPr lvl="1"/>
            <a:r>
              <a:rPr lang="tr-TR" altLang="tr-TR" dirty="0"/>
              <a:t>Proje Ofisi</a:t>
            </a:r>
          </a:p>
          <a:p>
            <a:pPr lvl="1"/>
            <a:r>
              <a:rPr lang="tr-TR" altLang="tr-TR" dirty="0"/>
              <a:t>Teknik Destek Birimi</a:t>
            </a:r>
          </a:p>
          <a:p>
            <a:pPr lvl="1"/>
            <a:r>
              <a:rPr lang="tr-TR" altLang="tr-TR" dirty="0"/>
              <a:t>Yazılım Üretim Eşgüdüm Birimi</a:t>
            </a:r>
          </a:p>
          <a:p>
            <a:pPr lvl="1"/>
            <a:r>
              <a:rPr lang="tr-TR" altLang="tr-TR" dirty="0"/>
              <a:t>Eğitim Birimi</a:t>
            </a:r>
          </a:p>
          <a:p>
            <a:pPr lvl="1"/>
            <a:r>
              <a:rPr lang="tr-TR" altLang="tr-TR" dirty="0"/>
              <a:t>Uygulama Destek Birimi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Mürekkep 3">
                <a:extLst>
                  <a:ext uri="{FF2B5EF4-FFF2-40B4-BE49-F238E27FC236}">
                    <a16:creationId xmlns:a16="http://schemas.microsoft.com/office/drawing/2014/main" id="{5D146A3B-02CC-5DA4-44EC-CACA348A1B2F}"/>
                  </a:ext>
                </a:extLst>
              </p14:cNvPr>
              <p14:cNvContentPartPr/>
              <p14:nvPr/>
            </p14:nvContentPartPr>
            <p14:xfrm>
              <a:off x="1706059" y="3053732"/>
              <a:ext cx="2390400" cy="85680"/>
            </p14:xfrm>
          </p:contentPart>
        </mc:Choice>
        <mc:Fallback>
          <p:pic>
            <p:nvPicPr>
              <p:cNvPr id="4" name="Mürekkep 3">
                <a:extLst>
                  <a:ext uri="{FF2B5EF4-FFF2-40B4-BE49-F238E27FC236}">
                    <a16:creationId xmlns:a16="http://schemas.microsoft.com/office/drawing/2014/main" id="{5D146A3B-02CC-5DA4-44EC-CACA348A1B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2059" y="2946092"/>
                <a:ext cx="24980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Mürekkep 5">
                <a:extLst>
                  <a:ext uri="{FF2B5EF4-FFF2-40B4-BE49-F238E27FC236}">
                    <a16:creationId xmlns:a16="http://schemas.microsoft.com/office/drawing/2014/main" id="{8D873C09-5D7B-34A0-D3B6-69D2495CA9CD}"/>
                  </a:ext>
                </a:extLst>
              </p14:cNvPr>
              <p14:cNvContentPartPr/>
              <p14:nvPr/>
            </p14:nvContentPartPr>
            <p14:xfrm>
              <a:off x="1602379" y="3449732"/>
              <a:ext cx="2646360" cy="85320"/>
            </p14:xfrm>
          </p:contentPart>
        </mc:Choice>
        <mc:Fallback>
          <p:pic>
            <p:nvPicPr>
              <p:cNvPr id="6" name="Mürekkep 5">
                <a:extLst>
                  <a:ext uri="{FF2B5EF4-FFF2-40B4-BE49-F238E27FC236}">
                    <a16:creationId xmlns:a16="http://schemas.microsoft.com/office/drawing/2014/main" id="{8D873C09-5D7B-34A0-D3B6-69D2495CA9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8379" y="3342092"/>
                <a:ext cx="27540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Mürekkep 6">
                <a:extLst>
                  <a:ext uri="{FF2B5EF4-FFF2-40B4-BE49-F238E27FC236}">
                    <a16:creationId xmlns:a16="http://schemas.microsoft.com/office/drawing/2014/main" id="{F5E9E6AD-5D2F-EEA6-51D3-7CEFAE11A66C}"/>
                  </a:ext>
                </a:extLst>
              </p14:cNvPr>
              <p14:cNvContentPartPr/>
              <p14:nvPr/>
            </p14:nvContentPartPr>
            <p14:xfrm>
              <a:off x="1715419" y="3788132"/>
              <a:ext cx="2373120" cy="20160"/>
            </p14:xfrm>
          </p:contentPart>
        </mc:Choice>
        <mc:Fallback>
          <p:pic>
            <p:nvPicPr>
              <p:cNvPr id="7" name="Mürekkep 6">
                <a:extLst>
                  <a:ext uri="{FF2B5EF4-FFF2-40B4-BE49-F238E27FC236}">
                    <a16:creationId xmlns:a16="http://schemas.microsoft.com/office/drawing/2014/main" id="{F5E9E6AD-5D2F-EEA6-51D3-7CEFAE11A66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1419" y="3680492"/>
                <a:ext cx="24807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Mürekkep 7">
                <a:extLst>
                  <a:ext uri="{FF2B5EF4-FFF2-40B4-BE49-F238E27FC236}">
                    <a16:creationId xmlns:a16="http://schemas.microsoft.com/office/drawing/2014/main" id="{8F17AE2C-FB71-D739-C12B-EA6980243352}"/>
                  </a:ext>
                </a:extLst>
              </p14:cNvPr>
              <p14:cNvContentPartPr/>
              <p14:nvPr/>
            </p14:nvContentPartPr>
            <p14:xfrm>
              <a:off x="1687339" y="4127972"/>
              <a:ext cx="1095840" cy="48600"/>
            </p14:xfrm>
          </p:contentPart>
        </mc:Choice>
        <mc:Fallback>
          <p:pic>
            <p:nvPicPr>
              <p:cNvPr id="8" name="Mürekkep 7">
                <a:extLst>
                  <a:ext uri="{FF2B5EF4-FFF2-40B4-BE49-F238E27FC236}">
                    <a16:creationId xmlns:a16="http://schemas.microsoft.com/office/drawing/2014/main" id="{8F17AE2C-FB71-D739-C12B-EA69802433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33339" y="4019972"/>
                <a:ext cx="12034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Mürekkep 8">
                <a:extLst>
                  <a:ext uri="{FF2B5EF4-FFF2-40B4-BE49-F238E27FC236}">
                    <a16:creationId xmlns:a16="http://schemas.microsoft.com/office/drawing/2014/main" id="{FAED87AC-14C5-F7F9-F68A-B226C804E090}"/>
                  </a:ext>
                </a:extLst>
              </p14:cNvPr>
              <p14:cNvContentPartPr/>
              <p14:nvPr/>
            </p14:nvContentPartPr>
            <p14:xfrm>
              <a:off x="1658899" y="4518932"/>
              <a:ext cx="2403360" cy="25560"/>
            </p14:xfrm>
          </p:contentPart>
        </mc:Choice>
        <mc:Fallback>
          <p:pic>
            <p:nvPicPr>
              <p:cNvPr id="9" name="Mürekkep 8">
                <a:extLst>
                  <a:ext uri="{FF2B5EF4-FFF2-40B4-BE49-F238E27FC236}">
                    <a16:creationId xmlns:a16="http://schemas.microsoft.com/office/drawing/2014/main" id="{FAED87AC-14C5-F7F9-F68A-B226C804E0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04899" y="4410932"/>
                <a:ext cx="25110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Mürekkep 9">
                <a:extLst>
                  <a:ext uri="{FF2B5EF4-FFF2-40B4-BE49-F238E27FC236}">
                    <a16:creationId xmlns:a16="http://schemas.microsoft.com/office/drawing/2014/main" id="{FBA3FB7B-E391-5245-5A4E-5EA806A46DDA}"/>
                  </a:ext>
                </a:extLst>
              </p14:cNvPr>
              <p14:cNvContentPartPr/>
              <p14:nvPr/>
            </p14:nvContentPartPr>
            <p14:xfrm>
              <a:off x="1706059" y="4872092"/>
              <a:ext cx="3571200" cy="77040"/>
            </p14:xfrm>
          </p:contentPart>
        </mc:Choice>
        <mc:Fallback>
          <p:pic>
            <p:nvPicPr>
              <p:cNvPr id="10" name="Mürekkep 9">
                <a:extLst>
                  <a:ext uri="{FF2B5EF4-FFF2-40B4-BE49-F238E27FC236}">
                    <a16:creationId xmlns:a16="http://schemas.microsoft.com/office/drawing/2014/main" id="{FBA3FB7B-E391-5245-5A4E-5EA806A46D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52059" y="4764452"/>
                <a:ext cx="36788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Mürekkep 10">
                <a:extLst>
                  <a:ext uri="{FF2B5EF4-FFF2-40B4-BE49-F238E27FC236}">
                    <a16:creationId xmlns:a16="http://schemas.microsoft.com/office/drawing/2014/main" id="{EE4C7517-D62F-BF7F-8480-3D32FC96F87C}"/>
                  </a:ext>
                </a:extLst>
              </p14:cNvPr>
              <p14:cNvContentPartPr/>
              <p14:nvPr/>
            </p14:nvContentPartPr>
            <p14:xfrm>
              <a:off x="1602379" y="5156132"/>
              <a:ext cx="1767600" cy="19440"/>
            </p14:xfrm>
          </p:contentPart>
        </mc:Choice>
        <mc:Fallback>
          <p:pic>
            <p:nvPicPr>
              <p:cNvPr id="11" name="Mürekkep 10">
                <a:extLst>
                  <a:ext uri="{FF2B5EF4-FFF2-40B4-BE49-F238E27FC236}">
                    <a16:creationId xmlns:a16="http://schemas.microsoft.com/office/drawing/2014/main" id="{EE4C7517-D62F-BF7F-8480-3D32FC96F87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48379" y="5048132"/>
                <a:ext cx="18752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Mürekkep 11">
                <a:extLst>
                  <a:ext uri="{FF2B5EF4-FFF2-40B4-BE49-F238E27FC236}">
                    <a16:creationId xmlns:a16="http://schemas.microsoft.com/office/drawing/2014/main" id="{209ED739-50CE-2D1D-B588-B4F93C16AEB1}"/>
                  </a:ext>
                </a:extLst>
              </p14:cNvPr>
              <p14:cNvContentPartPr/>
              <p14:nvPr/>
            </p14:nvContentPartPr>
            <p14:xfrm>
              <a:off x="1715419" y="5591012"/>
              <a:ext cx="2948760" cy="93600"/>
            </p14:xfrm>
          </p:contentPart>
        </mc:Choice>
        <mc:Fallback>
          <p:pic>
            <p:nvPicPr>
              <p:cNvPr id="12" name="Mürekkep 11">
                <a:extLst>
                  <a:ext uri="{FF2B5EF4-FFF2-40B4-BE49-F238E27FC236}">
                    <a16:creationId xmlns:a16="http://schemas.microsoft.com/office/drawing/2014/main" id="{209ED739-50CE-2D1D-B588-B4F93C16AEB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61419" y="5483012"/>
                <a:ext cx="3056400" cy="3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32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Yüklenici Proje Ekip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Proje Denetim Birimi: En üst düzey yönetimlerin proje ile ilgisinin sürekli sıcak tutulması ve onların projeye dahil edilmesi</a:t>
            </a:r>
          </a:p>
          <a:p>
            <a:r>
              <a:rPr lang="tr-TR" altLang="tr-TR" dirty="0"/>
              <a:t>Proje Yönetim Birimi: Proje yönetiminden en üst düzeyde sorumlu </a:t>
            </a:r>
            <a:r>
              <a:rPr lang="tr-TR" altLang="tr-TR" dirty="0" err="1"/>
              <a:t>birim.proje</a:t>
            </a:r>
            <a:r>
              <a:rPr lang="tr-TR" altLang="tr-TR" dirty="0"/>
              <a:t> boyutuna göre bir yada daha çok yöneticiden oluşur.</a:t>
            </a:r>
          </a:p>
          <a:p>
            <a:r>
              <a:rPr lang="tr-TR" altLang="tr-TR" dirty="0"/>
              <a:t>Kalite Yönetim Birimi: Projenin amacına uygunluğunu üretim süreci boyunca denetler ve onaylar</a:t>
            </a:r>
          </a:p>
          <a:p>
            <a:r>
              <a:rPr lang="tr-TR" altLang="tr-TR" dirty="0"/>
              <a:t>Proje Ofisi: Her türlü yönetimsel işlerden(yazışma, personel izleme) sorumlu birimdir.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Mürekkep 3">
                <a:extLst>
                  <a:ext uri="{FF2B5EF4-FFF2-40B4-BE49-F238E27FC236}">
                    <a16:creationId xmlns:a16="http://schemas.microsoft.com/office/drawing/2014/main" id="{480724D2-1DFC-4C28-8C64-F308492381F2}"/>
                  </a:ext>
                </a:extLst>
              </p14:cNvPr>
              <p14:cNvContentPartPr/>
              <p14:nvPr/>
            </p14:nvContentPartPr>
            <p14:xfrm>
              <a:off x="4402099" y="1893452"/>
              <a:ext cx="6428880" cy="161640"/>
            </p14:xfrm>
          </p:contentPart>
        </mc:Choice>
        <mc:Fallback>
          <p:pic>
            <p:nvPicPr>
              <p:cNvPr id="4" name="Mürekkep 3">
                <a:extLst>
                  <a:ext uri="{FF2B5EF4-FFF2-40B4-BE49-F238E27FC236}">
                    <a16:creationId xmlns:a16="http://schemas.microsoft.com/office/drawing/2014/main" id="{480724D2-1DFC-4C28-8C64-F308492381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8459" y="1785812"/>
                <a:ext cx="653652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Mürekkep 5">
                <a:extLst>
                  <a:ext uri="{FF2B5EF4-FFF2-40B4-BE49-F238E27FC236}">
                    <a16:creationId xmlns:a16="http://schemas.microsoft.com/office/drawing/2014/main" id="{973F7E2C-0A64-85B4-1FFB-D07C6DBF5E07}"/>
                  </a:ext>
                </a:extLst>
              </p14:cNvPr>
              <p14:cNvContentPartPr/>
              <p14:nvPr/>
            </p14:nvContentPartPr>
            <p14:xfrm>
              <a:off x="1225459" y="2394212"/>
              <a:ext cx="3081600" cy="85680"/>
            </p14:xfrm>
          </p:contentPart>
        </mc:Choice>
        <mc:Fallback>
          <p:pic>
            <p:nvPicPr>
              <p:cNvPr id="6" name="Mürekkep 5">
                <a:extLst>
                  <a:ext uri="{FF2B5EF4-FFF2-40B4-BE49-F238E27FC236}">
                    <a16:creationId xmlns:a16="http://schemas.microsoft.com/office/drawing/2014/main" id="{973F7E2C-0A64-85B4-1FFB-D07C6DBF5E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1459" y="2286212"/>
                <a:ext cx="3189240" cy="30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7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Yüklenici Proje Ekip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Teknik Destek Birimi: Donanım, İşletim sistemi, Veri tabanı gibi teknik destek</a:t>
            </a:r>
          </a:p>
          <a:p>
            <a:r>
              <a:rPr lang="tr-TR" altLang="tr-TR" dirty="0"/>
              <a:t>Yazılım Üretim Eşgüdüm Birimi: Yazılım Üretim Ekiplerinden oluşur(4-7 kişilik sayı fazla artmaz). Eğer birden fazla yazılım Üretim Ekibi varsa Ortak uygulama yazılım parçalarının geliştirilmesinden sorumlu Yazılım Destek Ekibi de olur.</a:t>
            </a:r>
          </a:p>
          <a:p>
            <a:r>
              <a:rPr lang="tr-TR" altLang="tr-TR" dirty="0"/>
              <a:t>Eğitim Birimi: Proje ile ilgili her türlü eğitimden sorumludur.</a:t>
            </a:r>
          </a:p>
          <a:p>
            <a:r>
              <a:rPr lang="tr-TR" altLang="tr-TR" dirty="0"/>
              <a:t>Uygulama Destek Birimi: Uygulama anında destek. (mesela telefonla)</a:t>
            </a:r>
          </a:p>
          <a:p>
            <a:endParaRPr lang="tr-TR" altLang="tr-TR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Etkin Maliyet Modeli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COCOMO 1981 </a:t>
            </a:r>
            <a:r>
              <a:rPr lang="tr-TR" altLang="tr-TR" dirty="0" err="1"/>
              <a:t>Boehm</a:t>
            </a:r>
            <a:endParaRPr lang="tr-TR" altLang="tr-TR" dirty="0"/>
          </a:p>
          <a:p>
            <a:r>
              <a:rPr lang="tr-TR" altLang="tr-TR" dirty="0"/>
              <a:t>Mikro maliyet kestirim modeline örnektir.</a:t>
            </a:r>
          </a:p>
          <a:p>
            <a:r>
              <a:rPr lang="tr-TR" altLang="tr-TR" dirty="0"/>
              <a:t>Kullanılacak ayrıntı düzeyine göre üç ayrı model biçiminde yapılabilir: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  <a:highlight>
                  <a:srgbClr val="FFFF00"/>
                </a:highlight>
              </a:rPr>
              <a:t>Temel Model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  <a:highlight>
                  <a:srgbClr val="FFFF00"/>
                </a:highlight>
              </a:rPr>
              <a:t>Ara Model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  <a:highlight>
                  <a:srgbClr val="FFFF00"/>
                </a:highlight>
              </a:rPr>
              <a:t>Ayrıntı Model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up 5"/>
          <p:cNvGrpSpPr/>
          <p:nvPr/>
        </p:nvGrpSpPr>
        <p:grpSpPr>
          <a:xfrm>
            <a:off x="3509806" y="4030717"/>
            <a:ext cx="7077075" cy="2382837"/>
            <a:chOff x="663575" y="2420938"/>
            <a:chExt cx="7077075" cy="2382837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2555875" y="2565400"/>
              <a:ext cx="3313113" cy="2089150"/>
            </a:xfrm>
            <a:prstGeom prst="cube">
              <a:avLst>
                <a:gd name="adj" fmla="val 11852"/>
              </a:avLst>
            </a:prstGeom>
            <a:solidFill>
              <a:srgbClr val="CC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sz="24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COCOMO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sz="2400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Modeli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684213" y="3716338"/>
              <a:ext cx="187166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5940425" y="3789363"/>
              <a:ext cx="1727200" cy="863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5940425" y="2636838"/>
              <a:ext cx="1800225" cy="93662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63575" y="3305175"/>
              <a:ext cx="1365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Satır Sayısı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6011863" y="2420938"/>
              <a:ext cx="9715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kern="0">
                  <a:solidFill>
                    <a:srgbClr val="000000"/>
                  </a:solidFill>
                  <a:latin typeface="Arial" panose="020B0604020202020204" pitchFamily="34" charset="0"/>
                </a:rPr>
                <a:t>İş Gücü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940425" y="4437063"/>
              <a:ext cx="895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tr-TR" altLang="tr-TR" kern="0">
                  <a:solidFill>
                    <a:srgbClr val="000000"/>
                  </a:solidFill>
                  <a:latin typeface="Arial" panose="020B0604020202020204" pitchFamily="34" charset="0"/>
                </a:rPr>
                <a:t>Zaman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7294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İş Sahibi Proje Ekip Yapısı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Proje Eşgüdüm Birimi</a:t>
            </a:r>
          </a:p>
          <a:p>
            <a:r>
              <a:rPr lang="tr-TR" altLang="tr-TR" dirty="0"/>
              <a:t>Kalite Yönetim Birimi</a:t>
            </a:r>
          </a:p>
          <a:p>
            <a:r>
              <a:rPr lang="tr-TR" altLang="tr-TR" dirty="0"/>
              <a:t>Proje Ofisi</a:t>
            </a:r>
          </a:p>
          <a:p>
            <a:r>
              <a:rPr lang="tr-TR" altLang="tr-TR" dirty="0"/>
              <a:t>Teknik Altyapı izleme birimi</a:t>
            </a:r>
          </a:p>
          <a:p>
            <a:r>
              <a:rPr lang="tr-TR" altLang="tr-TR" dirty="0"/>
              <a:t>Yazılım Üretim İzleme Birimi</a:t>
            </a:r>
          </a:p>
          <a:p>
            <a:r>
              <a:rPr lang="tr-TR" altLang="tr-TR" dirty="0"/>
              <a:t>Eğitim İzleme Birimi</a:t>
            </a:r>
          </a:p>
          <a:p>
            <a:r>
              <a:rPr lang="tr-TR" altLang="tr-TR" dirty="0"/>
              <a:t>Kullanıcı Eşgüdüm Birimi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Mürekkep 3">
                <a:extLst>
                  <a:ext uri="{FF2B5EF4-FFF2-40B4-BE49-F238E27FC236}">
                    <a16:creationId xmlns:a16="http://schemas.microsoft.com/office/drawing/2014/main" id="{6FF0D8A2-C297-2DB1-0CFE-00E0ABC40F8E}"/>
                  </a:ext>
                </a:extLst>
              </p14:cNvPr>
              <p14:cNvContentPartPr/>
              <p14:nvPr/>
            </p14:nvContentPartPr>
            <p14:xfrm>
              <a:off x="1244179" y="1968692"/>
              <a:ext cx="3142800" cy="124200"/>
            </p14:xfrm>
          </p:contentPart>
        </mc:Choice>
        <mc:Fallback>
          <p:pic>
            <p:nvPicPr>
              <p:cNvPr id="4" name="Mürekkep 3">
                <a:extLst>
                  <a:ext uri="{FF2B5EF4-FFF2-40B4-BE49-F238E27FC236}">
                    <a16:creationId xmlns:a16="http://schemas.microsoft.com/office/drawing/2014/main" id="{6FF0D8A2-C297-2DB1-0CFE-00E0ABC40F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179" y="1861052"/>
                <a:ext cx="325044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Mürekkep 5">
                <a:extLst>
                  <a:ext uri="{FF2B5EF4-FFF2-40B4-BE49-F238E27FC236}">
                    <a16:creationId xmlns:a16="http://schemas.microsoft.com/office/drawing/2014/main" id="{AEA266A1-4793-AAF0-083D-1230F50BD58C}"/>
                  </a:ext>
                </a:extLst>
              </p14:cNvPr>
              <p14:cNvContentPartPr/>
              <p14:nvPr/>
            </p14:nvContentPartPr>
            <p14:xfrm>
              <a:off x="1187659" y="2526332"/>
              <a:ext cx="3152520" cy="38880"/>
            </p14:xfrm>
          </p:contentPart>
        </mc:Choice>
        <mc:Fallback>
          <p:pic>
            <p:nvPicPr>
              <p:cNvPr id="6" name="Mürekkep 5">
                <a:extLst>
                  <a:ext uri="{FF2B5EF4-FFF2-40B4-BE49-F238E27FC236}">
                    <a16:creationId xmlns:a16="http://schemas.microsoft.com/office/drawing/2014/main" id="{AEA266A1-4793-AAF0-083D-1230F50BD5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3659" y="2418692"/>
                <a:ext cx="32601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Mürekkep 6">
                <a:extLst>
                  <a:ext uri="{FF2B5EF4-FFF2-40B4-BE49-F238E27FC236}">
                    <a16:creationId xmlns:a16="http://schemas.microsoft.com/office/drawing/2014/main" id="{BACE0B9E-D219-79ED-6285-2AFE0EC6EFE1}"/>
                  </a:ext>
                </a:extLst>
              </p14:cNvPr>
              <p14:cNvContentPartPr/>
              <p14:nvPr/>
            </p14:nvContentPartPr>
            <p14:xfrm>
              <a:off x="1197019" y="2987492"/>
              <a:ext cx="1574640" cy="114480"/>
            </p14:xfrm>
          </p:contentPart>
        </mc:Choice>
        <mc:Fallback>
          <p:pic>
            <p:nvPicPr>
              <p:cNvPr id="7" name="Mürekkep 6">
                <a:extLst>
                  <a:ext uri="{FF2B5EF4-FFF2-40B4-BE49-F238E27FC236}">
                    <a16:creationId xmlns:a16="http://schemas.microsoft.com/office/drawing/2014/main" id="{BACE0B9E-D219-79ED-6285-2AFE0EC6EFE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3019" y="2879492"/>
                <a:ext cx="168228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Mürekkep 7">
                <a:extLst>
                  <a:ext uri="{FF2B5EF4-FFF2-40B4-BE49-F238E27FC236}">
                    <a16:creationId xmlns:a16="http://schemas.microsoft.com/office/drawing/2014/main" id="{19F5C73F-D05D-D3B9-D835-0B55281DFD42}"/>
                  </a:ext>
                </a:extLst>
              </p14:cNvPr>
              <p14:cNvContentPartPr/>
              <p14:nvPr/>
            </p14:nvContentPartPr>
            <p14:xfrm>
              <a:off x="1291339" y="3505892"/>
              <a:ext cx="3728880" cy="48240"/>
            </p14:xfrm>
          </p:contentPart>
        </mc:Choice>
        <mc:Fallback>
          <p:pic>
            <p:nvPicPr>
              <p:cNvPr id="8" name="Mürekkep 7">
                <a:extLst>
                  <a:ext uri="{FF2B5EF4-FFF2-40B4-BE49-F238E27FC236}">
                    <a16:creationId xmlns:a16="http://schemas.microsoft.com/office/drawing/2014/main" id="{19F5C73F-D05D-D3B9-D835-0B55281DFD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7699" y="3397892"/>
                <a:ext cx="38365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Mürekkep 8">
                <a:extLst>
                  <a:ext uri="{FF2B5EF4-FFF2-40B4-BE49-F238E27FC236}">
                    <a16:creationId xmlns:a16="http://schemas.microsoft.com/office/drawing/2014/main" id="{7A4A8953-C203-9BD1-E546-AEC26A90A1FA}"/>
                  </a:ext>
                </a:extLst>
              </p14:cNvPr>
              <p14:cNvContentPartPr/>
              <p14:nvPr/>
            </p14:nvContentPartPr>
            <p14:xfrm>
              <a:off x="1319419" y="4108892"/>
              <a:ext cx="3773880" cy="57960"/>
            </p14:xfrm>
          </p:contentPart>
        </mc:Choice>
        <mc:Fallback>
          <p:pic>
            <p:nvPicPr>
              <p:cNvPr id="9" name="Mürekkep 8">
                <a:extLst>
                  <a:ext uri="{FF2B5EF4-FFF2-40B4-BE49-F238E27FC236}">
                    <a16:creationId xmlns:a16="http://schemas.microsoft.com/office/drawing/2014/main" id="{7A4A8953-C203-9BD1-E546-AEC26A90A1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65779" y="4001252"/>
                <a:ext cx="38815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Mürekkep 9">
                <a:extLst>
                  <a:ext uri="{FF2B5EF4-FFF2-40B4-BE49-F238E27FC236}">
                    <a16:creationId xmlns:a16="http://schemas.microsoft.com/office/drawing/2014/main" id="{14745A39-E601-C6FD-4AC6-18C3C93BB148}"/>
                  </a:ext>
                </a:extLst>
              </p14:cNvPr>
              <p14:cNvContentPartPr/>
              <p14:nvPr/>
            </p14:nvContentPartPr>
            <p14:xfrm>
              <a:off x="1253539" y="4609292"/>
              <a:ext cx="2851200" cy="66960"/>
            </p14:xfrm>
          </p:contentPart>
        </mc:Choice>
        <mc:Fallback>
          <p:pic>
            <p:nvPicPr>
              <p:cNvPr id="10" name="Mürekkep 9">
                <a:extLst>
                  <a:ext uri="{FF2B5EF4-FFF2-40B4-BE49-F238E27FC236}">
                    <a16:creationId xmlns:a16="http://schemas.microsoft.com/office/drawing/2014/main" id="{14745A39-E601-C6FD-4AC6-18C3C93BB14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99539" y="4501292"/>
                <a:ext cx="29588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Mürekkep 10">
                <a:extLst>
                  <a:ext uri="{FF2B5EF4-FFF2-40B4-BE49-F238E27FC236}">
                    <a16:creationId xmlns:a16="http://schemas.microsoft.com/office/drawing/2014/main" id="{7F7FACCC-F2AF-4BFE-D149-C65B00416257}"/>
                  </a:ext>
                </a:extLst>
              </p14:cNvPr>
              <p14:cNvContentPartPr/>
              <p14:nvPr/>
            </p14:nvContentPartPr>
            <p14:xfrm>
              <a:off x="1262899" y="5201852"/>
              <a:ext cx="3436920" cy="68040"/>
            </p14:xfrm>
          </p:contentPart>
        </mc:Choice>
        <mc:Fallback>
          <p:pic>
            <p:nvPicPr>
              <p:cNvPr id="11" name="Mürekkep 10">
                <a:extLst>
                  <a:ext uri="{FF2B5EF4-FFF2-40B4-BE49-F238E27FC236}">
                    <a16:creationId xmlns:a16="http://schemas.microsoft.com/office/drawing/2014/main" id="{7F7FACCC-F2AF-4BFE-D149-C65B004162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08899" y="5094212"/>
                <a:ext cx="3544560" cy="28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059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COCOMO formülleri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İş Gücü (K)   K=a*S</a:t>
            </a:r>
            <a:r>
              <a:rPr lang="tr-TR" altLang="tr-TR" baseline="30000" dirty="0"/>
              <a:t>b</a:t>
            </a:r>
            <a:r>
              <a:rPr lang="tr-TR" altLang="tr-TR" dirty="0"/>
              <a:t> </a:t>
            </a:r>
          </a:p>
          <a:p>
            <a:r>
              <a:rPr lang="tr-TR" altLang="tr-TR" dirty="0"/>
              <a:t>Zaman (T)    T=c*</a:t>
            </a:r>
            <a:r>
              <a:rPr lang="tr-TR" altLang="tr-TR" dirty="0" err="1"/>
              <a:t>K</a:t>
            </a:r>
            <a:r>
              <a:rPr lang="tr-TR" altLang="tr-TR" baseline="30000" dirty="0" err="1"/>
              <a:t>d</a:t>
            </a:r>
            <a:endParaRPr lang="tr-TR" altLang="tr-TR" baseline="30000" dirty="0"/>
          </a:p>
          <a:p>
            <a:pPr>
              <a:buNone/>
            </a:pPr>
            <a:endParaRPr lang="tr-TR" altLang="tr-TR" dirty="0"/>
          </a:p>
          <a:p>
            <a:pPr>
              <a:buNone/>
            </a:pPr>
            <a:r>
              <a:rPr lang="tr-TR" altLang="tr-TR" dirty="0"/>
              <a:t>	</a:t>
            </a:r>
            <a:r>
              <a:rPr lang="tr-TR" altLang="tr-TR" dirty="0" err="1">
                <a:solidFill>
                  <a:srgbClr val="373187"/>
                </a:solidFill>
              </a:rPr>
              <a:t>a,b,c,d</a:t>
            </a:r>
            <a:r>
              <a:rPr lang="tr-TR" altLang="tr-TR" dirty="0">
                <a:solidFill>
                  <a:srgbClr val="373187"/>
                </a:solidFill>
              </a:rPr>
              <a:t> :</a:t>
            </a:r>
            <a:r>
              <a:rPr lang="tr-TR" altLang="tr-TR" dirty="0"/>
              <a:t> her bir model için farklı katsayılar</a:t>
            </a:r>
          </a:p>
          <a:p>
            <a:pPr>
              <a:buNone/>
            </a:pPr>
            <a:r>
              <a:rPr lang="tr-TR" altLang="tr-TR" dirty="0"/>
              <a:t>	</a:t>
            </a:r>
            <a:r>
              <a:rPr lang="tr-TR" altLang="tr-TR" dirty="0">
                <a:solidFill>
                  <a:srgbClr val="373187"/>
                </a:solidFill>
              </a:rPr>
              <a:t>S :</a:t>
            </a:r>
            <a:r>
              <a:rPr lang="tr-TR" altLang="tr-TR" dirty="0"/>
              <a:t> bin türünden satır sayısı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7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Proje Sınıfları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>
                <a:solidFill>
                  <a:schemeClr val="accent2"/>
                </a:solidFill>
              </a:rPr>
              <a:t>Ayrık Projeler:</a:t>
            </a:r>
            <a:r>
              <a:rPr lang="tr-TR" altLang="tr-TR" dirty="0"/>
              <a:t> </a:t>
            </a:r>
          </a:p>
          <a:p>
            <a:pPr lvl="1"/>
            <a:r>
              <a:rPr lang="tr-TR" altLang="tr-TR" dirty="0"/>
              <a:t>Boyutları küçük, </a:t>
            </a:r>
          </a:p>
          <a:p>
            <a:pPr lvl="1"/>
            <a:r>
              <a:rPr lang="tr-TR" altLang="tr-TR" dirty="0"/>
              <a:t>Deneyimli personel tarafından gerçekleştirilmiş</a:t>
            </a:r>
          </a:p>
          <a:p>
            <a:pPr lvl="1"/>
            <a:r>
              <a:rPr lang="tr-TR" altLang="tr-TR" dirty="0"/>
              <a:t>LAN üzerinde çalışan insan kaynakları yönetim sistemi gibi</a:t>
            </a:r>
          </a:p>
          <a:p>
            <a:r>
              <a:rPr lang="tr-TR" altLang="tr-TR" dirty="0">
                <a:solidFill>
                  <a:schemeClr val="accent2"/>
                </a:solidFill>
              </a:rPr>
              <a:t>Yarı Gömülü:</a:t>
            </a:r>
          </a:p>
          <a:p>
            <a:pPr>
              <a:buNone/>
            </a:pPr>
            <a:r>
              <a:rPr lang="tr-TR" altLang="tr-TR" dirty="0"/>
              <a:t>	Hem bilgi boyutu hem donanım sürme boyutu olan projeler</a:t>
            </a:r>
          </a:p>
          <a:p>
            <a:r>
              <a:rPr lang="tr-TR" altLang="tr-TR" dirty="0">
                <a:solidFill>
                  <a:schemeClr val="accent2"/>
                </a:solidFill>
              </a:rPr>
              <a:t>Gömülü Projeler:</a:t>
            </a:r>
            <a:r>
              <a:rPr lang="tr-TR" altLang="tr-TR" dirty="0"/>
              <a:t> </a:t>
            </a:r>
          </a:p>
          <a:p>
            <a:pPr>
              <a:buNone/>
            </a:pPr>
            <a:r>
              <a:rPr lang="tr-TR" altLang="tr-TR" dirty="0"/>
              <a:t>	Donanım sürmeyi hedefleyen projeler (pilotsuz uçağı süren yazılım - donanım kısıtları yüksek)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39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Temel Model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Küçük-orta boy projeler için hızlı kestirim yapmak amacıyla kullanılır</a:t>
            </a:r>
          </a:p>
          <a:p>
            <a:endParaRPr lang="tr-TR" altLang="tr-TR" dirty="0"/>
          </a:p>
          <a:p>
            <a:r>
              <a:rPr lang="tr-TR" altLang="tr-TR" dirty="0">
                <a:solidFill>
                  <a:schemeClr val="accent2"/>
                </a:solidFill>
              </a:rPr>
              <a:t>Dezavantajı:</a:t>
            </a:r>
            <a:r>
              <a:rPr lang="tr-TR" altLang="tr-TR" dirty="0"/>
              <a:t> Yazılım projesinin geliştirileceği ortam ve yazılımı geliştirecek ekibin özelliklerini dikkate almaz</a:t>
            </a:r>
          </a:p>
          <a:p>
            <a:endParaRPr lang="tr-TR" altLang="tr-TR" dirty="0"/>
          </a:p>
          <a:p>
            <a:r>
              <a:rPr lang="tr-TR" altLang="tr-TR" dirty="0">
                <a:solidFill>
                  <a:schemeClr val="accent2"/>
                </a:solidFill>
              </a:rPr>
              <a:t>Avantajı:</a:t>
            </a:r>
            <a:r>
              <a:rPr lang="tr-TR" altLang="tr-TR" dirty="0"/>
              <a:t> </a:t>
            </a:r>
            <a:r>
              <a:rPr lang="tr-TR" altLang="tr-TR" dirty="0">
                <a:highlight>
                  <a:srgbClr val="FFFF00"/>
                </a:highlight>
              </a:rPr>
              <a:t>Hesap makinesi ile kolaylıkla uygulanabilir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01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</a:pPr>
            <a:r>
              <a:rPr lang="tr-TR" altLang="tr-TR" sz="2400" dirty="0">
                <a:solidFill>
                  <a:srgbClr val="FF0000"/>
                </a:solidFill>
                <a:latin typeface="Arial"/>
              </a:rPr>
              <a:t>Ayrık Projeler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dirty="0">
                <a:solidFill>
                  <a:srgbClr val="000000"/>
                </a:solidFill>
                <a:latin typeface="Arial"/>
              </a:rPr>
              <a:t>İş Gücü K=2.4*S</a:t>
            </a:r>
            <a:r>
              <a:rPr lang="tr-TR" altLang="tr-TR" sz="2000" baseline="30000" dirty="0">
                <a:solidFill>
                  <a:srgbClr val="000000"/>
                </a:solidFill>
                <a:latin typeface="Arial"/>
              </a:rPr>
              <a:t>1,05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dirty="0">
                <a:solidFill>
                  <a:srgbClr val="000000"/>
                </a:solidFill>
                <a:latin typeface="Arial"/>
              </a:rPr>
              <a:t>Zaman  T=2.5*K</a:t>
            </a:r>
            <a:r>
              <a:rPr lang="tr-TR" altLang="tr-TR" sz="2000" baseline="30000" dirty="0">
                <a:solidFill>
                  <a:srgbClr val="000000"/>
                </a:solidFill>
                <a:latin typeface="Arial"/>
              </a:rPr>
              <a:t>0,38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endParaRPr lang="tr-TR" altLang="tr-TR" sz="2000" baseline="30000" dirty="0">
              <a:solidFill>
                <a:srgbClr val="000000"/>
              </a:solidFill>
              <a:latin typeface="Arial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</a:pPr>
            <a:r>
              <a:rPr lang="tr-TR" altLang="tr-TR" sz="2400" dirty="0">
                <a:solidFill>
                  <a:srgbClr val="FF0000"/>
                </a:solidFill>
                <a:latin typeface="Arial"/>
              </a:rPr>
              <a:t>Yarı Gömülü Projeler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dirty="0">
                <a:solidFill>
                  <a:srgbClr val="000000"/>
                </a:solidFill>
                <a:latin typeface="Arial"/>
              </a:rPr>
              <a:t>İş Gücü K=3,0*S</a:t>
            </a:r>
            <a:r>
              <a:rPr lang="tr-TR" altLang="tr-TR" sz="2000" baseline="30000" dirty="0">
                <a:solidFill>
                  <a:srgbClr val="000000"/>
                </a:solidFill>
                <a:latin typeface="Arial"/>
              </a:rPr>
              <a:t>1,12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dirty="0">
                <a:solidFill>
                  <a:srgbClr val="000000"/>
                </a:solidFill>
                <a:latin typeface="Arial"/>
              </a:rPr>
              <a:t>Zaman  T=2.5*K</a:t>
            </a:r>
            <a:r>
              <a:rPr lang="tr-TR" altLang="tr-TR" sz="2000" baseline="30000" dirty="0">
                <a:solidFill>
                  <a:srgbClr val="000000"/>
                </a:solidFill>
                <a:latin typeface="Arial"/>
              </a:rPr>
              <a:t>0,35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endParaRPr lang="tr-TR" altLang="tr-TR" sz="2000" baseline="30000" dirty="0">
              <a:solidFill>
                <a:srgbClr val="000000"/>
              </a:solidFill>
              <a:latin typeface="Arial"/>
            </a:endParaRPr>
          </a:p>
          <a:p>
            <a:pPr marL="342900" lvl="0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90000"/>
              <a:buFont typeface="Wingdings" panose="05000000000000000000" pitchFamily="2" charset="2"/>
              <a:buChar char="n"/>
            </a:pPr>
            <a:r>
              <a:rPr lang="tr-TR" altLang="tr-TR" sz="2400" dirty="0">
                <a:solidFill>
                  <a:srgbClr val="FF0000"/>
                </a:solidFill>
                <a:latin typeface="Arial"/>
              </a:rPr>
              <a:t>Gömülü Projeler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dirty="0">
                <a:solidFill>
                  <a:srgbClr val="000000"/>
                </a:solidFill>
                <a:latin typeface="Arial"/>
              </a:rPr>
              <a:t>İş Gücü K=3,6*S</a:t>
            </a:r>
            <a:r>
              <a:rPr lang="tr-TR" altLang="tr-TR" sz="2000" baseline="30000" dirty="0">
                <a:solidFill>
                  <a:srgbClr val="000000"/>
                </a:solidFill>
                <a:latin typeface="Arial"/>
              </a:rPr>
              <a:t>1,20 </a:t>
            </a:r>
          </a:p>
          <a:p>
            <a:pPr marL="742950" lvl="1" indent="-28575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5000"/>
              <a:buFont typeface="Wingdings" panose="05000000000000000000" pitchFamily="2" charset="2"/>
              <a:buChar char="n"/>
            </a:pPr>
            <a:r>
              <a:rPr lang="tr-TR" altLang="tr-TR" sz="2000" dirty="0">
                <a:solidFill>
                  <a:srgbClr val="000000"/>
                </a:solidFill>
                <a:latin typeface="Arial"/>
              </a:rPr>
              <a:t>Zaman  T=2.5*K</a:t>
            </a:r>
            <a:r>
              <a:rPr lang="tr-TR" altLang="tr-TR" sz="2000" baseline="30000" dirty="0">
                <a:solidFill>
                  <a:srgbClr val="000000"/>
                </a:solidFill>
                <a:latin typeface="Arial"/>
              </a:rPr>
              <a:t>0,32</a:t>
            </a:r>
            <a:endParaRPr lang="tr-TR" altLang="tr-TR" sz="2000" dirty="0">
              <a:solidFill>
                <a:srgbClr val="000000"/>
              </a:solidFill>
              <a:latin typeface="Arial"/>
            </a:endParaRP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7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Ara Model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/>
              <a:t>Temel modelin eksikliğini gidermek amacıyla oluşturulmuştur.</a:t>
            </a:r>
          </a:p>
          <a:p>
            <a:r>
              <a:rPr lang="tr-TR" altLang="tr-TR" dirty="0"/>
              <a:t>Bir yazılım projesinin zaman ve iş gücü maliyetlerinin kestiriminde;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Proje ekibinin özelliklerini,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Proje geliştirmede kullanılacak araçları, yöntem ve ortamı dikkate alır.</a:t>
            </a:r>
          </a:p>
          <a:p>
            <a:r>
              <a:rPr lang="tr-TR" altLang="tr-TR" dirty="0"/>
              <a:t>Üç Aşamadan oluşur: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İş gücü hesaplama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Maliyet çarpanı hesaplama</a:t>
            </a:r>
          </a:p>
          <a:p>
            <a:pPr lvl="1"/>
            <a:r>
              <a:rPr lang="tr-TR" altLang="tr-TR" dirty="0">
                <a:solidFill>
                  <a:srgbClr val="373187"/>
                </a:solidFill>
              </a:rPr>
              <a:t>İlk iş gücü değerini düzeltme</a:t>
            </a:r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İş Gücü Hesaplama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dirty="0">
                <a:solidFill>
                  <a:schemeClr val="accent2"/>
                </a:solidFill>
              </a:rPr>
              <a:t>Ayrık Projeler</a:t>
            </a:r>
            <a:r>
              <a:rPr lang="tr-TR" altLang="tr-TR" dirty="0"/>
              <a:t>   		K=3.2*S</a:t>
            </a:r>
            <a:r>
              <a:rPr lang="tr-TR" altLang="tr-TR" baseline="30000" dirty="0"/>
              <a:t>1,05 </a:t>
            </a:r>
          </a:p>
          <a:p>
            <a:endParaRPr lang="tr-TR" altLang="tr-TR" baseline="30000" dirty="0"/>
          </a:p>
          <a:p>
            <a:r>
              <a:rPr lang="tr-TR" altLang="tr-TR" dirty="0">
                <a:solidFill>
                  <a:schemeClr val="accent2"/>
                </a:solidFill>
              </a:rPr>
              <a:t>Yarı Gömülü Projeler</a:t>
            </a:r>
            <a:r>
              <a:rPr lang="tr-TR" altLang="tr-TR" dirty="0"/>
              <a:t>	K=3,0*S</a:t>
            </a:r>
            <a:r>
              <a:rPr lang="tr-TR" altLang="tr-TR" baseline="30000" dirty="0"/>
              <a:t>1,12 </a:t>
            </a:r>
          </a:p>
          <a:p>
            <a:endParaRPr lang="tr-TR" altLang="tr-TR" dirty="0"/>
          </a:p>
          <a:p>
            <a:r>
              <a:rPr lang="tr-TR" altLang="tr-TR" dirty="0">
                <a:solidFill>
                  <a:schemeClr val="accent2"/>
                </a:solidFill>
              </a:rPr>
              <a:t>Gömülü Projeler</a:t>
            </a:r>
            <a:r>
              <a:rPr lang="tr-TR" altLang="tr-TR" dirty="0"/>
              <a:t>		K=2.8*S</a:t>
            </a:r>
            <a:r>
              <a:rPr lang="tr-TR" altLang="tr-TR" baseline="30000" dirty="0"/>
              <a:t>1,20 </a:t>
            </a:r>
          </a:p>
          <a:p>
            <a:pPr lvl="1">
              <a:buFont typeface="Wingdings" panose="05000000000000000000" pitchFamily="2" charset="2"/>
              <a:buNone/>
            </a:pPr>
            <a:endParaRPr lang="tr-TR" altLang="tr-TR" sz="2800" baseline="30000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0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dirty="0"/>
              <a:t>Maliyet Çarpanı Hesaplama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z="4000" dirty="0"/>
              <a:t>Maliyet Çarpanı 15 maliyet etmeninin çarpımı sonucudur. </a:t>
            </a:r>
          </a:p>
          <a:p>
            <a:endParaRPr lang="tr-TR" altLang="tr-TR" sz="4000" dirty="0"/>
          </a:p>
          <a:p>
            <a:pPr lvl="1">
              <a:buFont typeface="Wingdings" panose="05000000000000000000" pitchFamily="2" charset="2"/>
              <a:buNone/>
            </a:pPr>
            <a:r>
              <a:rPr lang="tr-TR" altLang="tr-TR" sz="4400" dirty="0"/>
              <a:t>C= C1*C2*C3*...*C15</a:t>
            </a:r>
            <a:endParaRPr lang="el-GR" altLang="tr-TR" sz="4400" dirty="0"/>
          </a:p>
          <a:p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C4975-DA66-4692-BC0C-8DF561EEBF1F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665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934</Words>
  <Application>Microsoft Office PowerPoint</Application>
  <PresentationFormat>Geniş ekran</PresentationFormat>
  <Paragraphs>278</Paragraphs>
  <Slides>20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1_Office Teması</vt:lpstr>
      <vt:lpstr>PowerPoint Sunusu</vt:lpstr>
      <vt:lpstr>Etkin Maliyet Modeli</vt:lpstr>
      <vt:lpstr>COCOMO formülleri</vt:lpstr>
      <vt:lpstr>Proje Sınıfları</vt:lpstr>
      <vt:lpstr>Temel Model</vt:lpstr>
      <vt:lpstr>PowerPoint Sunusu</vt:lpstr>
      <vt:lpstr>Ara Model</vt:lpstr>
      <vt:lpstr>İş Gücü Hesaplama</vt:lpstr>
      <vt:lpstr>Maliyet Çarpanı Hesaplama</vt:lpstr>
      <vt:lpstr>Maliyet Etmenleri </vt:lpstr>
      <vt:lpstr>Ürün Özellikleri</vt:lpstr>
      <vt:lpstr>Bilgisayar Özellikleri</vt:lpstr>
      <vt:lpstr>Personel Özellikleri</vt:lpstr>
      <vt:lpstr>Proje Özellikleri</vt:lpstr>
      <vt:lpstr>İlk İşgücü değerini Düzeltme</vt:lpstr>
      <vt:lpstr>Ayrıntı modeli</vt:lpstr>
      <vt:lpstr>Proje Ekip Yapısı Oluşturma</vt:lpstr>
      <vt:lpstr>Yüklenici Proje Ekip Yapısı</vt:lpstr>
      <vt:lpstr>Yüklenici Proje Ekip Yapısı</vt:lpstr>
      <vt:lpstr>İş Sahibi Proje Ekip Yapısı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AnkaraUni</dc:creator>
  <cp:lastModifiedBy>Murat Berk Yetiştirir</cp:lastModifiedBy>
  <cp:revision>5</cp:revision>
  <dcterms:created xsi:type="dcterms:W3CDTF">2018-06-13T10:48:32Z</dcterms:created>
  <dcterms:modified xsi:type="dcterms:W3CDTF">2025-04-21T10:53:06Z</dcterms:modified>
</cp:coreProperties>
</file>