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77" r:id="rId5"/>
    <p:sldId id="258" r:id="rId6"/>
    <p:sldId id="262" r:id="rId7"/>
    <p:sldId id="278" r:id="rId8"/>
    <p:sldId id="259" r:id="rId9"/>
    <p:sldId id="269" r:id="rId10"/>
    <p:sldId id="274" r:id="rId11"/>
    <p:sldId id="272" r:id="rId12"/>
    <p:sldId id="275" r:id="rId13"/>
    <p:sldId id="266" r:id="rId14"/>
    <p:sldId id="263" r:id="rId15"/>
    <p:sldId id="264" r:id="rId16"/>
    <p:sldId id="273" r:id="rId17"/>
    <p:sldId id="270" r:id="rId18"/>
    <p:sldId id="276" r:id="rId19"/>
    <p:sldId id="26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901" autoAdjust="0"/>
  </p:normalViewPr>
  <p:slideViewPr>
    <p:cSldViewPr>
      <p:cViewPr varScale="1">
        <p:scale>
          <a:sx n="80" d="100"/>
          <a:sy n="80" d="100"/>
        </p:scale>
        <p:origin x="150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664A-7B72-4C81-80B3-57EB98E77672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DCB55-1233-473A-859F-D83C6187F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468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E241-0F67-4DB6-AB23-7EF74C8068A4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070A-CD6E-4BA3-8DB5-08E3D1A20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9622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070A-CD6E-4BA3-8DB5-08E3D1A2034A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87F580-1CB4-4B36-AD07-89241B9ED16A}" type="datetime1">
              <a:rPr lang="tr-TR" smtClean="0"/>
              <a:t>21.04.2025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45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USE CASE DİAGRAMLARI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85800" y="6167831"/>
            <a:ext cx="112082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363">
              <a:lnSpc>
                <a:spcPct val="90000"/>
              </a:lnSpc>
            </a:pPr>
            <a:fld id="{07D56B26-26B8-4A7A-BFE6-2A2A92335611}" type="datetime1">
              <a:rPr lang="tr-TR" sz="1600" smtClean="0">
                <a:solidFill>
                  <a:srgbClr val="FFFFFF">
                    <a:tint val="75000"/>
                  </a:srgbClr>
                </a:solidFill>
              </a:rPr>
              <a:t>21.04.2025</a:t>
            </a:fld>
            <a:endParaRPr lang="tr-TR" sz="1600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Aktör Türleri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5472267"/>
          </a:xfrm>
        </p:spPr>
        <p:txBody>
          <a:bodyPr/>
          <a:lstStyle/>
          <a:p>
            <a:r>
              <a:rPr lang="tr-TR" sz="2600" dirty="0"/>
              <a:t>Ana iş aktörü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in yürütülmesinden yarar sağlayacak asıl kişi.</a:t>
            </a:r>
          </a:p>
          <a:p>
            <a:pPr lvl="1"/>
            <a:r>
              <a:rPr lang="tr-TR" sz="2400" dirty="0" err="1"/>
              <a:t>Örnegin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employee</a:t>
            </a:r>
            <a:r>
              <a:rPr lang="tr-TR" sz="2400" dirty="0"/>
              <a:t> </a:t>
            </a:r>
            <a:r>
              <a:rPr lang="tr-TR" sz="2400" dirty="0" err="1"/>
              <a:t>receiving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paycheck</a:t>
            </a:r>
            <a:r>
              <a:rPr lang="tr-TR" sz="2400" dirty="0"/>
              <a:t>.</a:t>
            </a:r>
          </a:p>
          <a:p>
            <a:r>
              <a:rPr lang="tr-TR" sz="2600" dirty="0"/>
              <a:t>Ana sistem aktörü</a:t>
            </a:r>
          </a:p>
          <a:p>
            <a:pPr lvl="1"/>
            <a:r>
              <a:rPr lang="tr-TR" sz="2400" dirty="0"/>
              <a:t>İşi veya olayı başlatan ve sistem </a:t>
            </a:r>
            <a:r>
              <a:rPr lang="tr-TR" sz="2400" dirty="0" err="1"/>
              <a:t>arayüzüne</a:t>
            </a:r>
            <a:r>
              <a:rPr lang="tr-TR" sz="2400" dirty="0"/>
              <a:t> direk ulaşan kişi.</a:t>
            </a:r>
          </a:p>
          <a:p>
            <a:pPr lvl="1"/>
            <a:r>
              <a:rPr lang="tr-TR" sz="2400" dirty="0"/>
              <a:t>Örneğin banka veznedarı para yatırma bilgilerini girerken. </a:t>
            </a:r>
          </a:p>
          <a:p>
            <a:r>
              <a:rPr lang="tr-TR" sz="2600" dirty="0"/>
              <a:t>Harici sunucu aktörü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den gelen isteğe cevap veren kişi</a:t>
            </a:r>
          </a:p>
          <a:p>
            <a:pPr lvl="1"/>
            <a:r>
              <a:rPr lang="tr-TR" sz="2400" dirty="0"/>
              <a:t>Örneğin kredi bürosu </a:t>
            </a:r>
            <a:r>
              <a:rPr lang="en-US" sz="2400" dirty="0"/>
              <a:t>authorizing a credit card charge</a:t>
            </a:r>
            <a:endParaRPr lang="tr-TR" sz="2400" dirty="0"/>
          </a:p>
          <a:p>
            <a:r>
              <a:rPr lang="tr-TR" sz="2600" dirty="0"/>
              <a:t>Harici alıcı aktör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</a:t>
            </a:r>
            <a:r>
              <a:rPr lang="tr-TR" sz="2400" dirty="0"/>
              <a:t> den bir tür değer alan fakat asil aktör olmayan kişi.</a:t>
            </a:r>
          </a:p>
          <a:p>
            <a:pPr lvl="1"/>
            <a:r>
              <a:rPr lang="en-US" sz="2400" dirty="0"/>
              <a:t>the warehouse receiving a packing slip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12702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Case İlişkileri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28330"/>
          </a:xfrm>
        </p:spPr>
        <p:txBody>
          <a:bodyPr/>
          <a:lstStyle/>
          <a:p>
            <a:r>
              <a:rPr lang="tr-TR" sz="2800" b="1" dirty="0"/>
              <a:t>İlişki</a:t>
            </a:r>
            <a:r>
              <a:rPr lang="tr-TR" sz="2800" dirty="0"/>
              <a:t> – aktör ve </a:t>
            </a:r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case</a:t>
            </a:r>
            <a:r>
              <a:rPr lang="tr-TR" sz="2800" dirty="0"/>
              <a:t> arasındaki etkileşimi  ilişkidir.</a:t>
            </a:r>
          </a:p>
          <a:p>
            <a:pPr lvl="1"/>
            <a:r>
              <a:rPr lang="tr-TR" sz="2400" dirty="0"/>
              <a:t>İlişki aktör ve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case’i</a:t>
            </a:r>
            <a:r>
              <a:rPr lang="tr-TR" sz="2400" dirty="0"/>
              <a:t> bağlayan düz bir çizgi ile gösterilir.</a:t>
            </a:r>
          </a:p>
          <a:p>
            <a:pPr lvl="1"/>
            <a:r>
              <a:rPr lang="tr-TR" sz="2400" dirty="0"/>
              <a:t>Ok ile gösterilen ilişki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case’in</a:t>
            </a:r>
            <a:r>
              <a:rPr lang="tr-TR" sz="2400" dirty="0"/>
              <a:t> aktör tarafından başladığını belirtir. (1)</a:t>
            </a:r>
          </a:p>
          <a:p>
            <a:pPr lvl="1"/>
            <a:r>
              <a:rPr lang="tr-TR" sz="2300" dirty="0"/>
              <a:t>Düz çizgi ile gösterilen ilişki, alıcının aktör olduğunu belirtir. (2)</a:t>
            </a:r>
          </a:p>
          <a:p>
            <a:pPr lvl="1"/>
            <a:r>
              <a:rPr lang="tr-TR" sz="2400" dirty="0"/>
              <a:t>İlişki iki yönlü veya tek yönlü olabilir.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1333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803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/>
              <a:t>Use</a:t>
            </a:r>
            <a:r>
              <a:rPr lang="tr-TR" sz="4000" dirty="0"/>
              <a:t> Case ilişkileri – Eklenti(</a:t>
            </a:r>
            <a:r>
              <a:rPr lang="tr-TR" sz="4000" dirty="0" err="1"/>
              <a:t>extends</a:t>
            </a:r>
            <a:r>
              <a:rPr lang="tr-TR" sz="40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2425" y="1143000"/>
            <a:ext cx="8382000" cy="3179332"/>
          </a:xfrm>
        </p:spPr>
        <p:txBody>
          <a:bodyPr/>
          <a:lstStyle/>
          <a:p>
            <a:r>
              <a:rPr lang="tr-TR" sz="2700" dirty="0"/>
              <a:t>Eklenti </a:t>
            </a:r>
            <a:r>
              <a:rPr lang="tr-TR" sz="2700" dirty="0" err="1"/>
              <a:t>use</a:t>
            </a:r>
            <a:r>
              <a:rPr lang="tr-TR" sz="2700" dirty="0"/>
              <a:t> </a:t>
            </a:r>
            <a:r>
              <a:rPr lang="tr-TR" sz="2700" dirty="0" err="1"/>
              <a:t>case</a:t>
            </a:r>
            <a:r>
              <a:rPr lang="tr-TR" sz="2700" dirty="0"/>
              <a:t> – özgün </a:t>
            </a:r>
            <a:r>
              <a:rPr lang="tr-TR" sz="2700" dirty="0" err="1"/>
              <a:t>use</a:t>
            </a:r>
            <a:r>
              <a:rPr lang="tr-TR" sz="2700" dirty="0"/>
              <a:t> </a:t>
            </a:r>
            <a:r>
              <a:rPr lang="tr-TR" sz="2700" dirty="0" err="1"/>
              <a:t>case’i</a:t>
            </a:r>
            <a:r>
              <a:rPr lang="tr-TR" sz="2700" dirty="0"/>
              <a:t> basitleştirmek için kademelerden oluşan başka bir </a:t>
            </a:r>
            <a:r>
              <a:rPr lang="tr-TR" sz="2700" dirty="0" err="1"/>
              <a:t>use</a:t>
            </a:r>
            <a:r>
              <a:rPr lang="tr-TR" sz="2700" dirty="0"/>
              <a:t> </a:t>
            </a:r>
            <a:r>
              <a:rPr lang="tr-TR" sz="2700" dirty="0" err="1"/>
              <a:t>case</a:t>
            </a:r>
            <a:r>
              <a:rPr lang="tr-TR" sz="2700" dirty="0"/>
              <a:t> elde edilmesidir.</a:t>
            </a:r>
          </a:p>
          <a:p>
            <a:pPr lvl="1"/>
            <a:r>
              <a:rPr lang="tr-TR" sz="2400" dirty="0"/>
              <a:t>Özgün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case’in</a:t>
            </a:r>
            <a:r>
              <a:rPr lang="tr-TR" sz="2400" dirty="0"/>
              <a:t> işlevliğine eklenti.</a:t>
            </a:r>
          </a:p>
          <a:p>
            <a:pPr lvl="1"/>
            <a:r>
              <a:rPr lang="tr-TR" sz="2400" dirty="0"/>
              <a:t>Gereksinim aşamasında genellikle tanımlanmaz.</a:t>
            </a:r>
          </a:p>
          <a:p>
            <a:pPr lvl="1"/>
            <a:r>
              <a:rPr lang="tr-TR" sz="2400" dirty="0"/>
              <a:t>Eklenti ilişkisi eklenti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case’den</a:t>
            </a:r>
            <a:r>
              <a:rPr lang="tr-TR" sz="2400" dirty="0"/>
              <a:t>  başlayan ve eklenti edilen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case’e</a:t>
            </a:r>
            <a:r>
              <a:rPr lang="tr-TR" sz="2400" dirty="0"/>
              <a:t> giden ok ile ifade edilir.</a:t>
            </a:r>
          </a:p>
          <a:p>
            <a:pPr lvl="1"/>
            <a:r>
              <a:rPr lang="tr-TR" sz="2400" dirty="0"/>
              <a:t>&lt;&lt;</a:t>
            </a:r>
            <a:r>
              <a:rPr lang="tr-TR" sz="2400" dirty="0" err="1"/>
              <a:t>extends</a:t>
            </a:r>
            <a:r>
              <a:rPr lang="tr-TR" sz="2400" dirty="0"/>
              <a:t>&gt;&gt; ile ifade edilir.</a:t>
            </a:r>
          </a:p>
          <a:p>
            <a:pPr lvl="1"/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915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Case İlişkileri - </a:t>
            </a:r>
            <a:r>
              <a:rPr lang="tr-TR" dirty="0" err="1"/>
              <a:t>Uses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382000" cy="1643527"/>
          </a:xfrm>
        </p:spPr>
        <p:txBody>
          <a:bodyPr/>
          <a:lstStyle/>
          <a:p>
            <a:r>
              <a:rPr lang="tr-TR" sz="2400" b="1" dirty="0"/>
              <a:t>Soyut </a:t>
            </a:r>
            <a:r>
              <a:rPr lang="tr-TR" sz="2400" b="1" dirty="0" err="1"/>
              <a:t>use</a:t>
            </a:r>
            <a:r>
              <a:rPr lang="tr-TR" sz="2400" b="1" dirty="0"/>
              <a:t> </a:t>
            </a:r>
            <a:r>
              <a:rPr lang="tr-TR" sz="2400" b="1" dirty="0" err="1"/>
              <a:t>case</a:t>
            </a:r>
            <a:r>
              <a:rPr lang="tr-TR" sz="2400" b="1" dirty="0"/>
              <a:t> </a:t>
            </a:r>
            <a:r>
              <a:rPr lang="tr-TR" sz="2400" dirty="0"/>
              <a:t>- İki veya daha fazla </a:t>
            </a:r>
            <a:r>
              <a:rPr lang="tr-TR" sz="2400" dirty="0" err="1"/>
              <a:t>use</a:t>
            </a:r>
            <a:r>
              <a:rPr lang="tr-TR" sz="2400" dirty="0"/>
              <a:t>  </a:t>
            </a:r>
            <a:r>
              <a:rPr lang="tr-TR" sz="2400" dirty="0" err="1"/>
              <a:t>case’i</a:t>
            </a:r>
            <a:r>
              <a:rPr lang="tr-TR" sz="2400" dirty="0"/>
              <a:t> fazlalıkları azaltmak için her birinde bulunan ortak adımları diğer bir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case’de</a:t>
            </a:r>
            <a:r>
              <a:rPr lang="tr-TR" sz="2400" dirty="0"/>
              <a:t> toplanmış halidir.</a:t>
            </a:r>
          </a:p>
          <a:p>
            <a:pPr lvl="1"/>
            <a:r>
              <a:rPr lang="tr-TR" sz="2100" dirty="0">
                <a:latin typeface="ArialMT"/>
              </a:rPr>
              <a:t>İşlevselliği gerektiren herhangi bir başka senaryo ile kullanılabilir.</a:t>
            </a:r>
            <a:endParaRPr lang="tr-TR" sz="21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2730" y="2895600"/>
            <a:ext cx="4347882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100" dirty="0">
                <a:latin typeface="ArialMT"/>
              </a:rPr>
              <a:t>Genellikle gereksinim aşamasında tanımlanmaz.</a:t>
            </a:r>
          </a:p>
          <a:p>
            <a:pPr lvl="1"/>
            <a:r>
              <a:rPr lang="tr-TR" sz="2100" dirty="0">
                <a:latin typeface="ArialMT"/>
              </a:rPr>
              <a:t>Soyut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ve bunu kullanan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arasındaki ilişkiye içerme(</a:t>
            </a:r>
            <a:r>
              <a:rPr lang="tr-TR" sz="2100" dirty="0" err="1">
                <a:latin typeface="ArialMT"/>
              </a:rPr>
              <a:t>includes</a:t>
            </a:r>
            <a:r>
              <a:rPr lang="tr-TR" sz="2100" dirty="0">
                <a:latin typeface="ArialMT"/>
              </a:rPr>
              <a:t>) veya kullanma(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) ilişkisi denir.</a:t>
            </a:r>
          </a:p>
          <a:p>
            <a:pPr lvl="1"/>
            <a:r>
              <a:rPr lang="tr-TR" sz="2100" dirty="0">
                <a:latin typeface="ArialMT"/>
              </a:rPr>
              <a:t>Orijinal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case’den</a:t>
            </a:r>
            <a:r>
              <a:rPr lang="tr-TR" sz="2100" dirty="0">
                <a:latin typeface="ArialMT"/>
              </a:rPr>
              <a:t> başlayan ve </a:t>
            </a:r>
            <a:r>
              <a:rPr lang="tr-TR" sz="2100" dirty="0" err="1">
                <a:latin typeface="ArialMT"/>
              </a:rPr>
              <a:t>kullandıgı</a:t>
            </a:r>
            <a:r>
              <a:rPr lang="tr-TR" sz="2100" dirty="0">
                <a:latin typeface="ArialMT"/>
              </a:rPr>
              <a:t> 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case’e</a:t>
            </a:r>
            <a:r>
              <a:rPr lang="tr-TR" sz="2100" dirty="0">
                <a:latin typeface="ArialMT"/>
              </a:rPr>
              <a:t> giden ok ile gösterilir.</a:t>
            </a:r>
          </a:p>
          <a:p>
            <a:pPr lvl="1"/>
            <a:r>
              <a:rPr lang="tr-TR" sz="2100" dirty="0">
                <a:latin typeface="ArialMT"/>
              </a:rPr>
              <a:t>&lt;&lt;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&gt;&gt; ile gösterilir</a:t>
            </a:r>
            <a:endParaRPr lang="tr-TR" sz="21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40" y="2895600"/>
            <a:ext cx="4151459" cy="290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Case ilişkileri – </a:t>
            </a:r>
            <a:r>
              <a:rPr lang="tr-TR" dirty="0" err="1"/>
              <a:t>Depends</a:t>
            </a:r>
            <a:r>
              <a:rPr lang="tr-TR" dirty="0"/>
              <a:t> 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775597"/>
          </a:xfrm>
        </p:spPr>
        <p:txBody>
          <a:bodyPr/>
          <a:lstStyle/>
          <a:p>
            <a:r>
              <a:rPr lang="tr-TR" sz="2800" b="1" dirty="0" err="1"/>
              <a:t>Depends</a:t>
            </a:r>
            <a:r>
              <a:rPr lang="tr-TR" sz="2800" b="1" dirty="0"/>
              <a:t> On</a:t>
            </a:r>
            <a:r>
              <a:rPr lang="tr-TR" sz="2800" dirty="0"/>
              <a:t> – </a:t>
            </a:r>
            <a:r>
              <a:rPr lang="tr-TR" sz="2800" dirty="0" err="1"/>
              <a:t>diger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case</a:t>
            </a:r>
            <a:r>
              <a:rPr lang="tr-TR" sz="2800" dirty="0"/>
              <a:t> </a:t>
            </a:r>
            <a:r>
              <a:rPr lang="tr-TR" sz="2800" dirty="0" err="1"/>
              <a:t>simdiki</a:t>
            </a:r>
            <a:r>
              <a:rPr lang="tr-TR" sz="2800" dirty="0"/>
              <a:t> </a:t>
            </a:r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case’den</a:t>
            </a:r>
            <a:r>
              <a:rPr lang="tr-TR" sz="2800" dirty="0"/>
              <a:t> önce çalışacaksa kullanılır.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667000"/>
            <a:ext cx="4038600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case’lerin</a:t>
            </a:r>
            <a:r>
              <a:rPr lang="tr-TR" sz="2400" dirty="0"/>
              <a:t> geliştirilme sırasının belirlenmesinde yardımcı olur.</a:t>
            </a:r>
          </a:p>
          <a:p>
            <a:pPr lvl="1"/>
            <a:r>
              <a:rPr lang="tr-TR" sz="2400" dirty="0"/>
              <a:t>Bir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case’den</a:t>
            </a:r>
            <a:r>
              <a:rPr lang="tr-TR" sz="2400" dirty="0"/>
              <a:t> başlayan ve bağlı olduğu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case’e</a:t>
            </a:r>
            <a:r>
              <a:rPr lang="tr-TR" sz="2400" dirty="0"/>
              <a:t> giden ok ile gösterilir.</a:t>
            </a:r>
          </a:p>
          <a:p>
            <a:pPr lvl="1"/>
            <a:r>
              <a:rPr lang="tr-TR" sz="2400" dirty="0"/>
              <a:t>&lt;&lt;</a:t>
            </a:r>
            <a:r>
              <a:rPr lang="tr-TR" sz="2400" dirty="0" err="1"/>
              <a:t>depends</a:t>
            </a:r>
            <a:r>
              <a:rPr lang="tr-TR" sz="2400" dirty="0"/>
              <a:t> on&gt;&gt; ile gösterilir.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3707"/>
            <a:ext cx="4419600" cy="341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/>
              <a:t>U</a:t>
            </a:r>
            <a:r>
              <a:rPr lang="tr-TR" sz="4400" dirty="0" err="1"/>
              <a:t>se</a:t>
            </a:r>
            <a:r>
              <a:rPr lang="tr-TR" sz="4400" dirty="0"/>
              <a:t> </a:t>
            </a:r>
            <a:r>
              <a:rPr lang="tr-TR" sz="4400" dirty="0" err="1"/>
              <a:t>case</a:t>
            </a:r>
            <a:r>
              <a:rPr lang="tr-TR" sz="4400" dirty="0"/>
              <a:t> İlişkileri – miras (</a:t>
            </a:r>
            <a:r>
              <a:rPr lang="tr-TR" sz="4400" dirty="0" err="1"/>
              <a:t>Inheritance</a:t>
            </a:r>
            <a:r>
              <a:rPr lang="tr-TR" sz="44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53144"/>
          </a:xfrm>
        </p:spPr>
        <p:txBody>
          <a:bodyPr/>
          <a:lstStyle/>
          <a:p>
            <a:r>
              <a:rPr lang="tr-TR" b="1" dirty="0"/>
              <a:t>Miras</a:t>
            </a:r>
            <a:r>
              <a:rPr lang="tr-TR" dirty="0"/>
              <a:t> – iki aktörün aynı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case’i</a:t>
            </a:r>
            <a:r>
              <a:rPr lang="tr-TR" dirty="0"/>
              <a:t> başlatan ortak davranışları fazlalıkları azaltmak için başka bir soyut aktöre devredilmesidir.</a:t>
            </a:r>
          </a:p>
          <a:p>
            <a:pPr lvl="1"/>
            <a:r>
              <a:rPr lang="tr-TR" dirty="0"/>
              <a:t>Diğer aktörler etkileşimleri soyut aktörden miras yoluyla alabilirler.</a:t>
            </a:r>
          </a:p>
          <a:p>
            <a:pPr lvl="1"/>
            <a:r>
              <a:rPr lang="tr-TR" dirty="0"/>
              <a:t>Bir aktörden başlayan soyut aktöre giden ok ile gösterilir.</a:t>
            </a:r>
          </a:p>
        </p:txBody>
      </p:sp>
    </p:spTree>
    <p:extLst>
      <p:ext uri="{BB962C8B-B14F-4D97-AF65-F5344CB8AC3E}">
        <p14:creationId xmlns:p14="http://schemas.microsoft.com/office/powerpoint/2010/main" val="3457286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/>
              <a:t>U</a:t>
            </a:r>
            <a:r>
              <a:rPr lang="tr-TR" sz="4400" dirty="0" err="1"/>
              <a:t>se</a:t>
            </a:r>
            <a:r>
              <a:rPr lang="tr-TR" sz="4400" dirty="0"/>
              <a:t> </a:t>
            </a:r>
            <a:r>
              <a:rPr lang="tr-TR" sz="4400" dirty="0" err="1"/>
              <a:t>case</a:t>
            </a:r>
            <a:r>
              <a:rPr lang="tr-TR" sz="4400" dirty="0"/>
              <a:t> İlişkileri – miras (</a:t>
            </a:r>
            <a:r>
              <a:rPr lang="tr-TR" sz="4400" dirty="0" err="1"/>
              <a:t>Inheritance</a:t>
            </a:r>
            <a:r>
              <a:rPr lang="tr-TR" sz="4400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46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Case Oluşturma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82000" cy="3323987"/>
          </a:xfrm>
        </p:spPr>
        <p:txBody>
          <a:bodyPr/>
          <a:lstStyle/>
          <a:p>
            <a:r>
              <a:rPr lang="tr-TR" dirty="0"/>
              <a:t>Amaç yeterli gereksinim bilgileri ile bir modeli ortaya çıkartmak ve analiz etmektir.</a:t>
            </a:r>
          </a:p>
          <a:p>
            <a:r>
              <a:rPr lang="tr-TR" dirty="0"/>
              <a:t>Adımlar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/>
              <a:t>İş aktörlerini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/>
              <a:t>İş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case’lerini</a:t>
            </a:r>
            <a:r>
              <a:rPr lang="tr-TR" dirty="0"/>
              <a:t>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err="1"/>
              <a:t>Use-case</a:t>
            </a:r>
            <a:r>
              <a:rPr lang="tr-TR" dirty="0"/>
              <a:t> model diyagramını oluştur.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/>
              <a:t>İş gereksinimlerini belgele. (</a:t>
            </a:r>
            <a:r>
              <a:rPr lang="tr-TR" dirty="0" err="1"/>
              <a:t>use-case</a:t>
            </a:r>
            <a:r>
              <a:rPr lang="tr-TR" dirty="0"/>
              <a:t> </a:t>
            </a:r>
            <a:r>
              <a:rPr lang="tr-TR" dirty="0" err="1"/>
              <a:t>narratives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73441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Adım 1: İş Aktörlerini Belirle</a:t>
            </a:r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42837"/>
          </a:xfrm>
        </p:spPr>
        <p:txBody>
          <a:bodyPr/>
          <a:lstStyle/>
          <a:p>
            <a:r>
              <a:rPr lang="tr-TR" dirty="0"/>
              <a:t>Aktörleri arakken şu sorular sorulabilir.</a:t>
            </a:r>
          </a:p>
          <a:p>
            <a:pPr lvl="1"/>
            <a:r>
              <a:rPr lang="tr-TR" dirty="0"/>
              <a:t>Sisteme girdiyi kim veya ne sağlıyor?</a:t>
            </a:r>
          </a:p>
          <a:p>
            <a:pPr lvl="1"/>
            <a:r>
              <a:rPr lang="tr-TR" dirty="0"/>
              <a:t>Sistemden çıktıyı kim veya ne alıyor?</a:t>
            </a:r>
          </a:p>
          <a:p>
            <a:pPr lvl="1"/>
            <a:r>
              <a:rPr lang="tr-TR" dirty="0"/>
              <a:t>Diğer sistemler için  </a:t>
            </a:r>
            <a:r>
              <a:rPr lang="tr-TR" dirty="0" err="1"/>
              <a:t>arayüz</a:t>
            </a:r>
            <a:r>
              <a:rPr lang="tr-TR" dirty="0"/>
              <a:t> gerekli mi? </a:t>
            </a:r>
          </a:p>
          <a:p>
            <a:pPr lvl="1"/>
            <a:r>
              <a:rPr lang="tr-TR" dirty="0"/>
              <a:t>Otomatik olarak önceden belirlenmiş bir zamanda tetiklenen olaylar var mı?</a:t>
            </a:r>
          </a:p>
          <a:p>
            <a:pPr lvl="1"/>
            <a:r>
              <a:rPr lang="tr-TR" dirty="0"/>
              <a:t>Sistemdeki bilgileri kim koruyacak/ devamlılığını sağlayacak.</a:t>
            </a:r>
          </a:p>
          <a:p>
            <a:pPr lvl="1"/>
            <a:endParaRPr lang="tr-TR" sz="1000" dirty="0"/>
          </a:p>
          <a:p>
            <a:r>
              <a:rPr lang="tr-TR" dirty="0"/>
              <a:t>Aktörler isim veya isin cümlesiyle isimlendirilmelidir.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Örnek Aktör listesi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15200" cy="557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012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3693319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Modelleme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-Case Modellemenin Yararları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-Case Modelleme Kavramları</a:t>
            </a:r>
          </a:p>
          <a:p>
            <a:pPr marL="517525" lvl="1" indent="0">
              <a:buNone/>
            </a:pPr>
            <a:endParaRPr lang="tr-TR" sz="1000" dirty="0"/>
          </a:p>
          <a:p>
            <a:r>
              <a:rPr lang="tr-TR" dirty="0" err="1"/>
              <a:t>Use</a:t>
            </a:r>
            <a:r>
              <a:rPr lang="tr-TR" dirty="0"/>
              <a:t>-Case Model Diyagramları</a:t>
            </a:r>
          </a:p>
          <a:p>
            <a:pPr lvl="1"/>
            <a:r>
              <a:rPr lang="tr-TR" dirty="0"/>
              <a:t>Temel </a:t>
            </a:r>
            <a:r>
              <a:rPr lang="tr-TR" dirty="0" err="1"/>
              <a:t>Use</a:t>
            </a:r>
            <a:r>
              <a:rPr lang="tr-TR" dirty="0"/>
              <a:t>-Case Sembolleri</a:t>
            </a:r>
          </a:p>
          <a:p>
            <a:pPr lvl="1"/>
            <a:r>
              <a:rPr lang="tr-TR" dirty="0"/>
              <a:t>Aktör Türleri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-Case İlişkileri</a:t>
            </a:r>
          </a:p>
          <a:p>
            <a:pPr marL="517525" lvl="1" indent="0">
              <a:buNone/>
            </a:pPr>
            <a:endParaRPr lang="tr-TR" sz="10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Adım 2: İş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case’lerini</a:t>
            </a:r>
            <a:r>
              <a:rPr lang="tr-TR" dirty="0"/>
              <a:t> belirle</a:t>
            </a:r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case’leri</a:t>
            </a:r>
            <a:r>
              <a:rPr lang="tr-TR" dirty="0"/>
              <a:t> ararken şu sorular sorulur:</a:t>
            </a:r>
          </a:p>
          <a:p>
            <a:pPr lvl="1"/>
            <a:r>
              <a:rPr lang="tr-TR" dirty="0"/>
              <a:t>Aktörün ana görevi nedir?</a:t>
            </a:r>
          </a:p>
          <a:p>
            <a:pPr lvl="1"/>
            <a:r>
              <a:rPr lang="tr-TR" dirty="0"/>
              <a:t>Aktör sistemdeki hangi bilgiye ihtiyaç duyuyor?</a:t>
            </a:r>
          </a:p>
          <a:p>
            <a:pPr lvl="1"/>
            <a:r>
              <a:rPr lang="tr-TR" dirty="0"/>
              <a:t>Aktör sisteme hangi bilgiyi sağlıyor?</a:t>
            </a:r>
          </a:p>
          <a:p>
            <a:pPr lvl="1"/>
            <a:r>
              <a:rPr lang="tr-TR" dirty="0"/>
              <a:t>Sistem herhangi bir değişiklik veya olay olduğunda aktörü uyarılması gerekiyor mu?</a:t>
            </a:r>
          </a:p>
          <a:p>
            <a:pPr lvl="1"/>
            <a:r>
              <a:rPr lang="tr-TR" dirty="0"/>
              <a:t> Aktör herhangi bir değişiklik veya olay olduğunda sistemi uyarılması gerekiyor mu?</a:t>
            </a:r>
          </a:p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aktörün amacını belirten fiil cümlesi ile isimlendirilir.</a:t>
            </a:r>
          </a:p>
        </p:txBody>
      </p:sp>
    </p:spTree>
    <p:extLst>
      <p:ext uri="{BB962C8B-B14F-4D97-AF65-F5344CB8AC3E}">
        <p14:creationId xmlns:p14="http://schemas.microsoft.com/office/powerpoint/2010/main" val="33843164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Use</a:t>
            </a:r>
            <a:r>
              <a:rPr lang="tr-TR" dirty="0"/>
              <a:t>-Case sözlüğü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3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2774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Use</a:t>
            </a:r>
            <a:r>
              <a:rPr lang="tr-TR" dirty="0"/>
              <a:t>-Case sözlüğü (devam)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5675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90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Use</a:t>
            </a:r>
            <a:r>
              <a:rPr lang="tr-TR" dirty="0"/>
              <a:t>-Case sözlüğü (devam)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6705600" cy="53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38971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tr-TR" sz="3600" dirty="0"/>
              <a:t>Adım 3: </a:t>
            </a:r>
            <a:r>
              <a:rPr lang="tr-TR" sz="3600" dirty="0" err="1"/>
              <a:t>Use</a:t>
            </a:r>
            <a:r>
              <a:rPr lang="tr-TR" sz="3600" dirty="0"/>
              <a:t>-Case Model diyagramı Oluşturma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" y="791737"/>
            <a:ext cx="8610600" cy="58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129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/>
              <a:t>Adım 4: İş Gereksinimlerini Belgele</a:t>
            </a:r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71282"/>
          </a:xfrm>
        </p:spPr>
        <p:txBody>
          <a:bodyPr/>
          <a:lstStyle/>
          <a:p>
            <a:r>
              <a:rPr lang="tr-TR" dirty="0"/>
              <a:t>Olayları ve sistemin büyüklüğünü çabucak anlamak için  İlk önce yüksek öncelikli gereksinimleri belgele.</a:t>
            </a:r>
          </a:p>
          <a:p>
            <a:r>
              <a:rPr lang="tr-TR" dirty="0"/>
              <a:t>Daha sonra </a:t>
            </a:r>
            <a:r>
              <a:rPr lang="tr-TR" dirty="0" err="1"/>
              <a:t>diger</a:t>
            </a:r>
            <a:r>
              <a:rPr lang="tr-TR" dirty="0"/>
              <a:t> tüm gereksinimler için belgele.</a:t>
            </a:r>
          </a:p>
        </p:txBody>
      </p:sp>
    </p:spTree>
    <p:extLst>
      <p:ext uri="{BB962C8B-B14F-4D97-AF65-F5344CB8AC3E}">
        <p14:creationId xmlns:p14="http://schemas.microsoft.com/office/powerpoint/2010/main" val="181274639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/>
              <a:t>Örnek </a:t>
            </a:r>
            <a:r>
              <a:rPr lang="tr-TR" sz="4000" dirty="0" err="1"/>
              <a:t>Use</a:t>
            </a:r>
            <a:r>
              <a:rPr lang="tr-TR" sz="4000" dirty="0"/>
              <a:t>-Case </a:t>
            </a:r>
            <a:r>
              <a:rPr lang="tr-TR" sz="4000" dirty="0" err="1"/>
              <a:t>Narrative</a:t>
            </a:r>
            <a:r>
              <a:rPr lang="tr-TR" sz="4000" dirty="0"/>
              <a:t> (yüksek öncelikli)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3987"/>
            <a:ext cx="8686800" cy="52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386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/>
              <a:t>Use</a:t>
            </a:r>
            <a:r>
              <a:rPr lang="tr-TR" sz="4000" dirty="0"/>
              <a:t>-Case </a:t>
            </a:r>
            <a:r>
              <a:rPr lang="tr-TR" sz="4000" dirty="0" err="1"/>
              <a:t>Narrative</a:t>
            </a:r>
            <a:r>
              <a:rPr lang="tr-TR" sz="4000" dirty="0"/>
              <a:t> (genişletilmiş versiyon)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003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/>
              <a:t>Use</a:t>
            </a:r>
            <a:r>
              <a:rPr lang="tr-TR" sz="4000" dirty="0"/>
              <a:t>-Case </a:t>
            </a:r>
            <a:r>
              <a:rPr lang="tr-TR" sz="4000" dirty="0" err="1"/>
              <a:t>Narrative</a:t>
            </a:r>
            <a:r>
              <a:rPr lang="tr-TR" sz="4000" dirty="0"/>
              <a:t> (genişletilmiş versiyon)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990600"/>
            <a:ext cx="8763000" cy="56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527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/>
              <a:t>Use</a:t>
            </a:r>
            <a:r>
              <a:rPr lang="tr-TR" sz="4000" dirty="0"/>
              <a:t>-Case </a:t>
            </a:r>
            <a:r>
              <a:rPr lang="tr-TR" sz="4000" dirty="0" err="1"/>
              <a:t>Narrative</a:t>
            </a:r>
            <a:r>
              <a:rPr lang="tr-TR" sz="4000" dirty="0"/>
              <a:t> (genişletilmiş versiyon)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8854"/>
            <a:ext cx="7924800" cy="547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8396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 (devam)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4421210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Oluşturma</a:t>
            </a:r>
          </a:p>
          <a:p>
            <a:pPr lvl="1"/>
            <a:r>
              <a:rPr lang="tr-TR" dirty="0"/>
              <a:t>İş Aktörlerini Tanımlama</a:t>
            </a:r>
          </a:p>
          <a:p>
            <a:pPr lvl="1"/>
            <a:r>
              <a:rPr lang="tr-TR" dirty="0"/>
              <a:t>İş Gereksinin </a:t>
            </a:r>
            <a:r>
              <a:rPr lang="tr-TR" dirty="0" err="1"/>
              <a:t>Use</a:t>
            </a:r>
            <a:r>
              <a:rPr lang="tr-TR" dirty="0"/>
              <a:t>-Case’ </a:t>
            </a:r>
            <a:r>
              <a:rPr lang="tr-TR" dirty="0" err="1"/>
              <a:t>lerini</a:t>
            </a:r>
            <a:r>
              <a:rPr lang="tr-TR" dirty="0"/>
              <a:t> Tanımlama</a:t>
            </a:r>
          </a:p>
          <a:p>
            <a:pPr lvl="2"/>
            <a:r>
              <a:rPr lang="tr-TR" dirty="0"/>
              <a:t>Örnek </a:t>
            </a:r>
            <a:r>
              <a:rPr lang="tr-TR" dirty="0" err="1"/>
              <a:t>Use</a:t>
            </a:r>
            <a:r>
              <a:rPr lang="tr-TR" dirty="0"/>
              <a:t>-Case Sözlüğü</a:t>
            </a:r>
          </a:p>
          <a:p>
            <a:pPr marL="914400" lvl="2" indent="0">
              <a:buNone/>
            </a:pPr>
            <a:endParaRPr lang="tr-TR" sz="500" dirty="0"/>
          </a:p>
          <a:p>
            <a:pPr lvl="1"/>
            <a:r>
              <a:rPr lang="tr-TR" dirty="0" err="1"/>
              <a:t>Use</a:t>
            </a:r>
            <a:r>
              <a:rPr lang="tr-TR" dirty="0"/>
              <a:t>-Case Model Diyagramlarını Oluşturma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-Case </a:t>
            </a:r>
            <a:r>
              <a:rPr lang="tr-TR" dirty="0" err="1"/>
              <a:t>Narratives</a:t>
            </a:r>
            <a:r>
              <a:rPr lang="tr-TR" dirty="0"/>
              <a:t> </a:t>
            </a:r>
          </a:p>
          <a:p>
            <a:pPr lvl="1"/>
            <a:endParaRPr lang="tr-TR" sz="1000" dirty="0"/>
          </a:p>
          <a:p>
            <a:pPr marL="0" indent="0">
              <a:buNone/>
            </a:pPr>
            <a:endParaRPr lang="tr-TR" sz="1000" dirty="0"/>
          </a:p>
          <a:p>
            <a:r>
              <a:rPr lang="tr-TR" dirty="0"/>
              <a:t>Özet</a:t>
            </a:r>
          </a:p>
          <a:p>
            <a:pPr marL="0" indent="0">
              <a:buNone/>
            </a:pPr>
            <a:endParaRPr lang="tr-TR" dirty="0"/>
          </a:p>
          <a:p>
            <a:pPr marL="517525" lvl="1" indent="0">
              <a:buNone/>
            </a:pP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80049354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ve Proje Yönetimi</a:t>
            </a:r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14480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modelleme tüm geliştirme aşamalarına uygulanabilir.</a:t>
            </a:r>
          </a:p>
          <a:p>
            <a:r>
              <a:rPr lang="tr-TR" dirty="0"/>
              <a:t>Proje yöneticisi veya sistem analisti, proje yapım döngülerini tahmin etmek ve düzenlemek için iş gereksinim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case’lerini</a:t>
            </a:r>
            <a:r>
              <a:rPr lang="tr-TR" dirty="0"/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210472398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Bağımlılık Diyagramı</a:t>
            </a:r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79496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</a:t>
            </a:r>
            <a:r>
              <a:rPr lang="tr-TR" dirty="0"/>
              <a:t> arasındaki bağımlılıkların grafiksel gösterimidir.</a:t>
            </a:r>
          </a:p>
          <a:p>
            <a:endParaRPr lang="tr-TR" dirty="0"/>
          </a:p>
          <a:p>
            <a:r>
              <a:rPr lang="tr-TR" dirty="0"/>
              <a:t>Sağladığı yararlar</a:t>
            </a:r>
          </a:p>
          <a:p>
            <a:pPr lvl="1"/>
            <a:r>
              <a:rPr lang="tr-TR" dirty="0"/>
              <a:t>Sistem olaylarının grafiksel anlatımını </a:t>
            </a:r>
            <a:r>
              <a:rPr lang="tr-TR" dirty="0" err="1"/>
              <a:t>saglar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Eksik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case’leri</a:t>
            </a:r>
            <a:r>
              <a:rPr lang="tr-TR" dirty="0"/>
              <a:t> belirlemede yardımcı olur.</a:t>
            </a:r>
          </a:p>
          <a:p>
            <a:pPr lvl="1"/>
            <a:r>
              <a:rPr lang="tr-TR" dirty="0"/>
              <a:t>Proje yönetimini kolaylaştırır ve hangi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case’in</a:t>
            </a:r>
            <a:r>
              <a:rPr lang="tr-TR" dirty="0"/>
              <a:t> daha önemli olduğunu gösterir.</a:t>
            </a:r>
          </a:p>
        </p:txBody>
      </p:sp>
    </p:spTree>
    <p:extLst>
      <p:ext uri="{BB962C8B-B14F-4D97-AF65-F5344CB8AC3E}">
        <p14:creationId xmlns:p14="http://schemas.microsoft.com/office/powerpoint/2010/main" val="23005271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tr-TR" sz="4400" dirty="0"/>
              <a:t>Örnek </a:t>
            </a:r>
            <a:r>
              <a:rPr lang="tr-TR" sz="4400" dirty="0" err="1"/>
              <a:t>Use</a:t>
            </a:r>
            <a:r>
              <a:rPr lang="tr-TR" sz="4400" dirty="0"/>
              <a:t>-Case Bağımlılık Diyagramı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" y="2133600"/>
            <a:ext cx="8839200" cy="308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63012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371601"/>
            <a:ext cx="8382000" cy="3373231"/>
          </a:xfrm>
        </p:spPr>
        <p:txBody>
          <a:bodyPr/>
          <a:lstStyle/>
          <a:p>
            <a:pPr algn="ctr">
              <a:buNone/>
            </a:pPr>
            <a:r>
              <a:rPr lang="tr-TR" sz="4800" dirty="0"/>
              <a:t>SORULAR ?</a:t>
            </a:r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r>
              <a:rPr lang="tr-TR" sz="2800" dirty="0"/>
              <a:t>Teşekkürler.</a:t>
            </a:r>
          </a:p>
          <a:p>
            <a:pPr algn="ctr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5003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Modelleme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66002"/>
          </a:xfrm>
        </p:spPr>
        <p:txBody>
          <a:bodyPr/>
          <a:lstStyle/>
          <a:p>
            <a:r>
              <a:rPr lang="tr-TR" sz="2800" b="1" dirty="0"/>
              <a:t>Kullanıcı Merkezli Geliştirme </a:t>
            </a:r>
            <a:r>
              <a:rPr lang="tr-TR" sz="2800" dirty="0"/>
              <a:t>– kullanıcıların gereksinimlerini ve sistemin neden geliştirildiğini anlamaya dayalı sistem geliştirme sürecidir.</a:t>
            </a:r>
          </a:p>
          <a:p>
            <a:r>
              <a:rPr lang="tr-TR" sz="2800" b="1" dirty="0" err="1"/>
              <a:t>Use</a:t>
            </a:r>
            <a:r>
              <a:rPr lang="tr-TR" sz="2800" b="1" dirty="0"/>
              <a:t>-Case Modelleme </a:t>
            </a:r>
            <a:r>
              <a:rPr lang="tr-TR" sz="2800" dirty="0"/>
              <a:t>– Olayı kimin başlattığı ve sistemin buna nasıl tepki verdiği gibi iş olaylarında sistem fonksiyonlarının modellenmesi sürecidir.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-Case Modelleme nesne-tabanlı modellemenin kaynağıdır.</a:t>
            </a:r>
          </a:p>
          <a:p>
            <a:pPr lvl="1"/>
            <a:r>
              <a:rPr lang="tr-TR" dirty="0"/>
              <a:t>Nesne-tabanlı olmayan geliştirme ortamlarında kullanıcı ile yararlı ilişkisinden dolayı popülerliği artmaktadır.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Modellemenin Yararları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1000" y="1411552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Fonksiyonel gereksinimleri yakalamak için araçlar sağlar.</a:t>
            </a:r>
          </a:p>
          <a:p>
            <a:r>
              <a:rPr lang="tr-TR" sz="2800" dirty="0"/>
              <a:t>Sistemi yönetilebilir parçalara bölünmesinde yardımcı olur.</a:t>
            </a:r>
          </a:p>
          <a:p>
            <a:r>
              <a:rPr lang="tr-TR" sz="2800" dirty="0"/>
              <a:t>Kullanıcı ile geliştirici arasında iletişimi sağlar. (*)</a:t>
            </a:r>
          </a:p>
          <a:p>
            <a:r>
              <a:rPr lang="tr-TR" sz="2800" dirty="0"/>
              <a:t>Tanımlama, ayırma, izleme, denetim ve sistem geliştirme aktiviteleri yönetimi için araç sağlar.</a:t>
            </a:r>
          </a:p>
          <a:p>
            <a:r>
              <a:rPr lang="tr-TR" sz="2800" dirty="0"/>
              <a:t>Proje kapsamını ve zaman çizelgesini tahmin etmede yardımcı olur.</a:t>
            </a:r>
          </a:p>
          <a:p>
            <a:r>
              <a:rPr lang="tr-TR" sz="2800" dirty="0"/>
              <a:t>Test planlarını ve test durumlarını tanımlamada yardımcı olur.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Modellemenin Yararları (devam)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43829" y="1981200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Kullanıcı dokümantasyonu için temel sağlar.</a:t>
            </a:r>
          </a:p>
          <a:p>
            <a:r>
              <a:rPr lang="tr-TR" sz="2800" dirty="0"/>
              <a:t>Gereksinin izlenebilirliği için araçlar sağlar.</a:t>
            </a:r>
          </a:p>
          <a:p>
            <a:r>
              <a:rPr lang="tr-TR" sz="2800" dirty="0"/>
              <a:t>Veri nesneleri veya varlıkların tanımlanması için başlangıç noktası oluşturur.</a:t>
            </a:r>
          </a:p>
          <a:p>
            <a:r>
              <a:rPr lang="tr-TR" sz="2800" dirty="0"/>
              <a:t>Kullanıcı ve sistem </a:t>
            </a:r>
            <a:r>
              <a:rPr lang="tr-TR" sz="2800" dirty="0" err="1"/>
              <a:t>arayüz</a:t>
            </a:r>
            <a:r>
              <a:rPr lang="tr-TR" sz="2800" dirty="0"/>
              <a:t> tasarımı için açıklama sağlar.</a:t>
            </a:r>
          </a:p>
          <a:p>
            <a:r>
              <a:rPr lang="tr-TR" sz="2800" dirty="0" err="1"/>
              <a:t>Veritabanı</a:t>
            </a:r>
            <a:r>
              <a:rPr lang="tr-TR" sz="2800" dirty="0"/>
              <a:t> erişim gereksinimlerinin tanımlanmasını sağlar.</a:t>
            </a:r>
          </a:p>
          <a:p>
            <a:r>
              <a:rPr lang="tr-TR" sz="2800" dirty="0"/>
              <a:t>Sistem geliştirme projelerinde iskelet sağlar.</a:t>
            </a:r>
          </a:p>
        </p:txBody>
      </p:sp>
    </p:spTree>
    <p:extLst>
      <p:ext uri="{BB962C8B-B14F-4D97-AF65-F5344CB8AC3E}">
        <p14:creationId xmlns:p14="http://schemas.microsoft.com/office/powerpoint/2010/main" val="29876673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Modelleme Kavramları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87597"/>
            <a:ext cx="8382000" cy="5213204"/>
          </a:xfrm>
        </p:spPr>
        <p:txBody>
          <a:bodyPr/>
          <a:lstStyle/>
          <a:p>
            <a:r>
              <a:rPr lang="tr-TR" sz="2800" b="1" dirty="0" err="1"/>
              <a:t>Use</a:t>
            </a:r>
            <a:r>
              <a:rPr lang="tr-TR" sz="2800" b="1" dirty="0"/>
              <a:t>-Case</a:t>
            </a:r>
            <a:r>
              <a:rPr lang="tr-TR" sz="2800" dirty="0"/>
              <a:t> – Sistemin kullanıcısının bakış açısıyla sistemin davranışlarının diyagramlarla modellenmesidir.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Case '</a:t>
            </a:r>
            <a:r>
              <a:rPr lang="tr-TR" sz="2400" dirty="0" err="1"/>
              <a:t>ler</a:t>
            </a:r>
            <a:r>
              <a:rPr lang="tr-TR" sz="2400" dirty="0"/>
              <a:t> sistemin kabaca ne yaptığı ile ilgilenir, kesinlikle nasıl ve neden yapıldığını incelemez</a:t>
            </a:r>
            <a:r>
              <a:rPr lang="tr-TR" dirty="0"/>
              <a:t>. </a:t>
            </a:r>
          </a:p>
          <a:p>
            <a:r>
              <a:rPr lang="tr-TR" sz="2800" b="1" dirty="0" err="1"/>
              <a:t>Use</a:t>
            </a:r>
            <a:r>
              <a:rPr lang="tr-TR" sz="2800" b="1" dirty="0"/>
              <a:t>-Case Diyagramları </a:t>
            </a:r>
            <a:r>
              <a:rPr lang="tr-TR" sz="2800" dirty="0"/>
              <a:t>– sistem ve kullanıcılar arasındaki etkileşimleri gösteren diyagramlardır.</a:t>
            </a:r>
          </a:p>
          <a:p>
            <a:pPr lvl="1"/>
            <a:r>
              <a:rPr lang="tr-TR" sz="2400" dirty="0"/>
              <a:t>Grafiksel olarak sistemi kimin kullanacağı ve hangi durumlarda kullanıcının sistem ile etkileşim kuracağını tanımlarlar.</a:t>
            </a:r>
          </a:p>
          <a:p>
            <a:r>
              <a:rPr lang="tr-TR" sz="2600" b="1" dirty="0" err="1"/>
              <a:t>Use</a:t>
            </a:r>
            <a:r>
              <a:rPr lang="tr-TR" sz="2600" b="1" dirty="0"/>
              <a:t>-Case </a:t>
            </a:r>
            <a:r>
              <a:rPr lang="tr-TR" sz="2600" b="1" dirty="0" err="1"/>
              <a:t>Narrative</a:t>
            </a:r>
            <a:r>
              <a:rPr lang="tr-TR" sz="2600" b="1" dirty="0"/>
              <a:t> </a:t>
            </a:r>
            <a:r>
              <a:rPr lang="tr-TR" sz="2600" dirty="0"/>
              <a:t>– Kullanıcının işi tamamlamak için  sistem ile nasıl etkileşime gireceğini  </a:t>
            </a:r>
            <a:r>
              <a:rPr lang="tr-TR" sz="2600" dirty="0" err="1"/>
              <a:t>metinsel</a:t>
            </a:r>
            <a:r>
              <a:rPr lang="tr-TR" sz="2600" dirty="0"/>
              <a:t> olarak tanımlanmasıdır.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  <a:r>
              <a:rPr lang="tr-TR" dirty="0" err="1"/>
              <a:t>Use</a:t>
            </a:r>
            <a:r>
              <a:rPr lang="tr-TR" dirty="0"/>
              <a:t>-Case Model Diyagramı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1502"/>
            <a:ext cx="5638800" cy="544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</a:t>
            </a:r>
            <a:r>
              <a:rPr lang="tr-TR" dirty="0" err="1"/>
              <a:t>Use-case</a:t>
            </a:r>
            <a:r>
              <a:rPr lang="tr-TR" dirty="0"/>
              <a:t> Sembolleri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39869"/>
          </a:xfrm>
        </p:spPr>
        <p:txBody>
          <a:bodyPr/>
          <a:lstStyle/>
          <a:p>
            <a:r>
              <a:rPr lang="tr-TR" sz="2800" b="1" dirty="0" err="1"/>
              <a:t>Use</a:t>
            </a:r>
            <a:r>
              <a:rPr lang="tr-TR" sz="2800" b="1" dirty="0"/>
              <a:t> </a:t>
            </a:r>
            <a:r>
              <a:rPr lang="tr-TR" sz="2800" b="1" dirty="0" err="1"/>
              <a:t>case</a:t>
            </a:r>
            <a:r>
              <a:rPr lang="tr-TR" sz="2800" b="1" dirty="0"/>
              <a:t> </a:t>
            </a:r>
            <a:r>
              <a:rPr lang="tr-TR" sz="2800" dirty="0"/>
              <a:t>– Tüm sistem fonksiyonlarının alt kümesidir.</a:t>
            </a:r>
          </a:p>
          <a:p>
            <a:pPr lvl="1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ismi içine, altına veya üstüne yazılmış yatay elips ile gösterilir.</a:t>
            </a:r>
          </a:p>
          <a:p>
            <a:pPr lvl="1"/>
            <a:endParaRPr lang="tr-TR" sz="3200" dirty="0"/>
          </a:p>
          <a:p>
            <a:r>
              <a:rPr lang="tr-TR" sz="2800" b="1" dirty="0"/>
              <a:t>Aktör</a:t>
            </a:r>
            <a:r>
              <a:rPr lang="tr-TR" sz="2800" dirty="0"/>
              <a:t> – Bilgiyi değiştirmek için sistem ile etkileşimde bulunan herhangi biri veya herhangi bir şey.</a:t>
            </a:r>
          </a:p>
          <a:p>
            <a:pPr lvl="1"/>
            <a:r>
              <a:rPr lang="tr-TR" sz="2400" dirty="0"/>
              <a:t>Kişi, şirket, diğer bilgi sistemleri, dış aygıt,  zaman.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1600" dirty="0"/>
          </a:p>
          <a:p>
            <a:r>
              <a:rPr lang="tr-TR" sz="2800" b="1" dirty="0"/>
              <a:t>Zamansal olaylar </a:t>
            </a:r>
            <a:r>
              <a:rPr lang="tr-TR" sz="2800" dirty="0"/>
              <a:t>– Belli bir süre sonunda başlatılan olaylar.</a:t>
            </a:r>
          </a:p>
          <a:p>
            <a:pPr lvl="1"/>
            <a:r>
              <a:rPr lang="tr-TR" sz="2400" dirty="0"/>
              <a:t>Aktör </a:t>
            </a:r>
            <a:r>
              <a:rPr lang="tr-TR" sz="2400" dirty="0">
                <a:sym typeface="Wingdings" pitchFamily="2" charset="2"/>
              </a:rPr>
              <a:t> zaman</a:t>
            </a:r>
            <a:endParaRPr lang="tr-TR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2362200"/>
            <a:ext cx="1600200" cy="685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tr-T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Use</a:t>
            </a:r>
            <a:r>
              <a:rPr lang="tr-T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tr-TR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case</a:t>
            </a:r>
            <a:r>
              <a:rPr lang="tr-T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sembol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78" y="3842606"/>
            <a:ext cx="551582" cy="122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996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10286717</Template>
  <TotalTime>1437</TotalTime>
  <Words>1075</Words>
  <Application>Microsoft Office PowerPoint</Application>
  <PresentationFormat>Ekran Gösterisi (4:3)</PresentationFormat>
  <Paragraphs>155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33</vt:i4>
      </vt:variant>
    </vt:vector>
  </HeadingPairs>
  <TitlesOfParts>
    <vt:vector size="41" baseType="lpstr">
      <vt:lpstr>Arial</vt:lpstr>
      <vt:lpstr>ArialMT</vt:lpstr>
      <vt:lpstr>Calibri</vt:lpstr>
      <vt:lpstr>Courier New</vt:lpstr>
      <vt:lpstr>Segoe</vt:lpstr>
      <vt:lpstr>Wingdings</vt:lpstr>
      <vt:lpstr>7-00134_MS_Qwest_template_Segoe</vt:lpstr>
      <vt:lpstr>White with Courier font for code slides</vt:lpstr>
      <vt:lpstr>USE CASE DİAGRAMLARI</vt:lpstr>
      <vt:lpstr>İçerik</vt:lpstr>
      <vt:lpstr>İçerik (devam)</vt:lpstr>
      <vt:lpstr>Use-Case Modelleme</vt:lpstr>
      <vt:lpstr>Use-Case Modellemenin Yararları</vt:lpstr>
      <vt:lpstr>Use-Case Modellemenin Yararları (devam)</vt:lpstr>
      <vt:lpstr>Use-Case Modelleme Kavramları</vt:lpstr>
      <vt:lpstr>Örnek Use-Case Model Diyagramı</vt:lpstr>
      <vt:lpstr>Temel Use-case Sembolleri</vt:lpstr>
      <vt:lpstr>Aktör Türleri</vt:lpstr>
      <vt:lpstr>Use Case İlişkileri</vt:lpstr>
      <vt:lpstr>Use Case ilişkileri – Eklenti(extends)</vt:lpstr>
      <vt:lpstr>Use Case İlişkileri - Uses</vt:lpstr>
      <vt:lpstr>Use Case ilişkileri – Depends On</vt:lpstr>
      <vt:lpstr>Use case İlişkileri – miras (Inheritance)</vt:lpstr>
      <vt:lpstr>Use case İlişkileri – miras (Inheritance)</vt:lpstr>
      <vt:lpstr>Use Case Oluşturma</vt:lpstr>
      <vt:lpstr>Adım 1: İş Aktörlerini Belirle</vt:lpstr>
      <vt:lpstr>Örnek Aktör listesi</vt:lpstr>
      <vt:lpstr>Adım 2: İş use case’lerini belirle</vt:lpstr>
      <vt:lpstr>Örnek Use-Case sözlüğü</vt:lpstr>
      <vt:lpstr>Örnek Use-Case sözlüğü (devam)</vt:lpstr>
      <vt:lpstr>Örnek Use-Case sözlüğü (devam)</vt:lpstr>
      <vt:lpstr>Adım 3: Use-Case Model diyagramı Oluşturma</vt:lpstr>
      <vt:lpstr>Adım 4: İş Gereksinimlerini Belgele</vt:lpstr>
      <vt:lpstr>Örnek Use-Case Narrative (yüksek öncelikli)</vt:lpstr>
      <vt:lpstr>Use-Case Narrative (genişletilmiş versiyon)</vt:lpstr>
      <vt:lpstr>Use-Case Narrative (genişletilmiş versiyon)</vt:lpstr>
      <vt:lpstr>Use-Case Narrative (genişletilmiş versiyon)</vt:lpstr>
      <vt:lpstr>Use-Case ve Proje Yönetimi</vt:lpstr>
      <vt:lpstr>Use-Case Bağımlılık Diyagramı</vt:lpstr>
      <vt:lpstr>Örnek Use-Case Bağımlılık Diyagramı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zaferguler</dc:creator>
  <cp:lastModifiedBy>Murat Berk Yetiştirir</cp:lastModifiedBy>
  <cp:revision>106</cp:revision>
  <dcterms:created xsi:type="dcterms:W3CDTF">2006-08-16T00:00:00Z</dcterms:created>
  <dcterms:modified xsi:type="dcterms:W3CDTF">2025-04-21T19:46:07Z</dcterms:modified>
</cp:coreProperties>
</file>