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43" r:id="rId17"/>
    <p:sldId id="344" r:id="rId18"/>
    <p:sldId id="34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315" r:id="rId3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3D6C-1769-4E6A-AD65-896AECDDAA30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4F7B-48CF-44FA-9B96-7E3B86F05B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695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03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9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2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8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90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03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05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65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66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6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185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4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95120" indent="0">
              <a:lnSpc>
                <a:spcPct val="100000"/>
              </a:lnSpc>
              <a:spcBef>
                <a:spcPts val="105"/>
              </a:spcBef>
              <a:buFont typeface="Arial"/>
              <a:buNone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2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5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14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6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74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60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711453"/>
            <a:ext cx="690046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934" y="3351021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Algoritma</a:t>
            </a:r>
            <a:r>
              <a:rPr sz="32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Analizi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025523"/>
            <a:ext cx="649668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Diğer bazı kriterler ise </a:t>
            </a:r>
            <a:r>
              <a:rPr sz="2000" b="1" spc="-5" dirty="0">
                <a:latin typeface="Calibri"/>
                <a:cs typeface="Calibri"/>
              </a:rPr>
              <a:t>algoritmanın </a:t>
            </a:r>
            <a:r>
              <a:rPr sz="2000" b="1" spc="-10" dirty="0">
                <a:latin typeface="Calibri"/>
                <a:cs typeface="Calibri"/>
              </a:rPr>
              <a:t>bilgisayar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ortamına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aktarılabilme </a:t>
            </a:r>
            <a:r>
              <a:rPr sz="2000" b="1" spc="-10" dirty="0">
                <a:latin typeface="Calibri"/>
                <a:cs typeface="Calibri"/>
              </a:rPr>
              <a:t>özelliği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basitliği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vb. </a:t>
            </a:r>
            <a:r>
              <a:rPr sz="2000" dirty="0">
                <a:latin typeface="Calibri"/>
                <a:cs typeface="Calibri"/>
              </a:rPr>
              <a:t>gibi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özelliklerdir.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85115" marR="782320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problem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0" dirty="0">
                <a:latin typeface="Calibri"/>
                <a:cs typeface="Calibri"/>
              </a:rPr>
              <a:t>birden fazla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spc="-10" dirty="0">
                <a:latin typeface="Calibri"/>
                <a:cs typeface="Calibri"/>
              </a:rPr>
              <a:t>verilmişse, </a:t>
            </a:r>
            <a:r>
              <a:rPr sz="2000" spc="-5" dirty="0">
                <a:latin typeface="Calibri"/>
                <a:cs typeface="Calibri"/>
              </a:rPr>
              <a:t>bu  algoritmalardan </a:t>
            </a:r>
            <a:r>
              <a:rPr sz="2000" dirty="0">
                <a:latin typeface="Calibri"/>
                <a:cs typeface="Calibri"/>
              </a:rPr>
              <a:t>en iyisinin seçilmesi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gerekir.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İyi </a:t>
            </a:r>
            <a:r>
              <a:rPr sz="2000" spc="-10" dirty="0">
                <a:latin typeface="Calibri"/>
                <a:cs typeface="Calibri"/>
              </a:rPr>
              <a:t>algoritmayı </a:t>
            </a:r>
            <a:r>
              <a:rPr sz="2000" spc="-5" dirty="0">
                <a:latin typeface="Calibri"/>
                <a:cs typeface="Calibri"/>
              </a:rPr>
              <a:t>belirlemek </a:t>
            </a:r>
            <a:r>
              <a:rPr sz="2000" dirty="0">
                <a:latin typeface="Calibri"/>
                <a:cs typeface="Calibri"/>
              </a:rPr>
              <a:t>için uygulanan </a:t>
            </a:r>
            <a:r>
              <a:rPr sz="2000" spc="-10" dirty="0">
                <a:latin typeface="Calibri"/>
                <a:cs typeface="Calibri"/>
              </a:rPr>
              <a:t>testler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yapılan  işlemler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spc="-5" dirty="0">
                <a:latin typeface="Calibri"/>
                <a:cs typeface="Calibri"/>
              </a:rPr>
              <a:t>’ nin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konusudur.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7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0" dirty="0"/>
              <a:t> </a:t>
            </a:r>
            <a:r>
              <a:rPr spc="-45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67858"/>
            <a:ext cx="6748145" cy="34391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Algoritmaları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Tasarlama</a:t>
            </a:r>
            <a:endParaRPr sz="24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Bulmacaların </a:t>
            </a:r>
            <a:r>
              <a:rPr sz="1800" spc="-10" dirty="0">
                <a:latin typeface="Calibri"/>
                <a:cs typeface="Calibri"/>
              </a:rPr>
              <a:t>(puzzel) parçalarını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birleştirme,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 seçme,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Problemin </a:t>
            </a:r>
            <a:r>
              <a:rPr sz="1800" spc="-15" dirty="0">
                <a:latin typeface="Calibri"/>
                <a:cs typeface="Calibri"/>
              </a:rPr>
              <a:t>çözümü </a:t>
            </a:r>
            <a:r>
              <a:rPr sz="1800" spc="-5" dirty="0">
                <a:latin typeface="Calibri"/>
                <a:cs typeface="Calibri"/>
              </a:rPr>
              <a:t>için temel yaklaşımlar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seçme.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En popüler </a:t>
            </a:r>
            <a:r>
              <a:rPr sz="1800" spc="-10" dirty="0">
                <a:latin typeface="Calibri"/>
                <a:cs typeface="Calibri"/>
              </a:rPr>
              <a:t>tasarım stratejileri </a:t>
            </a:r>
            <a:r>
              <a:rPr sz="1800" spc="-5" dirty="0">
                <a:latin typeface="Calibri"/>
                <a:cs typeface="Calibri"/>
              </a:rPr>
              <a:t>böl ve </a:t>
            </a:r>
            <a:r>
              <a:rPr sz="1800" spc="-10" dirty="0">
                <a:latin typeface="Calibri"/>
                <a:cs typeface="Calibri"/>
              </a:rPr>
              <a:t>fethet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(divide&amp;conquer),</a:t>
            </a:r>
            <a:endParaRPr sz="1800">
              <a:latin typeface="Calibri"/>
              <a:cs typeface="Calibri"/>
            </a:endParaRPr>
          </a:p>
          <a:p>
            <a:pPr marL="8566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açgözlü(greedy), dinamik </a:t>
            </a:r>
            <a:r>
              <a:rPr sz="1800" spc="-10" dirty="0">
                <a:latin typeface="Calibri"/>
                <a:cs typeface="Calibri"/>
              </a:rPr>
              <a:t>programlama, özyineleme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(recursive).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Algoritma </a:t>
            </a:r>
            <a:r>
              <a:rPr sz="2400" b="1" spc="-10" dirty="0">
                <a:latin typeface="Calibri"/>
                <a:cs typeface="Calibri"/>
              </a:rPr>
              <a:t>ifadesi ve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uygulanması</a:t>
            </a:r>
            <a:endParaRPr sz="2400">
              <a:latin typeface="Calibri"/>
              <a:cs typeface="Calibri"/>
            </a:endParaRPr>
          </a:p>
          <a:p>
            <a:pPr marL="856615" marR="706120" indent="-228600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Algoritmayı tasarladıktan sonra </a:t>
            </a:r>
            <a:r>
              <a:rPr sz="1800" spc="-15" dirty="0">
                <a:latin typeface="Calibri"/>
                <a:cs typeface="Calibri"/>
              </a:rPr>
              <a:t>sözde </a:t>
            </a:r>
            <a:r>
              <a:rPr sz="1800" spc="-25" dirty="0">
                <a:latin typeface="Calibri"/>
                <a:cs typeface="Calibri"/>
              </a:rPr>
              <a:t>kod </a:t>
            </a:r>
            <a:r>
              <a:rPr sz="1800" spc="-5" dirty="0">
                <a:latin typeface="Calibri"/>
                <a:cs typeface="Calibri"/>
              </a:rPr>
              <a:t>(pseudocode)  </a:t>
            </a:r>
            <a:r>
              <a:rPr sz="1800" spc="-10" dirty="0">
                <a:latin typeface="Calibri"/>
                <a:cs typeface="Calibri"/>
              </a:rPr>
              <a:t>ifadesinin </a:t>
            </a:r>
            <a:r>
              <a:rPr sz="1800" spc="-5" dirty="0">
                <a:latin typeface="Calibri"/>
                <a:cs typeface="Calibri"/>
              </a:rPr>
              <a:t>belirlenmesi ve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için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uygulanması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Bu </a:t>
            </a:r>
            <a:r>
              <a:rPr sz="1800" spc="-10" dirty="0">
                <a:latin typeface="Calibri"/>
                <a:cs typeface="Calibri"/>
              </a:rPr>
              <a:t>konudaki </a:t>
            </a:r>
            <a:r>
              <a:rPr sz="1800" spc="-20" dirty="0">
                <a:latin typeface="Calibri"/>
                <a:cs typeface="Calibri"/>
              </a:rPr>
              <a:t>endişeler, </a:t>
            </a:r>
            <a:r>
              <a:rPr sz="1800" spc="-5" dirty="0">
                <a:latin typeface="Calibri"/>
                <a:cs typeface="Calibri"/>
              </a:rPr>
              <a:t>netlik, </a:t>
            </a:r>
            <a:r>
              <a:rPr sz="1800" spc="-10" dirty="0">
                <a:latin typeface="Calibri"/>
                <a:cs typeface="Calibri"/>
              </a:rPr>
              <a:t>özlülük, etkinlik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27835"/>
            <a:ext cx="6171565" cy="3288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3-Algoritma Analizi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(Çözümlenmesi)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algoritmayı gerçekte </a:t>
            </a:r>
            <a:r>
              <a:rPr sz="2000" dirty="0">
                <a:latin typeface="Calibri"/>
                <a:cs typeface="Calibri"/>
              </a:rPr>
              <a:t>uygulamadan, 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algoritmayı çalıştırabilmek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spc="-10" dirty="0">
                <a:latin typeface="Calibri"/>
                <a:cs typeface="Calibri"/>
              </a:rPr>
              <a:t>kaynakların  </a:t>
            </a:r>
            <a:r>
              <a:rPr sz="2000" spc="-5" dirty="0">
                <a:latin typeface="Calibri"/>
                <a:cs typeface="Calibri"/>
              </a:rPr>
              <a:t>(zaman, yer </a:t>
            </a:r>
            <a:r>
              <a:rPr sz="2000" dirty="0">
                <a:latin typeface="Calibri"/>
                <a:cs typeface="Calibri"/>
              </a:rPr>
              <a:t>gibi) </a:t>
            </a:r>
            <a:r>
              <a:rPr sz="2000" spc="-10" dirty="0">
                <a:latin typeface="Calibri"/>
                <a:cs typeface="Calibri"/>
              </a:rPr>
              <a:t>araştırılması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demektir.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285115" marR="12827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4- Çözümünüzün </a:t>
            </a:r>
            <a:r>
              <a:rPr sz="2400" b="1" spc="-10" dirty="0">
                <a:latin typeface="Calibri"/>
                <a:cs typeface="Calibri"/>
              </a:rPr>
              <a:t>yeterince </a:t>
            </a:r>
            <a:r>
              <a:rPr sz="2400" b="1" dirty="0">
                <a:latin typeface="Calibri"/>
                <a:cs typeface="Calibri"/>
              </a:rPr>
              <a:t>iyi </a:t>
            </a:r>
            <a:r>
              <a:rPr sz="2400" b="1" spc="-5" dirty="0">
                <a:latin typeface="Calibri"/>
                <a:cs typeface="Calibri"/>
              </a:rPr>
              <a:t>olup olmadığını  görmek </a:t>
            </a:r>
            <a:r>
              <a:rPr sz="2400" b="1" dirty="0">
                <a:latin typeface="Calibri"/>
                <a:cs typeface="Calibri"/>
              </a:rPr>
              <a:t>için alt </a:t>
            </a:r>
            <a:r>
              <a:rPr sz="2400" b="1" spc="-10" dirty="0">
                <a:latin typeface="Calibri"/>
                <a:cs typeface="Calibri"/>
              </a:rPr>
              <a:t>ve üst </a:t>
            </a:r>
            <a:r>
              <a:rPr sz="2400" b="1" spc="-5" dirty="0">
                <a:latin typeface="Calibri"/>
                <a:cs typeface="Calibri"/>
              </a:rPr>
              <a:t>sınırları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karşılaştırma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 </a:t>
            </a:r>
            <a:r>
              <a:rPr sz="2000" spc="-10" dirty="0">
                <a:latin typeface="Calibri"/>
                <a:cs typeface="Calibri"/>
              </a:rPr>
              <a:t>problemi çözmek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bize </a:t>
            </a:r>
            <a:r>
              <a:rPr sz="2000" dirty="0">
                <a:latin typeface="Calibri"/>
                <a:cs typeface="Calibri"/>
              </a:rPr>
              <a:t>alt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üst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sınırları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verir.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4684"/>
            <a:ext cx="6178550" cy="4337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5- Algoritma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0" dirty="0">
                <a:latin typeface="Calibri"/>
                <a:cs typeface="Calibri"/>
              </a:rPr>
              <a:t>programı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doğrulama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Algoritmanın verilen </a:t>
            </a:r>
            <a:r>
              <a:rPr sz="2000" dirty="0">
                <a:latin typeface="Calibri"/>
                <a:cs typeface="Calibri"/>
              </a:rPr>
              <a:t>tüm </a:t>
            </a:r>
            <a:r>
              <a:rPr sz="2000" spc="-5" dirty="0">
                <a:latin typeface="Calibri"/>
                <a:cs typeface="Calibri"/>
              </a:rPr>
              <a:t>olası girişler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hesaplama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yaptığını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doğru </a:t>
            </a:r>
            <a:r>
              <a:rPr sz="2000" dirty="0">
                <a:latin typeface="Calibri"/>
                <a:cs typeface="Calibri"/>
              </a:rPr>
              <a:t>çıkış </a:t>
            </a:r>
            <a:r>
              <a:rPr sz="2000" spc="-10" dirty="0">
                <a:latin typeface="Calibri"/>
                <a:cs typeface="Calibri"/>
              </a:rPr>
              <a:t>ürettiğini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göstermektir.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6- Algoritmaların </a:t>
            </a:r>
            <a:r>
              <a:rPr sz="2400" b="1" spc="-15" dirty="0">
                <a:latin typeface="Calibri"/>
                <a:cs typeface="Calibri"/>
              </a:rPr>
              <a:t>test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edilmesi</a:t>
            </a:r>
            <a:endParaRPr sz="2400">
              <a:latin typeface="Calibri"/>
              <a:cs typeface="Calibri"/>
            </a:endParaRPr>
          </a:p>
          <a:p>
            <a:pPr marL="309245" algn="just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için iki aşama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vardır;</a:t>
            </a:r>
            <a:endParaRPr sz="2000">
              <a:latin typeface="Calibri"/>
              <a:cs typeface="Calibri"/>
            </a:endParaRPr>
          </a:p>
          <a:p>
            <a:pPr marL="582295" marR="16510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Hata </a:t>
            </a:r>
            <a:r>
              <a:rPr sz="2000" b="1" spc="-10" dirty="0">
                <a:latin typeface="Calibri"/>
                <a:cs typeface="Calibri"/>
              </a:rPr>
              <a:t>ayıklama </a:t>
            </a:r>
            <a:r>
              <a:rPr sz="2000" b="1" dirty="0">
                <a:latin typeface="Calibri"/>
                <a:cs typeface="Calibri"/>
              </a:rPr>
              <a:t>(Debugging): </a:t>
            </a:r>
            <a:r>
              <a:rPr sz="2000" spc="-10" dirty="0">
                <a:latin typeface="Calibri"/>
                <a:cs typeface="Calibri"/>
              </a:rPr>
              <a:t>Programın </a:t>
            </a:r>
            <a:r>
              <a:rPr sz="2000" spc="-5" dirty="0">
                <a:latin typeface="Calibri"/>
                <a:cs typeface="Calibri"/>
              </a:rPr>
              <a:t>örnek veriler 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oluşan </a:t>
            </a:r>
            <a:r>
              <a:rPr sz="2000" spc="-10" dirty="0">
                <a:latin typeface="Calibri"/>
                <a:cs typeface="Calibri"/>
              </a:rPr>
              <a:t>hataları </a:t>
            </a:r>
            <a:r>
              <a:rPr sz="2000" spc="-5" dirty="0">
                <a:latin typeface="Calibri"/>
                <a:cs typeface="Calibri"/>
              </a:rPr>
              <a:t>tespit  etme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onları </a:t>
            </a:r>
            <a:r>
              <a:rPr sz="2000" spc="-10" dirty="0">
                <a:latin typeface="Calibri"/>
                <a:cs typeface="Calibri"/>
              </a:rPr>
              <a:t>düzeltme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Profil </a:t>
            </a:r>
            <a:r>
              <a:rPr sz="2000" b="1" dirty="0">
                <a:latin typeface="Calibri"/>
                <a:cs typeface="Calibri"/>
              </a:rPr>
              <a:t>oluşturma </a:t>
            </a:r>
            <a:r>
              <a:rPr sz="2000" b="1" spc="-5" dirty="0">
                <a:latin typeface="Calibri"/>
                <a:cs typeface="Calibri"/>
              </a:rPr>
              <a:t>(Profiling): </a:t>
            </a:r>
            <a:r>
              <a:rPr sz="2000" spc="-5" dirty="0">
                <a:latin typeface="Calibri"/>
                <a:cs typeface="Calibri"/>
              </a:rPr>
              <a:t>Çeşitli veriler </a:t>
            </a:r>
            <a:r>
              <a:rPr sz="2000" spc="-10" dirty="0">
                <a:latin typeface="Calibri"/>
                <a:cs typeface="Calibri"/>
              </a:rPr>
              <a:t>üzerinde  programın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sonuçların hesaplaması </a:t>
            </a:r>
            <a:r>
              <a:rPr sz="2000" dirty="0">
                <a:latin typeface="Calibri"/>
                <a:cs typeface="Calibri"/>
              </a:rPr>
              <a:t>için  </a:t>
            </a:r>
            <a:r>
              <a:rPr sz="2000" spc="-10" dirty="0">
                <a:latin typeface="Calibri"/>
                <a:cs typeface="Calibri"/>
              </a:rPr>
              <a:t>gerekli </a:t>
            </a:r>
            <a:r>
              <a:rPr sz="2000" spc="-5" dirty="0">
                <a:latin typeface="Calibri"/>
                <a:cs typeface="Calibri"/>
              </a:rPr>
              <a:t>zamanın </a:t>
            </a:r>
            <a:r>
              <a:rPr sz="2000" spc="-10" dirty="0">
                <a:latin typeface="Calibri"/>
                <a:cs typeface="Calibri"/>
              </a:rPr>
              <a:t>(ve </a:t>
            </a:r>
            <a:r>
              <a:rPr sz="2000" dirty="0">
                <a:latin typeface="Calibri"/>
                <a:cs typeface="Calibri"/>
              </a:rPr>
              <a:t>alan) </a:t>
            </a:r>
            <a:r>
              <a:rPr sz="2000" spc="-5" dirty="0">
                <a:latin typeface="Calibri"/>
                <a:cs typeface="Calibri"/>
              </a:rPr>
              <a:t>ölçülmesi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59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50" dirty="0"/>
              <a:t> </a:t>
            </a:r>
            <a:r>
              <a:rPr spc="-35" dirty="0"/>
              <a:t>Tasarımı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02638"/>
            <a:ext cx="6344920" cy="3397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tasarlamada </a:t>
            </a:r>
            <a:r>
              <a:rPr sz="2400" spc="-10" dirty="0">
                <a:latin typeface="Calibri"/>
                <a:cs typeface="Calibri"/>
              </a:rPr>
              <a:t>kullanılacak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yöntemler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Özyineleme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Böl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fethet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Bilinen </a:t>
            </a:r>
            <a:r>
              <a:rPr sz="2000" spc="-10" dirty="0">
                <a:latin typeface="Calibri"/>
                <a:cs typeface="Calibri"/>
              </a:rPr>
              <a:t>probleme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indirgeme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Dinamik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programlama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Kaba </a:t>
            </a:r>
            <a:r>
              <a:rPr sz="2000" spc="-5" dirty="0">
                <a:latin typeface="Calibri"/>
                <a:cs typeface="Calibri"/>
              </a:rPr>
              <a:t>Seçim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Haris (Greedy)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algoritması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yapısı </a:t>
            </a:r>
            <a:r>
              <a:rPr sz="2000" spc="-10" dirty="0">
                <a:latin typeface="Calibri"/>
                <a:cs typeface="Calibri"/>
              </a:rPr>
              <a:t>icat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İhtimali (olasılıksal)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Yaklaşım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32535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60577" y="1282527"/>
            <a:ext cx="7665720" cy="466345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Özyineleme</a:t>
            </a:r>
            <a:endParaRPr sz="220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Problemin çözümünün </a:t>
            </a:r>
            <a:r>
              <a:rPr sz="1400" spc="-5" dirty="0">
                <a:latin typeface="Calibri"/>
                <a:cs typeface="Calibri"/>
              </a:rPr>
              <a:t>tekrarlı olması durumunda 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5" dirty="0">
                <a:latin typeface="Calibri"/>
                <a:cs typeface="Calibri"/>
              </a:rPr>
              <a:t>birkaç </a:t>
            </a:r>
            <a:r>
              <a:rPr sz="1400" spc="-10" dirty="0">
                <a:latin typeface="Calibri"/>
                <a:cs typeface="Calibri"/>
              </a:rPr>
              <a:t>çözümden faydalanarak 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elde etme </a:t>
            </a:r>
            <a:r>
              <a:rPr sz="1400" spc="-10" dirty="0">
                <a:latin typeface="Calibri"/>
                <a:cs typeface="Calibri"/>
              </a:rPr>
              <a:t>ve </a:t>
            </a:r>
            <a:r>
              <a:rPr sz="1400" spc="-5" dirty="0">
                <a:latin typeface="Calibri"/>
                <a:cs typeface="Calibri"/>
              </a:rPr>
              <a:t>elde </a:t>
            </a:r>
            <a:r>
              <a:rPr sz="1400" dirty="0">
                <a:latin typeface="Calibri"/>
                <a:cs typeface="Calibri"/>
              </a:rPr>
              <a:t>edilen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önceki çözümlerin birkaçının kullanılması 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çözümün </a:t>
            </a:r>
            <a:r>
              <a:rPr sz="1400" dirty="0">
                <a:latin typeface="Calibri"/>
                <a:cs typeface="Calibri"/>
              </a:rPr>
              <a:t>elde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spc="-5" dirty="0">
                <a:latin typeface="Calibri"/>
                <a:cs typeface="Calibri"/>
              </a:rPr>
              <a:t>özyineleme yöntemi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30" dirty="0" err="1">
                <a:latin typeface="Calibri"/>
                <a:cs typeface="Calibri"/>
              </a:rPr>
              <a:t>denir</a:t>
            </a:r>
            <a:r>
              <a:rPr sz="1400" spc="-30" dirty="0">
                <a:latin typeface="Calibri"/>
                <a:cs typeface="Calibri"/>
              </a:rPr>
              <a:t>.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Faktöriyel hesabı, özyinelemeli bir algoritma kullanılarak çözülebilecek problemlere güzel bir örnektir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Algoritmanın çıkış koşulu belirlenir (1! = 1).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2 sayısının faktöriyeli hesaplanır (2! = 1! * 2 = 2).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3 sayısının faktöriyeli hesaplanır (3! = 2! * 3 = 6).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 • 4 sayısının faktöriyeli hesaplanır (4! = 3! * 4 = 24). 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• 5 sayısının faktöriyeli hesaplanır (5! = 4! * 5 = 120). 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• Beklenen hesaplamaya ulaşıldığı için algoritma sonlandırılır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55940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Böl </a:t>
            </a:r>
            <a:r>
              <a:rPr lang="tr-TR" sz="1400" b="1" spc="-15" dirty="0"/>
              <a:t>ve</a:t>
            </a:r>
            <a:r>
              <a:rPr lang="tr-TR" sz="1400" b="1" spc="-70" dirty="0"/>
              <a:t> </a:t>
            </a:r>
            <a:r>
              <a:rPr lang="tr-TR" sz="1400" b="1" spc="-15" dirty="0"/>
              <a:t>fethet</a:t>
            </a:r>
            <a:endParaRPr lang="tr-TR" sz="1400" dirty="0"/>
          </a:p>
          <a:p>
            <a:pPr marL="559435" marR="508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spc="-10" dirty="0"/>
              <a:t>Kompleks </a:t>
            </a:r>
            <a:r>
              <a:rPr lang="tr-TR" sz="1400" spc="-5" dirty="0"/>
              <a:t>problemlerin bir bütün olarak çözülmeleri </a:t>
            </a:r>
            <a:r>
              <a:rPr lang="tr-TR" sz="1400" spc="-10" dirty="0"/>
              <a:t>çok </a:t>
            </a:r>
            <a:r>
              <a:rPr lang="tr-TR" sz="1400" spc="-15" dirty="0"/>
              <a:t>zor </a:t>
            </a:r>
            <a:r>
              <a:rPr lang="tr-TR" sz="1400" spc="-5" dirty="0"/>
              <a:t>olacağından dolayı, bu problemler </a:t>
            </a:r>
            <a:r>
              <a:rPr lang="tr-TR" sz="1400" dirty="0"/>
              <a:t>alt  </a:t>
            </a:r>
            <a:r>
              <a:rPr lang="tr-TR" sz="1400" spc="-10" dirty="0"/>
              <a:t>problemlere </a:t>
            </a:r>
            <a:r>
              <a:rPr lang="tr-TR" sz="1400" spc="-20" dirty="0"/>
              <a:t>bölünürler. </a:t>
            </a:r>
            <a:r>
              <a:rPr lang="tr-TR" sz="1400" dirty="0"/>
              <a:t>Bu </a:t>
            </a:r>
            <a:r>
              <a:rPr lang="tr-TR" sz="1400" spc="-5" dirty="0"/>
              <a:t>bölünme işleminin yapılabilmesi </a:t>
            </a:r>
            <a:r>
              <a:rPr lang="tr-TR" sz="1400" dirty="0"/>
              <a:t>için alt </a:t>
            </a:r>
            <a:r>
              <a:rPr lang="tr-TR" sz="1400" spc="-5" dirty="0"/>
              <a:t>problemlerin bir üst seviyedeki  </a:t>
            </a:r>
            <a:r>
              <a:rPr lang="tr-TR" sz="1400" spc="-10" dirty="0"/>
              <a:t>problem </a:t>
            </a:r>
            <a:r>
              <a:rPr lang="tr-TR" sz="1400" dirty="0"/>
              <a:t>ile </a:t>
            </a:r>
            <a:r>
              <a:rPr lang="tr-TR" sz="1400" spc="-10" dirty="0"/>
              <a:t>aynı özelliği </a:t>
            </a:r>
            <a:r>
              <a:rPr lang="tr-TR" sz="1400" spc="-15" dirty="0"/>
              <a:t>sağlamalıdır.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algoritma tasarımı </a:t>
            </a:r>
            <a:r>
              <a:rPr lang="tr-TR" sz="1400" spc="-15" dirty="0"/>
              <a:t>yapmaya </a:t>
            </a:r>
            <a:r>
              <a:rPr lang="tr-TR" sz="1400" b="1" dirty="0"/>
              <a:t>böl </a:t>
            </a:r>
            <a:r>
              <a:rPr lang="tr-TR" sz="1400" b="1" spc="-10" dirty="0"/>
              <a:t>ve</a:t>
            </a:r>
            <a:r>
              <a:rPr lang="tr-TR" sz="1400" b="1" spc="110" dirty="0"/>
              <a:t> </a:t>
            </a:r>
            <a:r>
              <a:rPr lang="tr-TR" sz="1400" b="1" spc="-10" dirty="0"/>
              <a:t>fethet</a:t>
            </a:r>
            <a:endParaRPr lang="tr-TR" sz="1400" dirty="0"/>
          </a:p>
          <a:p>
            <a:pPr marL="559435">
              <a:lnSpc>
                <a:spcPct val="100000"/>
              </a:lnSpc>
            </a:pP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87" y="3420968"/>
            <a:ext cx="7704913" cy="2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Dinamik</a:t>
            </a:r>
            <a:r>
              <a:rPr lang="tr-TR" sz="1400" b="1" spc="-90" dirty="0"/>
              <a:t> </a:t>
            </a:r>
            <a:r>
              <a:rPr lang="tr-TR" sz="1400" b="1" spc="-15" dirty="0"/>
              <a:t>programlama</a:t>
            </a:r>
            <a:endParaRPr lang="tr-TR" sz="1400" dirty="0"/>
          </a:p>
          <a:p>
            <a:pPr marL="559435" marR="21082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dirty="0"/>
              <a:t>Böl </a:t>
            </a:r>
            <a:r>
              <a:rPr lang="tr-TR" sz="1400" spc="-10" dirty="0"/>
              <a:t>ve yönet </a:t>
            </a:r>
            <a:r>
              <a:rPr lang="tr-TR" sz="1400" spc="-5" dirty="0"/>
              <a:t>yöntemine </a:t>
            </a:r>
            <a:r>
              <a:rPr lang="tr-TR" sz="1400" spc="-10" dirty="0"/>
              <a:t>benzer </a:t>
            </a:r>
            <a:r>
              <a:rPr lang="tr-TR" sz="1400" spc="-5" dirty="0"/>
              <a:t>olarak </a:t>
            </a:r>
            <a:r>
              <a:rPr lang="tr-TR" sz="1400" dirty="0"/>
              <a:t>alt </a:t>
            </a:r>
            <a:r>
              <a:rPr lang="tr-TR" sz="1400" spc="-5" dirty="0"/>
              <a:t>problemlerin çözümlerini </a:t>
            </a:r>
            <a:r>
              <a:rPr lang="tr-TR" sz="1400" spc="-10" dirty="0"/>
              <a:t>birleştirerek çözüme </a:t>
            </a:r>
            <a:r>
              <a:rPr lang="tr-TR" sz="1400" spc="-5" dirty="0"/>
              <a:t>gitme  mantığına sahip olup </a:t>
            </a:r>
            <a:r>
              <a:rPr lang="tr-TR" sz="1400" dirty="0"/>
              <a:t>alt </a:t>
            </a:r>
            <a:r>
              <a:rPr lang="tr-TR" sz="1400" spc="-10" dirty="0"/>
              <a:t>problem </a:t>
            </a:r>
            <a:r>
              <a:rPr lang="tr-TR" sz="1400" spc="-5" dirty="0"/>
              <a:t>tekrarı </a:t>
            </a:r>
            <a:r>
              <a:rPr lang="tr-TR" sz="1400" spc="-10" dirty="0"/>
              <a:t>varsa, bunlardan </a:t>
            </a:r>
            <a:r>
              <a:rPr lang="tr-TR" sz="1400" spc="-5" dirty="0"/>
              <a:t>bir tanesi </a:t>
            </a:r>
            <a:r>
              <a:rPr lang="tr-TR" sz="1400" spc="-10" dirty="0"/>
              <a:t>çözülür ve </a:t>
            </a:r>
            <a:r>
              <a:rPr lang="tr-TR" sz="1400" spc="-5" dirty="0"/>
              <a:t>bu </a:t>
            </a:r>
            <a:r>
              <a:rPr lang="tr-TR" sz="1400" spc="-10" dirty="0"/>
              <a:t>çözüm </a:t>
            </a:r>
            <a:r>
              <a:rPr lang="tr-TR" sz="1400" spc="-5" dirty="0"/>
              <a:t>diğer  </a:t>
            </a:r>
            <a:r>
              <a:rPr lang="tr-TR" sz="1400" spc="-10" dirty="0"/>
              <a:t>tekrarlarda </a:t>
            </a:r>
            <a:r>
              <a:rPr lang="tr-TR" sz="1400" spc="-15" dirty="0"/>
              <a:t>kullanılır.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yapılan algoritma tasarım yöntemine </a:t>
            </a:r>
            <a:r>
              <a:rPr lang="tr-TR" sz="1400" b="1" dirty="0"/>
              <a:t>dinamik </a:t>
            </a:r>
            <a:r>
              <a:rPr lang="tr-TR" sz="1400" b="1" spc="-5" dirty="0"/>
              <a:t>programlama  </a:t>
            </a: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5500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15" dirty="0"/>
              <a:t>Kaba </a:t>
            </a:r>
            <a:r>
              <a:rPr lang="tr-TR" sz="1400" b="1" spc="-5" dirty="0"/>
              <a:t>Seçim </a:t>
            </a:r>
            <a:r>
              <a:rPr lang="tr-TR" sz="1400" b="1" spc="-25" dirty="0"/>
              <a:t>veya </a:t>
            </a:r>
            <a:r>
              <a:rPr lang="tr-TR" sz="1400" b="1" spc="-10" dirty="0"/>
              <a:t>Haris (</a:t>
            </a:r>
            <a:r>
              <a:rPr lang="tr-TR" sz="1400" b="1" spc="-10" dirty="0" err="1"/>
              <a:t>Greedy</a:t>
            </a:r>
            <a:r>
              <a:rPr lang="tr-TR" sz="1400" b="1" spc="-10" dirty="0"/>
              <a:t>)</a:t>
            </a:r>
            <a:r>
              <a:rPr lang="tr-TR" sz="1400" b="1" spc="10" dirty="0"/>
              <a:t> </a:t>
            </a:r>
            <a:r>
              <a:rPr lang="tr-TR" sz="1400" b="1" spc="-10" dirty="0"/>
              <a:t>algoritması</a:t>
            </a:r>
            <a:endParaRPr lang="tr-TR" sz="1400" dirty="0"/>
          </a:p>
          <a:p>
            <a:pPr marL="29845" algn="ctr">
              <a:lnSpc>
                <a:spcPct val="100000"/>
              </a:lnSpc>
              <a:spcBef>
                <a:spcPts val="380"/>
              </a:spcBef>
              <a:tabLst>
                <a:tab pos="302260" algn="l"/>
              </a:tabLst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lang="tr-TR" sz="1400" spc="-10" dirty="0"/>
              <a:t>Optimizasyon </a:t>
            </a:r>
            <a:r>
              <a:rPr lang="tr-TR" sz="1400" spc="-5" dirty="0"/>
              <a:t>problemlerinin </a:t>
            </a:r>
            <a:r>
              <a:rPr lang="tr-TR" sz="1400" spc="-10" dirty="0"/>
              <a:t>çözümü </a:t>
            </a:r>
            <a:r>
              <a:rPr lang="tr-TR" sz="1400" spc="-5" dirty="0"/>
              <a:t>için </a:t>
            </a:r>
            <a:r>
              <a:rPr lang="tr-TR" sz="1400" spc="-10" dirty="0"/>
              <a:t>yerel </a:t>
            </a:r>
            <a:r>
              <a:rPr lang="tr-TR" sz="1400" spc="-5" dirty="0"/>
              <a:t>optimumların seçilmesi </a:t>
            </a:r>
            <a:r>
              <a:rPr lang="tr-TR" sz="1400" spc="-10" dirty="0"/>
              <a:t>ilkesinden </a:t>
            </a:r>
            <a:r>
              <a:rPr lang="tr-TR" sz="1400" spc="-5" dirty="0"/>
              <a:t>yola </a:t>
            </a:r>
            <a:r>
              <a:rPr lang="tr-TR" sz="1400" spc="-10" dirty="0"/>
              <a:t>çıkar</a:t>
            </a:r>
            <a:r>
              <a:rPr lang="tr-TR" sz="1400" spc="135" dirty="0"/>
              <a:t> </a:t>
            </a:r>
            <a:r>
              <a:rPr lang="tr-TR" sz="1400" spc="-5" dirty="0"/>
              <a:t>ve</a:t>
            </a:r>
            <a:endParaRPr lang="tr-TR" sz="1400" dirty="0"/>
          </a:p>
          <a:p>
            <a:pPr marL="63500" algn="ctr">
              <a:lnSpc>
                <a:spcPct val="100000"/>
              </a:lnSpc>
              <a:spcBef>
                <a:spcPts val="5"/>
              </a:spcBef>
            </a:pPr>
            <a:r>
              <a:rPr lang="tr-TR" sz="1400" spc="-5" dirty="0"/>
              <a:t>veriyi belli bir kritere </a:t>
            </a:r>
            <a:r>
              <a:rPr lang="tr-TR" sz="1400" spc="-10" dirty="0"/>
              <a:t>göre düzenledikten sonra </a:t>
            </a:r>
            <a:r>
              <a:rPr lang="tr-TR" sz="1400" dirty="0"/>
              <a:t>ilk </a:t>
            </a:r>
            <a:r>
              <a:rPr lang="tr-TR" sz="1400" spc="-5" dirty="0"/>
              <a:t>veri her </a:t>
            </a:r>
            <a:r>
              <a:rPr lang="tr-TR" sz="1400" spc="-10" dirty="0"/>
              <a:t>zaman </a:t>
            </a:r>
            <a:r>
              <a:rPr lang="tr-TR" sz="1400" spc="-5" dirty="0"/>
              <a:t>optimum </a:t>
            </a:r>
            <a:r>
              <a:rPr lang="tr-TR" sz="1400" spc="-10" dirty="0"/>
              <a:t>çözüme</a:t>
            </a:r>
            <a:r>
              <a:rPr lang="tr-TR" sz="1400" spc="120" dirty="0"/>
              <a:t> </a:t>
            </a:r>
            <a:r>
              <a:rPr lang="tr-TR" sz="1400" spc="-5" dirty="0"/>
              <a:t>götürür</a:t>
            </a:r>
            <a:endParaRPr lang="tr-TR" sz="1400" dirty="0"/>
          </a:p>
          <a:p>
            <a:pPr marL="582295" marR="67945">
              <a:lnSpc>
                <a:spcPct val="100000"/>
              </a:lnSpc>
            </a:pPr>
            <a:r>
              <a:rPr lang="tr-TR" sz="1400" spc="-5" dirty="0"/>
              <a:t>mantığına </a:t>
            </a:r>
            <a:r>
              <a:rPr lang="tr-TR" sz="1400" spc="-20" dirty="0"/>
              <a:t>sahiptir. </a:t>
            </a:r>
            <a:r>
              <a:rPr lang="tr-TR" sz="1400" spc="-25" dirty="0"/>
              <a:t>Temel </a:t>
            </a:r>
            <a:r>
              <a:rPr lang="tr-TR" sz="1400" spc="-5" dirty="0"/>
              <a:t>amaç </a:t>
            </a:r>
            <a:r>
              <a:rPr lang="tr-TR" sz="1400" dirty="0"/>
              <a:t>en iyi </a:t>
            </a:r>
            <a:r>
              <a:rPr lang="tr-TR" sz="1400" spc="-5" dirty="0"/>
              <a:t>sonucu elde etmek </a:t>
            </a:r>
            <a:r>
              <a:rPr lang="tr-TR" sz="1400" dirty="0"/>
              <a:t>için en iyi </a:t>
            </a:r>
            <a:r>
              <a:rPr lang="tr-TR" sz="1400" spc="-10" dirty="0"/>
              <a:t>ara </a:t>
            </a:r>
            <a:r>
              <a:rPr lang="tr-TR" sz="1400" spc="-5" dirty="0"/>
              <a:t>adım çözümlerini </a:t>
            </a:r>
            <a:r>
              <a:rPr lang="tr-TR" sz="1400" spc="-10" dirty="0"/>
              <a:t>seçmeye  </a:t>
            </a:r>
            <a:r>
              <a:rPr lang="tr-TR" sz="1400" spc="-5" dirty="0"/>
              <a:t>yönelik bir </a:t>
            </a:r>
            <a:r>
              <a:rPr lang="tr-TR" sz="1400" spc="-10" dirty="0"/>
              <a:t>yöntem </a:t>
            </a:r>
            <a:r>
              <a:rPr lang="tr-TR" sz="1400" spc="-5" dirty="0"/>
              <a:t>olduğundan bu </a:t>
            </a:r>
            <a:r>
              <a:rPr lang="tr-TR" sz="1400" spc="-10" dirty="0"/>
              <a:t>yönteme </a:t>
            </a:r>
            <a:r>
              <a:rPr lang="tr-TR" sz="1400" b="1" dirty="0"/>
              <a:t>haris </a:t>
            </a:r>
            <a:r>
              <a:rPr lang="tr-TR" sz="1400" b="1" spc="-5" dirty="0"/>
              <a:t>algoritması </a:t>
            </a:r>
            <a:r>
              <a:rPr lang="tr-TR" sz="1400" b="1" spc="-10" dirty="0"/>
              <a:t>yöntemi</a:t>
            </a:r>
            <a:r>
              <a:rPr lang="tr-TR" sz="1400" b="1" spc="-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9537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6407" y="1498681"/>
            <a:ext cx="7702550" cy="43795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Bir </a:t>
            </a:r>
            <a:r>
              <a:rPr sz="2200" b="1" spc="-15" dirty="0">
                <a:latin typeface="Calibri"/>
                <a:cs typeface="Calibri"/>
              </a:rPr>
              <a:t>veri </a:t>
            </a:r>
            <a:r>
              <a:rPr sz="2200" b="1" spc="-10" dirty="0">
                <a:latin typeface="Calibri"/>
                <a:cs typeface="Calibri"/>
              </a:rPr>
              <a:t>yapısı </a:t>
            </a:r>
            <a:r>
              <a:rPr sz="2200" b="1" spc="-15" dirty="0">
                <a:latin typeface="Calibri"/>
                <a:cs typeface="Calibri"/>
              </a:rPr>
              <a:t>icat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etme</a:t>
            </a:r>
            <a:endParaRPr sz="2200">
              <a:latin typeface="Calibri"/>
              <a:cs typeface="Calibri"/>
            </a:endParaRPr>
          </a:p>
          <a:p>
            <a:pPr marL="560070" marR="69850" indent="-229235">
              <a:lnSpc>
                <a:spcPct val="100000"/>
              </a:lnSpc>
              <a:spcBef>
                <a:spcPts val="38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ana </a:t>
            </a:r>
            <a:r>
              <a:rPr sz="1400" spc="-10" dirty="0">
                <a:latin typeface="Calibri"/>
                <a:cs typeface="Calibri"/>
              </a:rPr>
              <a:t>kadar var olamayan </a:t>
            </a:r>
            <a:r>
              <a:rPr sz="1400" spc="-5" dirty="0">
                <a:latin typeface="Calibri"/>
                <a:cs typeface="Calibri"/>
              </a:rPr>
              <a:t>bir veri yapısının </a:t>
            </a:r>
            <a:r>
              <a:rPr sz="1400" spc="-10" dirty="0">
                <a:latin typeface="Calibri"/>
                <a:cs typeface="Calibri"/>
              </a:rPr>
              <a:t>icat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problemin </a:t>
            </a:r>
            <a:r>
              <a:rPr sz="1400" spc="-5" dirty="0">
                <a:latin typeface="Calibri"/>
                <a:cs typeface="Calibri"/>
              </a:rPr>
              <a:t>çözülmesine </a:t>
            </a:r>
            <a:r>
              <a:rPr sz="1400" b="1" spc="-5" dirty="0">
                <a:latin typeface="Calibri"/>
                <a:cs typeface="Calibri"/>
              </a:rPr>
              <a:t>veri yapısı icat  etme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Bilinen </a:t>
            </a:r>
            <a:r>
              <a:rPr sz="2200" b="1" spc="-10" dirty="0">
                <a:latin typeface="Calibri"/>
                <a:cs typeface="Calibri"/>
              </a:rPr>
              <a:t>probleme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indirgeme</a:t>
            </a:r>
            <a:endParaRPr sz="2200">
              <a:latin typeface="Calibri"/>
              <a:cs typeface="Calibri"/>
            </a:endParaRPr>
          </a:p>
          <a:p>
            <a:pPr marL="582930" marR="170815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Kompleks </a:t>
            </a:r>
            <a:r>
              <a:rPr sz="1400" dirty="0">
                <a:latin typeface="Calibri"/>
                <a:cs typeface="Calibri"/>
              </a:rPr>
              <a:t>olan </a:t>
            </a:r>
            <a:r>
              <a:rPr sz="1400" spc="-5" dirty="0">
                <a:latin typeface="Calibri"/>
                <a:cs typeface="Calibri"/>
              </a:rPr>
              <a:t>bir </a:t>
            </a:r>
            <a:r>
              <a:rPr sz="1400" spc="-10" dirty="0">
                <a:latin typeface="Calibri"/>
                <a:cs typeface="Calibri"/>
              </a:rPr>
              <a:t>problemin çözümünü yapmak </a:t>
            </a:r>
            <a:r>
              <a:rPr sz="1400" spc="-5" dirty="0">
                <a:latin typeface="Calibri"/>
                <a:cs typeface="Calibri"/>
              </a:rPr>
              <a:t>için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10" dirty="0">
                <a:latin typeface="Calibri"/>
                <a:cs typeface="Calibri"/>
              </a:rPr>
              <a:t>birden </a:t>
            </a:r>
            <a:r>
              <a:rPr sz="1400" spc="-5" dirty="0">
                <a:latin typeface="Calibri"/>
                <a:cs typeface="Calibri"/>
              </a:rPr>
              <a:t>fazla </a:t>
            </a:r>
            <a:r>
              <a:rPr sz="1400" spc="-10" dirty="0">
                <a:latin typeface="Calibri"/>
                <a:cs typeface="Calibri"/>
              </a:rPr>
              <a:t>başka  probleme </a:t>
            </a:r>
            <a:r>
              <a:rPr sz="1400" spc="-5" dirty="0">
                <a:latin typeface="Calibri"/>
                <a:cs typeface="Calibri"/>
              </a:rPr>
              <a:t>dönüştürüp bu şekilde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dirty="0">
                <a:latin typeface="Calibri"/>
                <a:cs typeface="Calibri"/>
              </a:rPr>
              <a:t>bilinen probleme </a:t>
            </a:r>
            <a:r>
              <a:rPr sz="1400" b="1" spc="-5" dirty="0">
                <a:latin typeface="Calibri"/>
                <a:cs typeface="Calibri"/>
              </a:rPr>
              <a:t>indirgeme yöntemi 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İhtimali (olasılıksal)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Bazı </a:t>
            </a:r>
            <a:r>
              <a:rPr sz="1400" spc="-5" dirty="0">
                <a:latin typeface="Calibri"/>
                <a:cs typeface="Calibri"/>
              </a:rPr>
              <a:t>durumlarda gelişigüzellik </a:t>
            </a:r>
            <a:r>
              <a:rPr sz="1400" spc="-10" dirty="0">
                <a:latin typeface="Calibri"/>
                <a:cs typeface="Calibri"/>
              </a:rPr>
              <a:t>ilkesi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etkili bir şekilde </a:t>
            </a:r>
            <a:r>
              <a:rPr sz="1400" spc="-10" dirty="0">
                <a:latin typeface="Calibri"/>
                <a:cs typeface="Calibri"/>
              </a:rPr>
              <a:t>problem çözümü </a:t>
            </a:r>
            <a:r>
              <a:rPr sz="1400" spc="-15" dirty="0">
                <a:latin typeface="Calibri"/>
                <a:cs typeface="Calibri"/>
              </a:rPr>
              <a:t>yapılabilmektedir.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Bunlara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örnek olarak Las </a:t>
            </a:r>
            <a:r>
              <a:rPr sz="1400" spc="-20" dirty="0">
                <a:latin typeface="Calibri"/>
                <a:cs typeface="Calibri"/>
              </a:rPr>
              <a:t>Vegas </a:t>
            </a:r>
            <a:r>
              <a:rPr sz="1400" spc="-5" dirty="0">
                <a:latin typeface="Calibri"/>
                <a:cs typeface="Calibri"/>
              </a:rPr>
              <a:t>polinom-zamanlı ve Monte </a:t>
            </a:r>
            <a:r>
              <a:rPr sz="1400" dirty="0">
                <a:latin typeface="Calibri"/>
                <a:cs typeface="Calibri"/>
              </a:rPr>
              <a:t>Carlo </a:t>
            </a:r>
            <a:r>
              <a:rPr sz="1400" spc="-5" dirty="0">
                <a:latin typeface="Calibri"/>
                <a:cs typeface="Calibri"/>
              </a:rPr>
              <a:t>polinom-zamanlı algoritmalar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verilebilir.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Gelişigüzellik kullanılarak yapılan </a:t>
            </a:r>
            <a:r>
              <a:rPr sz="1400" spc="-10" dirty="0">
                <a:latin typeface="Calibri"/>
                <a:cs typeface="Calibri"/>
              </a:rPr>
              <a:t>problem </a:t>
            </a:r>
            <a:r>
              <a:rPr sz="1400" spc="-5" dirty="0">
                <a:latin typeface="Calibri"/>
                <a:cs typeface="Calibri"/>
              </a:rPr>
              <a:t>çözümlerine </a:t>
            </a:r>
            <a:r>
              <a:rPr sz="1400" b="1" dirty="0">
                <a:latin typeface="Calibri"/>
                <a:cs typeface="Calibri"/>
              </a:rPr>
              <a:t>ihtimali </a:t>
            </a: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Yaklaşım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çözümleri</a:t>
            </a:r>
            <a:endParaRPr sz="2200">
              <a:latin typeface="Calibri"/>
              <a:cs typeface="Calibri"/>
            </a:endParaRPr>
          </a:p>
          <a:p>
            <a:pPr marL="582930" marR="5080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deterministik </a:t>
            </a:r>
            <a:r>
              <a:rPr sz="1400" spc="-15" dirty="0">
                <a:latin typeface="Calibri"/>
                <a:cs typeface="Calibri"/>
              </a:rPr>
              <a:t>Turing </a:t>
            </a:r>
            <a:r>
              <a:rPr sz="1400" spc="-5" dirty="0">
                <a:latin typeface="Calibri"/>
                <a:cs typeface="Calibri"/>
              </a:rPr>
              <a:t>makinası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yapılamayan yani </a:t>
            </a:r>
            <a:r>
              <a:rPr sz="1400" spc="-5" dirty="0">
                <a:latin typeface="Calibri"/>
                <a:cs typeface="Calibri"/>
              </a:rPr>
              <a:t>karmaşık </a:t>
            </a:r>
            <a:r>
              <a:rPr sz="1400" dirty="0">
                <a:latin typeface="Calibri"/>
                <a:cs typeface="Calibri"/>
              </a:rPr>
              <a:t>hesaplamaların </a:t>
            </a:r>
            <a:r>
              <a:rPr sz="1400" spc="-5" dirty="0">
                <a:latin typeface="Calibri"/>
                <a:cs typeface="Calibri"/>
              </a:rPr>
              <a:t>belirli bir  </a:t>
            </a:r>
            <a:r>
              <a:rPr sz="1400" spc="-10" dirty="0">
                <a:latin typeface="Calibri"/>
                <a:cs typeface="Calibri"/>
              </a:rPr>
              <a:t>yöntem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çözülemediği bu problemlerin bir </a:t>
            </a:r>
            <a:r>
              <a:rPr sz="1400" dirty="0">
                <a:latin typeface="Calibri"/>
                <a:cs typeface="Calibri"/>
              </a:rPr>
              <a:t>kısmına </a:t>
            </a:r>
            <a:r>
              <a:rPr sz="1400" spc="-5" dirty="0">
                <a:latin typeface="Calibri"/>
                <a:cs typeface="Calibri"/>
              </a:rPr>
              <a:t>bazı kriterler </a:t>
            </a:r>
            <a:r>
              <a:rPr sz="1400" spc="-10" dirty="0">
                <a:latin typeface="Calibri"/>
                <a:cs typeface="Calibri"/>
              </a:rPr>
              <a:t>uygulayarak </a:t>
            </a:r>
            <a:r>
              <a:rPr sz="1400" spc="-5" dirty="0">
                <a:latin typeface="Calibri"/>
                <a:cs typeface="Calibri"/>
              </a:rPr>
              <a:t>yaklaşım mantığı </a:t>
            </a:r>
            <a:r>
              <a:rPr sz="1400" dirty="0">
                <a:latin typeface="Calibri"/>
                <a:cs typeface="Calibri"/>
              </a:rPr>
              <a:t>ile 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spc="-15" dirty="0">
                <a:latin typeface="Calibri"/>
                <a:cs typeface="Calibri"/>
              </a:rPr>
              <a:t>üretilebilmektedir. </a:t>
            </a:r>
            <a:r>
              <a:rPr sz="1400" spc="-5" dirty="0">
                <a:latin typeface="Calibri"/>
                <a:cs typeface="Calibri"/>
              </a:rPr>
              <a:t>Bundan dolayı bu mantık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yapılan algoritma tasarımına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yaklaşım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 </a:t>
            </a:r>
            <a:r>
              <a:rPr sz="1400" spc="-5" dirty="0">
                <a:latin typeface="Calibri"/>
                <a:cs typeface="Calibri"/>
              </a:rPr>
              <a:t>adı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verilir.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0009" y="2863342"/>
            <a:ext cx="24618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1.Hafta</a:t>
            </a:r>
            <a:endParaRPr sz="32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3200" b="1" spc="-30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or</a:t>
            </a:r>
            <a:r>
              <a:rPr sz="3200" b="1" spc="5" dirty="0">
                <a:solidFill>
                  <a:srgbClr val="AC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tmal</a:t>
            </a:r>
            <a:r>
              <a:rPr sz="3200" b="1" spc="-1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rın  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Analizi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4385269"/>
            <a:ext cx="2301875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Algoritma Analizine</a:t>
            </a:r>
            <a:r>
              <a:rPr sz="1800" spc="-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Giriş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Asimptotik</a:t>
            </a: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Analiz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Diziler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İkili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Arama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613" y="1686001"/>
            <a:ext cx="7254240" cy="3688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bilgisayar programının </a:t>
            </a:r>
            <a:r>
              <a:rPr sz="2000" spc="-5" dirty="0">
                <a:latin typeface="Calibri"/>
                <a:cs typeface="Calibri"/>
              </a:rPr>
              <a:t>performansı (başarım)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5" dirty="0">
                <a:latin typeface="Calibri"/>
                <a:cs typeface="Calibri"/>
              </a:rPr>
              <a:t>kullanımı </a:t>
            </a:r>
            <a:r>
              <a:rPr sz="2000" spc="-10" dirty="0">
                <a:latin typeface="Calibri"/>
                <a:cs typeface="Calibri"/>
              </a:rPr>
              <a:t>konusunda </a:t>
            </a:r>
            <a:r>
              <a:rPr sz="2000" spc="-5" dirty="0">
                <a:latin typeface="Calibri"/>
                <a:cs typeface="Calibri"/>
              </a:rPr>
              <a:t>teorik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çalışmalardır.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285115" marR="433705" indent="-273050">
              <a:lnSpc>
                <a:spcPts val="216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başka </a:t>
            </a:r>
            <a:r>
              <a:rPr sz="2000" spc="-5" dirty="0">
                <a:latin typeface="Calibri"/>
                <a:cs typeface="Calibri"/>
              </a:rPr>
              <a:t>ifadeyle, algoritmanın </a:t>
            </a:r>
            <a:r>
              <a:rPr sz="2000" spc="-10" dirty="0">
                <a:latin typeface="Calibri"/>
                <a:cs typeface="Calibri"/>
              </a:rPr>
              <a:t>icra </a:t>
            </a:r>
            <a:r>
              <a:rPr sz="2000" dirty="0">
                <a:latin typeface="Calibri"/>
                <a:cs typeface="Calibri"/>
              </a:rPr>
              <a:t>edilmesi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duyacağı  </a:t>
            </a: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10" dirty="0">
                <a:latin typeface="Calibri"/>
                <a:cs typeface="Calibri"/>
              </a:rPr>
              <a:t>miktarının </a:t>
            </a:r>
            <a:r>
              <a:rPr sz="2000" spc="-5" dirty="0">
                <a:latin typeface="Calibri"/>
                <a:cs typeface="Calibri"/>
              </a:rPr>
              <a:t>tahmin edilmesine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ts val="2055"/>
              </a:lnSpc>
              <a:spcBef>
                <a:spcPts val="19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denildiğinde, bellek, </a:t>
            </a:r>
            <a:r>
              <a:rPr sz="1800" spc="-10" dirty="0">
                <a:latin typeface="Calibri"/>
                <a:cs typeface="Calibri"/>
              </a:rPr>
              <a:t>iletişim </a:t>
            </a:r>
            <a:r>
              <a:rPr sz="1800" spc="-5" dirty="0">
                <a:latin typeface="Calibri"/>
                <a:cs typeface="Calibri"/>
              </a:rPr>
              <a:t>bant genişliği, mantık </a:t>
            </a:r>
            <a:r>
              <a:rPr sz="1800" spc="-10" dirty="0">
                <a:latin typeface="Calibri"/>
                <a:cs typeface="Calibri"/>
              </a:rPr>
              <a:t>kapıları</a:t>
            </a:r>
            <a:r>
              <a:rPr sz="1800" spc="-5" dirty="0">
                <a:latin typeface="Calibri"/>
                <a:cs typeface="Calibri"/>
              </a:rPr>
              <a:t> akla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1945"/>
              </a:lnSpc>
            </a:pPr>
            <a:r>
              <a:rPr sz="1800" spc="-20" dirty="0">
                <a:latin typeface="Calibri"/>
                <a:cs typeface="Calibri"/>
              </a:rPr>
              <a:t>gelebilir, fakat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önemli </a:t>
            </a:r>
            <a:r>
              <a:rPr sz="1800" spc="-15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5" dirty="0">
                <a:latin typeface="Calibri"/>
                <a:cs typeface="Calibri"/>
              </a:rPr>
              <a:t>icra </a:t>
            </a:r>
            <a:r>
              <a:rPr sz="1800" spc="-5" dirty="0">
                <a:latin typeface="Calibri"/>
                <a:cs typeface="Calibri"/>
              </a:rPr>
              <a:t>edilebilmesi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için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2050"/>
              </a:lnSpc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gerekli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zamanın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tahmin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edilmesi</a:t>
            </a:r>
            <a:r>
              <a:rPr sz="1800" spc="-20" dirty="0">
                <a:latin typeface="Calibri"/>
                <a:cs typeface="Calibri"/>
              </a:rPr>
              <a:t>dir.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analizi, </a:t>
            </a:r>
            <a:r>
              <a:rPr sz="2000" spc="-10" dirty="0">
                <a:latin typeface="Calibri"/>
                <a:cs typeface="Calibri"/>
              </a:rPr>
              <a:t>farklı çözüm yöntemlerinin </a:t>
            </a:r>
            <a:r>
              <a:rPr sz="2000" spc="-5" dirty="0">
                <a:latin typeface="Calibri"/>
                <a:cs typeface="Calibri"/>
              </a:rPr>
              <a:t>verimliğini </a:t>
            </a:r>
            <a:r>
              <a:rPr sz="2000" dirty="0">
                <a:latin typeface="Calibri"/>
                <a:cs typeface="Calibri"/>
              </a:rPr>
              <a:t>analiz </a:t>
            </a:r>
            <a:r>
              <a:rPr sz="2000" spc="-45" dirty="0">
                <a:latin typeface="Calibri"/>
                <a:cs typeface="Calibri"/>
              </a:rPr>
              <a:t>eder.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Biz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derste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performans yani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başarım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üzerine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yoğunlaşacağız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636632"/>
            <a:ext cx="5113020" cy="4123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Performanstan </a:t>
            </a:r>
            <a:r>
              <a:rPr sz="2400" spc="-5" dirty="0">
                <a:latin typeface="Calibri"/>
                <a:cs typeface="Calibri"/>
              </a:rPr>
              <a:t>daha önemli ne </a:t>
            </a:r>
            <a:r>
              <a:rPr sz="2400" spc="-15" dirty="0">
                <a:latin typeface="Calibri"/>
                <a:cs typeface="Calibri"/>
              </a:rPr>
              <a:t>vardır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modülerlik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doğruluk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bakım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kolaylığı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işlevsellik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sağlamlık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kullanıcı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dostluğu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programcı </a:t>
            </a:r>
            <a:r>
              <a:rPr sz="2200" spc="-10" dirty="0">
                <a:latin typeface="Calibri"/>
                <a:cs typeface="Calibri"/>
              </a:rPr>
              <a:t>zamanı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(fiyat)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basitlik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genişletilebilirlik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güvenilirlik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Neden </a:t>
            </a:r>
            <a:r>
              <a:rPr spc="-5" dirty="0"/>
              <a:t>algoritmalar </a:t>
            </a:r>
            <a:r>
              <a:rPr spc="-20" dirty="0"/>
              <a:t>ve</a:t>
            </a:r>
            <a:r>
              <a:rPr spc="-95" dirty="0"/>
              <a:t> </a:t>
            </a:r>
            <a:r>
              <a:rPr dirty="0"/>
              <a:t>başarımla  </a:t>
            </a:r>
            <a:r>
              <a:rPr spc="-10" dirty="0"/>
              <a:t>uğraşırız?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700" y="2260218"/>
            <a:ext cx="6889115" cy="394842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5115" marR="5080" indent="-273050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spc="-10" dirty="0">
                <a:latin typeface="Calibri"/>
                <a:cs typeface="Calibri"/>
              </a:rPr>
              <a:t>(performans) genelde </a:t>
            </a:r>
            <a:r>
              <a:rPr sz="2200" spc="-5" dirty="0">
                <a:latin typeface="Calibri"/>
                <a:cs typeface="Calibri"/>
              </a:rPr>
              <a:t>yapılabilir olanla </a:t>
            </a:r>
            <a:r>
              <a:rPr sz="2200" spc="-10" dirty="0">
                <a:latin typeface="Calibri"/>
                <a:cs typeface="Calibri"/>
              </a:rPr>
              <a:t>imkansızın  arasındaki çizgiyi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tanımlar.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Algoritmik </a:t>
            </a:r>
            <a:r>
              <a:rPr sz="2200" spc="-15" dirty="0">
                <a:latin typeface="Calibri"/>
                <a:cs typeface="Calibri"/>
              </a:rPr>
              <a:t>matematik </a:t>
            </a:r>
            <a:r>
              <a:rPr sz="2200" spc="-20" dirty="0">
                <a:latin typeface="Calibri"/>
                <a:cs typeface="Calibri"/>
              </a:rPr>
              <a:t>program </a:t>
            </a:r>
            <a:r>
              <a:rPr sz="2200" spc="-10" dirty="0">
                <a:latin typeface="Calibri"/>
                <a:cs typeface="Calibri"/>
              </a:rPr>
              <a:t>davranışlarını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açıklamak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ortak </a:t>
            </a:r>
            <a:r>
              <a:rPr sz="2200" spc="-5" dirty="0">
                <a:latin typeface="Calibri"/>
                <a:cs typeface="Calibri"/>
              </a:rPr>
              <a:t>dil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oluşturur.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b="1" spc="-5" dirty="0">
                <a:latin typeface="Calibri"/>
                <a:cs typeface="Calibri"/>
              </a:rPr>
              <a:t>bilgi işleme</a:t>
            </a:r>
            <a:r>
              <a:rPr sz="2200" spc="-5" dirty="0">
                <a:latin typeface="Calibri"/>
                <a:cs typeface="Calibri"/>
              </a:rPr>
              <a:t>'nin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birimidir.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 </a:t>
            </a:r>
            <a:r>
              <a:rPr sz="2200" spc="-5" dirty="0">
                <a:latin typeface="Calibri"/>
                <a:cs typeface="Calibri"/>
              </a:rPr>
              <a:t>başarımından alınan </a:t>
            </a:r>
            <a:r>
              <a:rPr sz="2200" spc="-15" dirty="0">
                <a:latin typeface="Calibri"/>
                <a:cs typeface="Calibri"/>
              </a:rPr>
              <a:t>dersler </a:t>
            </a:r>
            <a:r>
              <a:rPr sz="2200" spc="-10" dirty="0">
                <a:latin typeface="Calibri"/>
                <a:cs typeface="Calibri"/>
              </a:rPr>
              <a:t>diğer </a:t>
            </a:r>
            <a:r>
              <a:rPr sz="2200" spc="-5" dirty="0">
                <a:latin typeface="Calibri"/>
                <a:cs typeface="Calibri"/>
              </a:rPr>
              <a:t>bilgi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işleme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kaynaklarına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genellenebilir.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Hız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eğlencelidir!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Algoritmik</a:t>
            </a:r>
            <a:r>
              <a:rPr spc="-50" dirty="0"/>
              <a:t> </a:t>
            </a:r>
            <a:r>
              <a:rPr spc="-15" dirty="0"/>
              <a:t>Performans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02638"/>
            <a:ext cx="6097905" cy="42037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Algoritmik </a:t>
            </a:r>
            <a:r>
              <a:rPr sz="2400" spc="-10" dirty="0">
                <a:latin typeface="Calibri"/>
                <a:cs typeface="Calibri"/>
              </a:rPr>
              <a:t>performansın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10" dirty="0">
                <a:latin typeface="Calibri"/>
                <a:cs typeface="Calibri"/>
              </a:rPr>
              <a:t>yönü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Zaman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(Time)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Yönergeler </a:t>
            </a:r>
            <a:r>
              <a:rPr sz="1800" spc="-10" dirty="0">
                <a:latin typeface="Calibri"/>
                <a:cs typeface="Calibri"/>
              </a:rPr>
              <a:t>veya talimatlar </a:t>
            </a:r>
            <a:r>
              <a:rPr sz="1800" spc="-5" dirty="0">
                <a:latin typeface="Calibri"/>
                <a:cs typeface="Calibri"/>
              </a:rPr>
              <a:t>zaman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alabilir.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 ne </a:t>
            </a:r>
            <a:r>
              <a:rPr sz="1800" spc="-10" dirty="0">
                <a:latin typeface="Calibri"/>
                <a:cs typeface="Calibri"/>
              </a:rPr>
              <a:t>kadar </a:t>
            </a:r>
            <a:r>
              <a:rPr sz="1800" spc="-5" dirty="0">
                <a:latin typeface="Calibri"/>
                <a:cs typeface="Calibri"/>
              </a:rPr>
              <a:t>hızlı bir </a:t>
            </a:r>
            <a:r>
              <a:rPr sz="1800" spc="-10" dirty="0">
                <a:latin typeface="Calibri"/>
                <a:cs typeface="Calibri"/>
              </a:rPr>
              <a:t>performans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gösteriyor?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0" dirty="0">
                <a:latin typeface="Calibri"/>
                <a:cs typeface="Calibri"/>
              </a:rPr>
              <a:t>çalışma </a:t>
            </a:r>
            <a:r>
              <a:rPr sz="1800" spc="-5" dirty="0">
                <a:latin typeface="Calibri"/>
                <a:cs typeface="Calibri"/>
              </a:rPr>
              <a:t>zamanını (runtime) 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Bir </a:t>
            </a:r>
            <a:r>
              <a:rPr sz="1800" spc="-5" dirty="0">
                <a:latin typeface="Calibri"/>
                <a:cs typeface="Calibri"/>
              </a:rPr>
              <a:t>algoritma için </a:t>
            </a:r>
            <a:r>
              <a:rPr sz="1800" spc="-10" dirty="0">
                <a:latin typeface="Calibri"/>
                <a:cs typeface="Calibri"/>
              </a:rPr>
              <a:t>gerekli </a:t>
            </a:r>
            <a:r>
              <a:rPr sz="1800" spc="-5" dirty="0">
                <a:latin typeface="Calibri"/>
                <a:cs typeface="Calibri"/>
              </a:rPr>
              <a:t>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 tahmin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Gerekli 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azaltılabilir?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1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Alan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(Space)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 </a:t>
            </a:r>
            <a:r>
              <a:rPr sz="1800" spc="-10" dirty="0">
                <a:latin typeface="Calibri"/>
                <a:cs typeface="Calibri"/>
              </a:rPr>
              <a:t>yer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kaplar.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Ne tür </a:t>
            </a:r>
            <a:r>
              <a:rPr sz="1800" spc="-5" dirty="0">
                <a:latin typeface="Calibri"/>
                <a:cs typeface="Calibri"/>
              </a:rPr>
              <a:t>veri yapıları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kullanılabilir?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yapılarının seçimi </a:t>
            </a:r>
            <a:r>
              <a:rPr sz="1800" spc="-10" dirty="0">
                <a:latin typeface="Calibri"/>
                <a:cs typeface="Calibri"/>
              </a:rPr>
              <a:t>çalışma zamanını </a:t>
            </a:r>
            <a:r>
              <a:rPr sz="1800" spc="-5" dirty="0">
                <a:latin typeface="Calibri"/>
                <a:cs typeface="Calibri"/>
              </a:rPr>
              <a:t>nasıl </a:t>
            </a:r>
            <a:r>
              <a:rPr sz="1800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439025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</a:t>
            </a:r>
            <a:r>
              <a:rPr sz="2400" dirty="0">
                <a:latin typeface="Calibri"/>
                <a:cs typeface="Calibri"/>
              </a:rPr>
              <a:t>analizinin </a:t>
            </a:r>
            <a:r>
              <a:rPr sz="2400" spc="-5" dirty="0">
                <a:latin typeface="Calibri"/>
                <a:cs typeface="Calibri"/>
              </a:rPr>
              <a:t>yapılabilmesi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matematiksel  bilgilere </a:t>
            </a:r>
            <a:r>
              <a:rPr sz="2400" spc="-5" dirty="0">
                <a:latin typeface="Calibri"/>
                <a:cs typeface="Calibri"/>
              </a:rPr>
              <a:t>(temel olasılık, </a:t>
            </a:r>
            <a:r>
              <a:rPr sz="2400" spc="-25" dirty="0">
                <a:latin typeface="Calibri"/>
                <a:cs typeface="Calibri"/>
              </a:rPr>
              <a:t>kümeler, </a:t>
            </a:r>
            <a:r>
              <a:rPr sz="2400" spc="-35" dirty="0">
                <a:latin typeface="Calibri"/>
                <a:cs typeface="Calibri"/>
              </a:rPr>
              <a:t>cebir, </a:t>
            </a:r>
            <a:r>
              <a:rPr sz="2400" spc="-45" dirty="0">
                <a:latin typeface="Calibri"/>
                <a:cs typeface="Calibri"/>
              </a:rPr>
              <a:t>v.b.) </a:t>
            </a:r>
            <a:r>
              <a:rPr sz="2400" spc="-10" dirty="0">
                <a:latin typeface="Calibri"/>
                <a:cs typeface="Calibri"/>
              </a:rPr>
              <a:t>ihtiyaç  </a:t>
            </a:r>
            <a:r>
              <a:rPr sz="2400" spc="-5" dirty="0">
                <a:latin typeface="Calibri"/>
                <a:cs typeface="Calibri"/>
              </a:rPr>
              <a:t>duyulduğu </a:t>
            </a:r>
            <a:r>
              <a:rPr sz="2400" dirty="0">
                <a:latin typeface="Calibri"/>
                <a:cs typeface="Calibri"/>
              </a:rPr>
              <a:t>gibi </a:t>
            </a:r>
            <a:r>
              <a:rPr sz="2400" spc="-5" dirty="0">
                <a:latin typeface="Calibri"/>
                <a:cs typeface="Calibri"/>
              </a:rPr>
              <a:t>bazı terimlerin </a:t>
            </a:r>
            <a:r>
              <a:rPr sz="2400" spc="-15" dirty="0">
                <a:latin typeface="Calibri"/>
                <a:cs typeface="Calibri"/>
              </a:rPr>
              <a:t>formül </a:t>
            </a:r>
            <a:r>
              <a:rPr sz="2400" spc="-10" dirty="0">
                <a:latin typeface="Calibri"/>
                <a:cs typeface="Calibri"/>
              </a:rPr>
              <a:t>olarak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ifade</a:t>
            </a:r>
            <a:endParaRPr sz="2400">
              <a:latin typeface="Calibri"/>
              <a:cs typeface="Calibri"/>
            </a:endParaRPr>
          </a:p>
          <a:p>
            <a:pPr marL="285115" marR="7797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edilmesi </a:t>
            </a:r>
            <a:r>
              <a:rPr sz="2400" spc="-30" dirty="0">
                <a:latin typeface="Calibri"/>
                <a:cs typeface="Calibri"/>
              </a:rPr>
              <a:t>gereklidir. </a:t>
            </a:r>
            <a:r>
              <a:rPr sz="2400" spc="-5" dirty="0">
                <a:latin typeface="Calibri"/>
                <a:cs typeface="Calibri"/>
              </a:rPr>
              <a:t>Çünkü her </a:t>
            </a:r>
            <a:r>
              <a:rPr sz="2400" dirty="0">
                <a:latin typeface="Calibri"/>
                <a:cs typeface="Calibri"/>
              </a:rPr>
              <a:t>giriş için </a:t>
            </a:r>
            <a:r>
              <a:rPr sz="2400" spc="-5" dirty="0">
                <a:latin typeface="Calibri"/>
                <a:cs typeface="Calibri"/>
              </a:rPr>
              <a:t>algoritmanın  </a:t>
            </a:r>
            <a:r>
              <a:rPr sz="2400" spc="-10" dirty="0">
                <a:latin typeface="Calibri"/>
                <a:cs typeface="Calibri"/>
              </a:rPr>
              <a:t>davranışı farklı </a:t>
            </a:r>
            <a:r>
              <a:rPr sz="2400" spc="-30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Benzer problemi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çözmek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için iki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algoritmanın</a:t>
            </a:r>
            <a:r>
              <a:rPr sz="2400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verimliliğini nasıl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karşılaştırabiliriz?</a:t>
            </a:r>
            <a:endParaRPr sz="2400">
              <a:latin typeface="Calibri"/>
              <a:cs typeface="Calibri"/>
            </a:endParaRPr>
          </a:p>
          <a:p>
            <a:pPr marL="582295" marR="1019175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Naif( Basit ) </a:t>
            </a:r>
            <a:r>
              <a:rPr sz="2200" b="1" spc="-10" dirty="0">
                <a:latin typeface="Calibri"/>
                <a:cs typeface="Calibri"/>
              </a:rPr>
              <a:t>yaklaşım: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programlama </a:t>
            </a:r>
            <a:r>
              <a:rPr sz="2200" spc="-10" dirty="0">
                <a:latin typeface="Calibri"/>
                <a:cs typeface="Calibri"/>
              </a:rPr>
              <a:t>dilinde bu  </a:t>
            </a:r>
            <a:r>
              <a:rPr sz="2200" spc="-5" dirty="0">
                <a:latin typeface="Calibri"/>
                <a:cs typeface="Calibri"/>
              </a:rPr>
              <a:t>algoritmaların uygulanması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10" dirty="0">
                <a:latin typeface="Calibri"/>
                <a:cs typeface="Calibri"/>
              </a:rPr>
              <a:t>çalışma zamanlarının  karşılaştırılması.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52676"/>
            <a:ext cx="6943090" cy="39865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392430" indent="-274320">
              <a:lnSpc>
                <a:spcPct val="8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Algoritmalar yerine </a:t>
            </a:r>
            <a:r>
              <a:rPr sz="2000" spc="-10" dirty="0">
                <a:latin typeface="Calibri"/>
                <a:cs typeface="Calibri"/>
              </a:rPr>
              <a:t>programların karşılaştırılmasında </a:t>
            </a:r>
            <a:r>
              <a:rPr sz="2000" dirty="0">
                <a:latin typeface="Calibri"/>
                <a:cs typeface="Calibri"/>
              </a:rPr>
              <a:t>aşağıda  </a:t>
            </a:r>
            <a:r>
              <a:rPr sz="2000" spc="-5" dirty="0">
                <a:latin typeface="Calibri"/>
                <a:cs typeface="Calibri"/>
              </a:rPr>
              <a:t>belirtilen </a:t>
            </a:r>
            <a:r>
              <a:rPr sz="2000" spc="-10" dirty="0">
                <a:latin typeface="Calibri"/>
                <a:cs typeface="Calibri"/>
              </a:rPr>
              <a:t>zorluklar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Programın </a:t>
            </a:r>
            <a:r>
              <a:rPr sz="1900" b="1" spc="-5" dirty="0">
                <a:latin typeface="Calibri"/>
                <a:cs typeface="Calibri"/>
              </a:rPr>
              <a:t>kullanabileceği </a:t>
            </a:r>
            <a:r>
              <a:rPr sz="1900" b="1" spc="-10" dirty="0">
                <a:latin typeface="Calibri"/>
                <a:cs typeface="Calibri"/>
              </a:rPr>
              <a:t>veri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nedir?</a:t>
            </a:r>
            <a:endParaRPr sz="1900">
              <a:latin typeface="Calibri"/>
              <a:cs typeface="Calibri"/>
            </a:endParaRPr>
          </a:p>
          <a:p>
            <a:pPr marL="857885" marR="327025" indent="-274320">
              <a:lnSpc>
                <a:spcPct val="80000"/>
              </a:lnSpc>
              <a:spcBef>
                <a:spcPts val="42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Analiz </a:t>
            </a:r>
            <a:r>
              <a:rPr sz="1700" spc="-10" dirty="0">
                <a:latin typeface="Calibri"/>
                <a:cs typeface="Calibri"/>
              </a:rPr>
              <a:t>yöntemi </a:t>
            </a:r>
            <a:r>
              <a:rPr sz="1700" spc="-5" dirty="0">
                <a:latin typeface="Calibri"/>
                <a:cs typeface="Calibri"/>
              </a:rPr>
              <a:t>veriye </a:t>
            </a:r>
            <a:r>
              <a:rPr sz="1700" dirty="0">
                <a:latin typeface="Calibri"/>
                <a:cs typeface="Calibri"/>
              </a:rPr>
              <a:t>bağımlı </a:t>
            </a:r>
            <a:r>
              <a:rPr sz="1700" spc="-15" dirty="0">
                <a:latin typeface="Calibri"/>
                <a:cs typeface="Calibri"/>
              </a:rPr>
              <a:t>olmamalıdır. 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verinin  </a:t>
            </a:r>
            <a:r>
              <a:rPr sz="1700" dirty="0">
                <a:latin typeface="Calibri"/>
                <a:cs typeface="Calibri"/>
              </a:rPr>
              <a:t>büyüklüğü ile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değişebilir.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Hangi </a:t>
            </a:r>
            <a:r>
              <a:rPr sz="1900" b="1" spc="-10" dirty="0">
                <a:latin typeface="Calibri"/>
                <a:cs typeface="Calibri"/>
              </a:rPr>
              <a:t>bilgisayarı </a:t>
            </a:r>
            <a:r>
              <a:rPr sz="1900" b="1" spc="-5" dirty="0">
                <a:latin typeface="Calibri"/>
                <a:cs typeface="Calibri"/>
              </a:rPr>
              <a:t>kullanmak</a:t>
            </a:r>
            <a:r>
              <a:rPr sz="1900" b="1" spc="-10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gerekir?</a:t>
            </a:r>
            <a:endParaRPr sz="1900">
              <a:latin typeface="Calibri"/>
              <a:cs typeface="Calibri"/>
            </a:endParaRPr>
          </a:p>
          <a:p>
            <a:pPr marL="857885" marR="314960" indent="-274320">
              <a:lnSpc>
                <a:spcPct val="80000"/>
              </a:lnSpc>
              <a:spcBef>
                <a:spcPts val="415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alibri"/>
                <a:cs typeface="Calibri"/>
              </a:rPr>
              <a:t>Algoritmaların verimliliği </a:t>
            </a:r>
            <a:r>
              <a:rPr sz="1700" dirty="0">
                <a:latin typeface="Calibri"/>
                <a:cs typeface="Calibri"/>
              </a:rPr>
              <a:t>belirli </a:t>
            </a:r>
            <a:r>
              <a:rPr sz="1700" spc="-5" dirty="0">
                <a:latin typeface="Calibri"/>
                <a:cs typeface="Calibri"/>
              </a:rPr>
              <a:t>bir </a:t>
            </a:r>
            <a:r>
              <a:rPr sz="1700" spc="-10" dirty="0">
                <a:latin typeface="Calibri"/>
                <a:cs typeface="Calibri"/>
              </a:rPr>
              <a:t>bilgisayara </a:t>
            </a:r>
            <a:r>
              <a:rPr sz="1700" dirty="0">
                <a:latin typeface="Calibri"/>
                <a:cs typeface="Calibri"/>
              </a:rPr>
              <a:t>bağımlı olmadan  </a:t>
            </a:r>
            <a:r>
              <a:rPr sz="1700" spc="-15" dirty="0">
                <a:latin typeface="Calibri"/>
                <a:cs typeface="Calibri"/>
              </a:rPr>
              <a:t>karşılaştırılmalıdır. </a:t>
            </a:r>
            <a:r>
              <a:rPr sz="1700" dirty="0">
                <a:latin typeface="Calibri"/>
                <a:cs typeface="Calibri"/>
              </a:rPr>
              <a:t>Çünkü, </a:t>
            </a:r>
            <a:r>
              <a:rPr sz="1700" spc="-10" dirty="0">
                <a:latin typeface="Calibri"/>
                <a:cs typeface="Calibri"/>
              </a:rPr>
              <a:t>aynı </a:t>
            </a:r>
            <a:r>
              <a:rPr sz="1700" spc="-5" dirty="0">
                <a:latin typeface="Calibri"/>
                <a:cs typeface="Calibri"/>
              </a:rPr>
              <a:t>algoritmanın </a:t>
            </a:r>
            <a:r>
              <a:rPr sz="1700" dirty="0">
                <a:latin typeface="Calibri"/>
                <a:cs typeface="Calibri"/>
              </a:rPr>
              <a:t>işlemci hızları </a:t>
            </a:r>
            <a:r>
              <a:rPr sz="1700" spc="-5" dirty="0">
                <a:latin typeface="Calibri"/>
                <a:cs typeface="Calibri"/>
              </a:rPr>
              <a:t>farklı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iki  </a:t>
            </a:r>
            <a:r>
              <a:rPr sz="1700" spc="-10" dirty="0">
                <a:latin typeface="Calibri"/>
                <a:cs typeface="Calibri"/>
              </a:rPr>
              <a:t>bilgisayarda </a:t>
            </a:r>
            <a:r>
              <a:rPr sz="1700" spc="-5" dirty="0">
                <a:latin typeface="Calibri"/>
                <a:cs typeface="Calibri"/>
              </a:rPr>
              <a:t>çalışma zamanı </a:t>
            </a:r>
            <a:r>
              <a:rPr sz="1700" spc="-10" dirty="0">
                <a:latin typeface="Calibri"/>
                <a:cs typeface="Calibri"/>
              </a:rPr>
              <a:t>aynı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olmaz.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Algoritma nasıl</a:t>
            </a:r>
            <a:r>
              <a:rPr sz="1900" b="1" spc="-8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kodlanmalıdır?</a:t>
            </a:r>
            <a:endParaRPr sz="1900">
              <a:latin typeface="Calibri"/>
              <a:cs typeface="Calibri"/>
            </a:endParaRPr>
          </a:p>
          <a:p>
            <a:pPr marL="583565">
              <a:lnSpc>
                <a:spcPts val="1835"/>
              </a:lnSpc>
              <a:spcBef>
                <a:spcPts val="1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zamanını </a:t>
            </a:r>
            <a:r>
              <a:rPr sz="1700" spc="-10" dirty="0">
                <a:latin typeface="Calibri"/>
                <a:cs typeface="Calibri"/>
              </a:rPr>
              <a:t>karşılaştırmak, </a:t>
            </a:r>
            <a:r>
              <a:rPr sz="1700" spc="-5" dirty="0">
                <a:latin typeface="Calibri"/>
                <a:cs typeface="Calibri"/>
              </a:rPr>
              <a:t>uygulamaları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karşılaştırmak</a:t>
            </a:r>
            <a:endParaRPr sz="1700">
              <a:latin typeface="Calibri"/>
              <a:cs typeface="Calibri"/>
            </a:endParaRPr>
          </a:p>
          <a:p>
            <a:pPr marL="857885" marR="5080">
              <a:lnSpc>
                <a:spcPct val="801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anlamına </a:t>
            </a:r>
            <a:r>
              <a:rPr sz="1700" spc="-30" dirty="0">
                <a:latin typeface="Calibri"/>
                <a:cs typeface="Calibri"/>
              </a:rPr>
              <a:t>gelir. </a:t>
            </a:r>
            <a:r>
              <a:rPr sz="1700" spc="-20" dirty="0">
                <a:latin typeface="Calibri"/>
                <a:cs typeface="Calibri"/>
              </a:rPr>
              <a:t>Uygulamalar, </a:t>
            </a:r>
            <a:r>
              <a:rPr sz="1700" spc="-10" dirty="0">
                <a:latin typeface="Calibri"/>
                <a:cs typeface="Calibri"/>
              </a:rPr>
              <a:t>programlama </a:t>
            </a:r>
            <a:r>
              <a:rPr sz="1700" spc="-5" dirty="0">
                <a:latin typeface="Calibri"/>
                <a:cs typeface="Calibri"/>
              </a:rPr>
              <a:t>tarzına duyarlı olduğundan  </a:t>
            </a:r>
            <a:r>
              <a:rPr sz="1700" spc="-10" dirty="0">
                <a:latin typeface="Calibri"/>
                <a:cs typeface="Calibri"/>
              </a:rPr>
              <a:t>karşılaştıramayız. </a:t>
            </a:r>
            <a:r>
              <a:rPr sz="1700" spc="-5" dirty="0">
                <a:latin typeface="Calibri"/>
                <a:cs typeface="Calibri"/>
              </a:rPr>
              <a:t>Programlama tarzı çok </a:t>
            </a:r>
            <a:r>
              <a:rPr sz="1700" dirty="0">
                <a:latin typeface="Calibri"/>
                <a:cs typeface="Calibri"/>
              </a:rPr>
              <a:t>verimli </a:t>
            </a:r>
            <a:r>
              <a:rPr sz="1700" spc="-5" dirty="0">
                <a:latin typeface="Calibri"/>
                <a:cs typeface="Calibri"/>
              </a:rPr>
              <a:t>bir algoritmanın  çalışma zamanını </a:t>
            </a:r>
            <a:r>
              <a:rPr sz="1700" dirty="0">
                <a:latin typeface="Calibri"/>
                <a:cs typeface="Calibri"/>
              </a:rPr>
              <a:t>bile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etkileyebilir.</a:t>
            </a:r>
            <a:endParaRPr sz="1700">
              <a:latin typeface="Calibri"/>
              <a:cs typeface="Calibri"/>
            </a:endParaRPr>
          </a:p>
          <a:p>
            <a:pPr marL="583565" marR="389255" indent="-274320">
              <a:lnSpc>
                <a:spcPct val="80000"/>
              </a:lnSpc>
              <a:spcBef>
                <a:spcPts val="45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Programları karşılaştırmak,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algoritmanın </a:t>
            </a:r>
            <a:r>
              <a:rPr sz="1900" spc="-15" dirty="0">
                <a:latin typeface="Calibri"/>
                <a:cs typeface="Calibri"/>
              </a:rPr>
              <a:t>kesin </a:t>
            </a:r>
            <a:r>
              <a:rPr sz="1900" spc="-5" dirty="0">
                <a:latin typeface="Calibri"/>
                <a:cs typeface="Calibri"/>
              </a:rPr>
              <a:t>ölçümü için  </a:t>
            </a:r>
            <a:r>
              <a:rPr sz="1900" spc="-10" dirty="0">
                <a:latin typeface="Calibri"/>
                <a:cs typeface="Calibri"/>
              </a:rPr>
              <a:t>uygun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değildir.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372350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812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25" dirty="0">
                <a:latin typeface="Calibri"/>
                <a:cs typeface="Calibri"/>
              </a:rPr>
              <a:t>özel </a:t>
            </a:r>
            <a:r>
              <a:rPr sz="2400" spc="-10" dirty="0">
                <a:latin typeface="Calibri"/>
                <a:cs typeface="Calibri"/>
              </a:rPr>
              <a:t>uygulamalardan, </a:t>
            </a:r>
            <a:r>
              <a:rPr sz="2400" spc="-15" dirty="0">
                <a:latin typeface="Calibri"/>
                <a:cs typeface="Calibri"/>
              </a:rPr>
              <a:t>bilgisayarlardan 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5" dirty="0">
                <a:latin typeface="Calibri"/>
                <a:cs typeface="Calibri"/>
              </a:rPr>
              <a:t>veriden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bağımsızdır.</a:t>
            </a:r>
            <a:endParaRPr sz="2400">
              <a:latin typeface="Calibri"/>
              <a:cs typeface="Calibri"/>
            </a:endParaRPr>
          </a:p>
          <a:p>
            <a:pPr marL="285115" marR="24511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5" dirty="0">
                <a:latin typeface="Calibri"/>
                <a:cs typeface="Calibri"/>
              </a:rPr>
              <a:t>tasarlanan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15" dirty="0">
                <a:latin typeface="Calibri"/>
                <a:cs typeface="Calibri"/>
              </a:rPr>
              <a:t>fonksiyonun  </a:t>
            </a:r>
            <a:r>
              <a:rPr sz="2400" spc="-5" dirty="0">
                <a:latin typeface="Calibri"/>
                <a:cs typeface="Calibri"/>
              </a:rPr>
              <a:t>belirli bir işleme </a:t>
            </a:r>
            <a:r>
              <a:rPr sz="2400" spc="-20" dirty="0">
                <a:latin typeface="Calibri"/>
                <a:cs typeface="Calibri"/>
              </a:rPr>
              <a:t>göre </a:t>
            </a:r>
            <a:r>
              <a:rPr sz="2400" spc="-10" dirty="0">
                <a:latin typeface="Calibri"/>
                <a:cs typeface="Calibri"/>
              </a:rPr>
              <a:t>matematiksel </a:t>
            </a:r>
            <a:r>
              <a:rPr sz="2400" spc="-5" dirty="0">
                <a:latin typeface="Calibri"/>
                <a:cs typeface="Calibri"/>
              </a:rPr>
              <a:t>ifadesini </a:t>
            </a:r>
            <a:r>
              <a:rPr sz="2400" spc="-15" dirty="0">
                <a:latin typeface="Calibri"/>
                <a:cs typeface="Calibri"/>
              </a:rPr>
              <a:t>bulmaya  </a:t>
            </a:r>
            <a:r>
              <a:rPr sz="2400" spc="-45" dirty="0">
                <a:latin typeface="Calibri"/>
                <a:cs typeface="Calibri"/>
              </a:rPr>
              <a:t>dayanır.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</a:t>
            </a:r>
            <a:r>
              <a:rPr sz="2400" dirty="0">
                <a:latin typeface="Calibri"/>
                <a:cs typeface="Calibri"/>
              </a:rPr>
              <a:t>analiz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etmek;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İlk </a:t>
            </a:r>
            <a:r>
              <a:rPr sz="2200" spc="-10" dirty="0">
                <a:latin typeface="Calibri"/>
                <a:cs typeface="Calibri"/>
              </a:rPr>
              <a:t>olarak,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0" dirty="0">
                <a:latin typeface="Calibri"/>
                <a:cs typeface="Calibri"/>
              </a:rPr>
              <a:t>etkinliğini değerlendirmek </a:t>
            </a:r>
            <a:r>
              <a:rPr sz="2200" spc="-5" dirty="0">
                <a:latin typeface="Calibri"/>
                <a:cs typeface="Calibri"/>
              </a:rPr>
              <a:t>için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belirli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çözümde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olan işlemlerin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kaç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adet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olduğu</a:t>
            </a:r>
            <a:r>
              <a:rPr sz="220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sayılır</a:t>
            </a:r>
            <a:r>
              <a:rPr sz="2200" spc="-3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82295" marR="15240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Daha </a:t>
            </a:r>
            <a:r>
              <a:rPr sz="2200" spc="-15" dirty="0">
                <a:latin typeface="Calibri"/>
                <a:cs typeface="Calibri"/>
              </a:rPr>
              <a:t>sonra </a:t>
            </a:r>
            <a:r>
              <a:rPr sz="2200" spc="-10" dirty="0">
                <a:latin typeface="Calibri"/>
                <a:cs typeface="Calibri"/>
              </a:rPr>
              <a:t>büyüme </a:t>
            </a:r>
            <a:r>
              <a:rPr sz="2200" spc="-15" dirty="0">
                <a:latin typeface="Calibri"/>
                <a:cs typeface="Calibri"/>
              </a:rPr>
              <a:t>fonksiyonları kullanılarak </a:t>
            </a:r>
            <a:r>
              <a:rPr sz="2200" spc="-5" dirty="0">
                <a:latin typeface="Calibri"/>
                <a:cs typeface="Calibri"/>
              </a:rPr>
              <a:t>algoritmanın  verimliliği </a:t>
            </a:r>
            <a:r>
              <a:rPr sz="2200" spc="-15" dirty="0">
                <a:latin typeface="Calibri"/>
                <a:cs typeface="Calibri"/>
              </a:rPr>
              <a:t>ifade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151" y="0"/>
            <a:ext cx="8235950" cy="6530340"/>
            <a:chOff x="454151" y="0"/>
            <a:chExt cx="8235950" cy="6530340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29385" y="5079872"/>
            <a:ext cx="72021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Not: </a:t>
            </a:r>
            <a:r>
              <a:rPr sz="2200" spc="-45" dirty="0">
                <a:latin typeface="Calibri"/>
                <a:cs typeface="Calibri"/>
              </a:rPr>
              <a:t>Temel </a:t>
            </a:r>
            <a:r>
              <a:rPr sz="2200" spc="-5" dirty="0">
                <a:latin typeface="Calibri"/>
                <a:cs typeface="Calibri"/>
              </a:rPr>
              <a:t>işlem </a:t>
            </a:r>
            <a:r>
              <a:rPr sz="2200" spc="-15" dirty="0">
                <a:latin typeface="Calibri"/>
                <a:cs typeface="Calibri"/>
              </a:rPr>
              <a:t>tanımlayarak </a:t>
            </a:r>
            <a:r>
              <a:rPr sz="2200" spc="-5" dirty="0">
                <a:latin typeface="Calibri"/>
                <a:cs typeface="Calibri"/>
              </a:rPr>
              <a:t>bir algoritmanın </a:t>
            </a:r>
            <a:r>
              <a:rPr sz="2200" spc="-10" dirty="0">
                <a:latin typeface="Calibri"/>
                <a:cs typeface="Calibri"/>
              </a:rPr>
              <a:t>karmaşıklığını  </a:t>
            </a:r>
            <a:r>
              <a:rPr sz="2200" spc="-5" dirty="0">
                <a:latin typeface="Calibri"/>
                <a:cs typeface="Calibri"/>
              </a:rPr>
              <a:t>ölçebiliriz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giriş </a:t>
            </a:r>
            <a:r>
              <a:rPr sz="2200" spc="-10" dirty="0">
                <a:latin typeface="Calibri"/>
                <a:cs typeface="Calibri"/>
              </a:rPr>
              <a:t>büyüklüğü </a:t>
            </a:r>
            <a:r>
              <a:rPr sz="2200" b="1" i="1" spc="-5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için bu </a:t>
            </a:r>
            <a:r>
              <a:rPr sz="2200" spc="-10" dirty="0">
                <a:latin typeface="Calibri"/>
                <a:cs typeface="Calibri"/>
              </a:rPr>
              <a:t>temel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işlemi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20" dirty="0">
                <a:latin typeface="Calibri"/>
                <a:cs typeface="Calibri"/>
              </a:rPr>
              <a:t>kaç </a:t>
            </a:r>
            <a:r>
              <a:rPr sz="2200" spc="-45" dirty="0">
                <a:latin typeface="Calibri"/>
                <a:cs typeface="Calibri"/>
              </a:rPr>
              <a:t>kez </a:t>
            </a:r>
            <a:r>
              <a:rPr sz="2200" spc="-15" dirty="0">
                <a:latin typeface="Calibri"/>
                <a:cs typeface="Calibri"/>
              </a:rPr>
              <a:t>gerçekleştirdiğini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sayabiliriz.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325625" y="2270505"/>
          <a:ext cx="6840220" cy="259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elemanlı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giriş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Temel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işlem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sıralama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İki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x 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boyutlu iki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ağaçta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dolaşma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düğümlü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ağaç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erişme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Hanoi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kulesi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taşıma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19" y="1867915"/>
            <a:ext cx="7296784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işlemler hakkında önemli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libri"/>
              <a:cs typeface="Calibri"/>
            </a:endParaRPr>
          </a:p>
          <a:p>
            <a:pPr marL="584200" marR="1038225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Eğer problemin </a:t>
            </a:r>
            <a:r>
              <a:rPr sz="2200" spc="-10" dirty="0">
                <a:latin typeface="Calibri"/>
                <a:cs typeface="Calibri"/>
              </a:rPr>
              <a:t>boyutu </a:t>
            </a:r>
            <a:r>
              <a:rPr sz="2200" spc="-15" dirty="0">
                <a:latin typeface="Calibri"/>
                <a:cs typeface="Calibri"/>
              </a:rPr>
              <a:t>çok </a:t>
            </a:r>
            <a:r>
              <a:rPr sz="2200" spc="-5" dirty="0">
                <a:latin typeface="Calibri"/>
                <a:cs typeface="Calibri"/>
              </a:rPr>
              <a:t>küçük ise algoritmanın  verimliliğini </a:t>
            </a:r>
            <a:r>
              <a:rPr sz="2200" spc="-10" dirty="0">
                <a:latin typeface="Calibri"/>
                <a:cs typeface="Calibri"/>
              </a:rPr>
              <a:t>muhtemelen </a:t>
            </a:r>
            <a:r>
              <a:rPr sz="2200" spc="-5" dirty="0">
                <a:latin typeface="Calibri"/>
                <a:cs typeface="Calibri"/>
              </a:rPr>
              <a:t>ihmal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edebiliriz.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584200" marR="485140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5" dirty="0">
                <a:latin typeface="Calibri"/>
                <a:cs typeface="Calibri"/>
              </a:rPr>
              <a:t>zaman ve </a:t>
            </a:r>
            <a:r>
              <a:rPr sz="2200" spc="-10" dirty="0">
                <a:latin typeface="Calibri"/>
                <a:cs typeface="Calibri"/>
              </a:rPr>
              <a:t>bellek </a:t>
            </a:r>
            <a:r>
              <a:rPr sz="2200" spc="-15" dirty="0">
                <a:latin typeface="Calibri"/>
                <a:cs typeface="Calibri"/>
              </a:rPr>
              <a:t>gereksinimleri </a:t>
            </a:r>
            <a:r>
              <a:rPr sz="2200" spc="-10" dirty="0">
                <a:latin typeface="Calibri"/>
                <a:cs typeface="Calibri"/>
              </a:rPr>
              <a:t>arasındaki  </a:t>
            </a:r>
            <a:r>
              <a:rPr sz="2200" spc="-5" dirty="0">
                <a:latin typeface="Calibri"/>
                <a:cs typeface="Calibri"/>
              </a:rPr>
              <a:t>ağırlığı </a:t>
            </a:r>
            <a:r>
              <a:rPr sz="2200" spc="-10" dirty="0">
                <a:latin typeface="Calibri"/>
                <a:cs typeface="Calibri"/>
              </a:rPr>
              <a:t>dengelemek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zorundayız.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30988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Dizi tabanlı </a:t>
            </a:r>
            <a:r>
              <a:rPr sz="2200" spc="-15" dirty="0">
                <a:latin typeface="Calibri"/>
                <a:cs typeface="Calibri"/>
              </a:rPr>
              <a:t>listelerde </a:t>
            </a:r>
            <a:r>
              <a:rPr sz="2200" spc="-10" dirty="0">
                <a:latin typeface="Calibri"/>
                <a:cs typeface="Calibri"/>
              </a:rPr>
              <a:t>geri </a:t>
            </a:r>
            <a:r>
              <a:rPr sz="2200" spc="-5" dirty="0">
                <a:latin typeface="Calibri"/>
                <a:cs typeface="Calibri"/>
              </a:rPr>
              <a:t>alma </a:t>
            </a:r>
            <a:r>
              <a:rPr sz="2200" spc="-10" dirty="0">
                <a:latin typeface="Calibri"/>
                <a:cs typeface="Calibri"/>
              </a:rPr>
              <a:t>işlemleri </a:t>
            </a:r>
            <a:r>
              <a:rPr sz="2200" b="1" i="1" spc="-50" dirty="0">
                <a:latin typeface="Calibri"/>
                <a:cs typeface="Calibri"/>
              </a:rPr>
              <a:t>O(1)</a:t>
            </a:r>
            <a:r>
              <a:rPr sz="2200" spc="-50" dirty="0">
                <a:latin typeface="Calibri"/>
                <a:cs typeface="Calibri"/>
              </a:rPr>
              <a:t>’dir.</a:t>
            </a:r>
            <a:r>
              <a:rPr sz="2200" spc="-5" dirty="0">
                <a:latin typeface="Calibri"/>
                <a:cs typeface="Calibri"/>
              </a:rPr>
              <a:t> Bağlı</a:t>
            </a:r>
            <a:endParaRPr sz="2200">
              <a:latin typeface="Calibri"/>
              <a:cs typeface="Calibri"/>
            </a:endParaRPr>
          </a:p>
          <a:p>
            <a:pPr marL="584200" marR="5080">
              <a:lnSpc>
                <a:spcPts val="2380"/>
              </a:lnSpc>
              <a:spcBef>
                <a:spcPts val="165"/>
              </a:spcBef>
            </a:pPr>
            <a:r>
              <a:rPr sz="2200" spc="-10" dirty="0">
                <a:latin typeface="Calibri"/>
                <a:cs typeface="Calibri"/>
              </a:rPr>
              <a:t>listelerde geri </a:t>
            </a:r>
            <a:r>
              <a:rPr sz="2200" spc="-5" dirty="0">
                <a:latin typeface="Calibri"/>
                <a:cs typeface="Calibri"/>
              </a:rPr>
              <a:t>alma işlemi </a:t>
            </a:r>
            <a:r>
              <a:rPr sz="2200" dirty="0">
                <a:latin typeface="Calibri"/>
                <a:cs typeface="Calibri"/>
              </a:rPr>
              <a:t>ise </a:t>
            </a:r>
            <a:r>
              <a:rPr sz="2200" b="1" i="1" spc="-45" dirty="0">
                <a:latin typeface="Calibri"/>
                <a:cs typeface="Calibri"/>
              </a:rPr>
              <a:t>O(n)</a:t>
            </a:r>
            <a:r>
              <a:rPr sz="2200" spc="-45" dirty="0">
                <a:latin typeface="Calibri"/>
                <a:cs typeface="Calibri"/>
              </a:rPr>
              <a:t>’dir. </a:t>
            </a:r>
            <a:r>
              <a:rPr sz="2200" spc="-30" dirty="0">
                <a:latin typeface="Calibri"/>
                <a:cs typeface="Calibri"/>
              </a:rPr>
              <a:t>Fakat </a:t>
            </a:r>
            <a:r>
              <a:rPr sz="2200" spc="-5" dirty="0">
                <a:latin typeface="Calibri"/>
                <a:cs typeface="Calibri"/>
              </a:rPr>
              <a:t>eleman ekleme 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silme işlemeleri </a:t>
            </a:r>
            <a:r>
              <a:rPr sz="2200" spc="-10" dirty="0">
                <a:latin typeface="Calibri"/>
                <a:cs typeface="Calibri"/>
              </a:rPr>
              <a:t>bağlı </a:t>
            </a:r>
            <a:r>
              <a:rPr sz="2200" spc="-15" dirty="0">
                <a:latin typeface="Calibri"/>
                <a:cs typeface="Calibri"/>
              </a:rPr>
              <a:t>liste </a:t>
            </a:r>
            <a:r>
              <a:rPr sz="2200" spc="-5" dirty="0">
                <a:latin typeface="Calibri"/>
                <a:cs typeface="Calibri"/>
              </a:rPr>
              <a:t>uygulamalarında </a:t>
            </a:r>
            <a:r>
              <a:rPr sz="2200" spc="-15" dirty="0">
                <a:latin typeface="Calibri"/>
                <a:cs typeface="Calibri"/>
              </a:rPr>
              <a:t>çok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daha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2335"/>
              </a:lnSpc>
            </a:pPr>
            <a:r>
              <a:rPr sz="2200" spc="-45" dirty="0">
                <a:latin typeface="Calibri"/>
                <a:cs typeface="Calibri"/>
              </a:rPr>
              <a:t>kolaydır.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68782"/>
            <a:ext cx="54959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Algoritmaların</a:t>
            </a:r>
            <a:r>
              <a:rPr sz="3200" spc="-20" dirty="0"/>
              <a:t> </a:t>
            </a:r>
            <a:r>
              <a:rPr sz="3200" dirty="0"/>
              <a:t>Analizi: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dirty="0"/>
              <a:t>Çalışma </a:t>
            </a:r>
            <a:r>
              <a:rPr sz="3200" spc="-5" dirty="0"/>
              <a:t>Zamanı </a:t>
            </a:r>
            <a:r>
              <a:rPr sz="3200" spc="-10" dirty="0"/>
              <a:t>fonksiyonu</a:t>
            </a:r>
            <a:r>
              <a:rPr sz="3200" spc="-120" dirty="0"/>
              <a:t> </a:t>
            </a:r>
            <a:r>
              <a:rPr sz="3200" dirty="0"/>
              <a:t>:T(n)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2290698"/>
            <a:ext cx="724789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5946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Çalışma zamanı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5" dirty="0">
                <a:latin typeface="Calibri"/>
                <a:cs typeface="Calibri"/>
              </a:rPr>
              <a:t>koşma </a:t>
            </a:r>
            <a:r>
              <a:rPr sz="2400" b="1" spc="-10" dirty="0">
                <a:latin typeface="Calibri"/>
                <a:cs typeface="Calibri"/>
              </a:rPr>
              <a:t>süresi </a:t>
            </a:r>
            <a:r>
              <a:rPr sz="2400" b="1" spc="-5" dirty="0">
                <a:latin typeface="Calibri"/>
                <a:cs typeface="Calibri"/>
              </a:rPr>
              <a:t>(running time)  </a:t>
            </a:r>
            <a:r>
              <a:rPr sz="2400" b="1" spc="-10" dirty="0">
                <a:latin typeface="Calibri"/>
                <a:cs typeface="Calibri"/>
              </a:rPr>
              <a:t>fonksiyonu:</a:t>
            </a:r>
            <a:endParaRPr sz="2400">
              <a:latin typeface="Calibri"/>
              <a:cs typeface="Calibri"/>
            </a:endParaRPr>
          </a:p>
          <a:p>
            <a:pPr marL="285115" marR="30353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‘n’ </a:t>
            </a:r>
            <a:r>
              <a:rPr sz="2400" spc="-5" dirty="0">
                <a:latin typeface="Calibri"/>
                <a:cs typeface="Calibri"/>
              </a:rPr>
              <a:t>boyutlu bir </a:t>
            </a:r>
            <a:r>
              <a:rPr sz="2400" spc="-10" dirty="0">
                <a:latin typeface="Calibri"/>
                <a:cs typeface="Calibri"/>
              </a:rPr>
              <a:t>problemin </a:t>
            </a:r>
            <a:r>
              <a:rPr sz="2400" spc="-5" dirty="0">
                <a:latin typeface="Calibri"/>
                <a:cs typeface="Calibri"/>
              </a:rPr>
              <a:t>algoritmasını çalıştırmak </a:t>
            </a:r>
            <a:r>
              <a:rPr sz="2400" dirty="0">
                <a:latin typeface="Calibri"/>
                <a:cs typeface="Calibri"/>
              </a:rPr>
              <a:t>için  </a:t>
            </a:r>
            <a:r>
              <a:rPr sz="2400" spc="-10" dirty="0">
                <a:latin typeface="Calibri"/>
                <a:cs typeface="Calibri"/>
              </a:rPr>
              <a:t>gerekli zamandır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spc="-5" dirty="0">
                <a:latin typeface="Calibri"/>
                <a:cs typeface="Calibri"/>
              </a:rPr>
              <a:t>T(n)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gösterilir.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Başka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ifadeyle </a:t>
            </a:r>
            <a:r>
              <a:rPr sz="2400" b="1" spc="-5" dirty="0">
                <a:latin typeface="Calibri"/>
                <a:cs typeface="Calibri"/>
              </a:rPr>
              <a:t>T(n)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bir </a:t>
            </a:r>
            <a:r>
              <a:rPr sz="2400" b="1" spc="-10" dirty="0">
                <a:latin typeface="Calibri"/>
                <a:cs typeface="Calibri"/>
              </a:rPr>
              <a:t>programın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5" dirty="0">
                <a:latin typeface="Calibri"/>
                <a:cs typeface="Calibri"/>
              </a:rPr>
              <a:t>algoritmanın  işlevini </a:t>
            </a:r>
            <a:r>
              <a:rPr sz="2400" b="1" spc="-10" dirty="0">
                <a:latin typeface="Calibri"/>
                <a:cs typeface="Calibri"/>
              </a:rPr>
              <a:t>yerine getirebilmesi </a:t>
            </a:r>
            <a:r>
              <a:rPr sz="2400" b="1" spc="-5" dirty="0">
                <a:latin typeface="Calibri"/>
                <a:cs typeface="Calibri"/>
              </a:rPr>
              <a:t>için, döngü </a:t>
            </a:r>
            <a:r>
              <a:rPr sz="2400" b="1" spc="-10" dirty="0">
                <a:latin typeface="Calibri"/>
                <a:cs typeface="Calibri"/>
              </a:rPr>
              <a:t>sayısı, </a:t>
            </a:r>
            <a:r>
              <a:rPr sz="2400" b="1" spc="-5" dirty="0">
                <a:latin typeface="Calibri"/>
                <a:cs typeface="Calibri"/>
              </a:rPr>
              <a:t>toplama  </a:t>
            </a:r>
            <a:r>
              <a:rPr sz="2400" b="1" dirty="0">
                <a:latin typeface="Calibri"/>
                <a:cs typeface="Calibri"/>
              </a:rPr>
              <a:t>işlemi </a:t>
            </a:r>
            <a:r>
              <a:rPr sz="2400" b="1" spc="-10" dirty="0">
                <a:latin typeface="Calibri"/>
                <a:cs typeface="Calibri"/>
              </a:rPr>
              <a:t>sayısı, atama sayısı </a:t>
            </a:r>
            <a:r>
              <a:rPr sz="2400" b="1" spc="-5" dirty="0">
                <a:latin typeface="Calibri"/>
                <a:cs typeface="Calibri"/>
              </a:rPr>
              <a:t>gibi işlevlerden </a:t>
            </a:r>
            <a:r>
              <a:rPr sz="2400" b="1" spc="-15" dirty="0">
                <a:latin typeface="Calibri"/>
                <a:cs typeface="Calibri"/>
              </a:rPr>
              <a:t>kaç</a:t>
            </a:r>
            <a:r>
              <a:rPr sz="2400" b="1" spc="-5" dirty="0">
                <a:latin typeface="Calibri"/>
                <a:cs typeface="Calibri"/>
              </a:rPr>
              <a:t> adet</a:t>
            </a:r>
            <a:endParaRPr sz="24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yürütülmesini </a:t>
            </a:r>
            <a:r>
              <a:rPr sz="2400" b="1" spc="-15" dirty="0">
                <a:latin typeface="Calibri"/>
                <a:cs typeface="Calibri"/>
              </a:rPr>
              <a:t>veren </a:t>
            </a:r>
            <a:r>
              <a:rPr sz="2400" b="1" spc="-5" dirty="0">
                <a:latin typeface="Calibri"/>
                <a:cs typeface="Calibri"/>
              </a:rPr>
              <a:t>bir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bağıntıdır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84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Ders </a:t>
            </a:r>
            <a:r>
              <a:rPr spc="-5" dirty="0"/>
              <a:t>Kitapları </a:t>
            </a:r>
            <a:r>
              <a:rPr spc="-15" dirty="0"/>
              <a:t>ve </a:t>
            </a:r>
            <a:r>
              <a:rPr spc="-35" dirty="0"/>
              <a:t>Yardımcı</a:t>
            </a:r>
            <a:r>
              <a:rPr spc="20" dirty="0"/>
              <a:t> </a:t>
            </a:r>
            <a:r>
              <a:rPr spc="-15" dirty="0"/>
              <a:t>Kaynaklar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47" y="2015493"/>
            <a:ext cx="6085205" cy="43745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Introduction </a:t>
            </a:r>
            <a:r>
              <a:rPr sz="2000" b="1" spc="-8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Algorithms, Third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Edition: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Thomas </a:t>
            </a:r>
            <a:r>
              <a:rPr sz="1800" b="1" dirty="0">
                <a:latin typeface="Calibri"/>
                <a:cs typeface="Calibri"/>
              </a:rPr>
              <a:t>H. </a:t>
            </a:r>
            <a:r>
              <a:rPr sz="1800" b="1" spc="-5" dirty="0">
                <a:latin typeface="Calibri"/>
                <a:cs typeface="Calibri"/>
              </a:rPr>
              <a:t>Cormen, Charles </a:t>
            </a:r>
            <a:r>
              <a:rPr sz="1800" b="1" dirty="0">
                <a:latin typeface="Calibri"/>
                <a:cs typeface="Calibri"/>
              </a:rPr>
              <a:t>E. </a:t>
            </a:r>
            <a:r>
              <a:rPr sz="1800" b="1" spc="-5" dirty="0">
                <a:latin typeface="Calibri"/>
                <a:cs typeface="Calibri"/>
              </a:rPr>
              <a:t>Leiserson, </a:t>
            </a:r>
            <a:r>
              <a:rPr sz="1800" b="1" spc="-10" dirty="0">
                <a:latin typeface="Calibri"/>
                <a:cs typeface="Calibri"/>
              </a:rPr>
              <a:t>Ronald </a:t>
            </a:r>
            <a:r>
              <a:rPr sz="1800" b="1" spc="-5" dirty="0">
                <a:latin typeface="Calibri"/>
                <a:cs typeface="Calibri"/>
              </a:rPr>
              <a:t>L. </a:t>
            </a:r>
            <a:r>
              <a:rPr sz="1800" b="1" spc="-10" dirty="0">
                <a:latin typeface="Calibri"/>
                <a:cs typeface="Calibri"/>
              </a:rPr>
              <a:t>Rivest </a:t>
            </a:r>
            <a:r>
              <a:rPr sz="1800" b="1" dirty="0">
                <a:latin typeface="Calibri"/>
                <a:cs typeface="Calibri"/>
              </a:rPr>
              <a:t>and  </a:t>
            </a:r>
            <a:r>
              <a:rPr sz="1800" b="1" spc="-10" dirty="0">
                <a:latin typeface="Calibri"/>
                <a:cs typeface="Calibri"/>
              </a:rPr>
              <a:t>Clifford</a:t>
            </a:r>
            <a:r>
              <a:rPr sz="1800" b="1" spc="-5" dirty="0">
                <a:latin typeface="Calibri"/>
                <a:cs typeface="Calibri"/>
              </a:rPr>
              <a:t> Stein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Adnan </a:t>
            </a:r>
            <a:r>
              <a:rPr sz="2000" b="1" spc="-30" dirty="0">
                <a:latin typeface="Calibri"/>
                <a:cs typeface="Calibri"/>
              </a:rPr>
              <a:t>YAZICI </a:t>
            </a:r>
            <a:r>
              <a:rPr sz="2000" b="1" dirty="0">
                <a:latin typeface="Calibri"/>
                <a:cs typeface="Calibri"/>
              </a:rPr>
              <a:t>– Sinan KALKAN,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ODTÜ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Algoritmalar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M.Ali </a:t>
            </a:r>
            <a:r>
              <a:rPr sz="2000" b="1" spc="-20" dirty="0">
                <a:latin typeface="Calibri"/>
                <a:cs typeface="Calibri"/>
              </a:rPr>
              <a:t>Akcayol, </a:t>
            </a:r>
            <a:r>
              <a:rPr sz="2000" b="1" spc="-5" dirty="0">
                <a:latin typeface="Calibri"/>
                <a:cs typeface="Calibri"/>
              </a:rPr>
              <a:t>Gazi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Üniversitesi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Algoritma </a:t>
            </a:r>
            <a:r>
              <a:rPr sz="1800" b="1" dirty="0">
                <a:latin typeface="Calibri"/>
                <a:cs typeface="Calibri"/>
              </a:rPr>
              <a:t>Analizi </a:t>
            </a:r>
            <a:r>
              <a:rPr sz="1800" b="1" spc="-10" dirty="0">
                <a:latin typeface="Calibri"/>
                <a:cs typeface="Calibri"/>
              </a:rPr>
              <a:t>Ders</a:t>
            </a:r>
            <a:r>
              <a:rPr sz="1800" b="1" spc="-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Notları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Prof.Dr. </a:t>
            </a:r>
            <a:r>
              <a:rPr sz="2000" b="1" dirty="0">
                <a:latin typeface="Calibri"/>
                <a:cs typeface="Calibri"/>
              </a:rPr>
              <a:t>Ali </a:t>
            </a:r>
            <a:r>
              <a:rPr sz="2000" b="1" spc="-15" dirty="0">
                <a:latin typeface="Calibri"/>
                <a:cs typeface="Calibri"/>
              </a:rPr>
              <a:t>Karcı </a:t>
            </a:r>
            <a:r>
              <a:rPr sz="2000" b="1" dirty="0">
                <a:latin typeface="Calibri"/>
                <a:cs typeface="Calibri"/>
              </a:rPr>
              <a:t>(İnönü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Ünv.)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409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Algoritma </a:t>
            </a:r>
            <a:r>
              <a:rPr sz="1600" b="1" spc="-5" dirty="0">
                <a:latin typeface="Calibri"/>
                <a:cs typeface="Calibri"/>
              </a:rPr>
              <a:t>Analizi </a:t>
            </a:r>
            <a:r>
              <a:rPr sz="1600" b="1" spc="-15" dirty="0">
                <a:latin typeface="Calibri"/>
                <a:cs typeface="Calibri"/>
              </a:rPr>
              <a:t>Ders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Notları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Ayrıca </a:t>
            </a:r>
            <a:r>
              <a:rPr sz="2000" b="1" spc="-10" dirty="0">
                <a:latin typeface="Calibri"/>
                <a:cs typeface="Calibri"/>
              </a:rPr>
              <a:t>internet üzerinden </a:t>
            </a:r>
            <a:r>
              <a:rPr sz="2000" b="1" spc="-5" dirty="0">
                <a:latin typeface="Calibri"/>
                <a:cs typeface="Calibri"/>
              </a:rPr>
              <a:t>çok sayıda</a:t>
            </a:r>
            <a:r>
              <a:rPr sz="2000" b="1" spc="-1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kaynağa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ulaşabilirsiniz.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0816" y="1700783"/>
            <a:ext cx="1063752" cy="120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9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Tahmin </a:t>
            </a:r>
            <a:r>
              <a:rPr dirty="0"/>
              <a:t>için </a:t>
            </a:r>
            <a:r>
              <a:rPr spc="-5" dirty="0"/>
              <a:t>Genel</a:t>
            </a:r>
            <a:r>
              <a:rPr spc="15" dirty="0"/>
              <a:t> </a:t>
            </a:r>
            <a:r>
              <a:rPr spc="-15" dirty="0"/>
              <a:t>Kurallar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46579"/>
            <a:ext cx="6922770" cy="4017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Döngüler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(Loops)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döngünün </a:t>
            </a:r>
            <a:r>
              <a:rPr sz="2000" spc="-5" dirty="0">
                <a:latin typeface="Calibri"/>
                <a:cs typeface="Calibri"/>
              </a:rPr>
              <a:t>çalışma zamanı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çok </a:t>
            </a:r>
            <a:r>
              <a:rPr sz="2000" dirty="0">
                <a:latin typeface="Calibri"/>
                <a:cs typeface="Calibri"/>
              </a:rPr>
              <a:t>döngü</a:t>
            </a:r>
            <a:r>
              <a:rPr sz="2000" spc="-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içindeki</a:t>
            </a:r>
            <a:endParaRPr sz="2000">
              <a:latin typeface="Calibri"/>
              <a:cs typeface="Calibri"/>
            </a:endParaRPr>
          </a:p>
          <a:p>
            <a:pPr marL="583565" marR="268605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deyimlerin çalışma zamanının </a:t>
            </a:r>
            <a:r>
              <a:rPr sz="2000" spc="-15" dirty="0">
                <a:latin typeface="Calibri"/>
                <a:cs typeface="Calibri"/>
              </a:rPr>
              <a:t>iterasyon </a:t>
            </a:r>
            <a:r>
              <a:rPr sz="2000" spc="-10" dirty="0">
                <a:latin typeface="Calibri"/>
                <a:cs typeface="Calibri"/>
              </a:rPr>
              <a:t>sayısıyla </a:t>
            </a:r>
            <a:r>
              <a:rPr sz="2000" spc="-5" dirty="0">
                <a:latin typeface="Calibri"/>
                <a:cs typeface="Calibri"/>
              </a:rPr>
              <a:t>çarpılması  </a:t>
            </a:r>
            <a:r>
              <a:rPr sz="2000" spc="-30" dirty="0">
                <a:latin typeface="Calibri"/>
                <a:cs typeface="Calibri"/>
              </a:rPr>
              <a:t>kadardır.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İç içe döngüler </a:t>
            </a:r>
            <a:r>
              <a:rPr sz="2200" b="1" spc="-15" dirty="0">
                <a:latin typeface="Calibri"/>
                <a:cs typeface="Calibri"/>
              </a:rPr>
              <a:t>(Nested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Loops)</a:t>
            </a:r>
            <a:endParaRPr sz="2200">
              <a:latin typeface="Calibri"/>
              <a:cs typeface="Calibri"/>
            </a:endParaRPr>
          </a:p>
          <a:p>
            <a:pPr marL="583565" marR="152400" indent="-274320">
              <a:lnSpc>
                <a:spcPct val="80000"/>
              </a:lnSpc>
              <a:spcBef>
                <a:spcPts val="44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İç içe </a:t>
            </a:r>
            <a:r>
              <a:rPr sz="2000" spc="-5" dirty="0">
                <a:latin typeface="Calibri"/>
                <a:cs typeface="Calibri"/>
              </a:rPr>
              <a:t>döngülerde </a:t>
            </a:r>
            <a:r>
              <a:rPr sz="2000" dirty="0">
                <a:latin typeface="Calibri"/>
                <a:cs typeface="Calibri"/>
              </a:rPr>
              <a:t>grubunun </a:t>
            </a:r>
            <a:r>
              <a:rPr sz="2000" spc="-5" dirty="0">
                <a:latin typeface="Calibri"/>
                <a:cs typeface="Calibri"/>
              </a:rPr>
              <a:t>içindeki deyimin toplam çalışma  </a:t>
            </a:r>
            <a:r>
              <a:rPr sz="2000" spc="-10" dirty="0">
                <a:latin typeface="Calibri"/>
                <a:cs typeface="Calibri"/>
              </a:rPr>
              <a:t>zamanı, </a:t>
            </a:r>
            <a:r>
              <a:rPr sz="2000" spc="-5" dirty="0">
                <a:latin typeface="Calibri"/>
                <a:cs typeface="Calibri"/>
              </a:rPr>
              <a:t>deyimlerin çalışma sürelerinin </a:t>
            </a:r>
            <a:r>
              <a:rPr sz="2000" dirty="0">
                <a:latin typeface="Calibri"/>
                <a:cs typeface="Calibri"/>
              </a:rPr>
              <a:t>bütün döngülerin  boyutlarının </a:t>
            </a:r>
            <a:r>
              <a:rPr sz="2000" spc="-5" dirty="0">
                <a:latin typeface="Calibri"/>
                <a:cs typeface="Calibri"/>
              </a:rPr>
              <a:t>çarpımı </a:t>
            </a:r>
            <a:r>
              <a:rPr sz="2000" spc="-30" dirty="0">
                <a:latin typeface="Calibri"/>
                <a:cs typeface="Calibri"/>
              </a:rPr>
              <a:t>kadardır. </a:t>
            </a:r>
            <a:r>
              <a:rPr sz="2000" dirty="0">
                <a:latin typeface="Calibri"/>
                <a:cs typeface="Calibri"/>
              </a:rPr>
              <a:t>Bu durumda analiz </a:t>
            </a:r>
            <a:r>
              <a:rPr sz="2000" spc="-5" dirty="0">
                <a:latin typeface="Calibri"/>
                <a:cs typeface="Calibri"/>
              </a:rPr>
              <a:t>içten </a:t>
            </a:r>
            <a:r>
              <a:rPr sz="2000" dirty="0">
                <a:latin typeface="Calibri"/>
                <a:cs typeface="Calibri"/>
              </a:rPr>
              <a:t>dışa  doğru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Ardışık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deyimler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395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Her deyimin </a:t>
            </a:r>
            <a:r>
              <a:rPr sz="2000" spc="-10" dirty="0">
                <a:latin typeface="Calibri"/>
                <a:cs typeface="Calibri"/>
              </a:rPr>
              <a:t>zamanı </a:t>
            </a:r>
            <a:r>
              <a:rPr sz="2000" spc="-5" dirty="0">
                <a:latin typeface="Calibri"/>
                <a:cs typeface="Calibri"/>
              </a:rPr>
              <a:t>birbirine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if/else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çalışma </a:t>
            </a:r>
            <a:r>
              <a:rPr sz="2000" spc="-10" dirty="0">
                <a:latin typeface="Calibri"/>
                <a:cs typeface="Calibri"/>
              </a:rPr>
              <a:t>zamanı: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zamanına </a:t>
            </a:r>
            <a:r>
              <a:rPr sz="2000" b="1" dirty="0">
                <a:latin typeface="Calibri"/>
                <a:cs typeface="Calibri"/>
              </a:rPr>
              <a:t>then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kısmındaki çalışma zamanının </a:t>
            </a:r>
            <a:r>
              <a:rPr sz="2000" dirty="0">
                <a:latin typeface="Calibri"/>
                <a:cs typeface="Calibri"/>
              </a:rPr>
              <a:t>hangisi </a:t>
            </a:r>
            <a:r>
              <a:rPr sz="2000" spc="-5" dirty="0">
                <a:latin typeface="Calibri"/>
                <a:cs typeface="Calibri"/>
              </a:rPr>
              <a:t>büyükse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kısım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2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En iyi </a:t>
            </a:r>
            <a:r>
              <a:rPr spc="-10" dirty="0"/>
              <a:t>(Best), </a:t>
            </a:r>
            <a:r>
              <a:rPr dirty="0"/>
              <a:t>En </a:t>
            </a:r>
            <a:r>
              <a:rPr spc="-25" dirty="0"/>
              <a:t>kötü </a:t>
            </a:r>
            <a:r>
              <a:rPr spc="-30" dirty="0"/>
              <a:t>(Worst),  </a:t>
            </a:r>
            <a:r>
              <a:rPr spc="-20" dirty="0"/>
              <a:t>Ortalama(Average) </a:t>
            </a:r>
            <a:r>
              <a:rPr spc="-5" dirty="0"/>
              <a:t>Durum</a:t>
            </a:r>
            <a:r>
              <a:rPr spc="3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2435098"/>
            <a:ext cx="6967855" cy="3558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iyi durum </a:t>
            </a:r>
            <a:r>
              <a:rPr sz="1900" b="1" spc="-10" dirty="0">
                <a:latin typeface="Calibri"/>
                <a:cs typeface="Calibri"/>
              </a:rPr>
              <a:t>(best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için, çalışma </a:t>
            </a:r>
            <a:r>
              <a:rPr sz="1900" spc="-10" dirty="0">
                <a:latin typeface="Calibri"/>
                <a:cs typeface="Calibri"/>
              </a:rPr>
              <a:t>zamanı, maliyet  </a:t>
            </a:r>
            <a:r>
              <a:rPr sz="1900" spc="-20" dirty="0">
                <a:latin typeface="Calibri"/>
                <a:cs typeface="Calibri"/>
              </a:rPr>
              <a:t>veya </a:t>
            </a:r>
            <a:r>
              <a:rPr sz="1900" spc="-5" dirty="0">
                <a:latin typeface="Calibri"/>
                <a:cs typeface="Calibri"/>
              </a:rPr>
              <a:t>karmaşıklık hesaplamalarında en iyi </a:t>
            </a:r>
            <a:r>
              <a:rPr sz="1900" spc="-10" dirty="0">
                <a:latin typeface="Calibri"/>
                <a:cs typeface="Calibri"/>
              </a:rPr>
              <a:t>sonucun </a:t>
            </a:r>
            <a:r>
              <a:rPr sz="1900" spc="-5" dirty="0">
                <a:latin typeface="Calibri"/>
                <a:cs typeface="Calibri"/>
              </a:rPr>
              <a:t>elde edildiği  </a:t>
            </a:r>
            <a:r>
              <a:rPr sz="1900" spc="-10" dirty="0">
                <a:latin typeface="Calibri"/>
                <a:cs typeface="Calibri"/>
              </a:rPr>
              <a:t>duruma </a:t>
            </a:r>
            <a:r>
              <a:rPr sz="1900" spc="-35" dirty="0">
                <a:latin typeface="Calibri"/>
                <a:cs typeface="Calibri"/>
              </a:rPr>
              <a:t>“en </a:t>
            </a:r>
            <a:r>
              <a:rPr sz="1900" spc="-5" dirty="0">
                <a:latin typeface="Calibri"/>
                <a:cs typeface="Calibri"/>
              </a:rPr>
              <a:t>iyi </a:t>
            </a:r>
            <a:r>
              <a:rPr sz="1900" spc="-10" dirty="0">
                <a:latin typeface="Calibri"/>
                <a:cs typeface="Calibri"/>
              </a:rPr>
              <a:t>durum” </a:t>
            </a:r>
            <a:r>
              <a:rPr sz="1900" spc="-40" dirty="0">
                <a:latin typeface="Calibri"/>
                <a:cs typeface="Calibri"/>
              </a:rPr>
              <a:t>denir. </a:t>
            </a:r>
            <a:r>
              <a:rPr sz="1900" spc="-5" dirty="0">
                <a:latin typeface="Calibri"/>
                <a:cs typeface="Calibri"/>
              </a:rPr>
              <a:t>Bir giriş yapısında </a:t>
            </a:r>
            <a:r>
              <a:rPr sz="1900" spc="-10" dirty="0">
                <a:latin typeface="Calibri"/>
                <a:cs typeface="Calibri"/>
              </a:rPr>
              <a:t>hızlı </a:t>
            </a:r>
            <a:r>
              <a:rPr sz="1900" spc="-5" dirty="0">
                <a:latin typeface="Calibri"/>
                <a:cs typeface="Calibri"/>
              </a:rPr>
              <a:t>çalışan </a:t>
            </a:r>
            <a:r>
              <a:rPr sz="1900" spc="-20" dirty="0">
                <a:latin typeface="Calibri"/>
                <a:cs typeface="Calibri"/>
              </a:rPr>
              <a:t>yavaş 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ile </a:t>
            </a:r>
            <a:r>
              <a:rPr sz="1900" spc="-10" dirty="0">
                <a:latin typeface="Calibri"/>
                <a:cs typeface="Calibri"/>
              </a:rPr>
              <a:t>hile </a:t>
            </a:r>
            <a:r>
              <a:rPr sz="1900" spc="-5" dirty="0">
                <a:latin typeface="Calibri"/>
                <a:cs typeface="Calibri"/>
              </a:rPr>
              <a:t>yapmak. </a:t>
            </a:r>
            <a:r>
              <a:rPr sz="1900" spc="-10" dirty="0">
                <a:latin typeface="Calibri"/>
                <a:cs typeface="Calibri"/>
              </a:rPr>
              <a:t>(gerçek </a:t>
            </a:r>
            <a:r>
              <a:rPr sz="1900" spc="-5" dirty="0">
                <a:latin typeface="Calibri"/>
                <a:cs typeface="Calibri"/>
              </a:rPr>
              <a:t>dışı) </a:t>
            </a:r>
            <a:r>
              <a:rPr sz="1900" dirty="0">
                <a:latin typeface="Calibri"/>
                <a:cs typeface="Calibri"/>
              </a:rPr>
              <a:t>Ör: </a:t>
            </a:r>
            <a:r>
              <a:rPr sz="1900" spc="-5" dirty="0">
                <a:latin typeface="Calibri"/>
                <a:cs typeface="Calibri"/>
              </a:rPr>
              <a:t>Bütün elemanların  </a:t>
            </a:r>
            <a:r>
              <a:rPr sz="1900" spc="-10" dirty="0">
                <a:latin typeface="Calibri"/>
                <a:cs typeface="Calibri"/>
              </a:rPr>
              <a:t>sıralı olduğu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durum.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354965" marR="296545" indent="-342900">
              <a:lnSpc>
                <a:spcPts val="182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</a:t>
            </a:r>
            <a:r>
              <a:rPr sz="1900" b="1" spc="-15" dirty="0">
                <a:latin typeface="Calibri"/>
                <a:cs typeface="Calibri"/>
              </a:rPr>
              <a:t>kötü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15" dirty="0">
                <a:latin typeface="Calibri"/>
                <a:cs typeface="Calibri"/>
              </a:rPr>
              <a:t>(worst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45" dirty="0">
                <a:latin typeface="Calibri"/>
                <a:cs typeface="Calibri"/>
              </a:rPr>
              <a:t>Tüm </a:t>
            </a:r>
            <a:r>
              <a:rPr sz="1900" spc="-10" dirty="0">
                <a:latin typeface="Calibri"/>
                <a:cs typeface="Calibri"/>
              </a:rPr>
              <a:t>olumsuz </a:t>
            </a:r>
            <a:r>
              <a:rPr sz="1900" spc="-15" dirty="0">
                <a:latin typeface="Calibri"/>
                <a:cs typeface="Calibri"/>
              </a:rPr>
              <a:t>koşulların </a:t>
            </a:r>
            <a:r>
              <a:rPr sz="1900" spc="-10" dirty="0">
                <a:latin typeface="Calibri"/>
                <a:cs typeface="Calibri"/>
              </a:rPr>
              <a:t>oluşması  durumunda algoritmanın </a:t>
            </a:r>
            <a:r>
              <a:rPr sz="1900" spc="-15" dirty="0">
                <a:latin typeface="Calibri"/>
                <a:cs typeface="Calibri"/>
              </a:rPr>
              <a:t>çözüm </a:t>
            </a:r>
            <a:r>
              <a:rPr sz="1900" spc="-10" dirty="0">
                <a:latin typeface="Calibri"/>
                <a:cs typeface="Calibri"/>
              </a:rPr>
              <a:t>üretmesi </a:t>
            </a:r>
            <a:r>
              <a:rPr sz="1900" spc="-5" dirty="0">
                <a:latin typeface="Calibri"/>
                <a:cs typeface="Calibri"/>
              </a:rPr>
              <a:t>için </a:t>
            </a:r>
            <a:r>
              <a:rPr sz="1900" spc="-10" dirty="0">
                <a:latin typeface="Calibri"/>
                <a:cs typeface="Calibri"/>
              </a:rPr>
              <a:t>gerekli maksimum  </a:t>
            </a:r>
            <a:r>
              <a:rPr sz="1900" spc="-5" dirty="0">
                <a:latin typeface="Calibri"/>
                <a:cs typeface="Calibri"/>
              </a:rPr>
              <a:t>çalışma </a:t>
            </a:r>
            <a:r>
              <a:rPr sz="1900" spc="-30" dirty="0">
                <a:latin typeface="Calibri"/>
                <a:cs typeface="Calibri"/>
              </a:rPr>
              <a:t>zamanıdır. </a:t>
            </a:r>
            <a:r>
              <a:rPr sz="1900" spc="-5" dirty="0">
                <a:latin typeface="Calibri"/>
                <a:cs typeface="Calibri"/>
              </a:rPr>
              <a:t>(genellikle). Ör: Bütün elemanlar </a:t>
            </a:r>
            <a:r>
              <a:rPr sz="1900" spc="-20" dirty="0">
                <a:latin typeface="Calibri"/>
                <a:cs typeface="Calibri"/>
              </a:rPr>
              <a:t>ters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sıralı.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354965" marR="153670" indent="-342900">
              <a:lnSpc>
                <a:spcPct val="8000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10" dirty="0">
                <a:latin typeface="Calibri"/>
                <a:cs typeface="Calibri"/>
              </a:rPr>
              <a:t>Ortalama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20" dirty="0">
                <a:latin typeface="Calibri"/>
                <a:cs typeface="Calibri"/>
              </a:rPr>
              <a:t>(avarage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Giriş </a:t>
            </a:r>
            <a:r>
              <a:rPr sz="1900" spc="-10" dirty="0">
                <a:latin typeface="Calibri"/>
                <a:cs typeface="Calibri"/>
              </a:rPr>
              <a:t>parametrelerin </a:t>
            </a:r>
            <a:r>
              <a:rPr sz="1900" spc="-5" dirty="0">
                <a:latin typeface="Calibri"/>
                <a:cs typeface="Calibri"/>
              </a:rPr>
              <a:t>en iyi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5" dirty="0">
                <a:latin typeface="Calibri"/>
                <a:cs typeface="Calibri"/>
              </a:rPr>
              <a:t>en  </a:t>
            </a:r>
            <a:r>
              <a:rPr sz="1900" spc="-20" dirty="0">
                <a:latin typeface="Calibri"/>
                <a:cs typeface="Calibri"/>
              </a:rPr>
              <a:t>kötü </a:t>
            </a:r>
            <a:r>
              <a:rPr sz="1900" spc="-10" dirty="0">
                <a:latin typeface="Calibri"/>
                <a:cs typeface="Calibri"/>
              </a:rPr>
              <a:t>durum arasında </a:t>
            </a:r>
            <a:r>
              <a:rPr sz="1900" spc="-5" dirty="0">
                <a:latin typeface="Calibri"/>
                <a:cs typeface="Calibri"/>
              </a:rPr>
              <a:t>gelmesi ile </a:t>
            </a:r>
            <a:r>
              <a:rPr sz="1900" spc="-20" dirty="0">
                <a:latin typeface="Calibri"/>
                <a:cs typeface="Calibri"/>
              </a:rPr>
              <a:t>ortaya </a:t>
            </a:r>
            <a:r>
              <a:rPr sz="1900" spc="-10" dirty="0">
                <a:latin typeface="Calibri"/>
                <a:cs typeface="Calibri"/>
              </a:rPr>
              <a:t>çıkan durumda harcanan  </a:t>
            </a:r>
            <a:r>
              <a:rPr sz="1900" spc="-30" dirty="0">
                <a:latin typeface="Calibri"/>
                <a:cs typeface="Calibri"/>
              </a:rPr>
              <a:t>zamandır. </a:t>
            </a:r>
            <a:r>
              <a:rPr sz="1900" spc="-20" dirty="0">
                <a:latin typeface="Calibri"/>
                <a:cs typeface="Calibri"/>
              </a:rPr>
              <a:t>Fakat </a:t>
            </a:r>
            <a:r>
              <a:rPr sz="1900" spc="-5" dirty="0">
                <a:latin typeface="Calibri"/>
                <a:cs typeface="Calibri"/>
              </a:rPr>
              <a:t>bu </a:t>
            </a:r>
            <a:r>
              <a:rPr sz="1900" spc="-10" dirty="0">
                <a:latin typeface="Calibri"/>
                <a:cs typeface="Calibri"/>
              </a:rPr>
              <a:t>her </a:t>
            </a:r>
            <a:r>
              <a:rPr sz="1900" spc="-15" dirty="0">
                <a:latin typeface="Calibri"/>
                <a:cs typeface="Calibri"/>
              </a:rPr>
              <a:t>zaman </a:t>
            </a:r>
            <a:r>
              <a:rPr sz="1900" spc="-10" dirty="0">
                <a:latin typeface="Calibri"/>
                <a:cs typeface="Calibri"/>
              </a:rPr>
              <a:t>ortalama durumu </a:t>
            </a:r>
            <a:r>
              <a:rPr sz="1900" spc="-20" dirty="0">
                <a:latin typeface="Calibri"/>
                <a:cs typeface="Calibri"/>
              </a:rPr>
              <a:t>vermeyebilir.  </a:t>
            </a:r>
            <a:r>
              <a:rPr sz="1900" spc="-15" dirty="0">
                <a:latin typeface="Calibri"/>
                <a:cs typeface="Calibri"/>
              </a:rPr>
              <a:t>(bazen) </a:t>
            </a:r>
            <a:r>
              <a:rPr sz="1900" spc="-5" dirty="0">
                <a:latin typeface="Calibri"/>
                <a:cs typeface="Calibri"/>
              </a:rPr>
              <a:t>Ör: Elemanların yaklaşık yarısı </a:t>
            </a:r>
            <a:r>
              <a:rPr sz="1900" spc="-15" dirty="0">
                <a:latin typeface="Calibri"/>
                <a:cs typeface="Calibri"/>
              </a:rPr>
              <a:t>kendi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sırasındadır.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456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Dersin</a:t>
            </a:r>
            <a:r>
              <a:rPr sz="4000" spc="-10" dirty="0"/>
              <a:t> Gereksinimleri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550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15" dirty="0">
                <a:latin typeface="Calibri"/>
                <a:cs typeface="Calibri"/>
              </a:rPr>
              <a:t>dersteki </a:t>
            </a:r>
            <a:r>
              <a:rPr sz="2400" spc="-5" dirty="0">
                <a:latin typeface="Calibri"/>
                <a:cs typeface="Calibri"/>
              </a:rPr>
              <a:t>öğrencilerin Nesne tabanlı  </a:t>
            </a:r>
            <a:r>
              <a:rPr sz="2400" spc="-15" dirty="0">
                <a:latin typeface="Calibri"/>
                <a:cs typeface="Calibri"/>
              </a:rPr>
              <a:t>programlama </a:t>
            </a:r>
            <a:r>
              <a:rPr sz="2400" spc="-5" dirty="0">
                <a:latin typeface="Calibri"/>
                <a:cs typeface="Calibri"/>
              </a:rPr>
              <a:t>dillerinden birisini </a:t>
            </a:r>
            <a:r>
              <a:rPr sz="2400" spc="-20" dirty="0">
                <a:latin typeface="Calibri"/>
                <a:cs typeface="Calibri"/>
              </a:rPr>
              <a:t>(Java, </a:t>
            </a:r>
            <a:r>
              <a:rPr sz="2400" dirty="0">
                <a:latin typeface="Calibri"/>
                <a:cs typeface="Calibri"/>
              </a:rPr>
              <a:t>C++ </a:t>
            </a:r>
            <a:r>
              <a:rPr sz="2400" spc="-20" dirty="0">
                <a:latin typeface="Calibri"/>
                <a:cs typeface="Calibri"/>
              </a:rPr>
              <a:t>veya  </a:t>
            </a:r>
            <a:r>
              <a:rPr sz="2400" dirty="0">
                <a:latin typeface="Calibri"/>
                <a:cs typeface="Calibri"/>
              </a:rPr>
              <a:t>C#)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35" dirty="0">
                <a:latin typeface="Calibri"/>
                <a:cs typeface="Calibri"/>
              </a:rPr>
              <a:t>Veri </a:t>
            </a:r>
            <a:r>
              <a:rPr sz="2400" spc="-25" dirty="0">
                <a:latin typeface="Calibri"/>
                <a:cs typeface="Calibri"/>
              </a:rPr>
              <a:t>Yapıları </a:t>
            </a:r>
            <a:r>
              <a:rPr sz="2400" spc="-10" dirty="0">
                <a:latin typeface="Calibri"/>
                <a:cs typeface="Calibri"/>
              </a:rPr>
              <a:t>dersini </a:t>
            </a:r>
            <a:r>
              <a:rPr sz="2400" dirty="0">
                <a:latin typeface="Calibri"/>
                <a:cs typeface="Calibri"/>
              </a:rPr>
              <a:t>almış </a:t>
            </a:r>
            <a:r>
              <a:rPr sz="2400" spc="-5" dirty="0">
                <a:latin typeface="Calibri"/>
                <a:cs typeface="Calibri"/>
              </a:rPr>
              <a:t>olması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gerekir.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24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"/>
                <a:cs typeface="Calibri"/>
              </a:rPr>
              <a:t>Ders </a:t>
            </a:r>
            <a:r>
              <a:rPr sz="4000" b="0" spc="-5" dirty="0">
                <a:latin typeface="Calibri"/>
                <a:cs typeface="Calibri"/>
              </a:rPr>
              <a:t>İşleme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20" dirty="0">
                <a:latin typeface="Calibri"/>
                <a:cs typeface="Calibri"/>
              </a:rPr>
              <a:t>Kuralları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2342515"/>
            <a:ext cx="646493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Ders </a:t>
            </a:r>
            <a:r>
              <a:rPr sz="1800" spc="-5" dirty="0">
                <a:latin typeface="Calibri"/>
                <a:cs typeface="Calibri"/>
              </a:rPr>
              <a:t>başlangıç saatlerine </a:t>
            </a:r>
            <a:r>
              <a:rPr sz="1800" spc="-20" dirty="0">
                <a:latin typeface="Calibri"/>
                <a:cs typeface="Calibri"/>
              </a:rPr>
              <a:t>özen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gösteriniz.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Ödevler </a:t>
            </a:r>
            <a:r>
              <a:rPr sz="1800" spc="-10" dirty="0">
                <a:latin typeface="Calibri"/>
                <a:cs typeface="Calibri"/>
              </a:rPr>
              <a:t>zamanında teslim </a:t>
            </a:r>
            <a:r>
              <a:rPr sz="1800" spc="-20" dirty="0">
                <a:latin typeface="Calibri"/>
                <a:cs typeface="Calibri"/>
              </a:rPr>
              <a:t>edilecektir. </a:t>
            </a:r>
            <a:r>
              <a:rPr sz="1800" spc="-15" dirty="0">
                <a:latin typeface="Calibri"/>
                <a:cs typeface="Calibri"/>
              </a:rPr>
              <a:t>Verilen </a:t>
            </a:r>
            <a:r>
              <a:rPr sz="1800" spc="-10" dirty="0">
                <a:latin typeface="Calibri"/>
                <a:cs typeface="Calibri"/>
              </a:rPr>
              <a:t>tarihten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sonra</a:t>
            </a:r>
            <a:endParaRPr sz="1800" dirty="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getirilen </a:t>
            </a:r>
            <a:r>
              <a:rPr sz="1800" spc="-5" dirty="0">
                <a:latin typeface="Calibri"/>
                <a:cs typeface="Calibri"/>
              </a:rPr>
              <a:t>ödevler </a:t>
            </a:r>
            <a:r>
              <a:rPr sz="1800" spc="-10" dirty="0">
                <a:latin typeface="Calibri"/>
                <a:cs typeface="Calibri"/>
              </a:rPr>
              <a:t>kabul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edilmeyecektir.</a:t>
            </a:r>
            <a:endParaRPr sz="1800" dirty="0">
              <a:latin typeface="Calibri"/>
              <a:cs typeface="Calibri"/>
            </a:endParaRPr>
          </a:p>
          <a:p>
            <a:pPr marL="285115" marR="201930" indent="-273050" algn="just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Ders </a:t>
            </a:r>
            <a:r>
              <a:rPr sz="1800" spc="-5" dirty="0">
                <a:latin typeface="Calibri"/>
                <a:cs typeface="Calibri"/>
              </a:rPr>
              <a:t>ile ilgili </a:t>
            </a:r>
            <a:r>
              <a:rPr sz="1800" spc="-10" dirty="0">
                <a:latin typeface="Calibri"/>
                <a:cs typeface="Calibri"/>
              </a:rPr>
              <a:t>merak ettiğiniz </a:t>
            </a:r>
            <a:r>
              <a:rPr sz="1800" spc="-5" dirty="0">
                <a:latin typeface="Calibri"/>
                <a:cs typeface="Calibri"/>
              </a:rPr>
              <a:t>her </a:t>
            </a:r>
            <a:r>
              <a:rPr sz="1800" spc="-15" dirty="0">
                <a:latin typeface="Calibri"/>
                <a:cs typeface="Calibri"/>
              </a:rPr>
              <a:t>konuda </a:t>
            </a:r>
            <a:r>
              <a:rPr sz="1800" spc="-5" dirty="0">
                <a:latin typeface="Calibri"/>
                <a:cs typeface="Calibri"/>
              </a:rPr>
              <a:t>soru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sormaktan</a:t>
            </a:r>
            <a:endParaRPr sz="18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çekinmeyin.</a:t>
            </a:r>
            <a:endParaRPr sz="1800" dirty="0">
              <a:latin typeface="Calibri"/>
              <a:cs typeface="Calibri"/>
            </a:endParaRPr>
          </a:p>
          <a:p>
            <a:pPr marL="285115" marR="792480" indent="-27305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Cep </a:t>
            </a:r>
            <a:r>
              <a:rPr sz="1800" spc="-15" dirty="0">
                <a:latin typeface="Calibri"/>
                <a:cs typeface="Calibri"/>
              </a:rPr>
              <a:t>telefonu </a:t>
            </a:r>
            <a:r>
              <a:rPr sz="1800" spc="-50" dirty="0">
                <a:latin typeface="Calibri"/>
                <a:cs typeface="Calibri"/>
              </a:rPr>
              <a:t>v.b </a:t>
            </a:r>
            <a:r>
              <a:rPr sz="1800" spc="-5" dirty="0">
                <a:latin typeface="Calibri"/>
                <a:cs typeface="Calibri"/>
              </a:rPr>
              <a:t>kişisel </a:t>
            </a:r>
            <a:r>
              <a:rPr sz="1800" spc="-10" dirty="0">
                <a:latin typeface="Calibri"/>
                <a:cs typeface="Calibri"/>
              </a:rPr>
              <a:t>taşınabilir </a:t>
            </a:r>
            <a:r>
              <a:rPr sz="1800" spc="-5" dirty="0">
                <a:latin typeface="Calibri"/>
                <a:cs typeface="Calibri"/>
              </a:rPr>
              <a:t>iletişim </a:t>
            </a:r>
            <a:r>
              <a:rPr sz="1800" spc="-10" dirty="0">
                <a:latin typeface="Calibri"/>
                <a:cs typeface="Calibri"/>
              </a:rPr>
              <a:t>cihazlarınızı </a:t>
            </a:r>
            <a:r>
              <a:rPr sz="1800" spc="-15" dirty="0">
                <a:latin typeface="Calibri"/>
                <a:cs typeface="Calibri"/>
              </a:rPr>
              <a:t>ders  </a:t>
            </a:r>
            <a:r>
              <a:rPr sz="1800" spc="-5" dirty="0">
                <a:latin typeface="Calibri"/>
                <a:cs typeface="Calibri"/>
              </a:rPr>
              <a:t>süresince </a:t>
            </a:r>
            <a:r>
              <a:rPr sz="1800" spc="-10" dirty="0">
                <a:latin typeface="Calibri"/>
                <a:cs typeface="Calibri"/>
              </a:rPr>
              <a:t>mutlaka kapalı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tutunuz.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8902" y="3775075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3600" b="1" spc="-3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oritma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1435" y="4768672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Bölüm</a:t>
            </a:r>
            <a:r>
              <a:rPr sz="1800" spc="-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5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70" dirty="0"/>
              <a:t> </a:t>
            </a:r>
            <a:r>
              <a:rPr dirty="0"/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272" y="1636632"/>
            <a:ext cx="4987925" cy="4827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Algoritma,</a:t>
            </a:r>
            <a:endParaRPr sz="2400">
              <a:latin typeface="Calibri"/>
              <a:cs typeface="Calibri"/>
            </a:endParaRPr>
          </a:p>
          <a:p>
            <a:pPr marL="582295" marR="25400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problemin çözmek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prosedür  </a:t>
            </a:r>
            <a:r>
              <a:rPr sz="2200" spc="-20" dirty="0">
                <a:latin typeface="Calibri"/>
                <a:cs typeface="Calibri"/>
              </a:rPr>
              <a:t>veya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formüldür.</a:t>
            </a:r>
            <a:endParaRPr sz="2200">
              <a:latin typeface="Calibri"/>
              <a:cs typeface="Calibri"/>
            </a:endParaRPr>
          </a:p>
          <a:p>
            <a:pPr marL="582295" marR="364490" indent="-273050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problemi </a:t>
            </a:r>
            <a:r>
              <a:rPr sz="2200" spc="-15" dirty="0">
                <a:latin typeface="Calibri"/>
                <a:cs typeface="Calibri"/>
              </a:rPr>
              <a:t>çözmek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takip edilmesi  </a:t>
            </a:r>
            <a:r>
              <a:rPr sz="2200" spc="-25" dirty="0">
                <a:latin typeface="Calibri"/>
                <a:cs typeface="Calibri"/>
              </a:rPr>
              <a:t>gereken </a:t>
            </a:r>
            <a:r>
              <a:rPr sz="2200" spc="-15" dirty="0">
                <a:latin typeface="Calibri"/>
                <a:cs typeface="Calibri"/>
              </a:rPr>
              <a:t>yönergeler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kümesidir.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matematikte ve bilgisayar </a:t>
            </a:r>
            <a:r>
              <a:rPr sz="2200" spc="-5" dirty="0">
                <a:latin typeface="Calibri"/>
                <a:cs typeface="Calibri"/>
              </a:rPr>
              <a:t>biliminde </a:t>
            </a:r>
            <a:r>
              <a:rPr sz="2200" spc="-10" dirty="0">
                <a:latin typeface="Calibri"/>
                <a:cs typeface="Calibri"/>
              </a:rPr>
              <a:t>bir  </a:t>
            </a:r>
            <a:r>
              <a:rPr sz="2200" spc="-5" dirty="0">
                <a:latin typeface="Calibri"/>
                <a:cs typeface="Calibri"/>
              </a:rPr>
              <a:t>işi </a:t>
            </a:r>
            <a:r>
              <a:rPr sz="2200" spc="-10" dirty="0">
                <a:latin typeface="Calibri"/>
                <a:cs typeface="Calibri"/>
              </a:rPr>
              <a:t>yapmak </a:t>
            </a:r>
            <a:r>
              <a:rPr sz="2200" spc="-5" dirty="0">
                <a:latin typeface="Calibri"/>
                <a:cs typeface="Calibri"/>
              </a:rPr>
              <a:t>için tanımlanan, </a:t>
            </a:r>
            <a:r>
              <a:rPr sz="2200" spc="-10" dirty="0"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205"/>
              </a:lnSpc>
            </a:pPr>
            <a:r>
              <a:rPr sz="2200" spc="-5" dirty="0">
                <a:latin typeface="Calibri"/>
                <a:cs typeface="Calibri"/>
              </a:rPr>
              <a:t>başlangıç </a:t>
            </a:r>
            <a:r>
              <a:rPr sz="2200" spc="-10" dirty="0">
                <a:latin typeface="Calibri"/>
                <a:cs typeface="Calibri"/>
              </a:rPr>
              <a:t>durumundan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başladığında,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açıkça </a:t>
            </a:r>
            <a:r>
              <a:rPr sz="2200" spc="-10" dirty="0">
                <a:latin typeface="Calibri"/>
                <a:cs typeface="Calibri"/>
              </a:rPr>
              <a:t>belirlenmiş </a:t>
            </a:r>
            <a:r>
              <a:rPr sz="2200" spc="-5" dirty="0">
                <a:latin typeface="Calibri"/>
                <a:cs typeface="Calibri"/>
              </a:rPr>
              <a:t>bir son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durumunda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sonlanan, sonlu işlemler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kümesidir.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582295" marR="162560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programlama </a:t>
            </a:r>
            <a:r>
              <a:rPr sz="2200" spc="-10" dirty="0">
                <a:latin typeface="Calibri"/>
                <a:cs typeface="Calibri"/>
              </a:rPr>
              <a:t>dilinde </a:t>
            </a:r>
            <a:r>
              <a:rPr sz="2200" spc="-5" dirty="0">
                <a:latin typeface="Calibri"/>
                <a:cs typeface="Calibri"/>
              </a:rPr>
              <a:t>algoritmanın  </a:t>
            </a:r>
            <a:r>
              <a:rPr sz="2200" spc="-20" dirty="0">
                <a:latin typeface="Calibri"/>
                <a:cs typeface="Calibri"/>
              </a:rPr>
              <a:t>gerçekleştirilmesidir.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7064" y="2020823"/>
            <a:ext cx="2471928" cy="3363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345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Algoritmik</a:t>
            </a:r>
            <a:r>
              <a:rPr spc="-70" dirty="0"/>
              <a:t> </a:t>
            </a:r>
            <a:r>
              <a:rPr spc="-15" dirty="0"/>
              <a:t>çözüm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0047" y="4038345"/>
            <a:ext cx="6024245" cy="1525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spc="-5" dirty="0">
                <a:latin typeface="Calibri"/>
                <a:cs typeface="Calibri"/>
              </a:rPr>
              <a:t>algoritmik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farklı </a:t>
            </a:r>
            <a:r>
              <a:rPr sz="2400" spc="-5" dirty="0">
                <a:latin typeface="Calibri"/>
                <a:cs typeface="Calibri"/>
              </a:rPr>
              <a:t>algoritmalar  </a:t>
            </a:r>
            <a:r>
              <a:rPr sz="2400" spc="-35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Algoritmaların </a:t>
            </a:r>
            <a:r>
              <a:rPr sz="2400" spc="-10" dirty="0">
                <a:latin typeface="Calibri"/>
                <a:cs typeface="Calibri"/>
              </a:rPr>
              <a:t>özellikleri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nelerdir?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988820"/>
            <a:ext cx="5943600" cy="170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89557"/>
            <a:ext cx="6797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5" dirty="0">
                <a:latin typeface="Calibri"/>
                <a:cs typeface="Calibri"/>
              </a:rPr>
              <a:t>algoritmanın taşıması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dirty="0">
                <a:latin typeface="Calibri"/>
                <a:cs typeface="Calibri"/>
              </a:rPr>
              <a:t>beş </a:t>
            </a:r>
            <a:r>
              <a:rPr sz="2000" spc="-5" dirty="0">
                <a:latin typeface="Calibri"/>
                <a:cs typeface="Calibri"/>
              </a:rPr>
              <a:t>tane temel </a:t>
            </a:r>
            <a:r>
              <a:rPr sz="2000" spc="-10" dirty="0">
                <a:latin typeface="Calibri"/>
                <a:cs typeface="Calibri"/>
              </a:rPr>
              <a:t>özelliği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2447649"/>
            <a:ext cx="6725920" cy="35223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1. Giriş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(Input)</a:t>
            </a:r>
            <a:endParaRPr sz="1800">
              <a:latin typeface="Calibri"/>
              <a:cs typeface="Calibri"/>
            </a:endParaRPr>
          </a:p>
          <a:p>
            <a:pPr marL="559435" marR="310515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sıfır veya daha fazla giriş değişkeni vardır. Giriş değişkenleri algoritma işlemeye başlamadan önce,  algoritmaya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değerler kümesidir veya değer kaydetmesi için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hafıza</a:t>
            </a:r>
            <a:r>
              <a:rPr sz="1000" spc="1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bölgesidir.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2. Belirlilik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(Definiteness)</a:t>
            </a:r>
            <a:endParaRPr sz="1800">
              <a:latin typeface="Calibri"/>
              <a:cs typeface="Calibri"/>
            </a:endParaRPr>
          </a:p>
          <a:p>
            <a:pPr marL="559435" marR="6350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her adımı için kesin olarak ne iş yapacağı belirlenmelidir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belirsizlik olmamalıdır. Her durum için hangi  işlem gerçekleştirilecekse, o açık olarak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tanımlanmalıdır.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3. </a:t>
            </a:r>
            <a:r>
              <a:rPr sz="1800" b="1" spc="-5" dirty="0">
                <a:latin typeface="Calibri"/>
                <a:cs typeface="Calibri"/>
              </a:rPr>
              <a:t>Çıkış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(Output)</a:t>
            </a:r>
            <a:endParaRPr sz="18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Her algoritmanın bir </a:t>
            </a:r>
            <a:r>
              <a:rPr sz="1000" spc="-10" dirty="0">
                <a:latin typeface="Calibri"/>
                <a:cs typeface="Calibri"/>
              </a:rPr>
              <a:t>veya </a:t>
            </a:r>
            <a:r>
              <a:rPr sz="1000" spc="-5" dirty="0">
                <a:latin typeface="Calibri"/>
                <a:cs typeface="Calibri"/>
              </a:rPr>
              <a:t>daha fazla çıkış değeri vardır. Çıkış değerleri ile giriş değerleri arasında bağıntılar</a:t>
            </a:r>
            <a:r>
              <a:rPr sz="1000" spc="1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vardır.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4. </a:t>
            </a:r>
            <a:r>
              <a:rPr sz="1800" b="1" spc="-5" dirty="0">
                <a:latin typeface="Calibri"/>
                <a:cs typeface="Calibri"/>
              </a:rPr>
              <a:t>Etkililik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(Efficiency)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295"/>
              </a:spcBef>
              <a:tabLst>
                <a:tab pos="472440" algn="l"/>
              </a:tabLst>
            </a:pPr>
            <a:r>
              <a:rPr sz="750" spc="-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Olabildiğince hızlı çalışmalıdır, olabildiğince az hafıza kullanmalıdır. Bunun anlamı yapılan </a:t>
            </a:r>
            <a:r>
              <a:rPr sz="1000" spc="-10" dirty="0">
                <a:latin typeface="Calibri"/>
                <a:cs typeface="Calibri"/>
              </a:rPr>
              <a:t>işlemler </a:t>
            </a:r>
            <a:r>
              <a:rPr sz="1000" spc="-5" dirty="0">
                <a:latin typeface="Calibri"/>
                <a:cs typeface="Calibri"/>
              </a:rPr>
              <a:t>yeterince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temel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işlemler olacak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sınırlı zaman süresince işleyip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bitmelidir.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5. Sınırlılık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(Boundedness)</a:t>
            </a:r>
            <a:endParaRPr sz="1800">
              <a:latin typeface="Calibri"/>
              <a:cs typeface="Calibri"/>
            </a:endParaRPr>
          </a:p>
          <a:p>
            <a:pPr marL="559435" marR="5080" indent="-228600" algn="just">
              <a:lnSpc>
                <a:spcPct val="100000"/>
              </a:lnSpc>
              <a:spcBef>
                <a:spcPts val="295"/>
              </a:spcBef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Her algoritma sınırlı sayıda çalışma adımı sonunda bitmelidir. Bir algoritma için sınırlılık çok önemlidir. Aynı işlemi </a:t>
            </a:r>
            <a:r>
              <a:rPr sz="1000" dirty="0">
                <a:latin typeface="Calibri"/>
                <a:cs typeface="Calibri"/>
              </a:rPr>
              <a:t>yapan  </a:t>
            </a:r>
            <a:r>
              <a:rPr sz="1000" spc="-5" dirty="0">
                <a:latin typeface="Calibri"/>
                <a:cs typeface="Calibri"/>
              </a:rPr>
              <a:t>iki algoritmadan biri bir milyar adımda bitiyor olsun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diğeri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yüz adımda bitiyor olsun. Bu durumda yüz adımda biten  algoritma her zaman </a:t>
            </a:r>
            <a:r>
              <a:rPr sz="1000" dirty="0">
                <a:latin typeface="Calibri"/>
                <a:cs typeface="Calibri"/>
              </a:rPr>
              <a:t>daha </a:t>
            </a:r>
            <a:r>
              <a:rPr sz="1000" spc="-5" dirty="0">
                <a:latin typeface="Calibri"/>
                <a:cs typeface="Calibri"/>
              </a:rPr>
              <a:t>iyidir. Bunun anlamı sınırlılık kavramı ile anlatılmak istenen mümkün olan en </a:t>
            </a:r>
            <a:r>
              <a:rPr sz="1000" dirty="0">
                <a:latin typeface="Calibri"/>
                <a:cs typeface="Calibri"/>
              </a:rPr>
              <a:t>az </a:t>
            </a:r>
            <a:r>
              <a:rPr sz="1000" spc="-5" dirty="0">
                <a:latin typeface="Calibri"/>
                <a:cs typeface="Calibri"/>
              </a:rPr>
              <a:t>sayıda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adım</a:t>
            </a:r>
            <a:endParaRPr sz="1000">
              <a:latin typeface="Calibri"/>
              <a:cs typeface="Calibri"/>
            </a:endParaRPr>
          </a:p>
          <a:p>
            <a:pPr marL="559435" algn="just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ile işlemin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bitirilmesidir.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2297</Words>
  <Application>Microsoft Office PowerPoint</Application>
  <PresentationFormat>Ekran Gösterisi (4:3)</PresentationFormat>
  <Paragraphs>323</Paragraphs>
  <Slides>31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PowerPoint Sunusu</vt:lpstr>
      <vt:lpstr>PowerPoint Sunusu</vt:lpstr>
      <vt:lpstr>Ders Kitapları ve Yardımcı Kaynaklar</vt:lpstr>
      <vt:lpstr>Dersin Gereksinimleri</vt:lpstr>
      <vt:lpstr>Ders İşleme Kuralları</vt:lpstr>
      <vt:lpstr>PowerPoint Sunusu</vt:lpstr>
      <vt:lpstr>Algoritma Nedir?</vt:lpstr>
      <vt:lpstr>Algoritmik çözüm</vt:lpstr>
      <vt:lpstr>Algoritmaların Özellikleri</vt:lpstr>
      <vt:lpstr>Algoritmaların Özellikleri</vt:lpstr>
      <vt:lpstr>Algoritmaların Yönleri</vt:lpstr>
      <vt:lpstr>Algoritmaların Yönleri</vt:lpstr>
      <vt:lpstr>Algoritmaların Yönleri</vt:lpstr>
      <vt:lpstr>Algoritma Tasarımı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 Analizi</vt:lpstr>
      <vt:lpstr>Algoritma Analizi</vt:lpstr>
      <vt:lpstr>Neden algoritmalar ve başarımla  uğraşırız?</vt:lpstr>
      <vt:lpstr>Algoritmik Performans</vt:lpstr>
      <vt:lpstr>Algoritma Analizi</vt:lpstr>
      <vt:lpstr>Algoritma Analizi</vt:lpstr>
      <vt:lpstr>Algoritmaların Analizi</vt:lpstr>
      <vt:lpstr>Algoritma Analizi</vt:lpstr>
      <vt:lpstr>Algoritmaların Analizi</vt:lpstr>
      <vt:lpstr>Algoritmaların Analizi: Çalışma Zamanı fonksiyonu :T(n)</vt:lpstr>
      <vt:lpstr>Tahmin için Genel Kurallar</vt:lpstr>
      <vt:lpstr>En iyi (Best), En kötü (Worst),  Ortalama(Average) Durum Analizi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60</cp:revision>
  <dcterms:created xsi:type="dcterms:W3CDTF">2020-10-06T18:03:32Z</dcterms:created>
  <dcterms:modified xsi:type="dcterms:W3CDTF">2025-01-14T18:25:07Z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