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2" r:id="rId9"/>
    <p:sldId id="306" r:id="rId10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3497-CFFF-41BC-AFCC-DBFC96EF708C}" type="datetimeFigureOut">
              <a:rPr lang="tr-TR" smtClean="0"/>
              <a:t>14.01.2025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E165-B28A-4374-871B-436600FD2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8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61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00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25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44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4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4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5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070" y="985773"/>
            <a:ext cx="68998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526" y="1864613"/>
            <a:ext cx="6914946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375662"/>
            <a:ext cx="24638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2.Hafta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Al</a:t>
            </a:r>
            <a:r>
              <a:rPr spc="-30" dirty="0"/>
              <a:t>g</a:t>
            </a:r>
            <a:r>
              <a:rPr dirty="0"/>
              <a:t>ori</a:t>
            </a:r>
            <a:r>
              <a:rPr spc="10" dirty="0"/>
              <a:t>t</a:t>
            </a:r>
            <a:r>
              <a:rPr dirty="0"/>
              <a:t>m</a:t>
            </a:r>
            <a:r>
              <a:rPr spc="-20" dirty="0"/>
              <a:t>a</a:t>
            </a:r>
            <a:r>
              <a:rPr dirty="0"/>
              <a:t>ların  Analizi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9353" y="4390491"/>
            <a:ext cx="321056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37235">
              <a:lnSpc>
                <a:spcPct val="110000"/>
              </a:lnSpc>
              <a:spcBef>
                <a:spcPts val="100"/>
              </a:spcBef>
            </a:pP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 </a:t>
            </a:r>
            <a:r>
              <a:rPr sz="1700" spc="-15" dirty="0">
                <a:solidFill>
                  <a:srgbClr val="424242"/>
                </a:solidFill>
                <a:latin typeface="Calibri"/>
                <a:cs typeface="Calibri"/>
              </a:rPr>
              <a:t>Yerleştirme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Sırlaması 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(Insert</a:t>
            </a:r>
            <a:r>
              <a:rPr sz="17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Sort)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0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Birleştirme Sıralaması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(Merge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Sort</a:t>
            </a:r>
            <a:r>
              <a:rPr sz="17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Yinelemeler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65605"/>
            <a:ext cx="578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Sıralama </a:t>
            </a:r>
            <a:r>
              <a:rPr sz="4000" spc="-5" dirty="0"/>
              <a:t>(sorting)</a:t>
            </a:r>
            <a:r>
              <a:rPr sz="4000" spc="15" dirty="0"/>
              <a:t> </a:t>
            </a:r>
            <a:r>
              <a:rPr sz="4000" spc="-10" dirty="0"/>
              <a:t>problemi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746" y="1969389"/>
            <a:ext cx="606044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65608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Girdi: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	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〈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〉</a:t>
            </a:r>
            <a:r>
              <a:rPr sz="2400" b="1" spc="5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sayıları.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087755" marR="55880" indent="-1024890">
              <a:lnSpc>
                <a:spcPct val="109600"/>
              </a:lnSpc>
              <a:tabLst>
                <a:tab pos="30460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Çıktı: 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〈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r>
              <a:rPr sz="24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</a:t>
            </a:r>
            <a:r>
              <a:rPr sz="24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〉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elemanları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elamanlarının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permütasyonudur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… 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spc="209" baseline="-20833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ts val="2735"/>
              </a:lnSpc>
              <a:spcBef>
                <a:spcPts val="2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Permütasyon,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rakamların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sıralamasının</a:t>
            </a:r>
            <a:endParaRPr sz="2400">
              <a:latin typeface="Calibri"/>
              <a:cs typeface="Calibri"/>
            </a:endParaRPr>
          </a:p>
          <a:p>
            <a:pPr marL="335915">
              <a:lnSpc>
                <a:spcPts val="2735"/>
              </a:lnSpc>
            </a:pP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değiştirilmesidir.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Örnek: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86840" algn="l"/>
                <a:tab pos="1678305" algn="l"/>
                <a:tab pos="1967230" algn="l"/>
                <a:tab pos="2258695" algn="l"/>
                <a:tab pos="255016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8	2	4	9	3	6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37945" algn="l"/>
                <a:tab pos="1629410" algn="l"/>
                <a:tab pos="1920239" algn="l"/>
                <a:tab pos="2209800" algn="l"/>
                <a:tab pos="25012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Çıktı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2	3	4	6	8	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Araya </a:t>
            </a:r>
            <a:r>
              <a:rPr sz="3600" spc="-10" dirty="0"/>
              <a:t>yerleştirme sıralaması  </a:t>
            </a:r>
            <a:r>
              <a:rPr sz="3600" dirty="0"/>
              <a:t>(Insertion sort)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23125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Insert Sort, artımsal tasarım yaklaşımını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kullanır: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A[1...j-1]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dizisi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sıralanmış.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Strateji: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elemanı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sıraya</a:t>
            </a:r>
            <a:r>
              <a:rPr sz="24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Bütün elemanları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sıralayana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devam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59789"/>
            <a:ext cx="6692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Araya </a:t>
            </a:r>
            <a:r>
              <a:rPr sz="3600" spc="-10" dirty="0"/>
              <a:t>yerleştirme sıralaması</a:t>
            </a:r>
            <a:r>
              <a:rPr sz="3600" spc="-45" dirty="0"/>
              <a:t> </a:t>
            </a:r>
            <a:r>
              <a:rPr sz="3600" dirty="0"/>
              <a:t>örneği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36191" y="1988820"/>
            <a:ext cx="5411724" cy="428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996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  </a:t>
            </a:r>
            <a:r>
              <a:rPr sz="3600" spc="-5" dirty="0"/>
              <a:t>Çalışma</a:t>
            </a:r>
            <a:r>
              <a:rPr sz="3600" spc="-100" dirty="0"/>
              <a:t> </a:t>
            </a:r>
            <a:r>
              <a:rPr sz="3600" spc="-5" dirty="0"/>
              <a:t>Zamanı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867915"/>
            <a:ext cx="6835140" cy="2988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veya koşma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bağımlıdır:  Önceden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sıralanmış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diziyi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alibri"/>
              <a:cs typeface="Calibri"/>
            </a:endParaRPr>
          </a:p>
          <a:p>
            <a:pPr marL="285115" marR="803910" indent="-273050">
              <a:lnSpc>
                <a:spcPts val="259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boyutuna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göre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parametrelenmesi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yararlıdır,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çünkü kısa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dizileri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uzun dizilere oranla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Genellikle,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zamanında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üst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sınır</a:t>
            </a:r>
            <a:r>
              <a:rPr sz="24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aranır.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39262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  </a:t>
            </a:r>
            <a:r>
              <a:rPr sz="4000" spc="-10" dirty="0"/>
              <a:t>Çözümleme</a:t>
            </a:r>
            <a:r>
              <a:rPr sz="4000" spc="-80" dirty="0"/>
              <a:t> </a:t>
            </a:r>
            <a:r>
              <a:rPr sz="4000" spc="-5" dirty="0"/>
              <a:t>türleri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26366"/>
            <a:ext cx="6647815" cy="4290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kötü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(Worst-case): 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(genellikle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bununla</a:t>
            </a:r>
            <a:r>
              <a:rPr sz="14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F2F2F"/>
                </a:solidFill>
                <a:latin typeface="Calibri"/>
                <a:cs typeface="Calibri"/>
              </a:rPr>
              <a:t>ilgilenilecek)</a:t>
            </a:r>
            <a:endParaRPr sz="1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0"/>
              </a:spcBef>
              <a:tabLst>
                <a:tab pos="13766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</a:t>
            </a:r>
            <a:r>
              <a:rPr sz="22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=	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maksimum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süresi.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(Programın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durumda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çalışması)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Ortalama durum: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(bazen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 ilgilenilecek)</a:t>
            </a:r>
            <a:endParaRPr sz="1400">
              <a:latin typeface="Calibri"/>
              <a:cs typeface="Calibri"/>
            </a:endParaRPr>
          </a:p>
          <a:p>
            <a:pPr marL="582295" marR="429259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 =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her 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 beklenen  süresi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(ağırlıklı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ortalama).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Girişlerin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istatistiksel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dağılımı için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varsayım</a:t>
            </a:r>
            <a:r>
              <a:rPr sz="22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gerekli.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kullanılan varsayımlardan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biri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boyutunda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oranda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olasılığının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olduğunu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etmek.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iyi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durum: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(gerçek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dışı)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Sadece bir giriş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yapısında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hızlı çalışan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fakat yavaş</a:t>
            </a:r>
            <a:r>
              <a:rPr sz="2200" spc="4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 ile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hile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yapmak.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59093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4000" spc="-5" dirty="0"/>
              <a:t>Makineden-bağımsız </a:t>
            </a:r>
            <a:r>
              <a:rPr sz="4000" spc="-15" dirty="0"/>
              <a:t>zaman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6102350" cy="3403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nedir?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Bilgisayarın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hızına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bağlıdır: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bağıl 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rölatif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aynı</a:t>
            </a:r>
            <a:r>
              <a:rPr sz="22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makinede),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mutlak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(absolüt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(farklı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makinelerde).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BÜYÜK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FİKİR: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Makineye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bağımlı sabitleri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görmezden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gel.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→∞ 'a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yaklaştıkça, T(n)'nin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büyümesine</a:t>
            </a:r>
            <a:r>
              <a:rPr sz="2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bak.</a:t>
            </a:r>
            <a:endParaRPr sz="2200">
              <a:latin typeface="Calibri"/>
              <a:cs typeface="Calibri"/>
            </a:endParaRPr>
          </a:p>
          <a:p>
            <a:pPr marL="15138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Asimptotik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Çözümleme"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985773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AC0000"/>
                </a:solidFill>
                <a:latin typeface="Calibri"/>
                <a:cs typeface="Calibri"/>
              </a:rPr>
              <a:t>Asimptotik</a:t>
            </a:r>
            <a:r>
              <a:rPr sz="3600" b="1" spc="-8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başarım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19" y="2340991"/>
            <a:ext cx="4986655" cy="310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5880" indent="-27305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yeterince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büyürse,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  bir 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algoritmasından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her zaman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hızlıdır.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295910" algn="ctr">
              <a:lnSpc>
                <a:spcPct val="100000"/>
              </a:lnSpc>
              <a:spcBef>
                <a:spcPts val="5"/>
              </a:spcBef>
              <a:tabLst>
                <a:tab pos="1152525" algn="l"/>
                <a:tab pos="2112645" algn="l"/>
                <a:tab pos="3409950" algn="l"/>
                <a:tab pos="429577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Öte	yandan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asimptotik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açıdan	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yavaş</a:t>
            </a:r>
            <a:endParaRPr sz="2000">
              <a:latin typeface="Calibri"/>
              <a:cs typeface="Calibri"/>
            </a:endParaRPr>
          </a:p>
          <a:p>
            <a:pPr marR="377190" algn="ctr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algoritmaları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ihmal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etmemeliyiz.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33730" marR="57150" indent="-273050">
              <a:lnSpc>
                <a:spcPct val="100000"/>
              </a:lnSpc>
              <a:tabLst>
                <a:tab pos="2098040" algn="l"/>
                <a:tab pos="363283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Asi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oti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	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zümle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ü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şü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cem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yapılandırmada önemli bir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araçtır.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843783"/>
            <a:ext cx="2694431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704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Hatırlatma-Özyinelemeli</a:t>
            </a:r>
            <a:r>
              <a:rPr spc="-55" dirty="0"/>
              <a:t> </a:t>
            </a:r>
            <a:r>
              <a:rPr spc="-35" dirty="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7129780" cy="383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dizi, seri,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kendi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cinsinden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tanımlanmasına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b="1" i="1" spc="-5" dirty="0">
                <a:solidFill>
                  <a:srgbClr val="2F2F2F"/>
                </a:solidFill>
                <a:latin typeface="Calibri"/>
                <a:cs typeface="Calibri"/>
              </a:rPr>
              <a:t>özyineleme</a:t>
            </a:r>
            <a:r>
              <a:rPr sz="2000" b="1" i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10515" marR="151955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Tanım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bölgesi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negatif tamsayılar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fonksiyon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tanımlanırken:</a:t>
            </a:r>
            <a:endParaRPr sz="20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sıfırdaki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</a:t>
            </a:r>
            <a:r>
              <a:rPr sz="18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07695" marR="276225" indent="-273050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Özyinelemeli 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hesaplanırken,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daha küçük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tamsayılardaki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değer(ler)ini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veren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kural</a:t>
            </a:r>
            <a:r>
              <a:rPr sz="18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İkinin kuvvetlerinden oluşan dizi 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edilebilir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</a:t>
            </a:r>
            <a:r>
              <a:rPr sz="1800" b="1" spc="-7" baseline="25462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25462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Fakat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 dizi özyinelemeli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edilebilir.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=1,</a:t>
            </a:r>
            <a:r>
              <a:rPr sz="1800" b="1" spc="3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n+1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534</Words>
  <Application>Microsoft Office PowerPoint</Application>
  <PresentationFormat>Ekran Gösterisi (4:3)</PresentationFormat>
  <Paragraphs>84</Paragraphs>
  <Slides>9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Wingdings</vt:lpstr>
      <vt:lpstr>Office Theme</vt:lpstr>
      <vt:lpstr>2.Hafta Algoritmaların  Analizi</vt:lpstr>
      <vt:lpstr>Sıralama (sorting) problemi</vt:lpstr>
      <vt:lpstr>Araya yerleştirme sıralaması  (Insertion sort)</vt:lpstr>
      <vt:lpstr>Araya yerleştirme sıralaması örneği</vt:lpstr>
      <vt:lpstr>Hatırlatma  Çalışma Zamanı</vt:lpstr>
      <vt:lpstr>Hatırlatma  Çözümleme türleri</vt:lpstr>
      <vt:lpstr>Hatırlatma Makineden-bağımsız zaman</vt:lpstr>
      <vt:lpstr>Hatırlatma</vt:lpstr>
      <vt:lpstr>Hatırlatma-Özyinelemeli Tanımlar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22</cp:revision>
  <dcterms:created xsi:type="dcterms:W3CDTF">2020-10-06T18:05:42Z</dcterms:created>
  <dcterms:modified xsi:type="dcterms:W3CDTF">2025-01-14T18:26:58Z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