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96" r:id="rId3"/>
    <p:sldId id="298" r:id="rId4"/>
    <p:sldId id="316" r:id="rId5"/>
    <p:sldId id="319" r:id="rId6"/>
    <p:sldId id="320" r:id="rId7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33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062BD-8B9B-461F-A40A-A28C75CBABAF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5B8C4-4518-4FE1-A085-A797BDEB5F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87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5B8C4-4518-4FE1-A085-A797BDEB5F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12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5B8C4-4518-4FE1-A085-A797BDEB5F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54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6350" y="209930"/>
            <a:ext cx="9156700" cy="66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  <a:path w="367919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649723" y="0"/>
            <a:ext cx="3505200" cy="2291080"/>
          </a:xfrm>
          <a:custGeom>
            <a:avLst/>
            <a:gdLst/>
            <a:ahLst/>
            <a:cxnLst/>
            <a:rect l="l" t="t" r="r" b="b"/>
            <a:pathLst>
              <a:path w="3505200" h="2291080">
                <a:moveTo>
                  <a:pt x="0" y="2290572"/>
                </a:moveTo>
                <a:lnTo>
                  <a:pt x="3505200" y="2290572"/>
                </a:lnTo>
                <a:lnTo>
                  <a:pt x="3505200" y="0"/>
                </a:lnTo>
                <a:lnTo>
                  <a:pt x="0" y="0"/>
                </a:lnTo>
                <a:lnTo>
                  <a:pt x="0" y="2290572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51247" y="6088379"/>
            <a:ext cx="3505200" cy="82550"/>
          </a:xfrm>
          <a:custGeom>
            <a:avLst/>
            <a:gdLst/>
            <a:ahLst/>
            <a:cxnLst/>
            <a:rect l="l" t="t" r="r" b="b"/>
            <a:pathLst>
              <a:path w="3505200" h="82550">
                <a:moveTo>
                  <a:pt x="3505200" y="0"/>
                </a:moveTo>
                <a:lnTo>
                  <a:pt x="0" y="0"/>
                </a:lnTo>
                <a:lnTo>
                  <a:pt x="0" y="82296"/>
                </a:lnTo>
                <a:lnTo>
                  <a:pt x="3505200" y="82296"/>
                </a:lnTo>
                <a:lnTo>
                  <a:pt x="350520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48" y="1583942"/>
                </a:lnTo>
                <a:lnTo>
                  <a:pt x="740657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7" y="1583942"/>
                </a:lnTo>
              </a:path>
              <a:path w="1395095" h="1584325">
                <a:moveTo>
                  <a:pt x="659948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2" y="1564892"/>
                </a:lnTo>
              </a:path>
              <a:path w="1395095" h="1565275">
                <a:moveTo>
                  <a:pt x="626869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8" y="2841242"/>
                </a:lnTo>
              </a:path>
              <a:path w="2128520" h="2841625">
                <a:moveTo>
                  <a:pt x="1343848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684021"/>
            <a:ext cx="6900468" cy="143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6637" y="2127250"/>
            <a:ext cx="6993255" cy="399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5785" y="3049269"/>
            <a:ext cx="28232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1577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3.H</a:t>
            </a:r>
            <a:r>
              <a:rPr sz="2800" b="1" spc="-25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f</a:t>
            </a:r>
            <a:r>
              <a:rPr sz="2800" b="1" spc="-25" dirty="0">
                <a:solidFill>
                  <a:srgbClr val="AC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a  </a:t>
            </a:r>
            <a:r>
              <a:rPr sz="2800" b="1" spc="-20" dirty="0">
                <a:solidFill>
                  <a:srgbClr val="AC0000"/>
                </a:solidFill>
                <a:latin typeface="Calibri"/>
                <a:cs typeface="Calibri"/>
              </a:rPr>
              <a:t>Master </a:t>
            </a:r>
            <a:r>
              <a:rPr sz="2800" b="1" spc="-55" dirty="0">
                <a:solidFill>
                  <a:srgbClr val="AC0000"/>
                </a:solidFill>
                <a:latin typeface="Calibri"/>
                <a:cs typeface="Calibri"/>
              </a:rPr>
              <a:t>Teorem </a:t>
            </a:r>
            <a:r>
              <a:rPr sz="2800" b="1" spc="-20" dirty="0">
                <a:solidFill>
                  <a:srgbClr val="AC0000"/>
                </a:solidFill>
                <a:latin typeface="Calibri"/>
                <a:cs typeface="Calibri"/>
              </a:rPr>
              <a:t>ve  </a:t>
            </a:r>
            <a:r>
              <a:rPr sz="2800" b="1" spc="-15" dirty="0">
                <a:solidFill>
                  <a:srgbClr val="AC0000"/>
                </a:solidFill>
                <a:latin typeface="Calibri"/>
                <a:cs typeface="Calibri"/>
              </a:rPr>
              <a:t>Böl-Fethet</a:t>
            </a:r>
            <a:r>
              <a:rPr sz="2800" b="1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AC0000"/>
                </a:solidFill>
                <a:latin typeface="Calibri"/>
                <a:cs typeface="Calibri"/>
              </a:rPr>
              <a:t>Metodu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534414"/>
            <a:ext cx="632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Böl-ve-Fethet </a:t>
            </a:r>
            <a:r>
              <a:rPr sz="3600" dirty="0"/>
              <a:t>(Divide &amp;</a:t>
            </a:r>
            <a:r>
              <a:rPr sz="3600" spc="-35" dirty="0"/>
              <a:t> </a:t>
            </a:r>
            <a:r>
              <a:rPr sz="3600" spc="-5" dirty="0"/>
              <a:t>Conquer)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2264791"/>
            <a:ext cx="6824980" cy="23094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Böl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fethet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tekniğiyle algoritma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tasarımı:</a:t>
            </a:r>
            <a:endParaRPr sz="2400">
              <a:latin typeface="Calibri"/>
              <a:cs typeface="Calibri"/>
            </a:endParaRPr>
          </a:p>
          <a:p>
            <a:pPr marL="582295" marR="5080" indent="-27305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Problem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kendisine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benzer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küçük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boyutlu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alt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problemlere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bölünür.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Alt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problemler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çözülür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bulunan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çözümler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birleştirilir.</a:t>
            </a:r>
            <a:endParaRPr sz="2400">
              <a:latin typeface="Calibri"/>
              <a:cs typeface="Calibri"/>
            </a:endParaRPr>
          </a:p>
          <a:p>
            <a:pPr marL="856615" marR="720090" indent="-273050" algn="just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Divide: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iki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veya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fazla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problemlere 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bölünür.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138" y="4608957"/>
            <a:ext cx="689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ç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ö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z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üp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3648" y="4608957"/>
            <a:ext cx="541020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4465" algn="l"/>
                <a:tab pos="1903730" algn="l"/>
                <a:tab pos="3289300" algn="l"/>
                <a:tab pos="476186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500" spc="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Conq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r:	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Alt	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oble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	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ö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yinele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eli	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ak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onları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fethet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Combine: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çözümlerini</a:t>
            </a:r>
            <a:r>
              <a:rPr sz="2000" spc="-1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birleştir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13319" y="836675"/>
            <a:ext cx="1162812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578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Birleştirme</a:t>
            </a:r>
            <a:r>
              <a:rPr sz="4000" spc="-55" dirty="0"/>
              <a:t> </a:t>
            </a:r>
            <a:r>
              <a:rPr sz="4000" spc="-10" dirty="0"/>
              <a:t>sıralaması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2174" y="1967864"/>
            <a:ext cx="655447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79832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Bölmek:	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Kolay.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2. Hükmetmek: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2 alt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dizilimi özyinelemeli</a:t>
            </a:r>
            <a:r>
              <a:rPr sz="24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3. Birleştirmek: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Doğrusal-zamanda</a:t>
            </a:r>
            <a:r>
              <a:rPr sz="2400" spc="-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birleştirme.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73124" y="836675"/>
            <a:ext cx="6954520" cy="4930140"/>
            <a:chOff x="1373124" y="836675"/>
            <a:chExt cx="6954520" cy="4930140"/>
          </a:xfrm>
        </p:grpSpPr>
        <p:sp>
          <p:nvSpPr>
            <p:cNvPr id="6" name="object 6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3124" y="3788663"/>
              <a:ext cx="6371844" cy="19781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6741795" cy="1430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/>
              <a:t>Böl </a:t>
            </a:r>
            <a:r>
              <a:rPr sz="3200" spc="-10" dirty="0"/>
              <a:t>ve</a:t>
            </a:r>
            <a:r>
              <a:rPr sz="3200" spc="-15" dirty="0"/>
              <a:t> Fethet</a:t>
            </a:r>
            <a:endParaRPr sz="3200"/>
          </a:p>
          <a:p>
            <a:pPr marL="12700" marR="5080">
              <a:lnSpc>
                <a:spcPts val="3460"/>
              </a:lnSpc>
              <a:spcBef>
                <a:spcPts val="430"/>
              </a:spcBef>
            </a:pPr>
            <a:r>
              <a:rPr sz="3200" spc="-5" dirty="0"/>
              <a:t>VLSI </a:t>
            </a:r>
            <a:r>
              <a:rPr spc="-30" dirty="0"/>
              <a:t>(Very </a:t>
            </a:r>
            <a:r>
              <a:rPr spc="-15" dirty="0"/>
              <a:t>Large </a:t>
            </a:r>
            <a:r>
              <a:rPr spc="-5" dirty="0"/>
              <a:t>Scale </a:t>
            </a:r>
            <a:r>
              <a:rPr spc="-20" dirty="0"/>
              <a:t>Integration) </a:t>
            </a:r>
            <a:r>
              <a:rPr sz="3200" spc="-10" dirty="0"/>
              <a:t>yerleşim</a:t>
            </a:r>
            <a:r>
              <a:rPr spc="-10" dirty="0"/>
              <a:t>i  </a:t>
            </a:r>
            <a:r>
              <a:rPr spc="-5" dirty="0"/>
              <a:t>(Çok Büyük </a:t>
            </a:r>
            <a:r>
              <a:rPr spc="-15" dirty="0"/>
              <a:t>Çapta</a:t>
            </a:r>
            <a:r>
              <a:rPr spc="80" dirty="0"/>
              <a:t> </a:t>
            </a:r>
            <a:r>
              <a:rPr spc="-20" dirty="0"/>
              <a:t>Tümleşim)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89392" y="582168"/>
            <a:ext cx="1054607" cy="119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2291841"/>
            <a:ext cx="630301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Bilgisayar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çipleri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yada yongaları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bildiğiniz gibi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çok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büyük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çapta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tümleşim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kullanırlar.</a:t>
            </a:r>
            <a:endParaRPr sz="2400">
              <a:latin typeface="Calibri"/>
              <a:cs typeface="Calibri"/>
            </a:endParaRPr>
          </a:p>
          <a:p>
            <a:pPr marL="285115" marR="4191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Elimizde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devre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olduğunu düşünelim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bu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devrenin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de 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ikili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ağaç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olduğunu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kabul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edelim.  Ama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şimdilik bu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devrenin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kısmını ele alalım  ama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siz bunu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devre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edin.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Problem: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n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yaprağı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olan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tam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ikili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ağacı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en</a:t>
            </a:r>
            <a:r>
              <a:rPr sz="2400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az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alan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kullanarak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ızgaraya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gömmek.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1044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Sonuç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64770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Böl </a:t>
            </a:r>
            <a:r>
              <a:rPr spc="-15" dirty="0"/>
              <a:t>ve </a:t>
            </a:r>
            <a:r>
              <a:rPr spc="-10" dirty="0"/>
              <a:t>Fethet </a:t>
            </a:r>
            <a:r>
              <a:rPr spc="-5" dirty="0"/>
              <a:t>algoritma tasarımının </a:t>
            </a:r>
            <a:r>
              <a:rPr dirty="0"/>
              <a:t>güçlü  </a:t>
            </a:r>
            <a:r>
              <a:rPr spc="-5" dirty="0"/>
              <a:t>tekniklerinden sadece</a:t>
            </a:r>
            <a:r>
              <a:rPr spc="-30" dirty="0"/>
              <a:t> </a:t>
            </a:r>
            <a:r>
              <a:rPr spc="-35" dirty="0"/>
              <a:t>biridir.</a:t>
            </a:r>
            <a:endParaRPr sz="1800">
              <a:latin typeface="Times New Roman"/>
              <a:cs typeface="Times New Roman"/>
            </a:endParaRPr>
          </a:p>
          <a:p>
            <a:pPr marL="440055" marR="508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Böl </a:t>
            </a:r>
            <a:r>
              <a:rPr spc="-15" dirty="0"/>
              <a:t>ve </a:t>
            </a:r>
            <a:r>
              <a:rPr spc="-10" dirty="0"/>
              <a:t>Fethet </a:t>
            </a:r>
            <a:r>
              <a:rPr spc="-5" dirty="0"/>
              <a:t>algoritmaları </a:t>
            </a:r>
            <a:r>
              <a:rPr dirty="0"/>
              <a:t>yinelemeler </a:t>
            </a:r>
            <a:r>
              <a:rPr spc="-15" dirty="0"/>
              <a:t>ve </a:t>
            </a:r>
            <a:r>
              <a:rPr dirty="0"/>
              <a:t>Ana  </a:t>
            </a:r>
            <a:r>
              <a:rPr spc="-10" dirty="0"/>
              <a:t>(Master) metot </a:t>
            </a:r>
            <a:r>
              <a:rPr spc="-15" dirty="0"/>
              <a:t>kullanarak</a:t>
            </a:r>
            <a:r>
              <a:rPr spc="-55" dirty="0"/>
              <a:t> </a:t>
            </a:r>
            <a:r>
              <a:rPr spc="-20" dirty="0"/>
              <a:t>çözümlenebilir.</a:t>
            </a:r>
            <a:endParaRPr sz="1800">
              <a:latin typeface="Times New Roman"/>
              <a:cs typeface="Times New Roman"/>
            </a:endParaRPr>
          </a:p>
          <a:p>
            <a:pPr marL="440055" marR="814705" indent="-2730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Böl </a:t>
            </a:r>
            <a:r>
              <a:rPr spc="-15" dirty="0"/>
              <a:t>ve </a:t>
            </a:r>
            <a:r>
              <a:rPr spc="-10" dirty="0"/>
              <a:t>Fethet </a:t>
            </a:r>
            <a:r>
              <a:rPr spc="-15" dirty="0"/>
              <a:t>stratejisi </a:t>
            </a:r>
            <a:r>
              <a:rPr spc="-5" dirty="0"/>
              <a:t>genellikle verimli  </a:t>
            </a:r>
            <a:r>
              <a:rPr spc="-10" dirty="0"/>
              <a:t>algoritmalara</a:t>
            </a:r>
            <a:r>
              <a:rPr spc="-45" dirty="0"/>
              <a:t> </a:t>
            </a:r>
            <a:r>
              <a:rPr spc="-40" dirty="0"/>
              <a:t>götürür.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1983" y="1126236"/>
            <a:ext cx="1161287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292" y="0"/>
            <a:ext cx="9097010" cy="6858000"/>
            <a:chOff x="50292" y="0"/>
            <a:chExt cx="9097010" cy="685800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3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1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151377" y="209931"/>
            <a:ext cx="2893695" cy="6654800"/>
            <a:chOff x="3151377" y="209931"/>
            <a:chExt cx="2893695" cy="6654800"/>
          </a:xfrm>
        </p:grpSpPr>
        <p:sp>
          <p:nvSpPr>
            <p:cNvPr id="17" name="object 17"/>
            <p:cNvSpPr/>
            <p:nvPr/>
          </p:nvSpPr>
          <p:spPr>
            <a:xfrm>
              <a:off x="317677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6777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48" y="1583942"/>
                  </a:lnTo>
                  <a:lnTo>
                    <a:pt x="740657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7" y="1583942"/>
                  </a:lnTo>
                </a:path>
                <a:path w="1395095" h="1584325">
                  <a:moveTo>
                    <a:pt x="659948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7740" y="2734055"/>
            <a:ext cx="3024505" cy="4130675"/>
            <a:chOff x="67740" y="2734055"/>
            <a:chExt cx="3024505" cy="4130675"/>
          </a:xfrm>
        </p:grpSpPr>
        <p:sp>
          <p:nvSpPr>
            <p:cNvPr id="26" name="object 26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003" y="5293105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2" y="1564892"/>
                  </a:lnTo>
                </a:path>
                <a:path w="1395095" h="1565275">
                  <a:moveTo>
                    <a:pt x="626869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7478" y="4016755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8" y="2841242"/>
                  </a:lnTo>
                </a:path>
                <a:path w="2128520" h="2841625">
                  <a:moveTo>
                    <a:pt x="1343848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70178" y="1448180"/>
            <a:ext cx="2141220" cy="2915920"/>
            <a:chOff x="970178" y="1448180"/>
            <a:chExt cx="2141220" cy="2915920"/>
          </a:xfrm>
        </p:grpSpPr>
        <p:sp>
          <p:nvSpPr>
            <p:cNvPr id="33" name="object 33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981952" y="2753486"/>
            <a:ext cx="2168525" cy="4110990"/>
            <a:chOff x="6981952" y="2753486"/>
            <a:chExt cx="2168525" cy="4110990"/>
          </a:xfrm>
        </p:grpSpPr>
        <p:sp>
          <p:nvSpPr>
            <p:cNvPr id="37" name="object 37"/>
            <p:cNvSpPr/>
            <p:nvPr/>
          </p:nvSpPr>
          <p:spPr>
            <a:xfrm>
              <a:off x="6988302" y="4036186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8302" y="4036186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3809" y="394339"/>
                  </a:moveTo>
                  <a:lnTo>
                    <a:pt x="679323" y="0"/>
                  </a:lnTo>
                </a:path>
                <a:path w="679450" h="1585595">
                  <a:moveTo>
                    <a:pt x="679323" y="1585424"/>
                  </a:moveTo>
                  <a:lnTo>
                    <a:pt x="0" y="1193169"/>
                  </a:lnTo>
                  <a:lnTo>
                    <a:pt x="3809" y="3943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8464168" y="1500889"/>
            <a:ext cx="680085" cy="1586865"/>
          </a:xfrm>
          <a:custGeom>
            <a:avLst/>
            <a:gdLst/>
            <a:ahLst/>
            <a:cxnLst/>
            <a:rect l="l" t="t" r="r" b="b"/>
            <a:pathLst>
              <a:path w="680084" h="1586864">
                <a:moveTo>
                  <a:pt x="4063" y="394839"/>
                </a:moveTo>
                <a:lnTo>
                  <a:pt x="679830" y="0"/>
                </a:lnTo>
              </a:path>
              <a:path w="680084" h="158686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454025" y="0"/>
            <a:ext cx="8235950" cy="6530975"/>
            <a:chOff x="454025" y="0"/>
            <a:chExt cx="8235950" cy="6530975"/>
          </a:xfrm>
        </p:grpSpPr>
        <p:sp>
          <p:nvSpPr>
            <p:cNvPr id="45" name="object 45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9723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30727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Ortak</a:t>
            </a:r>
            <a:r>
              <a:rPr sz="3200" spc="-75" dirty="0"/>
              <a:t> </a:t>
            </a:r>
            <a:r>
              <a:rPr sz="3200" spc="-15" dirty="0"/>
              <a:t>Reküranslar</a:t>
            </a:r>
            <a:endParaRPr sz="3200"/>
          </a:p>
        </p:txBody>
      </p:sp>
      <p:sp>
        <p:nvSpPr>
          <p:cNvPr id="51" name="object 51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036637" y="2127250"/>
          <a:ext cx="6973570" cy="3977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8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Rekürans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İlişkisi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Kapalı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Örnek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c(1)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 +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c(n-1)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Linear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b*n +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c(n-1)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Quicksort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 +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c(n/2)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O(log(n)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Binary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b*n +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c(n/2)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 +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kc(n/k)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b*n +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2c(n/2)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Mergesort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b*n +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kc(n/k)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O(nlog(n)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c(2)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c(n-1)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c(n-2)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O(2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Fibonacci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7487411" y="765048"/>
            <a:ext cx="1161288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446</Words>
  <Application>Microsoft Office PowerPoint</Application>
  <PresentationFormat>Ekran Gösterisi (4:3)</PresentationFormat>
  <Paragraphs>59</Paragraphs>
  <Slides>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Theme</vt:lpstr>
      <vt:lpstr>PowerPoint Sunusu</vt:lpstr>
      <vt:lpstr>Böl-ve-Fethet (Divide &amp; Conquer)</vt:lpstr>
      <vt:lpstr>Birleştirme sıralaması</vt:lpstr>
      <vt:lpstr>Böl ve Fethet VLSI (Very Large Scale Integration) yerleşimi  (Çok Büyük Çapta Tümleşim)</vt:lpstr>
      <vt:lpstr>Sonuç</vt:lpstr>
      <vt:lpstr>Ortak Reküranslar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Murat Berk Yetiştirir</cp:lastModifiedBy>
  <cp:revision>12</cp:revision>
  <dcterms:created xsi:type="dcterms:W3CDTF">2020-10-06T18:07:32Z</dcterms:created>
  <dcterms:modified xsi:type="dcterms:W3CDTF">2025-01-14T18:28:58Z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