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300" r:id="rId18"/>
    <p:sldId id="301" r:id="rId19"/>
    <p:sldId id="306" r:id="rId20"/>
    <p:sldId id="310" r:id="rId21"/>
    <p:sldId id="312" r:id="rId22"/>
    <p:sldId id="320" r:id="rId23"/>
    <p:sldId id="321" r:id="rId24"/>
    <p:sldId id="335" r:id="rId25"/>
    <p:sldId id="336" r:id="rId26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57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1C9F1-C804-4DC8-AF22-2E0338455169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E1E1-5A49-424D-81FE-8DD3806FB4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128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47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258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255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49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50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680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91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65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82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40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18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528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39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963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1E1E1-5A49-424D-81FE-8DD3806FB49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27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6350" y="209930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51247" y="6088379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3505200" y="0"/>
                </a:moveTo>
                <a:lnTo>
                  <a:pt x="0" y="0"/>
                </a:lnTo>
                <a:lnTo>
                  <a:pt x="0" y="82296"/>
                </a:lnTo>
                <a:lnTo>
                  <a:pt x="3505200" y="82296"/>
                </a:lnTo>
                <a:lnTo>
                  <a:pt x="350520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48" y="1583942"/>
                </a:lnTo>
                <a:lnTo>
                  <a:pt x="740657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7" y="1583942"/>
                </a:lnTo>
              </a:path>
              <a:path w="1395095" h="1584325">
                <a:moveTo>
                  <a:pt x="659948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2" y="1564892"/>
                </a:lnTo>
              </a:path>
              <a:path w="1395095" h="1565275">
                <a:moveTo>
                  <a:pt x="626869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8" y="2841242"/>
                </a:lnTo>
              </a:path>
              <a:path w="2128520" h="2841625">
                <a:moveTo>
                  <a:pt x="1343848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836421"/>
            <a:ext cx="6900468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1765" y="1800605"/>
            <a:ext cx="7065645" cy="336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3341" y="3235197"/>
            <a:ext cx="2564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417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9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.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H</a:t>
            </a:r>
            <a:r>
              <a:rPr sz="2400" b="1" spc="-15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f</a:t>
            </a:r>
            <a:r>
              <a:rPr sz="2400" b="1" spc="-35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a  </a:t>
            </a:r>
            <a:r>
              <a:rPr sz="2400" b="1" spc="-35" dirty="0">
                <a:solidFill>
                  <a:srgbClr val="AC0000"/>
                </a:solidFill>
                <a:latin typeface="Calibri"/>
                <a:cs typeface="Calibri"/>
              </a:rPr>
              <a:t>Veri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sıkıştırma</a:t>
            </a:r>
            <a:r>
              <a:rPr sz="2400" b="1" spc="-3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AC0000"/>
                </a:solidFill>
                <a:latin typeface="Calibri"/>
                <a:cs typeface="Calibri"/>
              </a:rPr>
              <a:t>ve</a:t>
            </a:r>
            <a:r>
              <a:rPr sz="2400" b="1" spc="-3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Aç  </a:t>
            </a:r>
            <a:r>
              <a:rPr sz="2400" b="1" spc="-15" dirty="0">
                <a:solidFill>
                  <a:srgbClr val="AC0000"/>
                </a:solidFill>
                <a:latin typeface="Calibri"/>
                <a:cs typeface="Calibri"/>
              </a:rPr>
              <a:t>gözlü</a:t>
            </a:r>
            <a:r>
              <a:rPr sz="2400" b="1" spc="-7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algoritmalar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27317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Graflar</a:t>
            </a:r>
            <a:r>
              <a:rPr spc="-95" dirty="0"/>
              <a:t> </a:t>
            </a:r>
            <a:r>
              <a:rPr spc="-10" dirty="0"/>
              <a:t>(Graphs)  </a:t>
            </a:r>
            <a:r>
              <a:rPr spc="-5" dirty="0"/>
              <a:t>Konular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2264790"/>
            <a:ext cx="3062605" cy="27082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Graflar-Tanım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Gösterimleri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Graflarda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Dolaşma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5"/>
              </a:spcBef>
              <a:tabLst>
                <a:tab pos="881380" algn="l"/>
              </a:tabLst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Breadth- </a:t>
            </a:r>
            <a:r>
              <a:rPr sz="2000" spc="-5" dirty="0">
                <a:latin typeface="Calibri"/>
                <a:cs typeface="Calibri"/>
              </a:rPr>
              <a:t>First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44"/>
              </a:spcBef>
              <a:tabLst>
                <a:tab pos="88138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Depth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Hamiltonian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5842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dirty="0">
                <a:latin typeface="Calibri"/>
                <a:cs typeface="Calibri"/>
              </a:rPr>
              <a:t> cycle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27317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Graflar</a:t>
            </a:r>
            <a:r>
              <a:rPr spc="-95" dirty="0"/>
              <a:t> </a:t>
            </a:r>
            <a:r>
              <a:rPr spc="-10" dirty="0"/>
              <a:t>(Graphs)  </a:t>
            </a:r>
            <a:r>
              <a:rPr spc="-50" dirty="0"/>
              <a:t>Tanım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2321178"/>
            <a:ext cx="6558280" cy="404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41680" indent="-287020">
              <a:lnSpc>
                <a:spcPct val="12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Graf, </a:t>
            </a:r>
            <a:r>
              <a:rPr sz="1800" spc="-5" dirty="0">
                <a:latin typeface="Calibri"/>
                <a:cs typeface="Calibri"/>
              </a:rPr>
              <a:t>matematiksel </a:t>
            </a:r>
            <a:r>
              <a:rPr sz="1800" dirty="0">
                <a:latin typeface="Calibri"/>
                <a:cs typeface="Calibri"/>
              </a:rPr>
              <a:t>anlamda, </a:t>
            </a:r>
            <a:r>
              <a:rPr sz="1800" dirty="0">
                <a:solidFill>
                  <a:srgbClr val="003399"/>
                </a:solidFill>
                <a:latin typeface="Calibri"/>
                <a:cs typeface="Calibri"/>
              </a:rPr>
              <a:t>düğümlerden </a:t>
            </a:r>
            <a:r>
              <a:rPr sz="1800" dirty="0">
                <a:latin typeface="Calibri"/>
                <a:cs typeface="Calibri"/>
              </a:rPr>
              <a:t>ve </a:t>
            </a:r>
            <a:r>
              <a:rPr sz="1800" spc="-5" dirty="0">
                <a:latin typeface="Calibri"/>
                <a:cs typeface="Calibri"/>
              </a:rPr>
              <a:t>bu </a:t>
            </a:r>
            <a:r>
              <a:rPr sz="1800" dirty="0">
                <a:latin typeface="Calibri"/>
                <a:cs typeface="Calibri"/>
              </a:rPr>
              <a:t>düğümler  arasındaki </a:t>
            </a:r>
            <a:r>
              <a:rPr sz="1800" spc="-5" dirty="0">
                <a:latin typeface="Calibri"/>
                <a:cs typeface="Calibri"/>
              </a:rPr>
              <a:t>ilişkiyi </a:t>
            </a:r>
            <a:r>
              <a:rPr sz="1800" dirty="0">
                <a:latin typeface="Calibri"/>
                <a:cs typeface="Calibri"/>
              </a:rPr>
              <a:t>gösteren </a:t>
            </a:r>
            <a:r>
              <a:rPr sz="1800" spc="-5" dirty="0">
                <a:solidFill>
                  <a:srgbClr val="003399"/>
                </a:solidFill>
                <a:latin typeface="Calibri"/>
                <a:cs typeface="Calibri"/>
              </a:rPr>
              <a:t>kenarlardan </a:t>
            </a:r>
            <a:r>
              <a:rPr sz="1800" spc="-5" dirty="0">
                <a:latin typeface="Calibri"/>
                <a:cs typeface="Calibri"/>
              </a:rPr>
              <a:t>oluşan bir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kümedir.</a:t>
            </a:r>
            <a:endParaRPr sz="1800">
              <a:latin typeface="Calibri"/>
              <a:cs typeface="Calibri"/>
            </a:endParaRPr>
          </a:p>
          <a:p>
            <a:pPr marL="299085" marR="295275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Mantıksal ilişki, </a:t>
            </a:r>
            <a:r>
              <a:rPr sz="1800" dirty="0">
                <a:latin typeface="Calibri"/>
                <a:cs typeface="Calibri"/>
              </a:rPr>
              <a:t>düğüm </a:t>
            </a:r>
            <a:r>
              <a:rPr sz="1800" spc="-5" dirty="0">
                <a:latin typeface="Calibri"/>
                <a:cs typeface="Calibri"/>
              </a:rPr>
              <a:t>ile </a:t>
            </a:r>
            <a:r>
              <a:rPr sz="1800" dirty="0">
                <a:latin typeface="Calibri"/>
                <a:cs typeface="Calibri"/>
              </a:rPr>
              <a:t>düğüm </a:t>
            </a:r>
            <a:r>
              <a:rPr sz="1800" spc="-15" dirty="0">
                <a:latin typeface="Calibri"/>
                <a:cs typeface="Calibri"/>
              </a:rPr>
              <a:t>veya </a:t>
            </a:r>
            <a:r>
              <a:rPr sz="1800" dirty="0">
                <a:latin typeface="Calibri"/>
                <a:cs typeface="Calibri"/>
              </a:rPr>
              <a:t>düğüm </a:t>
            </a:r>
            <a:r>
              <a:rPr sz="1800" spc="-5" dirty="0">
                <a:latin typeface="Calibri"/>
                <a:cs typeface="Calibri"/>
              </a:rPr>
              <a:t>ile </a:t>
            </a:r>
            <a:r>
              <a:rPr sz="1800" spc="-15" dirty="0">
                <a:latin typeface="Calibri"/>
                <a:cs typeface="Calibri"/>
              </a:rPr>
              <a:t>kenar </a:t>
            </a:r>
            <a:r>
              <a:rPr sz="1800" spc="-10" dirty="0">
                <a:latin typeface="Calibri"/>
                <a:cs typeface="Calibri"/>
              </a:rPr>
              <a:t>arasında  </a:t>
            </a:r>
            <a:r>
              <a:rPr sz="1800" spc="-35" dirty="0">
                <a:latin typeface="Calibri"/>
                <a:cs typeface="Calibri"/>
              </a:rPr>
              <a:t>kurulur.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800"/>
              </a:spcBef>
              <a:tabLst>
                <a:tab pos="59626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3399"/>
                </a:solidFill>
                <a:latin typeface="Calibri"/>
                <a:cs typeface="Calibri"/>
              </a:rPr>
              <a:t>Bağlantılı listeler </a:t>
            </a:r>
            <a:r>
              <a:rPr sz="1600" spc="-10" dirty="0">
                <a:solidFill>
                  <a:srgbClr val="003399"/>
                </a:solidFill>
                <a:latin typeface="Calibri"/>
                <a:cs typeface="Calibri"/>
              </a:rPr>
              <a:t>ve </a:t>
            </a:r>
            <a:r>
              <a:rPr sz="1600" spc="-5" dirty="0">
                <a:solidFill>
                  <a:srgbClr val="003399"/>
                </a:solidFill>
                <a:latin typeface="Calibri"/>
                <a:cs typeface="Calibri"/>
              </a:rPr>
              <a:t>ağaçlar </a:t>
            </a:r>
            <a:r>
              <a:rPr sz="1600" spc="-10" dirty="0">
                <a:latin typeface="Calibri"/>
                <a:cs typeface="Calibri"/>
              </a:rPr>
              <a:t>grafların </a:t>
            </a:r>
            <a:r>
              <a:rPr sz="1600" spc="-20" dirty="0">
                <a:latin typeface="Calibri"/>
                <a:cs typeface="Calibri"/>
              </a:rPr>
              <a:t>özel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örneklerindendir.</a:t>
            </a:r>
            <a:endParaRPr sz="1600">
              <a:latin typeface="Calibri"/>
              <a:cs typeface="Calibri"/>
            </a:endParaRPr>
          </a:p>
          <a:p>
            <a:pPr marL="299085" marR="169545" indent="-287020">
              <a:lnSpc>
                <a:spcPct val="120000"/>
              </a:lnSpc>
              <a:spcBef>
                <a:spcPts val="400"/>
              </a:spcBef>
              <a:tabLst>
                <a:tab pos="29908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alibri"/>
                <a:cs typeface="Calibri"/>
              </a:rPr>
              <a:t>Fizik, </a:t>
            </a:r>
            <a:r>
              <a:rPr sz="1800" spc="-15" dirty="0">
                <a:latin typeface="Calibri"/>
                <a:cs typeface="Calibri"/>
              </a:rPr>
              <a:t>Kimya </a:t>
            </a:r>
            <a:r>
              <a:rPr sz="1800" dirty="0">
                <a:latin typeface="Calibri"/>
                <a:cs typeface="Calibri"/>
              </a:rPr>
              <a:t>gibi </a:t>
            </a:r>
            <a:r>
              <a:rPr sz="1800" spc="-5" dirty="0">
                <a:latin typeface="Calibri"/>
                <a:cs typeface="Calibri"/>
              </a:rPr>
              <a:t>temel </a:t>
            </a:r>
            <a:r>
              <a:rPr sz="1800" spc="-10" dirty="0">
                <a:latin typeface="Calibri"/>
                <a:cs typeface="Calibri"/>
              </a:rPr>
              <a:t>bilimlerde </a:t>
            </a:r>
            <a:r>
              <a:rPr sz="1800" spc="-5" dirty="0">
                <a:latin typeface="Calibri"/>
                <a:cs typeface="Calibri"/>
              </a:rPr>
              <a:t>ve mühendislik uygulamalarında  ve </a:t>
            </a:r>
            <a:r>
              <a:rPr sz="1800" dirty="0">
                <a:latin typeface="Calibri"/>
                <a:cs typeface="Calibri"/>
              </a:rPr>
              <a:t>tıp </a:t>
            </a:r>
            <a:r>
              <a:rPr sz="1800" spc="-5" dirty="0">
                <a:latin typeface="Calibri"/>
                <a:cs typeface="Calibri"/>
              </a:rPr>
              <a:t>biliminde pek </a:t>
            </a:r>
            <a:r>
              <a:rPr sz="1800" spc="-10" dirty="0">
                <a:latin typeface="Calibri"/>
                <a:cs typeface="Calibri"/>
              </a:rPr>
              <a:t>çok problemin </a:t>
            </a:r>
            <a:r>
              <a:rPr sz="1800" spc="-15" dirty="0">
                <a:latin typeface="Calibri"/>
                <a:cs typeface="Calibri"/>
              </a:rPr>
              <a:t>çözümü </a:t>
            </a:r>
            <a:r>
              <a:rPr sz="1800" spc="-5" dirty="0">
                <a:latin typeface="Calibri"/>
                <a:cs typeface="Calibri"/>
              </a:rPr>
              <a:t>ve modellenmesi  </a:t>
            </a:r>
            <a:r>
              <a:rPr sz="1800" spc="-15" dirty="0">
                <a:latin typeface="Calibri"/>
                <a:cs typeface="Calibri"/>
              </a:rPr>
              <a:t>graflara </a:t>
            </a:r>
            <a:r>
              <a:rPr sz="1800" spc="-10" dirty="0">
                <a:latin typeface="Calibri"/>
                <a:cs typeface="Calibri"/>
              </a:rPr>
              <a:t>dayandırılarak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yapılmaktadır.</a:t>
            </a:r>
            <a:endParaRPr sz="1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800"/>
              </a:spcBef>
              <a:tabLst>
                <a:tab pos="57340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Elektronik </a:t>
            </a:r>
            <a:r>
              <a:rPr sz="1600" spc="-10" dirty="0">
                <a:latin typeface="Calibri"/>
                <a:cs typeface="Calibri"/>
              </a:rPr>
              <a:t>devreler,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networkler</a:t>
            </a:r>
            <a:endParaRPr sz="16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770"/>
              </a:spcBef>
              <a:tabLst>
                <a:tab pos="57340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Ulaşım ve iletişim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network’leri</a:t>
            </a:r>
            <a:endParaRPr sz="1600">
              <a:latin typeface="Calibri"/>
              <a:cs typeface="Calibri"/>
            </a:endParaRPr>
          </a:p>
          <a:p>
            <a:pPr marL="573405" marR="5080" indent="-287020">
              <a:lnSpc>
                <a:spcPct val="120000"/>
              </a:lnSpc>
              <a:spcBef>
                <a:spcPts val="385"/>
              </a:spcBef>
              <a:tabLst>
                <a:tab pos="57340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alibri"/>
                <a:cs typeface="Calibri"/>
              </a:rPr>
              <a:t>Herhangi </a:t>
            </a:r>
            <a:r>
              <a:rPr sz="1600" spc="-5" dirty="0">
                <a:latin typeface="Calibri"/>
                <a:cs typeface="Calibri"/>
              </a:rPr>
              <a:t>bir </a:t>
            </a:r>
            <a:r>
              <a:rPr sz="1600" spc="-10" dirty="0">
                <a:latin typeface="Calibri"/>
                <a:cs typeface="Calibri"/>
              </a:rPr>
              <a:t>türdeki </a:t>
            </a:r>
            <a:r>
              <a:rPr sz="1600" spc="-5" dirty="0">
                <a:latin typeface="Calibri"/>
                <a:cs typeface="Calibri"/>
              </a:rPr>
              <a:t>ilişkilerin modellenmesi (parçalar, insanlar, </a:t>
            </a:r>
            <a:r>
              <a:rPr sz="1600" spc="-10" dirty="0">
                <a:latin typeface="Calibri"/>
                <a:cs typeface="Calibri"/>
              </a:rPr>
              <a:t>süreçler,  </a:t>
            </a:r>
            <a:r>
              <a:rPr sz="1600" spc="-5" dirty="0">
                <a:latin typeface="Calibri"/>
                <a:cs typeface="Calibri"/>
              </a:rPr>
              <a:t>fikirler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vs.)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43471" y="765048"/>
            <a:ext cx="1673352" cy="1484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1595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GR</a:t>
            </a:r>
            <a:r>
              <a:rPr dirty="0"/>
              <a:t>AFLAR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Bir </a:t>
            </a:r>
            <a:r>
              <a:rPr b="1" spc="-5" dirty="0">
                <a:latin typeface="Arial"/>
                <a:cs typeface="Arial"/>
              </a:rPr>
              <a:t>G </a:t>
            </a:r>
            <a:r>
              <a:rPr spc="-5" dirty="0"/>
              <a:t>grafı, V ile gösterilen </a:t>
            </a:r>
            <a:r>
              <a:rPr spc="-5" dirty="0">
                <a:solidFill>
                  <a:srgbClr val="C00000"/>
                </a:solidFill>
              </a:rPr>
              <a:t>düğümlerden </a:t>
            </a:r>
            <a:r>
              <a:rPr spc="-5" dirty="0"/>
              <a:t>(node veya vertex) ve  E ile gösterilen </a:t>
            </a:r>
            <a:r>
              <a:rPr spc="-5" dirty="0">
                <a:solidFill>
                  <a:srgbClr val="C00000"/>
                </a:solidFill>
              </a:rPr>
              <a:t>kenarlardan </a:t>
            </a:r>
            <a:r>
              <a:rPr spc="-5" dirty="0"/>
              <a:t>(Edge)</a:t>
            </a:r>
            <a:r>
              <a:rPr spc="145" dirty="0"/>
              <a:t> </a:t>
            </a:r>
            <a:r>
              <a:rPr spc="-20" dirty="0"/>
              <a:t>oluşur.</a:t>
            </a:r>
            <a:endParaRPr sz="145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415"/>
              </a:spcBef>
              <a:tabLst>
                <a:tab pos="652780" algn="l"/>
              </a:tabLst>
            </a:pPr>
            <a:r>
              <a:rPr sz="13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/>
              <a:t>Her kenar iki </a:t>
            </a:r>
            <a:r>
              <a:rPr sz="1700" spc="-5" dirty="0"/>
              <a:t>düğümü</a:t>
            </a:r>
            <a:r>
              <a:rPr sz="1700" spc="-30" dirty="0"/>
              <a:t> </a:t>
            </a:r>
            <a:r>
              <a:rPr sz="1700" spc="-10" dirty="0"/>
              <a:t>birleştirir.</a:t>
            </a:r>
            <a:endParaRPr sz="1700">
              <a:latin typeface="Times New Roman"/>
              <a:cs typeface="Times New Roman"/>
            </a:endParaRPr>
          </a:p>
          <a:p>
            <a:pPr marL="355600" marR="191135" indent="-343535">
              <a:lnSpc>
                <a:spcPct val="100000"/>
              </a:lnSpc>
              <a:spcBef>
                <a:spcPts val="450"/>
              </a:spcBef>
              <a:tabLst>
                <a:tab pos="355600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Her </a:t>
            </a:r>
            <a:r>
              <a:rPr spc="-20" dirty="0"/>
              <a:t>kenar, </a:t>
            </a:r>
            <a:r>
              <a:rPr spc="-5" dirty="0"/>
              <a:t>iki bilgi (düğüm) </a:t>
            </a:r>
            <a:r>
              <a:rPr spc="-10" dirty="0"/>
              <a:t>arasındaki ilişkiyi </a:t>
            </a:r>
            <a:r>
              <a:rPr spc="-5" dirty="0"/>
              <a:t>gösterir ve (u,v)  şeklinde </a:t>
            </a:r>
            <a:r>
              <a:rPr spc="-10" dirty="0"/>
              <a:t>ifade</a:t>
            </a:r>
            <a:r>
              <a:rPr spc="60" dirty="0"/>
              <a:t> </a:t>
            </a:r>
            <a:r>
              <a:rPr spc="-20" dirty="0"/>
              <a:t>edilir.</a:t>
            </a:r>
            <a:endParaRPr sz="145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415"/>
              </a:spcBef>
              <a:tabLst>
                <a:tab pos="652780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/>
              <a:t>e=(u, v) iki </a:t>
            </a:r>
            <a:r>
              <a:rPr sz="1700" spc="-5" dirty="0"/>
              <a:t>düğümü</a:t>
            </a:r>
            <a:r>
              <a:rPr sz="1700" spc="-35" dirty="0"/>
              <a:t> </a:t>
            </a:r>
            <a:r>
              <a:rPr sz="1700" spc="-10" dirty="0"/>
              <a:t>göstermektedir.</a:t>
            </a:r>
            <a:endParaRPr sz="17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409"/>
              </a:spcBef>
              <a:tabLst>
                <a:tab pos="652780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/>
              <a:t>Bir graf </a:t>
            </a:r>
            <a:r>
              <a:rPr sz="1700" spc="-10" dirty="0"/>
              <a:t>yönlü </a:t>
            </a:r>
            <a:r>
              <a:rPr sz="1700" spc="-5" dirty="0"/>
              <a:t>değil </a:t>
            </a:r>
            <a:r>
              <a:rPr sz="1700" dirty="0"/>
              <a:t>ise u ve v </a:t>
            </a:r>
            <a:r>
              <a:rPr sz="1700" spc="-5" dirty="0"/>
              <a:t>düğümleri arasındaki </a:t>
            </a:r>
            <a:r>
              <a:rPr sz="1700" dirty="0"/>
              <a:t>kenar (u,v) </a:t>
            </a:r>
            <a:r>
              <a:rPr sz="1700" dirty="0">
                <a:latin typeface="Symbol"/>
                <a:cs typeface="Symbol"/>
              </a:rPr>
              <a:t>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/>
              <a:t>E</a:t>
            </a:r>
            <a:endParaRPr sz="17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</a:pPr>
            <a:r>
              <a:rPr sz="1700" dirty="0"/>
              <a:t>ve </a:t>
            </a:r>
            <a:r>
              <a:rPr sz="1700" spc="-30" dirty="0"/>
              <a:t>(v,u) </a:t>
            </a:r>
            <a:r>
              <a:rPr sz="1700" dirty="0">
                <a:latin typeface="Symbol"/>
                <a:cs typeface="Symbol"/>
              </a:rPr>
              <a:t>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/>
              <a:t>E </a:t>
            </a:r>
            <a:r>
              <a:rPr sz="1700" spc="-5" dirty="0"/>
              <a:t>olarak</a:t>
            </a:r>
            <a:r>
              <a:rPr sz="1700" spc="60" dirty="0"/>
              <a:t> </a:t>
            </a:r>
            <a:r>
              <a:rPr sz="1700" spc="-10" dirty="0"/>
              <a:t>gösterilebilir.</a:t>
            </a:r>
            <a:endParaRPr sz="1700">
              <a:latin typeface="Times New Roman"/>
              <a:cs typeface="Times New Roman"/>
            </a:endParaRPr>
          </a:p>
          <a:p>
            <a:pPr marL="459105" marR="238760" indent="-342900">
              <a:lnSpc>
                <a:spcPct val="100000"/>
              </a:lnSpc>
              <a:spcBef>
                <a:spcPts val="450"/>
              </a:spcBef>
              <a:tabLst>
                <a:tab pos="45910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Bir graf üzerinde n tane düğüm ve m tane kenar varsa,  matematiksel gösterilimi, düğümler ve kenarlar kümesinden  elamanların ilişkilendirilmesiyle</a:t>
            </a:r>
            <a:r>
              <a:rPr spc="125" dirty="0"/>
              <a:t> </a:t>
            </a:r>
            <a:r>
              <a:rPr spc="-5" dirty="0"/>
              <a:t>yapılır: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8150" y="5136561"/>
            <a:ext cx="1734185" cy="6470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505"/>
              </a:spcBef>
            </a:pPr>
            <a:r>
              <a:rPr sz="1700" spc="-5" dirty="0">
                <a:latin typeface="Arial"/>
                <a:cs typeface="Arial"/>
              </a:rPr>
              <a:t>Düğümler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kümesi</a:t>
            </a:r>
            <a:endParaRPr sz="17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Arial"/>
                <a:cs typeface="Arial"/>
              </a:rPr>
              <a:t>Kenarlar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kümesi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4757" y="5136561"/>
            <a:ext cx="2792730" cy="9582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  <a:tabLst>
                <a:tab pos="39306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Arial"/>
                <a:cs typeface="Arial"/>
              </a:rPr>
              <a:t>V={v</a:t>
            </a:r>
            <a:r>
              <a:rPr sz="1650" baseline="-20202" dirty="0">
                <a:latin typeface="Arial"/>
                <a:cs typeface="Arial"/>
              </a:rPr>
              <a:t>0</a:t>
            </a:r>
            <a:r>
              <a:rPr sz="1700" dirty="0">
                <a:latin typeface="Arial"/>
                <a:cs typeface="Arial"/>
              </a:rPr>
              <a:t>, v</a:t>
            </a:r>
            <a:r>
              <a:rPr sz="1650" baseline="-20202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v</a:t>
            </a:r>
            <a:r>
              <a:rPr sz="1650" spc="7" baseline="-20202" dirty="0">
                <a:latin typeface="Arial"/>
                <a:cs typeface="Arial"/>
              </a:rPr>
              <a:t>2 </a:t>
            </a:r>
            <a:r>
              <a:rPr sz="1700" spc="-10" dirty="0">
                <a:latin typeface="Arial"/>
                <a:cs typeface="Arial"/>
              </a:rPr>
              <a:t>... </a:t>
            </a:r>
            <a:r>
              <a:rPr sz="1700" spc="5" dirty="0">
                <a:latin typeface="Arial"/>
                <a:cs typeface="Arial"/>
              </a:rPr>
              <a:t>v</a:t>
            </a:r>
            <a:r>
              <a:rPr sz="1650" spc="7" baseline="-20202" dirty="0">
                <a:latin typeface="Arial"/>
                <a:cs typeface="Arial"/>
              </a:rPr>
              <a:t>n-1</a:t>
            </a:r>
            <a:r>
              <a:rPr sz="1700" spc="5" dirty="0">
                <a:latin typeface="Arial"/>
                <a:cs typeface="Arial"/>
              </a:rPr>
              <a:t>,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</a:t>
            </a:r>
            <a:r>
              <a:rPr sz="1650" baseline="-20202" dirty="0">
                <a:latin typeface="Arial"/>
                <a:cs typeface="Arial"/>
              </a:rPr>
              <a:t>n</a:t>
            </a: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05"/>
              </a:spcBef>
              <a:tabLst>
                <a:tab pos="393065" algn="l"/>
              </a:tabLst>
            </a:pPr>
            <a:r>
              <a:rPr sz="13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Arial"/>
                <a:cs typeface="Arial"/>
              </a:rPr>
              <a:t>E={e</a:t>
            </a:r>
            <a:r>
              <a:rPr sz="1650" baseline="-20202" dirty="0">
                <a:latin typeface="Arial"/>
                <a:cs typeface="Arial"/>
              </a:rPr>
              <a:t>0</a:t>
            </a:r>
            <a:r>
              <a:rPr sz="1700" dirty="0">
                <a:latin typeface="Arial"/>
                <a:cs typeface="Arial"/>
              </a:rPr>
              <a:t>, e</a:t>
            </a:r>
            <a:r>
              <a:rPr sz="1650" baseline="-20202" dirty="0">
                <a:latin typeface="Arial"/>
                <a:cs typeface="Arial"/>
              </a:rPr>
              <a:t>1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650" spc="7" baseline="-20202" dirty="0">
                <a:latin typeface="Arial"/>
                <a:cs typeface="Arial"/>
              </a:rPr>
              <a:t>2 </a:t>
            </a:r>
            <a:r>
              <a:rPr sz="1700" spc="-5" dirty="0">
                <a:latin typeface="Arial"/>
                <a:cs typeface="Arial"/>
              </a:rPr>
              <a:t>... </a:t>
            </a:r>
            <a:r>
              <a:rPr sz="1700" spc="5" dirty="0">
                <a:latin typeface="Arial"/>
                <a:cs typeface="Arial"/>
              </a:rPr>
              <a:t>e</a:t>
            </a:r>
            <a:r>
              <a:rPr sz="1650" spc="7" baseline="-20202" dirty="0">
                <a:latin typeface="Arial"/>
                <a:cs typeface="Arial"/>
              </a:rPr>
              <a:t>m-1</a:t>
            </a:r>
            <a:r>
              <a:rPr sz="1700" spc="5" dirty="0">
                <a:latin typeface="Arial"/>
                <a:cs typeface="Arial"/>
              </a:rPr>
              <a:t>, </a:t>
            </a:r>
            <a:r>
              <a:rPr sz="1700" spc="10" dirty="0">
                <a:latin typeface="Arial"/>
                <a:cs typeface="Arial"/>
              </a:rPr>
              <a:t>e</a:t>
            </a:r>
            <a:r>
              <a:rPr sz="1650" spc="15" baseline="-20202" dirty="0">
                <a:latin typeface="Arial"/>
                <a:cs typeface="Arial"/>
              </a:rPr>
              <a:t>m </a:t>
            </a:r>
            <a:r>
              <a:rPr sz="1700" dirty="0">
                <a:latin typeface="Arial"/>
                <a:cs typeface="Arial"/>
              </a:rPr>
              <a:t>}</a:t>
            </a:r>
            <a:endParaRPr sz="1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09"/>
              </a:spcBef>
              <a:tabLst>
                <a:tab pos="393065" algn="l"/>
                <a:tab pos="1478280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Arial"/>
                <a:cs typeface="Arial"/>
              </a:rPr>
              <a:t>G=(V,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E)	</a:t>
            </a:r>
            <a:r>
              <a:rPr sz="1700" dirty="0">
                <a:latin typeface="Wingdings"/>
                <a:cs typeface="Wingdings"/>
              </a:rPr>
              <a:t>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Arial"/>
                <a:cs typeface="Arial"/>
              </a:rPr>
              <a:t>Graf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133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</a:t>
            </a:r>
            <a:r>
              <a:rPr sz="3600" spc="-80" dirty="0"/>
              <a:t>r</a:t>
            </a:r>
            <a:r>
              <a:rPr sz="3600" spc="-25" dirty="0"/>
              <a:t>a</a:t>
            </a:r>
            <a:r>
              <a:rPr sz="3600" spc="-5" dirty="0"/>
              <a:t>flar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1713433"/>
            <a:ext cx="4701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 = 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(V,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E)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grafları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aşağıda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verilmiştir.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328" y="3838092"/>
            <a:ext cx="5202555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V = </a:t>
            </a:r>
            <a:r>
              <a:rPr sz="2200" spc="5" dirty="0">
                <a:solidFill>
                  <a:srgbClr val="2F2F2F"/>
                </a:solidFill>
                <a:latin typeface="Calibri"/>
                <a:cs typeface="Calibri"/>
              </a:rPr>
              <a:t>{A,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B,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C, 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D,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E,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F}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 = {(A, B), (A, D),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(B,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C),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(C,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D),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(C,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E),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(D,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 E)}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60485" y="5463349"/>
            <a:ext cx="332740" cy="343535"/>
            <a:chOff x="2360485" y="5463349"/>
            <a:chExt cx="332740" cy="343535"/>
          </a:xfrm>
        </p:grpSpPr>
        <p:sp>
          <p:nvSpPr>
            <p:cNvPr id="7" name="object 7"/>
            <p:cNvSpPr/>
            <p:nvPr/>
          </p:nvSpPr>
          <p:spPr>
            <a:xfrm>
              <a:off x="2365248" y="5468111"/>
              <a:ext cx="323215" cy="334010"/>
            </a:xfrm>
            <a:custGeom>
              <a:avLst/>
              <a:gdLst/>
              <a:ahLst/>
              <a:cxnLst/>
              <a:rect l="l" t="t" r="r" b="b"/>
              <a:pathLst>
                <a:path w="323214" h="334010">
                  <a:moveTo>
                    <a:pt x="161544" y="0"/>
                  </a:moveTo>
                  <a:lnTo>
                    <a:pt x="118577" y="5958"/>
                  </a:lnTo>
                  <a:lnTo>
                    <a:pt x="79981" y="22775"/>
                  </a:lnTo>
                  <a:lnTo>
                    <a:pt x="47291" y="48863"/>
                  </a:lnTo>
                  <a:lnTo>
                    <a:pt x="22041" y="82634"/>
                  </a:lnTo>
                  <a:lnTo>
                    <a:pt x="5766" y="122502"/>
                  </a:lnTo>
                  <a:lnTo>
                    <a:pt x="0" y="166878"/>
                  </a:lnTo>
                  <a:lnTo>
                    <a:pt x="5766" y="211240"/>
                  </a:lnTo>
                  <a:lnTo>
                    <a:pt x="22041" y="251104"/>
                  </a:lnTo>
                  <a:lnTo>
                    <a:pt x="47291" y="284878"/>
                  </a:lnTo>
                  <a:lnTo>
                    <a:pt x="79981" y="310972"/>
                  </a:lnTo>
                  <a:lnTo>
                    <a:pt x="118577" y="327794"/>
                  </a:lnTo>
                  <a:lnTo>
                    <a:pt x="161544" y="333756"/>
                  </a:lnTo>
                  <a:lnTo>
                    <a:pt x="204510" y="327794"/>
                  </a:lnTo>
                  <a:lnTo>
                    <a:pt x="243106" y="310972"/>
                  </a:lnTo>
                  <a:lnTo>
                    <a:pt x="275796" y="284878"/>
                  </a:lnTo>
                  <a:lnTo>
                    <a:pt x="301046" y="251104"/>
                  </a:lnTo>
                  <a:lnTo>
                    <a:pt x="317321" y="211240"/>
                  </a:lnTo>
                  <a:lnTo>
                    <a:pt x="323088" y="166878"/>
                  </a:lnTo>
                  <a:lnTo>
                    <a:pt x="317321" y="122502"/>
                  </a:lnTo>
                  <a:lnTo>
                    <a:pt x="301046" y="82634"/>
                  </a:lnTo>
                  <a:lnTo>
                    <a:pt x="275796" y="48863"/>
                  </a:lnTo>
                  <a:lnTo>
                    <a:pt x="243106" y="22775"/>
                  </a:lnTo>
                  <a:lnTo>
                    <a:pt x="204510" y="5958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5248" y="5468111"/>
              <a:ext cx="323215" cy="334010"/>
            </a:xfrm>
            <a:custGeom>
              <a:avLst/>
              <a:gdLst/>
              <a:ahLst/>
              <a:cxnLst/>
              <a:rect l="l" t="t" r="r" b="b"/>
              <a:pathLst>
                <a:path w="323214" h="334010">
                  <a:moveTo>
                    <a:pt x="0" y="166878"/>
                  </a:moveTo>
                  <a:lnTo>
                    <a:pt x="5766" y="122502"/>
                  </a:lnTo>
                  <a:lnTo>
                    <a:pt x="22041" y="82634"/>
                  </a:lnTo>
                  <a:lnTo>
                    <a:pt x="47291" y="48863"/>
                  </a:lnTo>
                  <a:lnTo>
                    <a:pt x="79981" y="22775"/>
                  </a:lnTo>
                  <a:lnTo>
                    <a:pt x="118577" y="5958"/>
                  </a:lnTo>
                  <a:lnTo>
                    <a:pt x="161544" y="0"/>
                  </a:lnTo>
                  <a:lnTo>
                    <a:pt x="204510" y="5958"/>
                  </a:lnTo>
                  <a:lnTo>
                    <a:pt x="243106" y="22775"/>
                  </a:lnTo>
                  <a:lnTo>
                    <a:pt x="275796" y="48863"/>
                  </a:lnTo>
                  <a:lnTo>
                    <a:pt x="301046" y="82634"/>
                  </a:lnTo>
                  <a:lnTo>
                    <a:pt x="317321" y="122502"/>
                  </a:lnTo>
                  <a:lnTo>
                    <a:pt x="323088" y="166878"/>
                  </a:lnTo>
                  <a:lnTo>
                    <a:pt x="317321" y="211240"/>
                  </a:lnTo>
                  <a:lnTo>
                    <a:pt x="301046" y="251104"/>
                  </a:lnTo>
                  <a:lnTo>
                    <a:pt x="275796" y="284878"/>
                  </a:lnTo>
                  <a:lnTo>
                    <a:pt x="243106" y="310972"/>
                  </a:lnTo>
                  <a:lnTo>
                    <a:pt x="204510" y="327794"/>
                  </a:lnTo>
                  <a:lnTo>
                    <a:pt x="161544" y="333756"/>
                  </a:lnTo>
                  <a:lnTo>
                    <a:pt x="118577" y="327794"/>
                  </a:lnTo>
                  <a:lnTo>
                    <a:pt x="79981" y="310972"/>
                  </a:lnTo>
                  <a:lnTo>
                    <a:pt x="47291" y="284878"/>
                  </a:lnTo>
                  <a:lnTo>
                    <a:pt x="22041" y="251104"/>
                  </a:lnTo>
                  <a:lnTo>
                    <a:pt x="5766" y="211240"/>
                  </a:lnTo>
                  <a:lnTo>
                    <a:pt x="0" y="1668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60117" y="5538317"/>
            <a:ext cx="133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49917" y="4952809"/>
            <a:ext cx="331470" cy="343535"/>
            <a:chOff x="3149917" y="4952809"/>
            <a:chExt cx="331470" cy="343535"/>
          </a:xfrm>
        </p:grpSpPr>
        <p:sp>
          <p:nvSpPr>
            <p:cNvPr id="11" name="object 11"/>
            <p:cNvSpPr/>
            <p:nvPr/>
          </p:nvSpPr>
          <p:spPr>
            <a:xfrm>
              <a:off x="3154679" y="4957571"/>
              <a:ext cx="321945" cy="334010"/>
            </a:xfrm>
            <a:custGeom>
              <a:avLst/>
              <a:gdLst/>
              <a:ahLst/>
              <a:cxnLst/>
              <a:rect l="l" t="t" r="r" b="b"/>
              <a:pathLst>
                <a:path w="321945" h="334010">
                  <a:moveTo>
                    <a:pt x="160781" y="0"/>
                  </a:moveTo>
                  <a:lnTo>
                    <a:pt x="118048" y="5958"/>
                  </a:lnTo>
                  <a:lnTo>
                    <a:pt x="79643" y="22775"/>
                  </a:lnTo>
                  <a:lnTo>
                    <a:pt x="47101" y="48863"/>
                  </a:lnTo>
                  <a:lnTo>
                    <a:pt x="21956" y="82634"/>
                  </a:lnTo>
                  <a:lnTo>
                    <a:pt x="5744" y="122502"/>
                  </a:lnTo>
                  <a:lnTo>
                    <a:pt x="0" y="166877"/>
                  </a:lnTo>
                  <a:lnTo>
                    <a:pt x="5744" y="211253"/>
                  </a:lnTo>
                  <a:lnTo>
                    <a:pt x="21956" y="251121"/>
                  </a:lnTo>
                  <a:lnTo>
                    <a:pt x="47101" y="284892"/>
                  </a:lnTo>
                  <a:lnTo>
                    <a:pt x="79643" y="310980"/>
                  </a:lnTo>
                  <a:lnTo>
                    <a:pt x="118048" y="327797"/>
                  </a:lnTo>
                  <a:lnTo>
                    <a:pt x="160781" y="333755"/>
                  </a:lnTo>
                  <a:lnTo>
                    <a:pt x="203515" y="327797"/>
                  </a:lnTo>
                  <a:lnTo>
                    <a:pt x="241920" y="310980"/>
                  </a:lnTo>
                  <a:lnTo>
                    <a:pt x="274462" y="284892"/>
                  </a:lnTo>
                  <a:lnTo>
                    <a:pt x="299607" y="251121"/>
                  </a:lnTo>
                  <a:lnTo>
                    <a:pt x="315819" y="211253"/>
                  </a:lnTo>
                  <a:lnTo>
                    <a:pt x="321564" y="166877"/>
                  </a:lnTo>
                  <a:lnTo>
                    <a:pt x="315819" y="122502"/>
                  </a:lnTo>
                  <a:lnTo>
                    <a:pt x="299607" y="82634"/>
                  </a:lnTo>
                  <a:lnTo>
                    <a:pt x="274462" y="48863"/>
                  </a:lnTo>
                  <a:lnTo>
                    <a:pt x="241920" y="22775"/>
                  </a:lnTo>
                  <a:lnTo>
                    <a:pt x="203515" y="5958"/>
                  </a:lnTo>
                  <a:lnTo>
                    <a:pt x="160781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54679" y="4957571"/>
              <a:ext cx="321945" cy="334010"/>
            </a:xfrm>
            <a:custGeom>
              <a:avLst/>
              <a:gdLst/>
              <a:ahLst/>
              <a:cxnLst/>
              <a:rect l="l" t="t" r="r" b="b"/>
              <a:pathLst>
                <a:path w="321945" h="334010">
                  <a:moveTo>
                    <a:pt x="0" y="166877"/>
                  </a:moveTo>
                  <a:lnTo>
                    <a:pt x="5744" y="122502"/>
                  </a:lnTo>
                  <a:lnTo>
                    <a:pt x="21956" y="82634"/>
                  </a:lnTo>
                  <a:lnTo>
                    <a:pt x="47101" y="48863"/>
                  </a:lnTo>
                  <a:lnTo>
                    <a:pt x="79643" y="22775"/>
                  </a:lnTo>
                  <a:lnTo>
                    <a:pt x="118048" y="5958"/>
                  </a:lnTo>
                  <a:lnTo>
                    <a:pt x="160781" y="0"/>
                  </a:lnTo>
                  <a:lnTo>
                    <a:pt x="203515" y="5958"/>
                  </a:lnTo>
                  <a:lnTo>
                    <a:pt x="241920" y="22775"/>
                  </a:lnTo>
                  <a:lnTo>
                    <a:pt x="274462" y="48863"/>
                  </a:lnTo>
                  <a:lnTo>
                    <a:pt x="299607" y="82634"/>
                  </a:lnTo>
                  <a:lnTo>
                    <a:pt x="315819" y="122502"/>
                  </a:lnTo>
                  <a:lnTo>
                    <a:pt x="321564" y="166877"/>
                  </a:lnTo>
                  <a:lnTo>
                    <a:pt x="315819" y="211253"/>
                  </a:lnTo>
                  <a:lnTo>
                    <a:pt x="299607" y="251121"/>
                  </a:lnTo>
                  <a:lnTo>
                    <a:pt x="274462" y="284892"/>
                  </a:lnTo>
                  <a:lnTo>
                    <a:pt x="241920" y="310980"/>
                  </a:lnTo>
                  <a:lnTo>
                    <a:pt x="203515" y="327797"/>
                  </a:lnTo>
                  <a:lnTo>
                    <a:pt x="160781" y="333755"/>
                  </a:lnTo>
                  <a:lnTo>
                    <a:pt x="118048" y="327797"/>
                  </a:lnTo>
                  <a:lnTo>
                    <a:pt x="79643" y="310980"/>
                  </a:lnTo>
                  <a:lnTo>
                    <a:pt x="47101" y="284892"/>
                  </a:lnTo>
                  <a:lnTo>
                    <a:pt x="21956" y="251121"/>
                  </a:lnTo>
                  <a:lnTo>
                    <a:pt x="5744" y="211253"/>
                  </a:lnTo>
                  <a:lnTo>
                    <a:pt x="0" y="1668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53232" y="5028438"/>
            <a:ext cx="125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38053" y="4945189"/>
            <a:ext cx="332740" cy="343535"/>
            <a:chOff x="4238053" y="4945189"/>
            <a:chExt cx="332740" cy="343535"/>
          </a:xfrm>
        </p:grpSpPr>
        <p:sp>
          <p:nvSpPr>
            <p:cNvPr id="15" name="object 15"/>
            <p:cNvSpPr/>
            <p:nvPr/>
          </p:nvSpPr>
          <p:spPr>
            <a:xfrm>
              <a:off x="4242815" y="4949952"/>
              <a:ext cx="323215" cy="334010"/>
            </a:xfrm>
            <a:custGeom>
              <a:avLst/>
              <a:gdLst/>
              <a:ahLst/>
              <a:cxnLst/>
              <a:rect l="l" t="t" r="r" b="b"/>
              <a:pathLst>
                <a:path w="323214" h="334010">
                  <a:moveTo>
                    <a:pt x="161544" y="0"/>
                  </a:moveTo>
                  <a:lnTo>
                    <a:pt x="118577" y="5958"/>
                  </a:lnTo>
                  <a:lnTo>
                    <a:pt x="79981" y="22775"/>
                  </a:lnTo>
                  <a:lnTo>
                    <a:pt x="47291" y="48863"/>
                  </a:lnTo>
                  <a:lnTo>
                    <a:pt x="22041" y="82634"/>
                  </a:lnTo>
                  <a:lnTo>
                    <a:pt x="5766" y="122502"/>
                  </a:lnTo>
                  <a:lnTo>
                    <a:pt x="0" y="166878"/>
                  </a:lnTo>
                  <a:lnTo>
                    <a:pt x="5766" y="211253"/>
                  </a:lnTo>
                  <a:lnTo>
                    <a:pt x="22041" y="251121"/>
                  </a:lnTo>
                  <a:lnTo>
                    <a:pt x="47291" y="284892"/>
                  </a:lnTo>
                  <a:lnTo>
                    <a:pt x="79981" y="310980"/>
                  </a:lnTo>
                  <a:lnTo>
                    <a:pt x="118577" y="327797"/>
                  </a:lnTo>
                  <a:lnTo>
                    <a:pt x="161544" y="333756"/>
                  </a:lnTo>
                  <a:lnTo>
                    <a:pt x="204510" y="327797"/>
                  </a:lnTo>
                  <a:lnTo>
                    <a:pt x="243106" y="310980"/>
                  </a:lnTo>
                  <a:lnTo>
                    <a:pt x="275796" y="284892"/>
                  </a:lnTo>
                  <a:lnTo>
                    <a:pt x="301046" y="251121"/>
                  </a:lnTo>
                  <a:lnTo>
                    <a:pt x="317321" y="211253"/>
                  </a:lnTo>
                  <a:lnTo>
                    <a:pt x="323088" y="166878"/>
                  </a:lnTo>
                  <a:lnTo>
                    <a:pt x="317321" y="122502"/>
                  </a:lnTo>
                  <a:lnTo>
                    <a:pt x="301046" y="82634"/>
                  </a:lnTo>
                  <a:lnTo>
                    <a:pt x="275796" y="48863"/>
                  </a:lnTo>
                  <a:lnTo>
                    <a:pt x="243106" y="22775"/>
                  </a:lnTo>
                  <a:lnTo>
                    <a:pt x="204510" y="5958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42815" y="4949952"/>
              <a:ext cx="323215" cy="334010"/>
            </a:xfrm>
            <a:custGeom>
              <a:avLst/>
              <a:gdLst/>
              <a:ahLst/>
              <a:cxnLst/>
              <a:rect l="l" t="t" r="r" b="b"/>
              <a:pathLst>
                <a:path w="323214" h="334010">
                  <a:moveTo>
                    <a:pt x="0" y="166878"/>
                  </a:moveTo>
                  <a:lnTo>
                    <a:pt x="5766" y="122502"/>
                  </a:lnTo>
                  <a:lnTo>
                    <a:pt x="22041" y="82634"/>
                  </a:lnTo>
                  <a:lnTo>
                    <a:pt x="47291" y="48863"/>
                  </a:lnTo>
                  <a:lnTo>
                    <a:pt x="79981" y="22775"/>
                  </a:lnTo>
                  <a:lnTo>
                    <a:pt x="118577" y="5958"/>
                  </a:lnTo>
                  <a:lnTo>
                    <a:pt x="161544" y="0"/>
                  </a:lnTo>
                  <a:lnTo>
                    <a:pt x="204510" y="5958"/>
                  </a:lnTo>
                  <a:lnTo>
                    <a:pt x="243106" y="22775"/>
                  </a:lnTo>
                  <a:lnTo>
                    <a:pt x="275796" y="48863"/>
                  </a:lnTo>
                  <a:lnTo>
                    <a:pt x="301046" y="82634"/>
                  </a:lnTo>
                  <a:lnTo>
                    <a:pt x="317321" y="122502"/>
                  </a:lnTo>
                  <a:lnTo>
                    <a:pt x="323088" y="166878"/>
                  </a:lnTo>
                  <a:lnTo>
                    <a:pt x="317321" y="211253"/>
                  </a:lnTo>
                  <a:lnTo>
                    <a:pt x="301046" y="251121"/>
                  </a:lnTo>
                  <a:lnTo>
                    <a:pt x="275796" y="284892"/>
                  </a:lnTo>
                  <a:lnTo>
                    <a:pt x="243106" y="310980"/>
                  </a:lnTo>
                  <a:lnTo>
                    <a:pt x="204510" y="327797"/>
                  </a:lnTo>
                  <a:lnTo>
                    <a:pt x="161544" y="333756"/>
                  </a:lnTo>
                  <a:lnTo>
                    <a:pt x="118577" y="327797"/>
                  </a:lnTo>
                  <a:lnTo>
                    <a:pt x="79981" y="310980"/>
                  </a:lnTo>
                  <a:lnTo>
                    <a:pt x="47291" y="284892"/>
                  </a:lnTo>
                  <a:lnTo>
                    <a:pt x="22041" y="251121"/>
                  </a:lnTo>
                  <a:lnTo>
                    <a:pt x="5766" y="211253"/>
                  </a:lnTo>
                  <a:lnTo>
                    <a:pt x="0" y="16687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45685" y="5020436"/>
            <a:ext cx="12001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C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43821" y="5981509"/>
            <a:ext cx="329565" cy="343535"/>
            <a:chOff x="3143821" y="5981509"/>
            <a:chExt cx="329565" cy="343535"/>
          </a:xfrm>
        </p:grpSpPr>
        <p:sp>
          <p:nvSpPr>
            <p:cNvPr id="19" name="object 19"/>
            <p:cNvSpPr/>
            <p:nvPr/>
          </p:nvSpPr>
          <p:spPr>
            <a:xfrm>
              <a:off x="3148583" y="5986271"/>
              <a:ext cx="320040" cy="334010"/>
            </a:xfrm>
            <a:custGeom>
              <a:avLst/>
              <a:gdLst/>
              <a:ahLst/>
              <a:cxnLst/>
              <a:rect l="l" t="t" r="r" b="b"/>
              <a:pathLst>
                <a:path w="320039" h="334010">
                  <a:moveTo>
                    <a:pt x="160019" y="0"/>
                  </a:moveTo>
                  <a:lnTo>
                    <a:pt x="117475" y="5961"/>
                  </a:lnTo>
                  <a:lnTo>
                    <a:pt x="79248" y="22783"/>
                  </a:lnTo>
                  <a:lnTo>
                    <a:pt x="46862" y="48877"/>
                  </a:lnTo>
                  <a:lnTo>
                    <a:pt x="21843" y="82651"/>
                  </a:lnTo>
                  <a:lnTo>
                    <a:pt x="5714" y="122515"/>
                  </a:lnTo>
                  <a:lnTo>
                    <a:pt x="0" y="166877"/>
                  </a:lnTo>
                  <a:lnTo>
                    <a:pt x="5715" y="211240"/>
                  </a:lnTo>
                  <a:lnTo>
                    <a:pt x="21844" y="251104"/>
                  </a:lnTo>
                  <a:lnTo>
                    <a:pt x="46863" y="284878"/>
                  </a:lnTo>
                  <a:lnTo>
                    <a:pt x="79248" y="310972"/>
                  </a:lnTo>
                  <a:lnTo>
                    <a:pt x="117475" y="327794"/>
                  </a:lnTo>
                  <a:lnTo>
                    <a:pt x="160019" y="333755"/>
                  </a:lnTo>
                  <a:lnTo>
                    <a:pt x="202565" y="327794"/>
                  </a:lnTo>
                  <a:lnTo>
                    <a:pt x="240792" y="310972"/>
                  </a:lnTo>
                  <a:lnTo>
                    <a:pt x="273177" y="284878"/>
                  </a:lnTo>
                  <a:lnTo>
                    <a:pt x="298196" y="251104"/>
                  </a:lnTo>
                  <a:lnTo>
                    <a:pt x="314325" y="211240"/>
                  </a:lnTo>
                  <a:lnTo>
                    <a:pt x="320040" y="166877"/>
                  </a:lnTo>
                  <a:lnTo>
                    <a:pt x="314325" y="122515"/>
                  </a:lnTo>
                  <a:lnTo>
                    <a:pt x="298196" y="82651"/>
                  </a:lnTo>
                  <a:lnTo>
                    <a:pt x="273177" y="48877"/>
                  </a:lnTo>
                  <a:lnTo>
                    <a:pt x="240792" y="22783"/>
                  </a:lnTo>
                  <a:lnTo>
                    <a:pt x="202565" y="5961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8583" y="5986271"/>
              <a:ext cx="320040" cy="334010"/>
            </a:xfrm>
            <a:custGeom>
              <a:avLst/>
              <a:gdLst/>
              <a:ahLst/>
              <a:cxnLst/>
              <a:rect l="l" t="t" r="r" b="b"/>
              <a:pathLst>
                <a:path w="320039" h="334010">
                  <a:moveTo>
                    <a:pt x="0" y="166877"/>
                  </a:moveTo>
                  <a:lnTo>
                    <a:pt x="5714" y="122515"/>
                  </a:lnTo>
                  <a:lnTo>
                    <a:pt x="21843" y="82651"/>
                  </a:lnTo>
                  <a:lnTo>
                    <a:pt x="46862" y="48877"/>
                  </a:lnTo>
                  <a:lnTo>
                    <a:pt x="79248" y="22783"/>
                  </a:lnTo>
                  <a:lnTo>
                    <a:pt x="117475" y="5961"/>
                  </a:lnTo>
                  <a:lnTo>
                    <a:pt x="160019" y="0"/>
                  </a:lnTo>
                  <a:lnTo>
                    <a:pt x="202565" y="5961"/>
                  </a:lnTo>
                  <a:lnTo>
                    <a:pt x="240792" y="22783"/>
                  </a:lnTo>
                  <a:lnTo>
                    <a:pt x="273177" y="48877"/>
                  </a:lnTo>
                  <a:lnTo>
                    <a:pt x="298196" y="82651"/>
                  </a:lnTo>
                  <a:lnTo>
                    <a:pt x="314325" y="122515"/>
                  </a:lnTo>
                  <a:lnTo>
                    <a:pt x="320040" y="166877"/>
                  </a:lnTo>
                  <a:lnTo>
                    <a:pt x="314325" y="211240"/>
                  </a:lnTo>
                  <a:lnTo>
                    <a:pt x="298196" y="251104"/>
                  </a:lnTo>
                  <a:lnTo>
                    <a:pt x="273177" y="284878"/>
                  </a:lnTo>
                  <a:lnTo>
                    <a:pt x="240792" y="310972"/>
                  </a:lnTo>
                  <a:lnTo>
                    <a:pt x="202565" y="327794"/>
                  </a:lnTo>
                  <a:lnTo>
                    <a:pt x="160019" y="333755"/>
                  </a:lnTo>
                  <a:lnTo>
                    <a:pt x="117475" y="327794"/>
                  </a:lnTo>
                  <a:lnTo>
                    <a:pt x="79248" y="310972"/>
                  </a:lnTo>
                  <a:lnTo>
                    <a:pt x="46863" y="284878"/>
                  </a:lnTo>
                  <a:lnTo>
                    <a:pt x="21844" y="251104"/>
                  </a:lnTo>
                  <a:lnTo>
                    <a:pt x="5715" y="211240"/>
                  </a:lnTo>
                  <a:lnTo>
                    <a:pt x="0" y="1668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39770" y="6057391"/>
            <a:ext cx="1377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73789" y="5435917"/>
            <a:ext cx="329565" cy="344805"/>
            <a:chOff x="5173789" y="5435917"/>
            <a:chExt cx="329565" cy="344805"/>
          </a:xfrm>
        </p:grpSpPr>
        <p:sp>
          <p:nvSpPr>
            <p:cNvPr id="23" name="object 23"/>
            <p:cNvSpPr/>
            <p:nvPr/>
          </p:nvSpPr>
          <p:spPr>
            <a:xfrm>
              <a:off x="5178552" y="5440679"/>
              <a:ext cx="320040" cy="335280"/>
            </a:xfrm>
            <a:custGeom>
              <a:avLst/>
              <a:gdLst/>
              <a:ahLst/>
              <a:cxnLst/>
              <a:rect l="l" t="t" r="r" b="b"/>
              <a:pathLst>
                <a:path w="320039" h="335279">
                  <a:moveTo>
                    <a:pt x="160020" y="0"/>
                  </a:moveTo>
                  <a:lnTo>
                    <a:pt x="117475" y="5988"/>
                  </a:lnTo>
                  <a:lnTo>
                    <a:pt x="79248" y="22888"/>
                  </a:lnTo>
                  <a:lnTo>
                    <a:pt x="46862" y="49101"/>
                  </a:lnTo>
                  <a:lnTo>
                    <a:pt x="21843" y="83029"/>
                  </a:lnTo>
                  <a:lnTo>
                    <a:pt x="5714" y="123075"/>
                  </a:lnTo>
                  <a:lnTo>
                    <a:pt x="0" y="167640"/>
                  </a:lnTo>
                  <a:lnTo>
                    <a:pt x="5714" y="212204"/>
                  </a:lnTo>
                  <a:lnTo>
                    <a:pt x="21843" y="252250"/>
                  </a:lnTo>
                  <a:lnTo>
                    <a:pt x="46862" y="286178"/>
                  </a:lnTo>
                  <a:lnTo>
                    <a:pt x="79248" y="312391"/>
                  </a:lnTo>
                  <a:lnTo>
                    <a:pt x="117475" y="329291"/>
                  </a:lnTo>
                  <a:lnTo>
                    <a:pt x="160020" y="335280"/>
                  </a:lnTo>
                  <a:lnTo>
                    <a:pt x="202565" y="329291"/>
                  </a:lnTo>
                  <a:lnTo>
                    <a:pt x="240792" y="312391"/>
                  </a:lnTo>
                  <a:lnTo>
                    <a:pt x="273177" y="286178"/>
                  </a:lnTo>
                  <a:lnTo>
                    <a:pt x="298196" y="252250"/>
                  </a:lnTo>
                  <a:lnTo>
                    <a:pt x="314325" y="212204"/>
                  </a:lnTo>
                  <a:lnTo>
                    <a:pt x="320039" y="167640"/>
                  </a:lnTo>
                  <a:lnTo>
                    <a:pt x="314324" y="123075"/>
                  </a:lnTo>
                  <a:lnTo>
                    <a:pt x="298195" y="83029"/>
                  </a:lnTo>
                  <a:lnTo>
                    <a:pt x="273176" y="49101"/>
                  </a:lnTo>
                  <a:lnTo>
                    <a:pt x="240791" y="22888"/>
                  </a:lnTo>
                  <a:lnTo>
                    <a:pt x="202564" y="598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78552" y="5440679"/>
              <a:ext cx="320040" cy="335280"/>
            </a:xfrm>
            <a:custGeom>
              <a:avLst/>
              <a:gdLst/>
              <a:ahLst/>
              <a:cxnLst/>
              <a:rect l="l" t="t" r="r" b="b"/>
              <a:pathLst>
                <a:path w="320039" h="335279">
                  <a:moveTo>
                    <a:pt x="0" y="167640"/>
                  </a:moveTo>
                  <a:lnTo>
                    <a:pt x="5714" y="123075"/>
                  </a:lnTo>
                  <a:lnTo>
                    <a:pt x="21843" y="83029"/>
                  </a:lnTo>
                  <a:lnTo>
                    <a:pt x="46862" y="49101"/>
                  </a:lnTo>
                  <a:lnTo>
                    <a:pt x="79248" y="22888"/>
                  </a:lnTo>
                  <a:lnTo>
                    <a:pt x="117475" y="5988"/>
                  </a:lnTo>
                  <a:lnTo>
                    <a:pt x="160020" y="0"/>
                  </a:lnTo>
                  <a:lnTo>
                    <a:pt x="202564" y="5988"/>
                  </a:lnTo>
                  <a:lnTo>
                    <a:pt x="240791" y="22888"/>
                  </a:lnTo>
                  <a:lnTo>
                    <a:pt x="273176" y="49101"/>
                  </a:lnTo>
                  <a:lnTo>
                    <a:pt x="298195" y="83029"/>
                  </a:lnTo>
                  <a:lnTo>
                    <a:pt x="314324" y="123075"/>
                  </a:lnTo>
                  <a:lnTo>
                    <a:pt x="320039" y="167640"/>
                  </a:lnTo>
                  <a:lnTo>
                    <a:pt x="314325" y="212204"/>
                  </a:lnTo>
                  <a:lnTo>
                    <a:pt x="298196" y="252250"/>
                  </a:lnTo>
                  <a:lnTo>
                    <a:pt x="273177" y="286178"/>
                  </a:lnTo>
                  <a:lnTo>
                    <a:pt x="240792" y="312391"/>
                  </a:lnTo>
                  <a:lnTo>
                    <a:pt x="202565" y="329291"/>
                  </a:lnTo>
                  <a:lnTo>
                    <a:pt x="160020" y="335280"/>
                  </a:lnTo>
                  <a:lnTo>
                    <a:pt x="117475" y="329291"/>
                  </a:lnTo>
                  <a:lnTo>
                    <a:pt x="79248" y="312391"/>
                  </a:lnTo>
                  <a:lnTo>
                    <a:pt x="46862" y="286178"/>
                  </a:lnTo>
                  <a:lnTo>
                    <a:pt x="21843" y="252250"/>
                  </a:lnTo>
                  <a:lnTo>
                    <a:pt x="5714" y="212204"/>
                  </a:lnTo>
                  <a:lnTo>
                    <a:pt x="0" y="16764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286247" y="5511495"/>
            <a:ext cx="10731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F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53293" y="5981509"/>
            <a:ext cx="331470" cy="343535"/>
            <a:chOff x="4253293" y="5981509"/>
            <a:chExt cx="331470" cy="343535"/>
          </a:xfrm>
        </p:grpSpPr>
        <p:sp>
          <p:nvSpPr>
            <p:cNvPr id="27" name="object 27"/>
            <p:cNvSpPr/>
            <p:nvPr/>
          </p:nvSpPr>
          <p:spPr>
            <a:xfrm>
              <a:off x="4258055" y="5986271"/>
              <a:ext cx="321945" cy="334010"/>
            </a:xfrm>
            <a:custGeom>
              <a:avLst/>
              <a:gdLst/>
              <a:ahLst/>
              <a:cxnLst/>
              <a:rect l="l" t="t" r="r" b="b"/>
              <a:pathLst>
                <a:path w="321945" h="334010">
                  <a:moveTo>
                    <a:pt x="160782" y="0"/>
                  </a:moveTo>
                  <a:lnTo>
                    <a:pt x="118048" y="5961"/>
                  </a:lnTo>
                  <a:lnTo>
                    <a:pt x="79643" y="22783"/>
                  </a:lnTo>
                  <a:lnTo>
                    <a:pt x="47101" y="48877"/>
                  </a:lnTo>
                  <a:lnTo>
                    <a:pt x="21956" y="82651"/>
                  </a:lnTo>
                  <a:lnTo>
                    <a:pt x="5744" y="122515"/>
                  </a:lnTo>
                  <a:lnTo>
                    <a:pt x="0" y="166877"/>
                  </a:lnTo>
                  <a:lnTo>
                    <a:pt x="5744" y="211240"/>
                  </a:lnTo>
                  <a:lnTo>
                    <a:pt x="21956" y="251104"/>
                  </a:lnTo>
                  <a:lnTo>
                    <a:pt x="47101" y="284878"/>
                  </a:lnTo>
                  <a:lnTo>
                    <a:pt x="79643" y="310972"/>
                  </a:lnTo>
                  <a:lnTo>
                    <a:pt x="118048" y="327794"/>
                  </a:lnTo>
                  <a:lnTo>
                    <a:pt x="160782" y="333755"/>
                  </a:lnTo>
                  <a:lnTo>
                    <a:pt x="203515" y="327794"/>
                  </a:lnTo>
                  <a:lnTo>
                    <a:pt x="241920" y="310972"/>
                  </a:lnTo>
                  <a:lnTo>
                    <a:pt x="274462" y="284878"/>
                  </a:lnTo>
                  <a:lnTo>
                    <a:pt x="299607" y="251104"/>
                  </a:lnTo>
                  <a:lnTo>
                    <a:pt x="315819" y="211240"/>
                  </a:lnTo>
                  <a:lnTo>
                    <a:pt x="321564" y="166877"/>
                  </a:lnTo>
                  <a:lnTo>
                    <a:pt x="315819" y="122515"/>
                  </a:lnTo>
                  <a:lnTo>
                    <a:pt x="299607" y="82651"/>
                  </a:lnTo>
                  <a:lnTo>
                    <a:pt x="274462" y="48877"/>
                  </a:lnTo>
                  <a:lnTo>
                    <a:pt x="241920" y="22783"/>
                  </a:lnTo>
                  <a:lnTo>
                    <a:pt x="203515" y="5961"/>
                  </a:lnTo>
                  <a:lnTo>
                    <a:pt x="160782" y="0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58055" y="5986271"/>
              <a:ext cx="321945" cy="334010"/>
            </a:xfrm>
            <a:custGeom>
              <a:avLst/>
              <a:gdLst/>
              <a:ahLst/>
              <a:cxnLst/>
              <a:rect l="l" t="t" r="r" b="b"/>
              <a:pathLst>
                <a:path w="321945" h="334010">
                  <a:moveTo>
                    <a:pt x="0" y="166877"/>
                  </a:moveTo>
                  <a:lnTo>
                    <a:pt x="5744" y="122515"/>
                  </a:lnTo>
                  <a:lnTo>
                    <a:pt x="21956" y="82651"/>
                  </a:lnTo>
                  <a:lnTo>
                    <a:pt x="47101" y="48877"/>
                  </a:lnTo>
                  <a:lnTo>
                    <a:pt x="79643" y="22783"/>
                  </a:lnTo>
                  <a:lnTo>
                    <a:pt x="118048" y="5961"/>
                  </a:lnTo>
                  <a:lnTo>
                    <a:pt x="160782" y="0"/>
                  </a:lnTo>
                  <a:lnTo>
                    <a:pt x="203515" y="5961"/>
                  </a:lnTo>
                  <a:lnTo>
                    <a:pt x="241920" y="22783"/>
                  </a:lnTo>
                  <a:lnTo>
                    <a:pt x="274462" y="48877"/>
                  </a:lnTo>
                  <a:lnTo>
                    <a:pt x="299607" y="82651"/>
                  </a:lnTo>
                  <a:lnTo>
                    <a:pt x="315819" y="122515"/>
                  </a:lnTo>
                  <a:lnTo>
                    <a:pt x="321564" y="166877"/>
                  </a:lnTo>
                  <a:lnTo>
                    <a:pt x="315819" y="211240"/>
                  </a:lnTo>
                  <a:lnTo>
                    <a:pt x="299607" y="251104"/>
                  </a:lnTo>
                  <a:lnTo>
                    <a:pt x="274462" y="284878"/>
                  </a:lnTo>
                  <a:lnTo>
                    <a:pt x="241920" y="310972"/>
                  </a:lnTo>
                  <a:lnTo>
                    <a:pt x="203515" y="327794"/>
                  </a:lnTo>
                  <a:lnTo>
                    <a:pt x="160782" y="333755"/>
                  </a:lnTo>
                  <a:lnTo>
                    <a:pt x="118048" y="327794"/>
                  </a:lnTo>
                  <a:lnTo>
                    <a:pt x="79643" y="310972"/>
                  </a:lnTo>
                  <a:lnTo>
                    <a:pt x="47101" y="284878"/>
                  </a:lnTo>
                  <a:lnTo>
                    <a:pt x="21956" y="251104"/>
                  </a:lnTo>
                  <a:lnTo>
                    <a:pt x="5744" y="211240"/>
                  </a:lnTo>
                  <a:lnTo>
                    <a:pt x="0" y="1668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362958" y="6057391"/>
            <a:ext cx="112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423665" y="4520057"/>
            <a:ext cx="875030" cy="1515110"/>
            <a:chOff x="3423665" y="4520057"/>
            <a:chExt cx="875030" cy="1515110"/>
          </a:xfrm>
        </p:grpSpPr>
        <p:sp>
          <p:nvSpPr>
            <p:cNvPr id="31" name="object 31"/>
            <p:cNvSpPr/>
            <p:nvPr/>
          </p:nvSpPr>
          <p:spPr>
            <a:xfrm>
              <a:off x="3423665" y="5046979"/>
              <a:ext cx="875030" cy="988060"/>
            </a:xfrm>
            <a:custGeom>
              <a:avLst/>
              <a:gdLst/>
              <a:ahLst/>
              <a:cxnLst/>
              <a:rect l="l" t="t" r="r" b="b"/>
              <a:pathLst>
                <a:path w="875029" h="988060">
                  <a:moveTo>
                    <a:pt x="819785" y="69088"/>
                  </a:moveTo>
                  <a:lnTo>
                    <a:pt x="712597" y="4064"/>
                  </a:lnTo>
                  <a:lnTo>
                    <a:pt x="705739" y="0"/>
                  </a:lnTo>
                  <a:lnTo>
                    <a:pt x="696849" y="2159"/>
                  </a:lnTo>
                  <a:lnTo>
                    <a:pt x="692658" y="9017"/>
                  </a:lnTo>
                  <a:lnTo>
                    <a:pt x="688594" y="15875"/>
                  </a:lnTo>
                  <a:lnTo>
                    <a:pt x="690753" y="24765"/>
                  </a:lnTo>
                  <a:lnTo>
                    <a:pt x="697611" y="28829"/>
                  </a:lnTo>
                  <a:lnTo>
                    <a:pt x="737933" y="53314"/>
                  </a:lnTo>
                  <a:lnTo>
                    <a:pt x="59690" y="41656"/>
                  </a:lnTo>
                  <a:lnTo>
                    <a:pt x="59182" y="70612"/>
                  </a:lnTo>
                  <a:lnTo>
                    <a:pt x="737285" y="82156"/>
                  </a:lnTo>
                  <a:lnTo>
                    <a:pt x="689229" y="109093"/>
                  </a:lnTo>
                  <a:lnTo>
                    <a:pt x="686816" y="117983"/>
                  </a:lnTo>
                  <a:lnTo>
                    <a:pt x="690753" y="124968"/>
                  </a:lnTo>
                  <a:lnTo>
                    <a:pt x="694563" y="131826"/>
                  </a:lnTo>
                  <a:lnTo>
                    <a:pt x="703453" y="134366"/>
                  </a:lnTo>
                  <a:lnTo>
                    <a:pt x="794880" y="83058"/>
                  </a:lnTo>
                  <a:lnTo>
                    <a:pt x="819785" y="69088"/>
                  </a:lnTo>
                  <a:close/>
                </a:path>
                <a:path w="875029" h="988060">
                  <a:moveTo>
                    <a:pt x="875030" y="190119"/>
                  </a:moveTo>
                  <a:lnTo>
                    <a:pt x="855218" y="169049"/>
                  </a:lnTo>
                  <a:lnTo>
                    <a:pt x="50126" y="921296"/>
                  </a:lnTo>
                  <a:lnTo>
                    <a:pt x="63627" y="876198"/>
                  </a:lnTo>
                  <a:lnTo>
                    <a:pt x="66040" y="868540"/>
                  </a:lnTo>
                  <a:lnTo>
                    <a:pt x="61595" y="860475"/>
                  </a:lnTo>
                  <a:lnTo>
                    <a:pt x="46355" y="855878"/>
                  </a:lnTo>
                  <a:lnTo>
                    <a:pt x="38227" y="860221"/>
                  </a:lnTo>
                  <a:lnTo>
                    <a:pt x="0" y="987996"/>
                  </a:lnTo>
                  <a:lnTo>
                    <a:pt x="39751" y="978966"/>
                  </a:lnTo>
                  <a:lnTo>
                    <a:pt x="130048" y="958443"/>
                  </a:lnTo>
                  <a:lnTo>
                    <a:pt x="134874" y="950683"/>
                  </a:lnTo>
                  <a:lnTo>
                    <a:pt x="131318" y="935088"/>
                  </a:lnTo>
                  <a:lnTo>
                    <a:pt x="123571" y="930198"/>
                  </a:lnTo>
                  <a:lnTo>
                    <a:pt x="69977" y="942390"/>
                  </a:lnTo>
                  <a:lnTo>
                    <a:pt x="30861" y="978966"/>
                  </a:lnTo>
                  <a:lnTo>
                    <a:pt x="37731" y="972527"/>
                  </a:lnTo>
                  <a:lnTo>
                    <a:pt x="69977" y="942390"/>
                  </a:lnTo>
                  <a:lnTo>
                    <a:pt x="875030" y="190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89425" y="4520057"/>
              <a:ext cx="426720" cy="584200"/>
            </a:xfrm>
            <a:custGeom>
              <a:avLst/>
              <a:gdLst/>
              <a:ahLst/>
              <a:cxnLst/>
              <a:rect l="l" t="t" r="r" b="b"/>
              <a:pathLst>
                <a:path w="426720" h="584200">
                  <a:moveTo>
                    <a:pt x="19938" y="445389"/>
                  </a:moveTo>
                  <a:lnTo>
                    <a:pt x="12826" y="451231"/>
                  </a:lnTo>
                  <a:lnTo>
                    <a:pt x="0" y="583946"/>
                  </a:lnTo>
                  <a:lnTo>
                    <a:pt x="33423" y="569087"/>
                  </a:lnTo>
                  <a:lnTo>
                    <a:pt x="28448" y="569087"/>
                  </a:lnTo>
                  <a:lnTo>
                    <a:pt x="5079" y="552196"/>
                  </a:lnTo>
                  <a:lnTo>
                    <a:pt x="36306" y="508873"/>
                  </a:lnTo>
                  <a:lnTo>
                    <a:pt x="41656" y="454025"/>
                  </a:lnTo>
                  <a:lnTo>
                    <a:pt x="35813" y="446913"/>
                  </a:lnTo>
                  <a:lnTo>
                    <a:pt x="19938" y="445389"/>
                  </a:lnTo>
                  <a:close/>
                </a:path>
                <a:path w="426720" h="584200">
                  <a:moveTo>
                    <a:pt x="36306" y="508873"/>
                  </a:moveTo>
                  <a:lnTo>
                    <a:pt x="5079" y="552196"/>
                  </a:lnTo>
                  <a:lnTo>
                    <a:pt x="28448" y="569087"/>
                  </a:lnTo>
                  <a:lnTo>
                    <a:pt x="33485" y="562102"/>
                  </a:lnTo>
                  <a:lnTo>
                    <a:pt x="31114" y="562102"/>
                  </a:lnTo>
                  <a:lnTo>
                    <a:pt x="10922" y="547370"/>
                  </a:lnTo>
                  <a:lnTo>
                    <a:pt x="33530" y="537332"/>
                  </a:lnTo>
                  <a:lnTo>
                    <a:pt x="36306" y="508873"/>
                  </a:lnTo>
                  <a:close/>
                </a:path>
                <a:path w="426720" h="584200">
                  <a:moveTo>
                    <a:pt x="110109" y="503301"/>
                  </a:moveTo>
                  <a:lnTo>
                    <a:pt x="59741" y="525694"/>
                  </a:lnTo>
                  <a:lnTo>
                    <a:pt x="28448" y="569087"/>
                  </a:lnTo>
                  <a:lnTo>
                    <a:pt x="33423" y="569087"/>
                  </a:lnTo>
                  <a:lnTo>
                    <a:pt x="121793" y="529844"/>
                  </a:lnTo>
                  <a:lnTo>
                    <a:pt x="125095" y="521208"/>
                  </a:lnTo>
                  <a:lnTo>
                    <a:pt x="121920" y="513969"/>
                  </a:lnTo>
                  <a:lnTo>
                    <a:pt x="118618" y="506603"/>
                  </a:lnTo>
                  <a:lnTo>
                    <a:pt x="110109" y="503301"/>
                  </a:lnTo>
                  <a:close/>
                </a:path>
                <a:path w="426720" h="584200">
                  <a:moveTo>
                    <a:pt x="33530" y="537332"/>
                  </a:moveTo>
                  <a:lnTo>
                    <a:pt x="10922" y="547370"/>
                  </a:lnTo>
                  <a:lnTo>
                    <a:pt x="31114" y="562102"/>
                  </a:lnTo>
                  <a:lnTo>
                    <a:pt x="33530" y="537332"/>
                  </a:lnTo>
                  <a:close/>
                </a:path>
                <a:path w="426720" h="584200">
                  <a:moveTo>
                    <a:pt x="59741" y="525694"/>
                  </a:moveTo>
                  <a:lnTo>
                    <a:pt x="33530" y="537332"/>
                  </a:lnTo>
                  <a:lnTo>
                    <a:pt x="31114" y="562102"/>
                  </a:lnTo>
                  <a:lnTo>
                    <a:pt x="33485" y="562102"/>
                  </a:lnTo>
                  <a:lnTo>
                    <a:pt x="59741" y="525694"/>
                  </a:lnTo>
                  <a:close/>
                </a:path>
                <a:path w="426720" h="584200">
                  <a:moveTo>
                    <a:pt x="403098" y="0"/>
                  </a:moveTo>
                  <a:lnTo>
                    <a:pt x="36306" y="508873"/>
                  </a:lnTo>
                  <a:lnTo>
                    <a:pt x="33530" y="537332"/>
                  </a:lnTo>
                  <a:lnTo>
                    <a:pt x="59741" y="525694"/>
                  </a:lnTo>
                  <a:lnTo>
                    <a:pt x="426593" y="17018"/>
                  </a:lnTo>
                  <a:lnTo>
                    <a:pt x="40309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633979" y="4526534"/>
            <a:ext cx="568325" cy="1003300"/>
            <a:chOff x="2633979" y="4526534"/>
            <a:chExt cx="568325" cy="1003300"/>
          </a:xfrm>
        </p:grpSpPr>
        <p:sp>
          <p:nvSpPr>
            <p:cNvPr id="34" name="object 34"/>
            <p:cNvSpPr/>
            <p:nvPr/>
          </p:nvSpPr>
          <p:spPr>
            <a:xfrm>
              <a:off x="2633979" y="5233162"/>
              <a:ext cx="568325" cy="296545"/>
            </a:xfrm>
            <a:custGeom>
              <a:avLst/>
              <a:gdLst/>
              <a:ahLst/>
              <a:cxnLst/>
              <a:rect l="l" t="t" r="r" b="b"/>
              <a:pathLst>
                <a:path w="568325" h="296545">
                  <a:moveTo>
                    <a:pt x="488093" y="33030"/>
                  </a:moveTo>
                  <a:lnTo>
                    <a:pt x="0" y="270256"/>
                  </a:lnTo>
                  <a:lnTo>
                    <a:pt x="12700" y="296291"/>
                  </a:lnTo>
                  <a:lnTo>
                    <a:pt x="500627" y="59145"/>
                  </a:lnTo>
                  <a:lnTo>
                    <a:pt x="516673" y="35203"/>
                  </a:lnTo>
                  <a:lnTo>
                    <a:pt x="488093" y="33030"/>
                  </a:lnTo>
                  <a:close/>
                </a:path>
                <a:path w="568325" h="296545">
                  <a:moveTo>
                    <a:pt x="561660" y="9651"/>
                  </a:moveTo>
                  <a:lnTo>
                    <a:pt x="536194" y="9651"/>
                  </a:lnTo>
                  <a:lnTo>
                    <a:pt x="548894" y="35687"/>
                  </a:lnTo>
                  <a:lnTo>
                    <a:pt x="500627" y="59145"/>
                  </a:lnTo>
                  <a:lnTo>
                    <a:pt x="470026" y="104775"/>
                  </a:lnTo>
                  <a:lnTo>
                    <a:pt x="471805" y="113791"/>
                  </a:lnTo>
                  <a:lnTo>
                    <a:pt x="478536" y="118237"/>
                  </a:lnTo>
                  <a:lnTo>
                    <a:pt x="485139" y="122681"/>
                  </a:lnTo>
                  <a:lnTo>
                    <a:pt x="494156" y="120903"/>
                  </a:lnTo>
                  <a:lnTo>
                    <a:pt x="568325" y="10159"/>
                  </a:lnTo>
                  <a:lnTo>
                    <a:pt x="561660" y="9651"/>
                  </a:lnTo>
                  <a:close/>
                </a:path>
                <a:path w="568325" h="296545">
                  <a:moveTo>
                    <a:pt x="516673" y="35203"/>
                  </a:moveTo>
                  <a:lnTo>
                    <a:pt x="500627" y="59145"/>
                  </a:lnTo>
                  <a:lnTo>
                    <a:pt x="546019" y="37084"/>
                  </a:lnTo>
                  <a:lnTo>
                    <a:pt x="541401" y="37084"/>
                  </a:lnTo>
                  <a:lnTo>
                    <a:pt x="516673" y="35203"/>
                  </a:lnTo>
                  <a:close/>
                </a:path>
                <a:path w="568325" h="296545">
                  <a:moveTo>
                    <a:pt x="530478" y="14604"/>
                  </a:moveTo>
                  <a:lnTo>
                    <a:pt x="516673" y="35203"/>
                  </a:lnTo>
                  <a:lnTo>
                    <a:pt x="541401" y="37084"/>
                  </a:lnTo>
                  <a:lnTo>
                    <a:pt x="530478" y="14604"/>
                  </a:lnTo>
                  <a:close/>
                </a:path>
                <a:path w="568325" h="296545">
                  <a:moveTo>
                    <a:pt x="538610" y="14604"/>
                  </a:moveTo>
                  <a:lnTo>
                    <a:pt x="530478" y="14604"/>
                  </a:lnTo>
                  <a:lnTo>
                    <a:pt x="541401" y="37084"/>
                  </a:lnTo>
                  <a:lnTo>
                    <a:pt x="546019" y="37084"/>
                  </a:lnTo>
                  <a:lnTo>
                    <a:pt x="548894" y="35687"/>
                  </a:lnTo>
                  <a:lnTo>
                    <a:pt x="538610" y="14604"/>
                  </a:lnTo>
                  <a:close/>
                </a:path>
                <a:path w="568325" h="296545">
                  <a:moveTo>
                    <a:pt x="536194" y="9651"/>
                  </a:moveTo>
                  <a:lnTo>
                    <a:pt x="488093" y="33030"/>
                  </a:lnTo>
                  <a:lnTo>
                    <a:pt x="516673" y="35203"/>
                  </a:lnTo>
                  <a:lnTo>
                    <a:pt x="530478" y="14604"/>
                  </a:lnTo>
                  <a:lnTo>
                    <a:pt x="538610" y="14604"/>
                  </a:lnTo>
                  <a:lnTo>
                    <a:pt x="536194" y="9651"/>
                  </a:lnTo>
                  <a:close/>
                </a:path>
                <a:path w="568325" h="296545">
                  <a:moveTo>
                    <a:pt x="435356" y="0"/>
                  </a:moveTo>
                  <a:lnTo>
                    <a:pt x="428370" y="5968"/>
                  </a:lnTo>
                  <a:lnTo>
                    <a:pt x="427812" y="14604"/>
                  </a:lnTo>
                  <a:lnTo>
                    <a:pt x="427227" y="21971"/>
                  </a:lnTo>
                  <a:lnTo>
                    <a:pt x="433196" y="28956"/>
                  </a:lnTo>
                  <a:lnTo>
                    <a:pt x="441197" y="29463"/>
                  </a:lnTo>
                  <a:lnTo>
                    <a:pt x="488093" y="33030"/>
                  </a:lnTo>
                  <a:lnTo>
                    <a:pt x="536194" y="9651"/>
                  </a:lnTo>
                  <a:lnTo>
                    <a:pt x="561660" y="9651"/>
                  </a:lnTo>
                  <a:lnTo>
                    <a:pt x="435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73222" y="4526534"/>
              <a:ext cx="182880" cy="854075"/>
            </a:xfrm>
            <a:custGeom>
              <a:avLst/>
              <a:gdLst/>
              <a:ahLst/>
              <a:cxnLst/>
              <a:rect l="l" t="t" r="r" b="b"/>
              <a:pathLst>
                <a:path w="182880" h="854075">
                  <a:moveTo>
                    <a:pt x="62864" y="729869"/>
                  </a:moveTo>
                  <a:lnTo>
                    <a:pt x="56641" y="734822"/>
                  </a:lnTo>
                  <a:lnTo>
                    <a:pt x="50291" y="739775"/>
                  </a:lnTo>
                  <a:lnTo>
                    <a:pt x="49149" y="748792"/>
                  </a:lnTo>
                  <a:lnTo>
                    <a:pt x="131444" y="853821"/>
                  </a:lnTo>
                  <a:lnTo>
                    <a:pt x="142405" y="827278"/>
                  </a:lnTo>
                  <a:lnTo>
                    <a:pt x="113156" y="827278"/>
                  </a:lnTo>
                  <a:lnTo>
                    <a:pt x="105849" y="774113"/>
                  </a:lnTo>
                  <a:lnTo>
                    <a:pt x="76962" y="737235"/>
                  </a:lnTo>
                  <a:lnTo>
                    <a:pt x="72008" y="731012"/>
                  </a:lnTo>
                  <a:lnTo>
                    <a:pt x="62864" y="729869"/>
                  </a:lnTo>
                  <a:close/>
                </a:path>
                <a:path w="182880" h="854075">
                  <a:moveTo>
                    <a:pt x="105849" y="774113"/>
                  </a:moveTo>
                  <a:lnTo>
                    <a:pt x="113156" y="827278"/>
                  </a:lnTo>
                  <a:lnTo>
                    <a:pt x="141858" y="823341"/>
                  </a:lnTo>
                  <a:lnTo>
                    <a:pt x="141370" y="819785"/>
                  </a:lnTo>
                  <a:lnTo>
                    <a:pt x="114172" y="819785"/>
                  </a:lnTo>
                  <a:lnTo>
                    <a:pt x="123644" y="796832"/>
                  </a:lnTo>
                  <a:lnTo>
                    <a:pt x="105849" y="774113"/>
                  </a:lnTo>
                  <a:close/>
                </a:path>
                <a:path w="182880" h="854075">
                  <a:moveTo>
                    <a:pt x="164083" y="715899"/>
                  </a:moveTo>
                  <a:lnTo>
                    <a:pt x="155575" y="719455"/>
                  </a:lnTo>
                  <a:lnTo>
                    <a:pt x="134575" y="770343"/>
                  </a:lnTo>
                  <a:lnTo>
                    <a:pt x="141858" y="823341"/>
                  </a:lnTo>
                  <a:lnTo>
                    <a:pt x="113156" y="827278"/>
                  </a:lnTo>
                  <a:lnTo>
                    <a:pt x="142405" y="827278"/>
                  </a:lnTo>
                  <a:lnTo>
                    <a:pt x="182371" y="730504"/>
                  </a:lnTo>
                  <a:lnTo>
                    <a:pt x="178815" y="721995"/>
                  </a:lnTo>
                  <a:lnTo>
                    <a:pt x="164083" y="715899"/>
                  </a:lnTo>
                  <a:close/>
                </a:path>
                <a:path w="182880" h="854075">
                  <a:moveTo>
                    <a:pt x="123644" y="796832"/>
                  </a:moveTo>
                  <a:lnTo>
                    <a:pt x="114172" y="819785"/>
                  </a:lnTo>
                  <a:lnTo>
                    <a:pt x="138937" y="816356"/>
                  </a:lnTo>
                  <a:lnTo>
                    <a:pt x="123644" y="796832"/>
                  </a:lnTo>
                  <a:close/>
                </a:path>
                <a:path w="182880" h="854075">
                  <a:moveTo>
                    <a:pt x="134575" y="770343"/>
                  </a:moveTo>
                  <a:lnTo>
                    <a:pt x="123644" y="796832"/>
                  </a:lnTo>
                  <a:lnTo>
                    <a:pt x="138937" y="816356"/>
                  </a:lnTo>
                  <a:lnTo>
                    <a:pt x="114172" y="819785"/>
                  </a:lnTo>
                  <a:lnTo>
                    <a:pt x="141370" y="819785"/>
                  </a:lnTo>
                  <a:lnTo>
                    <a:pt x="134575" y="770343"/>
                  </a:lnTo>
                  <a:close/>
                </a:path>
                <a:path w="182880" h="854075">
                  <a:moveTo>
                    <a:pt x="28701" y="0"/>
                  </a:moveTo>
                  <a:lnTo>
                    <a:pt x="0" y="4064"/>
                  </a:lnTo>
                  <a:lnTo>
                    <a:pt x="105849" y="774113"/>
                  </a:lnTo>
                  <a:lnTo>
                    <a:pt x="123644" y="796832"/>
                  </a:lnTo>
                  <a:lnTo>
                    <a:pt x="134575" y="770343"/>
                  </a:lnTo>
                  <a:lnTo>
                    <a:pt x="2870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00683" y="2154935"/>
            <a:ext cx="7749540" cy="4064000"/>
            <a:chOff x="900683" y="2154935"/>
            <a:chExt cx="7749540" cy="4064000"/>
          </a:xfrm>
        </p:grpSpPr>
        <p:sp>
          <p:nvSpPr>
            <p:cNvPr id="37" name="object 37"/>
            <p:cNvSpPr/>
            <p:nvPr/>
          </p:nvSpPr>
          <p:spPr>
            <a:xfrm>
              <a:off x="2633726" y="5270753"/>
              <a:ext cx="1853564" cy="948055"/>
            </a:xfrm>
            <a:custGeom>
              <a:avLst/>
              <a:gdLst/>
              <a:ahLst/>
              <a:cxnLst/>
              <a:rect l="l" t="t" r="r" b="b"/>
              <a:pathLst>
                <a:path w="1853564" h="948054">
                  <a:moveTo>
                    <a:pt x="561086" y="764438"/>
                  </a:moveTo>
                  <a:lnTo>
                    <a:pt x="560971" y="764273"/>
                  </a:lnTo>
                  <a:lnTo>
                    <a:pt x="488950" y="652208"/>
                  </a:lnTo>
                  <a:lnTo>
                    <a:pt x="480060" y="650265"/>
                  </a:lnTo>
                  <a:lnTo>
                    <a:pt x="466598" y="658901"/>
                  </a:lnTo>
                  <a:lnTo>
                    <a:pt x="464566" y="667867"/>
                  </a:lnTo>
                  <a:lnTo>
                    <a:pt x="494271" y="714121"/>
                  </a:lnTo>
                  <a:lnTo>
                    <a:pt x="13208" y="468680"/>
                  </a:lnTo>
                  <a:lnTo>
                    <a:pt x="0" y="494474"/>
                  </a:lnTo>
                  <a:lnTo>
                    <a:pt x="481126" y="739940"/>
                  </a:lnTo>
                  <a:lnTo>
                    <a:pt x="426212" y="743038"/>
                  </a:lnTo>
                  <a:lnTo>
                    <a:pt x="420116" y="749871"/>
                  </a:lnTo>
                  <a:lnTo>
                    <a:pt x="420624" y="757859"/>
                  </a:lnTo>
                  <a:lnTo>
                    <a:pt x="421005" y="765835"/>
                  </a:lnTo>
                  <a:lnTo>
                    <a:pt x="427863" y="771944"/>
                  </a:lnTo>
                  <a:lnTo>
                    <a:pt x="561086" y="764438"/>
                  </a:lnTo>
                  <a:close/>
                </a:path>
                <a:path w="1853564" h="948054">
                  <a:moveTo>
                    <a:pt x="1624711" y="882764"/>
                  </a:moveTo>
                  <a:lnTo>
                    <a:pt x="1510665" y="813536"/>
                  </a:lnTo>
                  <a:lnTo>
                    <a:pt x="1501775" y="815708"/>
                  </a:lnTo>
                  <a:lnTo>
                    <a:pt x="1493393" y="829386"/>
                  </a:lnTo>
                  <a:lnTo>
                    <a:pt x="1495552" y="838288"/>
                  </a:lnTo>
                  <a:lnTo>
                    <a:pt x="1542567" y="866838"/>
                  </a:lnTo>
                  <a:lnTo>
                    <a:pt x="826770" y="854202"/>
                  </a:lnTo>
                  <a:lnTo>
                    <a:pt x="826262" y="883158"/>
                  </a:lnTo>
                  <a:lnTo>
                    <a:pt x="1542161" y="895794"/>
                  </a:lnTo>
                  <a:lnTo>
                    <a:pt x="1494155" y="922667"/>
                  </a:lnTo>
                  <a:lnTo>
                    <a:pt x="1491615" y="931494"/>
                  </a:lnTo>
                  <a:lnTo>
                    <a:pt x="1499489" y="945438"/>
                  </a:lnTo>
                  <a:lnTo>
                    <a:pt x="1508252" y="947928"/>
                  </a:lnTo>
                  <a:lnTo>
                    <a:pt x="1599742" y="896734"/>
                  </a:lnTo>
                  <a:lnTo>
                    <a:pt x="1624711" y="882764"/>
                  </a:lnTo>
                  <a:close/>
                </a:path>
                <a:path w="1853564" h="948054">
                  <a:moveTo>
                    <a:pt x="1853057" y="601027"/>
                  </a:moveTo>
                  <a:lnTo>
                    <a:pt x="1850771" y="592162"/>
                  </a:lnTo>
                  <a:lnTo>
                    <a:pt x="1836928" y="584123"/>
                  </a:lnTo>
                  <a:lnTo>
                    <a:pt x="1828038" y="586473"/>
                  </a:lnTo>
                  <a:lnTo>
                    <a:pt x="1824037" y="593483"/>
                  </a:lnTo>
                  <a:lnTo>
                    <a:pt x="1800504" y="633958"/>
                  </a:lnTo>
                  <a:lnTo>
                    <a:pt x="1800479" y="687578"/>
                  </a:lnTo>
                  <a:lnTo>
                    <a:pt x="1800466" y="680313"/>
                  </a:lnTo>
                  <a:lnTo>
                    <a:pt x="1800402" y="634136"/>
                  </a:lnTo>
                  <a:lnTo>
                    <a:pt x="1799590" y="0"/>
                  </a:lnTo>
                  <a:lnTo>
                    <a:pt x="1770634" y="0"/>
                  </a:lnTo>
                  <a:lnTo>
                    <a:pt x="1771446" y="633958"/>
                  </a:lnTo>
                  <a:lnTo>
                    <a:pt x="1743710" y="586587"/>
                  </a:lnTo>
                  <a:lnTo>
                    <a:pt x="1734820" y="584263"/>
                  </a:lnTo>
                  <a:lnTo>
                    <a:pt x="1727962" y="588302"/>
                  </a:lnTo>
                  <a:lnTo>
                    <a:pt x="1720977" y="592340"/>
                  </a:lnTo>
                  <a:lnTo>
                    <a:pt x="1718691" y="601205"/>
                  </a:lnTo>
                  <a:lnTo>
                    <a:pt x="1722755" y="608114"/>
                  </a:lnTo>
                  <a:lnTo>
                    <a:pt x="1786001" y="716330"/>
                  </a:lnTo>
                  <a:lnTo>
                    <a:pt x="1802714" y="687616"/>
                  </a:lnTo>
                  <a:lnTo>
                    <a:pt x="1849120" y="607936"/>
                  </a:lnTo>
                  <a:lnTo>
                    <a:pt x="1853057" y="601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0683" y="2154935"/>
              <a:ext cx="4437888" cy="144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64480" y="2282951"/>
              <a:ext cx="3285744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2784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Graflar-Tanımlar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774" y="2350135"/>
            <a:ext cx="6488430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marR="142875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Komşu(adjacent): </a:t>
            </a:r>
            <a:r>
              <a:rPr sz="2000" dirty="0">
                <a:latin typeface="Arial"/>
                <a:cs typeface="Arial"/>
              </a:rPr>
              <a:t>Eğer </a:t>
            </a:r>
            <a:r>
              <a:rPr sz="2000" spc="-5" dirty="0">
                <a:latin typeface="Arial"/>
                <a:cs typeface="Arial"/>
              </a:rPr>
              <a:t>(u,v) 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ise, </a:t>
            </a:r>
            <a:r>
              <a:rPr sz="2000" dirty="0">
                <a:latin typeface="Arial"/>
                <a:cs typeface="Arial"/>
              </a:rPr>
              <a:t>u ve düğümleri  </a:t>
            </a:r>
            <a:r>
              <a:rPr sz="2000" spc="-15" dirty="0">
                <a:latin typeface="Arial"/>
                <a:cs typeface="Arial"/>
              </a:rPr>
              <a:t>komşudur.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Derece(degree):</a:t>
            </a:r>
            <a:r>
              <a:rPr sz="2000" dirty="0">
                <a:latin typeface="Arial"/>
                <a:cs typeface="Arial"/>
              </a:rPr>
              <a:t>Bir düğümün derecesi, komşu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düğüm</a:t>
            </a:r>
            <a:endParaRPr sz="20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sayısına </a:t>
            </a:r>
            <a:r>
              <a:rPr sz="2000" spc="-20" dirty="0">
                <a:latin typeface="Arial"/>
                <a:cs typeface="Arial"/>
              </a:rPr>
              <a:t>eşittir.</a:t>
            </a:r>
            <a:endParaRPr sz="2000">
              <a:latin typeface="Arial"/>
              <a:cs typeface="Arial"/>
            </a:endParaRPr>
          </a:p>
          <a:p>
            <a:pPr marL="310515" marR="28829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Arial"/>
                <a:cs typeface="Arial"/>
              </a:rPr>
              <a:t>Yol </a:t>
            </a:r>
            <a:r>
              <a:rPr sz="2000" b="1" dirty="0">
                <a:latin typeface="Arial"/>
                <a:cs typeface="Arial"/>
              </a:rPr>
              <a:t>(path):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5" dirty="0">
                <a:latin typeface="Arial"/>
                <a:cs typeface="Arial"/>
              </a:rPr>
              <a:t>v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2 </a:t>
            </a:r>
            <a:r>
              <a:rPr sz="2000" spc="-10" dirty="0">
                <a:latin typeface="Arial"/>
                <a:cs typeface="Arial"/>
              </a:rPr>
              <a:t>... 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1950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, düğümlerinin </a:t>
            </a:r>
            <a:r>
              <a:rPr sz="2000" spc="-15" dirty="0">
                <a:latin typeface="Arial"/>
                <a:cs typeface="Arial"/>
              </a:rPr>
              <a:t>sırasıdır, </a:t>
            </a:r>
            <a:r>
              <a:rPr sz="2000" spc="10" dirty="0">
                <a:latin typeface="Arial"/>
                <a:cs typeface="Arial"/>
              </a:rPr>
              <a:t>v</a:t>
            </a:r>
            <a:r>
              <a:rPr sz="1950" spc="15" baseline="-21367" dirty="0">
                <a:latin typeface="Arial"/>
                <a:cs typeface="Arial"/>
              </a:rPr>
              <a:t>i+1  </a:t>
            </a:r>
            <a:r>
              <a:rPr sz="2000" dirty="0">
                <a:latin typeface="Arial"/>
                <a:cs typeface="Arial"/>
              </a:rPr>
              <a:t>düğümü </a:t>
            </a:r>
            <a:r>
              <a:rPr sz="2000" spc="-5" dirty="0">
                <a:latin typeface="Arial"/>
                <a:cs typeface="Arial"/>
              </a:rPr>
              <a:t>v</a:t>
            </a:r>
            <a:r>
              <a:rPr sz="1950" spc="-7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düğümünün </a:t>
            </a:r>
            <a:r>
              <a:rPr sz="2000" spc="-10" dirty="0">
                <a:latin typeface="Arial"/>
                <a:cs typeface="Arial"/>
              </a:rPr>
              <a:t>komşusudur. </a:t>
            </a:r>
            <a:r>
              <a:rPr sz="2000" dirty="0">
                <a:latin typeface="Arial"/>
                <a:cs typeface="Arial"/>
              </a:rPr>
              <a:t>(i=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0..n-1)</a:t>
            </a:r>
            <a:endParaRPr sz="2000">
              <a:latin typeface="Arial"/>
              <a:cs typeface="Arial"/>
            </a:endParaRPr>
          </a:p>
          <a:p>
            <a:pPr marL="310515" marR="71056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Basit </a:t>
            </a:r>
            <a:r>
              <a:rPr sz="2000" b="1" spc="-50" dirty="0">
                <a:latin typeface="Arial"/>
                <a:cs typeface="Arial"/>
              </a:rPr>
              <a:t>Yol </a:t>
            </a:r>
            <a:r>
              <a:rPr sz="2000" b="1" dirty="0">
                <a:latin typeface="Arial"/>
                <a:cs typeface="Arial"/>
              </a:rPr>
              <a:t>(simple path): </a:t>
            </a:r>
            <a:r>
              <a:rPr sz="2000" dirty="0">
                <a:latin typeface="Arial"/>
                <a:cs typeface="Arial"/>
              </a:rPr>
              <a:t>düğüm tekrarı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olmayan  </a:t>
            </a:r>
            <a:r>
              <a:rPr sz="2000" spc="-15" dirty="0">
                <a:latin typeface="Arial"/>
                <a:cs typeface="Arial"/>
              </a:rPr>
              <a:t>yoldur.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Döngü(cycle): </a:t>
            </a:r>
            <a:r>
              <a:rPr sz="2000" spc="-5" dirty="0">
                <a:latin typeface="Arial"/>
                <a:cs typeface="Arial"/>
              </a:rPr>
              <a:t>basit </a:t>
            </a:r>
            <a:r>
              <a:rPr sz="2000" spc="-20" dirty="0">
                <a:latin typeface="Arial"/>
                <a:cs typeface="Arial"/>
              </a:rPr>
              <a:t>yoldur, </a:t>
            </a:r>
            <a:r>
              <a:rPr sz="2000" dirty="0">
                <a:latin typeface="Arial"/>
                <a:cs typeface="Arial"/>
              </a:rPr>
              <a:t>sadece </a:t>
            </a:r>
            <a:r>
              <a:rPr sz="2000" spc="-5" dirty="0">
                <a:latin typeface="Arial"/>
                <a:cs typeface="Arial"/>
              </a:rPr>
              <a:t>ilk ve </a:t>
            </a:r>
            <a:r>
              <a:rPr sz="2000" dirty="0">
                <a:latin typeface="Arial"/>
                <a:cs typeface="Arial"/>
              </a:rPr>
              <a:t>son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düğüm</a:t>
            </a:r>
            <a:endParaRPr sz="200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</a:pPr>
            <a:r>
              <a:rPr sz="2000" spc="-20" dirty="0">
                <a:latin typeface="Arial"/>
                <a:cs typeface="Arial"/>
              </a:rPr>
              <a:t>aynıdır.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00371" y="836675"/>
            <a:ext cx="4104640" cy="5509260"/>
            <a:chOff x="4500371" y="836675"/>
            <a:chExt cx="4104640" cy="5509260"/>
          </a:xfrm>
        </p:grpSpPr>
        <p:sp>
          <p:nvSpPr>
            <p:cNvPr id="6" name="object 6"/>
            <p:cNvSpPr/>
            <p:nvPr/>
          </p:nvSpPr>
          <p:spPr>
            <a:xfrm>
              <a:off x="7441691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0371" y="5590031"/>
              <a:ext cx="1620012" cy="7559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2784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Graflar-Tanımlar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41957"/>
            <a:ext cx="60248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Bağlı Graf(connected graph): </a:t>
            </a:r>
            <a:r>
              <a:rPr sz="2000" spc="-5" dirty="0">
                <a:latin typeface="Arial"/>
                <a:cs typeface="Arial"/>
              </a:rPr>
              <a:t>Bütün </a:t>
            </a:r>
            <a:r>
              <a:rPr sz="2000" dirty="0">
                <a:latin typeface="Arial"/>
                <a:cs typeface="Arial"/>
              </a:rPr>
              <a:t>düğümler </a:t>
            </a:r>
            <a:r>
              <a:rPr sz="2000" spc="-5" dirty="0">
                <a:latin typeface="Arial"/>
                <a:cs typeface="Arial"/>
              </a:rPr>
              <a:t>bir  birine </a:t>
            </a:r>
            <a:r>
              <a:rPr sz="2000" dirty="0">
                <a:latin typeface="Arial"/>
                <a:cs typeface="Arial"/>
              </a:rPr>
              <a:t>herhangi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yol </a:t>
            </a:r>
            <a:r>
              <a:rPr sz="2000" spc="-5" dirty="0">
                <a:latin typeface="Arial"/>
                <a:cs typeface="Arial"/>
              </a:rPr>
              <a:t>ile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bağlıdır.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4075938"/>
            <a:ext cx="623887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Alt graf(Subgraph):</a:t>
            </a:r>
            <a:r>
              <a:rPr sz="2000" dirty="0">
                <a:latin typeface="Arial"/>
                <a:cs typeface="Arial"/>
              </a:rPr>
              <a:t>Bir </a:t>
            </a:r>
            <a:r>
              <a:rPr sz="2000" spc="-5" dirty="0">
                <a:latin typeface="Arial"/>
                <a:cs typeface="Arial"/>
              </a:rPr>
              <a:t>grafı </a:t>
            </a:r>
            <a:r>
              <a:rPr sz="2000" dirty="0">
                <a:latin typeface="Arial"/>
                <a:cs typeface="Arial"/>
              </a:rPr>
              <a:t>oluşturuan </a:t>
            </a:r>
            <a:r>
              <a:rPr sz="2000" spc="-5" dirty="0">
                <a:latin typeface="Arial"/>
                <a:cs typeface="Arial"/>
              </a:rPr>
              <a:t>alt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düğümler</a:t>
            </a:r>
            <a:endParaRPr sz="20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ve </a:t>
            </a:r>
            <a:r>
              <a:rPr sz="2000" dirty="0">
                <a:latin typeface="Arial"/>
                <a:cs typeface="Arial"/>
              </a:rPr>
              <a:t>kenarlar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kümesidir.</a:t>
            </a:r>
            <a:endParaRPr sz="2000">
              <a:latin typeface="Arial"/>
              <a:cs typeface="Arial"/>
            </a:endParaRPr>
          </a:p>
          <a:p>
            <a:pPr marL="285115" marR="342900" indent="-27305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Bağlı </a:t>
            </a:r>
            <a:r>
              <a:rPr sz="2000" b="1" spc="-5" dirty="0">
                <a:latin typeface="Arial"/>
                <a:cs typeface="Arial"/>
              </a:rPr>
              <a:t>elaman </a:t>
            </a:r>
            <a:r>
              <a:rPr sz="2000" b="1" spc="5" dirty="0">
                <a:latin typeface="Arial"/>
                <a:cs typeface="Arial"/>
              </a:rPr>
              <a:t>(Connected </a:t>
            </a:r>
            <a:r>
              <a:rPr sz="2000" b="1" dirty="0">
                <a:latin typeface="Arial"/>
                <a:cs typeface="Arial"/>
              </a:rPr>
              <a:t>component): </a:t>
            </a:r>
            <a:r>
              <a:rPr sz="2000" spc="-5" dirty="0">
                <a:latin typeface="Arial"/>
                <a:cs typeface="Arial"/>
              </a:rPr>
              <a:t>bağlı alt  </a:t>
            </a:r>
            <a:r>
              <a:rPr sz="2000" spc="-15" dirty="0">
                <a:latin typeface="Arial"/>
                <a:cs typeface="Arial"/>
              </a:rPr>
              <a:t>graflar. </a:t>
            </a:r>
            <a:r>
              <a:rPr sz="1800" spc="-5" dirty="0">
                <a:latin typeface="Arial"/>
                <a:cs typeface="Arial"/>
              </a:rPr>
              <a:t>Örnek: </a:t>
            </a:r>
            <a:r>
              <a:rPr sz="1800" dirty="0">
                <a:latin typeface="Arial"/>
                <a:cs typeface="Arial"/>
              </a:rPr>
              <a:t>3 </a:t>
            </a:r>
            <a:r>
              <a:rPr sz="1800" spc="-5" dirty="0">
                <a:latin typeface="Arial"/>
                <a:cs typeface="Arial"/>
              </a:rPr>
              <a:t>tane </a:t>
            </a:r>
            <a:r>
              <a:rPr sz="1800" spc="-10" dirty="0">
                <a:latin typeface="Arial"/>
                <a:cs typeface="Arial"/>
              </a:rPr>
              <a:t>bağlı elamana </a:t>
            </a:r>
            <a:r>
              <a:rPr sz="1800" spc="-5" dirty="0">
                <a:latin typeface="Arial"/>
                <a:cs typeface="Arial"/>
              </a:rPr>
              <a:t>sahip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graflar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67555" y="836675"/>
            <a:ext cx="4537075" cy="5526405"/>
            <a:chOff x="4067555" y="836675"/>
            <a:chExt cx="4537075" cy="5526405"/>
          </a:xfrm>
        </p:grpSpPr>
        <p:sp>
          <p:nvSpPr>
            <p:cNvPr id="7" name="object 7"/>
            <p:cNvSpPr/>
            <p:nvPr/>
          </p:nvSpPr>
          <p:spPr>
            <a:xfrm>
              <a:off x="7441691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7555" y="2636519"/>
              <a:ext cx="3206496" cy="13685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0372" y="5516879"/>
              <a:ext cx="2197607" cy="84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2784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Graflar-Tanımlar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81606"/>
            <a:ext cx="532447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Arial"/>
                <a:cs typeface="Arial"/>
              </a:rPr>
              <a:t>Ağaç </a:t>
            </a:r>
            <a:r>
              <a:rPr sz="2000" b="1" dirty="0">
                <a:latin typeface="Arial"/>
                <a:cs typeface="Arial"/>
              </a:rPr>
              <a:t>(tree): </a:t>
            </a:r>
            <a:r>
              <a:rPr sz="2000" spc="-5" dirty="0">
                <a:latin typeface="Arial"/>
                <a:cs typeface="Arial"/>
              </a:rPr>
              <a:t>Döngü olmayan bağlı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graflardır.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Orman(forest): </a:t>
            </a:r>
            <a:r>
              <a:rPr sz="2000" dirty="0">
                <a:latin typeface="Arial"/>
                <a:cs typeface="Arial"/>
              </a:rPr>
              <a:t>Ağaçların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toplamıdır.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10967" y="836675"/>
            <a:ext cx="6193790" cy="5427345"/>
            <a:chOff x="2410967" y="836675"/>
            <a:chExt cx="6193790" cy="5427345"/>
          </a:xfrm>
        </p:grpSpPr>
        <p:sp>
          <p:nvSpPr>
            <p:cNvPr id="6" name="object 6"/>
            <p:cNvSpPr/>
            <p:nvPr/>
          </p:nvSpPr>
          <p:spPr>
            <a:xfrm>
              <a:off x="7441691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0967" y="2924555"/>
              <a:ext cx="4248911" cy="33390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78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Graf </a:t>
            </a:r>
            <a:r>
              <a:rPr sz="3600" spc="-20" dirty="0"/>
              <a:t>Arama</a:t>
            </a:r>
            <a:r>
              <a:rPr sz="3600" spc="-30" dirty="0"/>
              <a:t> </a:t>
            </a:r>
            <a:r>
              <a:rPr sz="3600" spc="-5" dirty="0"/>
              <a:t>Algoritmaları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301366"/>
            <a:ext cx="6506209" cy="3003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45085" indent="-534035">
              <a:lnSpc>
                <a:spcPts val="2590"/>
              </a:lnSpc>
              <a:spcBef>
                <a:spcPts val="42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libri"/>
                <a:cs typeface="Calibri"/>
              </a:rPr>
              <a:t>Graf </a:t>
            </a:r>
            <a:r>
              <a:rPr sz="2400" dirty="0">
                <a:latin typeface="Calibri"/>
                <a:cs typeface="Calibri"/>
              </a:rPr>
              <a:t>içindeki </a:t>
            </a:r>
            <a:r>
              <a:rPr sz="2400" spc="-5" dirty="0">
                <a:latin typeface="Calibri"/>
                <a:cs typeface="Calibri"/>
              </a:rPr>
              <a:t>her </a:t>
            </a:r>
            <a:r>
              <a:rPr sz="2400" spc="-15" dirty="0">
                <a:latin typeface="Calibri"/>
                <a:cs typeface="Calibri"/>
              </a:rPr>
              <a:t>kenar ve </a:t>
            </a:r>
            <a:r>
              <a:rPr sz="2400" spc="-5" dirty="0">
                <a:latin typeface="Calibri"/>
                <a:cs typeface="Calibri"/>
              </a:rPr>
              <a:t>düğüm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sistematik  arama.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Calibri"/>
                <a:cs typeface="Calibri"/>
              </a:rPr>
              <a:t>G=(V,E) </a:t>
            </a:r>
            <a:r>
              <a:rPr sz="2400" spc="-15" dirty="0">
                <a:latin typeface="Calibri"/>
                <a:cs typeface="Calibri"/>
              </a:rPr>
              <a:t>grafı </a:t>
            </a:r>
            <a:r>
              <a:rPr sz="2400" spc="-10" dirty="0">
                <a:latin typeface="Calibri"/>
                <a:cs typeface="Calibri"/>
              </a:rPr>
              <a:t>yönlü </a:t>
            </a:r>
            <a:r>
              <a:rPr sz="2400" spc="-5" dirty="0">
                <a:latin typeface="Calibri"/>
                <a:cs typeface="Calibri"/>
              </a:rPr>
              <a:t>olabilir </a:t>
            </a:r>
            <a:r>
              <a:rPr sz="2400" spc="-20" dirty="0">
                <a:latin typeface="Calibri"/>
                <a:cs typeface="Calibri"/>
              </a:rPr>
              <a:t>veya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olamayabilir.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Uygulamalar</a:t>
            </a:r>
            <a:endParaRPr sz="24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90"/>
              </a:spcBef>
              <a:tabLst>
                <a:tab pos="8432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alibri"/>
                <a:cs typeface="Calibri"/>
              </a:rPr>
              <a:t>Derleyiciler(Compilers)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0"/>
              </a:spcBef>
              <a:tabLst>
                <a:tab pos="8432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Grafikler(Graphics)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5"/>
              </a:spcBef>
              <a:tabLst>
                <a:tab pos="8432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alibri"/>
                <a:cs typeface="Calibri"/>
              </a:rPr>
              <a:t>Haritalama(Mapping)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65"/>
              </a:spcBef>
              <a:tabLst>
                <a:tab pos="8432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Ağlar(Networks):routing, searchind, clustering,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886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Enine</a:t>
            </a:r>
            <a:r>
              <a:rPr sz="3600" spc="5" dirty="0"/>
              <a:t> </a:t>
            </a:r>
            <a:r>
              <a:rPr sz="3600" spc="-15" dirty="0"/>
              <a:t>Arama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15" dirty="0"/>
              <a:t>Breatdh First </a:t>
            </a:r>
            <a:r>
              <a:rPr sz="3600" spc="-10" dirty="0"/>
              <a:t>Search</a:t>
            </a:r>
            <a:r>
              <a:rPr sz="3600" spc="-110" dirty="0"/>
              <a:t> </a:t>
            </a:r>
            <a:r>
              <a:rPr sz="3600" spc="-10" dirty="0"/>
              <a:t>(BFS)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1765" y="2301366"/>
            <a:ext cx="6548120" cy="33178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5080" indent="-534035">
              <a:lnSpc>
                <a:spcPts val="2590"/>
              </a:lnSpc>
              <a:spcBef>
                <a:spcPts val="42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BFS,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spc="-15" dirty="0">
                <a:latin typeface="Calibri"/>
                <a:cs typeface="Calibri"/>
              </a:rPr>
              <a:t>grafın </a:t>
            </a:r>
            <a:r>
              <a:rPr sz="2400" spc="-5" dirty="0">
                <a:latin typeface="Calibri"/>
                <a:cs typeface="Calibri"/>
              </a:rPr>
              <a:t>bağlı olan </a:t>
            </a:r>
            <a:r>
              <a:rPr sz="2400" spc="-10" dirty="0">
                <a:latin typeface="Calibri"/>
                <a:cs typeface="Calibri"/>
              </a:rPr>
              <a:t>parçalarını </a:t>
            </a:r>
            <a:r>
              <a:rPr sz="2400" spc="-5" dirty="0">
                <a:latin typeface="Calibri"/>
                <a:cs typeface="Calibri"/>
              </a:rPr>
              <a:t>dolaşır </a:t>
            </a:r>
            <a:r>
              <a:rPr sz="2400" spc="-20" dirty="0">
                <a:latin typeface="Calibri"/>
                <a:cs typeface="Calibri"/>
              </a:rPr>
              <a:t>ve </a:t>
            </a:r>
            <a:r>
              <a:rPr sz="2400" spc="-5" dirty="0">
                <a:latin typeface="Calibri"/>
                <a:cs typeface="Calibri"/>
              </a:rPr>
              <a:t>bir  </a:t>
            </a:r>
            <a:r>
              <a:rPr sz="2400" spc="-20" dirty="0">
                <a:latin typeface="Calibri"/>
                <a:cs typeface="Calibri"/>
              </a:rPr>
              <a:t>kapsayan </a:t>
            </a:r>
            <a:r>
              <a:rPr sz="2400" spc="-15" dirty="0">
                <a:latin typeface="Calibri"/>
                <a:cs typeface="Calibri"/>
              </a:rPr>
              <a:t>ağaç </a:t>
            </a:r>
            <a:r>
              <a:rPr sz="2400" spc="-5" dirty="0">
                <a:latin typeface="Calibri"/>
                <a:cs typeface="Calibri"/>
              </a:rPr>
              <a:t>(spaning tree)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oluşturur.</a:t>
            </a:r>
            <a:endParaRPr sz="2400">
              <a:latin typeface="Calibri"/>
              <a:cs typeface="Calibri"/>
            </a:endParaRPr>
          </a:p>
          <a:p>
            <a:pPr marL="546100" marR="412115" indent="-534035">
              <a:lnSpc>
                <a:spcPts val="2590"/>
              </a:lnSpc>
              <a:spcBef>
                <a:spcPts val="580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BFS, arama </a:t>
            </a:r>
            <a:r>
              <a:rPr sz="2400" spc="-5" dirty="0">
                <a:latin typeface="Calibri"/>
                <a:cs typeface="Calibri"/>
              </a:rPr>
              <a:t>ağaçlarındaki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20" dirty="0">
                <a:latin typeface="Calibri"/>
                <a:cs typeface="Calibri"/>
              </a:rPr>
              <a:t>aramaya  </a:t>
            </a:r>
            <a:r>
              <a:rPr sz="2400" spc="-45" dirty="0">
                <a:latin typeface="Calibri"/>
                <a:cs typeface="Calibri"/>
              </a:rPr>
              <a:t>benzer.</a:t>
            </a:r>
            <a:endParaRPr sz="2400">
              <a:latin typeface="Calibri"/>
              <a:cs typeface="Calibri"/>
            </a:endParaRPr>
          </a:p>
          <a:p>
            <a:pPr marL="546100" marR="141605" indent="-534035">
              <a:lnSpc>
                <a:spcPts val="2590"/>
              </a:lnSpc>
              <a:spcBef>
                <a:spcPts val="585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1-Seçilen düğümün </a:t>
            </a:r>
            <a:r>
              <a:rPr sz="2400" dirty="0">
                <a:latin typeface="Calibri"/>
                <a:cs typeface="Calibri"/>
              </a:rPr>
              <a:t>tüm </a:t>
            </a:r>
            <a:r>
              <a:rPr sz="2400" spc="-15" dirty="0">
                <a:latin typeface="Calibri"/>
                <a:cs typeface="Calibri"/>
              </a:rPr>
              <a:t>komşuları </a:t>
            </a:r>
            <a:r>
              <a:rPr sz="2400" spc="-20" dirty="0">
                <a:latin typeface="Calibri"/>
                <a:cs typeface="Calibri"/>
              </a:rPr>
              <a:t>sırayla </a:t>
            </a:r>
            <a:r>
              <a:rPr sz="2400" spc="-5" dirty="0">
                <a:latin typeface="Calibri"/>
                <a:cs typeface="Calibri"/>
              </a:rPr>
              <a:t>seçilir 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10" dirty="0">
                <a:latin typeface="Calibri"/>
                <a:cs typeface="Calibri"/>
              </a:rPr>
              <a:t>ziyaret </a:t>
            </a:r>
            <a:r>
              <a:rPr sz="2400" spc="-35" dirty="0"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2- </a:t>
            </a:r>
            <a:r>
              <a:rPr sz="2400" dirty="0">
                <a:latin typeface="Calibri"/>
                <a:cs typeface="Calibri"/>
              </a:rPr>
              <a:t>Her </a:t>
            </a:r>
            <a:r>
              <a:rPr sz="2400" spc="-20" dirty="0">
                <a:latin typeface="Calibri"/>
                <a:cs typeface="Calibri"/>
              </a:rPr>
              <a:t>komşu </a:t>
            </a:r>
            <a:r>
              <a:rPr sz="2400" spc="-10" dirty="0">
                <a:latin typeface="Calibri"/>
                <a:cs typeface="Calibri"/>
              </a:rPr>
              <a:t>kuyruk </a:t>
            </a:r>
            <a:r>
              <a:rPr sz="2400" dirty="0">
                <a:latin typeface="Calibri"/>
                <a:cs typeface="Calibri"/>
              </a:rPr>
              <a:t>içerisine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atılır.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290"/>
              </a:spcBef>
              <a:tabLst>
                <a:tab pos="5461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3- </a:t>
            </a:r>
            <a:r>
              <a:rPr sz="2400" spc="-15" dirty="0">
                <a:latin typeface="Calibri"/>
                <a:cs typeface="Calibri"/>
              </a:rPr>
              <a:t>Komşu </a:t>
            </a:r>
            <a:r>
              <a:rPr sz="2400" spc="-5" dirty="0">
                <a:latin typeface="Calibri"/>
                <a:cs typeface="Calibri"/>
              </a:rPr>
              <a:t>kalmadığında </a:t>
            </a:r>
            <a:r>
              <a:rPr sz="2400" spc="-10" dirty="0">
                <a:latin typeface="Calibri"/>
                <a:cs typeface="Calibri"/>
              </a:rPr>
              <a:t>kuyruk </a:t>
            </a:r>
            <a:r>
              <a:rPr sz="2400" dirty="0">
                <a:latin typeface="Calibri"/>
                <a:cs typeface="Calibri"/>
              </a:rPr>
              <a:t>içerisindeki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ilk</a:t>
            </a:r>
            <a:endParaRPr sz="2400">
              <a:latin typeface="Calibri"/>
              <a:cs typeface="Calibri"/>
            </a:endParaRPr>
          </a:p>
          <a:p>
            <a:pPr marL="5461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düğüm </a:t>
            </a:r>
            <a:r>
              <a:rPr sz="2400" dirty="0">
                <a:latin typeface="Calibri"/>
                <a:cs typeface="Calibri"/>
              </a:rPr>
              <a:t>alınır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dirty="0">
                <a:latin typeface="Calibri"/>
                <a:cs typeface="Calibri"/>
              </a:rPr>
              <a:t>2. adıma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gidilir.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2402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BFS</a:t>
            </a:r>
            <a:r>
              <a:rPr spc="-40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537959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G=(V,E)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grafı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BFS,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düğümünden ulaşılabilecek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düğümleri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dolaşır.</a:t>
            </a:r>
            <a:endParaRPr sz="2400">
              <a:latin typeface="Calibri"/>
              <a:cs typeface="Calibri"/>
            </a:endParaRPr>
          </a:p>
          <a:p>
            <a:pPr marL="285115" marR="127762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Ulaşılabilecek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en kısa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yolu 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hesaplayabilir.</a:t>
            </a:r>
            <a:endParaRPr sz="2400">
              <a:latin typeface="Calibri"/>
              <a:cs typeface="Calibri"/>
            </a:endParaRPr>
          </a:p>
          <a:p>
            <a:pPr marL="285115" marR="923290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Ulaşılabilecek tüm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BF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ağacını 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oluşturur.</a:t>
            </a:r>
            <a:endParaRPr sz="2400">
              <a:latin typeface="Calibri"/>
              <a:cs typeface="Calibri"/>
            </a:endParaRPr>
          </a:p>
          <a:p>
            <a:pPr marL="285115" marR="118745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düğümünden ulaşılan 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v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düğümü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BF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ağacı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içindeki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yol,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grafındaki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kısa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yolu (shortest  path) ifade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eder.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3553" y="3600957"/>
            <a:ext cx="3155315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9370" marR="5080" indent="1524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AC0000"/>
                </a:solidFill>
                <a:latin typeface="Calibri"/>
                <a:cs typeface="Calibri"/>
              </a:rPr>
              <a:t>Veri</a:t>
            </a:r>
            <a:r>
              <a:rPr sz="2400" b="1" spc="-9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Sıkıştırma  (C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mp</a:t>
            </a:r>
            <a:r>
              <a:rPr sz="2400" b="1" spc="-30" dirty="0">
                <a:solidFill>
                  <a:srgbClr val="AC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es</a:t>
            </a:r>
            <a:r>
              <a:rPr sz="2400" b="1" spc="5" dirty="0">
                <a:solidFill>
                  <a:srgbClr val="AC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io</a:t>
            </a:r>
            <a:r>
              <a:rPr sz="2400" b="1" spc="10" dirty="0">
                <a:solidFill>
                  <a:srgbClr val="AC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 marR="518159">
              <a:lnSpc>
                <a:spcPct val="90100"/>
              </a:lnSpc>
              <a:spcBef>
                <a:spcPts val="690"/>
              </a:spcBef>
            </a:pP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Kayıplı-Kayıpsız </a:t>
            </a:r>
            <a:r>
              <a:rPr sz="1700" spc="-20" dirty="0">
                <a:solidFill>
                  <a:srgbClr val="424242"/>
                </a:solidFill>
                <a:latin typeface="Calibri"/>
                <a:cs typeface="Calibri"/>
              </a:rPr>
              <a:t>Veri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Sıkıştırma  Sabit ve </a:t>
            </a: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Değişken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Genişlikli  Kodlama</a:t>
            </a:r>
            <a:endParaRPr sz="1700">
              <a:latin typeface="Calibri"/>
              <a:cs typeface="Calibri"/>
            </a:endParaRPr>
          </a:p>
          <a:p>
            <a:pPr marL="12700" marR="567690">
              <a:lnSpc>
                <a:spcPct val="80000"/>
              </a:lnSpc>
              <a:spcBef>
                <a:spcPts val="405"/>
              </a:spcBef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Huffman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Algortiması</a:t>
            </a:r>
            <a:r>
              <a:rPr sz="1700" spc="-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(Greedy 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Algoithms)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36421"/>
            <a:ext cx="39852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Derinlemesine </a:t>
            </a:r>
            <a:r>
              <a:rPr spc="-15" dirty="0"/>
              <a:t>Arama  </a:t>
            </a:r>
            <a:r>
              <a:rPr spc="-5" dirty="0"/>
              <a:t>Depth </a:t>
            </a:r>
            <a:r>
              <a:rPr spc="-10" dirty="0"/>
              <a:t>First</a:t>
            </a:r>
            <a:r>
              <a:rPr spc="-70" dirty="0"/>
              <a:t> </a:t>
            </a:r>
            <a:r>
              <a:rPr spc="-10" dirty="0"/>
              <a:t>Search(DFS)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49859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5245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1-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ile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önce bir başlangıç düğümü seçilir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ziyaret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285115" marR="23495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2-Seçilen düğümün bir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komşusu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seçilir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ziyaret 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285115" marR="185420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3-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Seçilen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komşu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düğümün bir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komşusu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seçilir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ziyaret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285115" marR="94615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4-3.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adım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koşu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düğüm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kalmayıncaya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devam 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eder.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5-Komşu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kalmadığında geri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dönülür (backtracking)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her düğüm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yeniden 3.adıma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 gidilir.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24101"/>
            <a:ext cx="4690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Derinlemesine</a:t>
            </a:r>
            <a:r>
              <a:rPr spc="-55" dirty="0"/>
              <a:t> </a:t>
            </a:r>
            <a:r>
              <a:rPr spc="-15" dirty="0"/>
              <a:t>Arama-(DFS)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1945614"/>
            <a:ext cx="6477635" cy="44151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Başlatma(initialize)-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beyaz</a:t>
            </a:r>
            <a:r>
              <a:rPr sz="20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beyaz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DFS-Visit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kullanılarak</a:t>
            </a:r>
            <a:r>
              <a:rPr sz="20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dolaşılır.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DFS-Visit(u) çağrıldığında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düğümü yeni ağacın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kökü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çalışmasını bitirince, her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düğümü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erişilme zamanı  (discovery time)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d[u]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bitirme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(finishing time)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f[u]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değerleri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atanır.</a:t>
            </a:r>
            <a:endParaRPr sz="2000">
              <a:latin typeface="Calibri"/>
              <a:cs typeface="Calibri"/>
            </a:endParaRPr>
          </a:p>
          <a:p>
            <a:pPr marL="285115" marR="98742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Back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Edge(B):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DF ağacında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düğümünün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v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atasına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(ancestor)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bağlı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 olması.</a:t>
            </a:r>
            <a:endParaRPr sz="2000">
              <a:latin typeface="Calibri"/>
              <a:cs typeface="Calibri"/>
            </a:endParaRPr>
          </a:p>
          <a:p>
            <a:pPr marL="285115" marR="55499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Forward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Edge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(F):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DF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ağacında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düğümünün,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v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toruna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(descendant)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bağlı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olması.</a:t>
            </a:r>
            <a:endParaRPr sz="2000">
              <a:latin typeface="Calibri"/>
              <a:cs typeface="Calibri"/>
            </a:endParaRPr>
          </a:p>
          <a:p>
            <a:pPr marL="285115" marR="157480" indent="-27305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Cross Edge(C):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Geri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kalan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kenarlar.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kenarlar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 yada farklı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DF ağacında,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atası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olmadığı diğer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düğümler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arasında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dolaşabilir.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DFS-Çalışma Zamanı </a:t>
            </a:r>
            <a:r>
              <a:rPr spc="-15" dirty="0"/>
              <a:t>ve</a:t>
            </a:r>
            <a:r>
              <a:rPr spc="-150" dirty="0"/>
              <a:t> </a:t>
            </a:r>
            <a:r>
              <a:rPr dirty="0"/>
              <a:t>düğüm  </a:t>
            </a:r>
            <a:r>
              <a:rPr spc="-5" dirty="0"/>
              <a:t>renklendirme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1940471"/>
            <a:ext cx="6060440" cy="43294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</a:t>
            </a:r>
            <a:r>
              <a:rPr sz="2000" spc="-1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zamanı:</a:t>
            </a:r>
            <a:endParaRPr sz="2000">
              <a:latin typeface="Calibri"/>
              <a:cs typeface="Calibri"/>
            </a:endParaRPr>
          </a:p>
          <a:p>
            <a:pPr marL="582295" marR="5080" indent="-273050">
              <a:lnSpc>
                <a:spcPts val="2140"/>
              </a:lnSpc>
              <a:spcBef>
                <a:spcPts val="55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içindeki döngü 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(V) süresi alır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(DFS-Visit çalışma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süresi 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hariç).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36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DFS-Visit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her düğüm için bir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kez</a:t>
            </a:r>
            <a:r>
              <a:rPr sz="18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F2F2F"/>
                </a:solidFill>
                <a:latin typeface="Calibri"/>
                <a:cs typeface="Calibri"/>
              </a:rPr>
              <a:t>çağrılır.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05"/>
              </a:spcBef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F2F2F"/>
                </a:solidFill>
                <a:latin typeface="Calibri"/>
                <a:cs typeface="Calibri"/>
              </a:rPr>
              <a:t>Sadece </a:t>
            </a:r>
            <a:r>
              <a:rPr sz="1600" spc="-15" dirty="0">
                <a:solidFill>
                  <a:srgbClr val="2F2F2F"/>
                </a:solidFill>
                <a:latin typeface="Calibri"/>
                <a:cs typeface="Calibri"/>
              </a:rPr>
              <a:t>beyaz renkteki </a:t>
            </a:r>
            <a:r>
              <a:rPr sz="1600" spc="-10" dirty="0">
                <a:solidFill>
                  <a:srgbClr val="2F2F2F"/>
                </a:solidFill>
                <a:latin typeface="Calibri"/>
                <a:cs typeface="Calibri"/>
              </a:rPr>
              <a:t>düğümler </a:t>
            </a:r>
            <a:r>
              <a:rPr sz="1600" spc="-5" dirty="0">
                <a:solidFill>
                  <a:srgbClr val="2F2F2F"/>
                </a:solidFill>
                <a:latin typeface="Calibri"/>
                <a:cs typeface="Calibri"/>
              </a:rPr>
              <a:t>için</a:t>
            </a:r>
            <a:r>
              <a:rPr sz="1600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libri"/>
                <a:cs typeface="Calibri"/>
              </a:rPr>
              <a:t>çağrılır</a:t>
            </a:r>
            <a:endParaRPr sz="16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385"/>
              </a:spcBef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libri"/>
                <a:cs typeface="Calibri"/>
              </a:rPr>
              <a:t>Düğüm </a:t>
            </a:r>
            <a:r>
              <a:rPr sz="1600" spc="-10" dirty="0">
                <a:solidFill>
                  <a:srgbClr val="2F2F2F"/>
                </a:solidFill>
                <a:latin typeface="Calibri"/>
                <a:cs typeface="Calibri"/>
              </a:rPr>
              <a:t>hemen </a:t>
            </a:r>
            <a:r>
              <a:rPr sz="1600" spc="-5" dirty="0">
                <a:solidFill>
                  <a:srgbClr val="2F2F2F"/>
                </a:solidFill>
                <a:latin typeface="Calibri"/>
                <a:cs typeface="Calibri"/>
              </a:rPr>
              <a:t>gri </a:t>
            </a:r>
            <a:r>
              <a:rPr sz="1600" spc="-10" dirty="0">
                <a:solidFill>
                  <a:srgbClr val="2F2F2F"/>
                </a:solidFill>
                <a:latin typeface="Calibri"/>
                <a:cs typeface="Calibri"/>
              </a:rPr>
              <a:t>renk</a:t>
            </a:r>
            <a:r>
              <a:rPr sz="1600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16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1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DFS-Visit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çağrılışında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|adj[v]|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kez</a:t>
            </a:r>
            <a:r>
              <a:rPr sz="18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çalışır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–Visit için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toplam çalışma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zamanı</a:t>
            </a:r>
            <a:r>
              <a:rPr sz="1800" spc="-5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(E)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DFS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toplam çalışma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18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(V+E)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</a:t>
            </a:r>
            <a:r>
              <a:rPr sz="2000" spc="-1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u,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d[u] zamanından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önce</a:t>
            </a:r>
            <a:r>
              <a:rPr sz="2000" spc="-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beyazdır.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d[u]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f[u] zamanda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gridir,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bundan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sonra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</a:t>
            </a:r>
            <a:r>
              <a:rPr sz="2000" spc="-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siyahtır.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0552" y="3887723"/>
            <a:ext cx="1828800" cy="52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98805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Döngü </a:t>
            </a:r>
            <a:r>
              <a:rPr spc="-15" dirty="0"/>
              <a:t>olmayan </a:t>
            </a:r>
            <a:r>
              <a:rPr spc="-10" dirty="0"/>
              <a:t>yönlü </a:t>
            </a:r>
            <a:r>
              <a:rPr spc="-15" dirty="0"/>
              <a:t>graflar</a:t>
            </a:r>
            <a:r>
              <a:rPr spc="-100" dirty="0"/>
              <a:t> </a:t>
            </a:r>
            <a:r>
              <a:rPr spc="-25" dirty="0"/>
              <a:t>(DAG)  </a:t>
            </a:r>
            <a:r>
              <a:rPr spc="-20" dirty="0"/>
              <a:t>DAG-Directed </a:t>
            </a:r>
            <a:r>
              <a:rPr dirty="0"/>
              <a:t>Acylic</a:t>
            </a:r>
            <a:r>
              <a:rPr spc="-30" dirty="0"/>
              <a:t> </a:t>
            </a:r>
            <a:r>
              <a:rPr spc="-15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3267" y="765048"/>
            <a:ext cx="6852284" cy="3298190"/>
            <a:chOff x="1763267" y="765048"/>
            <a:chExt cx="6852284" cy="3298190"/>
          </a:xfrm>
        </p:grpSpPr>
        <p:sp>
          <p:nvSpPr>
            <p:cNvPr id="5" name="object 5"/>
            <p:cNvSpPr/>
            <p:nvPr/>
          </p:nvSpPr>
          <p:spPr>
            <a:xfrm>
              <a:off x="7595615" y="765048"/>
              <a:ext cx="1019555" cy="1152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3267" y="2781299"/>
              <a:ext cx="3168396" cy="1281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2340991"/>
            <a:ext cx="4439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DAG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döngü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olmayan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yönlü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000" spc="-20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graftır.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174" y="4535804"/>
            <a:ext cx="63087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Sıklıkla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olaylar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arasındaki öncelik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sırasını göstermek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kullanılır.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Örnek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olayı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olayından önce olmak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zorundadır  (paralel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çalıştırma).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sıra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topolojik sıralamayla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(topological sort)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verilebilir.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36421"/>
            <a:ext cx="4522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Hamiltonian </a:t>
            </a:r>
            <a:r>
              <a:rPr spc="-15" dirty="0"/>
              <a:t>ve </a:t>
            </a:r>
            <a:r>
              <a:rPr dirty="0"/>
              <a:t>Euler</a:t>
            </a:r>
            <a:r>
              <a:rPr spc="-90" dirty="0"/>
              <a:t> </a:t>
            </a:r>
            <a:r>
              <a:rPr spc="-10" dirty="0"/>
              <a:t>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5616" y="765048"/>
            <a:ext cx="1019555" cy="115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1860880"/>
            <a:ext cx="595757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Hamiltonian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döngüsü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: Bir G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grafında,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başlangıç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bitiş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düğümleri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hariç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her düğüm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kez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bulunduğu</a:t>
            </a:r>
            <a:r>
              <a:rPr sz="20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yoldur.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174" y="3995420"/>
            <a:ext cx="648081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33909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Euler döngüsü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: Bir G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grafında,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düğümünden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başlayıp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yine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kendisinde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bitecek şekilde oluşturulan bir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yoldur.</a:t>
            </a:r>
            <a:r>
              <a:rPr sz="20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yolda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bütün düğümler en az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kez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bulunur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ancak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kenar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mutlaka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kez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bulunur.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30907" y="2491739"/>
            <a:ext cx="4244340" cy="4032885"/>
            <a:chOff x="1930907" y="2491739"/>
            <a:chExt cx="4244340" cy="4032885"/>
          </a:xfrm>
        </p:grpSpPr>
        <p:sp>
          <p:nvSpPr>
            <p:cNvPr id="8" name="object 8"/>
            <p:cNvSpPr/>
            <p:nvPr/>
          </p:nvSpPr>
          <p:spPr>
            <a:xfrm>
              <a:off x="1930907" y="2491739"/>
              <a:ext cx="3960876" cy="1274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4455" y="5257800"/>
              <a:ext cx="4050792" cy="1266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3553" y="2659125"/>
            <a:ext cx="229743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/>
              <a:t>10.Hafta</a:t>
            </a:r>
            <a:endParaRPr sz="2200"/>
          </a:p>
          <a:p>
            <a:pPr marL="12700" marR="5080">
              <a:lnSpc>
                <a:spcPct val="100000"/>
              </a:lnSpc>
            </a:pPr>
            <a:r>
              <a:rPr sz="2200" spc="-10" dirty="0"/>
              <a:t>Minimum</a:t>
            </a:r>
            <a:r>
              <a:rPr sz="2200" spc="-65" dirty="0"/>
              <a:t> </a:t>
            </a:r>
            <a:r>
              <a:rPr sz="2200" spc="-20" dirty="0"/>
              <a:t>kapsayan  </a:t>
            </a:r>
            <a:r>
              <a:rPr sz="2200" spc="-10" dirty="0"/>
              <a:t>ağaçlar</a:t>
            </a:r>
            <a:endParaRPr sz="2200"/>
          </a:p>
        </p:txBody>
      </p:sp>
      <p:sp>
        <p:nvSpPr>
          <p:cNvPr id="18" name="object 18"/>
          <p:cNvSpPr txBox="1"/>
          <p:nvPr/>
        </p:nvSpPr>
        <p:spPr>
          <a:xfrm>
            <a:off x="4813553" y="3664661"/>
            <a:ext cx="291782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AC0000"/>
                </a:solidFill>
                <a:latin typeface="Calibri"/>
                <a:cs typeface="Calibri"/>
              </a:rPr>
              <a:t>Minimum spanning</a:t>
            </a:r>
            <a:r>
              <a:rPr sz="2200" b="1" spc="-6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AC0000"/>
                </a:solidFill>
                <a:latin typeface="Calibri"/>
                <a:cs typeface="Calibri"/>
              </a:rPr>
              <a:t>trees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AC0000"/>
                </a:solidFill>
                <a:latin typeface="Calibri"/>
                <a:cs typeface="Calibri"/>
              </a:rPr>
              <a:t>(MST)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81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2453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Veri</a:t>
            </a:r>
            <a:r>
              <a:rPr spc="-40" dirty="0"/>
              <a:t> </a:t>
            </a:r>
            <a:r>
              <a:rPr spc="-5" dirty="0"/>
              <a:t>Sıkıştırma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7597" y="2932303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7597" y="3810380"/>
            <a:ext cx="18034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7597" y="4384623"/>
            <a:ext cx="180975" cy="101346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442" y="2090140"/>
            <a:ext cx="7044690" cy="35934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835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Veri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sıkıştırma;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835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1- Alan gereksinimini azaltmak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 marL="880744" marR="32004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Calibri"/>
                <a:cs typeface="Calibri"/>
              </a:rPr>
              <a:t>Hard disklerin boyutu </a:t>
            </a:r>
            <a:r>
              <a:rPr sz="1800" dirty="0">
                <a:latin typeface="Calibri"/>
                <a:cs typeface="Calibri"/>
              </a:rPr>
              <a:t>büyümekle </a:t>
            </a:r>
            <a:r>
              <a:rPr sz="1800" spc="-5" dirty="0">
                <a:latin typeface="Calibri"/>
                <a:cs typeface="Calibri"/>
              </a:rPr>
              <a:t>birlikte, </a:t>
            </a:r>
            <a:r>
              <a:rPr sz="1800" dirty="0">
                <a:latin typeface="Calibri"/>
                <a:cs typeface="Calibri"/>
              </a:rPr>
              <a:t>yeni programların ve  data dosyalarının </a:t>
            </a:r>
            <a:r>
              <a:rPr sz="1800" spc="-5" dirty="0">
                <a:latin typeface="Calibri"/>
                <a:cs typeface="Calibri"/>
              </a:rPr>
              <a:t>boyutu </a:t>
            </a:r>
            <a:r>
              <a:rPr sz="1800" dirty="0">
                <a:latin typeface="Calibri"/>
                <a:cs typeface="Calibri"/>
              </a:rPr>
              <a:t>da büyümektedir ve </a:t>
            </a:r>
            <a:r>
              <a:rPr sz="1800" spc="-5" dirty="0">
                <a:latin typeface="Calibri"/>
                <a:cs typeface="Calibri"/>
              </a:rPr>
              <a:t>alan ihtiyacı  </a:t>
            </a:r>
            <a:r>
              <a:rPr sz="1800" dirty="0">
                <a:latin typeface="Calibri"/>
                <a:cs typeface="Calibri"/>
              </a:rPr>
              <a:t>artmaktadır.</a:t>
            </a:r>
            <a:endParaRPr sz="1800">
              <a:latin typeface="Calibri"/>
              <a:cs typeface="Calibri"/>
            </a:endParaRPr>
          </a:p>
          <a:p>
            <a:pPr marL="880744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3.5" </a:t>
            </a:r>
            <a:r>
              <a:rPr sz="1800" spc="-5" dirty="0">
                <a:latin typeface="Calibri"/>
                <a:cs typeface="Calibri"/>
              </a:rPr>
              <a:t>floppy diskler hala kullanılmaktadır </a:t>
            </a:r>
            <a:r>
              <a:rPr sz="1800" dirty="0">
                <a:latin typeface="Calibri"/>
                <a:cs typeface="Calibri"/>
              </a:rPr>
              <a:t>ve </a:t>
            </a:r>
            <a:r>
              <a:rPr sz="1800" spc="-5" dirty="0">
                <a:latin typeface="Calibri"/>
                <a:cs typeface="Calibri"/>
              </a:rPr>
              <a:t>alanları çok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azdır.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5835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2-Zaman ve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bant genişliği gereksinimini azaltmak</a:t>
            </a:r>
            <a:r>
              <a:rPr sz="20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 marL="880744" marR="469265">
              <a:lnSpc>
                <a:spcPct val="12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Birçok </a:t>
            </a:r>
            <a:r>
              <a:rPr sz="1800" spc="-5" dirty="0">
                <a:latin typeface="Calibri"/>
                <a:cs typeface="Calibri"/>
              </a:rPr>
              <a:t>program </a:t>
            </a:r>
            <a:r>
              <a:rPr sz="1800" dirty="0">
                <a:latin typeface="Calibri"/>
                <a:cs typeface="Calibri"/>
              </a:rPr>
              <a:t>ve dosya internetten </a:t>
            </a:r>
            <a:r>
              <a:rPr sz="1800" spc="-5" dirty="0">
                <a:latin typeface="Calibri"/>
                <a:cs typeface="Calibri"/>
              </a:rPr>
              <a:t>download edilmektedir.  </a:t>
            </a:r>
            <a:r>
              <a:rPr sz="1800" dirty="0">
                <a:latin typeface="Calibri"/>
                <a:cs typeface="Calibri"/>
              </a:rPr>
              <a:t>Birçok </a:t>
            </a:r>
            <a:r>
              <a:rPr sz="1800" spc="-5" dirty="0">
                <a:latin typeface="Calibri"/>
                <a:cs typeface="Calibri"/>
              </a:rPr>
              <a:t>kişi </a:t>
            </a:r>
            <a:r>
              <a:rPr sz="1800" dirty="0">
                <a:latin typeface="Calibri"/>
                <a:cs typeface="Calibri"/>
              </a:rPr>
              <a:t>düşük </a:t>
            </a:r>
            <a:r>
              <a:rPr sz="1800" spc="-5" dirty="0">
                <a:latin typeface="Calibri"/>
                <a:cs typeface="Calibri"/>
              </a:rPr>
              <a:t>hızlı bağlantıyı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kullanmaktadır.</a:t>
            </a:r>
            <a:endParaRPr sz="1800">
              <a:latin typeface="Calibri"/>
              <a:cs typeface="Calibri"/>
            </a:endParaRPr>
          </a:p>
          <a:p>
            <a:pPr marL="880744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Sıkıştırılmış </a:t>
            </a:r>
            <a:r>
              <a:rPr sz="1800" dirty="0">
                <a:latin typeface="Calibri"/>
                <a:cs typeface="Calibri"/>
              </a:rPr>
              <a:t>dosyalar transfer </a:t>
            </a:r>
            <a:r>
              <a:rPr sz="1800" spc="-5" dirty="0">
                <a:latin typeface="Calibri"/>
                <a:cs typeface="Calibri"/>
              </a:rPr>
              <a:t>süresini </a:t>
            </a:r>
            <a:r>
              <a:rPr sz="1800" dirty="0">
                <a:latin typeface="Calibri"/>
                <a:cs typeface="Calibri"/>
              </a:rPr>
              <a:t>kısaltmakta ve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dirty="0">
                <a:latin typeface="Calibri"/>
                <a:cs typeface="Calibri"/>
              </a:rPr>
              <a:t>çok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kişinin</a:t>
            </a:r>
            <a:endParaRPr sz="1800">
              <a:latin typeface="Calibri"/>
              <a:cs typeface="Calibri"/>
            </a:endParaRPr>
          </a:p>
          <a:p>
            <a:pPr marL="880744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aynı </a:t>
            </a:r>
            <a:r>
              <a:rPr sz="1800" spc="-5" dirty="0">
                <a:latin typeface="Calibri"/>
                <a:cs typeface="Calibri"/>
              </a:rPr>
              <a:t>server’ı kullanımına izin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vermektedir.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1221"/>
            <a:ext cx="4826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Kayıplı ve Kayıpsız</a:t>
            </a:r>
            <a:r>
              <a:rPr spc="-25" dirty="0"/>
              <a:t> </a:t>
            </a:r>
            <a:r>
              <a:rPr spc="-5" dirty="0"/>
              <a:t>Sıkıştırma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2250991"/>
            <a:ext cx="6432550" cy="412622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Kayıplı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Sıkıştırma</a:t>
            </a:r>
            <a:endParaRPr sz="200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89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Bilginin bir kısmı geri </a:t>
            </a:r>
            <a:r>
              <a:rPr sz="1800" dirty="0">
                <a:latin typeface="Calibri"/>
                <a:cs typeface="Calibri"/>
              </a:rPr>
              <a:t>elde </a:t>
            </a:r>
            <a:r>
              <a:rPr sz="1800" spc="-5" dirty="0">
                <a:latin typeface="Calibri"/>
                <a:cs typeface="Calibri"/>
              </a:rPr>
              <a:t>edilemez (MP3, </a:t>
            </a:r>
            <a:r>
              <a:rPr sz="1800" spc="-10" dirty="0">
                <a:latin typeface="Calibri"/>
                <a:cs typeface="Calibri"/>
              </a:rPr>
              <a:t>JPEG,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MPEG)</a:t>
            </a:r>
            <a:endParaRPr sz="1800" dirty="0">
              <a:latin typeface="Calibri"/>
              <a:cs typeface="Calibri"/>
            </a:endParaRPr>
          </a:p>
          <a:p>
            <a:pPr marL="596265" marR="5080" indent="-287020" algn="just">
              <a:lnSpc>
                <a:spcPct val="12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Genellikle </a:t>
            </a:r>
            <a:r>
              <a:rPr sz="1800" dirty="0">
                <a:latin typeface="Calibri"/>
                <a:cs typeface="Calibri"/>
              </a:rPr>
              <a:t>ses </a:t>
            </a:r>
            <a:r>
              <a:rPr sz="1800" spc="-5" dirty="0">
                <a:latin typeface="Calibri"/>
                <a:cs typeface="Calibri"/>
              </a:rPr>
              <a:t>ve </a:t>
            </a:r>
            <a:r>
              <a:rPr sz="1800" spc="-10" dirty="0">
                <a:latin typeface="Calibri"/>
                <a:cs typeface="Calibri"/>
              </a:rPr>
              <a:t>görüntü </a:t>
            </a:r>
            <a:r>
              <a:rPr sz="1800" spc="-5" dirty="0">
                <a:latin typeface="Calibri"/>
                <a:cs typeface="Calibri"/>
              </a:rPr>
              <a:t>uygulamalarında </a:t>
            </a:r>
            <a:r>
              <a:rPr sz="1800" spc="-25" dirty="0">
                <a:latin typeface="Calibri"/>
                <a:cs typeface="Calibri"/>
              </a:rPr>
              <a:t>kullanılır. </a:t>
            </a:r>
            <a:r>
              <a:rPr sz="1800" spc="-5" dirty="0">
                <a:latin typeface="Calibri"/>
                <a:cs typeface="Calibri"/>
              </a:rPr>
              <a:t>Çok büyük  ses </a:t>
            </a:r>
            <a:r>
              <a:rPr sz="1800" spc="-10" dirty="0">
                <a:latin typeface="Calibri"/>
                <a:cs typeface="Calibri"/>
              </a:rPr>
              <a:t>ve </a:t>
            </a:r>
            <a:r>
              <a:rPr sz="1800" spc="-5" dirty="0">
                <a:latin typeface="Calibri"/>
                <a:cs typeface="Calibri"/>
              </a:rPr>
              <a:t>görüntü </a:t>
            </a:r>
            <a:r>
              <a:rPr sz="1800" spc="-10" dirty="0">
                <a:latin typeface="Calibri"/>
                <a:cs typeface="Calibri"/>
              </a:rPr>
              <a:t>dosyalarında çok </a:t>
            </a:r>
            <a:r>
              <a:rPr sz="1800" spc="-5" dirty="0">
                <a:latin typeface="Calibri"/>
                <a:cs typeface="Calibri"/>
              </a:rPr>
              <a:t>iyi </a:t>
            </a:r>
            <a:r>
              <a:rPr sz="1800" spc="-10" dirty="0">
                <a:latin typeface="Calibri"/>
                <a:cs typeface="Calibri"/>
              </a:rPr>
              <a:t>sıkıştırma </a:t>
            </a:r>
            <a:r>
              <a:rPr sz="1800" spc="-5" dirty="0">
                <a:latin typeface="Calibri"/>
                <a:cs typeface="Calibri"/>
              </a:rPr>
              <a:t>yapar </a:t>
            </a:r>
            <a:r>
              <a:rPr sz="1800" spc="-10" dirty="0">
                <a:latin typeface="Calibri"/>
                <a:cs typeface="Calibri"/>
              </a:rPr>
              <a:t>ve kullanıcı  kalitedeki azalmayı fark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etmez.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3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Kayıpsız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Sıkıştırma</a:t>
            </a:r>
            <a:endParaRPr sz="200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89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Orijinal </a:t>
            </a:r>
            <a:r>
              <a:rPr sz="1800" spc="-10" dirty="0">
                <a:latin typeface="Calibri"/>
                <a:cs typeface="Calibri"/>
              </a:rPr>
              <a:t>dosyalar </a:t>
            </a:r>
            <a:r>
              <a:rPr sz="1800" spc="-15" dirty="0">
                <a:latin typeface="Calibri"/>
                <a:cs typeface="Calibri"/>
              </a:rPr>
              <a:t>tekrar </a:t>
            </a:r>
            <a:r>
              <a:rPr sz="1800" spc="-10" dirty="0">
                <a:latin typeface="Calibri"/>
                <a:cs typeface="Calibri"/>
              </a:rPr>
              <a:t>ve tam olarak </a:t>
            </a:r>
            <a:r>
              <a:rPr sz="1800" dirty="0">
                <a:latin typeface="Calibri"/>
                <a:cs typeface="Calibri"/>
              </a:rPr>
              <a:t>elde </a:t>
            </a:r>
            <a:r>
              <a:rPr sz="1800" spc="-5" dirty="0">
                <a:latin typeface="Calibri"/>
                <a:cs typeface="Calibri"/>
              </a:rPr>
              <a:t>edilir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(D(C(X)))=X,</a:t>
            </a:r>
            <a:endParaRPr sz="1800" dirty="0">
              <a:latin typeface="Calibri"/>
              <a:cs typeface="Calibri"/>
            </a:endParaRPr>
          </a:p>
          <a:p>
            <a:pPr marL="596265" algn="just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burada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10" dirty="0">
                <a:latin typeface="Calibri"/>
                <a:cs typeface="Calibri"/>
              </a:rPr>
              <a:t>sıkıştırılan </a:t>
            </a:r>
            <a:r>
              <a:rPr sz="1800" spc="-15" dirty="0">
                <a:latin typeface="Calibri"/>
                <a:cs typeface="Calibri"/>
              </a:rPr>
              <a:t>dosyayı, 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5" dirty="0">
                <a:latin typeface="Calibri"/>
                <a:cs typeface="Calibri"/>
              </a:rPr>
              <a:t>ise açılan </a:t>
            </a:r>
            <a:r>
              <a:rPr sz="1800" spc="-15" dirty="0">
                <a:latin typeface="Calibri"/>
                <a:cs typeface="Calibri"/>
              </a:rPr>
              <a:t>dosyayı </a:t>
            </a:r>
            <a:r>
              <a:rPr sz="1800" spc="-10" dirty="0">
                <a:latin typeface="Calibri"/>
                <a:cs typeface="Calibri"/>
              </a:rPr>
              <a:t>ifade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eder.</a:t>
            </a:r>
            <a:endParaRPr sz="180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86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.txt, </a:t>
            </a:r>
            <a:r>
              <a:rPr sz="1800" spc="-15" dirty="0">
                <a:latin typeface="Calibri"/>
                <a:cs typeface="Calibri"/>
              </a:rPr>
              <a:t>.exe, </a:t>
            </a:r>
            <a:r>
              <a:rPr sz="1800" spc="-5" dirty="0">
                <a:latin typeface="Calibri"/>
                <a:cs typeface="Calibri"/>
              </a:rPr>
              <a:t>.doc, .xls, </a:t>
            </a:r>
            <a:r>
              <a:rPr sz="1800" spc="-10" dirty="0">
                <a:latin typeface="Calibri"/>
                <a:cs typeface="Calibri"/>
              </a:rPr>
              <a:t>.java, </a:t>
            </a:r>
            <a:r>
              <a:rPr sz="1800" spc="-5" dirty="0">
                <a:latin typeface="Calibri"/>
                <a:cs typeface="Calibri"/>
              </a:rPr>
              <a:t>.cpp vs. </a:t>
            </a:r>
            <a:r>
              <a:rPr sz="1800" dirty="0">
                <a:latin typeface="Calibri"/>
                <a:cs typeface="Calibri"/>
              </a:rPr>
              <a:t>gibi </a:t>
            </a:r>
            <a:r>
              <a:rPr sz="1800" spc="-15" dirty="0">
                <a:latin typeface="Calibri"/>
                <a:cs typeface="Calibri"/>
              </a:rPr>
              <a:t>dosyalarda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kullanılır.</a:t>
            </a:r>
            <a:endParaRPr sz="1800" dirty="0">
              <a:latin typeface="Calibri"/>
              <a:cs typeface="Calibri"/>
            </a:endParaRPr>
          </a:p>
          <a:p>
            <a:pPr marL="596265" marR="537845" indent="-287020" algn="just">
              <a:lnSpc>
                <a:spcPct val="12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Ses ve görüntü </a:t>
            </a:r>
            <a:r>
              <a:rPr sz="1800" spc="-10" dirty="0">
                <a:latin typeface="Calibri"/>
                <a:cs typeface="Calibri"/>
              </a:rPr>
              <a:t>dosyalarında </a:t>
            </a:r>
            <a:r>
              <a:rPr sz="1800" dirty="0">
                <a:latin typeface="Calibri"/>
                <a:cs typeface="Calibri"/>
              </a:rPr>
              <a:t>da </a:t>
            </a:r>
            <a:r>
              <a:rPr sz="1800" spc="-10" dirty="0">
                <a:latin typeface="Calibri"/>
                <a:cs typeface="Calibri"/>
              </a:rPr>
              <a:t>kullanılabilir </a:t>
            </a:r>
            <a:r>
              <a:rPr sz="1800" spc="-5" dirty="0">
                <a:latin typeface="Calibri"/>
                <a:cs typeface="Calibri"/>
              </a:rPr>
              <a:t>ancak </a:t>
            </a:r>
            <a:r>
              <a:rPr sz="1800" spc="-15" dirty="0">
                <a:latin typeface="Calibri"/>
                <a:cs typeface="Calibri"/>
              </a:rPr>
              <a:t>kayıplı  </a:t>
            </a:r>
            <a:r>
              <a:rPr sz="1800" spc="-10" dirty="0">
                <a:latin typeface="Calibri"/>
                <a:cs typeface="Calibri"/>
              </a:rPr>
              <a:t>sıkıştırma kadar </a:t>
            </a:r>
            <a:r>
              <a:rPr sz="1800" spc="-5" dirty="0">
                <a:latin typeface="Calibri"/>
                <a:cs typeface="Calibri"/>
              </a:rPr>
              <a:t>yüksek </a:t>
            </a:r>
            <a:r>
              <a:rPr sz="1800" spc="-10" dirty="0">
                <a:latin typeface="Calibri"/>
                <a:cs typeface="Calibri"/>
              </a:rPr>
              <a:t>sıkıştırma oranına </a:t>
            </a:r>
            <a:r>
              <a:rPr sz="1800" spc="-5" dirty="0">
                <a:latin typeface="Calibri"/>
                <a:cs typeface="Calibri"/>
              </a:rPr>
              <a:t>sahip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olmaz.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53541"/>
            <a:ext cx="3126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Kayıpsız</a:t>
            </a:r>
            <a:r>
              <a:rPr spc="-70" dirty="0"/>
              <a:t> </a:t>
            </a:r>
            <a:r>
              <a:rPr spc="-5" dirty="0"/>
              <a:t>Sıkıştırma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1410886"/>
            <a:ext cx="6558280" cy="50736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Kayıpsız </a:t>
            </a:r>
            <a:r>
              <a:rPr sz="2000" spc="-5" dirty="0">
                <a:latin typeface="Calibri"/>
                <a:cs typeface="Calibri"/>
              </a:rPr>
              <a:t>sıkıştırma temel olarak </a:t>
            </a:r>
            <a:r>
              <a:rPr sz="2000" dirty="0">
                <a:latin typeface="Calibri"/>
                <a:cs typeface="Calibri"/>
              </a:rPr>
              <a:t>üç </a:t>
            </a:r>
            <a:r>
              <a:rPr sz="2000" spc="-5" dirty="0">
                <a:latin typeface="Calibri"/>
                <a:cs typeface="Calibri"/>
              </a:rPr>
              <a:t>algoritma </a:t>
            </a:r>
            <a:r>
              <a:rPr sz="2000" dirty="0">
                <a:latin typeface="Calibri"/>
                <a:cs typeface="Calibri"/>
              </a:rPr>
              <a:t>altında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toplanır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894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Huffman </a:t>
            </a:r>
            <a:r>
              <a:rPr sz="1800" b="1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her </a:t>
            </a:r>
            <a:r>
              <a:rPr sz="1800" spc="-20" dirty="0">
                <a:latin typeface="Calibri"/>
                <a:cs typeface="Calibri"/>
              </a:rPr>
              <a:t>karakter </a:t>
            </a:r>
            <a:r>
              <a:rPr sz="1800" spc="-5" dirty="0">
                <a:latin typeface="Calibri"/>
                <a:cs typeface="Calibri"/>
              </a:rPr>
              <a:t>için </a:t>
            </a:r>
            <a:r>
              <a:rPr sz="1800" spc="-10" dirty="0">
                <a:latin typeface="Calibri"/>
                <a:cs typeface="Calibri"/>
              </a:rPr>
              <a:t>değişken </a:t>
            </a:r>
            <a:r>
              <a:rPr sz="1800" spc="-5" dirty="0">
                <a:latin typeface="Calibri"/>
                <a:cs typeface="Calibri"/>
              </a:rPr>
              <a:t>genişlikli bir </a:t>
            </a:r>
            <a:r>
              <a:rPr sz="1800" spc="-15" dirty="0">
                <a:latin typeface="Calibri"/>
                <a:cs typeface="Calibri"/>
              </a:rPr>
              <a:t>kelime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kodu</a:t>
            </a:r>
            <a:endParaRPr sz="1800">
              <a:latin typeface="Calibri"/>
              <a:cs typeface="Calibri"/>
            </a:endParaRPr>
          </a:p>
          <a:p>
            <a:pPr marL="59626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/>
                <a:cs typeface="Calibri"/>
              </a:rPr>
              <a:t>(codeword) kullanır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96265" marR="434975" indent="-287020">
              <a:lnSpc>
                <a:spcPct val="120000"/>
              </a:lnSpc>
              <a:spcBef>
                <a:spcPts val="434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LZ277 </a:t>
            </a:r>
            <a:r>
              <a:rPr sz="1800" b="1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"sliding window </a:t>
            </a:r>
            <a:r>
              <a:rPr sz="1800" spc="-20" dirty="0">
                <a:latin typeface="Calibri"/>
                <a:cs typeface="Calibri"/>
              </a:rPr>
              <a:t>(kayan </a:t>
            </a:r>
            <a:r>
              <a:rPr sz="1800" spc="-10" dirty="0">
                <a:latin typeface="Calibri"/>
                <a:cs typeface="Calibri"/>
              </a:rPr>
              <a:t>pencere)" kullanır </a:t>
            </a:r>
            <a:r>
              <a:rPr sz="1800" dirty="0">
                <a:latin typeface="Calibri"/>
                <a:cs typeface="Calibri"/>
              </a:rPr>
              <a:t>. Bir grup  </a:t>
            </a:r>
            <a:r>
              <a:rPr sz="1800" spc="-15" dirty="0">
                <a:latin typeface="Calibri"/>
                <a:cs typeface="Calibri"/>
              </a:rPr>
              <a:t>karakteri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dirty="0">
                <a:latin typeface="Calibri"/>
                <a:cs typeface="Calibri"/>
              </a:rPr>
              <a:t>anda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sıkıştırır.</a:t>
            </a:r>
            <a:endParaRPr sz="1800">
              <a:latin typeface="Calibri"/>
              <a:cs typeface="Calibri"/>
            </a:endParaRPr>
          </a:p>
          <a:p>
            <a:pPr marL="596265" marR="5080" indent="-287020">
              <a:lnSpc>
                <a:spcPct val="120000"/>
              </a:lnSpc>
              <a:spcBef>
                <a:spcPts val="434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latin typeface="Calibri"/>
                <a:cs typeface="Calibri"/>
              </a:rPr>
              <a:t>LZ278/LZW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daha önce </a:t>
            </a:r>
            <a:r>
              <a:rPr sz="1800" spc="-10" dirty="0">
                <a:latin typeface="Calibri"/>
                <a:cs typeface="Calibri"/>
              </a:rPr>
              <a:t>karşılaşılan işaretleri saklayan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spc="-10" dirty="0">
                <a:latin typeface="Calibri"/>
                <a:cs typeface="Calibri"/>
              </a:rPr>
              <a:t>sözlük  kullanır </a:t>
            </a:r>
            <a:r>
              <a:rPr sz="1800" spc="-5" dirty="0">
                <a:latin typeface="Calibri"/>
                <a:cs typeface="Calibri"/>
              </a:rPr>
              <a:t>ve bir </a:t>
            </a:r>
            <a:r>
              <a:rPr sz="1800" dirty="0">
                <a:latin typeface="Calibri"/>
                <a:cs typeface="Calibri"/>
              </a:rPr>
              <a:t>grup </a:t>
            </a:r>
            <a:r>
              <a:rPr sz="1800" spc="-15" dirty="0">
                <a:latin typeface="Calibri"/>
                <a:cs typeface="Calibri"/>
              </a:rPr>
              <a:t>karakteri </a:t>
            </a:r>
            <a:r>
              <a:rPr sz="1800" spc="-10" dirty="0">
                <a:latin typeface="Calibri"/>
                <a:cs typeface="Calibri"/>
              </a:rPr>
              <a:t>aynı </a:t>
            </a:r>
            <a:r>
              <a:rPr sz="1800" dirty="0">
                <a:latin typeface="Calibri"/>
                <a:cs typeface="Calibri"/>
              </a:rPr>
              <a:t>anda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sıkıştırır.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Kayıpsız </a:t>
            </a:r>
            <a:r>
              <a:rPr sz="2000" spc="-5" dirty="0">
                <a:latin typeface="Calibri"/>
                <a:cs typeface="Calibri"/>
              </a:rPr>
              <a:t>sıkıştırma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uygulamaları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894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alibri"/>
                <a:cs typeface="Calibri"/>
              </a:rPr>
              <a:t>Unix </a:t>
            </a:r>
            <a:r>
              <a:rPr sz="1800" spc="-10" dirty="0">
                <a:latin typeface="Calibri"/>
                <a:cs typeface="Calibri"/>
              </a:rPr>
              <a:t>compress, </a:t>
            </a:r>
            <a:r>
              <a:rPr sz="1800" dirty="0">
                <a:latin typeface="Calibri"/>
                <a:cs typeface="Calibri"/>
              </a:rPr>
              <a:t>gif 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LZW</a:t>
            </a:r>
            <a:endParaRPr sz="18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865"/>
              </a:spcBef>
              <a:tabLst>
                <a:tab pos="5962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alibri"/>
                <a:cs typeface="Calibri"/>
              </a:rPr>
              <a:t>pkzip, zip, winzip, gzip: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Huffman+LZ277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ASCII, 8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29 </a:t>
            </a:r>
            <a:r>
              <a:rPr sz="2000" spc="-10" dirty="0">
                <a:latin typeface="Calibri"/>
                <a:cs typeface="Calibri"/>
              </a:rPr>
              <a:t>farklı </a:t>
            </a:r>
            <a:r>
              <a:rPr sz="2000" spc="-15" dirty="0">
                <a:latin typeface="Calibri"/>
                <a:cs typeface="Calibri"/>
              </a:rPr>
              <a:t>karakter </a:t>
            </a:r>
            <a:r>
              <a:rPr sz="2000" dirty="0">
                <a:latin typeface="Calibri"/>
                <a:cs typeface="Calibri"/>
              </a:rPr>
              <a:t>5 </a:t>
            </a:r>
            <a:r>
              <a:rPr sz="2000" spc="-5" dirty="0">
                <a:latin typeface="Calibri"/>
                <a:cs typeface="Calibri"/>
              </a:rPr>
              <a:t>bit 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kodlanabilir.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5/8 = %62,5 </a:t>
            </a:r>
            <a:r>
              <a:rPr sz="2000" spc="-5" dirty="0">
                <a:latin typeface="Calibri"/>
                <a:cs typeface="Calibri"/>
              </a:rPr>
              <a:t>sıkıştırma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oranı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Huffman</a:t>
            </a:r>
            <a:r>
              <a:rPr sz="2400" spc="-70" dirty="0"/>
              <a:t> </a:t>
            </a:r>
            <a:r>
              <a:rPr sz="2400" spc="-5" dirty="0"/>
              <a:t>Kodlama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21765" y="1477111"/>
            <a:ext cx="6965950" cy="30740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560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Renksiz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özelliksiz karakterlerden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oluşan</a:t>
            </a:r>
            <a:r>
              <a:rPr sz="2000" spc="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dosyaların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sıkıştırılması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kullanılan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kodlardır.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Dosyadaki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000" spc="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karakterin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sayısına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denir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karakterlerin</a:t>
            </a:r>
            <a:r>
              <a:rPr sz="2000" spc="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frekansından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faydalanarak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ikili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kodlar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üretilir.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5560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tip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kodlama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vardır: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Sabit uzunluklu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uzunluklu.</a:t>
            </a:r>
            <a:endParaRPr sz="2000">
              <a:latin typeface="Calibri"/>
              <a:cs typeface="Calibri"/>
            </a:endParaRPr>
          </a:p>
          <a:p>
            <a:pPr marL="355600" marR="502920" indent="-343535" algn="just">
              <a:lnSpc>
                <a:spcPct val="12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Toplam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1.000.000.000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karakterden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oluşan bilginin sadece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6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harften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{a, b, c, d,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e, f} oluştuğunu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varsayalım.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Karakterlerin  kullanım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sıklıkları: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48" y="4509514"/>
            <a:ext cx="5868924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Huffman</a:t>
            </a:r>
            <a:r>
              <a:rPr sz="2400" spc="-70" dirty="0"/>
              <a:t> </a:t>
            </a:r>
            <a:r>
              <a:rPr sz="2400" spc="-5" dirty="0"/>
              <a:t>Kodlama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10511"/>
            <a:ext cx="6431915" cy="3867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5115" marR="59690" indent="-273050">
              <a:lnSpc>
                <a:spcPts val="2160"/>
              </a:lnSpc>
              <a:spcBef>
                <a:spcPts val="3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kodlamada, frekansı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yüksek olan 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karaktere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kısa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diğer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karakterlere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benzer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mantıkla 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verilirse,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sabit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kodlamaya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başarılı  bir sonuç elde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204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kodlamayı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çözmek için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ön ek</a:t>
            </a:r>
            <a:r>
              <a:rPr sz="2000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(prefix)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ts val="228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kodlamadan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faydalanılır.</a:t>
            </a:r>
            <a:endParaRPr sz="2000">
              <a:latin typeface="Calibri"/>
              <a:cs typeface="Calibri"/>
            </a:endParaRPr>
          </a:p>
          <a:p>
            <a:pPr marL="285115" marR="135890" indent="-273050" algn="just">
              <a:lnSpc>
                <a:spcPts val="2160"/>
              </a:lnSpc>
              <a:spcBef>
                <a:spcPts val="51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zaman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daha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kolaydır.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çözmek, sabit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kodlamada oldukça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kolaydır;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değişken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uzunluklu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kodlamada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biraz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zahmetlidir.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280"/>
              </a:lnSpc>
              <a:spcBef>
                <a:spcPts val="204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Sıkıştırılmış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dosyanın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ağacı tam dolu ikili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ağaç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ise,</a:t>
            </a:r>
            <a:r>
              <a:rPr sz="20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</a:t>
            </a:r>
            <a:endParaRPr sz="2000">
              <a:latin typeface="Calibri"/>
              <a:cs typeface="Calibri"/>
            </a:endParaRPr>
          </a:p>
          <a:p>
            <a:pPr marL="285115" algn="just">
              <a:lnSpc>
                <a:spcPts val="228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sıkıştırma işlemi optimaldir;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aksi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halde optimal</a:t>
            </a:r>
            <a:r>
              <a:rPr sz="2000" spc="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değildir.</a:t>
            </a:r>
            <a:endParaRPr sz="2000">
              <a:latin typeface="Calibri"/>
              <a:cs typeface="Calibri"/>
            </a:endParaRPr>
          </a:p>
          <a:p>
            <a:pPr marL="285115" marR="172085" indent="-273050" algn="just">
              <a:lnSpc>
                <a:spcPts val="2160"/>
              </a:lnSpc>
              <a:spcBef>
                <a:spcPts val="51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Sabit uzunluklu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kodlama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optimal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değildir,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çünkü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ağacı tam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dolu ikili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ağaç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değildir.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360678"/>
            <a:ext cx="344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Huffman </a:t>
            </a:r>
            <a:r>
              <a:rPr sz="2400" spc="-10" dirty="0"/>
              <a:t>Kodunun</a:t>
            </a:r>
            <a:r>
              <a:rPr sz="2400" spc="-40" dirty="0"/>
              <a:t> </a:t>
            </a:r>
            <a:r>
              <a:rPr sz="2400" spc="-5" dirty="0"/>
              <a:t>Çözümü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530340" cy="2891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51484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Frekans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tablosu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sıkıştırılmış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mevcutsa bahsedilen  işlemlerin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tersini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yaparak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çözülür.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Diğer bir</a:t>
            </a:r>
            <a:r>
              <a:rPr sz="2000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değişle: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Sıkıştırılmış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verinin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biti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alınır.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Eğer alınan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kod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sözcüğüne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karşılık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geliyorsa,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ilgili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sözcüğüne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denk</a:t>
            </a:r>
            <a:r>
              <a:rPr sz="2000" spc="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düşen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yerine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konulur.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Eğer alınan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sözcüğü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değil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ise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sonraki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bit ile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birlikte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alınır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yeni dizinin bir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kod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sözcüğü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olup olmadığına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bakılır.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 dizinin sonuna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yapılır.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Böylece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huffman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kodu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çözülerek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karakter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 elde edilmiş</a:t>
            </a:r>
            <a:r>
              <a:rPr sz="20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9273" y="2869438"/>
            <a:ext cx="31095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Açgözlü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Algoritmalar</a:t>
            </a:r>
            <a:r>
              <a:rPr sz="2400" b="1" spc="-9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(ve</a:t>
            </a:r>
            <a:endParaRPr sz="2400">
              <a:latin typeface="Calibri"/>
              <a:cs typeface="Calibri"/>
            </a:endParaRPr>
          </a:p>
          <a:p>
            <a:pPr marL="86995" marR="5080" indent="1814830" algn="r">
              <a:lnSpc>
                <a:spcPct val="100000"/>
              </a:lnSpc>
            </a:pP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2400" b="1" spc="-55" dirty="0">
                <a:solidFill>
                  <a:srgbClr val="AC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fik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l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er)  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Greedy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Algorithms</a:t>
            </a:r>
            <a:r>
              <a:rPr sz="2400" b="1" spc="-7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(and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3553" y="3856964"/>
            <a:ext cx="3154680" cy="171386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65"/>
              </a:spcBef>
            </a:pP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2400" b="1" spc="-55" dirty="0">
                <a:solidFill>
                  <a:srgbClr val="AC0000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ap</a:t>
            </a:r>
            <a:r>
              <a:rPr sz="2400" b="1" spc="-10" dirty="0">
                <a:solidFill>
                  <a:srgbClr val="AC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spcBef>
                <a:spcPts val="545"/>
              </a:spcBef>
              <a:buChar char="•"/>
              <a:tabLst>
                <a:tab pos="151765" algn="l"/>
              </a:tabLst>
            </a:pP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Grafik</a:t>
            </a: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gösterim</a:t>
            </a:r>
            <a:endParaRPr sz="15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buChar char="•"/>
              <a:tabLst>
                <a:tab pos="151765" algn="l"/>
              </a:tabLst>
            </a:pP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Minimum </a:t>
            </a:r>
            <a:r>
              <a:rPr sz="1500" spc="-15" dirty="0">
                <a:solidFill>
                  <a:srgbClr val="424242"/>
                </a:solidFill>
                <a:latin typeface="Calibri"/>
                <a:cs typeface="Calibri"/>
              </a:rPr>
              <a:t>kapsayan</a:t>
            </a:r>
            <a:r>
              <a:rPr sz="1500" spc="-4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ağaç</a:t>
            </a:r>
            <a:endParaRPr sz="1500">
              <a:latin typeface="Calibri"/>
              <a:cs typeface="Calibri"/>
            </a:endParaRPr>
          </a:p>
          <a:p>
            <a:pPr marL="150495" indent="-138430">
              <a:lnSpc>
                <a:spcPct val="100000"/>
              </a:lnSpc>
              <a:buChar char="•"/>
              <a:tabLst>
                <a:tab pos="151130" algn="l"/>
              </a:tabLst>
            </a:pP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Optimal</a:t>
            </a:r>
            <a:r>
              <a:rPr sz="1500" spc="-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altyapı</a:t>
            </a:r>
            <a:endParaRPr sz="15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buChar char="•"/>
              <a:tabLst>
                <a:tab pos="151765" algn="l"/>
              </a:tabLst>
            </a:pP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Açgözlü</a:t>
            </a:r>
            <a:r>
              <a:rPr sz="1500" spc="-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seçim</a:t>
            </a:r>
            <a:endParaRPr sz="1500">
              <a:latin typeface="Calibri"/>
              <a:cs typeface="Calibri"/>
            </a:endParaRPr>
          </a:p>
          <a:p>
            <a:pPr marL="151130" indent="-139065">
              <a:lnSpc>
                <a:spcPct val="100000"/>
              </a:lnSpc>
              <a:buChar char="•"/>
              <a:tabLst>
                <a:tab pos="151765" algn="l"/>
              </a:tabLst>
            </a:pP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Prim’in </a:t>
            </a: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açgözlü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MST algoritması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2F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1863</Words>
  <Application>Microsoft Office PowerPoint</Application>
  <PresentationFormat>Ekran Gösterisi (4:3)</PresentationFormat>
  <Paragraphs>216</Paragraphs>
  <Slides>25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Wingdings</vt:lpstr>
      <vt:lpstr>Office Theme</vt:lpstr>
      <vt:lpstr>PowerPoint Sunusu</vt:lpstr>
      <vt:lpstr>PowerPoint Sunusu</vt:lpstr>
      <vt:lpstr>Veri Sıkıştırma</vt:lpstr>
      <vt:lpstr>Kayıplı ve Kayıpsız Sıkıştırma</vt:lpstr>
      <vt:lpstr>Kayıpsız Sıkıştırma</vt:lpstr>
      <vt:lpstr>Huffman Kodlama</vt:lpstr>
      <vt:lpstr>Huffman Kodlama</vt:lpstr>
      <vt:lpstr>Huffman Kodunun Çözümü</vt:lpstr>
      <vt:lpstr>PowerPoint Sunusu</vt:lpstr>
      <vt:lpstr>Graflar (Graphs)  Konular</vt:lpstr>
      <vt:lpstr>Graflar (Graphs)  Tanım</vt:lpstr>
      <vt:lpstr>GRAFLAR</vt:lpstr>
      <vt:lpstr>Graflar</vt:lpstr>
      <vt:lpstr>Graflar-Tanımlar</vt:lpstr>
      <vt:lpstr>Graflar-Tanımlar</vt:lpstr>
      <vt:lpstr>Graflar-Tanımlar</vt:lpstr>
      <vt:lpstr>Graf Arama Algoritmaları</vt:lpstr>
      <vt:lpstr>Enine Arama Breatdh First Search (BFS)</vt:lpstr>
      <vt:lpstr>BFS Özellikleri</vt:lpstr>
      <vt:lpstr>Derinlemesine Arama  Depth First Search(DFS)</vt:lpstr>
      <vt:lpstr>Derinlemesine Arama-(DFS)</vt:lpstr>
      <vt:lpstr>DFS-Çalışma Zamanı ve düğüm  renklendirme</vt:lpstr>
      <vt:lpstr>Döngü olmayan yönlü graflar (DAG)  DAG-Directed Acylic Graphs</vt:lpstr>
      <vt:lpstr>Hamiltonian ve Euler Cycle</vt:lpstr>
      <vt:lpstr>10.Hafta Minimum kapsayan  ağaçlar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Murat Berk Yetiştirir</cp:lastModifiedBy>
  <cp:revision>27</cp:revision>
  <dcterms:created xsi:type="dcterms:W3CDTF">2020-10-06T18:17:50Z</dcterms:created>
  <dcterms:modified xsi:type="dcterms:W3CDTF">2025-01-14T18:36:58Z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