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22" r:id="rId2"/>
    <p:sldId id="293" r:id="rId3"/>
    <p:sldId id="294" r:id="rId4"/>
    <p:sldId id="285" r:id="rId5"/>
    <p:sldId id="298" r:id="rId6"/>
    <p:sldId id="299" r:id="rId7"/>
    <p:sldId id="295" r:id="rId8"/>
    <p:sldId id="286" r:id="rId9"/>
    <p:sldId id="287" r:id="rId10"/>
    <p:sldId id="288" r:id="rId11"/>
    <p:sldId id="301" r:id="rId12"/>
    <p:sldId id="289" r:id="rId13"/>
    <p:sldId id="303" r:id="rId14"/>
    <p:sldId id="290" r:id="rId15"/>
    <p:sldId id="323" r:id="rId16"/>
    <p:sldId id="324" r:id="rId17"/>
    <p:sldId id="325" r:id="rId18"/>
    <p:sldId id="326" r:id="rId19"/>
    <p:sldId id="305" r:id="rId20"/>
    <p:sldId id="327" r:id="rId21"/>
    <p:sldId id="306" r:id="rId22"/>
    <p:sldId id="309" r:id="rId23"/>
    <p:sldId id="307" r:id="rId24"/>
    <p:sldId id="308" r:id="rId25"/>
    <p:sldId id="304" r:id="rId26"/>
    <p:sldId id="328" r:id="rId27"/>
    <p:sldId id="329" r:id="rId28"/>
    <p:sldId id="310" r:id="rId29"/>
    <p:sldId id="311" r:id="rId30"/>
    <p:sldId id="312" r:id="rId31"/>
    <p:sldId id="313" r:id="rId32"/>
    <p:sldId id="315" r:id="rId33"/>
    <p:sldId id="316" r:id="rId34"/>
    <p:sldId id="317" r:id="rId35"/>
    <p:sldId id="314" r:id="rId36"/>
    <p:sldId id="318" r:id="rId37"/>
    <p:sldId id="300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  <a:srgbClr val="DBD185"/>
    <a:srgbClr val="CC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8" autoAdjust="0"/>
  </p:normalViewPr>
  <p:slideViewPr>
    <p:cSldViewPr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81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25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9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 if the utility of a state is the expected sum of discounted rewards from that point onwards,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there is a direct relationship between the utility of a state and the utility of its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neighbors: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utility of a state is the immediate reward for that state plus the expected discounted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utility of the next state, assuming that the agent chooses the optimal action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9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22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Association</a:t>
            </a:r>
            <a:r>
              <a:rPr lang="tr-TR" dirty="0" smtClean="0"/>
              <a:t> Rules</a:t>
            </a:r>
          </a:p>
          <a:p>
            <a:pPr eaLnBrk="1" hangingPunct="1"/>
            <a:r>
              <a:rPr lang="tr-TR" dirty="0" smtClean="0"/>
              <a:t>Market </a:t>
            </a:r>
            <a:r>
              <a:rPr lang="tr-TR" dirty="0" err="1" smtClean="0"/>
              <a:t>analysis</a:t>
            </a:r>
            <a:endParaRPr lang="tr-TR" dirty="0" smtClean="0"/>
          </a:p>
          <a:p>
            <a:pPr lvl="1" eaLnBrk="1" hangingPunct="1"/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products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sold</a:t>
            </a:r>
            <a:r>
              <a:rPr lang="tr-TR" dirty="0" smtClean="0"/>
              <a:t> </a:t>
            </a:r>
            <a:r>
              <a:rPr lang="tr-TR" dirty="0" err="1" smtClean="0"/>
              <a:t>together</a:t>
            </a:r>
            <a:r>
              <a:rPr lang="tr-TR" dirty="0" smtClean="0"/>
              <a:t>?</a:t>
            </a:r>
          </a:p>
          <a:p>
            <a:pPr eaLnBrk="1" hangingPunct="1"/>
            <a:r>
              <a:rPr lang="tr-TR" dirty="0" err="1" smtClean="0"/>
              <a:t>Shelf</a:t>
            </a:r>
            <a:r>
              <a:rPr lang="tr-TR" dirty="0" smtClean="0"/>
              <a:t> </a:t>
            </a:r>
            <a:r>
              <a:rPr lang="tr-TR" dirty="0" err="1" smtClean="0"/>
              <a:t>arrangement</a:t>
            </a:r>
            <a:r>
              <a:rPr lang="tr-TR" dirty="0" smtClean="0"/>
              <a:t> </a:t>
            </a:r>
          </a:p>
          <a:p>
            <a:pPr lvl="1"/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products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replaced</a:t>
            </a:r>
            <a:r>
              <a:rPr lang="tr-TR" dirty="0" smtClean="0"/>
              <a:t> </a:t>
            </a:r>
            <a:r>
              <a:rPr lang="tr-TR" dirty="0" err="1" smtClean="0"/>
              <a:t>together</a:t>
            </a:r>
            <a:r>
              <a:rPr lang="tr-TR" dirty="0" smtClean="0"/>
              <a:t>?</a:t>
            </a:r>
          </a:p>
          <a:p>
            <a:pPr eaLnBrk="1" hangingPunct="1"/>
            <a:r>
              <a:rPr lang="tr-TR" dirty="0" err="1" smtClean="0"/>
              <a:t>Promotions</a:t>
            </a:r>
            <a:endParaRPr lang="tr-TR" dirty="0" smtClean="0"/>
          </a:p>
          <a:p>
            <a:pPr lvl="1"/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products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along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?</a:t>
            </a:r>
          </a:p>
          <a:p>
            <a:pPr>
              <a:spcAft>
                <a:spcPts val="600"/>
              </a:spcAft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24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Stunt: akrobasi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8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14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35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18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9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00783" y="4650896"/>
            <a:ext cx="3043225" cy="1470025"/>
          </a:xfrm>
        </p:spPr>
        <p:txBody>
          <a:bodyPr>
            <a:normAutofit fontScale="90000"/>
          </a:bodyPr>
          <a:lstStyle/>
          <a:p>
            <a:pPr algn="r"/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B3015</a:t>
            </a:r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tr-T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</a:t>
            </a:r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INTELLIGENCE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4797152"/>
            <a:ext cx="4211960" cy="108533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tr-TR" sz="2800"/>
              <a:t>MARKOV DECISION PROCESS </a:t>
            </a:r>
            <a:endParaRPr lang="en-US" sz="2800"/>
          </a:p>
          <a:p>
            <a:pPr algn="l"/>
            <a:r>
              <a:rPr lang="en-US" sz="2800" smtClean="0"/>
              <a:t>&amp; </a:t>
            </a:r>
            <a:r>
              <a:rPr lang="tr-TR" sz="2800"/>
              <a:t>REINFORCEMENT LEARNING</a:t>
            </a:r>
            <a:endParaRPr lang="tr-TR" sz="2800" dirty="0"/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MDP </a:t>
            </a:r>
            <a:r>
              <a:rPr lang="tr-TR" dirty="0" err="1" smtClean="0"/>
              <a:t>Example</a:t>
            </a:r>
            <a:r>
              <a:rPr lang="tr-TR" dirty="0" smtClean="0"/>
              <a:t>: Robot in a </a:t>
            </a:r>
            <a:r>
              <a:rPr lang="tr-TR" dirty="0" err="1" smtClean="0"/>
              <a:t>Room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30425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tr-TR" dirty="0" err="1" smtClean="0"/>
              <a:t>Intended</a:t>
            </a:r>
            <a:r>
              <a:rPr lang="tr-TR" dirty="0" smtClean="0"/>
              <a:t> </a:t>
            </a:r>
            <a:r>
              <a:rPr lang="tr-TR" dirty="0" err="1" smtClean="0"/>
              <a:t>outcome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probability</a:t>
            </a:r>
            <a:r>
              <a:rPr lang="tr-TR" dirty="0" smtClean="0"/>
              <a:t> 0.8, but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probability</a:t>
            </a:r>
            <a:r>
              <a:rPr lang="tr-TR" dirty="0" smtClean="0"/>
              <a:t> 0.1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agent</a:t>
            </a:r>
            <a:r>
              <a:rPr lang="tr-TR" dirty="0" smtClean="0"/>
              <a:t> </a:t>
            </a:r>
            <a:r>
              <a:rPr lang="tr-TR" dirty="0" err="1" smtClean="0"/>
              <a:t>moves</a:t>
            </a:r>
            <a:r>
              <a:rPr lang="tr-TR" dirty="0" smtClean="0"/>
              <a:t> at </a:t>
            </a:r>
            <a:r>
              <a:rPr lang="tr-TR" dirty="0" err="1" smtClean="0"/>
              <a:t>right</a:t>
            </a:r>
            <a:r>
              <a:rPr lang="tr-TR" dirty="0" smtClean="0"/>
              <a:t> </a:t>
            </a:r>
            <a:r>
              <a:rPr lang="tr-TR" dirty="0" err="1" smtClean="0"/>
              <a:t>angles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intended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endParaRPr lang="tr-TR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tr-TR" dirty="0" smtClean="0"/>
              <a:t>A </a:t>
            </a:r>
            <a:r>
              <a:rPr lang="tr-TR" dirty="0" err="1" smtClean="0"/>
              <a:t>collision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wall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in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movement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terminal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reward</a:t>
            </a:r>
            <a:r>
              <a:rPr lang="tr-TR" dirty="0" smtClean="0"/>
              <a:t> +1 </a:t>
            </a:r>
            <a:r>
              <a:rPr lang="tr-TR" dirty="0" err="1" smtClean="0"/>
              <a:t>and</a:t>
            </a:r>
            <a:r>
              <a:rPr lang="tr-TR" dirty="0" smtClean="0"/>
              <a:t> -1, </a:t>
            </a:r>
            <a:r>
              <a:rPr lang="tr-TR" dirty="0" err="1" smtClean="0"/>
              <a:t>respectively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 </a:t>
            </a:r>
            <a:r>
              <a:rPr lang="tr-TR" dirty="0" err="1" smtClean="0"/>
              <a:t>reward</a:t>
            </a:r>
            <a:r>
              <a:rPr lang="tr-TR" dirty="0" smtClean="0"/>
              <a:t> of -0.04.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tr-TR" dirty="0" smtClean="0"/>
              <a:t>W</a:t>
            </a:r>
            <a:r>
              <a:rPr lang="en-US" dirty="0" smtClean="0"/>
              <a:t>hat </a:t>
            </a:r>
            <a:r>
              <a:rPr lang="en-US" dirty="0"/>
              <a:t>is the solution?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6464"/>
            <a:ext cx="7510559" cy="27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77880" y="3791798"/>
            <a:ext cx="75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956376" y="6165304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Rewards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251520" y="4318039"/>
            <a:ext cx="627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a</a:t>
            </a:r>
            <a:r>
              <a:rPr lang="en-US" smtClean="0"/>
              <a:t> (3)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/>
              <a:t>b</a:t>
            </a:r>
            <a:r>
              <a:rPr lang="en-US" smtClean="0"/>
              <a:t> (2)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smtClean="0"/>
              <a:t>c</a:t>
            </a:r>
            <a:r>
              <a:rPr lang="en-US" smtClean="0"/>
              <a:t> (1)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1031038" y="3645732"/>
            <a:ext cx="34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1               2                3               4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MDP </a:t>
            </a:r>
            <a:r>
              <a:rPr lang="tr-TR" dirty="0" err="1" smtClean="0"/>
              <a:t>Example</a:t>
            </a:r>
            <a:r>
              <a:rPr lang="tr-TR" dirty="0" smtClean="0"/>
              <a:t>: Robot in a </a:t>
            </a:r>
            <a:r>
              <a:rPr lang="tr-TR" dirty="0" err="1" smtClean="0"/>
              <a:t>Room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223224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tr-TR" dirty="0" smtClean="0"/>
                  <a:t>Bellman </a:t>
                </a:r>
                <a:r>
                  <a:rPr lang="tr-TR" dirty="0" err="1"/>
                  <a:t>equation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</a:t>
                </a:r>
                <a:r>
                  <a:rPr lang="tr-TR" dirty="0" smtClean="0"/>
                  <a:t>(a,3). </a:t>
                </a:r>
                <a:r>
                  <a:rPr lang="tr-TR" dirty="0"/>
                  <a:t>RIGHT 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best</a:t>
                </a:r>
                <a:r>
                  <a:rPr lang="tr-TR" dirty="0"/>
                  <a:t> </a:t>
                </a:r>
                <a:r>
                  <a:rPr lang="tr-TR" dirty="0" err="1"/>
                  <a:t>action</a:t>
                </a:r>
                <a:r>
                  <a:rPr lang="tr-TR" dirty="0" smtClean="0"/>
                  <a:t>.</a:t>
                </a:r>
                <a:endParaRPr lang="tr-TR" dirty="0"/>
              </a:p>
              <a:p>
                <a:pPr marL="363538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b="0" dirty="0" smtClean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𝑎</m:t>
                        </m:r>
                        <m:r>
                          <a:rPr lang="tr-TR" b="0" i="1" smtClean="0">
                            <a:latin typeface="Cambria Math"/>
                          </a:rPr>
                          <m:t>,3</m:t>
                        </m:r>
                      </m:e>
                    </m:d>
                    <m:r>
                      <a:rPr lang="tr-TR" b="0" i="1" smtClean="0">
                        <a:latin typeface="Cambria Math"/>
                      </a:rPr>
                      <m:t>=−0,04+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  <a:ea typeface="Cambria Math"/>
                      </a:rPr>
                      <m:t>max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⁡{</m:t>
                    </m:r>
                  </m:oMath>
                </a14:m>
                <a:endParaRPr lang="tr-TR" b="0" i="1" dirty="0" smtClean="0">
                  <a:latin typeface="Cambria Math"/>
                  <a:ea typeface="Cambria Math"/>
                </a:endParaRPr>
              </a:p>
              <a:p>
                <a:pPr marL="2695575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  <a:ea typeface="Cambria Math"/>
                      </a:rPr>
                      <m:t>0.9∗0+0.1∗1=0.1                   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𝑈𝑃</m:t>
                        </m:r>
                      </m:e>
                    </m:d>
                    <m:r>
                      <a:rPr lang="tr-TR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tr-TR" b="0" i="1" dirty="0" smtClean="0">
                  <a:latin typeface="Cambria Math"/>
                  <a:ea typeface="Cambria Math"/>
                </a:endParaRPr>
              </a:p>
              <a:p>
                <a:pPr marL="2695575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0.</m:t>
                    </m:r>
                    <m:r>
                      <a:rPr lang="tr-TR" i="1" smtClean="0">
                        <a:latin typeface="Cambria Math"/>
                        <a:ea typeface="Cambria Math"/>
                      </a:rPr>
                      <m:t>8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+0.1∗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0+0.1∗1=0.1 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𝐷𝑂𝑊𝑁</m:t>
                        </m:r>
                      </m:e>
                    </m:d>
                    <m:r>
                      <a:rPr lang="tr-TR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tr-TR" b="0" i="1" dirty="0" smtClean="0">
                  <a:latin typeface="Cambria Math"/>
                  <a:ea typeface="Cambria Math"/>
                </a:endParaRPr>
              </a:p>
              <a:p>
                <a:pPr marL="2695575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0.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9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+0.1∗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=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0                        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𝐿𝐸𝐹𝑇</m:t>
                        </m:r>
                      </m:e>
                    </m:d>
                    <m:r>
                      <a:rPr lang="tr-TR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tr-TR" b="0" i="1" dirty="0" smtClean="0">
                  <a:latin typeface="Cambria Math"/>
                  <a:ea typeface="Cambria Math"/>
                </a:endParaRPr>
              </a:p>
              <a:p>
                <a:pPr marL="2695575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0.8∗1+0.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=0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.8                   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(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𝑅𝐼𝐺𝐻𝑇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2232249"/>
              </a:xfrm>
              <a:blipFill rotWithShape="1">
                <a:blip r:embed="rId2"/>
                <a:stretch>
                  <a:fillRect l="-444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6464"/>
            <a:ext cx="7510559" cy="27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7956376" y="6165304"/>
            <a:ext cx="9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Rewards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1031038" y="3645732"/>
            <a:ext cx="34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1               2                3               4</a:t>
            </a:r>
            <a:endParaRPr lang="en-US" dirty="0"/>
          </a:p>
        </p:txBody>
      </p:sp>
      <p:sp>
        <p:nvSpPr>
          <p:cNvPr id="6" name="Sağ Ok 5"/>
          <p:cNvSpPr/>
          <p:nvPr/>
        </p:nvSpPr>
        <p:spPr>
          <a:xfrm>
            <a:off x="2215988" y="278014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/>
          <p:cNvSpPr txBox="1"/>
          <p:nvPr/>
        </p:nvSpPr>
        <p:spPr>
          <a:xfrm>
            <a:off x="343780" y="246249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Initially</a:t>
            </a:r>
            <a:r>
              <a:rPr lang="tr-TR" dirty="0" smtClean="0"/>
              <a:t> </a:t>
            </a:r>
            <a:r>
              <a:rPr lang="tr-TR" dirty="0" err="1" smtClean="0"/>
              <a:t>utility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0.</a:t>
            </a:r>
            <a:endParaRPr lang="en-US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51520" y="4318039"/>
            <a:ext cx="627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a</a:t>
            </a:r>
            <a:r>
              <a:rPr lang="en-US" smtClean="0"/>
              <a:t> (3)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/>
              <a:t>b</a:t>
            </a:r>
            <a:r>
              <a:rPr lang="en-US" smtClean="0"/>
              <a:t> (2)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smtClean="0"/>
              <a:t>c</a:t>
            </a:r>
            <a:r>
              <a:rPr lang="en-US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MDP </a:t>
            </a:r>
            <a:r>
              <a:rPr lang="tr-TR" dirty="0" err="1"/>
              <a:t>Example</a:t>
            </a:r>
            <a:r>
              <a:rPr lang="tr-TR" dirty="0"/>
              <a:t>: Optimal </a:t>
            </a:r>
            <a:r>
              <a:rPr lang="tr-TR" dirty="0" err="1" smtClean="0"/>
              <a:t>Policies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0934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Is </a:t>
            </a:r>
            <a:r>
              <a:rPr lang="tr-TR" dirty="0" err="1" smtClean="0"/>
              <a:t>this</a:t>
            </a:r>
            <a:r>
              <a:rPr lang="tr-TR" dirty="0" smtClean="0"/>
              <a:t> a </a:t>
            </a:r>
            <a:r>
              <a:rPr lang="tr-TR" dirty="0" err="1" smtClean="0"/>
              <a:t>solution</a:t>
            </a:r>
            <a:r>
              <a:rPr lang="tr-TR" dirty="0" smtClean="0"/>
              <a:t>?</a:t>
            </a:r>
          </a:p>
          <a:p>
            <a:pPr lvl="1"/>
            <a:r>
              <a:rPr lang="en-US" dirty="0" smtClean="0"/>
              <a:t>only if actions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deterministic</a:t>
            </a:r>
          </a:p>
          <a:p>
            <a:pPr lvl="2"/>
            <a:r>
              <a:rPr lang="en-US" dirty="0" smtClean="0"/>
              <a:t>not in this case (actions are stochastic)</a:t>
            </a:r>
          </a:p>
          <a:p>
            <a:pPr lvl="1"/>
            <a:r>
              <a:rPr lang="en-US" dirty="0" smtClean="0"/>
              <a:t>solution/policy</a:t>
            </a:r>
          </a:p>
          <a:p>
            <a:pPr lvl="2"/>
            <a:r>
              <a:rPr lang="en-US" dirty="0" smtClean="0"/>
              <a:t>mapping from each state to an action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711134"/>
            <a:ext cx="4032448" cy="275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9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MDP </a:t>
            </a:r>
            <a:r>
              <a:rPr lang="tr-TR" dirty="0" err="1"/>
              <a:t>Example</a:t>
            </a:r>
            <a:r>
              <a:rPr lang="tr-TR" dirty="0"/>
              <a:t>: Optimal </a:t>
            </a:r>
            <a:r>
              <a:rPr lang="tr-TR" dirty="0" err="1" smtClean="0"/>
              <a:t>Policies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tr-TR" dirty="0" err="1" smtClean="0"/>
              <a:t>Reward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err="1" smtClean="0"/>
              <a:t>each</a:t>
            </a:r>
            <a:r>
              <a:rPr lang="tr-TR" smtClean="0"/>
              <a:t> st</a:t>
            </a:r>
            <a:r>
              <a:rPr lang="en-US" smtClean="0"/>
              <a:t>ate</a:t>
            </a:r>
            <a:r>
              <a:rPr lang="tr-TR" smtClean="0"/>
              <a:t> </a:t>
            </a:r>
            <a:r>
              <a:rPr lang="tr-TR" dirty="0" err="1" smtClean="0"/>
              <a:t>affects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policy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74329"/>
            <a:ext cx="5976664" cy="415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914890" y="2164214"/>
            <a:ext cx="1374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= -2</a:t>
            </a:r>
            <a:endParaRPr lang="en-US" sz="20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067944" y="2116559"/>
            <a:ext cx="1568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= -0.1</a:t>
            </a:r>
            <a:endParaRPr lang="en-US" sz="20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904855" y="4352367"/>
            <a:ext cx="1698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= -0.04</a:t>
            </a:r>
            <a:endParaRPr lang="en-US" sz="20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876256" y="2961077"/>
            <a:ext cx="1747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= +0.01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19" y="3361187"/>
            <a:ext cx="2921677" cy="198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Metin kutusu 10"/>
          <p:cNvSpPr txBox="1"/>
          <p:nvPr/>
        </p:nvSpPr>
        <p:spPr>
          <a:xfrm>
            <a:off x="4003022" y="4352367"/>
            <a:ext cx="1698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= -0.01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7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MDP </a:t>
            </a:r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Converged</a:t>
            </a:r>
            <a:r>
              <a:rPr lang="tr-TR" dirty="0"/>
              <a:t> </a:t>
            </a:r>
            <a:r>
              <a:rPr lang="tr-TR" dirty="0" smtClean="0"/>
              <a:t>World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856" y="1596974"/>
            <a:ext cx="8229600" cy="718209"/>
          </a:xfrm>
        </p:spPr>
        <p:txBody>
          <a:bodyPr>
            <a:normAutofit/>
          </a:bodyPr>
          <a:lstStyle/>
          <a:p>
            <a:r>
              <a:rPr lang="tr-TR" sz="2800" dirty="0" err="1"/>
              <a:t>Bellman</a:t>
            </a:r>
            <a:r>
              <a:rPr lang="tr-TR" sz="2800" dirty="0"/>
              <a:t> </a:t>
            </a:r>
            <a:r>
              <a:rPr lang="tr-TR" sz="2800" dirty="0" err="1"/>
              <a:t>equation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state</a:t>
            </a:r>
            <a:r>
              <a:rPr lang="tr-TR" sz="2800" dirty="0"/>
              <a:t> (c,1).</a:t>
            </a:r>
            <a:endParaRPr lang="tr-TR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0" y="4138121"/>
            <a:ext cx="3973541" cy="267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52746" y="41870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0.812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1588850" y="42008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0.868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2524954" y="42101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0.918</a:t>
            </a:r>
            <a:endParaRPr lang="en-US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524954" y="50022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0.655</a:t>
            </a:r>
            <a:endParaRPr lang="en-US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2515325" y="586631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0.611</a:t>
            </a:r>
            <a:endParaRPr lang="en-US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1588850" y="586631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0.660</a:t>
            </a:r>
            <a:endParaRPr lang="en-US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652746" y="58633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0.705</a:t>
            </a:r>
            <a:endParaRPr lang="en-US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46249" y="49875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0.762</a:t>
            </a:r>
            <a:endParaRPr lang="en-US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3379421" y="59001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0.388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618012" y="2204864"/>
                <a:ext cx="8274468" cy="165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</m:t>
                        </m:r>
                        <m:r>
                          <a:rPr lang="tr-T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i="1">
                        <a:latin typeface="Cambria Math"/>
                      </a:rPr>
                      <m:t>=−0,04+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  <a:ea typeface="Cambria Math"/>
                      </a:rPr>
                      <m:t>max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⁡{</m:t>
                    </m:r>
                  </m:oMath>
                </a14:m>
                <a:r>
                  <a:rPr lang="tr-TR" dirty="0">
                    <a:ea typeface="Cambria Math"/>
                  </a:rPr>
                  <a:t> </a:t>
                </a:r>
                <a:r>
                  <a:rPr lang="tr-T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0.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8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𝑏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+0.1∗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0.1∗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,2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𝑈𝑃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tr-TR" i="1" dirty="0" smtClean="0">
                  <a:latin typeface="Cambria Math"/>
                  <a:ea typeface="Cambria Math"/>
                </a:endParaRPr>
              </a:p>
              <a:p>
                <a:pPr marL="269875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.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9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+0.1∗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,2</m:t>
                        </m:r>
                      </m:e>
                    </m:d>
                    <m:r>
                      <a:rPr lang="tr-T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𝐷𝑂𝑊𝑁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tr-TR" dirty="0" smtClean="0">
                  <a:ea typeface="Cambria Math"/>
                </a:endParaRPr>
              </a:p>
              <a:p>
                <a:pPr marL="269875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0.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9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+0.1∗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𝑏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𝐿𝐸𝐹𝑇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tr-TR" dirty="0" smtClean="0">
                  <a:ea typeface="Cambria Math"/>
                </a:endParaRPr>
              </a:p>
              <a:p>
                <a:pPr marL="269875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tr-T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0.8∗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+0.1∗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𝑏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i="1">
                        <a:latin typeface="Cambria Math"/>
                        <a:ea typeface="Cambria Math"/>
                      </a:rPr>
                      <m:t>+0.1∗</m:t>
                    </m:r>
                    <m:r>
                      <a:rPr lang="tr-TR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𝑐</m:t>
                        </m:r>
                        <m:r>
                          <a:rPr lang="tr-T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tr-TR" b="0" i="1" smtClean="0">
                        <a:latin typeface="Cambria Math"/>
                      </a:rPr>
                      <m:t>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(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𝑅𝐼𝐺𝐻𝑇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2" y="2204864"/>
                <a:ext cx="8274468" cy="1652760"/>
              </a:xfrm>
              <a:prstGeom prst="rect">
                <a:avLst/>
              </a:prstGeom>
              <a:blipFill rotWithShape="1">
                <a:blip r:embed="rId4"/>
                <a:stretch>
                  <a:fillRect b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Metin kutusu 16"/>
          <p:cNvSpPr txBox="1"/>
          <p:nvPr/>
        </p:nvSpPr>
        <p:spPr>
          <a:xfrm>
            <a:off x="35496" y="4523104"/>
            <a:ext cx="3177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b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c</a:t>
            </a:r>
            <a:endParaRPr lang="en-US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505612" y="3850797"/>
            <a:ext cx="34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1               2                3               4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4320480" y="451046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2800" dirty="0" err="1" smtClean="0"/>
              <a:t>Up</a:t>
            </a:r>
            <a:r>
              <a:rPr lang="tr-TR" sz="2800" dirty="0" smtClean="0"/>
              <a:t> </a:t>
            </a:r>
            <a:r>
              <a:rPr lang="tr-TR" sz="2800" dirty="0"/>
              <a:t>is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best</a:t>
            </a:r>
            <a:r>
              <a:rPr lang="tr-TR" sz="2800" dirty="0"/>
              <a:t> </a:t>
            </a:r>
            <a:r>
              <a:rPr lang="tr-TR" sz="2800" dirty="0" err="1" smtClean="0"/>
              <a:t>possible</a:t>
            </a:r>
            <a:r>
              <a:rPr lang="tr-TR" sz="2800" dirty="0" smtClean="0"/>
              <a:t> </a:t>
            </a:r>
            <a:r>
              <a:rPr lang="tr-TR" sz="2800" dirty="0" err="1" smtClean="0"/>
              <a:t>action</a:t>
            </a:r>
            <a:r>
              <a:rPr lang="tr-TR" sz="2800" dirty="0" smtClean="0"/>
              <a:t> in </a:t>
            </a:r>
            <a:r>
              <a:rPr lang="tr-TR" sz="2800" dirty="0" err="1" smtClean="0"/>
              <a:t>state</a:t>
            </a:r>
            <a:r>
              <a:rPr lang="tr-TR" sz="2800" dirty="0" smtClean="0"/>
              <a:t> (c,1).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33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Learning is essential for unknown environments,</a:t>
            </a:r>
          </a:p>
          <a:p>
            <a:pPr lvl="1"/>
            <a:r>
              <a:rPr lang="en-US" sz="2400" dirty="0"/>
              <a:t>i.e., when designer </a:t>
            </a:r>
            <a:r>
              <a:rPr lang="en-US" sz="2400"/>
              <a:t>lacks </a:t>
            </a:r>
            <a:r>
              <a:rPr lang="en-US" sz="2400" smtClean="0"/>
              <a:t>omniscience</a:t>
            </a:r>
            <a:endParaRPr lang="en-US" sz="1800" dirty="0" smtClean="0"/>
          </a:p>
          <a:p>
            <a:r>
              <a:rPr lang="en-US" sz="2800" dirty="0" smtClean="0"/>
              <a:t>Learning </a:t>
            </a:r>
            <a:r>
              <a:rPr lang="en-US" sz="2800" dirty="0"/>
              <a:t>is useful as a system construction method,</a:t>
            </a:r>
          </a:p>
          <a:p>
            <a:pPr lvl="1"/>
            <a:r>
              <a:rPr lang="en-US" sz="2400" dirty="0"/>
              <a:t>i.e., expose the agent to reality rather than trying to write </a:t>
            </a:r>
            <a:r>
              <a:rPr lang="en-US" sz="2400"/>
              <a:t>it </a:t>
            </a:r>
            <a:r>
              <a:rPr lang="en-US" sz="2400" smtClean="0"/>
              <a:t>down</a:t>
            </a:r>
            <a:endParaRPr lang="en-US" sz="1800" dirty="0"/>
          </a:p>
          <a:p>
            <a:r>
              <a:rPr lang="en-US" sz="2800" dirty="0"/>
              <a:t>Learning modifies the agent's decision mechanisms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8673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tr-TR" dirty="0" smtClean="0"/>
              <a:t>A</a:t>
            </a:r>
            <a:r>
              <a:rPr lang="en-US" dirty="0" smtClean="0"/>
              <a:t>gents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199410" cy="49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tr-TR" dirty="0" smtClean="0"/>
              <a:t>E</a:t>
            </a:r>
            <a:r>
              <a:rPr lang="en-US" dirty="0" err="1" smtClean="0"/>
              <a:t>lement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Design of a learning element is affected </a:t>
            </a:r>
            <a:r>
              <a:rPr lang="en-US" sz="2800" dirty="0" smtClean="0"/>
              <a:t>by</a:t>
            </a:r>
            <a:endParaRPr lang="tr-TR" sz="2400" dirty="0" smtClean="0"/>
          </a:p>
          <a:p>
            <a:pPr lvl="1">
              <a:lnSpc>
                <a:spcPct val="110000"/>
              </a:lnSpc>
            </a:pPr>
            <a:r>
              <a:rPr lang="en-US" sz="2400" dirty="0"/>
              <a:t>what type of performance element is used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which functional component is to be learned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how that functional compo</a:t>
            </a:r>
            <a:r>
              <a:rPr lang="tr-TR" sz="2400" dirty="0"/>
              <a:t>n</a:t>
            </a:r>
            <a:r>
              <a:rPr lang="en-US" sz="2400" dirty="0" err="1"/>
              <a:t>ent</a:t>
            </a:r>
            <a:r>
              <a:rPr lang="en-US" sz="2400" dirty="0"/>
              <a:t> is represented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what kind of feedback </a:t>
            </a:r>
            <a:r>
              <a:rPr lang="en-US" sz="2400"/>
              <a:t>is </a:t>
            </a:r>
            <a:r>
              <a:rPr lang="en-US" sz="2400" smtClean="0"/>
              <a:t>available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tr-TR" sz="2800" dirty="0" err="1" smtClean="0"/>
              <a:t>Classification</a:t>
            </a:r>
            <a:r>
              <a:rPr lang="tr-TR" sz="2800" dirty="0" smtClean="0"/>
              <a:t> of </a:t>
            </a:r>
            <a:r>
              <a:rPr lang="tr-TR" sz="2800" dirty="0" err="1" smtClean="0"/>
              <a:t>learning</a:t>
            </a:r>
            <a:r>
              <a:rPr lang="tr-TR" sz="2800" dirty="0" smtClean="0"/>
              <a:t> </a:t>
            </a:r>
            <a:r>
              <a:rPr lang="tr-TR" sz="2800" dirty="0" err="1" smtClean="0"/>
              <a:t>algorithms</a:t>
            </a:r>
            <a:r>
              <a:rPr lang="tr-TR" sz="2800" dirty="0" smtClean="0"/>
              <a:t> </a:t>
            </a:r>
            <a:r>
              <a:rPr lang="tr-TR" sz="2800" dirty="0" err="1" smtClean="0"/>
              <a:t>with</a:t>
            </a:r>
            <a:r>
              <a:rPr lang="tr-TR" sz="2800" dirty="0" smtClean="0"/>
              <a:t> </a:t>
            </a:r>
            <a:r>
              <a:rPr lang="tr-TR" sz="2800" dirty="0" err="1" smtClean="0"/>
              <a:t>respect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t</a:t>
            </a:r>
            <a:r>
              <a:rPr lang="en-US" sz="2800" dirty="0" err="1" smtClean="0"/>
              <a:t>ype</a:t>
            </a:r>
            <a:r>
              <a:rPr lang="en-US" sz="2800" dirty="0" smtClean="0"/>
              <a:t> </a:t>
            </a:r>
            <a:r>
              <a:rPr lang="en-US" sz="2800" dirty="0"/>
              <a:t>of feedback:	</a:t>
            </a:r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Supervised learning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: </a:t>
            </a:r>
            <a:endParaRPr lang="en-US" sz="2400" b="1" smtClean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000" smtClean="0"/>
              <a:t>correct </a:t>
            </a:r>
            <a:r>
              <a:rPr lang="en-US" sz="2000" dirty="0"/>
              <a:t>answers for </a:t>
            </a:r>
            <a:r>
              <a:rPr lang="en-US" sz="2000"/>
              <a:t>each </a:t>
            </a:r>
            <a:r>
              <a:rPr lang="en-US" sz="2000" smtClean="0"/>
              <a:t>data sample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Unsupervised learning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: </a:t>
            </a:r>
            <a:endParaRPr lang="en-US" sz="2400" b="1" smtClean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000" smtClean="0"/>
              <a:t>correct </a:t>
            </a:r>
            <a:r>
              <a:rPr lang="en-US" sz="2000" dirty="0"/>
              <a:t>answers </a:t>
            </a:r>
            <a:r>
              <a:rPr lang="en-US" sz="2000"/>
              <a:t>not </a:t>
            </a:r>
            <a:r>
              <a:rPr lang="en-US" sz="2000" smtClean="0"/>
              <a:t>given, learns from data itself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: </a:t>
            </a:r>
            <a:endParaRPr lang="en-US" sz="2400" b="1" smtClean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000" smtClean="0"/>
              <a:t>occasional </a:t>
            </a:r>
            <a:r>
              <a:rPr lang="en-US" sz="2000" dirty="0"/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28545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 smtClean="0"/>
              <a:t>Scenarios</a:t>
            </a:r>
            <a:endParaRPr lang="tr-TR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/>
          </p:nvPr>
        </p:nvGraphicFramePr>
        <p:xfrm>
          <a:off x="539552" y="2924944"/>
          <a:ext cx="83632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20">
                  <a:extLst>
                    <a:ext uri="{9D8B030D-6E8A-4147-A177-3AD203B41FA5}">
                      <a16:colId xmlns:a16="http://schemas.microsoft.com/office/drawing/2014/main" val="421201004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00588665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886767347"/>
                    </a:ext>
                  </a:extLst>
                </a:gridCol>
                <a:gridCol w="1589348">
                  <a:extLst>
                    <a:ext uri="{9D8B030D-6E8A-4147-A177-3AD203B41FA5}">
                      <a16:colId xmlns:a16="http://schemas.microsoft.com/office/drawing/2014/main" val="950622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Performance element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Component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Representation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Feedback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8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Alpha-beta 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Evaluation func.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Weighted linear func.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Win/Loss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Logical agent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Transition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Successor</a:t>
                      </a:r>
                      <a:r>
                        <a:rPr lang="en-US" baseline="0" smtClean="0"/>
                        <a:t>-state axioms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Outcome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Utility-based agent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Transition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Dynamic Bayes net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Outcome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2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Simple reflex agent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Percept-action func.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Neural net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Correct action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3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Learning Methods Classification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800" dirty="0" smtClean="0"/>
                  <a:t>Supervised </a:t>
                </a:r>
                <a:r>
                  <a:rPr lang="tr-TR" sz="2800" dirty="0" err="1" smtClean="0"/>
                  <a:t>learning</a:t>
                </a:r>
                <a:endParaRPr lang="tr-TR" sz="2800" dirty="0" smtClean="0"/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err="1" smtClean="0"/>
                  <a:t>Learn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hypothesis</a:t>
                </a:r>
                <a:r>
                  <a:rPr lang="tr-TR" sz="2400" dirty="0" smtClean="0"/>
                  <a:t> h(x)=y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err="1" smtClean="0"/>
                  <a:t>Given</a:t>
                </a:r>
                <a:r>
                  <a:rPr lang="tr-TR" sz="2400" dirty="0" smtClean="0"/>
                  <a:t> data </a:t>
                </a:r>
                <a:r>
                  <a:rPr lang="tr-TR" sz="2400" dirty="0" err="1" smtClean="0"/>
                  <a:t>and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labels</a:t>
                </a:r>
                <a:r>
                  <a:rPr lang="tr-TR" sz="2400" dirty="0" smtClean="0"/>
                  <a:t>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 smtClean="0"/>
                  <a:t>),</a:t>
                </a:r>
                <a:r>
                  <a:rPr lang="tr-TR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400" dirty="0"/>
                  <a:t>)</a:t>
                </a:r>
                <a:r>
                  <a:rPr lang="tr-TR" sz="2400" dirty="0" smtClean="0"/>
                  <a:t>,…,</a:t>
                </a:r>
                <a:r>
                  <a:rPr lang="tr-TR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tr-TR" sz="2400" dirty="0"/>
                  <a:t>)</a:t>
                </a:r>
                <a:r>
                  <a:rPr lang="tr-TR" sz="2400" dirty="0" smtClean="0"/>
                  <a:t>}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sz="2800" dirty="0" err="1" smtClean="0"/>
                  <a:t>Unsupervised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learning</a:t>
                </a:r>
                <a:endParaRPr lang="tr-TR" sz="2800" dirty="0" smtClean="0"/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err="1" smtClean="0"/>
                  <a:t>Learn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similar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patterns</a:t>
                </a:r>
                <a:r>
                  <a:rPr lang="tr-TR" sz="2400" dirty="0" smtClean="0"/>
                  <a:t> </a:t>
                </a:r>
                <a:r>
                  <a:rPr lang="tr-TR" sz="2400" err="1" smtClean="0"/>
                  <a:t>or</a:t>
                </a:r>
                <a:r>
                  <a:rPr lang="tr-TR" sz="2400" smtClean="0"/>
                  <a:t> probability </a:t>
                </a:r>
                <a:r>
                  <a:rPr lang="tr-TR" sz="2400" dirty="0" err="1" smtClean="0"/>
                  <a:t>distributions</a:t>
                </a:r>
                <a:r>
                  <a:rPr lang="tr-TR" sz="2400" dirty="0" smtClean="0"/>
                  <a:t> P(X=x)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err="1" smtClean="0"/>
                  <a:t>Given</a:t>
                </a:r>
                <a:r>
                  <a:rPr lang="tr-TR" sz="2400" dirty="0" smtClean="0"/>
                  <a:t> data </a:t>
                </a:r>
                <a:r>
                  <a:rPr lang="tr-TR" sz="24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tr-TR" sz="2400" dirty="0"/>
                  <a:t>}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sz="2800" dirty="0" err="1" smtClean="0"/>
                  <a:t>Reinforcement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learning</a:t>
                </a:r>
                <a:endParaRPr lang="tr-TR" sz="2800" dirty="0"/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err="1" smtClean="0"/>
                  <a:t>Learns</a:t>
                </a:r>
                <a:r>
                  <a:rPr lang="tr-TR" sz="2400" dirty="0" smtClean="0"/>
                  <a:t> an optimal </a:t>
                </a:r>
                <a:r>
                  <a:rPr lang="tr-TR" sz="2400" dirty="0" err="1" smtClean="0"/>
                  <a:t>policy</a:t>
                </a:r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tr-TR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tr-TR" sz="2400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tr-TR" sz="2400" dirty="0" smtClean="0"/>
                  <a:t>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tr-TR" sz="2000" dirty="0" smtClean="0"/>
                  <a:t>A </a:t>
                </a:r>
                <a:r>
                  <a:rPr lang="tr-TR" sz="2000" dirty="0" err="1" smtClean="0"/>
                  <a:t>sequence</a:t>
                </a:r>
                <a:r>
                  <a:rPr lang="tr-TR" sz="2000" dirty="0" smtClean="0"/>
                  <a:t> of (</a:t>
                </a:r>
                <a:r>
                  <a:rPr lang="tr-TR" sz="2000" dirty="0" err="1" smtClean="0"/>
                  <a:t>state</a:t>
                </a:r>
                <a:r>
                  <a:rPr lang="tr-TR" sz="2000" dirty="0" smtClean="0"/>
                  <a:t>, </a:t>
                </a:r>
                <a:r>
                  <a:rPr lang="tr-TR" sz="2000" dirty="0" err="1" smtClean="0"/>
                  <a:t>action</a:t>
                </a:r>
                <a:r>
                  <a:rPr lang="tr-TR" sz="2000" dirty="0" smtClean="0"/>
                  <a:t>) </a:t>
                </a:r>
                <a:r>
                  <a:rPr lang="tr-TR" sz="2000" dirty="0" err="1" smtClean="0"/>
                  <a:t>transitions</a:t>
                </a:r>
                <a:endParaRPr lang="tr-TR" sz="2000" dirty="0"/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err="1"/>
                  <a:t>Given</a:t>
                </a:r>
                <a:r>
                  <a:rPr lang="tr-TR" sz="2400" dirty="0"/>
                  <a:t> </a:t>
                </a:r>
                <a:r>
                  <a:rPr lang="tr-TR" sz="2400" dirty="0" smtClean="0"/>
                  <a:t>set of </a:t>
                </a:r>
                <a:r>
                  <a:rPr lang="tr-TR" sz="2400" dirty="0" err="1" smtClean="0"/>
                  <a:t>states</a:t>
                </a:r>
                <a:r>
                  <a:rPr lang="tr-TR" sz="2400" dirty="0" smtClean="0"/>
                  <a:t> , </a:t>
                </a:r>
                <a:r>
                  <a:rPr lang="tr-TR" sz="2400" dirty="0" err="1" smtClean="0"/>
                  <a:t>actions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and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related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rewards</a:t>
                </a:r>
                <a:endParaRPr lang="tr-TR" sz="2400" dirty="0" smtClean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tr-TR" sz="2400" dirty="0"/>
              </a:p>
              <a:p>
                <a:pPr>
                  <a:spcAft>
                    <a:spcPts val="600"/>
                  </a:spcAft>
                </a:pP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1111" t="-2105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</a:t>
            </a:r>
            <a:r>
              <a:rPr lang="tr-TR" dirty="0"/>
              <a:t>D</a:t>
            </a:r>
            <a:r>
              <a:rPr lang="en-US" dirty="0" err="1"/>
              <a:t>ecision</a:t>
            </a:r>
            <a:r>
              <a:rPr lang="en-US" dirty="0"/>
              <a:t> </a:t>
            </a:r>
            <a:r>
              <a:rPr lang="tr-TR" dirty="0"/>
              <a:t>P</a:t>
            </a:r>
            <a:r>
              <a:rPr lang="en-US" dirty="0" err="1" smtClean="0"/>
              <a:t>rocess</a:t>
            </a:r>
            <a:r>
              <a:rPr lang="tr-TR" dirty="0" smtClean="0"/>
              <a:t> (MDP)</a:t>
            </a:r>
          </a:p>
          <a:p>
            <a:pPr lvl="1"/>
            <a:r>
              <a:rPr lang="tr-TR" dirty="0" smtClean="0"/>
              <a:t>Value </a:t>
            </a:r>
            <a:r>
              <a:rPr lang="tr-TR" dirty="0" err="1" smtClean="0"/>
              <a:t>iteration</a:t>
            </a:r>
            <a:endParaRPr lang="tr-TR" dirty="0" smtClean="0"/>
          </a:p>
          <a:p>
            <a:r>
              <a:rPr lang="tr-TR" dirty="0" err="1" smtClean="0"/>
              <a:t>Reinforcement</a:t>
            </a:r>
            <a:r>
              <a:rPr lang="tr-TR" dirty="0" smtClean="0"/>
              <a:t> Learning (RL)</a:t>
            </a:r>
          </a:p>
          <a:p>
            <a:pPr lvl="1"/>
            <a:r>
              <a:rPr lang="tr-TR" dirty="0" smtClean="0"/>
              <a:t>Q-</a:t>
            </a:r>
            <a:r>
              <a:rPr lang="tr-TR" dirty="0" err="1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Overview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7811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tr-TR" sz="3000" u="sng" dirty="0" err="1"/>
              <a:t>Classification</a:t>
            </a:r>
            <a:r>
              <a:rPr lang="tr-TR" sz="3000" u="sng" dirty="0"/>
              <a:t> </a:t>
            </a:r>
            <a:r>
              <a:rPr lang="tr-TR" sz="3000" u="sng" dirty="0" err="1"/>
              <a:t>methods</a:t>
            </a:r>
            <a:endParaRPr lang="tr-TR" sz="3000" u="sng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err="1" smtClean="0"/>
              <a:t>Logistic</a:t>
            </a:r>
            <a:r>
              <a:rPr lang="tr-TR" sz="2600" dirty="0" smtClean="0"/>
              <a:t> </a:t>
            </a:r>
            <a:r>
              <a:rPr lang="tr-TR" sz="2600" dirty="0" err="1" smtClean="0"/>
              <a:t>regression</a:t>
            </a:r>
            <a:endParaRPr lang="tr-TR" sz="26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err="1" smtClean="0"/>
              <a:t>Decision</a:t>
            </a:r>
            <a:r>
              <a:rPr lang="tr-TR" sz="2600" dirty="0" smtClean="0"/>
              <a:t> </a:t>
            </a:r>
            <a:r>
              <a:rPr lang="tr-TR" sz="2600" dirty="0" err="1" smtClean="0"/>
              <a:t>trees</a:t>
            </a:r>
            <a:endParaRPr lang="tr-TR" sz="26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smtClean="0"/>
              <a:t>K-</a:t>
            </a:r>
            <a:r>
              <a:rPr lang="tr-TR" sz="2600" dirty="0" err="1" smtClean="0"/>
              <a:t>nearest</a:t>
            </a:r>
            <a:r>
              <a:rPr lang="tr-TR" sz="2600" dirty="0" smtClean="0"/>
              <a:t> </a:t>
            </a:r>
            <a:r>
              <a:rPr lang="tr-TR" sz="2600" dirty="0" err="1" smtClean="0"/>
              <a:t>neighbors</a:t>
            </a:r>
            <a:endParaRPr lang="tr-TR" sz="26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err="1"/>
              <a:t>Artifical</a:t>
            </a:r>
            <a:r>
              <a:rPr lang="tr-TR" sz="2600" dirty="0"/>
              <a:t> </a:t>
            </a:r>
            <a:r>
              <a:rPr lang="tr-TR" sz="2600" dirty="0" err="1"/>
              <a:t>neural</a:t>
            </a:r>
            <a:r>
              <a:rPr lang="tr-TR" sz="2600" dirty="0"/>
              <a:t> </a:t>
            </a:r>
            <a:r>
              <a:rPr lang="tr-TR" sz="2600" dirty="0" err="1" smtClean="0"/>
              <a:t>networks</a:t>
            </a:r>
            <a:endParaRPr lang="tr-TR" sz="26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smtClean="0"/>
              <a:t>Learning </a:t>
            </a:r>
            <a:r>
              <a:rPr lang="tr-TR" sz="2600" err="1" smtClean="0"/>
              <a:t>vector</a:t>
            </a:r>
            <a:r>
              <a:rPr lang="tr-TR" sz="2600" smtClean="0"/>
              <a:t> quantization</a:t>
            </a:r>
            <a:endParaRPr lang="en-US" sz="260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600" smtClean="0"/>
              <a:t>Support vector machines</a:t>
            </a:r>
            <a:endParaRPr lang="tr-TR" sz="2600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tr-TR" sz="3000" u="sng" dirty="0"/>
              <a:t>Clustering </a:t>
            </a:r>
            <a:r>
              <a:rPr lang="tr-TR" sz="3000" u="sng" dirty="0" err="1"/>
              <a:t>methods</a:t>
            </a:r>
            <a:r>
              <a:rPr lang="tr-TR" sz="3000" u="sng" dirty="0"/>
              <a:t>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err="1" smtClean="0"/>
              <a:t>Hieararchical</a:t>
            </a:r>
            <a:r>
              <a:rPr lang="tr-TR" sz="2600" dirty="0" smtClean="0"/>
              <a:t> </a:t>
            </a:r>
            <a:r>
              <a:rPr lang="tr-TR" sz="2600" dirty="0" err="1" smtClean="0"/>
              <a:t>clustering</a:t>
            </a:r>
            <a:endParaRPr lang="tr-TR" sz="26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smtClean="0"/>
              <a:t>K-</a:t>
            </a:r>
            <a:r>
              <a:rPr lang="tr-TR" sz="2600" dirty="0" err="1" smtClean="0"/>
              <a:t>means</a:t>
            </a:r>
            <a:endParaRPr lang="tr-TR" sz="2600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tr-TR" sz="2600" dirty="0" smtClean="0"/>
              <a:t>Self </a:t>
            </a:r>
            <a:r>
              <a:rPr lang="tr-TR" sz="2600" dirty="0" err="1" smtClean="0"/>
              <a:t>organizing</a:t>
            </a:r>
            <a:r>
              <a:rPr lang="tr-TR" sz="2600" dirty="0" smtClean="0"/>
              <a:t> </a:t>
            </a:r>
            <a:r>
              <a:rPr lang="tr-TR" sz="2600" err="1" smtClean="0"/>
              <a:t>maps</a:t>
            </a:r>
            <a:r>
              <a:rPr lang="tr-TR" sz="2600" smtClean="0"/>
              <a:t> –SOM</a:t>
            </a:r>
            <a:endParaRPr lang="en-US" sz="260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600" smtClean="0"/>
              <a:t>Gaussian mixture models</a:t>
            </a:r>
            <a:endParaRPr lang="tr-TR" sz="2600" dirty="0" smtClean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283968" y="1567410"/>
            <a:ext cx="4680520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100" u="sng" dirty="0" err="1"/>
              <a:t>Regression</a:t>
            </a:r>
            <a:r>
              <a:rPr lang="tr-TR" sz="2100" u="sng" dirty="0"/>
              <a:t> </a:t>
            </a:r>
            <a:r>
              <a:rPr lang="tr-TR" sz="2100" u="sng" dirty="0" err="1"/>
              <a:t>methods</a:t>
            </a:r>
            <a:endParaRPr lang="tr-TR" sz="2100" u="sng" dirty="0"/>
          </a:p>
          <a:p>
            <a:pPr lvl="1"/>
            <a:r>
              <a:rPr lang="tr-TR" sz="1800" dirty="0"/>
              <a:t>Simple </a:t>
            </a:r>
            <a:r>
              <a:rPr lang="tr-TR" sz="1800" dirty="0" err="1"/>
              <a:t>linear</a:t>
            </a:r>
            <a:r>
              <a:rPr lang="tr-TR" sz="1800" dirty="0"/>
              <a:t> </a:t>
            </a:r>
            <a:r>
              <a:rPr lang="tr-TR" sz="1800" dirty="0" err="1"/>
              <a:t>regression</a:t>
            </a:r>
            <a:endParaRPr lang="tr-TR" sz="1800" dirty="0"/>
          </a:p>
          <a:p>
            <a:pPr lvl="1"/>
            <a:r>
              <a:rPr lang="tr-TR" sz="1800" dirty="0" err="1"/>
              <a:t>Decision</a:t>
            </a:r>
            <a:r>
              <a:rPr lang="tr-TR" sz="1800" dirty="0"/>
              <a:t> </a:t>
            </a:r>
            <a:r>
              <a:rPr lang="tr-TR" sz="1800" dirty="0" smtClean="0"/>
              <a:t>(</a:t>
            </a:r>
            <a:r>
              <a:rPr lang="tr-TR" sz="1800" dirty="0" err="1" smtClean="0"/>
              <a:t>regression</a:t>
            </a:r>
            <a:r>
              <a:rPr lang="tr-TR" sz="1800" dirty="0" smtClean="0"/>
              <a:t>)</a:t>
            </a:r>
            <a:r>
              <a:rPr lang="tr-TR" sz="1800" dirty="0"/>
              <a:t> </a:t>
            </a:r>
            <a:r>
              <a:rPr lang="tr-TR" sz="1800" dirty="0" err="1"/>
              <a:t>trees</a:t>
            </a:r>
            <a:r>
              <a:rPr lang="tr-TR" sz="1800" dirty="0"/>
              <a:t> </a:t>
            </a:r>
            <a:endParaRPr lang="tr-TR" sz="1800" dirty="0" smtClean="0"/>
          </a:p>
          <a:p>
            <a:pPr lvl="1"/>
            <a:r>
              <a:rPr lang="tr-TR" sz="1800" dirty="0" smtClean="0"/>
              <a:t>K-</a:t>
            </a:r>
            <a:r>
              <a:rPr lang="tr-TR" sz="1800" dirty="0" err="1" smtClean="0"/>
              <a:t>nearest</a:t>
            </a:r>
            <a:r>
              <a:rPr lang="tr-TR" sz="1800" dirty="0" smtClean="0"/>
              <a:t> </a:t>
            </a:r>
            <a:r>
              <a:rPr lang="tr-TR" sz="1800" dirty="0" err="1" smtClean="0"/>
              <a:t>neighbours</a:t>
            </a:r>
            <a:endParaRPr lang="tr-TR" sz="1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tr-TR" sz="1800" dirty="0" err="1" smtClean="0"/>
              <a:t>Artificial</a:t>
            </a:r>
            <a:r>
              <a:rPr lang="tr-TR" sz="1800" dirty="0" smtClean="0"/>
              <a:t> </a:t>
            </a:r>
            <a:r>
              <a:rPr lang="tr-TR" sz="1800" dirty="0" err="1"/>
              <a:t>neural</a:t>
            </a:r>
            <a:r>
              <a:rPr lang="tr-TR" sz="1800" dirty="0"/>
              <a:t> </a:t>
            </a:r>
            <a:r>
              <a:rPr lang="tr-TR" sz="1800" dirty="0" err="1" smtClean="0"/>
              <a:t>networks</a:t>
            </a:r>
            <a:endParaRPr lang="tr-TR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100" u="sng" dirty="0" err="1"/>
              <a:t>Reinforcement</a:t>
            </a:r>
            <a:r>
              <a:rPr lang="tr-TR" sz="2100" u="sng" dirty="0"/>
              <a:t> </a:t>
            </a:r>
            <a:r>
              <a:rPr lang="tr-TR" sz="2100" u="sng" dirty="0" err="1"/>
              <a:t>learning</a:t>
            </a:r>
            <a:endParaRPr lang="tr-TR" sz="2100" u="sng" dirty="0"/>
          </a:p>
          <a:p>
            <a:pPr lvl="1">
              <a:spcAft>
                <a:spcPts val="600"/>
              </a:spcAft>
            </a:pPr>
            <a:r>
              <a:rPr lang="tr-TR" sz="1800" b="1" dirty="0" err="1" smtClean="0"/>
              <a:t>Temporal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difference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learning</a:t>
            </a:r>
            <a:endParaRPr lang="tr-TR" sz="1800" b="1" dirty="0" smtClean="0"/>
          </a:p>
          <a:p>
            <a:pPr lvl="1">
              <a:spcAft>
                <a:spcPts val="600"/>
              </a:spcAft>
            </a:pPr>
            <a:r>
              <a:rPr lang="tr-TR" sz="1800" b="1" dirty="0" smtClean="0"/>
              <a:t>Q-</a:t>
            </a:r>
            <a:r>
              <a:rPr lang="tr-TR" sz="1800" b="1" dirty="0" err="1" smtClean="0"/>
              <a:t>learning</a:t>
            </a:r>
            <a:endParaRPr lang="tr-TR" sz="1800" b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100" dirty="0" err="1"/>
              <a:t>Anomaly</a:t>
            </a:r>
            <a:r>
              <a:rPr lang="tr-TR" sz="2100" dirty="0"/>
              <a:t> </a:t>
            </a:r>
            <a:r>
              <a:rPr lang="tr-TR" sz="2100" dirty="0" err="1"/>
              <a:t>detection</a:t>
            </a:r>
            <a:endParaRPr lang="tr-TR" sz="2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100" dirty="0" err="1"/>
              <a:t>Recommendation</a:t>
            </a:r>
            <a:r>
              <a:rPr lang="tr-TR" sz="2100" dirty="0"/>
              <a:t> </a:t>
            </a:r>
            <a:r>
              <a:rPr lang="tr-TR" sz="2100" dirty="0" err="1"/>
              <a:t>systems</a:t>
            </a:r>
            <a:endParaRPr lang="tr-TR" sz="2100" dirty="0"/>
          </a:p>
          <a:p>
            <a:pPr lvl="1"/>
            <a:r>
              <a:rPr lang="tr-TR" sz="1800" dirty="0" err="1" smtClean="0"/>
              <a:t>Collaborative</a:t>
            </a:r>
            <a:r>
              <a:rPr lang="tr-TR" sz="1800" dirty="0" smtClean="0"/>
              <a:t> </a:t>
            </a:r>
            <a:r>
              <a:rPr lang="tr-TR" sz="1800" dirty="0" err="1" smtClean="0"/>
              <a:t>filtering</a:t>
            </a:r>
            <a:endParaRPr lang="tr-TR" sz="18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100" err="1"/>
              <a:t>Association</a:t>
            </a:r>
            <a:r>
              <a:rPr lang="tr-TR" sz="2100"/>
              <a:t> </a:t>
            </a:r>
            <a:r>
              <a:rPr lang="tr-TR" sz="2100" smtClean="0"/>
              <a:t>rules</a:t>
            </a:r>
            <a:endParaRPr lang="tr-TR" sz="2100" dirty="0"/>
          </a:p>
        </p:txBody>
      </p:sp>
    </p:spTree>
    <p:extLst>
      <p:ext uri="{BB962C8B-B14F-4D97-AF65-F5344CB8AC3E}">
        <p14:creationId xmlns:p14="http://schemas.microsoft.com/office/powerpoint/2010/main" val="2006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2" y="1603623"/>
            <a:ext cx="4743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MDP </a:t>
            </a:r>
            <a:r>
              <a:rPr lang="tr-TR" dirty="0" err="1" smtClean="0"/>
              <a:t>versus</a:t>
            </a:r>
            <a:r>
              <a:rPr lang="tr-TR" dirty="0" smtClean="0"/>
              <a:t> RL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44999" y="1700808"/>
            <a:ext cx="2458616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MDP, POMDP</a:t>
            </a: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4341633" y="2855611"/>
            <a:ext cx="2520000" cy="2520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PLANNING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83615" y="2834778"/>
            <a:ext cx="2520000" cy="25200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UNCERTAINTY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75503" y="4149360"/>
            <a:ext cx="2520000" cy="252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LEARNING</a:t>
            </a:r>
            <a:endParaRPr lang="en-US" dirty="0"/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6635503" y="2305471"/>
            <a:ext cx="663630" cy="1555577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İçerik Yer Tutucusu 2"/>
          <p:cNvSpPr txBox="1">
            <a:spLocks/>
          </p:cNvSpPr>
          <p:nvPr/>
        </p:nvSpPr>
        <p:spPr>
          <a:xfrm>
            <a:off x="8532440" y="5718956"/>
            <a:ext cx="864096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dirty="0" smtClean="0"/>
              <a:t>RL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 flipH="1" flipV="1">
            <a:off x="6501873" y="4365105"/>
            <a:ext cx="1928398" cy="1656183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MDP </a:t>
            </a:r>
            <a:r>
              <a:rPr lang="tr-TR" dirty="0" err="1" smtClean="0"/>
              <a:t>versus</a:t>
            </a:r>
            <a:r>
              <a:rPr lang="tr-TR" dirty="0" smtClean="0"/>
              <a:t> RL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244872" y="1301827"/>
            <a:ext cx="8431583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tr-TR" sz="2600" dirty="0" smtClean="0"/>
              <a:t>MDP 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tr-TR" sz="2200" dirty="0" err="1"/>
              <a:t>knows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 smtClean="0"/>
              <a:t>state</a:t>
            </a:r>
            <a:r>
              <a:rPr lang="tr-TR" sz="2200" dirty="0" smtClean="0"/>
              <a:t> </a:t>
            </a:r>
            <a:r>
              <a:rPr lang="tr-TR" sz="2200" dirty="0" err="1" smtClean="0"/>
              <a:t>rewards</a:t>
            </a:r>
            <a:r>
              <a:rPr lang="tr-TR" sz="2200" dirty="0" smtClean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transition</a:t>
            </a:r>
            <a:r>
              <a:rPr lang="tr-TR" sz="2200" dirty="0"/>
              <a:t> </a:t>
            </a:r>
            <a:r>
              <a:rPr lang="tr-TR" sz="2200" dirty="0" err="1" smtClean="0"/>
              <a:t>probabilities</a:t>
            </a:r>
            <a:endParaRPr lang="tr-TR" sz="2200" dirty="0" smtClean="0"/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tr-TR" sz="2200" dirty="0" smtClean="0"/>
              <a:t>optimal </a:t>
            </a:r>
            <a:r>
              <a:rPr lang="tr-TR" sz="2200" dirty="0" err="1" smtClean="0"/>
              <a:t>policy</a:t>
            </a:r>
            <a:r>
              <a:rPr lang="tr-TR" sz="2200" dirty="0" smtClean="0"/>
              <a:t> can be </a:t>
            </a:r>
            <a:r>
              <a:rPr lang="tr-TR" sz="2200" dirty="0" err="1" smtClean="0"/>
              <a:t>inferred</a:t>
            </a:r>
            <a:r>
              <a:rPr lang="tr-TR" sz="2200" dirty="0" smtClean="0"/>
              <a:t> </a:t>
            </a:r>
            <a:r>
              <a:rPr lang="tr-TR" sz="2200" dirty="0" err="1" smtClean="0"/>
              <a:t>with</a:t>
            </a:r>
            <a:r>
              <a:rPr lang="tr-TR" sz="2200" dirty="0" smtClean="0"/>
              <a:t> </a:t>
            </a:r>
            <a:r>
              <a:rPr lang="tr-TR" sz="2200" dirty="0" err="1" smtClean="0"/>
              <a:t>value</a:t>
            </a:r>
            <a:r>
              <a:rPr lang="tr-TR" sz="2200" dirty="0" smtClean="0"/>
              <a:t> </a:t>
            </a:r>
            <a:r>
              <a:rPr lang="tr-TR" sz="2200" dirty="0" err="1" smtClean="0"/>
              <a:t>iteration</a:t>
            </a:r>
            <a:endParaRPr lang="tr-TR" sz="22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tr-TR" sz="2600" dirty="0" smtClean="0"/>
              <a:t>RL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tr-TR" sz="2200" dirty="0" smtClean="0"/>
              <a:t>can </a:t>
            </a:r>
            <a:r>
              <a:rPr lang="tr-TR" sz="2200" dirty="0" err="1" smtClean="0"/>
              <a:t>learn</a:t>
            </a:r>
            <a:r>
              <a:rPr lang="tr-TR" sz="2200" dirty="0" smtClean="0"/>
              <a:t> optimal </a:t>
            </a:r>
            <a:r>
              <a:rPr lang="tr-TR" sz="2200" dirty="0" err="1" smtClean="0"/>
              <a:t>policy</a:t>
            </a:r>
            <a:r>
              <a:rPr lang="tr-TR" sz="2200" dirty="0" smtClean="0"/>
              <a:t> </a:t>
            </a:r>
            <a:r>
              <a:rPr lang="tr-TR" sz="2200" dirty="0" err="1" smtClean="0"/>
              <a:t>without</a:t>
            </a:r>
            <a:r>
              <a:rPr lang="tr-TR" sz="2200" dirty="0" smtClean="0"/>
              <a:t> </a:t>
            </a:r>
            <a:r>
              <a:rPr lang="tr-TR" sz="2200" dirty="0" err="1" smtClean="0"/>
              <a:t>knowing</a:t>
            </a:r>
            <a:r>
              <a:rPr lang="tr-TR" sz="2200" dirty="0" smtClean="0"/>
              <a:t> </a:t>
            </a:r>
            <a:r>
              <a:rPr lang="tr-TR" sz="2200" dirty="0" err="1" smtClean="0"/>
              <a:t>state</a:t>
            </a:r>
            <a:r>
              <a:rPr lang="tr-TR" sz="2200" dirty="0" smtClean="0"/>
              <a:t> </a:t>
            </a:r>
            <a:r>
              <a:rPr lang="tr-TR" sz="2200" dirty="0" err="1"/>
              <a:t>rewards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transition</a:t>
            </a:r>
            <a:r>
              <a:rPr lang="tr-TR" sz="2200" dirty="0"/>
              <a:t> </a:t>
            </a:r>
            <a:r>
              <a:rPr lang="tr-TR" sz="2200" dirty="0" err="1"/>
              <a:t>probabilities</a:t>
            </a:r>
            <a:r>
              <a:rPr lang="tr-TR" sz="2200" dirty="0"/>
              <a:t> </a:t>
            </a:r>
            <a:endParaRPr lang="tr-TR" sz="2200" dirty="0" smtClean="0"/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tr-TR" sz="2200" dirty="0" err="1" smtClean="0"/>
              <a:t>performs</a:t>
            </a:r>
            <a:r>
              <a:rPr lang="tr-TR" sz="2200" dirty="0" smtClean="0"/>
              <a:t> </a:t>
            </a:r>
            <a:r>
              <a:rPr lang="tr-TR" sz="2200" dirty="0" err="1" smtClean="0"/>
              <a:t>exploration</a:t>
            </a:r>
            <a:r>
              <a:rPr lang="tr-TR" sz="2200" dirty="0" smtClean="0"/>
              <a:t> in </a:t>
            </a:r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environment</a:t>
            </a:r>
            <a:endParaRPr lang="tr-TR" sz="2200" dirty="0" smtClean="0"/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tr-TR" sz="2200" dirty="0" smtClean="0"/>
              <a:t>has </a:t>
            </a:r>
            <a:r>
              <a:rPr lang="en-US" sz="2200" dirty="0" smtClean="0"/>
              <a:t>no supervisor</a:t>
            </a:r>
            <a:r>
              <a:rPr lang="tr-TR" sz="2200" dirty="0" smtClean="0"/>
              <a:t> but </a:t>
            </a:r>
            <a:r>
              <a:rPr lang="tr-TR" sz="2200" dirty="0" err="1" smtClean="0"/>
              <a:t>only</a:t>
            </a:r>
            <a:r>
              <a:rPr lang="tr-TR" sz="2200" dirty="0" smtClean="0"/>
              <a:t> </a:t>
            </a:r>
            <a:r>
              <a:rPr lang="en-US" sz="2200" dirty="0" smtClean="0"/>
              <a:t>a </a:t>
            </a:r>
            <a:r>
              <a:rPr lang="en-US" sz="2200" dirty="0"/>
              <a:t>reward signal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tr-TR" sz="2200" dirty="0" smtClean="0"/>
              <a:t>f</a:t>
            </a:r>
            <a:r>
              <a:rPr lang="en-US" sz="2200" dirty="0" err="1" smtClean="0"/>
              <a:t>eedback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dirty="0" err="1" smtClean="0"/>
              <a:t>delaye</a:t>
            </a:r>
            <a:r>
              <a:rPr lang="tr-TR" sz="2200" dirty="0" smtClean="0"/>
              <a:t>d </a:t>
            </a:r>
            <a:r>
              <a:rPr lang="tr-TR" sz="2200" dirty="0" err="1" smtClean="0"/>
              <a:t>until</a:t>
            </a:r>
            <a:r>
              <a:rPr lang="tr-TR" sz="2200" dirty="0" smtClean="0"/>
              <a:t> an </a:t>
            </a:r>
            <a:r>
              <a:rPr lang="tr-TR" sz="2200" dirty="0" err="1" smtClean="0"/>
              <a:t>actual</a:t>
            </a:r>
            <a:r>
              <a:rPr lang="tr-TR" sz="2200" dirty="0" smtClean="0"/>
              <a:t> </a:t>
            </a:r>
            <a:r>
              <a:rPr lang="tr-TR" sz="2200" dirty="0" err="1" smtClean="0"/>
              <a:t>reward</a:t>
            </a:r>
            <a:r>
              <a:rPr lang="tr-TR" sz="2200" dirty="0" smtClean="0"/>
              <a:t> </a:t>
            </a:r>
            <a:r>
              <a:rPr lang="tr-TR" sz="2200" dirty="0" err="1" smtClean="0"/>
              <a:t>or</a:t>
            </a:r>
            <a:r>
              <a:rPr lang="tr-TR" sz="2200" dirty="0" smtClean="0"/>
              <a:t> </a:t>
            </a:r>
            <a:r>
              <a:rPr lang="tr-TR" sz="2200" dirty="0" err="1" smtClean="0"/>
              <a:t>punishment</a:t>
            </a:r>
            <a:endParaRPr lang="en-US" sz="2200" dirty="0"/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200" dirty="0"/>
              <a:t>Time really </a:t>
            </a:r>
            <a:r>
              <a:rPr lang="en-US" sz="2200" dirty="0" smtClean="0"/>
              <a:t>matters</a:t>
            </a:r>
            <a:r>
              <a:rPr lang="tr-TR" sz="2200" dirty="0" smtClean="0"/>
              <a:t> (</a:t>
            </a:r>
            <a:r>
              <a:rPr lang="tr-TR" sz="2200" dirty="0" err="1" smtClean="0"/>
              <a:t>sequential</a:t>
            </a:r>
            <a:r>
              <a:rPr lang="tr-TR" sz="2200" dirty="0" smtClean="0"/>
              <a:t>)</a:t>
            </a:r>
            <a:endParaRPr lang="tr-TR" sz="2200" dirty="0"/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200" dirty="0"/>
              <a:t>Agent’s actions affect the subsequent data it receives</a:t>
            </a:r>
          </a:p>
        </p:txBody>
      </p:sp>
    </p:spTree>
    <p:extLst>
      <p:ext uri="{BB962C8B-B14F-4D97-AF65-F5344CB8AC3E}">
        <p14:creationId xmlns:p14="http://schemas.microsoft.com/office/powerpoint/2010/main" val="22341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RL </a:t>
            </a:r>
            <a:r>
              <a:rPr lang="tr-TR" dirty="0" err="1" smtClean="0"/>
              <a:t>Examples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58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Fly stunt maneuvers in a helicopter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Defeat </a:t>
            </a:r>
            <a:r>
              <a:rPr lang="en-US" dirty="0"/>
              <a:t>the world champion at Backgammon (&amp; Go)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Control </a:t>
            </a:r>
            <a:r>
              <a:rPr lang="en-US" dirty="0"/>
              <a:t>a power station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Make </a:t>
            </a:r>
            <a:r>
              <a:rPr lang="en-US" dirty="0"/>
              <a:t>a humanoid robot walk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Play </a:t>
            </a:r>
            <a:r>
              <a:rPr lang="en-US" dirty="0"/>
              <a:t>Atari games better than humans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81128"/>
            <a:ext cx="54006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1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Reward</a:t>
            </a:r>
            <a:r>
              <a:rPr lang="tr-TR" dirty="0" smtClean="0"/>
              <a:t> </a:t>
            </a:r>
            <a:r>
              <a:rPr lang="tr-TR" dirty="0" err="1" smtClean="0"/>
              <a:t>Hypothesis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Agent goal: maximize cumulative reward</a:t>
            </a:r>
          </a:p>
          <a:p>
            <a:pPr>
              <a:lnSpc>
                <a:spcPct val="120000"/>
              </a:lnSpc>
            </a:pPr>
            <a:r>
              <a:rPr lang="en-US" dirty="0"/>
              <a:t>Hypothesis: All goals can be described by the maximization of</a:t>
            </a:r>
            <a:r>
              <a:rPr lang="tr-TR" dirty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expected </a:t>
            </a:r>
            <a:r>
              <a:rPr lang="en-US" dirty="0"/>
              <a:t>cumulative reward (?)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 dirty="0"/>
              <a:t>Fly stunt maneuvers in a </a:t>
            </a:r>
            <a:r>
              <a:rPr lang="en-US" dirty="0" smtClean="0"/>
              <a:t>helicopter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+ </a:t>
            </a:r>
            <a:r>
              <a:rPr lang="en-US" dirty="0"/>
              <a:t>reward for following desired trajectory </a:t>
            </a:r>
            <a:r>
              <a:rPr lang="en-US" dirty="0" smtClean="0"/>
              <a:t>− </a:t>
            </a:r>
            <a:r>
              <a:rPr lang="en-US" dirty="0"/>
              <a:t>reward for crashing</a:t>
            </a:r>
          </a:p>
          <a:p>
            <a:pPr>
              <a:lnSpc>
                <a:spcPct val="120000"/>
              </a:lnSpc>
            </a:pPr>
            <a:r>
              <a:rPr lang="en-US" dirty="0"/>
              <a:t>Defeat the world champion at Backgammon (&amp; Go</a:t>
            </a:r>
            <a:r>
              <a:rPr lang="en-US" dirty="0" smtClean="0"/>
              <a:t>)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+/</a:t>
            </a:r>
            <a:r>
              <a:rPr lang="en-US" dirty="0" smtClean="0"/>
              <a:t>− </a:t>
            </a:r>
            <a:r>
              <a:rPr lang="en-US" dirty="0"/>
              <a:t>reward for winning/losing a </a:t>
            </a:r>
            <a:r>
              <a:rPr lang="en-US" dirty="0" smtClean="0"/>
              <a:t>game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Make </a:t>
            </a:r>
            <a:r>
              <a:rPr lang="en-US" dirty="0"/>
              <a:t>a humanoid robot </a:t>
            </a:r>
            <a:r>
              <a:rPr lang="en-US" dirty="0" smtClean="0"/>
              <a:t>walk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+ </a:t>
            </a:r>
            <a:r>
              <a:rPr lang="en-US" dirty="0"/>
              <a:t>reward for forward motion </a:t>
            </a:r>
            <a:r>
              <a:rPr lang="en-US" dirty="0" smtClean="0"/>
              <a:t>− </a:t>
            </a:r>
            <a:r>
              <a:rPr lang="en-US" dirty="0"/>
              <a:t>reward for falling over</a:t>
            </a:r>
          </a:p>
          <a:p>
            <a:pPr>
              <a:lnSpc>
                <a:spcPct val="120000"/>
              </a:lnSpc>
            </a:pPr>
            <a:r>
              <a:rPr lang="en-US" dirty="0"/>
              <a:t>Play Atari games better than </a:t>
            </a:r>
            <a:r>
              <a:rPr lang="en-US" dirty="0" smtClean="0"/>
              <a:t>humans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+/</a:t>
            </a:r>
            <a:r>
              <a:rPr lang="en-US" dirty="0" smtClean="0"/>
              <a:t>− </a:t>
            </a:r>
            <a:r>
              <a:rPr lang="en-US" dirty="0"/>
              <a:t>reward for increasing/decreasing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Passive</a:t>
            </a:r>
            <a:r>
              <a:rPr lang="tr-TR" dirty="0" smtClean="0"/>
              <a:t> RL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 err="1" smtClean="0"/>
                  <a:t>Passive</a:t>
                </a:r>
                <a:r>
                  <a:rPr lang="tr-TR" dirty="0" smtClean="0"/>
                  <a:t> RL</a:t>
                </a:r>
              </a:p>
              <a:p>
                <a:pPr lvl="1"/>
                <a:r>
                  <a:rPr lang="tr-TR" dirty="0" err="1" smtClean="0"/>
                  <a:t>There</a:t>
                </a:r>
                <a:r>
                  <a:rPr lang="tr-TR" dirty="0" smtClean="0"/>
                  <a:t> is a </a:t>
                </a:r>
                <a:r>
                  <a:rPr lang="tr-TR" dirty="0" err="1" smtClean="0"/>
                  <a:t>fixed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policy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tr-TR" dirty="0" smtClean="0"/>
                  <a:t>.</a:t>
                </a:r>
              </a:p>
              <a:p>
                <a:pPr lvl="1"/>
                <a:r>
                  <a:rPr lang="tr-TR" dirty="0" err="1" smtClean="0"/>
                  <a:t>While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implementing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rewards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transition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probabilities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learnt</a:t>
                </a:r>
                <a:r>
                  <a:rPr lang="tr-TR" dirty="0" smtClean="0"/>
                  <a:t>.</a:t>
                </a:r>
              </a:p>
              <a:p>
                <a:pPr lvl="1"/>
                <a:r>
                  <a:rPr lang="tr-TR" dirty="0" err="1" smtClean="0"/>
                  <a:t>Temporal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difference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learning</a:t>
                </a:r>
                <a:endParaRPr lang="tr-TR" dirty="0" smtClean="0"/>
              </a:p>
              <a:p>
                <a:r>
                  <a:rPr lang="tr-TR" dirty="0" smtClean="0"/>
                  <a:t>Active RL</a:t>
                </a:r>
              </a:p>
              <a:p>
                <a:pPr lvl="1"/>
                <a:r>
                  <a:rPr lang="tr-TR" dirty="0" err="1" smtClean="0"/>
                  <a:t>It</a:t>
                </a:r>
                <a:r>
                  <a:rPr lang="tr-TR" dirty="0" smtClean="0"/>
                  <a:t> is </a:t>
                </a:r>
                <a:r>
                  <a:rPr lang="tr-TR" dirty="0" err="1" smtClean="0"/>
                  <a:t>allowed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change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policy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tr-TR" dirty="0" smtClean="0"/>
                  <a:t>.</a:t>
                </a:r>
              </a:p>
              <a:p>
                <a:pPr lvl="1"/>
                <a:r>
                  <a:rPr lang="tr-TR" dirty="0" err="1" smtClean="0"/>
                  <a:t>Enables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exploration</a:t>
                </a:r>
                <a:r>
                  <a:rPr lang="tr-TR" dirty="0" smtClean="0"/>
                  <a:t> in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environment</a:t>
                </a:r>
                <a:r>
                  <a:rPr lang="tr-TR" dirty="0" smtClean="0"/>
                  <a:t>.</a:t>
                </a:r>
              </a:p>
              <a:p>
                <a:pPr lvl="1"/>
                <a:r>
                  <a:rPr lang="tr-TR" dirty="0" err="1" smtClean="0"/>
                  <a:t>Greedy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reinforcement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learning</a:t>
                </a:r>
                <a:r>
                  <a:rPr lang="tr-TR" dirty="0" smtClean="0"/>
                  <a:t>, Q </a:t>
                </a:r>
                <a:r>
                  <a:rPr lang="tr-TR" dirty="0" err="1" smtClean="0"/>
                  <a:t>learning</a:t>
                </a:r>
                <a:endParaRPr lang="tr-TR" dirty="0" smtClean="0"/>
              </a:p>
              <a:p>
                <a:pPr lvl="1"/>
                <a:endParaRPr lang="tr-TR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</a:t>
            </a:r>
            <a:r>
              <a:rPr lang="tr-TR" smtClean="0"/>
              <a:t> </a:t>
            </a:r>
            <a:r>
              <a:rPr lang="tr-TR" dirty="0" smtClean="0"/>
              <a:t>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3431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000" smtClean="0"/>
                  <a:t>A </a:t>
                </a:r>
                <a:r>
                  <a:rPr lang="en-US" sz="2000" smtClean="0"/>
                  <a:t>passive </a:t>
                </a:r>
                <a:r>
                  <a:rPr lang="tr-TR" sz="2000" smtClean="0"/>
                  <a:t>RL algorithm</a:t>
                </a:r>
                <a:r>
                  <a:rPr lang="en-US" sz="2000" smtClean="0"/>
                  <a:t> with fixed policy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tr-TR" sz="20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000" smtClean="0"/>
                  <a:t>Use </a:t>
                </a:r>
                <a:r>
                  <a:rPr lang="en-US" sz="2000"/>
                  <a:t>the observed transitions to adjust the values of the </a:t>
                </a:r>
                <a:r>
                  <a:rPr lang="en-US" sz="2000"/>
                  <a:t>observed </a:t>
                </a:r>
                <a:r>
                  <a:rPr lang="en-US" sz="2000" smtClean="0"/>
                  <a:t>states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800" smtClean="0"/>
                  <a:t>so </a:t>
                </a:r>
                <a:r>
                  <a:rPr lang="en-US" sz="1800"/>
                  <a:t>that they </a:t>
                </a:r>
                <a:r>
                  <a:rPr lang="en-US" sz="1800"/>
                  <a:t>agree with </a:t>
                </a:r>
                <a:r>
                  <a:rPr lang="en-US" sz="1800"/>
                  <a:t>the </a:t>
                </a:r>
                <a:r>
                  <a:rPr lang="en-US" sz="1800"/>
                  <a:t>constraint </a:t>
                </a:r>
                <a:r>
                  <a:rPr lang="en-US" sz="1800"/>
                  <a:t>equations</a:t>
                </a:r>
                <a:r>
                  <a:rPr lang="en-US" sz="1800" smtClean="0"/>
                  <a:t>.</a:t>
                </a:r>
              </a:p>
              <a:p>
                <a:r>
                  <a:rPr lang="en-US" sz="2000" smtClean="0"/>
                  <a:t>Consider transitioning from 1a to 2a</a:t>
                </a:r>
                <a:endParaRPr lang="tr-TR" sz="2000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US" sz="1800" smtClean="0"/>
                  <a:t>If utility estimates are </a:t>
                </a:r>
                <a:r>
                  <a:rPr lang="en-US" sz="1800" smtClean="0">
                    <a:latin typeface="+mj-lt"/>
                  </a:rPr>
                  <a:t>U</a:t>
                </a:r>
                <a:r>
                  <a:rPr lang="tr-TR" sz="1800" baseline="30000">
                    <a:latin typeface="+mj-lt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800" i="0" baseline="30000">
                        <a:latin typeface="+mj-lt"/>
                        <a:ea typeface="Cambria Math"/>
                      </a:rPr>
                      <m:t>π</m:t>
                    </m:r>
                  </m:oMath>
                </a14:m>
                <a:r>
                  <a:rPr lang="en-US" sz="1800" baseline="-25000" smtClean="0">
                    <a:latin typeface="+mj-lt"/>
                  </a:rPr>
                  <a:t> </a:t>
                </a:r>
                <a:r>
                  <a:rPr lang="en-US" sz="1800" smtClean="0">
                    <a:latin typeface="+mj-lt"/>
                  </a:rPr>
                  <a:t>(1,a) </a:t>
                </a:r>
                <a:r>
                  <a:rPr lang="en-US" sz="1800">
                    <a:latin typeface="+mj-lt"/>
                  </a:rPr>
                  <a:t>= 0.84 </a:t>
                </a:r>
                <a:r>
                  <a:rPr lang="en-US" sz="1800">
                    <a:latin typeface="+mj-lt"/>
                  </a:rPr>
                  <a:t>and </a:t>
                </a:r>
                <a:r>
                  <a:rPr lang="en-US" sz="1800" smtClean="0"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800" i="0" baseline="30000">
                        <a:latin typeface="+mj-lt"/>
                        <a:ea typeface="Cambria Math"/>
                      </a:rPr>
                      <m:t>π</m:t>
                    </m:r>
                  </m:oMath>
                </a14:m>
                <a:r>
                  <a:rPr lang="en-US" sz="1800" smtClean="0">
                    <a:latin typeface="+mj-lt"/>
                  </a:rPr>
                  <a:t>(2,a) </a:t>
                </a:r>
                <a:r>
                  <a:rPr lang="en-US" sz="1800">
                    <a:latin typeface="+mj-lt"/>
                  </a:rPr>
                  <a:t>= 0.92</a:t>
                </a:r>
                <a:endParaRPr lang="en-US" sz="1800" smtClean="0">
                  <a:latin typeface="+mj-lt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1800" smtClean="0"/>
                  <a:t>If this transition occurred all the time, it is expected that </a:t>
                </a:r>
                <a:r>
                  <a:rPr lang="en-US" sz="1800"/>
                  <a:t>U</a:t>
                </a:r>
                <a:r>
                  <a:rPr lang="tr-TR" sz="1800" baseline="3000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800" baseline="30000">
                        <a:latin typeface="Cambria Math" panose="02040503050406030204" pitchFamily="18" charset="0"/>
                        <a:ea typeface="Cambria Math"/>
                      </a:rPr>
                      <m:t>π</m:t>
                    </m:r>
                  </m:oMath>
                </a14:m>
                <a:r>
                  <a:rPr lang="en-US" sz="1800" baseline="-25000"/>
                  <a:t> </a:t>
                </a:r>
                <a:r>
                  <a:rPr lang="en-US" sz="1800"/>
                  <a:t>(1,a) </a:t>
                </a:r>
                <a:r>
                  <a:rPr lang="en-US" sz="1800"/>
                  <a:t>= </a:t>
                </a:r>
                <a:r>
                  <a:rPr lang="en-US" sz="1800" smtClean="0"/>
                  <a:t>-0.04+ 0.92 = 0.88</a:t>
                </a:r>
                <a:endParaRPr lang="en-US" sz="1800" smtClean="0"/>
              </a:p>
              <a:p>
                <a:pPr lvl="1">
                  <a:spcAft>
                    <a:spcPts val="600"/>
                  </a:spcAft>
                </a:pPr>
                <a:r>
                  <a:rPr lang="en-US" sz="1800" smtClean="0"/>
                  <a:t>Therefore </a:t>
                </a:r>
                <a:r>
                  <a:rPr lang="en-US" sz="1800"/>
                  <a:t>U</a:t>
                </a:r>
                <a:r>
                  <a:rPr lang="tr-TR" sz="1800" baseline="3000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800" baseline="30000">
                        <a:latin typeface="Cambria Math" panose="02040503050406030204" pitchFamily="18" charset="0"/>
                        <a:ea typeface="Cambria Math"/>
                      </a:rPr>
                      <m:t>π</m:t>
                    </m:r>
                  </m:oMath>
                </a14:m>
                <a:r>
                  <a:rPr lang="en-US" sz="1800" baseline="-25000"/>
                  <a:t> </a:t>
                </a:r>
                <a:r>
                  <a:rPr lang="en-US" sz="1800"/>
                  <a:t>(</a:t>
                </a:r>
                <a:r>
                  <a:rPr lang="en-US" sz="1800"/>
                  <a:t>1,a</a:t>
                </a:r>
                <a:r>
                  <a:rPr lang="en-US" sz="1800" smtClean="0"/>
                  <a:t>) should be increased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200" smtClean="0"/>
                  <a:t>Generally when a transition occurs from s to state s’ the following formula is applied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/>
                        <m:t>U</m:t>
                      </m:r>
                      <m:r>
                        <m:rPr>
                          <m:nor/>
                        </m:rPr>
                        <a:rPr lang="tr-TR" sz="2400" baseline="30000"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400" baseline="30000">
                          <a:latin typeface="Cambria Math" panose="02040503050406030204" pitchFamily="18" charset="0"/>
                          <a:ea typeface="Cambria Math"/>
                        </a:rPr>
                        <m:t>π</m:t>
                      </m:r>
                      <m:r>
                        <m:rPr>
                          <m:nor/>
                        </m:rPr>
                        <a:rPr lang="en-US" sz="2400" baseline="-250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(</m:t>
                      </m:r>
                      <m:r>
                        <m:rPr>
                          <m:nor/>
                        </m:rPr>
                        <a:rPr lang="en-US" sz="2400" b="0" i="0" smtClean="0"/>
                        <m:t>s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U</m:t>
                      </m:r>
                      <m:r>
                        <m:rPr>
                          <m:nor/>
                        </m:rPr>
                        <a:rPr lang="tr-TR" sz="2400" baseline="30000"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400" baseline="30000">
                          <a:latin typeface="Cambria Math" panose="02040503050406030204" pitchFamily="18" charset="0"/>
                          <a:ea typeface="Cambria Math"/>
                        </a:rPr>
                        <m:t>π</m:t>
                      </m:r>
                      <m:r>
                        <m:rPr>
                          <m:nor/>
                        </m:rPr>
                        <a:rPr lang="en-US" sz="2400" baseline="-250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(</m:t>
                      </m:r>
                      <m:r>
                        <m:rPr>
                          <m:nor/>
                        </m:rPr>
                        <a:rPr lang="en-US" sz="2400" b="0" i="0" smtClean="0"/>
                        <m:t>s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  <m:r>
                        <a:rPr lang="tr-TR" sz="2400" i="1">
                          <a:latin typeface="Cambria Math"/>
                        </a:rPr>
                        <m:t>+</m:t>
                      </m:r>
                      <m:r>
                        <a:rPr lang="tr-T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m:rPr>
                          <m:nor/>
                        </m:rPr>
                        <a:rPr lang="en-US" sz="2400"/>
                        <m:t>U</m:t>
                      </m:r>
                      <m:r>
                        <m:rPr>
                          <m:nor/>
                        </m:rPr>
                        <a:rPr lang="tr-TR" sz="2400" baseline="30000"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400" baseline="30000">
                          <a:latin typeface="Cambria Math" panose="02040503050406030204" pitchFamily="18" charset="0"/>
                          <a:ea typeface="Cambria Math"/>
                        </a:rPr>
                        <m:t>π</m:t>
                      </m:r>
                      <m:r>
                        <m:rPr>
                          <m:nor/>
                        </m:rPr>
                        <a:rPr lang="en-US" sz="2400" baseline="-250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(</m:t>
                      </m:r>
                      <m:r>
                        <m:rPr>
                          <m:nor/>
                        </m:rPr>
                        <a:rPr lang="en-US" sz="2400"/>
                        <m:t>s</m:t>
                      </m:r>
                      <m:r>
                        <m:rPr>
                          <m:nor/>
                        </m:rPr>
                        <a:rPr lang="en-US" sz="2400" b="0" i="0" smtClean="0"/>
                        <m:t>'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  <m:r>
                        <m:rPr>
                          <m:nor/>
                        </m:rPr>
                        <a:rPr lang="en-US" sz="2400" b="0" i="0" smtClean="0"/>
                        <m:t>-</m:t>
                      </m:r>
                      <m:r>
                        <m:rPr>
                          <m:nor/>
                        </m:rPr>
                        <a:rPr lang="en-US" sz="2400"/>
                        <m:t>U</m:t>
                      </m:r>
                      <m:r>
                        <m:rPr>
                          <m:nor/>
                        </m:rPr>
                        <a:rPr lang="tr-TR" sz="2400" baseline="30000"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400" baseline="30000">
                          <a:latin typeface="Cambria Math" panose="02040503050406030204" pitchFamily="18" charset="0"/>
                          <a:ea typeface="Cambria Math"/>
                        </a:rPr>
                        <m:t>π</m:t>
                      </m:r>
                      <m:r>
                        <m:rPr>
                          <m:nor/>
                        </m:rPr>
                        <a:rPr lang="en-US" sz="2400" baseline="-250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(</m:t>
                      </m:r>
                      <m:r>
                        <m:rPr>
                          <m:nor/>
                        </m:rPr>
                        <a:rPr lang="en-US" sz="2400"/>
                        <m:t>s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20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latin typeface="Cambria Math"/>
                      </a:rPr>
                      <m:t>𝑠</m:t>
                    </m:r>
                    <m:r>
                      <a:rPr lang="tr-T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tr-TR" sz="1800" dirty="0" smtClean="0"/>
                  <a:t>: </a:t>
                </a:r>
                <a:r>
                  <a:rPr lang="tr-TR" sz="1800" err="1" smtClean="0"/>
                  <a:t>current</a:t>
                </a:r>
                <a:r>
                  <a:rPr lang="tr-TR" sz="1800" smtClean="0"/>
                  <a:t> </a:t>
                </a:r>
                <a:r>
                  <a:rPr lang="tr-TR" sz="1800" smtClean="0"/>
                  <a:t>state</a:t>
                </a:r>
                <a:r>
                  <a:rPr lang="en-US" sz="1800" smtClean="0"/>
                  <a:t>,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800" i="1">
                        <a:latin typeface="Cambria Math"/>
                      </a:rPr>
                      <m:t>𝑠</m:t>
                    </m:r>
                    <m:r>
                      <a:rPr lang="tr-TR" sz="1800" b="0" i="1" smtClean="0">
                        <a:latin typeface="Cambria Math"/>
                      </a:rPr>
                      <m:t>′</m:t>
                    </m:r>
                    <m:r>
                      <a:rPr lang="tr-T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tr-TR" sz="1800" dirty="0"/>
                  <a:t>: </a:t>
                </a:r>
                <a:r>
                  <a:rPr lang="tr-TR" sz="1800" dirty="0" err="1" smtClean="0"/>
                  <a:t>next</a:t>
                </a:r>
                <a:r>
                  <a:rPr lang="tr-TR" sz="1800" dirty="0" smtClean="0"/>
                  <a:t> </a:t>
                </a:r>
                <a:r>
                  <a:rPr lang="tr-TR" sz="1800" dirty="0" err="1" smtClean="0"/>
                  <a:t>state</a:t>
                </a:r>
                <a:endParaRPr lang="tr-TR" sz="1800" dirty="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latin typeface="Cambria Math"/>
                          </a:rPr>
                          <m:t>𝑠</m:t>
                        </m:r>
                        <m:r>
                          <a:rPr lang="tr-TR" sz="1800" i="1">
                            <a:latin typeface="Cambria Math"/>
                          </a:rPr>
                          <m:t>,</m:t>
                        </m:r>
                        <m:r>
                          <a:rPr lang="tr-TR" sz="18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tr-TR" sz="1800" dirty="0" smtClean="0"/>
                  <a:t>: </a:t>
                </a:r>
                <a:r>
                  <a:rPr lang="tr-TR" sz="1800" dirty="0" err="1" smtClean="0"/>
                  <a:t>current</a:t>
                </a:r>
                <a:r>
                  <a:rPr lang="tr-TR" sz="1800" dirty="0" smtClean="0"/>
                  <a:t> </a:t>
                </a:r>
                <a:r>
                  <a:rPr lang="tr-TR" sz="1800" dirty="0" err="1" smtClean="0"/>
                  <a:t>reward</a:t>
                </a:r>
                <a:endParaRPr lang="tr-TR" sz="1800" dirty="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smtClean="0"/>
                  <a:t>is learning rate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800"/>
                  <a:t>uses differences in utilities in </a:t>
                </a:r>
                <a:r>
                  <a:rPr lang="en-US" sz="1800"/>
                  <a:t>successive </a:t>
                </a:r>
                <a:r>
                  <a:rPr lang="en-US" sz="1800" smtClean="0"/>
                  <a:t>states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1800" smtClean="0"/>
                  <a:t>Enables convergence to the following equilibrium as </a:t>
                </a:r>
                <a14:m>
                  <m:oMath xmlns:m="http://schemas.openxmlformats.org/officeDocument/2006/math">
                    <m:r>
                      <a:rPr lang="tr-T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smtClean="0"/>
                  <a:t> is </a:t>
                </a:r>
              </a:p>
              <a:p>
                <a:pPr lvl="1" indent="0">
                  <a:spcAft>
                    <a:spcPts val="600"/>
                  </a:spcAft>
                  <a:buNone/>
                </a:pPr>
                <a:r>
                  <a:rPr lang="en-US" sz="1800" smtClean="0"/>
                  <a:t>decreased with the number of times a state is visited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U</m:t>
                    </m:r>
                    <m:r>
                      <m:rPr>
                        <m:nor/>
                      </m:rPr>
                      <a:rPr lang="tr-TR" sz="1800" baseline="30000"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tr-TR" sz="1800" baseline="30000">
                        <a:latin typeface="Cambria Math" panose="02040503050406030204" pitchFamily="18" charset="0"/>
                        <a:ea typeface="Cambria Math"/>
                      </a:rPr>
                      <m:t>π</m:t>
                    </m:r>
                    <m:r>
                      <m:rPr>
                        <m:nor/>
                      </m:rPr>
                      <a:rPr lang="en-US" sz="1800" baseline="-25000"/>
                      <m:t> </m:t>
                    </m:r>
                    <m:r>
                      <m:rPr>
                        <m:nor/>
                      </m:rPr>
                      <a:rPr lang="en-US" sz="1800"/>
                      <m:t>(</m:t>
                    </m:r>
                    <m:r>
                      <m:rPr>
                        <m:nor/>
                      </m:rPr>
                      <a:rPr lang="en-US" sz="1800"/>
                      <m:t>s</m:t>
                    </m:r>
                    <m:r>
                      <m:rPr>
                        <m:nor/>
                      </m:rPr>
                      <a:rPr lang="en-US" sz="1800"/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8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tr-TR" sz="1800" i="1">
                        <a:latin typeface="Cambria Math"/>
                      </a:rPr>
                      <m:t>+ </m:t>
                    </m:r>
                    <m:r>
                      <a:rPr lang="tr-TR" sz="1800" i="1">
                        <a:latin typeface="Cambria Math"/>
                        <a:ea typeface="Cambria Math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tr-T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sz="18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tr-TR" sz="1800" i="1">
                            <a:latin typeface="Cambria Math"/>
                            <a:ea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a:rPr lang="tr-TR" sz="1800" i="1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tr-TR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tr-TR" sz="1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tr-TR" sz="1800" dirty="0"/>
                              <m:t> 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tr-TR" sz="18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tr-TR" sz="18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U</m:t>
                        </m:r>
                        <m:r>
                          <m:rPr>
                            <m:nor/>
                          </m:rPr>
                          <a:rPr lang="tr-TR" sz="1800" baseline="30000"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800" baseline="30000">
                            <a:latin typeface="Cambria Math" panose="02040503050406030204" pitchFamily="18" charset="0"/>
                            <a:ea typeface="Cambria Math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800" baseline="-25000"/>
                          <m:t> </m:t>
                        </m:r>
                        <m:r>
                          <m:rPr>
                            <m:nor/>
                          </m:rPr>
                          <a:rPr lang="en-US" sz="1800"/>
                          <m:t>(</m:t>
                        </m:r>
                        <m:r>
                          <m:rPr>
                            <m:nor/>
                          </m:rPr>
                          <a:rPr lang="en-US" sz="1800"/>
                          <m:t>s</m:t>
                        </m:r>
                        <m:r>
                          <m:rPr>
                            <m:nor/>
                          </m:rPr>
                          <a:rPr lang="en-US" sz="1800" b="0" i="0" smtClean="0"/>
                          <m:t>'</m:t>
                        </m:r>
                        <m:r>
                          <m:rPr>
                            <m:nor/>
                          </m:rPr>
                          <a:rPr lang="en-US" sz="1800"/>
                          <m:t>)</m:t>
                        </m:r>
                      </m:e>
                    </m:nary>
                  </m:oMath>
                </a14:m>
                <a:endParaRPr lang="en-US" sz="180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34319"/>
              </a:xfrm>
              <a:blipFill>
                <a:blip r:embed="rId3"/>
                <a:stretch>
                  <a:fillRect l="-370" t="-1212"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89" y="4941168"/>
            <a:ext cx="2641188" cy="180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384637" y="4679848"/>
            <a:ext cx="25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   </a:t>
            </a:r>
            <a:r>
              <a:rPr lang="en-US" smtClean="0"/>
              <a:t> </a:t>
            </a:r>
            <a:r>
              <a:rPr lang="tr-TR" smtClean="0"/>
              <a:t>1          </a:t>
            </a:r>
            <a:r>
              <a:rPr lang="tr-TR" smtClean="0"/>
              <a:t>2   </a:t>
            </a:r>
            <a:r>
              <a:rPr lang="tr-TR" smtClean="0"/>
              <a:t>      </a:t>
            </a:r>
            <a:r>
              <a:rPr lang="tr-TR" smtClean="0"/>
              <a:t>3        </a:t>
            </a:r>
            <a:r>
              <a:rPr lang="en-US" smtClean="0"/>
              <a:t> </a:t>
            </a:r>
            <a:r>
              <a:rPr lang="tr-TR" smtClean="0"/>
              <a:t> </a:t>
            </a:r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5807082" y="5157192"/>
            <a:ext cx="627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a</a:t>
            </a:r>
            <a:r>
              <a:rPr lang="en-US" smtClean="0"/>
              <a:t> (3</a:t>
            </a:r>
            <a:r>
              <a:rPr lang="en-US" smtClean="0"/>
              <a:t>)</a:t>
            </a:r>
            <a:endParaRPr lang="tr-TR" dirty="0"/>
          </a:p>
          <a:p>
            <a:endParaRPr lang="tr-TR" dirty="0" smtClean="0"/>
          </a:p>
          <a:p>
            <a:r>
              <a:rPr lang="en-US"/>
              <a:t>b</a:t>
            </a:r>
            <a:r>
              <a:rPr lang="en-US" smtClean="0"/>
              <a:t> (2</a:t>
            </a:r>
            <a:r>
              <a:rPr lang="en-US" smtClean="0"/>
              <a:t>)</a:t>
            </a:r>
            <a:endParaRPr lang="tr-TR" dirty="0"/>
          </a:p>
          <a:p>
            <a:endParaRPr lang="tr-TR" dirty="0" smtClean="0"/>
          </a:p>
          <a:p>
            <a:r>
              <a:rPr lang="tr-TR" smtClean="0"/>
              <a:t>c</a:t>
            </a:r>
            <a:r>
              <a:rPr lang="en-US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</a:t>
            </a:r>
            <a:r>
              <a:rPr lang="tr-TR" smtClean="0"/>
              <a:t> Learning</a:t>
            </a:r>
            <a:r>
              <a:rPr lang="en-US" smtClean="0"/>
              <a:t> Algorithm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Utility </a:t>
            </a:r>
            <a:r>
              <a:rPr lang="en-US" sz="2400"/>
              <a:t>estimates</a:t>
            </a:r>
            <a:r>
              <a:rPr lang="en-US" sz="2400"/>
              <a:t> were learnt through temporal differences</a:t>
            </a:r>
            <a:endParaRPr lang="en-US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136" y="2276872"/>
            <a:ext cx="8227022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Dikdörtgen 7"/>
              <p:cNvSpPr/>
              <p:nvPr/>
            </p:nvSpPr>
            <p:spPr>
              <a:xfrm flipH="1">
                <a:off x="1331640" y="2996952"/>
                <a:ext cx="288032" cy="215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tr-TR" sz="1600" dirty="0"/>
              </a:p>
            </p:txBody>
          </p:sp>
        </mc:Choice>
        <mc:Fallback>
          <p:sp>
            <p:nvSpPr>
              <p:cNvPr id="8" name="Dikdörtge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1640" y="2996952"/>
                <a:ext cx="288032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Dikdörtgen 8"/>
              <p:cNvSpPr/>
              <p:nvPr/>
            </p:nvSpPr>
            <p:spPr>
              <a:xfrm flipH="1">
                <a:off x="5076056" y="5157192"/>
                <a:ext cx="288032" cy="2154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tr-TR" sz="1600" dirty="0"/>
              </a:p>
            </p:txBody>
          </p:sp>
        </mc:Choice>
        <mc:Fallback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76056" y="5157192"/>
                <a:ext cx="288032" cy="215444"/>
              </a:xfrm>
              <a:prstGeom prst="rect">
                <a:avLst/>
              </a:prstGeom>
              <a:blipFill>
                <a:blip r:embed="rId6"/>
                <a:stretch>
                  <a:fillRect t="-14286"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400" dirty="0" smtClean="0"/>
                  <a:t>An </a:t>
                </a:r>
                <a:r>
                  <a:rPr lang="tr-TR" sz="2400" dirty="0" err="1" smtClean="0"/>
                  <a:t>active</a:t>
                </a:r>
                <a:r>
                  <a:rPr lang="tr-TR" sz="2400" dirty="0" smtClean="0"/>
                  <a:t> RL </a:t>
                </a:r>
                <a:r>
                  <a:rPr lang="tr-TR" sz="2400" dirty="0" err="1" smtClean="0"/>
                  <a:t>algorithm</a:t>
                </a:r>
                <a:endParaRPr lang="tr-TR" sz="2400" dirty="0" smtClean="0"/>
              </a:p>
              <a:p>
                <a:pPr>
                  <a:spcAft>
                    <a:spcPts val="600"/>
                  </a:spcAft>
                </a:pPr>
                <a:r>
                  <a:rPr lang="tr-TR" sz="2400" dirty="0" err="1" smtClean="0"/>
                  <a:t>Aim</a:t>
                </a:r>
                <a:r>
                  <a:rPr lang="tr-TR" sz="2400" dirty="0" smtClean="0"/>
                  <a:t> is </a:t>
                </a:r>
                <a:r>
                  <a:rPr lang="tr-TR" sz="2400" dirty="0" err="1" smtClean="0"/>
                  <a:t>to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learn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the</a:t>
                </a:r>
                <a:r>
                  <a:rPr lang="tr-TR" sz="2400" dirty="0" smtClean="0"/>
                  <a:t> Q </a:t>
                </a:r>
                <a:r>
                  <a:rPr lang="tr-TR" sz="2400" dirty="0" err="1" smtClean="0"/>
                  <a:t>matrix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similar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to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the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value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function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with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Bellman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equation</a:t>
                </a:r>
                <a:endParaRPr 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tr-TR" sz="2400" b="0" i="1" smtClean="0">
                          <a:latin typeface="Cambria Math"/>
                        </a:rPr>
                        <m:t>=</m:t>
                      </m:r>
                      <m:r>
                        <a:rPr lang="tr-TR" sz="2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/>
                            </a:rPr>
                            <m:t>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+ 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tr-TR" sz="2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tr-TR" sz="2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tr-TR" sz="2400" dirty="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</a:rPr>
                      <m:t>𝑠</m:t>
                    </m:r>
                    <m:r>
                      <a:rPr lang="tr-T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tr-TR" sz="2000" dirty="0" smtClean="0"/>
                  <a:t>: </a:t>
                </a:r>
                <a:r>
                  <a:rPr lang="tr-TR" sz="2000" dirty="0" err="1" smtClean="0"/>
                  <a:t>current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state</a:t>
                </a:r>
                <a:endParaRPr lang="tr-TR" sz="2000" dirty="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</a:rPr>
                      <m:t>𝑠</m:t>
                    </m:r>
                    <m:r>
                      <a:rPr lang="tr-TR" sz="2000" b="0" i="1" smtClean="0">
                        <a:latin typeface="Cambria Math"/>
                      </a:rPr>
                      <m:t>′</m:t>
                    </m:r>
                    <m:r>
                      <a:rPr lang="tr-T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tr-TR" sz="2000" dirty="0"/>
                  <a:t>: </a:t>
                </a:r>
                <a:r>
                  <a:rPr lang="tr-TR" sz="2000" dirty="0" err="1" smtClean="0"/>
                  <a:t>next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state</a:t>
                </a:r>
                <a:endParaRPr lang="tr-TR" sz="2000" dirty="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/>
                          </a:rPr>
                          <m:t>𝑠</m:t>
                        </m:r>
                        <m:r>
                          <a:rPr lang="tr-TR" sz="2000" i="1">
                            <a:latin typeface="Cambria Math"/>
                          </a:rPr>
                          <m:t>,</m:t>
                        </m:r>
                        <m:r>
                          <a:rPr lang="tr-TR" sz="20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tr-TR" sz="2000" dirty="0" smtClean="0"/>
                  <a:t>: </a:t>
                </a:r>
                <a:r>
                  <a:rPr lang="tr-TR" sz="2000" dirty="0" err="1" smtClean="0"/>
                  <a:t>current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reward</a:t>
                </a:r>
                <a:endParaRPr lang="tr-TR" sz="2000" dirty="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sz="20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func>
                  </m:oMath>
                </a14:m>
                <a:r>
                  <a:rPr lang="tr-TR" sz="2000" dirty="0" smtClean="0"/>
                  <a:t>: value of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best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possible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tr-TR" sz="2000" dirty="0" smtClean="0"/>
                  <a:t> pair</a:t>
                </a:r>
                <a:endParaRPr lang="tr-TR" sz="2000" dirty="0"/>
              </a:p>
              <a:p>
                <a:pPr lvl="1">
                  <a:spcAft>
                    <a:spcPts val="600"/>
                  </a:spcAft>
                </a:pPr>
                <a:endParaRPr lang="tr-TR" sz="20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 Learning </a:t>
            </a:r>
            <a:r>
              <a:rPr lang="tr-TR" dirty="0" err="1" smtClean="0"/>
              <a:t>Algorithm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32047"/>
          </a:xfrm>
        </p:spPr>
        <p:txBody>
          <a:bodyPr>
            <a:normAutofit fontScale="92500" lnSpcReduction="20000"/>
          </a:bodyPr>
          <a:lstStyle/>
          <a:p>
            <a:r>
              <a:rPr lang="tr-TR" sz="2800" dirty="0" smtClean="0"/>
              <a:t>An </a:t>
            </a:r>
            <a:r>
              <a:rPr lang="tr-TR" sz="2800" dirty="0" err="1" smtClean="0"/>
              <a:t>iterative</a:t>
            </a:r>
            <a:r>
              <a:rPr lang="tr-TR" sz="2800" dirty="0" smtClean="0"/>
              <a:t> </a:t>
            </a:r>
            <a:r>
              <a:rPr lang="tr-TR" sz="2800" dirty="0" err="1" smtClean="0"/>
              <a:t>algorithm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find</a:t>
            </a:r>
            <a:r>
              <a:rPr lang="tr-TR" sz="2800" dirty="0" smtClean="0"/>
              <a:t> optimal </a:t>
            </a:r>
            <a:r>
              <a:rPr lang="tr-TR" sz="2800" dirty="0" err="1" smtClean="0"/>
              <a:t>policy</a:t>
            </a:r>
            <a:r>
              <a:rPr lang="tr-TR" sz="2800" dirty="0" smtClean="0"/>
              <a:t>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94314"/>
                  </p:ext>
                </p:extLst>
              </p:nvPr>
            </p:nvGraphicFramePr>
            <p:xfrm>
              <a:off x="395536" y="1916832"/>
              <a:ext cx="8568952" cy="47541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8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32448">
                    <a:tc>
                      <a:txBody>
                        <a:bodyPr/>
                        <a:lstStyle/>
                        <a:p>
                          <a:r>
                            <a:rPr lang="tr-TR" sz="1600" b="1" dirty="0" smtClean="0">
                              <a:latin typeface="Courier New" pitchFamily="49" charset="0"/>
                              <a:cs typeface="Courier New" pitchFamily="49" charset="0"/>
                            </a:rPr>
                            <a:t>function</a:t>
                          </a:r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Q-Learning(problem, </a:t>
                          </a:r>
                          <a:r>
                            <a:rPr lang="tr-TR" sz="160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epoch</a:t>
                          </a:r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) </a:t>
                          </a:r>
                          <a:r>
                            <a:rPr lang="tr-TR" sz="160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returns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utility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function</a:t>
                          </a:r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071563" indent="-1071563"/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inputs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: problem,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states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S,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actions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A,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reward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function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R </a:t>
                          </a:r>
                          <a:r>
                            <a:rPr lang="tr-TR" sz="1400" baseline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for</a:t>
                          </a:r>
                          <a:r>
                            <a:rPr lang="tr-TR" sz="1400" baseline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smtClean="0">
                              <a:latin typeface="Courier New" pitchFamily="49" charset="0"/>
                              <a:cs typeface="Courier New" pitchFamily="49" charset="0"/>
                            </a:rPr>
                            <a:t>each</a:t>
                          </a:r>
                          <a:r>
                            <a:rPr lang="en-US" sz="1400" baseline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smtClean="0">
                              <a:latin typeface="Courier New" pitchFamily="49" charset="0"/>
                              <a:cs typeface="Courier New" pitchFamily="49" charset="0"/>
                            </a:rPr>
                            <a:t>(s,a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)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pair</a:t>
                          </a:r>
                          <a:r>
                            <a:rPr lang="tr-TR" sz="1400" baseline="0" smtClean="0">
                              <a:latin typeface="Courier New" pitchFamily="49" charset="0"/>
                              <a:cs typeface="Courier New" pitchFamily="49" charset="0"/>
                            </a:rPr>
                            <a:t>, </a:t>
                          </a:r>
                          <a:endParaRPr lang="en-US" sz="1400" baseline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071563" indent="-103188"/>
                          <a:r>
                            <a:rPr lang="tr-TR" sz="1400" baseline="0" smtClean="0">
                              <a:latin typeface="Courier New" pitchFamily="49" charset="0"/>
                              <a:cs typeface="Courier New" pitchFamily="49" charset="0"/>
                            </a:rPr>
                            <a:t>discount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factor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tr-TR" sz="14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oMath>
                          </a14:m>
                          <a:endParaRPr lang="tr-TR" sz="14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071563" indent="-87313"/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epoch,the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number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of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epochs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to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learn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Q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matrix</a:t>
                          </a:r>
                          <a:endParaRPr lang="tr-TR" sz="14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2057400" indent="-2057400"/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local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variables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: Q,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matrix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of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values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for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each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(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s,a</a:t>
                          </a:r>
                          <a:r>
                            <a:rPr lang="tr-TR" sz="14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) </a:t>
                          </a:r>
                          <a:r>
                            <a:rPr lang="tr-TR" sz="14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pair</a:t>
                          </a:r>
                          <a:endParaRPr lang="tr-TR" sz="14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2057400" indent="-2057400"/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4763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for </a:t>
                          </a:r>
                          <a:r>
                            <a:rPr lang="tr-TR" sz="15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each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s in S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and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action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 in A </a:t>
                          </a:r>
                          <a:r>
                            <a:rPr lang="tr-TR" sz="15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do</a:t>
                          </a:r>
                        </a:p>
                        <a:p>
                          <a:pPr marL="4763" indent="898525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="0" baseline="0" dirty="0" smtClean="0">
                              <a:cs typeface="Courier New" pitchFamily="49" charset="0"/>
                            </a:rPr>
                            <a:t> Q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sz="1500" b="0" i="1" baseline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00" b="0" i="1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𝑠</m:t>
                                  </m:r>
                                  <m:r>
                                    <a:rPr lang="tr-TR" sz="1500" b="0" i="1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,</m:t>
                                  </m:r>
                                  <m:r>
                                    <a:rPr lang="tr-TR" sz="1500" b="0" i="1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tr-TR" sz="1500" b="0" i="1" baseline="0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←</m:t>
                              </m:r>
                              <m:r>
                                <a:rPr lang="tr-TR" sz="1500" b="0" i="1" baseline="0" smtClean="0">
                                  <a:latin typeface="Cambria Math"/>
                                  <a:cs typeface="Courier New" pitchFamily="49" charset="0"/>
                                </a:rPr>
                                <m:t>0</m:t>
                              </m:r>
                            </m:oMath>
                          </a14:m>
                          <a:endParaRPr lang="tr-TR" sz="1500" b="0" baseline="0" dirty="0" smtClean="0">
                            <a:cs typeface="Courier New" pitchFamily="49" charset="0"/>
                          </a:endParaRPr>
                        </a:p>
                        <a:p>
                          <a:pPr marL="2057400" indent="-2057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for</a:t>
                          </a:r>
                          <a:r>
                            <a:rPr lang="tr-TR" sz="15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each</a:t>
                          </a:r>
                          <a:r>
                            <a:rPr lang="tr-TR" sz="15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epoch</a:t>
                          </a:r>
                          <a:endParaRPr lang="tr-TR" sz="15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625475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Choose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random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initial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500" i="1" baseline="0" dirty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in S</a:t>
                          </a:r>
                        </a:p>
                        <a:p>
                          <a:pPr marL="625475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repeat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</a:p>
                        <a:p>
                          <a:pPr marL="143510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Choose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random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action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500" i="1" baseline="0" dirty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in A</a:t>
                          </a:r>
                        </a:p>
                        <a:p>
                          <a:pPr marL="625475" indent="804863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Determine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next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500" i="1" baseline="0" dirty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tr-TR" sz="1500" b="0" i="1" baseline="0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next(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500" i="1" baseline="0" dirty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,</a:t>
                          </a:r>
                          <a:r>
                            <a:rPr lang="tr-TR" sz="1500" baseline="0" dirty="0" smtClean="0"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500" i="1" baseline="0" dirty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)</a:t>
                          </a:r>
                        </a:p>
                        <a:p>
                          <a:pPr marL="1435100" indent="-4763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Find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the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maximum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Q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value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in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new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to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move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to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the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next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tr-TR" sz="15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tr-TR" sz="15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sz="1500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tr-TR" sz="15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  <m:r>
                                        <a:rPr lang="tr-TR" sz="15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tr-TR" sz="1500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tr-TR" sz="15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tr-TR" sz="15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500" i="1" baseline="0" dirty="0" smtClean="0">
                                              <a:latin typeface="Cambria Math" panose="02040503050406030204" pitchFamily="18" charset="0"/>
                                              <a:cs typeface="Courier New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500" b="0" i="1" baseline="0" dirty="0" smtClean="0">
                                              <a:latin typeface="Cambria Math"/>
                                              <a:cs typeface="Courier New" pitchFamily="49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tr-TR" sz="1500" b="0" i="1" baseline="0" dirty="0" smtClean="0">
                                              <a:latin typeface="Cambria Math"/>
                                              <a:cs typeface="Courier New" pitchFamily="49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tr-TR" sz="15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tr-TR" sz="15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  <m:r>
                                        <a:rPr lang="tr-TR" sz="15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tr-TR" sz="1500" b="0" i="1" smtClean="0">
                                      <a:latin typeface="Cambria Math"/>
                                      <a:ea typeface="Cambria Math"/>
                                    </a:rPr>
                                    <m:t>]</m:t>
                                  </m:r>
                                </m:e>
                              </m:func>
                            </m:oMath>
                          </a14:m>
                          <a:endParaRPr lang="tr-TR" sz="15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435100" indent="-4763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Update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value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tr-TR" sz="1500" b="0" i="1" smtClean="0">
                                  <a:latin typeface="Cambria Math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tr-T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500" i="1" baseline="0" dirty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00" b="0" i="1" baseline="0" dirty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tr-TR" sz="1500" b="0" i="1" baseline="0" dirty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tr-TR" sz="1500" baseline="0" dirty="0" smtClean="0">
                                      <a:latin typeface="Courier New" pitchFamily="49" charset="0"/>
                                      <a:cs typeface="Courier New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tr-TR" sz="1500" baseline="0" dirty="0" smtClean="0">
                                      <a:cs typeface="Courier New" pitchFamily="49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tr-TR" sz="1500" i="1" baseline="0" dirty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00" b="0" i="1" baseline="0" dirty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tr-TR" sz="1500" b="0" i="1" baseline="0" dirty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tr-TR" sz="15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435100" indent="-4763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Assign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next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as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the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current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500" i="1" baseline="0" dirty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tr-TR" sz="1500" b="0" i="1" baseline="0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tr-TR" sz="1500" i="1" baseline="0" dirty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1500" b="0" i="1" baseline="0" dirty="0" smtClean="0">
                                      <a:latin typeface="Cambria Math"/>
                                      <a:cs typeface="Courier New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tr-TR" sz="15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625475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tr-TR" sz="15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until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goal</a:t>
                          </a:r>
                          <a:r>
                            <a:rPr lang="tr-TR" sz="15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is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found</a:t>
                          </a:r>
                          <a:endParaRPr lang="tr-TR" sz="15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4763" marR="0" indent="-47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5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end</a:t>
                          </a:r>
                          <a:r>
                            <a:rPr lang="tr-TR" sz="15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5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epoch</a:t>
                          </a:r>
                          <a:endParaRPr lang="tr-TR" sz="15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94314"/>
                  </p:ext>
                </p:extLst>
              </p:nvPr>
            </p:nvGraphicFramePr>
            <p:xfrm>
              <a:off x="395536" y="1916832"/>
              <a:ext cx="8568952" cy="47541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8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541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" t="-384" r="-142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97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Planning </a:t>
            </a:r>
            <a:r>
              <a:rPr lang="tr-TR" dirty="0" err="1" smtClean="0"/>
              <a:t>under</a:t>
            </a:r>
            <a:r>
              <a:rPr lang="tr-TR" dirty="0" smtClean="0"/>
              <a:t> </a:t>
            </a:r>
            <a:r>
              <a:rPr lang="tr-TR" dirty="0" err="1" smtClean="0"/>
              <a:t>Uncertainty</a:t>
            </a:r>
            <a:endParaRPr lang="tr-TR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60935"/>
              </p:ext>
            </p:extLst>
          </p:nvPr>
        </p:nvGraphicFramePr>
        <p:xfrm>
          <a:off x="755576" y="3933056"/>
          <a:ext cx="7560840" cy="20162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DETERMINISTIC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STOCHASTIC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tr-TR" dirty="0" smtClean="0"/>
                        <a:t>FULLY-OBSERVABLE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A*, DFS, 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tr-TR" dirty="0" smtClean="0"/>
                        <a:t>PARTIALLY-OBSERVABLE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Partially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Observable</a:t>
                      </a:r>
                      <a:r>
                        <a:rPr lang="tr-TR" dirty="0" smtClean="0"/>
                        <a:t> MDP</a:t>
                      </a:r>
                      <a:r>
                        <a:rPr lang="tr-TR" baseline="0" dirty="0" smtClean="0"/>
                        <a:t> (</a:t>
                      </a:r>
                      <a:r>
                        <a:rPr lang="tr-TR" dirty="0" smtClean="0"/>
                        <a:t>POMDP)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İçerik Yer Tutucusu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Policy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is a </a:t>
            </a:r>
            <a:r>
              <a:rPr lang="tr-TR" dirty="0" err="1" smtClean="0"/>
              <a:t>solution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of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endParaRPr lang="tr-TR" dirty="0" smtClean="0"/>
          </a:p>
          <a:p>
            <a:pPr lvl="1"/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branching</a:t>
            </a:r>
            <a:r>
              <a:rPr lang="tr-TR" dirty="0" smtClean="0"/>
              <a:t> </a:t>
            </a:r>
            <a:r>
              <a:rPr lang="tr-TR" dirty="0" err="1" smtClean="0"/>
              <a:t>factor</a:t>
            </a:r>
            <a:r>
              <a:rPr lang="tr-TR" dirty="0" smtClean="0"/>
              <a:t> in </a:t>
            </a:r>
            <a:r>
              <a:rPr lang="tr-TR" dirty="0" err="1" smtClean="0"/>
              <a:t>stochastic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endParaRPr lang="tr-TR" dirty="0" smtClean="0"/>
          </a:p>
          <a:p>
            <a:pPr lvl="1"/>
            <a:r>
              <a:rPr lang="tr-TR" dirty="0" err="1" smtClean="0"/>
              <a:t>Revisited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Q-Learning </a:t>
            </a:r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 </a:t>
            </a:r>
            <a:r>
              <a:rPr lang="tr-TR" sz="2400" dirty="0" err="1" smtClean="0"/>
              <a:t>moving</a:t>
            </a:r>
            <a:r>
              <a:rPr lang="tr-TR" sz="2400" dirty="0" smtClean="0"/>
              <a:t> robot problem</a:t>
            </a:r>
          </a:p>
          <a:p>
            <a:r>
              <a:rPr lang="tr-TR" sz="2400" dirty="0" err="1" smtClean="0"/>
              <a:t>States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rooms</a:t>
            </a:r>
            <a:r>
              <a:rPr lang="tr-TR" sz="2400" dirty="0" smtClean="0"/>
              <a:t>, </a:t>
            </a:r>
            <a:r>
              <a:rPr lang="tr-TR" sz="2400" dirty="0" err="1" smtClean="0"/>
              <a:t>goal</a:t>
            </a:r>
            <a:r>
              <a:rPr lang="tr-TR" sz="2400" dirty="0" smtClean="0"/>
              <a:t> is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reach</a:t>
            </a:r>
            <a:r>
              <a:rPr lang="tr-TR" sz="2400" dirty="0" smtClean="0"/>
              <a:t> F</a:t>
            </a:r>
          </a:p>
          <a:p>
            <a:r>
              <a:rPr lang="tr-TR" sz="2400" dirty="0" err="1" smtClean="0"/>
              <a:t>Actions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moving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a </a:t>
            </a:r>
            <a:r>
              <a:rPr lang="tr-TR" sz="2400" dirty="0" err="1" smtClean="0"/>
              <a:t>room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another</a:t>
            </a:r>
            <a:r>
              <a:rPr lang="tr-TR" sz="2400" dirty="0" smtClean="0"/>
              <a:t> </a:t>
            </a:r>
            <a:r>
              <a:rPr lang="tr-TR" sz="2400" dirty="0" err="1" smtClean="0"/>
              <a:t>if</a:t>
            </a:r>
            <a:r>
              <a:rPr lang="tr-TR" sz="2400" dirty="0" smtClean="0"/>
              <a:t> a </a:t>
            </a:r>
            <a:r>
              <a:rPr lang="tr-TR" sz="2400" dirty="0" err="1" smtClean="0"/>
              <a:t>door</a:t>
            </a:r>
            <a:r>
              <a:rPr lang="tr-TR" sz="2400" dirty="0" smtClean="0"/>
              <a:t> </a:t>
            </a:r>
            <a:r>
              <a:rPr lang="tr-TR" sz="2400" dirty="0" err="1" smtClean="0"/>
              <a:t>exists</a:t>
            </a:r>
            <a:endParaRPr lang="tr-TR" sz="2400" dirty="0" smtClean="0"/>
          </a:p>
          <a:p>
            <a:r>
              <a:rPr lang="tr-TR" sz="2400" dirty="0" err="1" smtClean="0"/>
              <a:t>Initially</a:t>
            </a:r>
            <a:r>
              <a:rPr lang="tr-TR" sz="2400" dirty="0" smtClean="0"/>
              <a:t> </a:t>
            </a:r>
            <a:r>
              <a:rPr lang="tr-TR" sz="2400" dirty="0" err="1" smtClean="0"/>
              <a:t>unknown</a:t>
            </a:r>
            <a:r>
              <a:rPr lang="tr-TR" sz="2400" dirty="0" smtClean="0"/>
              <a:t> </a:t>
            </a:r>
            <a:r>
              <a:rPr lang="tr-TR" sz="2400" dirty="0" err="1" smtClean="0"/>
              <a:t>reward</a:t>
            </a:r>
            <a:r>
              <a:rPr lang="tr-TR" sz="2400" dirty="0" smtClean="0"/>
              <a:t> </a:t>
            </a:r>
            <a:r>
              <a:rPr lang="tr-TR" sz="2400" dirty="0" err="1" smtClean="0"/>
              <a:t>or</a:t>
            </a:r>
            <a:r>
              <a:rPr lang="tr-TR" sz="2400" dirty="0" smtClean="0"/>
              <a:t> </a:t>
            </a:r>
            <a:r>
              <a:rPr lang="tr-TR" sz="2400" dirty="0" err="1" smtClean="0"/>
              <a:t>punishments</a:t>
            </a:r>
            <a:endParaRPr lang="en-US" sz="2400" dirty="0"/>
          </a:p>
        </p:txBody>
      </p:sp>
      <p:cxnSp>
        <p:nvCxnSpPr>
          <p:cNvPr id="5" name="Düz Bağlayıcı 4"/>
          <p:cNvCxnSpPr/>
          <p:nvPr/>
        </p:nvCxnSpPr>
        <p:spPr>
          <a:xfrm>
            <a:off x="5004048" y="3573016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 flipH="1">
            <a:off x="5004048" y="3573016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6228184" y="3573016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6228184" y="3573016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5004048" y="4869160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004049" y="4869160"/>
            <a:ext cx="45905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H="1" flipV="1">
            <a:off x="6228184" y="4869160"/>
            <a:ext cx="360040" cy="733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 flipH="1">
            <a:off x="6228184" y="6165304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 flipH="1">
            <a:off x="6588224" y="4568552"/>
            <a:ext cx="306034" cy="32145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 flipH="1">
            <a:off x="5463099" y="4568552"/>
            <a:ext cx="306034" cy="30060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7452320" y="3573016"/>
            <a:ext cx="0" cy="43204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7452320" y="4509120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 flipH="1" flipV="1">
            <a:off x="7463176" y="4005064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 flipH="1">
            <a:off x="5841142" y="4869160"/>
            <a:ext cx="38704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 flipH="1">
            <a:off x="5508104" y="5864696"/>
            <a:ext cx="306034" cy="30060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Düz Bağlayıcı 33"/>
          <p:cNvCxnSpPr/>
          <p:nvPr/>
        </p:nvCxnSpPr>
        <p:spPr>
          <a:xfrm flipH="1">
            <a:off x="5004048" y="6165304"/>
            <a:ext cx="50405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Düz Bağlayıcı 34"/>
          <p:cNvCxnSpPr/>
          <p:nvPr/>
        </p:nvCxnSpPr>
        <p:spPr>
          <a:xfrm flipH="1">
            <a:off x="5841141" y="6165304"/>
            <a:ext cx="38704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6228184" y="5661248"/>
            <a:ext cx="0" cy="50405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Düz Bağlayıcı 42"/>
          <p:cNvCxnSpPr/>
          <p:nvPr/>
        </p:nvCxnSpPr>
        <p:spPr>
          <a:xfrm>
            <a:off x="6228184" y="4869160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Düz Bağlayıcı 43"/>
          <p:cNvCxnSpPr/>
          <p:nvPr/>
        </p:nvCxnSpPr>
        <p:spPr>
          <a:xfrm flipH="1" flipV="1">
            <a:off x="6239040" y="5229200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Düz Bağlayıcı 45"/>
          <p:cNvCxnSpPr/>
          <p:nvPr/>
        </p:nvCxnSpPr>
        <p:spPr>
          <a:xfrm>
            <a:off x="7452320" y="4869160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Düz Bağlayıcı 46"/>
          <p:cNvCxnSpPr/>
          <p:nvPr/>
        </p:nvCxnSpPr>
        <p:spPr>
          <a:xfrm flipH="1" flipV="1">
            <a:off x="7463176" y="5229200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Düz Bağlayıcı 48"/>
          <p:cNvCxnSpPr/>
          <p:nvPr/>
        </p:nvCxnSpPr>
        <p:spPr>
          <a:xfrm flipH="1">
            <a:off x="7146286" y="4869160"/>
            <a:ext cx="1530170" cy="1467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Düz Bağlayıcı 49"/>
          <p:cNvCxnSpPr/>
          <p:nvPr/>
        </p:nvCxnSpPr>
        <p:spPr>
          <a:xfrm flipH="1">
            <a:off x="7452320" y="6165304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Bağlayıcı 50"/>
          <p:cNvCxnSpPr/>
          <p:nvPr/>
        </p:nvCxnSpPr>
        <p:spPr>
          <a:xfrm>
            <a:off x="7452320" y="5661248"/>
            <a:ext cx="0" cy="50405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Düz Bağlayıcı 51"/>
          <p:cNvCxnSpPr/>
          <p:nvPr/>
        </p:nvCxnSpPr>
        <p:spPr>
          <a:xfrm>
            <a:off x="8676456" y="4869160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Metin kutusu 60"/>
          <p:cNvSpPr txBox="1"/>
          <p:nvPr/>
        </p:nvSpPr>
        <p:spPr>
          <a:xfrm>
            <a:off x="5428975" y="391302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A</a:t>
            </a:r>
            <a:endParaRPr lang="en-US" b="1" dirty="0"/>
          </a:p>
        </p:txBody>
      </p:sp>
      <p:sp>
        <p:nvSpPr>
          <p:cNvPr id="62" name="Metin kutusu 61"/>
          <p:cNvSpPr txBox="1"/>
          <p:nvPr/>
        </p:nvSpPr>
        <p:spPr>
          <a:xfrm>
            <a:off x="6588224" y="391302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B</a:t>
            </a:r>
            <a:endParaRPr lang="en-US" b="1" dirty="0"/>
          </a:p>
        </p:txBody>
      </p:sp>
      <p:sp>
        <p:nvSpPr>
          <p:cNvPr id="63" name="Metin kutusu 62"/>
          <p:cNvSpPr txBox="1"/>
          <p:nvPr/>
        </p:nvSpPr>
        <p:spPr>
          <a:xfrm>
            <a:off x="7914420" y="3934743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F*</a:t>
            </a:r>
            <a:endParaRPr lang="en-US" b="1" dirty="0"/>
          </a:p>
        </p:txBody>
      </p:sp>
      <p:sp>
        <p:nvSpPr>
          <p:cNvPr id="65" name="Metin kutusu 64"/>
          <p:cNvSpPr txBox="1"/>
          <p:nvPr/>
        </p:nvSpPr>
        <p:spPr>
          <a:xfrm>
            <a:off x="5446037" y="524845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E</a:t>
            </a:r>
            <a:endParaRPr lang="en-US" b="1" dirty="0"/>
          </a:p>
        </p:txBody>
      </p:sp>
      <p:sp>
        <p:nvSpPr>
          <p:cNvPr id="66" name="Metin kutusu 65"/>
          <p:cNvSpPr txBox="1"/>
          <p:nvPr/>
        </p:nvSpPr>
        <p:spPr>
          <a:xfrm>
            <a:off x="6769957" y="5267327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D</a:t>
            </a:r>
            <a:endParaRPr lang="en-US" b="1" dirty="0"/>
          </a:p>
        </p:txBody>
      </p:sp>
      <p:sp>
        <p:nvSpPr>
          <p:cNvPr id="67" name="Metin kutusu 66"/>
          <p:cNvSpPr txBox="1"/>
          <p:nvPr/>
        </p:nvSpPr>
        <p:spPr>
          <a:xfrm>
            <a:off x="7968922" y="5267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C</a:t>
            </a:r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5233574" y="5667437"/>
            <a:ext cx="1005466" cy="85790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etin kutusu 68"/>
          <p:cNvSpPr txBox="1"/>
          <p:nvPr/>
        </p:nvSpPr>
        <p:spPr>
          <a:xfrm>
            <a:off x="4716016" y="6331840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F*</a:t>
            </a:r>
            <a:endParaRPr lang="en-US" b="1" dirty="0"/>
          </a:p>
        </p:txBody>
      </p:sp>
      <p:sp>
        <p:nvSpPr>
          <p:cNvPr id="70" name="Metin kutusu 69"/>
          <p:cNvSpPr txBox="1"/>
          <p:nvPr/>
        </p:nvSpPr>
        <p:spPr>
          <a:xfrm>
            <a:off x="6183137" y="6344940"/>
            <a:ext cx="1926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Door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E </a:t>
            </a:r>
            <a:r>
              <a:rPr lang="tr-TR" sz="2000" dirty="0" err="1" smtClean="0"/>
              <a:t>to</a:t>
            </a:r>
            <a:r>
              <a:rPr lang="tr-TR" sz="2000" dirty="0" smtClean="0"/>
              <a:t> F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44352" y="3795650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A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04392" y="5448314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E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00536" y="4705319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F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768889" y="4320444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B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79009" y="5843823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D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95592" y="5965787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C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7" name="Yay 76"/>
          <p:cNvSpPr/>
          <p:nvPr/>
        </p:nvSpPr>
        <p:spPr>
          <a:xfrm rot="13140762">
            <a:off x="495777" y="4287801"/>
            <a:ext cx="1737766" cy="1395477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Yay 77"/>
          <p:cNvSpPr/>
          <p:nvPr/>
        </p:nvSpPr>
        <p:spPr>
          <a:xfrm rot="3252502">
            <a:off x="-471112" y="4131922"/>
            <a:ext cx="2258308" cy="895220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ay 78"/>
          <p:cNvSpPr/>
          <p:nvPr/>
        </p:nvSpPr>
        <p:spPr>
          <a:xfrm rot="6167005">
            <a:off x="931906" y="4453654"/>
            <a:ext cx="1364634" cy="1099413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ay 79"/>
          <p:cNvSpPr/>
          <p:nvPr/>
        </p:nvSpPr>
        <p:spPr>
          <a:xfrm rot="17152226">
            <a:off x="1164448" y="5242015"/>
            <a:ext cx="1463352" cy="1030417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Yay 80"/>
          <p:cNvSpPr/>
          <p:nvPr/>
        </p:nvSpPr>
        <p:spPr>
          <a:xfrm rot="19515176">
            <a:off x="1312022" y="5650892"/>
            <a:ext cx="1259302" cy="1744474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Yay 81"/>
          <p:cNvSpPr/>
          <p:nvPr/>
        </p:nvSpPr>
        <p:spPr>
          <a:xfrm rot="9626916">
            <a:off x="1281375" y="4890045"/>
            <a:ext cx="2039809" cy="1480688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Yay 82"/>
          <p:cNvSpPr/>
          <p:nvPr/>
        </p:nvSpPr>
        <p:spPr>
          <a:xfrm rot="7083290">
            <a:off x="2342799" y="3447660"/>
            <a:ext cx="1428007" cy="1569778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Yay 83"/>
          <p:cNvSpPr/>
          <p:nvPr/>
        </p:nvSpPr>
        <p:spPr>
          <a:xfrm rot="19500992">
            <a:off x="1732052" y="4614738"/>
            <a:ext cx="2383071" cy="1162031"/>
          </a:xfrm>
          <a:prstGeom prst="arc">
            <a:avLst>
              <a:gd name="adj1" fmla="val 16200000"/>
              <a:gd name="adj2" fmla="val 212902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Yay 84"/>
          <p:cNvSpPr/>
          <p:nvPr/>
        </p:nvSpPr>
        <p:spPr>
          <a:xfrm rot="8153456">
            <a:off x="2906086" y="5140303"/>
            <a:ext cx="1250270" cy="1524789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Yay 85"/>
          <p:cNvSpPr/>
          <p:nvPr/>
        </p:nvSpPr>
        <p:spPr>
          <a:xfrm rot="19255394">
            <a:off x="2739424" y="6093814"/>
            <a:ext cx="1456001" cy="1112247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Yay 86"/>
          <p:cNvSpPr/>
          <p:nvPr/>
        </p:nvSpPr>
        <p:spPr>
          <a:xfrm rot="14683131" flipV="1">
            <a:off x="1907049" y="4636286"/>
            <a:ext cx="733644" cy="268058"/>
          </a:xfrm>
          <a:prstGeom prst="arc">
            <a:avLst>
              <a:gd name="adj1" fmla="val 16200000"/>
              <a:gd name="adj2" fmla="val 638158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etin kutusu 87"/>
          <p:cNvSpPr txBox="1"/>
          <p:nvPr/>
        </p:nvSpPr>
        <p:spPr>
          <a:xfrm>
            <a:off x="1980219" y="58745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89" name="Metin kutusu 88"/>
          <p:cNvSpPr txBox="1"/>
          <p:nvPr/>
        </p:nvSpPr>
        <p:spPr>
          <a:xfrm>
            <a:off x="1557636" y="6323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90" name="Metin kutusu 89"/>
          <p:cNvSpPr txBox="1"/>
          <p:nvPr/>
        </p:nvSpPr>
        <p:spPr>
          <a:xfrm>
            <a:off x="1524240" y="47854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91" name="Metin kutusu 90"/>
          <p:cNvSpPr txBox="1"/>
          <p:nvPr/>
        </p:nvSpPr>
        <p:spPr>
          <a:xfrm>
            <a:off x="1884923" y="540287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100</a:t>
            </a:r>
            <a:endParaRPr lang="en-US" b="1" dirty="0"/>
          </a:p>
        </p:txBody>
      </p:sp>
      <p:sp>
        <p:nvSpPr>
          <p:cNvPr id="92" name="Metin kutusu 91"/>
          <p:cNvSpPr txBox="1"/>
          <p:nvPr/>
        </p:nvSpPr>
        <p:spPr>
          <a:xfrm>
            <a:off x="1197453" y="44284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93" name="Metin kutusu 92"/>
          <p:cNvSpPr txBox="1"/>
          <p:nvPr/>
        </p:nvSpPr>
        <p:spPr>
          <a:xfrm>
            <a:off x="597920" y="47378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94" name="Metin kutusu 93"/>
          <p:cNvSpPr txBox="1"/>
          <p:nvPr/>
        </p:nvSpPr>
        <p:spPr>
          <a:xfrm>
            <a:off x="2969826" y="45914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95" name="Metin kutusu 94"/>
          <p:cNvSpPr txBox="1"/>
          <p:nvPr/>
        </p:nvSpPr>
        <p:spPr>
          <a:xfrm>
            <a:off x="3107751" y="39789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100</a:t>
            </a:r>
            <a:endParaRPr lang="en-US" b="1" dirty="0"/>
          </a:p>
        </p:txBody>
      </p:sp>
      <p:sp>
        <p:nvSpPr>
          <p:cNvPr id="96" name="Metin kutusu 95"/>
          <p:cNvSpPr txBox="1"/>
          <p:nvPr/>
        </p:nvSpPr>
        <p:spPr>
          <a:xfrm>
            <a:off x="1813438" y="399492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100</a:t>
            </a:r>
            <a:endParaRPr lang="en-US" b="1" dirty="0"/>
          </a:p>
        </p:txBody>
      </p:sp>
      <p:sp>
        <p:nvSpPr>
          <p:cNvPr id="97" name="Metin kutusu 96"/>
          <p:cNvSpPr txBox="1"/>
          <p:nvPr/>
        </p:nvSpPr>
        <p:spPr>
          <a:xfrm>
            <a:off x="1331525" y="3466043"/>
            <a:ext cx="179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Known</a:t>
            </a:r>
            <a:r>
              <a:rPr lang="tr-TR" sz="2000" dirty="0" smtClean="0"/>
              <a:t> </a:t>
            </a:r>
            <a:r>
              <a:rPr lang="tr-TR" sz="2000" dirty="0" err="1" smtClean="0"/>
              <a:t>rewards</a:t>
            </a:r>
            <a:endParaRPr lang="en-US" dirty="0"/>
          </a:p>
        </p:txBody>
      </p:sp>
      <p:sp>
        <p:nvSpPr>
          <p:cNvPr id="98" name="Metin kutusu 97"/>
          <p:cNvSpPr txBox="1"/>
          <p:nvPr/>
        </p:nvSpPr>
        <p:spPr>
          <a:xfrm>
            <a:off x="3897401" y="512078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99" name="Metin kutusu 98"/>
          <p:cNvSpPr txBox="1"/>
          <p:nvPr/>
        </p:nvSpPr>
        <p:spPr>
          <a:xfrm>
            <a:off x="3394849" y="6250181"/>
            <a:ext cx="24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100" name="Yay 99"/>
          <p:cNvSpPr/>
          <p:nvPr/>
        </p:nvSpPr>
        <p:spPr>
          <a:xfrm rot="17718407">
            <a:off x="2002473" y="5593706"/>
            <a:ext cx="2765819" cy="899535"/>
          </a:xfrm>
          <a:prstGeom prst="arc">
            <a:avLst>
              <a:gd name="adj1" fmla="val 16200000"/>
              <a:gd name="adj2" fmla="val 2125891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etin kutusu 100"/>
          <p:cNvSpPr txBox="1"/>
          <p:nvPr/>
        </p:nvSpPr>
        <p:spPr>
          <a:xfrm>
            <a:off x="3253793" y="51365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102" name="Metin kutusu 101"/>
          <p:cNvSpPr txBox="1"/>
          <p:nvPr/>
        </p:nvSpPr>
        <p:spPr>
          <a:xfrm>
            <a:off x="3768889" y="57657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0</a:t>
            </a:r>
            <a:endParaRPr lang="en-US" b="1" dirty="0"/>
          </a:p>
        </p:txBody>
      </p:sp>
      <p:sp>
        <p:nvSpPr>
          <p:cNvPr id="106" name="Yay 105"/>
          <p:cNvSpPr/>
          <p:nvPr/>
        </p:nvSpPr>
        <p:spPr>
          <a:xfrm rot="6798265">
            <a:off x="2223626" y="4164664"/>
            <a:ext cx="2748130" cy="1093993"/>
          </a:xfrm>
          <a:prstGeom prst="arc">
            <a:avLst>
              <a:gd name="adj1" fmla="val 16200000"/>
              <a:gd name="adj2" fmla="val 215841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Q-Learning </a:t>
            </a:r>
            <a:r>
              <a:rPr lang="tr-TR" dirty="0" err="1" smtClean="0"/>
              <a:t>Example</a:t>
            </a:r>
            <a:r>
              <a:rPr lang="tr-TR" dirty="0" smtClean="0"/>
              <a:t>: Learning Q </a:t>
            </a:r>
            <a:r>
              <a:rPr lang="tr-TR" dirty="0" err="1" smtClean="0"/>
              <a:t>values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Reward</a:t>
            </a:r>
            <a:r>
              <a:rPr lang="tr-TR" sz="2400" dirty="0" smtClean="0"/>
              <a:t> </a:t>
            </a:r>
            <a:r>
              <a:rPr lang="tr-TR" sz="2400" dirty="0" err="1" smtClean="0"/>
              <a:t>matrix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Q </a:t>
            </a:r>
            <a:r>
              <a:rPr lang="tr-TR" sz="2400" dirty="0" err="1" smtClean="0"/>
              <a:t>matrix</a:t>
            </a:r>
            <a:r>
              <a:rPr lang="tr-TR" sz="2400" dirty="0" smtClean="0"/>
              <a:t> is </a:t>
            </a:r>
            <a:r>
              <a:rPr lang="tr-TR" sz="2400" dirty="0" err="1" smtClean="0"/>
              <a:t>generated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each</a:t>
            </a:r>
            <a:r>
              <a:rPr lang="tr-TR" sz="2400" dirty="0" smtClean="0"/>
              <a:t> (</a:t>
            </a:r>
            <a:r>
              <a:rPr lang="tr-TR" sz="2400" dirty="0" err="1" smtClean="0"/>
              <a:t>s,a</a:t>
            </a:r>
            <a:r>
              <a:rPr lang="tr-TR" sz="2400" dirty="0" smtClean="0"/>
              <a:t>) </a:t>
            </a:r>
            <a:r>
              <a:rPr lang="tr-TR" sz="2400" dirty="0" err="1" smtClean="0"/>
              <a:t>pair</a:t>
            </a:r>
            <a:r>
              <a:rPr lang="tr-TR" sz="2400" dirty="0" smtClean="0"/>
              <a:t>.</a:t>
            </a:r>
          </a:p>
          <a:p>
            <a:r>
              <a:rPr lang="tr-TR" sz="2400" dirty="0" smtClean="0"/>
              <a:t>Q </a:t>
            </a:r>
            <a:r>
              <a:rPr lang="tr-TR" sz="2400" dirty="0" err="1" smtClean="0"/>
              <a:t>matrix</a:t>
            </a:r>
            <a:r>
              <a:rPr lang="tr-TR" sz="2400" dirty="0" smtClean="0"/>
              <a:t> is </a:t>
            </a:r>
            <a:r>
              <a:rPr lang="tr-TR" sz="2400" dirty="0" err="1" smtClean="0"/>
              <a:t>initially</a:t>
            </a:r>
            <a:r>
              <a:rPr lang="tr-TR" sz="2400" dirty="0" smtClean="0"/>
              <a:t> </a:t>
            </a:r>
            <a:r>
              <a:rPr lang="tr-TR" sz="2400" dirty="0" err="1" smtClean="0"/>
              <a:t>zero</a:t>
            </a:r>
            <a:r>
              <a:rPr lang="tr-TR" sz="2400" dirty="0" smtClean="0"/>
              <a:t>,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its</a:t>
            </a:r>
            <a:r>
              <a:rPr lang="tr-TR" sz="2400" dirty="0" smtClean="0"/>
              <a:t> </a:t>
            </a:r>
            <a:r>
              <a:rPr lang="tr-TR" sz="2400" dirty="0" err="1" smtClean="0"/>
              <a:t>values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learnt</a:t>
            </a:r>
            <a:r>
              <a:rPr lang="tr-TR" sz="2400" dirty="0" smtClean="0"/>
              <a:t> </a:t>
            </a:r>
            <a:r>
              <a:rPr lang="tr-TR" sz="2400" dirty="0" err="1" smtClean="0"/>
              <a:t>through</a:t>
            </a:r>
            <a:r>
              <a:rPr lang="tr-TR" sz="2400" dirty="0" smtClean="0"/>
              <a:t> </a:t>
            </a:r>
            <a:r>
              <a:rPr lang="tr-TR" sz="2400" dirty="0" err="1" smtClean="0"/>
              <a:t>exploration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Let’s</a:t>
            </a:r>
            <a:r>
              <a:rPr lang="tr-TR" sz="2400" dirty="0" smtClean="0"/>
              <a:t> say robot </a:t>
            </a:r>
            <a:r>
              <a:rPr lang="tr-TR" sz="2400" dirty="0" err="1" smtClean="0"/>
              <a:t>starts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B,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randomly</a:t>
            </a:r>
            <a:r>
              <a:rPr lang="tr-TR" sz="2400" dirty="0" smtClean="0"/>
              <a:t> </a:t>
            </a:r>
            <a:r>
              <a:rPr lang="tr-TR" sz="2400" dirty="0" err="1" smtClean="0"/>
              <a:t>chooses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go</a:t>
            </a:r>
            <a:r>
              <a:rPr lang="tr-TR" sz="2400" dirty="0" smtClean="0"/>
              <a:t> F.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91358"/>
                  </p:ext>
                </p:extLst>
              </p:nvPr>
            </p:nvGraphicFramePr>
            <p:xfrm>
              <a:off x="899589" y="386104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91358"/>
                  </p:ext>
                </p:extLst>
              </p:nvPr>
            </p:nvGraphicFramePr>
            <p:xfrm>
              <a:off x="899589" y="386104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926" t="-108197" r="-73148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351" t="-108197" r="-4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926" t="-208197" r="-73148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351" t="-208197" r="-4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926" t="-313333" r="-73148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351" t="-313333" r="-4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926" t="-406557" r="-73148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351" t="-506557" r="-4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926" t="-606557" r="-7314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Metin kutusu 102"/>
          <p:cNvSpPr txBox="1"/>
          <p:nvPr/>
        </p:nvSpPr>
        <p:spPr>
          <a:xfrm>
            <a:off x="1475656" y="3466043"/>
            <a:ext cx="17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o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764818"/>
                  </p:ext>
                </p:extLst>
              </p:nvPr>
            </p:nvGraphicFramePr>
            <p:xfrm>
              <a:off x="4860029" y="3857456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o 10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764818"/>
                  </p:ext>
                </p:extLst>
              </p:nvPr>
            </p:nvGraphicFramePr>
            <p:xfrm>
              <a:off x="4860029" y="3857456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9245" t="-108197" r="-7471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333" t="-108197" r="-428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108197" r="-1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9245" t="-208197" r="-7471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333" t="-208197" r="-4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08197" r="-2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20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9245" t="-313333" r="-74717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333" t="-313333" r="-428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313333" r="-2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9245" t="-406557" r="-7471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333" t="-406557" r="-428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406557" r="-3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406557" r="-1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333" t="-506557" r="-428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506557" r="-2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5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7333" t="-606557" r="-428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606557" r="-1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6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5" name="Metin kutusu 104"/>
          <p:cNvSpPr txBox="1"/>
          <p:nvPr/>
        </p:nvSpPr>
        <p:spPr>
          <a:xfrm>
            <a:off x="6016159" y="3481909"/>
            <a:ext cx="116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Q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Q-Learning </a:t>
            </a:r>
            <a:r>
              <a:rPr lang="tr-TR" dirty="0" err="1" smtClean="0"/>
              <a:t>Example</a:t>
            </a:r>
            <a:r>
              <a:rPr lang="tr-TR" dirty="0" smtClean="0"/>
              <a:t>: Learning Q </a:t>
            </a:r>
            <a:r>
              <a:rPr lang="tr-TR" dirty="0" err="1" smtClean="0"/>
              <a:t>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218884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400" dirty="0" smtClean="0"/>
                  <a:t>Let’s say robot </a:t>
                </a:r>
                <a:r>
                  <a:rPr lang="tr-TR" sz="2400" dirty="0" err="1" smtClean="0"/>
                  <a:t>starts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from</a:t>
                </a:r>
                <a:r>
                  <a:rPr lang="tr-TR" sz="2400" dirty="0" smtClean="0"/>
                  <a:t> B, </a:t>
                </a:r>
                <a:r>
                  <a:rPr lang="tr-TR" sz="2400" dirty="0" err="1" smtClean="0"/>
                  <a:t>and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randomly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chooses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to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go</a:t>
                </a:r>
                <a:r>
                  <a:rPr lang="tr-TR" sz="2400" dirty="0" smtClean="0"/>
                  <a:t> F.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/>
                            </a:rPr>
                            <m:t>𝑠</m:t>
                          </m:r>
                          <m:r>
                            <a:rPr lang="tr-TR" sz="2400" i="1">
                              <a:latin typeface="Cambria Math"/>
                            </a:rPr>
                            <m:t>, </m:t>
                          </m:r>
                          <m:r>
                            <a:rPr lang="tr-TR" sz="24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a:rPr lang="tr-TR" sz="2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/>
                            </a:rPr>
                            <m:t>𝑠</m:t>
                          </m:r>
                          <m:r>
                            <a:rPr lang="tr-TR" sz="2400" i="1">
                              <a:latin typeface="Cambria Math"/>
                            </a:rPr>
                            <m:t>,</m:t>
                          </m:r>
                          <m:r>
                            <a:rPr lang="tr-TR" sz="24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+ 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tr-TR" sz="2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tr-TR" sz="2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tr-TR" sz="2400" i="1">
                              <a:latin typeface="Cambria Math"/>
                            </a:rPr>
                            <m:t>,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a:rPr lang="tr-TR" sz="2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tr-TR" sz="2400" i="1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+</m:t>
                      </m:r>
                      <m:r>
                        <a:rPr lang="tr-TR" sz="2400" b="0" i="1" smtClean="0">
                          <a:latin typeface="Cambria Math"/>
                          <a:ea typeface="Cambria Math"/>
                        </a:rPr>
                        <m:t>0.8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d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</m:d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tr-TR" sz="2400" dirty="0" smtClean="0">
                  <a:ea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/>
                            </a:rPr>
                            <m:t>𝐵</m:t>
                          </m:r>
                          <m:r>
                            <a:rPr lang="tr-TR" sz="2400" i="1">
                              <a:latin typeface="Cambria Math"/>
                            </a:rPr>
                            <m:t>, </m:t>
                          </m:r>
                          <m:r>
                            <a:rPr lang="tr-TR" sz="2400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a:rPr lang="tr-TR" sz="2400" b="0" i="1" smtClean="0">
                          <a:latin typeface="Cambria Math"/>
                        </a:rPr>
                        <m:t>100+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0.8 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  <m:r>
                        <a:rPr lang="tr-TR" sz="2400" b="0" i="1" smtClean="0">
                          <a:latin typeface="Cambria Math"/>
                          <a:ea typeface="Cambria Math"/>
                        </a:rPr>
                        <m:t>=100</m:t>
                      </m:r>
                    </m:oMath>
                  </m:oMathPara>
                </a14:m>
                <a:endParaRPr lang="tr-TR" sz="2400" dirty="0" smtClean="0"/>
              </a:p>
              <a:p>
                <a:pPr>
                  <a:spcAft>
                    <a:spcPts val="600"/>
                  </a:spcAft>
                </a:pPr>
                <a:r>
                  <a:rPr lang="tr-TR" sz="2400" dirty="0" smtClean="0"/>
                  <a:t>First </a:t>
                </a:r>
                <a:r>
                  <a:rPr lang="tr-TR" sz="2400" dirty="0" err="1" smtClean="0"/>
                  <a:t>epoch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ends</a:t>
                </a:r>
                <a:r>
                  <a:rPr lang="tr-TR" sz="2400" dirty="0" smtClean="0"/>
                  <a:t> since </a:t>
                </a:r>
                <a:r>
                  <a:rPr lang="tr-TR" sz="2400" dirty="0" err="1" smtClean="0"/>
                  <a:t>the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goal</a:t>
                </a:r>
                <a:r>
                  <a:rPr lang="tr-TR" sz="2400" dirty="0" smtClean="0"/>
                  <a:t> is </a:t>
                </a:r>
                <a:r>
                  <a:rPr lang="tr-TR" sz="2400" dirty="0" err="1" smtClean="0"/>
                  <a:t>reached</a:t>
                </a:r>
                <a:r>
                  <a:rPr lang="tr-TR" sz="2400" dirty="0" smtClean="0"/>
                  <a:t>.</a:t>
                </a:r>
                <a:endParaRPr lang="tr-TR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2188840"/>
              </a:xfrm>
              <a:blipFill rotWithShape="1">
                <a:blip r:embed="rId2"/>
                <a:stretch>
                  <a:fillRect l="-519" t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o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911695"/>
                  </p:ext>
                </p:extLst>
              </p:nvPr>
            </p:nvGraphicFramePr>
            <p:xfrm>
              <a:off x="899589" y="386104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o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911695"/>
                  </p:ext>
                </p:extLst>
              </p:nvPr>
            </p:nvGraphicFramePr>
            <p:xfrm>
              <a:off x="899589" y="386104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108197" r="-73148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108197" r="-4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208197" r="-73148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208197" r="-4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313333" r="-73148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313333" r="-4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406557" r="-73148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506557" r="-4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606557" r="-7314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8" name="Metin kutusu 47"/>
          <p:cNvSpPr txBox="1"/>
          <p:nvPr/>
        </p:nvSpPr>
        <p:spPr>
          <a:xfrm>
            <a:off x="1475656" y="3466043"/>
            <a:ext cx="17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o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34341"/>
                  </p:ext>
                </p:extLst>
              </p:nvPr>
            </p:nvGraphicFramePr>
            <p:xfrm>
              <a:off x="4860029" y="3857456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1" i="0" dirty="0" smtClean="0"/>
                                  <m:t>100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o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34341"/>
                  </p:ext>
                </p:extLst>
              </p:nvPr>
            </p:nvGraphicFramePr>
            <p:xfrm>
              <a:off x="4860029" y="3857456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108197" r="-7471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108197" r="-428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108197" r="-1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208197" r="-7471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208197" r="-4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208197" r="-2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20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313333" r="-74717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313333" r="-428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313333" r="-2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406557" r="-7471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406557" r="-428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406557" r="-3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406557" r="-1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506557" r="-428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506557" r="-2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5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606557" r="-428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606557" r="-1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6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Metin kutusu 49"/>
          <p:cNvSpPr txBox="1"/>
          <p:nvPr/>
        </p:nvSpPr>
        <p:spPr>
          <a:xfrm>
            <a:off x="6016159" y="3481909"/>
            <a:ext cx="116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Q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Q-Learning </a:t>
            </a:r>
            <a:r>
              <a:rPr lang="tr-TR" dirty="0" err="1" smtClean="0"/>
              <a:t>Example</a:t>
            </a:r>
            <a:r>
              <a:rPr lang="tr-TR" dirty="0" smtClean="0"/>
              <a:t>: Learning Q </a:t>
            </a:r>
            <a:r>
              <a:rPr lang="tr-TR" dirty="0" err="1" smtClean="0"/>
              <a:t>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3341"/>
                <a:ext cx="8229600" cy="240971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400" dirty="0" smtClean="0"/>
                  <a:t>Let’s say robot </a:t>
                </a:r>
                <a:r>
                  <a:rPr lang="tr-TR" sz="2400" dirty="0" err="1" smtClean="0"/>
                  <a:t>starts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from</a:t>
                </a:r>
                <a:r>
                  <a:rPr lang="tr-TR" sz="2400" dirty="0" smtClean="0"/>
                  <a:t> D, </a:t>
                </a:r>
                <a:r>
                  <a:rPr lang="tr-TR" sz="2400" dirty="0" err="1" smtClean="0"/>
                  <a:t>and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randomly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chooses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to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go</a:t>
                </a:r>
                <a:r>
                  <a:rPr lang="tr-TR" sz="2400" dirty="0" smtClean="0"/>
                  <a:t> B.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tr-TR" sz="2400" i="1">
                              <a:latin typeface="Cambria Math"/>
                            </a:rPr>
                            <m:t>,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a:rPr lang="tr-TR" sz="2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tr-TR" sz="2400" i="1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+</m:t>
                      </m:r>
                      <m:r>
                        <a:rPr lang="tr-TR" sz="2400" b="0" i="1" smtClean="0">
                          <a:latin typeface="Cambria Math"/>
                          <a:ea typeface="Cambria Math"/>
                        </a:rPr>
                        <m:t>0.8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</m:d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tr-TR" sz="2400" dirty="0" smtClean="0">
                  <a:ea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tr-TR" sz="2400" i="1">
                              <a:latin typeface="Cambria Math"/>
                            </a:rPr>
                            <m:t>,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a:rPr lang="tr-TR" sz="2400" b="0" i="1" smtClean="0">
                          <a:latin typeface="Cambria Math"/>
                        </a:rPr>
                        <m:t>0+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0.8 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  <m:r>
                        <a:rPr lang="tr-TR" sz="2400" b="0" i="1" smtClean="0">
                          <a:latin typeface="Cambria Math"/>
                          <a:ea typeface="Cambria Math"/>
                        </a:rPr>
                        <m:t>=80</m:t>
                      </m:r>
                    </m:oMath>
                  </m:oMathPara>
                </a14:m>
                <a:endParaRPr lang="tr-TR" sz="2400" dirty="0" smtClean="0"/>
              </a:p>
              <a:p>
                <a:pPr>
                  <a:spcAft>
                    <a:spcPts val="600"/>
                  </a:spcAft>
                </a:pPr>
                <a:r>
                  <a:rPr lang="tr-TR" sz="2400" dirty="0" err="1" smtClean="0"/>
                  <a:t>If</a:t>
                </a:r>
                <a:r>
                  <a:rPr lang="tr-TR" sz="2400" dirty="0" smtClean="0"/>
                  <a:t> robot </a:t>
                </a:r>
                <a:r>
                  <a:rPr lang="tr-TR" sz="2400" dirty="0" err="1" smtClean="0"/>
                  <a:t>randomly</a:t>
                </a:r>
                <a:r>
                  <a:rPr lang="tr-TR" sz="2400" dirty="0" smtClean="0"/>
                  <a:t> </a:t>
                </a:r>
                <a:r>
                  <a:rPr lang="tr-TR" sz="2400" dirty="0" err="1"/>
                  <a:t>chooses</a:t>
                </a:r>
                <a:r>
                  <a:rPr lang="tr-TR" sz="2400" dirty="0"/>
                  <a:t> </a:t>
                </a:r>
                <a:r>
                  <a:rPr lang="tr-TR" sz="2400" dirty="0" err="1"/>
                  <a:t>to</a:t>
                </a:r>
                <a:r>
                  <a:rPr lang="tr-TR" sz="2400" dirty="0"/>
                  <a:t> </a:t>
                </a:r>
                <a:r>
                  <a:rPr lang="tr-TR" sz="2400" dirty="0" err="1"/>
                  <a:t>go</a:t>
                </a:r>
                <a:r>
                  <a:rPr lang="tr-TR" sz="2400" dirty="0"/>
                  <a:t> E</a:t>
                </a:r>
                <a:r>
                  <a:rPr lang="tr-TR" sz="2400" dirty="0" smtClean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tr-TR" sz="2400" dirty="0" smtClean="0"/>
                  <a:t>	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𝐷</m:t>
                        </m:r>
                        <m:r>
                          <a:rPr lang="tr-TR" sz="2400" i="1">
                            <a:latin typeface="Cambria Math"/>
                          </a:rPr>
                          <m:t>, </m:t>
                        </m:r>
                        <m:r>
                          <a:rPr lang="tr-TR" sz="2400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=0+</m:t>
                    </m:r>
                    <m:r>
                      <a:rPr lang="tr-TR" sz="2400" i="1">
                        <a:latin typeface="Cambria Math"/>
                        <a:ea typeface="Cambria Math"/>
                      </a:rPr>
                      <m:t>0.8 </m:t>
                    </m:r>
                    <m:func>
                      <m:funcPr>
                        <m:ctrlPr>
                          <a:rPr 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sz="2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tr-TR" sz="2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tr-T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tr-TR" sz="2400" i="1">
                            <a:latin typeface="Cambria Math"/>
                            <a:ea typeface="Cambria Math"/>
                          </a:rPr>
                          <m:t>[0,</m:t>
                        </m:r>
                        <m:r>
                          <a:rPr lang="tr-TR" sz="2400" b="0" i="1" smtClean="0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a:rPr lang="tr-TR" sz="2400" i="1">
                            <a:latin typeface="Cambria Math"/>
                            <a:ea typeface="Cambria Math"/>
                          </a:rPr>
                          <m:t>0]</m:t>
                        </m:r>
                      </m:e>
                    </m:func>
                    <m:r>
                      <a:rPr lang="tr-TR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tr-TR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tr-TR" sz="2400" b="0" dirty="0" smtClean="0">
                  <a:ea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3341"/>
                <a:ext cx="8229600" cy="2409715"/>
              </a:xfrm>
              <a:blipFill rotWithShape="1">
                <a:blip r:embed="rId2"/>
                <a:stretch>
                  <a:fillRect l="-815" t="-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o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477625"/>
                  </p:ext>
                </p:extLst>
              </p:nvPr>
            </p:nvGraphicFramePr>
            <p:xfrm>
              <a:off x="899589" y="414548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o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477625"/>
                  </p:ext>
                </p:extLst>
              </p:nvPr>
            </p:nvGraphicFramePr>
            <p:xfrm>
              <a:off x="899589" y="414548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108197" r="-73148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108197" r="-4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208197" r="-73148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208197" r="-4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313333" r="-73148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313333" r="-4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406557" r="-73148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506557" r="-4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606557" r="-7314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Metin kutusu 43"/>
          <p:cNvSpPr txBox="1"/>
          <p:nvPr/>
        </p:nvSpPr>
        <p:spPr>
          <a:xfrm>
            <a:off x="1475656" y="3750483"/>
            <a:ext cx="17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o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951343"/>
                  </p:ext>
                </p:extLst>
              </p:nvPr>
            </p:nvGraphicFramePr>
            <p:xfrm>
              <a:off x="4860029" y="4141896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1" i="0" dirty="0" smtClean="0"/>
                                  <m:t>80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o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951343"/>
                  </p:ext>
                </p:extLst>
              </p:nvPr>
            </p:nvGraphicFramePr>
            <p:xfrm>
              <a:off x="4860029" y="4141896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108197" r="-7471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108197" r="-428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108197" r="-1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208197" r="-7471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208197" r="-4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208197" r="-2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20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313333" r="-74717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313333" r="-428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313333" r="-2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406557" r="-7471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406557" r="-428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406557" r="-3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406557" r="-1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506557" r="-428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506557" r="-2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5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606557" r="-428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606557" r="-1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6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6" name="Metin kutusu 45"/>
          <p:cNvSpPr txBox="1"/>
          <p:nvPr/>
        </p:nvSpPr>
        <p:spPr>
          <a:xfrm>
            <a:off x="6016159" y="3766349"/>
            <a:ext cx="116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Q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Q-Learning </a:t>
            </a:r>
            <a:r>
              <a:rPr lang="tr-TR" dirty="0" err="1" smtClean="0"/>
              <a:t>Example</a:t>
            </a:r>
            <a:r>
              <a:rPr lang="tr-TR" dirty="0" smtClean="0"/>
              <a:t>: Learning Q </a:t>
            </a:r>
            <a:r>
              <a:rPr lang="tr-TR" dirty="0" err="1" smtClean="0"/>
              <a:t>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218884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400" dirty="0" err="1"/>
                  <a:t>Iteration</a:t>
                </a:r>
                <a:r>
                  <a:rPr lang="tr-TR" sz="2400" dirty="0"/>
                  <a:t> </a:t>
                </a:r>
                <a:r>
                  <a:rPr lang="tr-TR" sz="2400" dirty="0" err="1"/>
                  <a:t>continues</a:t>
                </a:r>
                <a:r>
                  <a:rPr lang="tr-TR" sz="2400" dirty="0"/>
                  <a:t> </a:t>
                </a:r>
                <a:r>
                  <a:rPr lang="tr-TR" sz="2400" dirty="0" err="1"/>
                  <a:t>from</a:t>
                </a:r>
                <a:r>
                  <a:rPr lang="tr-TR" sz="2400" dirty="0"/>
                  <a:t> </a:t>
                </a:r>
                <a:r>
                  <a:rPr lang="tr-TR" sz="2400" dirty="0" err="1"/>
                  <a:t>state</a:t>
                </a:r>
                <a:r>
                  <a:rPr lang="tr-TR" sz="2400" dirty="0"/>
                  <a:t> </a:t>
                </a:r>
                <a:r>
                  <a:rPr lang="tr-TR" sz="2400" dirty="0" smtClean="0"/>
                  <a:t>B. At </a:t>
                </a:r>
                <a:r>
                  <a:rPr lang="tr-TR" sz="2400" dirty="0" err="1" smtClean="0"/>
                  <a:t>state</a:t>
                </a:r>
                <a:r>
                  <a:rPr lang="tr-TR" sz="2400" dirty="0" smtClean="0"/>
                  <a:t> B, </a:t>
                </a:r>
                <a:r>
                  <a:rPr lang="tr-TR" sz="2400" dirty="0" err="1" smtClean="0"/>
                  <a:t>let’s</a:t>
                </a:r>
                <a:r>
                  <a:rPr lang="tr-TR" sz="2400" dirty="0" smtClean="0"/>
                  <a:t> say robot </a:t>
                </a:r>
                <a:r>
                  <a:rPr lang="tr-TR" sz="2400" dirty="0" err="1" smtClean="0"/>
                  <a:t>randomly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chooses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to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go</a:t>
                </a:r>
                <a:r>
                  <a:rPr lang="tr-TR" sz="2400" dirty="0" smtClean="0"/>
                  <a:t> F.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tr-TR" sz="2400" i="1">
                              <a:latin typeface="Cambria Math"/>
                            </a:rPr>
                            <m:t>,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a:rPr lang="tr-TR" sz="2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tr-TR" sz="2400" i="1">
                              <a:latin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+</m:t>
                      </m:r>
                      <m:r>
                        <a:rPr lang="tr-TR" sz="2400" b="0" i="1" smtClean="0">
                          <a:latin typeface="Cambria Math"/>
                          <a:ea typeface="Cambria Math"/>
                        </a:rPr>
                        <m:t>0.8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d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</m:d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tr-TR" sz="2400" dirty="0" smtClean="0">
                  <a:ea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tr-TR" sz="2400" i="1">
                              <a:latin typeface="Cambria Math"/>
                            </a:rPr>
                            <m:t>, 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tr-TR" sz="2400" i="1">
                          <a:latin typeface="Cambria Math"/>
                        </a:rPr>
                        <m:t>=</m:t>
                      </m:r>
                      <m:r>
                        <a:rPr lang="tr-TR" sz="2400" b="0" i="1" smtClean="0">
                          <a:latin typeface="Cambria Math"/>
                        </a:rPr>
                        <m:t>100+</m:t>
                      </m:r>
                      <m:r>
                        <a:rPr lang="tr-TR" sz="2400" i="1">
                          <a:latin typeface="Cambria Math"/>
                          <a:ea typeface="Cambria Math"/>
                        </a:rPr>
                        <m:t>0.8 </m:t>
                      </m:r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tr-TR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  <m:r>
                        <a:rPr lang="tr-TR" sz="2400" b="0" i="1" smtClean="0">
                          <a:latin typeface="Cambria Math"/>
                          <a:ea typeface="Cambria Math"/>
                        </a:rPr>
                        <m:t>=100</m:t>
                      </m:r>
                    </m:oMath>
                  </m:oMathPara>
                </a14:m>
                <a:endParaRPr lang="tr-TR" sz="2400" dirty="0" smtClean="0"/>
              </a:p>
              <a:p>
                <a:pPr>
                  <a:spcAft>
                    <a:spcPts val="600"/>
                  </a:spcAft>
                </a:pPr>
                <a:r>
                  <a:rPr lang="tr-TR" sz="2400" dirty="0" smtClean="0"/>
                  <a:t>Second </a:t>
                </a:r>
                <a:r>
                  <a:rPr lang="tr-TR" sz="2400" dirty="0" err="1" smtClean="0"/>
                  <a:t>epoch</a:t>
                </a:r>
                <a:r>
                  <a:rPr lang="tr-TR" sz="2400" dirty="0" smtClean="0"/>
                  <a:t> </a:t>
                </a:r>
                <a:r>
                  <a:rPr lang="tr-TR" sz="2400" dirty="0" err="1"/>
                  <a:t>ends</a:t>
                </a:r>
                <a:r>
                  <a:rPr lang="tr-TR" sz="2400" dirty="0"/>
                  <a:t> since </a:t>
                </a:r>
                <a:r>
                  <a:rPr lang="tr-TR" sz="2400" dirty="0" err="1"/>
                  <a:t>the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goal</a:t>
                </a:r>
                <a:r>
                  <a:rPr lang="tr-TR" sz="2400" dirty="0"/>
                  <a:t> is </a:t>
                </a:r>
                <a:r>
                  <a:rPr lang="tr-TR" sz="2400" dirty="0" err="1"/>
                  <a:t>reached</a:t>
                </a:r>
                <a:r>
                  <a:rPr lang="tr-TR" sz="2400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2188840"/>
              </a:xfrm>
              <a:blipFill rotWithShape="1">
                <a:blip r:embed="rId2"/>
                <a:stretch>
                  <a:fillRect l="-815" t="-4457" r="-593" b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o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844516"/>
                  </p:ext>
                </p:extLst>
              </p:nvPr>
            </p:nvGraphicFramePr>
            <p:xfrm>
              <a:off x="899589" y="4001472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o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844516"/>
                  </p:ext>
                </p:extLst>
              </p:nvPr>
            </p:nvGraphicFramePr>
            <p:xfrm>
              <a:off x="899589" y="4001472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108197" r="-73148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108197" r="-4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208197" r="-73148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208197" r="-4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313333" r="-73148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313333" r="-4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406557" r="-73148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506557" r="-4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5926" t="-606557" r="-73148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Metin kutusu 43"/>
          <p:cNvSpPr txBox="1"/>
          <p:nvPr/>
        </p:nvSpPr>
        <p:spPr>
          <a:xfrm>
            <a:off x="1475656" y="3606467"/>
            <a:ext cx="17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Reward</a:t>
            </a:r>
            <a:r>
              <a:rPr lang="tr-TR" sz="2000" dirty="0" smtClean="0"/>
              <a:t>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o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785976"/>
                  </p:ext>
                </p:extLst>
              </p:nvPr>
            </p:nvGraphicFramePr>
            <p:xfrm>
              <a:off x="4860029" y="3997880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o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785976"/>
                  </p:ext>
                </p:extLst>
              </p:nvPr>
            </p:nvGraphicFramePr>
            <p:xfrm>
              <a:off x="4860029" y="3997880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/>
                    <a:gridCol w="327307"/>
                    <a:gridCol w="451687"/>
                    <a:gridCol w="451687"/>
                    <a:gridCol w="451687"/>
                    <a:gridCol w="451687"/>
                    <a:gridCol w="60224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108197" r="-7471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108197" r="-428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108197" r="-3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108197" r="-2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108197" r="-13378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108197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208197" r="-7471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208197" r="-428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208197" r="-3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208197" r="-2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208197" r="-13378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20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313333" r="-74717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313333" r="-428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313333" r="-3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313333" r="-2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313333" r="-13378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313333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45" t="-406557" r="-7471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406557" r="-428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406557" r="-3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406557" r="-2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406557" r="-13378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40655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506557" r="-428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506557" r="-3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506557" r="-2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506557" r="-1337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5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7333" t="-606557" r="-428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1351" t="-606557" r="-3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1351" t="-606557" r="-2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351" t="-606557" r="-1337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49495" t="-6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6" name="Metin kutusu 45"/>
          <p:cNvSpPr txBox="1"/>
          <p:nvPr/>
        </p:nvSpPr>
        <p:spPr>
          <a:xfrm>
            <a:off x="6016159" y="3622333"/>
            <a:ext cx="116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Q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Q-Learning </a:t>
            </a:r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Covergence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When</a:t>
            </a:r>
            <a:r>
              <a:rPr lang="tr-TR" sz="2400" dirty="0" smtClean="0"/>
              <a:t> Q </a:t>
            </a:r>
            <a:r>
              <a:rPr lang="tr-TR" sz="2400" dirty="0" err="1" smtClean="0"/>
              <a:t>learning</a:t>
            </a:r>
            <a:r>
              <a:rPr lang="tr-TR" sz="2400" dirty="0" smtClean="0"/>
              <a:t> </a:t>
            </a:r>
            <a:r>
              <a:rPr lang="tr-TR" sz="2400" dirty="0" err="1" smtClean="0"/>
              <a:t>algorithm</a:t>
            </a:r>
            <a:r>
              <a:rPr lang="tr-TR" sz="2400" dirty="0" smtClean="0"/>
              <a:t> </a:t>
            </a:r>
            <a:r>
              <a:rPr lang="tr-TR" sz="2400" dirty="0" err="1" smtClean="0"/>
              <a:t>converges</a:t>
            </a:r>
            <a:r>
              <a:rPr lang="tr-TR" sz="2400" dirty="0" smtClean="0"/>
              <a:t>, optimal </a:t>
            </a:r>
            <a:r>
              <a:rPr lang="tr-TR" sz="2400" dirty="0" err="1" smtClean="0"/>
              <a:t>policy</a:t>
            </a:r>
            <a:r>
              <a:rPr lang="tr-TR" sz="2400" dirty="0" smtClean="0"/>
              <a:t> is </a:t>
            </a:r>
            <a:r>
              <a:rPr lang="tr-TR" sz="2400" dirty="0" err="1" smtClean="0"/>
              <a:t>learnt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any</a:t>
            </a:r>
            <a:r>
              <a:rPr lang="tr-TR" sz="2400" dirty="0"/>
              <a:t> </a:t>
            </a:r>
            <a:r>
              <a:rPr lang="tr-TR" sz="2400" dirty="0" err="1" smtClean="0"/>
              <a:t>state</a:t>
            </a:r>
            <a:r>
              <a:rPr lang="tr-TR" sz="2400" dirty="0" smtClean="0"/>
              <a:t> in </a:t>
            </a:r>
            <a:r>
              <a:rPr lang="tr-TR" sz="2400" dirty="0" err="1" smtClean="0"/>
              <a:t>the</a:t>
            </a:r>
            <a:r>
              <a:rPr lang="tr-TR" sz="2400" dirty="0" smtClean="0"/>
              <a:t> problem optimal </a:t>
            </a:r>
            <a:r>
              <a:rPr lang="tr-TR" sz="2400" dirty="0" err="1" smtClean="0"/>
              <a:t>action</a:t>
            </a:r>
            <a:r>
              <a:rPr lang="tr-TR" sz="2400" dirty="0" smtClean="0"/>
              <a:t> can be </a:t>
            </a:r>
            <a:r>
              <a:rPr lang="tr-TR" sz="2400" dirty="0" err="1" smtClean="0"/>
              <a:t>found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sp>
        <p:nvSpPr>
          <p:cNvPr id="71" name="Oval 70"/>
          <p:cNvSpPr/>
          <p:nvPr/>
        </p:nvSpPr>
        <p:spPr>
          <a:xfrm>
            <a:off x="413211" y="3559306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A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73251" y="5211970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E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069395" y="4468975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F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737748" y="4084100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B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47868" y="5607479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D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64451" y="5729443"/>
            <a:ext cx="648072" cy="6178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</a:rPr>
              <a:t>C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7" name="Yay 76"/>
          <p:cNvSpPr/>
          <p:nvPr/>
        </p:nvSpPr>
        <p:spPr>
          <a:xfrm rot="13140762">
            <a:off x="464636" y="4051457"/>
            <a:ext cx="1737766" cy="1395477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Yay 77"/>
          <p:cNvSpPr/>
          <p:nvPr/>
        </p:nvSpPr>
        <p:spPr>
          <a:xfrm rot="3252502">
            <a:off x="-502253" y="3895578"/>
            <a:ext cx="2258308" cy="895220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ay 78"/>
          <p:cNvSpPr/>
          <p:nvPr/>
        </p:nvSpPr>
        <p:spPr>
          <a:xfrm rot="6167005">
            <a:off x="900765" y="4217310"/>
            <a:ext cx="1364634" cy="1099413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ay 79"/>
          <p:cNvSpPr/>
          <p:nvPr/>
        </p:nvSpPr>
        <p:spPr>
          <a:xfrm rot="17152226">
            <a:off x="1133307" y="5005671"/>
            <a:ext cx="1463352" cy="1030417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Yay 80"/>
          <p:cNvSpPr/>
          <p:nvPr/>
        </p:nvSpPr>
        <p:spPr>
          <a:xfrm rot="19515176">
            <a:off x="1280881" y="5414548"/>
            <a:ext cx="1259302" cy="1744474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Yay 81"/>
          <p:cNvSpPr/>
          <p:nvPr/>
        </p:nvSpPr>
        <p:spPr>
          <a:xfrm rot="9626916">
            <a:off x="1250234" y="4653701"/>
            <a:ext cx="2039809" cy="1480688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Yay 82"/>
          <p:cNvSpPr/>
          <p:nvPr/>
        </p:nvSpPr>
        <p:spPr>
          <a:xfrm rot="7083290">
            <a:off x="2311658" y="3211316"/>
            <a:ext cx="1428007" cy="1569778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Yay 83"/>
          <p:cNvSpPr/>
          <p:nvPr/>
        </p:nvSpPr>
        <p:spPr>
          <a:xfrm rot="19500992">
            <a:off x="1700911" y="4378394"/>
            <a:ext cx="2383071" cy="1162031"/>
          </a:xfrm>
          <a:prstGeom prst="arc">
            <a:avLst>
              <a:gd name="adj1" fmla="val 16200000"/>
              <a:gd name="adj2" fmla="val 212902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Yay 84"/>
          <p:cNvSpPr/>
          <p:nvPr/>
        </p:nvSpPr>
        <p:spPr>
          <a:xfrm rot="8153456">
            <a:off x="2874945" y="4903959"/>
            <a:ext cx="1250270" cy="1524789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Yay 85"/>
          <p:cNvSpPr/>
          <p:nvPr/>
        </p:nvSpPr>
        <p:spPr>
          <a:xfrm rot="19255394">
            <a:off x="2708283" y="5857470"/>
            <a:ext cx="1456001" cy="1112247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Yay 86"/>
          <p:cNvSpPr/>
          <p:nvPr/>
        </p:nvSpPr>
        <p:spPr>
          <a:xfrm rot="14683131" flipV="1">
            <a:off x="1875908" y="4399942"/>
            <a:ext cx="733644" cy="268058"/>
          </a:xfrm>
          <a:prstGeom prst="arc">
            <a:avLst>
              <a:gd name="adj1" fmla="val 16200000"/>
              <a:gd name="adj2" fmla="val 638158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etin kutusu 87"/>
          <p:cNvSpPr txBox="1"/>
          <p:nvPr/>
        </p:nvSpPr>
        <p:spPr>
          <a:xfrm>
            <a:off x="1785620" y="559960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64</a:t>
            </a:r>
            <a:endParaRPr lang="en-US" b="1" dirty="0"/>
          </a:p>
        </p:txBody>
      </p:sp>
      <p:sp>
        <p:nvSpPr>
          <p:cNvPr id="89" name="Metin kutusu 88"/>
          <p:cNvSpPr txBox="1"/>
          <p:nvPr/>
        </p:nvSpPr>
        <p:spPr>
          <a:xfrm>
            <a:off x="1526495" y="60867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80</a:t>
            </a:r>
            <a:endParaRPr lang="en-US" b="1" dirty="0"/>
          </a:p>
        </p:txBody>
      </p:sp>
      <p:sp>
        <p:nvSpPr>
          <p:cNvPr id="90" name="Metin kutusu 89"/>
          <p:cNvSpPr txBox="1"/>
          <p:nvPr/>
        </p:nvSpPr>
        <p:spPr>
          <a:xfrm>
            <a:off x="1461574" y="454914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80</a:t>
            </a:r>
            <a:endParaRPr lang="en-US" b="1" dirty="0"/>
          </a:p>
        </p:txBody>
      </p:sp>
      <p:sp>
        <p:nvSpPr>
          <p:cNvPr id="91" name="Metin kutusu 90"/>
          <p:cNvSpPr txBox="1"/>
          <p:nvPr/>
        </p:nvSpPr>
        <p:spPr>
          <a:xfrm>
            <a:off x="1853782" y="516652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100</a:t>
            </a:r>
            <a:endParaRPr lang="en-US" b="1" dirty="0"/>
          </a:p>
        </p:txBody>
      </p:sp>
      <p:sp>
        <p:nvSpPr>
          <p:cNvPr id="92" name="Metin kutusu 91"/>
          <p:cNvSpPr txBox="1"/>
          <p:nvPr/>
        </p:nvSpPr>
        <p:spPr>
          <a:xfrm>
            <a:off x="1166312" y="419208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64</a:t>
            </a:r>
            <a:endParaRPr lang="en-US" b="1" dirty="0"/>
          </a:p>
        </p:txBody>
      </p:sp>
      <p:sp>
        <p:nvSpPr>
          <p:cNvPr id="93" name="Metin kutusu 92"/>
          <p:cNvSpPr txBox="1"/>
          <p:nvPr/>
        </p:nvSpPr>
        <p:spPr>
          <a:xfrm>
            <a:off x="566779" y="45014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80</a:t>
            </a:r>
            <a:endParaRPr lang="en-US" b="1" dirty="0"/>
          </a:p>
        </p:txBody>
      </p:sp>
      <p:sp>
        <p:nvSpPr>
          <p:cNvPr id="94" name="Metin kutusu 93"/>
          <p:cNvSpPr txBox="1"/>
          <p:nvPr/>
        </p:nvSpPr>
        <p:spPr>
          <a:xfrm>
            <a:off x="2938685" y="435507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80</a:t>
            </a:r>
            <a:endParaRPr lang="en-US" b="1" dirty="0"/>
          </a:p>
        </p:txBody>
      </p:sp>
      <p:sp>
        <p:nvSpPr>
          <p:cNvPr id="95" name="Metin kutusu 94"/>
          <p:cNvSpPr txBox="1"/>
          <p:nvPr/>
        </p:nvSpPr>
        <p:spPr>
          <a:xfrm>
            <a:off x="3076610" y="374265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100</a:t>
            </a:r>
            <a:endParaRPr lang="en-US" b="1" dirty="0"/>
          </a:p>
        </p:txBody>
      </p:sp>
      <p:sp>
        <p:nvSpPr>
          <p:cNvPr id="96" name="Metin kutusu 95"/>
          <p:cNvSpPr txBox="1"/>
          <p:nvPr/>
        </p:nvSpPr>
        <p:spPr>
          <a:xfrm>
            <a:off x="1782297" y="375858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100</a:t>
            </a:r>
            <a:endParaRPr lang="en-US" b="1" dirty="0"/>
          </a:p>
        </p:txBody>
      </p:sp>
      <p:sp>
        <p:nvSpPr>
          <p:cNvPr id="97" name="Metin kutusu 96"/>
          <p:cNvSpPr txBox="1"/>
          <p:nvPr/>
        </p:nvSpPr>
        <p:spPr>
          <a:xfrm>
            <a:off x="1300384" y="3229699"/>
            <a:ext cx="174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err="1" smtClean="0"/>
              <a:t>Learnt</a:t>
            </a:r>
            <a:r>
              <a:rPr lang="tr-TR" sz="2000" smtClean="0"/>
              <a:t> </a:t>
            </a:r>
            <a:r>
              <a:rPr lang="en-US" sz="2000" smtClean="0"/>
              <a:t>rewards</a:t>
            </a:r>
            <a:endParaRPr lang="en-US" dirty="0"/>
          </a:p>
        </p:txBody>
      </p:sp>
      <p:sp>
        <p:nvSpPr>
          <p:cNvPr id="98" name="Metin kutusu 97"/>
          <p:cNvSpPr txBox="1"/>
          <p:nvPr/>
        </p:nvSpPr>
        <p:spPr>
          <a:xfrm>
            <a:off x="3866260" y="48844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80</a:t>
            </a:r>
            <a:endParaRPr lang="en-US" b="1" dirty="0"/>
          </a:p>
        </p:txBody>
      </p:sp>
      <p:sp>
        <p:nvSpPr>
          <p:cNvPr id="99" name="Metin kutusu 98"/>
          <p:cNvSpPr txBox="1"/>
          <p:nvPr/>
        </p:nvSpPr>
        <p:spPr>
          <a:xfrm>
            <a:off x="3559232" y="5467382"/>
            <a:ext cx="50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64</a:t>
            </a:r>
            <a:endParaRPr lang="en-US" b="1" dirty="0"/>
          </a:p>
        </p:txBody>
      </p:sp>
      <p:sp>
        <p:nvSpPr>
          <p:cNvPr id="100" name="Yay 99"/>
          <p:cNvSpPr/>
          <p:nvPr/>
        </p:nvSpPr>
        <p:spPr>
          <a:xfrm rot="17718407">
            <a:off x="1971332" y="5357362"/>
            <a:ext cx="2765819" cy="899535"/>
          </a:xfrm>
          <a:prstGeom prst="arc">
            <a:avLst>
              <a:gd name="adj1" fmla="val 16200000"/>
              <a:gd name="adj2" fmla="val 2125891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etin kutusu 100"/>
          <p:cNvSpPr txBox="1"/>
          <p:nvPr/>
        </p:nvSpPr>
        <p:spPr>
          <a:xfrm>
            <a:off x="3222652" y="490022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64</a:t>
            </a:r>
            <a:endParaRPr lang="en-US" b="1" dirty="0"/>
          </a:p>
        </p:txBody>
      </p:sp>
      <p:sp>
        <p:nvSpPr>
          <p:cNvPr id="102" name="Metin kutusu 101"/>
          <p:cNvSpPr txBox="1"/>
          <p:nvPr/>
        </p:nvSpPr>
        <p:spPr>
          <a:xfrm>
            <a:off x="3354036" y="632528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51</a:t>
            </a:r>
            <a:endParaRPr lang="en-US" b="1" dirty="0"/>
          </a:p>
        </p:txBody>
      </p:sp>
      <p:sp>
        <p:nvSpPr>
          <p:cNvPr id="106" name="Yay 105"/>
          <p:cNvSpPr/>
          <p:nvPr/>
        </p:nvSpPr>
        <p:spPr>
          <a:xfrm rot="6798265">
            <a:off x="2192485" y="3928320"/>
            <a:ext cx="2748130" cy="1093993"/>
          </a:xfrm>
          <a:prstGeom prst="arc">
            <a:avLst>
              <a:gd name="adj1" fmla="val 16200000"/>
              <a:gd name="adj2" fmla="val 215841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Düz Bağlayıcı 175"/>
          <p:cNvCxnSpPr/>
          <p:nvPr/>
        </p:nvCxnSpPr>
        <p:spPr>
          <a:xfrm>
            <a:off x="5004048" y="3573016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Düz Bağlayıcı 176"/>
          <p:cNvCxnSpPr/>
          <p:nvPr/>
        </p:nvCxnSpPr>
        <p:spPr>
          <a:xfrm flipH="1">
            <a:off x="5004048" y="3573016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Düz Bağlayıcı 177"/>
          <p:cNvCxnSpPr/>
          <p:nvPr/>
        </p:nvCxnSpPr>
        <p:spPr>
          <a:xfrm>
            <a:off x="6228184" y="3573016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Düz Bağlayıcı 178"/>
          <p:cNvCxnSpPr/>
          <p:nvPr/>
        </p:nvCxnSpPr>
        <p:spPr>
          <a:xfrm flipH="1">
            <a:off x="6228184" y="3573016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Düz Bağlayıcı 179"/>
          <p:cNvCxnSpPr/>
          <p:nvPr/>
        </p:nvCxnSpPr>
        <p:spPr>
          <a:xfrm>
            <a:off x="5004048" y="4869160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Düz Bağlayıcı 180"/>
          <p:cNvCxnSpPr/>
          <p:nvPr/>
        </p:nvCxnSpPr>
        <p:spPr>
          <a:xfrm flipH="1">
            <a:off x="5004049" y="4869160"/>
            <a:ext cx="45905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Düz Bağlayıcı 181"/>
          <p:cNvCxnSpPr/>
          <p:nvPr/>
        </p:nvCxnSpPr>
        <p:spPr>
          <a:xfrm flipH="1" flipV="1">
            <a:off x="6228184" y="4869160"/>
            <a:ext cx="360040" cy="733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Düz Bağlayıcı 182"/>
          <p:cNvCxnSpPr/>
          <p:nvPr/>
        </p:nvCxnSpPr>
        <p:spPr>
          <a:xfrm flipH="1">
            <a:off x="6228184" y="6165304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Düz Bağlayıcı 183"/>
          <p:cNvCxnSpPr/>
          <p:nvPr/>
        </p:nvCxnSpPr>
        <p:spPr>
          <a:xfrm flipH="1">
            <a:off x="6588224" y="4568552"/>
            <a:ext cx="306034" cy="32145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Düz Bağlayıcı 184"/>
          <p:cNvCxnSpPr/>
          <p:nvPr/>
        </p:nvCxnSpPr>
        <p:spPr>
          <a:xfrm flipH="1">
            <a:off x="5463099" y="4568552"/>
            <a:ext cx="306034" cy="30060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Düz Bağlayıcı 185"/>
          <p:cNvCxnSpPr/>
          <p:nvPr/>
        </p:nvCxnSpPr>
        <p:spPr>
          <a:xfrm>
            <a:off x="7452320" y="3573016"/>
            <a:ext cx="0" cy="43204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Düz Bağlayıcı 186"/>
          <p:cNvCxnSpPr/>
          <p:nvPr/>
        </p:nvCxnSpPr>
        <p:spPr>
          <a:xfrm>
            <a:off x="7452320" y="4509120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Düz Bağlayıcı 187"/>
          <p:cNvCxnSpPr/>
          <p:nvPr/>
        </p:nvCxnSpPr>
        <p:spPr>
          <a:xfrm flipH="1" flipV="1">
            <a:off x="7463176" y="4005064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9" name="Düz Bağlayıcı 188"/>
          <p:cNvCxnSpPr/>
          <p:nvPr/>
        </p:nvCxnSpPr>
        <p:spPr>
          <a:xfrm flipH="1">
            <a:off x="5841142" y="4869160"/>
            <a:ext cx="38704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Düz Bağlayıcı 189"/>
          <p:cNvCxnSpPr/>
          <p:nvPr/>
        </p:nvCxnSpPr>
        <p:spPr>
          <a:xfrm flipH="1">
            <a:off x="5508104" y="5864696"/>
            <a:ext cx="306034" cy="30060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1" name="Düz Bağlayıcı 190"/>
          <p:cNvCxnSpPr/>
          <p:nvPr/>
        </p:nvCxnSpPr>
        <p:spPr>
          <a:xfrm flipH="1">
            <a:off x="5004048" y="6165304"/>
            <a:ext cx="50405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Düz Bağlayıcı 191"/>
          <p:cNvCxnSpPr/>
          <p:nvPr/>
        </p:nvCxnSpPr>
        <p:spPr>
          <a:xfrm flipH="1">
            <a:off x="5841141" y="6165304"/>
            <a:ext cx="38704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Düz Bağlayıcı 192"/>
          <p:cNvCxnSpPr/>
          <p:nvPr/>
        </p:nvCxnSpPr>
        <p:spPr>
          <a:xfrm>
            <a:off x="6228184" y="5661248"/>
            <a:ext cx="0" cy="50405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Düz Bağlayıcı 193"/>
          <p:cNvCxnSpPr/>
          <p:nvPr/>
        </p:nvCxnSpPr>
        <p:spPr>
          <a:xfrm>
            <a:off x="6228184" y="4869160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Düz Bağlayıcı 194"/>
          <p:cNvCxnSpPr/>
          <p:nvPr/>
        </p:nvCxnSpPr>
        <p:spPr>
          <a:xfrm flipH="1" flipV="1">
            <a:off x="6239040" y="5229200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6" name="Düz Bağlayıcı 195"/>
          <p:cNvCxnSpPr/>
          <p:nvPr/>
        </p:nvCxnSpPr>
        <p:spPr>
          <a:xfrm>
            <a:off x="7452320" y="4869160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Düz Bağlayıcı 196"/>
          <p:cNvCxnSpPr/>
          <p:nvPr/>
        </p:nvCxnSpPr>
        <p:spPr>
          <a:xfrm flipH="1" flipV="1">
            <a:off x="7463176" y="5229200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Düz Bağlayıcı 197"/>
          <p:cNvCxnSpPr/>
          <p:nvPr/>
        </p:nvCxnSpPr>
        <p:spPr>
          <a:xfrm flipH="1">
            <a:off x="7146286" y="4869160"/>
            <a:ext cx="1530170" cy="1467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Düz Bağlayıcı 198"/>
          <p:cNvCxnSpPr/>
          <p:nvPr/>
        </p:nvCxnSpPr>
        <p:spPr>
          <a:xfrm flipH="1">
            <a:off x="7452320" y="6165304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0" name="Düz Bağlayıcı 199"/>
          <p:cNvCxnSpPr/>
          <p:nvPr/>
        </p:nvCxnSpPr>
        <p:spPr>
          <a:xfrm>
            <a:off x="7452320" y="5661248"/>
            <a:ext cx="0" cy="50405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Düz Bağlayıcı 200"/>
          <p:cNvCxnSpPr/>
          <p:nvPr/>
        </p:nvCxnSpPr>
        <p:spPr>
          <a:xfrm>
            <a:off x="8676456" y="4869160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2" name="Metin kutusu 201"/>
          <p:cNvSpPr txBox="1"/>
          <p:nvPr/>
        </p:nvSpPr>
        <p:spPr>
          <a:xfrm>
            <a:off x="5428975" y="391302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A</a:t>
            </a:r>
            <a:endParaRPr lang="en-US" b="1" dirty="0"/>
          </a:p>
        </p:txBody>
      </p:sp>
      <p:sp>
        <p:nvSpPr>
          <p:cNvPr id="203" name="Metin kutusu 202"/>
          <p:cNvSpPr txBox="1"/>
          <p:nvPr/>
        </p:nvSpPr>
        <p:spPr>
          <a:xfrm>
            <a:off x="6588224" y="391302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B</a:t>
            </a:r>
            <a:endParaRPr lang="en-US" b="1" dirty="0"/>
          </a:p>
        </p:txBody>
      </p:sp>
      <p:sp>
        <p:nvSpPr>
          <p:cNvPr id="204" name="Metin kutusu 203"/>
          <p:cNvSpPr txBox="1"/>
          <p:nvPr/>
        </p:nvSpPr>
        <p:spPr>
          <a:xfrm>
            <a:off x="7914420" y="3934743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F*</a:t>
            </a:r>
            <a:endParaRPr lang="en-US" b="1" dirty="0"/>
          </a:p>
        </p:txBody>
      </p:sp>
      <p:sp>
        <p:nvSpPr>
          <p:cNvPr id="205" name="Metin kutusu 204"/>
          <p:cNvSpPr txBox="1"/>
          <p:nvPr/>
        </p:nvSpPr>
        <p:spPr>
          <a:xfrm>
            <a:off x="5446037" y="524845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E</a:t>
            </a:r>
            <a:endParaRPr lang="en-US" b="1" dirty="0"/>
          </a:p>
        </p:txBody>
      </p:sp>
      <p:sp>
        <p:nvSpPr>
          <p:cNvPr id="206" name="Metin kutusu 205"/>
          <p:cNvSpPr txBox="1"/>
          <p:nvPr/>
        </p:nvSpPr>
        <p:spPr>
          <a:xfrm>
            <a:off x="6769957" y="5267327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D</a:t>
            </a:r>
            <a:endParaRPr lang="en-US" b="1" dirty="0"/>
          </a:p>
        </p:txBody>
      </p:sp>
      <p:sp>
        <p:nvSpPr>
          <p:cNvPr id="207" name="Metin kutusu 206"/>
          <p:cNvSpPr txBox="1"/>
          <p:nvPr/>
        </p:nvSpPr>
        <p:spPr>
          <a:xfrm>
            <a:off x="7968922" y="5267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C</a:t>
            </a:r>
            <a:endParaRPr lang="en-US" b="1" dirty="0"/>
          </a:p>
        </p:txBody>
      </p:sp>
      <p:sp>
        <p:nvSpPr>
          <p:cNvPr id="208" name="Oval 207"/>
          <p:cNvSpPr/>
          <p:nvPr/>
        </p:nvSpPr>
        <p:spPr>
          <a:xfrm>
            <a:off x="5233574" y="5667437"/>
            <a:ext cx="1005466" cy="85790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etin kutusu 208"/>
          <p:cNvSpPr txBox="1"/>
          <p:nvPr/>
        </p:nvSpPr>
        <p:spPr>
          <a:xfrm>
            <a:off x="4716016" y="6331840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F*</a:t>
            </a:r>
            <a:endParaRPr lang="en-US" b="1" dirty="0"/>
          </a:p>
        </p:txBody>
      </p:sp>
      <p:sp>
        <p:nvSpPr>
          <p:cNvPr id="210" name="Metin kutusu 209"/>
          <p:cNvSpPr txBox="1"/>
          <p:nvPr/>
        </p:nvSpPr>
        <p:spPr>
          <a:xfrm>
            <a:off x="6183137" y="6344940"/>
            <a:ext cx="1926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Door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E </a:t>
            </a:r>
            <a:r>
              <a:rPr lang="tr-TR" sz="2000" dirty="0" err="1" smtClean="0"/>
              <a:t>to</a:t>
            </a:r>
            <a:r>
              <a:rPr lang="tr-TR" sz="2000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Revision of Reward Matrix</a:t>
            </a:r>
            <a:endParaRPr lang="en-US"/>
          </a:p>
        </p:txBody>
      </p:sp>
      <p:cxnSp>
        <p:nvCxnSpPr>
          <p:cNvPr id="4" name="Düz Bağlayıcı 3"/>
          <p:cNvCxnSpPr/>
          <p:nvPr/>
        </p:nvCxnSpPr>
        <p:spPr>
          <a:xfrm>
            <a:off x="251520" y="1625118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51520" y="1625118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1475656" y="1625118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H="1">
            <a:off x="1475656" y="1625118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251520" y="2921262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251521" y="2921262"/>
            <a:ext cx="45905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 flipV="1">
            <a:off x="1475656" y="2921262"/>
            <a:ext cx="360040" cy="733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1475656" y="4217406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 flipH="1">
            <a:off x="1835696" y="2620654"/>
            <a:ext cx="306034" cy="32145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H="1">
            <a:off x="710571" y="2620654"/>
            <a:ext cx="306034" cy="30060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2699792" y="1625118"/>
            <a:ext cx="0" cy="43204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2699792" y="2561222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 flipH="1" flipV="1">
            <a:off x="2710648" y="2057166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 flipH="1">
            <a:off x="1088614" y="2921262"/>
            <a:ext cx="38704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 flipH="1">
            <a:off x="755576" y="3916798"/>
            <a:ext cx="306034" cy="30060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 flipH="1">
            <a:off x="251520" y="4217406"/>
            <a:ext cx="50405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 flipH="1">
            <a:off x="1088613" y="4217406"/>
            <a:ext cx="38704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1475656" y="3713350"/>
            <a:ext cx="0" cy="50405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>
            <a:off x="1475656" y="2921262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H="1" flipV="1">
            <a:off x="1486512" y="3281302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>
            <a:off x="2699792" y="2921262"/>
            <a:ext cx="0" cy="3747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 flipH="1" flipV="1">
            <a:off x="2710648" y="3281302"/>
            <a:ext cx="277176" cy="21602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H="1">
            <a:off x="2393758" y="2921262"/>
            <a:ext cx="1530170" cy="1467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 flipH="1">
            <a:off x="2699792" y="4217406"/>
            <a:ext cx="122413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>
            <a:off x="2699792" y="3713350"/>
            <a:ext cx="0" cy="50405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>
            <a:off x="3923928" y="2935934"/>
            <a:ext cx="0" cy="129614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676447" y="196512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A</a:t>
            </a:r>
            <a:endParaRPr lang="en-US" b="1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1835696" y="196512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B</a:t>
            </a:r>
            <a:endParaRPr lang="en-US" b="1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3161892" y="1986845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F*</a:t>
            </a:r>
            <a:endParaRPr lang="en-US" b="1" dirty="0"/>
          </a:p>
        </p:txBody>
      </p:sp>
      <p:sp>
        <p:nvSpPr>
          <p:cNvPr id="33" name="Metin kutusu 32"/>
          <p:cNvSpPr txBox="1"/>
          <p:nvPr/>
        </p:nvSpPr>
        <p:spPr>
          <a:xfrm>
            <a:off x="693509" y="330055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E</a:t>
            </a:r>
            <a:endParaRPr lang="en-US" b="1" dirty="0"/>
          </a:p>
        </p:txBody>
      </p:sp>
      <p:sp>
        <p:nvSpPr>
          <p:cNvPr id="34" name="Metin kutusu 33"/>
          <p:cNvSpPr txBox="1"/>
          <p:nvPr/>
        </p:nvSpPr>
        <p:spPr>
          <a:xfrm>
            <a:off x="2017429" y="331942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D</a:t>
            </a:r>
            <a:endParaRPr lang="en-US" b="1" dirty="0"/>
          </a:p>
        </p:txBody>
      </p:sp>
      <p:sp>
        <p:nvSpPr>
          <p:cNvPr id="35" name="Metin kutusu 34"/>
          <p:cNvSpPr txBox="1"/>
          <p:nvPr/>
        </p:nvSpPr>
        <p:spPr>
          <a:xfrm>
            <a:off x="3216394" y="331942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C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81046" y="3719539"/>
            <a:ext cx="1005466" cy="85790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etin kutusu 36"/>
          <p:cNvSpPr txBox="1"/>
          <p:nvPr/>
        </p:nvSpPr>
        <p:spPr>
          <a:xfrm>
            <a:off x="-36512" y="4383942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F*</a:t>
            </a:r>
            <a:endParaRPr lang="en-US" b="1" dirty="0"/>
          </a:p>
        </p:txBody>
      </p:sp>
      <p:sp>
        <p:nvSpPr>
          <p:cNvPr id="38" name="Metin kutusu 37"/>
          <p:cNvSpPr txBox="1"/>
          <p:nvPr/>
        </p:nvSpPr>
        <p:spPr>
          <a:xfrm>
            <a:off x="1430609" y="4397042"/>
            <a:ext cx="189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Door from </a:t>
            </a:r>
            <a:r>
              <a:rPr lang="tr-TR" sz="2000" smtClean="0"/>
              <a:t>E</a:t>
            </a:r>
            <a:r>
              <a:rPr lang="en-US" sz="2000" smtClean="0"/>
              <a:t> to </a:t>
            </a:r>
            <a:r>
              <a:rPr lang="tr-TR" sz="2000" smtClean="0"/>
              <a:t>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o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831932"/>
                  </p:ext>
                </p:extLst>
              </p:nvPr>
            </p:nvGraphicFramePr>
            <p:xfrm>
              <a:off x="5448010" y="141645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751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58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-50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-50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-50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o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831932"/>
                  </p:ext>
                </p:extLst>
              </p:nvPr>
            </p:nvGraphicFramePr>
            <p:xfrm>
              <a:off x="5448010" y="1416458"/>
              <a:ext cx="3312371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3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16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751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58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22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778" t="-108197" r="-73703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703" t="-108197" r="-43783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108197" r="-33783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3415" t="-108197" r="-20487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1515" t="-108197" r="-2020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778" t="-208197" r="-73703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703" t="-208197" r="-43783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208197" r="-33783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-50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164" t="-208197" r="-15074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778" t="-308197" r="-73703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703" t="-308197" r="-43783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308197" r="-33783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-50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164" t="-308197" r="-15074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1515" t="-308197" r="-202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778" t="-408197" r="-7370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3415" t="-408197" r="-20487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1515" t="-408197" r="-202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703" t="-508197" r="-43783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508197" r="-33783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-50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164" t="-508197" r="-15074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778" t="-608197" r="-7370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703" t="-608197" r="-33783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3415" t="-608197" r="-20487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Metin kutusu 39"/>
          <p:cNvSpPr txBox="1"/>
          <p:nvPr/>
        </p:nvSpPr>
        <p:spPr>
          <a:xfrm>
            <a:off x="3764822" y="1986845"/>
            <a:ext cx="1715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Revised </a:t>
            </a:r>
          </a:p>
          <a:p>
            <a:pPr algn="ctr"/>
            <a:r>
              <a:rPr lang="en-US" sz="2000" smtClean="0"/>
              <a:t>Reward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o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178981"/>
                  </p:ext>
                </p:extLst>
              </p:nvPr>
            </p:nvGraphicFramePr>
            <p:xfrm>
              <a:off x="5448010" y="4077072"/>
              <a:ext cx="345638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58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13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13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713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284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64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/>
                                  </a:rPr>
                                  <m:t>51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64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dirty="0" smtClean="0"/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tr-TR" b="0" i="0" dirty="0" smtClean="0"/>
                                  <m:t>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o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178981"/>
                  </p:ext>
                </p:extLst>
              </p:nvPr>
            </p:nvGraphicFramePr>
            <p:xfrm>
              <a:off x="5448010" y="4077072"/>
              <a:ext cx="345638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60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58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13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13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713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284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800" dirty="0" smtClean="0"/>
                            <a:t>s\a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5211" t="-108197" r="-56901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030" t="-108197" r="-51212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718" t="-108197" r="-33333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896" t="-108197" r="-23766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7436" t="-108197" r="-134615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2427" t="-108197" r="-194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5211" t="-208197" r="-56901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030" t="-208197" r="-5121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718" t="-208197" r="-33333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896" t="-208197" r="-23766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7436" t="-208197" r="-1346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2427" t="-208197" r="-194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5211" t="-308197" r="-5690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030" t="-308197" r="-5121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718" t="-308197" r="-33333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7436" t="-308197" r="-13461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2427" t="-308197" r="-194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5211" t="-408197" r="-5690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030" t="-408197" r="-5121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718" t="-408197" r="-3333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896" t="-408197" r="-23766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7436" t="-408197" r="-1346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2427" t="-408197" r="-194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030" t="-508197" r="-5121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718" t="-508197" r="-33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896" t="-508197" r="-23766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7436" t="-508197" r="-1346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2427" t="-508197" r="-194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 smtClean="0"/>
                            <a:t>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030" t="-608197" r="-5121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718" t="-608197" r="-333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896" t="-608197" r="-2376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7436" t="-608197" r="-1346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2427" t="-608197" r="-194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Metin kutusu 41"/>
          <p:cNvSpPr txBox="1"/>
          <p:nvPr/>
        </p:nvSpPr>
        <p:spPr>
          <a:xfrm>
            <a:off x="2710648" y="5120712"/>
            <a:ext cx="297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smtClean="0"/>
              <a:t>Q </a:t>
            </a:r>
            <a:r>
              <a:rPr lang="en-US" sz="2000" smtClean="0"/>
              <a:t>Matrix values should change accordingly</a:t>
            </a:r>
            <a:r>
              <a:rPr lang="tr-TR" sz="200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Summary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MDP </a:t>
            </a:r>
            <a:r>
              <a:rPr lang="tr-TR" b="1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sequential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 problem in </a:t>
            </a:r>
            <a:r>
              <a:rPr lang="tr-TR" dirty="0" err="1" smtClean="0"/>
              <a:t>stochastic</a:t>
            </a:r>
            <a:r>
              <a:rPr lang="tr-TR" dirty="0" smtClean="0"/>
              <a:t> </a:t>
            </a:r>
            <a:r>
              <a:rPr lang="tr-TR" dirty="0" err="1" smtClean="0"/>
              <a:t>environments</a:t>
            </a:r>
            <a:endParaRPr lang="tr-TR" dirty="0" smtClean="0"/>
          </a:p>
          <a:p>
            <a:r>
              <a:rPr lang="tr-TR" dirty="0" smtClean="0"/>
              <a:t>RL can </a:t>
            </a:r>
            <a:r>
              <a:rPr lang="tr-TR" b="1" dirty="0" err="1" smtClean="0"/>
              <a:t>learn</a:t>
            </a:r>
            <a:r>
              <a:rPr lang="tr-TR" b="1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optimal </a:t>
            </a:r>
            <a:r>
              <a:rPr lang="tr-TR" dirty="0" err="1" smtClean="0"/>
              <a:t>policy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MDP-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tr-TR" dirty="0" smtClean="0"/>
          </a:p>
          <a:p>
            <a:r>
              <a:rPr lang="en-US" smtClean="0"/>
              <a:t>V</a:t>
            </a:r>
            <a:r>
              <a:rPr lang="tr-TR" smtClean="0"/>
              <a:t>alue </a:t>
            </a:r>
            <a:r>
              <a:rPr lang="tr-TR" dirty="0" err="1"/>
              <a:t>iteration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</a:t>
            </a:r>
            <a:r>
              <a:rPr lang="tr-TR" dirty="0" smtClean="0"/>
              <a:t>can be </a:t>
            </a:r>
            <a:r>
              <a:rPr lang="tr-TR" dirty="0" err="1" smtClean="0"/>
              <a:t>used</a:t>
            </a:r>
            <a:r>
              <a:rPr lang="tr-TR" dirty="0" smtClean="0"/>
              <a:t> as </a:t>
            </a:r>
            <a:r>
              <a:rPr lang="tr-TR" b="1" dirty="0" err="1" smtClean="0"/>
              <a:t>inference</a:t>
            </a:r>
            <a:r>
              <a:rPr lang="tr-TR" b="1" dirty="0" smtClean="0"/>
              <a:t> </a:t>
            </a:r>
            <a:r>
              <a:rPr lang="tr-TR" b="1" dirty="0" err="1"/>
              <a:t>mechanisms</a:t>
            </a:r>
            <a:r>
              <a:rPr lang="tr-TR" b="1" dirty="0"/>
              <a:t> </a:t>
            </a:r>
            <a:r>
              <a:rPr lang="tr-TR" dirty="0" err="1"/>
              <a:t>for</a:t>
            </a:r>
            <a:r>
              <a:rPr lang="tr-TR" dirty="0"/>
              <a:t> MDP-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</a:t>
            </a:r>
            <a:r>
              <a:rPr lang="tr-TR" dirty="0" smtClean="0"/>
              <a:t>D</a:t>
            </a:r>
            <a:r>
              <a:rPr lang="en-US" dirty="0" err="1" smtClean="0"/>
              <a:t>ecision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rocess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363272" cy="514116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err="1" smtClean="0"/>
                  <a:t>Specifies</a:t>
                </a:r>
                <a:r>
                  <a:rPr lang="tr-TR" dirty="0" smtClean="0"/>
                  <a:t> </a:t>
                </a:r>
                <a:r>
                  <a:rPr lang="en-US" dirty="0" smtClean="0"/>
                  <a:t>a sequential decision problem </a:t>
                </a:r>
                <a:endParaRPr lang="tr-TR" dirty="0" smtClean="0"/>
              </a:p>
              <a:p>
                <a:pPr lvl="1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smtClean="0"/>
                  <a:t>for a </a:t>
                </a:r>
                <a:r>
                  <a:rPr lang="en-US" b="1" dirty="0" smtClean="0"/>
                  <a:t>fully observable </a:t>
                </a:r>
                <a:r>
                  <a:rPr lang="tr-TR" dirty="0" smtClean="0"/>
                  <a:t>but</a:t>
                </a:r>
                <a:r>
                  <a:rPr lang="tr-TR" b="1" dirty="0" smtClean="0"/>
                  <a:t> </a:t>
                </a:r>
                <a:r>
                  <a:rPr lang="tr-TR" b="1" dirty="0" err="1" smtClean="0"/>
                  <a:t>stochastic</a:t>
                </a:r>
                <a:r>
                  <a:rPr lang="tr-TR" b="1" dirty="0" smtClean="0"/>
                  <a:t> </a:t>
                </a:r>
                <a:r>
                  <a:rPr lang="en-US" dirty="0" smtClean="0"/>
                  <a:t>environment</a:t>
                </a:r>
                <a:endParaRPr lang="tr-TR" dirty="0" smtClean="0"/>
              </a:p>
              <a:p>
                <a:pPr lvl="1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smtClean="0"/>
                  <a:t>with </a:t>
                </a:r>
                <a:r>
                  <a:rPr lang="en-US" dirty="0"/>
                  <a:t>a </a:t>
                </a:r>
                <a:r>
                  <a:rPr lang="en-US" dirty="0" err="1"/>
                  <a:t>Markovian</a:t>
                </a:r>
                <a:r>
                  <a:rPr lang="en-US" dirty="0"/>
                  <a:t> transition model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en-US" dirty="0" smtClean="0"/>
                  <a:t>additive rewards</a:t>
                </a:r>
                <a:endParaRPr lang="tr-TR" dirty="0" smtClean="0"/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smtClean="0"/>
                  <a:t>An </a:t>
                </a:r>
                <a:r>
                  <a:rPr lang="en-US" dirty="0"/>
                  <a:t>MDP is defined by the following three components</a:t>
                </a:r>
                <a:r>
                  <a:rPr lang="en-US" dirty="0" smtClean="0"/>
                  <a:t>: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tr-TR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tr-TR" dirty="0" smtClean="0"/>
              </a:p>
              <a:p>
                <a:pPr lvl="1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err="1" smtClean="0"/>
                  <a:t>Initial</a:t>
                </a:r>
                <a:r>
                  <a:rPr lang="tr-TR" dirty="0" smtClean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: </a:t>
                </a:r>
                <a:r>
                  <a:rPr lang="tr-TR" i="1" dirty="0" err="1"/>
                  <a:t>S</a:t>
                </a:r>
                <a:r>
                  <a:rPr lang="tr-TR" i="1" baseline="-25000" dirty="0" err="1"/>
                  <a:t>o</a:t>
                </a:r>
                <a:endParaRPr lang="tr-TR" i="1" baseline="-25000" dirty="0"/>
              </a:p>
              <a:p>
                <a:pPr lvl="1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err="1"/>
                  <a:t>Transition</a:t>
                </a:r>
                <a:r>
                  <a:rPr lang="tr-TR" dirty="0"/>
                  <a:t> </a:t>
                </a:r>
                <a:r>
                  <a:rPr lang="tr-TR" dirty="0" smtClean="0"/>
                  <a:t>Model (</a:t>
                </a:r>
                <a:r>
                  <a:rPr lang="tr-TR" dirty="0" err="1" smtClean="0"/>
                  <a:t>State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transition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):</a:t>
                </a:r>
              </a:p>
              <a:p>
                <a:pPr lvl="2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i="1" dirty="0" smtClean="0"/>
                  <a:t>T(s</a:t>
                </a:r>
                <a:r>
                  <a:rPr lang="tr-TR" i="1" dirty="0"/>
                  <a:t>, a, s</a:t>
                </a:r>
                <a:r>
                  <a:rPr lang="tr-TR" i="1" dirty="0" smtClean="0"/>
                  <a:t>') </a:t>
                </a:r>
                <a:r>
                  <a:rPr lang="tr-TR" i="1" dirty="0" err="1" smtClean="0"/>
                  <a:t>or</a:t>
                </a:r>
                <a:r>
                  <a:rPr lang="tr-TR" i="1" dirty="0"/>
                  <a:t> </a:t>
                </a:r>
                <a:r>
                  <a:rPr lang="tr-TR" i="1" dirty="0" smtClean="0"/>
                  <a:t>P(s‘ | s</a:t>
                </a:r>
                <a:r>
                  <a:rPr lang="tr-TR" i="1" dirty="0"/>
                  <a:t>, </a:t>
                </a:r>
                <a:r>
                  <a:rPr lang="tr-TR" i="1" dirty="0" smtClean="0"/>
                  <a:t>a) </a:t>
                </a:r>
                <a:endParaRPr lang="tr-TR" i="1" dirty="0"/>
              </a:p>
              <a:p>
                <a:pPr lvl="1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err="1"/>
                  <a:t>Reward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: </a:t>
                </a:r>
                <a:endParaRPr lang="tr-TR" dirty="0" smtClean="0"/>
              </a:p>
              <a:p>
                <a:pPr lvl="2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err="1" smtClean="0"/>
                  <a:t>Reward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depending</a:t>
                </a:r>
                <a:r>
                  <a:rPr lang="tr-TR" dirty="0" smtClean="0"/>
                  <a:t> on </a:t>
                </a:r>
                <a:r>
                  <a:rPr lang="tr-TR" dirty="0" err="1" smtClean="0"/>
                  <a:t>state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itself</a:t>
                </a:r>
                <a:r>
                  <a:rPr lang="tr-TR" dirty="0" smtClean="0"/>
                  <a:t>: </a:t>
                </a:r>
                <a:r>
                  <a:rPr lang="tr-TR" i="1" dirty="0"/>
                  <a:t>R(s) </a:t>
                </a:r>
                <a:endParaRPr lang="tr-TR" i="1" dirty="0" smtClean="0"/>
              </a:p>
              <a:p>
                <a:pPr lvl="2"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err="1" smtClean="0"/>
                  <a:t>Reward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depending</a:t>
                </a:r>
                <a:r>
                  <a:rPr lang="tr-TR" dirty="0" smtClean="0"/>
                  <a:t> on </a:t>
                </a:r>
                <a:r>
                  <a:rPr lang="tr-TR" dirty="0" err="1" smtClean="0"/>
                  <a:t>both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state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action</a:t>
                </a:r>
                <a:r>
                  <a:rPr lang="tr-TR" dirty="0" smtClean="0"/>
                  <a:t>: </a:t>
                </a:r>
                <a:r>
                  <a:rPr lang="tr-TR" i="1" dirty="0" smtClean="0"/>
                  <a:t>R(s</a:t>
                </a:r>
                <a:r>
                  <a:rPr lang="tr-TR" i="1" dirty="0"/>
                  <a:t>, a, s')</a:t>
                </a:r>
              </a:p>
              <a:p>
                <a:pPr lvl="1" algn="just">
                  <a:lnSpc>
                    <a:spcPct val="120000"/>
                  </a:lnSpc>
                  <a:spcAft>
                    <a:spcPts val="600"/>
                  </a:spcAft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363272" cy="5141168"/>
              </a:xfrm>
              <a:blipFill rotWithShape="1">
                <a:blip r:embed="rId2"/>
                <a:stretch>
                  <a:fillRect l="-1020" t="-830" r="-1166" b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/>
          <p:cNvSpPr txBox="1"/>
          <p:nvPr/>
        </p:nvSpPr>
        <p:spPr>
          <a:xfrm>
            <a:off x="5724128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Succ</a:t>
            </a:r>
            <a:r>
              <a:rPr lang="tr-TR" dirty="0" smtClean="0"/>
              <a:t>(</a:t>
            </a:r>
            <a:r>
              <a:rPr lang="tr-TR" dirty="0" err="1" smtClean="0"/>
              <a:t>s,a</a:t>
            </a:r>
            <a:r>
              <a:rPr lang="tr-TR" dirty="0" smtClean="0"/>
              <a:t>)</a:t>
            </a:r>
            <a:endParaRPr lang="en-US" dirty="0"/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4151675" y="49818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7124038" y="56205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(</a:t>
            </a:r>
            <a:r>
              <a:rPr lang="tr-TR" dirty="0" err="1" smtClean="0"/>
              <a:t>s,a</a:t>
            </a:r>
            <a:r>
              <a:rPr lang="tr-TR" dirty="0" smtClean="0"/>
              <a:t>)</a:t>
            </a:r>
            <a:endParaRPr lang="en-US" dirty="0"/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5551585" y="58052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8760"/>
            <a:ext cx="3835602" cy="182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Sequential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Agent </a:t>
                </a:r>
                <a:r>
                  <a:rPr lang="en-US" sz="2400" dirty="0"/>
                  <a:t>takes action</a:t>
                </a:r>
              </a:p>
              <a:p>
                <a:r>
                  <a:rPr lang="en-US" sz="2400" dirty="0" smtClean="0"/>
                  <a:t>Nature </a:t>
                </a:r>
                <a:r>
                  <a:rPr lang="en-US" sz="2400" dirty="0"/>
                  <a:t>responds with reward</a:t>
                </a:r>
              </a:p>
              <a:p>
                <a:r>
                  <a:rPr lang="en-US" sz="2400" dirty="0" smtClean="0"/>
                  <a:t>Agent </a:t>
                </a:r>
                <a:r>
                  <a:rPr lang="en-US" sz="2400" dirty="0"/>
                  <a:t>sees observation</a:t>
                </a:r>
              </a:p>
              <a:p>
                <a:r>
                  <a:rPr lang="en-US" sz="2400" dirty="0" smtClean="0"/>
                  <a:t>Agent </a:t>
                </a:r>
                <a:r>
                  <a:rPr lang="en-US" sz="2400" dirty="0"/>
                  <a:t>has internal state </a:t>
                </a:r>
                <a:r>
                  <a:rPr lang="en-US" sz="2400" dirty="0" smtClean="0"/>
                  <a:t>from </a:t>
                </a:r>
                <a:r>
                  <a:rPr lang="en-US" sz="2400" dirty="0"/>
                  <a:t>all previous </a:t>
                </a:r>
                <a:r>
                  <a:rPr lang="en-US" sz="2400" dirty="0" smtClean="0"/>
                  <a:t>observations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 smtClean="0">
                          <a:latin typeface="Cambria Math"/>
                        </a:rPr>
                        <m:t>= </m:t>
                      </m:r>
                      <m:r>
                        <a:rPr lang="en-US" sz="2400" i="1" dirty="0" smtClean="0">
                          <a:latin typeface="Cambria Math"/>
                        </a:rPr>
                        <m:t>𝑓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tr-TR" sz="2400" b="0" i="1" dirty="0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tr-TR" sz="2400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tr-TR" sz="2400" b="0" i="0" dirty="0" smtClean="0">
                          <a:latin typeface="Cambria Math"/>
                        </a:rPr>
                        <m:t>=</m:t>
                      </m:r>
                      <m:r>
                        <a:rPr lang="tr-TR" sz="2400" b="0" i="1" dirty="0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sz="2400" b="0" i="0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tr-TR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tr-TR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sz="2400" b="0" i="1" dirty="0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tr-TR" sz="2400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tr-TR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tr-TR" sz="2400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tr-TR" sz="2400" b="0" i="0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tr-TR" sz="2400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tr-TR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tr-TR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tr-TR" sz="24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 smtClean="0"/>
                  <a:t>Markovian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assumption: state, observation, </a:t>
                </a:r>
                <a:r>
                  <a:rPr lang="en-US" sz="2400" dirty="0" smtClean="0"/>
                  <a:t>reward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are </a:t>
                </a:r>
                <a:r>
                  <a:rPr lang="en-US" sz="2400" dirty="0"/>
                  <a:t>independent on past given current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0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sz="20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sz="20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tr-TR" sz="20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tr-TR" sz="2000" b="0" i="1" dirty="0" smtClean="0">
                        <a:latin typeface="Cambria Math"/>
                      </a:rPr>
                      <m:t>=</m:t>
                    </m:r>
                    <m:r>
                      <a:rPr lang="tr-TR" sz="2000" i="1" dirty="0">
                        <a:latin typeface="Cambria Math"/>
                      </a:rPr>
                      <m:t>𝑃</m:t>
                    </m:r>
                    <m:r>
                      <a:rPr lang="tr-TR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tr-TR" sz="2000" i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sz="2000" b="0" i="1" dirty="0" smtClean="0">
                        <a:latin typeface="Cambria Math"/>
                      </a:rPr>
                      <m:t>,…</m:t>
                    </m:r>
                    <m:r>
                      <a:rPr lang="tr-TR" sz="20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𝑡</m:t>
                        </m:r>
                        <m:r>
                          <a:rPr lang="tr-TR" sz="2000" i="1" dirty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𝑡</m:t>
                        </m:r>
                        <m:r>
                          <a:rPr lang="tr-TR" sz="2000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tr-TR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Markovian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State? Actions? Rewards?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6" y="3573016"/>
            <a:ext cx="54006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9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MDP Solution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tr-TR" sz="2800" dirty="0" smtClean="0"/>
                  <a:t>Solution </a:t>
                </a:r>
                <a:r>
                  <a:rPr lang="tr-TR" sz="2800" dirty="0" err="1" smtClean="0"/>
                  <a:t>to</a:t>
                </a:r>
                <a:r>
                  <a:rPr lang="tr-TR" sz="2800" dirty="0" smtClean="0"/>
                  <a:t> MDP is a </a:t>
                </a:r>
                <a:r>
                  <a:rPr lang="tr-TR" sz="2800" dirty="0" err="1" smtClean="0"/>
                  <a:t>policy</a:t>
                </a:r>
                <a:r>
                  <a:rPr lang="tr-TR" sz="2800" dirty="0" smtClean="0"/>
                  <a:t>, </a:t>
                </a:r>
                <a14:m>
                  <m:oMath xmlns:m="http://schemas.openxmlformats.org/officeDocument/2006/math">
                    <m:r>
                      <a:rPr lang="tr-TR" sz="28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tr-TR" sz="2800" dirty="0" smtClean="0">
                  <a:ea typeface="Cambria Math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tr-TR" sz="2800" dirty="0" smtClean="0"/>
                  <a:t>, </a:t>
                </a:r>
                <a:r>
                  <a:rPr lang="tr-TR" sz="2800" dirty="0" err="1" smtClean="0"/>
                  <a:t>given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state</a:t>
                </a:r>
                <a:r>
                  <a:rPr lang="tr-TR" sz="2800" dirty="0" smtClean="0"/>
                  <a:t> s </a:t>
                </a:r>
                <a:r>
                  <a:rPr lang="tr-TR" sz="2800" dirty="0" err="1" smtClean="0"/>
                  <a:t>returns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the</a:t>
                </a:r>
                <a:r>
                  <a:rPr lang="tr-TR" sz="2800" dirty="0" smtClean="0"/>
                  <a:t> optimal </a:t>
                </a:r>
                <a:r>
                  <a:rPr lang="tr-TR" sz="2800" dirty="0" err="1" smtClean="0"/>
                  <a:t>action</a:t>
                </a:r>
                <a:r>
                  <a:rPr lang="tr-TR" sz="2800" dirty="0" smtClean="0"/>
                  <a:t> a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tr-TR" sz="2800" dirty="0" err="1" smtClean="0"/>
                  <a:t>Utility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function</a:t>
                </a:r>
                <a:r>
                  <a:rPr lang="tr-TR" sz="2800" dirty="0"/>
                  <a:t> </a:t>
                </a:r>
                <a:r>
                  <a:rPr lang="tr-TR" sz="2800" dirty="0" smtClean="0"/>
                  <a:t>(</a:t>
                </a:r>
                <a:r>
                  <a:rPr lang="tr-TR" sz="2800" dirty="0" err="1" smtClean="0"/>
                  <a:t>Bellman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equation</a:t>
                </a:r>
                <a:r>
                  <a:rPr lang="tr-TR" sz="2800" dirty="0" smtClean="0"/>
                  <a:t>) is </a:t>
                </a:r>
                <a:r>
                  <a:rPr lang="tr-TR" sz="2800" dirty="0" err="1" smtClean="0"/>
                  <a:t>used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for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each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state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to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estimate</a:t>
                </a:r>
                <a:r>
                  <a:rPr lang="tr-TR" sz="2800" dirty="0" smtClean="0"/>
                  <a:t>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tr-TR" sz="2800" dirty="0" smtClean="0"/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tr-TR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tr-T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tr-TR" sz="2800" b="0" i="1" smtClean="0">
                                  <a:latin typeface="Cambria Math"/>
                                </a:rPr>
                                <m:t>,                 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𝑖𝑠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tr-TR" sz="2800" b="0" i="1" smtClean="0">
                                  <a:latin typeface="Cambria Math"/>
                                </a:rPr>
                                <m:t>𝑡𝑒𝑟𝑚𝑖𝑛𝑎𝑙</m:t>
                              </m:r>
                            </m:e>
                            <m:e>
                              <m:r>
                                <a:rPr lang="tr-TR" sz="2800" i="1" smtClean="0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tr-TR" sz="2800" i="1">
                                  <a:latin typeface="Cambria Math"/>
                                </a:rPr>
                                <m:t>+ </m:t>
                              </m:r>
                              <m:r>
                                <a:rPr lang="tr-TR" sz="28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tr-TR" sz="28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sz="2800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𝑈</m:t>
                                      </m:r>
                                      <m: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tr-TR" sz="28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tr-TR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tr-TR" sz="2800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tr-TR" sz="2800" dirty="0" smtClean="0"/>
              </a:p>
              <a:p>
                <a:pPr algn="just">
                  <a:spcAft>
                    <a:spcPts val="600"/>
                  </a:spcAft>
                </a:pPr>
                <a:endParaRPr lang="tr-TR" sz="2800" dirty="0" smtClean="0"/>
              </a:p>
              <a:p>
                <a:pPr algn="just">
                  <a:spcAft>
                    <a:spcPts val="600"/>
                  </a:spcAft>
                </a:pPr>
                <a:endParaRPr lang="tr-TR" sz="28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3"/>
                <a:stretch>
                  <a:fillRect l="-1259" t="-114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4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MDP Solution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184576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600"/>
                  </a:spcBef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utility function U(s) allows the agent to select actions by using the </a:t>
                </a:r>
                <a:r>
                  <a:rPr lang="en-US" sz="2400" dirty="0" smtClean="0"/>
                  <a:t>Maximum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Expected </a:t>
                </a:r>
                <a:r>
                  <a:rPr lang="en-US" sz="2400" dirty="0"/>
                  <a:t>Utility principle </a:t>
                </a:r>
                <a:endParaRPr lang="tr-TR" sz="2400" dirty="0"/>
              </a:p>
              <a:p>
                <a:pPr lvl="1" algn="just">
                  <a:spcBef>
                    <a:spcPts val="600"/>
                  </a:spcBef>
                </a:pPr>
                <a:r>
                  <a:rPr lang="tr-TR" sz="2000" dirty="0" err="1" smtClean="0"/>
                  <a:t>action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that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maximizes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expected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utility</a:t>
                </a:r>
                <a:r>
                  <a:rPr lang="tr-TR" sz="2000" dirty="0" smtClean="0"/>
                  <a:t> </a:t>
                </a:r>
                <a:r>
                  <a:rPr lang="en-US" sz="2000" dirty="0"/>
                  <a:t>of the subsequent state </a:t>
                </a:r>
                <a:r>
                  <a:rPr lang="tr-TR" sz="2000" dirty="0" smtClean="0"/>
                  <a:t>is </a:t>
                </a:r>
                <a:r>
                  <a:rPr lang="tr-TR" sz="2000" dirty="0" err="1" smtClean="0"/>
                  <a:t>chosen</a:t>
                </a:r>
                <a:endParaRPr lang="tr-TR" sz="2000" dirty="0" smtClean="0"/>
              </a:p>
              <a:p>
                <a:pPr marL="457200" lvl="1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tr-TR" sz="20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tr-T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000" b="0" i="0" smtClean="0">
                                  <a:latin typeface="Cambria Math"/>
                                  <a:ea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tr-TR" sz="20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tr-TR" sz="2000" b="0" i="1" dirty="0" smtClean="0">
                  <a:latin typeface="Cambria Math"/>
                  <a:ea typeface="Cambria Math"/>
                </a:endParaRPr>
              </a:p>
              <a:p>
                <a:pPr algn="just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tr-TR" sz="2800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tr-TR" sz="2800" dirty="0"/>
                  <a:t> is </a:t>
                </a:r>
                <a:r>
                  <a:rPr lang="tr-TR" sz="2800" dirty="0" err="1"/>
                  <a:t>discount</a:t>
                </a:r>
                <a:r>
                  <a:rPr lang="tr-TR" sz="2800" dirty="0"/>
                  <a:t> </a:t>
                </a:r>
                <a:r>
                  <a:rPr lang="tr-TR" sz="2800" dirty="0" err="1"/>
                  <a:t>factor</a:t>
                </a:r>
                <a:r>
                  <a:rPr lang="tr-TR" sz="2800" dirty="0"/>
                  <a:t> </a:t>
                </a:r>
                <a:r>
                  <a:rPr lang="tr-TR" sz="2800" dirty="0" err="1"/>
                  <a:t>and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r>
                      <a:rPr lang="tr-TR" sz="2800">
                        <a:latin typeface="Cambria Math"/>
                        <a:ea typeface="Cambria Math"/>
                      </a:rPr>
                      <m:t>0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tr-TR" sz="2800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tr-TR" sz="2800" dirty="0"/>
              </a:p>
              <a:p>
                <a:pPr lvl="1" algn="just">
                  <a:spcBef>
                    <a:spcPts val="600"/>
                  </a:spcBef>
                </a:pPr>
                <a:r>
                  <a:rPr lang="tr-TR" sz="1800" dirty="0" err="1"/>
                  <a:t>discounts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the</a:t>
                </a:r>
                <a:r>
                  <a:rPr lang="tr-TR" sz="1800" dirty="0"/>
                  <a:t> </a:t>
                </a:r>
                <a:r>
                  <a:rPr lang="tr-TR" sz="1800" dirty="0" err="1"/>
                  <a:t>effect</a:t>
                </a:r>
                <a:r>
                  <a:rPr lang="tr-TR" sz="1800" dirty="0"/>
                  <a:t> of </a:t>
                </a:r>
                <a:r>
                  <a:rPr lang="tr-TR" sz="1800" dirty="0" err="1"/>
                  <a:t>future</a:t>
                </a:r>
                <a:r>
                  <a:rPr lang="tr-TR" sz="1800" dirty="0"/>
                  <a:t> </a:t>
                </a:r>
                <a:r>
                  <a:rPr lang="tr-TR" sz="1800" dirty="0" err="1"/>
                  <a:t>rewards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compared</a:t>
                </a:r>
                <a:r>
                  <a:rPr lang="tr-TR" sz="1800" dirty="0"/>
                  <a:t> </a:t>
                </a:r>
                <a:r>
                  <a:rPr lang="tr-TR" sz="1800" dirty="0" err="1"/>
                  <a:t>to</a:t>
                </a:r>
                <a:r>
                  <a:rPr lang="tr-TR" sz="1800" dirty="0"/>
                  <a:t> </a:t>
                </a:r>
                <a:r>
                  <a:rPr lang="tr-TR" sz="1800" dirty="0" err="1"/>
                  <a:t>current</a:t>
                </a:r>
                <a:r>
                  <a:rPr lang="tr-TR" sz="1800" dirty="0"/>
                  <a:t> </a:t>
                </a:r>
                <a:r>
                  <a:rPr lang="tr-TR" sz="1800" dirty="0" err="1"/>
                  <a:t>rewards</a:t>
                </a:r>
                <a:endParaRPr lang="tr-TR" sz="1800" dirty="0"/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tr-TR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2000" i="1">
                              <a:latin typeface="Cambria Math"/>
                              <a:ea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),</m:t>
                              </m:r>
                              <m:sSub>
                                <m:sSub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tr-TR" sz="20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tr-TR" sz="2400" i="1" dirty="0" smtClean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tr-TR" sz="2400" i="1" dirty="0"/>
              </a:p>
              <a:p>
                <a:pPr lvl="1" algn="just">
                  <a:spcBef>
                    <a:spcPts val="600"/>
                  </a:spcBef>
                </a:pPr>
                <a:r>
                  <a:rPr lang="tr-TR" sz="1800" i="1" dirty="0" smtClean="0"/>
                  <a:t>T</a:t>
                </a:r>
                <a:r>
                  <a:rPr lang="en-US" sz="1800" i="1" dirty="0"/>
                  <a:t>he utility of a state is the immediate reward for that state plus the expected discounted</a:t>
                </a:r>
                <a:r>
                  <a:rPr lang="tr-TR" sz="1800" i="1" dirty="0"/>
                  <a:t> </a:t>
                </a:r>
                <a:r>
                  <a:rPr lang="en-US" sz="1800" i="1" dirty="0"/>
                  <a:t>utility of the next state, assuming that the agent chooses the optimal action</a:t>
                </a:r>
                <a:r>
                  <a:rPr lang="tr-TR" sz="1800" i="1" dirty="0"/>
                  <a:t>.</a:t>
                </a:r>
                <a:endParaRPr lang="tr-TR" sz="1800" dirty="0"/>
              </a:p>
              <a:p>
                <a:pPr algn="just">
                  <a:spcBef>
                    <a:spcPts val="600"/>
                  </a:spcBef>
                </a:pPr>
                <a:endParaRPr lang="tr-TR" sz="2400" dirty="0" smtClean="0"/>
              </a:p>
              <a:p>
                <a:pPr algn="just">
                  <a:spcBef>
                    <a:spcPts val="600"/>
                  </a:spcBef>
                </a:pPr>
                <a:endParaRPr lang="tr-TR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184576"/>
              </a:xfrm>
              <a:blipFill rotWithShape="1">
                <a:blip r:embed="rId3"/>
                <a:stretch>
                  <a:fillRect l="-963" t="-941" r="-1111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ağ Ayraç 5"/>
          <p:cNvSpPr/>
          <p:nvPr/>
        </p:nvSpPr>
        <p:spPr>
          <a:xfrm rot="5400000">
            <a:off x="4717321" y="4710609"/>
            <a:ext cx="288032" cy="68991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572000" y="5127575"/>
                <a:ext cx="6166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tr-TR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27575"/>
                <a:ext cx="61660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Value </a:t>
            </a:r>
            <a:r>
              <a:rPr lang="tr-TR" dirty="0" err="1" smtClean="0"/>
              <a:t>Iteration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74868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An </a:t>
            </a:r>
            <a:r>
              <a:rPr lang="tr-TR" sz="2400" dirty="0" err="1" smtClean="0"/>
              <a:t>iterative</a:t>
            </a:r>
            <a:r>
              <a:rPr lang="tr-TR" sz="2400" dirty="0" smtClean="0"/>
              <a:t> </a:t>
            </a:r>
            <a:r>
              <a:rPr lang="tr-TR" sz="2400" dirty="0" err="1" smtClean="0"/>
              <a:t>algorithm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compute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optimal </a:t>
            </a:r>
            <a:r>
              <a:rPr lang="tr-TR" sz="2400" dirty="0" err="1" smtClean="0"/>
              <a:t>utility</a:t>
            </a:r>
            <a:r>
              <a:rPr lang="tr-TR" sz="2400" dirty="0" smtClean="0"/>
              <a:t> </a:t>
            </a:r>
            <a:r>
              <a:rPr lang="tr-TR" sz="2400" dirty="0" err="1" smtClean="0"/>
              <a:t>function</a:t>
            </a:r>
            <a:endParaRPr lang="tr-T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9388301"/>
                  </p:ext>
                </p:extLst>
              </p:nvPr>
            </p:nvGraphicFramePr>
            <p:xfrm>
              <a:off x="395536" y="2636912"/>
              <a:ext cx="8568952" cy="40324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8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32448">
                    <a:tc>
                      <a:txBody>
                        <a:bodyPr/>
                        <a:lstStyle/>
                        <a:p>
                          <a:r>
                            <a:rPr lang="tr-TR" sz="1600" b="1" dirty="0" smtClean="0">
                              <a:latin typeface="Courier New" pitchFamily="49" charset="0"/>
                              <a:cs typeface="Courier New" pitchFamily="49" charset="0"/>
                            </a:rPr>
                            <a:t>function</a:t>
                          </a:r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VALUE_ITERATION(</a:t>
                          </a:r>
                          <a:r>
                            <a:rPr lang="tr-TR" sz="160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mdp</a:t>
                          </a:r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tr-TR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) </a:t>
                          </a:r>
                          <a:r>
                            <a:rPr lang="tr-TR" sz="160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returns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a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utility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function</a:t>
                          </a:r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071563" indent="-1071563"/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inputs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: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mdp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, an MDP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with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S,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transition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model T,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reward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function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R,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discount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factor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tr-TR" sz="16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oMath>
                          </a14:m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071563" indent="0"/>
                          <a14:m>
                            <m:oMath xmlns:m="http://schemas.openxmlformats.org/officeDocument/2006/math">
                              <m:r>
                                <a:rPr lang="tr-TR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,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the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maximum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error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allowed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in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the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utility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of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any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2057400" indent="-2057400"/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local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variables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: U, U’,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vectors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of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utilities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for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states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in S,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initially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zero</a:t>
                          </a:r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2057400" indent="0"/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, </a:t>
                          </a:r>
                          <a:r>
                            <a:rPr lang="tr-TR" sz="160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the</a:t>
                          </a:r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maximum</a:t>
                          </a:r>
                          <a:r>
                            <a:rPr lang="tr-TR" sz="160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change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in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the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utility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of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any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in an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iteration</a:t>
                          </a:r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4763" indent="0"/>
                          <a:r>
                            <a:rPr lang="tr-TR" sz="16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repeat</a:t>
                          </a:r>
                          <a:endParaRPr lang="tr-TR" sz="1600" b="1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625475" indent="0"/>
                          <a14:m>
                            <m:oMath xmlns:m="http://schemas.openxmlformats.org/officeDocument/2006/math">
                              <m:r>
                                <a:rPr lang="tr-TR" sz="1600" b="0" i="1" baseline="0" smtClean="0">
                                  <a:latin typeface="Cambria Math"/>
                                  <a:cs typeface="Courier New" pitchFamily="49" charset="0"/>
                                </a:rPr>
                                <m:t>𝑈</m:t>
                              </m:r>
                              <m:r>
                                <a:rPr lang="tr-TR" sz="1600" b="0" i="1" baseline="0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tr-TR" sz="1600" b="0" i="1" baseline="0" smtClean="0">
                                      <a:latin typeface="Cambria Math" panose="02040503050406030204" pitchFamily="18" charset="0"/>
                                      <a:ea typeface="Cambria Math"/>
                                      <a:cs typeface="Courier New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600" b="0" i="1" baseline="0" smtClean="0">
                                      <a:latin typeface="Cambria Math"/>
                                      <a:ea typeface="Cambria Math"/>
                                      <a:cs typeface="Courier New" pitchFamily="49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tr-TR" sz="1600" b="0" i="1" baseline="0" smtClean="0">
                                      <a:latin typeface="Cambria Math"/>
                                      <a:ea typeface="Cambria Math"/>
                                      <a:cs typeface="Courier New" pitchFamily="49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tr-TR" sz="1600" b="0" i="1" baseline="0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; </m:t>
                              </m:r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𝛿</m:t>
                              </m:r>
                              <m:r>
                                <a:rPr lang="tr-TR" sz="1600" b="0" i="1" baseline="0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0</a:t>
                          </a:r>
                        </a:p>
                        <a:p>
                          <a:pPr marL="625475" indent="0"/>
                          <a:r>
                            <a:rPr lang="tr-TR" sz="16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for</a:t>
                          </a:r>
                          <a:r>
                            <a:rPr lang="tr-TR" sz="16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each</a:t>
                          </a:r>
                          <a:r>
                            <a:rPr lang="tr-TR" sz="16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state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s in S </a:t>
                          </a:r>
                          <a:r>
                            <a:rPr lang="tr-TR" sz="16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do</a:t>
                          </a:r>
                        </a:p>
                        <a:p>
                          <a:pPr marL="1082675" indent="0">
                            <a:tabLst/>
                          </a:pPr>
                          <a:r>
                            <a:rPr lang="tr-TR" sz="1600" b="0" baseline="0" dirty="0" smtClean="0"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tr-TR" sz="1600" b="0" i="1" baseline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600" b="0" i="1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tr-TR" sz="1600" b="0" i="1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tr-TR" sz="1600" b="0" i="1" baseline="0" smtClean="0">
                                  <a:latin typeface="Cambria Math"/>
                                  <a:cs typeface="Courier New" pitchFamily="49" charset="0"/>
                                </a:rPr>
                                <m:t>[</m:t>
                              </m:r>
                              <m:r>
                                <a:rPr lang="tr-TR" sz="1600" b="0" i="1" baseline="0" smtClean="0">
                                  <a:latin typeface="Cambria Math"/>
                                  <a:cs typeface="Courier New" pitchFamily="49" charset="0"/>
                                </a:rPr>
                                <m:t>𝑠</m:t>
                              </m:r>
                              <m:r>
                                <a:rPr lang="tr-TR" sz="1600" b="0" i="1" baseline="0" smtClean="0">
                                  <a:latin typeface="Cambria Math"/>
                                  <a:cs typeface="Courier New" pitchFamily="49" charset="0"/>
                                </a:rPr>
                                <m:t>]←</m:t>
                              </m:r>
                              <m:r>
                                <a:rPr lang="tr-TR" sz="160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tr-TR" sz="1600" b="0" i="1" smtClean="0">
                                  <a:latin typeface="Cambria Math"/>
                                </a:rPr>
                                <m:t>]+ </m:t>
                              </m:r>
                              <m:r>
                                <a:rPr lang="tr-TR" sz="16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tr-TR" sz="16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tr-T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tr-TR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latin typeface="Cambria Math"/>
                                          <a:ea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tr-TR" sz="16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tr-TR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tr-TR" sz="16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tr-TR" sz="16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tr-TR" sz="16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tr-TR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tr-TR" sz="16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  <m:r>
                                        <a:rPr lang="tr-TR" sz="1600" i="1">
                                          <a:latin typeface="Cambria Math"/>
                                          <a:ea typeface="Cambria Math"/>
                                        </a:rPr>
                                        <m:t>𝑈</m:t>
                                      </m:r>
                                      <m:r>
                                        <a:rPr lang="tr-TR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[</m:t>
                                      </m:r>
                                      <m:sSup>
                                        <m:sSupPr>
                                          <m:ctrlPr>
                                            <a:rPr lang="tr-TR" sz="16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tr-TR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tr-TR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func>
                            </m:oMath>
                          </a14:m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1139825" indent="0"/>
                          <a:r>
                            <a:rPr lang="tr-TR" sz="16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if</a:t>
                          </a:r>
                          <a:r>
                            <a:rPr lang="tr-TR" sz="1600" b="0" baseline="0" dirty="0" smtClean="0"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sz="1600" b="0" i="1" baseline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sz="1600" b="0" i="1" baseline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1600" b="0" i="1" baseline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tr-TR" sz="1600" b="0" i="0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−</m:t>
                                  </m:r>
                                  <m:r>
                                    <a:rPr lang="tr-TR" sz="1600" b="0" i="1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1600" b="0" i="1" baseline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tr-TR" sz="1600" b="0" i="1" baseline="0" smtClean="0">
                                  <a:latin typeface="Cambria Math"/>
                                  <a:cs typeface="Courier New" pitchFamily="49" charset="0"/>
                                </a:rPr>
                                <m:t>&gt;</m:t>
                              </m:r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:r>
                            <a:rPr lang="tr-TR" sz="1600" b="1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then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𝛿</m:t>
                              </m:r>
                              <m:r>
                                <a:rPr lang="tr-TR" sz="1600" b="0" i="1" baseline="0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←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sz="1600" b="0" i="1" baseline="0" smtClean="0">
                                      <a:latin typeface="Cambria Math" panose="02040503050406030204" pitchFamily="18" charset="0"/>
                                      <a:cs typeface="Courier New" pitchFamily="49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sz="1600" b="0" i="1" baseline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1600" b="0" i="1" baseline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tr-TR" sz="1600" b="0" i="0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−</m:t>
                                  </m:r>
                                  <m:r>
                                    <a:rPr lang="tr-TR" sz="1600" b="0" i="1" baseline="0" smtClean="0">
                                      <a:latin typeface="Cambria Math"/>
                                      <a:cs typeface="Courier New" pitchFamily="49" charset="0"/>
                                    </a:rPr>
                                    <m:t>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1600" b="0" i="1" baseline="0" smtClean="0">
                                          <a:latin typeface="Cambria Math" panose="02040503050406030204" pitchFamily="18" charset="0"/>
                                          <a:cs typeface="Courier New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600" b="0" i="1" baseline="0" smtClean="0">
                                          <a:latin typeface="Cambria Math"/>
                                          <a:cs typeface="Courier New" pitchFamily="49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4763" indent="0"/>
                          <a:r>
                            <a:rPr lang="tr-TR" sz="16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until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𝛿</m:t>
                              </m:r>
                              <m:r>
                                <a:rPr lang="tr-TR" sz="1600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&lt;</m:t>
                              </m:r>
                              <m:r>
                                <a:rPr lang="tr-TR" sz="160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𝜀</m:t>
                              </m:r>
                              <m:r>
                                <a:rPr lang="tr-TR" sz="1600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(1−</m:t>
                              </m:r>
                              <m:r>
                                <a:rPr lang="tr-TR" sz="16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tr-TR" sz="1600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)/</m:t>
                              </m:r>
                              <m:r>
                                <a:rPr lang="tr-TR" sz="16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oMath>
                          </a14:m>
                          <a:endParaRPr lang="tr-TR" sz="1600" baseline="0" dirty="0" smtClean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  <a:p>
                          <a:pPr marL="4763" indent="0"/>
                          <a:r>
                            <a:rPr lang="tr-TR" sz="1600" b="1" baseline="0" dirty="0" err="1" smtClean="0">
                              <a:latin typeface="Courier New" pitchFamily="49" charset="0"/>
                              <a:cs typeface="Courier New" pitchFamily="49" charset="0"/>
                            </a:rPr>
                            <a:t>return</a:t>
                          </a:r>
                          <a:r>
                            <a:rPr lang="tr-TR" sz="1600" baseline="0" dirty="0" smtClean="0">
                              <a:latin typeface="Courier New" pitchFamily="49" charset="0"/>
                              <a:cs typeface="Courier New" pitchFamily="49" charset="0"/>
                            </a:rPr>
                            <a:t> U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o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9388301"/>
                  </p:ext>
                </p:extLst>
              </p:nvPr>
            </p:nvGraphicFramePr>
            <p:xfrm>
              <a:off x="395536" y="2636912"/>
              <a:ext cx="8568952" cy="40324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8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324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" t="-151" r="-142" b="-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78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74730</TotalTime>
  <Words>2238</Words>
  <Application>Microsoft Office PowerPoint</Application>
  <PresentationFormat>Ekran Gösterisi (4:3)</PresentationFormat>
  <Paragraphs>938</Paragraphs>
  <Slides>37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Ofis Teması</vt:lpstr>
      <vt:lpstr>BMB3015  ARTIFICIAL INTELLIGENCE</vt:lpstr>
      <vt:lpstr>Content</vt:lpstr>
      <vt:lpstr>Planning under Uncertainty</vt:lpstr>
      <vt:lpstr>Markov Decision Process</vt:lpstr>
      <vt:lpstr>Sequential Decision Making </vt:lpstr>
      <vt:lpstr>Markovian?</vt:lpstr>
      <vt:lpstr>MDP Solution</vt:lpstr>
      <vt:lpstr>MDP Solution</vt:lpstr>
      <vt:lpstr>Value Iteration Algorithm</vt:lpstr>
      <vt:lpstr>MDP Example: Robot in a Room</vt:lpstr>
      <vt:lpstr>MDP Example: Robot in a Room</vt:lpstr>
      <vt:lpstr>MDP Example: Optimal Policies</vt:lpstr>
      <vt:lpstr>MDP Example: Optimal Policies</vt:lpstr>
      <vt:lpstr>MDP Example: Converged World</vt:lpstr>
      <vt:lpstr>Learning</vt:lpstr>
      <vt:lpstr>Learning Agents</vt:lpstr>
      <vt:lpstr>Learning Element</vt:lpstr>
      <vt:lpstr>Example Scenarios</vt:lpstr>
      <vt:lpstr>Learning Methods Classification</vt:lpstr>
      <vt:lpstr>Learning Methods Overview</vt:lpstr>
      <vt:lpstr>MDP versus RL</vt:lpstr>
      <vt:lpstr>MDP versus RL</vt:lpstr>
      <vt:lpstr>RL Examples</vt:lpstr>
      <vt:lpstr>Reward Hypothesis</vt:lpstr>
      <vt:lpstr>Active and Passive RL</vt:lpstr>
      <vt:lpstr>TD Learning</vt:lpstr>
      <vt:lpstr>TD Learning Algorithm</vt:lpstr>
      <vt:lpstr>Q Learning</vt:lpstr>
      <vt:lpstr>Q Learning Algorithm</vt:lpstr>
      <vt:lpstr>Q-Learning Example</vt:lpstr>
      <vt:lpstr>Q-Learning Example: Learning Q values</vt:lpstr>
      <vt:lpstr>Q-Learning Example: Learning Q values</vt:lpstr>
      <vt:lpstr>Q-Learning Example: Learning Q values</vt:lpstr>
      <vt:lpstr>Q-Learning Example: Learning Q values</vt:lpstr>
      <vt:lpstr>Q-Learning Example: After Covergence</vt:lpstr>
      <vt:lpstr>Revision of Reward Matrix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Ceydanur Öztürk</cp:lastModifiedBy>
  <cp:revision>400</cp:revision>
  <dcterms:created xsi:type="dcterms:W3CDTF">2017-11-22T10:17:48Z</dcterms:created>
  <dcterms:modified xsi:type="dcterms:W3CDTF">2024-12-12T16:53:05Z</dcterms:modified>
</cp:coreProperties>
</file>