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486" r:id="rId3"/>
    <p:sldId id="487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543" r:id="rId16"/>
    <p:sldId id="499" r:id="rId17"/>
    <p:sldId id="500" r:id="rId18"/>
    <p:sldId id="501" r:id="rId19"/>
    <p:sldId id="502" r:id="rId20"/>
    <p:sldId id="503" r:id="rId21"/>
    <p:sldId id="504" r:id="rId22"/>
    <p:sldId id="505" r:id="rId23"/>
    <p:sldId id="544" r:id="rId24"/>
    <p:sldId id="542" r:id="rId25"/>
    <p:sldId id="506" r:id="rId26"/>
    <p:sldId id="507" r:id="rId27"/>
    <p:sldId id="508" r:id="rId28"/>
    <p:sldId id="509" r:id="rId29"/>
    <p:sldId id="510" r:id="rId30"/>
    <p:sldId id="511" r:id="rId31"/>
    <p:sldId id="512" r:id="rId32"/>
    <p:sldId id="513" r:id="rId33"/>
    <p:sldId id="514" r:id="rId34"/>
    <p:sldId id="515" r:id="rId35"/>
    <p:sldId id="536" r:id="rId36"/>
    <p:sldId id="537" r:id="rId37"/>
    <p:sldId id="538" r:id="rId38"/>
    <p:sldId id="539" r:id="rId39"/>
    <p:sldId id="540" r:id="rId40"/>
    <p:sldId id="541" r:id="rId41"/>
    <p:sldId id="258" r:id="rId4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72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24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18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29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8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80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67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87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7704912-B115-433C-8876-C7DEF4A8EAB4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4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72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2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9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07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79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24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35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7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4912-B115-433C-8876-C7DEF4A8EAB4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804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-368092" y="2839727"/>
            <a:ext cx="9303086" cy="1373070"/>
          </a:xfrm>
        </p:spPr>
        <p:txBody>
          <a:bodyPr/>
          <a:lstStyle/>
          <a:p>
            <a:r>
              <a:rPr lang="tr-TR" sz="4800" dirty="0" err="1" smtClean="0"/>
              <a:t>Veritabanı</a:t>
            </a:r>
            <a:r>
              <a:rPr lang="tr-TR" sz="4800" dirty="0" smtClean="0"/>
              <a:t> Yönetim Sistemleri</a:t>
            </a:r>
            <a:endParaRPr lang="tr-TR" sz="4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en-US" dirty="0" smtClean="0"/>
              <a:t>6</a:t>
            </a:r>
            <a:r>
              <a:rPr lang="tr-TR" dirty="0" smtClean="0"/>
              <a:t>.Hafta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20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Kısıtlamalar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71" y="2336873"/>
            <a:ext cx="8901393" cy="2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9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Kısıtlamalar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b="1" dirty="0"/>
              <a:t>Veri Kısıtlamaları </a:t>
            </a:r>
            <a:r>
              <a:rPr lang="tr-TR" dirty="0"/>
              <a:t>Tablo tasarlarken kullanılan verilerin tutarlılığını sağlamak ve </a:t>
            </a:r>
            <a:r>
              <a:rPr lang="tr-TR" dirty="0" smtClean="0"/>
              <a:t>ne tür </a:t>
            </a:r>
            <a:r>
              <a:rPr lang="tr-TR" dirty="0"/>
              <a:t>değerlere sahip olabileceğini belirlemek için de kısıtlamalar getirilebilir. Veri </a:t>
            </a:r>
            <a:r>
              <a:rPr lang="tr-TR" dirty="0" smtClean="0"/>
              <a:t>kısıtlamaları sırasında </a:t>
            </a:r>
            <a:r>
              <a:rPr lang="tr-TR" dirty="0"/>
              <a:t>kullanılan bazı kısıtlamalar Not </a:t>
            </a:r>
            <a:r>
              <a:rPr lang="tr-TR" dirty="0" err="1"/>
              <a:t>Null</a:t>
            </a:r>
            <a:r>
              <a:rPr lang="tr-TR" dirty="0"/>
              <a:t>, </a:t>
            </a:r>
            <a:r>
              <a:rPr lang="tr-TR" dirty="0" err="1"/>
              <a:t>Default</a:t>
            </a:r>
            <a:r>
              <a:rPr lang="tr-TR" dirty="0"/>
              <a:t>, </a:t>
            </a:r>
            <a:r>
              <a:rPr lang="tr-TR" dirty="0" err="1"/>
              <a:t>Unique</a:t>
            </a:r>
            <a:r>
              <a:rPr lang="tr-TR" dirty="0"/>
              <a:t> ve </a:t>
            </a:r>
            <a:r>
              <a:rPr lang="tr-TR" dirty="0" err="1"/>
              <a:t>Check’tir</a:t>
            </a:r>
            <a:r>
              <a:rPr lang="tr-TR" dirty="0"/>
              <a:t>.</a:t>
            </a:r>
          </a:p>
          <a:p>
            <a:pPr lvl="1" algn="just"/>
            <a:r>
              <a:rPr lang="tr-TR" b="1" dirty="0"/>
              <a:t>Not </a:t>
            </a:r>
            <a:r>
              <a:rPr lang="tr-TR" b="1" dirty="0" err="1"/>
              <a:t>Null</a:t>
            </a:r>
            <a:r>
              <a:rPr lang="tr-TR" b="1" dirty="0"/>
              <a:t> Kısıtlaması: </a:t>
            </a:r>
            <a:r>
              <a:rPr lang="tr-TR" dirty="0"/>
              <a:t>Veri girişi yapılacak bir tablodaki sütunun değer alıp (NULL</a:t>
            </a:r>
            <a:r>
              <a:rPr lang="tr-TR" dirty="0" smtClean="0"/>
              <a:t>) almaması </a:t>
            </a:r>
            <a:r>
              <a:rPr lang="tr-TR" dirty="0"/>
              <a:t>(NOT NULL) gerektiğini belirlemek için kullanılan kısıtlamadır.</a:t>
            </a:r>
          </a:p>
          <a:p>
            <a:pPr lvl="1" algn="just"/>
            <a:r>
              <a:rPr lang="tr-TR" b="1" dirty="0" err="1"/>
              <a:t>Default</a:t>
            </a:r>
            <a:r>
              <a:rPr lang="tr-TR" b="1" dirty="0"/>
              <a:t> Kısıtlaması: </a:t>
            </a:r>
            <a:r>
              <a:rPr lang="tr-TR" dirty="0"/>
              <a:t>Veri girişi sırasında bir alanın alabileceği varsayılan bir </a:t>
            </a:r>
            <a:r>
              <a:rPr lang="tr-TR" dirty="0" smtClean="0"/>
              <a:t>değer atamak </a:t>
            </a:r>
            <a:r>
              <a:rPr lang="tr-TR" dirty="0"/>
              <a:t>için kullanılır.</a:t>
            </a:r>
          </a:p>
          <a:p>
            <a:pPr lvl="1" algn="just"/>
            <a:r>
              <a:rPr lang="tr-TR" b="1" dirty="0" err="1"/>
              <a:t>Unique</a:t>
            </a:r>
            <a:r>
              <a:rPr lang="tr-TR" b="1" dirty="0"/>
              <a:t> Kısıtlaması: </a:t>
            </a:r>
            <a:r>
              <a:rPr lang="tr-TR" dirty="0"/>
              <a:t>Tablodaki bir alana girilen verinin tekrarsız olmasını </a:t>
            </a:r>
            <a:r>
              <a:rPr lang="tr-TR" dirty="0" smtClean="0"/>
              <a:t>sağlamak için </a:t>
            </a:r>
            <a:r>
              <a:rPr lang="tr-TR" dirty="0"/>
              <a:t>kullanılır.</a:t>
            </a:r>
          </a:p>
          <a:p>
            <a:pPr lvl="1" algn="just"/>
            <a:r>
              <a:rPr lang="tr-TR" b="1" dirty="0" err="1"/>
              <a:t>Check</a:t>
            </a:r>
            <a:r>
              <a:rPr lang="tr-TR" b="1" dirty="0"/>
              <a:t> Kısıtlaması: </a:t>
            </a:r>
            <a:r>
              <a:rPr lang="tr-TR" dirty="0"/>
              <a:t>Kontrol kısıtlayıcı olarak da adlandırılır. Veri girişlerinin </a:t>
            </a:r>
            <a:r>
              <a:rPr lang="tr-TR" dirty="0" smtClean="0"/>
              <a:t>belirtilen kriterlere </a:t>
            </a:r>
            <a:r>
              <a:rPr lang="tr-TR" dirty="0"/>
              <a:t>göre yapılmasını sağlar. Örneğin kişinin T.C. Kimlik numarası girilirken 11 </a:t>
            </a:r>
            <a:r>
              <a:rPr lang="tr-TR" dirty="0" smtClean="0"/>
              <a:t>haneden fazla </a:t>
            </a:r>
            <a:r>
              <a:rPr lang="tr-TR" dirty="0"/>
              <a:t>değer girilmesi engellenebilir.</a:t>
            </a:r>
          </a:p>
        </p:txBody>
      </p:sp>
    </p:spTree>
    <p:extLst>
      <p:ext uri="{BB962C8B-B14F-4D97-AF65-F5344CB8AC3E}">
        <p14:creationId xmlns:p14="http://schemas.microsoft.com/office/powerpoint/2010/main" val="425380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İlişkisel Veri Tabanının Temel Öğeleri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b="1" dirty="0"/>
              <a:t>Tablolar</a:t>
            </a:r>
          </a:p>
          <a:p>
            <a:pPr algn="just"/>
            <a:r>
              <a:rPr lang="tr-TR" dirty="0"/>
              <a:t>Bir </a:t>
            </a:r>
            <a:r>
              <a:rPr lang="tr-TR" dirty="0" err="1"/>
              <a:t>veritabanı</a:t>
            </a:r>
            <a:r>
              <a:rPr lang="tr-TR" dirty="0"/>
              <a:t> tablolarda saklanan verilerden oluşur. Bir </a:t>
            </a:r>
            <a:r>
              <a:rPr lang="tr-TR" dirty="0" err="1"/>
              <a:t>veritabanı</a:t>
            </a:r>
            <a:r>
              <a:rPr lang="tr-TR" dirty="0"/>
              <a:t> tablolarda </a:t>
            </a:r>
            <a:r>
              <a:rPr lang="tr-TR" dirty="0" smtClean="0"/>
              <a:t>saklanan verilerden </a:t>
            </a:r>
            <a:r>
              <a:rPr lang="tr-TR" dirty="0"/>
              <a:t>oluşur. Tablolar verilerin satırlar ve sütunlar halinde düzenlenmesiyle oluşan </a:t>
            </a:r>
            <a:r>
              <a:rPr lang="tr-TR" dirty="0" smtClean="0"/>
              <a:t>veri grubudur</a:t>
            </a:r>
            <a:r>
              <a:rPr lang="tr-TR" dirty="0"/>
              <a:t>. Örneğin öğrenci bilgilerini </a:t>
            </a:r>
            <a:r>
              <a:rPr lang="tr-TR" dirty="0" err="1"/>
              <a:t>veritabanında</a:t>
            </a:r>
            <a:r>
              <a:rPr lang="tr-TR" dirty="0"/>
              <a:t> saklamak için tablo oluşturulur: </a:t>
            </a:r>
            <a:r>
              <a:rPr lang="tr-TR" dirty="0" smtClean="0"/>
              <a:t>Tablo içindeki </a:t>
            </a:r>
            <a:r>
              <a:rPr lang="tr-TR" dirty="0"/>
              <a:t>her bir bilgi kayıt, Sütunlar ise alan olarak isimlendirilir. Örneğin öğrenci </a:t>
            </a:r>
            <a:r>
              <a:rPr lang="tr-TR" dirty="0" smtClean="0"/>
              <a:t>bilgileri </a:t>
            </a:r>
            <a:r>
              <a:rPr lang="es-ES" dirty="0" smtClean="0"/>
              <a:t>tablosunda </a:t>
            </a:r>
            <a:r>
              <a:rPr lang="es-ES" dirty="0"/>
              <a:t>Öğrenci No, ad, soyad ve E-Posta bilgileri yer alabilir.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5153474"/>
            <a:ext cx="5000625" cy="156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İlişkisel Veri Tabanının Temel Öğeleri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b="1" dirty="0"/>
              <a:t>Sütunlar</a:t>
            </a:r>
          </a:p>
          <a:p>
            <a:pPr algn="just"/>
            <a:r>
              <a:rPr lang="tr-TR" dirty="0"/>
              <a:t>Tablodaki her sütun benzersiz bir ada sahiptir ve farklı veriler içerir. Her </a:t>
            </a:r>
            <a:r>
              <a:rPr lang="tr-TR" dirty="0" smtClean="0"/>
              <a:t>sütunun ilişkilendirilmiş </a:t>
            </a:r>
            <a:r>
              <a:rPr lang="tr-TR" dirty="0"/>
              <a:t>bir veri tipi vardır. Örnek tabloda “Öğrenci No” sütunu sayısal veri tipi </a:t>
            </a:r>
            <a:r>
              <a:rPr lang="tr-TR" dirty="0" smtClean="0"/>
              <a:t>ile ilişkilendirilmişken </a:t>
            </a:r>
            <a:r>
              <a:rPr lang="tr-TR" dirty="0"/>
              <a:t>diğer alanlar metin veri tipi ile ilişkilendirilmiştir.</a:t>
            </a:r>
          </a:p>
          <a:p>
            <a:pPr marL="0" indent="0" algn="just">
              <a:buNone/>
            </a:pPr>
            <a:r>
              <a:rPr lang="tr-TR" b="1" dirty="0" smtClean="0"/>
              <a:t>Değerler</a:t>
            </a:r>
            <a:endParaRPr lang="tr-TR" b="1" dirty="0"/>
          </a:p>
          <a:p>
            <a:pPr algn="just"/>
            <a:r>
              <a:rPr lang="tr-TR" dirty="0"/>
              <a:t>Tablodaki her satır sütunlara karşılık gelen bir dizi değerden oluşur. Her değer, </a:t>
            </a:r>
            <a:r>
              <a:rPr lang="tr-TR" dirty="0" smtClean="0"/>
              <a:t>sütunu tarafından </a:t>
            </a:r>
            <a:r>
              <a:rPr lang="tr-TR" dirty="0"/>
              <a:t>belirtilen veri tipinde olmalıdır. Örnek tabloda yer alan “Ahmet”, “yumak”, “101</a:t>
            </a:r>
            <a:r>
              <a:rPr lang="tr-TR" dirty="0" smtClean="0"/>
              <a:t>” ve </a:t>
            </a:r>
            <a:r>
              <a:rPr lang="tr-TR" dirty="0"/>
              <a:t>benzeri sayı ve metin katarlarının her biri değer olarak ifade edilir.</a:t>
            </a:r>
          </a:p>
        </p:txBody>
      </p:sp>
    </p:spTree>
    <p:extLst>
      <p:ext uri="{BB962C8B-B14F-4D97-AF65-F5344CB8AC3E}">
        <p14:creationId xmlns:p14="http://schemas.microsoft.com/office/powerpoint/2010/main" val="29798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İlişkisel Veri Tabanının Temel Öğeleri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tr-TR" b="1" dirty="0"/>
              <a:t>Anahtarlar</a:t>
            </a:r>
          </a:p>
          <a:p>
            <a:pPr algn="just"/>
            <a:r>
              <a:rPr lang="tr-TR" dirty="0"/>
              <a:t>Anahtarlar satırları (kayıtları) tanımlayan özel sütunlardır (alanlardır). Farklı veri </a:t>
            </a:r>
            <a:r>
              <a:rPr lang="tr-TR" dirty="0" smtClean="0"/>
              <a:t>tipleri anahtar </a:t>
            </a:r>
            <a:r>
              <a:rPr lang="tr-TR" dirty="0"/>
              <a:t>olarak belirlenebilir. Anahtar olarak belirlenen sütunların içinde yer alan her bir </a:t>
            </a:r>
            <a:r>
              <a:rPr lang="tr-TR" dirty="0" smtClean="0"/>
              <a:t>satır (</a:t>
            </a:r>
            <a:r>
              <a:rPr lang="tr-TR" dirty="0"/>
              <a:t>değer) benzersizdir. Örnek tabloda yer alan “Öğrenci No” alanı anahtar olarak belirlenmek </a:t>
            </a:r>
            <a:r>
              <a:rPr lang="tr-TR" dirty="0" smtClean="0"/>
              <a:t>için uygun </a:t>
            </a:r>
            <a:r>
              <a:rPr lang="tr-TR" dirty="0"/>
              <a:t>sütundur.</a:t>
            </a:r>
          </a:p>
          <a:p>
            <a:pPr marL="0" indent="0" algn="just">
              <a:buNone/>
            </a:pPr>
            <a:r>
              <a:rPr lang="tr-TR" b="1" dirty="0" smtClean="0"/>
              <a:t>Şemalar</a:t>
            </a:r>
            <a:endParaRPr lang="tr-TR" b="1" dirty="0"/>
          </a:p>
          <a:p>
            <a:pPr algn="just"/>
            <a:r>
              <a:rPr lang="tr-TR" dirty="0"/>
              <a:t>Bir </a:t>
            </a:r>
            <a:r>
              <a:rPr lang="tr-TR" dirty="0" err="1"/>
              <a:t>veritabanının</a:t>
            </a:r>
            <a:r>
              <a:rPr lang="tr-TR" dirty="0"/>
              <a:t> tüm tablo tasarımlarına, </a:t>
            </a:r>
            <a:r>
              <a:rPr lang="tr-TR" dirty="0" err="1"/>
              <a:t>veritabanı</a:t>
            </a:r>
            <a:r>
              <a:rPr lang="tr-TR" dirty="0"/>
              <a:t> şeması denir. Şema veri içermez</a:t>
            </a:r>
            <a:r>
              <a:rPr lang="tr-TR" dirty="0" smtClean="0"/>
              <a:t>; </a:t>
            </a:r>
            <a:r>
              <a:rPr lang="tr-TR" dirty="0" err="1" smtClean="0"/>
              <a:t>veritabanının</a:t>
            </a:r>
            <a:r>
              <a:rPr lang="tr-TR" dirty="0" smtClean="0"/>
              <a:t> </a:t>
            </a:r>
            <a:r>
              <a:rPr lang="tr-TR" dirty="0"/>
              <a:t>taslağı olarak kullanılabilir. Şema; tabloları, sütunları ve her tablonun </a:t>
            </a:r>
            <a:r>
              <a:rPr lang="tr-TR" dirty="0" smtClean="0"/>
              <a:t>birincil </a:t>
            </a:r>
            <a:r>
              <a:rPr lang="tr-TR" dirty="0"/>
              <a:t>anahtarları ile birlikte varsa yabancı anahtarları da gösterir. Şemadaki altı çizili terimler, </a:t>
            </a:r>
            <a:r>
              <a:rPr lang="tr-TR" dirty="0" smtClean="0"/>
              <a:t>ilgili tablonun </a:t>
            </a:r>
            <a:r>
              <a:rPr lang="tr-TR" dirty="0"/>
              <a:t>birincil anahtarlarıdır. </a:t>
            </a:r>
          </a:p>
        </p:txBody>
      </p:sp>
    </p:spTree>
    <p:extLst>
      <p:ext uri="{BB962C8B-B14F-4D97-AF65-F5344CB8AC3E}">
        <p14:creationId xmlns:p14="http://schemas.microsoft.com/office/powerpoint/2010/main" val="292366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Şema Örneği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076" y="2671618"/>
            <a:ext cx="5888701" cy="2058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530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Varlık-İlişki Şemasının Tablolara Dönüştürülmesi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b="1" dirty="0"/>
              <a:t>Bire-Bir İlişkilerin </a:t>
            </a:r>
            <a:r>
              <a:rPr lang="tr-TR" b="1" dirty="0" smtClean="0"/>
              <a:t>Dönüştürülmesi</a:t>
            </a:r>
          </a:p>
          <a:p>
            <a:pPr algn="just"/>
            <a:r>
              <a:rPr lang="tr-TR" dirty="0"/>
              <a:t>Birebir ilişkiyi oluşturan varlık kümeleri tablolara dönüştürülür. Özellikleri </a:t>
            </a:r>
            <a:r>
              <a:rPr lang="tr-TR" dirty="0" smtClean="0"/>
              <a:t>tabloların alanlarına </a:t>
            </a:r>
            <a:r>
              <a:rPr lang="tr-TR" dirty="0"/>
              <a:t>dönüşür. Uygun olan varlık kümesinin anahtar alanı diğer varlık kümesine </a:t>
            </a:r>
            <a:r>
              <a:rPr lang="tr-TR" dirty="0" smtClean="0"/>
              <a:t>yabancı anahtar </a:t>
            </a:r>
            <a:r>
              <a:rPr lang="tr-TR" dirty="0"/>
              <a:t>olarak eklenir. Bire-bir ilişkide belirtilen tanımlayıcı özellikler, yabancı anahtar </a:t>
            </a:r>
            <a:r>
              <a:rPr lang="tr-TR" dirty="0" smtClean="0"/>
              <a:t>eklenen tabloya </a:t>
            </a:r>
            <a:r>
              <a:rPr lang="tr-TR" dirty="0"/>
              <a:t>alan olarak eklenir.</a:t>
            </a:r>
          </a:p>
        </p:txBody>
      </p:sp>
    </p:spTree>
    <p:extLst>
      <p:ext uri="{BB962C8B-B14F-4D97-AF65-F5344CB8AC3E}">
        <p14:creationId xmlns:p14="http://schemas.microsoft.com/office/powerpoint/2010/main" val="12879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Varlık-İlişki Şemasının Tablolara Dönüştürülmesi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88" y="3019661"/>
            <a:ext cx="5747929" cy="24669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/>
          <a:srcRect b="16971"/>
          <a:stretch/>
        </p:blipFill>
        <p:spPr>
          <a:xfrm>
            <a:off x="6610486" y="2272084"/>
            <a:ext cx="5267325" cy="3962128"/>
          </a:xfrm>
          <a:prstGeom prst="rect">
            <a:avLst/>
          </a:prstGeom>
        </p:spPr>
      </p:pic>
      <p:cxnSp>
        <p:nvCxnSpPr>
          <p:cNvPr id="7" name="Düz Bağlayıcı 6"/>
          <p:cNvCxnSpPr/>
          <p:nvPr/>
        </p:nvCxnSpPr>
        <p:spPr>
          <a:xfrm flipV="1">
            <a:off x="3849511" y="3939822"/>
            <a:ext cx="756355" cy="112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93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Varlık-İlişki Şemasının Tablolara Dönüştürülmesi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b="1" dirty="0"/>
              <a:t>Bire-Çok (1-n) </a:t>
            </a:r>
            <a:r>
              <a:rPr lang="tr-TR" b="1" dirty="0" smtClean="0"/>
              <a:t>İlişkilerin </a:t>
            </a:r>
            <a:r>
              <a:rPr lang="tr-TR" b="1" dirty="0"/>
              <a:t>Tablolara </a:t>
            </a:r>
            <a:r>
              <a:rPr lang="tr-TR" b="1" dirty="0" smtClean="0"/>
              <a:t>Dönüştürülmesi</a:t>
            </a:r>
          </a:p>
          <a:p>
            <a:pPr algn="just"/>
            <a:r>
              <a:rPr lang="tr-TR" dirty="0"/>
              <a:t>İlişkiyi oluşturan varlık kümeleri tablolara dönüştürülür. İlişkinin n tarafındaki </a:t>
            </a:r>
            <a:r>
              <a:rPr lang="tr-TR" dirty="0" smtClean="0"/>
              <a:t>tabloya 1 </a:t>
            </a:r>
            <a:r>
              <a:rPr lang="tr-TR" dirty="0"/>
              <a:t>tarafındaki tablonun anahtar alanı yabancı anahtar olarak eklenir. İlişkide </a:t>
            </a:r>
            <a:r>
              <a:rPr lang="tr-TR" dirty="0" smtClean="0"/>
              <a:t>belirtilen tanımlayıcı </a:t>
            </a:r>
            <a:r>
              <a:rPr lang="tr-TR" dirty="0"/>
              <a:t>özellikler n tarafına alan olarak eklenirler.</a:t>
            </a:r>
          </a:p>
        </p:txBody>
      </p:sp>
    </p:spTree>
    <p:extLst>
      <p:ext uri="{BB962C8B-B14F-4D97-AF65-F5344CB8AC3E}">
        <p14:creationId xmlns:p14="http://schemas.microsoft.com/office/powerpoint/2010/main" val="5932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Varlık-İlişki Şemasının Tablolara Dönüştürülmesi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1" y="3122975"/>
            <a:ext cx="4619625" cy="15525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297" y="2317256"/>
            <a:ext cx="45434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İlişkisel Veri Tabanı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İlişkisel veri tabanı, birbirinden farkı tablolara yerleştirilmiş olan verilerin birbirleri </a:t>
            </a:r>
            <a:r>
              <a:rPr lang="tr-TR" dirty="0" smtClean="0"/>
              <a:t>ile belirli </a:t>
            </a:r>
            <a:r>
              <a:rPr lang="tr-TR" dirty="0"/>
              <a:t>alanlara göre ilişkilendirilerek </a:t>
            </a:r>
            <a:r>
              <a:rPr lang="tr-TR" dirty="0" smtClean="0"/>
              <a:t> düzenlenen </a:t>
            </a:r>
            <a:r>
              <a:rPr lang="tr-TR" dirty="0"/>
              <a:t>veri tabanlarıdır. </a:t>
            </a:r>
            <a:endParaRPr lang="tr-TR" dirty="0" smtClean="0"/>
          </a:p>
          <a:p>
            <a:pPr algn="just"/>
            <a:r>
              <a:rPr lang="tr-TR" dirty="0" smtClean="0"/>
              <a:t>İlişkisel </a:t>
            </a:r>
            <a:r>
              <a:rPr lang="tr-TR" dirty="0" err="1" smtClean="0"/>
              <a:t>Veritabanı</a:t>
            </a:r>
            <a:r>
              <a:rPr lang="tr-TR" dirty="0" smtClean="0"/>
              <a:t> Sistemleri </a:t>
            </a:r>
            <a:r>
              <a:rPr lang="tr-TR" dirty="0"/>
              <a:t>büyük miktarlardaki verilerin güvenli bir şekilde tutulabildiği, bilgilere hızlı </a:t>
            </a:r>
            <a:r>
              <a:rPr lang="tr-TR" dirty="0" smtClean="0"/>
              <a:t>erişim imkânlarının </a:t>
            </a:r>
            <a:r>
              <a:rPr lang="tr-TR" dirty="0"/>
              <a:t>sağlandığı, bilgilerin bütünlük içerisinde tutulabildiği ve birden fazla </a:t>
            </a:r>
            <a:r>
              <a:rPr lang="tr-TR" dirty="0" smtClean="0"/>
              <a:t>kullanıcıya aynı </a:t>
            </a:r>
            <a:r>
              <a:rPr lang="tr-TR" dirty="0"/>
              <a:t>anda bilgiye erişim imkânının sağlandığı programlardır.</a:t>
            </a:r>
          </a:p>
        </p:txBody>
      </p:sp>
    </p:spTree>
    <p:extLst>
      <p:ext uri="{BB962C8B-B14F-4D97-AF65-F5344CB8AC3E}">
        <p14:creationId xmlns:p14="http://schemas.microsoft.com/office/powerpoint/2010/main" val="2270490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Varlık-İlişki Şemasının Tablolara Dönüştürülmesi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804" y="2155371"/>
            <a:ext cx="5905500" cy="4500522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7210697" y="2899954"/>
            <a:ext cx="7649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ysClr val="windowText" lastClr="000000"/>
                </a:solidFill>
              </a:rPr>
              <a:t>HOCA</a:t>
            </a:r>
            <a:endParaRPr lang="tr-TR" dirty="0">
              <a:solidFill>
                <a:sysClr val="windowText" lastClr="000000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5453384" y="5720745"/>
            <a:ext cx="653905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800" dirty="0" err="1" smtClean="0">
                <a:solidFill>
                  <a:sysClr val="windowText" lastClr="000000"/>
                </a:solidFill>
              </a:rPr>
              <a:t>BölümNo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28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Varlık-İlişki Şemasının Tablolara Dönüştürülmesi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b="1" dirty="0"/>
              <a:t>Çoğa-Çok </a:t>
            </a:r>
            <a:r>
              <a:rPr lang="tr-TR" b="1" dirty="0" smtClean="0"/>
              <a:t>(</a:t>
            </a:r>
            <a:r>
              <a:rPr lang="tr-TR" b="1" dirty="0"/>
              <a:t>N-M) İlişkilerin Tablolara </a:t>
            </a:r>
            <a:r>
              <a:rPr lang="tr-TR" b="1" dirty="0" smtClean="0"/>
              <a:t>Dönüştürülmesi</a:t>
            </a:r>
          </a:p>
          <a:p>
            <a:pPr algn="just"/>
            <a:r>
              <a:rPr lang="tr-TR" dirty="0"/>
              <a:t>İlişkiyi oluşturan varlık kümeleri tablolara dönüştürülür. Ancak </a:t>
            </a:r>
            <a:r>
              <a:rPr lang="tr-TR" dirty="0" smtClean="0"/>
              <a:t>«ilişki» </a:t>
            </a:r>
            <a:r>
              <a:rPr lang="tr-TR" dirty="0"/>
              <a:t>isminde yeni </a:t>
            </a:r>
            <a:r>
              <a:rPr lang="tr-TR" dirty="0" smtClean="0"/>
              <a:t>bir tablo </a:t>
            </a:r>
            <a:r>
              <a:rPr lang="tr-TR" dirty="0"/>
              <a:t>oluşturulur. İlişkiyi oluşturan tabloların anahtar alanları yeni tabloya yabancı </a:t>
            </a:r>
            <a:r>
              <a:rPr lang="tr-TR" dirty="0" smtClean="0"/>
              <a:t>anahtar olarak </a:t>
            </a:r>
            <a:r>
              <a:rPr lang="tr-TR" dirty="0"/>
              <a:t>eklenir. İlişkide belirtilen tanımlayıcı özellikler varsa yeni tabloya alan olarak eklenir</a:t>
            </a:r>
            <a:r>
              <a:rPr lang="tr-TR" dirty="0" smtClean="0"/>
              <a:t>. </a:t>
            </a:r>
            <a:endParaRPr lang="tr-TR" dirty="0"/>
          </a:p>
          <a:p>
            <a:pPr algn="just"/>
            <a:r>
              <a:rPr lang="tr-TR" dirty="0"/>
              <a:t>Yeni tablonun anahtar alanı ilişkiyi oluşturan tabloların yabancı anahtarlarından oluşan </a:t>
            </a:r>
            <a:r>
              <a:rPr lang="tr-TR" dirty="0" smtClean="0"/>
              <a:t>ikili veya </a:t>
            </a:r>
            <a:r>
              <a:rPr lang="tr-TR" dirty="0"/>
              <a:t>daha fazla alandan oluşur. Diğer ifadeyle N-M ilişkiler için ayrı bir ara-tablo oluşturulur</a:t>
            </a:r>
            <a:r>
              <a:rPr lang="tr-TR" dirty="0" smtClean="0"/>
              <a:t>. Bu </a:t>
            </a:r>
            <a:r>
              <a:rPr lang="tr-TR" dirty="0"/>
              <a:t>ara-tabloda anahtar alan iki tablonun anahtar alanlarının birleşimidir</a:t>
            </a:r>
          </a:p>
        </p:txBody>
      </p:sp>
    </p:spTree>
    <p:extLst>
      <p:ext uri="{BB962C8B-B14F-4D97-AF65-F5344CB8AC3E}">
        <p14:creationId xmlns:p14="http://schemas.microsoft.com/office/powerpoint/2010/main" val="416381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Varlık-İlişki Şemasının Tablolara Dönüştürülmesi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026" y="2187075"/>
            <a:ext cx="5886450" cy="439102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5447209" y="5290456"/>
            <a:ext cx="3481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ysClr val="windowText" lastClr="000000"/>
                </a:solidFill>
              </a:rPr>
              <a:t>M</a:t>
            </a:r>
            <a:endParaRPr lang="tr-T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4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 descr="DBMS Reduction of ER diagram to Tab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096" y="2370050"/>
            <a:ext cx="5580459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785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54" y="2653018"/>
            <a:ext cx="6167793" cy="3341438"/>
          </a:xfrm>
        </p:spPr>
      </p:pic>
    </p:spTree>
    <p:extLst>
      <p:ext uri="{BB962C8B-B14F-4D97-AF65-F5344CB8AC3E}">
        <p14:creationId xmlns:p14="http://schemas.microsoft.com/office/powerpoint/2010/main" val="3502494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SQL Veri Tipleri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b="1" dirty="0" err="1"/>
              <a:t>Metinsel</a:t>
            </a:r>
            <a:r>
              <a:rPr lang="tr-TR" b="1" dirty="0"/>
              <a:t> Veri Tipleri</a:t>
            </a:r>
            <a:endParaRPr lang="tr-TR" dirty="0"/>
          </a:p>
          <a:p>
            <a:pPr algn="just"/>
            <a:r>
              <a:rPr lang="tr-TR" b="1" dirty="0" err="1"/>
              <a:t>char</a:t>
            </a:r>
            <a:r>
              <a:rPr lang="tr-TR" b="1" dirty="0"/>
              <a:t>(boyut)</a:t>
            </a:r>
            <a:r>
              <a:rPr lang="tr-TR" dirty="0"/>
              <a:t> : Belirtilen değerden az veri girilse bile boyut kadar yer kaplar</a:t>
            </a:r>
            <a:r>
              <a:rPr lang="tr-TR" dirty="0" smtClean="0"/>
              <a:t>. Unicode’u </a:t>
            </a:r>
            <a:r>
              <a:rPr lang="tr-TR" dirty="0"/>
              <a:t>desteklemez</a:t>
            </a:r>
            <a:r>
              <a:rPr lang="tr-TR" dirty="0" smtClean="0"/>
              <a:t>. En </a:t>
            </a:r>
            <a:r>
              <a:rPr lang="tr-TR" dirty="0"/>
              <a:t>fazla 8.000 karaktere kadar depolama yapar.</a:t>
            </a:r>
          </a:p>
          <a:p>
            <a:pPr algn="just"/>
            <a:r>
              <a:rPr lang="tr-TR" b="1" dirty="0" err="1"/>
              <a:t>nchar</a:t>
            </a:r>
            <a:r>
              <a:rPr lang="tr-TR" b="1" dirty="0"/>
              <a:t>(boyut)</a:t>
            </a:r>
            <a:r>
              <a:rPr lang="tr-TR" dirty="0"/>
              <a:t> : Belirtilen değerden az veri girilse bile boyut kadar yer </a:t>
            </a:r>
            <a:r>
              <a:rPr lang="tr-TR" dirty="0" err="1" smtClean="0"/>
              <a:t>kaplar.En</a:t>
            </a:r>
            <a:r>
              <a:rPr lang="tr-TR" dirty="0" smtClean="0"/>
              <a:t> </a:t>
            </a:r>
            <a:r>
              <a:rPr lang="tr-TR" dirty="0"/>
              <a:t>fazla 4.000 karaktere kadar depolama yapar.</a:t>
            </a:r>
          </a:p>
          <a:p>
            <a:pPr algn="just"/>
            <a:r>
              <a:rPr lang="tr-TR" b="1" dirty="0" err="1"/>
              <a:t>varchar</a:t>
            </a:r>
            <a:r>
              <a:rPr lang="tr-TR" b="1" dirty="0"/>
              <a:t>(boyut)</a:t>
            </a:r>
            <a:r>
              <a:rPr lang="tr-TR" dirty="0"/>
              <a:t> : </a:t>
            </a:r>
            <a:r>
              <a:rPr lang="tr-TR" dirty="0" err="1"/>
              <a:t>Chardan</a:t>
            </a:r>
            <a:r>
              <a:rPr lang="tr-TR" dirty="0"/>
              <a:t> farkı, verinin boyutu kadar yer kaplamasıdır</a:t>
            </a:r>
            <a:r>
              <a:rPr lang="tr-TR" dirty="0" smtClean="0"/>
              <a:t>. Unicode’u </a:t>
            </a:r>
            <a:r>
              <a:rPr lang="tr-TR" dirty="0" err="1"/>
              <a:t>desteklemez.En</a:t>
            </a:r>
            <a:r>
              <a:rPr lang="tr-TR" dirty="0"/>
              <a:t> fazla 8.000 karaktere kadar depolama yapar</a:t>
            </a:r>
            <a:r>
              <a:rPr lang="tr-TR" dirty="0" smtClean="0"/>
              <a:t>. Boyut </a:t>
            </a:r>
            <a:r>
              <a:rPr lang="tr-TR" dirty="0"/>
              <a:t>değeri </a:t>
            </a:r>
            <a:r>
              <a:rPr lang="tr-TR" dirty="0" err="1"/>
              <a:t>Max</a:t>
            </a:r>
            <a:r>
              <a:rPr lang="tr-TR" dirty="0"/>
              <a:t> olursa, depolama boyutu 2^31 – 2 (2 GB) olur.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15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SQL Veri Tipleri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b="1" dirty="0" err="1"/>
              <a:t>nvarchar</a:t>
            </a:r>
            <a:r>
              <a:rPr lang="tr-TR" b="1" dirty="0"/>
              <a:t>(boyut)</a:t>
            </a:r>
            <a:r>
              <a:rPr lang="tr-TR" dirty="0"/>
              <a:t> : Verinin boyutu kadar yer kaplar</a:t>
            </a:r>
            <a:r>
              <a:rPr lang="tr-TR" dirty="0" smtClean="0"/>
              <a:t>. Unicode’u </a:t>
            </a:r>
            <a:r>
              <a:rPr lang="tr-TR" dirty="0"/>
              <a:t>destekler</a:t>
            </a:r>
            <a:r>
              <a:rPr lang="tr-TR" dirty="0" smtClean="0"/>
              <a:t>. En </a:t>
            </a:r>
            <a:r>
              <a:rPr lang="tr-TR" dirty="0"/>
              <a:t>fazla 4.000 karaktere kadar depolama yapar</a:t>
            </a:r>
            <a:r>
              <a:rPr lang="tr-TR" dirty="0" smtClean="0"/>
              <a:t>. Boyut </a:t>
            </a:r>
            <a:r>
              <a:rPr lang="tr-TR" dirty="0"/>
              <a:t>değeri </a:t>
            </a:r>
            <a:r>
              <a:rPr lang="tr-TR" dirty="0" err="1"/>
              <a:t>Max</a:t>
            </a:r>
            <a:r>
              <a:rPr lang="tr-TR" dirty="0"/>
              <a:t> olursa, depolama boyutu 2^31 – 2 (2 GB) olur.</a:t>
            </a:r>
          </a:p>
          <a:p>
            <a:pPr algn="just"/>
            <a:r>
              <a:rPr lang="tr-TR" b="1" dirty="0" err="1"/>
              <a:t>text</a:t>
            </a:r>
            <a:r>
              <a:rPr lang="tr-TR" dirty="0"/>
              <a:t> : Belirtilen değerden az veri girilse bile boyutu kadar yer kaplar</a:t>
            </a:r>
            <a:r>
              <a:rPr lang="tr-TR" dirty="0" smtClean="0"/>
              <a:t>. Unicode’u </a:t>
            </a:r>
            <a:r>
              <a:rPr lang="tr-TR" dirty="0"/>
              <a:t>desteklemez</a:t>
            </a:r>
            <a:r>
              <a:rPr lang="tr-TR" dirty="0" smtClean="0"/>
              <a:t>. En </a:t>
            </a:r>
            <a:r>
              <a:rPr lang="tr-TR" dirty="0"/>
              <a:t>fazla 2GB’ye kadar </a:t>
            </a:r>
            <a:r>
              <a:rPr lang="tr-TR" dirty="0" err="1"/>
              <a:t>metinsel</a:t>
            </a:r>
            <a:r>
              <a:rPr lang="tr-TR" dirty="0"/>
              <a:t> veri depolama yapar.</a:t>
            </a:r>
          </a:p>
          <a:p>
            <a:pPr algn="just"/>
            <a:r>
              <a:rPr lang="tr-TR" b="1" dirty="0" err="1"/>
              <a:t>ntext</a:t>
            </a:r>
            <a:r>
              <a:rPr lang="tr-TR" dirty="0"/>
              <a:t> : Girilen karakter kadar yer kaplar</a:t>
            </a:r>
            <a:r>
              <a:rPr lang="tr-TR" dirty="0" smtClean="0"/>
              <a:t>. Unicode’u </a:t>
            </a:r>
            <a:r>
              <a:rPr lang="tr-TR" dirty="0"/>
              <a:t>destekler</a:t>
            </a:r>
            <a:r>
              <a:rPr lang="tr-TR" dirty="0" smtClean="0"/>
              <a:t>. En </a:t>
            </a:r>
            <a:r>
              <a:rPr lang="tr-TR" dirty="0"/>
              <a:t>fazla 2GB’ye kadar </a:t>
            </a:r>
            <a:r>
              <a:rPr lang="tr-TR" dirty="0" err="1"/>
              <a:t>metinsel</a:t>
            </a:r>
            <a:r>
              <a:rPr lang="tr-TR" dirty="0"/>
              <a:t> veri depolama yapar.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713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SQL Veri Tipleri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b="1" dirty="0" err="1"/>
              <a:t>Binary</a:t>
            </a:r>
            <a:r>
              <a:rPr lang="tr-TR" b="1" dirty="0"/>
              <a:t> (İkilik) Veri Tipleri</a:t>
            </a:r>
            <a:endParaRPr lang="tr-TR" dirty="0"/>
          </a:p>
          <a:p>
            <a:pPr algn="just"/>
            <a:r>
              <a:rPr lang="tr-TR" b="1" dirty="0" err="1"/>
              <a:t>binary</a:t>
            </a:r>
            <a:r>
              <a:rPr lang="tr-TR" b="1" dirty="0"/>
              <a:t>(boyut)</a:t>
            </a:r>
            <a:r>
              <a:rPr lang="tr-TR" dirty="0"/>
              <a:t> : İkili bilgi saklar</a:t>
            </a:r>
            <a:r>
              <a:rPr lang="tr-TR" dirty="0" smtClean="0"/>
              <a:t>. Belirtilen </a:t>
            </a:r>
            <a:r>
              <a:rPr lang="tr-TR" dirty="0"/>
              <a:t>değerden az veri girilse bile boyut kadar yer kaplar</a:t>
            </a:r>
            <a:r>
              <a:rPr lang="tr-TR" dirty="0" smtClean="0"/>
              <a:t>. En </a:t>
            </a:r>
            <a:r>
              <a:rPr lang="tr-TR" dirty="0"/>
              <a:t>fazla 8.000 karakter depolama yapar.</a:t>
            </a:r>
          </a:p>
          <a:p>
            <a:pPr algn="just"/>
            <a:r>
              <a:rPr lang="tr-TR" b="1" dirty="0" err="1"/>
              <a:t>varbinary</a:t>
            </a:r>
            <a:r>
              <a:rPr lang="tr-TR" b="1" dirty="0"/>
              <a:t>(boyut)</a:t>
            </a:r>
            <a:r>
              <a:rPr lang="tr-TR" dirty="0"/>
              <a:t> : İkili bilgi saklar</a:t>
            </a:r>
            <a:r>
              <a:rPr lang="tr-TR" dirty="0" smtClean="0"/>
              <a:t>. Girilen </a:t>
            </a:r>
            <a:r>
              <a:rPr lang="tr-TR" dirty="0"/>
              <a:t>karakter kadar yer kaplar</a:t>
            </a:r>
            <a:r>
              <a:rPr lang="tr-TR" dirty="0" smtClean="0"/>
              <a:t>. En </a:t>
            </a:r>
            <a:r>
              <a:rPr lang="tr-TR" dirty="0"/>
              <a:t>fazla 8.000 karakter depolama yapar</a:t>
            </a:r>
            <a:r>
              <a:rPr lang="tr-TR" dirty="0" smtClean="0"/>
              <a:t>. Boyut </a:t>
            </a:r>
            <a:r>
              <a:rPr lang="tr-TR" dirty="0"/>
              <a:t>değeri </a:t>
            </a:r>
            <a:r>
              <a:rPr lang="tr-TR" dirty="0" err="1"/>
              <a:t>Max</a:t>
            </a:r>
            <a:r>
              <a:rPr lang="tr-TR" dirty="0"/>
              <a:t> olursa, depolama boyutu 2^31 – 1 (2 GB) olur.</a:t>
            </a:r>
          </a:p>
          <a:p>
            <a:pPr algn="just"/>
            <a:r>
              <a:rPr lang="tr-TR" b="1" dirty="0" err="1"/>
              <a:t>image</a:t>
            </a:r>
            <a:r>
              <a:rPr lang="tr-TR" dirty="0"/>
              <a:t> : Resim dosyalarını saklamak için kullanılır</a:t>
            </a:r>
            <a:r>
              <a:rPr lang="tr-TR" dirty="0" smtClean="0"/>
              <a:t>. En </a:t>
            </a:r>
            <a:r>
              <a:rPr lang="tr-TR" dirty="0"/>
              <a:t>fazla 2GB’ye kadar ikili veri depolar.</a:t>
            </a:r>
          </a:p>
          <a:p>
            <a:pPr algn="just"/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10540539" y="1649500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Filestream???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SQL Veri Tipleri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tr-TR" b="1" dirty="0"/>
              <a:t>Sayısal Veri Tipleri</a:t>
            </a:r>
            <a:endParaRPr lang="tr-TR" dirty="0"/>
          </a:p>
          <a:p>
            <a:pPr algn="just"/>
            <a:r>
              <a:rPr lang="tr-TR" b="1" dirty="0"/>
              <a:t>bit</a:t>
            </a:r>
            <a:r>
              <a:rPr lang="tr-TR" dirty="0"/>
              <a:t> : Bir </a:t>
            </a:r>
            <a:r>
              <a:rPr lang="tr-TR" dirty="0" err="1"/>
              <a:t>byte</a:t>
            </a:r>
            <a:r>
              <a:rPr lang="tr-TR" dirty="0"/>
              <a:t> uzunluğunda tamsayı veri tipidir.</a:t>
            </a:r>
          </a:p>
          <a:p>
            <a:pPr algn="just"/>
            <a:r>
              <a:rPr lang="tr-TR" b="1" dirty="0" err="1"/>
              <a:t>int</a:t>
            </a:r>
            <a:r>
              <a:rPr lang="tr-TR" dirty="0"/>
              <a:t> : 4 </a:t>
            </a:r>
            <a:r>
              <a:rPr lang="tr-TR" dirty="0" err="1"/>
              <a:t>byte</a:t>
            </a:r>
            <a:r>
              <a:rPr lang="tr-TR" dirty="0"/>
              <a:t> büyüklüğünde yaklaşık -2 milyar ile +2 milyar arasında değer alabilen tamsayı veri tipidir.</a:t>
            </a:r>
          </a:p>
          <a:p>
            <a:pPr algn="just"/>
            <a:r>
              <a:rPr lang="tr-TR" b="1" dirty="0" err="1"/>
              <a:t>tinyint</a:t>
            </a:r>
            <a:r>
              <a:rPr lang="tr-TR" dirty="0"/>
              <a:t> : 1 </a:t>
            </a:r>
            <a:r>
              <a:rPr lang="tr-TR" dirty="0" err="1"/>
              <a:t>byte</a:t>
            </a:r>
            <a:r>
              <a:rPr lang="tr-TR" dirty="0"/>
              <a:t> büyüklüğünde 0 ile 255 arasında değer alabilen tamsayı veri tipidir.</a:t>
            </a:r>
          </a:p>
          <a:p>
            <a:pPr algn="just"/>
            <a:r>
              <a:rPr lang="tr-TR" b="1" dirty="0" err="1"/>
              <a:t>smallint</a:t>
            </a:r>
            <a:r>
              <a:rPr lang="tr-TR" dirty="0"/>
              <a:t> : 2 </a:t>
            </a:r>
            <a:r>
              <a:rPr lang="tr-TR" dirty="0" err="1"/>
              <a:t>byte</a:t>
            </a:r>
            <a:r>
              <a:rPr lang="tr-TR" dirty="0"/>
              <a:t> büyüklüğünde -32768 ile 32767 arasında değer alabilen tamsayı veri tipidir.</a:t>
            </a:r>
          </a:p>
          <a:p>
            <a:pPr algn="just"/>
            <a:r>
              <a:rPr lang="tr-TR" b="1" dirty="0" err="1"/>
              <a:t>bigint</a:t>
            </a:r>
            <a:r>
              <a:rPr lang="tr-TR" dirty="0"/>
              <a:t> : 8 </a:t>
            </a:r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smtClean="0"/>
              <a:t>büyüklüğünde </a:t>
            </a:r>
            <a:r>
              <a:rPr lang="tr-TR" dirty="0"/>
              <a:t>-2^63 ile +2^63 arasında değer alabilen tamsayı veri tipidir.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61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SQL Veri Tipleri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b="1" dirty="0" err="1"/>
              <a:t>decimal</a:t>
            </a:r>
            <a:r>
              <a:rPr lang="tr-TR" b="1" dirty="0"/>
              <a:t> ve </a:t>
            </a:r>
            <a:r>
              <a:rPr lang="tr-TR" b="1" dirty="0" err="1"/>
              <a:t>numeric</a:t>
            </a:r>
            <a:r>
              <a:rPr lang="tr-TR" b="1" dirty="0"/>
              <a:t> </a:t>
            </a:r>
            <a:r>
              <a:rPr lang="tr-TR" dirty="0"/>
              <a:t>: </a:t>
            </a:r>
            <a:r>
              <a:rPr lang="tr-TR" dirty="0" err="1"/>
              <a:t>Decimal</a:t>
            </a:r>
            <a:r>
              <a:rPr lang="tr-TR" dirty="0"/>
              <a:t> ve </a:t>
            </a:r>
            <a:r>
              <a:rPr lang="tr-TR" dirty="0" err="1"/>
              <a:t>nümeric</a:t>
            </a:r>
            <a:r>
              <a:rPr lang="tr-TR" dirty="0"/>
              <a:t> veri tipleri adları farklı olmasına rağmen kullanımları aynıdır. Boyutu değişken olmakla birlikte -10^38 ile +10^38 arasında ondalık ve tamsayı türünde verileri saklayabilir.</a:t>
            </a:r>
          </a:p>
          <a:p>
            <a:pPr algn="just"/>
            <a:r>
              <a:rPr lang="tr-TR" b="1" dirty="0" err="1"/>
              <a:t>float</a:t>
            </a:r>
            <a:r>
              <a:rPr lang="tr-TR" b="1" dirty="0"/>
              <a:t> </a:t>
            </a:r>
            <a:r>
              <a:rPr lang="tr-TR" dirty="0"/>
              <a:t>: Boyutu ve doğruluğu (ondalık kısım duyarlılığı) aldığı parametreye göre değişen kayan noktalı sayılar için kullanılır.</a:t>
            </a:r>
          </a:p>
          <a:p>
            <a:pPr algn="just"/>
            <a:r>
              <a:rPr lang="tr-TR" b="1" dirty="0" err="1"/>
              <a:t>real</a:t>
            </a:r>
            <a:r>
              <a:rPr lang="tr-TR" b="1" dirty="0"/>
              <a:t> </a:t>
            </a:r>
            <a:r>
              <a:rPr lang="tr-TR" dirty="0"/>
              <a:t>: </a:t>
            </a:r>
            <a:r>
              <a:rPr lang="tr-TR" dirty="0" err="1"/>
              <a:t>Float</a:t>
            </a:r>
            <a:r>
              <a:rPr lang="tr-TR" dirty="0"/>
              <a:t> veri tipinin parametre olarak 24 değerini aldığında ortaya çıkan halidir. -3.40E+38 ile 3.40E+38 arasında değer alır.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937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İlişkisel Veri Tabanı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Tablolar </a:t>
            </a:r>
            <a:r>
              <a:rPr lang="tr-TR" dirty="0" smtClean="0"/>
              <a:t>veri tabanlarının </a:t>
            </a:r>
            <a:r>
              <a:rPr lang="tr-TR" dirty="0"/>
              <a:t>temelidir, çünkü tablolar bilgileri organize olmuş bir şekilde tutar ve bizim </a:t>
            </a:r>
            <a:r>
              <a:rPr lang="tr-TR" dirty="0" smtClean="0"/>
              <a:t>bilgilere ulaşmamızı </a:t>
            </a:r>
            <a:r>
              <a:rPr lang="tr-TR" dirty="0"/>
              <a:t>sağlar. Bir veri tabanı en az bir tablodan </a:t>
            </a:r>
            <a:r>
              <a:rPr lang="tr-TR" dirty="0" smtClean="0"/>
              <a:t>oluşur. </a:t>
            </a:r>
            <a:r>
              <a:rPr lang="tr-TR" dirty="0"/>
              <a:t>Tablo, verileri </a:t>
            </a:r>
            <a:r>
              <a:rPr lang="tr-TR" dirty="0" smtClean="0"/>
              <a:t>düzgün kayıtlar </a:t>
            </a:r>
            <a:r>
              <a:rPr lang="tr-TR" dirty="0"/>
              <a:t>şeklinde belirli bir düzene göre kalıcı ortamlarda bir veri tabanında bir isim </a:t>
            </a:r>
            <a:r>
              <a:rPr lang="tr-TR" dirty="0" smtClean="0"/>
              <a:t>altında saklayan</a:t>
            </a:r>
            <a:r>
              <a:rPr lang="tr-TR" dirty="0"/>
              <a:t>, veriler üzerinde SQL yardımıyla ekleme, silme, güncelleme ve listeleme </a:t>
            </a:r>
            <a:r>
              <a:rPr lang="tr-TR" dirty="0" smtClean="0"/>
              <a:t>yapılabilen bir </a:t>
            </a:r>
            <a:r>
              <a:rPr lang="tr-TR" dirty="0"/>
              <a:t>veri tabanı nesnesidir. Veri tabanları günümüzde sunucularda oluşturulmaktadır. </a:t>
            </a:r>
          </a:p>
        </p:txBody>
      </p:sp>
    </p:spTree>
    <p:extLst>
      <p:ext uri="{BB962C8B-B14F-4D97-AF65-F5344CB8AC3E}">
        <p14:creationId xmlns:p14="http://schemas.microsoft.com/office/powerpoint/2010/main" val="148991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SQL Veri Tipleri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b="1" dirty="0"/>
              <a:t>Parasal Veri Tipleri</a:t>
            </a:r>
            <a:endParaRPr lang="tr-TR" dirty="0"/>
          </a:p>
          <a:p>
            <a:pPr algn="just"/>
            <a:r>
              <a:rPr lang="tr-TR" b="1" dirty="0" err="1"/>
              <a:t>money</a:t>
            </a:r>
            <a:r>
              <a:rPr lang="tr-TR" b="1" dirty="0"/>
              <a:t> </a:t>
            </a:r>
            <a:r>
              <a:rPr lang="tr-TR" dirty="0"/>
              <a:t>: 8 </a:t>
            </a:r>
            <a:r>
              <a:rPr lang="tr-TR" dirty="0" err="1"/>
              <a:t>byte</a:t>
            </a:r>
            <a:r>
              <a:rPr lang="tr-TR" dirty="0"/>
              <a:t> boyutunda yaklaşık -922,337,203,685,477.5808 ila 922,337,203,685,477.5807 arasındaki parasal değerleri tutmak için kullanılır.4 basamağa kadar duyarlı ondalık tipli verilerdir.</a:t>
            </a:r>
          </a:p>
          <a:p>
            <a:pPr algn="just"/>
            <a:r>
              <a:rPr lang="tr-TR" b="1" dirty="0" err="1"/>
              <a:t>smallmoney</a:t>
            </a:r>
            <a:r>
              <a:rPr lang="tr-TR" dirty="0"/>
              <a:t> : 4 </a:t>
            </a:r>
            <a:r>
              <a:rPr lang="tr-TR" dirty="0" err="1"/>
              <a:t>byte</a:t>
            </a:r>
            <a:r>
              <a:rPr lang="tr-TR" dirty="0"/>
              <a:t> uzunluğunda yaklaşık – 214.748.3648 ila 214.748.3647 arasındaki parasal değerleri tutmak için kullanılır.4 basamağa kadar duyarlı ondalık tipli verilerdir.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95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SQL Veri Tipleri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tr-TR" b="1" dirty="0"/>
              <a:t>Tarih-Zaman Veri Tipleri</a:t>
            </a:r>
            <a:endParaRPr lang="tr-TR" dirty="0"/>
          </a:p>
          <a:p>
            <a:pPr algn="just"/>
            <a:r>
              <a:rPr lang="tr-TR" b="1" dirty="0" err="1"/>
              <a:t>date</a:t>
            </a:r>
            <a:r>
              <a:rPr lang="tr-TR" dirty="0"/>
              <a:t> : Tarihleri YYYY-MM-DD şeklinde saklayan 3 </a:t>
            </a:r>
            <a:r>
              <a:rPr lang="tr-TR" dirty="0" err="1"/>
              <a:t>byte</a:t>
            </a:r>
            <a:r>
              <a:rPr lang="tr-TR" dirty="0"/>
              <a:t> uzunluğunda veri tipidir. 0001-01-01 ile 9999-12-31 tarihleri arasındaki tüm değerleri tutabilir.</a:t>
            </a:r>
          </a:p>
          <a:p>
            <a:pPr algn="just"/>
            <a:r>
              <a:rPr lang="tr-TR" b="1" dirty="0" err="1"/>
              <a:t>smalldatetime</a:t>
            </a:r>
            <a:r>
              <a:rPr lang="tr-TR" dirty="0"/>
              <a:t> : Tarih ve zaman verilerini  YYYY-MM-DD </a:t>
            </a:r>
            <a:r>
              <a:rPr lang="tr-TR" dirty="0" err="1"/>
              <a:t>hh:mm:ss</a:t>
            </a:r>
            <a:r>
              <a:rPr lang="tr-TR" dirty="0"/>
              <a:t> şeklinde saklayan 4 </a:t>
            </a:r>
            <a:r>
              <a:rPr lang="tr-TR" dirty="0" err="1"/>
              <a:t>byte</a:t>
            </a:r>
            <a:r>
              <a:rPr lang="tr-TR" dirty="0"/>
              <a:t> uzunluğunda veri tipidir. 1900-01-01 00:00:00 ile 2079-06-06 23:59:59 arasındaki tarih ve zaman değerlerini saklar.</a:t>
            </a:r>
          </a:p>
          <a:p>
            <a:pPr algn="just"/>
            <a:r>
              <a:rPr lang="tr-TR" b="1" dirty="0" err="1"/>
              <a:t>datetime</a:t>
            </a:r>
            <a:r>
              <a:rPr lang="tr-TR" dirty="0"/>
              <a:t> : YYYY-MM-DD </a:t>
            </a:r>
            <a:r>
              <a:rPr lang="tr-TR" dirty="0" err="1"/>
              <a:t>hh:mm:ss:mmm</a:t>
            </a:r>
            <a:r>
              <a:rPr lang="tr-TR" dirty="0"/>
              <a:t> şeklinde tarih ve zaman verilerini tutan 8 </a:t>
            </a:r>
            <a:r>
              <a:rPr lang="tr-TR" dirty="0" err="1"/>
              <a:t>byte</a:t>
            </a:r>
            <a:r>
              <a:rPr lang="tr-TR" dirty="0"/>
              <a:t> uzunluğunda veri tipidir. 1753-01-01 00:00:00.000 ile 9999-12-31 23:59:59.999 arası değerlerini saklar.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533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SQL Veri Tipleri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b="1" dirty="0"/>
              <a:t>datetime2 </a:t>
            </a:r>
            <a:r>
              <a:rPr lang="tr-TR" dirty="0"/>
              <a:t>: </a:t>
            </a:r>
            <a:r>
              <a:rPr lang="tr-TR" dirty="0" err="1"/>
              <a:t>datetime</a:t>
            </a:r>
            <a:r>
              <a:rPr lang="tr-TR" dirty="0"/>
              <a:t> ile arasındaki fark salise hassasiyetinin daha yüksek olmasıdır.  7 basamağa kadar salise hassasiyeti kullanıcı tarafından belirlenebilir. Kapladığı alan salise hassasiyetine göre değişir. (6-8 </a:t>
            </a:r>
            <a:r>
              <a:rPr lang="tr-TR" dirty="0" err="1"/>
              <a:t>byte</a:t>
            </a:r>
            <a:r>
              <a:rPr lang="tr-TR" dirty="0"/>
              <a:t>)</a:t>
            </a:r>
          </a:p>
          <a:p>
            <a:pPr algn="just"/>
            <a:r>
              <a:rPr lang="tr-TR" b="1" dirty="0"/>
              <a:t>time</a:t>
            </a:r>
            <a:r>
              <a:rPr lang="tr-TR" dirty="0"/>
              <a:t> : Sadece saat verilerini </a:t>
            </a:r>
            <a:r>
              <a:rPr lang="tr-TR" dirty="0" err="1"/>
              <a:t>hh:mm:ss:nnnnnnn</a:t>
            </a:r>
            <a:r>
              <a:rPr lang="tr-TR" dirty="0"/>
              <a:t> şeklinde saklayan veri tipidir. Dateteime2 gibi salise hassasiyeti maksimum 7 basamaktır ve kullanıcı tarafından değiştirilebilir. (3-5 </a:t>
            </a:r>
            <a:r>
              <a:rPr lang="tr-TR" dirty="0" err="1"/>
              <a:t>byte</a:t>
            </a:r>
            <a:r>
              <a:rPr lang="tr-TR" dirty="0"/>
              <a:t>)</a:t>
            </a:r>
          </a:p>
          <a:p>
            <a:pPr algn="just"/>
            <a:r>
              <a:rPr lang="tr-TR" b="1" dirty="0" err="1"/>
              <a:t>datetimeoffset</a:t>
            </a:r>
            <a:r>
              <a:rPr lang="tr-TR" b="1" dirty="0"/>
              <a:t> </a:t>
            </a:r>
            <a:r>
              <a:rPr lang="tr-TR" dirty="0"/>
              <a:t>: Ülkelere göre değişen zaman farkını tutmak için kullanılır.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268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SQL Veri Tipleri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b="1" dirty="0"/>
              <a:t>Diğer Veri Tipleri</a:t>
            </a:r>
            <a:endParaRPr lang="tr-TR" dirty="0"/>
          </a:p>
          <a:p>
            <a:r>
              <a:rPr lang="tr-TR" b="1" dirty="0" err="1"/>
              <a:t>sql_variant</a:t>
            </a:r>
            <a:r>
              <a:rPr lang="tr-TR" dirty="0"/>
              <a:t> : </a:t>
            </a:r>
            <a:r>
              <a:rPr lang="tr-TR" dirty="0" err="1"/>
              <a:t>Sayı,metin,binary</a:t>
            </a:r>
            <a:r>
              <a:rPr lang="tr-TR" dirty="0"/>
              <a:t> gibi farklı veri tipli değerleri depolamak için kullanılır</a:t>
            </a:r>
            <a:r>
              <a:rPr lang="tr-TR" dirty="0" smtClean="0"/>
              <a:t>. Bir </a:t>
            </a:r>
            <a:r>
              <a:rPr lang="tr-TR" dirty="0"/>
              <a:t>nevi harmanlanmış veri tipidir.</a:t>
            </a:r>
          </a:p>
          <a:p>
            <a:r>
              <a:rPr lang="tr-TR" b="1" dirty="0" err="1"/>
              <a:t>timestamp</a:t>
            </a:r>
            <a:r>
              <a:rPr lang="tr-TR" dirty="0"/>
              <a:t> : Tabloya kayıt eklendiğinde ve güncellendiğinde </a:t>
            </a:r>
            <a:r>
              <a:rPr lang="tr-TR" dirty="0" err="1"/>
              <a:t>binary</a:t>
            </a:r>
            <a:r>
              <a:rPr lang="tr-TR" dirty="0"/>
              <a:t> türünde özel bir değer alan veri tipidir. Tarih veri tipleriyle alakası yoktur. Kullanıcı bu alanı değiştiremez veya kendisi değer atayamaz.</a:t>
            </a:r>
          </a:p>
          <a:p>
            <a:r>
              <a:rPr lang="tr-TR" b="1" dirty="0" err="1"/>
              <a:t>uniqueidentifier</a:t>
            </a:r>
            <a:r>
              <a:rPr lang="tr-TR" dirty="0"/>
              <a:t> : 16 </a:t>
            </a:r>
            <a:r>
              <a:rPr lang="tr-TR" dirty="0" err="1"/>
              <a:t>byte</a:t>
            </a:r>
            <a:r>
              <a:rPr lang="tr-TR" dirty="0"/>
              <a:t> uzunluğunda 6F9619FF-8B86-D011-B42D-00C04FC964FF gibi GUID tipindeki verileri tutar</a:t>
            </a:r>
            <a:r>
              <a:rPr lang="tr-TR" dirty="0" smtClean="0"/>
              <a:t>. </a:t>
            </a:r>
            <a:r>
              <a:rPr lang="tr-TR" dirty="0" err="1" smtClean="0"/>
              <a:t>Guid</a:t>
            </a:r>
            <a:r>
              <a:rPr lang="tr-TR" dirty="0"/>
              <a:t>, harf ve sayılardan oluşan eşsiz bir datadır</a:t>
            </a:r>
            <a:r>
              <a:rPr lang="tr-TR" dirty="0" smtClean="0"/>
              <a:t>. İki </a:t>
            </a:r>
            <a:r>
              <a:rPr lang="tr-TR" dirty="0" err="1"/>
              <a:t>Guid’in</a:t>
            </a:r>
            <a:r>
              <a:rPr lang="tr-TR" dirty="0"/>
              <a:t> birbiri ile eşit olması imkansızdır.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42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SQL Veri Tipleri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b="1" dirty="0" err="1"/>
              <a:t>xml</a:t>
            </a:r>
            <a:r>
              <a:rPr lang="tr-TR" dirty="0"/>
              <a:t> : XML türünde hiyerarşik verileri saklamak için kullanılır. Bellekteki boyutu saklanan </a:t>
            </a:r>
            <a:r>
              <a:rPr lang="tr-TR" dirty="0" err="1"/>
              <a:t>xml</a:t>
            </a:r>
            <a:r>
              <a:rPr lang="tr-TR" dirty="0"/>
              <a:t> verisine göre değişir.</a:t>
            </a:r>
          </a:p>
          <a:p>
            <a:pPr algn="just"/>
            <a:r>
              <a:rPr lang="tr-TR" b="1" dirty="0" err="1"/>
              <a:t>geography</a:t>
            </a:r>
            <a:r>
              <a:rPr lang="tr-TR" dirty="0"/>
              <a:t> : Coğrafi koordinatları ve </a:t>
            </a:r>
            <a:r>
              <a:rPr lang="tr-TR" dirty="0" err="1"/>
              <a:t>gps</a:t>
            </a:r>
            <a:r>
              <a:rPr lang="tr-TR" dirty="0"/>
              <a:t> verilerini tutmak için kullanılır.</a:t>
            </a:r>
          </a:p>
          <a:p>
            <a:pPr algn="just"/>
            <a:r>
              <a:rPr lang="tr-TR" b="1" dirty="0" err="1"/>
              <a:t>geometry</a:t>
            </a:r>
            <a:r>
              <a:rPr lang="tr-TR" dirty="0"/>
              <a:t> : Öklid koordinat sistemine ait verileri tutmak için kullanılır. Geometrik şekillerin en, boy, yükseklik verilerini saklar.</a:t>
            </a:r>
          </a:p>
          <a:p>
            <a:pPr algn="just"/>
            <a:r>
              <a:rPr lang="tr-TR" b="1" dirty="0" err="1"/>
              <a:t>hierarchyid</a:t>
            </a:r>
            <a:r>
              <a:rPr lang="tr-TR" dirty="0"/>
              <a:t> : Ağaç veri modeli veya hiyerarşik olarak sınıflandırılmış verileri saklamak için kullanılır.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81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/>
              <a:t>Veri Tabanı Tasarımında Yapılması Gereken Hususlar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b="1" dirty="0"/>
              <a:t>1. Varlıklar Tanımlanır: </a:t>
            </a:r>
            <a:r>
              <a:rPr lang="tr-TR" dirty="0"/>
              <a:t>Varlık, çeşitli özellikleri bulunan bir varlıktır: Herhangi </a:t>
            </a:r>
            <a:r>
              <a:rPr lang="tr-TR" dirty="0" smtClean="0"/>
              <a:t>bir proje </a:t>
            </a:r>
            <a:r>
              <a:rPr lang="tr-TR" dirty="0"/>
              <a:t>de öncelikle Varlıklar tanımlanır. Birkaç proje için Varlıklara örnek verilecek olunursa</a:t>
            </a:r>
            <a:r>
              <a:rPr lang="tr-TR" dirty="0" smtClean="0"/>
              <a:t>; Üniversite </a:t>
            </a:r>
            <a:r>
              <a:rPr lang="tr-TR" dirty="0"/>
              <a:t>Sisteminde; Öğrenciler, hocalar, dersler, derslikler, projeler vb. olabilir. </a:t>
            </a:r>
            <a:r>
              <a:rPr lang="tr-TR" dirty="0" smtClean="0"/>
              <a:t>Üretim sisteminde</a:t>
            </a:r>
            <a:r>
              <a:rPr lang="tr-TR" dirty="0"/>
              <a:t>; Ürünler, müşteriler, siparişler, teslimat, fatura bilgileri, üreticiler, tedarikçiler</a:t>
            </a:r>
            <a:r>
              <a:rPr lang="tr-TR" dirty="0" smtClean="0"/>
              <a:t>, dağıtıcılar </a:t>
            </a:r>
            <a:r>
              <a:rPr lang="tr-TR" dirty="0"/>
              <a:t>olabilir. Futbol Liginde; Takımlar, sahalar, oyuncular, hakemler, antrenörler vb</a:t>
            </a:r>
            <a:r>
              <a:rPr lang="tr-TR" dirty="0" smtClean="0"/>
              <a:t>. olabilir</a:t>
            </a:r>
            <a:r>
              <a:rPr lang="tr-TR" dirty="0"/>
              <a:t>. Kütüphane sisteminde; Kitaplar, üyeler, türler, ödünç hareketleri olabilir.</a:t>
            </a:r>
          </a:p>
        </p:txBody>
      </p:sp>
    </p:spTree>
    <p:extLst>
      <p:ext uri="{BB962C8B-B14F-4D97-AF65-F5344CB8AC3E}">
        <p14:creationId xmlns:p14="http://schemas.microsoft.com/office/powerpoint/2010/main" val="14878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/>
              <a:t>Veri Tabanı Tasarımında Yapılması Gereken Hususlar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nn-NO" b="1" dirty="0"/>
              <a:t>2. Her Varlık İçin Bir Tablo Oluşturulur: </a:t>
            </a:r>
            <a:r>
              <a:rPr lang="nn-NO" dirty="0"/>
              <a:t>Her Varlık için bir tablo oluşturulur ve </a:t>
            </a:r>
            <a:r>
              <a:rPr lang="nn-NO" dirty="0" smtClean="0"/>
              <a:t>her</a:t>
            </a:r>
            <a:r>
              <a:rPr lang="tr-TR" dirty="0" smtClean="0"/>
              <a:t> bir </a:t>
            </a:r>
            <a:r>
              <a:rPr lang="tr-TR" dirty="0"/>
              <a:t>tabloya içereceği veriyi en iyi anlatan bir isim verilir. Tüm proje bitirilinceye kadar </a:t>
            </a:r>
            <a:r>
              <a:rPr lang="tr-TR" dirty="0" smtClean="0"/>
              <a:t>bu tablolar </a:t>
            </a:r>
            <a:r>
              <a:rPr lang="tr-TR" dirty="0"/>
              <a:t>üzerinde muhtemel değişiklikler yapılabilir.</a:t>
            </a:r>
          </a:p>
          <a:p>
            <a:pPr algn="just"/>
            <a:r>
              <a:rPr lang="tr-TR" b="1" dirty="0"/>
              <a:t>3. Her Bir Tablo İçin Bir Anahtar Alan Seçilir: </a:t>
            </a:r>
            <a:r>
              <a:rPr lang="tr-TR" dirty="0"/>
              <a:t>Veri tabanındaki herhangi bir </a:t>
            </a:r>
            <a:r>
              <a:rPr lang="tr-TR" dirty="0" smtClean="0"/>
              <a:t>veriye erişilmeden </a:t>
            </a:r>
            <a:r>
              <a:rPr lang="tr-TR" dirty="0"/>
              <a:t>önce tabloya erişilir. Bir veri tabanında üzerinde en çok işlem </a:t>
            </a:r>
            <a:r>
              <a:rPr lang="tr-TR" dirty="0" smtClean="0"/>
              <a:t>yapılan Varlık grubu genellikle </a:t>
            </a:r>
            <a:r>
              <a:rPr lang="tr-TR" dirty="0"/>
              <a:t>tablolardır. Bu aşamada, tabloda yer alacak her bir kaydı bir diğerinden </a:t>
            </a:r>
            <a:r>
              <a:rPr lang="tr-TR" dirty="0" smtClean="0"/>
              <a:t>ayırabilecek bir </a:t>
            </a:r>
            <a:r>
              <a:rPr lang="tr-TR" dirty="0"/>
              <a:t>sütuna ihtiyaç duyulur. Örneğin araçlar ile ilgili bir tablo yapılırken, plakalar anahtar </a:t>
            </a:r>
            <a:r>
              <a:rPr lang="tr-TR" dirty="0" smtClean="0"/>
              <a:t>alan olarak </a:t>
            </a:r>
            <a:r>
              <a:rPr lang="tr-TR" dirty="0"/>
              <a:t>belirlenebilir. Öğrenci tablosu için, öğrenci numarası doğal bir anahtar alandır.</a:t>
            </a:r>
          </a:p>
        </p:txBody>
      </p:sp>
    </p:spTree>
    <p:extLst>
      <p:ext uri="{BB962C8B-B14F-4D97-AF65-F5344CB8AC3E}">
        <p14:creationId xmlns:p14="http://schemas.microsoft.com/office/powerpoint/2010/main" val="19488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/>
              <a:t>Veri Tabanı Tasarımında Yapılması Gereken Hususlar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b="1" dirty="0"/>
              <a:t>4. Varlıkların Gerekli Her Bir Özelliği İçin Tabloya Bir Sütun Eklenir: </a:t>
            </a:r>
            <a:r>
              <a:rPr lang="tr-TR" dirty="0"/>
              <a:t>Tablo </a:t>
            </a:r>
            <a:r>
              <a:rPr lang="tr-TR" dirty="0" smtClean="0"/>
              <a:t>adları tanımlandıktan </a:t>
            </a:r>
            <a:r>
              <a:rPr lang="tr-TR" dirty="0"/>
              <a:t>ve anahtar adları belirlendikten sonra, tablolara sırasıyla adını veren </a:t>
            </a:r>
            <a:r>
              <a:rPr lang="tr-TR" dirty="0" smtClean="0"/>
              <a:t>Varlıkların her </a:t>
            </a:r>
            <a:r>
              <a:rPr lang="tr-TR" dirty="0"/>
              <a:t>bir özelliği için bir alan (sütun) eklenir. Örneğin, kitap için; Kitap </a:t>
            </a:r>
            <a:r>
              <a:rPr lang="tr-TR" dirty="0" err="1"/>
              <a:t>no</a:t>
            </a:r>
            <a:r>
              <a:rPr lang="tr-TR" dirty="0"/>
              <a:t>, ISBN </a:t>
            </a:r>
            <a:r>
              <a:rPr lang="tr-TR" dirty="0" err="1"/>
              <a:t>no</a:t>
            </a:r>
            <a:r>
              <a:rPr lang="tr-TR" dirty="0"/>
              <a:t>, kitap adı</a:t>
            </a:r>
            <a:r>
              <a:rPr lang="tr-TR" dirty="0" smtClean="0"/>
              <a:t>, yazarı</a:t>
            </a:r>
            <a:r>
              <a:rPr lang="tr-TR" dirty="0"/>
              <a:t>, türü, fiyatı, baskı yılı.</a:t>
            </a:r>
          </a:p>
        </p:txBody>
      </p:sp>
    </p:spTree>
    <p:extLst>
      <p:ext uri="{BB962C8B-B14F-4D97-AF65-F5344CB8AC3E}">
        <p14:creationId xmlns:p14="http://schemas.microsoft.com/office/powerpoint/2010/main" val="26588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/>
              <a:t>Veri Tabanı Tasarımında Yapılması Gereken Hususlar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b="1" dirty="0"/>
              <a:t>5. Tekrarlayan Varlık Özellikleri İçin Ek Tablolar Oluşturulur: </a:t>
            </a:r>
            <a:r>
              <a:rPr lang="tr-TR" dirty="0"/>
              <a:t>Tabloda veri </a:t>
            </a:r>
            <a:r>
              <a:rPr lang="tr-TR" dirty="0" smtClean="0"/>
              <a:t>tekrarı olacaksa</a:t>
            </a:r>
            <a:r>
              <a:rPr lang="tr-TR" dirty="0"/>
              <a:t>, bu durumda eldeki tablonun en az bir tabloya daha ayrılması gerekir. Örneğin, her </a:t>
            </a:r>
            <a:r>
              <a:rPr lang="tr-TR" dirty="0" smtClean="0"/>
              <a:t>bir kitap </a:t>
            </a:r>
            <a:r>
              <a:rPr lang="tr-TR" dirty="0"/>
              <a:t>için tür belirledik ama bir kitap hem kişisel gelişim kategorisine hem de </a:t>
            </a:r>
            <a:r>
              <a:rPr lang="tr-TR" dirty="0" smtClean="0"/>
              <a:t>hikâye kategorisine </a:t>
            </a:r>
            <a:r>
              <a:rPr lang="tr-TR" dirty="0"/>
              <a:t>girebilir.</a:t>
            </a:r>
          </a:p>
        </p:txBody>
      </p:sp>
    </p:spTree>
    <p:extLst>
      <p:ext uri="{BB962C8B-B14F-4D97-AF65-F5344CB8AC3E}">
        <p14:creationId xmlns:p14="http://schemas.microsoft.com/office/powerpoint/2010/main" val="18496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/>
              <a:t>Veri Tabanı Tasarımında Yapılması Gereken Hususlar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b="1" dirty="0"/>
              <a:t>6. Anahtar Alana Bağlı Olmayan Alanlar Belirlenir: </a:t>
            </a:r>
            <a:r>
              <a:rPr lang="tr-TR" dirty="0"/>
              <a:t>İlişkisel </a:t>
            </a:r>
            <a:r>
              <a:rPr lang="tr-TR" dirty="0" err="1"/>
              <a:t>veritabanında</a:t>
            </a:r>
            <a:r>
              <a:rPr lang="tr-TR" dirty="0"/>
              <a:t>, </a:t>
            </a:r>
            <a:r>
              <a:rPr lang="tr-TR" dirty="0" smtClean="0"/>
              <a:t>tablodan herhangi </a:t>
            </a:r>
            <a:r>
              <a:rPr lang="tr-TR" dirty="0"/>
              <a:t>bir tek kayda erişmek için mutlaka bir farklı özellik sağlanmalıdır ve bu özellik </a:t>
            </a:r>
            <a:r>
              <a:rPr lang="tr-TR" dirty="0" smtClean="0"/>
              <a:t>de anahtar </a:t>
            </a:r>
            <a:r>
              <a:rPr lang="tr-TR" dirty="0"/>
              <a:t>alan tarafından sağlanır. Ancak bazen, anahtar alan ile aynı satırda yer aldığı halde</a:t>
            </a:r>
            <a:r>
              <a:rPr lang="tr-TR" dirty="0" smtClean="0"/>
              <a:t>, anahtar </a:t>
            </a:r>
            <a:r>
              <a:rPr lang="tr-TR" dirty="0"/>
              <a:t>alan ile birebir ilişkisi olmayan bir alan yer alabilir. Bu türden alanların elimine </a:t>
            </a:r>
            <a:r>
              <a:rPr lang="tr-TR" dirty="0" smtClean="0"/>
              <a:t>edilip ayrı </a:t>
            </a:r>
            <a:r>
              <a:rPr lang="tr-TR" dirty="0"/>
              <a:t>tablolara ayrılması gerekir.</a:t>
            </a:r>
          </a:p>
        </p:txBody>
      </p:sp>
    </p:spTree>
    <p:extLst>
      <p:ext uri="{BB962C8B-B14F-4D97-AF65-F5344CB8AC3E}">
        <p14:creationId xmlns:p14="http://schemas.microsoft.com/office/powerpoint/2010/main" val="38884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İlişkisel Veri Tabanı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40" y="2440440"/>
            <a:ext cx="7917764" cy="296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810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/>
              <a:t>Veri Tabanı Tasarımında Yapılması Gereken Hususlar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b="1" dirty="0"/>
              <a:t>7.Tablolar Arasındaki İlişkiler Tanımlanır: </a:t>
            </a:r>
            <a:r>
              <a:rPr lang="tr-TR" dirty="0"/>
              <a:t>Her biri bir Varlığa dair </a:t>
            </a:r>
            <a:r>
              <a:rPr lang="tr-TR" dirty="0" smtClean="0"/>
              <a:t>özellikleri barındıran </a:t>
            </a:r>
            <a:r>
              <a:rPr lang="tr-TR" dirty="0"/>
              <a:t>tabloların tümü göz önüne alınır ve birbirleri ile olan ilişkileri tanımlanmaya çalışılır.</a:t>
            </a:r>
          </a:p>
          <a:p>
            <a:pPr algn="just"/>
            <a:r>
              <a:rPr lang="tr-TR" dirty="0"/>
              <a:t>Örneğin kitabı ödünç verebiliriz. Bu durumda, ödünç tablosu ile Kitap tablosu ilişkili olacaktır</a:t>
            </a:r>
            <a:r>
              <a:rPr lang="tr-TR" dirty="0" smtClean="0"/>
              <a:t>. Kitap </a:t>
            </a:r>
            <a:r>
              <a:rPr lang="tr-TR" dirty="0"/>
              <a:t>üyelere ödünç verilir. Bu durumda, ödünç ile üyeler arasında da bir ilişki vardır.</a:t>
            </a:r>
          </a:p>
        </p:txBody>
      </p:sp>
    </p:spTree>
    <p:extLst>
      <p:ext uri="{BB962C8B-B14F-4D97-AF65-F5344CB8AC3E}">
        <p14:creationId xmlns:p14="http://schemas.microsoft.com/office/powerpoint/2010/main" val="24041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Yönetim </a:t>
            </a:r>
            <a:r>
              <a:rPr lang="tr-TR" dirty="0" smtClean="0"/>
              <a:t>Sistemleri 1-2 </a:t>
            </a:r>
            <a:r>
              <a:rPr lang="tr-TR" dirty="0" err="1" smtClean="0"/>
              <a:t>Turtgut</a:t>
            </a:r>
            <a:r>
              <a:rPr lang="tr-TR" dirty="0" smtClean="0"/>
              <a:t> </a:t>
            </a:r>
            <a:r>
              <a:rPr lang="tr-TR" dirty="0" err="1" smtClean="0"/>
              <a:t>Özseven</a:t>
            </a:r>
            <a:endParaRPr lang="tr-TR" dirty="0" smtClean="0"/>
          </a:p>
          <a:p>
            <a:r>
              <a:rPr lang="tr-TR" dirty="0" err="1" smtClean="0"/>
              <a:t>Veritabanı</a:t>
            </a:r>
            <a:r>
              <a:rPr lang="tr-TR" dirty="0" smtClean="0"/>
              <a:t> Yönetim Sistemleri-İbrahim </a:t>
            </a:r>
            <a:r>
              <a:rPr lang="tr-TR" dirty="0"/>
              <a:t>Çil</a:t>
            </a:r>
          </a:p>
          <a:p>
            <a:r>
              <a:rPr lang="tr-TR" dirty="0" smtClean="0"/>
              <a:t>Programlama ve </a:t>
            </a:r>
            <a:r>
              <a:rPr lang="tr-TR" dirty="0" err="1" smtClean="0"/>
              <a:t>Veritabanı</a:t>
            </a:r>
            <a:r>
              <a:rPr lang="tr-TR" dirty="0" smtClean="0"/>
              <a:t> Mantığı-Kadir Çamoğlu</a:t>
            </a:r>
          </a:p>
          <a:p>
            <a:r>
              <a:rPr lang="tr-TR" dirty="0" smtClean="0"/>
              <a:t>VTYS Ders Notları-Gökhan </a:t>
            </a:r>
            <a:r>
              <a:rPr lang="tr-TR" dirty="0" err="1" smtClean="0"/>
              <a:t>Memiş</a:t>
            </a:r>
            <a:endParaRPr lang="tr-TR" dirty="0" smtClean="0"/>
          </a:p>
          <a:p>
            <a:r>
              <a:rPr lang="tr-TR" dirty="0" smtClean="0"/>
              <a:t>VTYS </a:t>
            </a:r>
            <a:r>
              <a:rPr lang="tr-TR" dirty="0"/>
              <a:t>Ders </a:t>
            </a:r>
            <a:r>
              <a:rPr lang="tr-TR" dirty="0" smtClean="0"/>
              <a:t>Notları-Fatih Kayaalp </a:t>
            </a:r>
            <a:r>
              <a:rPr lang="tr-TR" dirty="0" err="1"/>
              <a:t>Memiş</a:t>
            </a:r>
            <a:endParaRPr lang="tr-TR" dirty="0"/>
          </a:p>
          <a:p>
            <a:r>
              <a:rPr lang="tr-TR" dirty="0" smtClean="0"/>
              <a:t>İnternet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082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Kısıtlamalar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Veri tabanında depolanan bilgiler arasında bir bütünlük olması yani verilerin </a:t>
            </a:r>
            <a:r>
              <a:rPr lang="tr-TR" dirty="0" smtClean="0"/>
              <a:t>birbirleri ile </a:t>
            </a:r>
            <a:r>
              <a:rPr lang="tr-TR" dirty="0"/>
              <a:t>uyumlu olması gerekmektedir. Bütünlük kısıtlamaları, veri tabanında depolanacak </a:t>
            </a:r>
            <a:r>
              <a:rPr lang="tr-TR" dirty="0" smtClean="0"/>
              <a:t>verileri kısıtlayan </a:t>
            </a:r>
            <a:r>
              <a:rPr lang="tr-TR" dirty="0"/>
              <a:t>koşullar olarak adlandırılır. Bir </a:t>
            </a:r>
            <a:r>
              <a:rPr lang="tr-TR" dirty="0" smtClean="0"/>
              <a:t>veri tabanına </a:t>
            </a:r>
            <a:r>
              <a:rPr lang="tr-TR" dirty="0"/>
              <a:t>kısıtlamalar uygulanarak sadece </a:t>
            </a:r>
            <a:r>
              <a:rPr lang="tr-TR" dirty="0" smtClean="0"/>
              <a:t>geçerli verilerin </a:t>
            </a:r>
            <a:r>
              <a:rPr lang="tr-TR" dirty="0"/>
              <a:t>depolanması sağlanır.</a:t>
            </a:r>
          </a:p>
        </p:txBody>
      </p:sp>
    </p:spTree>
    <p:extLst>
      <p:ext uri="{BB962C8B-B14F-4D97-AF65-F5344CB8AC3E}">
        <p14:creationId xmlns:p14="http://schemas.microsoft.com/office/powerpoint/2010/main" val="99154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Kısıtlamalar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b="1" dirty="0"/>
              <a:t>Anahtar Kısıtlamaları: </a:t>
            </a:r>
            <a:r>
              <a:rPr lang="tr-TR" dirty="0"/>
              <a:t>Bütünlük kısıtlamalarının sağlanmasında anahtar </a:t>
            </a:r>
            <a:r>
              <a:rPr lang="tr-TR" dirty="0" smtClean="0"/>
              <a:t>kısıtlamaları önemli </a:t>
            </a:r>
            <a:r>
              <a:rPr lang="tr-TR" dirty="0"/>
              <a:t>bir role sahiptir. Herhangi bir tablodaki her bir satır için kullanılan anahtarın tek </a:t>
            </a:r>
            <a:r>
              <a:rPr lang="tr-TR" dirty="0" smtClean="0"/>
              <a:t>olması gerekmektedir</a:t>
            </a:r>
            <a:r>
              <a:rPr lang="tr-TR" dirty="0"/>
              <a:t>. Aksi takdirde kayıtlar arasında tutarsızlıklar meydana gelebilmektedir.</a:t>
            </a:r>
          </a:p>
          <a:p>
            <a:pPr algn="just"/>
            <a:r>
              <a:rPr lang="tr-TR" b="1" dirty="0"/>
              <a:t>Birincil anahtar(</a:t>
            </a:r>
            <a:r>
              <a:rPr lang="tr-TR" b="1" dirty="0" err="1"/>
              <a:t>primary</a:t>
            </a:r>
            <a:r>
              <a:rPr lang="tr-TR" b="1" dirty="0"/>
              <a:t> </a:t>
            </a:r>
            <a:r>
              <a:rPr lang="tr-TR" b="1" dirty="0" err="1"/>
              <a:t>key</a:t>
            </a:r>
            <a:r>
              <a:rPr lang="tr-TR" b="1" dirty="0"/>
              <a:t>) </a:t>
            </a:r>
            <a:r>
              <a:rPr lang="tr-TR" dirty="0"/>
              <a:t>veya </a:t>
            </a:r>
            <a:r>
              <a:rPr lang="tr-TR" b="1" dirty="0"/>
              <a:t>yabancı anahtar(</a:t>
            </a:r>
            <a:r>
              <a:rPr lang="tr-TR" b="1" dirty="0" err="1"/>
              <a:t>foreign</a:t>
            </a:r>
            <a:r>
              <a:rPr lang="tr-TR" b="1" dirty="0"/>
              <a:t> </a:t>
            </a:r>
            <a:r>
              <a:rPr lang="tr-TR" b="1" dirty="0" err="1"/>
              <a:t>key</a:t>
            </a:r>
            <a:r>
              <a:rPr lang="tr-TR" b="1" dirty="0"/>
              <a:t>) </a:t>
            </a:r>
            <a:r>
              <a:rPr lang="tr-TR" dirty="0"/>
              <a:t>türlerinden </a:t>
            </a:r>
            <a:r>
              <a:rPr lang="tr-TR" dirty="0" smtClean="0"/>
              <a:t>birisi seçilerek </a:t>
            </a:r>
            <a:r>
              <a:rPr lang="tr-TR" dirty="0"/>
              <a:t>kısıtlamaların gerçekleştirilmesi sağlanmaktadır</a:t>
            </a:r>
            <a:r>
              <a:rPr lang="tr-TR" dirty="0" smtClean="0"/>
              <a:t>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621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Kısıtlamalar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59" y="2196218"/>
            <a:ext cx="7078783" cy="349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6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Kısıtlamalar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b="1" dirty="0"/>
              <a:t>Birincil Anahtar (</a:t>
            </a:r>
            <a:r>
              <a:rPr lang="tr-TR" b="1" dirty="0" err="1"/>
              <a:t>Primary</a:t>
            </a:r>
            <a:r>
              <a:rPr lang="tr-TR" b="1" dirty="0"/>
              <a:t> </a:t>
            </a:r>
            <a:r>
              <a:rPr lang="tr-TR" b="1" dirty="0" err="1"/>
              <a:t>Key</a:t>
            </a:r>
            <a:r>
              <a:rPr lang="tr-TR" b="1" dirty="0"/>
              <a:t>) Kısıtlamaları: </a:t>
            </a:r>
            <a:r>
              <a:rPr lang="tr-TR" dirty="0"/>
              <a:t>Bir tablonun birincil anahtarı, </a:t>
            </a:r>
            <a:r>
              <a:rPr lang="tr-TR" dirty="0" smtClean="0"/>
              <a:t>tabloda depoladığınız </a:t>
            </a:r>
            <a:r>
              <a:rPr lang="tr-TR" dirty="0"/>
              <a:t>her satırı benzersiz şekilde tanımlayan bir veya daha çok alandan oluşur.</a:t>
            </a:r>
          </a:p>
          <a:p>
            <a:pPr algn="just"/>
            <a:r>
              <a:rPr lang="tr-TR" dirty="0"/>
              <a:t>Genellikle, birincil anahtar olarak işlev gören bir TC kimlik numarası gibi benzersiz </a:t>
            </a:r>
            <a:r>
              <a:rPr lang="tr-TR" dirty="0" smtClean="0"/>
              <a:t>bir tanımlayıcı </a:t>
            </a:r>
            <a:r>
              <a:rPr lang="tr-TR" dirty="0"/>
              <a:t>vardır. Günlük hayatımızda da, TC Kimlik Numaramız, illerin plaka ve posta </a:t>
            </a:r>
            <a:r>
              <a:rPr lang="tr-TR" dirty="0" smtClean="0"/>
              <a:t>kod numaraları </a:t>
            </a:r>
            <a:r>
              <a:rPr lang="tr-TR" dirty="0"/>
              <a:t>bağlı bulundukları ülkelerde benzersiz numaralardır birincil anahtarları </a:t>
            </a:r>
            <a:r>
              <a:rPr lang="tr-TR" dirty="0" smtClean="0"/>
              <a:t>başlarındaki sayısal </a:t>
            </a:r>
            <a:r>
              <a:rPr lang="tr-TR" dirty="0"/>
              <a:t>ifadelerdir. Birincil anahtarlar hiçbir zaman NULL(boş) veya birbiri ile ayni </a:t>
            </a:r>
            <a:r>
              <a:rPr lang="tr-TR" dirty="0" smtClean="0"/>
              <a:t>olan değerleri </a:t>
            </a:r>
            <a:r>
              <a:rPr lang="tr-TR" dirty="0"/>
              <a:t>içeremez.</a:t>
            </a:r>
          </a:p>
        </p:txBody>
      </p:sp>
    </p:spTree>
    <p:extLst>
      <p:ext uri="{BB962C8B-B14F-4D97-AF65-F5344CB8AC3E}">
        <p14:creationId xmlns:p14="http://schemas.microsoft.com/office/powerpoint/2010/main" val="321925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Kısıtlamalar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b="1" dirty="0"/>
              <a:t>Yabancı Anahtar (</a:t>
            </a:r>
            <a:r>
              <a:rPr lang="tr-TR" b="1" dirty="0" err="1"/>
              <a:t>Foreign</a:t>
            </a:r>
            <a:r>
              <a:rPr lang="tr-TR" b="1" dirty="0"/>
              <a:t> </a:t>
            </a:r>
            <a:r>
              <a:rPr lang="tr-TR" b="1" dirty="0" err="1"/>
              <a:t>Key</a:t>
            </a:r>
            <a:r>
              <a:rPr lang="tr-TR" b="1" dirty="0"/>
              <a:t>) Kısıtlamaları: </a:t>
            </a:r>
            <a:r>
              <a:rPr lang="tr-TR" dirty="0"/>
              <a:t>Tablo içerisindeki verilerin </a:t>
            </a:r>
            <a:r>
              <a:rPr lang="tr-TR" dirty="0" smtClean="0"/>
              <a:t>birbirleri ile </a:t>
            </a:r>
            <a:r>
              <a:rPr lang="tr-TR" dirty="0"/>
              <a:t>iletişim kurabilmeleri amacıyla kullanılan anahtarlardır. Birincil anahtarlar hiçbir </a:t>
            </a:r>
            <a:r>
              <a:rPr lang="tr-TR" dirty="0" smtClean="0"/>
              <a:t>zaman NULL(boş</a:t>
            </a:r>
            <a:r>
              <a:rPr lang="tr-TR" dirty="0"/>
              <a:t>) veya birbiri ile ayni olan değerleri içeremezken, yabancı anahtarlar birbirleri </a:t>
            </a:r>
            <a:r>
              <a:rPr lang="tr-TR" dirty="0" smtClean="0"/>
              <a:t>ile aynı </a:t>
            </a:r>
            <a:r>
              <a:rPr lang="tr-TR" dirty="0"/>
              <a:t>olan değerler içerebilirler. Bir tabloda birden fazla yabancı anahtar kullanılabilir. </a:t>
            </a:r>
            <a:r>
              <a:rPr lang="tr-TR" dirty="0" smtClean="0"/>
              <a:t>Kısacası yabancı </a:t>
            </a:r>
            <a:r>
              <a:rPr lang="tr-TR" dirty="0"/>
              <a:t>anahtar, bir tabloya girilebilecek verileri başka bir tablonun herhangi bir alanında </a:t>
            </a:r>
            <a:r>
              <a:rPr lang="tr-TR" dirty="0" smtClean="0"/>
              <a:t>yer alabilecek </a:t>
            </a:r>
            <a:r>
              <a:rPr lang="tr-TR" dirty="0"/>
              <a:t>veriler ile sınırlandırmak ve ilişkilendirmek için kullanılır. Yabancı anahtara, </a:t>
            </a:r>
            <a:r>
              <a:rPr lang="tr-TR" dirty="0" smtClean="0"/>
              <a:t>başka bir </a:t>
            </a:r>
            <a:r>
              <a:rPr lang="tr-TR" dirty="0"/>
              <a:t>tablonun birincil anahtarıdır da denilebilir.</a:t>
            </a:r>
          </a:p>
        </p:txBody>
      </p:sp>
    </p:spTree>
    <p:extLst>
      <p:ext uri="{BB962C8B-B14F-4D97-AF65-F5344CB8AC3E}">
        <p14:creationId xmlns:p14="http://schemas.microsoft.com/office/powerpoint/2010/main" val="21726343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4470</TotalTime>
  <Words>1563</Words>
  <Application>Microsoft Office PowerPoint</Application>
  <PresentationFormat>Widescreen</PresentationFormat>
  <Paragraphs>128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Trebuchet MS</vt:lpstr>
      <vt:lpstr>Berlin</vt:lpstr>
      <vt:lpstr>Veritabanı Yönetim Sistemleri</vt:lpstr>
      <vt:lpstr>İlişkisel Veri Tabanı</vt:lpstr>
      <vt:lpstr>İlişkisel Veri Tabanı</vt:lpstr>
      <vt:lpstr>İlişkisel Veri Tabanı</vt:lpstr>
      <vt:lpstr>Kısıtlamalar</vt:lpstr>
      <vt:lpstr>Kısıtlamalar</vt:lpstr>
      <vt:lpstr>Kısıtlamalar</vt:lpstr>
      <vt:lpstr>Kısıtlamalar</vt:lpstr>
      <vt:lpstr>Kısıtlamalar</vt:lpstr>
      <vt:lpstr>Kısıtlamalar</vt:lpstr>
      <vt:lpstr>Kısıtlamalar</vt:lpstr>
      <vt:lpstr>İlişkisel Veri Tabanının Temel Öğeleri</vt:lpstr>
      <vt:lpstr>İlişkisel Veri Tabanının Temel Öğeleri</vt:lpstr>
      <vt:lpstr>İlişkisel Veri Tabanının Temel Öğeleri</vt:lpstr>
      <vt:lpstr>Şema Örneği</vt:lpstr>
      <vt:lpstr>Varlık-İlişki Şemasının Tablolara Dönüştürülmesi</vt:lpstr>
      <vt:lpstr>Varlık-İlişki Şemasının Tablolara Dönüştürülmesi</vt:lpstr>
      <vt:lpstr>Varlık-İlişki Şemasının Tablolara Dönüştürülmesi</vt:lpstr>
      <vt:lpstr>Varlık-İlişki Şemasının Tablolara Dönüştürülmesi</vt:lpstr>
      <vt:lpstr>Varlık-İlişki Şemasının Tablolara Dönüştürülmesi</vt:lpstr>
      <vt:lpstr>Varlık-İlişki Şemasının Tablolara Dönüştürülmesi</vt:lpstr>
      <vt:lpstr>Varlık-İlişki Şemasının Tablolara Dönüştürülmesi</vt:lpstr>
      <vt:lpstr>PowerPoint Presentation</vt:lpstr>
      <vt:lpstr>Soru</vt:lpstr>
      <vt:lpstr>SQL Veri Tipleri</vt:lpstr>
      <vt:lpstr>SQL Veri Tipleri</vt:lpstr>
      <vt:lpstr>SQL Veri Tipleri</vt:lpstr>
      <vt:lpstr>SQL Veri Tipleri</vt:lpstr>
      <vt:lpstr>SQL Veri Tipleri</vt:lpstr>
      <vt:lpstr>SQL Veri Tipleri</vt:lpstr>
      <vt:lpstr>SQL Veri Tipleri</vt:lpstr>
      <vt:lpstr>SQL Veri Tipleri</vt:lpstr>
      <vt:lpstr>SQL Veri Tipleri</vt:lpstr>
      <vt:lpstr>SQL Veri Tipleri</vt:lpstr>
      <vt:lpstr>Veri Tabanı Tasarımında Yapılması Gereken Hususlar</vt:lpstr>
      <vt:lpstr>Veri Tabanı Tasarımında Yapılması Gereken Hususlar</vt:lpstr>
      <vt:lpstr>Veri Tabanı Tasarımında Yapılması Gereken Hususlar</vt:lpstr>
      <vt:lpstr>Veri Tabanı Tasarımında Yapılması Gereken Hususlar</vt:lpstr>
      <vt:lpstr>Veri Tabanı Tasarımında Yapılması Gereken Hususlar</vt:lpstr>
      <vt:lpstr>Veri Tabanı Tasarımında Yapılması Gereken Hususlar</vt:lpstr>
      <vt:lpstr>Kaynaklar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Analizi</dc:title>
  <dc:creator>Metin BİLGİN</dc:creator>
  <cp:lastModifiedBy>metin</cp:lastModifiedBy>
  <cp:revision>111</cp:revision>
  <dcterms:created xsi:type="dcterms:W3CDTF">2020-09-30T21:00:45Z</dcterms:created>
  <dcterms:modified xsi:type="dcterms:W3CDTF">2024-11-07T06:11:21Z</dcterms:modified>
</cp:coreProperties>
</file>