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43" r:id="rId17"/>
    <p:sldId id="344" r:id="rId18"/>
    <p:sldId id="345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346" r:id="rId31"/>
    <p:sldId id="347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8" autoAdjust="0"/>
  </p:normalViewPr>
  <p:slideViewPr>
    <p:cSldViewPr>
      <p:cViewPr varScale="1">
        <p:scale>
          <a:sx n="112" d="100"/>
          <a:sy n="112" d="100"/>
        </p:scale>
        <p:origin x="15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03D6C-1769-4E6A-AD65-896AECDDAA30}" type="datetimeFigureOut">
              <a:rPr lang="tr-TR" smtClean="0"/>
              <a:t>31.10.2023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B4F7B-48CF-44FA-9B96-7E3B86F05B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8695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4032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1918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229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787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6905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039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057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652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6662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tr-TR" sz="3000" dirty="0" smtClean="0">
              <a:latin typeface="+mn-lt"/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412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2185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5061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7196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4361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2895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6083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250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637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4219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5162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0522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595120" indent="0">
              <a:lnSpc>
                <a:spcPct val="100000"/>
              </a:lnSpc>
              <a:spcBef>
                <a:spcPts val="105"/>
              </a:spcBef>
              <a:buFont typeface="Arial"/>
              <a:buNone/>
              <a:tabLst>
                <a:tab pos="354965" algn="l"/>
                <a:tab pos="355600" algn="l"/>
              </a:tabLst>
            </a:pPr>
            <a:endParaRPr lang="tr-TR" sz="3200" spc="-5" dirty="0" smtClean="0">
              <a:latin typeface="+mn-lt"/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9275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5458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98145" indent="-342900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98145" algn="l"/>
                <a:tab pos="398780" algn="l"/>
              </a:tabLst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2850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2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65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1474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66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7762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67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33983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68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14729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69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84961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71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92016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73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007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3513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74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97384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75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57974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76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953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414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 smtClean="0">
              <a:latin typeface="+mn-lt"/>
              <a:cs typeface="Calibri"/>
            </a:endParaRPr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 smtClean="0">
              <a:latin typeface="+mn-lt"/>
              <a:cs typeface="Calibri"/>
            </a:endParaRPr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 smtClean="0">
              <a:latin typeface="+mn-lt"/>
              <a:cs typeface="Calibri"/>
            </a:endParaRPr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 smtClean="0">
              <a:latin typeface="+mn-lt"/>
              <a:cs typeface="Calibri"/>
            </a:endParaRPr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 smtClean="0">
              <a:latin typeface="+mn-lt"/>
              <a:cs typeface="Calibri"/>
            </a:endParaRPr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 smtClean="0">
              <a:latin typeface="+mn-lt"/>
              <a:cs typeface="Calibri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6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1741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24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360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8956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6350" y="209930"/>
            <a:ext cx="9156700" cy="6654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  <a:path w="367919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649723" y="0"/>
            <a:ext cx="3505200" cy="2291080"/>
          </a:xfrm>
          <a:custGeom>
            <a:avLst/>
            <a:gdLst/>
            <a:ahLst/>
            <a:cxnLst/>
            <a:rect l="l" t="t" r="r" b="b"/>
            <a:pathLst>
              <a:path w="3505200" h="2291080">
                <a:moveTo>
                  <a:pt x="0" y="2290572"/>
                </a:moveTo>
                <a:lnTo>
                  <a:pt x="3505200" y="2290572"/>
                </a:lnTo>
                <a:lnTo>
                  <a:pt x="3505200" y="0"/>
                </a:lnTo>
                <a:lnTo>
                  <a:pt x="0" y="0"/>
                </a:lnTo>
                <a:lnTo>
                  <a:pt x="0" y="2290572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51247" y="6088379"/>
            <a:ext cx="3505200" cy="82550"/>
          </a:xfrm>
          <a:custGeom>
            <a:avLst/>
            <a:gdLst/>
            <a:ahLst/>
            <a:cxnLst/>
            <a:rect l="l" t="t" r="r" b="b"/>
            <a:pathLst>
              <a:path w="3505200" h="82550">
                <a:moveTo>
                  <a:pt x="3505200" y="0"/>
                </a:moveTo>
                <a:lnTo>
                  <a:pt x="0" y="0"/>
                </a:lnTo>
                <a:lnTo>
                  <a:pt x="0" y="82296"/>
                </a:lnTo>
                <a:lnTo>
                  <a:pt x="3505200" y="82296"/>
                </a:lnTo>
                <a:lnTo>
                  <a:pt x="350520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2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8" y="2749931"/>
            <a:ext cx="2118995" cy="2874645"/>
          </a:xfrm>
          <a:custGeom>
            <a:avLst/>
            <a:gdLst/>
            <a:ahLst/>
            <a:cxnLst/>
            <a:rect l="l" t="t" r="r" b="b"/>
            <a:pathLst>
              <a:path w="2118995" h="2874645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18995" h="2874645">
                <a:moveTo>
                  <a:pt x="727837" y="1670050"/>
                </a:moveTo>
                <a:lnTo>
                  <a:pt x="1418463" y="1266825"/>
                </a:lnTo>
                <a:lnTo>
                  <a:pt x="2118868" y="1671193"/>
                </a:lnTo>
                <a:lnTo>
                  <a:pt x="2115058" y="2470912"/>
                </a:lnTo>
                <a:lnTo>
                  <a:pt x="1424432" y="2874200"/>
                </a:lnTo>
                <a:lnTo>
                  <a:pt x="723900" y="2469769"/>
                </a:lnTo>
                <a:lnTo>
                  <a:pt x="727837" y="16700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0" y="1564892"/>
                </a:lnTo>
              </a:path>
              <a:path w="1395095" h="1565275">
                <a:moveTo>
                  <a:pt x="626871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6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1" y="4036187"/>
            <a:ext cx="2136775" cy="2821940"/>
          </a:xfrm>
          <a:custGeom>
            <a:avLst/>
            <a:gdLst/>
            <a:ahLst/>
            <a:cxnLst/>
            <a:rect l="l" t="t" r="r" b="b"/>
            <a:pathLst>
              <a:path w="2136775" h="2821940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36775" h="2821940">
                <a:moveTo>
                  <a:pt x="746887" y="1679613"/>
                </a:moveTo>
                <a:lnTo>
                  <a:pt x="1437513" y="1276350"/>
                </a:lnTo>
                <a:lnTo>
                  <a:pt x="2136521" y="1679981"/>
                </a:lnTo>
                <a:lnTo>
                  <a:pt x="2132583" y="2479713"/>
                </a:lnTo>
                <a:lnTo>
                  <a:pt x="1546656" y="2821811"/>
                </a:lnTo>
              </a:path>
              <a:path w="2136775" h="2821940">
                <a:moveTo>
                  <a:pt x="1336088" y="2821811"/>
                </a:moveTo>
                <a:lnTo>
                  <a:pt x="742950" y="2479332"/>
                </a:lnTo>
                <a:lnTo>
                  <a:pt x="746887" y="16796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169" y="1500889"/>
            <a:ext cx="680085" cy="4129404"/>
          </a:xfrm>
          <a:custGeom>
            <a:avLst/>
            <a:gdLst/>
            <a:ahLst/>
            <a:cxnLst/>
            <a:rect l="l" t="t" r="r" b="b"/>
            <a:pathLst>
              <a:path w="680084" h="4129404">
                <a:moveTo>
                  <a:pt x="4317" y="2938141"/>
                </a:moveTo>
                <a:lnTo>
                  <a:pt x="679830" y="2543802"/>
                </a:lnTo>
              </a:path>
              <a:path w="680084" h="4129404">
                <a:moveTo>
                  <a:pt x="679830" y="4129227"/>
                </a:moveTo>
                <a:lnTo>
                  <a:pt x="507" y="3736971"/>
                </a:lnTo>
                <a:lnTo>
                  <a:pt x="4317" y="2938141"/>
                </a:lnTo>
              </a:path>
              <a:path w="680084" h="4129404">
                <a:moveTo>
                  <a:pt x="4063" y="394839"/>
                </a:moveTo>
                <a:lnTo>
                  <a:pt x="679830" y="0"/>
                </a:lnTo>
              </a:path>
              <a:path w="680084" h="412940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199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765" y="711453"/>
            <a:ext cx="6900468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710" y="1861566"/>
            <a:ext cx="7272578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2934" y="3351021"/>
            <a:ext cx="29171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solidFill>
                  <a:srgbClr val="AC0000"/>
                </a:solidFill>
                <a:latin typeface="Calibri"/>
                <a:cs typeface="Calibri"/>
              </a:rPr>
              <a:t>Algoritma</a:t>
            </a:r>
            <a:r>
              <a:rPr sz="3200" b="1" spc="-4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AC0000"/>
                </a:solidFill>
                <a:latin typeface="Calibri"/>
                <a:cs typeface="Calibri"/>
              </a:rPr>
              <a:t>Analizi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579434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758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30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2025523"/>
            <a:ext cx="6496685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Diğer bazı kriterler ise </a:t>
            </a:r>
            <a:r>
              <a:rPr sz="2000" b="1" spc="-5" dirty="0">
                <a:latin typeface="Calibri"/>
                <a:cs typeface="Calibri"/>
              </a:rPr>
              <a:t>algoritmanın </a:t>
            </a:r>
            <a:r>
              <a:rPr sz="2000" b="1" spc="-10" dirty="0">
                <a:latin typeface="Calibri"/>
                <a:cs typeface="Calibri"/>
              </a:rPr>
              <a:t>bilgisayar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ortamına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aktarılabilme </a:t>
            </a:r>
            <a:r>
              <a:rPr sz="2000" b="1" spc="-10" dirty="0">
                <a:latin typeface="Calibri"/>
                <a:cs typeface="Calibri"/>
              </a:rPr>
              <a:t>özelliği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b="1" dirty="0">
                <a:latin typeface="Calibri"/>
                <a:cs typeface="Calibri"/>
              </a:rPr>
              <a:t>basitliği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vb. </a:t>
            </a:r>
            <a:r>
              <a:rPr sz="2000" dirty="0">
                <a:latin typeface="Calibri"/>
                <a:cs typeface="Calibri"/>
              </a:rPr>
              <a:t>gibi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özelliklerdir.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285115" marR="782320" indent="-273050">
              <a:lnSpc>
                <a:spcPct val="10000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</a:t>
            </a:r>
            <a:r>
              <a:rPr sz="2000" spc="-10" dirty="0">
                <a:latin typeface="Calibri"/>
                <a:cs typeface="Calibri"/>
              </a:rPr>
              <a:t>problem </a:t>
            </a:r>
            <a:r>
              <a:rPr sz="2000" dirty="0">
                <a:latin typeface="Calibri"/>
                <a:cs typeface="Calibri"/>
              </a:rPr>
              <a:t>için </a:t>
            </a:r>
            <a:r>
              <a:rPr sz="2000" spc="-10" dirty="0">
                <a:latin typeface="Calibri"/>
                <a:cs typeface="Calibri"/>
              </a:rPr>
              <a:t>birden fazla </a:t>
            </a:r>
            <a:r>
              <a:rPr sz="2000" spc="-5" dirty="0">
                <a:latin typeface="Calibri"/>
                <a:cs typeface="Calibri"/>
              </a:rPr>
              <a:t>algoritma </a:t>
            </a:r>
            <a:r>
              <a:rPr sz="2000" spc="-10" dirty="0">
                <a:latin typeface="Calibri"/>
                <a:cs typeface="Calibri"/>
              </a:rPr>
              <a:t>verilmişse, </a:t>
            </a:r>
            <a:r>
              <a:rPr sz="2000" spc="-5" dirty="0">
                <a:latin typeface="Calibri"/>
                <a:cs typeface="Calibri"/>
              </a:rPr>
              <a:t>bu  algoritmalardan </a:t>
            </a:r>
            <a:r>
              <a:rPr sz="2000" dirty="0">
                <a:latin typeface="Calibri"/>
                <a:cs typeface="Calibri"/>
              </a:rPr>
              <a:t>en iyisinin seçilmesi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gerekir.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İyi </a:t>
            </a:r>
            <a:r>
              <a:rPr sz="2000" spc="-10" dirty="0">
                <a:latin typeface="Calibri"/>
                <a:cs typeface="Calibri"/>
              </a:rPr>
              <a:t>algoritmayı </a:t>
            </a:r>
            <a:r>
              <a:rPr sz="2000" spc="-5" dirty="0">
                <a:latin typeface="Calibri"/>
                <a:cs typeface="Calibri"/>
              </a:rPr>
              <a:t>belirlemek </a:t>
            </a:r>
            <a:r>
              <a:rPr sz="2000" dirty="0">
                <a:latin typeface="Calibri"/>
                <a:cs typeface="Calibri"/>
              </a:rPr>
              <a:t>için uygulanan </a:t>
            </a:r>
            <a:r>
              <a:rPr sz="2000" spc="-10" dirty="0">
                <a:latin typeface="Calibri"/>
                <a:cs typeface="Calibri"/>
              </a:rPr>
              <a:t>testler </a:t>
            </a:r>
            <a:r>
              <a:rPr sz="2000" spc="-20" dirty="0">
                <a:latin typeface="Calibri"/>
                <a:cs typeface="Calibri"/>
              </a:rPr>
              <a:t>veya </a:t>
            </a:r>
            <a:r>
              <a:rPr sz="2000" spc="-5" dirty="0">
                <a:latin typeface="Calibri"/>
                <a:cs typeface="Calibri"/>
              </a:rPr>
              <a:t>yapılan  işlemler </a:t>
            </a:r>
            <a:r>
              <a:rPr sz="2000" b="1" spc="-5" dirty="0">
                <a:latin typeface="Calibri"/>
                <a:cs typeface="Calibri"/>
              </a:rPr>
              <a:t>Algoritma Analizi</a:t>
            </a:r>
            <a:r>
              <a:rPr sz="2000" spc="-5" dirty="0">
                <a:latin typeface="Calibri"/>
                <a:cs typeface="Calibri"/>
              </a:rPr>
              <a:t>’ nin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konusudur.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179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40" dirty="0"/>
              <a:t> </a:t>
            </a:r>
            <a:r>
              <a:rPr spc="-45" dirty="0"/>
              <a:t>Yönleri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967858"/>
            <a:ext cx="6748145" cy="34391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1- Algoritmaları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Tasarlama</a:t>
            </a:r>
            <a:endParaRPr sz="24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7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Bulmacaların </a:t>
            </a:r>
            <a:r>
              <a:rPr sz="1800" spc="-10" dirty="0">
                <a:latin typeface="Calibri"/>
                <a:cs typeface="Calibri"/>
              </a:rPr>
              <a:t>(puzzel) parçalarını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birleştirme,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Veri </a:t>
            </a:r>
            <a:r>
              <a:rPr sz="1800" spc="-5" dirty="0">
                <a:latin typeface="Calibri"/>
                <a:cs typeface="Calibri"/>
              </a:rPr>
              <a:t>yapılarını seçme,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Problemin </a:t>
            </a:r>
            <a:r>
              <a:rPr sz="1800" spc="-15" dirty="0">
                <a:latin typeface="Calibri"/>
                <a:cs typeface="Calibri"/>
              </a:rPr>
              <a:t>çözümü </a:t>
            </a:r>
            <a:r>
              <a:rPr sz="1800" spc="-5" dirty="0">
                <a:latin typeface="Calibri"/>
                <a:cs typeface="Calibri"/>
              </a:rPr>
              <a:t>için temel yaklaşımlar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seçme.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En popüler </a:t>
            </a:r>
            <a:r>
              <a:rPr sz="1800" spc="-10" dirty="0">
                <a:latin typeface="Calibri"/>
                <a:cs typeface="Calibri"/>
              </a:rPr>
              <a:t>tasarım stratejileri </a:t>
            </a:r>
            <a:r>
              <a:rPr sz="1800" spc="-5" dirty="0">
                <a:latin typeface="Calibri"/>
                <a:cs typeface="Calibri"/>
              </a:rPr>
              <a:t>böl ve </a:t>
            </a:r>
            <a:r>
              <a:rPr sz="1800" spc="-10" dirty="0">
                <a:latin typeface="Calibri"/>
                <a:cs typeface="Calibri"/>
              </a:rPr>
              <a:t>fethet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(divide&amp;conquer),</a:t>
            </a:r>
            <a:endParaRPr sz="1800">
              <a:latin typeface="Calibri"/>
              <a:cs typeface="Calibri"/>
            </a:endParaRPr>
          </a:p>
          <a:p>
            <a:pPr marL="8566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açgözlü(greedy), dinamik </a:t>
            </a:r>
            <a:r>
              <a:rPr sz="1800" spc="-10" dirty="0">
                <a:latin typeface="Calibri"/>
                <a:cs typeface="Calibri"/>
              </a:rPr>
              <a:t>programlama, özyineleme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(recursive).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2- Algoritma </a:t>
            </a:r>
            <a:r>
              <a:rPr sz="2400" b="1" spc="-10" dirty="0">
                <a:latin typeface="Calibri"/>
                <a:cs typeface="Calibri"/>
              </a:rPr>
              <a:t>ifadesi ve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uygulanması</a:t>
            </a:r>
            <a:endParaRPr sz="2400">
              <a:latin typeface="Calibri"/>
              <a:cs typeface="Calibri"/>
            </a:endParaRPr>
          </a:p>
          <a:p>
            <a:pPr marL="856615" marR="706120" indent="-228600">
              <a:lnSpc>
                <a:spcPct val="100000"/>
              </a:lnSpc>
              <a:spcBef>
                <a:spcPts val="47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Algoritmayı tasarladıktan sonra </a:t>
            </a:r>
            <a:r>
              <a:rPr sz="1800" spc="-15" dirty="0">
                <a:latin typeface="Calibri"/>
                <a:cs typeface="Calibri"/>
              </a:rPr>
              <a:t>sözde </a:t>
            </a:r>
            <a:r>
              <a:rPr sz="1800" spc="-25" dirty="0">
                <a:latin typeface="Calibri"/>
                <a:cs typeface="Calibri"/>
              </a:rPr>
              <a:t>kod </a:t>
            </a:r>
            <a:r>
              <a:rPr sz="1800" spc="-5" dirty="0">
                <a:latin typeface="Calibri"/>
                <a:cs typeface="Calibri"/>
              </a:rPr>
              <a:t>(pseudocode)  </a:t>
            </a:r>
            <a:r>
              <a:rPr sz="1800" spc="-10" dirty="0">
                <a:latin typeface="Calibri"/>
                <a:cs typeface="Calibri"/>
              </a:rPr>
              <a:t>ifadesinin </a:t>
            </a:r>
            <a:r>
              <a:rPr sz="1800" spc="-5" dirty="0">
                <a:latin typeface="Calibri"/>
                <a:cs typeface="Calibri"/>
              </a:rPr>
              <a:t>belirlenmesi ve </a:t>
            </a:r>
            <a:r>
              <a:rPr sz="1800" spc="-10" dirty="0">
                <a:latin typeface="Calibri"/>
                <a:cs typeface="Calibri"/>
              </a:rPr>
              <a:t>problem </a:t>
            </a:r>
            <a:r>
              <a:rPr sz="1800" spc="-5" dirty="0">
                <a:latin typeface="Calibri"/>
                <a:cs typeface="Calibri"/>
              </a:rPr>
              <a:t>için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uygulanması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Bu </a:t>
            </a:r>
            <a:r>
              <a:rPr sz="1800" spc="-10" dirty="0">
                <a:latin typeface="Calibri"/>
                <a:cs typeface="Calibri"/>
              </a:rPr>
              <a:t>konudaki </a:t>
            </a:r>
            <a:r>
              <a:rPr sz="1800" spc="-20" dirty="0">
                <a:latin typeface="Calibri"/>
                <a:cs typeface="Calibri"/>
              </a:rPr>
              <a:t>endişeler, </a:t>
            </a:r>
            <a:r>
              <a:rPr sz="1800" spc="-5" dirty="0">
                <a:latin typeface="Calibri"/>
                <a:cs typeface="Calibri"/>
              </a:rPr>
              <a:t>netlik, </a:t>
            </a:r>
            <a:r>
              <a:rPr sz="1800" spc="-10" dirty="0">
                <a:latin typeface="Calibri"/>
                <a:cs typeface="Calibri"/>
              </a:rPr>
              <a:t>özlülük, etkinlik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vb.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FDFDFD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183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45" dirty="0"/>
              <a:t> </a:t>
            </a:r>
            <a:r>
              <a:rPr spc="-40" dirty="0"/>
              <a:t>Yönleri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827835"/>
            <a:ext cx="6171565" cy="32886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3-Algoritma Analizi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(Çözümlenmesi)</a:t>
            </a:r>
            <a:endParaRPr sz="2400">
              <a:latin typeface="Calibri"/>
              <a:cs typeface="Calibri"/>
            </a:endParaRPr>
          </a:p>
          <a:p>
            <a:pPr marL="582295" marR="5080" indent="-273050">
              <a:lnSpc>
                <a:spcPct val="100000"/>
              </a:lnSpc>
              <a:spcBef>
                <a:spcPts val="509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 analizi, </a:t>
            </a:r>
            <a:r>
              <a:rPr sz="2000" spc="-10" dirty="0">
                <a:latin typeface="Calibri"/>
                <a:cs typeface="Calibri"/>
              </a:rPr>
              <a:t>algoritmayı gerçekte </a:t>
            </a:r>
            <a:r>
              <a:rPr sz="2000" dirty="0">
                <a:latin typeface="Calibri"/>
                <a:cs typeface="Calibri"/>
              </a:rPr>
              <a:t>uygulamadan,  </a:t>
            </a:r>
            <a:r>
              <a:rPr sz="2000" spc="-5" dirty="0">
                <a:latin typeface="Calibri"/>
                <a:cs typeface="Calibri"/>
              </a:rPr>
              <a:t>bir </a:t>
            </a:r>
            <a:r>
              <a:rPr sz="2000" spc="-10" dirty="0">
                <a:latin typeface="Calibri"/>
                <a:cs typeface="Calibri"/>
              </a:rPr>
              <a:t>algoritmayı çalıştırabilmek </a:t>
            </a:r>
            <a:r>
              <a:rPr sz="2000" dirty="0">
                <a:latin typeface="Calibri"/>
                <a:cs typeface="Calibri"/>
              </a:rPr>
              <a:t>için </a:t>
            </a:r>
            <a:r>
              <a:rPr sz="2000" spc="-15" dirty="0">
                <a:latin typeface="Calibri"/>
                <a:cs typeface="Calibri"/>
              </a:rPr>
              <a:t>gereken </a:t>
            </a:r>
            <a:r>
              <a:rPr sz="2000" spc="-10" dirty="0">
                <a:latin typeface="Calibri"/>
                <a:cs typeface="Calibri"/>
              </a:rPr>
              <a:t>kaynakların  </a:t>
            </a:r>
            <a:r>
              <a:rPr sz="2000" spc="-5" dirty="0">
                <a:latin typeface="Calibri"/>
                <a:cs typeface="Calibri"/>
              </a:rPr>
              <a:t>(zaman, yer </a:t>
            </a:r>
            <a:r>
              <a:rPr sz="2000" dirty="0">
                <a:latin typeface="Calibri"/>
                <a:cs typeface="Calibri"/>
              </a:rPr>
              <a:t>gibi) </a:t>
            </a:r>
            <a:r>
              <a:rPr sz="2000" spc="-10" dirty="0">
                <a:latin typeface="Calibri"/>
                <a:cs typeface="Calibri"/>
              </a:rPr>
              <a:t>araştırılması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demektir.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Calibri"/>
              <a:cs typeface="Calibri"/>
            </a:endParaRPr>
          </a:p>
          <a:p>
            <a:pPr marL="285115" marR="128270" indent="-27305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4- Çözümünüzün </a:t>
            </a:r>
            <a:r>
              <a:rPr sz="2400" b="1" spc="-10" dirty="0">
                <a:latin typeface="Calibri"/>
                <a:cs typeface="Calibri"/>
              </a:rPr>
              <a:t>yeterince </a:t>
            </a:r>
            <a:r>
              <a:rPr sz="2400" b="1" dirty="0">
                <a:latin typeface="Calibri"/>
                <a:cs typeface="Calibri"/>
              </a:rPr>
              <a:t>iyi </a:t>
            </a:r>
            <a:r>
              <a:rPr sz="2400" b="1" spc="-5" dirty="0">
                <a:latin typeface="Calibri"/>
                <a:cs typeface="Calibri"/>
              </a:rPr>
              <a:t>olup olmadığını  görmek </a:t>
            </a:r>
            <a:r>
              <a:rPr sz="2400" b="1" dirty="0">
                <a:latin typeface="Calibri"/>
                <a:cs typeface="Calibri"/>
              </a:rPr>
              <a:t>için alt </a:t>
            </a:r>
            <a:r>
              <a:rPr sz="2400" b="1" spc="-10" dirty="0">
                <a:latin typeface="Calibri"/>
                <a:cs typeface="Calibri"/>
              </a:rPr>
              <a:t>ve üst </a:t>
            </a:r>
            <a:r>
              <a:rPr sz="2400" b="1" spc="-5" dirty="0">
                <a:latin typeface="Calibri"/>
                <a:cs typeface="Calibri"/>
              </a:rPr>
              <a:t>sınırları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karşılaştırma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09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 analizi </a:t>
            </a:r>
            <a:r>
              <a:rPr sz="2000" spc="-10" dirty="0">
                <a:latin typeface="Calibri"/>
                <a:cs typeface="Calibri"/>
              </a:rPr>
              <a:t>problemi çözmek </a:t>
            </a:r>
            <a:r>
              <a:rPr sz="2000" dirty="0">
                <a:latin typeface="Calibri"/>
                <a:cs typeface="Calibri"/>
              </a:rPr>
              <a:t>için </a:t>
            </a:r>
            <a:r>
              <a:rPr sz="2000" spc="-15" dirty="0">
                <a:latin typeface="Calibri"/>
                <a:cs typeface="Calibri"/>
              </a:rPr>
              <a:t>bize </a:t>
            </a:r>
            <a:r>
              <a:rPr sz="2000" dirty="0">
                <a:latin typeface="Calibri"/>
                <a:cs typeface="Calibri"/>
              </a:rPr>
              <a:t>alt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üst</a:t>
            </a:r>
            <a:endParaRPr sz="20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sınırları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verir.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183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45" dirty="0"/>
              <a:t> </a:t>
            </a:r>
            <a:r>
              <a:rPr spc="-40" dirty="0"/>
              <a:t>Yönleri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754684"/>
            <a:ext cx="6178550" cy="43370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5- Algoritma </a:t>
            </a:r>
            <a:r>
              <a:rPr sz="2400" b="1" spc="-20" dirty="0">
                <a:latin typeface="Calibri"/>
                <a:cs typeface="Calibri"/>
              </a:rPr>
              <a:t>veya </a:t>
            </a:r>
            <a:r>
              <a:rPr sz="2400" b="1" spc="-10" dirty="0">
                <a:latin typeface="Calibri"/>
                <a:cs typeface="Calibri"/>
              </a:rPr>
              <a:t>programı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doğrulama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09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Algoritmanın verilen </a:t>
            </a:r>
            <a:r>
              <a:rPr sz="2000" dirty="0">
                <a:latin typeface="Calibri"/>
                <a:cs typeface="Calibri"/>
              </a:rPr>
              <a:t>tüm </a:t>
            </a:r>
            <a:r>
              <a:rPr sz="2000" spc="-5" dirty="0">
                <a:latin typeface="Calibri"/>
                <a:cs typeface="Calibri"/>
              </a:rPr>
              <a:t>olası girişler </a:t>
            </a:r>
            <a:r>
              <a:rPr sz="2000" dirty="0">
                <a:latin typeface="Calibri"/>
                <a:cs typeface="Calibri"/>
              </a:rPr>
              <a:t>için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hesaplama</a:t>
            </a:r>
            <a:endParaRPr sz="20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yaptığını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-5" dirty="0">
                <a:latin typeface="Calibri"/>
                <a:cs typeface="Calibri"/>
              </a:rPr>
              <a:t>doğru </a:t>
            </a:r>
            <a:r>
              <a:rPr sz="2000" dirty="0">
                <a:latin typeface="Calibri"/>
                <a:cs typeface="Calibri"/>
              </a:rPr>
              <a:t>çıkış </a:t>
            </a:r>
            <a:r>
              <a:rPr sz="2000" spc="-10" dirty="0">
                <a:latin typeface="Calibri"/>
                <a:cs typeface="Calibri"/>
              </a:rPr>
              <a:t>ürettiğini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göstermektir.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6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6- Algoritmaların </a:t>
            </a:r>
            <a:r>
              <a:rPr sz="2400" b="1" spc="-15" dirty="0">
                <a:latin typeface="Calibri"/>
                <a:cs typeface="Calibri"/>
              </a:rPr>
              <a:t>test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edilmesi</a:t>
            </a:r>
            <a:endParaRPr sz="2400">
              <a:latin typeface="Calibri"/>
              <a:cs typeface="Calibri"/>
            </a:endParaRPr>
          </a:p>
          <a:p>
            <a:pPr marL="309245" algn="just">
              <a:lnSpc>
                <a:spcPct val="100000"/>
              </a:lnSpc>
              <a:spcBef>
                <a:spcPts val="509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Calibri"/>
                <a:cs typeface="Calibri"/>
              </a:rPr>
              <a:t>Test </a:t>
            </a:r>
            <a:r>
              <a:rPr sz="2000" dirty="0">
                <a:latin typeface="Calibri"/>
                <a:cs typeface="Calibri"/>
              </a:rPr>
              <a:t>için iki aşama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vardır;</a:t>
            </a:r>
            <a:endParaRPr sz="2000">
              <a:latin typeface="Calibri"/>
              <a:cs typeface="Calibri"/>
            </a:endParaRPr>
          </a:p>
          <a:p>
            <a:pPr marL="582295" marR="165100" indent="-273050" algn="just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Hata </a:t>
            </a:r>
            <a:r>
              <a:rPr sz="2000" b="1" spc="-10" dirty="0">
                <a:latin typeface="Calibri"/>
                <a:cs typeface="Calibri"/>
              </a:rPr>
              <a:t>ayıklama </a:t>
            </a:r>
            <a:r>
              <a:rPr sz="2000" b="1" dirty="0">
                <a:latin typeface="Calibri"/>
                <a:cs typeface="Calibri"/>
              </a:rPr>
              <a:t>(Debugging): </a:t>
            </a:r>
            <a:r>
              <a:rPr sz="2000" spc="-10" dirty="0">
                <a:latin typeface="Calibri"/>
                <a:cs typeface="Calibri"/>
              </a:rPr>
              <a:t>Programın </a:t>
            </a:r>
            <a:r>
              <a:rPr sz="2000" spc="-5" dirty="0">
                <a:latin typeface="Calibri"/>
                <a:cs typeface="Calibri"/>
              </a:rPr>
              <a:t>örnek veriler  </a:t>
            </a:r>
            <a:r>
              <a:rPr sz="2000" spc="-10" dirty="0">
                <a:latin typeface="Calibri"/>
                <a:cs typeface="Calibri"/>
              </a:rPr>
              <a:t>üzerinde </a:t>
            </a:r>
            <a:r>
              <a:rPr sz="2000" spc="-5" dirty="0">
                <a:latin typeface="Calibri"/>
                <a:cs typeface="Calibri"/>
              </a:rPr>
              <a:t>çalıştırılması </a:t>
            </a:r>
            <a:r>
              <a:rPr sz="2000" spc="-10" dirty="0">
                <a:latin typeface="Calibri"/>
                <a:cs typeface="Calibri"/>
              </a:rPr>
              <a:t>sırasında </a:t>
            </a:r>
            <a:r>
              <a:rPr sz="2000" spc="-5" dirty="0">
                <a:latin typeface="Calibri"/>
                <a:cs typeface="Calibri"/>
              </a:rPr>
              <a:t>oluşan </a:t>
            </a:r>
            <a:r>
              <a:rPr sz="2000" spc="-10" dirty="0">
                <a:latin typeface="Calibri"/>
                <a:cs typeface="Calibri"/>
              </a:rPr>
              <a:t>hataları </a:t>
            </a:r>
            <a:r>
              <a:rPr sz="2000" spc="-5" dirty="0">
                <a:latin typeface="Calibri"/>
                <a:cs typeface="Calibri"/>
              </a:rPr>
              <a:t>tespit  etme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-5" dirty="0">
                <a:latin typeface="Calibri"/>
                <a:cs typeface="Calibri"/>
              </a:rPr>
              <a:t>onları </a:t>
            </a:r>
            <a:r>
              <a:rPr sz="2000" spc="-10" dirty="0">
                <a:latin typeface="Calibri"/>
                <a:cs typeface="Calibri"/>
              </a:rPr>
              <a:t>düzeltme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işlemi.</a:t>
            </a:r>
            <a:endParaRPr sz="2000">
              <a:latin typeface="Calibri"/>
              <a:cs typeface="Calibri"/>
            </a:endParaRPr>
          </a:p>
          <a:p>
            <a:pPr marL="582295" marR="50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Profil </a:t>
            </a:r>
            <a:r>
              <a:rPr sz="2000" b="1" dirty="0">
                <a:latin typeface="Calibri"/>
                <a:cs typeface="Calibri"/>
              </a:rPr>
              <a:t>oluşturma </a:t>
            </a:r>
            <a:r>
              <a:rPr sz="2000" b="1" spc="-5" dirty="0">
                <a:latin typeface="Calibri"/>
                <a:cs typeface="Calibri"/>
              </a:rPr>
              <a:t>(Profiling): </a:t>
            </a:r>
            <a:r>
              <a:rPr sz="2000" spc="-5" dirty="0">
                <a:latin typeface="Calibri"/>
                <a:cs typeface="Calibri"/>
              </a:rPr>
              <a:t>Çeşitli veriler </a:t>
            </a:r>
            <a:r>
              <a:rPr sz="2000" spc="-10" dirty="0">
                <a:latin typeface="Calibri"/>
                <a:cs typeface="Calibri"/>
              </a:rPr>
              <a:t>üzerinde  programın </a:t>
            </a:r>
            <a:r>
              <a:rPr sz="2000" spc="-5" dirty="0">
                <a:latin typeface="Calibri"/>
                <a:cs typeface="Calibri"/>
              </a:rPr>
              <a:t>çalıştırılması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-5" dirty="0">
                <a:latin typeface="Calibri"/>
                <a:cs typeface="Calibri"/>
              </a:rPr>
              <a:t>sonuçların hesaplaması </a:t>
            </a:r>
            <a:r>
              <a:rPr sz="2000" dirty="0">
                <a:latin typeface="Calibri"/>
                <a:cs typeface="Calibri"/>
              </a:rPr>
              <a:t>için  </a:t>
            </a:r>
            <a:r>
              <a:rPr sz="2000" spc="-10" dirty="0">
                <a:latin typeface="Calibri"/>
                <a:cs typeface="Calibri"/>
              </a:rPr>
              <a:t>gerekli </a:t>
            </a:r>
            <a:r>
              <a:rPr sz="2000" spc="-5" dirty="0">
                <a:latin typeface="Calibri"/>
                <a:cs typeface="Calibri"/>
              </a:rPr>
              <a:t>zamanın </a:t>
            </a:r>
            <a:r>
              <a:rPr sz="2000" spc="-10" dirty="0">
                <a:latin typeface="Calibri"/>
                <a:cs typeface="Calibri"/>
              </a:rPr>
              <a:t>(ve </a:t>
            </a:r>
            <a:r>
              <a:rPr sz="2000" dirty="0">
                <a:latin typeface="Calibri"/>
                <a:cs typeface="Calibri"/>
              </a:rPr>
              <a:t>alan) </a:t>
            </a:r>
            <a:r>
              <a:rPr sz="2000" spc="-5" dirty="0">
                <a:latin typeface="Calibri"/>
                <a:cs typeface="Calibri"/>
              </a:rPr>
              <a:t>ölçülmesi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işlemi.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598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50" dirty="0"/>
              <a:t> </a:t>
            </a:r>
            <a:r>
              <a:rPr spc="-35" dirty="0"/>
              <a:t>Tasarımı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802638"/>
            <a:ext cx="6344920" cy="3397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Algoritmaları tasarlamada </a:t>
            </a:r>
            <a:r>
              <a:rPr sz="2400" spc="-10" dirty="0">
                <a:latin typeface="Calibri"/>
                <a:cs typeface="Calibri"/>
              </a:rPr>
              <a:t>kullanılacak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yöntemler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0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Özyineleme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Böl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fethet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Bilinen </a:t>
            </a:r>
            <a:r>
              <a:rPr sz="2000" spc="-10" dirty="0">
                <a:latin typeface="Calibri"/>
                <a:cs typeface="Calibri"/>
              </a:rPr>
              <a:t>probleme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indirgeme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Dinamik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programlama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Kaba </a:t>
            </a:r>
            <a:r>
              <a:rPr sz="2000" spc="-5" dirty="0">
                <a:latin typeface="Calibri"/>
                <a:cs typeface="Calibri"/>
              </a:rPr>
              <a:t>Seçim </a:t>
            </a:r>
            <a:r>
              <a:rPr sz="2000" spc="-20" dirty="0">
                <a:latin typeface="Calibri"/>
                <a:cs typeface="Calibri"/>
              </a:rPr>
              <a:t>veya </a:t>
            </a:r>
            <a:r>
              <a:rPr sz="2000" spc="-5" dirty="0">
                <a:latin typeface="Calibri"/>
                <a:cs typeface="Calibri"/>
              </a:rPr>
              <a:t>Haris (Greedy)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algoritması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</a:t>
            </a:r>
            <a:r>
              <a:rPr sz="2000" spc="-10" dirty="0">
                <a:latin typeface="Calibri"/>
                <a:cs typeface="Calibri"/>
              </a:rPr>
              <a:t>veri </a:t>
            </a:r>
            <a:r>
              <a:rPr sz="2000" spc="-5" dirty="0">
                <a:latin typeface="Calibri"/>
                <a:cs typeface="Calibri"/>
              </a:rPr>
              <a:t>yapısı </a:t>
            </a:r>
            <a:r>
              <a:rPr sz="2000" spc="-10" dirty="0">
                <a:latin typeface="Calibri"/>
                <a:cs typeface="Calibri"/>
              </a:rPr>
              <a:t>icat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etme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İhtimali (olasılıksal)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çözümler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Yaklaşım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çözümleri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32535"/>
            <a:ext cx="6346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Algoritmaları tasarlamada kullanılacak</a:t>
            </a:r>
            <a:r>
              <a:rPr sz="2400" spc="-75" dirty="0"/>
              <a:t> </a:t>
            </a:r>
            <a:r>
              <a:rPr sz="2400" spc="-10" dirty="0"/>
              <a:t>yöntemler: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760577" y="1282527"/>
            <a:ext cx="7665720" cy="466345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Özyineleme</a:t>
            </a:r>
            <a:endParaRPr sz="220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Calibri"/>
                <a:cs typeface="Calibri"/>
              </a:rPr>
              <a:t>Problemin çözümünün </a:t>
            </a:r>
            <a:r>
              <a:rPr sz="1400" spc="-5" dirty="0">
                <a:latin typeface="Calibri"/>
                <a:cs typeface="Calibri"/>
              </a:rPr>
              <a:t>tekrarlı olması durumunda bilinen bir </a:t>
            </a:r>
            <a:r>
              <a:rPr sz="1400" spc="-15" dirty="0">
                <a:latin typeface="Calibri"/>
                <a:cs typeface="Calibri"/>
              </a:rPr>
              <a:t>veya </a:t>
            </a:r>
            <a:r>
              <a:rPr sz="1400" spc="-5" dirty="0">
                <a:latin typeface="Calibri"/>
                <a:cs typeface="Calibri"/>
              </a:rPr>
              <a:t>birkaç </a:t>
            </a:r>
            <a:r>
              <a:rPr sz="1400" spc="-10" dirty="0">
                <a:latin typeface="Calibri"/>
                <a:cs typeface="Calibri"/>
              </a:rPr>
              <a:t>çözümden faydalanarak  </a:t>
            </a:r>
            <a:r>
              <a:rPr sz="1400" spc="-5" dirty="0">
                <a:latin typeface="Calibri"/>
                <a:cs typeface="Calibri"/>
              </a:rPr>
              <a:t>bir sonraki </a:t>
            </a:r>
            <a:r>
              <a:rPr sz="1400" spc="-10" dirty="0">
                <a:latin typeface="Calibri"/>
                <a:cs typeface="Calibri"/>
              </a:rPr>
              <a:t>çözümü </a:t>
            </a:r>
            <a:r>
              <a:rPr sz="1400" spc="-5" dirty="0">
                <a:latin typeface="Calibri"/>
                <a:cs typeface="Calibri"/>
              </a:rPr>
              <a:t>elde etme </a:t>
            </a:r>
            <a:r>
              <a:rPr sz="1400" spc="-10" dirty="0">
                <a:latin typeface="Calibri"/>
                <a:cs typeface="Calibri"/>
              </a:rPr>
              <a:t>ve </a:t>
            </a:r>
            <a:r>
              <a:rPr sz="1400" spc="-5" dirty="0">
                <a:latin typeface="Calibri"/>
                <a:cs typeface="Calibri"/>
              </a:rPr>
              <a:t>elde </a:t>
            </a:r>
            <a:r>
              <a:rPr sz="1400" dirty="0">
                <a:latin typeface="Calibri"/>
                <a:cs typeface="Calibri"/>
              </a:rPr>
              <a:t>edilen </a:t>
            </a:r>
            <a:r>
              <a:rPr sz="1400" spc="-10" dirty="0">
                <a:latin typeface="Calibri"/>
                <a:cs typeface="Calibri"/>
              </a:rPr>
              <a:t>çözüm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5" dirty="0">
                <a:latin typeface="Calibri"/>
                <a:cs typeface="Calibri"/>
              </a:rPr>
              <a:t>önceki çözümlerin birkaçının kullanılması 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5" dirty="0">
                <a:latin typeface="Calibri"/>
                <a:cs typeface="Calibri"/>
              </a:rPr>
              <a:t>bir sonraki </a:t>
            </a:r>
            <a:r>
              <a:rPr sz="1400" spc="-10" dirty="0">
                <a:latin typeface="Calibri"/>
                <a:cs typeface="Calibri"/>
              </a:rPr>
              <a:t>çözümün </a:t>
            </a:r>
            <a:r>
              <a:rPr sz="1400" dirty="0">
                <a:latin typeface="Calibri"/>
                <a:cs typeface="Calibri"/>
              </a:rPr>
              <a:t>elde </a:t>
            </a:r>
            <a:r>
              <a:rPr sz="1400" spc="-5" dirty="0">
                <a:latin typeface="Calibri"/>
                <a:cs typeface="Calibri"/>
              </a:rPr>
              <a:t>edilmesi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10" dirty="0">
                <a:latin typeface="Calibri"/>
                <a:cs typeface="Calibri"/>
              </a:rPr>
              <a:t>problemi çözme </a:t>
            </a:r>
            <a:r>
              <a:rPr sz="1400" dirty="0">
                <a:latin typeface="Calibri"/>
                <a:cs typeface="Calibri"/>
              </a:rPr>
              <a:t>işlemine </a:t>
            </a:r>
            <a:r>
              <a:rPr sz="1400" b="1" spc="-5" dirty="0">
                <a:latin typeface="Calibri"/>
                <a:cs typeface="Calibri"/>
              </a:rPr>
              <a:t>özyineleme yöntemi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spc="-30" dirty="0" err="1">
                <a:latin typeface="Calibri"/>
                <a:cs typeface="Calibri"/>
              </a:rPr>
              <a:t>denir</a:t>
            </a:r>
            <a:r>
              <a:rPr sz="1400" spc="-30" dirty="0" smtClean="0">
                <a:latin typeface="Calibri"/>
                <a:cs typeface="Calibri"/>
              </a:rPr>
              <a:t>.</a:t>
            </a:r>
            <a:endParaRPr lang="tr-TR" sz="1400" spc="-30" dirty="0" smtClean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endParaRPr lang="tr-TR" sz="1400" spc="-30" dirty="0" smtClean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Faktöriyel hesabı, özyinelemeli bir algoritma kullanılarak çözülebilecek problemlere güzel bir örnektir</a:t>
            </a: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</a:t>
            </a:r>
            <a:r>
              <a:rPr lang="tr-TR" sz="1400" dirty="0" smtClean="0"/>
              <a:t>      </a:t>
            </a:r>
            <a:r>
              <a:rPr lang="tr-TR" sz="1400" dirty="0"/>
              <a:t>• Algoritmanın çıkış koşulu belirlenir (1! = 1</a:t>
            </a:r>
            <a:r>
              <a:rPr lang="tr-TR" sz="1400" dirty="0" smtClean="0"/>
              <a:t>).</a:t>
            </a: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</a:t>
            </a:r>
            <a:r>
              <a:rPr lang="tr-TR" sz="1400" dirty="0" smtClean="0"/>
              <a:t>      </a:t>
            </a:r>
            <a:r>
              <a:rPr lang="tr-TR" sz="1400" dirty="0"/>
              <a:t>• 2 sayısının faktöriyeli hesaplanır (2! = 1! * 2 = 2</a:t>
            </a:r>
            <a:r>
              <a:rPr lang="tr-TR" sz="1400" dirty="0" smtClean="0"/>
              <a:t>).</a:t>
            </a: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</a:t>
            </a:r>
            <a:r>
              <a:rPr lang="tr-TR" sz="1400" dirty="0" smtClean="0"/>
              <a:t>      </a:t>
            </a:r>
            <a:r>
              <a:rPr lang="tr-TR" sz="1400" dirty="0"/>
              <a:t>• 3 sayısının faktöriyeli hesaplanır (3! = 2! * 3 = 6</a:t>
            </a:r>
            <a:r>
              <a:rPr lang="tr-TR" sz="1400" dirty="0" smtClean="0"/>
              <a:t>).</a:t>
            </a: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</a:t>
            </a:r>
            <a:r>
              <a:rPr lang="tr-TR" sz="1400" dirty="0" smtClean="0"/>
              <a:t>       </a:t>
            </a:r>
            <a:r>
              <a:rPr lang="tr-TR" sz="1400" dirty="0"/>
              <a:t>• 4 sayısının faktöriyeli hesaplanır (4! = 3! * 4 = 24). </a:t>
            </a:r>
            <a:endParaRPr lang="tr-TR" sz="1400" dirty="0" smtClean="0"/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</a:t>
            </a:r>
            <a:r>
              <a:rPr lang="tr-TR" sz="1400" dirty="0" smtClean="0"/>
              <a:t>     • </a:t>
            </a:r>
            <a:r>
              <a:rPr lang="tr-TR" sz="1400" dirty="0"/>
              <a:t>5 sayısının faktöriyeli hesaplanır (5! = 4! * 5 = 120). </a:t>
            </a:r>
            <a:endParaRPr lang="tr-TR" sz="1400" dirty="0" smtClean="0"/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</a:t>
            </a:r>
            <a:r>
              <a:rPr lang="tr-TR" sz="1400" dirty="0" smtClean="0"/>
              <a:t>     • </a:t>
            </a:r>
            <a:r>
              <a:rPr lang="tr-TR" sz="1400" dirty="0"/>
              <a:t>Beklenen hesaplamaya ulaşıldığı için algoritma sonlandırılır</a:t>
            </a:r>
            <a:endParaRPr lang="tr-TR" sz="1400" spc="-30" dirty="0" smtClean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endParaRPr lang="tr-TR" sz="1400" spc="-30" dirty="0" smtClean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35710" y="1861566"/>
            <a:ext cx="7272578" cy="155940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tr-TR" sz="140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lang="tr-TR" sz="1400" b="1" spc="-5" dirty="0"/>
              <a:t>Böl </a:t>
            </a:r>
            <a:r>
              <a:rPr lang="tr-TR" sz="1400" b="1" spc="-15" dirty="0"/>
              <a:t>ve</a:t>
            </a:r>
            <a:r>
              <a:rPr lang="tr-TR" sz="1400" b="1" spc="-70" dirty="0"/>
              <a:t> </a:t>
            </a:r>
            <a:r>
              <a:rPr lang="tr-TR" sz="1400" b="1" spc="-15" dirty="0"/>
              <a:t>fethet</a:t>
            </a:r>
            <a:endParaRPr lang="tr-TR" sz="1400" dirty="0"/>
          </a:p>
          <a:p>
            <a:pPr marL="559435" marR="5080" indent="-229235">
              <a:lnSpc>
                <a:spcPct val="100000"/>
              </a:lnSpc>
              <a:spcBef>
                <a:spcPts val="380"/>
              </a:spcBef>
            </a:pPr>
            <a:r>
              <a:rPr lang="tr-TR" sz="140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0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lang="tr-TR" sz="1400" spc="-10" dirty="0"/>
              <a:t>Kompleks </a:t>
            </a:r>
            <a:r>
              <a:rPr lang="tr-TR" sz="1400" spc="-5" dirty="0"/>
              <a:t>problemlerin bir bütün olarak çözülmeleri </a:t>
            </a:r>
            <a:r>
              <a:rPr lang="tr-TR" sz="1400" spc="-10" dirty="0"/>
              <a:t>çok </a:t>
            </a:r>
            <a:r>
              <a:rPr lang="tr-TR" sz="1400" spc="-15" dirty="0"/>
              <a:t>zor </a:t>
            </a:r>
            <a:r>
              <a:rPr lang="tr-TR" sz="1400" spc="-5" dirty="0"/>
              <a:t>olacağından dolayı, bu problemler </a:t>
            </a:r>
            <a:r>
              <a:rPr lang="tr-TR" sz="1400" dirty="0"/>
              <a:t>alt  </a:t>
            </a:r>
            <a:r>
              <a:rPr lang="tr-TR" sz="1400" spc="-10" dirty="0"/>
              <a:t>problemlere </a:t>
            </a:r>
            <a:r>
              <a:rPr lang="tr-TR" sz="1400" spc="-20" dirty="0"/>
              <a:t>bölünürler. </a:t>
            </a:r>
            <a:r>
              <a:rPr lang="tr-TR" sz="1400" dirty="0"/>
              <a:t>Bu </a:t>
            </a:r>
            <a:r>
              <a:rPr lang="tr-TR" sz="1400" spc="-5" dirty="0"/>
              <a:t>bölünme işleminin yapılabilmesi </a:t>
            </a:r>
            <a:r>
              <a:rPr lang="tr-TR" sz="1400" dirty="0"/>
              <a:t>için alt </a:t>
            </a:r>
            <a:r>
              <a:rPr lang="tr-TR" sz="1400" spc="-5" dirty="0"/>
              <a:t>problemlerin bir üst seviyedeki  </a:t>
            </a:r>
            <a:r>
              <a:rPr lang="tr-TR" sz="1400" spc="-10" dirty="0"/>
              <a:t>problem </a:t>
            </a:r>
            <a:r>
              <a:rPr lang="tr-TR" sz="1400" dirty="0"/>
              <a:t>ile </a:t>
            </a:r>
            <a:r>
              <a:rPr lang="tr-TR" sz="1400" spc="-10" dirty="0"/>
              <a:t>aynı özelliği </a:t>
            </a:r>
            <a:r>
              <a:rPr lang="tr-TR" sz="1400" spc="-15" dirty="0"/>
              <a:t>sağlamalıdır. </a:t>
            </a:r>
            <a:r>
              <a:rPr lang="tr-TR" sz="1400" dirty="0"/>
              <a:t>Bu </a:t>
            </a:r>
            <a:r>
              <a:rPr lang="tr-TR" sz="1400" spc="-10" dirty="0"/>
              <a:t>yöntem </a:t>
            </a:r>
            <a:r>
              <a:rPr lang="tr-TR" sz="1400" dirty="0"/>
              <a:t>ile </a:t>
            </a:r>
            <a:r>
              <a:rPr lang="tr-TR" sz="1400" spc="-5" dirty="0"/>
              <a:t>algoritma tasarımı </a:t>
            </a:r>
            <a:r>
              <a:rPr lang="tr-TR" sz="1400" spc="-15" dirty="0"/>
              <a:t>yapmaya </a:t>
            </a:r>
            <a:r>
              <a:rPr lang="tr-TR" sz="1400" b="1" dirty="0"/>
              <a:t>böl </a:t>
            </a:r>
            <a:r>
              <a:rPr lang="tr-TR" sz="1400" b="1" spc="-10" dirty="0"/>
              <a:t>ve</a:t>
            </a:r>
            <a:r>
              <a:rPr lang="tr-TR" sz="1400" b="1" spc="110" dirty="0"/>
              <a:t> </a:t>
            </a:r>
            <a:r>
              <a:rPr lang="tr-TR" sz="1400" b="1" spc="-10" dirty="0"/>
              <a:t>fethet</a:t>
            </a:r>
            <a:endParaRPr lang="tr-TR" sz="1400" dirty="0"/>
          </a:p>
          <a:p>
            <a:pPr marL="559435">
              <a:lnSpc>
                <a:spcPct val="100000"/>
              </a:lnSpc>
            </a:pPr>
            <a:r>
              <a:rPr lang="tr-TR" sz="1400" b="1" spc="-10" dirty="0"/>
              <a:t>yöntemi</a:t>
            </a:r>
            <a:r>
              <a:rPr lang="tr-TR" sz="1400" b="1" spc="-45" dirty="0"/>
              <a:t> </a:t>
            </a:r>
            <a:r>
              <a:rPr lang="tr-TR" sz="1400" spc="-30" dirty="0"/>
              <a:t>denir.</a:t>
            </a:r>
            <a:endParaRPr lang="tr-TR" sz="1400" dirty="0"/>
          </a:p>
          <a:p>
            <a:endParaRPr lang="tr-TR" sz="1400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Algoritmaları tasarlamada kullanılacak</a:t>
            </a:r>
            <a:r>
              <a:rPr sz="2400" spc="-75" dirty="0"/>
              <a:t> </a:t>
            </a:r>
            <a:r>
              <a:rPr sz="2400" spc="-10" dirty="0"/>
              <a:t>yöntemler:</a:t>
            </a:r>
            <a:endParaRPr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87" y="3420968"/>
            <a:ext cx="7704913" cy="28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9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35710" y="1861566"/>
            <a:ext cx="7272578" cy="134395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tr-TR" sz="140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lang="tr-TR" sz="1400" b="1" spc="-5" dirty="0"/>
              <a:t>Dinamik</a:t>
            </a:r>
            <a:r>
              <a:rPr lang="tr-TR" sz="1400" b="1" spc="-90" dirty="0"/>
              <a:t> </a:t>
            </a:r>
            <a:r>
              <a:rPr lang="tr-TR" sz="1400" b="1" spc="-15" dirty="0"/>
              <a:t>programlama</a:t>
            </a:r>
            <a:endParaRPr lang="tr-TR" sz="1400" dirty="0"/>
          </a:p>
          <a:p>
            <a:pPr marL="559435" marR="210820" indent="-229235">
              <a:lnSpc>
                <a:spcPct val="100000"/>
              </a:lnSpc>
              <a:spcBef>
                <a:spcPts val="380"/>
              </a:spcBef>
            </a:pPr>
            <a:r>
              <a:rPr lang="tr-TR" sz="140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0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lang="tr-TR" sz="1400" dirty="0"/>
              <a:t>Böl </a:t>
            </a:r>
            <a:r>
              <a:rPr lang="tr-TR" sz="1400" spc="-10" dirty="0"/>
              <a:t>ve yönet </a:t>
            </a:r>
            <a:r>
              <a:rPr lang="tr-TR" sz="1400" spc="-5" dirty="0"/>
              <a:t>yöntemine </a:t>
            </a:r>
            <a:r>
              <a:rPr lang="tr-TR" sz="1400" spc="-10" dirty="0"/>
              <a:t>benzer </a:t>
            </a:r>
            <a:r>
              <a:rPr lang="tr-TR" sz="1400" spc="-5" dirty="0"/>
              <a:t>olarak </a:t>
            </a:r>
            <a:r>
              <a:rPr lang="tr-TR" sz="1400" dirty="0"/>
              <a:t>alt </a:t>
            </a:r>
            <a:r>
              <a:rPr lang="tr-TR" sz="1400" spc="-5" dirty="0"/>
              <a:t>problemlerin çözümlerini </a:t>
            </a:r>
            <a:r>
              <a:rPr lang="tr-TR" sz="1400" spc="-10" dirty="0"/>
              <a:t>birleştirerek çözüme </a:t>
            </a:r>
            <a:r>
              <a:rPr lang="tr-TR" sz="1400" spc="-5" dirty="0"/>
              <a:t>gitme  mantığına sahip olup </a:t>
            </a:r>
            <a:r>
              <a:rPr lang="tr-TR" sz="1400" dirty="0"/>
              <a:t>alt </a:t>
            </a:r>
            <a:r>
              <a:rPr lang="tr-TR" sz="1400" spc="-10" dirty="0"/>
              <a:t>problem </a:t>
            </a:r>
            <a:r>
              <a:rPr lang="tr-TR" sz="1400" spc="-5" dirty="0"/>
              <a:t>tekrarı </a:t>
            </a:r>
            <a:r>
              <a:rPr lang="tr-TR" sz="1400" spc="-10" dirty="0"/>
              <a:t>varsa, bunlardan </a:t>
            </a:r>
            <a:r>
              <a:rPr lang="tr-TR" sz="1400" spc="-5" dirty="0"/>
              <a:t>bir tanesi </a:t>
            </a:r>
            <a:r>
              <a:rPr lang="tr-TR" sz="1400" spc="-10" dirty="0"/>
              <a:t>çözülür ve </a:t>
            </a:r>
            <a:r>
              <a:rPr lang="tr-TR" sz="1400" spc="-5" dirty="0"/>
              <a:t>bu </a:t>
            </a:r>
            <a:r>
              <a:rPr lang="tr-TR" sz="1400" spc="-10" dirty="0"/>
              <a:t>çözüm </a:t>
            </a:r>
            <a:r>
              <a:rPr lang="tr-TR" sz="1400" spc="-5" dirty="0"/>
              <a:t>diğer  </a:t>
            </a:r>
            <a:r>
              <a:rPr lang="tr-TR" sz="1400" spc="-10" dirty="0"/>
              <a:t>tekrarlarda </a:t>
            </a:r>
            <a:r>
              <a:rPr lang="tr-TR" sz="1400" spc="-15" dirty="0"/>
              <a:t>kullanılır. </a:t>
            </a:r>
            <a:r>
              <a:rPr lang="tr-TR" sz="1400" dirty="0"/>
              <a:t>Bu </a:t>
            </a:r>
            <a:r>
              <a:rPr lang="tr-TR" sz="1400" spc="-10" dirty="0"/>
              <a:t>yöntem </a:t>
            </a:r>
            <a:r>
              <a:rPr lang="tr-TR" sz="1400" dirty="0"/>
              <a:t>ile </a:t>
            </a:r>
            <a:r>
              <a:rPr lang="tr-TR" sz="1400" spc="-5" dirty="0"/>
              <a:t>yapılan algoritma tasarım yöntemine </a:t>
            </a:r>
            <a:r>
              <a:rPr lang="tr-TR" sz="1400" b="1" dirty="0"/>
              <a:t>dinamik </a:t>
            </a:r>
            <a:r>
              <a:rPr lang="tr-TR" sz="1400" b="1" spc="-5" dirty="0"/>
              <a:t>programlama  </a:t>
            </a:r>
            <a:r>
              <a:rPr lang="tr-TR" sz="1400" b="1" spc="-10" dirty="0"/>
              <a:t>yöntemi</a:t>
            </a:r>
            <a:r>
              <a:rPr lang="tr-TR" sz="1400" b="1" spc="-45" dirty="0"/>
              <a:t> </a:t>
            </a:r>
            <a:r>
              <a:rPr lang="tr-TR" sz="1400" spc="-30" dirty="0"/>
              <a:t>denir.</a:t>
            </a:r>
            <a:endParaRPr lang="tr-TR" sz="1400" dirty="0"/>
          </a:p>
          <a:p>
            <a:endParaRPr lang="tr-TR" sz="1400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Algoritmaları tasarlamada kullanılacak</a:t>
            </a:r>
            <a:r>
              <a:rPr sz="2400" spc="-75" dirty="0"/>
              <a:t> </a:t>
            </a:r>
            <a:r>
              <a:rPr sz="2400" spc="-10" dirty="0"/>
              <a:t>yöntemler: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5500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35710" y="1861566"/>
            <a:ext cx="7272578" cy="134395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tr-TR" sz="140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lang="tr-TR" sz="1400" b="1" spc="-15" dirty="0"/>
              <a:t>Kaba </a:t>
            </a:r>
            <a:r>
              <a:rPr lang="tr-TR" sz="1400" b="1" spc="-5" dirty="0"/>
              <a:t>Seçim </a:t>
            </a:r>
            <a:r>
              <a:rPr lang="tr-TR" sz="1400" b="1" spc="-25" dirty="0"/>
              <a:t>veya </a:t>
            </a:r>
            <a:r>
              <a:rPr lang="tr-TR" sz="1400" b="1" spc="-10" dirty="0"/>
              <a:t>Haris (</a:t>
            </a:r>
            <a:r>
              <a:rPr lang="tr-TR" sz="1400" b="1" spc="-10" dirty="0" err="1"/>
              <a:t>Greedy</a:t>
            </a:r>
            <a:r>
              <a:rPr lang="tr-TR" sz="1400" b="1" spc="-10" dirty="0"/>
              <a:t>)</a:t>
            </a:r>
            <a:r>
              <a:rPr lang="tr-TR" sz="1400" b="1" spc="10" dirty="0"/>
              <a:t> </a:t>
            </a:r>
            <a:r>
              <a:rPr lang="tr-TR" sz="1400" b="1" spc="-10" dirty="0"/>
              <a:t>algoritması</a:t>
            </a:r>
            <a:endParaRPr lang="tr-TR" sz="1400" dirty="0"/>
          </a:p>
          <a:p>
            <a:pPr marL="29845" algn="ctr">
              <a:lnSpc>
                <a:spcPct val="100000"/>
              </a:lnSpc>
              <a:spcBef>
                <a:spcPts val="380"/>
              </a:spcBef>
              <a:tabLst>
                <a:tab pos="302260" algn="l"/>
              </a:tabLst>
            </a:pPr>
            <a:r>
              <a:rPr lang="tr-TR" sz="140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lang="tr-TR" sz="1400" spc="-10" dirty="0"/>
              <a:t>Optimizasyon </a:t>
            </a:r>
            <a:r>
              <a:rPr lang="tr-TR" sz="1400" spc="-5" dirty="0"/>
              <a:t>problemlerinin </a:t>
            </a:r>
            <a:r>
              <a:rPr lang="tr-TR" sz="1400" spc="-10" dirty="0"/>
              <a:t>çözümü </a:t>
            </a:r>
            <a:r>
              <a:rPr lang="tr-TR" sz="1400" spc="-5" dirty="0"/>
              <a:t>için </a:t>
            </a:r>
            <a:r>
              <a:rPr lang="tr-TR" sz="1400" spc="-10" dirty="0"/>
              <a:t>yerel </a:t>
            </a:r>
            <a:r>
              <a:rPr lang="tr-TR" sz="1400" spc="-5" dirty="0"/>
              <a:t>optimumların seçilmesi </a:t>
            </a:r>
            <a:r>
              <a:rPr lang="tr-TR" sz="1400" spc="-10" dirty="0"/>
              <a:t>ilkesinden </a:t>
            </a:r>
            <a:r>
              <a:rPr lang="tr-TR" sz="1400" spc="-5" dirty="0"/>
              <a:t>yola </a:t>
            </a:r>
            <a:r>
              <a:rPr lang="tr-TR" sz="1400" spc="-10" dirty="0"/>
              <a:t>çıkar</a:t>
            </a:r>
            <a:r>
              <a:rPr lang="tr-TR" sz="1400" spc="135" dirty="0"/>
              <a:t> </a:t>
            </a:r>
            <a:r>
              <a:rPr lang="tr-TR" sz="1400" spc="-5" dirty="0"/>
              <a:t>ve</a:t>
            </a:r>
            <a:endParaRPr lang="tr-TR" sz="1400" dirty="0"/>
          </a:p>
          <a:p>
            <a:pPr marL="63500" algn="ctr">
              <a:lnSpc>
                <a:spcPct val="100000"/>
              </a:lnSpc>
              <a:spcBef>
                <a:spcPts val="5"/>
              </a:spcBef>
            </a:pPr>
            <a:r>
              <a:rPr lang="tr-TR" sz="1400" spc="-5" dirty="0"/>
              <a:t>veriyi belli bir kritere </a:t>
            </a:r>
            <a:r>
              <a:rPr lang="tr-TR" sz="1400" spc="-10" dirty="0"/>
              <a:t>göre düzenledikten sonra </a:t>
            </a:r>
            <a:r>
              <a:rPr lang="tr-TR" sz="1400" dirty="0"/>
              <a:t>ilk </a:t>
            </a:r>
            <a:r>
              <a:rPr lang="tr-TR" sz="1400" spc="-5" dirty="0"/>
              <a:t>veri her </a:t>
            </a:r>
            <a:r>
              <a:rPr lang="tr-TR" sz="1400" spc="-10" dirty="0"/>
              <a:t>zaman </a:t>
            </a:r>
            <a:r>
              <a:rPr lang="tr-TR" sz="1400" spc="-5" dirty="0"/>
              <a:t>optimum </a:t>
            </a:r>
            <a:r>
              <a:rPr lang="tr-TR" sz="1400" spc="-10" dirty="0"/>
              <a:t>çözüme</a:t>
            </a:r>
            <a:r>
              <a:rPr lang="tr-TR" sz="1400" spc="120" dirty="0"/>
              <a:t> </a:t>
            </a:r>
            <a:r>
              <a:rPr lang="tr-TR" sz="1400" spc="-5" dirty="0"/>
              <a:t>götürür</a:t>
            </a:r>
            <a:endParaRPr lang="tr-TR" sz="1400" dirty="0"/>
          </a:p>
          <a:p>
            <a:pPr marL="582295" marR="67945">
              <a:lnSpc>
                <a:spcPct val="100000"/>
              </a:lnSpc>
            </a:pPr>
            <a:r>
              <a:rPr lang="tr-TR" sz="1400" spc="-5" dirty="0"/>
              <a:t>mantığına </a:t>
            </a:r>
            <a:r>
              <a:rPr lang="tr-TR" sz="1400" spc="-20" dirty="0"/>
              <a:t>sahiptir. </a:t>
            </a:r>
            <a:r>
              <a:rPr lang="tr-TR" sz="1400" spc="-25" dirty="0"/>
              <a:t>Temel </a:t>
            </a:r>
            <a:r>
              <a:rPr lang="tr-TR" sz="1400" spc="-5" dirty="0"/>
              <a:t>amaç </a:t>
            </a:r>
            <a:r>
              <a:rPr lang="tr-TR" sz="1400" dirty="0"/>
              <a:t>en iyi </a:t>
            </a:r>
            <a:r>
              <a:rPr lang="tr-TR" sz="1400" spc="-5" dirty="0"/>
              <a:t>sonucu elde etmek </a:t>
            </a:r>
            <a:r>
              <a:rPr lang="tr-TR" sz="1400" dirty="0"/>
              <a:t>için en iyi </a:t>
            </a:r>
            <a:r>
              <a:rPr lang="tr-TR" sz="1400" spc="-10" dirty="0"/>
              <a:t>ara </a:t>
            </a:r>
            <a:r>
              <a:rPr lang="tr-TR" sz="1400" spc="-5" dirty="0"/>
              <a:t>adım çözümlerini </a:t>
            </a:r>
            <a:r>
              <a:rPr lang="tr-TR" sz="1400" spc="-10" dirty="0"/>
              <a:t>seçmeye  </a:t>
            </a:r>
            <a:r>
              <a:rPr lang="tr-TR" sz="1400" spc="-5" dirty="0"/>
              <a:t>yönelik bir </a:t>
            </a:r>
            <a:r>
              <a:rPr lang="tr-TR" sz="1400" spc="-10" dirty="0"/>
              <a:t>yöntem </a:t>
            </a:r>
            <a:r>
              <a:rPr lang="tr-TR" sz="1400" spc="-5" dirty="0"/>
              <a:t>olduğundan bu </a:t>
            </a:r>
            <a:r>
              <a:rPr lang="tr-TR" sz="1400" spc="-10" dirty="0"/>
              <a:t>yönteme </a:t>
            </a:r>
            <a:r>
              <a:rPr lang="tr-TR" sz="1400" b="1" dirty="0"/>
              <a:t>haris </a:t>
            </a:r>
            <a:r>
              <a:rPr lang="tr-TR" sz="1400" b="1" spc="-5" dirty="0"/>
              <a:t>algoritması </a:t>
            </a:r>
            <a:r>
              <a:rPr lang="tr-TR" sz="1400" b="1" spc="-10" dirty="0"/>
              <a:t>yöntemi</a:t>
            </a:r>
            <a:r>
              <a:rPr lang="tr-TR" sz="1400" b="1" spc="-5" dirty="0"/>
              <a:t> </a:t>
            </a:r>
            <a:r>
              <a:rPr lang="tr-TR" sz="1400" spc="-30" dirty="0"/>
              <a:t>denir.</a:t>
            </a:r>
            <a:endParaRPr lang="tr-TR" sz="1400" dirty="0"/>
          </a:p>
          <a:p>
            <a:endParaRPr lang="tr-TR" sz="1400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Algoritmaları tasarlamada kullanılacak</a:t>
            </a:r>
            <a:r>
              <a:rPr sz="2400" spc="-75" dirty="0"/>
              <a:t> </a:t>
            </a:r>
            <a:r>
              <a:rPr sz="2400" spc="-10" dirty="0"/>
              <a:t>yöntemler: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9537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94917"/>
            <a:ext cx="6346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Algoritmaları tasarlamada kullanılacak</a:t>
            </a:r>
            <a:r>
              <a:rPr sz="2400" spc="-75" dirty="0"/>
              <a:t> </a:t>
            </a:r>
            <a:r>
              <a:rPr sz="2400" spc="-10" dirty="0"/>
              <a:t>yöntemler: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16407" y="1498681"/>
            <a:ext cx="7702550" cy="437959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Bir </a:t>
            </a:r>
            <a:r>
              <a:rPr sz="2200" b="1" spc="-15" dirty="0">
                <a:latin typeface="Calibri"/>
                <a:cs typeface="Calibri"/>
              </a:rPr>
              <a:t>veri </a:t>
            </a:r>
            <a:r>
              <a:rPr sz="2200" b="1" spc="-10" dirty="0">
                <a:latin typeface="Calibri"/>
                <a:cs typeface="Calibri"/>
              </a:rPr>
              <a:t>yapısı </a:t>
            </a:r>
            <a:r>
              <a:rPr sz="2200" b="1" spc="-15" dirty="0">
                <a:latin typeface="Calibri"/>
                <a:cs typeface="Calibri"/>
              </a:rPr>
              <a:t>icat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etme</a:t>
            </a:r>
            <a:endParaRPr sz="2200">
              <a:latin typeface="Calibri"/>
              <a:cs typeface="Calibri"/>
            </a:endParaRPr>
          </a:p>
          <a:p>
            <a:pPr marL="560070" marR="69850" indent="-229235">
              <a:lnSpc>
                <a:spcPct val="100000"/>
              </a:lnSpc>
              <a:spcBef>
                <a:spcPts val="380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ana </a:t>
            </a:r>
            <a:r>
              <a:rPr sz="1400" spc="-10" dirty="0">
                <a:latin typeface="Calibri"/>
                <a:cs typeface="Calibri"/>
              </a:rPr>
              <a:t>kadar var olamayan </a:t>
            </a:r>
            <a:r>
              <a:rPr sz="1400" spc="-5" dirty="0">
                <a:latin typeface="Calibri"/>
                <a:cs typeface="Calibri"/>
              </a:rPr>
              <a:t>bir veri yapısının </a:t>
            </a:r>
            <a:r>
              <a:rPr sz="1400" spc="-10" dirty="0">
                <a:latin typeface="Calibri"/>
                <a:cs typeface="Calibri"/>
              </a:rPr>
              <a:t>icat </a:t>
            </a:r>
            <a:r>
              <a:rPr sz="1400" spc="-5" dirty="0">
                <a:latin typeface="Calibri"/>
                <a:cs typeface="Calibri"/>
              </a:rPr>
              <a:t>edilmesi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10" dirty="0">
                <a:latin typeface="Calibri"/>
                <a:cs typeface="Calibri"/>
              </a:rPr>
              <a:t>problemin </a:t>
            </a:r>
            <a:r>
              <a:rPr sz="1400" spc="-5" dirty="0">
                <a:latin typeface="Calibri"/>
                <a:cs typeface="Calibri"/>
              </a:rPr>
              <a:t>çözülmesine </a:t>
            </a:r>
            <a:r>
              <a:rPr sz="1400" b="1" spc="-5" dirty="0">
                <a:latin typeface="Calibri"/>
                <a:cs typeface="Calibri"/>
              </a:rPr>
              <a:t>veri yapısı icat  etme </a:t>
            </a:r>
            <a:r>
              <a:rPr sz="1400" b="1" spc="-10" dirty="0">
                <a:latin typeface="Calibri"/>
                <a:cs typeface="Calibri"/>
              </a:rPr>
              <a:t>yöntemi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denir.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Bilinen </a:t>
            </a:r>
            <a:r>
              <a:rPr sz="2200" b="1" spc="-10" dirty="0">
                <a:latin typeface="Calibri"/>
                <a:cs typeface="Calibri"/>
              </a:rPr>
              <a:t>probleme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indirgeme</a:t>
            </a:r>
            <a:endParaRPr sz="2200">
              <a:latin typeface="Calibri"/>
              <a:cs typeface="Calibri"/>
            </a:endParaRPr>
          </a:p>
          <a:p>
            <a:pPr marL="582930" marR="170815" indent="-273685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Calibri"/>
                <a:cs typeface="Calibri"/>
              </a:rPr>
              <a:t>Kompleks </a:t>
            </a:r>
            <a:r>
              <a:rPr sz="1400" dirty="0">
                <a:latin typeface="Calibri"/>
                <a:cs typeface="Calibri"/>
              </a:rPr>
              <a:t>olan </a:t>
            </a:r>
            <a:r>
              <a:rPr sz="1400" spc="-5" dirty="0">
                <a:latin typeface="Calibri"/>
                <a:cs typeface="Calibri"/>
              </a:rPr>
              <a:t>bir </a:t>
            </a:r>
            <a:r>
              <a:rPr sz="1400" spc="-10" dirty="0">
                <a:latin typeface="Calibri"/>
                <a:cs typeface="Calibri"/>
              </a:rPr>
              <a:t>problemin çözümünü yapmak </a:t>
            </a:r>
            <a:r>
              <a:rPr sz="1400" spc="-5" dirty="0">
                <a:latin typeface="Calibri"/>
                <a:cs typeface="Calibri"/>
              </a:rPr>
              <a:t>için </a:t>
            </a:r>
            <a:r>
              <a:rPr sz="1400" spc="-10" dirty="0">
                <a:latin typeface="Calibri"/>
                <a:cs typeface="Calibri"/>
              </a:rPr>
              <a:t>çözümü </a:t>
            </a:r>
            <a:r>
              <a:rPr sz="1400" spc="-5" dirty="0">
                <a:latin typeface="Calibri"/>
                <a:cs typeface="Calibri"/>
              </a:rPr>
              <a:t>bilinen bir </a:t>
            </a:r>
            <a:r>
              <a:rPr sz="1400" spc="-15" dirty="0">
                <a:latin typeface="Calibri"/>
                <a:cs typeface="Calibri"/>
              </a:rPr>
              <a:t>veya </a:t>
            </a:r>
            <a:r>
              <a:rPr sz="1400" spc="-10" dirty="0">
                <a:latin typeface="Calibri"/>
                <a:cs typeface="Calibri"/>
              </a:rPr>
              <a:t>birden </a:t>
            </a:r>
            <a:r>
              <a:rPr sz="1400" spc="-5" dirty="0">
                <a:latin typeface="Calibri"/>
                <a:cs typeface="Calibri"/>
              </a:rPr>
              <a:t>fazla </a:t>
            </a:r>
            <a:r>
              <a:rPr sz="1400" spc="-10" dirty="0">
                <a:latin typeface="Calibri"/>
                <a:cs typeface="Calibri"/>
              </a:rPr>
              <a:t>başka  probleme </a:t>
            </a:r>
            <a:r>
              <a:rPr sz="1400" spc="-5" dirty="0">
                <a:latin typeface="Calibri"/>
                <a:cs typeface="Calibri"/>
              </a:rPr>
              <a:t>dönüştürüp bu şekilde </a:t>
            </a:r>
            <a:r>
              <a:rPr sz="1400" spc="-10" dirty="0">
                <a:latin typeface="Calibri"/>
                <a:cs typeface="Calibri"/>
              </a:rPr>
              <a:t>problemi çözme </a:t>
            </a:r>
            <a:r>
              <a:rPr sz="1400" dirty="0">
                <a:latin typeface="Calibri"/>
                <a:cs typeface="Calibri"/>
              </a:rPr>
              <a:t>işlemine </a:t>
            </a:r>
            <a:r>
              <a:rPr sz="1400" b="1" dirty="0">
                <a:latin typeface="Calibri"/>
                <a:cs typeface="Calibri"/>
              </a:rPr>
              <a:t>bilinen probleme </a:t>
            </a:r>
            <a:r>
              <a:rPr sz="1400" b="1" spc="-5" dirty="0">
                <a:latin typeface="Calibri"/>
                <a:cs typeface="Calibri"/>
              </a:rPr>
              <a:t>indirgeme yöntemi  </a:t>
            </a:r>
            <a:r>
              <a:rPr sz="1400" spc="-30" dirty="0">
                <a:latin typeface="Calibri"/>
                <a:cs typeface="Calibri"/>
              </a:rPr>
              <a:t>denir.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İhtimali (olasılıksal)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çözümler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Calibri"/>
                <a:cs typeface="Calibri"/>
              </a:rPr>
              <a:t>Bazı </a:t>
            </a:r>
            <a:r>
              <a:rPr sz="1400" spc="-5" dirty="0">
                <a:latin typeface="Calibri"/>
                <a:cs typeface="Calibri"/>
              </a:rPr>
              <a:t>durumlarda gelişigüzellik </a:t>
            </a:r>
            <a:r>
              <a:rPr sz="1400" spc="-10" dirty="0">
                <a:latin typeface="Calibri"/>
                <a:cs typeface="Calibri"/>
              </a:rPr>
              <a:t>ilkesi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5" dirty="0">
                <a:latin typeface="Calibri"/>
                <a:cs typeface="Calibri"/>
              </a:rPr>
              <a:t>etkili bir şekilde </a:t>
            </a:r>
            <a:r>
              <a:rPr sz="1400" spc="-10" dirty="0">
                <a:latin typeface="Calibri"/>
                <a:cs typeface="Calibri"/>
              </a:rPr>
              <a:t>problem çözümü </a:t>
            </a:r>
            <a:r>
              <a:rPr sz="1400" spc="-15" dirty="0">
                <a:latin typeface="Calibri"/>
                <a:cs typeface="Calibri"/>
              </a:rPr>
              <a:t>yapılabilmektedir.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Bunlara</a:t>
            </a:r>
            <a:endParaRPr sz="1400">
              <a:latin typeface="Calibri"/>
              <a:cs typeface="Calibri"/>
            </a:endParaRPr>
          </a:p>
          <a:p>
            <a:pPr marL="58293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örnek olarak Las </a:t>
            </a:r>
            <a:r>
              <a:rPr sz="1400" spc="-20" dirty="0">
                <a:latin typeface="Calibri"/>
                <a:cs typeface="Calibri"/>
              </a:rPr>
              <a:t>Vegas </a:t>
            </a:r>
            <a:r>
              <a:rPr sz="1400" spc="-5" dirty="0">
                <a:latin typeface="Calibri"/>
                <a:cs typeface="Calibri"/>
              </a:rPr>
              <a:t>polinom-zamanlı ve Monte </a:t>
            </a:r>
            <a:r>
              <a:rPr sz="1400" dirty="0">
                <a:latin typeface="Calibri"/>
                <a:cs typeface="Calibri"/>
              </a:rPr>
              <a:t>Carlo </a:t>
            </a:r>
            <a:r>
              <a:rPr sz="1400" spc="-5" dirty="0">
                <a:latin typeface="Calibri"/>
                <a:cs typeface="Calibri"/>
              </a:rPr>
              <a:t>polinom-zamanlı algoritmalar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verilebilir.</a:t>
            </a:r>
            <a:endParaRPr sz="1400">
              <a:latin typeface="Calibri"/>
              <a:cs typeface="Calibri"/>
            </a:endParaRPr>
          </a:p>
          <a:p>
            <a:pPr marL="58293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Gelişigüzellik kullanılarak yapılan </a:t>
            </a:r>
            <a:r>
              <a:rPr sz="1400" spc="-10" dirty="0">
                <a:latin typeface="Calibri"/>
                <a:cs typeface="Calibri"/>
              </a:rPr>
              <a:t>problem </a:t>
            </a:r>
            <a:r>
              <a:rPr sz="1400" spc="-5" dirty="0">
                <a:latin typeface="Calibri"/>
                <a:cs typeface="Calibri"/>
              </a:rPr>
              <a:t>çözümlerine </a:t>
            </a:r>
            <a:r>
              <a:rPr sz="1400" b="1" dirty="0">
                <a:latin typeface="Calibri"/>
                <a:cs typeface="Calibri"/>
              </a:rPr>
              <a:t>ihtimali </a:t>
            </a:r>
            <a:r>
              <a:rPr sz="1400" b="1" spc="-5" dirty="0">
                <a:latin typeface="Calibri"/>
                <a:cs typeface="Calibri"/>
              </a:rPr>
              <a:t>çözümler </a:t>
            </a:r>
            <a:r>
              <a:rPr sz="1400" b="1" spc="-10" dirty="0">
                <a:latin typeface="Calibri"/>
                <a:cs typeface="Calibri"/>
              </a:rPr>
              <a:t>yöntemi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denir.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Yaklaşım</a:t>
            </a:r>
            <a:r>
              <a:rPr sz="2200" b="1" spc="-7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çözümleri</a:t>
            </a:r>
            <a:endParaRPr sz="2200">
              <a:latin typeface="Calibri"/>
              <a:cs typeface="Calibri"/>
            </a:endParaRPr>
          </a:p>
          <a:p>
            <a:pPr marL="582930" marR="5080" indent="-273685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Calibri"/>
                <a:cs typeface="Calibri"/>
              </a:rPr>
              <a:t>Çözümü </a:t>
            </a:r>
            <a:r>
              <a:rPr sz="1400" spc="-5" dirty="0">
                <a:latin typeface="Calibri"/>
                <a:cs typeface="Calibri"/>
              </a:rPr>
              <a:t>deterministik </a:t>
            </a:r>
            <a:r>
              <a:rPr sz="1400" spc="-15" dirty="0">
                <a:latin typeface="Calibri"/>
                <a:cs typeface="Calibri"/>
              </a:rPr>
              <a:t>Turing </a:t>
            </a:r>
            <a:r>
              <a:rPr sz="1400" spc="-5" dirty="0">
                <a:latin typeface="Calibri"/>
                <a:cs typeface="Calibri"/>
              </a:rPr>
              <a:t>makinası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10" dirty="0">
                <a:latin typeface="Calibri"/>
                <a:cs typeface="Calibri"/>
              </a:rPr>
              <a:t>yapılamayan yani </a:t>
            </a:r>
            <a:r>
              <a:rPr sz="1400" spc="-5" dirty="0">
                <a:latin typeface="Calibri"/>
                <a:cs typeface="Calibri"/>
              </a:rPr>
              <a:t>karmaşık </a:t>
            </a:r>
            <a:r>
              <a:rPr sz="1400" dirty="0">
                <a:latin typeface="Calibri"/>
                <a:cs typeface="Calibri"/>
              </a:rPr>
              <a:t>hesaplamaların </a:t>
            </a:r>
            <a:r>
              <a:rPr sz="1400" spc="-5" dirty="0">
                <a:latin typeface="Calibri"/>
                <a:cs typeface="Calibri"/>
              </a:rPr>
              <a:t>belirli bir  </a:t>
            </a:r>
            <a:r>
              <a:rPr sz="1400" spc="-10" dirty="0">
                <a:latin typeface="Calibri"/>
                <a:cs typeface="Calibri"/>
              </a:rPr>
              <a:t>yöntem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5" dirty="0">
                <a:latin typeface="Calibri"/>
                <a:cs typeface="Calibri"/>
              </a:rPr>
              <a:t>çözülemediği bu problemlerin bir </a:t>
            </a:r>
            <a:r>
              <a:rPr sz="1400" dirty="0">
                <a:latin typeface="Calibri"/>
                <a:cs typeface="Calibri"/>
              </a:rPr>
              <a:t>kısmına </a:t>
            </a:r>
            <a:r>
              <a:rPr sz="1400" spc="-5" dirty="0">
                <a:latin typeface="Calibri"/>
                <a:cs typeface="Calibri"/>
              </a:rPr>
              <a:t>bazı kriterler </a:t>
            </a:r>
            <a:r>
              <a:rPr sz="1400" spc="-10" dirty="0">
                <a:latin typeface="Calibri"/>
                <a:cs typeface="Calibri"/>
              </a:rPr>
              <a:t>uygulayarak </a:t>
            </a:r>
            <a:r>
              <a:rPr sz="1400" spc="-5" dirty="0">
                <a:latin typeface="Calibri"/>
                <a:cs typeface="Calibri"/>
              </a:rPr>
              <a:t>yaklaşım mantığı </a:t>
            </a:r>
            <a:r>
              <a:rPr sz="1400" dirty="0">
                <a:latin typeface="Calibri"/>
                <a:cs typeface="Calibri"/>
              </a:rPr>
              <a:t>ile  </a:t>
            </a:r>
            <a:r>
              <a:rPr sz="1400" spc="-10" dirty="0">
                <a:latin typeface="Calibri"/>
                <a:cs typeface="Calibri"/>
              </a:rPr>
              <a:t>çözüm </a:t>
            </a:r>
            <a:r>
              <a:rPr sz="1400" spc="-15" dirty="0">
                <a:latin typeface="Calibri"/>
                <a:cs typeface="Calibri"/>
              </a:rPr>
              <a:t>üretilebilmektedir. </a:t>
            </a:r>
            <a:r>
              <a:rPr sz="1400" spc="-5" dirty="0">
                <a:latin typeface="Calibri"/>
                <a:cs typeface="Calibri"/>
              </a:rPr>
              <a:t>Bundan dolayı bu mantık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5" dirty="0">
                <a:latin typeface="Calibri"/>
                <a:cs typeface="Calibri"/>
              </a:rPr>
              <a:t>yapılan algoritma tasarımına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yaklaşım</a:t>
            </a:r>
            <a:endParaRPr sz="1400">
              <a:latin typeface="Calibri"/>
              <a:cs typeface="Calibri"/>
            </a:endParaRPr>
          </a:p>
          <a:p>
            <a:pPr marL="58293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çözümler </a:t>
            </a:r>
            <a:r>
              <a:rPr sz="1400" b="1" spc="-10" dirty="0">
                <a:latin typeface="Calibri"/>
                <a:cs typeface="Calibri"/>
              </a:rPr>
              <a:t>yöntemi </a:t>
            </a:r>
            <a:r>
              <a:rPr sz="1400" spc="-5" dirty="0">
                <a:latin typeface="Calibri"/>
                <a:cs typeface="Calibri"/>
              </a:rPr>
              <a:t>adı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verilir.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0009" y="2863342"/>
            <a:ext cx="246189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AC0000"/>
                </a:solidFill>
                <a:latin typeface="Calibri"/>
                <a:cs typeface="Calibri"/>
              </a:rPr>
              <a:t>1.Hafta</a:t>
            </a:r>
            <a:endParaRPr sz="32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</a:pPr>
            <a:r>
              <a:rPr sz="3200" b="1" dirty="0">
                <a:solidFill>
                  <a:srgbClr val="AC0000"/>
                </a:solidFill>
                <a:latin typeface="Calibri"/>
                <a:cs typeface="Calibri"/>
              </a:rPr>
              <a:t>Al</a:t>
            </a:r>
            <a:r>
              <a:rPr sz="3200" b="1" spc="-30" dirty="0">
                <a:solidFill>
                  <a:srgbClr val="AC0000"/>
                </a:solidFill>
                <a:latin typeface="Calibri"/>
                <a:cs typeface="Calibri"/>
              </a:rPr>
              <a:t>g</a:t>
            </a:r>
            <a:r>
              <a:rPr sz="3200" b="1" dirty="0">
                <a:solidFill>
                  <a:srgbClr val="AC0000"/>
                </a:solidFill>
                <a:latin typeface="Calibri"/>
                <a:cs typeface="Calibri"/>
              </a:rPr>
              <a:t>or</a:t>
            </a:r>
            <a:r>
              <a:rPr sz="3200" b="1" spc="5" dirty="0">
                <a:solidFill>
                  <a:srgbClr val="AC0000"/>
                </a:solidFill>
                <a:latin typeface="Calibri"/>
                <a:cs typeface="Calibri"/>
              </a:rPr>
              <a:t>i</a:t>
            </a:r>
            <a:r>
              <a:rPr sz="3200" b="1" dirty="0">
                <a:solidFill>
                  <a:srgbClr val="AC0000"/>
                </a:solidFill>
                <a:latin typeface="Calibri"/>
                <a:cs typeface="Calibri"/>
              </a:rPr>
              <a:t>tmal</a:t>
            </a:r>
            <a:r>
              <a:rPr sz="3200" b="1" spc="-15" dirty="0">
                <a:solidFill>
                  <a:srgbClr val="AC0000"/>
                </a:solidFill>
                <a:latin typeface="Calibri"/>
                <a:cs typeface="Calibri"/>
              </a:rPr>
              <a:t>a</a:t>
            </a:r>
            <a:r>
              <a:rPr sz="3200" b="1" spc="-5" dirty="0">
                <a:solidFill>
                  <a:srgbClr val="AC0000"/>
                </a:solidFill>
                <a:latin typeface="Calibri"/>
                <a:cs typeface="Calibri"/>
              </a:rPr>
              <a:t>rın  </a:t>
            </a:r>
            <a:r>
              <a:rPr sz="3200" b="1" dirty="0">
                <a:solidFill>
                  <a:srgbClr val="AC0000"/>
                </a:solidFill>
                <a:latin typeface="Calibri"/>
                <a:cs typeface="Calibri"/>
              </a:rPr>
              <a:t>Analizi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3553" y="4385269"/>
            <a:ext cx="2301875" cy="12325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Algoritma Analizine</a:t>
            </a:r>
            <a:r>
              <a:rPr sz="1800" spc="-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Giriş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Asimptotik</a:t>
            </a:r>
            <a:r>
              <a:rPr sz="1800" spc="-1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Analiz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Diziler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İkili</a:t>
            </a:r>
            <a:r>
              <a:rPr sz="180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Calibri"/>
                <a:cs typeface="Calibri"/>
              </a:rPr>
              <a:t>Arama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579434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65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8613" y="1686001"/>
            <a:ext cx="7254240" cy="36880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 analizi, </a:t>
            </a:r>
            <a:r>
              <a:rPr sz="2000" spc="-10" dirty="0">
                <a:latin typeface="Calibri"/>
                <a:cs typeface="Calibri"/>
              </a:rPr>
              <a:t>bilgisayar programının </a:t>
            </a:r>
            <a:r>
              <a:rPr sz="2000" spc="-5" dirty="0">
                <a:latin typeface="Calibri"/>
                <a:cs typeface="Calibri"/>
              </a:rPr>
              <a:t>performansı (başarım)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kaynak </a:t>
            </a:r>
            <a:r>
              <a:rPr sz="2000" spc="-5" dirty="0">
                <a:latin typeface="Calibri"/>
                <a:cs typeface="Calibri"/>
              </a:rPr>
              <a:t>kullanımı </a:t>
            </a:r>
            <a:r>
              <a:rPr sz="2000" spc="-10" dirty="0">
                <a:latin typeface="Calibri"/>
                <a:cs typeface="Calibri"/>
              </a:rPr>
              <a:t>konusunda </a:t>
            </a:r>
            <a:r>
              <a:rPr sz="2000" spc="-5" dirty="0">
                <a:latin typeface="Calibri"/>
                <a:cs typeface="Calibri"/>
              </a:rPr>
              <a:t>teorik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çalışmalardır.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alibri"/>
              <a:cs typeface="Calibri"/>
            </a:endParaRPr>
          </a:p>
          <a:p>
            <a:pPr marL="285115" marR="433705" indent="-273050">
              <a:lnSpc>
                <a:spcPts val="216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</a:t>
            </a:r>
            <a:r>
              <a:rPr sz="2000" spc="-10" dirty="0">
                <a:latin typeface="Calibri"/>
                <a:cs typeface="Calibri"/>
              </a:rPr>
              <a:t>başka </a:t>
            </a:r>
            <a:r>
              <a:rPr sz="2000" spc="-5" dirty="0">
                <a:latin typeface="Calibri"/>
                <a:cs typeface="Calibri"/>
              </a:rPr>
              <a:t>ifadeyle, algoritmanın </a:t>
            </a:r>
            <a:r>
              <a:rPr sz="2000" spc="-10" dirty="0">
                <a:latin typeface="Calibri"/>
                <a:cs typeface="Calibri"/>
              </a:rPr>
              <a:t>icra </a:t>
            </a:r>
            <a:r>
              <a:rPr sz="2000" dirty="0">
                <a:latin typeface="Calibri"/>
                <a:cs typeface="Calibri"/>
              </a:rPr>
              <a:t>edilmesi </a:t>
            </a:r>
            <a:r>
              <a:rPr sz="2000" spc="-10" dirty="0">
                <a:latin typeface="Calibri"/>
                <a:cs typeface="Calibri"/>
              </a:rPr>
              <a:t>sırasında </a:t>
            </a:r>
            <a:r>
              <a:rPr sz="2000" spc="-5" dirty="0">
                <a:latin typeface="Calibri"/>
                <a:cs typeface="Calibri"/>
              </a:rPr>
              <a:t>duyacağı  </a:t>
            </a:r>
            <a:r>
              <a:rPr sz="2000" spc="-15" dirty="0">
                <a:latin typeface="Calibri"/>
                <a:cs typeface="Calibri"/>
              </a:rPr>
              <a:t>kaynak </a:t>
            </a:r>
            <a:r>
              <a:rPr sz="2000" spc="-10" dirty="0">
                <a:latin typeface="Calibri"/>
                <a:cs typeface="Calibri"/>
              </a:rPr>
              <a:t>miktarının </a:t>
            </a:r>
            <a:r>
              <a:rPr sz="2000" spc="-5" dirty="0">
                <a:latin typeface="Calibri"/>
                <a:cs typeface="Calibri"/>
              </a:rPr>
              <a:t>tahmin edilmesine </a:t>
            </a:r>
            <a:r>
              <a:rPr sz="2000" b="1" spc="-5" dirty="0">
                <a:latin typeface="Calibri"/>
                <a:cs typeface="Calibri"/>
              </a:rPr>
              <a:t>Algoritma Analizi</a:t>
            </a:r>
            <a:r>
              <a:rPr sz="2000" b="1" spc="10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denir.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ts val="2055"/>
              </a:lnSpc>
              <a:spcBef>
                <a:spcPts val="19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Kaynak </a:t>
            </a:r>
            <a:r>
              <a:rPr sz="1800" spc="-5" dirty="0">
                <a:latin typeface="Calibri"/>
                <a:cs typeface="Calibri"/>
              </a:rPr>
              <a:t>denildiğinde, bellek, </a:t>
            </a:r>
            <a:r>
              <a:rPr sz="1800" spc="-10" dirty="0">
                <a:latin typeface="Calibri"/>
                <a:cs typeface="Calibri"/>
              </a:rPr>
              <a:t>iletişim </a:t>
            </a:r>
            <a:r>
              <a:rPr sz="1800" spc="-5" dirty="0">
                <a:latin typeface="Calibri"/>
                <a:cs typeface="Calibri"/>
              </a:rPr>
              <a:t>bant genişliği, mantık </a:t>
            </a:r>
            <a:r>
              <a:rPr sz="1800" spc="-10" dirty="0">
                <a:latin typeface="Calibri"/>
                <a:cs typeface="Calibri"/>
              </a:rPr>
              <a:t>kapıları</a:t>
            </a:r>
            <a:r>
              <a:rPr sz="1800" spc="-5" dirty="0">
                <a:latin typeface="Calibri"/>
                <a:cs typeface="Calibri"/>
              </a:rPr>
              <a:t> akla</a:t>
            </a:r>
            <a:endParaRPr sz="1800">
              <a:latin typeface="Calibri"/>
              <a:cs typeface="Calibri"/>
            </a:endParaRPr>
          </a:p>
          <a:p>
            <a:pPr marL="582295">
              <a:lnSpc>
                <a:spcPts val="1945"/>
              </a:lnSpc>
            </a:pPr>
            <a:r>
              <a:rPr sz="1800" spc="-20" dirty="0">
                <a:latin typeface="Calibri"/>
                <a:cs typeface="Calibri"/>
              </a:rPr>
              <a:t>gelebilir, fakat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önemli </a:t>
            </a:r>
            <a:r>
              <a:rPr sz="1800" spc="-15" dirty="0">
                <a:latin typeface="Calibri"/>
                <a:cs typeface="Calibri"/>
              </a:rPr>
              <a:t>kaynak </a:t>
            </a:r>
            <a:r>
              <a:rPr sz="1800" spc="-5" dirty="0">
                <a:latin typeface="Calibri"/>
                <a:cs typeface="Calibri"/>
              </a:rPr>
              <a:t>algoritmanın </a:t>
            </a:r>
            <a:r>
              <a:rPr sz="1800" spc="-15" dirty="0">
                <a:latin typeface="Calibri"/>
                <a:cs typeface="Calibri"/>
              </a:rPr>
              <a:t>icra </a:t>
            </a:r>
            <a:r>
              <a:rPr sz="1800" spc="-5" dirty="0">
                <a:latin typeface="Calibri"/>
                <a:cs typeface="Calibri"/>
              </a:rPr>
              <a:t>edilebilmesi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için</a:t>
            </a:r>
            <a:endParaRPr sz="1800">
              <a:latin typeface="Calibri"/>
              <a:cs typeface="Calibri"/>
            </a:endParaRPr>
          </a:p>
          <a:p>
            <a:pPr marL="582295">
              <a:lnSpc>
                <a:spcPts val="2050"/>
              </a:lnSpc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gerekli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olan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zamanın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tahmin</a:t>
            </a:r>
            <a:r>
              <a:rPr sz="1800" u="heavy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edilmesi</a:t>
            </a:r>
            <a:r>
              <a:rPr sz="1800" spc="-20" dirty="0">
                <a:latin typeface="Calibri"/>
                <a:cs typeface="Calibri"/>
              </a:rPr>
              <a:t>dir.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 </a:t>
            </a:r>
            <a:r>
              <a:rPr sz="2000" dirty="0">
                <a:latin typeface="Calibri"/>
                <a:cs typeface="Calibri"/>
              </a:rPr>
              <a:t>analizi, </a:t>
            </a:r>
            <a:r>
              <a:rPr sz="2000" spc="-10" dirty="0">
                <a:latin typeface="Calibri"/>
                <a:cs typeface="Calibri"/>
              </a:rPr>
              <a:t>farklı çözüm yöntemlerinin </a:t>
            </a:r>
            <a:r>
              <a:rPr sz="2000" spc="-5" dirty="0">
                <a:latin typeface="Calibri"/>
                <a:cs typeface="Calibri"/>
              </a:rPr>
              <a:t>verimliğini </a:t>
            </a:r>
            <a:r>
              <a:rPr sz="2000" dirty="0">
                <a:latin typeface="Calibri"/>
                <a:cs typeface="Calibri"/>
              </a:rPr>
              <a:t>analiz </a:t>
            </a:r>
            <a:r>
              <a:rPr sz="2000" spc="-45" dirty="0">
                <a:latin typeface="Calibri"/>
                <a:cs typeface="Calibri"/>
              </a:rPr>
              <a:t>eder.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Biz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derste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performans yani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başarım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üzerine</a:t>
            </a: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yoğunlaşacağız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65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636632"/>
            <a:ext cx="5113020" cy="41236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Performanstan </a:t>
            </a:r>
            <a:r>
              <a:rPr sz="2400" spc="-5" dirty="0">
                <a:latin typeface="Calibri"/>
                <a:cs typeface="Calibri"/>
              </a:rPr>
              <a:t>daha önemli ne </a:t>
            </a:r>
            <a:r>
              <a:rPr sz="2400" spc="-15" dirty="0">
                <a:latin typeface="Calibri"/>
                <a:cs typeface="Calibri"/>
              </a:rPr>
              <a:t>vardır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modülerlik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doğruluk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bakım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kolaylığı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5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işlevsellik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50" spc="-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sağlamlık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kullanıcı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dostluğu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programcı </a:t>
            </a:r>
            <a:r>
              <a:rPr sz="2200" spc="-10" dirty="0">
                <a:latin typeface="Calibri"/>
                <a:cs typeface="Calibri"/>
              </a:rPr>
              <a:t>zamanı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(fiyat)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basitlik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genişletilebilirlik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güvenilirlik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Neden </a:t>
            </a:r>
            <a:r>
              <a:rPr spc="-5" dirty="0"/>
              <a:t>algoritmalar </a:t>
            </a:r>
            <a:r>
              <a:rPr spc="-20" dirty="0"/>
              <a:t>ve</a:t>
            </a:r>
            <a:r>
              <a:rPr spc="-95" dirty="0"/>
              <a:t> </a:t>
            </a:r>
            <a:r>
              <a:rPr dirty="0"/>
              <a:t>başarımla  </a:t>
            </a:r>
            <a:r>
              <a:rPr spc="-10" dirty="0"/>
              <a:t>uğraşırız?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7700" y="2260218"/>
            <a:ext cx="6889115" cy="394842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5115" marR="5080" indent="-273050">
              <a:lnSpc>
                <a:spcPts val="2380"/>
              </a:lnSpc>
              <a:spcBef>
                <a:spcPts val="39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Başarım </a:t>
            </a:r>
            <a:r>
              <a:rPr sz="2200" spc="-10" dirty="0">
                <a:latin typeface="Calibri"/>
                <a:cs typeface="Calibri"/>
              </a:rPr>
              <a:t>(performans) genelde </a:t>
            </a:r>
            <a:r>
              <a:rPr sz="2200" spc="-5" dirty="0">
                <a:latin typeface="Calibri"/>
                <a:cs typeface="Calibri"/>
              </a:rPr>
              <a:t>yapılabilir olanla </a:t>
            </a:r>
            <a:r>
              <a:rPr sz="2200" spc="-10" dirty="0">
                <a:latin typeface="Calibri"/>
                <a:cs typeface="Calibri"/>
              </a:rPr>
              <a:t>imkansızın  arasındaki çizgiyi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tanımlar.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Algoritmik </a:t>
            </a:r>
            <a:r>
              <a:rPr sz="2200" spc="-15" dirty="0">
                <a:latin typeface="Calibri"/>
                <a:cs typeface="Calibri"/>
              </a:rPr>
              <a:t>matematik </a:t>
            </a:r>
            <a:r>
              <a:rPr sz="2200" spc="-20" dirty="0">
                <a:latin typeface="Calibri"/>
                <a:cs typeface="Calibri"/>
              </a:rPr>
              <a:t>program </a:t>
            </a:r>
            <a:r>
              <a:rPr sz="2200" spc="-10" dirty="0">
                <a:latin typeface="Calibri"/>
                <a:cs typeface="Calibri"/>
              </a:rPr>
              <a:t>davranışlarını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açıklamak</a:t>
            </a:r>
            <a:endParaRPr sz="2200">
              <a:latin typeface="Calibri"/>
              <a:cs typeface="Calibri"/>
            </a:endParaRPr>
          </a:p>
          <a:p>
            <a:pPr marL="285115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için </a:t>
            </a:r>
            <a:r>
              <a:rPr sz="2200" spc="-10" dirty="0">
                <a:latin typeface="Calibri"/>
                <a:cs typeface="Calibri"/>
              </a:rPr>
              <a:t>ortak </a:t>
            </a:r>
            <a:r>
              <a:rPr sz="2200" spc="-5" dirty="0">
                <a:latin typeface="Calibri"/>
                <a:cs typeface="Calibri"/>
              </a:rPr>
              <a:t>dil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oluşturur.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Başarım </a:t>
            </a:r>
            <a:r>
              <a:rPr sz="2200" b="1" spc="-5" dirty="0">
                <a:latin typeface="Calibri"/>
                <a:cs typeface="Calibri"/>
              </a:rPr>
              <a:t>bilgi işleme</a:t>
            </a:r>
            <a:r>
              <a:rPr sz="2200" spc="-5" dirty="0">
                <a:latin typeface="Calibri"/>
                <a:cs typeface="Calibri"/>
              </a:rPr>
              <a:t>'nin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birimidir.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 </a:t>
            </a:r>
            <a:r>
              <a:rPr sz="2200" spc="-5" dirty="0">
                <a:latin typeface="Calibri"/>
                <a:cs typeface="Calibri"/>
              </a:rPr>
              <a:t>başarımından alınan </a:t>
            </a:r>
            <a:r>
              <a:rPr sz="2200" spc="-15" dirty="0">
                <a:latin typeface="Calibri"/>
                <a:cs typeface="Calibri"/>
              </a:rPr>
              <a:t>dersler </a:t>
            </a:r>
            <a:r>
              <a:rPr sz="2200" spc="-10" dirty="0">
                <a:latin typeface="Calibri"/>
                <a:cs typeface="Calibri"/>
              </a:rPr>
              <a:t>diğer </a:t>
            </a:r>
            <a:r>
              <a:rPr sz="2200" spc="-5" dirty="0">
                <a:latin typeface="Calibri"/>
                <a:cs typeface="Calibri"/>
              </a:rPr>
              <a:t>bilgi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işleme</a:t>
            </a:r>
            <a:endParaRPr sz="2200">
              <a:latin typeface="Calibri"/>
              <a:cs typeface="Calibri"/>
            </a:endParaRPr>
          </a:p>
          <a:p>
            <a:pPr marL="285115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kaynaklarına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genellenebilir.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Hız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eğlencelidir!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317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Algoritmik</a:t>
            </a:r>
            <a:r>
              <a:rPr spc="-50" dirty="0"/>
              <a:t> </a:t>
            </a:r>
            <a:r>
              <a:rPr spc="-15" dirty="0"/>
              <a:t>Performans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50" y="1802638"/>
            <a:ext cx="6097905" cy="42037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Algoritmik </a:t>
            </a:r>
            <a:r>
              <a:rPr sz="2400" spc="-10" dirty="0">
                <a:latin typeface="Calibri"/>
                <a:cs typeface="Calibri"/>
              </a:rPr>
              <a:t>performansın </a:t>
            </a:r>
            <a:r>
              <a:rPr sz="2400" dirty="0">
                <a:latin typeface="Calibri"/>
                <a:cs typeface="Calibri"/>
              </a:rPr>
              <a:t>iki </a:t>
            </a:r>
            <a:r>
              <a:rPr sz="2400" spc="-10" dirty="0">
                <a:latin typeface="Calibri"/>
                <a:cs typeface="Calibri"/>
              </a:rPr>
              <a:t>yönü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vardır: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0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Zaman</a:t>
            </a:r>
            <a:r>
              <a:rPr sz="2000" b="1" spc="-1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(Time)</a:t>
            </a:r>
            <a:endParaRPr sz="20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4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Yönergeler </a:t>
            </a:r>
            <a:r>
              <a:rPr sz="1800" spc="-10" dirty="0">
                <a:latin typeface="Calibri"/>
                <a:cs typeface="Calibri"/>
              </a:rPr>
              <a:t>veya talimatlar </a:t>
            </a:r>
            <a:r>
              <a:rPr sz="1800" spc="-5" dirty="0">
                <a:latin typeface="Calibri"/>
                <a:cs typeface="Calibri"/>
              </a:rPr>
              <a:t>zaman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alabilir.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Algoritma ne </a:t>
            </a:r>
            <a:r>
              <a:rPr sz="1800" spc="-10" dirty="0">
                <a:latin typeface="Calibri"/>
                <a:cs typeface="Calibri"/>
              </a:rPr>
              <a:t>kadar </a:t>
            </a:r>
            <a:r>
              <a:rPr sz="1800" spc="-5" dirty="0">
                <a:latin typeface="Calibri"/>
                <a:cs typeface="Calibri"/>
              </a:rPr>
              <a:t>hızlı bir </a:t>
            </a:r>
            <a:r>
              <a:rPr sz="1800" spc="-10" dirty="0">
                <a:latin typeface="Calibri"/>
                <a:cs typeface="Calibri"/>
              </a:rPr>
              <a:t>performans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gösteriyor?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Algoritmanın </a:t>
            </a:r>
            <a:r>
              <a:rPr sz="1800" spc="-10" dirty="0">
                <a:latin typeface="Calibri"/>
                <a:cs typeface="Calibri"/>
              </a:rPr>
              <a:t>çalışma </a:t>
            </a:r>
            <a:r>
              <a:rPr sz="1800" spc="-5" dirty="0">
                <a:latin typeface="Calibri"/>
                <a:cs typeface="Calibri"/>
              </a:rPr>
              <a:t>zamanını (runtime) 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etkiler?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Bir </a:t>
            </a:r>
            <a:r>
              <a:rPr sz="1800" spc="-5" dirty="0">
                <a:latin typeface="Calibri"/>
                <a:cs typeface="Calibri"/>
              </a:rPr>
              <a:t>algoritma için </a:t>
            </a:r>
            <a:r>
              <a:rPr sz="1800" spc="-10" dirty="0">
                <a:latin typeface="Calibri"/>
                <a:cs typeface="Calibri"/>
              </a:rPr>
              <a:t>gerekli </a:t>
            </a:r>
            <a:r>
              <a:rPr sz="1800" spc="-5" dirty="0">
                <a:latin typeface="Calibri"/>
                <a:cs typeface="Calibri"/>
              </a:rPr>
              <a:t>olan </a:t>
            </a:r>
            <a:r>
              <a:rPr sz="1800" spc="-10" dirty="0">
                <a:latin typeface="Calibri"/>
                <a:cs typeface="Calibri"/>
              </a:rPr>
              <a:t>zaman </a:t>
            </a:r>
            <a:r>
              <a:rPr sz="1800" spc="-5" dirty="0">
                <a:latin typeface="Calibri"/>
                <a:cs typeface="Calibri"/>
              </a:rPr>
              <a:t>nasıl tahmin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edilir?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Gerekli olan </a:t>
            </a:r>
            <a:r>
              <a:rPr sz="1800" spc="-10" dirty="0">
                <a:latin typeface="Calibri"/>
                <a:cs typeface="Calibri"/>
              </a:rPr>
              <a:t>zaman </a:t>
            </a:r>
            <a:r>
              <a:rPr sz="1800" spc="-5" dirty="0">
                <a:latin typeface="Calibri"/>
                <a:cs typeface="Calibri"/>
              </a:rPr>
              <a:t>nasıl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azaltılabilir?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115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Alan</a:t>
            </a:r>
            <a:r>
              <a:rPr sz="2000" b="1" spc="-1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(Space)</a:t>
            </a:r>
            <a:endParaRPr sz="20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Veri </a:t>
            </a:r>
            <a:r>
              <a:rPr sz="1800" spc="-5" dirty="0">
                <a:latin typeface="Calibri"/>
                <a:cs typeface="Calibri"/>
              </a:rPr>
              <a:t>yapıları </a:t>
            </a:r>
            <a:r>
              <a:rPr sz="1800" spc="-10" dirty="0">
                <a:latin typeface="Calibri"/>
                <a:cs typeface="Calibri"/>
              </a:rPr>
              <a:t>yer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kaplar.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Ne tür </a:t>
            </a:r>
            <a:r>
              <a:rPr sz="1800" spc="-5" dirty="0">
                <a:latin typeface="Calibri"/>
                <a:cs typeface="Calibri"/>
              </a:rPr>
              <a:t>veri yapıları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kullanılabilir?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Veri </a:t>
            </a:r>
            <a:r>
              <a:rPr sz="1800" spc="-5" dirty="0">
                <a:latin typeface="Calibri"/>
                <a:cs typeface="Calibri"/>
              </a:rPr>
              <a:t>yapılarının seçimi </a:t>
            </a:r>
            <a:r>
              <a:rPr sz="1800" spc="-10" dirty="0">
                <a:latin typeface="Calibri"/>
                <a:cs typeface="Calibri"/>
              </a:rPr>
              <a:t>çalışma zamanını </a:t>
            </a:r>
            <a:r>
              <a:rPr sz="1800" spc="-5" dirty="0">
                <a:latin typeface="Calibri"/>
                <a:cs typeface="Calibri"/>
              </a:rPr>
              <a:t>nasıl </a:t>
            </a:r>
            <a:r>
              <a:rPr sz="1800" dirty="0">
                <a:latin typeface="Calibri"/>
                <a:cs typeface="Calibri"/>
              </a:rPr>
              <a:t>etkiler?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65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6680" y="1904491"/>
            <a:ext cx="7439025" cy="4173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Bir </a:t>
            </a:r>
            <a:r>
              <a:rPr sz="2400" spc="-5" dirty="0">
                <a:latin typeface="Calibri"/>
                <a:cs typeface="Calibri"/>
              </a:rPr>
              <a:t>algoritmanın </a:t>
            </a:r>
            <a:r>
              <a:rPr sz="2400" dirty="0">
                <a:latin typeface="Calibri"/>
                <a:cs typeface="Calibri"/>
              </a:rPr>
              <a:t>analizinin </a:t>
            </a:r>
            <a:r>
              <a:rPr sz="2400" spc="-5" dirty="0">
                <a:latin typeface="Calibri"/>
                <a:cs typeface="Calibri"/>
              </a:rPr>
              <a:t>yapılabilmesi </a:t>
            </a:r>
            <a:r>
              <a:rPr sz="2400" dirty="0">
                <a:latin typeface="Calibri"/>
                <a:cs typeface="Calibri"/>
              </a:rPr>
              <a:t>için </a:t>
            </a:r>
            <a:r>
              <a:rPr sz="2400" spc="-10" dirty="0">
                <a:latin typeface="Calibri"/>
                <a:cs typeface="Calibri"/>
              </a:rPr>
              <a:t>matematiksel  bilgilere </a:t>
            </a:r>
            <a:r>
              <a:rPr sz="2400" spc="-5" dirty="0">
                <a:latin typeface="Calibri"/>
                <a:cs typeface="Calibri"/>
              </a:rPr>
              <a:t>(temel olasılık, </a:t>
            </a:r>
            <a:r>
              <a:rPr sz="2400" spc="-25" dirty="0">
                <a:latin typeface="Calibri"/>
                <a:cs typeface="Calibri"/>
              </a:rPr>
              <a:t>kümeler, </a:t>
            </a:r>
            <a:r>
              <a:rPr sz="2400" spc="-35" dirty="0">
                <a:latin typeface="Calibri"/>
                <a:cs typeface="Calibri"/>
              </a:rPr>
              <a:t>cebir, </a:t>
            </a:r>
            <a:r>
              <a:rPr sz="2400" spc="-45" dirty="0">
                <a:latin typeface="Calibri"/>
                <a:cs typeface="Calibri"/>
              </a:rPr>
              <a:t>v.b.) </a:t>
            </a:r>
            <a:r>
              <a:rPr sz="2400" spc="-10" dirty="0">
                <a:latin typeface="Calibri"/>
                <a:cs typeface="Calibri"/>
              </a:rPr>
              <a:t>ihtiyaç  </a:t>
            </a:r>
            <a:r>
              <a:rPr sz="2400" spc="-5" dirty="0">
                <a:latin typeface="Calibri"/>
                <a:cs typeface="Calibri"/>
              </a:rPr>
              <a:t>duyulduğu </a:t>
            </a:r>
            <a:r>
              <a:rPr sz="2400" dirty="0">
                <a:latin typeface="Calibri"/>
                <a:cs typeface="Calibri"/>
              </a:rPr>
              <a:t>gibi </a:t>
            </a:r>
            <a:r>
              <a:rPr sz="2400" spc="-5" dirty="0">
                <a:latin typeface="Calibri"/>
                <a:cs typeface="Calibri"/>
              </a:rPr>
              <a:t>bazı terimlerin </a:t>
            </a:r>
            <a:r>
              <a:rPr sz="2400" spc="-15" dirty="0">
                <a:latin typeface="Calibri"/>
                <a:cs typeface="Calibri"/>
              </a:rPr>
              <a:t>formül </a:t>
            </a:r>
            <a:r>
              <a:rPr sz="2400" spc="-10" dirty="0">
                <a:latin typeface="Calibri"/>
                <a:cs typeface="Calibri"/>
              </a:rPr>
              <a:t>olarak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ifade</a:t>
            </a:r>
            <a:endParaRPr sz="2400">
              <a:latin typeface="Calibri"/>
              <a:cs typeface="Calibri"/>
            </a:endParaRPr>
          </a:p>
          <a:p>
            <a:pPr marL="285115" marR="7797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edilmesi </a:t>
            </a:r>
            <a:r>
              <a:rPr sz="2400" spc="-30" dirty="0">
                <a:latin typeface="Calibri"/>
                <a:cs typeface="Calibri"/>
              </a:rPr>
              <a:t>gereklidir. </a:t>
            </a:r>
            <a:r>
              <a:rPr sz="2400" spc="-5" dirty="0">
                <a:latin typeface="Calibri"/>
                <a:cs typeface="Calibri"/>
              </a:rPr>
              <a:t>Çünkü her </a:t>
            </a:r>
            <a:r>
              <a:rPr sz="2400" dirty="0">
                <a:latin typeface="Calibri"/>
                <a:cs typeface="Calibri"/>
              </a:rPr>
              <a:t>giriş için </a:t>
            </a:r>
            <a:r>
              <a:rPr sz="2400" spc="-5" dirty="0">
                <a:latin typeface="Calibri"/>
                <a:cs typeface="Calibri"/>
              </a:rPr>
              <a:t>algoritmanın  </a:t>
            </a:r>
            <a:r>
              <a:rPr sz="2400" spc="-10" dirty="0">
                <a:latin typeface="Calibri"/>
                <a:cs typeface="Calibri"/>
              </a:rPr>
              <a:t>davranışı farklı </a:t>
            </a:r>
            <a:r>
              <a:rPr sz="2400" spc="-30" dirty="0">
                <a:latin typeface="Calibri"/>
                <a:cs typeface="Calibri"/>
              </a:rPr>
              <a:t>olabilir.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Benzer problemi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çözmek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için iki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algoritmanın</a:t>
            </a:r>
            <a:r>
              <a:rPr sz="2400" u="heavy" spc="-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zaman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u="heavy" spc="-6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verimliliğini nasıl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karşılaştırabiliriz?</a:t>
            </a:r>
            <a:endParaRPr sz="2400">
              <a:latin typeface="Calibri"/>
              <a:cs typeface="Calibri"/>
            </a:endParaRPr>
          </a:p>
          <a:p>
            <a:pPr marL="582295" marR="1019175" indent="-273050">
              <a:lnSpc>
                <a:spcPct val="10000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Naif( Basit ) </a:t>
            </a:r>
            <a:r>
              <a:rPr sz="2200" b="1" spc="-10" dirty="0">
                <a:latin typeface="Calibri"/>
                <a:cs typeface="Calibri"/>
              </a:rPr>
              <a:t>yaklaşım: </a:t>
            </a:r>
            <a:r>
              <a:rPr sz="2200" spc="-5" dirty="0">
                <a:latin typeface="Calibri"/>
                <a:cs typeface="Calibri"/>
              </a:rPr>
              <a:t>bir </a:t>
            </a:r>
            <a:r>
              <a:rPr sz="2200" spc="-15" dirty="0">
                <a:latin typeface="Calibri"/>
                <a:cs typeface="Calibri"/>
              </a:rPr>
              <a:t>programlama </a:t>
            </a:r>
            <a:r>
              <a:rPr sz="2200" spc="-10" dirty="0">
                <a:latin typeface="Calibri"/>
                <a:cs typeface="Calibri"/>
              </a:rPr>
              <a:t>dilinde bu  </a:t>
            </a:r>
            <a:r>
              <a:rPr sz="2200" spc="-5" dirty="0">
                <a:latin typeface="Calibri"/>
                <a:cs typeface="Calibri"/>
              </a:rPr>
              <a:t>algoritmaların uygulanması </a:t>
            </a:r>
            <a:r>
              <a:rPr sz="2200" spc="-15" dirty="0">
                <a:latin typeface="Calibri"/>
                <a:cs typeface="Calibri"/>
              </a:rPr>
              <a:t>ve </a:t>
            </a:r>
            <a:r>
              <a:rPr sz="2200" spc="-10" dirty="0">
                <a:latin typeface="Calibri"/>
                <a:cs typeface="Calibri"/>
              </a:rPr>
              <a:t>çalışma zamanlarının  karşılaştırılması.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65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50" y="1852676"/>
            <a:ext cx="6943090" cy="398652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6385" marR="392430" indent="-274320">
              <a:lnSpc>
                <a:spcPct val="80000"/>
              </a:lnSpc>
              <a:spcBef>
                <a:spcPts val="58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Algoritmalar yerine </a:t>
            </a:r>
            <a:r>
              <a:rPr sz="2000" spc="-10" dirty="0">
                <a:latin typeface="Calibri"/>
                <a:cs typeface="Calibri"/>
              </a:rPr>
              <a:t>programların karşılaştırılmasında </a:t>
            </a:r>
            <a:r>
              <a:rPr sz="2000" dirty="0">
                <a:latin typeface="Calibri"/>
                <a:cs typeface="Calibri"/>
              </a:rPr>
              <a:t>aşağıda  </a:t>
            </a:r>
            <a:r>
              <a:rPr sz="2000" spc="-5" dirty="0">
                <a:latin typeface="Calibri"/>
                <a:cs typeface="Calibri"/>
              </a:rPr>
              <a:t>belirtilen </a:t>
            </a:r>
            <a:r>
              <a:rPr sz="2000" spc="-10" dirty="0">
                <a:latin typeface="Calibri"/>
                <a:cs typeface="Calibri"/>
              </a:rPr>
              <a:t>zorluklar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vardır.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Programın </a:t>
            </a:r>
            <a:r>
              <a:rPr sz="1900" b="1" spc="-5" dirty="0">
                <a:latin typeface="Calibri"/>
                <a:cs typeface="Calibri"/>
              </a:rPr>
              <a:t>kullanabileceği </a:t>
            </a:r>
            <a:r>
              <a:rPr sz="1900" b="1" spc="-10" dirty="0">
                <a:latin typeface="Calibri"/>
                <a:cs typeface="Calibri"/>
              </a:rPr>
              <a:t>veri</a:t>
            </a:r>
            <a:r>
              <a:rPr sz="1900" b="1" spc="-7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nedir?</a:t>
            </a:r>
            <a:endParaRPr sz="1900">
              <a:latin typeface="Calibri"/>
              <a:cs typeface="Calibri"/>
            </a:endParaRPr>
          </a:p>
          <a:p>
            <a:pPr marL="857885" marR="327025" indent="-274320">
              <a:lnSpc>
                <a:spcPct val="80000"/>
              </a:lnSpc>
              <a:spcBef>
                <a:spcPts val="420"/>
              </a:spcBef>
              <a:tabLst>
                <a:tab pos="85788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latin typeface="Calibri"/>
                <a:cs typeface="Calibri"/>
              </a:rPr>
              <a:t>Analiz </a:t>
            </a:r>
            <a:r>
              <a:rPr sz="1700" spc="-10" dirty="0">
                <a:latin typeface="Calibri"/>
                <a:cs typeface="Calibri"/>
              </a:rPr>
              <a:t>yöntemi </a:t>
            </a:r>
            <a:r>
              <a:rPr sz="1700" spc="-5" dirty="0">
                <a:latin typeface="Calibri"/>
                <a:cs typeface="Calibri"/>
              </a:rPr>
              <a:t>veriye </a:t>
            </a:r>
            <a:r>
              <a:rPr sz="1700" dirty="0">
                <a:latin typeface="Calibri"/>
                <a:cs typeface="Calibri"/>
              </a:rPr>
              <a:t>bağımlı </a:t>
            </a:r>
            <a:r>
              <a:rPr sz="1700" spc="-15" dirty="0">
                <a:latin typeface="Calibri"/>
                <a:cs typeface="Calibri"/>
              </a:rPr>
              <a:t>olmamalıdır. </a:t>
            </a:r>
            <a:r>
              <a:rPr sz="1700" dirty="0">
                <a:latin typeface="Calibri"/>
                <a:cs typeface="Calibri"/>
              </a:rPr>
              <a:t>Çalışma </a:t>
            </a:r>
            <a:r>
              <a:rPr sz="1700" spc="-5" dirty="0">
                <a:latin typeface="Calibri"/>
                <a:cs typeface="Calibri"/>
              </a:rPr>
              <a:t>zamanı</a:t>
            </a:r>
            <a:r>
              <a:rPr sz="1700" spc="-1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verinin  </a:t>
            </a:r>
            <a:r>
              <a:rPr sz="1700" dirty="0">
                <a:latin typeface="Calibri"/>
                <a:cs typeface="Calibri"/>
              </a:rPr>
              <a:t>büyüklüğü ile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değişebilir.</a:t>
            </a:r>
            <a:endParaRPr sz="1700">
              <a:latin typeface="Calibri"/>
              <a:cs typeface="Calibri"/>
            </a:endParaRPr>
          </a:p>
          <a:p>
            <a:pPr marL="309245">
              <a:lnSpc>
                <a:spcPts val="2270"/>
              </a:lnSpc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Calibri"/>
                <a:cs typeface="Calibri"/>
              </a:rPr>
              <a:t>Hangi </a:t>
            </a:r>
            <a:r>
              <a:rPr sz="1900" b="1" spc="-10" dirty="0">
                <a:latin typeface="Calibri"/>
                <a:cs typeface="Calibri"/>
              </a:rPr>
              <a:t>bilgisayarı </a:t>
            </a:r>
            <a:r>
              <a:rPr sz="1900" b="1" spc="-5" dirty="0">
                <a:latin typeface="Calibri"/>
                <a:cs typeface="Calibri"/>
              </a:rPr>
              <a:t>kullanmak</a:t>
            </a:r>
            <a:r>
              <a:rPr sz="1900" b="1" spc="-10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gerekir?</a:t>
            </a:r>
            <a:endParaRPr sz="1900">
              <a:latin typeface="Calibri"/>
              <a:cs typeface="Calibri"/>
            </a:endParaRPr>
          </a:p>
          <a:p>
            <a:pPr marL="857885" marR="314960" indent="-274320">
              <a:lnSpc>
                <a:spcPct val="80000"/>
              </a:lnSpc>
              <a:spcBef>
                <a:spcPts val="415"/>
              </a:spcBef>
              <a:tabLst>
                <a:tab pos="85788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alibri"/>
                <a:cs typeface="Calibri"/>
              </a:rPr>
              <a:t>Algoritmaların verimliliği </a:t>
            </a:r>
            <a:r>
              <a:rPr sz="1700" dirty="0">
                <a:latin typeface="Calibri"/>
                <a:cs typeface="Calibri"/>
              </a:rPr>
              <a:t>belirli </a:t>
            </a:r>
            <a:r>
              <a:rPr sz="1700" spc="-5" dirty="0">
                <a:latin typeface="Calibri"/>
                <a:cs typeface="Calibri"/>
              </a:rPr>
              <a:t>bir </a:t>
            </a:r>
            <a:r>
              <a:rPr sz="1700" spc="-10" dirty="0">
                <a:latin typeface="Calibri"/>
                <a:cs typeface="Calibri"/>
              </a:rPr>
              <a:t>bilgisayara </a:t>
            </a:r>
            <a:r>
              <a:rPr sz="1700" dirty="0">
                <a:latin typeface="Calibri"/>
                <a:cs typeface="Calibri"/>
              </a:rPr>
              <a:t>bağımlı olmadan  </a:t>
            </a:r>
            <a:r>
              <a:rPr sz="1700" spc="-15" dirty="0">
                <a:latin typeface="Calibri"/>
                <a:cs typeface="Calibri"/>
              </a:rPr>
              <a:t>karşılaştırılmalıdır. </a:t>
            </a:r>
            <a:r>
              <a:rPr sz="1700" dirty="0">
                <a:latin typeface="Calibri"/>
                <a:cs typeface="Calibri"/>
              </a:rPr>
              <a:t>Çünkü, </a:t>
            </a:r>
            <a:r>
              <a:rPr sz="1700" spc="-10" dirty="0">
                <a:latin typeface="Calibri"/>
                <a:cs typeface="Calibri"/>
              </a:rPr>
              <a:t>aynı </a:t>
            </a:r>
            <a:r>
              <a:rPr sz="1700" spc="-5" dirty="0">
                <a:latin typeface="Calibri"/>
                <a:cs typeface="Calibri"/>
              </a:rPr>
              <a:t>algoritmanın </a:t>
            </a:r>
            <a:r>
              <a:rPr sz="1700" dirty="0">
                <a:latin typeface="Calibri"/>
                <a:cs typeface="Calibri"/>
              </a:rPr>
              <a:t>işlemci hızları </a:t>
            </a:r>
            <a:r>
              <a:rPr sz="1700" spc="-5" dirty="0">
                <a:latin typeface="Calibri"/>
                <a:cs typeface="Calibri"/>
              </a:rPr>
              <a:t>farklı</a:t>
            </a:r>
            <a:r>
              <a:rPr sz="1700" spc="-1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iki  </a:t>
            </a:r>
            <a:r>
              <a:rPr sz="1700" spc="-10" dirty="0">
                <a:latin typeface="Calibri"/>
                <a:cs typeface="Calibri"/>
              </a:rPr>
              <a:t>bilgisayarda </a:t>
            </a:r>
            <a:r>
              <a:rPr sz="1700" spc="-5" dirty="0">
                <a:latin typeface="Calibri"/>
                <a:cs typeface="Calibri"/>
              </a:rPr>
              <a:t>çalışma zamanı </a:t>
            </a:r>
            <a:r>
              <a:rPr sz="1700" spc="-10" dirty="0">
                <a:latin typeface="Calibri"/>
                <a:cs typeface="Calibri"/>
              </a:rPr>
              <a:t>aynı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olmaz.</a:t>
            </a:r>
            <a:endParaRPr sz="1700">
              <a:latin typeface="Calibri"/>
              <a:cs typeface="Calibri"/>
            </a:endParaRPr>
          </a:p>
          <a:p>
            <a:pPr marL="309245">
              <a:lnSpc>
                <a:spcPts val="2270"/>
              </a:lnSpc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Algoritma nasıl</a:t>
            </a:r>
            <a:r>
              <a:rPr sz="1900" b="1" spc="-8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kodlanmalıdır?</a:t>
            </a:r>
            <a:endParaRPr sz="1900">
              <a:latin typeface="Calibri"/>
              <a:cs typeface="Calibri"/>
            </a:endParaRPr>
          </a:p>
          <a:p>
            <a:pPr marL="583565">
              <a:lnSpc>
                <a:spcPts val="1835"/>
              </a:lnSpc>
              <a:spcBef>
                <a:spcPts val="10"/>
              </a:spcBef>
              <a:tabLst>
                <a:tab pos="85788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latin typeface="Calibri"/>
                <a:cs typeface="Calibri"/>
              </a:rPr>
              <a:t>Çalışma </a:t>
            </a:r>
            <a:r>
              <a:rPr sz="1700" spc="-5" dirty="0">
                <a:latin typeface="Calibri"/>
                <a:cs typeface="Calibri"/>
              </a:rPr>
              <a:t>zamanını </a:t>
            </a:r>
            <a:r>
              <a:rPr sz="1700" spc="-10" dirty="0">
                <a:latin typeface="Calibri"/>
                <a:cs typeface="Calibri"/>
              </a:rPr>
              <a:t>karşılaştırmak, </a:t>
            </a:r>
            <a:r>
              <a:rPr sz="1700" spc="-5" dirty="0">
                <a:latin typeface="Calibri"/>
                <a:cs typeface="Calibri"/>
              </a:rPr>
              <a:t>uygulamaları</a:t>
            </a:r>
            <a:r>
              <a:rPr sz="1700" spc="-9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karşılaştırmak</a:t>
            </a:r>
            <a:endParaRPr sz="1700">
              <a:latin typeface="Calibri"/>
              <a:cs typeface="Calibri"/>
            </a:endParaRPr>
          </a:p>
          <a:p>
            <a:pPr marL="857885" marR="5080">
              <a:lnSpc>
                <a:spcPct val="80100"/>
              </a:lnSpc>
              <a:spcBef>
                <a:spcPts val="200"/>
              </a:spcBef>
            </a:pPr>
            <a:r>
              <a:rPr sz="1700" dirty="0">
                <a:latin typeface="Calibri"/>
                <a:cs typeface="Calibri"/>
              </a:rPr>
              <a:t>anlamına </a:t>
            </a:r>
            <a:r>
              <a:rPr sz="1700" spc="-30" dirty="0">
                <a:latin typeface="Calibri"/>
                <a:cs typeface="Calibri"/>
              </a:rPr>
              <a:t>gelir. </a:t>
            </a:r>
            <a:r>
              <a:rPr sz="1700" spc="-20" dirty="0">
                <a:latin typeface="Calibri"/>
                <a:cs typeface="Calibri"/>
              </a:rPr>
              <a:t>Uygulamalar, </a:t>
            </a:r>
            <a:r>
              <a:rPr sz="1700" spc="-10" dirty="0">
                <a:latin typeface="Calibri"/>
                <a:cs typeface="Calibri"/>
              </a:rPr>
              <a:t>programlama </a:t>
            </a:r>
            <a:r>
              <a:rPr sz="1700" spc="-5" dirty="0">
                <a:latin typeface="Calibri"/>
                <a:cs typeface="Calibri"/>
              </a:rPr>
              <a:t>tarzına duyarlı olduğundan  </a:t>
            </a:r>
            <a:r>
              <a:rPr sz="1700" spc="-10" dirty="0">
                <a:latin typeface="Calibri"/>
                <a:cs typeface="Calibri"/>
              </a:rPr>
              <a:t>karşılaştıramayız. </a:t>
            </a:r>
            <a:r>
              <a:rPr sz="1700" spc="-5" dirty="0">
                <a:latin typeface="Calibri"/>
                <a:cs typeface="Calibri"/>
              </a:rPr>
              <a:t>Programlama tarzı çok </a:t>
            </a:r>
            <a:r>
              <a:rPr sz="1700" dirty="0">
                <a:latin typeface="Calibri"/>
                <a:cs typeface="Calibri"/>
              </a:rPr>
              <a:t>verimli </a:t>
            </a:r>
            <a:r>
              <a:rPr sz="1700" spc="-5" dirty="0">
                <a:latin typeface="Calibri"/>
                <a:cs typeface="Calibri"/>
              </a:rPr>
              <a:t>bir algoritmanın  çalışma zamanını </a:t>
            </a:r>
            <a:r>
              <a:rPr sz="1700" dirty="0">
                <a:latin typeface="Calibri"/>
                <a:cs typeface="Calibri"/>
              </a:rPr>
              <a:t>bile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etkileyebilir.</a:t>
            </a:r>
            <a:endParaRPr sz="1700">
              <a:latin typeface="Calibri"/>
              <a:cs typeface="Calibri"/>
            </a:endParaRPr>
          </a:p>
          <a:p>
            <a:pPr marL="583565" marR="389255" indent="-274320">
              <a:lnSpc>
                <a:spcPct val="80000"/>
              </a:lnSpc>
              <a:spcBef>
                <a:spcPts val="450"/>
              </a:spcBef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Programları karşılaştırmak, </a:t>
            </a:r>
            <a:r>
              <a:rPr sz="1900" spc="-5" dirty="0">
                <a:latin typeface="Calibri"/>
                <a:cs typeface="Calibri"/>
              </a:rPr>
              <a:t>bir </a:t>
            </a:r>
            <a:r>
              <a:rPr sz="1900" spc="-10" dirty="0">
                <a:latin typeface="Calibri"/>
                <a:cs typeface="Calibri"/>
              </a:rPr>
              <a:t>algoritmanın </a:t>
            </a:r>
            <a:r>
              <a:rPr sz="1900" spc="-15" dirty="0">
                <a:latin typeface="Calibri"/>
                <a:cs typeface="Calibri"/>
              </a:rPr>
              <a:t>kesin </a:t>
            </a:r>
            <a:r>
              <a:rPr sz="1900" spc="-5" dirty="0">
                <a:latin typeface="Calibri"/>
                <a:cs typeface="Calibri"/>
              </a:rPr>
              <a:t>ölçümü için  </a:t>
            </a:r>
            <a:r>
              <a:rPr sz="1900" spc="-10" dirty="0">
                <a:latin typeface="Calibri"/>
                <a:cs typeface="Calibri"/>
              </a:rPr>
              <a:t>uygun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değildir.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138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50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6680" y="1904491"/>
            <a:ext cx="7372350" cy="384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238125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 </a:t>
            </a:r>
            <a:r>
              <a:rPr sz="2400" dirty="0">
                <a:latin typeface="Calibri"/>
                <a:cs typeface="Calibri"/>
              </a:rPr>
              <a:t>analizi, </a:t>
            </a:r>
            <a:r>
              <a:rPr sz="2400" spc="-25" dirty="0">
                <a:latin typeface="Calibri"/>
                <a:cs typeface="Calibri"/>
              </a:rPr>
              <a:t>özel </a:t>
            </a:r>
            <a:r>
              <a:rPr sz="2400" spc="-10" dirty="0">
                <a:latin typeface="Calibri"/>
                <a:cs typeface="Calibri"/>
              </a:rPr>
              <a:t>uygulamalardan, </a:t>
            </a:r>
            <a:r>
              <a:rPr sz="2400" spc="-15" dirty="0">
                <a:latin typeface="Calibri"/>
                <a:cs typeface="Calibri"/>
              </a:rPr>
              <a:t>bilgisayarlardan  </a:t>
            </a:r>
            <a:r>
              <a:rPr sz="2400" spc="-20" dirty="0">
                <a:latin typeface="Calibri"/>
                <a:cs typeface="Calibri"/>
              </a:rPr>
              <a:t>veya </a:t>
            </a:r>
            <a:r>
              <a:rPr sz="2400" spc="-5" dirty="0">
                <a:latin typeface="Calibri"/>
                <a:cs typeface="Calibri"/>
              </a:rPr>
              <a:t>veriden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bağımsızdır.</a:t>
            </a:r>
            <a:endParaRPr sz="2400">
              <a:latin typeface="Calibri"/>
              <a:cs typeface="Calibri"/>
            </a:endParaRPr>
          </a:p>
          <a:p>
            <a:pPr marL="285115" marR="24511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 </a:t>
            </a:r>
            <a:r>
              <a:rPr sz="2400" dirty="0">
                <a:latin typeface="Calibri"/>
                <a:cs typeface="Calibri"/>
              </a:rPr>
              <a:t>analizi, </a:t>
            </a:r>
            <a:r>
              <a:rPr sz="2400" spc="-5" dirty="0">
                <a:latin typeface="Calibri"/>
                <a:cs typeface="Calibri"/>
              </a:rPr>
              <a:t>tasarlanan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20" dirty="0">
                <a:latin typeface="Calibri"/>
                <a:cs typeface="Calibri"/>
              </a:rPr>
              <a:t>veya </a:t>
            </a:r>
            <a:r>
              <a:rPr sz="2400" spc="-15" dirty="0">
                <a:latin typeface="Calibri"/>
                <a:cs typeface="Calibri"/>
              </a:rPr>
              <a:t>fonksiyonun  </a:t>
            </a:r>
            <a:r>
              <a:rPr sz="2400" spc="-5" dirty="0">
                <a:latin typeface="Calibri"/>
                <a:cs typeface="Calibri"/>
              </a:rPr>
              <a:t>belirli bir işleme </a:t>
            </a:r>
            <a:r>
              <a:rPr sz="2400" spc="-20" dirty="0">
                <a:latin typeface="Calibri"/>
                <a:cs typeface="Calibri"/>
              </a:rPr>
              <a:t>göre </a:t>
            </a:r>
            <a:r>
              <a:rPr sz="2400" spc="-10" dirty="0">
                <a:latin typeface="Calibri"/>
                <a:cs typeface="Calibri"/>
              </a:rPr>
              <a:t>matematiksel </a:t>
            </a:r>
            <a:r>
              <a:rPr sz="2400" spc="-5" dirty="0">
                <a:latin typeface="Calibri"/>
                <a:cs typeface="Calibri"/>
              </a:rPr>
              <a:t>ifadesini </a:t>
            </a:r>
            <a:r>
              <a:rPr sz="2400" spc="-15" dirty="0">
                <a:latin typeface="Calibri"/>
                <a:cs typeface="Calibri"/>
              </a:rPr>
              <a:t>bulmaya  </a:t>
            </a:r>
            <a:r>
              <a:rPr sz="2400" spc="-45" dirty="0">
                <a:latin typeface="Calibri"/>
                <a:cs typeface="Calibri"/>
              </a:rPr>
              <a:t>dayanır.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Algoritmaları </a:t>
            </a:r>
            <a:r>
              <a:rPr sz="2400" dirty="0">
                <a:latin typeface="Calibri"/>
                <a:cs typeface="Calibri"/>
              </a:rPr>
              <a:t>analiz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etmek;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4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İlk </a:t>
            </a:r>
            <a:r>
              <a:rPr sz="2200" spc="-10" dirty="0">
                <a:latin typeface="Calibri"/>
                <a:cs typeface="Calibri"/>
              </a:rPr>
              <a:t>olarak, </a:t>
            </a:r>
            <a:r>
              <a:rPr sz="2200" spc="-5" dirty="0">
                <a:latin typeface="Calibri"/>
                <a:cs typeface="Calibri"/>
              </a:rPr>
              <a:t>algoritmanın </a:t>
            </a:r>
            <a:r>
              <a:rPr sz="2200" spc="-10" dirty="0">
                <a:latin typeface="Calibri"/>
                <a:cs typeface="Calibri"/>
              </a:rPr>
              <a:t>etkinliğini değerlendirmek </a:t>
            </a:r>
            <a:r>
              <a:rPr sz="2200" spc="-5" dirty="0">
                <a:latin typeface="Calibri"/>
                <a:cs typeface="Calibri"/>
              </a:rPr>
              <a:t>için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belirli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bir </a:t>
            </a:r>
            <a:r>
              <a:rPr sz="2200" spc="-15" dirty="0">
                <a:latin typeface="Calibri"/>
                <a:cs typeface="Calibri"/>
              </a:rPr>
              <a:t>çözümde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anlamlı olan işlemlerin 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kaç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adet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olduğu</a:t>
            </a:r>
            <a:r>
              <a:rPr sz="2200" u="heavy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sayılır</a:t>
            </a:r>
            <a:r>
              <a:rPr sz="2200" spc="-3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82295" marR="152400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Daha </a:t>
            </a:r>
            <a:r>
              <a:rPr sz="2200" spc="-15" dirty="0">
                <a:latin typeface="Calibri"/>
                <a:cs typeface="Calibri"/>
              </a:rPr>
              <a:t>sonra </a:t>
            </a:r>
            <a:r>
              <a:rPr sz="2200" spc="-10" dirty="0">
                <a:latin typeface="Calibri"/>
                <a:cs typeface="Calibri"/>
              </a:rPr>
              <a:t>büyüme </a:t>
            </a:r>
            <a:r>
              <a:rPr sz="2200" spc="-15" dirty="0">
                <a:latin typeface="Calibri"/>
                <a:cs typeface="Calibri"/>
              </a:rPr>
              <a:t>fonksiyonları kullanılarak </a:t>
            </a:r>
            <a:r>
              <a:rPr sz="2200" spc="-5" dirty="0">
                <a:latin typeface="Calibri"/>
                <a:cs typeface="Calibri"/>
              </a:rPr>
              <a:t>algoritmanın  verimliliği </a:t>
            </a:r>
            <a:r>
              <a:rPr sz="2200" spc="-15" dirty="0">
                <a:latin typeface="Calibri"/>
                <a:cs typeface="Calibri"/>
              </a:rPr>
              <a:t>ifade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edilir.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292" y="0"/>
            <a:ext cx="9097010" cy="6858000"/>
            <a:chOff x="50292" y="0"/>
            <a:chExt cx="9097010" cy="6858000"/>
          </a:xfrm>
        </p:grpSpPr>
        <p:sp>
          <p:nvSpPr>
            <p:cNvPr id="11" name="object 11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" y="3486378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74"/>
                  </a:moveTo>
                  <a:lnTo>
                    <a:pt x="44905" y="2667271"/>
                  </a:lnTo>
                  <a:lnTo>
                    <a:pt x="89843" y="2669961"/>
                  </a:lnTo>
                  <a:lnTo>
                    <a:pt x="134845" y="2672637"/>
                  </a:lnTo>
                  <a:lnTo>
                    <a:pt x="179944" y="2675292"/>
                  </a:lnTo>
                  <a:lnTo>
                    <a:pt x="225172" y="2677919"/>
                  </a:lnTo>
                  <a:lnTo>
                    <a:pt x="270560" y="2680512"/>
                  </a:lnTo>
                  <a:lnTo>
                    <a:pt x="316143" y="2683063"/>
                  </a:lnTo>
                  <a:lnTo>
                    <a:pt x="361950" y="2685565"/>
                  </a:lnTo>
                  <a:lnTo>
                    <a:pt x="408016" y="2688012"/>
                  </a:lnTo>
                  <a:lnTo>
                    <a:pt x="454371" y="2690397"/>
                  </a:lnTo>
                  <a:lnTo>
                    <a:pt x="501049" y="2692711"/>
                  </a:lnTo>
                  <a:lnTo>
                    <a:pt x="548082" y="2694950"/>
                  </a:lnTo>
                  <a:lnTo>
                    <a:pt x="595501" y="2697105"/>
                  </a:lnTo>
                  <a:lnTo>
                    <a:pt x="643339" y="2699171"/>
                  </a:lnTo>
                  <a:lnTo>
                    <a:pt x="691629" y="2701138"/>
                  </a:lnTo>
                  <a:lnTo>
                    <a:pt x="740401" y="2703002"/>
                  </a:lnTo>
                  <a:lnTo>
                    <a:pt x="789690" y="2704755"/>
                  </a:lnTo>
                  <a:lnTo>
                    <a:pt x="839527" y="2706390"/>
                  </a:lnTo>
                  <a:lnTo>
                    <a:pt x="889943" y="2707900"/>
                  </a:lnTo>
                  <a:lnTo>
                    <a:pt x="940972" y="2709279"/>
                  </a:lnTo>
                  <a:lnTo>
                    <a:pt x="992646" y="2710518"/>
                  </a:lnTo>
                  <a:lnTo>
                    <a:pt x="1044997" y="2711612"/>
                  </a:lnTo>
                  <a:lnTo>
                    <a:pt x="1098057" y="2712553"/>
                  </a:lnTo>
                  <a:lnTo>
                    <a:pt x="1151858" y="2713335"/>
                  </a:lnTo>
                  <a:lnTo>
                    <a:pt x="1206433" y="2713950"/>
                  </a:lnTo>
                  <a:lnTo>
                    <a:pt x="1261813" y="2714392"/>
                  </a:lnTo>
                  <a:lnTo>
                    <a:pt x="1318032" y="2714653"/>
                  </a:lnTo>
                  <a:lnTo>
                    <a:pt x="1375121" y="2714727"/>
                  </a:lnTo>
                  <a:lnTo>
                    <a:pt x="1433112" y="2714607"/>
                  </a:lnTo>
                  <a:lnTo>
                    <a:pt x="1492039" y="2714286"/>
                  </a:lnTo>
                  <a:lnTo>
                    <a:pt x="1551932" y="2713757"/>
                  </a:lnTo>
                  <a:lnTo>
                    <a:pt x="1612824" y="2713013"/>
                  </a:lnTo>
                  <a:lnTo>
                    <a:pt x="1674749" y="2712047"/>
                  </a:lnTo>
                  <a:lnTo>
                    <a:pt x="1717877" y="2711302"/>
                  </a:lnTo>
                  <a:lnTo>
                    <a:pt x="1761409" y="2710548"/>
                  </a:lnTo>
                  <a:lnTo>
                    <a:pt x="1805340" y="2709780"/>
                  </a:lnTo>
                  <a:lnTo>
                    <a:pt x="1849664" y="2708995"/>
                  </a:lnTo>
                  <a:lnTo>
                    <a:pt x="1894378" y="2708188"/>
                  </a:lnTo>
                  <a:lnTo>
                    <a:pt x="1939476" y="2707355"/>
                  </a:lnTo>
                  <a:lnTo>
                    <a:pt x="1984955" y="2706491"/>
                  </a:lnTo>
                  <a:lnTo>
                    <a:pt x="2030810" y="2705593"/>
                  </a:lnTo>
                  <a:lnTo>
                    <a:pt x="2077036" y="2704657"/>
                  </a:lnTo>
                  <a:lnTo>
                    <a:pt x="2123629" y="2703677"/>
                  </a:lnTo>
                  <a:lnTo>
                    <a:pt x="2170585" y="2702651"/>
                  </a:lnTo>
                  <a:lnTo>
                    <a:pt x="2217898" y="2701573"/>
                  </a:lnTo>
                  <a:lnTo>
                    <a:pt x="2265564" y="2700440"/>
                  </a:lnTo>
                  <a:lnTo>
                    <a:pt x="2313579" y="2699248"/>
                  </a:lnTo>
                  <a:lnTo>
                    <a:pt x="2361939" y="2697991"/>
                  </a:lnTo>
                  <a:lnTo>
                    <a:pt x="2410638" y="2696667"/>
                  </a:lnTo>
                  <a:lnTo>
                    <a:pt x="2459673" y="2695270"/>
                  </a:lnTo>
                  <a:lnTo>
                    <a:pt x="2509038" y="2693798"/>
                  </a:lnTo>
                  <a:lnTo>
                    <a:pt x="2558730" y="2692244"/>
                  </a:lnTo>
                  <a:lnTo>
                    <a:pt x="2608743" y="2690606"/>
                  </a:lnTo>
                  <a:lnTo>
                    <a:pt x="2659073" y="2688880"/>
                  </a:lnTo>
                  <a:lnTo>
                    <a:pt x="2709716" y="2687060"/>
                  </a:lnTo>
                  <a:lnTo>
                    <a:pt x="2760667" y="2685142"/>
                  </a:lnTo>
                  <a:lnTo>
                    <a:pt x="2811922" y="2683124"/>
                  </a:lnTo>
                  <a:lnTo>
                    <a:pt x="2863476" y="2681000"/>
                  </a:lnTo>
                  <a:lnTo>
                    <a:pt x="2915325" y="2678766"/>
                  </a:lnTo>
                  <a:lnTo>
                    <a:pt x="2967464" y="2676418"/>
                  </a:lnTo>
                  <a:lnTo>
                    <a:pt x="3019888" y="2673951"/>
                  </a:lnTo>
                  <a:lnTo>
                    <a:pt x="3072594" y="2671363"/>
                  </a:lnTo>
                  <a:lnTo>
                    <a:pt x="3125576" y="2668648"/>
                  </a:lnTo>
                  <a:lnTo>
                    <a:pt x="3178830" y="2665802"/>
                  </a:lnTo>
                  <a:lnTo>
                    <a:pt x="3232352" y="2662821"/>
                  </a:lnTo>
                  <a:lnTo>
                    <a:pt x="3286136" y="2659701"/>
                  </a:lnTo>
                  <a:lnTo>
                    <a:pt x="3340180" y="2656438"/>
                  </a:lnTo>
                  <a:lnTo>
                    <a:pt x="3394477" y="2653028"/>
                  </a:lnTo>
                  <a:lnTo>
                    <a:pt x="3449024" y="2649465"/>
                  </a:lnTo>
                  <a:lnTo>
                    <a:pt x="3503816" y="2645747"/>
                  </a:lnTo>
                  <a:lnTo>
                    <a:pt x="3558848" y="2641869"/>
                  </a:lnTo>
                  <a:lnTo>
                    <a:pt x="3614116" y="2637827"/>
                  </a:lnTo>
                  <a:lnTo>
                    <a:pt x="3669616" y="2633616"/>
                  </a:lnTo>
                  <a:lnTo>
                    <a:pt x="3725342" y="2629233"/>
                  </a:lnTo>
                  <a:lnTo>
                    <a:pt x="3781291" y="2624673"/>
                  </a:lnTo>
                  <a:lnTo>
                    <a:pt x="3837458" y="2619931"/>
                  </a:lnTo>
                  <a:lnTo>
                    <a:pt x="3893839" y="2615005"/>
                  </a:lnTo>
                  <a:lnTo>
                    <a:pt x="3950428" y="2609890"/>
                  </a:lnTo>
                  <a:lnTo>
                    <a:pt x="4007221" y="2604581"/>
                  </a:lnTo>
                  <a:lnTo>
                    <a:pt x="4064215" y="2599074"/>
                  </a:lnTo>
                  <a:lnTo>
                    <a:pt x="4121404" y="2593365"/>
                  </a:lnTo>
                  <a:lnTo>
                    <a:pt x="4166784" y="2588729"/>
                  </a:lnTo>
                  <a:lnTo>
                    <a:pt x="4212759" y="2583967"/>
                  </a:lnTo>
                  <a:lnTo>
                    <a:pt x="4259305" y="2579082"/>
                  </a:lnTo>
                  <a:lnTo>
                    <a:pt x="4306400" y="2574076"/>
                  </a:lnTo>
                  <a:lnTo>
                    <a:pt x="4354022" y="2568950"/>
                  </a:lnTo>
                  <a:lnTo>
                    <a:pt x="4402149" y="2563706"/>
                  </a:lnTo>
                  <a:lnTo>
                    <a:pt x="4450758" y="2558348"/>
                  </a:lnTo>
                  <a:lnTo>
                    <a:pt x="4499826" y="2552876"/>
                  </a:lnTo>
                  <a:lnTo>
                    <a:pt x="4549333" y="2547292"/>
                  </a:lnTo>
                  <a:lnTo>
                    <a:pt x="4599254" y="2541600"/>
                  </a:lnTo>
                  <a:lnTo>
                    <a:pt x="4649569" y="2535800"/>
                  </a:lnTo>
                  <a:lnTo>
                    <a:pt x="4700255" y="2529895"/>
                  </a:lnTo>
                  <a:lnTo>
                    <a:pt x="4751289" y="2523887"/>
                  </a:lnTo>
                  <a:lnTo>
                    <a:pt x="4802649" y="2517778"/>
                  </a:lnTo>
                  <a:lnTo>
                    <a:pt x="4854314" y="2511570"/>
                  </a:lnTo>
                  <a:lnTo>
                    <a:pt x="4906259" y="2505265"/>
                  </a:lnTo>
                  <a:lnTo>
                    <a:pt x="4958465" y="2498865"/>
                  </a:lnTo>
                  <a:lnTo>
                    <a:pt x="5010907" y="2492372"/>
                  </a:lnTo>
                  <a:lnTo>
                    <a:pt x="5063564" y="2485788"/>
                  </a:lnTo>
                  <a:lnTo>
                    <a:pt x="5116413" y="2479116"/>
                  </a:lnTo>
                  <a:lnTo>
                    <a:pt x="5169433" y="2472356"/>
                  </a:lnTo>
                  <a:lnTo>
                    <a:pt x="5222600" y="2465512"/>
                  </a:lnTo>
                  <a:lnTo>
                    <a:pt x="5275893" y="2458585"/>
                  </a:lnTo>
                  <a:lnTo>
                    <a:pt x="5329290" y="2451578"/>
                  </a:lnTo>
                  <a:lnTo>
                    <a:pt x="5382767" y="2444492"/>
                  </a:lnTo>
                  <a:lnTo>
                    <a:pt x="5436303" y="2437329"/>
                  </a:lnTo>
                  <a:lnTo>
                    <a:pt x="5489875" y="2430092"/>
                  </a:lnTo>
                  <a:lnTo>
                    <a:pt x="5543462" y="2422782"/>
                  </a:lnTo>
                  <a:lnTo>
                    <a:pt x="5597040" y="2415401"/>
                  </a:lnTo>
                  <a:lnTo>
                    <a:pt x="5650588" y="2407953"/>
                  </a:lnTo>
                  <a:lnTo>
                    <a:pt x="5704084" y="2400438"/>
                  </a:lnTo>
                  <a:lnTo>
                    <a:pt x="5757504" y="2392858"/>
                  </a:lnTo>
                  <a:lnTo>
                    <a:pt x="5810827" y="2385216"/>
                  </a:lnTo>
                  <a:lnTo>
                    <a:pt x="5864030" y="2377514"/>
                  </a:lnTo>
                  <a:lnTo>
                    <a:pt x="5917091" y="2369754"/>
                  </a:lnTo>
                  <a:lnTo>
                    <a:pt x="5969988" y="2361937"/>
                  </a:lnTo>
                  <a:lnTo>
                    <a:pt x="6022699" y="2354067"/>
                  </a:lnTo>
                  <a:lnTo>
                    <a:pt x="6075201" y="2346144"/>
                  </a:lnTo>
                  <a:lnTo>
                    <a:pt x="6127472" y="2338171"/>
                  </a:lnTo>
                  <a:lnTo>
                    <a:pt x="6179489" y="2330150"/>
                  </a:lnTo>
                  <a:lnTo>
                    <a:pt x="6231231" y="2322083"/>
                  </a:lnTo>
                  <a:lnTo>
                    <a:pt x="6282674" y="2313972"/>
                  </a:lnTo>
                  <a:lnTo>
                    <a:pt x="6333798" y="2305819"/>
                  </a:lnTo>
                  <a:lnTo>
                    <a:pt x="6384579" y="2297627"/>
                  </a:lnTo>
                  <a:lnTo>
                    <a:pt x="6434995" y="2289396"/>
                  </a:lnTo>
                  <a:lnTo>
                    <a:pt x="6485024" y="2281130"/>
                  </a:lnTo>
                  <a:lnTo>
                    <a:pt x="6534644" y="2272830"/>
                  </a:lnTo>
                  <a:lnTo>
                    <a:pt x="6583832" y="2264498"/>
                  </a:lnTo>
                  <a:lnTo>
                    <a:pt x="6632566" y="2256136"/>
                  </a:lnTo>
                  <a:lnTo>
                    <a:pt x="6680824" y="2247747"/>
                  </a:lnTo>
                  <a:lnTo>
                    <a:pt x="6728583" y="2239332"/>
                  </a:lnTo>
                  <a:lnTo>
                    <a:pt x="6775821" y="2230894"/>
                  </a:lnTo>
                  <a:lnTo>
                    <a:pt x="6822516" y="2222434"/>
                  </a:lnTo>
                  <a:lnTo>
                    <a:pt x="6868646" y="2213955"/>
                  </a:lnTo>
                  <a:lnTo>
                    <a:pt x="6914188" y="2205458"/>
                  </a:lnTo>
                  <a:lnTo>
                    <a:pt x="6959120" y="2196945"/>
                  </a:lnTo>
                  <a:lnTo>
                    <a:pt x="7003419" y="2188420"/>
                  </a:lnTo>
                  <a:lnTo>
                    <a:pt x="7047064" y="2179883"/>
                  </a:lnTo>
                  <a:lnTo>
                    <a:pt x="7090032" y="2171337"/>
                  </a:lnTo>
                  <a:lnTo>
                    <a:pt x="7132301" y="2162783"/>
                  </a:lnTo>
                  <a:lnTo>
                    <a:pt x="7173849" y="2154224"/>
                  </a:lnTo>
                  <a:lnTo>
                    <a:pt x="7235151" y="2141311"/>
                  </a:lnTo>
                  <a:lnTo>
                    <a:pt x="7296471" y="2128050"/>
                  </a:lnTo>
                  <a:lnTo>
                    <a:pt x="7357758" y="2114460"/>
                  </a:lnTo>
                  <a:lnTo>
                    <a:pt x="7418958" y="2100562"/>
                  </a:lnTo>
                  <a:lnTo>
                    <a:pt x="7480019" y="2086375"/>
                  </a:lnTo>
                  <a:lnTo>
                    <a:pt x="7540889" y="2071919"/>
                  </a:lnTo>
                  <a:lnTo>
                    <a:pt x="7601517" y="2057213"/>
                  </a:lnTo>
                  <a:lnTo>
                    <a:pt x="7661849" y="2042277"/>
                  </a:lnTo>
                  <a:lnTo>
                    <a:pt x="7721835" y="2027130"/>
                  </a:lnTo>
                  <a:lnTo>
                    <a:pt x="7781420" y="2011793"/>
                  </a:lnTo>
                  <a:lnTo>
                    <a:pt x="7840554" y="1996285"/>
                  </a:lnTo>
                  <a:lnTo>
                    <a:pt x="7899183" y="1980625"/>
                  </a:lnTo>
                  <a:lnTo>
                    <a:pt x="7957256" y="1964834"/>
                  </a:lnTo>
                  <a:lnTo>
                    <a:pt x="8014721" y="1948930"/>
                  </a:lnTo>
                  <a:lnTo>
                    <a:pt x="8071526" y="1932934"/>
                  </a:lnTo>
                  <a:lnTo>
                    <a:pt x="8127617" y="1916865"/>
                  </a:lnTo>
                  <a:lnTo>
                    <a:pt x="8182944" y="1900743"/>
                  </a:lnTo>
                  <a:lnTo>
                    <a:pt x="8237453" y="1884587"/>
                  </a:lnTo>
                  <a:lnTo>
                    <a:pt x="8291092" y="1868417"/>
                  </a:lnTo>
                  <a:lnTo>
                    <a:pt x="8343810" y="1852253"/>
                  </a:lnTo>
                  <a:lnTo>
                    <a:pt x="8395555" y="1836114"/>
                  </a:lnTo>
                  <a:lnTo>
                    <a:pt x="8446273" y="1820021"/>
                  </a:lnTo>
                  <a:lnTo>
                    <a:pt x="8495912" y="1803992"/>
                  </a:lnTo>
                  <a:lnTo>
                    <a:pt x="8544422" y="1788047"/>
                  </a:lnTo>
                  <a:lnTo>
                    <a:pt x="8591748" y="1772206"/>
                  </a:lnTo>
                  <a:lnTo>
                    <a:pt x="8637840" y="1756489"/>
                  </a:lnTo>
                  <a:lnTo>
                    <a:pt x="8682644" y="1740915"/>
                  </a:lnTo>
                  <a:lnTo>
                    <a:pt x="8726109" y="1725503"/>
                  </a:lnTo>
                  <a:lnTo>
                    <a:pt x="8768183" y="1710275"/>
                  </a:lnTo>
                  <a:lnTo>
                    <a:pt x="8808813" y="1695248"/>
                  </a:lnTo>
                  <a:lnTo>
                    <a:pt x="8847947" y="1680444"/>
                  </a:lnTo>
                  <a:lnTo>
                    <a:pt x="8885533" y="1665880"/>
                  </a:lnTo>
                  <a:lnTo>
                    <a:pt x="8921518" y="1651578"/>
                  </a:lnTo>
                  <a:lnTo>
                    <a:pt x="8988479" y="1623835"/>
                  </a:lnTo>
                  <a:lnTo>
                    <a:pt x="9048412" y="1597373"/>
                  </a:lnTo>
                  <a:lnTo>
                    <a:pt x="9075613" y="1584671"/>
                  </a:lnTo>
                  <a:lnTo>
                    <a:pt x="9078468" y="1583280"/>
                  </a:lnTo>
                </a:path>
                <a:path w="9078595" h="2715260">
                  <a:moveTo>
                    <a:pt x="0" y="870737"/>
                  </a:moveTo>
                  <a:lnTo>
                    <a:pt x="35926" y="851722"/>
                  </a:lnTo>
                  <a:lnTo>
                    <a:pt x="71996" y="832709"/>
                  </a:lnTo>
                  <a:lnTo>
                    <a:pt x="108353" y="813699"/>
                  </a:lnTo>
                  <a:lnTo>
                    <a:pt x="145143" y="794694"/>
                  </a:lnTo>
                  <a:lnTo>
                    <a:pt x="182507" y="775696"/>
                  </a:lnTo>
                  <a:lnTo>
                    <a:pt x="220591" y="756707"/>
                  </a:lnTo>
                  <a:lnTo>
                    <a:pt x="259538" y="737728"/>
                  </a:lnTo>
                  <a:lnTo>
                    <a:pt x="299493" y="718761"/>
                  </a:lnTo>
                  <a:lnTo>
                    <a:pt x="340599" y="699807"/>
                  </a:lnTo>
                  <a:lnTo>
                    <a:pt x="382999" y="680870"/>
                  </a:lnTo>
                  <a:lnTo>
                    <a:pt x="426839" y="661949"/>
                  </a:lnTo>
                  <a:lnTo>
                    <a:pt x="472261" y="643047"/>
                  </a:lnTo>
                  <a:lnTo>
                    <a:pt x="519410" y="624166"/>
                  </a:lnTo>
                  <a:lnTo>
                    <a:pt x="568429" y="605307"/>
                  </a:lnTo>
                  <a:lnTo>
                    <a:pt x="619463" y="586473"/>
                  </a:lnTo>
                  <a:lnTo>
                    <a:pt x="672656" y="567664"/>
                  </a:lnTo>
                  <a:lnTo>
                    <a:pt x="728151" y="548882"/>
                  </a:lnTo>
                  <a:lnTo>
                    <a:pt x="786092" y="530130"/>
                  </a:lnTo>
                  <a:lnTo>
                    <a:pt x="846623" y="511409"/>
                  </a:lnTo>
                  <a:lnTo>
                    <a:pt x="909888" y="492720"/>
                  </a:lnTo>
                  <a:lnTo>
                    <a:pt x="976032" y="474065"/>
                  </a:lnTo>
                  <a:lnTo>
                    <a:pt x="1045197" y="455447"/>
                  </a:lnTo>
                  <a:lnTo>
                    <a:pt x="1082614" y="445590"/>
                  </a:lnTo>
                  <a:lnTo>
                    <a:pt x="1120759" y="435534"/>
                  </a:lnTo>
                  <a:lnTo>
                    <a:pt x="1159622" y="425295"/>
                  </a:lnTo>
                  <a:lnTo>
                    <a:pt x="1199191" y="414888"/>
                  </a:lnTo>
                  <a:lnTo>
                    <a:pt x="1239454" y="404329"/>
                  </a:lnTo>
                  <a:lnTo>
                    <a:pt x="1280400" y="393635"/>
                  </a:lnTo>
                  <a:lnTo>
                    <a:pt x="1322017" y="382821"/>
                  </a:lnTo>
                  <a:lnTo>
                    <a:pt x="1364293" y="371902"/>
                  </a:lnTo>
                  <a:lnTo>
                    <a:pt x="1407218" y="360895"/>
                  </a:lnTo>
                  <a:lnTo>
                    <a:pt x="1450780" y="349816"/>
                  </a:lnTo>
                  <a:lnTo>
                    <a:pt x="1494966" y="338681"/>
                  </a:lnTo>
                  <a:lnTo>
                    <a:pt x="1539766" y="327504"/>
                  </a:lnTo>
                  <a:lnTo>
                    <a:pt x="1585168" y="316303"/>
                  </a:lnTo>
                  <a:lnTo>
                    <a:pt x="1631160" y="305093"/>
                  </a:lnTo>
                  <a:lnTo>
                    <a:pt x="1677732" y="293890"/>
                  </a:lnTo>
                  <a:lnTo>
                    <a:pt x="1724870" y="282710"/>
                  </a:lnTo>
                  <a:lnTo>
                    <a:pt x="1772565" y="271568"/>
                  </a:lnTo>
                  <a:lnTo>
                    <a:pt x="1820804" y="260481"/>
                  </a:lnTo>
                  <a:lnTo>
                    <a:pt x="1869576" y="249464"/>
                  </a:lnTo>
                  <a:lnTo>
                    <a:pt x="1918869" y="238533"/>
                  </a:lnTo>
                  <a:lnTo>
                    <a:pt x="1968673" y="227704"/>
                  </a:lnTo>
                  <a:lnTo>
                    <a:pt x="2018974" y="216994"/>
                  </a:lnTo>
                  <a:lnTo>
                    <a:pt x="2069762" y="206417"/>
                  </a:lnTo>
                  <a:lnTo>
                    <a:pt x="2121025" y="195989"/>
                  </a:lnTo>
                  <a:lnTo>
                    <a:pt x="2172752" y="185728"/>
                  </a:lnTo>
                  <a:lnTo>
                    <a:pt x="2224931" y="175647"/>
                  </a:lnTo>
                  <a:lnTo>
                    <a:pt x="2277551" y="165764"/>
                  </a:lnTo>
                  <a:lnTo>
                    <a:pt x="2330600" y="156094"/>
                  </a:lnTo>
                  <a:lnTo>
                    <a:pt x="2384066" y="146653"/>
                  </a:lnTo>
                  <a:lnTo>
                    <a:pt x="2437938" y="137456"/>
                  </a:lnTo>
                  <a:lnTo>
                    <a:pt x="2492205" y="128521"/>
                  </a:lnTo>
                  <a:lnTo>
                    <a:pt x="2546855" y="119862"/>
                  </a:lnTo>
                  <a:lnTo>
                    <a:pt x="2601876" y="111495"/>
                  </a:lnTo>
                  <a:lnTo>
                    <a:pt x="2657257" y="103436"/>
                  </a:lnTo>
                  <a:lnTo>
                    <a:pt x="2712987" y="95702"/>
                  </a:lnTo>
                  <a:lnTo>
                    <a:pt x="2769053" y="88307"/>
                  </a:lnTo>
                  <a:lnTo>
                    <a:pt x="2825445" y="81269"/>
                  </a:lnTo>
                  <a:lnTo>
                    <a:pt x="2882151" y="74602"/>
                  </a:lnTo>
                  <a:lnTo>
                    <a:pt x="2939159" y="68322"/>
                  </a:lnTo>
                  <a:lnTo>
                    <a:pt x="2996457" y="62446"/>
                  </a:lnTo>
                  <a:lnTo>
                    <a:pt x="3054035" y="56990"/>
                  </a:lnTo>
                  <a:lnTo>
                    <a:pt x="3111881" y="51968"/>
                  </a:lnTo>
                  <a:lnTo>
                    <a:pt x="3156318" y="48359"/>
                  </a:lnTo>
                  <a:lnTo>
                    <a:pt x="3201095" y="44877"/>
                  </a:lnTo>
                  <a:lnTo>
                    <a:pt x="3246208" y="41521"/>
                  </a:lnTo>
                  <a:lnTo>
                    <a:pt x="3291649" y="38292"/>
                  </a:lnTo>
                  <a:lnTo>
                    <a:pt x="3337414" y="35191"/>
                  </a:lnTo>
                  <a:lnTo>
                    <a:pt x="3383497" y="32217"/>
                  </a:lnTo>
                  <a:lnTo>
                    <a:pt x="3429892" y="29372"/>
                  </a:lnTo>
                  <a:lnTo>
                    <a:pt x="3476594" y="26655"/>
                  </a:lnTo>
                  <a:lnTo>
                    <a:pt x="3523597" y="24067"/>
                  </a:lnTo>
                  <a:lnTo>
                    <a:pt x="3570896" y="21609"/>
                  </a:lnTo>
                  <a:lnTo>
                    <a:pt x="3618486" y="19281"/>
                  </a:lnTo>
                  <a:lnTo>
                    <a:pt x="3666359" y="17084"/>
                  </a:lnTo>
                  <a:lnTo>
                    <a:pt x="3714512" y="15017"/>
                  </a:lnTo>
                  <a:lnTo>
                    <a:pt x="3762937" y="13081"/>
                  </a:lnTo>
                  <a:lnTo>
                    <a:pt x="3811631" y="11277"/>
                  </a:lnTo>
                  <a:lnTo>
                    <a:pt x="3860587" y="9605"/>
                  </a:lnTo>
                  <a:lnTo>
                    <a:pt x="3909799" y="8066"/>
                  </a:lnTo>
                  <a:lnTo>
                    <a:pt x="3959262" y="6659"/>
                  </a:lnTo>
                  <a:lnTo>
                    <a:pt x="4008971" y="5386"/>
                  </a:lnTo>
                  <a:lnTo>
                    <a:pt x="4058920" y="4247"/>
                  </a:lnTo>
                  <a:lnTo>
                    <a:pt x="4109103" y="3241"/>
                  </a:lnTo>
                  <a:lnTo>
                    <a:pt x="4159515" y="2371"/>
                  </a:lnTo>
                  <a:lnTo>
                    <a:pt x="4210150" y="1636"/>
                  </a:lnTo>
                  <a:lnTo>
                    <a:pt x="4261002" y="1036"/>
                  </a:lnTo>
                  <a:lnTo>
                    <a:pt x="4312066" y="572"/>
                  </a:lnTo>
                  <a:lnTo>
                    <a:pt x="4363337" y="244"/>
                  </a:lnTo>
                  <a:lnTo>
                    <a:pt x="4414809" y="53"/>
                  </a:lnTo>
                  <a:lnTo>
                    <a:pt x="4466475" y="0"/>
                  </a:lnTo>
                  <a:lnTo>
                    <a:pt x="4518332" y="83"/>
                  </a:lnTo>
                  <a:lnTo>
                    <a:pt x="4570373" y="305"/>
                  </a:lnTo>
                  <a:lnTo>
                    <a:pt x="4622592" y="666"/>
                  </a:lnTo>
                  <a:lnTo>
                    <a:pt x="4674984" y="1165"/>
                  </a:lnTo>
                  <a:lnTo>
                    <a:pt x="4727543" y="1804"/>
                  </a:lnTo>
                  <a:lnTo>
                    <a:pt x="4780264" y="2583"/>
                  </a:lnTo>
                  <a:lnTo>
                    <a:pt x="4833141" y="3501"/>
                  </a:lnTo>
                  <a:lnTo>
                    <a:pt x="4886169" y="4560"/>
                  </a:lnTo>
                  <a:lnTo>
                    <a:pt x="4939342" y="5761"/>
                  </a:lnTo>
                  <a:lnTo>
                    <a:pt x="4992655" y="7102"/>
                  </a:lnTo>
                  <a:lnTo>
                    <a:pt x="5046101" y="8586"/>
                  </a:lnTo>
                  <a:lnTo>
                    <a:pt x="5099676" y="10212"/>
                  </a:lnTo>
                  <a:lnTo>
                    <a:pt x="5153373" y="11981"/>
                  </a:lnTo>
                  <a:lnTo>
                    <a:pt x="5207188" y="13893"/>
                  </a:lnTo>
                  <a:lnTo>
                    <a:pt x="5261114" y="15948"/>
                  </a:lnTo>
                  <a:lnTo>
                    <a:pt x="5315146" y="18147"/>
                  </a:lnTo>
                  <a:lnTo>
                    <a:pt x="5369278" y="20491"/>
                  </a:lnTo>
                  <a:lnTo>
                    <a:pt x="5423505" y="22980"/>
                  </a:lnTo>
                  <a:lnTo>
                    <a:pt x="5477822" y="25614"/>
                  </a:lnTo>
                  <a:lnTo>
                    <a:pt x="5532222" y="28394"/>
                  </a:lnTo>
                  <a:lnTo>
                    <a:pt x="5586700" y="31320"/>
                  </a:lnTo>
                  <a:lnTo>
                    <a:pt x="5641251" y="34392"/>
                  </a:lnTo>
                  <a:lnTo>
                    <a:pt x="5695869" y="37612"/>
                  </a:lnTo>
                  <a:lnTo>
                    <a:pt x="5750548" y="40979"/>
                  </a:lnTo>
                  <a:lnTo>
                    <a:pt x="5805283" y="44493"/>
                  </a:lnTo>
                  <a:lnTo>
                    <a:pt x="5860068" y="48156"/>
                  </a:lnTo>
                  <a:lnTo>
                    <a:pt x="5914897" y="51968"/>
                  </a:lnTo>
                  <a:lnTo>
                    <a:pt x="5962519" y="55457"/>
                  </a:lnTo>
                  <a:lnTo>
                    <a:pt x="6011082" y="59249"/>
                  </a:lnTo>
                  <a:lnTo>
                    <a:pt x="6060546" y="63334"/>
                  </a:lnTo>
                  <a:lnTo>
                    <a:pt x="6110870" y="67703"/>
                  </a:lnTo>
                  <a:lnTo>
                    <a:pt x="6162011" y="72347"/>
                  </a:lnTo>
                  <a:lnTo>
                    <a:pt x="6213930" y="77254"/>
                  </a:lnTo>
                  <a:lnTo>
                    <a:pt x="6266585" y="82416"/>
                  </a:lnTo>
                  <a:lnTo>
                    <a:pt x="6319934" y="87822"/>
                  </a:lnTo>
                  <a:lnTo>
                    <a:pt x="6373937" y="93463"/>
                  </a:lnTo>
                  <a:lnTo>
                    <a:pt x="6428553" y="99330"/>
                  </a:lnTo>
                  <a:lnTo>
                    <a:pt x="6483739" y="105411"/>
                  </a:lnTo>
                  <a:lnTo>
                    <a:pt x="6539455" y="111698"/>
                  </a:lnTo>
                  <a:lnTo>
                    <a:pt x="6595661" y="118181"/>
                  </a:lnTo>
                  <a:lnTo>
                    <a:pt x="6652314" y="124849"/>
                  </a:lnTo>
                  <a:lnTo>
                    <a:pt x="6709373" y="131694"/>
                  </a:lnTo>
                  <a:lnTo>
                    <a:pt x="6766798" y="138705"/>
                  </a:lnTo>
                  <a:lnTo>
                    <a:pt x="6824546" y="145873"/>
                  </a:lnTo>
                  <a:lnTo>
                    <a:pt x="6882578" y="153187"/>
                  </a:lnTo>
                  <a:lnTo>
                    <a:pt x="6940851" y="160638"/>
                  </a:lnTo>
                  <a:lnTo>
                    <a:pt x="6999325" y="168217"/>
                  </a:lnTo>
                  <a:lnTo>
                    <a:pt x="7057958" y="175913"/>
                  </a:lnTo>
                  <a:lnTo>
                    <a:pt x="7116709" y="183716"/>
                  </a:lnTo>
                  <a:lnTo>
                    <a:pt x="7175538" y="191618"/>
                  </a:lnTo>
                  <a:lnTo>
                    <a:pt x="7234402" y="199607"/>
                  </a:lnTo>
                  <a:lnTo>
                    <a:pt x="7293260" y="207675"/>
                  </a:lnTo>
                  <a:lnTo>
                    <a:pt x="7352072" y="215811"/>
                  </a:lnTo>
                  <a:lnTo>
                    <a:pt x="7410797" y="224006"/>
                  </a:lnTo>
                  <a:lnTo>
                    <a:pt x="7469392" y="232250"/>
                  </a:lnTo>
                  <a:lnTo>
                    <a:pt x="7527817" y="240533"/>
                  </a:lnTo>
                  <a:lnTo>
                    <a:pt x="7586031" y="248845"/>
                  </a:lnTo>
                  <a:lnTo>
                    <a:pt x="7643993" y="257177"/>
                  </a:lnTo>
                  <a:lnTo>
                    <a:pt x="7701660" y="265519"/>
                  </a:lnTo>
                  <a:lnTo>
                    <a:pt x="7758993" y="273860"/>
                  </a:lnTo>
                  <a:lnTo>
                    <a:pt x="7815950" y="282192"/>
                  </a:lnTo>
                  <a:lnTo>
                    <a:pt x="7872490" y="290504"/>
                  </a:lnTo>
                  <a:lnTo>
                    <a:pt x="7928571" y="298787"/>
                  </a:lnTo>
                  <a:lnTo>
                    <a:pt x="7984153" y="307031"/>
                  </a:lnTo>
                  <a:lnTo>
                    <a:pt x="8039193" y="315226"/>
                  </a:lnTo>
                  <a:lnTo>
                    <a:pt x="8093652" y="323362"/>
                  </a:lnTo>
                  <a:lnTo>
                    <a:pt x="8147488" y="331430"/>
                  </a:lnTo>
                  <a:lnTo>
                    <a:pt x="8200659" y="339419"/>
                  </a:lnTo>
                  <a:lnTo>
                    <a:pt x="8253125" y="347321"/>
                  </a:lnTo>
                  <a:lnTo>
                    <a:pt x="8304844" y="355124"/>
                  </a:lnTo>
                  <a:lnTo>
                    <a:pt x="8355776" y="362820"/>
                  </a:lnTo>
                  <a:lnTo>
                    <a:pt x="8405878" y="370399"/>
                  </a:lnTo>
                  <a:lnTo>
                    <a:pt x="8455110" y="377850"/>
                  </a:lnTo>
                  <a:lnTo>
                    <a:pt x="8503430" y="385164"/>
                  </a:lnTo>
                  <a:lnTo>
                    <a:pt x="8550798" y="392332"/>
                  </a:lnTo>
                  <a:lnTo>
                    <a:pt x="8597172" y="399343"/>
                  </a:lnTo>
                  <a:lnTo>
                    <a:pt x="8642512" y="406188"/>
                  </a:lnTo>
                  <a:lnTo>
                    <a:pt x="8686775" y="412856"/>
                  </a:lnTo>
                  <a:lnTo>
                    <a:pt x="8729920" y="419339"/>
                  </a:lnTo>
                  <a:lnTo>
                    <a:pt x="8771907" y="425626"/>
                  </a:lnTo>
                  <a:lnTo>
                    <a:pt x="8812695" y="431707"/>
                  </a:lnTo>
                  <a:lnTo>
                    <a:pt x="8852241" y="437574"/>
                  </a:lnTo>
                  <a:lnTo>
                    <a:pt x="8890506" y="443215"/>
                  </a:lnTo>
                  <a:lnTo>
                    <a:pt x="8963023" y="453783"/>
                  </a:lnTo>
                  <a:lnTo>
                    <a:pt x="9029919" y="463334"/>
                  </a:lnTo>
                  <a:lnTo>
                    <a:pt x="9061155" y="467703"/>
                  </a:lnTo>
                  <a:lnTo>
                    <a:pt x="9078468" y="47008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" y="5640323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2" y="5285232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30" y="13040"/>
                  </a:lnTo>
                  <a:lnTo>
                    <a:pt x="74781" y="26102"/>
                  </a:lnTo>
                  <a:lnTo>
                    <a:pt x="112476" y="39209"/>
                  </a:lnTo>
                  <a:lnTo>
                    <a:pt x="150535" y="52381"/>
                  </a:lnTo>
                  <a:lnTo>
                    <a:pt x="189081" y="65641"/>
                  </a:lnTo>
                  <a:lnTo>
                    <a:pt x="228234" y="79010"/>
                  </a:lnTo>
                  <a:lnTo>
                    <a:pt x="268117" y="92511"/>
                  </a:lnTo>
                  <a:lnTo>
                    <a:pt x="308850" y="106166"/>
                  </a:lnTo>
                  <a:lnTo>
                    <a:pt x="350556" y="119996"/>
                  </a:lnTo>
                  <a:lnTo>
                    <a:pt x="393355" y="134024"/>
                  </a:lnTo>
                  <a:lnTo>
                    <a:pt x="437370" y="148271"/>
                  </a:lnTo>
                  <a:lnTo>
                    <a:pt x="482722" y="162760"/>
                  </a:lnTo>
                  <a:lnTo>
                    <a:pt x="529532" y="177511"/>
                  </a:lnTo>
                  <a:lnTo>
                    <a:pt x="577923" y="192548"/>
                  </a:lnTo>
                  <a:lnTo>
                    <a:pt x="628015" y="207892"/>
                  </a:lnTo>
                  <a:lnTo>
                    <a:pt x="679930" y="223566"/>
                  </a:lnTo>
                  <a:lnTo>
                    <a:pt x="733790" y="239590"/>
                  </a:lnTo>
                  <a:lnTo>
                    <a:pt x="789716" y="255987"/>
                  </a:lnTo>
                  <a:lnTo>
                    <a:pt x="847830" y="272779"/>
                  </a:lnTo>
                  <a:lnTo>
                    <a:pt x="908254" y="289988"/>
                  </a:lnTo>
                  <a:lnTo>
                    <a:pt x="971108" y="307635"/>
                  </a:lnTo>
                  <a:lnTo>
                    <a:pt x="1036514" y="325744"/>
                  </a:lnTo>
                  <a:lnTo>
                    <a:pt x="1104595" y="344335"/>
                  </a:lnTo>
                  <a:lnTo>
                    <a:pt x="1143070" y="354783"/>
                  </a:lnTo>
                  <a:lnTo>
                    <a:pt x="1182416" y="365482"/>
                  </a:lnTo>
                  <a:lnTo>
                    <a:pt x="1222610" y="376420"/>
                  </a:lnTo>
                  <a:lnTo>
                    <a:pt x="1263628" y="387587"/>
                  </a:lnTo>
                  <a:lnTo>
                    <a:pt x="1305446" y="398970"/>
                  </a:lnTo>
                  <a:lnTo>
                    <a:pt x="1348038" y="410558"/>
                  </a:lnTo>
                  <a:lnTo>
                    <a:pt x="1391383" y="422339"/>
                  </a:lnTo>
                  <a:lnTo>
                    <a:pt x="1435454" y="434301"/>
                  </a:lnTo>
                  <a:lnTo>
                    <a:pt x="1480229" y="446435"/>
                  </a:lnTo>
                  <a:lnTo>
                    <a:pt x="1525683" y="458726"/>
                  </a:lnTo>
                  <a:lnTo>
                    <a:pt x="1571793" y="471165"/>
                  </a:lnTo>
                  <a:lnTo>
                    <a:pt x="1618533" y="483740"/>
                  </a:lnTo>
                  <a:lnTo>
                    <a:pt x="1665881" y="496438"/>
                  </a:lnTo>
                  <a:lnTo>
                    <a:pt x="1713812" y="509249"/>
                  </a:lnTo>
                  <a:lnTo>
                    <a:pt x="1762302" y="522161"/>
                  </a:lnTo>
                  <a:lnTo>
                    <a:pt x="1811326" y="535163"/>
                  </a:lnTo>
                  <a:lnTo>
                    <a:pt x="1860862" y="548242"/>
                  </a:lnTo>
                  <a:lnTo>
                    <a:pt x="1910884" y="561388"/>
                  </a:lnTo>
                  <a:lnTo>
                    <a:pt x="1961369" y="574589"/>
                  </a:lnTo>
                  <a:lnTo>
                    <a:pt x="2012293" y="587832"/>
                  </a:lnTo>
                  <a:lnTo>
                    <a:pt x="2063632" y="601108"/>
                  </a:lnTo>
                  <a:lnTo>
                    <a:pt x="2115361" y="614404"/>
                  </a:lnTo>
                  <a:lnTo>
                    <a:pt x="2167457" y="627708"/>
                  </a:lnTo>
                  <a:lnTo>
                    <a:pt x="2219896" y="641010"/>
                  </a:lnTo>
                  <a:lnTo>
                    <a:pt x="2272652" y="654297"/>
                  </a:lnTo>
                  <a:lnTo>
                    <a:pt x="2325704" y="667558"/>
                  </a:lnTo>
                  <a:lnTo>
                    <a:pt x="2379025" y="680782"/>
                  </a:lnTo>
                  <a:lnTo>
                    <a:pt x="2432593" y="693956"/>
                  </a:lnTo>
                  <a:lnTo>
                    <a:pt x="2486383" y="707070"/>
                  </a:lnTo>
                  <a:lnTo>
                    <a:pt x="2540372" y="720112"/>
                  </a:lnTo>
                  <a:lnTo>
                    <a:pt x="2594535" y="733070"/>
                  </a:lnTo>
                  <a:lnTo>
                    <a:pt x="2648847" y="745933"/>
                  </a:lnTo>
                  <a:lnTo>
                    <a:pt x="2703286" y="758689"/>
                  </a:lnTo>
                  <a:lnTo>
                    <a:pt x="2757827" y="771327"/>
                  </a:lnTo>
                  <a:lnTo>
                    <a:pt x="2812445" y="783835"/>
                  </a:lnTo>
                  <a:lnTo>
                    <a:pt x="2867118" y="796202"/>
                  </a:lnTo>
                  <a:lnTo>
                    <a:pt x="2921820" y="808416"/>
                  </a:lnTo>
                  <a:lnTo>
                    <a:pt x="2976529" y="820465"/>
                  </a:lnTo>
                  <a:lnTo>
                    <a:pt x="3031219" y="832339"/>
                  </a:lnTo>
                  <a:lnTo>
                    <a:pt x="3085866" y="844024"/>
                  </a:lnTo>
                  <a:lnTo>
                    <a:pt x="3140448" y="855511"/>
                  </a:lnTo>
                  <a:lnTo>
                    <a:pt x="3194939" y="866787"/>
                  </a:lnTo>
                  <a:lnTo>
                    <a:pt x="3240905" y="876174"/>
                  </a:lnTo>
                  <a:lnTo>
                    <a:pt x="3287337" y="885572"/>
                  </a:lnTo>
                  <a:lnTo>
                    <a:pt x="3334214" y="894977"/>
                  </a:lnTo>
                  <a:lnTo>
                    <a:pt x="3381516" y="904385"/>
                  </a:lnTo>
                  <a:lnTo>
                    <a:pt x="3429225" y="913795"/>
                  </a:lnTo>
                  <a:lnTo>
                    <a:pt x="3477320" y="923202"/>
                  </a:lnTo>
                  <a:lnTo>
                    <a:pt x="3525781" y="932602"/>
                  </a:lnTo>
                  <a:lnTo>
                    <a:pt x="3574590" y="941993"/>
                  </a:lnTo>
                  <a:lnTo>
                    <a:pt x="3623725" y="951370"/>
                  </a:lnTo>
                  <a:lnTo>
                    <a:pt x="3673169" y="960731"/>
                  </a:lnTo>
                  <a:lnTo>
                    <a:pt x="3722900" y="970072"/>
                  </a:lnTo>
                  <a:lnTo>
                    <a:pt x="3772900" y="979390"/>
                  </a:lnTo>
                  <a:lnTo>
                    <a:pt x="3823148" y="988681"/>
                  </a:lnTo>
                  <a:lnTo>
                    <a:pt x="3873625" y="997942"/>
                  </a:lnTo>
                  <a:lnTo>
                    <a:pt x="3924312" y="1007169"/>
                  </a:lnTo>
                  <a:lnTo>
                    <a:pt x="3975188" y="1016359"/>
                  </a:lnTo>
                  <a:lnTo>
                    <a:pt x="4026234" y="1025508"/>
                  </a:lnTo>
                  <a:lnTo>
                    <a:pt x="4077431" y="1034614"/>
                  </a:lnTo>
                  <a:lnTo>
                    <a:pt x="4128758" y="1043673"/>
                  </a:lnTo>
                  <a:lnTo>
                    <a:pt x="4180196" y="1052680"/>
                  </a:lnTo>
                  <a:lnTo>
                    <a:pt x="4231726" y="1061634"/>
                  </a:lnTo>
                  <a:lnTo>
                    <a:pt x="4283327" y="1070530"/>
                  </a:lnTo>
                  <a:lnTo>
                    <a:pt x="4334980" y="1079365"/>
                  </a:lnTo>
                  <a:lnTo>
                    <a:pt x="4386666" y="1088135"/>
                  </a:lnTo>
                  <a:lnTo>
                    <a:pt x="4438364" y="1096838"/>
                  </a:lnTo>
                  <a:lnTo>
                    <a:pt x="4490055" y="1105470"/>
                  </a:lnTo>
                  <a:lnTo>
                    <a:pt x="4541719" y="1114027"/>
                  </a:lnTo>
                  <a:lnTo>
                    <a:pt x="4593337" y="1122505"/>
                  </a:lnTo>
                  <a:lnTo>
                    <a:pt x="4644889" y="1130903"/>
                  </a:lnTo>
                  <a:lnTo>
                    <a:pt x="4696356" y="1139215"/>
                  </a:lnTo>
                  <a:lnTo>
                    <a:pt x="4747717" y="1147439"/>
                  </a:lnTo>
                  <a:lnTo>
                    <a:pt x="4798953" y="1155572"/>
                  </a:lnTo>
                  <a:lnTo>
                    <a:pt x="4850044" y="1163609"/>
                  </a:lnTo>
                  <a:lnTo>
                    <a:pt x="4900971" y="1171548"/>
                  </a:lnTo>
                  <a:lnTo>
                    <a:pt x="4951715" y="1179384"/>
                  </a:lnTo>
                  <a:lnTo>
                    <a:pt x="5002254" y="1187116"/>
                  </a:lnTo>
                  <a:lnTo>
                    <a:pt x="5052570" y="1194738"/>
                  </a:lnTo>
                  <a:lnTo>
                    <a:pt x="5102643" y="1202248"/>
                  </a:lnTo>
                  <a:lnTo>
                    <a:pt x="5152453" y="1209643"/>
                  </a:lnTo>
                  <a:lnTo>
                    <a:pt x="5201981" y="1216918"/>
                  </a:lnTo>
                  <a:lnTo>
                    <a:pt x="5251208" y="1224071"/>
                  </a:lnTo>
                  <a:lnTo>
                    <a:pt x="5300112" y="1231098"/>
                  </a:lnTo>
                  <a:lnTo>
                    <a:pt x="5348675" y="1237995"/>
                  </a:lnTo>
                  <a:lnTo>
                    <a:pt x="5396877" y="1244760"/>
                  </a:lnTo>
                  <a:lnTo>
                    <a:pt x="5444699" y="1251389"/>
                  </a:lnTo>
                  <a:lnTo>
                    <a:pt x="5492120" y="1257878"/>
                  </a:lnTo>
                  <a:lnTo>
                    <a:pt x="5539121" y="1264224"/>
                  </a:lnTo>
                  <a:lnTo>
                    <a:pt x="5585682" y="1270423"/>
                  </a:lnTo>
                  <a:lnTo>
                    <a:pt x="5631784" y="1276473"/>
                  </a:lnTo>
                  <a:lnTo>
                    <a:pt x="5677408" y="1282369"/>
                  </a:lnTo>
                  <a:lnTo>
                    <a:pt x="5732837" y="1289363"/>
                  </a:lnTo>
                  <a:lnTo>
                    <a:pt x="5788444" y="1296155"/>
                  </a:lnTo>
                  <a:lnTo>
                    <a:pt x="5844194" y="1302751"/>
                  </a:lnTo>
                  <a:lnTo>
                    <a:pt x="5900055" y="1309154"/>
                  </a:lnTo>
                  <a:lnTo>
                    <a:pt x="5955991" y="1315370"/>
                  </a:lnTo>
                  <a:lnTo>
                    <a:pt x="6011969" y="1321401"/>
                  </a:lnTo>
                  <a:lnTo>
                    <a:pt x="6067954" y="1327252"/>
                  </a:lnTo>
                  <a:lnTo>
                    <a:pt x="6123913" y="1332927"/>
                  </a:lnTo>
                  <a:lnTo>
                    <a:pt x="6179810" y="1338430"/>
                  </a:lnTo>
                  <a:lnTo>
                    <a:pt x="6235613" y="1343766"/>
                  </a:lnTo>
                  <a:lnTo>
                    <a:pt x="6291286" y="1348938"/>
                  </a:lnTo>
                  <a:lnTo>
                    <a:pt x="6346796" y="1353951"/>
                  </a:lnTo>
                  <a:lnTo>
                    <a:pt x="6402109" y="1358809"/>
                  </a:lnTo>
                  <a:lnTo>
                    <a:pt x="6457190" y="1363515"/>
                  </a:lnTo>
                  <a:lnTo>
                    <a:pt x="6512005" y="1368075"/>
                  </a:lnTo>
                  <a:lnTo>
                    <a:pt x="6566521" y="1372492"/>
                  </a:lnTo>
                  <a:lnTo>
                    <a:pt x="6620702" y="1376770"/>
                  </a:lnTo>
                  <a:lnTo>
                    <a:pt x="6674516" y="1380913"/>
                  </a:lnTo>
                  <a:lnTo>
                    <a:pt x="6727927" y="1384927"/>
                  </a:lnTo>
                  <a:lnTo>
                    <a:pt x="6780902" y="1388814"/>
                  </a:lnTo>
                  <a:lnTo>
                    <a:pt x="6833407" y="1392578"/>
                  </a:lnTo>
                  <a:lnTo>
                    <a:pt x="6885407" y="1396225"/>
                  </a:lnTo>
                  <a:lnTo>
                    <a:pt x="6936868" y="1399758"/>
                  </a:lnTo>
                  <a:lnTo>
                    <a:pt x="6987756" y="1403181"/>
                  </a:lnTo>
                  <a:lnTo>
                    <a:pt x="7038038" y="1406499"/>
                  </a:lnTo>
                  <a:lnTo>
                    <a:pt x="7087678" y="1409715"/>
                  </a:lnTo>
                  <a:lnTo>
                    <a:pt x="7136643" y="1412834"/>
                  </a:lnTo>
                  <a:lnTo>
                    <a:pt x="7184899" y="1415860"/>
                  </a:lnTo>
                  <a:lnTo>
                    <a:pt x="7232411" y="1418796"/>
                  </a:lnTo>
                  <a:lnTo>
                    <a:pt x="7279146" y="1421648"/>
                  </a:lnTo>
                  <a:lnTo>
                    <a:pt x="7325068" y="1424419"/>
                  </a:lnTo>
                  <a:lnTo>
                    <a:pt x="7370145" y="1427113"/>
                  </a:lnTo>
                  <a:lnTo>
                    <a:pt x="7414342" y="1429735"/>
                  </a:lnTo>
                  <a:lnTo>
                    <a:pt x="7457625" y="1432289"/>
                  </a:lnTo>
                  <a:lnTo>
                    <a:pt x="7499959" y="1434778"/>
                  </a:lnTo>
                  <a:lnTo>
                    <a:pt x="7541311" y="1437207"/>
                  </a:lnTo>
                  <a:lnTo>
                    <a:pt x="7581647" y="1439580"/>
                  </a:lnTo>
                  <a:lnTo>
                    <a:pt x="7620931" y="1441901"/>
                  </a:lnTo>
                  <a:lnTo>
                    <a:pt x="7659131" y="1444175"/>
                  </a:lnTo>
                  <a:lnTo>
                    <a:pt x="7696213" y="1446405"/>
                  </a:lnTo>
                  <a:lnTo>
                    <a:pt x="7732141" y="1448596"/>
                  </a:lnTo>
                  <a:lnTo>
                    <a:pt x="7813749" y="1453393"/>
                  </a:lnTo>
                  <a:lnTo>
                    <a:pt x="7888492" y="1457351"/>
                  </a:lnTo>
                  <a:lnTo>
                    <a:pt x="7956943" y="1460536"/>
                  </a:lnTo>
                  <a:lnTo>
                    <a:pt x="8019675" y="1463013"/>
                  </a:lnTo>
                  <a:lnTo>
                    <a:pt x="8077260" y="1464848"/>
                  </a:lnTo>
                  <a:lnTo>
                    <a:pt x="8130273" y="1466104"/>
                  </a:lnTo>
                  <a:lnTo>
                    <a:pt x="8179284" y="1466849"/>
                  </a:lnTo>
                  <a:lnTo>
                    <a:pt x="8224868" y="1467146"/>
                  </a:lnTo>
                  <a:lnTo>
                    <a:pt x="8267598" y="1467061"/>
                  </a:lnTo>
                  <a:lnTo>
                    <a:pt x="8308046" y="1466660"/>
                  </a:lnTo>
                  <a:lnTo>
                    <a:pt x="8346785" y="1466007"/>
                  </a:lnTo>
                  <a:lnTo>
                    <a:pt x="8421428" y="1464209"/>
                  </a:lnTo>
                  <a:lnTo>
                    <a:pt x="8458479" y="1463194"/>
                  </a:lnTo>
                  <a:lnTo>
                    <a:pt x="8496113" y="1462189"/>
                  </a:lnTo>
                  <a:lnTo>
                    <a:pt x="8534902" y="1461258"/>
                  </a:lnTo>
                  <a:lnTo>
                    <a:pt x="8575421" y="1460468"/>
                  </a:lnTo>
                  <a:lnTo>
                    <a:pt x="8638028" y="1459103"/>
                  </a:lnTo>
                  <a:lnTo>
                    <a:pt x="8697556" y="1457203"/>
                  </a:lnTo>
                  <a:lnTo>
                    <a:pt x="8754312" y="1454821"/>
                  </a:lnTo>
                  <a:lnTo>
                    <a:pt x="8808603" y="1452010"/>
                  </a:lnTo>
                  <a:lnTo>
                    <a:pt x="8860739" y="1448825"/>
                  </a:lnTo>
                  <a:lnTo>
                    <a:pt x="8911026" y="1445320"/>
                  </a:lnTo>
                  <a:lnTo>
                    <a:pt x="8959774" y="1441546"/>
                  </a:lnTo>
                  <a:lnTo>
                    <a:pt x="9007289" y="1437559"/>
                  </a:lnTo>
                  <a:lnTo>
                    <a:pt x="9053881" y="1433412"/>
                  </a:lnTo>
                  <a:lnTo>
                    <a:pt x="9078468" y="1431137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4371" y="5138558"/>
              <a:ext cx="6929755" cy="1713864"/>
            </a:xfrm>
            <a:custGeom>
              <a:avLst/>
              <a:gdLst/>
              <a:ahLst/>
              <a:cxnLst/>
              <a:rect l="l" t="t" r="r" b="b"/>
              <a:pathLst>
                <a:path w="6929755" h="1713865">
                  <a:moveTo>
                    <a:pt x="0" y="1713344"/>
                  </a:moveTo>
                  <a:lnTo>
                    <a:pt x="32478" y="1676752"/>
                  </a:lnTo>
                  <a:lnTo>
                    <a:pt x="65062" y="1640186"/>
                  </a:lnTo>
                  <a:lnTo>
                    <a:pt x="97858" y="1603673"/>
                  </a:lnTo>
                  <a:lnTo>
                    <a:pt x="130969" y="1567238"/>
                  </a:lnTo>
                  <a:lnTo>
                    <a:pt x="164502" y="1530909"/>
                  </a:lnTo>
                  <a:lnTo>
                    <a:pt x="198562" y="1494711"/>
                  </a:lnTo>
                  <a:lnTo>
                    <a:pt x="233255" y="1458672"/>
                  </a:lnTo>
                  <a:lnTo>
                    <a:pt x="268686" y="1422817"/>
                  </a:lnTo>
                  <a:lnTo>
                    <a:pt x="304961" y="1387174"/>
                  </a:lnTo>
                  <a:lnTo>
                    <a:pt x="342185" y="1351767"/>
                  </a:lnTo>
                  <a:lnTo>
                    <a:pt x="380462" y="1316625"/>
                  </a:lnTo>
                  <a:lnTo>
                    <a:pt x="419900" y="1281772"/>
                  </a:lnTo>
                  <a:lnTo>
                    <a:pt x="460603" y="1247236"/>
                  </a:lnTo>
                  <a:lnTo>
                    <a:pt x="502677" y="1213044"/>
                  </a:lnTo>
                  <a:lnTo>
                    <a:pt x="546226" y="1179221"/>
                  </a:lnTo>
                  <a:lnTo>
                    <a:pt x="583948" y="1151080"/>
                  </a:lnTo>
                  <a:lnTo>
                    <a:pt x="623105" y="1122756"/>
                  </a:lnTo>
                  <a:lnTo>
                    <a:pt x="663556" y="1094323"/>
                  </a:lnTo>
                  <a:lnTo>
                    <a:pt x="705161" y="1065853"/>
                  </a:lnTo>
                  <a:lnTo>
                    <a:pt x="747779" y="1037419"/>
                  </a:lnTo>
                  <a:lnTo>
                    <a:pt x="791271" y="1009096"/>
                  </a:lnTo>
                  <a:lnTo>
                    <a:pt x="835494" y="980955"/>
                  </a:lnTo>
                  <a:lnTo>
                    <a:pt x="880309" y="953072"/>
                  </a:lnTo>
                  <a:lnTo>
                    <a:pt x="925575" y="925518"/>
                  </a:lnTo>
                  <a:lnTo>
                    <a:pt x="971152" y="898366"/>
                  </a:lnTo>
                  <a:lnTo>
                    <a:pt x="1016899" y="871692"/>
                  </a:lnTo>
                  <a:lnTo>
                    <a:pt x="1062674" y="845566"/>
                  </a:lnTo>
                  <a:lnTo>
                    <a:pt x="1108339" y="820064"/>
                  </a:lnTo>
                  <a:lnTo>
                    <a:pt x="1153751" y="795257"/>
                  </a:lnTo>
                  <a:lnTo>
                    <a:pt x="1198771" y="771220"/>
                  </a:lnTo>
                  <a:lnTo>
                    <a:pt x="1243258" y="748025"/>
                  </a:lnTo>
                  <a:lnTo>
                    <a:pt x="1287072" y="725746"/>
                  </a:lnTo>
                  <a:lnTo>
                    <a:pt x="1330070" y="704457"/>
                  </a:lnTo>
                  <a:lnTo>
                    <a:pt x="1376865" y="681872"/>
                  </a:lnTo>
                  <a:lnTo>
                    <a:pt x="1421746" y="660755"/>
                  </a:lnTo>
                  <a:lnTo>
                    <a:pt x="1465124" y="640947"/>
                  </a:lnTo>
                  <a:lnTo>
                    <a:pt x="1507406" y="622293"/>
                  </a:lnTo>
                  <a:lnTo>
                    <a:pt x="1549003" y="604635"/>
                  </a:lnTo>
                  <a:lnTo>
                    <a:pt x="1590322" y="587818"/>
                  </a:lnTo>
                  <a:lnTo>
                    <a:pt x="1631773" y="571684"/>
                  </a:lnTo>
                  <a:lnTo>
                    <a:pt x="1673764" y="556078"/>
                  </a:lnTo>
                  <a:lnTo>
                    <a:pt x="1716705" y="540841"/>
                  </a:lnTo>
                  <a:lnTo>
                    <a:pt x="1761005" y="525819"/>
                  </a:lnTo>
                  <a:lnTo>
                    <a:pt x="1807072" y="510854"/>
                  </a:lnTo>
                  <a:lnTo>
                    <a:pt x="1855315" y="495789"/>
                  </a:lnTo>
                  <a:lnTo>
                    <a:pt x="1906143" y="480469"/>
                  </a:lnTo>
                  <a:lnTo>
                    <a:pt x="1959965" y="464736"/>
                  </a:lnTo>
                  <a:lnTo>
                    <a:pt x="2017190" y="448434"/>
                  </a:lnTo>
                  <a:lnTo>
                    <a:pt x="2078227" y="431407"/>
                  </a:lnTo>
                  <a:lnTo>
                    <a:pt x="2118257" y="420519"/>
                  </a:lnTo>
                  <a:lnTo>
                    <a:pt x="2160550" y="409335"/>
                  </a:lnTo>
                  <a:lnTo>
                    <a:pt x="2204913" y="397889"/>
                  </a:lnTo>
                  <a:lnTo>
                    <a:pt x="2251151" y="386220"/>
                  </a:lnTo>
                  <a:lnTo>
                    <a:pt x="2299069" y="374362"/>
                  </a:lnTo>
                  <a:lnTo>
                    <a:pt x="2348473" y="362354"/>
                  </a:lnTo>
                  <a:lnTo>
                    <a:pt x="2399168" y="350230"/>
                  </a:lnTo>
                  <a:lnTo>
                    <a:pt x="2450960" y="338028"/>
                  </a:lnTo>
                  <a:lnTo>
                    <a:pt x="2503654" y="325784"/>
                  </a:lnTo>
                  <a:lnTo>
                    <a:pt x="2557056" y="313534"/>
                  </a:lnTo>
                  <a:lnTo>
                    <a:pt x="2610971" y="301316"/>
                  </a:lnTo>
                  <a:lnTo>
                    <a:pt x="2665204" y="289165"/>
                  </a:lnTo>
                  <a:lnTo>
                    <a:pt x="2719562" y="277117"/>
                  </a:lnTo>
                  <a:lnTo>
                    <a:pt x="2773849" y="265211"/>
                  </a:lnTo>
                  <a:lnTo>
                    <a:pt x="2827871" y="253480"/>
                  </a:lnTo>
                  <a:lnTo>
                    <a:pt x="2881434" y="241964"/>
                  </a:lnTo>
                  <a:lnTo>
                    <a:pt x="2934342" y="230696"/>
                  </a:lnTo>
                  <a:lnTo>
                    <a:pt x="2986402" y="219715"/>
                  </a:lnTo>
                  <a:lnTo>
                    <a:pt x="3037419" y="209057"/>
                  </a:lnTo>
                  <a:lnTo>
                    <a:pt x="3087198" y="198758"/>
                  </a:lnTo>
                  <a:lnTo>
                    <a:pt x="3135545" y="188854"/>
                  </a:lnTo>
                  <a:lnTo>
                    <a:pt x="3182266" y="179383"/>
                  </a:lnTo>
                  <a:lnTo>
                    <a:pt x="3227165" y="170379"/>
                  </a:lnTo>
                  <a:lnTo>
                    <a:pt x="3270048" y="161881"/>
                  </a:lnTo>
                  <a:lnTo>
                    <a:pt x="3310721" y="153924"/>
                  </a:lnTo>
                  <a:lnTo>
                    <a:pt x="3348990" y="146546"/>
                  </a:lnTo>
                  <a:lnTo>
                    <a:pt x="3418406" y="133499"/>
                  </a:lnTo>
                  <a:lnTo>
                    <a:pt x="3479570" y="122452"/>
                  </a:lnTo>
                  <a:lnTo>
                    <a:pt x="3533862" y="113160"/>
                  </a:lnTo>
                  <a:lnTo>
                    <a:pt x="3582659" y="105382"/>
                  </a:lnTo>
                  <a:lnTo>
                    <a:pt x="3627342" y="98875"/>
                  </a:lnTo>
                  <a:lnTo>
                    <a:pt x="3669289" y="93396"/>
                  </a:lnTo>
                  <a:lnTo>
                    <a:pt x="3709879" y="88704"/>
                  </a:lnTo>
                  <a:lnTo>
                    <a:pt x="3750491" y="84556"/>
                  </a:lnTo>
                  <a:lnTo>
                    <a:pt x="3792504" y="80709"/>
                  </a:lnTo>
                  <a:lnTo>
                    <a:pt x="3837298" y="76922"/>
                  </a:lnTo>
                  <a:lnTo>
                    <a:pt x="3886251" y="72950"/>
                  </a:lnTo>
                  <a:lnTo>
                    <a:pt x="3940742" y="68553"/>
                  </a:lnTo>
                  <a:lnTo>
                    <a:pt x="4002151" y="63488"/>
                  </a:lnTo>
                  <a:lnTo>
                    <a:pt x="4043676" y="60084"/>
                  </a:lnTo>
                  <a:lnTo>
                    <a:pt x="4087243" y="56666"/>
                  </a:lnTo>
                  <a:lnTo>
                    <a:pt x="4132660" y="53244"/>
                  </a:lnTo>
                  <a:lnTo>
                    <a:pt x="4179734" y="49831"/>
                  </a:lnTo>
                  <a:lnTo>
                    <a:pt x="4228274" y="46438"/>
                  </a:lnTo>
                  <a:lnTo>
                    <a:pt x="4278086" y="43077"/>
                  </a:lnTo>
                  <a:lnTo>
                    <a:pt x="4328978" y="39757"/>
                  </a:lnTo>
                  <a:lnTo>
                    <a:pt x="4380758" y="36492"/>
                  </a:lnTo>
                  <a:lnTo>
                    <a:pt x="4433235" y="33293"/>
                  </a:lnTo>
                  <a:lnTo>
                    <a:pt x="4486215" y="30171"/>
                  </a:lnTo>
                  <a:lnTo>
                    <a:pt x="4539506" y="27137"/>
                  </a:lnTo>
                  <a:lnTo>
                    <a:pt x="4592916" y="24203"/>
                  </a:lnTo>
                  <a:lnTo>
                    <a:pt x="4646253" y="21380"/>
                  </a:lnTo>
                  <a:lnTo>
                    <a:pt x="4699324" y="18680"/>
                  </a:lnTo>
                  <a:lnTo>
                    <a:pt x="4751937" y="16114"/>
                  </a:lnTo>
                  <a:lnTo>
                    <a:pt x="4803901" y="13694"/>
                  </a:lnTo>
                  <a:lnTo>
                    <a:pt x="4855021" y="11431"/>
                  </a:lnTo>
                  <a:lnTo>
                    <a:pt x="4905107" y="9337"/>
                  </a:lnTo>
                  <a:lnTo>
                    <a:pt x="4953966" y="7422"/>
                  </a:lnTo>
                  <a:lnTo>
                    <a:pt x="5001406" y="5699"/>
                  </a:lnTo>
                  <a:lnTo>
                    <a:pt x="5047233" y="4179"/>
                  </a:lnTo>
                  <a:lnTo>
                    <a:pt x="5311743" y="0"/>
                  </a:lnTo>
                  <a:lnTo>
                    <a:pt x="5586825" y="464"/>
                  </a:lnTo>
                  <a:lnTo>
                    <a:pt x="5802899" y="2786"/>
                  </a:lnTo>
                  <a:lnTo>
                    <a:pt x="5890386" y="4179"/>
                  </a:lnTo>
                  <a:lnTo>
                    <a:pt x="6496050" y="4179"/>
                  </a:lnTo>
                  <a:lnTo>
                    <a:pt x="6558382" y="6085"/>
                  </a:lnTo>
                  <a:lnTo>
                    <a:pt x="6618712" y="8711"/>
                  </a:lnTo>
                  <a:lnTo>
                    <a:pt x="6676344" y="11849"/>
                  </a:lnTo>
                  <a:lnTo>
                    <a:pt x="6730587" y="15291"/>
                  </a:lnTo>
                  <a:lnTo>
                    <a:pt x="6780745" y="18828"/>
                  </a:lnTo>
                  <a:lnTo>
                    <a:pt x="6826126" y="22252"/>
                  </a:lnTo>
                  <a:lnTo>
                    <a:pt x="6866037" y="25355"/>
                  </a:lnTo>
                  <a:lnTo>
                    <a:pt x="6899783" y="27928"/>
                  </a:lnTo>
                  <a:lnTo>
                    <a:pt x="6929627" y="30185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151377" y="209931"/>
            <a:ext cx="2893695" cy="6654800"/>
            <a:chOff x="3151377" y="209931"/>
            <a:chExt cx="2893695" cy="6654800"/>
          </a:xfrm>
        </p:grpSpPr>
        <p:sp>
          <p:nvSpPr>
            <p:cNvPr id="17" name="object 17"/>
            <p:cNvSpPr/>
            <p:nvPr/>
          </p:nvSpPr>
          <p:spPr>
            <a:xfrm>
              <a:off x="3176777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6777" y="2749931"/>
              <a:ext cx="2118995" cy="2874645"/>
            </a:xfrm>
            <a:custGeom>
              <a:avLst/>
              <a:gdLst/>
              <a:ahLst/>
              <a:cxnLst/>
              <a:rect l="l" t="t" r="r" b="b"/>
              <a:pathLst>
                <a:path w="2118995" h="2874645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18995" h="2874645">
                  <a:moveTo>
                    <a:pt x="727837" y="1670050"/>
                  </a:moveTo>
                  <a:lnTo>
                    <a:pt x="1418463" y="1266825"/>
                  </a:lnTo>
                  <a:lnTo>
                    <a:pt x="2118868" y="1671193"/>
                  </a:lnTo>
                  <a:lnTo>
                    <a:pt x="2115058" y="2470912"/>
                  </a:lnTo>
                  <a:lnTo>
                    <a:pt x="1424432" y="2874200"/>
                  </a:lnTo>
                  <a:lnTo>
                    <a:pt x="723900" y="2469769"/>
                  </a:lnTo>
                  <a:lnTo>
                    <a:pt x="727837" y="16700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2" y="14831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202" y="14831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50" y="1583942"/>
                  </a:lnTo>
                  <a:lnTo>
                    <a:pt x="740655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5" y="1583942"/>
                  </a:lnTo>
                </a:path>
                <a:path w="1395095" h="1584325">
                  <a:moveTo>
                    <a:pt x="659950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7740" y="2734055"/>
            <a:ext cx="3024505" cy="4130675"/>
            <a:chOff x="67740" y="2734055"/>
            <a:chExt cx="3024505" cy="4130675"/>
          </a:xfrm>
        </p:grpSpPr>
        <p:sp>
          <p:nvSpPr>
            <p:cNvPr id="26" name="object 26"/>
            <p:cNvSpPr/>
            <p:nvPr/>
          </p:nvSpPr>
          <p:spPr>
            <a:xfrm>
              <a:off x="74090" y="4007738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101347" y="0"/>
                  </a:moveTo>
                  <a:lnTo>
                    <a:pt x="0" y="62737"/>
                  </a:lnTo>
                  <a:lnTo>
                    <a:pt x="4065" y="1545590"/>
                  </a:lnTo>
                  <a:lnTo>
                    <a:pt x="108433" y="1606207"/>
                  </a:lnTo>
                  <a:lnTo>
                    <a:pt x="798628" y="1203579"/>
                  </a:lnTo>
                  <a:lnTo>
                    <a:pt x="802171" y="404622"/>
                  </a:lnTo>
                  <a:lnTo>
                    <a:pt x="10134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90" y="4007738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0" y="62737"/>
                  </a:moveTo>
                  <a:lnTo>
                    <a:pt x="101347" y="0"/>
                  </a:lnTo>
                  <a:lnTo>
                    <a:pt x="802171" y="404622"/>
                  </a:lnTo>
                  <a:lnTo>
                    <a:pt x="798628" y="1203579"/>
                  </a:lnTo>
                  <a:lnTo>
                    <a:pt x="108433" y="1606207"/>
                  </a:lnTo>
                  <a:lnTo>
                    <a:pt x="4065" y="1545590"/>
                  </a:lnTo>
                  <a:lnTo>
                    <a:pt x="0" y="62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003" y="5293105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3237"/>
                  </a:moveTo>
                  <a:lnTo>
                    <a:pt x="694537" y="0"/>
                  </a:lnTo>
                  <a:lnTo>
                    <a:pt x="1394942" y="404406"/>
                  </a:lnTo>
                  <a:lnTo>
                    <a:pt x="1391132" y="1204137"/>
                  </a:lnTo>
                  <a:lnTo>
                    <a:pt x="773200" y="1564892"/>
                  </a:lnTo>
                </a:path>
                <a:path w="1395095" h="1565275">
                  <a:moveTo>
                    <a:pt x="626871" y="1564892"/>
                  </a:moveTo>
                  <a:lnTo>
                    <a:pt x="0" y="1202969"/>
                  </a:lnTo>
                  <a:lnTo>
                    <a:pt x="3898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7478" y="4016755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75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  <a:path w="2128520" h="2841625">
                  <a:moveTo>
                    <a:pt x="737336" y="1689112"/>
                  </a:moveTo>
                  <a:lnTo>
                    <a:pt x="1427962" y="1285875"/>
                  </a:lnTo>
                  <a:lnTo>
                    <a:pt x="2128367" y="1690281"/>
                  </a:lnTo>
                  <a:lnTo>
                    <a:pt x="2124557" y="2490012"/>
                  </a:lnTo>
                  <a:lnTo>
                    <a:pt x="1522996" y="2841242"/>
                  </a:lnTo>
                </a:path>
                <a:path w="2128520" h="2841625">
                  <a:moveTo>
                    <a:pt x="1343850" y="2841242"/>
                  </a:moveTo>
                  <a:lnTo>
                    <a:pt x="733399" y="2488844"/>
                  </a:lnTo>
                  <a:lnTo>
                    <a:pt x="737336" y="16891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70178" y="1448180"/>
            <a:ext cx="2141220" cy="2915920"/>
            <a:chOff x="970178" y="1448180"/>
            <a:chExt cx="2141220" cy="2915920"/>
          </a:xfrm>
        </p:grpSpPr>
        <p:sp>
          <p:nvSpPr>
            <p:cNvPr id="33" name="object 33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981952" y="2753486"/>
            <a:ext cx="2168525" cy="4110990"/>
            <a:chOff x="6981952" y="2753486"/>
            <a:chExt cx="2168525" cy="4110990"/>
          </a:xfrm>
        </p:grpSpPr>
        <p:sp>
          <p:nvSpPr>
            <p:cNvPr id="37" name="object 37"/>
            <p:cNvSpPr/>
            <p:nvPr/>
          </p:nvSpPr>
          <p:spPr>
            <a:xfrm>
              <a:off x="6988302" y="4036186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88302" y="4036186"/>
              <a:ext cx="2136775" cy="2821940"/>
            </a:xfrm>
            <a:custGeom>
              <a:avLst/>
              <a:gdLst/>
              <a:ahLst/>
              <a:cxnLst/>
              <a:rect l="l" t="t" r="r" b="b"/>
              <a:pathLst>
                <a:path w="2136775" h="282194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36775" h="2821940">
                  <a:moveTo>
                    <a:pt x="746887" y="1679613"/>
                  </a:moveTo>
                  <a:lnTo>
                    <a:pt x="1437513" y="1276350"/>
                  </a:lnTo>
                  <a:lnTo>
                    <a:pt x="2136521" y="1679981"/>
                  </a:lnTo>
                  <a:lnTo>
                    <a:pt x="2132583" y="2479713"/>
                  </a:lnTo>
                  <a:lnTo>
                    <a:pt x="1546656" y="2821811"/>
                  </a:lnTo>
                </a:path>
                <a:path w="2136775" h="2821940">
                  <a:moveTo>
                    <a:pt x="1336088" y="2821811"/>
                  </a:moveTo>
                  <a:lnTo>
                    <a:pt x="742950" y="2479332"/>
                  </a:lnTo>
                  <a:lnTo>
                    <a:pt x="746887" y="167961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679323" y="0"/>
                  </a:moveTo>
                  <a:lnTo>
                    <a:pt x="3809" y="394339"/>
                  </a:lnTo>
                  <a:lnTo>
                    <a:pt x="0" y="1193169"/>
                  </a:lnTo>
                  <a:lnTo>
                    <a:pt x="679323" y="1585424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3809" y="394339"/>
                  </a:moveTo>
                  <a:lnTo>
                    <a:pt x="679323" y="0"/>
                  </a:lnTo>
                </a:path>
                <a:path w="679450" h="1585595">
                  <a:moveTo>
                    <a:pt x="679323" y="1585424"/>
                  </a:moveTo>
                  <a:lnTo>
                    <a:pt x="0" y="1193169"/>
                  </a:lnTo>
                  <a:lnTo>
                    <a:pt x="3809" y="3943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8464168" y="1500889"/>
            <a:ext cx="680085" cy="1586865"/>
          </a:xfrm>
          <a:custGeom>
            <a:avLst/>
            <a:gdLst/>
            <a:ahLst/>
            <a:cxnLst/>
            <a:rect l="l" t="t" r="r" b="b"/>
            <a:pathLst>
              <a:path w="680084" h="1586864">
                <a:moveTo>
                  <a:pt x="4063" y="394839"/>
                </a:moveTo>
                <a:lnTo>
                  <a:pt x="679830" y="0"/>
                </a:lnTo>
              </a:path>
              <a:path w="680084" h="158686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454151" y="0"/>
            <a:ext cx="8235950" cy="6530340"/>
            <a:chOff x="454151" y="0"/>
            <a:chExt cx="8235950" cy="6530340"/>
          </a:xfrm>
        </p:grpSpPr>
        <p:sp>
          <p:nvSpPr>
            <p:cNvPr id="45" name="object 45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199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49723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65" dirty="0"/>
              <a:t> </a:t>
            </a:r>
            <a:r>
              <a:rPr dirty="0"/>
              <a:t>Analizi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129385" y="5079872"/>
            <a:ext cx="72021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Not: </a:t>
            </a:r>
            <a:r>
              <a:rPr sz="2200" spc="-45" dirty="0">
                <a:latin typeface="Calibri"/>
                <a:cs typeface="Calibri"/>
              </a:rPr>
              <a:t>Temel </a:t>
            </a:r>
            <a:r>
              <a:rPr sz="2200" spc="-5" dirty="0">
                <a:latin typeface="Calibri"/>
                <a:cs typeface="Calibri"/>
              </a:rPr>
              <a:t>işlem </a:t>
            </a:r>
            <a:r>
              <a:rPr sz="2200" spc="-15" dirty="0">
                <a:latin typeface="Calibri"/>
                <a:cs typeface="Calibri"/>
              </a:rPr>
              <a:t>tanımlayarak </a:t>
            </a:r>
            <a:r>
              <a:rPr sz="2200" spc="-5" dirty="0">
                <a:latin typeface="Calibri"/>
                <a:cs typeface="Calibri"/>
              </a:rPr>
              <a:t>bir algoritmanın </a:t>
            </a:r>
            <a:r>
              <a:rPr sz="2200" spc="-10" dirty="0">
                <a:latin typeface="Calibri"/>
                <a:cs typeface="Calibri"/>
              </a:rPr>
              <a:t>karmaşıklığını  </a:t>
            </a:r>
            <a:r>
              <a:rPr sz="2200" spc="-5" dirty="0">
                <a:latin typeface="Calibri"/>
                <a:cs typeface="Calibri"/>
              </a:rPr>
              <a:t>ölçebiliriz </a:t>
            </a:r>
            <a:r>
              <a:rPr sz="2200" spc="-15" dirty="0">
                <a:latin typeface="Calibri"/>
                <a:cs typeface="Calibri"/>
              </a:rPr>
              <a:t>ve </a:t>
            </a:r>
            <a:r>
              <a:rPr sz="2200" spc="-5" dirty="0">
                <a:latin typeface="Calibri"/>
                <a:cs typeface="Calibri"/>
              </a:rPr>
              <a:t>giriş </a:t>
            </a:r>
            <a:r>
              <a:rPr sz="2200" spc="-10" dirty="0">
                <a:latin typeface="Calibri"/>
                <a:cs typeface="Calibri"/>
              </a:rPr>
              <a:t>büyüklüğü </a:t>
            </a:r>
            <a:r>
              <a:rPr sz="2200" b="1" i="1" spc="-5" dirty="0">
                <a:latin typeface="Calibri"/>
                <a:cs typeface="Calibri"/>
              </a:rPr>
              <a:t>n </a:t>
            </a:r>
            <a:r>
              <a:rPr sz="2200" spc="-5" dirty="0">
                <a:latin typeface="Calibri"/>
                <a:cs typeface="Calibri"/>
              </a:rPr>
              <a:t>için bu </a:t>
            </a:r>
            <a:r>
              <a:rPr sz="2200" spc="-10" dirty="0">
                <a:latin typeface="Calibri"/>
                <a:cs typeface="Calibri"/>
              </a:rPr>
              <a:t>temel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işlemi</a:t>
            </a:r>
            <a:endParaRPr sz="22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algoritmanın </a:t>
            </a:r>
            <a:r>
              <a:rPr sz="2200" spc="-20" dirty="0">
                <a:latin typeface="Calibri"/>
                <a:cs typeface="Calibri"/>
              </a:rPr>
              <a:t>kaç </a:t>
            </a:r>
            <a:r>
              <a:rPr sz="2200" spc="-45" dirty="0">
                <a:latin typeface="Calibri"/>
                <a:cs typeface="Calibri"/>
              </a:rPr>
              <a:t>kez </a:t>
            </a:r>
            <a:r>
              <a:rPr sz="2200" spc="-15" dirty="0">
                <a:latin typeface="Calibri"/>
                <a:cs typeface="Calibri"/>
              </a:rPr>
              <a:t>gerçekleştirdiğini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sayabiliriz.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325625" y="2270505"/>
          <a:ext cx="6840220" cy="2592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7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751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71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Problem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elemanlı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giriş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Temel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işlem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0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listede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arama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liste </a:t>
                      </a:r>
                      <a:r>
                        <a:rPr sz="1800" b="1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elemanlı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karşılaştırma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listede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sıralama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liste </a:t>
                      </a:r>
                      <a:r>
                        <a:rPr sz="1800" b="1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elemanlı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karşılaştırma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30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İki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matrisi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çarpma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i="1" dirty="0">
                          <a:latin typeface="Calibri"/>
                          <a:cs typeface="Calibri"/>
                        </a:rPr>
                        <a:t>n x 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boyutlu iki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matris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çarpma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30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ağaçta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dolaşma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düğümlü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ağaç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düğüme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erişme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30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Hanoi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kulesi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diski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taşıma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138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50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919" y="1867915"/>
            <a:ext cx="7296784" cy="411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Anlamlı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olan işlemler hakkında önemli</a:t>
            </a:r>
            <a:r>
              <a:rPr sz="2400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Calibri"/>
              <a:cs typeface="Calibri"/>
            </a:endParaRPr>
          </a:p>
          <a:p>
            <a:pPr marL="584200" marR="1038225" indent="-274320">
              <a:lnSpc>
                <a:spcPts val="238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Eğer problemin </a:t>
            </a:r>
            <a:r>
              <a:rPr sz="2200" spc="-10" dirty="0">
                <a:latin typeface="Calibri"/>
                <a:cs typeface="Calibri"/>
              </a:rPr>
              <a:t>boyutu </a:t>
            </a:r>
            <a:r>
              <a:rPr sz="2200" spc="-15" dirty="0">
                <a:latin typeface="Calibri"/>
                <a:cs typeface="Calibri"/>
              </a:rPr>
              <a:t>çok </a:t>
            </a:r>
            <a:r>
              <a:rPr sz="2200" spc="-5" dirty="0">
                <a:latin typeface="Calibri"/>
                <a:cs typeface="Calibri"/>
              </a:rPr>
              <a:t>küçük ise algoritmanın  verimliliğini </a:t>
            </a:r>
            <a:r>
              <a:rPr sz="2200" spc="-10" dirty="0">
                <a:latin typeface="Calibri"/>
                <a:cs typeface="Calibri"/>
              </a:rPr>
              <a:t>muhtemelen </a:t>
            </a:r>
            <a:r>
              <a:rPr sz="2200" spc="-5" dirty="0">
                <a:latin typeface="Calibri"/>
                <a:cs typeface="Calibri"/>
              </a:rPr>
              <a:t>ihmal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edebiliriz.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Calibri"/>
              <a:cs typeface="Calibri"/>
            </a:endParaRPr>
          </a:p>
          <a:p>
            <a:pPr marL="584200" marR="485140" indent="-274320">
              <a:lnSpc>
                <a:spcPts val="238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Algoritmanın </a:t>
            </a:r>
            <a:r>
              <a:rPr sz="2200" spc="-15" dirty="0">
                <a:latin typeface="Calibri"/>
                <a:cs typeface="Calibri"/>
              </a:rPr>
              <a:t>zaman ve </a:t>
            </a:r>
            <a:r>
              <a:rPr sz="2200" spc="-10" dirty="0">
                <a:latin typeface="Calibri"/>
                <a:cs typeface="Calibri"/>
              </a:rPr>
              <a:t>bellek </a:t>
            </a:r>
            <a:r>
              <a:rPr sz="2200" spc="-15" dirty="0">
                <a:latin typeface="Calibri"/>
                <a:cs typeface="Calibri"/>
              </a:rPr>
              <a:t>gereksinimleri </a:t>
            </a:r>
            <a:r>
              <a:rPr sz="2200" spc="-10" dirty="0">
                <a:latin typeface="Calibri"/>
                <a:cs typeface="Calibri"/>
              </a:rPr>
              <a:t>arasındaki  </a:t>
            </a:r>
            <a:r>
              <a:rPr sz="2200" spc="-5" dirty="0">
                <a:latin typeface="Calibri"/>
                <a:cs typeface="Calibri"/>
              </a:rPr>
              <a:t>ağırlığı </a:t>
            </a:r>
            <a:r>
              <a:rPr sz="2200" spc="-10" dirty="0">
                <a:latin typeface="Calibri"/>
                <a:cs typeface="Calibri"/>
              </a:rPr>
              <a:t>dengelemek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zorundayız.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alibri"/>
              <a:cs typeface="Calibri"/>
            </a:endParaRPr>
          </a:p>
          <a:p>
            <a:pPr marL="309880">
              <a:lnSpc>
                <a:spcPts val="251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Dizi tabanlı </a:t>
            </a:r>
            <a:r>
              <a:rPr sz="2200" spc="-15" dirty="0">
                <a:latin typeface="Calibri"/>
                <a:cs typeface="Calibri"/>
              </a:rPr>
              <a:t>listelerde </a:t>
            </a:r>
            <a:r>
              <a:rPr sz="2200" spc="-10" dirty="0">
                <a:latin typeface="Calibri"/>
                <a:cs typeface="Calibri"/>
              </a:rPr>
              <a:t>geri </a:t>
            </a:r>
            <a:r>
              <a:rPr sz="2200" spc="-5" dirty="0">
                <a:latin typeface="Calibri"/>
                <a:cs typeface="Calibri"/>
              </a:rPr>
              <a:t>alma </a:t>
            </a:r>
            <a:r>
              <a:rPr sz="2200" spc="-10" dirty="0">
                <a:latin typeface="Calibri"/>
                <a:cs typeface="Calibri"/>
              </a:rPr>
              <a:t>işlemleri </a:t>
            </a:r>
            <a:r>
              <a:rPr sz="2200" b="1" i="1" spc="-50" dirty="0">
                <a:latin typeface="Calibri"/>
                <a:cs typeface="Calibri"/>
              </a:rPr>
              <a:t>O(1)</a:t>
            </a:r>
            <a:r>
              <a:rPr sz="2200" spc="-50" dirty="0">
                <a:latin typeface="Calibri"/>
                <a:cs typeface="Calibri"/>
              </a:rPr>
              <a:t>’dir.</a:t>
            </a:r>
            <a:r>
              <a:rPr sz="2200" spc="-5" dirty="0">
                <a:latin typeface="Calibri"/>
                <a:cs typeface="Calibri"/>
              </a:rPr>
              <a:t> Bağlı</a:t>
            </a:r>
            <a:endParaRPr sz="2200">
              <a:latin typeface="Calibri"/>
              <a:cs typeface="Calibri"/>
            </a:endParaRPr>
          </a:p>
          <a:p>
            <a:pPr marL="584200" marR="5080">
              <a:lnSpc>
                <a:spcPts val="2380"/>
              </a:lnSpc>
              <a:spcBef>
                <a:spcPts val="165"/>
              </a:spcBef>
            </a:pPr>
            <a:r>
              <a:rPr sz="2200" spc="-10" dirty="0">
                <a:latin typeface="Calibri"/>
                <a:cs typeface="Calibri"/>
              </a:rPr>
              <a:t>listelerde geri </a:t>
            </a:r>
            <a:r>
              <a:rPr sz="2200" spc="-5" dirty="0">
                <a:latin typeface="Calibri"/>
                <a:cs typeface="Calibri"/>
              </a:rPr>
              <a:t>alma işlemi </a:t>
            </a:r>
            <a:r>
              <a:rPr sz="2200" dirty="0">
                <a:latin typeface="Calibri"/>
                <a:cs typeface="Calibri"/>
              </a:rPr>
              <a:t>ise </a:t>
            </a:r>
            <a:r>
              <a:rPr sz="2200" b="1" i="1" spc="-45" dirty="0">
                <a:latin typeface="Calibri"/>
                <a:cs typeface="Calibri"/>
              </a:rPr>
              <a:t>O(n)</a:t>
            </a:r>
            <a:r>
              <a:rPr sz="2200" spc="-45" dirty="0">
                <a:latin typeface="Calibri"/>
                <a:cs typeface="Calibri"/>
              </a:rPr>
              <a:t>’dir. </a:t>
            </a:r>
            <a:r>
              <a:rPr sz="2200" spc="-30" dirty="0">
                <a:latin typeface="Calibri"/>
                <a:cs typeface="Calibri"/>
              </a:rPr>
              <a:t>Fakat </a:t>
            </a:r>
            <a:r>
              <a:rPr sz="2200" spc="-5" dirty="0">
                <a:latin typeface="Calibri"/>
                <a:cs typeface="Calibri"/>
              </a:rPr>
              <a:t>eleman ekleme  </a:t>
            </a:r>
            <a:r>
              <a:rPr sz="2200" spc="-15" dirty="0">
                <a:latin typeface="Calibri"/>
                <a:cs typeface="Calibri"/>
              </a:rPr>
              <a:t>ve </a:t>
            </a:r>
            <a:r>
              <a:rPr sz="2200" spc="-5" dirty="0">
                <a:latin typeface="Calibri"/>
                <a:cs typeface="Calibri"/>
              </a:rPr>
              <a:t>silme işlemeleri </a:t>
            </a:r>
            <a:r>
              <a:rPr sz="2200" spc="-10" dirty="0">
                <a:latin typeface="Calibri"/>
                <a:cs typeface="Calibri"/>
              </a:rPr>
              <a:t>bağlı </a:t>
            </a:r>
            <a:r>
              <a:rPr sz="2200" spc="-15" dirty="0">
                <a:latin typeface="Calibri"/>
                <a:cs typeface="Calibri"/>
              </a:rPr>
              <a:t>liste </a:t>
            </a:r>
            <a:r>
              <a:rPr sz="2200" spc="-5" dirty="0">
                <a:latin typeface="Calibri"/>
                <a:cs typeface="Calibri"/>
              </a:rPr>
              <a:t>uygulamalarında </a:t>
            </a:r>
            <a:r>
              <a:rPr sz="2200" spc="-15" dirty="0">
                <a:latin typeface="Calibri"/>
                <a:cs typeface="Calibri"/>
              </a:rPr>
              <a:t>çok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daha</a:t>
            </a:r>
            <a:endParaRPr sz="2200">
              <a:latin typeface="Calibri"/>
              <a:cs typeface="Calibri"/>
            </a:endParaRPr>
          </a:p>
          <a:p>
            <a:pPr marL="584200">
              <a:lnSpc>
                <a:spcPts val="2335"/>
              </a:lnSpc>
            </a:pPr>
            <a:r>
              <a:rPr sz="2200" spc="-45" dirty="0">
                <a:latin typeface="Calibri"/>
                <a:cs typeface="Calibri"/>
              </a:rPr>
              <a:t>kolaydır.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68782"/>
            <a:ext cx="549592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Algoritmaların</a:t>
            </a:r>
            <a:r>
              <a:rPr sz="3200" spc="-20" dirty="0"/>
              <a:t> </a:t>
            </a:r>
            <a:r>
              <a:rPr sz="3200" dirty="0"/>
              <a:t>Analizi:</a:t>
            </a:r>
            <a:endParaRPr sz="3200"/>
          </a:p>
          <a:p>
            <a:pPr marL="12700">
              <a:lnSpc>
                <a:spcPct val="100000"/>
              </a:lnSpc>
            </a:pPr>
            <a:r>
              <a:rPr sz="3200" dirty="0"/>
              <a:t>Çalışma </a:t>
            </a:r>
            <a:r>
              <a:rPr sz="3200" spc="-5" dirty="0"/>
              <a:t>Zamanı </a:t>
            </a:r>
            <a:r>
              <a:rPr sz="3200" spc="-10" dirty="0"/>
              <a:t>fonksiyonu</a:t>
            </a:r>
            <a:r>
              <a:rPr sz="3200" spc="-120" dirty="0"/>
              <a:t> </a:t>
            </a:r>
            <a:r>
              <a:rPr sz="3200" dirty="0"/>
              <a:t>:T(n)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92174" y="2290698"/>
            <a:ext cx="724789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75946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Çalışma zamanı </a:t>
            </a:r>
            <a:r>
              <a:rPr sz="2400" b="1" spc="-20" dirty="0">
                <a:latin typeface="Calibri"/>
                <a:cs typeface="Calibri"/>
              </a:rPr>
              <a:t>veya </a:t>
            </a:r>
            <a:r>
              <a:rPr sz="2400" b="1" spc="-15" dirty="0">
                <a:latin typeface="Calibri"/>
                <a:cs typeface="Calibri"/>
              </a:rPr>
              <a:t>koşma </a:t>
            </a:r>
            <a:r>
              <a:rPr sz="2400" b="1" spc="-10" dirty="0">
                <a:latin typeface="Calibri"/>
                <a:cs typeface="Calibri"/>
              </a:rPr>
              <a:t>süresi </a:t>
            </a:r>
            <a:r>
              <a:rPr sz="2400" b="1" spc="-5" dirty="0">
                <a:latin typeface="Calibri"/>
                <a:cs typeface="Calibri"/>
              </a:rPr>
              <a:t>(running time)  </a:t>
            </a:r>
            <a:r>
              <a:rPr sz="2400" b="1" spc="-10" dirty="0">
                <a:latin typeface="Calibri"/>
                <a:cs typeface="Calibri"/>
              </a:rPr>
              <a:t>fonksiyonu:</a:t>
            </a:r>
            <a:endParaRPr sz="2400">
              <a:latin typeface="Calibri"/>
              <a:cs typeface="Calibri"/>
            </a:endParaRPr>
          </a:p>
          <a:p>
            <a:pPr marL="285115" marR="30353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‘n’ </a:t>
            </a:r>
            <a:r>
              <a:rPr sz="2400" spc="-5" dirty="0">
                <a:latin typeface="Calibri"/>
                <a:cs typeface="Calibri"/>
              </a:rPr>
              <a:t>boyutlu bir </a:t>
            </a:r>
            <a:r>
              <a:rPr sz="2400" spc="-10" dirty="0">
                <a:latin typeface="Calibri"/>
                <a:cs typeface="Calibri"/>
              </a:rPr>
              <a:t>problemin </a:t>
            </a:r>
            <a:r>
              <a:rPr sz="2400" spc="-5" dirty="0">
                <a:latin typeface="Calibri"/>
                <a:cs typeface="Calibri"/>
              </a:rPr>
              <a:t>algoritmasını çalıştırmak </a:t>
            </a:r>
            <a:r>
              <a:rPr sz="2400" dirty="0">
                <a:latin typeface="Calibri"/>
                <a:cs typeface="Calibri"/>
              </a:rPr>
              <a:t>için  </a:t>
            </a:r>
            <a:r>
              <a:rPr sz="2400" spc="-10" dirty="0">
                <a:latin typeface="Calibri"/>
                <a:cs typeface="Calibri"/>
              </a:rPr>
              <a:t>gerekli zamandır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b="1" spc="-5" dirty="0">
                <a:latin typeface="Calibri"/>
                <a:cs typeface="Calibri"/>
              </a:rPr>
              <a:t>T(n) 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gösterilir.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Başka </a:t>
            </a:r>
            <a:r>
              <a:rPr sz="2400" spc="-5" dirty="0">
                <a:latin typeface="Calibri"/>
                <a:cs typeface="Calibri"/>
              </a:rPr>
              <a:t>bir </a:t>
            </a:r>
            <a:r>
              <a:rPr sz="2400" spc="-10" dirty="0">
                <a:latin typeface="Calibri"/>
                <a:cs typeface="Calibri"/>
              </a:rPr>
              <a:t>ifadeyle </a:t>
            </a:r>
            <a:r>
              <a:rPr sz="2400" b="1" spc="-5" dirty="0">
                <a:latin typeface="Calibri"/>
                <a:cs typeface="Calibri"/>
              </a:rPr>
              <a:t>T(n)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b="1" spc="-5" dirty="0">
                <a:latin typeface="Calibri"/>
                <a:cs typeface="Calibri"/>
              </a:rPr>
              <a:t>bir </a:t>
            </a:r>
            <a:r>
              <a:rPr sz="2400" b="1" spc="-10" dirty="0">
                <a:latin typeface="Calibri"/>
                <a:cs typeface="Calibri"/>
              </a:rPr>
              <a:t>programın </a:t>
            </a:r>
            <a:r>
              <a:rPr sz="2400" b="1" spc="-20" dirty="0">
                <a:latin typeface="Calibri"/>
                <a:cs typeface="Calibri"/>
              </a:rPr>
              <a:t>veya </a:t>
            </a:r>
            <a:r>
              <a:rPr sz="2400" b="1" spc="-5" dirty="0">
                <a:latin typeface="Calibri"/>
                <a:cs typeface="Calibri"/>
              </a:rPr>
              <a:t>algoritmanın  işlevini </a:t>
            </a:r>
            <a:r>
              <a:rPr sz="2400" b="1" spc="-10" dirty="0">
                <a:latin typeface="Calibri"/>
                <a:cs typeface="Calibri"/>
              </a:rPr>
              <a:t>yerine getirebilmesi </a:t>
            </a:r>
            <a:r>
              <a:rPr sz="2400" b="1" spc="-5" dirty="0">
                <a:latin typeface="Calibri"/>
                <a:cs typeface="Calibri"/>
              </a:rPr>
              <a:t>için, döngü </a:t>
            </a:r>
            <a:r>
              <a:rPr sz="2400" b="1" spc="-10" dirty="0">
                <a:latin typeface="Calibri"/>
                <a:cs typeface="Calibri"/>
              </a:rPr>
              <a:t>sayısı, </a:t>
            </a:r>
            <a:r>
              <a:rPr sz="2400" b="1" spc="-5" dirty="0">
                <a:latin typeface="Calibri"/>
                <a:cs typeface="Calibri"/>
              </a:rPr>
              <a:t>toplama  </a:t>
            </a:r>
            <a:r>
              <a:rPr sz="2400" b="1" dirty="0">
                <a:latin typeface="Calibri"/>
                <a:cs typeface="Calibri"/>
              </a:rPr>
              <a:t>işlemi </a:t>
            </a:r>
            <a:r>
              <a:rPr sz="2400" b="1" spc="-10" dirty="0">
                <a:latin typeface="Calibri"/>
                <a:cs typeface="Calibri"/>
              </a:rPr>
              <a:t>sayısı, atama sayısı </a:t>
            </a:r>
            <a:r>
              <a:rPr sz="2400" b="1" spc="-5" dirty="0">
                <a:latin typeface="Calibri"/>
                <a:cs typeface="Calibri"/>
              </a:rPr>
              <a:t>gibi işlevlerden </a:t>
            </a:r>
            <a:r>
              <a:rPr sz="2400" b="1" spc="-15" dirty="0">
                <a:latin typeface="Calibri"/>
                <a:cs typeface="Calibri"/>
              </a:rPr>
              <a:t>kaç</a:t>
            </a:r>
            <a:r>
              <a:rPr sz="2400" b="1" spc="-5" dirty="0">
                <a:latin typeface="Calibri"/>
                <a:cs typeface="Calibri"/>
              </a:rPr>
              <a:t> adet</a:t>
            </a:r>
            <a:endParaRPr sz="2400">
              <a:latin typeface="Calibri"/>
              <a:cs typeface="Calibri"/>
            </a:endParaRPr>
          </a:p>
          <a:p>
            <a:pPr marL="285115" algn="just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yürütülmesini </a:t>
            </a:r>
            <a:r>
              <a:rPr sz="2400" b="1" spc="-15" dirty="0">
                <a:latin typeface="Calibri"/>
                <a:cs typeface="Calibri"/>
              </a:rPr>
              <a:t>veren </a:t>
            </a:r>
            <a:r>
              <a:rPr sz="2400" b="1" spc="-5" dirty="0">
                <a:latin typeface="Calibri"/>
                <a:cs typeface="Calibri"/>
              </a:rPr>
              <a:t>bir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bağıntıdır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68427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Ders </a:t>
            </a:r>
            <a:r>
              <a:rPr spc="-5" dirty="0"/>
              <a:t>Kitapları </a:t>
            </a:r>
            <a:r>
              <a:rPr spc="-15" dirty="0"/>
              <a:t>ve </a:t>
            </a:r>
            <a:r>
              <a:rPr spc="-35" dirty="0"/>
              <a:t>Yardımcı</a:t>
            </a:r>
            <a:r>
              <a:rPr spc="20" dirty="0"/>
              <a:t> </a:t>
            </a:r>
            <a:r>
              <a:rPr spc="-15" dirty="0"/>
              <a:t>Kaynaklar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747" y="2015493"/>
            <a:ext cx="6085205" cy="43745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Introduction </a:t>
            </a:r>
            <a:r>
              <a:rPr sz="2000" b="1" spc="-85" dirty="0">
                <a:latin typeface="Calibri"/>
                <a:cs typeface="Calibri"/>
              </a:rPr>
              <a:t>To </a:t>
            </a:r>
            <a:r>
              <a:rPr sz="2000" b="1" spc="-5" dirty="0">
                <a:latin typeface="Calibri"/>
                <a:cs typeface="Calibri"/>
              </a:rPr>
              <a:t>Algorithms, Third</a:t>
            </a:r>
            <a:r>
              <a:rPr sz="2000" b="1" spc="-1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Edition:</a:t>
            </a:r>
            <a:endParaRPr sz="20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Thomas </a:t>
            </a:r>
            <a:r>
              <a:rPr sz="1800" b="1" dirty="0">
                <a:latin typeface="Calibri"/>
                <a:cs typeface="Calibri"/>
              </a:rPr>
              <a:t>H. </a:t>
            </a:r>
            <a:r>
              <a:rPr sz="1800" b="1" spc="-5" dirty="0">
                <a:latin typeface="Calibri"/>
                <a:cs typeface="Calibri"/>
              </a:rPr>
              <a:t>Cormen, Charles </a:t>
            </a:r>
            <a:r>
              <a:rPr sz="1800" b="1" dirty="0">
                <a:latin typeface="Calibri"/>
                <a:cs typeface="Calibri"/>
              </a:rPr>
              <a:t>E. </a:t>
            </a:r>
            <a:r>
              <a:rPr sz="1800" b="1" spc="-5" dirty="0">
                <a:latin typeface="Calibri"/>
                <a:cs typeface="Calibri"/>
              </a:rPr>
              <a:t>Leiserson, </a:t>
            </a:r>
            <a:r>
              <a:rPr sz="1800" b="1" spc="-10" dirty="0">
                <a:latin typeface="Calibri"/>
                <a:cs typeface="Calibri"/>
              </a:rPr>
              <a:t>Ronald </a:t>
            </a:r>
            <a:r>
              <a:rPr sz="1800" b="1" spc="-5" dirty="0">
                <a:latin typeface="Calibri"/>
                <a:cs typeface="Calibri"/>
              </a:rPr>
              <a:t>L. </a:t>
            </a:r>
            <a:r>
              <a:rPr sz="1800" b="1" spc="-10" dirty="0">
                <a:latin typeface="Calibri"/>
                <a:cs typeface="Calibri"/>
              </a:rPr>
              <a:t>Rivest </a:t>
            </a:r>
            <a:r>
              <a:rPr sz="1800" b="1" dirty="0">
                <a:latin typeface="Calibri"/>
                <a:cs typeface="Calibri"/>
              </a:rPr>
              <a:t>and  </a:t>
            </a:r>
            <a:r>
              <a:rPr sz="1800" b="1" spc="-10" dirty="0">
                <a:latin typeface="Calibri"/>
                <a:cs typeface="Calibri"/>
              </a:rPr>
              <a:t>Clifford</a:t>
            </a:r>
            <a:r>
              <a:rPr sz="1800" b="1" spc="-5" dirty="0">
                <a:latin typeface="Calibri"/>
                <a:cs typeface="Calibri"/>
              </a:rPr>
              <a:t> Stein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Adnan </a:t>
            </a:r>
            <a:r>
              <a:rPr sz="2000" b="1" spc="-30" dirty="0">
                <a:latin typeface="Calibri"/>
                <a:cs typeface="Calibri"/>
              </a:rPr>
              <a:t>YAZICI </a:t>
            </a:r>
            <a:r>
              <a:rPr sz="2000" b="1" dirty="0">
                <a:latin typeface="Calibri"/>
                <a:cs typeface="Calibri"/>
              </a:rPr>
              <a:t>– Sinan KALKAN,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ODTÜ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Algoritmalar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M.Ali </a:t>
            </a:r>
            <a:r>
              <a:rPr sz="2000" b="1" spc="-20" dirty="0">
                <a:latin typeface="Calibri"/>
                <a:cs typeface="Calibri"/>
              </a:rPr>
              <a:t>Akcayol, </a:t>
            </a:r>
            <a:r>
              <a:rPr sz="2000" b="1" spc="-5" dirty="0">
                <a:latin typeface="Calibri"/>
                <a:cs typeface="Calibri"/>
              </a:rPr>
              <a:t>Gazi</a:t>
            </a:r>
            <a:r>
              <a:rPr sz="2000" b="1" spc="-1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Üniversitesi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Algoritma </a:t>
            </a:r>
            <a:r>
              <a:rPr sz="1800" b="1" dirty="0">
                <a:latin typeface="Calibri"/>
                <a:cs typeface="Calibri"/>
              </a:rPr>
              <a:t>Analizi </a:t>
            </a:r>
            <a:r>
              <a:rPr sz="1800" b="1" spc="-10" dirty="0">
                <a:latin typeface="Calibri"/>
                <a:cs typeface="Calibri"/>
              </a:rPr>
              <a:t>Ders</a:t>
            </a:r>
            <a:r>
              <a:rPr sz="1800" b="1" spc="-1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Notları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45" dirty="0">
                <a:latin typeface="Calibri"/>
                <a:cs typeface="Calibri"/>
              </a:rPr>
              <a:t>Prof.Dr. </a:t>
            </a:r>
            <a:r>
              <a:rPr sz="2000" b="1" dirty="0">
                <a:latin typeface="Calibri"/>
                <a:cs typeface="Calibri"/>
              </a:rPr>
              <a:t>Ali </a:t>
            </a:r>
            <a:r>
              <a:rPr sz="2000" b="1" spc="-15" dirty="0">
                <a:latin typeface="Calibri"/>
                <a:cs typeface="Calibri"/>
              </a:rPr>
              <a:t>Karcı </a:t>
            </a:r>
            <a:r>
              <a:rPr sz="2000" b="1" dirty="0">
                <a:latin typeface="Calibri"/>
                <a:cs typeface="Calibri"/>
              </a:rPr>
              <a:t>(İnönü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Ünv.)</a:t>
            </a:r>
            <a:endParaRPr sz="20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409"/>
              </a:spcBef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Algoritma </a:t>
            </a:r>
            <a:r>
              <a:rPr sz="1600" b="1" spc="-5" dirty="0">
                <a:latin typeface="Calibri"/>
                <a:cs typeface="Calibri"/>
              </a:rPr>
              <a:t>Analizi </a:t>
            </a:r>
            <a:r>
              <a:rPr sz="1600" b="1" spc="-15" dirty="0">
                <a:latin typeface="Calibri"/>
                <a:cs typeface="Calibri"/>
              </a:rPr>
              <a:t>Ders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Notları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Ayrıca </a:t>
            </a:r>
            <a:r>
              <a:rPr sz="2000" b="1" spc="-10" dirty="0">
                <a:latin typeface="Calibri"/>
                <a:cs typeface="Calibri"/>
              </a:rPr>
              <a:t>internet üzerinden </a:t>
            </a:r>
            <a:r>
              <a:rPr sz="2000" b="1" spc="-5" dirty="0">
                <a:latin typeface="Calibri"/>
                <a:cs typeface="Calibri"/>
              </a:rPr>
              <a:t>çok sayıda</a:t>
            </a:r>
            <a:r>
              <a:rPr sz="2000" b="1" spc="-1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kaynağa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ulaşabilirsiniz.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90816" y="1700783"/>
            <a:ext cx="1063752" cy="1203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body" idx="1"/>
          </p:nvPr>
        </p:nvSpPr>
        <p:spPr>
          <a:xfrm>
            <a:off x="935710" y="1861566"/>
            <a:ext cx="7272578" cy="175624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Calibri"/>
                <a:cs typeface="Calibri"/>
              </a:rPr>
              <a:t>Zaman verimliliğinin </a:t>
            </a:r>
            <a:r>
              <a:rPr sz="1800" spc="-10" dirty="0">
                <a:latin typeface="Calibri"/>
                <a:cs typeface="Calibri"/>
              </a:rPr>
              <a:t>teorik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incelenmesi</a:t>
            </a:r>
            <a:endParaRPr sz="1800" dirty="0">
              <a:latin typeface="Calibri"/>
              <a:cs typeface="Calibri"/>
            </a:endParaRPr>
          </a:p>
          <a:p>
            <a:pPr marL="756285" marR="62865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pc="-10" dirty="0">
                <a:latin typeface="Calibri"/>
                <a:cs typeface="Calibri"/>
              </a:rPr>
              <a:t>Zaman verimliliği </a:t>
            </a:r>
            <a:r>
              <a:rPr spc="-15" dirty="0">
                <a:latin typeface="Calibri"/>
                <a:cs typeface="Calibri"/>
              </a:rPr>
              <a:t>girdi üzerindeki </a:t>
            </a:r>
            <a:r>
              <a:rPr spc="-10" dirty="0">
                <a:latin typeface="Calibri"/>
                <a:cs typeface="Calibri"/>
              </a:rPr>
              <a:t>temel </a:t>
            </a:r>
            <a:r>
              <a:rPr spc="-5" dirty="0">
                <a:latin typeface="Calibri"/>
                <a:cs typeface="Calibri"/>
              </a:rPr>
              <a:t>işlemin </a:t>
            </a:r>
            <a:r>
              <a:rPr spc="-20" dirty="0">
                <a:latin typeface="Calibri"/>
                <a:cs typeface="Calibri"/>
              </a:rPr>
              <a:t>tekrar  </a:t>
            </a:r>
            <a:r>
              <a:rPr spc="-15" dirty="0">
                <a:latin typeface="Calibri"/>
                <a:cs typeface="Calibri"/>
              </a:rPr>
              <a:t>sayısı üzerinden</a:t>
            </a:r>
            <a:r>
              <a:rPr spc="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değerlendirilir</a:t>
            </a:r>
            <a:endParaRPr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pc="-55" dirty="0">
                <a:latin typeface="Calibri"/>
                <a:cs typeface="Calibri"/>
              </a:rPr>
              <a:t>Temel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işlem</a:t>
            </a:r>
            <a:endParaRPr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1156335" algn="l"/>
              </a:tabLst>
            </a:pPr>
            <a:r>
              <a:rPr spc="-5" dirty="0">
                <a:latin typeface="Calibri"/>
                <a:cs typeface="Calibri"/>
              </a:rPr>
              <a:t>Algoritmanın çalışma süresince </a:t>
            </a:r>
            <a:r>
              <a:rPr dirty="0">
                <a:latin typeface="Calibri"/>
                <a:cs typeface="Calibri"/>
              </a:rPr>
              <a:t>en </a:t>
            </a:r>
            <a:r>
              <a:rPr spc="-10" dirty="0">
                <a:latin typeface="Calibri"/>
                <a:cs typeface="Calibri"/>
              </a:rPr>
              <a:t>çok </a:t>
            </a:r>
            <a:r>
              <a:rPr spc="-5" dirty="0">
                <a:latin typeface="Calibri"/>
                <a:cs typeface="Calibri"/>
              </a:rPr>
              <a:t>gerçekleştirilen</a:t>
            </a:r>
            <a:r>
              <a:rPr spc="-1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işlem</a:t>
            </a:r>
          </a:p>
        </p:txBody>
      </p:sp>
      <p:sp>
        <p:nvSpPr>
          <p:cNvPr id="5" name="object 4"/>
          <p:cNvSpPr/>
          <p:nvPr/>
        </p:nvSpPr>
        <p:spPr>
          <a:xfrm>
            <a:off x="1403603" y="4005071"/>
            <a:ext cx="6201156" cy="2200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Çalışma Zamanı Ölçü Biriminin</a:t>
            </a:r>
            <a:r>
              <a:rPr sz="3600" spc="-75" dirty="0"/>
              <a:t> </a:t>
            </a:r>
            <a:r>
              <a:rPr sz="3600" dirty="0"/>
              <a:t>Belirlenmesi</a:t>
            </a:r>
          </a:p>
        </p:txBody>
      </p:sp>
    </p:spTree>
    <p:extLst>
      <p:ext uri="{BB962C8B-B14F-4D97-AF65-F5344CB8AC3E}">
        <p14:creationId xmlns:p14="http://schemas.microsoft.com/office/powerpoint/2010/main" val="171237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5" dirty="0"/>
              <a:t>Çalışma Zamanı Ölçü Biriminin</a:t>
            </a:r>
            <a:r>
              <a:rPr lang="tr-TR" spc="-45" dirty="0"/>
              <a:t> </a:t>
            </a:r>
            <a:r>
              <a:rPr lang="tr-TR" dirty="0"/>
              <a:t>Belirlenmesi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body" idx="1"/>
          </p:nvPr>
        </p:nvSpPr>
        <p:spPr>
          <a:xfrm>
            <a:off x="935710" y="1861566"/>
            <a:ext cx="7272578" cy="278537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15" baseline="-20833" dirty="0">
                <a:latin typeface="Calibri"/>
                <a:cs typeface="Calibri"/>
              </a:rPr>
              <a:t>op</a:t>
            </a:r>
            <a:r>
              <a:rPr sz="1800" spc="284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</a:p>
          <a:p>
            <a:pPr marL="794385" marR="184150" lvl="1" indent="-287020">
              <a:lnSpc>
                <a:spcPts val="2810"/>
              </a:lnSpc>
              <a:spcBef>
                <a:spcPts val="695"/>
              </a:spcBef>
              <a:buFont typeface="Arial"/>
              <a:buChar char="–"/>
              <a:tabLst>
                <a:tab pos="795020" algn="l"/>
              </a:tabLst>
            </a:pPr>
            <a:r>
              <a:rPr dirty="0">
                <a:latin typeface="Calibri"/>
                <a:cs typeface="Calibri"/>
              </a:rPr>
              <a:t>Bir </a:t>
            </a:r>
            <a:r>
              <a:rPr spc="-5" dirty="0">
                <a:latin typeface="Calibri"/>
                <a:cs typeface="Calibri"/>
              </a:rPr>
              <a:t>algoritmanın temel </a:t>
            </a:r>
            <a:r>
              <a:rPr dirty="0">
                <a:latin typeface="Calibri"/>
                <a:cs typeface="Calibri"/>
              </a:rPr>
              <a:t>işleminin </a:t>
            </a:r>
            <a:r>
              <a:rPr spc="-5" dirty="0">
                <a:latin typeface="Calibri"/>
                <a:cs typeface="Calibri"/>
              </a:rPr>
              <a:t>bir </a:t>
            </a:r>
            <a:r>
              <a:rPr spc="-15" dirty="0">
                <a:latin typeface="Calibri"/>
                <a:cs typeface="Calibri"/>
              </a:rPr>
              <a:t>bilgisayardaki  </a:t>
            </a:r>
            <a:r>
              <a:rPr spc="-5" dirty="0">
                <a:latin typeface="Calibri"/>
                <a:cs typeface="Calibri"/>
              </a:rPr>
              <a:t>çalışma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süresi</a:t>
            </a:r>
            <a:endParaRPr dirty="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C(n)</a:t>
            </a:r>
            <a:r>
              <a:rPr sz="1800" dirty="0">
                <a:latin typeface="Calibri"/>
                <a:cs typeface="Calibri"/>
              </a:rPr>
              <a:t> :</a:t>
            </a:r>
          </a:p>
          <a:p>
            <a:pPr marL="7943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95020" algn="l"/>
              </a:tabLst>
            </a:pPr>
            <a:r>
              <a:rPr spc="-45" dirty="0">
                <a:latin typeface="Calibri"/>
                <a:cs typeface="Calibri"/>
              </a:rPr>
              <a:t>Temel </a:t>
            </a:r>
            <a:r>
              <a:rPr dirty="0">
                <a:latin typeface="Calibri"/>
                <a:cs typeface="Calibri"/>
              </a:rPr>
              <a:t>işlemin </a:t>
            </a:r>
            <a:r>
              <a:rPr spc="-10" dirty="0">
                <a:latin typeface="Calibri"/>
                <a:cs typeface="Calibri"/>
              </a:rPr>
              <a:t>gerçekleşme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sayısı</a:t>
            </a:r>
            <a:endParaRPr dirty="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T(n)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</a:p>
          <a:p>
            <a:pPr marL="7943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95020" algn="l"/>
              </a:tabLst>
            </a:pPr>
            <a:r>
              <a:rPr spc="-5" dirty="0">
                <a:latin typeface="Calibri"/>
                <a:cs typeface="Calibri"/>
              </a:rPr>
              <a:t>Algoritmanın uygulandığı </a:t>
            </a:r>
            <a:r>
              <a:rPr spc="-10" dirty="0">
                <a:latin typeface="Calibri"/>
                <a:cs typeface="Calibri"/>
              </a:rPr>
              <a:t>programın </a:t>
            </a:r>
            <a:r>
              <a:rPr spc="-5" dirty="0">
                <a:latin typeface="Calibri"/>
                <a:cs typeface="Calibri"/>
              </a:rPr>
              <a:t>çalışma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süresi</a:t>
            </a:r>
            <a:endParaRPr dirty="0">
              <a:latin typeface="Calibri"/>
              <a:cs typeface="Calibri"/>
            </a:endParaRPr>
          </a:p>
          <a:p>
            <a:pPr marL="2623820" indent="-257365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623185" algn="l"/>
                <a:tab pos="2624455" algn="l"/>
              </a:tabLst>
            </a:pPr>
            <a:r>
              <a:rPr sz="1800" spc="-5" dirty="0">
                <a:latin typeface="Calibri"/>
                <a:cs typeface="Calibri"/>
              </a:rPr>
              <a:t>T(n) </a:t>
            </a:r>
            <a:r>
              <a:rPr sz="1800" dirty="0">
                <a:latin typeface="Calibri"/>
                <a:cs typeface="Calibri"/>
              </a:rPr>
              <a:t>≈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15" baseline="-20833" dirty="0">
                <a:latin typeface="Calibri"/>
                <a:cs typeface="Calibri"/>
              </a:rPr>
              <a:t>op</a:t>
            </a:r>
            <a:r>
              <a:rPr sz="1800" spc="292" baseline="-20833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C(n)</a:t>
            </a:r>
            <a:endParaRPr sz="1800" dirty="0">
              <a:latin typeface="Calibri"/>
              <a:cs typeface="Calibri"/>
            </a:endParaRPr>
          </a:p>
          <a:p>
            <a:pPr marL="794385" marR="262890" lvl="1" indent="-287020">
              <a:lnSpc>
                <a:spcPts val="2810"/>
              </a:lnSpc>
              <a:spcBef>
                <a:spcPts val="695"/>
              </a:spcBef>
              <a:buFont typeface="Arial"/>
              <a:buChar char="–"/>
              <a:tabLst>
                <a:tab pos="795020" algn="l"/>
              </a:tabLst>
            </a:pPr>
            <a:r>
              <a:rPr dirty="0">
                <a:latin typeface="Calibri"/>
                <a:cs typeface="Calibri"/>
              </a:rPr>
              <a:t>Bu </a:t>
            </a:r>
            <a:r>
              <a:rPr spc="-10" dirty="0">
                <a:latin typeface="Calibri"/>
                <a:cs typeface="Calibri"/>
              </a:rPr>
              <a:t>formülün </a:t>
            </a:r>
            <a:r>
              <a:rPr spc="-5" dirty="0">
                <a:latin typeface="Calibri"/>
                <a:cs typeface="Calibri"/>
              </a:rPr>
              <a:t>yaklaşık </a:t>
            </a:r>
            <a:r>
              <a:rPr spc="-15" dirty="0">
                <a:latin typeface="Calibri"/>
                <a:cs typeface="Calibri"/>
              </a:rPr>
              <a:t>ve </a:t>
            </a:r>
            <a:r>
              <a:rPr spc="-5" dirty="0">
                <a:latin typeface="Calibri"/>
                <a:cs typeface="Calibri"/>
              </a:rPr>
              <a:t>tahmini bir </a:t>
            </a:r>
            <a:r>
              <a:rPr spc="-10" dirty="0">
                <a:latin typeface="Calibri"/>
                <a:cs typeface="Calibri"/>
              </a:rPr>
              <a:t>değer </a:t>
            </a:r>
            <a:r>
              <a:rPr spc="-15" dirty="0">
                <a:latin typeface="Calibri"/>
                <a:cs typeface="Calibri"/>
              </a:rPr>
              <a:t>verdiği  </a:t>
            </a:r>
            <a:r>
              <a:rPr spc="-5" dirty="0">
                <a:latin typeface="Calibri"/>
                <a:cs typeface="Calibri"/>
              </a:rPr>
              <a:t>unutulmamalı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09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584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 Çalışma</a:t>
            </a:r>
            <a:r>
              <a:rPr spc="-25" dirty="0"/>
              <a:t> </a:t>
            </a:r>
            <a:r>
              <a:rPr spc="-5" dirty="0"/>
              <a:t>Zamanı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904491"/>
            <a:ext cx="3157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Örnek: </a:t>
            </a:r>
            <a:r>
              <a:rPr sz="2400" dirty="0">
                <a:latin typeface="Calibri"/>
                <a:cs typeface="Calibri"/>
              </a:rPr>
              <a:t>Basit </a:t>
            </a:r>
            <a:r>
              <a:rPr sz="2400" b="1" i="1" dirty="0">
                <a:latin typeface="Calibri"/>
                <a:cs typeface="Calibri"/>
              </a:rPr>
              <a:t>if</a:t>
            </a:r>
            <a:r>
              <a:rPr sz="2400" b="1" i="1" spc="-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bildirimi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5233542"/>
            <a:ext cx="4338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Toplam </a:t>
            </a:r>
            <a:r>
              <a:rPr sz="2400" spc="-5" dirty="0">
                <a:latin typeface="Calibri"/>
                <a:cs typeface="Calibri"/>
              </a:rPr>
              <a:t>maliyet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&lt;=c1+max(c2,c3)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2416" y="2421635"/>
            <a:ext cx="7335011" cy="26029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993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Tahmin </a:t>
            </a:r>
            <a:r>
              <a:rPr dirty="0"/>
              <a:t>için </a:t>
            </a:r>
            <a:r>
              <a:rPr spc="-5" dirty="0"/>
              <a:t>Genel</a:t>
            </a:r>
            <a:r>
              <a:rPr spc="15" dirty="0"/>
              <a:t> </a:t>
            </a:r>
            <a:r>
              <a:rPr spc="-15" dirty="0"/>
              <a:t>Kurallar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50" y="1846579"/>
            <a:ext cx="6922770" cy="4017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Döngüler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(Loops)</a:t>
            </a:r>
            <a:endParaRPr sz="2200">
              <a:latin typeface="Calibri"/>
              <a:cs typeface="Calibri"/>
            </a:endParaRPr>
          </a:p>
          <a:p>
            <a:pPr marL="311150">
              <a:lnSpc>
                <a:spcPts val="2160"/>
              </a:lnSpc>
              <a:spcBef>
                <a:spcPts val="1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döngünün </a:t>
            </a:r>
            <a:r>
              <a:rPr sz="2000" spc="-5" dirty="0">
                <a:latin typeface="Calibri"/>
                <a:cs typeface="Calibri"/>
              </a:rPr>
              <a:t>çalışma zamanı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5" dirty="0">
                <a:latin typeface="Calibri"/>
                <a:cs typeface="Calibri"/>
              </a:rPr>
              <a:t>çok </a:t>
            </a:r>
            <a:r>
              <a:rPr sz="2000" dirty="0">
                <a:latin typeface="Calibri"/>
                <a:cs typeface="Calibri"/>
              </a:rPr>
              <a:t>döngü</a:t>
            </a:r>
            <a:r>
              <a:rPr sz="2000" spc="-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içindeki</a:t>
            </a:r>
            <a:endParaRPr sz="2000">
              <a:latin typeface="Calibri"/>
              <a:cs typeface="Calibri"/>
            </a:endParaRPr>
          </a:p>
          <a:p>
            <a:pPr marL="583565" marR="268605">
              <a:lnSpc>
                <a:spcPct val="8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deyimlerin çalışma zamanının </a:t>
            </a:r>
            <a:r>
              <a:rPr sz="2000" spc="-15" dirty="0">
                <a:latin typeface="Calibri"/>
                <a:cs typeface="Calibri"/>
              </a:rPr>
              <a:t>iterasyon </a:t>
            </a:r>
            <a:r>
              <a:rPr sz="2000" spc="-10" dirty="0">
                <a:latin typeface="Calibri"/>
                <a:cs typeface="Calibri"/>
              </a:rPr>
              <a:t>sayısıyla </a:t>
            </a:r>
            <a:r>
              <a:rPr sz="2000" spc="-5" dirty="0">
                <a:latin typeface="Calibri"/>
                <a:cs typeface="Calibri"/>
              </a:rPr>
              <a:t>çarpılması  </a:t>
            </a:r>
            <a:r>
              <a:rPr sz="2000" spc="-30" dirty="0">
                <a:latin typeface="Calibri"/>
                <a:cs typeface="Calibri"/>
              </a:rPr>
              <a:t>kadardır.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1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İç içe döngüler </a:t>
            </a:r>
            <a:r>
              <a:rPr sz="2200" b="1" spc="-15" dirty="0">
                <a:latin typeface="Calibri"/>
                <a:cs typeface="Calibri"/>
              </a:rPr>
              <a:t>(Nested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Loops)</a:t>
            </a:r>
            <a:endParaRPr sz="2200">
              <a:latin typeface="Calibri"/>
              <a:cs typeface="Calibri"/>
            </a:endParaRPr>
          </a:p>
          <a:p>
            <a:pPr marL="583565" marR="152400" indent="-274320">
              <a:lnSpc>
                <a:spcPct val="80000"/>
              </a:lnSpc>
              <a:spcBef>
                <a:spcPts val="44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İç içe </a:t>
            </a:r>
            <a:r>
              <a:rPr sz="2000" spc="-5" dirty="0">
                <a:latin typeface="Calibri"/>
                <a:cs typeface="Calibri"/>
              </a:rPr>
              <a:t>döngülerde </a:t>
            </a:r>
            <a:r>
              <a:rPr sz="2000" dirty="0">
                <a:latin typeface="Calibri"/>
                <a:cs typeface="Calibri"/>
              </a:rPr>
              <a:t>grubunun </a:t>
            </a:r>
            <a:r>
              <a:rPr sz="2000" spc="-5" dirty="0">
                <a:latin typeface="Calibri"/>
                <a:cs typeface="Calibri"/>
              </a:rPr>
              <a:t>içindeki deyimin toplam çalışma  </a:t>
            </a:r>
            <a:r>
              <a:rPr sz="2000" spc="-10" dirty="0">
                <a:latin typeface="Calibri"/>
                <a:cs typeface="Calibri"/>
              </a:rPr>
              <a:t>zamanı, </a:t>
            </a:r>
            <a:r>
              <a:rPr sz="2000" spc="-5" dirty="0">
                <a:latin typeface="Calibri"/>
                <a:cs typeface="Calibri"/>
              </a:rPr>
              <a:t>deyimlerin çalışma sürelerinin </a:t>
            </a:r>
            <a:r>
              <a:rPr sz="2000" dirty="0">
                <a:latin typeface="Calibri"/>
                <a:cs typeface="Calibri"/>
              </a:rPr>
              <a:t>bütün döngülerin  boyutlarının </a:t>
            </a:r>
            <a:r>
              <a:rPr sz="2000" spc="-5" dirty="0">
                <a:latin typeface="Calibri"/>
                <a:cs typeface="Calibri"/>
              </a:rPr>
              <a:t>çarpımı </a:t>
            </a:r>
            <a:r>
              <a:rPr sz="2000" spc="-30" dirty="0">
                <a:latin typeface="Calibri"/>
                <a:cs typeface="Calibri"/>
              </a:rPr>
              <a:t>kadardır. </a:t>
            </a:r>
            <a:r>
              <a:rPr sz="2000" dirty="0">
                <a:latin typeface="Calibri"/>
                <a:cs typeface="Calibri"/>
              </a:rPr>
              <a:t>Bu durumda analiz </a:t>
            </a:r>
            <a:r>
              <a:rPr sz="2000" spc="-5" dirty="0">
                <a:latin typeface="Calibri"/>
                <a:cs typeface="Calibri"/>
              </a:rPr>
              <a:t>içten </a:t>
            </a:r>
            <a:r>
              <a:rPr sz="2000" dirty="0">
                <a:latin typeface="Calibri"/>
                <a:cs typeface="Calibri"/>
              </a:rPr>
              <a:t>dışa  doğru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63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Ardışık</a:t>
            </a:r>
            <a:r>
              <a:rPr sz="2200" b="1" spc="-7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deyimler</a:t>
            </a:r>
            <a:endParaRPr sz="2200">
              <a:latin typeface="Calibri"/>
              <a:cs typeface="Calibri"/>
            </a:endParaRPr>
          </a:p>
          <a:p>
            <a:pPr marL="311150">
              <a:lnSpc>
                <a:spcPts val="2395"/>
              </a:lnSpc>
              <a:spcBef>
                <a:spcPts val="1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Her deyimin </a:t>
            </a:r>
            <a:r>
              <a:rPr sz="2000" spc="-10" dirty="0">
                <a:latin typeface="Calibri"/>
                <a:cs typeface="Calibri"/>
              </a:rPr>
              <a:t>zamanı </a:t>
            </a:r>
            <a:r>
              <a:rPr sz="2000" spc="-5" dirty="0">
                <a:latin typeface="Calibri"/>
                <a:cs typeface="Calibri"/>
              </a:rPr>
              <a:t>birbirine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eklenir.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635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if/else</a:t>
            </a:r>
            <a:endParaRPr sz="2200">
              <a:latin typeface="Calibri"/>
              <a:cs typeface="Calibri"/>
            </a:endParaRPr>
          </a:p>
          <a:p>
            <a:pPr marL="311150">
              <a:lnSpc>
                <a:spcPts val="216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20" dirty="0">
                <a:latin typeface="Calibri"/>
                <a:cs typeface="Calibri"/>
              </a:rPr>
              <a:t>kötü </a:t>
            </a:r>
            <a:r>
              <a:rPr sz="2000" spc="-5" dirty="0">
                <a:latin typeface="Calibri"/>
                <a:cs typeface="Calibri"/>
              </a:rPr>
              <a:t>çalışma </a:t>
            </a:r>
            <a:r>
              <a:rPr sz="2000" spc="-10" dirty="0">
                <a:latin typeface="Calibri"/>
                <a:cs typeface="Calibri"/>
              </a:rPr>
              <a:t>zamanı: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spc="-5" dirty="0">
                <a:latin typeface="Calibri"/>
                <a:cs typeface="Calibri"/>
              </a:rPr>
              <a:t>zamanına </a:t>
            </a:r>
            <a:r>
              <a:rPr sz="2000" b="1" dirty="0">
                <a:latin typeface="Calibri"/>
                <a:cs typeface="Calibri"/>
              </a:rPr>
              <a:t>then </a:t>
            </a:r>
            <a:r>
              <a:rPr sz="2000" spc="-20" dirty="0">
                <a:latin typeface="Calibri"/>
                <a:cs typeface="Calibri"/>
              </a:rPr>
              <a:t>veya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583565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kısmındaki çalışma zamanının </a:t>
            </a:r>
            <a:r>
              <a:rPr sz="2000" dirty="0">
                <a:latin typeface="Calibri"/>
                <a:cs typeface="Calibri"/>
              </a:rPr>
              <a:t>hangisi </a:t>
            </a:r>
            <a:r>
              <a:rPr sz="2000" spc="-5" dirty="0">
                <a:latin typeface="Calibri"/>
                <a:cs typeface="Calibri"/>
              </a:rPr>
              <a:t>büyükse 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kısım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eklenir.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584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 Çalışma</a:t>
            </a:r>
            <a:r>
              <a:rPr spc="-50" dirty="0"/>
              <a:t> </a:t>
            </a:r>
            <a:r>
              <a:rPr spc="-5" dirty="0"/>
              <a:t>Zamanı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8815" y="1827941"/>
            <a:ext cx="962025" cy="227838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400" dirty="0">
                <a:latin typeface="Calibri"/>
                <a:cs typeface="Calibri"/>
              </a:rPr>
              <a:t>Mali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et</a:t>
            </a:r>
            <a:endParaRPr sz="2400">
              <a:latin typeface="Calibri"/>
              <a:cs typeface="Calibri"/>
            </a:endParaRPr>
          </a:p>
          <a:p>
            <a:pPr marL="448309" marR="247015" algn="just">
              <a:lnSpc>
                <a:spcPct val="110000"/>
              </a:lnSpc>
              <a:spcBef>
                <a:spcPts val="20"/>
              </a:spcBef>
            </a:pPr>
            <a:r>
              <a:rPr sz="2200" spc="-10" dirty="0">
                <a:latin typeface="Calibri"/>
                <a:cs typeface="Calibri"/>
              </a:rPr>
              <a:t>c1  c2  c3  c4  c5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2085" y="1827941"/>
            <a:ext cx="789940" cy="227838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400" spc="-2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ek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ar</a:t>
            </a:r>
            <a:endParaRPr sz="24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280"/>
              </a:spcBef>
            </a:pPr>
            <a:r>
              <a:rPr sz="2200" spc="-5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243840" marR="111125">
              <a:lnSpc>
                <a:spcPts val="2910"/>
              </a:lnSpc>
              <a:spcBef>
                <a:spcPts val="135"/>
              </a:spcBef>
            </a:pPr>
            <a:r>
              <a:rPr sz="2200" spc="-10" dirty="0">
                <a:latin typeface="Calibri"/>
                <a:cs typeface="Calibri"/>
              </a:rPr>
              <a:t>n+1  </a:t>
            </a:r>
            <a:r>
              <a:rPr sz="2200" spc="-5" dirty="0"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120"/>
              </a:spcBef>
            </a:pPr>
            <a:r>
              <a:rPr sz="2200" spc="-5" dirty="0">
                <a:latin typeface="Calibri"/>
                <a:cs typeface="Calibri"/>
              </a:rPr>
              <a:t>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650" y="1827941"/>
            <a:ext cx="3088640" cy="264668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Örnek: </a:t>
            </a:r>
            <a:r>
              <a:rPr sz="2400" dirty="0">
                <a:latin typeface="Calibri"/>
                <a:cs typeface="Calibri"/>
              </a:rPr>
              <a:t>Basit </a:t>
            </a:r>
            <a:r>
              <a:rPr sz="2400" spc="-5" dirty="0">
                <a:latin typeface="Calibri"/>
                <a:cs typeface="Calibri"/>
              </a:rPr>
              <a:t>bir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döngü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8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 =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1;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sum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0;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while (i &lt;= n)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  <a:tabLst>
                <a:tab pos="710565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alibri"/>
                <a:cs typeface="Calibri"/>
              </a:rPr>
              <a:t>i = i +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1;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  <a:tabLst>
                <a:tab pos="710565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Calibri"/>
                <a:cs typeface="Calibri"/>
              </a:rPr>
              <a:t>sum </a:t>
            </a:r>
            <a:r>
              <a:rPr sz="2200" spc="-5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sum </a:t>
            </a:r>
            <a:r>
              <a:rPr sz="2200" spc="-5" dirty="0">
                <a:latin typeface="Calibri"/>
                <a:cs typeface="Calibri"/>
              </a:rPr>
              <a:t>+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i;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0650" y="4817362"/>
            <a:ext cx="6904990" cy="116395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37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Toplam </a:t>
            </a:r>
            <a:r>
              <a:rPr sz="2200" spc="-5" dirty="0">
                <a:latin typeface="Calibri"/>
                <a:cs typeface="Calibri"/>
              </a:rPr>
              <a:t>maliyet=c1 + c2 + (n+1)*c3 + n*c4 + n*c5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=3n+3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T(n)=3n+3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Bu </a:t>
            </a:r>
            <a:r>
              <a:rPr sz="2400" spc="-5" dirty="0">
                <a:latin typeface="Calibri"/>
                <a:cs typeface="Calibri"/>
              </a:rPr>
              <a:t>algoritma </a:t>
            </a:r>
            <a:r>
              <a:rPr sz="2400" dirty="0">
                <a:latin typeface="Calibri"/>
                <a:cs typeface="Calibri"/>
              </a:rPr>
              <a:t>için </a:t>
            </a:r>
            <a:r>
              <a:rPr sz="2400" spc="-10" dirty="0">
                <a:latin typeface="Calibri"/>
                <a:cs typeface="Calibri"/>
              </a:rPr>
              <a:t>gerekli zaman </a:t>
            </a:r>
            <a:r>
              <a:rPr sz="2400" b="1" i="1" dirty="0">
                <a:latin typeface="Calibri"/>
                <a:cs typeface="Calibri"/>
              </a:rPr>
              <a:t>n </a:t>
            </a:r>
            <a:r>
              <a:rPr sz="2400" dirty="0">
                <a:latin typeface="Calibri"/>
                <a:cs typeface="Calibri"/>
              </a:rPr>
              <a:t>ile </a:t>
            </a:r>
            <a:r>
              <a:rPr sz="2400" spc="-5" dirty="0">
                <a:latin typeface="Calibri"/>
                <a:cs typeface="Calibri"/>
              </a:rPr>
              <a:t>doğru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orantılıdır.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584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 Çalışma</a:t>
            </a:r>
            <a:r>
              <a:rPr spc="-50" dirty="0"/>
              <a:t> </a:t>
            </a:r>
            <a:r>
              <a:rPr spc="-5" dirty="0"/>
              <a:t>Zamanı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4547" y="1846579"/>
            <a:ext cx="2507615" cy="1885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Örnek: </a:t>
            </a:r>
            <a:r>
              <a:rPr sz="2200" spc="-5" dirty="0">
                <a:latin typeface="Calibri"/>
                <a:cs typeface="Calibri"/>
              </a:rPr>
              <a:t>İç içe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döngü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1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i=1;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sum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while (i &lt;= n)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tabLst>
                <a:tab pos="69786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libri"/>
                <a:cs typeface="Calibri"/>
              </a:rPr>
              <a:t>j=1;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tabLst>
                <a:tab pos="69786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libri"/>
                <a:cs typeface="Calibri"/>
              </a:rPr>
              <a:t>while </a:t>
            </a:r>
            <a:r>
              <a:rPr sz="2000" spc="30" dirty="0">
                <a:latin typeface="Calibri"/>
                <a:cs typeface="Calibri"/>
              </a:rPr>
              <a:t>(j </a:t>
            </a:r>
            <a:r>
              <a:rPr sz="2000" spc="-5" dirty="0">
                <a:latin typeface="Calibri"/>
                <a:cs typeface="Calibri"/>
              </a:rPr>
              <a:t>&lt;= n)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9251" y="3706114"/>
            <a:ext cx="1508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sum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sum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i;  j = j +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226" y="1846579"/>
            <a:ext cx="879475" cy="249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Mali</a:t>
            </a:r>
            <a:r>
              <a:rPr sz="2200" spc="-35" dirty="0">
                <a:latin typeface="Calibri"/>
                <a:cs typeface="Calibri"/>
              </a:rPr>
              <a:t>y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t  </a:t>
            </a:r>
            <a:r>
              <a:rPr sz="2000" dirty="0">
                <a:latin typeface="Calibri"/>
                <a:cs typeface="Calibri"/>
              </a:rPr>
              <a:t>c1  c2  c3  c4  c5  c6  c7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4415" y="1846579"/>
            <a:ext cx="1108710" cy="249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75920" algn="ctr">
              <a:lnSpc>
                <a:spcPct val="100000"/>
              </a:lnSpc>
              <a:spcBef>
                <a:spcPts val="95"/>
              </a:spcBef>
            </a:pPr>
            <a:r>
              <a:rPr sz="2200" spc="-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ek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ar</a:t>
            </a:r>
            <a:endParaRPr sz="2200">
              <a:latin typeface="Calibri"/>
              <a:cs typeface="Calibri"/>
            </a:endParaRPr>
          </a:p>
          <a:p>
            <a:pPr marR="387985" algn="ctr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R="387985" algn="ct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29146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n+1</a:t>
            </a:r>
            <a:endParaRPr sz="2000">
              <a:latin typeface="Calibri"/>
              <a:cs typeface="Calibri"/>
            </a:endParaRPr>
          </a:p>
          <a:p>
            <a:pPr marL="291465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n  </a:t>
            </a:r>
            <a:r>
              <a:rPr sz="2000" spc="-5" dirty="0">
                <a:latin typeface="Calibri"/>
                <a:cs typeface="Calibri"/>
              </a:rPr>
              <a:t>n*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5" dirty="0">
                <a:latin typeface="Calibri"/>
                <a:cs typeface="Calibri"/>
              </a:rPr>
              <a:t>n+1)  n*n  n*n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1777" y="3694531"/>
            <a:ext cx="550545" cy="9525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3677" y="4620514"/>
            <a:ext cx="659257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95300" algn="l"/>
                <a:tab pos="3342640" algn="l"/>
                <a:tab pos="517207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i = 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+1;	</a:t>
            </a:r>
            <a:r>
              <a:rPr sz="2000" dirty="0">
                <a:latin typeface="Calibri"/>
                <a:cs typeface="Calibri"/>
              </a:rPr>
              <a:t>c8	n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985010" marR="43180" indent="-1934210">
              <a:lnSpc>
                <a:spcPct val="100000"/>
              </a:lnSpc>
              <a:spcBef>
                <a:spcPts val="1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Calibri"/>
                <a:cs typeface="Calibri"/>
              </a:rPr>
              <a:t>Toplam </a:t>
            </a:r>
            <a:r>
              <a:rPr sz="1800" spc="-10" dirty="0">
                <a:latin typeface="Calibri"/>
                <a:cs typeface="Calibri"/>
              </a:rPr>
              <a:t>maliyet= </a:t>
            </a:r>
            <a:r>
              <a:rPr sz="1800" spc="-5" dirty="0">
                <a:latin typeface="Calibri"/>
                <a:cs typeface="Calibri"/>
              </a:rPr>
              <a:t>c1 </a:t>
            </a:r>
            <a:r>
              <a:rPr sz="1800" dirty="0">
                <a:latin typeface="Calibri"/>
                <a:cs typeface="Calibri"/>
              </a:rPr>
              <a:t>+ c2 + </a:t>
            </a:r>
            <a:r>
              <a:rPr sz="1800" spc="-5" dirty="0">
                <a:latin typeface="Calibri"/>
                <a:cs typeface="Calibri"/>
              </a:rPr>
              <a:t>(n+1)*c3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n*c4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n*(n+1)*c5+ n*n*c6+  n*n*c7+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n*c8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ts val="239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5" dirty="0">
                <a:latin typeface="Calibri"/>
                <a:cs typeface="Calibri"/>
              </a:rPr>
              <a:t>algoritma </a:t>
            </a:r>
            <a:r>
              <a:rPr sz="2000" dirty="0">
                <a:latin typeface="Calibri"/>
                <a:cs typeface="Calibri"/>
              </a:rPr>
              <a:t>için </a:t>
            </a:r>
            <a:r>
              <a:rPr sz="2000" spc="-10" dirty="0">
                <a:latin typeface="Calibri"/>
                <a:cs typeface="Calibri"/>
              </a:rPr>
              <a:t>gerekli zaman </a:t>
            </a:r>
            <a:r>
              <a:rPr sz="2000" b="1" i="1" spc="5" dirty="0">
                <a:latin typeface="Calibri"/>
                <a:cs typeface="Calibri"/>
              </a:rPr>
              <a:t>n</a:t>
            </a:r>
            <a:r>
              <a:rPr sz="1950" b="1" i="1" spc="7" baseline="25641" dirty="0">
                <a:latin typeface="Calibri"/>
                <a:cs typeface="Calibri"/>
              </a:rPr>
              <a:t>2 </a:t>
            </a:r>
            <a:r>
              <a:rPr sz="2000" spc="-5" dirty="0">
                <a:latin typeface="Calibri"/>
                <a:cs typeface="Calibri"/>
              </a:rPr>
              <a:t>ile </a:t>
            </a:r>
            <a:r>
              <a:rPr sz="2000" dirty="0">
                <a:latin typeface="Calibri"/>
                <a:cs typeface="Calibri"/>
              </a:rPr>
              <a:t>doğru</a:t>
            </a:r>
            <a:r>
              <a:rPr sz="2000" spc="-254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orantılıdır.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3553" y="3235197"/>
            <a:ext cx="3155315" cy="150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2875" marR="5080" indent="-4940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Asimptotik</a:t>
            </a:r>
            <a:r>
              <a:rPr sz="2400" b="1" spc="-8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Analiz  (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N</a:t>
            </a:r>
            <a:r>
              <a:rPr sz="2400" b="1" spc="5" dirty="0">
                <a:solidFill>
                  <a:srgbClr val="AC0000"/>
                </a:solidFill>
                <a:latin typeface="Calibri"/>
                <a:cs typeface="Calibri"/>
              </a:rPr>
              <a:t>o</a:t>
            </a:r>
            <a:r>
              <a:rPr sz="2400" b="1" spc="-30" dirty="0">
                <a:solidFill>
                  <a:srgbClr val="AC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AC0000"/>
                </a:solidFill>
                <a:latin typeface="Calibri"/>
                <a:cs typeface="Calibri"/>
              </a:rPr>
              <a:t>s</a:t>
            </a:r>
            <a:r>
              <a:rPr sz="2400" b="1" spc="-25" dirty="0">
                <a:solidFill>
                  <a:srgbClr val="AC0000"/>
                </a:solidFill>
                <a:latin typeface="Calibri"/>
                <a:cs typeface="Calibri"/>
              </a:rPr>
              <a:t>y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onlar)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O-, </a:t>
            </a:r>
            <a:r>
              <a:rPr sz="1800" dirty="0">
                <a:solidFill>
                  <a:srgbClr val="424242"/>
                </a:solidFill>
                <a:latin typeface="Calibri"/>
                <a:cs typeface="Calibri"/>
              </a:rPr>
              <a:t>Ω-, </a:t>
            </a: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ve Θ-simgelemi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579434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583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Algoritmanın </a:t>
            </a:r>
            <a:r>
              <a:rPr dirty="0"/>
              <a:t>Büyüme</a:t>
            </a:r>
            <a:r>
              <a:rPr spc="-30" dirty="0"/>
              <a:t> </a:t>
            </a:r>
            <a:r>
              <a:rPr spc="-10" dirty="0"/>
              <a:t>Oranları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759711"/>
            <a:ext cx="6703059" cy="447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Bir </a:t>
            </a:r>
            <a:r>
              <a:rPr sz="2400" spc="-5" dirty="0">
                <a:latin typeface="Calibri"/>
                <a:cs typeface="Calibri"/>
              </a:rPr>
              <a:t>algoritmanın </a:t>
            </a:r>
            <a:r>
              <a:rPr sz="2400" spc="-15" dirty="0">
                <a:latin typeface="Calibri"/>
                <a:cs typeface="Calibri"/>
              </a:rPr>
              <a:t>orantılı </a:t>
            </a:r>
            <a:r>
              <a:rPr sz="2400" spc="-10" dirty="0">
                <a:latin typeface="Calibri"/>
                <a:cs typeface="Calibri"/>
              </a:rPr>
              <a:t>zaman gereksinimi</a:t>
            </a:r>
            <a:r>
              <a:rPr sz="2400" u="heavy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büyüme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u="heavy" spc="-6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oranı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(veya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büyüme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hızı)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olarak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bilinir.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T(n) </a:t>
            </a:r>
            <a:r>
              <a:rPr sz="2200" spc="-5" dirty="0">
                <a:latin typeface="Calibri"/>
                <a:cs typeface="Calibri"/>
              </a:rPr>
              <a:t>nin </a:t>
            </a:r>
            <a:r>
              <a:rPr sz="2200" spc="-10" dirty="0">
                <a:latin typeface="Calibri"/>
                <a:cs typeface="Calibri"/>
              </a:rPr>
              <a:t>büyüme oranı, </a:t>
            </a:r>
            <a:r>
              <a:rPr sz="2200" spc="-5" dirty="0">
                <a:latin typeface="Calibri"/>
                <a:cs typeface="Calibri"/>
              </a:rPr>
              <a:t>algoritmanın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hesaplama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200" u="heavy" spc="-5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karmaşıklığı</a:t>
            </a:r>
            <a:r>
              <a:rPr sz="2200" spc="-20" dirty="0">
                <a:latin typeface="Calibri"/>
                <a:cs typeface="Calibri"/>
              </a:rPr>
              <a:t>dır.</a:t>
            </a:r>
            <a:endParaRPr sz="2200">
              <a:latin typeface="Calibri"/>
              <a:cs typeface="Calibri"/>
            </a:endParaRPr>
          </a:p>
          <a:p>
            <a:pPr marL="285115" marR="514350" indent="-273050">
              <a:lnSpc>
                <a:spcPct val="100000"/>
              </a:lnSpc>
              <a:spcBef>
                <a:spcPts val="55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Hesaplama </a:t>
            </a:r>
            <a:r>
              <a:rPr sz="2400" b="1" spc="-5" dirty="0">
                <a:latin typeface="Calibri"/>
                <a:cs typeface="Calibri"/>
              </a:rPr>
              <a:t>karmaşıklığı </a:t>
            </a:r>
            <a:r>
              <a:rPr sz="2400" spc="-5" dirty="0">
                <a:latin typeface="Calibri"/>
                <a:cs typeface="Calibri"/>
              </a:rPr>
              <a:t>belirli bir uygulamadan  bağımsız </a:t>
            </a:r>
            <a:r>
              <a:rPr sz="2400" spc="-15" dirty="0">
                <a:latin typeface="Calibri"/>
                <a:cs typeface="Calibri"/>
              </a:rPr>
              <a:t>olarak </a:t>
            </a:r>
            <a:r>
              <a:rPr sz="2400" b="1" dirty="0">
                <a:latin typeface="Calibri"/>
                <a:cs typeface="Calibri"/>
              </a:rPr>
              <a:t>n </a:t>
            </a:r>
            <a:r>
              <a:rPr sz="2400" dirty="0">
                <a:latin typeface="Calibri"/>
                <a:cs typeface="Calibri"/>
              </a:rPr>
              <a:t>ile </a:t>
            </a:r>
            <a:r>
              <a:rPr sz="2400" spc="-5" dirty="0">
                <a:latin typeface="Calibri"/>
                <a:cs typeface="Calibri"/>
              </a:rPr>
              <a:t>değişen </a:t>
            </a:r>
            <a:r>
              <a:rPr sz="2400" b="1" spc="-5" dirty="0">
                <a:latin typeface="Calibri"/>
                <a:cs typeface="Calibri"/>
              </a:rPr>
              <a:t>T(n)' </a:t>
            </a:r>
            <a:r>
              <a:rPr sz="2400" spc="-5" dirty="0">
                <a:latin typeface="Calibri"/>
                <a:cs typeface="Calibri"/>
              </a:rPr>
              <a:t>nin çalışma  </a:t>
            </a:r>
            <a:r>
              <a:rPr sz="2400" spc="-10" dirty="0">
                <a:latin typeface="Calibri"/>
                <a:cs typeface="Calibri"/>
              </a:rPr>
              <a:t>zamanını </a:t>
            </a:r>
            <a:r>
              <a:rPr sz="2400" spc="-5" dirty="0">
                <a:latin typeface="Calibri"/>
                <a:cs typeface="Calibri"/>
              </a:rPr>
              <a:t>daha doğru bir şekilde </a:t>
            </a:r>
            <a:r>
              <a:rPr sz="2400" spc="-10" dirty="0">
                <a:latin typeface="Calibri"/>
                <a:cs typeface="Calibri"/>
              </a:rPr>
              <a:t>bulmayı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sağlar.</a:t>
            </a:r>
            <a:endParaRPr sz="2400">
              <a:latin typeface="Calibri"/>
              <a:cs typeface="Calibri"/>
            </a:endParaRPr>
          </a:p>
          <a:p>
            <a:pPr marL="582295" marR="5080" indent="-273050">
              <a:lnSpc>
                <a:spcPct val="10000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Genel olarak, </a:t>
            </a:r>
            <a:r>
              <a:rPr sz="2200" spc="-5" dirty="0">
                <a:latin typeface="Calibri"/>
                <a:cs typeface="Calibri"/>
              </a:rPr>
              <a:t>az </a:t>
            </a:r>
            <a:r>
              <a:rPr sz="2200" spc="-10" dirty="0">
                <a:latin typeface="Calibri"/>
                <a:cs typeface="Calibri"/>
              </a:rPr>
              <a:t>sayıda </a:t>
            </a:r>
            <a:r>
              <a:rPr sz="2200" spc="-15" dirty="0">
                <a:latin typeface="Calibri"/>
                <a:cs typeface="Calibri"/>
              </a:rPr>
              <a:t>parametreler </a:t>
            </a:r>
            <a:r>
              <a:rPr sz="2200" spc="-5" dirty="0">
                <a:latin typeface="Calibri"/>
                <a:cs typeface="Calibri"/>
              </a:rPr>
              <a:t>için </a:t>
            </a:r>
            <a:r>
              <a:rPr sz="2200" spc="-10" dirty="0">
                <a:latin typeface="Calibri"/>
                <a:cs typeface="Calibri"/>
              </a:rPr>
              <a:t>karmaşıklıkla  ilgilenilmez; </a:t>
            </a:r>
            <a:r>
              <a:rPr sz="2200" spc="-5" dirty="0">
                <a:latin typeface="Calibri"/>
                <a:cs typeface="Calibri"/>
              </a:rPr>
              <a:t>eleman </a:t>
            </a:r>
            <a:r>
              <a:rPr sz="2200" spc="-10" dirty="0">
                <a:latin typeface="Calibri"/>
                <a:cs typeface="Calibri"/>
              </a:rPr>
              <a:t>sayısı </a:t>
            </a:r>
            <a:r>
              <a:rPr sz="2200" b="1" spc="-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'nin </a:t>
            </a:r>
            <a:r>
              <a:rPr sz="2200" spc="-10" dirty="0">
                <a:latin typeface="Calibri"/>
                <a:cs typeface="Calibri"/>
              </a:rPr>
              <a:t>sonsuza </a:t>
            </a:r>
            <a:r>
              <a:rPr sz="2200" spc="-5" dirty="0">
                <a:latin typeface="Calibri"/>
                <a:cs typeface="Calibri"/>
              </a:rPr>
              <a:t>gitmesi  </a:t>
            </a:r>
            <a:r>
              <a:rPr sz="2200" spc="-10" dirty="0">
                <a:latin typeface="Calibri"/>
                <a:cs typeface="Calibri"/>
              </a:rPr>
              <a:t>durumunda T(n) </a:t>
            </a:r>
            <a:r>
              <a:rPr sz="2200" spc="-5" dirty="0">
                <a:latin typeface="Calibri"/>
                <a:cs typeface="Calibri"/>
              </a:rPr>
              <a:t>büyümesine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bakılır.</a:t>
            </a:r>
            <a:endParaRPr sz="2200">
              <a:latin typeface="Calibri"/>
              <a:cs typeface="Calibri"/>
            </a:endParaRPr>
          </a:p>
          <a:p>
            <a:pPr marL="582295" marR="932815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Karmaşıklığı belirtmek </a:t>
            </a:r>
            <a:r>
              <a:rPr sz="2200" spc="-5" dirty="0">
                <a:latin typeface="Calibri"/>
                <a:cs typeface="Calibri"/>
              </a:rPr>
              <a:t>için </a:t>
            </a:r>
            <a:r>
              <a:rPr sz="2200" spc="-10" dirty="0">
                <a:latin typeface="Calibri"/>
                <a:cs typeface="Calibri"/>
              </a:rPr>
              <a:t>asimtotik </a:t>
            </a:r>
            <a:r>
              <a:rPr sz="2200" spc="-15" dirty="0">
                <a:latin typeface="Calibri"/>
                <a:cs typeface="Calibri"/>
              </a:rPr>
              <a:t>notasyon  </a:t>
            </a:r>
            <a:r>
              <a:rPr sz="2200" spc="-10" dirty="0">
                <a:latin typeface="Calibri"/>
                <a:cs typeface="Calibri"/>
              </a:rPr>
              <a:t>(simgelem) ifadeleri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kullanılmaktadır.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70305"/>
            <a:ext cx="531939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Asimptotik simgelem</a:t>
            </a:r>
            <a:r>
              <a:rPr sz="3100" spc="90" dirty="0"/>
              <a:t> </a:t>
            </a:r>
            <a:r>
              <a:rPr sz="3100" spc="-20" dirty="0"/>
              <a:t>(notasyon)</a:t>
            </a:r>
            <a:endParaRPr sz="3100"/>
          </a:p>
          <a:p>
            <a:pPr marL="12700">
              <a:lnSpc>
                <a:spcPct val="100000"/>
              </a:lnSpc>
            </a:pPr>
            <a:r>
              <a:rPr sz="3100" i="1" spc="-1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100" spc="-10" dirty="0">
                <a:solidFill>
                  <a:srgbClr val="001F5F"/>
                </a:solidFill>
              </a:rPr>
              <a:t>-</a:t>
            </a:r>
            <a:r>
              <a:rPr sz="3100" i="1" spc="-10" dirty="0">
                <a:solidFill>
                  <a:srgbClr val="001F5F"/>
                </a:solidFill>
                <a:latin typeface="Calibri"/>
                <a:cs typeface="Calibri"/>
              </a:rPr>
              <a:t>simgelemi </a:t>
            </a:r>
            <a:r>
              <a:rPr sz="3100" i="1" spc="-15" dirty="0">
                <a:solidFill>
                  <a:srgbClr val="001F5F"/>
                </a:solidFill>
                <a:latin typeface="Calibri"/>
                <a:cs typeface="Calibri"/>
              </a:rPr>
              <a:t>(üst</a:t>
            </a:r>
            <a:r>
              <a:rPr sz="3100" i="1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100" i="1" spc="-10" dirty="0">
                <a:solidFill>
                  <a:srgbClr val="001F5F"/>
                </a:solidFill>
                <a:latin typeface="Calibri"/>
                <a:cs typeface="Calibri"/>
              </a:rPr>
              <a:t>sınırlar)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348" y="3698875"/>
            <a:ext cx="3482975" cy="23063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1785" marR="589915" indent="-274320">
              <a:lnSpc>
                <a:spcPts val="1630"/>
              </a:lnSpc>
              <a:spcBef>
                <a:spcPts val="500"/>
              </a:spcBef>
              <a:tabLst>
                <a:tab pos="31178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b="1" i="1" spc="-5" dirty="0">
                <a:latin typeface="Calibri"/>
                <a:cs typeface="Calibri"/>
              </a:rPr>
              <a:t>f(n) </a:t>
            </a:r>
            <a:r>
              <a:rPr sz="1700" i="1" dirty="0">
                <a:latin typeface="Calibri"/>
                <a:cs typeface="Calibri"/>
              </a:rPr>
              <a:t>ve </a:t>
            </a:r>
            <a:r>
              <a:rPr sz="1700" b="1" i="1" dirty="0">
                <a:latin typeface="Calibri"/>
                <a:cs typeface="Calibri"/>
              </a:rPr>
              <a:t>g(n) </a:t>
            </a:r>
            <a:r>
              <a:rPr sz="1700" dirty="0">
                <a:latin typeface="Calibri"/>
                <a:cs typeface="Calibri"/>
              </a:rPr>
              <a:t>verilen iki</a:t>
            </a:r>
            <a:r>
              <a:rPr sz="1700" spc="-1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çalışma  zamanı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fonksiyonudur.</a:t>
            </a:r>
            <a:endParaRPr sz="1700">
              <a:latin typeface="Calibri"/>
              <a:cs typeface="Calibri"/>
            </a:endParaRPr>
          </a:p>
          <a:p>
            <a:pPr marL="311785" marR="30480" indent="-274320">
              <a:lnSpc>
                <a:spcPct val="79600"/>
              </a:lnSpc>
              <a:spcBef>
                <a:spcPts val="355"/>
              </a:spcBef>
              <a:tabLst>
                <a:tab pos="360680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	</a:t>
            </a:r>
            <a:r>
              <a:rPr sz="1700" b="1" i="1" spc="-5" dirty="0">
                <a:latin typeface="Calibri"/>
                <a:cs typeface="Calibri"/>
              </a:rPr>
              <a:t>f(n) </a:t>
            </a:r>
            <a:r>
              <a:rPr sz="1800" b="1" i="1" spc="-55" dirty="0">
                <a:latin typeface="Symbol"/>
                <a:cs typeface="Symbol"/>
              </a:rPr>
              <a:t></a:t>
            </a:r>
            <a:r>
              <a:rPr sz="1800" b="1" i="1" spc="-55" dirty="0">
                <a:latin typeface="Times New Roman"/>
                <a:cs typeface="Times New Roman"/>
              </a:rPr>
              <a:t> </a:t>
            </a:r>
            <a:r>
              <a:rPr sz="1700" b="1" i="1" spc="-5" dirty="0">
                <a:latin typeface="Calibri"/>
                <a:cs typeface="Calibri"/>
              </a:rPr>
              <a:t>c.g(n) </a:t>
            </a:r>
            <a:r>
              <a:rPr sz="1700" spc="-10" dirty="0">
                <a:latin typeface="Calibri"/>
                <a:cs typeface="Calibri"/>
              </a:rPr>
              <a:t>ve </a:t>
            </a:r>
            <a:r>
              <a:rPr sz="1700" b="1" i="1" dirty="0">
                <a:latin typeface="Calibri"/>
                <a:cs typeface="Calibri"/>
              </a:rPr>
              <a:t>n </a:t>
            </a:r>
            <a:r>
              <a:rPr sz="1800" b="1" i="1" spc="-55" dirty="0">
                <a:latin typeface="Symbol"/>
                <a:cs typeface="Symbol"/>
              </a:rPr>
              <a:t></a:t>
            </a:r>
            <a:r>
              <a:rPr sz="1800" b="1" i="1" spc="-55" dirty="0">
                <a:latin typeface="Times New Roman"/>
                <a:cs typeface="Times New Roman"/>
              </a:rPr>
              <a:t> </a:t>
            </a:r>
            <a:r>
              <a:rPr sz="1700" b="1" i="1" spc="5" dirty="0">
                <a:latin typeface="Calibri"/>
                <a:cs typeface="Calibri"/>
              </a:rPr>
              <a:t>n</a:t>
            </a:r>
            <a:r>
              <a:rPr sz="1650" b="1" i="1" spc="7" baseline="-20202" dirty="0">
                <a:latin typeface="Calibri"/>
                <a:cs typeface="Calibri"/>
              </a:rPr>
              <a:t>0 </a:t>
            </a:r>
            <a:r>
              <a:rPr sz="1700" i="1" spc="-10" dirty="0">
                <a:latin typeface="Calibri"/>
                <a:cs typeface="Calibri"/>
              </a:rPr>
              <a:t>koşullarını  </a:t>
            </a:r>
            <a:r>
              <a:rPr sz="1700" i="1" spc="-5" dirty="0">
                <a:latin typeface="Calibri"/>
                <a:cs typeface="Calibri"/>
              </a:rPr>
              <a:t>sağlayan </a:t>
            </a:r>
            <a:r>
              <a:rPr sz="1700" b="1" i="1" dirty="0">
                <a:latin typeface="Calibri"/>
                <a:cs typeface="Calibri"/>
              </a:rPr>
              <a:t>c </a:t>
            </a:r>
            <a:r>
              <a:rPr sz="1700" i="1" dirty="0">
                <a:latin typeface="Calibri"/>
                <a:cs typeface="Calibri"/>
              </a:rPr>
              <a:t>ve </a:t>
            </a:r>
            <a:r>
              <a:rPr sz="1700" b="1" i="1" spc="5" dirty="0">
                <a:latin typeface="Calibri"/>
                <a:cs typeface="Calibri"/>
              </a:rPr>
              <a:t>n</a:t>
            </a:r>
            <a:r>
              <a:rPr sz="1650" b="1" i="1" spc="7" baseline="-20202" dirty="0">
                <a:latin typeface="Calibri"/>
                <a:cs typeface="Calibri"/>
              </a:rPr>
              <a:t>0 </a:t>
            </a:r>
            <a:r>
              <a:rPr sz="1700" i="1" dirty="0">
                <a:latin typeface="Calibri"/>
                <a:cs typeface="Calibri"/>
              </a:rPr>
              <a:t>değerleri varsa </a:t>
            </a:r>
            <a:r>
              <a:rPr sz="1700" b="1" i="1" spc="-5" dirty="0">
                <a:latin typeface="Calibri"/>
                <a:cs typeface="Calibri"/>
              </a:rPr>
              <a:t>f(n)  </a:t>
            </a:r>
            <a:r>
              <a:rPr sz="1700" i="1" spc="-10" dirty="0">
                <a:latin typeface="Calibri"/>
                <a:cs typeface="Calibri"/>
              </a:rPr>
              <a:t>zaman karmaşıklığı </a:t>
            </a:r>
            <a:r>
              <a:rPr sz="1700" b="1" i="1" spc="-5" dirty="0">
                <a:latin typeface="Calibri"/>
                <a:cs typeface="Calibri"/>
              </a:rPr>
              <a:t>O(g(n))</a:t>
            </a:r>
            <a:r>
              <a:rPr sz="1700" b="1" i="1" spc="-10" dirty="0">
                <a:latin typeface="Calibri"/>
                <a:cs typeface="Calibri"/>
              </a:rPr>
              <a:t> </a:t>
            </a:r>
            <a:r>
              <a:rPr sz="1700" i="1" spc="-35" dirty="0">
                <a:latin typeface="Calibri"/>
                <a:cs typeface="Calibri"/>
              </a:rPr>
              <a:t>dir.</a:t>
            </a:r>
            <a:endParaRPr sz="1700">
              <a:latin typeface="Calibri"/>
              <a:cs typeface="Calibri"/>
            </a:endParaRPr>
          </a:p>
          <a:p>
            <a:pPr marL="311785" marR="229235" indent="-274320">
              <a:lnSpc>
                <a:spcPts val="1630"/>
              </a:lnSpc>
              <a:spcBef>
                <a:spcPts val="395"/>
              </a:spcBef>
              <a:tabLst>
                <a:tab pos="31178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i="1" spc="-15" dirty="0">
                <a:latin typeface="Calibri"/>
                <a:cs typeface="Calibri"/>
              </a:rPr>
              <a:t>Başka </a:t>
            </a:r>
            <a:r>
              <a:rPr sz="1700" i="1" spc="-5" dirty="0">
                <a:latin typeface="Calibri"/>
                <a:cs typeface="Calibri"/>
              </a:rPr>
              <a:t>bir deyişle, </a:t>
            </a:r>
            <a:r>
              <a:rPr sz="1700" i="1" dirty="0">
                <a:latin typeface="Calibri"/>
                <a:cs typeface="Calibri"/>
              </a:rPr>
              <a:t>n </a:t>
            </a:r>
            <a:r>
              <a:rPr sz="1700" i="1" spc="-5" dirty="0">
                <a:latin typeface="Calibri"/>
                <a:cs typeface="Calibri"/>
              </a:rPr>
              <a:t>sayısı yeteri  </a:t>
            </a:r>
            <a:r>
              <a:rPr sz="1700" i="1" spc="-15" dirty="0">
                <a:latin typeface="Calibri"/>
                <a:cs typeface="Calibri"/>
              </a:rPr>
              <a:t>kadar </a:t>
            </a:r>
            <a:r>
              <a:rPr sz="1700" i="1" spc="-5" dirty="0">
                <a:latin typeface="Calibri"/>
                <a:cs typeface="Calibri"/>
              </a:rPr>
              <a:t>büyük olduğunda, f(n), g(n)  </a:t>
            </a:r>
            <a:r>
              <a:rPr sz="1700" i="1" dirty="0">
                <a:latin typeface="Calibri"/>
                <a:cs typeface="Calibri"/>
              </a:rPr>
              <a:t>ile </a:t>
            </a:r>
            <a:r>
              <a:rPr sz="1700" i="1" spc="-5" dirty="0">
                <a:latin typeface="Calibri"/>
                <a:cs typeface="Calibri"/>
              </a:rPr>
              <a:t>aynı</a:t>
            </a:r>
            <a:r>
              <a:rPr sz="1700" i="1" spc="-25" dirty="0">
                <a:latin typeface="Calibri"/>
                <a:cs typeface="Calibri"/>
              </a:rPr>
              <a:t> </a:t>
            </a:r>
            <a:r>
              <a:rPr sz="1700" i="1" spc="-15" dirty="0">
                <a:latin typeface="Calibri"/>
                <a:cs typeface="Calibri"/>
              </a:rPr>
              <a:t>büyüklüktedir.</a:t>
            </a:r>
            <a:endParaRPr sz="1700">
              <a:latin typeface="Calibri"/>
              <a:cs typeface="Calibri"/>
            </a:endParaRPr>
          </a:p>
          <a:p>
            <a:pPr marL="311785" marR="59055" indent="-274320">
              <a:lnSpc>
                <a:spcPct val="80000"/>
              </a:lnSpc>
              <a:spcBef>
                <a:spcPts val="430"/>
              </a:spcBef>
              <a:tabLst>
                <a:tab pos="31178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i="1" spc="-10" dirty="0">
                <a:latin typeface="Calibri"/>
                <a:cs typeface="Calibri"/>
              </a:rPr>
              <a:t>O-notasyonu </a:t>
            </a:r>
            <a:r>
              <a:rPr sz="1700" dirty="0">
                <a:latin typeface="Calibri"/>
                <a:cs typeface="Calibri"/>
              </a:rPr>
              <a:t>sabit bir </a:t>
            </a:r>
            <a:r>
              <a:rPr sz="1700" spc="-10" dirty="0">
                <a:latin typeface="Calibri"/>
                <a:cs typeface="Calibri"/>
              </a:rPr>
              <a:t>katsayı </a:t>
            </a:r>
            <a:r>
              <a:rPr sz="1700" dirty="0">
                <a:latin typeface="Calibri"/>
                <a:cs typeface="Calibri"/>
              </a:rPr>
              <a:t>içinde  bir </a:t>
            </a:r>
            <a:r>
              <a:rPr sz="1700" spc="-10" dirty="0">
                <a:latin typeface="Calibri"/>
                <a:cs typeface="Calibri"/>
              </a:rPr>
              <a:t>fonksiyon </a:t>
            </a:r>
            <a:r>
              <a:rPr sz="1700" dirty="0">
                <a:latin typeface="Calibri"/>
                <a:cs typeface="Calibri"/>
              </a:rPr>
              <a:t>için </a:t>
            </a:r>
            <a:r>
              <a:rPr sz="1700" spc="-5" dirty="0">
                <a:latin typeface="Calibri"/>
                <a:cs typeface="Calibri"/>
              </a:rPr>
              <a:t>üst </a:t>
            </a:r>
            <a:r>
              <a:rPr sz="1700" dirty="0">
                <a:latin typeface="Calibri"/>
                <a:cs typeface="Calibri"/>
              </a:rPr>
              <a:t>sınırı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verir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9695" y="3860926"/>
            <a:ext cx="3107055" cy="2140585"/>
          </a:xfrm>
          <a:custGeom>
            <a:avLst/>
            <a:gdLst/>
            <a:ahLst/>
            <a:cxnLst/>
            <a:rect l="l" t="t" r="r" b="b"/>
            <a:pathLst>
              <a:path w="3107054" h="2140585">
                <a:moveTo>
                  <a:pt x="3106826" y="2043811"/>
                </a:moveTo>
                <a:lnTo>
                  <a:pt x="3077984" y="2027910"/>
                </a:lnTo>
                <a:lnTo>
                  <a:pt x="2937281" y="1950313"/>
                </a:lnTo>
                <a:lnTo>
                  <a:pt x="2931223" y="1948408"/>
                </a:lnTo>
                <a:lnTo>
                  <a:pt x="2925127" y="1948967"/>
                </a:lnTo>
                <a:lnTo>
                  <a:pt x="2919679" y="1951761"/>
                </a:lnTo>
                <a:lnTo>
                  <a:pt x="2915564" y="1956600"/>
                </a:lnTo>
                <a:lnTo>
                  <a:pt x="2913697" y="1962670"/>
                </a:lnTo>
                <a:lnTo>
                  <a:pt x="2914256" y="1968779"/>
                </a:lnTo>
                <a:lnTo>
                  <a:pt x="2917063" y="1974240"/>
                </a:lnTo>
                <a:lnTo>
                  <a:pt x="2921914" y="1978342"/>
                </a:lnTo>
                <a:lnTo>
                  <a:pt x="3012109" y="2028101"/>
                </a:lnTo>
                <a:lnTo>
                  <a:pt x="77952" y="2036864"/>
                </a:lnTo>
                <a:lnTo>
                  <a:pt x="88099" y="91059"/>
                </a:lnTo>
                <a:lnTo>
                  <a:pt x="114071" y="136144"/>
                </a:lnTo>
                <a:lnTo>
                  <a:pt x="118211" y="140906"/>
                </a:lnTo>
                <a:lnTo>
                  <a:pt x="123698" y="143598"/>
                </a:lnTo>
                <a:lnTo>
                  <a:pt x="129832" y="144030"/>
                </a:lnTo>
                <a:lnTo>
                  <a:pt x="135915" y="141986"/>
                </a:lnTo>
                <a:lnTo>
                  <a:pt x="140665" y="137769"/>
                </a:lnTo>
                <a:lnTo>
                  <a:pt x="143357" y="132257"/>
                </a:lnTo>
                <a:lnTo>
                  <a:pt x="143789" y="126149"/>
                </a:lnTo>
                <a:lnTo>
                  <a:pt x="141757" y="120142"/>
                </a:lnTo>
                <a:lnTo>
                  <a:pt x="90830" y="31750"/>
                </a:lnTo>
                <a:lnTo>
                  <a:pt x="72542" y="0"/>
                </a:lnTo>
                <a:lnTo>
                  <a:pt x="2057" y="119380"/>
                </a:lnTo>
                <a:lnTo>
                  <a:pt x="0" y="125387"/>
                </a:lnTo>
                <a:lnTo>
                  <a:pt x="381" y="131508"/>
                </a:lnTo>
                <a:lnTo>
                  <a:pt x="3035" y="137071"/>
                </a:lnTo>
                <a:lnTo>
                  <a:pt x="7772" y="141351"/>
                </a:lnTo>
                <a:lnTo>
                  <a:pt x="13766" y="143408"/>
                </a:lnTo>
                <a:lnTo>
                  <a:pt x="19875" y="143027"/>
                </a:lnTo>
                <a:lnTo>
                  <a:pt x="25387" y="140373"/>
                </a:lnTo>
                <a:lnTo>
                  <a:pt x="29616" y="135636"/>
                </a:lnTo>
                <a:lnTo>
                  <a:pt x="56095" y="90817"/>
                </a:lnTo>
                <a:lnTo>
                  <a:pt x="45872" y="2052866"/>
                </a:lnTo>
                <a:lnTo>
                  <a:pt x="48158" y="2052878"/>
                </a:lnTo>
                <a:lnTo>
                  <a:pt x="48158" y="2068957"/>
                </a:lnTo>
                <a:lnTo>
                  <a:pt x="3012160" y="2060105"/>
                </a:lnTo>
                <a:lnTo>
                  <a:pt x="2922295" y="2110384"/>
                </a:lnTo>
                <a:lnTo>
                  <a:pt x="2917444" y="2114537"/>
                </a:lnTo>
                <a:lnTo>
                  <a:pt x="2914650" y="2120011"/>
                </a:lnTo>
                <a:lnTo>
                  <a:pt x="2914129" y="2126119"/>
                </a:lnTo>
                <a:lnTo>
                  <a:pt x="2916072" y="2132165"/>
                </a:lnTo>
                <a:lnTo>
                  <a:pt x="2920212" y="2136991"/>
                </a:lnTo>
                <a:lnTo>
                  <a:pt x="2925699" y="2139759"/>
                </a:lnTo>
                <a:lnTo>
                  <a:pt x="2931833" y="2140267"/>
                </a:lnTo>
                <a:lnTo>
                  <a:pt x="2937916" y="2138311"/>
                </a:lnTo>
                <a:lnTo>
                  <a:pt x="3106826" y="2043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01561" y="5920232"/>
            <a:ext cx="130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Büyüyen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41570" y="4516373"/>
            <a:ext cx="2997835" cy="1079500"/>
          </a:xfrm>
          <a:custGeom>
            <a:avLst/>
            <a:gdLst/>
            <a:ahLst/>
            <a:cxnLst/>
            <a:rect l="l" t="t" r="r" b="b"/>
            <a:pathLst>
              <a:path w="2997834" h="1079500">
                <a:moveTo>
                  <a:pt x="0" y="1078992"/>
                </a:moveTo>
                <a:lnTo>
                  <a:pt x="41091" y="1053213"/>
                </a:lnTo>
                <a:lnTo>
                  <a:pt x="82252" y="1027492"/>
                </a:lnTo>
                <a:lnTo>
                  <a:pt x="123526" y="1001868"/>
                </a:lnTo>
                <a:lnTo>
                  <a:pt x="164958" y="976381"/>
                </a:lnTo>
                <a:lnTo>
                  <a:pt x="206593" y="951071"/>
                </a:lnTo>
                <a:lnTo>
                  <a:pt x="248474" y="925978"/>
                </a:lnTo>
                <a:lnTo>
                  <a:pt x="290646" y="901143"/>
                </a:lnTo>
                <a:lnTo>
                  <a:pt x="333154" y="876604"/>
                </a:lnTo>
                <a:lnTo>
                  <a:pt x="376042" y="852403"/>
                </a:lnTo>
                <a:lnTo>
                  <a:pt x="419353" y="828579"/>
                </a:lnTo>
                <a:lnTo>
                  <a:pt x="463134" y="805173"/>
                </a:lnTo>
                <a:lnTo>
                  <a:pt x="507427" y="782223"/>
                </a:lnTo>
                <a:lnTo>
                  <a:pt x="552278" y="759771"/>
                </a:lnTo>
                <a:lnTo>
                  <a:pt x="597731" y="737856"/>
                </a:lnTo>
                <a:lnTo>
                  <a:pt x="643830" y="716518"/>
                </a:lnTo>
                <a:lnTo>
                  <a:pt x="690619" y="695797"/>
                </a:lnTo>
                <a:lnTo>
                  <a:pt x="738144" y="675733"/>
                </a:lnTo>
                <a:lnTo>
                  <a:pt x="786448" y="656367"/>
                </a:lnTo>
                <a:lnTo>
                  <a:pt x="835575" y="637738"/>
                </a:lnTo>
                <a:lnTo>
                  <a:pt x="885570" y="619887"/>
                </a:lnTo>
                <a:lnTo>
                  <a:pt x="930009" y="605266"/>
                </a:lnTo>
                <a:lnTo>
                  <a:pt x="975533" y="591692"/>
                </a:lnTo>
                <a:lnTo>
                  <a:pt x="1022047" y="579071"/>
                </a:lnTo>
                <a:lnTo>
                  <a:pt x="1069457" y="567311"/>
                </a:lnTo>
                <a:lnTo>
                  <a:pt x="1117668" y="556320"/>
                </a:lnTo>
                <a:lnTo>
                  <a:pt x="1166585" y="546006"/>
                </a:lnTo>
                <a:lnTo>
                  <a:pt x="1216113" y="536277"/>
                </a:lnTo>
                <a:lnTo>
                  <a:pt x="1266159" y="527039"/>
                </a:lnTo>
                <a:lnTo>
                  <a:pt x="1316627" y="518202"/>
                </a:lnTo>
                <a:lnTo>
                  <a:pt x="1367422" y="509672"/>
                </a:lnTo>
                <a:lnTo>
                  <a:pt x="1418450" y="501357"/>
                </a:lnTo>
                <a:lnTo>
                  <a:pt x="1469616" y="493166"/>
                </a:lnTo>
                <a:lnTo>
                  <a:pt x="1520825" y="485006"/>
                </a:lnTo>
                <a:lnTo>
                  <a:pt x="1571983" y="476784"/>
                </a:lnTo>
                <a:lnTo>
                  <a:pt x="1622995" y="468409"/>
                </a:lnTo>
                <a:lnTo>
                  <a:pt x="1673767" y="459788"/>
                </a:lnTo>
                <a:lnTo>
                  <a:pt x="1724203" y="450829"/>
                </a:lnTo>
                <a:lnTo>
                  <a:pt x="1774209" y="441440"/>
                </a:lnTo>
                <a:lnTo>
                  <a:pt x="1823690" y="431528"/>
                </a:lnTo>
                <a:lnTo>
                  <a:pt x="1872552" y="421001"/>
                </a:lnTo>
                <a:lnTo>
                  <a:pt x="1920699" y="409767"/>
                </a:lnTo>
                <a:lnTo>
                  <a:pt x="1968038" y="397734"/>
                </a:lnTo>
                <a:lnTo>
                  <a:pt x="2014474" y="384809"/>
                </a:lnTo>
                <a:lnTo>
                  <a:pt x="2064555" y="369876"/>
                </a:lnTo>
                <a:lnTo>
                  <a:pt x="2114160" y="354447"/>
                </a:lnTo>
                <a:lnTo>
                  <a:pt x="2163311" y="338547"/>
                </a:lnTo>
                <a:lnTo>
                  <a:pt x="2212032" y="322202"/>
                </a:lnTo>
                <a:lnTo>
                  <a:pt x="2260348" y="305435"/>
                </a:lnTo>
                <a:lnTo>
                  <a:pt x="2308283" y="288271"/>
                </a:lnTo>
                <a:lnTo>
                  <a:pt x="2355859" y="270735"/>
                </a:lnTo>
                <a:lnTo>
                  <a:pt x="2403101" y="252852"/>
                </a:lnTo>
                <a:lnTo>
                  <a:pt x="2450033" y="234647"/>
                </a:lnTo>
                <a:lnTo>
                  <a:pt x="2496679" y="216143"/>
                </a:lnTo>
                <a:lnTo>
                  <a:pt x="2543062" y="197366"/>
                </a:lnTo>
                <a:lnTo>
                  <a:pt x="2589207" y="178341"/>
                </a:lnTo>
                <a:lnTo>
                  <a:pt x="2635136" y="159092"/>
                </a:lnTo>
                <a:lnTo>
                  <a:pt x="2680875" y="139643"/>
                </a:lnTo>
                <a:lnTo>
                  <a:pt x="2726447" y="120020"/>
                </a:lnTo>
                <a:lnTo>
                  <a:pt x="2771876" y="100247"/>
                </a:lnTo>
                <a:lnTo>
                  <a:pt x="2817186" y="80349"/>
                </a:lnTo>
                <a:lnTo>
                  <a:pt x="2862400" y="60351"/>
                </a:lnTo>
                <a:lnTo>
                  <a:pt x="2907542" y="40277"/>
                </a:lnTo>
                <a:lnTo>
                  <a:pt x="2952637" y="20151"/>
                </a:lnTo>
                <a:lnTo>
                  <a:pt x="2997707" y="0"/>
                </a:lnTo>
              </a:path>
            </a:pathLst>
          </a:custGeom>
          <a:ln w="32004">
            <a:solidFill>
              <a:srgbClr val="A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14056" y="4271517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*g</a:t>
            </a:r>
            <a:r>
              <a:rPr sz="1800" spc="-5" dirty="0">
                <a:latin typeface="Calibri"/>
                <a:cs typeface="Calibri"/>
              </a:rPr>
              <a:t>(n)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52238" y="4805410"/>
            <a:ext cx="3508375" cy="760095"/>
          </a:xfrm>
          <a:custGeom>
            <a:avLst/>
            <a:gdLst/>
            <a:ahLst/>
            <a:cxnLst/>
            <a:rect l="l" t="t" r="r" b="b"/>
            <a:pathLst>
              <a:path w="3508375" h="760095">
                <a:moveTo>
                  <a:pt x="0" y="405145"/>
                </a:moveTo>
                <a:lnTo>
                  <a:pt x="27811" y="458889"/>
                </a:lnTo>
                <a:lnTo>
                  <a:pt x="55624" y="511524"/>
                </a:lnTo>
                <a:lnTo>
                  <a:pt x="83449" y="561942"/>
                </a:lnTo>
                <a:lnTo>
                  <a:pt x="111293" y="609032"/>
                </a:lnTo>
                <a:lnTo>
                  <a:pt x="139165" y="651687"/>
                </a:lnTo>
                <a:lnTo>
                  <a:pt x="167073" y="688797"/>
                </a:lnTo>
                <a:lnTo>
                  <a:pt x="195027" y="719253"/>
                </a:lnTo>
                <a:lnTo>
                  <a:pt x="251105" y="755769"/>
                </a:lnTo>
                <a:lnTo>
                  <a:pt x="279246" y="759611"/>
                </a:lnTo>
                <a:lnTo>
                  <a:pt x="307466" y="752363"/>
                </a:lnTo>
                <a:lnTo>
                  <a:pt x="341880" y="715867"/>
                </a:lnTo>
                <a:lnTo>
                  <a:pt x="373249" y="647116"/>
                </a:lnTo>
                <a:lnTo>
                  <a:pt x="388349" y="603815"/>
                </a:lnTo>
                <a:lnTo>
                  <a:pt x="403358" y="556255"/>
                </a:lnTo>
                <a:lnTo>
                  <a:pt x="418498" y="505702"/>
                </a:lnTo>
                <a:lnTo>
                  <a:pt x="433993" y="453425"/>
                </a:lnTo>
                <a:lnTo>
                  <a:pt x="450066" y="400693"/>
                </a:lnTo>
                <a:lnTo>
                  <a:pt x="466940" y="348772"/>
                </a:lnTo>
                <a:lnTo>
                  <a:pt x="484839" y="298932"/>
                </a:lnTo>
                <a:lnTo>
                  <a:pt x="503984" y="252439"/>
                </a:lnTo>
                <a:lnTo>
                  <a:pt x="524601" y="210562"/>
                </a:lnTo>
                <a:lnTo>
                  <a:pt x="546911" y="174568"/>
                </a:lnTo>
                <a:lnTo>
                  <a:pt x="597506" y="125304"/>
                </a:lnTo>
                <a:lnTo>
                  <a:pt x="651945" y="113601"/>
                </a:lnTo>
                <a:lnTo>
                  <a:pt x="678144" y="119470"/>
                </a:lnTo>
                <a:lnTo>
                  <a:pt x="732339" y="148808"/>
                </a:lnTo>
                <a:lnTo>
                  <a:pt x="789464" y="196759"/>
                </a:lnTo>
                <a:lnTo>
                  <a:pt x="819325" y="225896"/>
                </a:lnTo>
                <a:lnTo>
                  <a:pt x="850159" y="257502"/>
                </a:lnTo>
                <a:lnTo>
                  <a:pt x="882046" y="290851"/>
                </a:lnTo>
                <a:lnTo>
                  <a:pt x="915066" y="325215"/>
                </a:lnTo>
                <a:lnTo>
                  <a:pt x="949300" y="359865"/>
                </a:lnTo>
                <a:lnTo>
                  <a:pt x="984828" y="394074"/>
                </a:lnTo>
                <a:lnTo>
                  <a:pt x="1021729" y="427114"/>
                </a:lnTo>
                <a:lnTo>
                  <a:pt x="1060085" y="458258"/>
                </a:lnTo>
                <a:lnTo>
                  <a:pt x="1099974" y="486777"/>
                </a:lnTo>
                <a:lnTo>
                  <a:pt x="1141479" y="511943"/>
                </a:lnTo>
                <a:lnTo>
                  <a:pt x="1184678" y="533030"/>
                </a:lnTo>
                <a:lnTo>
                  <a:pt x="1229651" y="549308"/>
                </a:lnTo>
                <a:lnTo>
                  <a:pt x="1276480" y="560051"/>
                </a:lnTo>
                <a:lnTo>
                  <a:pt x="1325245" y="564530"/>
                </a:lnTo>
                <a:lnTo>
                  <a:pt x="1363260" y="564030"/>
                </a:lnTo>
                <a:lnTo>
                  <a:pt x="1403472" y="561004"/>
                </a:lnTo>
                <a:lnTo>
                  <a:pt x="1445708" y="555624"/>
                </a:lnTo>
                <a:lnTo>
                  <a:pt x="1489793" y="548058"/>
                </a:lnTo>
                <a:lnTo>
                  <a:pt x="1535553" y="538477"/>
                </a:lnTo>
                <a:lnTo>
                  <a:pt x="1582813" y="527051"/>
                </a:lnTo>
                <a:lnTo>
                  <a:pt x="1631400" y="513948"/>
                </a:lnTo>
                <a:lnTo>
                  <a:pt x="1681139" y="499340"/>
                </a:lnTo>
                <a:lnTo>
                  <a:pt x="1731856" y="483396"/>
                </a:lnTo>
                <a:lnTo>
                  <a:pt x="1783377" y="466286"/>
                </a:lnTo>
                <a:lnTo>
                  <a:pt x="1835528" y="448179"/>
                </a:lnTo>
                <a:lnTo>
                  <a:pt x="1888134" y="429246"/>
                </a:lnTo>
                <a:lnTo>
                  <a:pt x="1941021" y="409657"/>
                </a:lnTo>
                <a:lnTo>
                  <a:pt x="1994015" y="389580"/>
                </a:lnTo>
                <a:lnTo>
                  <a:pt x="2046942" y="369186"/>
                </a:lnTo>
                <a:lnTo>
                  <a:pt x="2099627" y="348646"/>
                </a:lnTo>
                <a:lnTo>
                  <a:pt x="2151897" y="328128"/>
                </a:lnTo>
                <a:lnTo>
                  <a:pt x="2203576" y="307802"/>
                </a:lnTo>
                <a:lnTo>
                  <a:pt x="2254492" y="287839"/>
                </a:lnTo>
                <a:lnTo>
                  <a:pt x="2304470" y="268408"/>
                </a:lnTo>
                <a:lnTo>
                  <a:pt x="2353335" y="249679"/>
                </a:lnTo>
                <a:lnTo>
                  <a:pt x="2400913" y="231822"/>
                </a:lnTo>
                <a:lnTo>
                  <a:pt x="2447030" y="215007"/>
                </a:lnTo>
                <a:lnTo>
                  <a:pt x="2491512" y="199403"/>
                </a:lnTo>
                <a:lnTo>
                  <a:pt x="2534185" y="185181"/>
                </a:lnTo>
                <a:lnTo>
                  <a:pt x="2574874" y="172510"/>
                </a:lnTo>
                <a:lnTo>
                  <a:pt x="2613406" y="161559"/>
                </a:lnTo>
                <a:lnTo>
                  <a:pt x="2679547" y="144394"/>
                </a:lnTo>
                <a:lnTo>
                  <a:pt x="2743335" y="128883"/>
                </a:lnTo>
                <a:lnTo>
                  <a:pt x="2804748" y="114905"/>
                </a:lnTo>
                <a:lnTo>
                  <a:pt x="2863762" y="102335"/>
                </a:lnTo>
                <a:lnTo>
                  <a:pt x="2920355" y="91051"/>
                </a:lnTo>
                <a:lnTo>
                  <a:pt x="2974504" y="80930"/>
                </a:lnTo>
                <a:lnTo>
                  <a:pt x="3026186" y="71848"/>
                </a:lnTo>
                <a:lnTo>
                  <a:pt x="3075379" y="63683"/>
                </a:lnTo>
                <a:lnTo>
                  <a:pt x="3122059" y="56312"/>
                </a:lnTo>
                <a:lnTo>
                  <a:pt x="3166204" y="49611"/>
                </a:lnTo>
                <a:lnTo>
                  <a:pt x="3207790" y="43458"/>
                </a:lnTo>
                <a:lnTo>
                  <a:pt x="3246796" y="37729"/>
                </a:lnTo>
                <a:lnTo>
                  <a:pt x="3283198" y="32302"/>
                </a:lnTo>
                <a:lnTo>
                  <a:pt x="3316974" y="27053"/>
                </a:lnTo>
                <a:lnTo>
                  <a:pt x="3348101" y="21859"/>
                </a:lnTo>
                <a:lnTo>
                  <a:pt x="3435006" y="7318"/>
                </a:lnTo>
                <a:lnTo>
                  <a:pt x="3481562" y="873"/>
                </a:lnTo>
                <a:lnTo>
                  <a:pt x="3501423" y="0"/>
                </a:lnTo>
                <a:lnTo>
                  <a:pt x="3508247" y="2174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09609" y="4800345"/>
            <a:ext cx="35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(n)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7323" y="1773935"/>
            <a:ext cx="7541259" cy="4123690"/>
            <a:chOff x="687323" y="1773935"/>
            <a:chExt cx="7541259" cy="4123690"/>
          </a:xfrm>
        </p:grpSpPr>
        <p:sp>
          <p:nvSpPr>
            <p:cNvPr id="11" name="object 11"/>
            <p:cNvSpPr/>
            <p:nvPr/>
          </p:nvSpPr>
          <p:spPr>
            <a:xfrm>
              <a:off x="5863589" y="5136641"/>
              <a:ext cx="0" cy="760730"/>
            </a:xfrm>
            <a:custGeom>
              <a:avLst/>
              <a:gdLst/>
              <a:ahLst/>
              <a:cxnLst/>
              <a:rect l="l" t="t" r="r" b="b"/>
              <a:pathLst>
                <a:path h="760729">
                  <a:moveTo>
                    <a:pt x="0" y="0"/>
                  </a:moveTo>
                  <a:lnTo>
                    <a:pt x="0" y="760475"/>
                  </a:lnTo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7323" y="1773935"/>
              <a:ext cx="7540752" cy="19232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91504" y="5948273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</a:t>
            </a:r>
            <a:r>
              <a:rPr sz="1800" baseline="-20833" dirty="0">
                <a:latin typeface="Calibri"/>
                <a:cs typeface="Calibri"/>
              </a:rPr>
              <a:t>0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6134" y="3841715"/>
            <a:ext cx="306070" cy="2131060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Times New Roman"/>
                <a:cs typeface="Times New Roman"/>
              </a:rPr>
              <a:t>Fonksiyonun değeri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42746"/>
            <a:ext cx="413766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i="1" spc="-1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100" spc="-10" dirty="0">
                <a:solidFill>
                  <a:srgbClr val="001F5F"/>
                </a:solidFill>
              </a:rPr>
              <a:t>-</a:t>
            </a:r>
            <a:r>
              <a:rPr sz="3100" i="1" spc="-10" dirty="0">
                <a:solidFill>
                  <a:srgbClr val="001F5F"/>
                </a:solidFill>
                <a:latin typeface="Calibri"/>
                <a:cs typeface="Calibri"/>
              </a:rPr>
              <a:t>simgelemi </a:t>
            </a:r>
            <a:r>
              <a:rPr sz="3100" i="1" spc="-15" dirty="0">
                <a:solidFill>
                  <a:srgbClr val="001F5F"/>
                </a:solidFill>
                <a:latin typeface="Calibri"/>
                <a:cs typeface="Calibri"/>
              </a:rPr>
              <a:t>(üst</a:t>
            </a:r>
            <a:r>
              <a:rPr sz="3100" i="1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100" i="1" spc="-10" dirty="0">
                <a:solidFill>
                  <a:srgbClr val="001F5F"/>
                </a:solidFill>
                <a:latin typeface="Calibri"/>
                <a:cs typeface="Calibri"/>
              </a:rPr>
              <a:t>sınırlar)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896" y="1775183"/>
            <a:ext cx="7052945" cy="24282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Örnek: </a:t>
            </a:r>
            <a:r>
              <a:rPr sz="2200" b="1" i="1" dirty="0">
                <a:latin typeface="Calibri"/>
                <a:cs typeface="Calibri"/>
              </a:rPr>
              <a:t>2n</a:t>
            </a:r>
            <a:r>
              <a:rPr sz="2175" b="1" i="1" baseline="24904" dirty="0">
                <a:latin typeface="Calibri"/>
                <a:cs typeface="Calibri"/>
              </a:rPr>
              <a:t>2 </a:t>
            </a:r>
            <a:r>
              <a:rPr sz="2200" b="1" i="1" spc="-5" dirty="0">
                <a:latin typeface="Calibri"/>
                <a:cs typeface="Calibri"/>
              </a:rPr>
              <a:t>=O(n</a:t>
            </a:r>
            <a:r>
              <a:rPr sz="2175" b="1" i="1" spc="-7" baseline="24904" dirty="0">
                <a:latin typeface="Calibri"/>
                <a:cs typeface="Calibri"/>
              </a:rPr>
              <a:t>3</a:t>
            </a:r>
            <a:r>
              <a:rPr sz="2200" b="1" i="1" spc="-5" dirty="0">
                <a:latin typeface="Calibri"/>
                <a:cs typeface="Calibri"/>
              </a:rPr>
              <a:t>) </a:t>
            </a:r>
            <a:r>
              <a:rPr sz="2200" i="1" spc="-5" dirty="0">
                <a:latin typeface="Calibri"/>
                <a:cs typeface="Calibri"/>
              </a:rPr>
              <a:t>için c, 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175" i="1" baseline="-21072" dirty="0">
                <a:latin typeface="Calibri"/>
                <a:cs typeface="Calibri"/>
              </a:rPr>
              <a:t>0 </a:t>
            </a:r>
            <a:r>
              <a:rPr sz="2200" i="1" spc="-5" dirty="0">
                <a:latin typeface="Calibri"/>
                <a:cs typeface="Calibri"/>
              </a:rPr>
              <a:t>değerlerini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bulunuz?</a:t>
            </a:r>
            <a:endParaRPr sz="22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40"/>
              </a:spcBef>
              <a:tabLst>
                <a:tab pos="2694305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2200" b="1" i="1" spc="-35" dirty="0">
                <a:latin typeface="Calibri"/>
                <a:cs typeface="Calibri"/>
              </a:rPr>
              <a:t>0</a:t>
            </a:r>
            <a:r>
              <a:rPr sz="2300" b="1" i="1" spc="-35" dirty="0">
                <a:latin typeface="Symbol"/>
                <a:cs typeface="Symbol"/>
              </a:rPr>
              <a:t></a:t>
            </a:r>
            <a:r>
              <a:rPr sz="2300" b="1" i="1" spc="-3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f(n) </a:t>
            </a:r>
            <a:r>
              <a:rPr sz="2300" b="1" i="1" spc="-60" dirty="0">
                <a:latin typeface="Symbol"/>
                <a:cs typeface="Symbol"/>
              </a:rPr>
              <a:t></a:t>
            </a:r>
            <a:r>
              <a:rPr sz="2300" b="1" i="1" spc="-6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c.g(n) ,</a:t>
            </a:r>
            <a:r>
              <a:rPr sz="2200" b="1" i="1" spc="-65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0 </a:t>
            </a:r>
            <a:r>
              <a:rPr sz="2300" b="1" i="1" spc="-60" dirty="0">
                <a:latin typeface="Symbol"/>
                <a:cs typeface="Symbol"/>
              </a:rPr>
              <a:t></a:t>
            </a:r>
            <a:r>
              <a:rPr sz="2300" spc="-60" dirty="0">
                <a:latin typeface="Times New Roman"/>
                <a:cs typeface="Times New Roman"/>
              </a:rPr>
              <a:t>	</a:t>
            </a:r>
            <a:r>
              <a:rPr sz="2200" b="1" i="1" dirty="0">
                <a:latin typeface="Calibri"/>
                <a:cs typeface="Calibri"/>
              </a:rPr>
              <a:t>2n</a:t>
            </a:r>
            <a:r>
              <a:rPr sz="2175" b="1" i="1" baseline="24904" dirty="0">
                <a:latin typeface="Calibri"/>
                <a:cs typeface="Calibri"/>
              </a:rPr>
              <a:t>2 </a:t>
            </a:r>
            <a:r>
              <a:rPr sz="2300" b="1" i="1" spc="-60" dirty="0">
                <a:latin typeface="Symbol"/>
                <a:cs typeface="Symbol"/>
              </a:rPr>
              <a:t></a:t>
            </a:r>
            <a:r>
              <a:rPr sz="2300" b="1" i="1" spc="-24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Calibri"/>
                <a:cs typeface="Calibri"/>
              </a:rPr>
              <a:t>cn</a:t>
            </a:r>
            <a:r>
              <a:rPr sz="2175" b="1" i="1" baseline="24904" dirty="0">
                <a:latin typeface="Calibri"/>
                <a:cs typeface="Calibri"/>
              </a:rPr>
              <a:t>3</a:t>
            </a:r>
            <a:endParaRPr sz="2175" baseline="24904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c=1 </a:t>
            </a:r>
            <a:r>
              <a:rPr sz="2200" spc="-5" dirty="0">
                <a:latin typeface="Calibri"/>
                <a:cs typeface="Calibri"/>
              </a:rPr>
              <a:t>için </a:t>
            </a:r>
            <a:r>
              <a:rPr sz="2200" b="1" i="1" dirty="0">
                <a:latin typeface="Calibri"/>
                <a:cs typeface="Calibri"/>
              </a:rPr>
              <a:t>n</a:t>
            </a:r>
            <a:r>
              <a:rPr sz="2175" b="1" i="1" baseline="-21072" dirty="0">
                <a:latin typeface="Calibri"/>
                <a:cs typeface="Calibri"/>
              </a:rPr>
              <a:t>0 </a:t>
            </a:r>
            <a:r>
              <a:rPr sz="2200" b="1" i="1" spc="-5" dirty="0">
                <a:latin typeface="Calibri"/>
                <a:cs typeface="Calibri"/>
              </a:rPr>
              <a:t>=2, </a:t>
            </a:r>
            <a:r>
              <a:rPr sz="2200" i="1" spc="-10" dirty="0">
                <a:latin typeface="Calibri"/>
                <a:cs typeface="Calibri"/>
              </a:rPr>
              <a:t>şartı</a:t>
            </a:r>
            <a:r>
              <a:rPr sz="2200" i="1" spc="-240" dirty="0">
                <a:latin typeface="Calibri"/>
                <a:cs typeface="Calibri"/>
              </a:rPr>
              <a:t> </a:t>
            </a:r>
            <a:r>
              <a:rPr sz="2200" i="1" spc="-35" dirty="0">
                <a:latin typeface="Calibri"/>
                <a:cs typeface="Calibri"/>
              </a:rPr>
              <a:t>sağlar.</a:t>
            </a:r>
            <a:endParaRPr sz="22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Örnek: </a:t>
            </a:r>
            <a:r>
              <a:rPr sz="2200" i="1" spc="-5" dirty="0">
                <a:latin typeface="Calibri"/>
                <a:cs typeface="Calibri"/>
              </a:rPr>
              <a:t>(1/2)n</a:t>
            </a:r>
            <a:r>
              <a:rPr sz="2175" i="1" spc="-7" baseline="24904" dirty="0">
                <a:latin typeface="Calibri"/>
                <a:cs typeface="Calibri"/>
              </a:rPr>
              <a:t>2</a:t>
            </a:r>
            <a:r>
              <a:rPr sz="2200" i="1" spc="-5" dirty="0">
                <a:latin typeface="Calibri"/>
                <a:cs typeface="Calibri"/>
              </a:rPr>
              <a:t>+ 3n için </a:t>
            </a:r>
            <a:r>
              <a:rPr sz="2200" i="1" spc="-15" dirty="0">
                <a:latin typeface="Calibri"/>
                <a:cs typeface="Calibri"/>
              </a:rPr>
              <a:t>üst </a:t>
            </a:r>
            <a:r>
              <a:rPr sz="2200" i="1" spc="-10" dirty="0">
                <a:latin typeface="Calibri"/>
                <a:cs typeface="Calibri"/>
              </a:rPr>
              <a:t>sınırın </a:t>
            </a:r>
            <a:r>
              <a:rPr sz="2200" i="1" spc="-5" dirty="0">
                <a:latin typeface="Calibri"/>
                <a:cs typeface="Calibri"/>
              </a:rPr>
              <a:t>O(n</a:t>
            </a:r>
            <a:r>
              <a:rPr sz="2175" i="1" spc="-7" baseline="24904" dirty="0">
                <a:latin typeface="Calibri"/>
                <a:cs typeface="Calibri"/>
              </a:rPr>
              <a:t>2</a:t>
            </a:r>
            <a:r>
              <a:rPr sz="2200" i="1" spc="-5" dirty="0">
                <a:latin typeface="Calibri"/>
                <a:cs typeface="Calibri"/>
              </a:rPr>
              <a:t>) </a:t>
            </a:r>
            <a:r>
              <a:rPr sz="2200" i="1" spc="-10" dirty="0">
                <a:latin typeface="Calibri"/>
                <a:cs typeface="Calibri"/>
              </a:rPr>
              <a:t>olduğunu</a:t>
            </a:r>
            <a:r>
              <a:rPr sz="2200" i="1" spc="-10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gösteriniz.</a:t>
            </a:r>
            <a:endParaRPr sz="22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c=1</a:t>
            </a:r>
            <a:r>
              <a:rPr sz="2200" i="1" spc="-7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için</a:t>
            </a:r>
            <a:endParaRPr sz="22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39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(1/2)n</a:t>
            </a:r>
            <a:r>
              <a:rPr sz="2175" i="1" spc="-7" baseline="24904" dirty="0">
                <a:latin typeface="Calibri"/>
                <a:cs typeface="Calibri"/>
              </a:rPr>
              <a:t>2</a:t>
            </a:r>
            <a:r>
              <a:rPr sz="2200" i="1" spc="-5" dirty="0">
                <a:latin typeface="Calibri"/>
                <a:cs typeface="Calibri"/>
              </a:rPr>
              <a:t>+ 3n </a:t>
            </a:r>
            <a:r>
              <a:rPr sz="2300" b="1" i="1" spc="-60" dirty="0">
                <a:latin typeface="Symbol"/>
                <a:cs typeface="Symbol"/>
              </a:rPr>
              <a:t></a:t>
            </a:r>
            <a:r>
              <a:rPr sz="2300" b="1" i="1" spc="-15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n</a:t>
            </a:r>
            <a:r>
              <a:rPr sz="2175" i="1" baseline="24904" dirty="0">
                <a:latin typeface="Calibri"/>
                <a:cs typeface="Calibri"/>
              </a:rPr>
              <a:t>2</a:t>
            </a:r>
            <a:endParaRPr sz="2175" baseline="24904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195" y="4177093"/>
            <a:ext cx="1608455" cy="1228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9"/>
              </a:spcBef>
              <a:tabLst>
                <a:tab pos="940435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3n </a:t>
            </a:r>
            <a:r>
              <a:rPr sz="2300" b="1" i="1" spc="-60" dirty="0">
                <a:latin typeface="Symbol"/>
                <a:cs typeface="Symbol"/>
              </a:rPr>
              <a:t></a:t>
            </a:r>
            <a:r>
              <a:rPr sz="2300" spc="-60" dirty="0">
                <a:latin typeface="Times New Roman"/>
                <a:cs typeface="Times New Roman"/>
              </a:rPr>
              <a:t>	</a:t>
            </a:r>
            <a:r>
              <a:rPr sz="2200" i="1" dirty="0">
                <a:latin typeface="Calibri"/>
                <a:cs typeface="Calibri"/>
              </a:rPr>
              <a:t>1/2n</a:t>
            </a:r>
            <a:r>
              <a:rPr sz="2175" i="1" baseline="24904" dirty="0">
                <a:latin typeface="Calibri"/>
                <a:cs typeface="Calibri"/>
              </a:rPr>
              <a:t>2</a:t>
            </a:r>
            <a:endParaRPr sz="2175" baseline="2490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2200" i="1" spc="-5" dirty="0">
                <a:latin typeface="Calibri"/>
                <a:cs typeface="Calibri"/>
              </a:rPr>
              <a:t>6 </a:t>
            </a:r>
            <a:r>
              <a:rPr sz="2300" b="1" i="1" spc="-60" dirty="0">
                <a:latin typeface="Symbol"/>
                <a:cs typeface="Symbol"/>
              </a:rPr>
              <a:t></a:t>
            </a:r>
            <a:r>
              <a:rPr sz="2300" b="1" i="1" spc="-22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n,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50" spc="-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n</a:t>
            </a:r>
            <a:r>
              <a:rPr sz="2175" i="1" spc="-7" baseline="-21072" dirty="0">
                <a:latin typeface="Calibri"/>
                <a:cs typeface="Calibri"/>
              </a:rPr>
              <a:t>0</a:t>
            </a:r>
            <a:r>
              <a:rPr sz="2200" i="1" spc="-5" dirty="0">
                <a:latin typeface="Calibri"/>
                <a:cs typeface="Calibri"/>
              </a:rPr>
              <a:t>=6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0991" y="3573779"/>
            <a:ext cx="2892552" cy="2898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7376" y="4436364"/>
            <a:ext cx="2809240" cy="1478280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 marR="18986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Çözüm </a:t>
            </a:r>
            <a:r>
              <a:rPr sz="1800" spc="-5" dirty="0">
                <a:latin typeface="Calibri"/>
                <a:cs typeface="Calibri"/>
              </a:rPr>
              <a:t>kümesini </a:t>
            </a:r>
            <a:r>
              <a:rPr sz="1800" spc="-10" dirty="0">
                <a:latin typeface="Calibri"/>
                <a:cs typeface="Calibri"/>
              </a:rPr>
              <a:t>sağlayan  </a:t>
            </a:r>
            <a:r>
              <a:rPr sz="1800" spc="-15" dirty="0">
                <a:latin typeface="Calibri"/>
                <a:cs typeface="Calibri"/>
              </a:rPr>
              <a:t>kaç </a:t>
            </a:r>
            <a:r>
              <a:rPr sz="1800" spc="-10" dirty="0">
                <a:latin typeface="Calibri"/>
                <a:cs typeface="Calibri"/>
              </a:rPr>
              <a:t>tane 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baseline="-20833" dirty="0">
                <a:latin typeface="Calibri"/>
                <a:cs typeface="Calibri"/>
              </a:rPr>
              <a:t>0 </a:t>
            </a:r>
            <a:r>
              <a:rPr sz="1800" spc="-5" dirty="0">
                <a:latin typeface="Calibri"/>
                <a:cs typeface="Calibri"/>
              </a:rPr>
              <a:t>ve </a:t>
            </a:r>
            <a:r>
              <a:rPr sz="1800" b="1" dirty="0">
                <a:latin typeface="Calibri"/>
                <a:cs typeface="Calibri"/>
              </a:rPr>
              <a:t>c </a:t>
            </a:r>
            <a:r>
              <a:rPr sz="1800" spc="-5" dirty="0">
                <a:latin typeface="Calibri"/>
                <a:cs typeface="Calibri"/>
              </a:rPr>
              <a:t>çifti olduğu  önemli </a:t>
            </a:r>
            <a:r>
              <a:rPr sz="1800" spc="-25" dirty="0">
                <a:latin typeface="Calibri"/>
                <a:cs typeface="Calibri"/>
              </a:rPr>
              <a:t>değildir. </a:t>
            </a:r>
            <a:r>
              <a:rPr sz="1800" spc="-55" dirty="0">
                <a:latin typeface="Calibri"/>
                <a:cs typeface="Calibri"/>
              </a:rPr>
              <a:t>Tek </a:t>
            </a:r>
            <a:r>
              <a:rPr sz="1800" spc="-5" dirty="0">
                <a:latin typeface="Calibri"/>
                <a:cs typeface="Calibri"/>
              </a:rPr>
              <a:t>bir </a:t>
            </a:r>
            <a:r>
              <a:rPr sz="1800" spc="-10" dirty="0">
                <a:latin typeface="Calibri"/>
                <a:cs typeface="Calibri"/>
              </a:rPr>
              <a:t>çift  </a:t>
            </a:r>
            <a:r>
              <a:rPr sz="1800" spc="-5" dirty="0">
                <a:latin typeface="Calibri"/>
                <a:cs typeface="Calibri"/>
              </a:rPr>
              <a:t>olması </a:t>
            </a:r>
            <a:r>
              <a:rPr sz="1800" spc="-15" dirty="0">
                <a:latin typeface="Calibri"/>
                <a:cs typeface="Calibri"/>
              </a:rPr>
              <a:t>notasyonun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doğruluğu için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yeterlidir.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470405"/>
            <a:ext cx="4567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Dersin</a:t>
            </a:r>
            <a:r>
              <a:rPr sz="4000" spc="-10" dirty="0"/>
              <a:t> Gereksinimleri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2174" y="2337942"/>
            <a:ext cx="65500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Bu </a:t>
            </a:r>
            <a:r>
              <a:rPr sz="2400" spc="-15" dirty="0">
                <a:latin typeface="Calibri"/>
                <a:cs typeface="Calibri"/>
              </a:rPr>
              <a:t>dersteki </a:t>
            </a:r>
            <a:r>
              <a:rPr sz="2400" spc="-5" dirty="0">
                <a:latin typeface="Calibri"/>
                <a:cs typeface="Calibri"/>
              </a:rPr>
              <a:t>öğrencilerin Nesne tabanlı  </a:t>
            </a:r>
            <a:r>
              <a:rPr sz="2400" spc="-15" dirty="0">
                <a:latin typeface="Calibri"/>
                <a:cs typeface="Calibri"/>
              </a:rPr>
              <a:t>programlama </a:t>
            </a:r>
            <a:r>
              <a:rPr sz="2400" spc="-5" dirty="0">
                <a:latin typeface="Calibri"/>
                <a:cs typeface="Calibri"/>
              </a:rPr>
              <a:t>dillerinden birisini </a:t>
            </a:r>
            <a:r>
              <a:rPr sz="2400" spc="-20" dirty="0">
                <a:latin typeface="Calibri"/>
                <a:cs typeface="Calibri"/>
              </a:rPr>
              <a:t>(Java, </a:t>
            </a:r>
            <a:r>
              <a:rPr sz="2400" dirty="0">
                <a:latin typeface="Calibri"/>
                <a:cs typeface="Calibri"/>
              </a:rPr>
              <a:t>C++ </a:t>
            </a:r>
            <a:r>
              <a:rPr sz="2400" spc="-20" dirty="0">
                <a:latin typeface="Calibri"/>
                <a:cs typeface="Calibri"/>
              </a:rPr>
              <a:t>veya  </a:t>
            </a:r>
            <a:r>
              <a:rPr sz="2400" dirty="0">
                <a:latin typeface="Calibri"/>
                <a:cs typeface="Calibri"/>
              </a:rPr>
              <a:t>C#)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spc="-35" dirty="0">
                <a:latin typeface="Calibri"/>
                <a:cs typeface="Calibri"/>
              </a:rPr>
              <a:t>Veri </a:t>
            </a:r>
            <a:r>
              <a:rPr sz="2400" spc="-25" dirty="0">
                <a:latin typeface="Calibri"/>
                <a:cs typeface="Calibri"/>
              </a:rPr>
              <a:t>Yapıları </a:t>
            </a:r>
            <a:r>
              <a:rPr sz="2400" spc="-10" dirty="0">
                <a:latin typeface="Calibri"/>
                <a:cs typeface="Calibri"/>
              </a:rPr>
              <a:t>dersini </a:t>
            </a:r>
            <a:r>
              <a:rPr sz="2400" dirty="0">
                <a:latin typeface="Calibri"/>
                <a:cs typeface="Calibri"/>
              </a:rPr>
              <a:t>almış </a:t>
            </a:r>
            <a:r>
              <a:rPr sz="2400" spc="-5" dirty="0">
                <a:latin typeface="Calibri"/>
                <a:cs typeface="Calibri"/>
              </a:rPr>
              <a:t>olması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gerekir.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583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Algoritmanın </a:t>
            </a:r>
            <a:r>
              <a:rPr dirty="0"/>
              <a:t>Büyüme</a:t>
            </a:r>
            <a:r>
              <a:rPr spc="-30" dirty="0"/>
              <a:t> </a:t>
            </a:r>
            <a:r>
              <a:rPr spc="-10" dirty="0"/>
              <a:t>Oranları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5250" y="2337942"/>
            <a:ext cx="6510655" cy="340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marR="81026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Büyüme </a:t>
            </a:r>
            <a:r>
              <a:rPr sz="2400" spc="-10" dirty="0">
                <a:latin typeface="Calibri"/>
                <a:cs typeface="Calibri"/>
              </a:rPr>
              <a:t>oranlarına </a:t>
            </a:r>
            <a:r>
              <a:rPr sz="2400" spc="-15" dirty="0">
                <a:latin typeface="Calibri"/>
                <a:cs typeface="Calibri"/>
              </a:rPr>
              <a:t>bakarak </a:t>
            </a:r>
            <a:r>
              <a:rPr sz="2400" dirty="0">
                <a:latin typeface="Calibri"/>
                <a:cs typeface="Calibri"/>
              </a:rPr>
              <a:t>iki </a:t>
            </a:r>
            <a:r>
              <a:rPr sz="2400" spc="-5" dirty="0">
                <a:latin typeface="Calibri"/>
                <a:cs typeface="Calibri"/>
              </a:rPr>
              <a:t>algoritmanın  verimliliğini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karşılaştırabiliriz.</a:t>
            </a:r>
            <a:endParaRPr sz="2400">
              <a:latin typeface="Calibri"/>
              <a:cs typeface="Calibri"/>
            </a:endParaRPr>
          </a:p>
          <a:p>
            <a:pPr marL="336550">
              <a:lnSpc>
                <a:spcPct val="100000"/>
              </a:lnSpc>
              <a:spcBef>
                <a:spcPts val="54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Calibri"/>
                <a:cs typeface="Calibri"/>
              </a:rPr>
              <a:t>n’ </a:t>
            </a:r>
            <a:r>
              <a:rPr sz="2200" spc="-5" dirty="0">
                <a:latin typeface="Calibri"/>
                <a:cs typeface="Calibri"/>
              </a:rPr>
              <a:t>nin </a:t>
            </a:r>
            <a:r>
              <a:rPr sz="2200" spc="-15" dirty="0">
                <a:latin typeface="Calibri"/>
                <a:cs typeface="Calibri"/>
              </a:rPr>
              <a:t>yeterince </a:t>
            </a:r>
            <a:r>
              <a:rPr sz="2200" spc="-10" dirty="0">
                <a:latin typeface="Calibri"/>
                <a:cs typeface="Calibri"/>
              </a:rPr>
              <a:t>büyük değerleri </a:t>
            </a:r>
            <a:r>
              <a:rPr sz="2200" spc="-5" dirty="0">
                <a:latin typeface="Calibri"/>
                <a:cs typeface="Calibri"/>
              </a:rPr>
              <a:t>için </a:t>
            </a:r>
            <a:r>
              <a:rPr sz="2200" spc="-10" dirty="0">
                <a:latin typeface="Calibri"/>
                <a:cs typeface="Calibri"/>
              </a:rPr>
              <a:t>düşük büyüme</a:t>
            </a:r>
            <a:endParaRPr sz="2200">
              <a:latin typeface="Calibri"/>
              <a:cs typeface="Calibri"/>
            </a:endParaRPr>
          </a:p>
          <a:p>
            <a:pPr marL="608965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oranına </a:t>
            </a:r>
            <a:r>
              <a:rPr sz="2200" spc="-5" dirty="0">
                <a:latin typeface="Calibri"/>
                <a:cs typeface="Calibri"/>
              </a:rPr>
              <a:t>sahip </a:t>
            </a:r>
            <a:r>
              <a:rPr sz="2200" spc="-10" dirty="0">
                <a:latin typeface="Calibri"/>
                <a:cs typeface="Calibri"/>
              </a:rPr>
              <a:t>algoritma </a:t>
            </a:r>
            <a:r>
              <a:rPr sz="2200" spc="-5" dirty="0">
                <a:latin typeface="Calibri"/>
                <a:cs typeface="Calibri"/>
              </a:rPr>
              <a:t>her </a:t>
            </a:r>
            <a:r>
              <a:rPr sz="2200" spc="-10" dirty="0">
                <a:latin typeface="Calibri"/>
                <a:cs typeface="Calibri"/>
              </a:rPr>
              <a:t>zaman </a:t>
            </a:r>
            <a:r>
              <a:rPr sz="2200" spc="-5" dirty="0">
                <a:latin typeface="Calibri"/>
                <a:cs typeface="Calibri"/>
              </a:rPr>
              <a:t>daha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hızlıdır.</a:t>
            </a:r>
            <a:endParaRPr sz="2200">
              <a:latin typeface="Calibri"/>
              <a:cs typeface="Calibri"/>
            </a:endParaRPr>
          </a:p>
          <a:p>
            <a:pPr marL="608965" marR="565150" indent="-27432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Örneğin; f(n)=n</a:t>
            </a:r>
            <a:r>
              <a:rPr sz="2175" spc="-15" baseline="24904" dirty="0">
                <a:latin typeface="Calibri"/>
                <a:cs typeface="Calibri"/>
              </a:rPr>
              <a:t>2</a:t>
            </a:r>
            <a:r>
              <a:rPr sz="2200" spc="-10" dirty="0">
                <a:latin typeface="Calibri"/>
                <a:cs typeface="Calibri"/>
              </a:rPr>
              <a:t>+3n+5 ifadesinin büyüme </a:t>
            </a:r>
            <a:r>
              <a:rPr sz="2200" spc="-15" dirty="0">
                <a:latin typeface="Calibri"/>
                <a:cs typeface="Calibri"/>
              </a:rPr>
              <a:t>oranı  </a:t>
            </a:r>
            <a:r>
              <a:rPr sz="2200" spc="-5" dirty="0">
                <a:latin typeface="Calibri"/>
                <a:cs typeface="Calibri"/>
              </a:rPr>
              <a:t>O(n</a:t>
            </a:r>
            <a:r>
              <a:rPr sz="2175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60" dirty="0">
                <a:latin typeface="Calibri"/>
                <a:cs typeface="Calibri"/>
              </a:rPr>
              <a:t>dir.</a:t>
            </a:r>
            <a:endParaRPr sz="2200">
              <a:latin typeface="Calibri"/>
              <a:cs typeface="Calibri"/>
            </a:endParaRPr>
          </a:p>
          <a:p>
            <a:pPr marL="311785" marR="30480" indent="-274320">
              <a:lnSpc>
                <a:spcPct val="100000"/>
              </a:lnSpc>
              <a:spcBef>
                <a:spcPts val="56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 tasarımcılarının </a:t>
            </a:r>
            <a:r>
              <a:rPr sz="2400" dirty="0">
                <a:latin typeface="Calibri"/>
                <a:cs typeface="Calibri"/>
              </a:rPr>
              <a:t>amacı, </a:t>
            </a:r>
            <a:r>
              <a:rPr sz="2400" spc="-5" dirty="0">
                <a:latin typeface="Calibri"/>
                <a:cs typeface="Calibri"/>
              </a:rPr>
              <a:t>çalışma </a:t>
            </a:r>
            <a:r>
              <a:rPr sz="2400" spc="-10" dirty="0">
                <a:latin typeface="Calibri"/>
                <a:cs typeface="Calibri"/>
              </a:rPr>
              <a:t>zaman  </a:t>
            </a:r>
            <a:r>
              <a:rPr sz="2400" spc="-15" dirty="0">
                <a:latin typeface="Calibri"/>
                <a:cs typeface="Calibri"/>
              </a:rPr>
              <a:t>fonksiyonu </a:t>
            </a:r>
            <a:r>
              <a:rPr sz="2400" spc="-5" dirty="0">
                <a:latin typeface="Calibri"/>
                <a:cs typeface="Calibri"/>
              </a:rPr>
              <a:t>olan f(n) nin </a:t>
            </a:r>
            <a:r>
              <a:rPr sz="2400" dirty="0">
                <a:latin typeface="Calibri"/>
                <a:cs typeface="Calibri"/>
              </a:rPr>
              <a:t>mümkün </a:t>
            </a:r>
            <a:r>
              <a:rPr sz="2400" spc="-5" dirty="0">
                <a:latin typeface="Calibri"/>
                <a:cs typeface="Calibri"/>
              </a:rPr>
              <a:t>olduğu </a:t>
            </a:r>
            <a:r>
              <a:rPr sz="2400" spc="-10" dirty="0">
                <a:latin typeface="Calibri"/>
                <a:cs typeface="Calibri"/>
              </a:rPr>
              <a:t>kadar  </a:t>
            </a:r>
            <a:r>
              <a:rPr sz="2400" spc="-5" dirty="0">
                <a:latin typeface="Calibri"/>
                <a:cs typeface="Calibri"/>
              </a:rPr>
              <a:t>düşük büyüme </a:t>
            </a:r>
            <a:r>
              <a:rPr sz="2400" spc="-15" dirty="0">
                <a:latin typeface="Calibri"/>
                <a:cs typeface="Calibri"/>
              </a:rPr>
              <a:t>oranı </a:t>
            </a:r>
            <a:r>
              <a:rPr sz="2400" spc="-5" dirty="0">
                <a:latin typeface="Calibri"/>
                <a:cs typeface="Calibri"/>
              </a:rPr>
              <a:t>sahip bir algoritma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olmasıdır.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22015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/>
              <a:t>O</a:t>
            </a:r>
            <a:r>
              <a:rPr sz="3200" dirty="0"/>
              <a:t>-no</a:t>
            </a:r>
            <a:r>
              <a:rPr sz="3200" spc="-35" dirty="0"/>
              <a:t>t</a:t>
            </a:r>
            <a:r>
              <a:rPr sz="3200" dirty="0"/>
              <a:t>a</a:t>
            </a:r>
            <a:r>
              <a:rPr sz="3200" spc="-55" dirty="0"/>
              <a:t>s</a:t>
            </a:r>
            <a:r>
              <a:rPr sz="3200" spc="-45" dirty="0"/>
              <a:t>y</a:t>
            </a:r>
            <a:r>
              <a:rPr sz="3200" dirty="0"/>
              <a:t>onu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66774" y="2264791"/>
            <a:ext cx="493712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Örnek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3n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+2n+5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0(n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) olduğunu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gösteriniz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10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7" baseline="24305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3n</a:t>
            </a:r>
            <a:r>
              <a:rPr sz="2400" spc="-7" baseline="24305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5" dirty="0">
                <a:latin typeface="Calibri"/>
                <a:cs typeface="Calibri"/>
              </a:rPr>
              <a:t>2n</a:t>
            </a:r>
            <a:r>
              <a:rPr sz="2400" spc="-7" baseline="24305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5n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endParaRPr sz="2400" baseline="2430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3728084"/>
            <a:ext cx="232410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9580" y="3654932"/>
            <a:ext cx="2576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≥ </a:t>
            </a:r>
            <a:r>
              <a:rPr sz="2400" spc="-5" dirty="0">
                <a:latin typeface="Calibri"/>
                <a:cs typeface="Calibri"/>
              </a:rPr>
              <a:t>3n</a:t>
            </a:r>
            <a:r>
              <a:rPr sz="2400" spc="-7" baseline="24305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+ 2n + 5 , n ≥</a:t>
            </a:r>
            <a:r>
              <a:rPr sz="2400" spc="-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774" y="4093845"/>
            <a:ext cx="1925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 = 10,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7" baseline="-20833" dirty="0">
                <a:latin typeface="Calibri"/>
                <a:cs typeface="Calibri"/>
              </a:rPr>
              <a:t>0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292" y="0"/>
            <a:ext cx="9097010" cy="6858000"/>
            <a:chOff x="50292" y="0"/>
            <a:chExt cx="9097010" cy="6858000"/>
          </a:xfrm>
        </p:grpSpPr>
        <p:sp>
          <p:nvSpPr>
            <p:cNvPr id="11" name="object 11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" y="3486378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74"/>
                  </a:moveTo>
                  <a:lnTo>
                    <a:pt x="44905" y="2667271"/>
                  </a:lnTo>
                  <a:lnTo>
                    <a:pt x="89843" y="2669961"/>
                  </a:lnTo>
                  <a:lnTo>
                    <a:pt x="134845" y="2672637"/>
                  </a:lnTo>
                  <a:lnTo>
                    <a:pt x="179944" y="2675292"/>
                  </a:lnTo>
                  <a:lnTo>
                    <a:pt x="225172" y="2677919"/>
                  </a:lnTo>
                  <a:lnTo>
                    <a:pt x="270560" y="2680512"/>
                  </a:lnTo>
                  <a:lnTo>
                    <a:pt x="316143" y="2683063"/>
                  </a:lnTo>
                  <a:lnTo>
                    <a:pt x="361950" y="2685565"/>
                  </a:lnTo>
                  <a:lnTo>
                    <a:pt x="408016" y="2688012"/>
                  </a:lnTo>
                  <a:lnTo>
                    <a:pt x="454371" y="2690397"/>
                  </a:lnTo>
                  <a:lnTo>
                    <a:pt x="501049" y="2692711"/>
                  </a:lnTo>
                  <a:lnTo>
                    <a:pt x="548082" y="2694950"/>
                  </a:lnTo>
                  <a:lnTo>
                    <a:pt x="595501" y="2697105"/>
                  </a:lnTo>
                  <a:lnTo>
                    <a:pt x="643339" y="2699171"/>
                  </a:lnTo>
                  <a:lnTo>
                    <a:pt x="691629" y="2701138"/>
                  </a:lnTo>
                  <a:lnTo>
                    <a:pt x="740401" y="2703002"/>
                  </a:lnTo>
                  <a:lnTo>
                    <a:pt x="789690" y="2704755"/>
                  </a:lnTo>
                  <a:lnTo>
                    <a:pt x="839527" y="2706390"/>
                  </a:lnTo>
                  <a:lnTo>
                    <a:pt x="889943" y="2707900"/>
                  </a:lnTo>
                  <a:lnTo>
                    <a:pt x="940972" y="2709279"/>
                  </a:lnTo>
                  <a:lnTo>
                    <a:pt x="992646" y="2710518"/>
                  </a:lnTo>
                  <a:lnTo>
                    <a:pt x="1044997" y="2711612"/>
                  </a:lnTo>
                  <a:lnTo>
                    <a:pt x="1098057" y="2712553"/>
                  </a:lnTo>
                  <a:lnTo>
                    <a:pt x="1151858" y="2713335"/>
                  </a:lnTo>
                  <a:lnTo>
                    <a:pt x="1206433" y="2713950"/>
                  </a:lnTo>
                  <a:lnTo>
                    <a:pt x="1261813" y="2714392"/>
                  </a:lnTo>
                  <a:lnTo>
                    <a:pt x="1318032" y="2714653"/>
                  </a:lnTo>
                  <a:lnTo>
                    <a:pt x="1375121" y="2714727"/>
                  </a:lnTo>
                  <a:lnTo>
                    <a:pt x="1433112" y="2714607"/>
                  </a:lnTo>
                  <a:lnTo>
                    <a:pt x="1492039" y="2714286"/>
                  </a:lnTo>
                  <a:lnTo>
                    <a:pt x="1551932" y="2713757"/>
                  </a:lnTo>
                  <a:lnTo>
                    <a:pt x="1612824" y="2713013"/>
                  </a:lnTo>
                  <a:lnTo>
                    <a:pt x="1674749" y="2712047"/>
                  </a:lnTo>
                  <a:lnTo>
                    <a:pt x="1717877" y="2711302"/>
                  </a:lnTo>
                  <a:lnTo>
                    <a:pt x="1761409" y="2710548"/>
                  </a:lnTo>
                  <a:lnTo>
                    <a:pt x="1805340" y="2709780"/>
                  </a:lnTo>
                  <a:lnTo>
                    <a:pt x="1849664" y="2708995"/>
                  </a:lnTo>
                  <a:lnTo>
                    <a:pt x="1894378" y="2708188"/>
                  </a:lnTo>
                  <a:lnTo>
                    <a:pt x="1939476" y="2707355"/>
                  </a:lnTo>
                  <a:lnTo>
                    <a:pt x="1984955" y="2706491"/>
                  </a:lnTo>
                  <a:lnTo>
                    <a:pt x="2030810" y="2705593"/>
                  </a:lnTo>
                  <a:lnTo>
                    <a:pt x="2077036" y="2704657"/>
                  </a:lnTo>
                  <a:lnTo>
                    <a:pt x="2123629" y="2703677"/>
                  </a:lnTo>
                  <a:lnTo>
                    <a:pt x="2170585" y="2702651"/>
                  </a:lnTo>
                  <a:lnTo>
                    <a:pt x="2217898" y="2701573"/>
                  </a:lnTo>
                  <a:lnTo>
                    <a:pt x="2265564" y="2700440"/>
                  </a:lnTo>
                  <a:lnTo>
                    <a:pt x="2313579" y="2699248"/>
                  </a:lnTo>
                  <a:lnTo>
                    <a:pt x="2361939" y="2697991"/>
                  </a:lnTo>
                  <a:lnTo>
                    <a:pt x="2410638" y="2696667"/>
                  </a:lnTo>
                  <a:lnTo>
                    <a:pt x="2459673" y="2695270"/>
                  </a:lnTo>
                  <a:lnTo>
                    <a:pt x="2509038" y="2693798"/>
                  </a:lnTo>
                  <a:lnTo>
                    <a:pt x="2558730" y="2692244"/>
                  </a:lnTo>
                  <a:lnTo>
                    <a:pt x="2608743" y="2690606"/>
                  </a:lnTo>
                  <a:lnTo>
                    <a:pt x="2659073" y="2688880"/>
                  </a:lnTo>
                  <a:lnTo>
                    <a:pt x="2709716" y="2687060"/>
                  </a:lnTo>
                  <a:lnTo>
                    <a:pt x="2760667" y="2685142"/>
                  </a:lnTo>
                  <a:lnTo>
                    <a:pt x="2811922" y="2683124"/>
                  </a:lnTo>
                  <a:lnTo>
                    <a:pt x="2863476" y="2681000"/>
                  </a:lnTo>
                  <a:lnTo>
                    <a:pt x="2915325" y="2678766"/>
                  </a:lnTo>
                  <a:lnTo>
                    <a:pt x="2967464" y="2676418"/>
                  </a:lnTo>
                  <a:lnTo>
                    <a:pt x="3019888" y="2673951"/>
                  </a:lnTo>
                  <a:lnTo>
                    <a:pt x="3072594" y="2671363"/>
                  </a:lnTo>
                  <a:lnTo>
                    <a:pt x="3125576" y="2668648"/>
                  </a:lnTo>
                  <a:lnTo>
                    <a:pt x="3178830" y="2665802"/>
                  </a:lnTo>
                  <a:lnTo>
                    <a:pt x="3232352" y="2662821"/>
                  </a:lnTo>
                  <a:lnTo>
                    <a:pt x="3286136" y="2659701"/>
                  </a:lnTo>
                  <a:lnTo>
                    <a:pt x="3340180" y="2656438"/>
                  </a:lnTo>
                  <a:lnTo>
                    <a:pt x="3394477" y="2653028"/>
                  </a:lnTo>
                  <a:lnTo>
                    <a:pt x="3449024" y="2649465"/>
                  </a:lnTo>
                  <a:lnTo>
                    <a:pt x="3503816" y="2645747"/>
                  </a:lnTo>
                  <a:lnTo>
                    <a:pt x="3558848" y="2641869"/>
                  </a:lnTo>
                  <a:lnTo>
                    <a:pt x="3614116" y="2637827"/>
                  </a:lnTo>
                  <a:lnTo>
                    <a:pt x="3669616" y="2633616"/>
                  </a:lnTo>
                  <a:lnTo>
                    <a:pt x="3725342" y="2629233"/>
                  </a:lnTo>
                  <a:lnTo>
                    <a:pt x="3781291" y="2624673"/>
                  </a:lnTo>
                  <a:lnTo>
                    <a:pt x="3837458" y="2619931"/>
                  </a:lnTo>
                  <a:lnTo>
                    <a:pt x="3893839" y="2615005"/>
                  </a:lnTo>
                  <a:lnTo>
                    <a:pt x="3950428" y="2609890"/>
                  </a:lnTo>
                  <a:lnTo>
                    <a:pt x="4007221" y="2604581"/>
                  </a:lnTo>
                  <a:lnTo>
                    <a:pt x="4064215" y="2599074"/>
                  </a:lnTo>
                  <a:lnTo>
                    <a:pt x="4121404" y="2593365"/>
                  </a:lnTo>
                  <a:lnTo>
                    <a:pt x="4166784" y="2588729"/>
                  </a:lnTo>
                  <a:lnTo>
                    <a:pt x="4212759" y="2583967"/>
                  </a:lnTo>
                  <a:lnTo>
                    <a:pt x="4259305" y="2579082"/>
                  </a:lnTo>
                  <a:lnTo>
                    <a:pt x="4306400" y="2574076"/>
                  </a:lnTo>
                  <a:lnTo>
                    <a:pt x="4354022" y="2568950"/>
                  </a:lnTo>
                  <a:lnTo>
                    <a:pt x="4402149" y="2563706"/>
                  </a:lnTo>
                  <a:lnTo>
                    <a:pt x="4450758" y="2558348"/>
                  </a:lnTo>
                  <a:lnTo>
                    <a:pt x="4499826" y="2552876"/>
                  </a:lnTo>
                  <a:lnTo>
                    <a:pt x="4549333" y="2547292"/>
                  </a:lnTo>
                  <a:lnTo>
                    <a:pt x="4599254" y="2541600"/>
                  </a:lnTo>
                  <a:lnTo>
                    <a:pt x="4649569" y="2535800"/>
                  </a:lnTo>
                  <a:lnTo>
                    <a:pt x="4700255" y="2529895"/>
                  </a:lnTo>
                  <a:lnTo>
                    <a:pt x="4751289" y="2523887"/>
                  </a:lnTo>
                  <a:lnTo>
                    <a:pt x="4802649" y="2517778"/>
                  </a:lnTo>
                  <a:lnTo>
                    <a:pt x="4854314" y="2511570"/>
                  </a:lnTo>
                  <a:lnTo>
                    <a:pt x="4906259" y="2505265"/>
                  </a:lnTo>
                  <a:lnTo>
                    <a:pt x="4958465" y="2498865"/>
                  </a:lnTo>
                  <a:lnTo>
                    <a:pt x="5010907" y="2492372"/>
                  </a:lnTo>
                  <a:lnTo>
                    <a:pt x="5063564" y="2485788"/>
                  </a:lnTo>
                  <a:lnTo>
                    <a:pt x="5116413" y="2479116"/>
                  </a:lnTo>
                  <a:lnTo>
                    <a:pt x="5169433" y="2472356"/>
                  </a:lnTo>
                  <a:lnTo>
                    <a:pt x="5222600" y="2465512"/>
                  </a:lnTo>
                  <a:lnTo>
                    <a:pt x="5275893" y="2458585"/>
                  </a:lnTo>
                  <a:lnTo>
                    <a:pt x="5329290" y="2451578"/>
                  </a:lnTo>
                  <a:lnTo>
                    <a:pt x="5382767" y="2444492"/>
                  </a:lnTo>
                  <a:lnTo>
                    <a:pt x="5436303" y="2437329"/>
                  </a:lnTo>
                  <a:lnTo>
                    <a:pt x="5489875" y="2430092"/>
                  </a:lnTo>
                  <a:lnTo>
                    <a:pt x="5543462" y="2422782"/>
                  </a:lnTo>
                  <a:lnTo>
                    <a:pt x="5597040" y="2415401"/>
                  </a:lnTo>
                  <a:lnTo>
                    <a:pt x="5650588" y="2407953"/>
                  </a:lnTo>
                  <a:lnTo>
                    <a:pt x="5704084" y="2400438"/>
                  </a:lnTo>
                  <a:lnTo>
                    <a:pt x="5757504" y="2392858"/>
                  </a:lnTo>
                  <a:lnTo>
                    <a:pt x="5810827" y="2385216"/>
                  </a:lnTo>
                  <a:lnTo>
                    <a:pt x="5864030" y="2377514"/>
                  </a:lnTo>
                  <a:lnTo>
                    <a:pt x="5917091" y="2369754"/>
                  </a:lnTo>
                  <a:lnTo>
                    <a:pt x="5969988" y="2361937"/>
                  </a:lnTo>
                  <a:lnTo>
                    <a:pt x="6022699" y="2354067"/>
                  </a:lnTo>
                  <a:lnTo>
                    <a:pt x="6075201" y="2346144"/>
                  </a:lnTo>
                  <a:lnTo>
                    <a:pt x="6127472" y="2338171"/>
                  </a:lnTo>
                  <a:lnTo>
                    <a:pt x="6179489" y="2330150"/>
                  </a:lnTo>
                  <a:lnTo>
                    <a:pt x="6231231" y="2322083"/>
                  </a:lnTo>
                  <a:lnTo>
                    <a:pt x="6282674" y="2313972"/>
                  </a:lnTo>
                  <a:lnTo>
                    <a:pt x="6333798" y="2305819"/>
                  </a:lnTo>
                  <a:lnTo>
                    <a:pt x="6384579" y="2297627"/>
                  </a:lnTo>
                  <a:lnTo>
                    <a:pt x="6434995" y="2289396"/>
                  </a:lnTo>
                  <a:lnTo>
                    <a:pt x="6485024" y="2281130"/>
                  </a:lnTo>
                  <a:lnTo>
                    <a:pt x="6534644" y="2272830"/>
                  </a:lnTo>
                  <a:lnTo>
                    <a:pt x="6583832" y="2264498"/>
                  </a:lnTo>
                  <a:lnTo>
                    <a:pt x="6632566" y="2256136"/>
                  </a:lnTo>
                  <a:lnTo>
                    <a:pt x="6680824" y="2247747"/>
                  </a:lnTo>
                  <a:lnTo>
                    <a:pt x="6728583" y="2239332"/>
                  </a:lnTo>
                  <a:lnTo>
                    <a:pt x="6775821" y="2230894"/>
                  </a:lnTo>
                  <a:lnTo>
                    <a:pt x="6822516" y="2222434"/>
                  </a:lnTo>
                  <a:lnTo>
                    <a:pt x="6868646" y="2213955"/>
                  </a:lnTo>
                  <a:lnTo>
                    <a:pt x="6914188" y="2205458"/>
                  </a:lnTo>
                  <a:lnTo>
                    <a:pt x="6959120" y="2196945"/>
                  </a:lnTo>
                  <a:lnTo>
                    <a:pt x="7003419" y="2188420"/>
                  </a:lnTo>
                  <a:lnTo>
                    <a:pt x="7047064" y="2179883"/>
                  </a:lnTo>
                  <a:lnTo>
                    <a:pt x="7090032" y="2171337"/>
                  </a:lnTo>
                  <a:lnTo>
                    <a:pt x="7132301" y="2162783"/>
                  </a:lnTo>
                  <a:lnTo>
                    <a:pt x="7173849" y="2154224"/>
                  </a:lnTo>
                  <a:lnTo>
                    <a:pt x="7235151" y="2141311"/>
                  </a:lnTo>
                  <a:lnTo>
                    <a:pt x="7296471" y="2128050"/>
                  </a:lnTo>
                  <a:lnTo>
                    <a:pt x="7357758" y="2114460"/>
                  </a:lnTo>
                  <a:lnTo>
                    <a:pt x="7418958" y="2100562"/>
                  </a:lnTo>
                  <a:lnTo>
                    <a:pt x="7480019" y="2086375"/>
                  </a:lnTo>
                  <a:lnTo>
                    <a:pt x="7540889" y="2071919"/>
                  </a:lnTo>
                  <a:lnTo>
                    <a:pt x="7601517" y="2057213"/>
                  </a:lnTo>
                  <a:lnTo>
                    <a:pt x="7661849" y="2042277"/>
                  </a:lnTo>
                  <a:lnTo>
                    <a:pt x="7721835" y="2027130"/>
                  </a:lnTo>
                  <a:lnTo>
                    <a:pt x="7781420" y="2011793"/>
                  </a:lnTo>
                  <a:lnTo>
                    <a:pt x="7840554" y="1996285"/>
                  </a:lnTo>
                  <a:lnTo>
                    <a:pt x="7899183" y="1980625"/>
                  </a:lnTo>
                  <a:lnTo>
                    <a:pt x="7957256" y="1964834"/>
                  </a:lnTo>
                  <a:lnTo>
                    <a:pt x="8014721" y="1948930"/>
                  </a:lnTo>
                  <a:lnTo>
                    <a:pt x="8071526" y="1932934"/>
                  </a:lnTo>
                  <a:lnTo>
                    <a:pt x="8127617" y="1916865"/>
                  </a:lnTo>
                  <a:lnTo>
                    <a:pt x="8182944" y="1900743"/>
                  </a:lnTo>
                  <a:lnTo>
                    <a:pt x="8237453" y="1884587"/>
                  </a:lnTo>
                  <a:lnTo>
                    <a:pt x="8291092" y="1868417"/>
                  </a:lnTo>
                  <a:lnTo>
                    <a:pt x="8343810" y="1852253"/>
                  </a:lnTo>
                  <a:lnTo>
                    <a:pt x="8395555" y="1836114"/>
                  </a:lnTo>
                  <a:lnTo>
                    <a:pt x="8446273" y="1820021"/>
                  </a:lnTo>
                  <a:lnTo>
                    <a:pt x="8495912" y="1803992"/>
                  </a:lnTo>
                  <a:lnTo>
                    <a:pt x="8544422" y="1788047"/>
                  </a:lnTo>
                  <a:lnTo>
                    <a:pt x="8591748" y="1772206"/>
                  </a:lnTo>
                  <a:lnTo>
                    <a:pt x="8637840" y="1756489"/>
                  </a:lnTo>
                  <a:lnTo>
                    <a:pt x="8682644" y="1740915"/>
                  </a:lnTo>
                  <a:lnTo>
                    <a:pt x="8726109" y="1725503"/>
                  </a:lnTo>
                  <a:lnTo>
                    <a:pt x="8768183" y="1710275"/>
                  </a:lnTo>
                  <a:lnTo>
                    <a:pt x="8808813" y="1695248"/>
                  </a:lnTo>
                  <a:lnTo>
                    <a:pt x="8847947" y="1680444"/>
                  </a:lnTo>
                  <a:lnTo>
                    <a:pt x="8885533" y="1665880"/>
                  </a:lnTo>
                  <a:lnTo>
                    <a:pt x="8921518" y="1651578"/>
                  </a:lnTo>
                  <a:lnTo>
                    <a:pt x="8988479" y="1623835"/>
                  </a:lnTo>
                  <a:lnTo>
                    <a:pt x="9048412" y="1597373"/>
                  </a:lnTo>
                  <a:lnTo>
                    <a:pt x="9075613" y="1584671"/>
                  </a:lnTo>
                  <a:lnTo>
                    <a:pt x="9078468" y="1583280"/>
                  </a:lnTo>
                </a:path>
                <a:path w="9078595" h="2715260">
                  <a:moveTo>
                    <a:pt x="0" y="870737"/>
                  </a:moveTo>
                  <a:lnTo>
                    <a:pt x="35926" y="851722"/>
                  </a:lnTo>
                  <a:lnTo>
                    <a:pt x="71996" y="832709"/>
                  </a:lnTo>
                  <a:lnTo>
                    <a:pt x="108353" y="813699"/>
                  </a:lnTo>
                  <a:lnTo>
                    <a:pt x="145143" y="794694"/>
                  </a:lnTo>
                  <a:lnTo>
                    <a:pt x="182507" y="775696"/>
                  </a:lnTo>
                  <a:lnTo>
                    <a:pt x="220591" y="756707"/>
                  </a:lnTo>
                  <a:lnTo>
                    <a:pt x="259538" y="737728"/>
                  </a:lnTo>
                  <a:lnTo>
                    <a:pt x="299493" y="718761"/>
                  </a:lnTo>
                  <a:lnTo>
                    <a:pt x="340599" y="699807"/>
                  </a:lnTo>
                  <a:lnTo>
                    <a:pt x="382999" y="680870"/>
                  </a:lnTo>
                  <a:lnTo>
                    <a:pt x="426839" y="661949"/>
                  </a:lnTo>
                  <a:lnTo>
                    <a:pt x="472261" y="643047"/>
                  </a:lnTo>
                  <a:lnTo>
                    <a:pt x="519410" y="624166"/>
                  </a:lnTo>
                  <a:lnTo>
                    <a:pt x="568429" y="605307"/>
                  </a:lnTo>
                  <a:lnTo>
                    <a:pt x="619463" y="586473"/>
                  </a:lnTo>
                  <a:lnTo>
                    <a:pt x="672656" y="567664"/>
                  </a:lnTo>
                  <a:lnTo>
                    <a:pt x="728151" y="548882"/>
                  </a:lnTo>
                  <a:lnTo>
                    <a:pt x="786092" y="530130"/>
                  </a:lnTo>
                  <a:lnTo>
                    <a:pt x="846623" y="511409"/>
                  </a:lnTo>
                  <a:lnTo>
                    <a:pt x="909888" y="492720"/>
                  </a:lnTo>
                  <a:lnTo>
                    <a:pt x="976032" y="474065"/>
                  </a:lnTo>
                  <a:lnTo>
                    <a:pt x="1045197" y="455447"/>
                  </a:lnTo>
                  <a:lnTo>
                    <a:pt x="1082614" y="445590"/>
                  </a:lnTo>
                  <a:lnTo>
                    <a:pt x="1120759" y="435534"/>
                  </a:lnTo>
                  <a:lnTo>
                    <a:pt x="1159622" y="425295"/>
                  </a:lnTo>
                  <a:lnTo>
                    <a:pt x="1199191" y="414888"/>
                  </a:lnTo>
                  <a:lnTo>
                    <a:pt x="1239454" y="404329"/>
                  </a:lnTo>
                  <a:lnTo>
                    <a:pt x="1280400" y="393635"/>
                  </a:lnTo>
                  <a:lnTo>
                    <a:pt x="1322017" y="382821"/>
                  </a:lnTo>
                  <a:lnTo>
                    <a:pt x="1364293" y="371902"/>
                  </a:lnTo>
                  <a:lnTo>
                    <a:pt x="1407218" y="360895"/>
                  </a:lnTo>
                  <a:lnTo>
                    <a:pt x="1450780" y="349816"/>
                  </a:lnTo>
                  <a:lnTo>
                    <a:pt x="1494966" y="338681"/>
                  </a:lnTo>
                  <a:lnTo>
                    <a:pt x="1539766" y="327504"/>
                  </a:lnTo>
                  <a:lnTo>
                    <a:pt x="1585168" y="316303"/>
                  </a:lnTo>
                  <a:lnTo>
                    <a:pt x="1631160" y="305093"/>
                  </a:lnTo>
                  <a:lnTo>
                    <a:pt x="1677732" y="293890"/>
                  </a:lnTo>
                  <a:lnTo>
                    <a:pt x="1724870" y="282710"/>
                  </a:lnTo>
                  <a:lnTo>
                    <a:pt x="1772565" y="271568"/>
                  </a:lnTo>
                  <a:lnTo>
                    <a:pt x="1820804" y="260481"/>
                  </a:lnTo>
                  <a:lnTo>
                    <a:pt x="1869576" y="249464"/>
                  </a:lnTo>
                  <a:lnTo>
                    <a:pt x="1918869" y="238533"/>
                  </a:lnTo>
                  <a:lnTo>
                    <a:pt x="1968673" y="227704"/>
                  </a:lnTo>
                  <a:lnTo>
                    <a:pt x="2018974" y="216994"/>
                  </a:lnTo>
                  <a:lnTo>
                    <a:pt x="2069762" y="206417"/>
                  </a:lnTo>
                  <a:lnTo>
                    <a:pt x="2121025" y="195989"/>
                  </a:lnTo>
                  <a:lnTo>
                    <a:pt x="2172752" y="185728"/>
                  </a:lnTo>
                  <a:lnTo>
                    <a:pt x="2224931" y="175647"/>
                  </a:lnTo>
                  <a:lnTo>
                    <a:pt x="2277551" y="165764"/>
                  </a:lnTo>
                  <a:lnTo>
                    <a:pt x="2330600" y="156094"/>
                  </a:lnTo>
                  <a:lnTo>
                    <a:pt x="2384066" y="146653"/>
                  </a:lnTo>
                  <a:lnTo>
                    <a:pt x="2437938" y="137456"/>
                  </a:lnTo>
                  <a:lnTo>
                    <a:pt x="2492205" y="128521"/>
                  </a:lnTo>
                  <a:lnTo>
                    <a:pt x="2546855" y="119862"/>
                  </a:lnTo>
                  <a:lnTo>
                    <a:pt x="2601876" y="111495"/>
                  </a:lnTo>
                  <a:lnTo>
                    <a:pt x="2657257" y="103436"/>
                  </a:lnTo>
                  <a:lnTo>
                    <a:pt x="2712987" y="95702"/>
                  </a:lnTo>
                  <a:lnTo>
                    <a:pt x="2769053" y="88307"/>
                  </a:lnTo>
                  <a:lnTo>
                    <a:pt x="2825445" y="81269"/>
                  </a:lnTo>
                  <a:lnTo>
                    <a:pt x="2882151" y="74602"/>
                  </a:lnTo>
                  <a:lnTo>
                    <a:pt x="2939159" y="68322"/>
                  </a:lnTo>
                  <a:lnTo>
                    <a:pt x="2996457" y="62446"/>
                  </a:lnTo>
                  <a:lnTo>
                    <a:pt x="3054035" y="56990"/>
                  </a:lnTo>
                  <a:lnTo>
                    <a:pt x="3111881" y="51968"/>
                  </a:lnTo>
                  <a:lnTo>
                    <a:pt x="3156318" y="48359"/>
                  </a:lnTo>
                  <a:lnTo>
                    <a:pt x="3201095" y="44877"/>
                  </a:lnTo>
                  <a:lnTo>
                    <a:pt x="3246208" y="41521"/>
                  </a:lnTo>
                  <a:lnTo>
                    <a:pt x="3291649" y="38292"/>
                  </a:lnTo>
                  <a:lnTo>
                    <a:pt x="3337414" y="35191"/>
                  </a:lnTo>
                  <a:lnTo>
                    <a:pt x="3383497" y="32217"/>
                  </a:lnTo>
                  <a:lnTo>
                    <a:pt x="3429892" y="29372"/>
                  </a:lnTo>
                  <a:lnTo>
                    <a:pt x="3476594" y="26655"/>
                  </a:lnTo>
                  <a:lnTo>
                    <a:pt x="3523597" y="24067"/>
                  </a:lnTo>
                  <a:lnTo>
                    <a:pt x="3570896" y="21609"/>
                  </a:lnTo>
                  <a:lnTo>
                    <a:pt x="3618486" y="19281"/>
                  </a:lnTo>
                  <a:lnTo>
                    <a:pt x="3666359" y="17084"/>
                  </a:lnTo>
                  <a:lnTo>
                    <a:pt x="3714512" y="15017"/>
                  </a:lnTo>
                  <a:lnTo>
                    <a:pt x="3762937" y="13081"/>
                  </a:lnTo>
                  <a:lnTo>
                    <a:pt x="3811631" y="11277"/>
                  </a:lnTo>
                  <a:lnTo>
                    <a:pt x="3860587" y="9605"/>
                  </a:lnTo>
                  <a:lnTo>
                    <a:pt x="3909799" y="8066"/>
                  </a:lnTo>
                  <a:lnTo>
                    <a:pt x="3959262" y="6659"/>
                  </a:lnTo>
                  <a:lnTo>
                    <a:pt x="4008971" y="5386"/>
                  </a:lnTo>
                  <a:lnTo>
                    <a:pt x="4058920" y="4247"/>
                  </a:lnTo>
                  <a:lnTo>
                    <a:pt x="4109103" y="3241"/>
                  </a:lnTo>
                  <a:lnTo>
                    <a:pt x="4159515" y="2371"/>
                  </a:lnTo>
                  <a:lnTo>
                    <a:pt x="4210150" y="1636"/>
                  </a:lnTo>
                  <a:lnTo>
                    <a:pt x="4261002" y="1036"/>
                  </a:lnTo>
                  <a:lnTo>
                    <a:pt x="4312066" y="572"/>
                  </a:lnTo>
                  <a:lnTo>
                    <a:pt x="4363337" y="244"/>
                  </a:lnTo>
                  <a:lnTo>
                    <a:pt x="4414809" y="53"/>
                  </a:lnTo>
                  <a:lnTo>
                    <a:pt x="4466475" y="0"/>
                  </a:lnTo>
                  <a:lnTo>
                    <a:pt x="4518332" y="83"/>
                  </a:lnTo>
                  <a:lnTo>
                    <a:pt x="4570373" y="305"/>
                  </a:lnTo>
                  <a:lnTo>
                    <a:pt x="4622592" y="666"/>
                  </a:lnTo>
                  <a:lnTo>
                    <a:pt x="4674984" y="1165"/>
                  </a:lnTo>
                  <a:lnTo>
                    <a:pt x="4727543" y="1804"/>
                  </a:lnTo>
                  <a:lnTo>
                    <a:pt x="4780264" y="2583"/>
                  </a:lnTo>
                  <a:lnTo>
                    <a:pt x="4833141" y="3501"/>
                  </a:lnTo>
                  <a:lnTo>
                    <a:pt x="4886169" y="4560"/>
                  </a:lnTo>
                  <a:lnTo>
                    <a:pt x="4939342" y="5761"/>
                  </a:lnTo>
                  <a:lnTo>
                    <a:pt x="4992655" y="7102"/>
                  </a:lnTo>
                  <a:lnTo>
                    <a:pt x="5046101" y="8586"/>
                  </a:lnTo>
                  <a:lnTo>
                    <a:pt x="5099676" y="10212"/>
                  </a:lnTo>
                  <a:lnTo>
                    <a:pt x="5153373" y="11981"/>
                  </a:lnTo>
                  <a:lnTo>
                    <a:pt x="5207188" y="13893"/>
                  </a:lnTo>
                  <a:lnTo>
                    <a:pt x="5261114" y="15948"/>
                  </a:lnTo>
                  <a:lnTo>
                    <a:pt x="5315146" y="18147"/>
                  </a:lnTo>
                  <a:lnTo>
                    <a:pt x="5369278" y="20491"/>
                  </a:lnTo>
                  <a:lnTo>
                    <a:pt x="5423505" y="22980"/>
                  </a:lnTo>
                  <a:lnTo>
                    <a:pt x="5477822" y="25614"/>
                  </a:lnTo>
                  <a:lnTo>
                    <a:pt x="5532222" y="28394"/>
                  </a:lnTo>
                  <a:lnTo>
                    <a:pt x="5586700" y="31320"/>
                  </a:lnTo>
                  <a:lnTo>
                    <a:pt x="5641251" y="34392"/>
                  </a:lnTo>
                  <a:lnTo>
                    <a:pt x="5695869" y="37612"/>
                  </a:lnTo>
                  <a:lnTo>
                    <a:pt x="5750548" y="40979"/>
                  </a:lnTo>
                  <a:lnTo>
                    <a:pt x="5805283" y="44493"/>
                  </a:lnTo>
                  <a:lnTo>
                    <a:pt x="5860068" y="48156"/>
                  </a:lnTo>
                  <a:lnTo>
                    <a:pt x="5914897" y="51968"/>
                  </a:lnTo>
                  <a:lnTo>
                    <a:pt x="5962519" y="55457"/>
                  </a:lnTo>
                  <a:lnTo>
                    <a:pt x="6011082" y="59249"/>
                  </a:lnTo>
                  <a:lnTo>
                    <a:pt x="6060546" y="63334"/>
                  </a:lnTo>
                  <a:lnTo>
                    <a:pt x="6110870" y="67703"/>
                  </a:lnTo>
                  <a:lnTo>
                    <a:pt x="6162011" y="72347"/>
                  </a:lnTo>
                  <a:lnTo>
                    <a:pt x="6213930" y="77254"/>
                  </a:lnTo>
                  <a:lnTo>
                    <a:pt x="6266585" y="82416"/>
                  </a:lnTo>
                  <a:lnTo>
                    <a:pt x="6319934" y="87822"/>
                  </a:lnTo>
                  <a:lnTo>
                    <a:pt x="6373937" y="93463"/>
                  </a:lnTo>
                  <a:lnTo>
                    <a:pt x="6428553" y="99330"/>
                  </a:lnTo>
                  <a:lnTo>
                    <a:pt x="6483739" y="105411"/>
                  </a:lnTo>
                  <a:lnTo>
                    <a:pt x="6539455" y="111698"/>
                  </a:lnTo>
                  <a:lnTo>
                    <a:pt x="6595661" y="118181"/>
                  </a:lnTo>
                  <a:lnTo>
                    <a:pt x="6652314" y="124849"/>
                  </a:lnTo>
                  <a:lnTo>
                    <a:pt x="6709373" y="131694"/>
                  </a:lnTo>
                  <a:lnTo>
                    <a:pt x="6766798" y="138705"/>
                  </a:lnTo>
                  <a:lnTo>
                    <a:pt x="6824546" y="145873"/>
                  </a:lnTo>
                  <a:lnTo>
                    <a:pt x="6882578" y="153187"/>
                  </a:lnTo>
                  <a:lnTo>
                    <a:pt x="6940851" y="160638"/>
                  </a:lnTo>
                  <a:lnTo>
                    <a:pt x="6999325" y="168217"/>
                  </a:lnTo>
                  <a:lnTo>
                    <a:pt x="7057958" y="175913"/>
                  </a:lnTo>
                  <a:lnTo>
                    <a:pt x="7116709" y="183716"/>
                  </a:lnTo>
                  <a:lnTo>
                    <a:pt x="7175538" y="191618"/>
                  </a:lnTo>
                  <a:lnTo>
                    <a:pt x="7234402" y="199607"/>
                  </a:lnTo>
                  <a:lnTo>
                    <a:pt x="7293260" y="207675"/>
                  </a:lnTo>
                  <a:lnTo>
                    <a:pt x="7352072" y="215811"/>
                  </a:lnTo>
                  <a:lnTo>
                    <a:pt x="7410797" y="224006"/>
                  </a:lnTo>
                  <a:lnTo>
                    <a:pt x="7469392" y="232250"/>
                  </a:lnTo>
                  <a:lnTo>
                    <a:pt x="7527817" y="240533"/>
                  </a:lnTo>
                  <a:lnTo>
                    <a:pt x="7586031" y="248845"/>
                  </a:lnTo>
                  <a:lnTo>
                    <a:pt x="7643993" y="257177"/>
                  </a:lnTo>
                  <a:lnTo>
                    <a:pt x="7701660" y="265519"/>
                  </a:lnTo>
                  <a:lnTo>
                    <a:pt x="7758993" y="273860"/>
                  </a:lnTo>
                  <a:lnTo>
                    <a:pt x="7815950" y="282192"/>
                  </a:lnTo>
                  <a:lnTo>
                    <a:pt x="7872490" y="290504"/>
                  </a:lnTo>
                  <a:lnTo>
                    <a:pt x="7928571" y="298787"/>
                  </a:lnTo>
                  <a:lnTo>
                    <a:pt x="7984153" y="307031"/>
                  </a:lnTo>
                  <a:lnTo>
                    <a:pt x="8039193" y="315226"/>
                  </a:lnTo>
                  <a:lnTo>
                    <a:pt x="8093652" y="323362"/>
                  </a:lnTo>
                  <a:lnTo>
                    <a:pt x="8147488" y="331430"/>
                  </a:lnTo>
                  <a:lnTo>
                    <a:pt x="8200659" y="339419"/>
                  </a:lnTo>
                  <a:lnTo>
                    <a:pt x="8253125" y="347321"/>
                  </a:lnTo>
                  <a:lnTo>
                    <a:pt x="8304844" y="355124"/>
                  </a:lnTo>
                  <a:lnTo>
                    <a:pt x="8355776" y="362820"/>
                  </a:lnTo>
                  <a:lnTo>
                    <a:pt x="8405878" y="370399"/>
                  </a:lnTo>
                  <a:lnTo>
                    <a:pt x="8455110" y="377850"/>
                  </a:lnTo>
                  <a:lnTo>
                    <a:pt x="8503430" y="385164"/>
                  </a:lnTo>
                  <a:lnTo>
                    <a:pt x="8550798" y="392332"/>
                  </a:lnTo>
                  <a:lnTo>
                    <a:pt x="8597172" y="399343"/>
                  </a:lnTo>
                  <a:lnTo>
                    <a:pt x="8642512" y="406188"/>
                  </a:lnTo>
                  <a:lnTo>
                    <a:pt x="8686775" y="412856"/>
                  </a:lnTo>
                  <a:lnTo>
                    <a:pt x="8729920" y="419339"/>
                  </a:lnTo>
                  <a:lnTo>
                    <a:pt x="8771907" y="425626"/>
                  </a:lnTo>
                  <a:lnTo>
                    <a:pt x="8812695" y="431707"/>
                  </a:lnTo>
                  <a:lnTo>
                    <a:pt x="8852241" y="437574"/>
                  </a:lnTo>
                  <a:lnTo>
                    <a:pt x="8890506" y="443215"/>
                  </a:lnTo>
                  <a:lnTo>
                    <a:pt x="8963023" y="453783"/>
                  </a:lnTo>
                  <a:lnTo>
                    <a:pt x="9029919" y="463334"/>
                  </a:lnTo>
                  <a:lnTo>
                    <a:pt x="9061155" y="467703"/>
                  </a:lnTo>
                  <a:lnTo>
                    <a:pt x="9078468" y="47008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" y="5640323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2" y="5285232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30" y="13040"/>
                  </a:lnTo>
                  <a:lnTo>
                    <a:pt x="74781" y="26102"/>
                  </a:lnTo>
                  <a:lnTo>
                    <a:pt x="112476" y="39209"/>
                  </a:lnTo>
                  <a:lnTo>
                    <a:pt x="150535" y="52381"/>
                  </a:lnTo>
                  <a:lnTo>
                    <a:pt x="189081" y="65641"/>
                  </a:lnTo>
                  <a:lnTo>
                    <a:pt x="228234" y="79010"/>
                  </a:lnTo>
                  <a:lnTo>
                    <a:pt x="268117" y="92511"/>
                  </a:lnTo>
                  <a:lnTo>
                    <a:pt x="308850" y="106166"/>
                  </a:lnTo>
                  <a:lnTo>
                    <a:pt x="350556" y="119996"/>
                  </a:lnTo>
                  <a:lnTo>
                    <a:pt x="393355" y="134024"/>
                  </a:lnTo>
                  <a:lnTo>
                    <a:pt x="437370" y="148271"/>
                  </a:lnTo>
                  <a:lnTo>
                    <a:pt x="482722" y="162760"/>
                  </a:lnTo>
                  <a:lnTo>
                    <a:pt x="529532" y="177511"/>
                  </a:lnTo>
                  <a:lnTo>
                    <a:pt x="577923" y="192548"/>
                  </a:lnTo>
                  <a:lnTo>
                    <a:pt x="628015" y="207892"/>
                  </a:lnTo>
                  <a:lnTo>
                    <a:pt x="679930" y="223566"/>
                  </a:lnTo>
                  <a:lnTo>
                    <a:pt x="733790" y="239590"/>
                  </a:lnTo>
                  <a:lnTo>
                    <a:pt x="789716" y="255987"/>
                  </a:lnTo>
                  <a:lnTo>
                    <a:pt x="847830" y="272779"/>
                  </a:lnTo>
                  <a:lnTo>
                    <a:pt x="908254" y="289988"/>
                  </a:lnTo>
                  <a:lnTo>
                    <a:pt x="971108" y="307635"/>
                  </a:lnTo>
                  <a:lnTo>
                    <a:pt x="1036514" y="325744"/>
                  </a:lnTo>
                  <a:lnTo>
                    <a:pt x="1104595" y="344335"/>
                  </a:lnTo>
                  <a:lnTo>
                    <a:pt x="1143070" y="354783"/>
                  </a:lnTo>
                  <a:lnTo>
                    <a:pt x="1182416" y="365482"/>
                  </a:lnTo>
                  <a:lnTo>
                    <a:pt x="1222610" y="376420"/>
                  </a:lnTo>
                  <a:lnTo>
                    <a:pt x="1263628" y="387587"/>
                  </a:lnTo>
                  <a:lnTo>
                    <a:pt x="1305446" y="398970"/>
                  </a:lnTo>
                  <a:lnTo>
                    <a:pt x="1348038" y="410558"/>
                  </a:lnTo>
                  <a:lnTo>
                    <a:pt x="1391383" y="422339"/>
                  </a:lnTo>
                  <a:lnTo>
                    <a:pt x="1435454" y="434301"/>
                  </a:lnTo>
                  <a:lnTo>
                    <a:pt x="1480229" y="446435"/>
                  </a:lnTo>
                  <a:lnTo>
                    <a:pt x="1525683" y="458726"/>
                  </a:lnTo>
                  <a:lnTo>
                    <a:pt x="1571793" y="471165"/>
                  </a:lnTo>
                  <a:lnTo>
                    <a:pt x="1618533" y="483740"/>
                  </a:lnTo>
                  <a:lnTo>
                    <a:pt x="1665881" y="496438"/>
                  </a:lnTo>
                  <a:lnTo>
                    <a:pt x="1713812" y="509249"/>
                  </a:lnTo>
                  <a:lnTo>
                    <a:pt x="1762302" y="522161"/>
                  </a:lnTo>
                  <a:lnTo>
                    <a:pt x="1811326" y="535163"/>
                  </a:lnTo>
                  <a:lnTo>
                    <a:pt x="1860862" y="548242"/>
                  </a:lnTo>
                  <a:lnTo>
                    <a:pt x="1910884" y="561388"/>
                  </a:lnTo>
                  <a:lnTo>
                    <a:pt x="1961369" y="574589"/>
                  </a:lnTo>
                  <a:lnTo>
                    <a:pt x="2012293" y="587832"/>
                  </a:lnTo>
                  <a:lnTo>
                    <a:pt x="2063632" y="601108"/>
                  </a:lnTo>
                  <a:lnTo>
                    <a:pt x="2115361" y="614404"/>
                  </a:lnTo>
                  <a:lnTo>
                    <a:pt x="2167457" y="627708"/>
                  </a:lnTo>
                  <a:lnTo>
                    <a:pt x="2219896" y="641010"/>
                  </a:lnTo>
                  <a:lnTo>
                    <a:pt x="2272652" y="654297"/>
                  </a:lnTo>
                  <a:lnTo>
                    <a:pt x="2325704" y="667558"/>
                  </a:lnTo>
                  <a:lnTo>
                    <a:pt x="2379025" y="680782"/>
                  </a:lnTo>
                  <a:lnTo>
                    <a:pt x="2432593" y="693956"/>
                  </a:lnTo>
                  <a:lnTo>
                    <a:pt x="2486383" y="707070"/>
                  </a:lnTo>
                  <a:lnTo>
                    <a:pt x="2540372" y="720112"/>
                  </a:lnTo>
                  <a:lnTo>
                    <a:pt x="2594535" y="733070"/>
                  </a:lnTo>
                  <a:lnTo>
                    <a:pt x="2648847" y="745933"/>
                  </a:lnTo>
                  <a:lnTo>
                    <a:pt x="2703286" y="758689"/>
                  </a:lnTo>
                  <a:lnTo>
                    <a:pt x="2757827" y="771327"/>
                  </a:lnTo>
                  <a:lnTo>
                    <a:pt x="2812445" y="783835"/>
                  </a:lnTo>
                  <a:lnTo>
                    <a:pt x="2867118" y="796202"/>
                  </a:lnTo>
                  <a:lnTo>
                    <a:pt x="2921820" y="808416"/>
                  </a:lnTo>
                  <a:lnTo>
                    <a:pt x="2976529" y="820465"/>
                  </a:lnTo>
                  <a:lnTo>
                    <a:pt x="3031219" y="832339"/>
                  </a:lnTo>
                  <a:lnTo>
                    <a:pt x="3085866" y="844024"/>
                  </a:lnTo>
                  <a:lnTo>
                    <a:pt x="3140448" y="855511"/>
                  </a:lnTo>
                  <a:lnTo>
                    <a:pt x="3194939" y="866787"/>
                  </a:lnTo>
                  <a:lnTo>
                    <a:pt x="3240905" y="876174"/>
                  </a:lnTo>
                  <a:lnTo>
                    <a:pt x="3287337" y="885572"/>
                  </a:lnTo>
                  <a:lnTo>
                    <a:pt x="3334214" y="894977"/>
                  </a:lnTo>
                  <a:lnTo>
                    <a:pt x="3381516" y="904385"/>
                  </a:lnTo>
                  <a:lnTo>
                    <a:pt x="3429225" y="913795"/>
                  </a:lnTo>
                  <a:lnTo>
                    <a:pt x="3477320" y="923202"/>
                  </a:lnTo>
                  <a:lnTo>
                    <a:pt x="3525781" y="932602"/>
                  </a:lnTo>
                  <a:lnTo>
                    <a:pt x="3574590" y="941993"/>
                  </a:lnTo>
                  <a:lnTo>
                    <a:pt x="3623725" y="951370"/>
                  </a:lnTo>
                  <a:lnTo>
                    <a:pt x="3673169" y="960731"/>
                  </a:lnTo>
                  <a:lnTo>
                    <a:pt x="3722900" y="970072"/>
                  </a:lnTo>
                  <a:lnTo>
                    <a:pt x="3772900" y="979390"/>
                  </a:lnTo>
                  <a:lnTo>
                    <a:pt x="3823148" y="988681"/>
                  </a:lnTo>
                  <a:lnTo>
                    <a:pt x="3873625" y="997942"/>
                  </a:lnTo>
                  <a:lnTo>
                    <a:pt x="3924312" y="1007169"/>
                  </a:lnTo>
                  <a:lnTo>
                    <a:pt x="3975188" y="1016359"/>
                  </a:lnTo>
                  <a:lnTo>
                    <a:pt x="4026234" y="1025508"/>
                  </a:lnTo>
                  <a:lnTo>
                    <a:pt x="4077431" y="1034614"/>
                  </a:lnTo>
                  <a:lnTo>
                    <a:pt x="4128758" y="1043673"/>
                  </a:lnTo>
                  <a:lnTo>
                    <a:pt x="4180196" y="1052680"/>
                  </a:lnTo>
                  <a:lnTo>
                    <a:pt x="4231726" y="1061634"/>
                  </a:lnTo>
                  <a:lnTo>
                    <a:pt x="4283327" y="1070530"/>
                  </a:lnTo>
                  <a:lnTo>
                    <a:pt x="4334980" y="1079365"/>
                  </a:lnTo>
                  <a:lnTo>
                    <a:pt x="4386666" y="1088135"/>
                  </a:lnTo>
                  <a:lnTo>
                    <a:pt x="4438364" y="1096838"/>
                  </a:lnTo>
                  <a:lnTo>
                    <a:pt x="4490055" y="1105470"/>
                  </a:lnTo>
                  <a:lnTo>
                    <a:pt x="4541719" y="1114027"/>
                  </a:lnTo>
                  <a:lnTo>
                    <a:pt x="4593337" y="1122505"/>
                  </a:lnTo>
                  <a:lnTo>
                    <a:pt x="4644889" y="1130903"/>
                  </a:lnTo>
                  <a:lnTo>
                    <a:pt x="4696356" y="1139215"/>
                  </a:lnTo>
                  <a:lnTo>
                    <a:pt x="4747717" y="1147439"/>
                  </a:lnTo>
                  <a:lnTo>
                    <a:pt x="4798953" y="1155572"/>
                  </a:lnTo>
                  <a:lnTo>
                    <a:pt x="4850044" y="1163609"/>
                  </a:lnTo>
                  <a:lnTo>
                    <a:pt x="4900971" y="1171548"/>
                  </a:lnTo>
                  <a:lnTo>
                    <a:pt x="4951715" y="1179384"/>
                  </a:lnTo>
                  <a:lnTo>
                    <a:pt x="5002254" y="1187116"/>
                  </a:lnTo>
                  <a:lnTo>
                    <a:pt x="5052570" y="1194738"/>
                  </a:lnTo>
                  <a:lnTo>
                    <a:pt x="5102643" y="1202248"/>
                  </a:lnTo>
                  <a:lnTo>
                    <a:pt x="5152453" y="1209643"/>
                  </a:lnTo>
                  <a:lnTo>
                    <a:pt x="5201981" y="1216918"/>
                  </a:lnTo>
                  <a:lnTo>
                    <a:pt x="5251208" y="1224071"/>
                  </a:lnTo>
                  <a:lnTo>
                    <a:pt x="5300112" y="1231098"/>
                  </a:lnTo>
                  <a:lnTo>
                    <a:pt x="5348675" y="1237995"/>
                  </a:lnTo>
                  <a:lnTo>
                    <a:pt x="5396877" y="1244760"/>
                  </a:lnTo>
                  <a:lnTo>
                    <a:pt x="5444699" y="1251389"/>
                  </a:lnTo>
                  <a:lnTo>
                    <a:pt x="5492120" y="1257878"/>
                  </a:lnTo>
                  <a:lnTo>
                    <a:pt x="5539121" y="1264224"/>
                  </a:lnTo>
                  <a:lnTo>
                    <a:pt x="5585682" y="1270423"/>
                  </a:lnTo>
                  <a:lnTo>
                    <a:pt x="5631784" y="1276473"/>
                  </a:lnTo>
                  <a:lnTo>
                    <a:pt x="5677408" y="1282369"/>
                  </a:lnTo>
                  <a:lnTo>
                    <a:pt x="5732837" y="1289363"/>
                  </a:lnTo>
                  <a:lnTo>
                    <a:pt x="5788444" y="1296155"/>
                  </a:lnTo>
                  <a:lnTo>
                    <a:pt x="5844194" y="1302751"/>
                  </a:lnTo>
                  <a:lnTo>
                    <a:pt x="5900055" y="1309154"/>
                  </a:lnTo>
                  <a:lnTo>
                    <a:pt x="5955991" y="1315370"/>
                  </a:lnTo>
                  <a:lnTo>
                    <a:pt x="6011969" y="1321401"/>
                  </a:lnTo>
                  <a:lnTo>
                    <a:pt x="6067954" y="1327252"/>
                  </a:lnTo>
                  <a:lnTo>
                    <a:pt x="6123913" y="1332927"/>
                  </a:lnTo>
                  <a:lnTo>
                    <a:pt x="6179810" y="1338430"/>
                  </a:lnTo>
                  <a:lnTo>
                    <a:pt x="6235613" y="1343766"/>
                  </a:lnTo>
                  <a:lnTo>
                    <a:pt x="6291286" y="1348938"/>
                  </a:lnTo>
                  <a:lnTo>
                    <a:pt x="6346796" y="1353951"/>
                  </a:lnTo>
                  <a:lnTo>
                    <a:pt x="6402109" y="1358809"/>
                  </a:lnTo>
                  <a:lnTo>
                    <a:pt x="6457190" y="1363515"/>
                  </a:lnTo>
                  <a:lnTo>
                    <a:pt x="6512005" y="1368075"/>
                  </a:lnTo>
                  <a:lnTo>
                    <a:pt x="6566521" y="1372492"/>
                  </a:lnTo>
                  <a:lnTo>
                    <a:pt x="6620702" y="1376770"/>
                  </a:lnTo>
                  <a:lnTo>
                    <a:pt x="6674516" y="1380913"/>
                  </a:lnTo>
                  <a:lnTo>
                    <a:pt x="6727927" y="1384927"/>
                  </a:lnTo>
                  <a:lnTo>
                    <a:pt x="6780902" y="1388814"/>
                  </a:lnTo>
                  <a:lnTo>
                    <a:pt x="6833407" y="1392578"/>
                  </a:lnTo>
                  <a:lnTo>
                    <a:pt x="6885407" y="1396225"/>
                  </a:lnTo>
                  <a:lnTo>
                    <a:pt x="6936868" y="1399758"/>
                  </a:lnTo>
                  <a:lnTo>
                    <a:pt x="6987756" y="1403181"/>
                  </a:lnTo>
                  <a:lnTo>
                    <a:pt x="7038038" y="1406499"/>
                  </a:lnTo>
                  <a:lnTo>
                    <a:pt x="7087678" y="1409715"/>
                  </a:lnTo>
                  <a:lnTo>
                    <a:pt x="7136643" y="1412834"/>
                  </a:lnTo>
                  <a:lnTo>
                    <a:pt x="7184899" y="1415860"/>
                  </a:lnTo>
                  <a:lnTo>
                    <a:pt x="7232411" y="1418796"/>
                  </a:lnTo>
                  <a:lnTo>
                    <a:pt x="7279146" y="1421648"/>
                  </a:lnTo>
                  <a:lnTo>
                    <a:pt x="7325068" y="1424419"/>
                  </a:lnTo>
                  <a:lnTo>
                    <a:pt x="7370145" y="1427113"/>
                  </a:lnTo>
                  <a:lnTo>
                    <a:pt x="7414342" y="1429735"/>
                  </a:lnTo>
                  <a:lnTo>
                    <a:pt x="7457625" y="1432289"/>
                  </a:lnTo>
                  <a:lnTo>
                    <a:pt x="7499959" y="1434778"/>
                  </a:lnTo>
                  <a:lnTo>
                    <a:pt x="7541311" y="1437207"/>
                  </a:lnTo>
                  <a:lnTo>
                    <a:pt x="7581647" y="1439580"/>
                  </a:lnTo>
                  <a:lnTo>
                    <a:pt x="7620931" y="1441901"/>
                  </a:lnTo>
                  <a:lnTo>
                    <a:pt x="7659131" y="1444175"/>
                  </a:lnTo>
                  <a:lnTo>
                    <a:pt x="7696213" y="1446405"/>
                  </a:lnTo>
                  <a:lnTo>
                    <a:pt x="7732141" y="1448596"/>
                  </a:lnTo>
                  <a:lnTo>
                    <a:pt x="7813749" y="1453393"/>
                  </a:lnTo>
                  <a:lnTo>
                    <a:pt x="7888492" y="1457351"/>
                  </a:lnTo>
                  <a:lnTo>
                    <a:pt x="7956943" y="1460536"/>
                  </a:lnTo>
                  <a:lnTo>
                    <a:pt x="8019675" y="1463013"/>
                  </a:lnTo>
                  <a:lnTo>
                    <a:pt x="8077260" y="1464848"/>
                  </a:lnTo>
                  <a:lnTo>
                    <a:pt x="8130273" y="1466104"/>
                  </a:lnTo>
                  <a:lnTo>
                    <a:pt x="8179284" y="1466849"/>
                  </a:lnTo>
                  <a:lnTo>
                    <a:pt x="8224868" y="1467146"/>
                  </a:lnTo>
                  <a:lnTo>
                    <a:pt x="8267598" y="1467061"/>
                  </a:lnTo>
                  <a:lnTo>
                    <a:pt x="8308046" y="1466660"/>
                  </a:lnTo>
                  <a:lnTo>
                    <a:pt x="8346785" y="1466007"/>
                  </a:lnTo>
                  <a:lnTo>
                    <a:pt x="8421428" y="1464209"/>
                  </a:lnTo>
                  <a:lnTo>
                    <a:pt x="8458479" y="1463194"/>
                  </a:lnTo>
                  <a:lnTo>
                    <a:pt x="8496113" y="1462189"/>
                  </a:lnTo>
                  <a:lnTo>
                    <a:pt x="8534902" y="1461258"/>
                  </a:lnTo>
                  <a:lnTo>
                    <a:pt x="8575421" y="1460468"/>
                  </a:lnTo>
                  <a:lnTo>
                    <a:pt x="8638028" y="1459103"/>
                  </a:lnTo>
                  <a:lnTo>
                    <a:pt x="8697556" y="1457203"/>
                  </a:lnTo>
                  <a:lnTo>
                    <a:pt x="8754312" y="1454821"/>
                  </a:lnTo>
                  <a:lnTo>
                    <a:pt x="8808603" y="1452010"/>
                  </a:lnTo>
                  <a:lnTo>
                    <a:pt x="8860739" y="1448825"/>
                  </a:lnTo>
                  <a:lnTo>
                    <a:pt x="8911026" y="1445320"/>
                  </a:lnTo>
                  <a:lnTo>
                    <a:pt x="8959774" y="1441546"/>
                  </a:lnTo>
                  <a:lnTo>
                    <a:pt x="9007289" y="1437559"/>
                  </a:lnTo>
                  <a:lnTo>
                    <a:pt x="9053881" y="1433412"/>
                  </a:lnTo>
                  <a:lnTo>
                    <a:pt x="9078468" y="1431137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4371" y="5138558"/>
              <a:ext cx="6929755" cy="1713864"/>
            </a:xfrm>
            <a:custGeom>
              <a:avLst/>
              <a:gdLst/>
              <a:ahLst/>
              <a:cxnLst/>
              <a:rect l="l" t="t" r="r" b="b"/>
              <a:pathLst>
                <a:path w="6929755" h="1713865">
                  <a:moveTo>
                    <a:pt x="0" y="1713344"/>
                  </a:moveTo>
                  <a:lnTo>
                    <a:pt x="32478" y="1676752"/>
                  </a:lnTo>
                  <a:lnTo>
                    <a:pt x="65062" y="1640186"/>
                  </a:lnTo>
                  <a:lnTo>
                    <a:pt x="97858" y="1603673"/>
                  </a:lnTo>
                  <a:lnTo>
                    <a:pt x="130969" y="1567238"/>
                  </a:lnTo>
                  <a:lnTo>
                    <a:pt x="164502" y="1530909"/>
                  </a:lnTo>
                  <a:lnTo>
                    <a:pt x="198562" y="1494711"/>
                  </a:lnTo>
                  <a:lnTo>
                    <a:pt x="233255" y="1458672"/>
                  </a:lnTo>
                  <a:lnTo>
                    <a:pt x="268686" y="1422817"/>
                  </a:lnTo>
                  <a:lnTo>
                    <a:pt x="304961" y="1387174"/>
                  </a:lnTo>
                  <a:lnTo>
                    <a:pt x="342185" y="1351767"/>
                  </a:lnTo>
                  <a:lnTo>
                    <a:pt x="380462" y="1316625"/>
                  </a:lnTo>
                  <a:lnTo>
                    <a:pt x="419900" y="1281772"/>
                  </a:lnTo>
                  <a:lnTo>
                    <a:pt x="460603" y="1247236"/>
                  </a:lnTo>
                  <a:lnTo>
                    <a:pt x="502677" y="1213044"/>
                  </a:lnTo>
                  <a:lnTo>
                    <a:pt x="546226" y="1179221"/>
                  </a:lnTo>
                  <a:lnTo>
                    <a:pt x="583948" y="1151080"/>
                  </a:lnTo>
                  <a:lnTo>
                    <a:pt x="623105" y="1122756"/>
                  </a:lnTo>
                  <a:lnTo>
                    <a:pt x="663556" y="1094323"/>
                  </a:lnTo>
                  <a:lnTo>
                    <a:pt x="705161" y="1065853"/>
                  </a:lnTo>
                  <a:lnTo>
                    <a:pt x="747779" y="1037419"/>
                  </a:lnTo>
                  <a:lnTo>
                    <a:pt x="791271" y="1009096"/>
                  </a:lnTo>
                  <a:lnTo>
                    <a:pt x="835494" y="980955"/>
                  </a:lnTo>
                  <a:lnTo>
                    <a:pt x="880309" y="953072"/>
                  </a:lnTo>
                  <a:lnTo>
                    <a:pt x="925575" y="925518"/>
                  </a:lnTo>
                  <a:lnTo>
                    <a:pt x="971152" y="898366"/>
                  </a:lnTo>
                  <a:lnTo>
                    <a:pt x="1016899" y="871692"/>
                  </a:lnTo>
                  <a:lnTo>
                    <a:pt x="1062674" y="845566"/>
                  </a:lnTo>
                  <a:lnTo>
                    <a:pt x="1108339" y="820064"/>
                  </a:lnTo>
                  <a:lnTo>
                    <a:pt x="1153751" y="795257"/>
                  </a:lnTo>
                  <a:lnTo>
                    <a:pt x="1198771" y="771220"/>
                  </a:lnTo>
                  <a:lnTo>
                    <a:pt x="1243258" y="748025"/>
                  </a:lnTo>
                  <a:lnTo>
                    <a:pt x="1287072" y="725746"/>
                  </a:lnTo>
                  <a:lnTo>
                    <a:pt x="1330070" y="704457"/>
                  </a:lnTo>
                  <a:lnTo>
                    <a:pt x="1376865" y="681872"/>
                  </a:lnTo>
                  <a:lnTo>
                    <a:pt x="1421746" y="660755"/>
                  </a:lnTo>
                  <a:lnTo>
                    <a:pt x="1465124" y="640947"/>
                  </a:lnTo>
                  <a:lnTo>
                    <a:pt x="1507406" y="622293"/>
                  </a:lnTo>
                  <a:lnTo>
                    <a:pt x="1549003" y="604635"/>
                  </a:lnTo>
                  <a:lnTo>
                    <a:pt x="1590322" y="587818"/>
                  </a:lnTo>
                  <a:lnTo>
                    <a:pt x="1631773" y="571684"/>
                  </a:lnTo>
                  <a:lnTo>
                    <a:pt x="1673764" y="556078"/>
                  </a:lnTo>
                  <a:lnTo>
                    <a:pt x="1716705" y="540841"/>
                  </a:lnTo>
                  <a:lnTo>
                    <a:pt x="1761005" y="525819"/>
                  </a:lnTo>
                  <a:lnTo>
                    <a:pt x="1807072" y="510854"/>
                  </a:lnTo>
                  <a:lnTo>
                    <a:pt x="1855315" y="495789"/>
                  </a:lnTo>
                  <a:lnTo>
                    <a:pt x="1906143" y="480469"/>
                  </a:lnTo>
                  <a:lnTo>
                    <a:pt x="1959965" y="464736"/>
                  </a:lnTo>
                  <a:lnTo>
                    <a:pt x="2017190" y="448434"/>
                  </a:lnTo>
                  <a:lnTo>
                    <a:pt x="2078227" y="431407"/>
                  </a:lnTo>
                  <a:lnTo>
                    <a:pt x="2118257" y="420519"/>
                  </a:lnTo>
                  <a:lnTo>
                    <a:pt x="2160550" y="409335"/>
                  </a:lnTo>
                  <a:lnTo>
                    <a:pt x="2204913" y="397889"/>
                  </a:lnTo>
                  <a:lnTo>
                    <a:pt x="2251151" y="386220"/>
                  </a:lnTo>
                  <a:lnTo>
                    <a:pt x="2299069" y="374362"/>
                  </a:lnTo>
                  <a:lnTo>
                    <a:pt x="2348473" y="362354"/>
                  </a:lnTo>
                  <a:lnTo>
                    <a:pt x="2399168" y="350230"/>
                  </a:lnTo>
                  <a:lnTo>
                    <a:pt x="2450960" y="338028"/>
                  </a:lnTo>
                  <a:lnTo>
                    <a:pt x="2503654" y="325784"/>
                  </a:lnTo>
                  <a:lnTo>
                    <a:pt x="2557056" y="313534"/>
                  </a:lnTo>
                  <a:lnTo>
                    <a:pt x="2610971" y="301316"/>
                  </a:lnTo>
                  <a:lnTo>
                    <a:pt x="2665204" y="289165"/>
                  </a:lnTo>
                  <a:lnTo>
                    <a:pt x="2719562" y="277117"/>
                  </a:lnTo>
                  <a:lnTo>
                    <a:pt x="2773849" y="265211"/>
                  </a:lnTo>
                  <a:lnTo>
                    <a:pt x="2827871" y="253480"/>
                  </a:lnTo>
                  <a:lnTo>
                    <a:pt x="2881434" y="241964"/>
                  </a:lnTo>
                  <a:lnTo>
                    <a:pt x="2934342" y="230696"/>
                  </a:lnTo>
                  <a:lnTo>
                    <a:pt x="2986402" y="219715"/>
                  </a:lnTo>
                  <a:lnTo>
                    <a:pt x="3037419" y="209057"/>
                  </a:lnTo>
                  <a:lnTo>
                    <a:pt x="3087198" y="198758"/>
                  </a:lnTo>
                  <a:lnTo>
                    <a:pt x="3135545" y="188854"/>
                  </a:lnTo>
                  <a:lnTo>
                    <a:pt x="3182266" y="179383"/>
                  </a:lnTo>
                  <a:lnTo>
                    <a:pt x="3227165" y="170379"/>
                  </a:lnTo>
                  <a:lnTo>
                    <a:pt x="3270048" y="161881"/>
                  </a:lnTo>
                  <a:lnTo>
                    <a:pt x="3310721" y="153924"/>
                  </a:lnTo>
                  <a:lnTo>
                    <a:pt x="3348990" y="146546"/>
                  </a:lnTo>
                  <a:lnTo>
                    <a:pt x="3418406" y="133499"/>
                  </a:lnTo>
                  <a:lnTo>
                    <a:pt x="3479570" y="122452"/>
                  </a:lnTo>
                  <a:lnTo>
                    <a:pt x="3533862" y="113160"/>
                  </a:lnTo>
                  <a:lnTo>
                    <a:pt x="3582659" y="105382"/>
                  </a:lnTo>
                  <a:lnTo>
                    <a:pt x="3627342" y="98875"/>
                  </a:lnTo>
                  <a:lnTo>
                    <a:pt x="3669289" y="93396"/>
                  </a:lnTo>
                  <a:lnTo>
                    <a:pt x="3709879" y="88704"/>
                  </a:lnTo>
                  <a:lnTo>
                    <a:pt x="3750491" y="84556"/>
                  </a:lnTo>
                  <a:lnTo>
                    <a:pt x="3792504" y="80709"/>
                  </a:lnTo>
                  <a:lnTo>
                    <a:pt x="3837298" y="76922"/>
                  </a:lnTo>
                  <a:lnTo>
                    <a:pt x="3886251" y="72950"/>
                  </a:lnTo>
                  <a:lnTo>
                    <a:pt x="3940742" y="68553"/>
                  </a:lnTo>
                  <a:lnTo>
                    <a:pt x="4002151" y="63488"/>
                  </a:lnTo>
                  <a:lnTo>
                    <a:pt x="4043676" y="60084"/>
                  </a:lnTo>
                  <a:lnTo>
                    <a:pt x="4087243" y="56666"/>
                  </a:lnTo>
                  <a:lnTo>
                    <a:pt x="4132660" y="53244"/>
                  </a:lnTo>
                  <a:lnTo>
                    <a:pt x="4179734" y="49831"/>
                  </a:lnTo>
                  <a:lnTo>
                    <a:pt x="4228274" y="46438"/>
                  </a:lnTo>
                  <a:lnTo>
                    <a:pt x="4278086" y="43077"/>
                  </a:lnTo>
                  <a:lnTo>
                    <a:pt x="4328978" y="39757"/>
                  </a:lnTo>
                  <a:lnTo>
                    <a:pt x="4380758" y="36492"/>
                  </a:lnTo>
                  <a:lnTo>
                    <a:pt x="4433235" y="33293"/>
                  </a:lnTo>
                  <a:lnTo>
                    <a:pt x="4486215" y="30171"/>
                  </a:lnTo>
                  <a:lnTo>
                    <a:pt x="4539506" y="27137"/>
                  </a:lnTo>
                  <a:lnTo>
                    <a:pt x="4592916" y="24203"/>
                  </a:lnTo>
                  <a:lnTo>
                    <a:pt x="4646253" y="21380"/>
                  </a:lnTo>
                  <a:lnTo>
                    <a:pt x="4699324" y="18680"/>
                  </a:lnTo>
                  <a:lnTo>
                    <a:pt x="4751937" y="16114"/>
                  </a:lnTo>
                  <a:lnTo>
                    <a:pt x="4803901" y="13694"/>
                  </a:lnTo>
                  <a:lnTo>
                    <a:pt x="4855021" y="11431"/>
                  </a:lnTo>
                  <a:lnTo>
                    <a:pt x="4905107" y="9337"/>
                  </a:lnTo>
                  <a:lnTo>
                    <a:pt x="4953966" y="7422"/>
                  </a:lnTo>
                  <a:lnTo>
                    <a:pt x="5001406" y="5699"/>
                  </a:lnTo>
                  <a:lnTo>
                    <a:pt x="5047233" y="4179"/>
                  </a:lnTo>
                  <a:lnTo>
                    <a:pt x="5311743" y="0"/>
                  </a:lnTo>
                  <a:lnTo>
                    <a:pt x="5586825" y="464"/>
                  </a:lnTo>
                  <a:lnTo>
                    <a:pt x="5802899" y="2786"/>
                  </a:lnTo>
                  <a:lnTo>
                    <a:pt x="5890386" y="4179"/>
                  </a:lnTo>
                  <a:lnTo>
                    <a:pt x="6496050" y="4179"/>
                  </a:lnTo>
                  <a:lnTo>
                    <a:pt x="6558382" y="6085"/>
                  </a:lnTo>
                  <a:lnTo>
                    <a:pt x="6618712" y="8711"/>
                  </a:lnTo>
                  <a:lnTo>
                    <a:pt x="6676344" y="11849"/>
                  </a:lnTo>
                  <a:lnTo>
                    <a:pt x="6730587" y="15291"/>
                  </a:lnTo>
                  <a:lnTo>
                    <a:pt x="6780745" y="18828"/>
                  </a:lnTo>
                  <a:lnTo>
                    <a:pt x="6826126" y="22252"/>
                  </a:lnTo>
                  <a:lnTo>
                    <a:pt x="6866037" y="25355"/>
                  </a:lnTo>
                  <a:lnTo>
                    <a:pt x="6899783" y="27928"/>
                  </a:lnTo>
                  <a:lnTo>
                    <a:pt x="6929627" y="30185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151377" y="209931"/>
            <a:ext cx="2893695" cy="6654800"/>
            <a:chOff x="3151377" y="209931"/>
            <a:chExt cx="2893695" cy="6654800"/>
          </a:xfrm>
        </p:grpSpPr>
        <p:sp>
          <p:nvSpPr>
            <p:cNvPr id="17" name="object 17"/>
            <p:cNvSpPr/>
            <p:nvPr/>
          </p:nvSpPr>
          <p:spPr>
            <a:xfrm>
              <a:off x="3176777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6777" y="2749931"/>
              <a:ext cx="2118995" cy="2874645"/>
            </a:xfrm>
            <a:custGeom>
              <a:avLst/>
              <a:gdLst/>
              <a:ahLst/>
              <a:cxnLst/>
              <a:rect l="l" t="t" r="r" b="b"/>
              <a:pathLst>
                <a:path w="2118995" h="2874645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18995" h="2874645">
                  <a:moveTo>
                    <a:pt x="727837" y="1670050"/>
                  </a:moveTo>
                  <a:lnTo>
                    <a:pt x="1418463" y="1266825"/>
                  </a:lnTo>
                  <a:lnTo>
                    <a:pt x="2118868" y="1671193"/>
                  </a:lnTo>
                  <a:lnTo>
                    <a:pt x="2115058" y="2470912"/>
                  </a:lnTo>
                  <a:lnTo>
                    <a:pt x="1424432" y="2874200"/>
                  </a:lnTo>
                  <a:lnTo>
                    <a:pt x="723900" y="2469769"/>
                  </a:lnTo>
                  <a:lnTo>
                    <a:pt x="727837" y="16700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2" y="14831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202" y="14831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50" y="1583942"/>
                  </a:lnTo>
                  <a:lnTo>
                    <a:pt x="740655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5" y="1583942"/>
                  </a:lnTo>
                </a:path>
                <a:path w="1395095" h="1584325">
                  <a:moveTo>
                    <a:pt x="659950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7740" y="2734055"/>
            <a:ext cx="3024505" cy="4130675"/>
            <a:chOff x="67740" y="2734055"/>
            <a:chExt cx="3024505" cy="4130675"/>
          </a:xfrm>
        </p:grpSpPr>
        <p:sp>
          <p:nvSpPr>
            <p:cNvPr id="26" name="object 26"/>
            <p:cNvSpPr/>
            <p:nvPr/>
          </p:nvSpPr>
          <p:spPr>
            <a:xfrm>
              <a:off x="74090" y="4007738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101347" y="0"/>
                  </a:moveTo>
                  <a:lnTo>
                    <a:pt x="0" y="62737"/>
                  </a:lnTo>
                  <a:lnTo>
                    <a:pt x="4065" y="1545590"/>
                  </a:lnTo>
                  <a:lnTo>
                    <a:pt x="108433" y="1606207"/>
                  </a:lnTo>
                  <a:lnTo>
                    <a:pt x="798628" y="1203579"/>
                  </a:lnTo>
                  <a:lnTo>
                    <a:pt x="802171" y="404622"/>
                  </a:lnTo>
                  <a:lnTo>
                    <a:pt x="10134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90" y="4007738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0" y="62737"/>
                  </a:moveTo>
                  <a:lnTo>
                    <a:pt x="101347" y="0"/>
                  </a:lnTo>
                  <a:lnTo>
                    <a:pt x="802171" y="404622"/>
                  </a:lnTo>
                  <a:lnTo>
                    <a:pt x="798628" y="1203579"/>
                  </a:lnTo>
                  <a:lnTo>
                    <a:pt x="108433" y="1606207"/>
                  </a:lnTo>
                  <a:lnTo>
                    <a:pt x="4065" y="1545590"/>
                  </a:lnTo>
                  <a:lnTo>
                    <a:pt x="0" y="62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003" y="5293105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3237"/>
                  </a:moveTo>
                  <a:lnTo>
                    <a:pt x="694537" y="0"/>
                  </a:lnTo>
                  <a:lnTo>
                    <a:pt x="1394942" y="404406"/>
                  </a:lnTo>
                  <a:lnTo>
                    <a:pt x="1391132" y="1204137"/>
                  </a:lnTo>
                  <a:lnTo>
                    <a:pt x="773200" y="1564892"/>
                  </a:lnTo>
                </a:path>
                <a:path w="1395095" h="1565275">
                  <a:moveTo>
                    <a:pt x="626871" y="1564892"/>
                  </a:moveTo>
                  <a:lnTo>
                    <a:pt x="0" y="1202969"/>
                  </a:lnTo>
                  <a:lnTo>
                    <a:pt x="3898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7478" y="4016755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75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  <a:path w="2128520" h="2841625">
                  <a:moveTo>
                    <a:pt x="737336" y="1689112"/>
                  </a:moveTo>
                  <a:lnTo>
                    <a:pt x="1427962" y="1285875"/>
                  </a:lnTo>
                  <a:lnTo>
                    <a:pt x="2128367" y="1690281"/>
                  </a:lnTo>
                  <a:lnTo>
                    <a:pt x="2124557" y="2490012"/>
                  </a:lnTo>
                  <a:lnTo>
                    <a:pt x="1522996" y="2841242"/>
                  </a:lnTo>
                </a:path>
                <a:path w="2128520" h="2841625">
                  <a:moveTo>
                    <a:pt x="1343850" y="2841242"/>
                  </a:moveTo>
                  <a:lnTo>
                    <a:pt x="733399" y="2488844"/>
                  </a:lnTo>
                  <a:lnTo>
                    <a:pt x="737336" y="16891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70178" y="1448180"/>
            <a:ext cx="2141220" cy="2915920"/>
            <a:chOff x="970178" y="1448180"/>
            <a:chExt cx="2141220" cy="2915920"/>
          </a:xfrm>
        </p:grpSpPr>
        <p:sp>
          <p:nvSpPr>
            <p:cNvPr id="33" name="object 33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981952" y="2753486"/>
            <a:ext cx="2168525" cy="4110990"/>
            <a:chOff x="6981952" y="2753486"/>
            <a:chExt cx="2168525" cy="4110990"/>
          </a:xfrm>
        </p:grpSpPr>
        <p:sp>
          <p:nvSpPr>
            <p:cNvPr id="37" name="object 37"/>
            <p:cNvSpPr/>
            <p:nvPr/>
          </p:nvSpPr>
          <p:spPr>
            <a:xfrm>
              <a:off x="6988302" y="4036186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88302" y="4036186"/>
              <a:ext cx="2136775" cy="2821940"/>
            </a:xfrm>
            <a:custGeom>
              <a:avLst/>
              <a:gdLst/>
              <a:ahLst/>
              <a:cxnLst/>
              <a:rect l="l" t="t" r="r" b="b"/>
              <a:pathLst>
                <a:path w="2136775" h="282194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36775" h="2821940">
                  <a:moveTo>
                    <a:pt x="746887" y="1679613"/>
                  </a:moveTo>
                  <a:lnTo>
                    <a:pt x="1437513" y="1276350"/>
                  </a:lnTo>
                  <a:lnTo>
                    <a:pt x="2136521" y="1679981"/>
                  </a:lnTo>
                  <a:lnTo>
                    <a:pt x="2132583" y="2479713"/>
                  </a:lnTo>
                  <a:lnTo>
                    <a:pt x="1546656" y="2821811"/>
                  </a:lnTo>
                </a:path>
                <a:path w="2136775" h="2821940">
                  <a:moveTo>
                    <a:pt x="1336088" y="2821811"/>
                  </a:moveTo>
                  <a:lnTo>
                    <a:pt x="742950" y="2479332"/>
                  </a:lnTo>
                  <a:lnTo>
                    <a:pt x="746887" y="167961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679323" y="0"/>
                  </a:moveTo>
                  <a:lnTo>
                    <a:pt x="3809" y="394339"/>
                  </a:lnTo>
                  <a:lnTo>
                    <a:pt x="0" y="1193169"/>
                  </a:lnTo>
                  <a:lnTo>
                    <a:pt x="679323" y="1585424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3809" y="394339"/>
                  </a:moveTo>
                  <a:lnTo>
                    <a:pt x="679323" y="0"/>
                  </a:lnTo>
                </a:path>
                <a:path w="679450" h="1585595">
                  <a:moveTo>
                    <a:pt x="679323" y="1585424"/>
                  </a:moveTo>
                  <a:lnTo>
                    <a:pt x="0" y="1193169"/>
                  </a:lnTo>
                  <a:lnTo>
                    <a:pt x="3809" y="3943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8464168" y="1500889"/>
            <a:ext cx="680085" cy="1586865"/>
          </a:xfrm>
          <a:custGeom>
            <a:avLst/>
            <a:gdLst/>
            <a:ahLst/>
            <a:cxnLst/>
            <a:rect l="l" t="t" r="r" b="b"/>
            <a:pathLst>
              <a:path w="680084" h="1586864">
                <a:moveTo>
                  <a:pt x="4063" y="394839"/>
                </a:moveTo>
                <a:lnTo>
                  <a:pt x="679830" y="0"/>
                </a:lnTo>
              </a:path>
              <a:path w="680084" h="158686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454025" y="0"/>
            <a:ext cx="8235950" cy="6530975"/>
            <a:chOff x="454025" y="0"/>
            <a:chExt cx="8235950" cy="6530975"/>
          </a:xfrm>
        </p:grpSpPr>
        <p:sp>
          <p:nvSpPr>
            <p:cNvPr id="45" name="object 45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49723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422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Ortak </a:t>
            </a:r>
            <a:r>
              <a:rPr dirty="0"/>
              <a:t>Büyüme</a:t>
            </a:r>
            <a:r>
              <a:rPr spc="-55" dirty="0"/>
              <a:t> </a:t>
            </a:r>
            <a:r>
              <a:rPr spc="-10" dirty="0"/>
              <a:t>Oranları</a:t>
            </a: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036637" y="1622425"/>
          <a:ext cx="7273925" cy="4370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1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147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0603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Fonksiyon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89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Büyüme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oranı</a:t>
                      </a:r>
                      <a:r>
                        <a:rPr sz="16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ismi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37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Sabit,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komut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veya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birkaç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kez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çalıştırılır.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Yenilmez!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Logaritmik, Büyük bir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problem,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her bir adımda sabit kesirler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tarafından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orijinal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255" marR="823594">
                        <a:lnSpc>
                          <a:spcPct val="13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problemin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daha küçük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parçalara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ayrılması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ile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çözülür.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İyi hazırlanmış arama  algoritmalarının tipik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zamanı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37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1350" b="1" baseline="24691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350" b="1" spc="135" baseline="2469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Karasel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logaritmik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91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Doğrusal,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Küçük problemlerde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her bir eleman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için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yapılır.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Hızlı bir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algoritmadır.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tane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veriyi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girmek için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gereken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zaman.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 log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Doğrusal çarpanlı logaritmik. Çoğu sıralama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algoritması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37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100" b="1" spc="15" baseline="-15873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b="1" spc="1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Karasel.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Veri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miktarı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az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olduğu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zamanlarda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uygun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(n&lt;1000)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15" baseline="-15873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b="1" spc="1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Kübik.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Veri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miktarı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az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olduğu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zamanlarda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uygun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(n&lt;1000)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37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7" baseline="-1587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900" b="1" spc="5" dirty="0">
                          <a:latin typeface="Calibri"/>
                          <a:cs typeface="Calibri"/>
                        </a:rPr>
                        <a:t>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İki tabanında üssel.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Veri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miktarı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çok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az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olduğunda uygun</a:t>
                      </a:r>
                      <a:r>
                        <a:rPr sz="14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(n&lt;=20)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350" b="1" baseline="24691" dirty="0">
                          <a:latin typeface="Calibri"/>
                          <a:cs typeface="Calibri"/>
                        </a:rPr>
                        <a:t>n</a:t>
                      </a:r>
                      <a:endParaRPr sz="1350" baseline="24691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On tabanında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üssel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37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n!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Faktöriyel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037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100" b="1" spc="15" baseline="-15873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b="1" spc="10" dirty="0">
                          <a:latin typeface="Calibri"/>
                          <a:cs typeface="Calibri"/>
                        </a:rPr>
                        <a:t>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tabanında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üstel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(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çoğu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ilginç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problem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bu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kategoride)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52" name="object 52"/>
          <p:cNvGrpSpPr/>
          <p:nvPr/>
        </p:nvGrpSpPr>
        <p:grpSpPr>
          <a:xfrm>
            <a:off x="512546" y="1604010"/>
            <a:ext cx="339725" cy="4849495"/>
            <a:chOff x="512546" y="1604010"/>
            <a:chExt cx="339725" cy="4849495"/>
          </a:xfrm>
        </p:grpSpPr>
        <p:sp>
          <p:nvSpPr>
            <p:cNvPr id="53" name="object 53"/>
            <p:cNvSpPr/>
            <p:nvPr/>
          </p:nvSpPr>
          <p:spPr>
            <a:xfrm>
              <a:off x="765048" y="1604010"/>
              <a:ext cx="86995" cy="4849495"/>
            </a:xfrm>
            <a:custGeom>
              <a:avLst/>
              <a:gdLst/>
              <a:ahLst/>
              <a:cxnLst/>
              <a:rect l="l" t="t" r="r" b="b"/>
              <a:pathLst>
                <a:path w="86994" h="4849495">
                  <a:moveTo>
                    <a:pt x="28956" y="4762500"/>
                  </a:moveTo>
                  <a:lnTo>
                    <a:pt x="0" y="4762500"/>
                  </a:lnTo>
                  <a:lnTo>
                    <a:pt x="43433" y="4849368"/>
                  </a:lnTo>
                  <a:lnTo>
                    <a:pt x="79622" y="4776990"/>
                  </a:lnTo>
                  <a:lnTo>
                    <a:pt x="28956" y="4776990"/>
                  </a:lnTo>
                  <a:lnTo>
                    <a:pt x="28956" y="4762500"/>
                  </a:lnTo>
                  <a:close/>
                </a:path>
                <a:path w="86994" h="4849495">
                  <a:moveTo>
                    <a:pt x="57911" y="0"/>
                  </a:moveTo>
                  <a:lnTo>
                    <a:pt x="28956" y="0"/>
                  </a:lnTo>
                  <a:lnTo>
                    <a:pt x="28956" y="4776990"/>
                  </a:lnTo>
                  <a:lnTo>
                    <a:pt x="57911" y="4776990"/>
                  </a:lnTo>
                  <a:lnTo>
                    <a:pt x="57911" y="0"/>
                  </a:lnTo>
                  <a:close/>
                </a:path>
                <a:path w="86994" h="4849495">
                  <a:moveTo>
                    <a:pt x="86867" y="4762500"/>
                  </a:moveTo>
                  <a:lnTo>
                    <a:pt x="57911" y="4762500"/>
                  </a:lnTo>
                  <a:lnTo>
                    <a:pt x="57911" y="4776990"/>
                  </a:lnTo>
                  <a:lnTo>
                    <a:pt x="79622" y="4776990"/>
                  </a:lnTo>
                  <a:lnTo>
                    <a:pt x="86867" y="4762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2546" y="3174365"/>
              <a:ext cx="243992" cy="14080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Büyüme </a:t>
            </a:r>
            <a:r>
              <a:rPr spc="-20" dirty="0"/>
              <a:t>oranı </a:t>
            </a:r>
            <a:r>
              <a:rPr spc="-10" dirty="0"/>
              <a:t>fonksiyonlarının  karşılaştırılması</a:t>
            </a:r>
          </a:p>
        </p:txBody>
      </p:sp>
      <p:sp>
        <p:nvSpPr>
          <p:cNvPr id="3" name="object 3"/>
          <p:cNvSpPr/>
          <p:nvPr/>
        </p:nvSpPr>
        <p:spPr>
          <a:xfrm>
            <a:off x="827532" y="2205227"/>
            <a:ext cx="7257288" cy="3555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Büyüme </a:t>
            </a:r>
            <a:r>
              <a:rPr spc="-20" dirty="0"/>
              <a:t>oranı </a:t>
            </a:r>
            <a:r>
              <a:rPr spc="-10" dirty="0"/>
              <a:t>fonksiyonlarının  karşılaştırılması</a:t>
            </a:r>
          </a:p>
        </p:txBody>
      </p:sp>
      <p:sp>
        <p:nvSpPr>
          <p:cNvPr id="3" name="object 3"/>
          <p:cNvSpPr/>
          <p:nvPr/>
        </p:nvSpPr>
        <p:spPr>
          <a:xfrm>
            <a:off x="1059180" y="1915667"/>
            <a:ext cx="6551676" cy="4578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Büyüme </a:t>
            </a:r>
            <a:r>
              <a:rPr spc="-20" dirty="0"/>
              <a:t>oranı </a:t>
            </a:r>
            <a:r>
              <a:rPr spc="-10" dirty="0"/>
              <a:t>fonksiyonlarının  karşılaştırılması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0546" y="1966340"/>
            <a:ext cx="5573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Verimli </a:t>
            </a:r>
            <a:r>
              <a:rPr sz="2400" b="1" spc="-5" dirty="0">
                <a:latin typeface="Calibri"/>
                <a:cs typeface="Calibri"/>
              </a:rPr>
              <a:t>algoritmaları </a:t>
            </a:r>
            <a:r>
              <a:rPr sz="2400" b="1" spc="-10" dirty="0">
                <a:latin typeface="Calibri"/>
                <a:cs typeface="Calibri"/>
              </a:rPr>
              <a:t>geliştirmenin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önemi: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546" y="4152138"/>
            <a:ext cx="601218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5115" marR="5080" indent="-273050">
              <a:lnSpc>
                <a:spcPts val="2160"/>
              </a:lnSpc>
              <a:spcBef>
                <a:spcPts val="37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Verilen </a:t>
            </a:r>
            <a:r>
              <a:rPr sz="2000" spc="-10" dirty="0">
                <a:latin typeface="Calibri"/>
                <a:cs typeface="Calibri"/>
              </a:rPr>
              <a:t>zaman </a:t>
            </a:r>
            <a:r>
              <a:rPr sz="2000" spc="-5" dirty="0">
                <a:latin typeface="Calibri"/>
                <a:cs typeface="Calibri"/>
              </a:rPr>
              <a:t>karmaşıklığı ile algoritmalar </a:t>
            </a:r>
            <a:r>
              <a:rPr sz="2000" dirty="0">
                <a:latin typeface="Calibri"/>
                <a:cs typeface="Calibri"/>
              </a:rPr>
              <a:t>için yürütme  </a:t>
            </a:r>
            <a:r>
              <a:rPr sz="2000" spc="-5" dirty="0">
                <a:latin typeface="Calibri"/>
                <a:cs typeface="Calibri"/>
              </a:rPr>
              <a:t>zamanı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97000" y="2559050"/>
          <a:ext cx="6096000" cy="13268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Dizi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boyutu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Sıralı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arama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İkili (Binary)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arama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7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32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1,048,576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1,048,576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25625" y="4862448"/>
          <a:ext cx="6623049" cy="148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6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46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46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46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2461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f(n)=n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f(n)=nlogn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f(n)=n</a:t>
                      </a:r>
                      <a:r>
                        <a:rPr sz="1800" b="1" baseline="25462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25462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f(n)=2</a:t>
                      </a:r>
                      <a:r>
                        <a:rPr sz="1800" b="1" spc="-7" baseline="25462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800" baseline="25462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µs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0.086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µs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0.4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µs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0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6</a:t>
                      </a:r>
                      <a:endParaRPr sz="1800" baseline="25462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µs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19.93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16.7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31.7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yıl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0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9</a:t>
                      </a:r>
                      <a:endParaRPr sz="1800" baseline="25462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29.9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31.7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yıl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!!!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yüzyıllar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Büyüme </a:t>
            </a:r>
            <a:r>
              <a:rPr spc="-20" dirty="0"/>
              <a:t>oranı </a:t>
            </a:r>
            <a:r>
              <a:rPr spc="-10" dirty="0"/>
              <a:t>fonksiyonlarının  </a:t>
            </a:r>
            <a:r>
              <a:rPr spc="-15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2446" y="1966340"/>
            <a:ext cx="6327775" cy="39973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23215" marR="30480" indent="-273050">
              <a:lnSpc>
                <a:spcPts val="2590"/>
              </a:lnSpc>
              <a:spcBef>
                <a:spcPts val="42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1- </a:t>
            </a:r>
            <a:r>
              <a:rPr sz="2400" dirty="0">
                <a:latin typeface="Calibri"/>
                <a:cs typeface="Calibri"/>
              </a:rPr>
              <a:t>Bir </a:t>
            </a:r>
            <a:r>
              <a:rPr sz="2400" spc="-5" dirty="0">
                <a:latin typeface="Calibri"/>
                <a:cs typeface="Calibri"/>
              </a:rPr>
              <a:t>algoritmanın büyüme </a:t>
            </a:r>
            <a:r>
              <a:rPr sz="2400" spc="-15" dirty="0">
                <a:latin typeface="Calibri"/>
                <a:cs typeface="Calibri"/>
              </a:rPr>
              <a:t>oranı fonksiyonunda  </a:t>
            </a:r>
            <a:r>
              <a:rPr sz="2400" spc="-5" dirty="0">
                <a:latin typeface="Calibri"/>
                <a:cs typeface="Calibri"/>
              </a:rPr>
              <a:t>düşük dereceli </a:t>
            </a:r>
            <a:r>
              <a:rPr sz="2400" spc="-25" dirty="0">
                <a:latin typeface="Calibri"/>
                <a:cs typeface="Calibri"/>
              </a:rPr>
              <a:t>terimler, </a:t>
            </a:r>
            <a:r>
              <a:rPr sz="2400" spc="-5" dirty="0">
                <a:latin typeface="Calibri"/>
                <a:cs typeface="Calibri"/>
              </a:rPr>
              <a:t>sabitler </a:t>
            </a:r>
            <a:r>
              <a:rPr sz="2400" spc="-15" dirty="0">
                <a:latin typeface="Calibri"/>
                <a:cs typeface="Calibri"/>
              </a:rPr>
              <a:t>ve katsayılar  </a:t>
            </a:r>
            <a:r>
              <a:rPr sz="2400" dirty="0">
                <a:latin typeface="Calibri"/>
                <a:cs typeface="Calibri"/>
              </a:rPr>
              <a:t>ihmal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edilebilir.</a:t>
            </a:r>
            <a:endParaRPr sz="2400">
              <a:latin typeface="Calibri"/>
              <a:cs typeface="Calibri"/>
            </a:endParaRPr>
          </a:p>
          <a:p>
            <a:pPr marL="3473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O(n</a:t>
            </a:r>
            <a:r>
              <a:rPr sz="2175" spc="-7" baseline="24904" dirty="0">
                <a:latin typeface="Calibri"/>
                <a:cs typeface="Calibri"/>
              </a:rPr>
              <a:t>3</a:t>
            </a:r>
            <a:r>
              <a:rPr sz="2200" spc="-5" dirty="0">
                <a:latin typeface="Calibri"/>
                <a:cs typeface="Calibri"/>
              </a:rPr>
              <a:t>+4n</a:t>
            </a:r>
            <a:r>
              <a:rPr sz="2175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+3n) 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O(n</a:t>
            </a:r>
            <a:r>
              <a:rPr sz="2175" spc="-7" baseline="24904" dirty="0">
                <a:latin typeface="Calibri"/>
                <a:cs typeface="Calibri"/>
              </a:rPr>
              <a:t>3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3473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O(8n</a:t>
            </a:r>
            <a:r>
              <a:rPr sz="2175" spc="-7" baseline="24904" dirty="0">
                <a:latin typeface="Calibri"/>
                <a:cs typeface="Calibri"/>
              </a:rPr>
              <a:t>4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O(n</a:t>
            </a:r>
            <a:r>
              <a:rPr sz="2175" spc="-7" baseline="24904" dirty="0">
                <a:latin typeface="Calibri"/>
                <a:cs typeface="Calibri"/>
              </a:rPr>
              <a:t>4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alibri"/>
              <a:cs typeface="Calibri"/>
            </a:endParaRPr>
          </a:p>
          <a:p>
            <a:pPr marL="323215" marR="1118870" indent="-273050">
              <a:lnSpc>
                <a:spcPts val="259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2- </a:t>
            </a:r>
            <a:r>
              <a:rPr sz="2400" spc="-5" dirty="0">
                <a:latin typeface="Calibri"/>
                <a:cs typeface="Calibri"/>
              </a:rPr>
              <a:t>Algoritmanın büyüme </a:t>
            </a:r>
            <a:r>
              <a:rPr sz="2400" spc="-15" dirty="0">
                <a:latin typeface="Calibri"/>
                <a:cs typeface="Calibri"/>
              </a:rPr>
              <a:t>fonksiyonlarını  </a:t>
            </a:r>
            <a:r>
              <a:rPr sz="2400" spc="-5" dirty="0">
                <a:latin typeface="Calibri"/>
                <a:cs typeface="Calibri"/>
              </a:rPr>
              <a:t>birleştirebiliriz.</a:t>
            </a:r>
            <a:endParaRPr sz="2400">
              <a:latin typeface="Calibri"/>
              <a:cs typeface="Calibri"/>
            </a:endParaRPr>
          </a:p>
          <a:p>
            <a:pPr marL="347345">
              <a:lnSpc>
                <a:spcPct val="100000"/>
              </a:lnSpc>
              <a:spcBef>
                <a:spcPts val="24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O(f(n))+O(g(n))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O(f(n)+g(n))</a:t>
            </a:r>
            <a:endParaRPr sz="2200">
              <a:latin typeface="Calibri"/>
              <a:cs typeface="Calibri"/>
            </a:endParaRPr>
          </a:p>
          <a:p>
            <a:pPr marL="347345">
              <a:lnSpc>
                <a:spcPct val="100000"/>
              </a:lnSpc>
              <a:spcBef>
                <a:spcPts val="28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O(n</a:t>
            </a:r>
            <a:r>
              <a:rPr sz="2175" spc="-7" baseline="24904" dirty="0">
                <a:latin typeface="Calibri"/>
                <a:cs typeface="Calibri"/>
              </a:rPr>
              <a:t>3</a:t>
            </a:r>
            <a:r>
              <a:rPr sz="2200" spc="-5" dirty="0">
                <a:latin typeface="Calibri"/>
                <a:cs typeface="Calibri"/>
              </a:rPr>
              <a:t>)+O(4n</a:t>
            </a:r>
            <a:r>
              <a:rPr sz="2175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O(n</a:t>
            </a:r>
            <a:r>
              <a:rPr sz="2175" spc="-7" baseline="24904" dirty="0">
                <a:latin typeface="Calibri"/>
                <a:cs typeface="Calibri"/>
              </a:rPr>
              <a:t>3</a:t>
            </a:r>
            <a:r>
              <a:rPr sz="2200" spc="-5" dirty="0">
                <a:latin typeface="Calibri"/>
                <a:cs typeface="Calibri"/>
              </a:rPr>
              <a:t>+4n</a:t>
            </a:r>
            <a:r>
              <a:rPr sz="2175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O(n</a:t>
            </a:r>
            <a:r>
              <a:rPr sz="2175" spc="-7" baseline="24904" dirty="0">
                <a:latin typeface="Calibri"/>
                <a:cs typeface="Calibri"/>
              </a:rPr>
              <a:t>3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347345">
              <a:lnSpc>
                <a:spcPct val="100000"/>
              </a:lnSpc>
              <a:spcBef>
                <a:spcPts val="2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Çarpma içinde </a:t>
            </a:r>
            <a:r>
              <a:rPr sz="2200" spc="-15" dirty="0">
                <a:latin typeface="Calibri"/>
                <a:cs typeface="Calibri"/>
              </a:rPr>
              <a:t>benzer </a:t>
            </a:r>
            <a:r>
              <a:rPr sz="2200" spc="-20" dirty="0">
                <a:latin typeface="Calibri"/>
                <a:cs typeface="Calibri"/>
              </a:rPr>
              <a:t>kurallara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sahiptir.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Büyüme </a:t>
            </a:r>
            <a:r>
              <a:rPr spc="-20" dirty="0"/>
              <a:t>oranı </a:t>
            </a:r>
            <a:r>
              <a:rPr dirty="0"/>
              <a:t>analizi ile ilgili  </a:t>
            </a:r>
            <a:r>
              <a:rPr spc="-5" dirty="0"/>
              <a:t>problemler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0546" y="1966340"/>
            <a:ext cx="6532245" cy="350075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13970" indent="-273050">
              <a:lnSpc>
                <a:spcPts val="2590"/>
              </a:lnSpc>
              <a:spcBef>
                <a:spcPts val="42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1- </a:t>
            </a:r>
            <a:r>
              <a:rPr sz="2400" spc="-5" dirty="0">
                <a:latin typeface="Calibri"/>
                <a:cs typeface="Calibri"/>
              </a:rPr>
              <a:t>Daha </a:t>
            </a:r>
            <a:r>
              <a:rPr sz="2400" dirty="0">
                <a:latin typeface="Calibri"/>
                <a:cs typeface="Calibri"/>
              </a:rPr>
              <a:t>küçük </a:t>
            </a:r>
            <a:r>
              <a:rPr sz="2400" spc="-5" dirty="0">
                <a:latin typeface="Calibri"/>
                <a:cs typeface="Calibri"/>
              </a:rPr>
              <a:t>büyüme </a:t>
            </a:r>
            <a:r>
              <a:rPr sz="2400" spc="-10" dirty="0">
                <a:latin typeface="Calibri"/>
                <a:cs typeface="Calibri"/>
              </a:rPr>
              <a:t>oranına </a:t>
            </a:r>
            <a:r>
              <a:rPr sz="2400" spc="-5" dirty="0">
                <a:latin typeface="Calibri"/>
                <a:cs typeface="Calibri"/>
              </a:rPr>
              <a:t>sahip bir algoritma  </a:t>
            </a:r>
            <a:r>
              <a:rPr sz="2400" spc="-10" dirty="0">
                <a:latin typeface="Calibri"/>
                <a:cs typeface="Calibri"/>
              </a:rPr>
              <a:t>yeterince </a:t>
            </a:r>
            <a:r>
              <a:rPr sz="2400" spc="-5" dirty="0">
                <a:latin typeface="Calibri"/>
                <a:cs typeface="Calibri"/>
              </a:rPr>
              <a:t>büyük </a:t>
            </a:r>
            <a:r>
              <a:rPr sz="2400" spc="-15" dirty="0">
                <a:latin typeface="Calibri"/>
                <a:cs typeface="Calibri"/>
              </a:rPr>
              <a:t>olmayan </a:t>
            </a:r>
            <a:r>
              <a:rPr sz="2400" spc="-5" dirty="0">
                <a:latin typeface="Calibri"/>
                <a:cs typeface="Calibri"/>
              </a:rPr>
              <a:t>belirli </a:t>
            </a:r>
            <a:r>
              <a:rPr sz="2400" b="1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değerleri </a:t>
            </a:r>
            <a:r>
              <a:rPr sz="2400" dirty="0">
                <a:latin typeface="Calibri"/>
                <a:cs typeface="Calibri"/>
              </a:rPr>
              <a:t>için  </a:t>
            </a:r>
            <a:r>
              <a:rPr sz="2400" spc="-5" dirty="0">
                <a:latin typeface="Calibri"/>
                <a:cs typeface="Calibri"/>
              </a:rPr>
              <a:t>daha hızlı büyüme </a:t>
            </a:r>
            <a:r>
              <a:rPr sz="2400" spc="-10" dirty="0">
                <a:latin typeface="Calibri"/>
                <a:cs typeface="Calibri"/>
              </a:rPr>
              <a:t>oranına </a:t>
            </a:r>
            <a:r>
              <a:rPr sz="2400" spc="-5" dirty="0">
                <a:latin typeface="Calibri"/>
                <a:cs typeface="Calibri"/>
              </a:rPr>
              <a:t>sahip algoritmadan  hızlı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çalışmaz.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alibri"/>
              <a:cs typeface="Calibri"/>
            </a:endParaRPr>
          </a:p>
          <a:p>
            <a:pPr marL="285115" marR="5080" indent="-273050">
              <a:lnSpc>
                <a:spcPct val="9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2- </a:t>
            </a:r>
            <a:r>
              <a:rPr sz="2400" spc="-15" dirty="0">
                <a:latin typeface="Calibri"/>
                <a:cs typeface="Calibri"/>
              </a:rPr>
              <a:t>Aynı </a:t>
            </a:r>
            <a:r>
              <a:rPr sz="2400" spc="-5" dirty="0">
                <a:latin typeface="Calibri"/>
                <a:cs typeface="Calibri"/>
              </a:rPr>
              <a:t>büyüme </a:t>
            </a:r>
            <a:r>
              <a:rPr sz="2400" spc="-10" dirty="0">
                <a:latin typeface="Calibri"/>
                <a:cs typeface="Calibri"/>
              </a:rPr>
              <a:t>oranına </a:t>
            </a:r>
            <a:r>
              <a:rPr sz="2400" spc="-5" dirty="0">
                <a:latin typeface="Calibri"/>
                <a:cs typeface="Calibri"/>
              </a:rPr>
              <a:t>sahip algoritmalar çalışma  </a:t>
            </a:r>
            <a:r>
              <a:rPr sz="2400" spc="-10" dirty="0">
                <a:latin typeface="Calibri"/>
                <a:cs typeface="Calibri"/>
              </a:rPr>
              <a:t>zamanı fonksiyonlarındaki sabitlerden </a:t>
            </a:r>
            <a:r>
              <a:rPr sz="2400" spc="-15" dirty="0">
                <a:latin typeface="Calibri"/>
                <a:cs typeface="Calibri"/>
              </a:rPr>
              <a:t>dolayı </a:t>
            </a:r>
            <a:r>
              <a:rPr sz="2400" spc="-10" dirty="0">
                <a:latin typeface="Calibri"/>
                <a:cs typeface="Calibri"/>
              </a:rPr>
              <a:t>farklı  </a:t>
            </a:r>
            <a:r>
              <a:rPr sz="2400" spc="-5" dirty="0">
                <a:latin typeface="Calibri"/>
                <a:cs typeface="Calibri"/>
              </a:rPr>
              <a:t>çalışma </a:t>
            </a:r>
            <a:r>
              <a:rPr sz="2400" spc="-10" dirty="0">
                <a:latin typeface="Calibri"/>
                <a:cs typeface="Calibri"/>
              </a:rPr>
              <a:t>zamanlarına </a:t>
            </a:r>
            <a:r>
              <a:rPr sz="2400" spc="-5" dirty="0">
                <a:latin typeface="Calibri"/>
                <a:cs typeface="Calibri"/>
              </a:rPr>
              <a:t>sahip </a:t>
            </a:r>
            <a:r>
              <a:rPr sz="2400" spc="-25" dirty="0">
                <a:latin typeface="Calibri"/>
                <a:cs typeface="Calibri"/>
              </a:rPr>
              <a:t>olabilirler. </a:t>
            </a:r>
            <a:r>
              <a:rPr sz="2400" dirty="0">
                <a:latin typeface="Calibri"/>
                <a:cs typeface="Calibri"/>
              </a:rPr>
              <a:t>Ama iki  </a:t>
            </a:r>
            <a:r>
              <a:rPr sz="2400" spc="-5" dirty="0">
                <a:latin typeface="Calibri"/>
                <a:cs typeface="Calibri"/>
              </a:rPr>
              <a:t>algoritmanın da </a:t>
            </a:r>
            <a:r>
              <a:rPr sz="2400" dirty="0">
                <a:latin typeface="Calibri"/>
                <a:cs typeface="Calibri"/>
              </a:rPr>
              <a:t>kırılma </a:t>
            </a:r>
            <a:r>
              <a:rPr sz="2400" spc="-10" dirty="0">
                <a:latin typeface="Calibri"/>
                <a:cs typeface="Calibri"/>
              </a:rPr>
              <a:t>noktası </a:t>
            </a:r>
            <a:r>
              <a:rPr sz="2400" spc="-15" dirty="0">
                <a:latin typeface="Calibri"/>
                <a:cs typeface="Calibri"/>
              </a:rPr>
              <a:t>aynı 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değerine  </a:t>
            </a:r>
            <a:r>
              <a:rPr sz="2400" spc="-35" dirty="0">
                <a:latin typeface="Calibri"/>
                <a:cs typeface="Calibri"/>
              </a:rPr>
              <a:t>sahiptir.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60094"/>
            <a:ext cx="6546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Notasyonlarda </a:t>
            </a:r>
            <a:r>
              <a:rPr dirty="0"/>
              <a:t>eşitlik"="</a:t>
            </a:r>
            <a:r>
              <a:rPr spc="-35" dirty="0"/>
              <a:t> </a:t>
            </a:r>
            <a:r>
              <a:rPr spc="-15" dirty="0"/>
              <a:t>gösterimi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2264791"/>
            <a:ext cx="6313805" cy="32854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A=B ise B = A anlamında </a:t>
            </a:r>
            <a:r>
              <a:rPr sz="2400" spc="-5" dirty="0">
                <a:latin typeface="Calibri"/>
                <a:cs typeface="Calibri"/>
              </a:rPr>
              <a:t>değil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mi?</a:t>
            </a:r>
            <a:endParaRPr sz="2400">
              <a:latin typeface="Calibri"/>
              <a:cs typeface="Calibri"/>
            </a:endParaRPr>
          </a:p>
          <a:p>
            <a:pPr marL="285115" marR="526415" indent="-273050">
              <a:lnSpc>
                <a:spcPct val="100000"/>
              </a:lnSpc>
              <a:spcBef>
                <a:spcPts val="575"/>
              </a:spcBef>
              <a:tabLst>
                <a:tab pos="463677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k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f(n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spc="10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g(n</a:t>
            </a:r>
            <a:r>
              <a:rPr sz="2400" spc="5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5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g(n</a:t>
            </a:r>
            <a:r>
              <a:rPr sz="2400" spc="5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f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)	anlamına  </a:t>
            </a:r>
            <a:r>
              <a:rPr sz="2400" spc="-10" dirty="0">
                <a:latin typeface="Calibri"/>
                <a:cs typeface="Calibri"/>
              </a:rPr>
              <a:t>gelmez. Burada tek </a:t>
            </a:r>
            <a:r>
              <a:rPr sz="2400" dirty="0">
                <a:latin typeface="Calibri"/>
                <a:cs typeface="Calibri"/>
              </a:rPr>
              <a:t>eşitlik </a:t>
            </a:r>
            <a:r>
              <a:rPr sz="2400" spc="-20" dirty="0">
                <a:latin typeface="Calibri"/>
                <a:cs typeface="Calibri"/>
              </a:rPr>
              <a:t>söz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konusudur.</a:t>
            </a:r>
            <a:endParaRPr sz="2400">
              <a:latin typeface="Calibri"/>
              <a:cs typeface="Calibri"/>
            </a:endParaRPr>
          </a:p>
          <a:p>
            <a:pPr marL="285115" marR="1022350" indent="-27305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Burada </a:t>
            </a:r>
            <a:r>
              <a:rPr sz="2400" dirty="0">
                <a:latin typeface="Calibri"/>
                <a:cs typeface="Calibri"/>
              </a:rPr>
              <a:t>"=", </a:t>
            </a:r>
            <a:r>
              <a:rPr sz="2400" spc="-5" dirty="0">
                <a:latin typeface="Calibri"/>
                <a:cs typeface="Calibri"/>
              </a:rPr>
              <a:t>üyelik </a:t>
            </a:r>
            <a:r>
              <a:rPr sz="2400" dirty="0">
                <a:latin typeface="Calibri"/>
                <a:cs typeface="Calibri"/>
              </a:rPr>
              <a:t>işlemi </a:t>
            </a:r>
            <a:r>
              <a:rPr sz="2400" spc="-10" dirty="0">
                <a:latin typeface="Calibri"/>
                <a:cs typeface="Calibri"/>
              </a:rPr>
              <a:t>(ϵ) </a:t>
            </a:r>
            <a:r>
              <a:rPr sz="2400" spc="-15" dirty="0">
                <a:latin typeface="Calibri"/>
                <a:cs typeface="Calibri"/>
              </a:rPr>
              <a:t>olarak </a:t>
            </a:r>
            <a:r>
              <a:rPr sz="2400" spc="-10" dirty="0">
                <a:latin typeface="Calibri"/>
                <a:cs typeface="Calibri"/>
              </a:rPr>
              <a:t>tercih  </a:t>
            </a:r>
            <a:r>
              <a:rPr sz="2400" spc="-25" dirty="0">
                <a:latin typeface="Calibri"/>
                <a:cs typeface="Calibri"/>
              </a:rPr>
              <a:t>edilmiştir.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6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f(n) </a:t>
            </a:r>
            <a:r>
              <a:rPr sz="2200" spc="-5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O(g(n))</a:t>
            </a:r>
            <a:r>
              <a:rPr sz="2200" spc="-10" dirty="0">
                <a:latin typeface="Symbol"/>
                <a:cs typeface="Symbol"/>
              </a:rPr>
              <a:t>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f(n) </a:t>
            </a:r>
            <a:r>
              <a:rPr sz="2200" spc="-5" dirty="0">
                <a:latin typeface="Calibri"/>
                <a:cs typeface="Calibri"/>
              </a:rPr>
              <a:t>ϵ </a:t>
            </a:r>
            <a:r>
              <a:rPr sz="2200" spc="-10" dirty="0">
                <a:latin typeface="Calibri"/>
                <a:cs typeface="Calibri"/>
              </a:rPr>
              <a:t>O(g(n))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dir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1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O(g(n)) </a:t>
            </a:r>
            <a:r>
              <a:rPr sz="2200" spc="-5" dirty="0">
                <a:latin typeface="Calibri"/>
                <a:cs typeface="Calibri"/>
              </a:rPr>
              <a:t>bir küme anlamına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45" dirty="0">
                <a:latin typeface="Calibri"/>
                <a:cs typeface="Calibri"/>
              </a:rPr>
              <a:t>gelir.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4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f(n) </a:t>
            </a:r>
            <a:r>
              <a:rPr sz="2200" spc="-5" dirty="0">
                <a:latin typeface="Calibri"/>
                <a:cs typeface="Calibri"/>
              </a:rPr>
              <a:t>= O(g(n)) </a:t>
            </a:r>
            <a:r>
              <a:rPr sz="2200" spc="-5" dirty="0">
                <a:latin typeface="Symbol"/>
                <a:cs typeface="Symbol"/>
              </a:rPr>
              <a:t>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O(g(n)) </a:t>
            </a:r>
            <a:r>
              <a:rPr sz="2200" spc="-5" dirty="0">
                <a:latin typeface="Calibri"/>
                <a:cs typeface="Calibri"/>
              </a:rPr>
              <a:t>={ </a:t>
            </a:r>
            <a:r>
              <a:rPr sz="2200" spc="-10" dirty="0">
                <a:latin typeface="Calibri"/>
                <a:cs typeface="Calibri"/>
              </a:rPr>
              <a:t>f(n) gösterimi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doğrudur.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70305"/>
            <a:ext cx="483806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5" dirty="0"/>
              <a:t>Diğer </a:t>
            </a:r>
            <a:r>
              <a:rPr sz="3100" spc="-10" dirty="0"/>
              <a:t>Asimptotik</a:t>
            </a:r>
            <a:r>
              <a:rPr sz="3100" spc="-15" dirty="0"/>
              <a:t> Notasyonlar</a:t>
            </a:r>
            <a:endParaRPr sz="3100"/>
          </a:p>
          <a:p>
            <a:pPr marL="12700">
              <a:lnSpc>
                <a:spcPct val="100000"/>
              </a:lnSpc>
            </a:pPr>
            <a:r>
              <a:rPr sz="3100" i="1" spc="-10" dirty="0">
                <a:solidFill>
                  <a:srgbClr val="001F5F"/>
                </a:solidFill>
                <a:latin typeface="Calibri"/>
                <a:cs typeface="Calibri"/>
              </a:rPr>
              <a:t>Ω-simgelemi (alt</a:t>
            </a:r>
            <a:r>
              <a:rPr sz="3100" i="1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100" i="1" spc="-10" dirty="0">
                <a:solidFill>
                  <a:srgbClr val="001F5F"/>
                </a:solidFill>
                <a:latin typeface="Calibri"/>
                <a:cs typeface="Calibri"/>
              </a:rPr>
              <a:t>sınırlar)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4872" y="3743070"/>
            <a:ext cx="351980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0"/>
              </a:spcBef>
              <a:tabLst>
                <a:tab pos="1505585" algn="l"/>
                <a:tab pos="197675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Her </a:t>
            </a:r>
            <a:r>
              <a:rPr sz="2400" spc="-5" dirty="0">
                <a:latin typeface="Calibri"/>
                <a:cs typeface="Calibri"/>
              </a:rPr>
              <a:t>durumda </a:t>
            </a:r>
            <a:r>
              <a:rPr sz="2400" b="1" spc="-5" dirty="0">
                <a:latin typeface="Calibri"/>
                <a:cs typeface="Calibri"/>
              </a:rPr>
              <a:t>f(n) </a:t>
            </a:r>
            <a:r>
              <a:rPr sz="2400" b="1" spc="-5" dirty="0">
                <a:latin typeface="Symbol"/>
                <a:cs typeface="Symbol"/>
              </a:rPr>
              <a:t>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c </a:t>
            </a:r>
            <a:r>
              <a:rPr sz="2400" b="1" spc="-5" dirty="0">
                <a:latin typeface="Calibri"/>
                <a:cs typeface="Calibri"/>
              </a:rPr>
              <a:t>g(n) 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b="1" dirty="0">
                <a:latin typeface="Calibri"/>
                <a:cs typeface="Calibri"/>
              </a:rPr>
              <a:t>n </a:t>
            </a:r>
            <a:r>
              <a:rPr sz="2400" b="1" spc="-5" dirty="0">
                <a:latin typeface="Symbol"/>
                <a:cs typeface="Symbol"/>
              </a:rPr>
              <a:t>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</a:t>
            </a:r>
            <a:r>
              <a:rPr sz="2400" b="1" spc="-7" baseline="-20833" dirty="0">
                <a:latin typeface="Calibri"/>
                <a:cs typeface="Calibri"/>
              </a:rPr>
              <a:t>0 </a:t>
            </a:r>
            <a:r>
              <a:rPr sz="2400" spc="-15" dirty="0">
                <a:latin typeface="Calibri"/>
                <a:cs typeface="Calibri"/>
              </a:rPr>
              <a:t>koşullarını  sağlayan	</a:t>
            </a:r>
            <a:r>
              <a:rPr sz="2400" spc="-25" dirty="0">
                <a:latin typeface="Calibri"/>
                <a:cs typeface="Calibri"/>
              </a:rPr>
              <a:t>pozitif, </a:t>
            </a:r>
            <a:r>
              <a:rPr sz="2400" spc="-5" dirty="0">
                <a:latin typeface="Calibri"/>
                <a:cs typeface="Calibri"/>
              </a:rPr>
              <a:t>sabit </a:t>
            </a:r>
            <a:r>
              <a:rPr sz="2400" b="1" dirty="0">
                <a:latin typeface="Calibri"/>
                <a:cs typeface="Calibri"/>
              </a:rPr>
              <a:t>c 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b="1" spc="-5" dirty="0">
                <a:latin typeface="Calibri"/>
                <a:cs typeface="Calibri"/>
              </a:rPr>
              <a:t>n</a:t>
            </a:r>
            <a:r>
              <a:rPr sz="2400" b="1" spc="-7" baseline="-20833" dirty="0">
                <a:latin typeface="Calibri"/>
                <a:cs typeface="Calibri"/>
              </a:rPr>
              <a:t>0 </a:t>
            </a:r>
            <a:r>
              <a:rPr sz="2400" spc="-5" dirty="0">
                <a:latin typeface="Calibri"/>
                <a:cs typeface="Calibri"/>
              </a:rPr>
              <a:t>değerleri  </a:t>
            </a:r>
            <a:r>
              <a:rPr sz="2400" spc="-10" dirty="0">
                <a:latin typeface="Calibri"/>
                <a:cs typeface="Calibri"/>
              </a:rPr>
              <a:t>bulunabiliyorsa  </a:t>
            </a:r>
            <a:r>
              <a:rPr sz="2400" b="1" spc="-5" dirty="0">
                <a:latin typeface="Calibri"/>
                <a:cs typeface="Calibri"/>
              </a:rPr>
              <a:t>f(n)=</a:t>
            </a:r>
            <a:r>
              <a:rPr sz="2400" b="1" spc="-5" dirty="0">
                <a:latin typeface="Symbol"/>
                <a:cs typeface="Symbol"/>
              </a:rPr>
              <a:t></a:t>
            </a:r>
            <a:r>
              <a:rPr sz="2400" b="1" spc="-5" dirty="0">
                <a:latin typeface="Calibri"/>
                <a:cs typeface="Calibri"/>
              </a:rPr>
              <a:t>(g(n))	</a:t>
            </a:r>
            <a:r>
              <a:rPr sz="2400" spc="-65" dirty="0">
                <a:latin typeface="Calibri"/>
                <a:cs typeface="Calibri"/>
              </a:rPr>
              <a:t>dir.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05375" y="3934205"/>
            <a:ext cx="3140710" cy="2077720"/>
          </a:xfrm>
          <a:custGeom>
            <a:avLst/>
            <a:gdLst/>
            <a:ahLst/>
            <a:cxnLst/>
            <a:rect l="l" t="t" r="r" b="b"/>
            <a:pathLst>
              <a:path w="3140709" h="2077720">
                <a:moveTo>
                  <a:pt x="3140354" y="1972056"/>
                </a:moveTo>
                <a:lnTo>
                  <a:pt x="3108782" y="1954644"/>
                </a:lnTo>
                <a:lnTo>
                  <a:pt x="2954680" y="1869655"/>
                </a:lnTo>
                <a:lnTo>
                  <a:pt x="2948089" y="1867573"/>
                </a:lnTo>
                <a:lnTo>
                  <a:pt x="2941421" y="1868170"/>
                </a:lnTo>
                <a:lnTo>
                  <a:pt x="2935440" y="1871243"/>
                </a:lnTo>
                <a:lnTo>
                  <a:pt x="2930931" y="1876539"/>
                </a:lnTo>
                <a:lnTo>
                  <a:pt x="2928823" y="1883181"/>
                </a:lnTo>
                <a:lnTo>
                  <a:pt x="2929407" y="1889874"/>
                </a:lnTo>
                <a:lnTo>
                  <a:pt x="2932455" y="1895856"/>
                </a:lnTo>
                <a:lnTo>
                  <a:pt x="2937789" y="1900351"/>
                </a:lnTo>
                <a:lnTo>
                  <a:pt x="3036557" y="1954847"/>
                </a:lnTo>
                <a:lnTo>
                  <a:pt x="113017" y="1963585"/>
                </a:lnTo>
                <a:lnTo>
                  <a:pt x="122961" y="103784"/>
                </a:lnTo>
                <a:lnTo>
                  <a:pt x="177317" y="202692"/>
                </a:lnTo>
                <a:lnTo>
                  <a:pt x="181749" y="208038"/>
                </a:lnTo>
                <a:lnTo>
                  <a:pt x="187706" y="211137"/>
                </a:lnTo>
                <a:lnTo>
                  <a:pt x="194398" y="211772"/>
                </a:lnTo>
                <a:lnTo>
                  <a:pt x="201066" y="209677"/>
                </a:lnTo>
                <a:lnTo>
                  <a:pt x="206387" y="205168"/>
                </a:lnTo>
                <a:lnTo>
                  <a:pt x="209461" y="199186"/>
                </a:lnTo>
                <a:lnTo>
                  <a:pt x="210083" y="192519"/>
                </a:lnTo>
                <a:lnTo>
                  <a:pt x="208051" y="185928"/>
                </a:lnTo>
                <a:lnTo>
                  <a:pt x="125780" y="35941"/>
                </a:lnTo>
                <a:lnTo>
                  <a:pt x="106070" y="0"/>
                </a:lnTo>
                <a:lnTo>
                  <a:pt x="2184" y="184785"/>
                </a:lnTo>
                <a:lnTo>
                  <a:pt x="0" y="191376"/>
                </a:lnTo>
                <a:lnTo>
                  <a:pt x="533" y="198069"/>
                </a:lnTo>
                <a:lnTo>
                  <a:pt x="3530" y="204076"/>
                </a:lnTo>
                <a:lnTo>
                  <a:pt x="8788" y="208661"/>
                </a:lnTo>
                <a:lnTo>
                  <a:pt x="15443" y="210794"/>
                </a:lnTo>
                <a:lnTo>
                  <a:pt x="22148" y="210248"/>
                </a:lnTo>
                <a:lnTo>
                  <a:pt x="28143" y="207238"/>
                </a:lnTo>
                <a:lnTo>
                  <a:pt x="32664" y="201930"/>
                </a:lnTo>
                <a:lnTo>
                  <a:pt x="87922" y="103784"/>
                </a:lnTo>
                <a:lnTo>
                  <a:pt x="77876" y="1981098"/>
                </a:lnTo>
                <a:lnTo>
                  <a:pt x="83210" y="1981136"/>
                </a:lnTo>
                <a:lnTo>
                  <a:pt x="83210" y="1998726"/>
                </a:lnTo>
                <a:lnTo>
                  <a:pt x="3036595" y="1989899"/>
                </a:lnTo>
                <a:lnTo>
                  <a:pt x="2938170" y="2044966"/>
                </a:lnTo>
                <a:lnTo>
                  <a:pt x="2932912" y="2049500"/>
                </a:lnTo>
                <a:lnTo>
                  <a:pt x="2929890" y="2055507"/>
                </a:lnTo>
                <a:lnTo>
                  <a:pt x="2929318" y="2062200"/>
                </a:lnTo>
                <a:lnTo>
                  <a:pt x="2931439" y="2068817"/>
                </a:lnTo>
                <a:lnTo>
                  <a:pt x="2936024" y="2074113"/>
                </a:lnTo>
                <a:lnTo>
                  <a:pt x="2942044" y="2077135"/>
                </a:lnTo>
                <a:lnTo>
                  <a:pt x="2948724" y="2077694"/>
                </a:lnTo>
                <a:lnTo>
                  <a:pt x="2955315" y="2075561"/>
                </a:lnTo>
                <a:lnTo>
                  <a:pt x="3140354" y="1972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50940" y="5949797"/>
            <a:ext cx="130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Büyüyen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00778" y="4519421"/>
            <a:ext cx="2997835" cy="1077595"/>
          </a:xfrm>
          <a:custGeom>
            <a:avLst/>
            <a:gdLst/>
            <a:ahLst/>
            <a:cxnLst/>
            <a:rect l="l" t="t" r="r" b="b"/>
            <a:pathLst>
              <a:path w="2997834" h="1077595">
                <a:moveTo>
                  <a:pt x="0" y="1077467"/>
                </a:moveTo>
                <a:lnTo>
                  <a:pt x="41091" y="1051727"/>
                </a:lnTo>
                <a:lnTo>
                  <a:pt x="82252" y="1026044"/>
                </a:lnTo>
                <a:lnTo>
                  <a:pt x="123526" y="1000457"/>
                </a:lnTo>
                <a:lnTo>
                  <a:pt x="164958" y="975008"/>
                </a:lnTo>
                <a:lnTo>
                  <a:pt x="206593" y="949735"/>
                </a:lnTo>
                <a:lnTo>
                  <a:pt x="248474" y="924679"/>
                </a:lnTo>
                <a:lnTo>
                  <a:pt x="290646" y="899880"/>
                </a:lnTo>
                <a:lnTo>
                  <a:pt x="333154" y="875377"/>
                </a:lnTo>
                <a:lnTo>
                  <a:pt x="376042" y="851211"/>
                </a:lnTo>
                <a:lnTo>
                  <a:pt x="419353" y="827420"/>
                </a:lnTo>
                <a:lnTo>
                  <a:pt x="463134" y="804046"/>
                </a:lnTo>
                <a:lnTo>
                  <a:pt x="507427" y="781129"/>
                </a:lnTo>
                <a:lnTo>
                  <a:pt x="552278" y="758707"/>
                </a:lnTo>
                <a:lnTo>
                  <a:pt x="597731" y="736821"/>
                </a:lnTo>
                <a:lnTo>
                  <a:pt x="643830" y="715512"/>
                </a:lnTo>
                <a:lnTo>
                  <a:pt x="690619" y="694818"/>
                </a:lnTo>
                <a:lnTo>
                  <a:pt x="738144" y="674779"/>
                </a:lnTo>
                <a:lnTo>
                  <a:pt x="786448" y="655436"/>
                </a:lnTo>
                <a:lnTo>
                  <a:pt x="835575" y="636829"/>
                </a:lnTo>
                <a:lnTo>
                  <a:pt x="885571" y="618997"/>
                </a:lnTo>
                <a:lnTo>
                  <a:pt x="930009" y="604408"/>
                </a:lnTo>
                <a:lnTo>
                  <a:pt x="975533" y="590861"/>
                </a:lnTo>
                <a:lnTo>
                  <a:pt x="1022047" y="578264"/>
                </a:lnTo>
                <a:lnTo>
                  <a:pt x="1069457" y="566524"/>
                </a:lnTo>
                <a:lnTo>
                  <a:pt x="1117668" y="555551"/>
                </a:lnTo>
                <a:lnTo>
                  <a:pt x="1166585" y="545252"/>
                </a:lnTo>
                <a:lnTo>
                  <a:pt x="1216113" y="535535"/>
                </a:lnTo>
                <a:lnTo>
                  <a:pt x="1266159" y="526309"/>
                </a:lnTo>
                <a:lnTo>
                  <a:pt x="1316627" y="517481"/>
                </a:lnTo>
                <a:lnTo>
                  <a:pt x="1367422" y="508961"/>
                </a:lnTo>
                <a:lnTo>
                  <a:pt x="1418450" y="500655"/>
                </a:lnTo>
                <a:lnTo>
                  <a:pt x="1469616" y="492472"/>
                </a:lnTo>
                <a:lnTo>
                  <a:pt x="1520825" y="484320"/>
                </a:lnTo>
                <a:lnTo>
                  <a:pt x="1571983" y="476108"/>
                </a:lnTo>
                <a:lnTo>
                  <a:pt x="1622995" y="467742"/>
                </a:lnTo>
                <a:lnTo>
                  <a:pt x="1673767" y="459133"/>
                </a:lnTo>
                <a:lnTo>
                  <a:pt x="1724203" y="450187"/>
                </a:lnTo>
                <a:lnTo>
                  <a:pt x="1774209" y="440812"/>
                </a:lnTo>
                <a:lnTo>
                  <a:pt x="1823690" y="430918"/>
                </a:lnTo>
                <a:lnTo>
                  <a:pt x="1872552" y="420412"/>
                </a:lnTo>
                <a:lnTo>
                  <a:pt x="1920699" y="409201"/>
                </a:lnTo>
                <a:lnTo>
                  <a:pt x="1968038" y="397195"/>
                </a:lnTo>
                <a:lnTo>
                  <a:pt x="2014474" y="384301"/>
                </a:lnTo>
                <a:lnTo>
                  <a:pt x="2064555" y="369386"/>
                </a:lnTo>
                <a:lnTo>
                  <a:pt x="2114160" y="353975"/>
                </a:lnTo>
                <a:lnTo>
                  <a:pt x="2163311" y="338094"/>
                </a:lnTo>
                <a:lnTo>
                  <a:pt x="2212032" y="321767"/>
                </a:lnTo>
                <a:lnTo>
                  <a:pt x="2260348" y="305019"/>
                </a:lnTo>
                <a:lnTo>
                  <a:pt x="2308283" y="287875"/>
                </a:lnTo>
                <a:lnTo>
                  <a:pt x="2355859" y="270359"/>
                </a:lnTo>
                <a:lnTo>
                  <a:pt x="2403101" y="252496"/>
                </a:lnTo>
                <a:lnTo>
                  <a:pt x="2450033" y="234312"/>
                </a:lnTo>
                <a:lnTo>
                  <a:pt x="2496679" y="215830"/>
                </a:lnTo>
                <a:lnTo>
                  <a:pt x="2543062" y="197076"/>
                </a:lnTo>
                <a:lnTo>
                  <a:pt x="2589207" y="178074"/>
                </a:lnTo>
                <a:lnTo>
                  <a:pt x="2635136" y="158850"/>
                </a:lnTo>
                <a:lnTo>
                  <a:pt x="2680875" y="139427"/>
                </a:lnTo>
                <a:lnTo>
                  <a:pt x="2726447" y="119830"/>
                </a:lnTo>
                <a:lnTo>
                  <a:pt x="2771876" y="100086"/>
                </a:lnTo>
                <a:lnTo>
                  <a:pt x="2817186" y="80217"/>
                </a:lnTo>
                <a:lnTo>
                  <a:pt x="2862400" y="60249"/>
                </a:lnTo>
                <a:lnTo>
                  <a:pt x="2907542" y="40207"/>
                </a:lnTo>
                <a:lnTo>
                  <a:pt x="2952637" y="20116"/>
                </a:lnTo>
                <a:lnTo>
                  <a:pt x="2997707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45781" y="4263644"/>
            <a:ext cx="35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(n)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1446" y="4806934"/>
            <a:ext cx="3510279" cy="760095"/>
          </a:xfrm>
          <a:custGeom>
            <a:avLst/>
            <a:gdLst/>
            <a:ahLst/>
            <a:cxnLst/>
            <a:rect l="l" t="t" r="r" b="b"/>
            <a:pathLst>
              <a:path w="3510279" h="760095">
                <a:moveTo>
                  <a:pt x="0" y="405145"/>
                </a:moveTo>
                <a:lnTo>
                  <a:pt x="27814" y="458889"/>
                </a:lnTo>
                <a:lnTo>
                  <a:pt x="55635" y="511524"/>
                </a:lnTo>
                <a:lnTo>
                  <a:pt x="83472" y="561942"/>
                </a:lnTo>
                <a:lnTo>
                  <a:pt x="111331" y="609032"/>
                </a:lnTo>
                <a:lnTo>
                  <a:pt x="139220" y="651687"/>
                </a:lnTo>
                <a:lnTo>
                  <a:pt x="167145" y="688797"/>
                </a:lnTo>
                <a:lnTo>
                  <a:pt x="195116" y="719253"/>
                </a:lnTo>
                <a:lnTo>
                  <a:pt x="251221" y="755769"/>
                </a:lnTo>
                <a:lnTo>
                  <a:pt x="279370" y="759611"/>
                </a:lnTo>
                <a:lnTo>
                  <a:pt x="307593" y="752363"/>
                </a:lnTo>
                <a:lnTo>
                  <a:pt x="342047" y="715867"/>
                </a:lnTo>
                <a:lnTo>
                  <a:pt x="373446" y="647116"/>
                </a:lnTo>
                <a:lnTo>
                  <a:pt x="388559" y="603815"/>
                </a:lnTo>
                <a:lnTo>
                  <a:pt x="403578" y="556255"/>
                </a:lnTo>
                <a:lnTo>
                  <a:pt x="418726" y="505702"/>
                </a:lnTo>
                <a:lnTo>
                  <a:pt x="434229" y="453425"/>
                </a:lnTo>
                <a:lnTo>
                  <a:pt x="450307" y="400693"/>
                </a:lnTo>
                <a:lnTo>
                  <a:pt x="467185" y="348772"/>
                </a:lnTo>
                <a:lnTo>
                  <a:pt x="485087" y="298932"/>
                </a:lnTo>
                <a:lnTo>
                  <a:pt x="504235" y="252439"/>
                </a:lnTo>
                <a:lnTo>
                  <a:pt x="524853" y="210562"/>
                </a:lnTo>
                <a:lnTo>
                  <a:pt x="547164" y="174568"/>
                </a:lnTo>
                <a:lnTo>
                  <a:pt x="597760" y="125304"/>
                </a:lnTo>
                <a:lnTo>
                  <a:pt x="652218" y="113601"/>
                </a:lnTo>
                <a:lnTo>
                  <a:pt x="678436" y="119470"/>
                </a:lnTo>
                <a:lnTo>
                  <a:pt x="732670" y="148808"/>
                </a:lnTo>
                <a:lnTo>
                  <a:pt x="789832" y="196759"/>
                </a:lnTo>
                <a:lnTo>
                  <a:pt x="819712" y="225896"/>
                </a:lnTo>
                <a:lnTo>
                  <a:pt x="850565" y="257502"/>
                </a:lnTo>
                <a:lnTo>
                  <a:pt x="882471" y="290851"/>
                </a:lnTo>
                <a:lnTo>
                  <a:pt x="915511" y="325215"/>
                </a:lnTo>
                <a:lnTo>
                  <a:pt x="949764" y="359865"/>
                </a:lnTo>
                <a:lnTo>
                  <a:pt x="985310" y="394074"/>
                </a:lnTo>
                <a:lnTo>
                  <a:pt x="1022231" y="427114"/>
                </a:lnTo>
                <a:lnTo>
                  <a:pt x="1060605" y="458258"/>
                </a:lnTo>
                <a:lnTo>
                  <a:pt x="1100514" y="486777"/>
                </a:lnTo>
                <a:lnTo>
                  <a:pt x="1142037" y="511943"/>
                </a:lnTo>
                <a:lnTo>
                  <a:pt x="1185255" y="533030"/>
                </a:lnTo>
                <a:lnTo>
                  <a:pt x="1230248" y="549308"/>
                </a:lnTo>
                <a:lnTo>
                  <a:pt x="1277096" y="560051"/>
                </a:lnTo>
                <a:lnTo>
                  <a:pt x="1325879" y="564530"/>
                </a:lnTo>
                <a:lnTo>
                  <a:pt x="1363909" y="564030"/>
                </a:lnTo>
                <a:lnTo>
                  <a:pt x="1404135" y="561004"/>
                </a:lnTo>
                <a:lnTo>
                  <a:pt x="1446385" y="555624"/>
                </a:lnTo>
                <a:lnTo>
                  <a:pt x="1490485" y="548058"/>
                </a:lnTo>
                <a:lnTo>
                  <a:pt x="1536259" y="538477"/>
                </a:lnTo>
                <a:lnTo>
                  <a:pt x="1583534" y="527051"/>
                </a:lnTo>
                <a:lnTo>
                  <a:pt x="1632136" y="513948"/>
                </a:lnTo>
                <a:lnTo>
                  <a:pt x="1681890" y="499340"/>
                </a:lnTo>
                <a:lnTo>
                  <a:pt x="1732623" y="483396"/>
                </a:lnTo>
                <a:lnTo>
                  <a:pt x="1784160" y="466286"/>
                </a:lnTo>
                <a:lnTo>
                  <a:pt x="1836326" y="448179"/>
                </a:lnTo>
                <a:lnTo>
                  <a:pt x="1888949" y="429246"/>
                </a:lnTo>
                <a:lnTo>
                  <a:pt x="1941853" y="409657"/>
                </a:lnTo>
                <a:lnTo>
                  <a:pt x="1994865" y="389580"/>
                </a:lnTo>
                <a:lnTo>
                  <a:pt x="2047810" y="369186"/>
                </a:lnTo>
                <a:lnTo>
                  <a:pt x="2100514" y="348646"/>
                </a:lnTo>
                <a:lnTo>
                  <a:pt x="2152803" y="328128"/>
                </a:lnTo>
                <a:lnTo>
                  <a:pt x="2204503" y="307802"/>
                </a:lnTo>
                <a:lnTo>
                  <a:pt x="2255440" y="287839"/>
                </a:lnTo>
                <a:lnTo>
                  <a:pt x="2305439" y="268408"/>
                </a:lnTo>
                <a:lnTo>
                  <a:pt x="2354326" y="249679"/>
                </a:lnTo>
                <a:lnTo>
                  <a:pt x="2401927" y="231822"/>
                </a:lnTo>
                <a:lnTo>
                  <a:pt x="2448068" y="215007"/>
                </a:lnTo>
                <a:lnTo>
                  <a:pt x="2492575" y="199403"/>
                </a:lnTo>
                <a:lnTo>
                  <a:pt x="2535274" y="185181"/>
                </a:lnTo>
                <a:lnTo>
                  <a:pt x="2575989" y="172510"/>
                </a:lnTo>
                <a:lnTo>
                  <a:pt x="2614549" y="161559"/>
                </a:lnTo>
                <a:lnTo>
                  <a:pt x="2680715" y="144394"/>
                </a:lnTo>
                <a:lnTo>
                  <a:pt x="2744529" y="128883"/>
                </a:lnTo>
                <a:lnTo>
                  <a:pt x="2805966" y="114905"/>
                </a:lnTo>
                <a:lnTo>
                  <a:pt x="2865004" y="102335"/>
                </a:lnTo>
                <a:lnTo>
                  <a:pt x="2921620" y="91051"/>
                </a:lnTo>
                <a:lnTo>
                  <a:pt x="2975791" y="80930"/>
                </a:lnTo>
                <a:lnTo>
                  <a:pt x="3027494" y="71848"/>
                </a:lnTo>
                <a:lnTo>
                  <a:pt x="3076706" y="63683"/>
                </a:lnTo>
                <a:lnTo>
                  <a:pt x="3123403" y="56312"/>
                </a:lnTo>
                <a:lnTo>
                  <a:pt x="3167563" y="49611"/>
                </a:lnTo>
                <a:lnTo>
                  <a:pt x="3209163" y="43458"/>
                </a:lnTo>
                <a:lnTo>
                  <a:pt x="3248179" y="37729"/>
                </a:lnTo>
                <a:lnTo>
                  <a:pt x="3284589" y="32302"/>
                </a:lnTo>
                <a:lnTo>
                  <a:pt x="3318369" y="27053"/>
                </a:lnTo>
                <a:lnTo>
                  <a:pt x="3349498" y="21859"/>
                </a:lnTo>
                <a:lnTo>
                  <a:pt x="3436477" y="7318"/>
                </a:lnTo>
                <a:lnTo>
                  <a:pt x="3483070" y="873"/>
                </a:lnTo>
                <a:lnTo>
                  <a:pt x="3502945" y="0"/>
                </a:lnTo>
                <a:lnTo>
                  <a:pt x="3509772" y="2174"/>
                </a:lnTo>
              </a:path>
            </a:pathLst>
          </a:custGeom>
          <a:ln w="32004">
            <a:solidFill>
              <a:srgbClr val="A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42884" y="4812614"/>
            <a:ext cx="602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*g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n)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33855" y="1844039"/>
            <a:ext cx="6349365" cy="4055110"/>
            <a:chOff x="1133855" y="1844039"/>
            <a:chExt cx="6349365" cy="4055110"/>
          </a:xfrm>
        </p:grpSpPr>
        <p:sp>
          <p:nvSpPr>
            <p:cNvPr id="11" name="object 11"/>
            <p:cNvSpPr/>
            <p:nvPr/>
          </p:nvSpPr>
          <p:spPr>
            <a:xfrm>
              <a:off x="5622797" y="5138166"/>
              <a:ext cx="0" cy="760730"/>
            </a:xfrm>
            <a:custGeom>
              <a:avLst/>
              <a:gdLst/>
              <a:ahLst/>
              <a:cxnLst/>
              <a:rect l="l" t="t" r="r" b="b"/>
              <a:pathLst>
                <a:path h="760729">
                  <a:moveTo>
                    <a:pt x="0" y="0"/>
                  </a:moveTo>
                  <a:lnTo>
                    <a:pt x="0" y="760475"/>
                  </a:lnTo>
                </a:path>
              </a:pathLst>
            </a:custGeom>
            <a:ln w="35052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3855" y="1844039"/>
              <a:ext cx="6348984" cy="18196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51602" y="5948273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</a:t>
            </a:r>
            <a:r>
              <a:rPr sz="1800" baseline="-20833" dirty="0">
                <a:latin typeface="Calibri"/>
                <a:cs typeface="Calibri"/>
              </a:rPr>
              <a:t>0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3790" y="3925535"/>
            <a:ext cx="306070" cy="2131060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spc="-5" dirty="0">
                <a:latin typeface="Times New Roman"/>
                <a:cs typeface="Times New Roman"/>
              </a:rPr>
              <a:t>Fonksiyonun </a:t>
            </a:r>
            <a:r>
              <a:rPr sz="1800" dirty="0">
                <a:latin typeface="Times New Roman"/>
                <a:cs typeface="Times New Roman"/>
              </a:rPr>
              <a:t>değeri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242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5" dirty="0">
                <a:latin typeface="Calibri"/>
                <a:cs typeface="Calibri"/>
              </a:rPr>
              <a:t>Ders </a:t>
            </a:r>
            <a:r>
              <a:rPr sz="4000" b="0" spc="-5" dirty="0">
                <a:latin typeface="Calibri"/>
                <a:cs typeface="Calibri"/>
              </a:rPr>
              <a:t>İşleme</a:t>
            </a:r>
            <a:r>
              <a:rPr sz="4000" b="0" spc="-25" dirty="0">
                <a:latin typeface="Calibri"/>
                <a:cs typeface="Calibri"/>
              </a:rPr>
              <a:t> </a:t>
            </a:r>
            <a:r>
              <a:rPr sz="4000" b="0" spc="-20" dirty="0">
                <a:latin typeface="Calibri"/>
                <a:cs typeface="Calibri"/>
              </a:rPr>
              <a:t>Kuralları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2174" y="2342515"/>
            <a:ext cx="6464935" cy="210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350" spc="-135" dirty="0" smtClean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25" dirty="0" smtClean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Ders </a:t>
            </a:r>
            <a:r>
              <a:rPr sz="1800" spc="-5" dirty="0">
                <a:latin typeface="Calibri"/>
                <a:cs typeface="Calibri"/>
              </a:rPr>
              <a:t>başlangıç saatlerine </a:t>
            </a:r>
            <a:r>
              <a:rPr sz="1800" spc="-20" dirty="0">
                <a:latin typeface="Calibri"/>
                <a:cs typeface="Calibri"/>
              </a:rPr>
              <a:t>özen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gösteriniz.</a:t>
            </a:r>
            <a:endParaRPr sz="1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30"/>
              </a:spcBef>
            </a:pPr>
            <a:r>
              <a:rPr sz="1350" spc="-135" dirty="0" smtClean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 smtClean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350" spc="-135" dirty="0" smtClean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 smtClean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Ödevler </a:t>
            </a:r>
            <a:r>
              <a:rPr sz="1800" spc="-10" dirty="0">
                <a:latin typeface="Calibri"/>
                <a:cs typeface="Calibri"/>
              </a:rPr>
              <a:t>zamanında teslim </a:t>
            </a:r>
            <a:r>
              <a:rPr sz="1800" spc="-20" dirty="0">
                <a:latin typeface="Calibri"/>
                <a:cs typeface="Calibri"/>
              </a:rPr>
              <a:t>edilecektir. </a:t>
            </a:r>
            <a:r>
              <a:rPr sz="1800" spc="-15" dirty="0">
                <a:latin typeface="Calibri"/>
                <a:cs typeface="Calibri"/>
              </a:rPr>
              <a:t>Verilen </a:t>
            </a:r>
            <a:r>
              <a:rPr sz="1800" spc="-10" dirty="0">
                <a:latin typeface="Calibri"/>
                <a:cs typeface="Calibri"/>
              </a:rPr>
              <a:t>tarihten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sonra</a:t>
            </a:r>
            <a:endParaRPr sz="1800" dirty="0">
              <a:latin typeface="Calibri"/>
              <a:cs typeface="Calibri"/>
            </a:endParaRPr>
          </a:p>
          <a:p>
            <a:pPr marL="285115"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getirilen </a:t>
            </a:r>
            <a:r>
              <a:rPr sz="1800" spc="-5" dirty="0">
                <a:latin typeface="Calibri"/>
                <a:cs typeface="Calibri"/>
              </a:rPr>
              <a:t>ödevler </a:t>
            </a:r>
            <a:r>
              <a:rPr sz="1800" spc="-10" dirty="0">
                <a:latin typeface="Calibri"/>
                <a:cs typeface="Calibri"/>
              </a:rPr>
              <a:t>kabul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edilmeyecektir.</a:t>
            </a:r>
            <a:endParaRPr sz="1800" dirty="0">
              <a:latin typeface="Calibri"/>
              <a:cs typeface="Calibri"/>
            </a:endParaRPr>
          </a:p>
          <a:p>
            <a:pPr marL="285115" marR="201930" indent="-273050" algn="just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350" spc="-135" dirty="0" smtClean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 smtClean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Ders </a:t>
            </a:r>
            <a:r>
              <a:rPr sz="1800" spc="-5" dirty="0">
                <a:latin typeface="Calibri"/>
                <a:cs typeface="Calibri"/>
              </a:rPr>
              <a:t>ile ilgili </a:t>
            </a:r>
            <a:r>
              <a:rPr sz="1800" spc="-10" dirty="0">
                <a:latin typeface="Calibri"/>
                <a:cs typeface="Calibri"/>
              </a:rPr>
              <a:t>merak ettiğiniz </a:t>
            </a:r>
            <a:r>
              <a:rPr sz="1800" spc="-5" dirty="0">
                <a:latin typeface="Calibri"/>
                <a:cs typeface="Calibri"/>
              </a:rPr>
              <a:t>her </a:t>
            </a:r>
            <a:r>
              <a:rPr sz="1800" spc="-15" dirty="0">
                <a:latin typeface="Calibri"/>
                <a:cs typeface="Calibri"/>
              </a:rPr>
              <a:t>konuda </a:t>
            </a:r>
            <a:r>
              <a:rPr sz="1800" spc="-5" dirty="0">
                <a:latin typeface="Calibri"/>
                <a:cs typeface="Calibri"/>
              </a:rPr>
              <a:t>soru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sormaktan</a:t>
            </a:r>
            <a:endParaRPr sz="1800" dirty="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çekinmeyin.</a:t>
            </a:r>
            <a:endParaRPr sz="1800" dirty="0">
              <a:latin typeface="Calibri"/>
              <a:cs typeface="Calibri"/>
            </a:endParaRPr>
          </a:p>
          <a:p>
            <a:pPr marL="285115" marR="792480" indent="-273050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Cep </a:t>
            </a:r>
            <a:r>
              <a:rPr sz="1800" spc="-15" dirty="0">
                <a:latin typeface="Calibri"/>
                <a:cs typeface="Calibri"/>
              </a:rPr>
              <a:t>telefonu </a:t>
            </a:r>
            <a:r>
              <a:rPr sz="1800" spc="-50" dirty="0">
                <a:latin typeface="Calibri"/>
                <a:cs typeface="Calibri"/>
              </a:rPr>
              <a:t>v.b </a:t>
            </a:r>
            <a:r>
              <a:rPr sz="1800" spc="-5" dirty="0">
                <a:latin typeface="Calibri"/>
                <a:cs typeface="Calibri"/>
              </a:rPr>
              <a:t>kişisel </a:t>
            </a:r>
            <a:r>
              <a:rPr sz="1800" spc="-10" dirty="0">
                <a:latin typeface="Calibri"/>
                <a:cs typeface="Calibri"/>
              </a:rPr>
              <a:t>taşınabilir </a:t>
            </a:r>
            <a:r>
              <a:rPr sz="1800" spc="-5" dirty="0">
                <a:latin typeface="Calibri"/>
                <a:cs typeface="Calibri"/>
              </a:rPr>
              <a:t>iletişim </a:t>
            </a:r>
            <a:r>
              <a:rPr sz="1800" spc="-10" dirty="0">
                <a:latin typeface="Calibri"/>
                <a:cs typeface="Calibri"/>
              </a:rPr>
              <a:t>cihazlarınızı </a:t>
            </a:r>
            <a:r>
              <a:rPr sz="1800" spc="-15" dirty="0">
                <a:latin typeface="Calibri"/>
                <a:cs typeface="Calibri"/>
              </a:rPr>
              <a:t>ders  </a:t>
            </a:r>
            <a:r>
              <a:rPr sz="1800" spc="-5" dirty="0">
                <a:latin typeface="Calibri"/>
                <a:cs typeface="Calibri"/>
              </a:rPr>
              <a:t>süresince </a:t>
            </a:r>
            <a:r>
              <a:rPr sz="1800" spc="-10" dirty="0">
                <a:latin typeface="Calibri"/>
                <a:cs typeface="Calibri"/>
              </a:rPr>
              <a:t>mutlaka kapalı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tutunuz.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474978"/>
            <a:ext cx="4106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Symbol"/>
                <a:cs typeface="Symbol"/>
              </a:rPr>
              <a:t></a:t>
            </a:r>
            <a:r>
              <a:rPr sz="4000" b="0" spc="-175" dirty="0">
                <a:latin typeface="Times New Roman"/>
                <a:cs typeface="Times New Roman"/>
              </a:rPr>
              <a:t> </a:t>
            </a:r>
            <a:r>
              <a:rPr sz="4000" b="0" spc="-15" dirty="0">
                <a:latin typeface="Calibri"/>
                <a:cs typeface="Calibri"/>
              </a:rPr>
              <a:t>notasyonu-Örnek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9065" y="2267838"/>
            <a:ext cx="6362065" cy="25146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5"/>
              </a:spcBef>
              <a:tabLst>
                <a:tab pos="368300" algn="l"/>
                <a:tab pos="233743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mic Sans MS"/>
                <a:cs typeface="Comic Sans MS"/>
              </a:rPr>
              <a:t>2n </a:t>
            </a:r>
            <a:r>
              <a:rPr sz="2400" dirty="0">
                <a:latin typeface="Comic Sans MS"/>
                <a:cs typeface="Comic Sans MS"/>
              </a:rPr>
              <a:t>+ 5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alibri"/>
                <a:cs typeface="Calibri"/>
              </a:rPr>
              <a:t>ϵ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5" dirty="0">
                <a:latin typeface="Symbol"/>
                <a:cs typeface="Symbol"/>
              </a:rPr>
              <a:t></a:t>
            </a:r>
            <a:r>
              <a:rPr sz="2400" spc="-5" dirty="0">
                <a:latin typeface="Comic Sans MS"/>
                <a:cs typeface="Comic Sans MS"/>
              </a:rPr>
              <a:t>(n)	olduğunu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gösteriniz</a:t>
            </a:r>
            <a:endParaRPr sz="2400" dirty="0">
              <a:latin typeface="Comic Sans MS"/>
              <a:cs typeface="Comic Sans MS"/>
            </a:endParaRPr>
          </a:p>
          <a:p>
            <a:pPr marL="768985" marR="275590" indent="-287020">
              <a:lnSpc>
                <a:spcPct val="100400"/>
              </a:lnSpc>
              <a:spcBef>
                <a:spcPts val="565"/>
              </a:spcBef>
              <a:tabLst>
                <a:tab pos="768985" algn="l"/>
              </a:tabLst>
            </a:pPr>
            <a:r>
              <a:rPr sz="1800" spc="10" dirty="0">
                <a:solidFill>
                  <a:srgbClr val="AC0000"/>
                </a:solidFill>
                <a:latin typeface="Calibri"/>
                <a:cs typeface="Calibri"/>
              </a:rPr>
              <a:t>–	</a:t>
            </a:r>
            <a:r>
              <a:rPr sz="2400" b="1" spc="-5" dirty="0">
                <a:latin typeface="Calibri"/>
                <a:cs typeface="Calibri"/>
              </a:rPr>
              <a:t>n</a:t>
            </a:r>
            <a:r>
              <a:rPr sz="2400" b="1" spc="-7" baseline="-20833" dirty="0">
                <a:latin typeface="Calibri"/>
                <a:cs typeface="Calibri"/>
              </a:rPr>
              <a:t>0 </a:t>
            </a:r>
            <a:r>
              <a:rPr sz="2400" b="1" spc="-5" dirty="0">
                <a:latin typeface="Symbol"/>
                <a:cs typeface="Symbol"/>
              </a:rPr>
              <a:t>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0, </a:t>
            </a:r>
            <a:r>
              <a:rPr sz="2400" spc="-5" dirty="0">
                <a:latin typeface="Comic Sans MS"/>
                <a:cs typeface="Comic Sans MS"/>
              </a:rPr>
              <a:t>2n+5 </a:t>
            </a:r>
            <a:r>
              <a:rPr sz="2400" b="1" spc="-5" dirty="0">
                <a:latin typeface="Symbol"/>
                <a:cs typeface="Symbol"/>
              </a:rPr>
              <a:t>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n, olduğundan sonuç</a:t>
            </a:r>
            <a:r>
              <a:rPr sz="2400" spc="-1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elde  etmek </a:t>
            </a:r>
            <a:r>
              <a:rPr sz="2400" spc="-5" dirty="0">
                <a:latin typeface="Comic Sans MS"/>
                <a:cs typeface="Comic Sans MS"/>
              </a:rPr>
              <a:t>için </a:t>
            </a:r>
            <a:r>
              <a:rPr sz="2400" dirty="0">
                <a:latin typeface="Comic Sans MS"/>
                <a:cs typeface="Comic Sans MS"/>
              </a:rPr>
              <a:t>c=1 </a:t>
            </a:r>
            <a:r>
              <a:rPr sz="2400" spc="-5" dirty="0">
                <a:latin typeface="Comic Sans MS"/>
                <a:cs typeface="Comic Sans MS"/>
              </a:rPr>
              <a:t>ve </a:t>
            </a:r>
            <a:r>
              <a:rPr sz="2400" i="1" spc="-5" dirty="0">
                <a:latin typeface="Comic Sans MS"/>
                <a:cs typeface="Comic Sans MS"/>
              </a:rPr>
              <a:t>n</a:t>
            </a:r>
            <a:r>
              <a:rPr sz="2400" i="1" spc="-7" baseline="-20833" dirty="0">
                <a:latin typeface="Comic Sans MS"/>
                <a:cs typeface="Comic Sans MS"/>
              </a:rPr>
              <a:t>0 </a:t>
            </a:r>
            <a:r>
              <a:rPr sz="2400" dirty="0">
                <a:latin typeface="Comic Sans MS"/>
                <a:cs typeface="Comic Sans MS"/>
              </a:rPr>
              <a:t>= 0</a:t>
            </a:r>
            <a:r>
              <a:rPr sz="2400" spc="-3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alabiliriz.</a:t>
            </a:r>
            <a:endParaRPr sz="2400" dirty="0">
              <a:latin typeface="Comic Sans MS"/>
              <a:cs typeface="Comic Sans MS"/>
            </a:endParaRPr>
          </a:p>
          <a:p>
            <a:pPr marL="185420">
              <a:lnSpc>
                <a:spcPct val="100000"/>
              </a:lnSpc>
              <a:spcBef>
                <a:spcPts val="590"/>
              </a:spcBef>
              <a:tabLst>
                <a:tab pos="528320" algn="l"/>
                <a:tab pos="22479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mic Sans MS"/>
                <a:cs typeface="Comic Sans MS"/>
              </a:rPr>
              <a:t>5*n</a:t>
            </a:r>
            <a:r>
              <a:rPr sz="2400" spc="-7" baseline="24305" dirty="0">
                <a:latin typeface="Comic Sans MS"/>
                <a:cs typeface="Comic Sans MS"/>
              </a:rPr>
              <a:t>2</a:t>
            </a:r>
            <a:r>
              <a:rPr sz="2400" spc="352" baseline="2430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- </a:t>
            </a:r>
            <a:r>
              <a:rPr sz="2400" spc="-5" dirty="0">
                <a:latin typeface="Comic Sans MS"/>
                <a:cs typeface="Comic Sans MS"/>
              </a:rPr>
              <a:t>3*n	</a:t>
            </a:r>
            <a:r>
              <a:rPr sz="2400" dirty="0">
                <a:latin typeface="Comic Sans MS"/>
                <a:cs typeface="Comic Sans MS"/>
              </a:rPr>
              <a:t>= </a:t>
            </a:r>
            <a:r>
              <a:rPr sz="2400" spc="-5" dirty="0">
                <a:latin typeface="Symbol"/>
                <a:cs typeface="Symbol"/>
              </a:rPr>
              <a:t></a:t>
            </a:r>
            <a:r>
              <a:rPr sz="2400" spc="-5" dirty="0">
                <a:latin typeface="Comic Sans MS"/>
                <a:cs typeface="Comic Sans MS"/>
              </a:rPr>
              <a:t>(n</a:t>
            </a:r>
            <a:r>
              <a:rPr sz="2400" spc="-7" baseline="24305" dirty="0">
                <a:latin typeface="Comic Sans MS"/>
                <a:cs typeface="Comic Sans MS"/>
              </a:rPr>
              <a:t>2</a:t>
            </a:r>
            <a:r>
              <a:rPr sz="2400" spc="-5" dirty="0">
                <a:latin typeface="Comic Sans MS"/>
                <a:cs typeface="Comic Sans MS"/>
              </a:rPr>
              <a:t>) olduğunu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gösteriniz.</a:t>
            </a:r>
            <a:endParaRPr sz="2400" dirty="0">
              <a:latin typeface="Comic Sans MS"/>
              <a:cs typeface="Comic Sans MS"/>
            </a:endParaRPr>
          </a:p>
          <a:p>
            <a:pPr marL="768985" marR="17780" indent="-287020">
              <a:lnSpc>
                <a:spcPts val="2870"/>
              </a:lnSpc>
              <a:spcBef>
                <a:spcPts val="680"/>
              </a:spcBef>
              <a:tabLst>
                <a:tab pos="768985" algn="l"/>
              </a:tabLst>
            </a:pPr>
            <a:r>
              <a:rPr sz="1800" spc="10" dirty="0">
                <a:solidFill>
                  <a:srgbClr val="AC0000"/>
                </a:solidFill>
                <a:latin typeface="Comic Sans MS"/>
                <a:cs typeface="Comic Sans MS"/>
              </a:rPr>
              <a:t>–	</a:t>
            </a:r>
            <a:r>
              <a:rPr sz="2400" spc="-5" dirty="0">
                <a:latin typeface="Comic Sans MS"/>
                <a:cs typeface="Comic Sans MS"/>
              </a:rPr>
              <a:t>5*n</a:t>
            </a:r>
            <a:r>
              <a:rPr sz="2400" spc="-7" baseline="24305" dirty="0">
                <a:latin typeface="Comic Sans MS"/>
                <a:cs typeface="Comic Sans MS"/>
              </a:rPr>
              <a:t>2 </a:t>
            </a:r>
            <a:r>
              <a:rPr sz="2400" dirty="0">
                <a:latin typeface="Comic Sans MS"/>
                <a:cs typeface="Comic Sans MS"/>
              </a:rPr>
              <a:t>- </a:t>
            </a:r>
            <a:r>
              <a:rPr sz="2400" spc="-5" dirty="0">
                <a:latin typeface="Comic Sans MS"/>
                <a:cs typeface="Comic Sans MS"/>
              </a:rPr>
              <a:t>3*n </a:t>
            </a:r>
            <a:r>
              <a:rPr sz="2400" b="1" spc="-5" dirty="0">
                <a:latin typeface="Symbol"/>
                <a:cs typeface="Symbol"/>
              </a:rPr>
              <a:t>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spc="-7" baseline="24305" dirty="0">
                <a:latin typeface="Comic Sans MS"/>
                <a:cs typeface="Comic Sans MS"/>
              </a:rPr>
              <a:t>2</a:t>
            </a:r>
            <a:r>
              <a:rPr sz="2400" spc="-5" dirty="0">
                <a:latin typeface="Comic Sans MS"/>
                <a:cs typeface="Comic Sans MS"/>
              </a:rPr>
              <a:t>, </a:t>
            </a:r>
            <a:r>
              <a:rPr sz="2400" dirty="0">
                <a:latin typeface="Comic Sans MS"/>
                <a:cs typeface="Comic Sans MS"/>
              </a:rPr>
              <a:t>c=1, </a:t>
            </a:r>
            <a:r>
              <a:rPr sz="2400" i="1" spc="-5" dirty="0">
                <a:latin typeface="Comic Sans MS"/>
                <a:cs typeface="Comic Sans MS"/>
              </a:rPr>
              <a:t>n</a:t>
            </a:r>
            <a:r>
              <a:rPr sz="2400" i="1" spc="-7" baseline="-20833" dirty="0">
                <a:latin typeface="Comic Sans MS"/>
                <a:cs typeface="Comic Sans MS"/>
              </a:rPr>
              <a:t>0 </a:t>
            </a:r>
            <a:r>
              <a:rPr sz="2400" spc="-5" dirty="0">
                <a:latin typeface="Comic Sans MS"/>
                <a:cs typeface="Comic Sans MS"/>
              </a:rPr>
              <a:t>=0 değerleri için  sağlar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sp>
          <p:nvSpPr>
            <p:cNvPr id="11" name="object 11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" y="3486378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74"/>
                  </a:moveTo>
                  <a:lnTo>
                    <a:pt x="44905" y="2667271"/>
                  </a:lnTo>
                  <a:lnTo>
                    <a:pt x="89843" y="2669961"/>
                  </a:lnTo>
                  <a:lnTo>
                    <a:pt x="134845" y="2672637"/>
                  </a:lnTo>
                  <a:lnTo>
                    <a:pt x="179944" y="2675292"/>
                  </a:lnTo>
                  <a:lnTo>
                    <a:pt x="225172" y="2677919"/>
                  </a:lnTo>
                  <a:lnTo>
                    <a:pt x="270560" y="2680512"/>
                  </a:lnTo>
                  <a:lnTo>
                    <a:pt x="316143" y="2683063"/>
                  </a:lnTo>
                  <a:lnTo>
                    <a:pt x="361950" y="2685565"/>
                  </a:lnTo>
                  <a:lnTo>
                    <a:pt x="408016" y="2688012"/>
                  </a:lnTo>
                  <a:lnTo>
                    <a:pt x="454371" y="2690397"/>
                  </a:lnTo>
                  <a:lnTo>
                    <a:pt x="501049" y="2692711"/>
                  </a:lnTo>
                  <a:lnTo>
                    <a:pt x="548082" y="2694950"/>
                  </a:lnTo>
                  <a:lnTo>
                    <a:pt x="595501" y="2697105"/>
                  </a:lnTo>
                  <a:lnTo>
                    <a:pt x="643339" y="2699171"/>
                  </a:lnTo>
                  <a:lnTo>
                    <a:pt x="691629" y="2701138"/>
                  </a:lnTo>
                  <a:lnTo>
                    <a:pt x="740401" y="2703002"/>
                  </a:lnTo>
                  <a:lnTo>
                    <a:pt x="789690" y="2704755"/>
                  </a:lnTo>
                  <a:lnTo>
                    <a:pt x="839527" y="2706390"/>
                  </a:lnTo>
                  <a:lnTo>
                    <a:pt x="889943" y="2707900"/>
                  </a:lnTo>
                  <a:lnTo>
                    <a:pt x="940972" y="2709279"/>
                  </a:lnTo>
                  <a:lnTo>
                    <a:pt x="992646" y="2710518"/>
                  </a:lnTo>
                  <a:lnTo>
                    <a:pt x="1044997" y="2711612"/>
                  </a:lnTo>
                  <a:lnTo>
                    <a:pt x="1098057" y="2712553"/>
                  </a:lnTo>
                  <a:lnTo>
                    <a:pt x="1151858" y="2713335"/>
                  </a:lnTo>
                  <a:lnTo>
                    <a:pt x="1206433" y="2713950"/>
                  </a:lnTo>
                  <a:lnTo>
                    <a:pt x="1261813" y="2714392"/>
                  </a:lnTo>
                  <a:lnTo>
                    <a:pt x="1318032" y="2714653"/>
                  </a:lnTo>
                  <a:lnTo>
                    <a:pt x="1375121" y="2714727"/>
                  </a:lnTo>
                  <a:lnTo>
                    <a:pt x="1433112" y="2714607"/>
                  </a:lnTo>
                  <a:lnTo>
                    <a:pt x="1492039" y="2714286"/>
                  </a:lnTo>
                  <a:lnTo>
                    <a:pt x="1551932" y="2713757"/>
                  </a:lnTo>
                  <a:lnTo>
                    <a:pt x="1612824" y="2713013"/>
                  </a:lnTo>
                  <a:lnTo>
                    <a:pt x="1674749" y="2712047"/>
                  </a:lnTo>
                  <a:lnTo>
                    <a:pt x="1717877" y="2711302"/>
                  </a:lnTo>
                  <a:lnTo>
                    <a:pt x="1761409" y="2710548"/>
                  </a:lnTo>
                  <a:lnTo>
                    <a:pt x="1805340" y="2709780"/>
                  </a:lnTo>
                  <a:lnTo>
                    <a:pt x="1849664" y="2708995"/>
                  </a:lnTo>
                  <a:lnTo>
                    <a:pt x="1894378" y="2708188"/>
                  </a:lnTo>
                  <a:lnTo>
                    <a:pt x="1939476" y="2707355"/>
                  </a:lnTo>
                  <a:lnTo>
                    <a:pt x="1984955" y="2706491"/>
                  </a:lnTo>
                  <a:lnTo>
                    <a:pt x="2030810" y="2705593"/>
                  </a:lnTo>
                  <a:lnTo>
                    <a:pt x="2077036" y="2704657"/>
                  </a:lnTo>
                  <a:lnTo>
                    <a:pt x="2123629" y="2703677"/>
                  </a:lnTo>
                  <a:lnTo>
                    <a:pt x="2170585" y="2702651"/>
                  </a:lnTo>
                  <a:lnTo>
                    <a:pt x="2217898" y="2701573"/>
                  </a:lnTo>
                  <a:lnTo>
                    <a:pt x="2265564" y="2700440"/>
                  </a:lnTo>
                  <a:lnTo>
                    <a:pt x="2313579" y="2699248"/>
                  </a:lnTo>
                  <a:lnTo>
                    <a:pt x="2361939" y="2697991"/>
                  </a:lnTo>
                  <a:lnTo>
                    <a:pt x="2410638" y="2696667"/>
                  </a:lnTo>
                  <a:lnTo>
                    <a:pt x="2459673" y="2695270"/>
                  </a:lnTo>
                  <a:lnTo>
                    <a:pt x="2509038" y="2693798"/>
                  </a:lnTo>
                  <a:lnTo>
                    <a:pt x="2558730" y="2692244"/>
                  </a:lnTo>
                  <a:lnTo>
                    <a:pt x="2608743" y="2690606"/>
                  </a:lnTo>
                  <a:lnTo>
                    <a:pt x="2659073" y="2688880"/>
                  </a:lnTo>
                  <a:lnTo>
                    <a:pt x="2709716" y="2687060"/>
                  </a:lnTo>
                  <a:lnTo>
                    <a:pt x="2760667" y="2685142"/>
                  </a:lnTo>
                  <a:lnTo>
                    <a:pt x="2811922" y="2683124"/>
                  </a:lnTo>
                  <a:lnTo>
                    <a:pt x="2863476" y="2681000"/>
                  </a:lnTo>
                  <a:lnTo>
                    <a:pt x="2915325" y="2678766"/>
                  </a:lnTo>
                  <a:lnTo>
                    <a:pt x="2967464" y="2676418"/>
                  </a:lnTo>
                  <a:lnTo>
                    <a:pt x="3019888" y="2673951"/>
                  </a:lnTo>
                  <a:lnTo>
                    <a:pt x="3072594" y="2671363"/>
                  </a:lnTo>
                  <a:lnTo>
                    <a:pt x="3125576" y="2668648"/>
                  </a:lnTo>
                  <a:lnTo>
                    <a:pt x="3178830" y="2665802"/>
                  </a:lnTo>
                  <a:lnTo>
                    <a:pt x="3232352" y="2662821"/>
                  </a:lnTo>
                  <a:lnTo>
                    <a:pt x="3286136" y="2659701"/>
                  </a:lnTo>
                  <a:lnTo>
                    <a:pt x="3340180" y="2656438"/>
                  </a:lnTo>
                  <a:lnTo>
                    <a:pt x="3394477" y="2653028"/>
                  </a:lnTo>
                  <a:lnTo>
                    <a:pt x="3449024" y="2649465"/>
                  </a:lnTo>
                  <a:lnTo>
                    <a:pt x="3503816" y="2645747"/>
                  </a:lnTo>
                  <a:lnTo>
                    <a:pt x="3558848" y="2641869"/>
                  </a:lnTo>
                  <a:lnTo>
                    <a:pt x="3614116" y="2637827"/>
                  </a:lnTo>
                  <a:lnTo>
                    <a:pt x="3669616" y="2633616"/>
                  </a:lnTo>
                  <a:lnTo>
                    <a:pt x="3725342" y="2629233"/>
                  </a:lnTo>
                  <a:lnTo>
                    <a:pt x="3781291" y="2624673"/>
                  </a:lnTo>
                  <a:lnTo>
                    <a:pt x="3837458" y="2619931"/>
                  </a:lnTo>
                  <a:lnTo>
                    <a:pt x="3893839" y="2615005"/>
                  </a:lnTo>
                  <a:lnTo>
                    <a:pt x="3950428" y="2609890"/>
                  </a:lnTo>
                  <a:lnTo>
                    <a:pt x="4007221" y="2604581"/>
                  </a:lnTo>
                  <a:lnTo>
                    <a:pt x="4064215" y="2599074"/>
                  </a:lnTo>
                  <a:lnTo>
                    <a:pt x="4121404" y="2593365"/>
                  </a:lnTo>
                  <a:lnTo>
                    <a:pt x="4166784" y="2588729"/>
                  </a:lnTo>
                  <a:lnTo>
                    <a:pt x="4212759" y="2583967"/>
                  </a:lnTo>
                  <a:lnTo>
                    <a:pt x="4259305" y="2579082"/>
                  </a:lnTo>
                  <a:lnTo>
                    <a:pt x="4306400" y="2574076"/>
                  </a:lnTo>
                  <a:lnTo>
                    <a:pt x="4354022" y="2568950"/>
                  </a:lnTo>
                  <a:lnTo>
                    <a:pt x="4402149" y="2563706"/>
                  </a:lnTo>
                  <a:lnTo>
                    <a:pt x="4450758" y="2558348"/>
                  </a:lnTo>
                  <a:lnTo>
                    <a:pt x="4499826" y="2552876"/>
                  </a:lnTo>
                  <a:lnTo>
                    <a:pt x="4549333" y="2547292"/>
                  </a:lnTo>
                  <a:lnTo>
                    <a:pt x="4599254" y="2541600"/>
                  </a:lnTo>
                  <a:lnTo>
                    <a:pt x="4649569" y="2535800"/>
                  </a:lnTo>
                  <a:lnTo>
                    <a:pt x="4700255" y="2529895"/>
                  </a:lnTo>
                  <a:lnTo>
                    <a:pt x="4751289" y="2523887"/>
                  </a:lnTo>
                  <a:lnTo>
                    <a:pt x="4802649" y="2517778"/>
                  </a:lnTo>
                  <a:lnTo>
                    <a:pt x="4854314" y="2511570"/>
                  </a:lnTo>
                  <a:lnTo>
                    <a:pt x="4906259" y="2505265"/>
                  </a:lnTo>
                  <a:lnTo>
                    <a:pt x="4958465" y="2498865"/>
                  </a:lnTo>
                  <a:lnTo>
                    <a:pt x="5010907" y="2492372"/>
                  </a:lnTo>
                  <a:lnTo>
                    <a:pt x="5063564" y="2485788"/>
                  </a:lnTo>
                  <a:lnTo>
                    <a:pt x="5116413" y="2479116"/>
                  </a:lnTo>
                  <a:lnTo>
                    <a:pt x="5169433" y="2472356"/>
                  </a:lnTo>
                  <a:lnTo>
                    <a:pt x="5222600" y="2465512"/>
                  </a:lnTo>
                  <a:lnTo>
                    <a:pt x="5275893" y="2458585"/>
                  </a:lnTo>
                  <a:lnTo>
                    <a:pt x="5329290" y="2451578"/>
                  </a:lnTo>
                  <a:lnTo>
                    <a:pt x="5382767" y="2444492"/>
                  </a:lnTo>
                  <a:lnTo>
                    <a:pt x="5436303" y="2437329"/>
                  </a:lnTo>
                  <a:lnTo>
                    <a:pt x="5489875" y="2430092"/>
                  </a:lnTo>
                  <a:lnTo>
                    <a:pt x="5543462" y="2422782"/>
                  </a:lnTo>
                  <a:lnTo>
                    <a:pt x="5597040" y="2415401"/>
                  </a:lnTo>
                  <a:lnTo>
                    <a:pt x="5650588" y="2407953"/>
                  </a:lnTo>
                  <a:lnTo>
                    <a:pt x="5704084" y="2400438"/>
                  </a:lnTo>
                  <a:lnTo>
                    <a:pt x="5757504" y="2392858"/>
                  </a:lnTo>
                  <a:lnTo>
                    <a:pt x="5810827" y="2385216"/>
                  </a:lnTo>
                  <a:lnTo>
                    <a:pt x="5864030" y="2377514"/>
                  </a:lnTo>
                  <a:lnTo>
                    <a:pt x="5917091" y="2369754"/>
                  </a:lnTo>
                  <a:lnTo>
                    <a:pt x="5969988" y="2361937"/>
                  </a:lnTo>
                  <a:lnTo>
                    <a:pt x="6022699" y="2354067"/>
                  </a:lnTo>
                  <a:lnTo>
                    <a:pt x="6075201" y="2346144"/>
                  </a:lnTo>
                  <a:lnTo>
                    <a:pt x="6127472" y="2338171"/>
                  </a:lnTo>
                  <a:lnTo>
                    <a:pt x="6179489" y="2330150"/>
                  </a:lnTo>
                  <a:lnTo>
                    <a:pt x="6231231" y="2322083"/>
                  </a:lnTo>
                  <a:lnTo>
                    <a:pt x="6282674" y="2313972"/>
                  </a:lnTo>
                  <a:lnTo>
                    <a:pt x="6333798" y="2305819"/>
                  </a:lnTo>
                  <a:lnTo>
                    <a:pt x="6384579" y="2297627"/>
                  </a:lnTo>
                  <a:lnTo>
                    <a:pt x="6434995" y="2289396"/>
                  </a:lnTo>
                  <a:lnTo>
                    <a:pt x="6485024" y="2281130"/>
                  </a:lnTo>
                  <a:lnTo>
                    <a:pt x="6534644" y="2272830"/>
                  </a:lnTo>
                  <a:lnTo>
                    <a:pt x="6583832" y="2264498"/>
                  </a:lnTo>
                  <a:lnTo>
                    <a:pt x="6632566" y="2256136"/>
                  </a:lnTo>
                  <a:lnTo>
                    <a:pt x="6680824" y="2247747"/>
                  </a:lnTo>
                  <a:lnTo>
                    <a:pt x="6728583" y="2239332"/>
                  </a:lnTo>
                  <a:lnTo>
                    <a:pt x="6775821" y="2230894"/>
                  </a:lnTo>
                  <a:lnTo>
                    <a:pt x="6822516" y="2222434"/>
                  </a:lnTo>
                  <a:lnTo>
                    <a:pt x="6868646" y="2213955"/>
                  </a:lnTo>
                  <a:lnTo>
                    <a:pt x="6914188" y="2205458"/>
                  </a:lnTo>
                  <a:lnTo>
                    <a:pt x="6959120" y="2196945"/>
                  </a:lnTo>
                  <a:lnTo>
                    <a:pt x="7003419" y="2188420"/>
                  </a:lnTo>
                  <a:lnTo>
                    <a:pt x="7047064" y="2179883"/>
                  </a:lnTo>
                  <a:lnTo>
                    <a:pt x="7090032" y="2171337"/>
                  </a:lnTo>
                  <a:lnTo>
                    <a:pt x="7132301" y="2162783"/>
                  </a:lnTo>
                  <a:lnTo>
                    <a:pt x="7173849" y="2154224"/>
                  </a:lnTo>
                  <a:lnTo>
                    <a:pt x="7235151" y="2141311"/>
                  </a:lnTo>
                  <a:lnTo>
                    <a:pt x="7296471" y="2128050"/>
                  </a:lnTo>
                  <a:lnTo>
                    <a:pt x="7357758" y="2114460"/>
                  </a:lnTo>
                  <a:lnTo>
                    <a:pt x="7418958" y="2100562"/>
                  </a:lnTo>
                  <a:lnTo>
                    <a:pt x="7480019" y="2086375"/>
                  </a:lnTo>
                  <a:lnTo>
                    <a:pt x="7540889" y="2071919"/>
                  </a:lnTo>
                  <a:lnTo>
                    <a:pt x="7601517" y="2057213"/>
                  </a:lnTo>
                  <a:lnTo>
                    <a:pt x="7661849" y="2042277"/>
                  </a:lnTo>
                  <a:lnTo>
                    <a:pt x="7721835" y="2027130"/>
                  </a:lnTo>
                  <a:lnTo>
                    <a:pt x="7781420" y="2011793"/>
                  </a:lnTo>
                  <a:lnTo>
                    <a:pt x="7840554" y="1996285"/>
                  </a:lnTo>
                  <a:lnTo>
                    <a:pt x="7899183" y="1980625"/>
                  </a:lnTo>
                  <a:lnTo>
                    <a:pt x="7957256" y="1964834"/>
                  </a:lnTo>
                  <a:lnTo>
                    <a:pt x="8014721" y="1948930"/>
                  </a:lnTo>
                  <a:lnTo>
                    <a:pt x="8071526" y="1932934"/>
                  </a:lnTo>
                  <a:lnTo>
                    <a:pt x="8127617" y="1916865"/>
                  </a:lnTo>
                  <a:lnTo>
                    <a:pt x="8182944" y="1900743"/>
                  </a:lnTo>
                  <a:lnTo>
                    <a:pt x="8237453" y="1884587"/>
                  </a:lnTo>
                  <a:lnTo>
                    <a:pt x="8291092" y="1868417"/>
                  </a:lnTo>
                  <a:lnTo>
                    <a:pt x="8343810" y="1852253"/>
                  </a:lnTo>
                  <a:lnTo>
                    <a:pt x="8395555" y="1836114"/>
                  </a:lnTo>
                  <a:lnTo>
                    <a:pt x="8446273" y="1820021"/>
                  </a:lnTo>
                  <a:lnTo>
                    <a:pt x="8495912" y="1803992"/>
                  </a:lnTo>
                  <a:lnTo>
                    <a:pt x="8544422" y="1788047"/>
                  </a:lnTo>
                  <a:lnTo>
                    <a:pt x="8591748" y="1772206"/>
                  </a:lnTo>
                  <a:lnTo>
                    <a:pt x="8637840" y="1756489"/>
                  </a:lnTo>
                  <a:lnTo>
                    <a:pt x="8682644" y="1740915"/>
                  </a:lnTo>
                  <a:lnTo>
                    <a:pt x="8726109" y="1725503"/>
                  </a:lnTo>
                  <a:lnTo>
                    <a:pt x="8768183" y="1710275"/>
                  </a:lnTo>
                  <a:lnTo>
                    <a:pt x="8808813" y="1695248"/>
                  </a:lnTo>
                  <a:lnTo>
                    <a:pt x="8847947" y="1680444"/>
                  </a:lnTo>
                  <a:lnTo>
                    <a:pt x="8885533" y="1665880"/>
                  </a:lnTo>
                  <a:lnTo>
                    <a:pt x="8921518" y="1651578"/>
                  </a:lnTo>
                  <a:lnTo>
                    <a:pt x="8988479" y="1623835"/>
                  </a:lnTo>
                  <a:lnTo>
                    <a:pt x="9048412" y="1597373"/>
                  </a:lnTo>
                  <a:lnTo>
                    <a:pt x="9075613" y="1584671"/>
                  </a:lnTo>
                  <a:lnTo>
                    <a:pt x="9078468" y="1583280"/>
                  </a:lnTo>
                </a:path>
                <a:path w="9078595" h="2715260">
                  <a:moveTo>
                    <a:pt x="0" y="870737"/>
                  </a:moveTo>
                  <a:lnTo>
                    <a:pt x="35926" y="851722"/>
                  </a:lnTo>
                  <a:lnTo>
                    <a:pt x="71996" y="832709"/>
                  </a:lnTo>
                  <a:lnTo>
                    <a:pt x="108353" y="813699"/>
                  </a:lnTo>
                  <a:lnTo>
                    <a:pt x="145143" y="794694"/>
                  </a:lnTo>
                  <a:lnTo>
                    <a:pt x="182507" y="775696"/>
                  </a:lnTo>
                  <a:lnTo>
                    <a:pt x="220591" y="756707"/>
                  </a:lnTo>
                  <a:lnTo>
                    <a:pt x="259538" y="737728"/>
                  </a:lnTo>
                  <a:lnTo>
                    <a:pt x="299493" y="718761"/>
                  </a:lnTo>
                  <a:lnTo>
                    <a:pt x="340599" y="699807"/>
                  </a:lnTo>
                  <a:lnTo>
                    <a:pt x="382999" y="680870"/>
                  </a:lnTo>
                  <a:lnTo>
                    <a:pt x="426839" y="661949"/>
                  </a:lnTo>
                  <a:lnTo>
                    <a:pt x="472261" y="643047"/>
                  </a:lnTo>
                  <a:lnTo>
                    <a:pt x="519410" y="624166"/>
                  </a:lnTo>
                  <a:lnTo>
                    <a:pt x="568429" y="605307"/>
                  </a:lnTo>
                  <a:lnTo>
                    <a:pt x="619463" y="586473"/>
                  </a:lnTo>
                  <a:lnTo>
                    <a:pt x="672656" y="567664"/>
                  </a:lnTo>
                  <a:lnTo>
                    <a:pt x="728151" y="548882"/>
                  </a:lnTo>
                  <a:lnTo>
                    <a:pt x="786092" y="530130"/>
                  </a:lnTo>
                  <a:lnTo>
                    <a:pt x="846623" y="511409"/>
                  </a:lnTo>
                  <a:lnTo>
                    <a:pt x="909888" y="492720"/>
                  </a:lnTo>
                  <a:lnTo>
                    <a:pt x="976032" y="474065"/>
                  </a:lnTo>
                  <a:lnTo>
                    <a:pt x="1045197" y="455447"/>
                  </a:lnTo>
                  <a:lnTo>
                    <a:pt x="1082614" y="445590"/>
                  </a:lnTo>
                  <a:lnTo>
                    <a:pt x="1120759" y="435534"/>
                  </a:lnTo>
                  <a:lnTo>
                    <a:pt x="1159622" y="425295"/>
                  </a:lnTo>
                  <a:lnTo>
                    <a:pt x="1199191" y="414888"/>
                  </a:lnTo>
                  <a:lnTo>
                    <a:pt x="1239454" y="404329"/>
                  </a:lnTo>
                  <a:lnTo>
                    <a:pt x="1280400" y="393635"/>
                  </a:lnTo>
                  <a:lnTo>
                    <a:pt x="1322017" y="382821"/>
                  </a:lnTo>
                  <a:lnTo>
                    <a:pt x="1364293" y="371902"/>
                  </a:lnTo>
                  <a:lnTo>
                    <a:pt x="1407218" y="360895"/>
                  </a:lnTo>
                  <a:lnTo>
                    <a:pt x="1450780" y="349816"/>
                  </a:lnTo>
                  <a:lnTo>
                    <a:pt x="1494966" y="338681"/>
                  </a:lnTo>
                  <a:lnTo>
                    <a:pt x="1539766" y="327504"/>
                  </a:lnTo>
                  <a:lnTo>
                    <a:pt x="1585168" y="316303"/>
                  </a:lnTo>
                  <a:lnTo>
                    <a:pt x="1631160" y="305093"/>
                  </a:lnTo>
                  <a:lnTo>
                    <a:pt x="1677732" y="293890"/>
                  </a:lnTo>
                  <a:lnTo>
                    <a:pt x="1724870" y="282710"/>
                  </a:lnTo>
                  <a:lnTo>
                    <a:pt x="1772565" y="271568"/>
                  </a:lnTo>
                  <a:lnTo>
                    <a:pt x="1820804" y="260481"/>
                  </a:lnTo>
                  <a:lnTo>
                    <a:pt x="1869576" y="249464"/>
                  </a:lnTo>
                  <a:lnTo>
                    <a:pt x="1918869" y="238533"/>
                  </a:lnTo>
                  <a:lnTo>
                    <a:pt x="1968673" y="227704"/>
                  </a:lnTo>
                  <a:lnTo>
                    <a:pt x="2018974" y="216994"/>
                  </a:lnTo>
                  <a:lnTo>
                    <a:pt x="2069762" y="206417"/>
                  </a:lnTo>
                  <a:lnTo>
                    <a:pt x="2121025" y="195989"/>
                  </a:lnTo>
                  <a:lnTo>
                    <a:pt x="2172752" y="185728"/>
                  </a:lnTo>
                  <a:lnTo>
                    <a:pt x="2224931" y="175647"/>
                  </a:lnTo>
                  <a:lnTo>
                    <a:pt x="2277551" y="165764"/>
                  </a:lnTo>
                  <a:lnTo>
                    <a:pt x="2330600" y="156094"/>
                  </a:lnTo>
                  <a:lnTo>
                    <a:pt x="2384066" y="146653"/>
                  </a:lnTo>
                  <a:lnTo>
                    <a:pt x="2437938" y="137456"/>
                  </a:lnTo>
                  <a:lnTo>
                    <a:pt x="2492205" y="128521"/>
                  </a:lnTo>
                  <a:lnTo>
                    <a:pt x="2546855" y="119862"/>
                  </a:lnTo>
                  <a:lnTo>
                    <a:pt x="2601876" y="111495"/>
                  </a:lnTo>
                  <a:lnTo>
                    <a:pt x="2657257" y="103436"/>
                  </a:lnTo>
                  <a:lnTo>
                    <a:pt x="2712987" y="95702"/>
                  </a:lnTo>
                  <a:lnTo>
                    <a:pt x="2769053" y="88307"/>
                  </a:lnTo>
                  <a:lnTo>
                    <a:pt x="2825445" y="81269"/>
                  </a:lnTo>
                  <a:lnTo>
                    <a:pt x="2882151" y="74602"/>
                  </a:lnTo>
                  <a:lnTo>
                    <a:pt x="2939159" y="68322"/>
                  </a:lnTo>
                  <a:lnTo>
                    <a:pt x="2996457" y="62446"/>
                  </a:lnTo>
                  <a:lnTo>
                    <a:pt x="3054035" y="56990"/>
                  </a:lnTo>
                  <a:lnTo>
                    <a:pt x="3111881" y="51968"/>
                  </a:lnTo>
                  <a:lnTo>
                    <a:pt x="3156318" y="48359"/>
                  </a:lnTo>
                  <a:lnTo>
                    <a:pt x="3201095" y="44877"/>
                  </a:lnTo>
                  <a:lnTo>
                    <a:pt x="3246208" y="41521"/>
                  </a:lnTo>
                  <a:lnTo>
                    <a:pt x="3291649" y="38292"/>
                  </a:lnTo>
                  <a:lnTo>
                    <a:pt x="3337414" y="35191"/>
                  </a:lnTo>
                  <a:lnTo>
                    <a:pt x="3383497" y="32217"/>
                  </a:lnTo>
                  <a:lnTo>
                    <a:pt x="3429892" y="29372"/>
                  </a:lnTo>
                  <a:lnTo>
                    <a:pt x="3476594" y="26655"/>
                  </a:lnTo>
                  <a:lnTo>
                    <a:pt x="3523597" y="24067"/>
                  </a:lnTo>
                  <a:lnTo>
                    <a:pt x="3570896" y="21609"/>
                  </a:lnTo>
                  <a:lnTo>
                    <a:pt x="3618486" y="19281"/>
                  </a:lnTo>
                  <a:lnTo>
                    <a:pt x="3666359" y="17084"/>
                  </a:lnTo>
                  <a:lnTo>
                    <a:pt x="3714512" y="15017"/>
                  </a:lnTo>
                  <a:lnTo>
                    <a:pt x="3762937" y="13081"/>
                  </a:lnTo>
                  <a:lnTo>
                    <a:pt x="3811631" y="11277"/>
                  </a:lnTo>
                  <a:lnTo>
                    <a:pt x="3860587" y="9605"/>
                  </a:lnTo>
                  <a:lnTo>
                    <a:pt x="3909799" y="8066"/>
                  </a:lnTo>
                  <a:lnTo>
                    <a:pt x="3959262" y="6659"/>
                  </a:lnTo>
                  <a:lnTo>
                    <a:pt x="4008971" y="5386"/>
                  </a:lnTo>
                  <a:lnTo>
                    <a:pt x="4058920" y="4247"/>
                  </a:lnTo>
                  <a:lnTo>
                    <a:pt x="4109103" y="3241"/>
                  </a:lnTo>
                  <a:lnTo>
                    <a:pt x="4159515" y="2371"/>
                  </a:lnTo>
                  <a:lnTo>
                    <a:pt x="4210150" y="1636"/>
                  </a:lnTo>
                  <a:lnTo>
                    <a:pt x="4261002" y="1036"/>
                  </a:lnTo>
                  <a:lnTo>
                    <a:pt x="4312066" y="572"/>
                  </a:lnTo>
                  <a:lnTo>
                    <a:pt x="4363337" y="244"/>
                  </a:lnTo>
                  <a:lnTo>
                    <a:pt x="4414809" y="53"/>
                  </a:lnTo>
                  <a:lnTo>
                    <a:pt x="4466475" y="0"/>
                  </a:lnTo>
                  <a:lnTo>
                    <a:pt x="4518332" y="83"/>
                  </a:lnTo>
                  <a:lnTo>
                    <a:pt x="4570373" y="305"/>
                  </a:lnTo>
                  <a:lnTo>
                    <a:pt x="4622592" y="666"/>
                  </a:lnTo>
                  <a:lnTo>
                    <a:pt x="4674984" y="1165"/>
                  </a:lnTo>
                  <a:lnTo>
                    <a:pt x="4727543" y="1804"/>
                  </a:lnTo>
                  <a:lnTo>
                    <a:pt x="4780264" y="2583"/>
                  </a:lnTo>
                  <a:lnTo>
                    <a:pt x="4833141" y="3501"/>
                  </a:lnTo>
                  <a:lnTo>
                    <a:pt x="4886169" y="4560"/>
                  </a:lnTo>
                  <a:lnTo>
                    <a:pt x="4939342" y="5761"/>
                  </a:lnTo>
                  <a:lnTo>
                    <a:pt x="4992655" y="7102"/>
                  </a:lnTo>
                  <a:lnTo>
                    <a:pt x="5046101" y="8586"/>
                  </a:lnTo>
                  <a:lnTo>
                    <a:pt x="5099676" y="10212"/>
                  </a:lnTo>
                  <a:lnTo>
                    <a:pt x="5153373" y="11981"/>
                  </a:lnTo>
                  <a:lnTo>
                    <a:pt x="5207188" y="13893"/>
                  </a:lnTo>
                  <a:lnTo>
                    <a:pt x="5261114" y="15948"/>
                  </a:lnTo>
                  <a:lnTo>
                    <a:pt x="5315146" y="18147"/>
                  </a:lnTo>
                  <a:lnTo>
                    <a:pt x="5369278" y="20491"/>
                  </a:lnTo>
                  <a:lnTo>
                    <a:pt x="5423505" y="22980"/>
                  </a:lnTo>
                  <a:lnTo>
                    <a:pt x="5477822" y="25614"/>
                  </a:lnTo>
                  <a:lnTo>
                    <a:pt x="5532222" y="28394"/>
                  </a:lnTo>
                  <a:lnTo>
                    <a:pt x="5586700" y="31320"/>
                  </a:lnTo>
                  <a:lnTo>
                    <a:pt x="5641251" y="34392"/>
                  </a:lnTo>
                  <a:lnTo>
                    <a:pt x="5695869" y="37612"/>
                  </a:lnTo>
                  <a:lnTo>
                    <a:pt x="5750548" y="40979"/>
                  </a:lnTo>
                  <a:lnTo>
                    <a:pt x="5805283" y="44493"/>
                  </a:lnTo>
                  <a:lnTo>
                    <a:pt x="5860068" y="48156"/>
                  </a:lnTo>
                  <a:lnTo>
                    <a:pt x="5914897" y="51968"/>
                  </a:lnTo>
                  <a:lnTo>
                    <a:pt x="5962519" y="55457"/>
                  </a:lnTo>
                  <a:lnTo>
                    <a:pt x="6011082" y="59249"/>
                  </a:lnTo>
                  <a:lnTo>
                    <a:pt x="6060546" y="63334"/>
                  </a:lnTo>
                  <a:lnTo>
                    <a:pt x="6110870" y="67703"/>
                  </a:lnTo>
                  <a:lnTo>
                    <a:pt x="6162011" y="72347"/>
                  </a:lnTo>
                  <a:lnTo>
                    <a:pt x="6213930" y="77254"/>
                  </a:lnTo>
                  <a:lnTo>
                    <a:pt x="6266585" y="82416"/>
                  </a:lnTo>
                  <a:lnTo>
                    <a:pt x="6319934" y="87822"/>
                  </a:lnTo>
                  <a:lnTo>
                    <a:pt x="6373937" y="93463"/>
                  </a:lnTo>
                  <a:lnTo>
                    <a:pt x="6428553" y="99330"/>
                  </a:lnTo>
                  <a:lnTo>
                    <a:pt x="6483739" y="105411"/>
                  </a:lnTo>
                  <a:lnTo>
                    <a:pt x="6539455" y="111698"/>
                  </a:lnTo>
                  <a:lnTo>
                    <a:pt x="6595661" y="118181"/>
                  </a:lnTo>
                  <a:lnTo>
                    <a:pt x="6652314" y="124849"/>
                  </a:lnTo>
                  <a:lnTo>
                    <a:pt x="6709373" y="131694"/>
                  </a:lnTo>
                  <a:lnTo>
                    <a:pt x="6766798" y="138705"/>
                  </a:lnTo>
                  <a:lnTo>
                    <a:pt x="6824546" y="145873"/>
                  </a:lnTo>
                  <a:lnTo>
                    <a:pt x="6882578" y="153187"/>
                  </a:lnTo>
                  <a:lnTo>
                    <a:pt x="6940851" y="160638"/>
                  </a:lnTo>
                  <a:lnTo>
                    <a:pt x="6999325" y="168217"/>
                  </a:lnTo>
                  <a:lnTo>
                    <a:pt x="7057958" y="175913"/>
                  </a:lnTo>
                  <a:lnTo>
                    <a:pt x="7116709" y="183716"/>
                  </a:lnTo>
                  <a:lnTo>
                    <a:pt x="7175538" y="191618"/>
                  </a:lnTo>
                  <a:lnTo>
                    <a:pt x="7234402" y="199607"/>
                  </a:lnTo>
                  <a:lnTo>
                    <a:pt x="7293260" y="207675"/>
                  </a:lnTo>
                  <a:lnTo>
                    <a:pt x="7352072" y="215811"/>
                  </a:lnTo>
                  <a:lnTo>
                    <a:pt x="7410797" y="224006"/>
                  </a:lnTo>
                  <a:lnTo>
                    <a:pt x="7469392" y="232250"/>
                  </a:lnTo>
                  <a:lnTo>
                    <a:pt x="7527817" y="240533"/>
                  </a:lnTo>
                  <a:lnTo>
                    <a:pt x="7586031" y="248845"/>
                  </a:lnTo>
                  <a:lnTo>
                    <a:pt x="7643993" y="257177"/>
                  </a:lnTo>
                  <a:lnTo>
                    <a:pt x="7701660" y="265519"/>
                  </a:lnTo>
                  <a:lnTo>
                    <a:pt x="7758993" y="273860"/>
                  </a:lnTo>
                  <a:lnTo>
                    <a:pt x="7815950" y="282192"/>
                  </a:lnTo>
                  <a:lnTo>
                    <a:pt x="7872490" y="290504"/>
                  </a:lnTo>
                  <a:lnTo>
                    <a:pt x="7928571" y="298787"/>
                  </a:lnTo>
                  <a:lnTo>
                    <a:pt x="7984153" y="307031"/>
                  </a:lnTo>
                  <a:lnTo>
                    <a:pt x="8039193" y="315226"/>
                  </a:lnTo>
                  <a:lnTo>
                    <a:pt x="8093652" y="323362"/>
                  </a:lnTo>
                  <a:lnTo>
                    <a:pt x="8147488" y="331430"/>
                  </a:lnTo>
                  <a:lnTo>
                    <a:pt x="8200659" y="339419"/>
                  </a:lnTo>
                  <a:lnTo>
                    <a:pt x="8253125" y="347321"/>
                  </a:lnTo>
                  <a:lnTo>
                    <a:pt x="8304844" y="355124"/>
                  </a:lnTo>
                  <a:lnTo>
                    <a:pt x="8355776" y="362820"/>
                  </a:lnTo>
                  <a:lnTo>
                    <a:pt x="8405878" y="370399"/>
                  </a:lnTo>
                  <a:lnTo>
                    <a:pt x="8455110" y="377850"/>
                  </a:lnTo>
                  <a:lnTo>
                    <a:pt x="8503430" y="385164"/>
                  </a:lnTo>
                  <a:lnTo>
                    <a:pt x="8550798" y="392332"/>
                  </a:lnTo>
                  <a:lnTo>
                    <a:pt x="8597172" y="399343"/>
                  </a:lnTo>
                  <a:lnTo>
                    <a:pt x="8642512" y="406188"/>
                  </a:lnTo>
                  <a:lnTo>
                    <a:pt x="8686775" y="412856"/>
                  </a:lnTo>
                  <a:lnTo>
                    <a:pt x="8729920" y="419339"/>
                  </a:lnTo>
                  <a:lnTo>
                    <a:pt x="8771907" y="425626"/>
                  </a:lnTo>
                  <a:lnTo>
                    <a:pt x="8812695" y="431707"/>
                  </a:lnTo>
                  <a:lnTo>
                    <a:pt x="8852241" y="437574"/>
                  </a:lnTo>
                  <a:lnTo>
                    <a:pt x="8890506" y="443215"/>
                  </a:lnTo>
                  <a:lnTo>
                    <a:pt x="8963023" y="453783"/>
                  </a:lnTo>
                  <a:lnTo>
                    <a:pt x="9029919" y="463334"/>
                  </a:lnTo>
                  <a:lnTo>
                    <a:pt x="9061155" y="467703"/>
                  </a:lnTo>
                  <a:lnTo>
                    <a:pt x="9078468" y="47008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" y="5640324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2" y="5285232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30" y="13040"/>
                  </a:lnTo>
                  <a:lnTo>
                    <a:pt x="74781" y="26102"/>
                  </a:lnTo>
                  <a:lnTo>
                    <a:pt x="112476" y="39209"/>
                  </a:lnTo>
                  <a:lnTo>
                    <a:pt x="150535" y="52381"/>
                  </a:lnTo>
                  <a:lnTo>
                    <a:pt x="189081" y="65641"/>
                  </a:lnTo>
                  <a:lnTo>
                    <a:pt x="228234" y="79010"/>
                  </a:lnTo>
                  <a:lnTo>
                    <a:pt x="268117" y="92511"/>
                  </a:lnTo>
                  <a:lnTo>
                    <a:pt x="308850" y="106166"/>
                  </a:lnTo>
                  <a:lnTo>
                    <a:pt x="350556" y="119996"/>
                  </a:lnTo>
                  <a:lnTo>
                    <a:pt x="393355" y="134024"/>
                  </a:lnTo>
                  <a:lnTo>
                    <a:pt x="437370" y="148271"/>
                  </a:lnTo>
                  <a:lnTo>
                    <a:pt x="482722" y="162760"/>
                  </a:lnTo>
                  <a:lnTo>
                    <a:pt x="529532" y="177511"/>
                  </a:lnTo>
                  <a:lnTo>
                    <a:pt x="577923" y="192548"/>
                  </a:lnTo>
                  <a:lnTo>
                    <a:pt x="628015" y="207892"/>
                  </a:lnTo>
                  <a:lnTo>
                    <a:pt x="679930" y="223566"/>
                  </a:lnTo>
                  <a:lnTo>
                    <a:pt x="733790" y="239590"/>
                  </a:lnTo>
                  <a:lnTo>
                    <a:pt x="789716" y="255987"/>
                  </a:lnTo>
                  <a:lnTo>
                    <a:pt x="847830" y="272779"/>
                  </a:lnTo>
                  <a:lnTo>
                    <a:pt x="908254" y="289988"/>
                  </a:lnTo>
                  <a:lnTo>
                    <a:pt x="971108" y="307635"/>
                  </a:lnTo>
                  <a:lnTo>
                    <a:pt x="1036514" y="325744"/>
                  </a:lnTo>
                  <a:lnTo>
                    <a:pt x="1104595" y="344335"/>
                  </a:lnTo>
                  <a:lnTo>
                    <a:pt x="1143070" y="354783"/>
                  </a:lnTo>
                  <a:lnTo>
                    <a:pt x="1182416" y="365482"/>
                  </a:lnTo>
                  <a:lnTo>
                    <a:pt x="1222610" y="376420"/>
                  </a:lnTo>
                  <a:lnTo>
                    <a:pt x="1263628" y="387587"/>
                  </a:lnTo>
                  <a:lnTo>
                    <a:pt x="1305446" y="398970"/>
                  </a:lnTo>
                  <a:lnTo>
                    <a:pt x="1348038" y="410558"/>
                  </a:lnTo>
                  <a:lnTo>
                    <a:pt x="1391383" y="422339"/>
                  </a:lnTo>
                  <a:lnTo>
                    <a:pt x="1435454" y="434301"/>
                  </a:lnTo>
                  <a:lnTo>
                    <a:pt x="1480229" y="446435"/>
                  </a:lnTo>
                  <a:lnTo>
                    <a:pt x="1525683" y="458726"/>
                  </a:lnTo>
                  <a:lnTo>
                    <a:pt x="1571793" y="471165"/>
                  </a:lnTo>
                  <a:lnTo>
                    <a:pt x="1618533" y="483740"/>
                  </a:lnTo>
                  <a:lnTo>
                    <a:pt x="1665881" y="496438"/>
                  </a:lnTo>
                  <a:lnTo>
                    <a:pt x="1713812" y="509249"/>
                  </a:lnTo>
                  <a:lnTo>
                    <a:pt x="1762302" y="522161"/>
                  </a:lnTo>
                  <a:lnTo>
                    <a:pt x="1811326" y="535163"/>
                  </a:lnTo>
                  <a:lnTo>
                    <a:pt x="1860862" y="548242"/>
                  </a:lnTo>
                  <a:lnTo>
                    <a:pt x="1910884" y="561388"/>
                  </a:lnTo>
                  <a:lnTo>
                    <a:pt x="1961369" y="574589"/>
                  </a:lnTo>
                  <a:lnTo>
                    <a:pt x="2012293" y="587832"/>
                  </a:lnTo>
                  <a:lnTo>
                    <a:pt x="2063632" y="601108"/>
                  </a:lnTo>
                  <a:lnTo>
                    <a:pt x="2115361" y="614404"/>
                  </a:lnTo>
                  <a:lnTo>
                    <a:pt x="2167457" y="627708"/>
                  </a:lnTo>
                  <a:lnTo>
                    <a:pt x="2219896" y="641010"/>
                  </a:lnTo>
                  <a:lnTo>
                    <a:pt x="2272652" y="654297"/>
                  </a:lnTo>
                  <a:lnTo>
                    <a:pt x="2325704" y="667558"/>
                  </a:lnTo>
                  <a:lnTo>
                    <a:pt x="2379025" y="680782"/>
                  </a:lnTo>
                  <a:lnTo>
                    <a:pt x="2432593" y="693956"/>
                  </a:lnTo>
                  <a:lnTo>
                    <a:pt x="2486383" y="707070"/>
                  </a:lnTo>
                  <a:lnTo>
                    <a:pt x="2540372" y="720112"/>
                  </a:lnTo>
                  <a:lnTo>
                    <a:pt x="2594535" y="733070"/>
                  </a:lnTo>
                  <a:lnTo>
                    <a:pt x="2648847" y="745933"/>
                  </a:lnTo>
                  <a:lnTo>
                    <a:pt x="2703286" y="758689"/>
                  </a:lnTo>
                  <a:lnTo>
                    <a:pt x="2757827" y="771327"/>
                  </a:lnTo>
                  <a:lnTo>
                    <a:pt x="2812445" y="783835"/>
                  </a:lnTo>
                  <a:lnTo>
                    <a:pt x="2867118" y="796202"/>
                  </a:lnTo>
                  <a:lnTo>
                    <a:pt x="2921820" y="808416"/>
                  </a:lnTo>
                  <a:lnTo>
                    <a:pt x="2976529" y="820465"/>
                  </a:lnTo>
                  <a:lnTo>
                    <a:pt x="3031219" y="832339"/>
                  </a:lnTo>
                  <a:lnTo>
                    <a:pt x="3085866" y="844024"/>
                  </a:lnTo>
                  <a:lnTo>
                    <a:pt x="3140448" y="855511"/>
                  </a:lnTo>
                  <a:lnTo>
                    <a:pt x="3194939" y="866787"/>
                  </a:lnTo>
                  <a:lnTo>
                    <a:pt x="3240905" y="876174"/>
                  </a:lnTo>
                  <a:lnTo>
                    <a:pt x="3287337" y="885572"/>
                  </a:lnTo>
                  <a:lnTo>
                    <a:pt x="3334214" y="894977"/>
                  </a:lnTo>
                  <a:lnTo>
                    <a:pt x="3381516" y="904385"/>
                  </a:lnTo>
                  <a:lnTo>
                    <a:pt x="3429225" y="913795"/>
                  </a:lnTo>
                  <a:lnTo>
                    <a:pt x="3477320" y="923202"/>
                  </a:lnTo>
                  <a:lnTo>
                    <a:pt x="3525781" y="932602"/>
                  </a:lnTo>
                  <a:lnTo>
                    <a:pt x="3574590" y="941993"/>
                  </a:lnTo>
                  <a:lnTo>
                    <a:pt x="3623725" y="951370"/>
                  </a:lnTo>
                  <a:lnTo>
                    <a:pt x="3673169" y="960731"/>
                  </a:lnTo>
                  <a:lnTo>
                    <a:pt x="3722900" y="970072"/>
                  </a:lnTo>
                  <a:lnTo>
                    <a:pt x="3772900" y="979390"/>
                  </a:lnTo>
                  <a:lnTo>
                    <a:pt x="3823148" y="988681"/>
                  </a:lnTo>
                  <a:lnTo>
                    <a:pt x="3873625" y="997942"/>
                  </a:lnTo>
                  <a:lnTo>
                    <a:pt x="3924312" y="1007169"/>
                  </a:lnTo>
                  <a:lnTo>
                    <a:pt x="3975188" y="1016359"/>
                  </a:lnTo>
                  <a:lnTo>
                    <a:pt x="4026234" y="1025508"/>
                  </a:lnTo>
                  <a:lnTo>
                    <a:pt x="4077431" y="1034614"/>
                  </a:lnTo>
                  <a:lnTo>
                    <a:pt x="4128758" y="1043673"/>
                  </a:lnTo>
                  <a:lnTo>
                    <a:pt x="4180196" y="1052680"/>
                  </a:lnTo>
                  <a:lnTo>
                    <a:pt x="4231726" y="1061634"/>
                  </a:lnTo>
                  <a:lnTo>
                    <a:pt x="4283327" y="1070530"/>
                  </a:lnTo>
                  <a:lnTo>
                    <a:pt x="4334980" y="1079365"/>
                  </a:lnTo>
                  <a:lnTo>
                    <a:pt x="4386666" y="1088135"/>
                  </a:lnTo>
                  <a:lnTo>
                    <a:pt x="4438364" y="1096838"/>
                  </a:lnTo>
                  <a:lnTo>
                    <a:pt x="4490055" y="1105470"/>
                  </a:lnTo>
                  <a:lnTo>
                    <a:pt x="4541719" y="1114027"/>
                  </a:lnTo>
                  <a:lnTo>
                    <a:pt x="4593337" y="1122505"/>
                  </a:lnTo>
                  <a:lnTo>
                    <a:pt x="4644889" y="1130903"/>
                  </a:lnTo>
                  <a:lnTo>
                    <a:pt x="4696356" y="1139215"/>
                  </a:lnTo>
                  <a:lnTo>
                    <a:pt x="4747717" y="1147439"/>
                  </a:lnTo>
                  <a:lnTo>
                    <a:pt x="4798953" y="1155572"/>
                  </a:lnTo>
                  <a:lnTo>
                    <a:pt x="4850044" y="1163609"/>
                  </a:lnTo>
                  <a:lnTo>
                    <a:pt x="4900971" y="1171548"/>
                  </a:lnTo>
                  <a:lnTo>
                    <a:pt x="4951715" y="1179384"/>
                  </a:lnTo>
                  <a:lnTo>
                    <a:pt x="5002254" y="1187116"/>
                  </a:lnTo>
                  <a:lnTo>
                    <a:pt x="5052570" y="1194738"/>
                  </a:lnTo>
                  <a:lnTo>
                    <a:pt x="5102643" y="1202248"/>
                  </a:lnTo>
                  <a:lnTo>
                    <a:pt x="5152453" y="1209643"/>
                  </a:lnTo>
                  <a:lnTo>
                    <a:pt x="5201981" y="1216918"/>
                  </a:lnTo>
                  <a:lnTo>
                    <a:pt x="5251208" y="1224071"/>
                  </a:lnTo>
                  <a:lnTo>
                    <a:pt x="5300112" y="1231098"/>
                  </a:lnTo>
                  <a:lnTo>
                    <a:pt x="5348675" y="1237995"/>
                  </a:lnTo>
                  <a:lnTo>
                    <a:pt x="5396877" y="1244760"/>
                  </a:lnTo>
                  <a:lnTo>
                    <a:pt x="5444699" y="1251389"/>
                  </a:lnTo>
                  <a:lnTo>
                    <a:pt x="5492120" y="1257878"/>
                  </a:lnTo>
                  <a:lnTo>
                    <a:pt x="5539121" y="1264224"/>
                  </a:lnTo>
                  <a:lnTo>
                    <a:pt x="5585682" y="1270423"/>
                  </a:lnTo>
                  <a:lnTo>
                    <a:pt x="5631784" y="1276473"/>
                  </a:lnTo>
                  <a:lnTo>
                    <a:pt x="5677408" y="1282369"/>
                  </a:lnTo>
                  <a:lnTo>
                    <a:pt x="5732837" y="1289363"/>
                  </a:lnTo>
                  <a:lnTo>
                    <a:pt x="5788444" y="1296155"/>
                  </a:lnTo>
                  <a:lnTo>
                    <a:pt x="5844194" y="1302751"/>
                  </a:lnTo>
                  <a:lnTo>
                    <a:pt x="5900055" y="1309154"/>
                  </a:lnTo>
                  <a:lnTo>
                    <a:pt x="5955991" y="1315370"/>
                  </a:lnTo>
                  <a:lnTo>
                    <a:pt x="6011969" y="1321401"/>
                  </a:lnTo>
                  <a:lnTo>
                    <a:pt x="6067954" y="1327252"/>
                  </a:lnTo>
                  <a:lnTo>
                    <a:pt x="6123913" y="1332927"/>
                  </a:lnTo>
                  <a:lnTo>
                    <a:pt x="6179810" y="1338430"/>
                  </a:lnTo>
                  <a:lnTo>
                    <a:pt x="6235613" y="1343766"/>
                  </a:lnTo>
                  <a:lnTo>
                    <a:pt x="6291286" y="1348938"/>
                  </a:lnTo>
                  <a:lnTo>
                    <a:pt x="6346796" y="1353951"/>
                  </a:lnTo>
                  <a:lnTo>
                    <a:pt x="6402109" y="1358809"/>
                  </a:lnTo>
                  <a:lnTo>
                    <a:pt x="6457190" y="1363515"/>
                  </a:lnTo>
                  <a:lnTo>
                    <a:pt x="6512005" y="1368075"/>
                  </a:lnTo>
                  <a:lnTo>
                    <a:pt x="6566521" y="1372492"/>
                  </a:lnTo>
                  <a:lnTo>
                    <a:pt x="6620702" y="1376770"/>
                  </a:lnTo>
                  <a:lnTo>
                    <a:pt x="6674516" y="1380913"/>
                  </a:lnTo>
                  <a:lnTo>
                    <a:pt x="6727927" y="1384927"/>
                  </a:lnTo>
                  <a:lnTo>
                    <a:pt x="6780902" y="1388814"/>
                  </a:lnTo>
                  <a:lnTo>
                    <a:pt x="6833407" y="1392578"/>
                  </a:lnTo>
                  <a:lnTo>
                    <a:pt x="6885407" y="1396225"/>
                  </a:lnTo>
                  <a:lnTo>
                    <a:pt x="6936868" y="1399758"/>
                  </a:lnTo>
                  <a:lnTo>
                    <a:pt x="6987756" y="1403181"/>
                  </a:lnTo>
                  <a:lnTo>
                    <a:pt x="7038038" y="1406499"/>
                  </a:lnTo>
                  <a:lnTo>
                    <a:pt x="7087678" y="1409715"/>
                  </a:lnTo>
                  <a:lnTo>
                    <a:pt x="7136643" y="1412834"/>
                  </a:lnTo>
                  <a:lnTo>
                    <a:pt x="7184899" y="1415860"/>
                  </a:lnTo>
                  <a:lnTo>
                    <a:pt x="7232411" y="1418796"/>
                  </a:lnTo>
                  <a:lnTo>
                    <a:pt x="7279146" y="1421648"/>
                  </a:lnTo>
                  <a:lnTo>
                    <a:pt x="7325068" y="1424419"/>
                  </a:lnTo>
                  <a:lnTo>
                    <a:pt x="7370145" y="1427113"/>
                  </a:lnTo>
                  <a:lnTo>
                    <a:pt x="7414342" y="1429735"/>
                  </a:lnTo>
                  <a:lnTo>
                    <a:pt x="7457625" y="1432289"/>
                  </a:lnTo>
                  <a:lnTo>
                    <a:pt x="7499959" y="1434778"/>
                  </a:lnTo>
                  <a:lnTo>
                    <a:pt x="7541311" y="1437207"/>
                  </a:lnTo>
                  <a:lnTo>
                    <a:pt x="7581647" y="1439580"/>
                  </a:lnTo>
                  <a:lnTo>
                    <a:pt x="7620931" y="1441901"/>
                  </a:lnTo>
                  <a:lnTo>
                    <a:pt x="7659131" y="1444175"/>
                  </a:lnTo>
                  <a:lnTo>
                    <a:pt x="7696213" y="1446405"/>
                  </a:lnTo>
                  <a:lnTo>
                    <a:pt x="7732141" y="1448596"/>
                  </a:lnTo>
                  <a:lnTo>
                    <a:pt x="7813749" y="1453393"/>
                  </a:lnTo>
                  <a:lnTo>
                    <a:pt x="7888492" y="1457351"/>
                  </a:lnTo>
                  <a:lnTo>
                    <a:pt x="7956943" y="1460536"/>
                  </a:lnTo>
                  <a:lnTo>
                    <a:pt x="8019675" y="1463013"/>
                  </a:lnTo>
                  <a:lnTo>
                    <a:pt x="8077260" y="1464848"/>
                  </a:lnTo>
                  <a:lnTo>
                    <a:pt x="8130273" y="1466104"/>
                  </a:lnTo>
                  <a:lnTo>
                    <a:pt x="8179284" y="1466849"/>
                  </a:lnTo>
                  <a:lnTo>
                    <a:pt x="8224868" y="1467146"/>
                  </a:lnTo>
                  <a:lnTo>
                    <a:pt x="8267598" y="1467061"/>
                  </a:lnTo>
                  <a:lnTo>
                    <a:pt x="8308046" y="1466660"/>
                  </a:lnTo>
                  <a:lnTo>
                    <a:pt x="8346785" y="1466007"/>
                  </a:lnTo>
                  <a:lnTo>
                    <a:pt x="8421428" y="1464209"/>
                  </a:lnTo>
                  <a:lnTo>
                    <a:pt x="8458479" y="1463194"/>
                  </a:lnTo>
                  <a:lnTo>
                    <a:pt x="8496113" y="1462189"/>
                  </a:lnTo>
                  <a:lnTo>
                    <a:pt x="8534902" y="1461258"/>
                  </a:lnTo>
                  <a:lnTo>
                    <a:pt x="8575421" y="1460468"/>
                  </a:lnTo>
                  <a:lnTo>
                    <a:pt x="8638028" y="1459103"/>
                  </a:lnTo>
                  <a:lnTo>
                    <a:pt x="8697556" y="1457203"/>
                  </a:lnTo>
                  <a:lnTo>
                    <a:pt x="8754312" y="1454821"/>
                  </a:lnTo>
                  <a:lnTo>
                    <a:pt x="8808603" y="1452010"/>
                  </a:lnTo>
                  <a:lnTo>
                    <a:pt x="8860739" y="1448825"/>
                  </a:lnTo>
                  <a:lnTo>
                    <a:pt x="8911026" y="1445320"/>
                  </a:lnTo>
                  <a:lnTo>
                    <a:pt x="8959774" y="1441546"/>
                  </a:lnTo>
                  <a:lnTo>
                    <a:pt x="9007289" y="1437559"/>
                  </a:lnTo>
                  <a:lnTo>
                    <a:pt x="9053881" y="1433412"/>
                  </a:lnTo>
                  <a:lnTo>
                    <a:pt x="9078468" y="1431137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4372" y="5138558"/>
              <a:ext cx="6929755" cy="1713864"/>
            </a:xfrm>
            <a:custGeom>
              <a:avLst/>
              <a:gdLst/>
              <a:ahLst/>
              <a:cxnLst/>
              <a:rect l="l" t="t" r="r" b="b"/>
              <a:pathLst>
                <a:path w="6929755" h="1713865">
                  <a:moveTo>
                    <a:pt x="0" y="1713344"/>
                  </a:moveTo>
                  <a:lnTo>
                    <a:pt x="32478" y="1676752"/>
                  </a:lnTo>
                  <a:lnTo>
                    <a:pt x="65062" y="1640186"/>
                  </a:lnTo>
                  <a:lnTo>
                    <a:pt x="97858" y="1603673"/>
                  </a:lnTo>
                  <a:lnTo>
                    <a:pt x="130969" y="1567238"/>
                  </a:lnTo>
                  <a:lnTo>
                    <a:pt x="164502" y="1530909"/>
                  </a:lnTo>
                  <a:lnTo>
                    <a:pt x="198562" y="1494711"/>
                  </a:lnTo>
                  <a:lnTo>
                    <a:pt x="233255" y="1458672"/>
                  </a:lnTo>
                  <a:lnTo>
                    <a:pt x="268686" y="1422817"/>
                  </a:lnTo>
                  <a:lnTo>
                    <a:pt x="304961" y="1387174"/>
                  </a:lnTo>
                  <a:lnTo>
                    <a:pt x="342185" y="1351767"/>
                  </a:lnTo>
                  <a:lnTo>
                    <a:pt x="380462" y="1316625"/>
                  </a:lnTo>
                  <a:lnTo>
                    <a:pt x="419900" y="1281772"/>
                  </a:lnTo>
                  <a:lnTo>
                    <a:pt x="460603" y="1247236"/>
                  </a:lnTo>
                  <a:lnTo>
                    <a:pt x="502677" y="1213044"/>
                  </a:lnTo>
                  <a:lnTo>
                    <a:pt x="546226" y="1179221"/>
                  </a:lnTo>
                  <a:lnTo>
                    <a:pt x="583948" y="1151080"/>
                  </a:lnTo>
                  <a:lnTo>
                    <a:pt x="623105" y="1122756"/>
                  </a:lnTo>
                  <a:lnTo>
                    <a:pt x="663556" y="1094323"/>
                  </a:lnTo>
                  <a:lnTo>
                    <a:pt x="705161" y="1065853"/>
                  </a:lnTo>
                  <a:lnTo>
                    <a:pt x="747779" y="1037419"/>
                  </a:lnTo>
                  <a:lnTo>
                    <a:pt x="791271" y="1009096"/>
                  </a:lnTo>
                  <a:lnTo>
                    <a:pt x="835494" y="980955"/>
                  </a:lnTo>
                  <a:lnTo>
                    <a:pt x="880309" y="953072"/>
                  </a:lnTo>
                  <a:lnTo>
                    <a:pt x="925575" y="925518"/>
                  </a:lnTo>
                  <a:lnTo>
                    <a:pt x="971152" y="898366"/>
                  </a:lnTo>
                  <a:lnTo>
                    <a:pt x="1016899" y="871692"/>
                  </a:lnTo>
                  <a:lnTo>
                    <a:pt x="1062674" y="845566"/>
                  </a:lnTo>
                  <a:lnTo>
                    <a:pt x="1108339" y="820064"/>
                  </a:lnTo>
                  <a:lnTo>
                    <a:pt x="1153751" y="795257"/>
                  </a:lnTo>
                  <a:lnTo>
                    <a:pt x="1198771" y="771220"/>
                  </a:lnTo>
                  <a:lnTo>
                    <a:pt x="1243258" y="748025"/>
                  </a:lnTo>
                  <a:lnTo>
                    <a:pt x="1287072" y="725746"/>
                  </a:lnTo>
                  <a:lnTo>
                    <a:pt x="1330070" y="704457"/>
                  </a:lnTo>
                  <a:lnTo>
                    <a:pt x="1376865" y="681872"/>
                  </a:lnTo>
                  <a:lnTo>
                    <a:pt x="1421746" y="660755"/>
                  </a:lnTo>
                  <a:lnTo>
                    <a:pt x="1465124" y="640947"/>
                  </a:lnTo>
                  <a:lnTo>
                    <a:pt x="1507406" y="622293"/>
                  </a:lnTo>
                  <a:lnTo>
                    <a:pt x="1549003" y="604635"/>
                  </a:lnTo>
                  <a:lnTo>
                    <a:pt x="1590322" y="587818"/>
                  </a:lnTo>
                  <a:lnTo>
                    <a:pt x="1631773" y="571684"/>
                  </a:lnTo>
                  <a:lnTo>
                    <a:pt x="1673764" y="556078"/>
                  </a:lnTo>
                  <a:lnTo>
                    <a:pt x="1716705" y="540841"/>
                  </a:lnTo>
                  <a:lnTo>
                    <a:pt x="1761005" y="525819"/>
                  </a:lnTo>
                  <a:lnTo>
                    <a:pt x="1807072" y="510854"/>
                  </a:lnTo>
                  <a:lnTo>
                    <a:pt x="1855315" y="495789"/>
                  </a:lnTo>
                  <a:lnTo>
                    <a:pt x="1906143" y="480469"/>
                  </a:lnTo>
                  <a:lnTo>
                    <a:pt x="1959965" y="464736"/>
                  </a:lnTo>
                  <a:lnTo>
                    <a:pt x="2017190" y="448434"/>
                  </a:lnTo>
                  <a:lnTo>
                    <a:pt x="2078227" y="431407"/>
                  </a:lnTo>
                  <a:lnTo>
                    <a:pt x="2118257" y="420519"/>
                  </a:lnTo>
                  <a:lnTo>
                    <a:pt x="2160550" y="409335"/>
                  </a:lnTo>
                  <a:lnTo>
                    <a:pt x="2204913" y="397889"/>
                  </a:lnTo>
                  <a:lnTo>
                    <a:pt x="2251151" y="386220"/>
                  </a:lnTo>
                  <a:lnTo>
                    <a:pt x="2299069" y="374362"/>
                  </a:lnTo>
                  <a:lnTo>
                    <a:pt x="2348473" y="362354"/>
                  </a:lnTo>
                  <a:lnTo>
                    <a:pt x="2399168" y="350230"/>
                  </a:lnTo>
                  <a:lnTo>
                    <a:pt x="2450960" y="338028"/>
                  </a:lnTo>
                  <a:lnTo>
                    <a:pt x="2503654" y="325784"/>
                  </a:lnTo>
                  <a:lnTo>
                    <a:pt x="2557056" y="313534"/>
                  </a:lnTo>
                  <a:lnTo>
                    <a:pt x="2610971" y="301316"/>
                  </a:lnTo>
                  <a:lnTo>
                    <a:pt x="2665204" y="289165"/>
                  </a:lnTo>
                  <a:lnTo>
                    <a:pt x="2719562" y="277117"/>
                  </a:lnTo>
                  <a:lnTo>
                    <a:pt x="2773849" y="265211"/>
                  </a:lnTo>
                  <a:lnTo>
                    <a:pt x="2827871" y="253480"/>
                  </a:lnTo>
                  <a:lnTo>
                    <a:pt x="2881434" y="241964"/>
                  </a:lnTo>
                  <a:lnTo>
                    <a:pt x="2934342" y="230696"/>
                  </a:lnTo>
                  <a:lnTo>
                    <a:pt x="2986402" y="219715"/>
                  </a:lnTo>
                  <a:lnTo>
                    <a:pt x="3037419" y="209057"/>
                  </a:lnTo>
                  <a:lnTo>
                    <a:pt x="3087198" y="198758"/>
                  </a:lnTo>
                  <a:lnTo>
                    <a:pt x="3135545" y="188854"/>
                  </a:lnTo>
                  <a:lnTo>
                    <a:pt x="3182266" y="179383"/>
                  </a:lnTo>
                  <a:lnTo>
                    <a:pt x="3227165" y="170379"/>
                  </a:lnTo>
                  <a:lnTo>
                    <a:pt x="3270048" y="161881"/>
                  </a:lnTo>
                  <a:lnTo>
                    <a:pt x="3310721" y="153924"/>
                  </a:lnTo>
                  <a:lnTo>
                    <a:pt x="3348990" y="146546"/>
                  </a:lnTo>
                  <a:lnTo>
                    <a:pt x="3418406" y="133499"/>
                  </a:lnTo>
                  <a:lnTo>
                    <a:pt x="3479570" y="122452"/>
                  </a:lnTo>
                  <a:lnTo>
                    <a:pt x="3533862" y="113160"/>
                  </a:lnTo>
                  <a:lnTo>
                    <a:pt x="3582659" y="105382"/>
                  </a:lnTo>
                  <a:lnTo>
                    <a:pt x="3627342" y="98875"/>
                  </a:lnTo>
                  <a:lnTo>
                    <a:pt x="3669289" y="93396"/>
                  </a:lnTo>
                  <a:lnTo>
                    <a:pt x="3709879" y="88704"/>
                  </a:lnTo>
                  <a:lnTo>
                    <a:pt x="3750491" y="84556"/>
                  </a:lnTo>
                  <a:lnTo>
                    <a:pt x="3792504" y="80709"/>
                  </a:lnTo>
                  <a:lnTo>
                    <a:pt x="3837298" y="76922"/>
                  </a:lnTo>
                  <a:lnTo>
                    <a:pt x="3886251" y="72950"/>
                  </a:lnTo>
                  <a:lnTo>
                    <a:pt x="3940742" y="68553"/>
                  </a:lnTo>
                  <a:lnTo>
                    <a:pt x="4002151" y="63488"/>
                  </a:lnTo>
                  <a:lnTo>
                    <a:pt x="4043676" y="60084"/>
                  </a:lnTo>
                  <a:lnTo>
                    <a:pt x="4087243" y="56666"/>
                  </a:lnTo>
                  <a:lnTo>
                    <a:pt x="4132660" y="53244"/>
                  </a:lnTo>
                  <a:lnTo>
                    <a:pt x="4179734" y="49831"/>
                  </a:lnTo>
                  <a:lnTo>
                    <a:pt x="4228274" y="46438"/>
                  </a:lnTo>
                  <a:lnTo>
                    <a:pt x="4278086" y="43077"/>
                  </a:lnTo>
                  <a:lnTo>
                    <a:pt x="4328978" y="39757"/>
                  </a:lnTo>
                  <a:lnTo>
                    <a:pt x="4380758" y="36492"/>
                  </a:lnTo>
                  <a:lnTo>
                    <a:pt x="4433235" y="33293"/>
                  </a:lnTo>
                  <a:lnTo>
                    <a:pt x="4486215" y="30171"/>
                  </a:lnTo>
                  <a:lnTo>
                    <a:pt x="4539506" y="27137"/>
                  </a:lnTo>
                  <a:lnTo>
                    <a:pt x="4592916" y="24203"/>
                  </a:lnTo>
                  <a:lnTo>
                    <a:pt x="4646253" y="21380"/>
                  </a:lnTo>
                  <a:lnTo>
                    <a:pt x="4699324" y="18680"/>
                  </a:lnTo>
                  <a:lnTo>
                    <a:pt x="4751937" y="16114"/>
                  </a:lnTo>
                  <a:lnTo>
                    <a:pt x="4803901" y="13694"/>
                  </a:lnTo>
                  <a:lnTo>
                    <a:pt x="4855021" y="11431"/>
                  </a:lnTo>
                  <a:lnTo>
                    <a:pt x="4905107" y="9337"/>
                  </a:lnTo>
                  <a:lnTo>
                    <a:pt x="4953966" y="7422"/>
                  </a:lnTo>
                  <a:lnTo>
                    <a:pt x="5001406" y="5699"/>
                  </a:lnTo>
                  <a:lnTo>
                    <a:pt x="5047233" y="4179"/>
                  </a:lnTo>
                  <a:lnTo>
                    <a:pt x="5311743" y="0"/>
                  </a:lnTo>
                  <a:lnTo>
                    <a:pt x="5586825" y="464"/>
                  </a:lnTo>
                  <a:lnTo>
                    <a:pt x="5802899" y="2786"/>
                  </a:lnTo>
                  <a:lnTo>
                    <a:pt x="5890386" y="4179"/>
                  </a:lnTo>
                  <a:lnTo>
                    <a:pt x="6496050" y="4179"/>
                  </a:lnTo>
                  <a:lnTo>
                    <a:pt x="6558382" y="6085"/>
                  </a:lnTo>
                  <a:lnTo>
                    <a:pt x="6618712" y="8711"/>
                  </a:lnTo>
                  <a:lnTo>
                    <a:pt x="6676344" y="11849"/>
                  </a:lnTo>
                  <a:lnTo>
                    <a:pt x="6730587" y="15291"/>
                  </a:lnTo>
                  <a:lnTo>
                    <a:pt x="6780745" y="18828"/>
                  </a:lnTo>
                  <a:lnTo>
                    <a:pt x="6826126" y="22252"/>
                  </a:lnTo>
                  <a:lnTo>
                    <a:pt x="6866037" y="25355"/>
                  </a:lnTo>
                  <a:lnTo>
                    <a:pt x="6899783" y="27928"/>
                  </a:lnTo>
                  <a:lnTo>
                    <a:pt x="6929627" y="30185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6778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6778" y="2749931"/>
              <a:ext cx="2118995" cy="2874645"/>
            </a:xfrm>
            <a:custGeom>
              <a:avLst/>
              <a:gdLst/>
              <a:ahLst/>
              <a:cxnLst/>
              <a:rect l="l" t="t" r="r" b="b"/>
              <a:pathLst>
                <a:path w="2118995" h="2874645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18995" h="2874645">
                  <a:moveTo>
                    <a:pt x="727837" y="1670050"/>
                  </a:moveTo>
                  <a:lnTo>
                    <a:pt x="1418463" y="1266825"/>
                  </a:lnTo>
                  <a:lnTo>
                    <a:pt x="2118868" y="1671193"/>
                  </a:lnTo>
                  <a:lnTo>
                    <a:pt x="2115058" y="2470912"/>
                  </a:lnTo>
                  <a:lnTo>
                    <a:pt x="1424432" y="2874200"/>
                  </a:lnTo>
                  <a:lnTo>
                    <a:pt x="723900" y="2469769"/>
                  </a:lnTo>
                  <a:lnTo>
                    <a:pt x="727837" y="16700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0203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3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7728" y="21628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8" y="21628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43628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50" y="1583942"/>
                  </a:lnTo>
                  <a:lnTo>
                    <a:pt x="740655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8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5" y="1583942"/>
                  </a:lnTo>
                </a:path>
                <a:path w="1395095" h="1584325">
                  <a:moveTo>
                    <a:pt x="659950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090" y="4007739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101347" y="0"/>
                  </a:moveTo>
                  <a:lnTo>
                    <a:pt x="0" y="62737"/>
                  </a:lnTo>
                  <a:lnTo>
                    <a:pt x="4065" y="1545590"/>
                  </a:lnTo>
                  <a:lnTo>
                    <a:pt x="108433" y="1606207"/>
                  </a:lnTo>
                  <a:lnTo>
                    <a:pt x="798628" y="1203579"/>
                  </a:lnTo>
                  <a:lnTo>
                    <a:pt x="802171" y="404622"/>
                  </a:lnTo>
                  <a:lnTo>
                    <a:pt x="10134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090" y="4007739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0" y="62737"/>
                  </a:moveTo>
                  <a:lnTo>
                    <a:pt x="101347" y="0"/>
                  </a:lnTo>
                  <a:lnTo>
                    <a:pt x="802171" y="404622"/>
                  </a:lnTo>
                  <a:lnTo>
                    <a:pt x="798628" y="1203579"/>
                  </a:lnTo>
                  <a:lnTo>
                    <a:pt x="108433" y="1606207"/>
                  </a:lnTo>
                  <a:lnTo>
                    <a:pt x="4065" y="1545590"/>
                  </a:lnTo>
                  <a:lnTo>
                    <a:pt x="0" y="62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003" y="5293106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3237"/>
                  </a:moveTo>
                  <a:lnTo>
                    <a:pt x="694537" y="0"/>
                  </a:lnTo>
                  <a:lnTo>
                    <a:pt x="1394942" y="404406"/>
                  </a:lnTo>
                  <a:lnTo>
                    <a:pt x="1391132" y="1204137"/>
                  </a:lnTo>
                  <a:lnTo>
                    <a:pt x="773200" y="1564892"/>
                  </a:lnTo>
                </a:path>
                <a:path w="1395095" h="1565275">
                  <a:moveTo>
                    <a:pt x="626871" y="1564892"/>
                  </a:moveTo>
                  <a:lnTo>
                    <a:pt x="0" y="1202969"/>
                  </a:lnTo>
                  <a:lnTo>
                    <a:pt x="3898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578" y="27404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578" y="27404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478" y="4016756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75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  <a:path w="2128520" h="2841625">
                  <a:moveTo>
                    <a:pt x="737336" y="1689112"/>
                  </a:moveTo>
                  <a:lnTo>
                    <a:pt x="1427962" y="1285875"/>
                  </a:lnTo>
                  <a:lnTo>
                    <a:pt x="2128367" y="1690281"/>
                  </a:lnTo>
                  <a:lnTo>
                    <a:pt x="2124557" y="2490012"/>
                  </a:lnTo>
                  <a:lnTo>
                    <a:pt x="1522996" y="2841242"/>
                  </a:lnTo>
                </a:path>
                <a:path w="2128520" h="2841625">
                  <a:moveTo>
                    <a:pt x="1343850" y="2841242"/>
                  </a:moveTo>
                  <a:lnTo>
                    <a:pt x="733399" y="2488844"/>
                  </a:lnTo>
                  <a:lnTo>
                    <a:pt x="737336" y="16891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9928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9928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8301" y="4036187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8301" y="4036187"/>
              <a:ext cx="2136775" cy="2821940"/>
            </a:xfrm>
            <a:custGeom>
              <a:avLst/>
              <a:gdLst/>
              <a:ahLst/>
              <a:cxnLst/>
              <a:rect l="l" t="t" r="r" b="b"/>
              <a:pathLst>
                <a:path w="2136775" h="282194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36775" h="2821940">
                  <a:moveTo>
                    <a:pt x="746887" y="1679613"/>
                  </a:moveTo>
                  <a:lnTo>
                    <a:pt x="1437513" y="1276350"/>
                  </a:lnTo>
                  <a:lnTo>
                    <a:pt x="2136521" y="1679981"/>
                  </a:lnTo>
                  <a:lnTo>
                    <a:pt x="2132583" y="2479713"/>
                  </a:lnTo>
                  <a:lnTo>
                    <a:pt x="1546656" y="2821811"/>
                  </a:lnTo>
                </a:path>
                <a:path w="2136775" h="2821940">
                  <a:moveTo>
                    <a:pt x="1336088" y="2821811"/>
                  </a:moveTo>
                  <a:lnTo>
                    <a:pt x="742950" y="2479332"/>
                  </a:lnTo>
                  <a:lnTo>
                    <a:pt x="746887" y="167961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1251" y="2759837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1251" y="2759837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64676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679323" y="0"/>
                  </a:moveTo>
                  <a:lnTo>
                    <a:pt x="3809" y="394339"/>
                  </a:lnTo>
                  <a:lnTo>
                    <a:pt x="0" y="1193169"/>
                  </a:lnTo>
                  <a:lnTo>
                    <a:pt x="679323" y="1585424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4169" y="1500889"/>
              <a:ext cx="680085" cy="4129404"/>
            </a:xfrm>
            <a:custGeom>
              <a:avLst/>
              <a:gdLst/>
              <a:ahLst/>
              <a:cxnLst/>
              <a:rect l="l" t="t" r="r" b="b"/>
              <a:pathLst>
                <a:path w="680084" h="4129404">
                  <a:moveTo>
                    <a:pt x="4317" y="2938141"/>
                  </a:moveTo>
                  <a:lnTo>
                    <a:pt x="679830" y="2543802"/>
                  </a:lnTo>
                </a:path>
                <a:path w="680084" h="4129404">
                  <a:moveTo>
                    <a:pt x="679830" y="4129227"/>
                  </a:moveTo>
                  <a:lnTo>
                    <a:pt x="507" y="3736971"/>
                  </a:lnTo>
                  <a:lnTo>
                    <a:pt x="4317" y="2938141"/>
                  </a:lnTo>
                </a:path>
                <a:path w="680084" h="4129404">
                  <a:moveTo>
                    <a:pt x="4063" y="394839"/>
                  </a:moveTo>
                  <a:lnTo>
                    <a:pt x="679830" y="0"/>
                  </a:lnTo>
                </a:path>
                <a:path w="680084" h="4129404">
                  <a:moveTo>
                    <a:pt x="679830" y="1586686"/>
                  </a:moveTo>
                  <a:lnTo>
                    <a:pt x="0" y="1194177"/>
                  </a:lnTo>
                  <a:lnTo>
                    <a:pt x="4063" y="3948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7199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49724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34465" y="1484952"/>
            <a:ext cx="4597400" cy="34429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4000" spc="-5" dirty="0">
                <a:solidFill>
                  <a:srgbClr val="AC0000"/>
                </a:solidFill>
                <a:latin typeface="Symbol"/>
                <a:cs typeface="Symbol"/>
              </a:rPr>
              <a:t></a:t>
            </a:r>
            <a:r>
              <a:rPr sz="400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AC0000"/>
                </a:solidFill>
                <a:latin typeface="Calibri"/>
                <a:cs typeface="Calibri"/>
              </a:rPr>
              <a:t>notasyonu- </a:t>
            </a:r>
            <a:r>
              <a:rPr sz="4000" spc="-5" dirty="0">
                <a:solidFill>
                  <a:srgbClr val="AC0000"/>
                </a:solidFill>
                <a:latin typeface="Times New Roman"/>
                <a:cs typeface="Times New Roman"/>
              </a:rPr>
              <a:t>Ö</a:t>
            </a:r>
            <a:r>
              <a:rPr sz="4000" spc="-5" dirty="0">
                <a:solidFill>
                  <a:srgbClr val="AC0000"/>
                </a:solidFill>
                <a:latin typeface="Calibri"/>
                <a:cs typeface="Calibri"/>
              </a:rPr>
              <a:t>rnek</a:t>
            </a:r>
            <a:r>
              <a:rPr sz="4000" spc="-16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AC0000"/>
                </a:solidFill>
                <a:latin typeface="Calibri"/>
                <a:cs typeface="Calibri"/>
              </a:rPr>
              <a:t>2</a:t>
            </a:r>
            <a:endParaRPr sz="4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207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7n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+3n+5 =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O(n</a:t>
            </a:r>
            <a:r>
              <a:rPr sz="2400" baseline="24305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7n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+3n+5 =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O(n</a:t>
            </a:r>
            <a:r>
              <a:rPr sz="2400" baseline="24305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7n</a:t>
            </a:r>
            <a:r>
              <a:rPr sz="2400" baseline="24305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+3n+5 =</a:t>
            </a:r>
            <a:r>
              <a:rPr sz="2400" spc="-145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O(n</a:t>
            </a:r>
            <a:r>
              <a:rPr sz="2400" baseline="24305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59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7n</a:t>
            </a:r>
            <a:r>
              <a:rPr sz="2400" baseline="24305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+3n+5 =</a:t>
            </a:r>
            <a:r>
              <a:rPr sz="2400" spc="-140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300"/>
                </a:solidFill>
                <a:latin typeface="Symbol"/>
                <a:cs typeface="Symbol"/>
              </a:rPr>
              <a:t>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(n</a:t>
            </a:r>
            <a:r>
              <a:rPr sz="2400" baseline="24305" dirty="0">
                <a:solidFill>
                  <a:srgbClr val="FF3300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330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7n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+3n+5 =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</a:t>
            </a:r>
            <a:r>
              <a:rPr sz="2400" dirty="0">
                <a:latin typeface="Times New Roman"/>
                <a:cs typeface="Times New Roman"/>
              </a:rPr>
              <a:t>(n)</a:t>
            </a:r>
            <a:endParaRPr sz="24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7n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+3n+5 =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</a:t>
            </a:r>
            <a:r>
              <a:rPr sz="2400" dirty="0">
                <a:latin typeface="Times New Roman"/>
                <a:cs typeface="Times New Roman"/>
              </a:rPr>
              <a:t>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39495" y="1196339"/>
            <a:ext cx="7776971" cy="4824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839" y="990346"/>
            <a:ext cx="5070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Symbol"/>
                <a:cs typeface="Symbol"/>
              </a:rPr>
              <a:t>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spc="-20" dirty="0"/>
              <a:t>Notasyonu </a:t>
            </a:r>
            <a:r>
              <a:rPr dirty="0"/>
              <a:t>– Sıkı</a:t>
            </a:r>
            <a:r>
              <a:rPr spc="-114" dirty="0"/>
              <a:t> </a:t>
            </a:r>
            <a:r>
              <a:rPr dirty="0"/>
              <a:t>Sınırlar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9848" y="6101892"/>
            <a:ext cx="2743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</a:t>
            </a:r>
            <a:r>
              <a:rPr sz="1800" baseline="-20833" dirty="0">
                <a:latin typeface="Calibri"/>
                <a:cs typeface="Calibri"/>
              </a:rPr>
              <a:t>0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2144" y="3860926"/>
            <a:ext cx="3928110" cy="2211070"/>
          </a:xfrm>
          <a:custGeom>
            <a:avLst/>
            <a:gdLst/>
            <a:ahLst/>
            <a:cxnLst/>
            <a:rect l="l" t="t" r="r" b="b"/>
            <a:pathLst>
              <a:path w="3928110" h="2211070">
                <a:moveTo>
                  <a:pt x="3927729" y="2136775"/>
                </a:moveTo>
                <a:lnTo>
                  <a:pt x="3900157" y="2121243"/>
                </a:lnTo>
                <a:lnTo>
                  <a:pt x="3806952" y="2068715"/>
                </a:lnTo>
                <a:lnTo>
                  <a:pt x="3800894" y="2066759"/>
                </a:lnTo>
                <a:lnTo>
                  <a:pt x="3794785" y="2067242"/>
                </a:lnTo>
                <a:lnTo>
                  <a:pt x="3789299" y="2069998"/>
                </a:lnTo>
                <a:lnTo>
                  <a:pt x="3785108" y="2074799"/>
                </a:lnTo>
                <a:lnTo>
                  <a:pt x="3783165" y="2080844"/>
                </a:lnTo>
                <a:lnTo>
                  <a:pt x="3783673" y="2086965"/>
                </a:lnTo>
                <a:lnTo>
                  <a:pt x="3786428" y="2092452"/>
                </a:lnTo>
                <a:lnTo>
                  <a:pt x="3791204" y="2096592"/>
                </a:lnTo>
                <a:lnTo>
                  <a:pt x="3836505" y="2122119"/>
                </a:lnTo>
                <a:lnTo>
                  <a:pt x="33629" y="2178189"/>
                </a:lnTo>
                <a:lnTo>
                  <a:pt x="97243" y="91452"/>
                </a:lnTo>
                <a:lnTo>
                  <a:pt x="122047" y="137160"/>
                </a:lnTo>
                <a:lnTo>
                  <a:pt x="126161" y="142011"/>
                </a:lnTo>
                <a:lnTo>
                  <a:pt x="131610" y="144818"/>
                </a:lnTo>
                <a:lnTo>
                  <a:pt x="137706" y="145376"/>
                </a:lnTo>
                <a:lnTo>
                  <a:pt x="143764" y="143510"/>
                </a:lnTo>
                <a:lnTo>
                  <a:pt x="148628" y="139446"/>
                </a:lnTo>
                <a:lnTo>
                  <a:pt x="151472" y="133985"/>
                </a:lnTo>
                <a:lnTo>
                  <a:pt x="152082" y="127876"/>
                </a:lnTo>
                <a:lnTo>
                  <a:pt x="150241" y="121793"/>
                </a:lnTo>
                <a:lnTo>
                  <a:pt x="101104" y="31369"/>
                </a:lnTo>
                <a:lnTo>
                  <a:pt x="84074" y="0"/>
                </a:lnTo>
                <a:lnTo>
                  <a:pt x="10668" y="117602"/>
                </a:lnTo>
                <a:lnTo>
                  <a:pt x="8420" y="123558"/>
                </a:lnTo>
                <a:lnTo>
                  <a:pt x="8636" y="129692"/>
                </a:lnTo>
                <a:lnTo>
                  <a:pt x="11125" y="135267"/>
                </a:lnTo>
                <a:lnTo>
                  <a:pt x="15748" y="139573"/>
                </a:lnTo>
                <a:lnTo>
                  <a:pt x="21678" y="141820"/>
                </a:lnTo>
                <a:lnTo>
                  <a:pt x="27774" y="141605"/>
                </a:lnTo>
                <a:lnTo>
                  <a:pt x="33350" y="139115"/>
                </a:lnTo>
                <a:lnTo>
                  <a:pt x="37719" y="134493"/>
                </a:lnTo>
                <a:lnTo>
                  <a:pt x="65252" y="90462"/>
                </a:lnTo>
                <a:lnTo>
                  <a:pt x="1574" y="2178672"/>
                </a:lnTo>
                <a:lnTo>
                  <a:pt x="0" y="2178685"/>
                </a:lnTo>
                <a:lnTo>
                  <a:pt x="508" y="2210689"/>
                </a:lnTo>
                <a:lnTo>
                  <a:pt x="3836924" y="2154123"/>
                </a:lnTo>
                <a:lnTo>
                  <a:pt x="3792474" y="2180971"/>
                </a:lnTo>
                <a:lnTo>
                  <a:pt x="3787762" y="2185251"/>
                </a:lnTo>
                <a:lnTo>
                  <a:pt x="3785171" y="2190826"/>
                </a:lnTo>
                <a:lnTo>
                  <a:pt x="3784854" y="2196947"/>
                </a:lnTo>
                <a:lnTo>
                  <a:pt x="3787013" y="2202929"/>
                </a:lnTo>
                <a:lnTo>
                  <a:pt x="3791318" y="2207615"/>
                </a:lnTo>
                <a:lnTo>
                  <a:pt x="3796893" y="2210193"/>
                </a:lnTo>
                <a:lnTo>
                  <a:pt x="3803027" y="2210511"/>
                </a:lnTo>
                <a:lnTo>
                  <a:pt x="3808984" y="2208365"/>
                </a:lnTo>
                <a:lnTo>
                  <a:pt x="3927729" y="2136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42078" y="6082385"/>
            <a:ext cx="130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Büyüyen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17064" y="4258055"/>
            <a:ext cx="3642360" cy="1815464"/>
            <a:chOff x="2417064" y="4258055"/>
            <a:chExt cx="3642360" cy="1815464"/>
          </a:xfrm>
        </p:grpSpPr>
        <p:sp>
          <p:nvSpPr>
            <p:cNvPr id="7" name="object 7"/>
            <p:cNvSpPr/>
            <p:nvPr/>
          </p:nvSpPr>
          <p:spPr>
            <a:xfrm>
              <a:off x="2484882" y="4849721"/>
              <a:ext cx="3453765" cy="774065"/>
            </a:xfrm>
            <a:custGeom>
              <a:avLst/>
              <a:gdLst/>
              <a:ahLst/>
              <a:cxnLst/>
              <a:rect l="l" t="t" r="r" b="b"/>
              <a:pathLst>
                <a:path w="3453765" h="774064">
                  <a:moveTo>
                    <a:pt x="0" y="412777"/>
                  </a:moveTo>
                  <a:lnTo>
                    <a:pt x="27363" y="467525"/>
                  </a:lnTo>
                  <a:lnTo>
                    <a:pt x="54735" y="521149"/>
                  </a:lnTo>
                  <a:lnTo>
                    <a:pt x="82121" y="572518"/>
                  </a:lnTo>
                  <a:lnTo>
                    <a:pt x="109530" y="620501"/>
                  </a:lnTo>
                  <a:lnTo>
                    <a:pt x="136968" y="663969"/>
                  </a:lnTo>
                  <a:lnTo>
                    <a:pt x="164444" y="701790"/>
                  </a:lnTo>
                  <a:lnTo>
                    <a:pt x="191964" y="732833"/>
                  </a:lnTo>
                  <a:lnTo>
                    <a:pt x="247168" y="770067"/>
                  </a:lnTo>
                  <a:lnTo>
                    <a:pt x="274867" y="773995"/>
                  </a:lnTo>
                  <a:lnTo>
                    <a:pt x="302641" y="766625"/>
                  </a:lnTo>
                  <a:lnTo>
                    <a:pt x="336543" y="729398"/>
                  </a:lnTo>
                  <a:lnTo>
                    <a:pt x="367439" y="659319"/>
                  </a:lnTo>
                  <a:lnTo>
                    <a:pt x="382308" y="615189"/>
                  </a:lnTo>
                  <a:lnTo>
                    <a:pt x="397086" y="566722"/>
                  </a:lnTo>
                  <a:lnTo>
                    <a:pt x="411991" y="515209"/>
                  </a:lnTo>
                  <a:lnTo>
                    <a:pt x="427244" y="461941"/>
                  </a:lnTo>
                  <a:lnTo>
                    <a:pt x="443065" y="408211"/>
                  </a:lnTo>
                  <a:lnTo>
                    <a:pt x="459673" y="355311"/>
                  </a:lnTo>
                  <a:lnTo>
                    <a:pt x="477289" y="304531"/>
                  </a:lnTo>
                  <a:lnTo>
                    <a:pt x="496132" y="257165"/>
                  </a:lnTo>
                  <a:lnTo>
                    <a:pt x="516423" y="214503"/>
                  </a:lnTo>
                  <a:lnTo>
                    <a:pt x="538381" y="177838"/>
                  </a:lnTo>
                  <a:lnTo>
                    <a:pt x="588178" y="127665"/>
                  </a:lnTo>
                  <a:lnTo>
                    <a:pt x="641762" y="115746"/>
                  </a:lnTo>
                  <a:lnTo>
                    <a:pt x="667552" y="121718"/>
                  </a:lnTo>
                  <a:lnTo>
                    <a:pt x="720900" y="151595"/>
                  </a:lnTo>
                  <a:lnTo>
                    <a:pt x="777134" y="200440"/>
                  </a:lnTo>
                  <a:lnTo>
                    <a:pt x="806529" y="230122"/>
                  </a:lnTo>
                  <a:lnTo>
                    <a:pt x="836883" y="262321"/>
                  </a:lnTo>
                  <a:lnTo>
                    <a:pt x="868273" y="296296"/>
                  </a:lnTo>
                  <a:lnTo>
                    <a:pt x="900779" y="331307"/>
                  </a:lnTo>
                  <a:lnTo>
                    <a:pt x="934479" y="366610"/>
                  </a:lnTo>
                  <a:lnTo>
                    <a:pt x="969452" y="401466"/>
                  </a:lnTo>
                  <a:lnTo>
                    <a:pt x="1005778" y="435132"/>
                  </a:lnTo>
                  <a:lnTo>
                    <a:pt x="1043535" y="466868"/>
                  </a:lnTo>
                  <a:lnTo>
                    <a:pt x="1082802" y="495931"/>
                  </a:lnTo>
                  <a:lnTo>
                    <a:pt x="1123657" y="521580"/>
                  </a:lnTo>
                  <a:lnTo>
                    <a:pt x="1166180" y="543074"/>
                  </a:lnTo>
                  <a:lnTo>
                    <a:pt x="1210449" y="559671"/>
                  </a:lnTo>
                  <a:lnTo>
                    <a:pt x="1256544" y="570630"/>
                  </a:lnTo>
                  <a:lnTo>
                    <a:pt x="1304544" y="575210"/>
                  </a:lnTo>
                  <a:lnTo>
                    <a:pt x="1341962" y="574699"/>
                  </a:lnTo>
                  <a:lnTo>
                    <a:pt x="1381542" y="571614"/>
                  </a:lnTo>
                  <a:lnTo>
                    <a:pt x="1423114" y="566130"/>
                  </a:lnTo>
                  <a:lnTo>
                    <a:pt x="1466506" y="558419"/>
                  </a:lnTo>
                  <a:lnTo>
                    <a:pt x="1511547" y="548655"/>
                  </a:lnTo>
                  <a:lnTo>
                    <a:pt x="1558064" y="537010"/>
                  </a:lnTo>
                  <a:lnTo>
                    <a:pt x="1605886" y="523658"/>
                  </a:lnTo>
                  <a:lnTo>
                    <a:pt x="1654843" y="508772"/>
                  </a:lnTo>
                  <a:lnTo>
                    <a:pt x="1704763" y="492524"/>
                  </a:lnTo>
                  <a:lnTo>
                    <a:pt x="1755474" y="475088"/>
                  </a:lnTo>
                  <a:lnTo>
                    <a:pt x="1806804" y="456637"/>
                  </a:lnTo>
                  <a:lnTo>
                    <a:pt x="1858583" y="437344"/>
                  </a:lnTo>
                  <a:lnTo>
                    <a:pt x="1910639" y="417383"/>
                  </a:lnTo>
                  <a:lnTo>
                    <a:pt x="1962801" y="396925"/>
                  </a:lnTo>
                  <a:lnTo>
                    <a:pt x="2014897" y="376145"/>
                  </a:lnTo>
                  <a:lnTo>
                    <a:pt x="2066755" y="355215"/>
                  </a:lnTo>
                  <a:lnTo>
                    <a:pt x="2118205" y="334309"/>
                  </a:lnTo>
                  <a:lnTo>
                    <a:pt x="2169075" y="313600"/>
                  </a:lnTo>
                  <a:lnTo>
                    <a:pt x="2219193" y="293260"/>
                  </a:lnTo>
                  <a:lnTo>
                    <a:pt x="2268388" y="273463"/>
                  </a:lnTo>
                  <a:lnTo>
                    <a:pt x="2316489" y="254381"/>
                  </a:lnTo>
                  <a:lnTo>
                    <a:pt x="2363324" y="236189"/>
                  </a:lnTo>
                  <a:lnTo>
                    <a:pt x="2408722" y="219059"/>
                  </a:lnTo>
                  <a:lnTo>
                    <a:pt x="2452511" y="203163"/>
                  </a:lnTo>
                  <a:lnTo>
                    <a:pt x="2494520" y="188676"/>
                  </a:lnTo>
                  <a:lnTo>
                    <a:pt x="2534577" y="175771"/>
                  </a:lnTo>
                  <a:lnTo>
                    <a:pt x="2572512" y="164619"/>
                  </a:lnTo>
                  <a:lnTo>
                    <a:pt x="2637628" y="147116"/>
                  </a:lnTo>
                  <a:lnTo>
                    <a:pt x="2700427" y="131303"/>
                  </a:lnTo>
                  <a:lnTo>
                    <a:pt x="2760884" y="117053"/>
                  </a:lnTo>
                  <a:lnTo>
                    <a:pt x="2818978" y="104241"/>
                  </a:lnTo>
                  <a:lnTo>
                    <a:pt x="2874687" y="92742"/>
                  </a:lnTo>
                  <a:lnTo>
                    <a:pt x="2927988" y="82429"/>
                  </a:lnTo>
                  <a:lnTo>
                    <a:pt x="2978858" y="73177"/>
                  </a:lnTo>
                  <a:lnTo>
                    <a:pt x="3027276" y="64859"/>
                  </a:lnTo>
                  <a:lnTo>
                    <a:pt x="3073219" y="57351"/>
                  </a:lnTo>
                  <a:lnTo>
                    <a:pt x="3116664" y="50526"/>
                  </a:lnTo>
                  <a:lnTo>
                    <a:pt x="3157590" y="44259"/>
                  </a:lnTo>
                  <a:lnTo>
                    <a:pt x="3195974" y="38424"/>
                  </a:lnTo>
                  <a:lnTo>
                    <a:pt x="3231793" y="32895"/>
                  </a:lnTo>
                  <a:lnTo>
                    <a:pt x="3265026" y="27546"/>
                  </a:lnTo>
                  <a:lnTo>
                    <a:pt x="3295650" y="22252"/>
                  </a:lnTo>
                  <a:lnTo>
                    <a:pt x="3381232" y="7437"/>
                  </a:lnTo>
                  <a:lnTo>
                    <a:pt x="3427095" y="885"/>
                  </a:lnTo>
                  <a:lnTo>
                    <a:pt x="3446668" y="0"/>
                  </a:lnTo>
                  <a:lnTo>
                    <a:pt x="3453383" y="2186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2790" y="5142738"/>
              <a:ext cx="0" cy="906780"/>
            </a:xfrm>
            <a:custGeom>
              <a:avLst/>
              <a:gdLst/>
              <a:ahLst/>
              <a:cxnLst/>
              <a:rect l="l" t="t" r="r" b="b"/>
              <a:pathLst>
                <a:path h="906779">
                  <a:moveTo>
                    <a:pt x="0" y="0"/>
                  </a:moveTo>
                  <a:lnTo>
                    <a:pt x="0" y="906780"/>
                  </a:lnTo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066" y="4274057"/>
              <a:ext cx="3610610" cy="1783080"/>
            </a:xfrm>
            <a:custGeom>
              <a:avLst/>
              <a:gdLst/>
              <a:ahLst/>
              <a:cxnLst/>
              <a:rect l="l" t="t" r="r" b="b"/>
              <a:pathLst>
                <a:path w="3610610" h="1783079">
                  <a:moveTo>
                    <a:pt x="12191" y="1783080"/>
                  </a:moveTo>
                  <a:lnTo>
                    <a:pt x="53129" y="1754571"/>
                  </a:lnTo>
                  <a:lnTo>
                    <a:pt x="94113" y="1726127"/>
                  </a:lnTo>
                  <a:lnTo>
                    <a:pt x="135168" y="1697815"/>
                  </a:lnTo>
                  <a:lnTo>
                    <a:pt x="176322" y="1669698"/>
                  </a:lnTo>
                  <a:lnTo>
                    <a:pt x="217600" y="1641842"/>
                  </a:lnTo>
                  <a:lnTo>
                    <a:pt x="259027" y="1614313"/>
                  </a:lnTo>
                  <a:lnTo>
                    <a:pt x="300630" y="1587175"/>
                  </a:lnTo>
                  <a:lnTo>
                    <a:pt x="342434" y="1560495"/>
                  </a:lnTo>
                  <a:lnTo>
                    <a:pt x="384465" y="1534336"/>
                  </a:lnTo>
                  <a:lnTo>
                    <a:pt x="426749" y="1508766"/>
                  </a:lnTo>
                  <a:lnTo>
                    <a:pt x="469312" y="1483848"/>
                  </a:lnTo>
                  <a:lnTo>
                    <a:pt x="512180" y="1459649"/>
                  </a:lnTo>
                  <a:lnTo>
                    <a:pt x="555378" y="1436233"/>
                  </a:lnTo>
                  <a:lnTo>
                    <a:pt x="598932" y="1413666"/>
                  </a:lnTo>
                  <a:lnTo>
                    <a:pt x="642869" y="1392014"/>
                  </a:lnTo>
                  <a:lnTo>
                    <a:pt x="687213" y="1371340"/>
                  </a:lnTo>
                  <a:lnTo>
                    <a:pt x="731992" y="1351711"/>
                  </a:lnTo>
                  <a:lnTo>
                    <a:pt x="777229" y="1333193"/>
                  </a:lnTo>
                  <a:lnTo>
                    <a:pt x="822953" y="1315849"/>
                  </a:lnTo>
                  <a:lnTo>
                    <a:pt x="869188" y="1299746"/>
                  </a:lnTo>
                  <a:lnTo>
                    <a:pt x="915960" y="1284949"/>
                  </a:lnTo>
                  <a:lnTo>
                    <a:pt x="963294" y="1271524"/>
                  </a:lnTo>
                  <a:lnTo>
                    <a:pt x="1009373" y="1260537"/>
                  </a:lnTo>
                  <a:lnTo>
                    <a:pt x="1056406" y="1251790"/>
                  </a:lnTo>
                  <a:lnTo>
                    <a:pt x="1104305" y="1245079"/>
                  </a:lnTo>
                  <a:lnTo>
                    <a:pt x="1152981" y="1240196"/>
                  </a:lnTo>
                  <a:lnTo>
                    <a:pt x="1202344" y="1236938"/>
                  </a:lnTo>
                  <a:lnTo>
                    <a:pt x="1252305" y="1235097"/>
                  </a:lnTo>
                  <a:lnTo>
                    <a:pt x="1302775" y="1234469"/>
                  </a:lnTo>
                  <a:lnTo>
                    <a:pt x="1353665" y="1234849"/>
                  </a:lnTo>
                  <a:lnTo>
                    <a:pt x="1404885" y="1236029"/>
                  </a:lnTo>
                  <a:lnTo>
                    <a:pt x="1456346" y="1237806"/>
                  </a:lnTo>
                  <a:lnTo>
                    <a:pt x="1507959" y="1239973"/>
                  </a:lnTo>
                  <a:lnTo>
                    <a:pt x="1559634" y="1242325"/>
                  </a:lnTo>
                  <a:lnTo>
                    <a:pt x="1611283" y="1244656"/>
                  </a:lnTo>
                  <a:lnTo>
                    <a:pt x="1662817" y="1246761"/>
                  </a:lnTo>
                  <a:lnTo>
                    <a:pt x="1714145" y="1248435"/>
                  </a:lnTo>
                  <a:lnTo>
                    <a:pt x="1765178" y="1249471"/>
                  </a:lnTo>
                  <a:lnTo>
                    <a:pt x="1815828" y="1249664"/>
                  </a:lnTo>
                  <a:lnTo>
                    <a:pt x="1866006" y="1248809"/>
                  </a:lnTo>
                  <a:lnTo>
                    <a:pt x="1915621" y="1246700"/>
                  </a:lnTo>
                  <a:lnTo>
                    <a:pt x="1964585" y="1243131"/>
                  </a:lnTo>
                  <a:lnTo>
                    <a:pt x="2012808" y="1237897"/>
                  </a:lnTo>
                  <a:lnTo>
                    <a:pt x="2060201" y="1230793"/>
                  </a:lnTo>
                  <a:lnTo>
                    <a:pt x="2106675" y="1221613"/>
                  </a:lnTo>
                  <a:lnTo>
                    <a:pt x="2157137" y="1209117"/>
                  </a:lnTo>
                  <a:lnTo>
                    <a:pt x="2207769" y="1194322"/>
                  </a:lnTo>
                  <a:lnTo>
                    <a:pt x="2258481" y="1177469"/>
                  </a:lnTo>
                  <a:lnTo>
                    <a:pt x="2309181" y="1158796"/>
                  </a:lnTo>
                  <a:lnTo>
                    <a:pt x="2359780" y="1138544"/>
                  </a:lnTo>
                  <a:lnTo>
                    <a:pt x="2410186" y="1116952"/>
                  </a:lnTo>
                  <a:lnTo>
                    <a:pt x="2460309" y="1094260"/>
                  </a:lnTo>
                  <a:lnTo>
                    <a:pt x="2510059" y="1070707"/>
                  </a:lnTo>
                  <a:lnTo>
                    <a:pt x="2559343" y="1046534"/>
                  </a:lnTo>
                  <a:lnTo>
                    <a:pt x="2608073" y="1021979"/>
                  </a:lnTo>
                  <a:lnTo>
                    <a:pt x="2656157" y="997283"/>
                  </a:lnTo>
                  <a:lnTo>
                    <a:pt x="2703504" y="972685"/>
                  </a:lnTo>
                  <a:lnTo>
                    <a:pt x="2750025" y="948425"/>
                  </a:lnTo>
                  <a:lnTo>
                    <a:pt x="2795627" y="924743"/>
                  </a:lnTo>
                  <a:lnTo>
                    <a:pt x="2840221" y="901878"/>
                  </a:lnTo>
                  <a:lnTo>
                    <a:pt x="2883716" y="880070"/>
                  </a:lnTo>
                  <a:lnTo>
                    <a:pt x="2926020" y="859559"/>
                  </a:lnTo>
                  <a:lnTo>
                    <a:pt x="2967045" y="840584"/>
                  </a:lnTo>
                  <a:lnTo>
                    <a:pt x="3006698" y="823385"/>
                  </a:lnTo>
                  <a:lnTo>
                    <a:pt x="3044889" y="808201"/>
                  </a:lnTo>
                  <a:lnTo>
                    <a:pt x="3081528" y="795274"/>
                  </a:lnTo>
                  <a:lnTo>
                    <a:pt x="3148189" y="775576"/>
                  </a:lnTo>
                  <a:lnTo>
                    <a:pt x="3211262" y="760776"/>
                  </a:lnTo>
                  <a:lnTo>
                    <a:pt x="3270704" y="750183"/>
                  </a:lnTo>
                  <a:lnTo>
                    <a:pt x="3326471" y="743108"/>
                  </a:lnTo>
                  <a:lnTo>
                    <a:pt x="3378521" y="738862"/>
                  </a:lnTo>
                  <a:lnTo>
                    <a:pt x="3426811" y="736755"/>
                  </a:lnTo>
                  <a:lnTo>
                    <a:pt x="3471298" y="736098"/>
                  </a:lnTo>
                  <a:lnTo>
                    <a:pt x="3511939" y="736202"/>
                  </a:lnTo>
                  <a:lnTo>
                    <a:pt x="3548691" y="736378"/>
                  </a:lnTo>
                  <a:lnTo>
                    <a:pt x="3581511" y="735936"/>
                  </a:lnTo>
                  <a:lnTo>
                    <a:pt x="3610355" y="734187"/>
                  </a:lnTo>
                </a:path>
                <a:path w="3610610" h="1783079">
                  <a:moveTo>
                    <a:pt x="0" y="1744980"/>
                  </a:moveTo>
                  <a:lnTo>
                    <a:pt x="29485" y="1697780"/>
                  </a:lnTo>
                  <a:lnTo>
                    <a:pt x="58991" y="1650684"/>
                  </a:lnTo>
                  <a:lnTo>
                    <a:pt x="88539" y="1603795"/>
                  </a:lnTo>
                  <a:lnTo>
                    <a:pt x="118148" y="1557217"/>
                  </a:lnTo>
                  <a:lnTo>
                    <a:pt x="147840" y="1511053"/>
                  </a:lnTo>
                  <a:lnTo>
                    <a:pt x="177636" y="1465407"/>
                  </a:lnTo>
                  <a:lnTo>
                    <a:pt x="207555" y="1420382"/>
                  </a:lnTo>
                  <a:lnTo>
                    <a:pt x="237619" y="1376081"/>
                  </a:lnTo>
                  <a:lnTo>
                    <a:pt x="267848" y="1332610"/>
                  </a:lnTo>
                  <a:lnTo>
                    <a:pt x="298263" y="1290070"/>
                  </a:lnTo>
                  <a:lnTo>
                    <a:pt x="328884" y="1248566"/>
                  </a:lnTo>
                  <a:lnTo>
                    <a:pt x="359733" y="1208200"/>
                  </a:lnTo>
                  <a:lnTo>
                    <a:pt x="390830" y="1169078"/>
                  </a:lnTo>
                  <a:lnTo>
                    <a:pt x="422195" y="1131301"/>
                  </a:lnTo>
                  <a:lnTo>
                    <a:pt x="453849" y="1094975"/>
                  </a:lnTo>
                  <a:lnTo>
                    <a:pt x="485812" y="1060201"/>
                  </a:lnTo>
                  <a:lnTo>
                    <a:pt x="518107" y="1027084"/>
                  </a:lnTo>
                  <a:lnTo>
                    <a:pt x="550752" y="995728"/>
                  </a:lnTo>
                  <a:lnTo>
                    <a:pt x="583769" y="966236"/>
                  </a:lnTo>
                  <a:lnTo>
                    <a:pt x="617179" y="938711"/>
                  </a:lnTo>
                  <a:lnTo>
                    <a:pt x="651001" y="913257"/>
                  </a:lnTo>
                  <a:lnTo>
                    <a:pt x="694139" y="885720"/>
                  </a:lnTo>
                  <a:lnTo>
                    <a:pt x="739286" y="863024"/>
                  </a:lnTo>
                  <a:lnTo>
                    <a:pt x="786111" y="844611"/>
                  </a:lnTo>
                  <a:lnTo>
                    <a:pt x="834282" y="829921"/>
                  </a:lnTo>
                  <a:lnTo>
                    <a:pt x="883467" y="818397"/>
                  </a:lnTo>
                  <a:lnTo>
                    <a:pt x="933335" y="809480"/>
                  </a:lnTo>
                  <a:lnTo>
                    <a:pt x="983554" y="802611"/>
                  </a:lnTo>
                  <a:lnTo>
                    <a:pt x="1033792" y="797230"/>
                  </a:lnTo>
                  <a:lnTo>
                    <a:pt x="1083717" y="792781"/>
                  </a:lnTo>
                  <a:lnTo>
                    <a:pt x="1132998" y="788703"/>
                  </a:lnTo>
                  <a:lnTo>
                    <a:pt x="1181302" y="784439"/>
                  </a:lnTo>
                  <a:lnTo>
                    <a:pt x="1228299" y="779429"/>
                  </a:lnTo>
                  <a:lnTo>
                    <a:pt x="1273656" y="773115"/>
                  </a:lnTo>
                  <a:lnTo>
                    <a:pt x="1317041" y="764938"/>
                  </a:lnTo>
                  <a:lnTo>
                    <a:pt x="1358124" y="754340"/>
                  </a:lnTo>
                  <a:lnTo>
                    <a:pt x="1396571" y="740762"/>
                  </a:lnTo>
                  <a:lnTo>
                    <a:pt x="1432051" y="723646"/>
                  </a:lnTo>
                  <a:lnTo>
                    <a:pt x="1467022" y="700274"/>
                  </a:lnTo>
                  <a:lnTo>
                    <a:pt x="1495803" y="673719"/>
                  </a:lnTo>
                  <a:lnTo>
                    <a:pt x="1539180" y="613014"/>
                  </a:lnTo>
                  <a:lnTo>
                    <a:pt x="1570945" y="545449"/>
                  </a:lnTo>
                  <a:lnTo>
                    <a:pt x="1585212" y="510320"/>
                  </a:lnTo>
                  <a:lnTo>
                    <a:pt x="1599862" y="474945"/>
                  </a:lnTo>
                  <a:lnTo>
                    <a:pt x="1615992" y="439816"/>
                  </a:lnTo>
                  <a:lnTo>
                    <a:pt x="1634696" y="405421"/>
                  </a:lnTo>
                  <a:lnTo>
                    <a:pt x="1657071" y="372251"/>
                  </a:lnTo>
                  <a:lnTo>
                    <a:pt x="1684211" y="340796"/>
                  </a:lnTo>
                  <a:lnTo>
                    <a:pt x="1717211" y="311546"/>
                  </a:lnTo>
                  <a:lnTo>
                    <a:pt x="1757168" y="284991"/>
                  </a:lnTo>
                  <a:lnTo>
                    <a:pt x="1805178" y="261620"/>
                  </a:lnTo>
                  <a:lnTo>
                    <a:pt x="1878891" y="235992"/>
                  </a:lnTo>
                  <a:lnTo>
                    <a:pt x="1921365" y="224174"/>
                  </a:lnTo>
                  <a:lnTo>
                    <a:pt x="1967100" y="212977"/>
                  </a:lnTo>
                  <a:lnTo>
                    <a:pt x="2015734" y="202370"/>
                  </a:lnTo>
                  <a:lnTo>
                    <a:pt x="2066905" y="192321"/>
                  </a:lnTo>
                  <a:lnTo>
                    <a:pt x="2120249" y="182798"/>
                  </a:lnTo>
                  <a:lnTo>
                    <a:pt x="2175406" y="173768"/>
                  </a:lnTo>
                  <a:lnTo>
                    <a:pt x="2232012" y="165201"/>
                  </a:lnTo>
                  <a:lnTo>
                    <a:pt x="2289705" y="157064"/>
                  </a:lnTo>
                  <a:lnTo>
                    <a:pt x="2348123" y="149326"/>
                  </a:lnTo>
                  <a:lnTo>
                    <a:pt x="2406904" y="141954"/>
                  </a:lnTo>
                  <a:lnTo>
                    <a:pt x="2465684" y="134916"/>
                  </a:lnTo>
                  <a:lnTo>
                    <a:pt x="2524102" y="128182"/>
                  </a:lnTo>
                  <a:lnTo>
                    <a:pt x="2581795" y="121719"/>
                  </a:lnTo>
                  <a:lnTo>
                    <a:pt x="2638401" y="115494"/>
                  </a:lnTo>
                  <a:lnTo>
                    <a:pt x="2693558" y="109477"/>
                  </a:lnTo>
                  <a:lnTo>
                    <a:pt x="2746902" y="103635"/>
                  </a:lnTo>
                  <a:lnTo>
                    <a:pt x="2798073" y="97937"/>
                  </a:lnTo>
                  <a:lnTo>
                    <a:pt x="2846707" y="92351"/>
                  </a:lnTo>
                  <a:lnTo>
                    <a:pt x="2892442" y="86844"/>
                  </a:lnTo>
                  <a:lnTo>
                    <a:pt x="2934916" y="81385"/>
                  </a:lnTo>
                  <a:lnTo>
                    <a:pt x="2973766" y="75943"/>
                  </a:lnTo>
                  <a:lnTo>
                    <a:pt x="3108875" y="53444"/>
                  </a:lnTo>
                  <a:lnTo>
                    <a:pt x="3187449" y="39549"/>
                  </a:lnTo>
                  <a:lnTo>
                    <a:pt x="3247966" y="28307"/>
                  </a:lnTo>
                  <a:lnTo>
                    <a:pt x="3294041" y="19224"/>
                  </a:lnTo>
                  <a:lnTo>
                    <a:pt x="3357321" y="5563"/>
                  </a:lnTo>
                  <a:lnTo>
                    <a:pt x="3381755" y="0"/>
                  </a:lnTo>
                </a:path>
              </a:pathLst>
            </a:custGeom>
            <a:ln w="32004">
              <a:solidFill>
                <a:srgbClr val="A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41374" y="2340990"/>
            <a:ext cx="6891655" cy="298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55880" indent="-273050">
              <a:lnSpc>
                <a:spcPct val="100000"/>
              </a:lnSpc>
              <a:spcBef>
                <a:spcPts val="100"/>
              </a:spcBef>
              <a:tabLst>
                <a:tab pos="2855595" algn="l"/>
                <a:tab pos="3986529" algn="l"/>
                <a:tab pos="51936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latin typeface="Calibri"/>
                <a:cs typeface="Calibri"/>
              </a:rPr>
              <a:t>Her </a:t>
            </a:r>
            <a:r>
              <a:rPr sz="2400" spc="-5" dirty="0">
                <a:latin typeface="Calibri"/>
                <a:cs typeface="Calibri"/>
              </a:rPr>
              <a:t>durumda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baseline="-20833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.g(n) </a:t>
            </a:r>
            <a:r>
              <a:rPr sz="2400" dirty="0">
                <a:solidFill>
                  <a:srgbClr val="001F5F"/>
                </a:solidFill>
                <a:latin typeface="Symbol"/>
                <a:cs typeface="Symbol"/>
              </a:rPr>
              <a:t>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f(n) </a:t>
            </a:r>
            <a:r>
              <a:rPr sz="2400" dirty="0">
                <a:solidFill>
                  <a:srgbClr val="001F5F"/>
                </a:solidFill>
                <a:latin typeface="Symbol"/>
                <a:cs typeface="Symbol"/>
              </a:rPr>
              <a:t></a:t>
            </a:r>
            <a:r>
              <a:rPr sz="2400" spc="-1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baseline="-20833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.g(n)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	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n </a:t>
            </a:r>
            <a:r>
              <a:rPr sz="2400" dirty="0">
                <a:solidFill>
                  <a:srgbClr val="001F5F"/>
                </a:solidFill>
                <a:latin typeface="Symbol"/>
                <a:cs typeface="Symbol"/>
              </a:rPr>
              <a:t>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spc="-7" baseline="-20833" dirty="0">
                <a:solidFill>
                  <a:srgbClr val="001F5F"/>
                </a:solidFill>
                <a:latin typeface="Calibri"/>
                <a:cs typeface="Calibri"/>
              </a:rPr>
              <a:t>0  </a:t>
            </a:r>
            <a:r>
              <a:rPr sz="2400" spc="-15" dirty="0">
                <a:latin typeface="Calibri"/>
                <a:cs typeface="Calibri"/>
              </a:rPr>
              <a:t>koşullarını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sağlayan	</a:t>
            </a:r>
            <a:r>
              <a:rPr sz="2400" spc="-25" dirty="0">
                <a:latin typeface="Calibri"/>
                <a:cs typeface="Calibri"/>
              </a:rPr>
              <a:t>pozitif, </a:t>
            </a:r>
            <a:r>
              <a:rPr sz="2400" spc="-5" dirty="0">
                <a:latin typeface="Calibri"/>
                <a:cs typeface="Calibri"/>
              </a:rPr>
              <a:t>sabit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baseline="-20833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400" baseline="-20833" dirty="0">
                <a:solidFill>
                  <a:srgbClr val="001F5F"/>
                </a:solidFill>
                <a:latin typeface="Calibri"/>
                <a:cs typeface="Calibri"/>
              </a:rPr>
              <a:t>2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400" spc="-7" baseline="-20833" dirty="0">
                <a:solidFill>
                  <a:srgbClr val="001F5F"/>
                </a:solidFill>
                <a:latin typeface="Calibri"/>
                <a:cs typeface="Calibri"/>
              </a:rPr>
              <a:t>0 </a:t>
            </a:r>
            <a:r>
              <a:rPr sz="2400" spc="-5" dirty="0">
                <a:latin typeface="Calibri"/>
                <a:cs typeface="Calibri"/>
              </a:rPr>
              <a:t>değerleri  </a:t>
            </a:r>
            <a:r>
              <a:rPr sz="2400" spc="-10" dirty="0">
                <a:latin typeface="Calibri"/>
                <a:cs typeface="Calibri"/>
              </a:rPr>
              <a:t>bulunabiliyorsa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f(n)=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Symbol"/>
                <a:cs typeface="Symbol"/>
              </a:rPr>
              <a:t>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(g(n))	</a:t>
            </a:r>
            <a:r>
              <a:rPr sz="2400" spc="-10" dirty="0">
                <a:latin typeface="Calibri"/>
                <a:cs typeface="Calibri"/>
              </a:rPr>
              <a:t>ifadesi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doğrudur.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>
              <a:latin typeface="Calibri"/>
              <a:cs typeface="Calibri"/>
            </a:endParaRPr>
          </a:p>
          <a:p>
            <a:pPr marL="1418590" algn="ctr">
              <a:lnSpc>
                <a:spcPct val="100000"/>
              </a:lnSpc>
            </a:pPr>
            <a:r>
              <a:rPr sz="2100" spc="-5" dirty="0">
                <a:latin typeface="Calibri"/>
                <a:cs typeface="Calibri"/>
              </a:rPr>
              <a:t>c</a:t>
            </a:r>
            <a:r>
              <a:rPr sz="2100" spc="-7" baseline="-19841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*g(n)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Calibri"/>
              <a:cs typeface="Calibri"/>
            </a:endParaRPr>
          </a:p>
          <a:p>
            <a:pPr marL="1473200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f(n)</a:t>
            </a:r>
            <a:endParaRPr sz="1800">
              <a:latin typeface="Calibri"/>
              <a:cs typeface="Calibri"/>
            </a:endParaRPr>
          </a:p>
          <a:p>
            <a:pPr marL="4331970">
              <a:lnSpc>
                <a:spcPct val="100000"/>
              </a:lnSpc>
              <a:spcBef>
                <a:spcPts val="640"/>
              </a:spcBef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2100" spc="-7" baseline="-19841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*g(n)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8750" y="3961222"/>
            <a:ext cx="306070" cy="2138045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Times New Roman"/>
                <a:cs typeface="Times New Roman"/>
              </a:rPr>
              <a:t>Fonksiyonun değeri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474978"/>
            <a:ext cx="4248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Symbol"/>
                <a:cs typeface="Symbol"/>
              </a:rPr>
              <a:t></a:t>
            </a:r>
            <a:r>
              <a:rPr sz="4000" b="0" spc="-5" dirty="0">
                <a:latin typeface="Times New Roman"/>
                <a:cs typeface="Times New Roman"/>
              </a:rPr>
              <a:t> </a:t>
            </a:r>
            <a:r>
              <a:rPr sz="4000" b="0" spc="-20" dirty="0">
                <a:latin typeface="Calibri"/>
                <a:cs typeface="Calibri"/>
              </a:rPr>
              <a:t>notasyonu-</a:t>
            </a:r>
            <a:r>
              <a:rPr sz="4000" b="0" spc="-90" dirty="0">
                <a:latin typeface="Calibri"/>
                <a:cs typeface="Calibri"/>
              </a:rPr>
              <a:t> </a:t>
            </a:r>
            <a:r>
              <a:rPr sz="4000" b="0" spc="-5" dirty="0">
                <a:latin typeface="Times New Roman"/>
                <a:cs typeface="Times New Roman"/>
              </a:rPr>
              <a:t>Ö</a:t>
            </a:r>
            <a:r>
              <a:rPr sz="4000" b="0" spc="-5" dirty="0">
                <a:latin typeface="Calibri"/>
                <a:cs typeface="Calibri"/>
              </a:rPr>
              <a:t>rnek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9065" y="2262708"/>
            <a:ext cx="5799455" cy="21196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15"/>
              </a:spcBef>
              <a:tabLst>
                <a:tab pos="36830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mic Sans MS"/>
                <a:cs typeface="Comic Sans MS"/>
              </a:rPr>
              <a:t>f(n) </a:t>
            </a:r>
            <a:r>
              <a:rPr sz="2400" dirty="0">
                <a:latin typeface="Comic Sans MS"/>
                <a:cs typeface="Comic Sans MS"/>
              </a:rPr>
              <a:t>= </a:t>
            </a:r>
            <a:r>
              <a:rPr sz="2400" spc="-5" dirty="0">
                <a:latin typeface="Comic Sans MS"/>
                <a:cs typeface="Comic Sans MS"/>
              </a:rPr>
              <a:t>2n </a:t>
            </a:r>
            <a:r>
              <a:rPr sz="2400" dirty="0">
                <a:latin typeface="Comic Sans MS"/>
                <a:cs typeface="Comic Sans MS"/>
              </a:rPr>
              <a:t>+ 5 </a:t>
            </a:r>
            <a:r>
              <a:rPr sz="2400" dirty="0">
                <a:latin typeface="Calibri"/>
                <a:cs typeface="Calibri"/>
              </a:rPr>
              <a:t>ϵ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5" dirty="0">
                <a:latin typeface="Symbol"/>
                <a:cs typeface="Symbol"/>
              </a:rPr>
              <a:t></a:t>
            </a:r>
            <a:r>
              <a:rPr sz="2400" spc="-5" dirty="0">
                <a:latin typeface="Comic Sans MS"/>
                <a:cs typeface="Comic Sans MS"/>
              </a:rPr>
              <a:t>(n).</a:t>
            </a:r>
            <a:endParaRPr sz="2400">
              <a:latin typeface="Comic Sans MS"/>
              <a:cs typeface="Comic Sans MS"/>
            </a:endParaRPr>
          </a:p>
          <a:p>
            <a:pPr marL="322580">
              <a:lnSpc>
                <a:spcPct val="100000"/>
              </a:lnSpc>
              <a:spcBef>
                <a:spcPts val="560"/>
              </a:spcBef>
              <a:tabLst>
                <a:tab pos="66548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C00000"/>
                </a:solidFill>
                <a:latin typeface="Comic Sans MS"/>
                <a:cs typeface="Comic Sans MS"/>
              </a:rPr>
              <a:t>2</a:t>
            </a:r>
            <a:r>
              <a:rPr sz="2200" spc="-5" dirty="0">
                <a:latin typeface="Comic Sans MS"/>
                <a:cs typeface="Comic Sans MS"/>
              </a:rPr>
              <a:t>n </a:t>
            </a:r>
            <a:r>
              <a:rPr sz="2200" b="1" spc="-5" dirty="0">
                <a:latin typeface="Symbol"/>
                <a:cs typeface="Symbol"/>
              </a:rPr>
              <a:t>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2n+5 </a:t>
            </a:r>
            <a:r>
              <a:rPr sz="2200" b="1" spc="-5" dirty="0">
                <a:latin typeface="Symbol"/>
                <a:cs typeface="Symbol"/>
              </a:rPr>
              <a:t>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omic Sans MS"/>
                <a:cs typeface="Comic Sans MS"/>
              </a:rPr>
              <a:t>3</a:t>
            </a:r>
            <a:r>
              <a:rPr sz="2200" spc="-5" dirty="0">
                <a:latin typeface="Comic Sans MS"/>
                <a:cs typeface="Comic Sans MS"/>
              </a:rPr>
              <a:t>n, </a:t>
            </a:r>
            <a:r>
              <a:rPr sz="2200" spc="-10" dirty="0">
                <a:latin typeface="Comic Sans MS"/>
                <a:cs typeface="Comic Sans MS"/>
              </a:rPr>
              <a:t>tüm </a:t>
            </a:r>
            <a:r>
              <a:rPr sz="2200" spc="-5" dirty="0">
                <a:latin typeface="Comic Sans MS"/>
                <a:cs typeface="Comic Sans MS"/>
              </a:rPr>
              <a:t>n </a:t>
            </a:r>
            <a:r>
              <a:rPr sz="2200" b="1" spc="-5" dirty="0">
                <a:latin typeface="Symbol"/>
                <a:cs typeface="Symbol"/>
              </a:rPr>
              <a:t>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omic Sans MS"/>
                <a:cs typeface="Comic Sans MS"/>
              </a:rPr>
              <a:t>5</a:t>
            </a:r>
            <a:r>
              <a:rPr sz="2200" spc="40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için</a:t>
            </a:r>
            <a:endParaRPr sz="2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Comic Sans MS"/>
              <a:cs typeface="Comic Sans MS"/>
            </a:endParaRPr>
          </a:p>
          <a:p>
            <a:pPr marL="25400">
              <a:lnSpc>
                <a:spcPct val="100000"/>
              </a:lnSpc>
              <a:tabLst>
                <a:tab pos="368300" algn="l"/>
                <a:tab pos="205549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mic Sans MS"/>
                <a:cs typeface="Comic Sans MS"/>
              </a:rPr>
              <a:t>f(n)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= </a:t>
            </a:r>
            <a:r>
              <a:rPr sz="2400" spc="-5" dirty="0">
                <a:latin typeface="Comic Sans MS"/>
                <a:cs typeface="Comic Sans MS"/>
              </a:rPr>
              <a:t>5*n</a:t>
            </a:r>
            <a:r>
              <a:rPr sz="2400" spc="-7" baseline="24305" dirty="0">
                <a:latin typeface="Comic Sans MS"/>
                <a:cs typeface="Comic Sans MS"/>
              </a:rPr>
              <a:t>2	</a:t>
            </a:r>
            <a:r>
              <a:rPr sz="2400" dirty="0">
                <a:latin typeface="Comic Sans MS"/>
                <a:cs typeface="Comic Sans MS"/>
              </a:rPr>
              <a:t>- </a:t>
            </a:r>
            <a:r>
              <a:rPr sz="2400" spc="-5" dirty="0">
                <a:latin typeface="Comic Sans MS"/>
                <a:cs typeface="Comic Sans MS"/>
              </a:rPr>
              <a:t>3*n </a:t>
            </a:r>
            <a:r>
              <a:rPr sz="2400" dirty="0">
                <a:latin typeface="Calibri"/>
                <a:cs typeface="Calibri"/>
              </a:rPr>
              <a:t>ϵ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5" dirty="0">
                <a:latin typeface="Symbol"/>
                <a:cs typeface="Symbol"/>
              </a:rPr>
              <a:t></a:t>
            </a:r>
            <a:r>
              <a:rPr sz="2400" spc="-5" dirty="0">
                <a:latin typeface="Comic Sans MS"/>
                <a:cs typeface="Comic Sans MS"/>
              </a:rPr>
              <a:t>(n</a:t>
            </a:r>
            <a:r>
              <a:rPr sz="2400" spc="-7" baseline="24305" dirty="0">
                <a:latin typeface="Comic Sans MS"/>
                <a:cs typeface="Comic Sans MS"/>
              </a:rPr>
              <a:t>2</a:t>
            </a:r>
            <a:r>
              <a:rPr sz="2400" spc="-5" dirty="0">
                <a:latin typeface="Comic Sans MS"/>
                <a:cs typeface="Comic Sans MS"/>
              </a:rPr>
              <a:t>).</a:t>
            </a:r>
            <a:endParaRPr sz="2400">
              <a:latin typeface="Comic Sans MS"/>
              <a:cs typeface="Comic Sans MS"/>
            </a:endParaRPr>
          </a:p>
          <a:p>
            <a:pPr marL="322580">
              <a:lnSpc>
                <a:spcPct val="100000"/>
              </a:lnSpc>
              <a:spcBef>
                <a:spcPts val="560"/>
              </a:spcBef>
              <a:tabLst>
                <a:tab pos="66548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C00000"/>
                </a:solidFill>
                <a:latin typeface="Comic Sans MS"/>
                <a:cs typeface="Comic Sans MS"/>
              </a:rPr>
              <a:t>4</a:t>
            </a:r>
            <a:r>
              <a:rPr sz="2200" dirty="0">
                <a:latin typeface="Comic Sans MS"/>
                <a:cs typeface="Comic Sans MS"/>
              </a:rPr>
              <a:t>*n</a:t>
            </a:r>
            <a:r>
              <a:rPr sz="2175" baseline="24904" dirty="0">
                <a:latin typeface="Comic Sans MS"/>
                <a:cs typeface="Comic Sans MS"/>
              </a:rPr>
              <a:t>2 </a:t>
            </a:r>
            <a:r>
              <a:rPr sz="2200" b="1" spc="-5" dirty="0">
                <a:latin typeface="Symbol"/>
                <a:cs typeface="Symbol"/>
              </a:rPr>
              <a:t>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5*n</a:t>
            </a:r>
            <a:r>
              <a:rPr sz="2175" spc="-7" baseline="24904" dirty="0">
                <a:latin typeface="Comic Sans MS"/>
                <a:cs typeface="Comic Sans MS"/>
              </a:rPr>
              <a:t>2 </a:t>
            </a:r>
            <a:r>
              <a:rPr sz="2200" spc="-5" dirty="0">
                <a:latin typeface="Comic Sans MS"/>
                <a:cs typeface="Comic Sans MS"/>
              </a:rPr>
              <a:t>- </a:t>
            </a:r>
            <a:r>
              <a:rPr sz="2200" spc="-10" dirty="0">
                <a:latin typeface="Comic Sans MS"/>
                <a:cs typeface="Comic Sans MS"/>
              </a:rPr>
              <a:t>3*n </a:t>
            </a:r>
            <a:r>
              <a:rPr sz="2200" b="1" spc="-5" dirty="0">
                <a:latin typeface="Symbol"/>
                <a:cs typeface="Symbol"/>
              </a:rPr>
              <a:t>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Comic Sans MS"/>
                <a:cs typeface="Comic Sans MS"/>
              </a:rPr>
              <a:t>5</a:t>
            </a:r>
            <a:r>
              <a:rPr sz="2200" spc="-5" dirty="0">
                <a:latin typeface="Comic Sans MS"/>
                <a:cs typeface="Comic Sans MS"/>
              </a:rPr>
              <a:t>*n</a:t>
            </a:r>
            <a:r>
              <a:rPr sz="2175" spc="-7" baseline="24904" dirty="0">
                <a:latin typeface="Comic Sans MS"/>
                <a:cs typeface="Comic Sans MS"/>
              </a:rPr>
              <a:t>2</a:t>
            </a:r>
            <a:r>
              <a:rPr sz="2200" spc="-5" dirty="0">
                <a:latin typeface="Comic Sans MS"/>
                <a:cs typeface="Comic Sans MS"/>
              </a:rPr>
              <a:t>, </a:t>
            </a:r>
            <a:r>
              <a:rPr sz="2200" spc="-10" dirty="0">
                <a:latin typeface="Comic Sans MS"/>
                <a:cs typeface="Comic Sans MS"/>
              </a:rPr>
              <a:t>tüm </a:t>
            </a:r>
            <a:r>
              <a:rPr sz="2200" spc="-5" dirty="0">
                <a:latin typeface="Comic Sans MS"/>
                <a:cs typeface="Comic Sans MS"/>
              </a:rPr>
              <a:t>n </a:t>
            </a:r>
            <a:r>
              <a:rPr sz="2200" b="1" spc="-5" dirty="0">
                <a:latin typeface="Symbol"/>
                <a:cs typeface="Symbol"/>
              </a:rPr>
              <a:t>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4</a:t>
            </a:r>
            <a:r>
              <a:rPr sz="2200" spc="4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için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sp>
          <p:nvSpPr>
            <p:cNvPr id="11" name="object 11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" y="3486378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74"/>
                  </a:moveTo>
                  <a:lnTo>
                    <a:pt x="44905" y="2667271"/>
                  </a:lnTo>
                  <a:lnTo>
                    <a:pt x="89843" y="2669961"/>
                  </a:lnTo>
                  <a:lnTo>
                    <a:pt x="134845" y="2672637"/>
                  </a:lnTo>
                  <a:lnTo>
                    <a:pt x="179944" y="2675292"/>
                  </a:lnTo>
                  <a:lnTo>
                    <a:pt x="225172" y="2677919"/>
                  </a:lnTo>
                  <a:lnTo>
                    <a:pt x="270560" y="2680512"/>
                  </a:lnTo>
                  <a:lnTo>
                    <a:pt x="316143" y="2683063"/>
                  </a:lnTo>
                  <a:lnTo>
                    <a:pt x="361950" y="2685565"/>
                  </a:lnTo>
                  <a:lnTo>
                    <a:pt x="408016" y="2688012"/>
                  </a:lnTo>
                  <a:lnTo>
                    <a:pt x="454371" y="2690397"/>
                  </a:lnTo>
                  <a:lnTo>
                    <a:pt x="501049" y="2692711"/>
                  </a:lnTo>
                  <a:lnTo>
                    <a:pt x="548082" y="2694950"/>
                  </a:lnTo>
                  <a:lnTo>
                    <a:pt x="595501" y="2697105"/>
                  </a:lnTo>
                  <a:lnTo>
                    <a:pt x="643339" y="2699171"/>
                  </a:lnTo>
                  <a:lnTo>
                    <a:pt x="691629" y="2701138"/>
                  </a:lnTo>
                  <a:lnTo>
                    <a:pt x="740401" y="2703002"/>
                  </a:lnTo>
                  <a:lnTo>
                    <a:pt x="789690" y="2704755"/>
                  </a:lnTo>
                  <a:lnTo>
                    <a:pt x="839527" y="2706390"/>
                  </a:lnTo>
                  <a:lnTo>
                    <a:pt x="889943" y="2707900"/>
                  </a:lnTo>
                  <a:lnTo>
                    <a:pt x="940972" y="2709279"/>
                  </a:lnTo>
                  <a:lnTo>
                    <a:pt x="992646" y="2710518"/>
                  </a:lnTo>
                  <a:lnTo>
                    <a:pt x="1044997" y="2711612"/>
                  </a:lnTo>
                  <a:lnTo>
                    <a:pt x="1098057" y="2712553"/>
                  </a:lnTo>
                  <a:lnTo>
                    <a:pt x="1151858" y="2713335"/>
                  </a:lnTo>
                  <a:lnTo>
                    <a:pt x="1206433" y="2713950"/>
                  </a:lnTo>
                  <a:lnTo>
                    <a:pt x="1261813" y="2714392"/>
                  </a:lnTo>
                  <a:lnTo>
                    <a:pt x="1318032" y="2714653"/>
                  </a:lnTo>
                  <a:lnTo>
                    <a:pt x="1375121" y="2714727"/>
                  </a:lnTo>
                  <a:lnTo>
                    <a:pt x="1433112" y="2714607"/>
                  </a:lnTo>
                  <a:lnTo>
                    <a:pt x="1492039" y="2714286"/>
                  </a:lnTo>
                  <a:lnTo>
                    <a:pt x="1551932" y="2713757"/>
                  </a:lnTo>
                  <a:lnTo>
                    <a:pt x="1612824" y="2713013"/>
                  </a:lnTo>
                  <a:lnTo>
                    <a:pt x="1674749" y="2712047"/>
                  </a:lnTo>
                  <a:lnTo>
                    <a:pt x="1717877" y="2711302"/>
                  </a:lnTo>
                  <a:lnTo>
                    <a:pt x="1761409" y="2710548"/>
                  </a:lnTo>
                  <a:lnTo>
                    <a:pt x="1805340" y="2709780"/>
                  </a:lnTo>
                  <a:lnTo>
                    <a:pt x="1849664" y="2708995"/>
                  </a:lnTo>
                  <a:lnTo>
                    <a:pt x="1894378" y="2708188"/>
                  </a:lnTo>
                  <a:lnTo>
                    <a:pt x="1939476" y="2707355"/>
                  </a:lnTo>
                  <a:lnTo>
                    <a:pt x="1984955" y="2706491"/>
                  </a:lnTo>
                  <a:lnTo>
                    <a:pt x="2030810" y="2705593"/>
                  </a:lnTo>
                  <a:lnTo>
                    <a:pt x="2077036" y="2704657"/>
                  </a:lnTo>
                  <a:lnTo>
                    <a:pt x="2123629" y="2703677"/>
                  </a:lnTo>
                  <a:lnTo>
                    <a:pt x="2170585" y="2702651"/>
                  </a:lnTo>
                  <a:lnTo>
                    <a:pt x="2217898" y="2701573"/>
                  </a:lnTo>
                  <a:lnTo>
                    <a:pt x="2265564" y="2700440"/>
                  </a:lnTo>
                  <a:lnTo>
                    <a:pt x="2313579" y="2699248"/>
                  </a:lnTo>
                  <a:lnTo>
                    <a:pt x="2361939" y="2697991"/>
                  </a:lnTo>
                  <a:lnTo>
                    <a:pt x="2410638" y="2696667"/>
                  </a:lnTo>
                  <a:lnTo>
                    <a:pt x="2459673" y="2695270"/>
                  </a:lnTo>
                  <a:lnTo>
                    <a:pt x="2509038" y="2693798"/>
                  </a:lnTo>
                  <a:lnTo>
                    <a:pt x="2558730" y="2692244"/>
                  </a:lnTo>
                  <a:lnTo>
                    <a:pt x="2608743" y="2690606"/>
                  </a:lnTo>
                  <a:lnTo>
                    <a:pt x="2659073" y="2688880"/>
                  </a:lnTo>
                  <a:lnTo>
                    <a:pt x="2709716" y="2687060"/>
                  </a:lnTo>
                  <a:lnTo>
                    <a:pt x="2760667" y="2685142"/>
                  </a:lnTo>
                  <a:lnTo>
                    <a:pt x="2811922" y="2683124"/>
                  </a:lnTo>
                  <a:lnTo>
                    <a:pt x="2863476" y="2681000"/>
                  </a:lnTo>
                  <a:lnTo>
                    <a:pt x="2915325" y="2678766"/>
                  </a:lnTo>
                  <a:lnTo>
                    <a:pt x="2967464" y="2676418"/>
                  </a:lnTo>
                  <a:lnTo>
                    <a:pt x="3019888" y="2673951"/>
                  </a:lnTo>
                  <a:lnTo>
                    <a:pt x="3072594" y="2671363"/>
                  </a:lnTo>
                  <a:lnTo>
                    <a:pt x="3125576" y="2668648"/>
                  </a:lnTo>
                  <a:lnTo>
                    <a:pt x="3178830" y="2665802"/>
                  </a:lnTo>
                  <a:lnTo>
                    <a:pt x="3232352" y="2662821"/>
                  </a:lnTo>
                  <a:lnTo>
                    <a:pt x="3286136" y="2659701"/>
                  </a:lnTo>
                  <a:lnTo>
                    <a:pt x="3340180" y="2656438"/>
                  </a:lnTo>
                  <a:lnTo>
                    <a:pt x="3394477" y="2653028"/>
                  </a:lnTo>
                  <a:lnTo>
                    <a:pt x="3449024" y="2649465"/>
                  </a:lnTo>
                  <a:lnTo>
                    <a:pt x="3503816" y="2645747"/>
                  </a:lnTo>
                  <a:lnTo>
                    <a:pt x="3558848" y="2641869"/>
                  </a:lnTo>
                  <a:lnTo>
                    <a:pt x="3614116" y="2637827"/>
                  </a:lnTo>
                  <a:lnTo>
                    <a:pt x="3669616" y="2633616"/>
                  </a:lnTo>
                  <a:lnTo>
                    <a:pt x="3725342" y="2629233"/>
                  </a:lnTo>
                  <a:lnTo>
                    <a:pt x="3781291" y="2624673"/>
                  </a:lnTo>
                  <a:lnTo>
                    <a:pt x="3837458" y="2619931"/>
                  </a:lnTo>
                  <a:lnTo>
                    <a:pt x="3893839" y="2615005"/>
                  </a:lnTo>
                  <a:lnTo>
                    <a:pt x="3950428" y="2609890"/>
                  </a:lnTo>
                  <a:lnTo>
                    <a:pt x="4007221" y="2604581"/>
                  </a:lnTo>
                  <a:lnTo>
                    <a:pt x="4064215" y="2599074"/>
                  </a:lnTo>
                  <a:lnTo>
                    <a:pt x="4121404" y="2593365"/>
                  </a:lnTo>
                  <a:lnTo>
                    <a:pt x="4166784" y="2588729"/>
                  </a:lnTo>
                  <a:lnTo>
                    <a:pt x="4212759" y="2583967"/>
                  </a:lnTo>
                  <a:lnTo>
                    <a:pt x="4259305" y="2579082"/>
                  </a:lnTo>
                  <a:lnTo>
                    <a:pt x="4306400" y="2574076"/>
                  </a:lnTo>
                  <a:lnTo>
                    <a:pt x="4354022" y="2568950"/>
                  </a:lnTo>
                  <a:lnTo>
                    <a:pt x="4402149" y="2563706"/>
                  </a:lnTo>
                  <a:lnTo>
                    <a:pt x="4450758" y="2558348"/>
                  </a:lnTo>
                  <a:lnTo>
                    <a:pt x="4499826" y="2552876"/>
                  </a:lnTo>
                  <a:lnTo>
                    <a:pt x="4549333" y="2547292"/>
                  </a:lnTo>
                  <a:lnTo>
                    <a:pt x="4599254" y="2541600"/>
                  </a:lnTo>
                  <a:lnTo>
                    <a:pt x="4649569" y="2535800"/>
                  </a:lnTo>
                  <a:lnTo>
                    <a:pt x="4700255" y="2529895"/>
                  </a:lnTo>
                  <a:lnTo>
                    <a:pt x="4751289" y="2523887"/>
                  </a:lnTo>
                  <a:lnTo>
                    <a:pt x="4802649" y="2517778"/>
                  </a:lnTo>
                  <a:lnTo>
                    <a:pt x="4854314" y="2511570"/>
                  </a:lnTo>
                  <a:lnTo>
                    <a:pt x="4906259" y="2505265"/>
                  </a:lnTo>
                  <a:lnTo>
                    <a:pt x="4958465" y="2498865"/>
                  </a:lnTo>
                  <a:lnTo>
                    <a:pt x="5010907" y="2492372"/>
                  </a:lnTo>
                  <a:lnTo>
                    <a:pt x="5063564" y="2485788"/>
                  </a:lnTo>
                  <a:lnTo>
                    <a:pt x="5116413" y="2479116"/>
                  </a:lnTo>
                  <a:lnTo>
                    <a:pt x="5169433" y="2472356"/>
                  </a:lnTo>
                  <a:lnTo>
                    <a:pt x="5222600" y="2465512"/>
                  </a:lnTo>
                  <a:lnTo>
                    <a:pt x="5275893" y="2458585"/>
                  </a:lnTo>
                  <a:lnTo>
                    <a:pt x="5329290" y="2451578"/>
                  </a:lnTo>
                  <a:lnTo>
                    <a:pt x="5382767" y="2444492"/>
                  </a:lnTo>
                  <a:lnTo>
                    <a:pt x="5436303" y="2437329"/>
                  </a:lnTo>
                  <a:lnTo>
                    <a:pt x="5489875" y="2430092"/>
                  </a:lnTo>
                  <a:lnTo>
                    <a:pt x="5543462" y="2422782"/>
                  </a:lnTo>
                  <a:lnTo>
                    <a:pt x="5597040" y="2415401"/>
                  </a:lnTo>
                  <a:lnTo>
                    <a:pt x="5650588" y="2407953"/>
                  </a:lnTo>
                  <a:lnTo>
                    <a:pt x="5704084" y="2400438"/>
                  </a:lnTo>
                  <a:lnTo>
                    <a:pt x="5757504" y="2392858"/>
                  </a:lnTo>
                  <a:lnTo>
                    <a:pt x="5810827" y="2385216"/>
                  </a:lnTo>
                  <a:lnTo>
                    <a:pt x="5864030" y="2377514"/>
                  </a:lnTo>
                  <a:lnTo>
                    <a:pt x="5917091" y="2369754"/>
                  </a:lnTo>
                  <a:lnTo>
                    <a:pt x="5969988" y="2361937"/>
                  </a:lnTo>
                  <a:lnTo>
                    <a:pt x="6022699" y="2354067"/>
                  </a:lnTo>
                  <a:lnTo>
                    <a:pt x="6075201" y="2346144"/>
                  </a:lnTo>
                  <a:lnTo>
                    <a:pt x="6127472" y="2338171"/>
                  </a:lnTo>
                  <a:lnTo>
                    <a:pt x="6179489" y="2330150"/>
                  </a:lnTo>
                  <a:lnTo>
                    <a:pt x="6231231" y="2322083"/>
                  </a:lnTo>
                  <a:lnTo>
                    <a:pt x="6282674" y="2313972"/>
                  </a:lnTo>
                  <a:lnTo>
                    <a:pt x="6333798" y="2305819"/>
                  </a:lnTo>
                  <a:lnTo>
                    <a:pt x="6384579" y="2297627"/>
                  </a:lnTo>
                  <a:lnTo>
                    <a:pt x="6434995" y="2289396"/>
                  </a:lnTo>
                  <a:lnTo>
                    <a:pt x="6485024" y="2281130"/>
                  </a:lnTo>
                  <a:lnTo>
                    <a:pt x="6534644" y="2272830"/>
                  </a:lnTo>
                  <a:lnTo>
                    <a:pt x="6583832" y="2264498"/>
                  </a:lnTo>
                  <a:lnTo>
                    <a:pt x="6632566" y="2256136"/>
                  </a:lnTo>
                  <a:lnTo>
                    <a:pt x="6680824" y="2247747"/>
                  </a:lnTo>
                  <a:lnTo>
                    <a:pt x="6728583" y="2239332"/>
                  </a:lnTo>
                  <a:lnTo>
                    <a:pt x="6775821" y="2230894"/>
                  </a:lnTo>
                  <a:lnTo>
                    <a:pt x="6822516" y="2222434"/>
                  </a:lnTo>
                  <a:lnTo>
                    <a:pt x="6868646" y="2213955"/>
                  </a:lnTo>
                  <a:lnTo>
                    <a:pt x="6914188" y="2205458"/>
                  </a:lnTo>
                  <a:lnTo>
                    <a:pt x="6959120" y="2196945"/>
                  </a:lnTo>
                  <a:lnTo>
                    <a:pt x="7003419" y="2188420"/>
                  </a:lnTo>
                  <a:lnTo>
                    <a:pt x="7047064" y="2179883"/>
                  </a:lnTo>
                  <a:lnTo>
                    <a:pt x="7090032" y="2171337"/>
                  </a:lnTo>
                  <a:lnTo>
                    <a:pt x="7132301" y="2162783"/>
                  </a:lnTo>
                  <a:lnTo>
                    <a:pt x="7173849" y="2154224"/>
                  </a:lnTo>
                  <a:lnTo>
                    <a:pt x="7235151" y="2141311"/>
                  </a:lnTo>
                  <a:lnTo>
                    <a:pt x="7296471" y="2128050"/>
                  </a:lnTo>
                  <a:lnTo>
                    <a:pt x="7357758" y="2114460"/>
                  </a:lnTo>
                  <a:lnTo>
                    <a:pt x="7418958" y="2100562"/>
                  </a:lnTo>
                  <a:lnTo>
                    <a:pt x="7480019" y="2086375"/>
                  </a:lnTo>
                  <a:lnTo>
                    <a:pt x="7540889" y="2071919"/>
                  </a:lnTo>
                  <a:lnTo>
                    <a:pt x="7601517" y="2057213"/>
                  </a:lnTo>
                  <a:lnTo>
                    <a:pt x="7661849" y="2042277"/>
                  </a:lnTo>
                  <a:lnTo>
                    <a:pt x="7721835" y="2027130"/>
                  </a:lnTo>
                  <a:lnTo>
                    <a:pt x="7781420" y="2011793"/>
                  </a:lnTo>
                  <a:lnTo>
                    <a:pt x="7840554" y="1996285"/>
                  </a:lnTo>
                  <a:lnTo>
                    <a:pt x="7899183" y="1980625"/>
                  </a:lnTo>
                  <a:lnTo>
                    <a:pt x="7957256" y="1964834"/>
                  </a:lnTo>
                  <a:lnTo>
                    <a:pt x="8014721" y="1948930"/>
                  </a:lnTo>
                  <a:lnTo>
                    <a:pt x="8071526" y="1932934"/>
                  </a:lnTo>
                  <a:lnTo>
                    <a:pt x="8127617" y="1916865"/>
                  </a:lnTo>
                  <a:lnTo>
                    <a:pt x="8182944" y="1900743"/>
                  </a:lnTo>
                  <a:lnTo>
                    <a:pt x="8237453" y="1884587"/>
                  </a:lnTo>
                  <a:lnTo>
                    <a:pt x="8291092" y="1868417"/>
                  </a:lnTo>
                  <a:lnTo>
                    <a:pt x="8343810" y="1852253"/>
                  </a:lnTo>
                  <a:lnTo>
                    <a:pt x="8395555" y="1836114"/>
                  </a:lnTo>
                  <a:lnTo>
                    <a:pt x="8446273" y="1820021"/>
                  </a:lnTo>
                  <a:lnTo>
                    <a:pt x="8495912" y="1803992"/>
                  </a:lnTo>
                  <a:lnTo>
                    <a:pt x="8544422" y="1788047"/>
                  </a:lnTo>
                  <a:lnTo>
                    <a:pt x="8591748" y="1772206"/>
                  </a:lnTo>
                  <a:lnTo>
                    <a:pt x="8637840" y="1756489"/>
                  </a:lnTo>
                  <a:lnTo>
                    <a:pt x="8682644" y="1740915"/>
                  </a:lnTo>
                  <a:lnTo>
                    <a:pt x="8726109" y="1725503"/>
                  </a:lnTo>
                  <a:lnTo>
                    <a:pt x="8768183" y="1710275"/>
                  </a:lnTo>
                  <a:lnTo>
                    <a:pt x="8808813" y="1695248"/>
                  </a:lnTo>
                  <a:lnTo>
                    <a:pt x="8847947" y="1680444"/>
                  </a:lnTo>
                  <a:lnTo>
                    <a:pt x="8885533" y="1665880"/>
                  </a:lnTo>
                  <a:lnTo>
                    <a:pt x="8921518" y="1651578"/>
                  </a:lnTo>
                  <a:lnTo>
                    <a:pt x="8988479" y="1623835"/>
                  </a:lnTo>
                  <a:lnTo>
                    <a:pt x="9048412" y="1597373"/>
                  </a:lnTo>
                  <a:lnTo>
                    <a:pt x="9075613" y="1584671"/>
                  </a:lnTo>
                  <a:lnTo>
                    <a:pt x="9078468" y="1583280"/>
                  </a:lnTo>
                </a:path>
                <a:path w="9078595" h="2715260">
                  <a:moveTo>
                    <a:pt x="0" y="870737"/>
                  </a:moveTo>
                  <a:lnTo>
                    <a:pt x="35926" y="851722"/>
                  </a:lnTo>
                  <a:lnTo>
                    <a:pt x="71996" y="832709"/>
                  </a:lnTo>
                  <a:lnTo>
                    <a:pt x="108353" y="813699"/>
                  </a:lnTo>
                  <a:lnTo>
                    <a:pt x="145143" y="794694"/>
                  </a:lnTo>
                  <a:lnTo>
                    <a:pt x="182507" y="775696"/>
                  </a:lnTo>
                  <a:lnTo>
                    <a:pt x="220591" y="756707"/>
                  </a:lnTo>
                  <a:lnTo>
                    <a:pt x="259538" y="737728"/>
                  </a:lnTo>
                  <a:lnTo>
                    <a:pt x="299493" y="718761"/>
                  </a:lnTo>
                  <a:lnTo>
                    <a:pt x="340599" y="699807"/>
                  </a:lnTo>
                  <a:lnTo>
                    <a:pt x="382999" y="680870"/>
                  </a:lnTo>
                  <a:lnTo>
                    <a:pt x="426839" y="661949"/>
                  </a:lnTo>
                  <a:lnTo>
                    <a:pt x="472261" y="643047"/>
                  </a:lnTo>
                  <a:lnTo>
                    <a:pt x="519410" y="624166"/>
                  </a:lnTo>
                  <a:lnTo>
                    <a:pt x="568429" y="605307"/>
                  </a:lnTo>
                  <a:lnTo>
                    <a:pt x="619463" y="586473"/>
                  </a:lnTo>
                  <a:lnTo>
                    <a:pt x="672656" y="567664"/>
                  </a:lnTo>
                  <a:lnTo>
                    <a:pt x="728151" y="548882"/>
                  </a:lnTo>
                  <a:lnTo>
                    <a:pt x="786092" y="530130"/>
                  </a:lnTo>
                  <a:lnTo>
                    <a:pt x="846623" y="511409"/>
                  </a:lnTo>
                  <a:lnTo>
                    <a:pt x="909888" y="492720"/>
                  </a:lnTo>
                  <a:lnTo>
                    <a:pt x="976032" y="474065"/>
                  </a:lnTo>
                  <a:lnTo>
                    <a:pt x="1045197" y="455447"/>
                  </a:lnTo>
                  <a:lnTo>
                    <a:pt x="1082614" y="445590"/>
                  </a:lnTo>
                  <a:lnTo>
                    <a:pt x="1120759" y="435534"/>
                  </a:lnTo>
                  <a:lnTo>
                    <a:pt x="1159622" y="425295"/>
                  </a:lnTo>
                  <a:lnTo>
                    <a:pt x="1199191" y="414888"/>
                  </a:lnTo>
                  <a:lnTo>
                    <a:pt x="1239454" y="404329"/>
                  </a:lnTo>
                  <a:lnTo>
                    <a:pt x="1280400" y="393635"/>
                  </a:lnTo>
                  <a:lnTo>
                    <a:pt x="1322017" y="382821"/>
                  </a:lnTo>
                  <a:lnTo>
                    <a:pt x="1364293" y="371902"/>
                  </a:lnTo>
                  <a:lnTo>
                    <a:pt x="1407218" y="360895"/>
                  </a:lnTo>
                  <a:lnTo>
                    <a:pt x="1450780" y="349816"/>
                  </a:lnTo>
                  <a:lnTo>
                    <a:pt x="1494966" y="338681"/>
                  </a:lnTo>
                  <a:lnTo>
                    <a:pt x="1539766" y="327504"/>
                  </a:lnTo>
                  <a:lnTo>
                    <a:pt x="1585168" y="316303"/>
                  </a:lnTo>
                  <a:lnTo>
                    <a:pt x="1631160" y="305093"/>
                  </a:lnTo>
                  <a:lnTo>
                    <a:pt x="1677732" y="293890"/>
                  </a:lnTo>
                  <a:lnTo>
                    <a:pt x="1724870" y="282710"/>
                  </a:lnTo>
                  <a:lnTo>
                    <a:pt x="1772565" y="271568"/>
                  </a:lnTo>
                  <a:lnTo>
                    <a:pt x="1820804" y="260481"/>
                  </a:lnTo>
                  <a:lnTo>
                    <a:pt x="1869576" y="249464"/>
                  </a:lnTo>
                  <a:lnTo>
                    <a:pt x="1918869" y="238533"/>
                  </a:lnTo>
                  <a:lnTo>
                    <a:pt x="1968673" y="227704"/>
                  </a:lnTo>
                  <a:lnTo>
                    <a:pt x="2018974" y="216994"/>
                  </a:lnTo>
                  <a:lnTo>
                    <a:pt x="2069762" y="206417"/>
                  </a:lnTo>
                  <a:lnTo>
                    <a:pt x="2121025" y="195989"/>
                  </a:lnTo>
                  <a:lnTo>
                    <a:pt x="2172752" y="185728"/>
                  </a:lnTo>
                  <a:lnTo>
                    <a:pt x="2224931" y="175647"/>
                  </a:lnTo>
                  <a:lnTo>
                    <a:pt x="2277551" y="165764"/>
                  </a:lnTo>
                  <a:lnTo>
                    <a:pt x="2330600" y="156094"/>
                  </a:lnTo>
                  <a:lnTo>
                    <a:pt x="2384066" y="146653"/>
                  </a:lnTo>
                  <a:lnTo>
                    <a:pt x="2437938" y="137456"/>
                  </a:lnTo>
                  <a:lnTo>
                    <a:pt x="2492205" y="128521"/>
                  </a:lnTo>
                  <a:lnTo>
                    <a:pt x="2546855" y="119862"/>
                  </a:lnTo>
                  <a:lnTo>
                    <a:pt x="2601876" y="111495"/>
                  </a:lnTo>
                  <a:lnTo>
                    <a:pt x="2657257" y="103436"/>
                  </a:lnTo>
                  <a:lnTo>
                    <a:pt x="2712987" y="95702"/>
                  </a:lnTo>
                  <a:lnTo>
                    <a:pt x="2769053" y="88307"/>
                  </a:lnTo>
                  <a:lnTo>
                    <a:pt x="2825445" y="81269"/>
                  </a:lnTo>
                  <a:lnTo>
                    <a:pt x="2882151" y="74602"/>
                  </a:lnTo>
                  <a:lnTo>
                    <a:pt x="2939159" y="68322"/>
                  </a:lnTo>
                  <a:lnTo>
                    <a:pt x="2996457" y="62446"/>
                  </a:lnTo>
                  <a:lnTo>
                    <a:pt x="3054035" y="56990"/>
                  </a:lnTo>
                  <a:lnTo>
                    <a:pt x="3111881" y="51968"/>
                  </a:lnTo>
                  <a:lnTo>
                    <a:pt x="3156318" y="48359"/>
                  </a:lnTo>
                  <a:lnTo>
                    <a:pt x="3201095" y="44877"/>
                  </a:lnTo>
                  <a:lnTo>
                    <a:pt x="3246208" y="41521"/>
                  </a:lnTo>
                  <a:lnTo>
                    <a:pt x="3291649" y="38292"/>
                  </a:lnTo>
                  <a:lnTo>
                    <a:pt x="3337414" y="35191"/>
                  </a:lnTo>
                  <a:lnTo>
                    <a:pt x="3383497" y="32217"/>
                  </a:lnTo>
                  <a:lnTo>
                    <a:pt x="3429892" y="29372"/>
                  </a:lnTo>
                  <a:lnTo>
                    <a:pt x="3476594" y="26655"/>
                  </a:lnTo>
                  <a:lnTo>
                    <a:pt x="3523597" y="24067"/>
                  </a:lnTo>
                  <a:lnTo>
                    <a:pt x="3570896" y="21609"/>
                  </a:lnTo>
                  <a:lnTo>
                    <a:pt x="3618486" y="19281"/>
                  </a:lnTo>
                  <a:lnTo>
                    <a:pt x="3666359" y="17084"/>
                  </a:lnTo>
                  <a:lnTo>
                    <a:pt x="3714512" y="15017"/>
                  </a:lnTo>
                  <a:lnTo>
                    <a:pt x="3762937" y="13081"/>
                  </a:lnTo>
                  <a:lnTo>
                    <a:pt x="3811631" y="11277"/>
                  </a:lnTo>
                  <a:lnTo>
                    <a:pt x="3860587" y="9605"/>
                  </a:lnTo>
                  <a:lnTo>
                    <a:pt x="3909799" y="8066"/>
                  </a:lnTo>
                  <a:lnTo>
                    <a:pt x="3959262" y="6659"/>
                  </a:lnTo>
                  <a:lnTo>
                    <a:pt x="4008971" y="5386"/>
                  </a:lnTo>
                  <a:lnTo>
                    <a:pt x="4058920" y="4247"/>
                  </a:lnTo>
                  <a:lnTo>
                    <a:pt x="4109103" y="3241"/>
                  </a:lnTo>
                  <a:lnTo>
                    <a:pt x="4159515" y="2371"/>
                  </a:lnTo>
                  <a:lnTo>
                    <a:pt x="4210150" y="1636"/>
                  </a:lnTo>
                  <a:lnTo>
                    <a:pt x="4261002" y="1036"/>
                  </a:lnTo>
                  <a:lnTo>
                    <a:pt x="4312066" y="572"/>
                  </a:lnTo>
                  <a:lnTo>
                    <a:pt x="4363337" y="244"/>
                  </a:lnTo>
                  <a:lnTo>
                    <a:pt x="4414809" y="53"/>
                  </a:lnTo>
                  <a:lnTo>
                    <a:pt x="4466475" y="0"/>
                  </a:lnTo>
                  <a:lnTo>
                    <a:pt x="4518332" y="83"/>
                  </a:lnTo>
                  <a:lnTo>
                    <a:pt x="4570373" y="305"/>
                  </a:lnTo>
                  <a:lnTo>
                    <a:pt x="4622592" y="666"/>
                  </a:lnTo>
                  <a:lnTo>
                    <a:pt x="4674984" y="1165"/>
                  </a:lnTo>
                  <a:lnTo>
                    <a:pt x="4727543" y="1804"/>
                  </a:lnTo>
                  <a:lnTo>
                    <a:pt x="4780264" y="2583"/>
                  </a:lnTo>
                  <a:lnTo>
                    <a:pt x="4833141" y="3501"/>
                  </a:lnTo>
                  <a:lnTo>
                    <a:pt x="4886169" y="4560"/>
                  </a:lnTo>
                  <a:lnTo>
                    <a:pt x="4939342" y="5761"/>
                  </a:lnTo>
                  <a:lnTo>
                    <a:pt x="4992655" y="7102"/>
                  </a:lnTo>
                  <a:lnTo>
                    <a:pt x="5046101" y="8586"/>
                  </a:lnTo>
                  <a:lnTo>
                    <a:pt x="5099676" y="10212"/>
                  </a:lnTo>
                  <a:lnTo>
                    <a:pt x="5153373" y="11981"/>
                  </a:lnTo>
                  <a:lnTo>
                    <a:pt x="5207188" y="13893"/>
                  </a:lnTo>
                  <a:lnTo>
                    <a:pt x="5261114" y="15948"/>
                  </a:lnTo>
                  <a:lnTo>
                    <a:pt x="5315146" y="18147"/>
                  </a:lnTo>
                  <a:lnTo>
                    <a:pt x="5369278" y="20491"/>
                  </a:lnTo>
                  <a:lnTo>
                    <a:pt x="5423505" y="22980"/>
                  </a:lnTo>
                  <a:lnTo>
                    <a:pt x="5477822" y="25614"/>
                  </a:lnTo>
                  <a:lnTo>
                    <a:pt x="5532222" y="28394"/>
                  </a:lnTo>
                  <a:lnTo>
                    <a:pt x="5586700" y="31320"/>
                  </a:lnTo>
                  <a:lnTo>
                    <a:pt x="5641251" y="34392"/>
                  </a:lnTo>
                  <a:lnTo>
                    <a:pt x="5695869" y="37612"/>
                  </a:lnTo>
                  <a:lnTo>
                    <a:pt x="5750548" y="40979"/>
                  </a:lnTo>
                  <a:lnTo>
                    <a:pt x="5805283" y="44493"/>
                  </a:lnTo>
                  <a:lnTo>
                    <a:pt x="5860068" y="48156"/>
                  </a:lnTo>
                  <a:lnTo>
                    <a:pt x="5914897" y="51968"/>
                  </a:lnTo>
                  <a:lnTo>
                    <a:pt x="5962519" y="55457"/>
                  </a:lnTo>
                  <a:lnTo>
                    <a:pt x="6011082" y="59249"/>
                  </a:lnTo>
                  <a:lnTo>
                    <a:pt x="6060546" y="63334"/>
                  </a:lnTo>
                  <a:lnTo>
                    <a:pt x="6110870" y="67703"/>
                  </a:lnTo>
                  <a:lnTo>
                    <a:pt x="6162011" y="72347"/>
                  </a:lnTo>
                  <a:lnTo>
                    <a:pt x="6213930" y="77254"/>
                  </a:lnTo>
                  <a:lnTo>
                    <a:pt x="6266585" y="82416"/>
                  </a:lnTo>
                  <a:lnTo>
                    <a:pt x="6319934" y="87822"/>
                  </a:lnTo>
                  <a:lnTo>
                    <a:pt x="6373937" y="93463"/>
                  </a:lnTo>
                  <a:lnTo>
                    <a:pt x="6428553" y="99330"/>
                  </a:lnTo>
                  <a:lnTo>
                    <a:pt x="6483739" y="105411"/>
                  </a:lnTo>
                  <a:lnTo>
                    <a:pt x="6539455" y="111698"/>
                  </a:lnTo>
                  <a:lnTo>
                    <a:pt x="6595661" y="118181"/>
                  </a:lnTo>
                  <a:lnTo>
                    <a:pt x="6652314" y="124849"/>
                  </a:lnTo>
                  <a:lnTo>
                    <a:pt x="6709373" y="131694"/>
                  </a:lnTo>
                  <a:lnTo>
                    <a:pt x="6766798" y="138705"/>
                  </a:lnTo>
                  <a:lnTo>
                    <a:pt x="6824546" y="145873"/>
                  </a:lnTo>
                  <a:lnTo>
                    <a:pt x="6882578" y="153187"/>
                  </a:lnTo>
                  <a:lnTo>
                    <a:pt x="6940851" y="160638"/>
                  </a:lnTo>
                  <a:lnTo>
                    <a:pt x="6999325" y="168217"/>
                  </a:lnTo>
                  <a:lnTo>
                    <a:pt x="7057958" y="175913"/>
                  </a:lnTo>
                  <a:lnTo>
                    <a:pt x="7116709" y="183716"/>
                  </a:lnTo>
                  <a:lnTo>
                    <a:pt x="7175538" y="191618"/>
                  </a:lnTo>
                  <a:lnTo>
                    <a:pt x="7234402" y="199607"/>
                  </a:lnTo>
                  <a:lnTo>
                    <a:pt x="7293260" y="207675"/>
                  </a:lnTo>
                  <a:lnTo>
                    <a:pt x="7352072" y="215811"/>
                  </a:lnTo>
                  <a:lnTo>
                    <a:pt x="7410797" y="224006"/>
                  </a:lnTo>
                  <a:lnTo>
                    <a:pt x="7469392" y="232250"/>
                  </a:lnTo>
                  <a:lnTo>
                    <a:pt x="7527817" y="240533"/>
                  </a:lnTo>
                  <a:lnTo>
                    <a:pt x="7586031" y="248845"/>
                  </a:lnTo>
                  <a:lnTo>
                    <a:pt x="7643993" y="257177"/>
                  </a:lnTo>
                  <a:lnTo>
                    <a:pt x="7701660" y="265519"/>
                  </a:lnTo>
                  <a:lnTo>
                    <a:pt x="7758993" y="273860"/>
                  </a:lnTo>
                  <a:lnTo>
                    <a:pt x="7815950" y="282192"/>
                  </a:lnTo>
                  <a:lnTo>
                    <a:pt x="7872490" y="290504"/>
                  </a:lnTo>
                  <a:lnTo>
                    <a:pt x="7928571" y="298787"/>
                  </a:lnTo>
                  <a:lnTo>
                    <a:pt x="7984153" y="307031"/>
                  </a:lnTo>
                  <a:lnTo>
                    <a:pt x="8039193" y="315226"/>
                  </a:lnTo>
                  <a:lnTo>
                    <a:pt x="8093652" y="323362"/>
                  </a:lnTo>
                  <a:lnTo>
                    <a:pt x="8147488" y="331430"/>
                  </a:lnTo>
                  <a:lnTo>
                    <a:pt x="8200659" y="339419"/>
                  </a:lnTo>
                  <a:lnTo>
                    <a:pt x="8253125" y="347321"/>
                  </a:lnTo>
                  <a:lnTo>
                    <a:pt x="8304844" y="355124"/>
                  </a:lnTo>
                  <a:lnTo>
                    <a:pt x="8355776" y="362820"/>
                  </a:lnTo>
                  <a:lnTo>
                    <a:pt x="8405878" y="370399"/>
                  </a:lnTo>
                  <a:lnTo>
                    <a:pt x="8455110" y="377850"/>
                  </a:lnTo>
                  <a:lnTo>
                    <a:pt x="8503430" y="385164"/>
                  </a:lnTo>
                  <a:lnTo>
                    <a:pt x="8550798" y="392332"/>
                  </a:lnTo>
                  <a:lnTo>
                    <a:pt x="8597172" y="399343"/>
                  </a:lnTo>
                  <a:lnTo>
                    <a:pt x="8642512" y="406188"/>
                  </a:lnTo>
                  <a:lnTo>
                    <a:pt x="8686775" y="412856"/>
                  </a:lnTo>
                  <a:lnTo>
                    <a:pt x="8729920" y="419339"/>
                  </a:lnTo>
                  <a:lnTo>
                    <a:pt x="8771907" y="425626"/>
                  </a:lnTo>
                  <a:lnTo>
                    <a:pt x="8812695" y="431707"/>
                  </a:lnTo>
                  <a:lnTo>
                    <a:pt x="8852241" y="437574"/>
                  </a:lnTo>
                  <a:lnTo>
                    <a:pt x="8890506" y="443215"/>
                  </a:lnTo>
                  <a:lnTo>
                    <a:pt x="8963023" y="453783"/>
                  </a:lnTo>
                  <a:lnTo>
                    <a:pt x="9029919" y="463334"/>
                  </a:lnTo>
                  <a:lnTo>
                    <a:pt x="9061155" y="467703"/>
                  </a:lnTo>
                  <a:lnTo>
                    <a:pt x="9078468" y="47008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" y="5640324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2" y="5285232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30" y="13040"/>
                  </a:lnTo>
                  <a:lnTo>
                    <a:pt x="74781" y="26102"/>
                  </a:lnTo>
                  <a:lnTo>
                    <a:pt x="112476" y="39209"/>
                  </a:lnTo>
                  <a:lnTo>
                    <a:pt x="150535" y="52381"/>
                  </a:lnTo>
                  <a:lnTo>
                    <a:pt x="189081" y="65641"/>
                  </a:lnTo>
                  <a:lnTo>
                    <a:pt x="228234" y="79010"/>
                  </a:lnTo>
                  <a:lnTo>
                    <a:pt x="268117" y="92511"/>
                  </a:lnTo>
                  <a:lnTo>
                    <a:pt x="308850" y="106166"/>
                  </a:lnTo>
                  <a:lnTo>
                    <a:pt x="350556" y="119996"/>
                  </a:lnTo>
                  <a:lnTo>
                    <a:pt x="393355" y="134024"/>
                  </a:lnTo>
                  <a:lnTo>
                    <a:pt x="437370" y="148271"/>
                  </a:lnTo>
                  <a:lnTo>
                    <a:pt x="482722" y="162760"/>
                  </a:lnTo>
                  <a:lnTo>
                    <a:pt x="529532" y="177511"/>
                  </a:lnTo>
                  <a:lnTo>
                    <a:pt x="577923" y="192548"/>
                  </a:lnTo>
                  <a:lnTo>
                    <a:pt x="628015" y="207892"/>
                  </a:lnTo>
                  <a:lnTo>
                    <a:pt x="679930" y="223566"/>
                  </a:lnTo>
                  <a:lnTo>
                    <a:pt x="733790" y="239590"/>
                  </a:lnTo>
                  <a:lnTo>
                    <a:pt x="789716" y="255987"/>
                  </a:lnTo>
                  <a:lnTo>
                    <a:pt x="847830" y="272779"/>
                  </a:lnTo>
                  <a:lnTo>
                    <a:pt x="908254" y="289988"/>
                  </a:lnTo>
                  <a:lnTo>
                    <a:pt x="971108" y="307635"/>
                  </a:lnTo>
                  <a:lnTo>
                    <a:pt x="1036514" y="325744"/>
                  </a:lnTo>
                  <a:lnTo>
                    <a:pt x="1104595" y="344335"/>
                  </a:lnTo>
                  <a:lnTo>
                    <a:pt x="1143070" y="354783"/>
                  </a:lnTo>
                  <a:lnTo>
                    <a:pt x="1182416" y="365482"/>
                  </a:lnTo>
                  <a:lnTo>
                    <a:pt x="1222610" y="376420"/>
                  </a:lnTo>
                  <a:lnTo>
                    <a:pt x="1263628" y="387587"/>
                  </a:lnTo>
                  <a:lnTo>
                    <a:pt x="1305446" y="398970"/>
                  </a:lnTo>
                  <a:lnTo>
                    <a:pt x="1348038" y="410558"/>
                  </a:lnTo>
                  <a:lnTo>
                    <a:pt x="1391383" y="422339"/>
                  </a:lnTo>
                  <a:lnTo>
                    <a:pt x="1435454" y="434301"/>
                  </a:lnTo>
                  <a:lnTo>
                    <a:pt x="1480229" y="446435"/>
                  </a:lnTo>
                  <a:lnTo>
                    <a:pt x="1525683" y="458726"/>
                  </a:lnTo>
                  <a:lnTo>
                    <a:pt x="1571793" y="471165"/>
                  </a:lnTo>
                  <a:lnTo>
                    <a:pt x="1618533" y="483740"/>
                  </a:lnTo>
                  <a:lnTo>
                    <a:pt x="1665881" y="496438"/>
                  </a:lnTo>
                  <a:lnTo>
                    <a:pt x="1713812" y="509249"/>
                  </a:lnTo>
                  <a:lnTo>
                    <a:pt x="1762302" y="522161"/>
                  </a:lnTo>
                  <a:lnTo>
                    <a:pt x="1811326" y="535163"/>
                  </a:lnTo>
                  <a:lnTo>
                    <a:pt x="1860862" y="548242"/>
                  </a:lnTo>
                  <a:lnTo>
                    <a:pt x="1910884" y="561388"/>
                  </a:lnTo>
                  <a:lnTo>
                    <a:pt x="1961369" y="574589"/>
                  </a:lnTo>
                  <a:lnTo>
                    <a:pt x="2012293" y="587832"/>
                  </a:lnTo>
                  <a:lnTo>
                    <a:pt x="2063632" y="601108"/>
                  </a:lnTo>
                  <a:lnTo>
                    <a:pt x="2115361" y="614404"/>
                  </a:lnTo>
                  <a:lnTo>
                    <a:pt x="2167457" y="627708"/>
                  </a:lnTo>
                  <a:lnTo>
                    <a:pt x="2219896" y="641010"/>
                  </a:lnTo>
                  <a:lnTo>
                    <a:pt x="2272652" y="654297"/>
                  </a:lnTo>
                  <a:lnTo>
                    <a:pt x="2325704" y="667558"/>
                  </a:lnTo>
                  <a:lnTo>
                    <a:pt x="2379025" y="680782"/>
                  </a:lnTo>
                  <a:lnTo>
                    <a:pt x="2432593" y="693956"/>
                  </a:lnTo>
                  <a:lnTo>
                    <a:pt x="2486383" y="707070"/>
                  </a:lnTo>
                  <a:lnTo>
                    <a:pt x="2540372" y="720112"/>
                  </a:lnTo>
                  <a:lnTo>
                    <a:pt x="2594535" y="733070"/>
                  </a:lnTo>
                  <a:lnTo>
                    <a:pt x="2648847" y="745933"/>
                  </a:lnTo>
                  <a:lnTo>
                    <a:pt x="2703286" y="758689"/>
                  </a:lnTo>
                  <a:lnTo>
                    <a:pt x="2757827" y="771327"/>
                  </a:lnTo>
                  <a:lnTo>
                    <a:pt x="2812445" y="783835"/>
                  </a:lnTo>
                  <a:lnTo>
                    <a:pt x="2867118" y="796202"/>
                  </a:lnTo>
                  <a:lnTo>
                    <a:pt x="2921820" y="808416"/>
                  </a:lnTo>
                  <a:lnTo>
                    <a:pt x="2976529" y="820465"/>
                  </a:lnTo>
                  <a:lnTo>
                    <a:pt x="3031219" y="832339"/>
                  </a:lnTo>
                  <a:lnTo>
                    <a:pt x="3085866" y="844024"/>
                  </a:lnTo>
                  <a:lnTo>
                    <a:pt x="3140448" y="855511"/>
                  </a:lnTo>
                  <a:lnTo>
                    <a:pt x="3194939" y="866787"/>
                  </a:lnTo>
                  <a:lnTo>
                    <a:pt x="3240905" y="876174"/>
                  </a:lnTo>
                  <a:lnTo>
                    <a:pt x="3287337" y="885572"/>
                  </a:lnTo>
                  <a:lnTo>
                    <a:pt x="3334214" y="894977"/>
                  </a:lnTo>
                  <a:lnTo>
                    <a:pt x="3381516" y="904385"/>
                  </a:lnTo>
                  <a:lnTo>
                    <a:pt x="3429225" y="913795"/>
                  </a:lnTo>
                  <a:lnTo>
                    <a:pt x="3477320" y="923202"/>
                  </a:lnTo>
                  <a:lnTo>
                    <a:pt x="3525781" y="932602"/>
                  </a:lnTo>
                  <a:lnTo>
                    <a:pt x="3574590" y="941993"/>
                  </a:lnTo>
                  <a:lnTo>
                    <a:pt x="3623725" y="951370"/>
                  </a:lnTo>
                  <a:lnTo>
                    <a:pt x="3673169" y="960731"/>
                  </a:lnTo>
                  <a:lnTo>
                    <a:pt x="3722900" y="970072"/>
                  </a:lnTo>
                  <a:lnTo>
                    <a:pt x="3772900" y="979390"/>
                  </a:lnTo>
                  <a:lnTo>
                    <a:pt x="3823148" y="988681"/>
                  </a:lnTo>
                  <a:lnTo>
                    <a:pt x="3873625" y="997942"/>
                  </a:lnTo>
                  <a:lnTo>
                    <a:pt x="3924312" y="1007169"/>
                  </a:lnTo>
                  <a:lnTo>
                    <a:pt x="3975188" y="1016359"/>
                  </a:lnTo>
                  <a:lnTo>
                    <a:pt x="4026234" y="1025508"/>
                  </a:lnTo>
                  <a:lnTo>
                    <a:pt x="4077431" y="1034614"/>
                  </a:lnTo>
                  <a:lnTo>
                    <a:pt x="4128758" y="1043673"/>
                  </a:lnTo>
                  <a:lnTo>
                    <a:pt x="4180196" y="1052680"/>
                  </a:lnTo>
                  <a:lnTo>
                    <a:pt x="4231726" y="1061634"/>
                  </a:lnTo>
                  <a:lnTo>
                    <a:pt x="4283327" y="1070530"/>
                  </a:lnTo>
                  <a:lnTo>
                    <a:pt x="4334980" y="1079365"/>
                  </a:lnTo>
                  <a:lnTo>
                    <a:pt x="4386666" y="1088135"/>
                  </a:lnTo>
                  <a:lnTo>
                    <a:pt x="4438364" y="1096838"/>
                  </a:lnTo>
                  <a:lnTo>
                    <a:pt x="4490055" y="1105470"/>
                  </a:lnTo>
                  <a:lnTo>
                    <a:pt x="4541719" y="1114027"/>
                  </a:lnTo>
                  <a:lnTo>
                    <a:pt x="4593337" y="1122505"/>
                  </a:lnTo>
                  <a:lnTo>
                    <a:pt x="4644889" y="1130903"/>
                  </a:lnTo>
                  <a:lnTo>
                    <a:pt x="4696356" y="1139215"/>
                  </a:lnTo>
                  <a:lnTo>
                    <a:pt x="4747717" y="1147439"/>
                  </a:lnTo>
                  <a:lnTo>
                    <a:pt x="4798953" y="1155572"/>
                  </a:lnTo>
                  <a:lnTo>
                    <a:pt x="4850044" y="1163609"/>
                  </a:lnTo>
                  <a:lnTo>
                    <a:pt x="4900971" y="1171548"/>
                  </a:lnTo>
                  <a:lnTo>
                    <a:pt x="4951715" y="1179384"/>
                  </a:lnTo>
                  <a:lnTo>
                    <a:pt x="5002254" y="1187116"/>
                  </a:lnTo>
                  <a:lnTo>
                    <a:pt x="5052570" y="1194738"/>
                  </a:lnTo>
                  <a:lnTo>
                    <a:pt x="5102643" y="1202248"/>
                  </a:lnTo>
                  <a:lnTo>
                    <a:pt x="5152453" y="1209643"/>
                  </a:lnTo>
                  <a:lnTo>
                    <a:pt x="5201981" y="1216918"/>
                  </a:lnTo>
                  <a:lnTo>
                    <a:pt x="5251208" y="1224071"/>
                  </a:lnTo>
                  <a:lnTo>
                    <a:pt x="5300112" y="1231098"/>
                  </a:lnTo>
                  <a:lnTo>
                    <a:pt x="5348675" y="1237995"/>
                  </a:lnTo>
                  <a:lnTo>
                    <a:pt x="5396877" y="1244760"/>
                  </a:lnTo>
                  <a:lnTo>
                    <a:pt x="5444699" y="1251389"/>
                  </a:lnTo>
                  <a:lnTo>
                    <a:pt x="5492120" y="1257878"/>
                  </a:lnTo>
                  <a:lnTo>
                    <a:pt x="5539121" y="1264224"/>
                  </a:lnTo>
                  <a:lnTo>
                    <a:pt x="5585682" y="1270423"/>
                  </a:lnTo>
                  <a:lnTo>
                    <a:pt x="5631784" y="1276473"/>
                  </a:lnTo>
                  <a:lnTo>
                    <a:pt x="5677408" y="1282369"/>
                  </a:lnTo>
                  <a:lnTo>
                    <a:pt x="5732837" y="1289363"/>
                  </a:lnTo>
                  <a:lnTo>
                    <a:pt x="5788444" y="1296155"/>
                  </a:lnTo>
                  <a:lnTo>
                    <a:pt x="5844194" y="1302751"/>
                  </a:lnTo>
                  <a:lnTo>
                    <a:pt x="5900055" y="1309154"/>
                  </a:lnTo>
                  <a:lnTo>
                    <a:pt x="5955991" y="1315370"/>
                  </a:lnTo>
                  <a:lnTo>
                    <a:pt x="6011969" y="1321401"/>
                  </a:lnTo>
                  <a:lnTo>
                    <a:pt x="6067954" y="1327252"/>
                  </a:lnTo>
                  <a:lnTo>
                    <a:pt x="6123913" y="1332927"/>
                  </a:lnTo>
                  <a:lnTo>
                    <a:pt x="6179810" y="1338430"/>
                  </a:lnTo>
                  <a:lnTo>
                    <a:pt x="6235613" y="1343766"/>
                  </a:lnTo>
                  <a:lnTo>
                    <a:pt x="6291286" y="1348938"/>
                  </a:lnTo>
                  <a:lnTo>
                    <a:pt x="6346796" y="1353951"/>
                  </a:lnTo>
                  <a:lnTo>
                    <a:pt x="6402109" y="1358809"/>
                  </a:lnTo>
                  <a:lnTo>
                    <a:pt x="6457190" y="1363515"/>
                  </a:lnTo>
                  <a:lnTo>
                    <a:pt x="6512005" y="1368075"/>
                  </a:lnTo>
                  <a:lnTo>
                    <a:pt x="6566521" y="1372492"/>
                  </a:lnTo>
                  <a:lnTo>
                    <a:pt x="6620702" y="1376770"/>
                  </a:lnTo>
                  <a:lnTo>
                    <a:pt x="6674516" y="1380913"/>
                  </a:lnTo>
                  <a:lnTo>
                    <a:pt x="6727927" y="1384927"/>
                  </a:lnTo>
                  <a:lnTo>
                    <a:pt x="6780902" y="1388814"/>
                  </a:lnTo>
                  <a:lnTo>
                    <a:pt x="6833407" y="1392578"/>
                  </a:lnTo>
                  <a:lnTo>
                    <a:pt x="6885407" y="1396225"/>
                  </a:lnTo>
                  <a:lnTo>
                    <a:pt x="6936868" y="1399758"/>
                  </a:lnTo>
                  <a:lnTo>
                    <a:pt x="6987756" y="1403181"/>
                  </a:lnTo>
                  <a:lnTo>
                    <a:pt x="7038038" y="1406499"/>
                  </a:lnTo>
                  <a:lnTo>
                    <a:pt x="7087678" y="1409715"/>
                  </a:lnTo>
                  <a:lnTo>
                    <a:pt x="7136643" y="1412834"/>
                  </a:lnTo>
                  <a:lnTo>
                    <a:pt x="7184899" y="1415860"/>
                  </a:lnTo>
                  <a:lnTo>
                    <a:pt x="7232411" y="1418796"/>
                  </a:lnTo>
                  <a:lnTo>
                    <a:pt x="7279146" y="1421648"/>
                  </a:lnTo>
                  <a:lnTo>
                    <a:pt x="7325068" y="1424419"/>
                  </a:lnTo>
                  <a:lnTo>
                    <a:pt x="7370145" y="1427113"/>
                  </a:lnTo>
                  <a:lnTo>
                    <a:pt x="7414342" y="1429735"/>
                  </a:lnTo>
                  <a:lnTo>
                    <a:pt x="7457625" y="1432289"/>
                  </a:lnTo>
                  <a:lnTo>
                    <a:pt x="7499959" y="1434778"/>
                  </a:lnTo>
                  <a:lnTo>
                    <a:pt x="7541311" y="1437207"/>
                  </a:lnTo>
                  <a:lnTo>
                    <a:pt x="7581647" y="1439580"/>
                  </a:lnTo>
                  <a:lnTo>
                    <a:pt x="7620931" y="1441901"/>
                  </a:lnTo>
                  <a:lnTo>
                    <a:pt x="7659131" y="1444175"/>
                  </a:lnTo>
                  <a:lnTo>
                    <a:pt x="7696213" y="1446405"/>
                  </a:lnTo>
                  <a:lnTo>
                    <a:pt x="7732141" y="1448596"/>
                  </a:lnTo>
                  <a:lnTo>
                    <a:pt x="7813749" y="1453393"/>
                  </a:lnTo>
                  <a:lnTo>
                    <a:pt x="7888492" y="1457351"/>
                  </a:lnTo>
                  <a:lnTo>
                    <a:pt x="7956943" y="1460536"/>
                  </a:lnTo>
                  <a:lnTo>
                    <a:pt x="8019675" y="1463013"/>
                  </a:lnTo>
                  <a:lnTo>
                    <a:pt x="8077260" y="1464848"/>
                  </a:lnTo>
                  <a:lnTo>
                    <a:pt x="8130273" y="1466104"/>
                  </a:lnTo>
                  <a:lnTo>
                    <a:pt x="8179284" y="1466849"/>
                  </a:lnTo>
                  <a:lnTo>
                    <a:pt x="8224868" y="1467146"/>
                  </a:lnTo>
                  <a:lnTo>
                    <a:pt x="8267598" y="1467061"/>
                  </a:lnTo>
                  <a:lnTo>
                    <a:pt x="8308046" y="1466660"/>
                  </a:lnTo>
                  <a:lnTo>
                    <a:pt x="8346785" y="1466007"/>
                  </a:lnTo>
                  <a:lnTo>
                    <a:pt x="8421428" y="1464209"/>
                  </a:lnTo>
                  <a:lnTo>
                    <a:pt x="8458479" y="1463194"/>
                  </a:lnTo>
                  <a:lnTo>
                    <a:pt x="8496113" y="1462189"/>
                  </a:lnTo>
                  <a:lnTo>
                    <a:pt x="8534902" y="1461258"/>
                  </a:lnTo>
                  <a:lnTo>
                    <a:pt x="8575421" y="1460468"/>
                  </a:lnTo>
                  <a:lnTo>
                    <a:pt x="8638028" y="1459103"/>
                  </a:lnTo>
                  <a:lnTo>
                    <a:pt x="8697556" y="1457203"/>
                  </a:lnTo>
                  <a:lnTo>
                    <a:pt x="8754312" y="1454821"/>
                  </a:lnTo>
                  <a:lnTo>
                    <a:pt x="8808603" y="1452010"/>
                  </a:lnTo>
                  <a:lnTo>
                    <a:pt x="8860739" y="1448825"/>
                  </a:lnTo>
                  <a:lnTo>
                    <a:pt x="8911026" y="1445320"/>
                  </a:lnTo>
                  <a:lnTo>
                    <a:pt x="8959774" y="1441546"/>
                  </a:lnTo>
                  <a:lnTo>
                    <a:pt x="9007289" y="1437559"/>
                  </a:lnTo>
                  <a:lnTo>
                    <a:pt x="9053881" y="1433412"/>
                  </a:lnTo>
                  <a:lnTo>
                    <a:pt x="9078468" y="1431137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4372" y="5138558"/>
              <a:ext cx="6929755" cy="1713864"/>
            </a:xfrm>
            <a:custGeom>
              <a:avLst/>
              <a:gdLst/>
              <a:ahLst/>
              <a:cxnLst/>
              <a:rect l="l" t="t" r="r" b="b"/>
              <a:pathLst>
                <a:path w="6929755" h="1713865">
                  <a:moveTo>
                    <a:pt x="0" y="1713344"/>
                  </a:moveTo>
                  <a:lnTo>
                    <a:pt x="32478" y="1676752"/>
                  </a:lnTo>
                  <a:lnTo>
                    <a:pt x="65062" y="1640186"/>
                  </a:lnTo>
                  <a:lnTo>
                    <a:pt x="97858" y="1603673"/>
                  </a:lnTo>
                  <a:lnTo>
                    <a:pt x="130969" y="1567238"/>
                  </a:lnTo>
                  <a:lnTo>
                    <a:pt x="164502" y="1530909"/>
                  </a:lnTo>
                  <a:lnTo>
                    <a:pt x="198562" y="1494711"/>
                  </a:lnTo>
                  <a:lnTo>
                    <a:pt x="233255" y="1458672"/>
                  </a:lnTo>
                  <a:lnTo>
                    <a:pt x="268686" y="1422817"/>
                  </a:lnTo>
                  <a:lnTo>
                    <a:pt x="304961" y="1387174"/>
                  </a:lnTo>
                  <a:lnTo>
                    <a:pt x="342185" y="1351767"/>
                  </a:lnTo>
                  <a:lnTo>
                    <a:pt x="380462" y="1316625"/>
                  </a:lnTo>
                  <a:lnTo>
                    <a:pt x="419900" y="1281772"/>
                  </a:lnTo>
                  <a:lnTo>
                    <a:pt x="460603" y="1247236"/>
                  </a:lnTo>
                  <a:lnTo>
                    <a:pt x="502677" y="1213044"/>
                  </a:lnTo>
                  <a:lnTo>
                    <a:pt x="546226" y="1179221"/>
                  </a:lnTo>
                  <a:lnTo>
                    <a:pt x="583948" y="1151080"/>
                  </a:lnTo>
                  <a:lnTo>
                    <a:pt x="623105" y="1122756"/>
                  </a:lnTo>
                  <a:lnTo>
                    <a:pt x="663556" y="1094323"/>
                  </a:lnTo>
                  <a:lnTo>
                    <a:pt x="705161" y="1065853"/>
                  </a:lnTo>
                  <a:lnTo>
                    <a:pt x="747779" y="1037419"/>
                  </a:lnTo>
                  <a:lnTo>
                    <a:pt x="791271" y="1009096"/>
                  </a:lnTo>
                  <a:lnTo>
                    <a:pt x="835494" y="980955"/>
                  </a:lnTo>
                  <a:lnTo>
                    <a:pt x="880309" y="953072"/>
                  </a:lnTo>
                  <a:lnTo>
                    <a:pt x="925575" y="925518"/>
                  </a:lnTo>
                  <a:lnTo>
                    <a:pt x="971152" y="898366"/>
                  </a:lnTo>
                  <a:lnTo>
                    <a:pt x="1016899" y="871692"/>
                  </a:lnTo>
                  <a:lnTo>
                    <a:pt x="1062674" y="845566"/>
                  </a:lnTo>
                  <a:lnTo>
                    <a:pt x="1108339" y="820064"/>
                  </a:lnTo>
                  <a:lnTo>
                    <a:pt x="1153751" y="795257"/>
                  </a:lnTo>
                  <a:lnTo>
                    <a:pt x="1198771" y="771220"/>
                  </a:lnTo>
                  <a:lnTo>
                    <a:pt x="1243258" y="748025"/>
                  </a:lnTo>
                  <a:lnTo>
                    <a:pt x="1287072" y="725746"/>
                  </a:lnTo>
                  <a:lnTo>
                    <a:pt x="1330070" y="704457"/>
                  </a:lnTo>
                  <a:lnTo>
                    <a:pt x="1376865" y="681872"/>
                  </a:lnTo>
                  <a:lnTo>
                    <a:pt x="1421746" y="660755"/>
                  </a:lnTo>
                  <a:lnTo>
                    <a:pt x="1465124" y="640947"/>
                  </a:lnTo>
                  <a:lnTo>
                    <a:pt x="1507406" y="622293"/>
                  </a:lnTo>
                  <a:lnTo>
                    <a:pt x="1549003" y="604635"/>
                  </a:lnTo>
                  <a:lnTo>
                    <a:pt x="1590322" y="587818"/>
                  </a:lnTo>
                  <a:lnTo>
                    <a:pt x="1631773" y="571684"/>
                  </a:lnTo>
                  <a:lnTo>
                    <a:pt x="1673764" y="556078"/>
                  </a:lnTo>
                  <a:lnTo>
                    <a:pt x="1716705" y="540841"/>
                  </a:lnTo>
                  <a:lnTo>
                    <a:pt x="1761005" y="525819"/>
                  </a:lnTo>
                  <a:lnTo>
                    <a:pt x="1807072" y="510854"/>
                  </a:lnTo>
                  <a:lnTo>
                    <a:pt x="1855315" y="495789"/>
                  </a:lnTo>
                  <a:lnTo>
                    <a:pt x="1906143" y="480469"/>
                  </a:lnTo>
                  <a:lnTo>
                    <a:pt x="1959965" y="464736"/>
                  </a:lnTo>
                  <a:lnTo>
                    <a:pt x="2017190" y="448434"/>
                  </a:lnTo>
                  <a:lnTo>
                    <a:pt x="2078227" y="431407"/>
                  </a:lnTo>
                  <a:lnTo>
                    <a:pt x="2118257" y="420519"/>
                  </a:lnTo>
                  <a:lnTo>
                    <a:pt x="2160550" y="409335"/>
                  </a:lnTo>
                  <a:lnTo>
                    <a:pt x="2204913" y="397889"/>
                  </a:lnTo>
                  <a:lnTo>
                    <a:pt x="2251151" y="386220"/>
                  </a:lnTo>
                  <a:lnTo>
                    <a:pt x="2299069" y="374362"/>
                  </a:lnTo>
                  <a:lnTo>
                    <a:pt x="2348473" y="362354"/>
                  </a:lnTo>
                  <a:lnTo>
                    <a:pt x="2399168" y="350230"/>
                  </a:lnTo>
                  <a:lnTo>
                    <a:pt x="2450960" y="338028"/>
                  </a:lnTo>
                  <a:lnTo>
                    <a:pt x="2503654" y="325784"/>
                  </a:lnTo>
                  <a:lnTo>
                    <a:pt x="2557056" y="313534"/>
                  </a:lnTo>
                  <a:lnTo>
                    <a:pt x="2610971" y="301316"/>
                  </a:lnTo>
                  <a:lnTo>
                    <a:pt x="2665204" y="289165"/>
                  </a:lnTo>
                  <a:lnTo>
                    <a:pt x="2719562" y="277117"/>
                  </a:lnTo>
                  <a:lnTo>
                    <a:pt x="2773849" y="265211"/>
                  </a:lnTo>
                  <a:lnTo>
                    <a:pt x="2827871" y="253480"/>
                  </a:lnTo>
                  <a:lnTo>
                    <a:pt x="2881434" y="241964"/>
                  </a:lnTo>
                  <a:lnTo>
                    <a:pt x="2934342" y="230696"/>
                  </a:lnTo>
                  <a:lnTo>
                    <a:pt x="2986402" y="219715"/>
                  </a:lnTo>
                  <a:lnTo>
                    <a:pt x="3037419" y="209057"/>
                  </a:lnTo>
                  <a:lnTo>
                    <a:pt x="3087198" y="198758"/>
                  </a:lnTo>
                  <a:lnTo>
                    <a:pt x="3135545" y="188854"/>
                  </a:lnTo>
                  <a:lnTo>
                    <a:pt x="3182266" y="179383"/>
                  </a:lnTo>
                  <a:lnTo>
                    <a:pt x="3227165" y="170379"/>
                  </a:lnTo>
                  <a:lnTo>
                    <a:pt x="3270048" y="161881"/>
                  </a:lnTo>
                  <a:lnTo>
                    <a:pt x="3310721" y="153924"/>
                  </a:lnTo>
                  <a:lnTo>
                    <a:pt x="3348990" y="146546"/>
                  </a:lnTo>
                  <a:lnTo>
                    <a:pt x="3418406" y="133499"/>
                  </a:lnTo>
                  <a:lnTo>
                    <a:pt x="3479570" y="122452"/>
                  </a:lnTo>
                  <a:lnTo>
                    <a:pt x="3533862" y="113160"/>
                  </a:lnTo>
                  <a:lnTo>
                    <a:pt x="3582659" y="105382"/>
                  </a:lnTo>
                  <a:lnTo>
                    <a:pt x="3627342" y="98875"/>
                  </a:lnTo>
                  <a:lnTo>
                    <a:pt x="3669289" y="93396"/>
                  </a:lnTo>
                  <a:lnTo>
                    <a:pt x="3709879" y="88704"/>
                  </a:lnTo>
                  <a:lnTo>
                    <a:pt x="3750491" y="84556"/>
                  </a:lnTo>
                  <a:lnTo>
                    <a:pt x="3792504" y="80709"/>
                  </a:lnTo>
                  <a:lnTo>
                    <a:pt x="3837298" y="76922"/>
                  </a:lnTo>
                  <a:lnTo>
                    <a:pt x="3886251" y="72950"/>
                  </a:lnTo>
                  <a:lnTo>
                    <a:pt x="3940742" y="68553"/>
                  </a:lnTo>
                  <a:lnTo>
                    <a:pt x="4002151" y="63488"/>
                  </a:lnTo>
                  <a:lnTo>
                    <a:pt x="4043676" y="60084"/>
                  </a:lnTo>
                  <a:lnTo>
                    <a:pt x="4087243" y="56666"/>
                  </a:lnTo>
                  <a:lnTo>
                    <a:pt x="4132660" y="53244"/>
                  </a:lnTo>
                  <a:lnTo>
                    <a:pt x="4179734" y="49831"/>
                  </a:lnTo>
                  <a:lnTo>
                    <a:pt x="4228274" y="46438"/>
                  </a:lnTo>
                  <a:lnTo>
                    <a:pt x="4278086" y="43077"/>
                  </a:lnTo>
                  <a:lnTo>
                    <a:pt x="4328978" y="39757"/>
                  </a:lnTo>
                  <a:lnTo>
                    <a:pt x="4380758" y="36492"/>
                  </a:lnTo>
                  <a:lnTo>
                    <a:pt x="4433235" y="33293"/>
                  </a:lnTo>
                  <a:lnTo>
                    <a:pt x="4486215" y="30171"/>
                  </a:lnTo>
                  <a:lnTo>
                    <a:pt x="4539506" y="27137"/>
                  </a:lnTo>
                  <a:lnTo>
                    <a:pt x="4592916" y="24203"/>
                  </a:lnTo>
                  <a:lnTo>
                    <a:pt x="4646253" y="21380"/>
                  </a:lnTo>
                  <a:lnTo>
                    <a:pt x="4699324" y="18680"/>
                  </a:lnTo>
                  <a:lnTo>
                    <a:pt x="4751937" y="16114"/>
                  </a:lnTo>
                  <a:lnTo>
                    <a:pt x="4803901" y="13694"/>
                  </a:lnTo>
                  <a:lnTo>
                    <a:pt x="4855021" y="11431"/>
                  </a:lnTo>
                  <a:lnTo>
                    <a:pt x="4905107" y="9337"/>
                  </a:lnTo>
                  <a:lnTo>
                    <a:pt x="4953966" y="7422"/>
                  </a:lnTo>
                  <a:lnTo>
                    <a:pt x="5001406" y="5699"/>
                  </a:lnTo>
                  <a:lnTo>
                    <a:pt x="5047233" y="4179"/>
                  </a:lnTo>
                  <a:lnTo>
                    <a:pt x="5311743" y="0"/>
                  </a:lnTo>
                  <a:lnTo>
                    <a:pt x="5586825" y="464"/>
                  </a:lnTo>
                  <a:lnTo>
                    <a:pt x="5802899" y="2786"/>
                  </a:lnTo>
                  <a:lnTo>
                    <a:pt x="5890386" y="4179"/>
                  </a:lnTo>
                  <a:lnTo>
                    <a:pt x="6496050" y="4179"/>
                  </a:lnTo>
                  <a:lnTo>
                    <a:pt x="6558382" y="6085"/>
                  </a:lnTo>
                  <a:lnTo>
                    <a:pt x="6618712" y="8711"/>
                  </a:lnTo>
                  <a:lnTo>
                    <a:pt x="6676344" y="11849"/>
                  </a:lnTo>
                  <a:lnTo>
                    <a:pt x="6730587" y="15291"/>
                  </a:lnTo>
                  <a:lnTo>
                    <a:pt x="6780745" y="18828"/>
                  </a:lnTo>
                  <a:lnTo>
                    <a:pt x="6826126" y="22252"/>
                  </a:lnTo>
                  <a:lnTo>
                    <a:pt x="6866037" y="25355"/>
                  </a:lnTo>
                  <a:lnTo>
                    <a:pt x="6899783" y="27928"/>
                  </a:lnTo>
                  <a:lnTo>
                    <a:pt x="6929627" y="30185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6778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6778" y="2749931"/>
              <a:ext cx="2118995" cy="2874645"/>
            </a:xfrm>
            <a:custGeom>
              <a:avLst/>
              <a:gdLst/>
              <a:ahLst/>
              <a:cxnLst/>
              <a:rect l="l" t="t" r="r" b="b"/>
              <a:pathLst>
                <a:path w="2118995" h="2874645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18995" h="2874645">
                  <a:moveTo>
                    <a:pt x="727837" y="1670050"/>
                  </a:moveTo>
                  <a:lnTo>
                    <a:pt x="1418463" y="1266825"/>
                  </a:lnTo>
                  <a:lnTo>
                    <a:pt x="2118868" y="1671193"/>
                  </a:lnTo>
                  <a:lnTo>
                    <a:pt x="2115058" y="2470912"/>
                  </a:lnTo>
                  <a:lnTo>
                    <a:pt x="1424432" y="2874200"/>
                  </a:lnTo>
                  <a:lnTo>
                    <a:pt x="723900" y="2469769"/>
                  </a:lnTo>
                  <a:lnTo>
                    <a:pt x="727837" y="16700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0203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3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7728" y="21628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8" y="21628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43628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50" y="1583942"/>
                  </a:lnTo>
                  <a:lnTo>
                    <a:pt x="740655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8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5" y="1583942"/>
                  </a:lnTo>
                </a:path>
                <a:path w="1395095" h="1584325">
                  <a:moveTo>
                    <a:pt x="659950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090" y="4007739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101347" y="0"/>
                  </a:moveTo>
                  <a:lnTo>
                    <a:pt x="0" y="62737"/>
                  </a:lnTo>
                  <a:lnTo>
                    <a:pt x="4065" y="1545590"/>
                  </a:lnTo>
                  <a:lnTo>
                    <a:pt x="108433" y="1606207"/>
                  </a:lnTo>
                  <a:lnTo>
                    <a:pt x="798628" y="1203579"/>
                  </a:lnTo>
                  <a:lnTo>
                    <a:pt x="802171" y="404622"/>
                  </a:lnTo>
                  <a:lnTo>
                    <a:pt x="10134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090" y="4007739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0" y="62737"/>
                  </a:moveTo>
                  <a:lnTo>
                    <a:pt x="101347" y="0"/>
                  </a:lnTo>
                  <a:lnTo>
                    <a:pt x="802171" y="404622"/>
                  </a:lnTo>
                  <a:lnTo>
                    <a:pt x="798628" y="1203579"/>
                  </a:lnTo>
                  <a:lnTo>
                    <a:pt x="108433" y="1606207"/>
                  </a:lnTo>
                  <a:lnTo>
                    <a:pt x="4065" y="1545590"/>
                  </a:lnTo>
                  <a:lnTo>
                    <a:pt x="0" y="62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003" y="5293106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3237"/>
                  </a:moveTo>
                  <a:lnTo>
                    <a:pt x="694537" y="0"/>
                  </a:lnTo>
                  <a:lnTo>
                    <a:pt x="1394942" y="404406"/>
                  </a:lnTo>
                  <a:lnTo>
                    <a:pt x="1391132" y="1204137"/>
                  </a:lnTo>
                  <a:lnTo>
                    <a:pt x="773200" y="1564892"/>
                  </a:lnTo>
                </a:path>
                <a:path w="1395095" h="1565275">
                  <a:moveTo>
                    <a:pt x="626871" y="1564892"/>
                  </a:moveTo>
                  <a:lnTo>
                    <a:pt x="0" y="1202969"/>
                  </a:lnTo>
                  <a:lnTo>
                    <a:pt x="3898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578" y="27404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578" y="27404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478" y="4016756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75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  <a:path w="2128520" h="2841625">
                  <a:moveTo>
                    <a:pt x="737336" y="1689112"/>
                  </a:moveTo>
                  <a:lnTo>
                    <a:pt x="1427962" y="1285875"/>
                  </a:lnTo>
                  <a:lnTo>
                    <a:pt x="2128367" y="1690281"/>
                  </a:lnTo>
                  <a:lnTo>
                    <a:pt x="2124557" y="2490012"/>
                  </a:lnTo>
                  <a:lnTo>
                    <a:pt x="1522996" y="2841242"/>
                  </a:lnTo>
                </a:path>
                <a:path w="2128520" h="2841625">
                  <a:moveTo>
                    <a:pt x="1343850" y="2841242"/>
                  </a:moveTo>
                  <a:lnTo>
                    <a:pt x="733399" y="2488844"/>
                  </a:lnTo>
                  <a:lnTo>
                    <a:pt x="737336" y="16891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9928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9928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8301" y="4036187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8301" y="4036187"/>
              <a:ext cx="2136775" cy="2821940"/>
            </a:xfrm>
            <a:custGeom>
              <a:avLst/>
              <a:gdLst/>
              <a:ahLst/>
              <a:cxnLst/>
              <a:rect l="l" t="t" r="r" b="b"/>
              <a:pathLst>
                <a:path w="2136775" h="282194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36775" h="2821940">
                  <a:moveTo>
                    <a:pt x="746887" y="1679613"/>
                  </a:moveTo>
                  <a:lnTo>
                    <a:pt x="1437513" y="1276350"/>
                  </a:lnTo>
                  <a:lnTo>
                    <a:pt x="2136521" y="1679981"/>
                  </a:lnTo>
                  <a:lnTo>
                    <a:pt x="2132583" y="2479713"/>
                  </a:lnTo>
                  <a:lnTo>
                    <a:pt x="1546656" y="2821811"/>
                  </a:lnTo>
                </a:path>
                <a:path w="2136775" h="2821940">
                  <a:moveTo>
                    <a:pt x="1336088" y="2821811"/>
                  </a:moveTo>
                  <a:lnTo>
                    <a:pt x="742950" y="2479332"/>
                  </a:lnTo>
                  <a:lnTo>
                    <a:pt x="746887" y="167961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1251" y="2759837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1251" y="2759837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64676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679323" y="0"/>
                  </a:moveTo>
                  <a:lnTo>
                    <a:pt x="3809" y="394339"/>
                  </a:lnTo>
                  <a:lnTo>
                    <a:pt x="0" y="1193169"/>
                  </a:lnTo>
                  <a:lnTo>
                    <a:pt x="679323" y="1585424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4169" y="1500889"/>
              <a:ext cx="680085" cy="4129404"/>
            </a:xfrm>
            <a:custGeom>
              <a:avLst/>
              <a:gdLst/>
              <a:ahLst/>
              <a:cxnLst/>
              <a:rect l="l" t="t" r="r" b="b"/>
              <a:pathLst>
                <a:path w="680084" h="4129404">
                  <a:moveTo>
                    <a:pt x="4317" y="2938141"/>
                  </a:moveTo>
                  <a:lnTo>
                    <a:pt x="679830" y="2543802"/>
                  </a:lnTo>
                </a:path>
                <a:path w="680084" h="4129404">
                  <a:moveTo>
                    <a:pt x="679830" y="4129227"/>
                  </a:moveTo>
                  <a:lnTo>
                    <a:pt x="507" y="3736971"/>
                  </a:lnTo>
                  <a:lnTo>
                    <a:pt x="4317" y="2938141"/>
                  </a:lnTo>
                </a:path>
                <a:path w="680084" h="4129404">
                  <a:moveTo>
                    <a:pt x="4063" y="394839"/>
                  </a:moveTo>
                  <a:lnTo>
                    <a:pt x="679830" y="0"/>
                  </a:lnTo>
                </a:path>
                <a:path w="680084" h="4129404">
                  <a:moveTo>
                    <a:pt x="679830" y="1586686"/>
                  </a:moveTo>
                  <a:lnTo>
                    <a:pt x="0" y="1194177"/>
                  </a:lnTo>
                  <a:lnTo>
                    <a:pt x="4063" y="3948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7199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49724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34465" y="1609978"/>
            <a:ext cx="5955665" cy="221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sz="4000" b="1" spc="-5" dirty="0">
                <a:solidFill>
                  <a:srgbClr val="AC0000"/>
                </a:solidFill>
                <a:latin typeface="Calibri"/>
                <a:cs typeface="Calibri"/>
              </a:rPr>
              <a:t>θ</a:t>
            </a:r>
            <a:r>
              <a:rPr sz="4000" b="1" spc="-1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AC0000"/>
                </a:solidFill>
                <a:latin typeface="Calibri"/>
                <a:cs typeface="Calibri"/>
              </a:rPr>
              <a:t>notasyonu</a:t>
            </a:r>
            <a:endParaRPr sz="4000">
              <a:latin typeface="Calibri"/>
              <a:cs typeface="Calibri"/>
            </a:endParaRPr>
          </a:p>
          <a:p>
            <a:pPr marL="342900" indent="-273050">
              <a:lnSpc>
                <a:spcPct val="99700"/>
              </a:lnSpc>
              <a:spcBef>
                <a:spcPts val="2065"/>
              </a:spcBef>
              <a:tabLst>
                <a:tab pos="342900" algn="l"/>
                <a:tab pos="2862580" algn="l"/>
                <a:tab pos="5139690" algn="l"/>
              </a:tabLst>
            </a:pPr>
            <a:r>
              <a:rPr sz="2400" dirty="0">
                <a:solidFill>
                  <a:srgbClr val="D26900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D269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Her </a:t>
            </a:r>
            <a:r>
              <a:rPr sz="2400" spc="-5" dirty="0">
                <a:latin typeface="Calibri"/>
                <a:cs typeface="Calibri"/>
              </a:rPr>
              <a:t>durumda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f(N) </a:t>
            </a:r>
            <a:r>
              <a:rPr sz="2400" dirty="0">
                <a:latin typeface="Symbol"/>
                <a:cs typeface="Symbol"/>
              </a:rPr>
              <a:t>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T(N) </a:t>
            </a:r>
            <a:r>
              <a:rPr sz="2400" dirty="0">
                <a:latin typeface="Symbol"/>
                <a:cs typeface="Symbol"/>
              </a:rPr>
              <a:t>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spc="44" baseline="-20833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f(n)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	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dirty="0">
                <a:latin typeface="Symbol"/>
                <a:cs typeface="Symbol"/>
              </a:rPr>
              <a:t>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7" baseline="-20833" dirty="0">
                <a:latin typeface="Calibri"/>
                <a:cs typeface="Calibri"/>
              </a:rPr>
              <a:t>0  </a:t>
            </a:r>
            <a:r>
              <a:rPr sz="2400" spc="-15" dirty="0">
                <a:latin typeface="Calibri"/>
                <a:cs typeface="Calibri"/>
              </a:rPr>
              <a:t>koşullarını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sağlayan	</a:t>
            </a:r>
            <a:r>
              <a:rPr sz="2400" spc="-25" dirty="0">
                <a:latin typeface="Calibri"/>
                <a:cs typeface="Calibri"/>
              </a:rPr>
              <a:t>pozitif, </a:t>
            </a:r>
            <a:r>
              <a:rPr sz="2400" spc="-5" dirty="0">
                <a:latin typeface="Calibri"/>
                <a:cs typeface="Calibri"/>
              </a:rPr>
              <a:t>sabit 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7" baseline="-20833" dirty="0">
                <a:latin typeface="Calibri"/>
                <a:cs typeface="Calibri"/>
              </a:rPr>
              <a:t>1</a:t>
            </a:r>
            <a:r>
              <a:rPr sz="2400" spc="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baseline="-20833" dirty="0">
                <a:latin typeface="Calibri"/>
                <a:cs typeface="Calibri"/>
              </a:rPr>
              <a:t>2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7" baseline="-20833" dirty="0">
                <a:latin typeface="Calibri"/>
                <a:cs typeface="Calibri"/>
              </a:rPr>
              <a:t>0 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ğ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bulunabili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T(N)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θ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f(n</a:t>
            </a:r>
            <a:r>
              <a:rPr sz="2400" spc="5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)	</a:t>
            </a:r>
            <a:r>
              <a:rPr sz="2400" spc="-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ade</a:t>
            </a:r>
            <a:r>
              <a:rPr sz="2400" spc="-5" dirty="0">
                <a:latin typeface="Calibri"/>
                <a:cs typeface="Calibri"/>
              </a:rPr>
              <a:t>si  </a:t>
            </a:r>
            <a:r>
              <a:rPr sz="2400" spc="-30" dirty="0">
                <a:latin typeface="Calibri"/>
                <a:cs typeface="Calibri"/>
              </a:rPr>
              <a:t>doğrudur.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27532" y="1629155"/>
            <a:ext cx="7848600" cy="4392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072383" y="5358384"/>
            <a:ext cx="4500880" cy="646430"/>
          </a:xfrm>
          <a:prstGeom prst="rect">
            <a:avLst/>
          </a:prstGeom>
          <a:solidFill>
            <a:srgbClr val="FF2E12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 marR="107696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n </a:t>
            </a:r>
            <a:r>
              <a:rPr sz="1800" spc="-10" dirty="0">
                <a:latin typeface="Arial"/>
                <a:cs typeface="Arial"/>
              </a:rPr>
              <a:t>değerini keyfi olarak </a:t>
            </a:r>
            <a:r>
              <a:rPr sz="1800" spc="-5" dirty="0">
                <a:latin typeface="Arial"/>
                <a:cs typeface="Arial"/>
              </a:rPr>
              <a:t>belirlemek  </a:t>
            </a:r>
            <a:r>
              <a:rPr sz="1800" spc="-15" dirty="0">
                <a:latin typeface="Arial"/>
                <a:cs typeface="Arial"/>
              </a:rPr>
              <a:t>imkansızdır. </a:t>
            </a:r>
            <a:r>
              <a:rPr sz="1800" spc="-5" dirty="0">
                <a:latin typeface="Arial"/>
                <a:cs typeface="Arial"/>
              </a:rPr>
              <a:t>Çünkü </a:t>
            </a:r>
            <a:r>
              <a:rPr sz="1800" dirty="0">
                <a:latin typeface="Arial"/>
                <a:cs typeface="Arial"/>
              </a:rPr>
              <a:t>c</a:t>
            </a:r>
            <a:r>
              <a:rPr sz="1800" baseline="-20833" dirty="0">
                <a:latin typeface="Arial"/>
                <a:cs typeface="Arial"/>
              </a:rPr>
              <a:t>2</a:t>
            </a:r>
            <a:r>
              <a:rPr sz="1800" spc="277" baseline="-20833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sabittir.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165" y="0"/>
            <a:ext cx="9100185" cy="6871970"/>
            <a:chOff x="50165" y="0"/>
            <a:chExt cx="9100185" cy="6871970"/>
          </a:xfrm>
        </p:grpSpPr>
        <p:sp>
          <p:nvSpPr>
            <p:cNvPr id="11" name="object 11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" y="3486378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74"/>
                  </a:moveTo>
                  <a:lnTo>
                    <a:pt x="44905" y="2667271"/>
                  </a:lnTo>
                  <a:lnTo>
                    <a:pt x="89843" y="2669961"/>
                  </a:lnTo>
                  <a:lnTo>
                    <a:pt x="134845" y="2672637"/>
                  </a:lnTo>
                  <a:lnTo>
                    <a:pt x="179944" y="2675292"/>
                  </a:lnTo>
                  <a:lnTo>
                    <a:pt x="225172" y="2677919"/>
                  </a:lnTo>
                  <a:lnTo>
                    <a:pt x="270560" y="2680512"/>
                  </a:lnTo>
                  <a:lnTo>
                    <a:pt x="316143" y="2683063"/>
                  </a:lnTo>
                  <a:lnTo>
                    <a:pt x="361950" y="2685565"/>
                  </a:lnTo>
                  <a:lnTo>
                    <a:pt x="408016" y="2688012"/>
                  </a:lnTo>
                  <a:lnTo>
                    <a:pt x="454371" y="2690397"/>
                  </a:lnTo>
                  <a:lnTo>
                    <a:pt x="501049" y="2692711"/>
                  </a:lnTo>
                  <a:lnTo>
                    <a:pt x="548082" y="2694950"/>
                  </a:lnTo>
                  <a:lnTo>
                    <a:pt x="595501" y="2697105"/>
                  </a:lnTo>
                  <a:lnTo>
                    <a:pt x="643339" y="2699171"/>
                  </a:lnTo>
                  <a:lnTo>
                    <a:pt x="691629" y="2701138"/>
                  </a:lnTo>
                  <a:lnTo>
                    <a:pt x="740401" y="2703002"/>
                  </a:lnTo>
                  <a:lnTo>
                    <a:pt x="789690" y="2704755"/>
                  </a:lnTo>
                  <a:lnTo>
                    <a:pt x="839527" y="2706390"/>
                  </a:lnTo>
                  <a:lnTo>
                    <a:pt x="889943" y="2707900"/>
                  </a:lnTo>
                  <a:lnTo>
                    <a:pt x="940972" y="2709279"/>
                  </a:lnTo>
                  <a:lnTo>
                    <a:pt x="992646" y="2710518"/>
                  </a:lnTo>
                  <a:lnTo>
                    <a:pt x="1044997" y="2711612"/>
                  </a:lnTo>
                  <a:lnTo>
                    <a:pt x="1098057" y="2712553"/>
                  </a:lnTo>
                  <a:lnTo>
                    <a:pt x="1151858" y="2713335"/>
                  </a:lnTo>
                  <a:lnTo>
                    <a:pt x="1206433" y="2713950"/>
                  </a:lnTo>
                  <a:lnTo>
                    <a:pt x="1261813" y="2714392"/>
                  </a:lnTo>
                  <a:lnTo>
                    <a:pt x="1318032" y="2714653"/>
                  </a:lnTo>
                  <a:lnTo>
                    <a:pt x="1375121" y="2714727"/>
                  </a:lnTo>
                  <a:lnTo>
                    <a:pt x="1433112" y="2714607"/>
                  </a:lnTo>
                  <a:lnTo>
                    <a:pt x="1492039" y="2714286"/>
                  </a:lnTo>
                  <a:lnTo>
                    <a:pt x="1551932" y="2713757"/>
                  </a:lnTo>
                  <a:lnTo>
                    <a:pt x="1612824" y="2713013"/>
                  </a:lnTo>
                  <a:lnTo>
                    <a:pt x="1674749" y="2712047"/>
                  </a:lnTo>
                  <a:lnTo>
                    <a:pt x="1717877" y="2711302"/>
                  </a:lnTo>
                  <a:lnTo>
                    <a:pt x="1761409" y="2710548"/>
                  </a:lnTo>
                  <a:lnTo>
                    <a:pt x="1805340" y="2709780"/>
                  </a:lnTo>
                  <a:lnTo>
                    <a:pt x="1849664" y="2708995"/>
                  </a:lnTo>
                  <a:lnTo>
                    <a:pt x="1894378" y="2708188"/>
                  </a:lnTo>
                  <a:lnTo>
                    <a:pt x="1939476" y="2707355"/>
                  </a:lnTo>
                  <a:lnTo>
                    <a:pt x="1984955" y="2706491"/>
                  </a:lnTo>
                  <a:lnTo>
                    <a:pt x="2030810" y="2705593"/>
                  </a:lnTo>
                  <a:lnTo>
                    <a:pt x="2077036" y="2704657"/>
                  </a:lnTo>
                  <a:lnTo>
                    <a:pt x="2123629" y="2703677"/>
                  </a:lnTo>
                  <a:lnTo>
                    <a:pt x="2170585" y="2702651"/>
                  </a:lnTo>
                  <a:lnTo>
                    <a:pt x="2217898" y="2701573"/>
                  </a:lnTo>
                  <a:lnTo>
                    <a:pt x="2265564" y="2700440"/>
                  </a:lnTo>
                  <a:lnTo>
                    <a:pt x="2313579" y="2699248"/>
                  </a:lnTo>
                  <a:lnTo>
                    <a:pt x="2361939" y="2697991"/>
                  </a:lnTo>
                  <a:lnTo>
                    <a:pt x="2410638" y="2696667"/>
                  </a:lnTo>
                  <a:lnTo>
                    <a:pt x="2459673" y="2695270"/>
                  </a:lnTo>
                  <a:lnTo>
                    <a:pt x="2509038" y="2693798"/>
                  </a:lnTo>
                  <a:lnTo>
                    <a:pt x="2558730" y="2692244"/>
                  </a:lnTo>
                  <a:lnTo>
                    <a:pt x="2608743" y="2690606"/>
                  </a:lnTo>
                  <a:lnTo>
                    <a:pt x="2659073" y="2688880"/>
                  </a:lnTo>
                  <a:lnTo>
                    <a:pt x="2709716" y="2687060"/>
                  </a:lnTo>
                  <a:lnTo>
                    <a:pt x="2760667" y="2685142"/>
                  </a:lnTo>
                  <a:lnTo>
                    <a:pt x="2811922" y="2683124"/>
                  </a:lnTo>
                  <a:lnTo>
                    <a:pt x="2863476" y="2681000"/>
                  </a:lnTo>
                  <a:lnTo>
                    <a:pt x="2915325" y="2678766"/>
                  </a:lnTo>
                  <a:lnTo>
                    <a:pt x="2967464" y="2676418"/>
                  </a:lnTo>
                  <a:lnTo>
                    <a:pt x="3019888" y="2673951"/>
                  </a:lnTo>
                  <a:lnTo>
                    <a:pt x="3072594" y="2671363"/>
                  </a:lnTo>
                  <a:lnTo>
                    <a:pt x="3125576" y="2668648"/>
                  </a:lnTo>
                  <a:lnTo>
                    <a:pt x="3178830" y="2665802"/>
                  </a:lnTo>
                  <a:lnTo>
                    <a:pt x="3232352" y="2662821"/>
                  </a:lnTo>
                  <a:lnTo>
                    <a:pt x="3286136" y="2659701"/>
                  </a:lnTo>
                  <a:lnTo>
                    <a:pt x="3340180" y="2656438"/>
                  </a:lnTo>
                  <a:lnTo>
                    <a:pt x="3394477" y="2653028"/>
                  </a:lnTo>
                  <a:lnTo>
                    <a:pt x="3449024" y="2649465"/>
                  </a:lnTo>
                  <a:lnTo>
                    <a:pt x="3503816" y="2645747"/>
                  </a:lnTo>
                  <a:lnTo>
                    <a:pt x="3558848" y="2641869"/>
                  </a:lnTo>
                  <a:lnTo>
                    <a:pt x="3614116" y="2637827"/>
                  </a:lnTo>
                  <a:lnTo>
                    <a:pt x="3669616" y="2633616"/>
                  </a:lnTo>
                  <a:lnTo>
                    <a:pt x="3725342" y="2629233"/>
                  </a:lnTo>
                  <a:lnTo>
                    <a:pt x="3781291" y="2624673"/>
                  </a:lnTo>
                  <a:lnTo>
                    <a:pt x="3837458" y="2619931"/>
                  </a:lnTo>
                  <a:lnTo>
                    <a:pt x="3893839" y="2615005"/>
                  </a:lnTo>
                  <a:lnTo>
                    <a:pt x="3950428" y="2609890"/>
                  </a:lnTo>
                  <a:lnTo>
                    <a:pt x="4007221" y="2604581"/>
                  </a:lnTo>
                  <a:lnTo>
                    <a:pt x="4064215" y="2599074"/>
                  </a:lnTo>
                  <a:lnTo>
                    <a:pt x="4121404" y="2593365"/>
                  </a:lnTo>
                  <a:lnTo>
                    <a:pt x="4166784" y="2588729"/>
                  </a:lnTo>
                  <a:lnTo>
                    <a:pt x="4212759" y="2583967"/>
                  </a:lnTo>
                  <a:lnTo>
                    <a:pt x="4259305" y="2579082"/>
                  </a:lnTo>
                  <a:lnTo>
                    <a:pt x="4306400" y="2574076"/>
                  </a:lnTo>
                  <a:lnTo>
                    <a:pt x="4354022" y="2568950"/>
                  </a:lnTo>
                  <a:lnTo>
                    <a:pt x="4402149" y="2563706"/>
                  </a:lnTo>
                  <a:lnTo>
                    <a:pt x="4450758" y="2558348"/>
                  </a:lnTo>
                  <a:lnTo>
                    <a:pt x="4499826" y="2552876"/>
                  </a:lnTo>
                  <a:lnTo>
                    <a:pt x="4549333" y="2547292"/>
                  </a:lnTo>
                  <a:lnTo>
                    <a:pt x="4599254" y="2541600"/>
                  </a:lnTo>
                  <a:lnTo>
                    <a:pt x="4649569" y="2535800"/>
                  </a:lnTo>
                  <a:lnTo>
                    <a:pt x="4700255" y="2529895"/>
                  </a:lnTo>
                  <a:lnTo>
                    <a:pt x="4751289" y="2523887"/>
                  </a:lnTo>
                  <a:lnTo>
                    <a:pt x="4802649" y="2517778"/>
                  </a:lnTo>
                  <a:lnTo>
                    <a:pt x="4854314" y="2511570"/>
                  </a:lnTo>
                  <a:lnTo>
                    <a:pt x="4906259" y="2505265"/>
                  </a:lnTo>
                  <a:lnTo>
                    <a:pt x="4958465" y="2498865"/>
                  </a:lnTo>
                  <a:lnTo>
                    <a:pt x="5010907" y="2492372"/>
                  </a:lnTo>
                  <a:lnTo>
                    <a:pt x="5063564" y="2485788"/>
                  </a:lnTo>
                  <a:lnTo>
                    <a:pt x="5116413" y="2479116"/>
                  </a:lnTo>
                  <a:lnTo>
                    <a:pt x="5169433" y="2472356"/>
                  </a:lnTo>
                  <a:lnTo>
                    <a:pt x="5222600" y="2465512"/>
                  </a:lnTo>
                  <a:lnTo>
                    <a:pt x="5275893" y="2458585"/>
                  </a:lnTo>
                  <a:lnTo>
                    <a:pt x="5329290" y="2451578"/>
                  </a:lnTo>
                  <a:lnTo>
                    <a:pt x="5382767" y="2444492"/>
                  </a:lnTo>
                  <a:lnTo>
                    <a:pt x="5436303" y="2437329"/>
                  </a:lnTo>
                  <a:lnTo>
                    <a:pt x="5489875" y="2430092"/>
                  </a:lnTo>
                  <a:lnTo>
                    <a:pt x="5543462" y="2422782"/>
                  </a:lnTo>
                  <a:lnTo>
                    <a:pt x="5597040" y="2415401"/>
                  </a:lnTo>
                  <a:lnTo>
                    <a:pt x="5650588" y="2407953"/>
                  </a:lnTo>
                  <a:lnTo>
                    <a:pt x="5704084" y="2400438"/>
                  </a:lnTo>
                  <a:lnTo>
                    <a:pt x="5757504" y="2392858"/>
                  </a:lnTo>
                  <a:lnTo>
                    <a:pt x="5810827" y="2385216"/>
                  </a:lnTo>
                  <a:lnTo>
                    <a:pt x="5864030" y="2377514"/>
                  </a:lnTo>
                  <a:lnTo>
                    <a:pt x="5917091" y="2369754"/>
                  </a:lnTo>
                  <a:lnTo>
                    <a:pt x="5969988" y="2361937"/>
                  </a:lnTo>
                  <a:lnTo>
                    <a:pt x="6022699" y="2354067"/>
                  </a:lnTo>
                  <a:lnTo>
                    <a:pt x="6075201" y="2346144"/>
                  </a:lnTo>
                  <a:lnTo>
                    <a:pt x="6127472" y="2338171"/>
                  </a:lnTo>
                  <a:lnTo>
                    <a:pt x="6179489" y="2330150"/>
                  </a:lnTo>
                  <a:lnTo>
                    <a:pt x="6231231" y="2322083"/>
                  </a:lnTo>
                  <a:lnTo>
                    <a:pt x="6282674" y="2313972"/>
                  </a:lnTo>
                  <a:lnTo>
                    <a:pt x="6333798" y="2305819"/>
                  </a:lnTo>
                  <a:lnTo>
                    <a:pt x="6384579" y="2297627"/>
                  </a:lnTo>
                  <a:lnTo>
                    <a:pt x="6434995" y="2289396"/>
                  </a:lnTo>
                  <a:lnTo>
                    <a:pt x="6485024" y="2281130"/>
                  </a:lnTo>
                  <a:lnTo>
                    <a:pt x="6534644" y="2272830"/>
                  </a:lnTo>
                  <a:lnTo>
                    <a:pt x="6583832" y="2264498"/>
                  </a:lnTo>
                  <a:lnTo>
                    <a:pt x="6632566" y="2256136"/>
                  </a:lnTo>
                  <a:lnTo>
                    <a:pt x="6680824" y="2247747"/>
                  </a:lnTo>
                  <a:lnTo>
                    <a:pt x="6728583" y="2239332"/>
                  </a:lnTo>
                  <a:lnTo>
                    <a:pt x="6775821" y="2230894"/>
                  </a:lnTo>
                  <a:lnTo>
                    <a:pt x="6822516" y="2222434"/>
                  </a:lnTo>
                  <a:lnTo>
                    <a:pt x="6868646" y="2213955"/>
                  </a:lnTo>
                  <a:lnTo>
                    <a:pt x="6914188" y="2205458"/>
                  </a:lnTo>
                  <a:lnTo>
                    <a:pt x="6959120" y="2196945"/>
                  </a:lnTo>
                  <a:lnTo>
                    <a:pt x="7003419" y="2188420"/>
                  </a:lnTo>
                  <a:lnTo>
                    <a:pt x="7047064" y="2179883"/>
                  </a:lnTo>
                  <a:lnTo>
                    <a:pt x="7090032" y="2171337"/>
                  </a:lnTo>
                  <a:lnTo>
                    <a:pt x="7132301" y="2162783"/>
                  </a:lnTo>
                  <a:lnTo>
                    <a:pt x="7173849" y="2154224"/>
                  </a:lnTo>
                  <a:lnTo>
                    <a:pt x="7235151" y="2141311"/>
                  </a:lnTo>
                  <a:lnTo>
                    <a:pt x="7296471" y="2128050"/>
                  </a:lnTo>
                  <a:lnTo>
                    <a:pt x="7357758" y="2114460"/>
                  </a:lnTo>
                  <a:lnTo>
                    <a:pt x="7418958" y="2100562"/>
                  </a:lnTo>
                  <a:lnTo>
                    <a:pt x="7480019" y="2086375"/>
                  </a:lnTo>
                  <a:lnTo>
                    <a:pt x="7540889" y="2071919"/>
                  </a:lnTo>
                  <a:lnTo>
                    <a:pt x="7601517" y="2057213"/>
                  </a:lnTo>
                  <a:lnTo>
                    <a:pt x="7661849" y="2042277"/>
                  </a:lnTo>
                  <a:lnTo>
                    <a:pt x="7721835" y="2027130"/>
                  </a:lnTo>
                  <a:lnTo>
                    <a:pt x="7781420" y="2011793"/>
                  </a:lnTo>
                  <a:lnTo>
                    <a:pt x="7840554" y="1996285"/>
                  </a:lnTo>
                  <a:lnTo>
                    <a:pt x="7899183" y="1980625"/>
                  </a:lnTo>
                  <a:lnTo>
                    <a:pt x="7957256" y="1964834"/>
                  </a:lnTo>
                  <a:lnTo>
                    <a:pt x="8014721" y="1948930"/>
                  </a:lnTo>
                  <a:lnTo>
                    <a:pt x="8071526" y="1932934"/>
                  </a:lnTo>
                  <a:lnTo>
                    <a:pt x="8127617" y="1916865"/>
                  </a:lnTo>
                  <a:lnTo>
                    <a:pt x="8182944" y="1900743"/>
                  </a:lnTo>
                  <a:lnTo>
                    <a:pt x="8237453" y="1884587"/>
                  </a:lnTo>
                  <a:lnTo>
                    <a:pt x="8291092" y="1868417"/>
                  </a:lnTo>
                  <a:lnTo>
                    <a:pt x="8343810" y="1852253"/>
                  </a:lnTo>
                  <a:lnTo>
                    <a:pt x="8395555" y="1836114"/>
                  </a:lnTo>
                  <a:lnTo>
                    <a:pt x="8446273" y="1820021"/>
                  </a:lnTo>
                  <a:lnTo>
                    <a:pt x="8495912" y="1803992"/>
                  </a:lnTo>
                  <a:lnTo>
                    <a:pt x="8544422" y="1788047"/>
                  </a:lnTo>
                  <a:lnTo>
                    <a:pt x="8591748" y="1772206"/>
                  </a:lnTo>
                  <a:lnTo>
                    <a:pt x="8637840" y="1756489"/>
                  </a:lnTo>
                  <a:lnTo>
                    <a:pt x="8682644" y="1740915"/>
                  </a:lnTo>
                  <a:lnTo>
                    <a:pt x="8726109" y="1725503"/>
                  </a:lnTo>
                  <a:lnTo>
                    <a:pt x="8768183" y="1710275"/>
                  </a:lnTo>
                  <a:lnTo>
                    <a:pt x="8808813" y="1695248"/>
                  </a:lnTo>
                  <a:lnTo>
                    <a:pt x="8847947" y="1680444"/>
                  </a:lnTo>
                  <a:lnTo>
                    <a:pt x="8885533" y="1665880"/>
                  </a:lnTo>
                  <a:lnTo>
                    <a:pt x="8921518" y="1651578"/>
                  </a:lnTo>
                  <a:lnTo>
                    <a:pt x="8988479" y="1623835"/>
                  </a:lnTo>
                  <a:lnTo>
                    <a:pt x="9048412" y="1597373"/>
                  </a:lnTo>
                  <a:lnTo>
                    <a:pt x="9075613" y="1584671"/>
                  </a:lnTo>
                  <a:lnTo>
                    <a:pt x="9078468" y="1583280"/>
                  </a:lnTo>
                </a:path>
                <a:path w="9078595" h="2715260">
                  <a:moveTo>
                    <a:pt x="0" y="870737"/>
                  </a:moveTo>
                  <a:lnTo>
                    <a:pt x="35926" y="851722"/>
                  </a:lnTo>
                  <a:lnTo>
                    <a:pt x="71996" y="832709"/>
                  </a:lnTo>
                  <a:lnTo>
                    <a:pt x="108353" y="813699"/>
                  </a:lnTo>
                  <a:lnTo>
                    <a:pt x="145143" y="794694"/>
                  </a:lnTo>
                  <a:lnTo>
                    <a:pt x="182507" y="775696"/>
                  </a:lnTo>
                  <a:lnTo>
                    <a:pt x="220591" y="756707"/>
                  </a:lnTo>
                  <a:lnTo>
                    <a:pt x="259538" y="737728"/>
                  </a:lnTo>
                  <a:lnTo>
                    <a:pt x="299493" y="718761"/>
                  </a:lnTo>
                  <a:lnTo>
                    <a:pt x="340599" y="699807"/>
                  </a:lnTo>
                  <a:lnTo>
                    <a:pt x="382999" y="680870"/>
                  </a:lnTo>
                  <a:lnTo>
                    <a:pt x="426839" y="661949"/>
                  </a:lnTo>
                  <a:lnTo>
                    <a:pt x="472261" y="643047"/>
                  </a:lnTo>
                  <a:lnTo>
                    <a:pt x="519410" y="624166"/>
                  </a:lnTo>
                  <a:lnTo>
                    <a:pt x="568429" y="605307"/>
                  </a:lnTo>
                  <a:lnTo>
                    <a:pt x="619463" y="586473"/>
                  </a:lnTo>
                  <a:lnTo>
                    <a:pt x="672656" y="567664"/>
                  </a:lnTo>
                  <a:lnTo>
                    <a:pt x="728151" y="548882"/>
                  </a:lnTo>
                  <a:lnTo>
                    <a:pt x="786092" y="530130"/>
                  </a:lnTo>
                  <a:lnTo>
                    <a:pt x="846623" y="511409"/>
                  </a:lnTo>
                  <a:lnTo>
                    <a:pt x="909888" y="492720"/>
                  </a:lnTo>
                  <a:lnTo>
                    <a:pt x="976032" y="474065"/>
                  </a:lnTo>
                  <a:lnTo>
                    <a:pt x="1045197" y="455447"/>
                  </a:lnTo>
                  <a:lnTo>
                    <a:pt x="1082614" y="445590"/>
                  </a:lnTo>
                  <a:lnTo>
                    <a:pt x="1120759" y="435534"/>
                  </a:lnTo>
                  <a:lnTo>
                    <a:pt x="1159622" y="425295"/>
                  </a:lnTo>
                  <a:lnTo>
                    <a:pt x="1199191" y="414888"/>
                  </a:lnTo>
                  <a:lnTo>
                    <a:pt x="1239454" y="404329"/>
                  </a:lnTo>
                  <a:lnTo>
                    <a:pt x="1280400" y="393635"/>
                  </a:lnTo>
                  <a:lnTo>
                    <a:pt x="1322017" y="382821"/>
                  </a:lnTo>
                  <a:lnTo>
                    <a:pt x="1364293" y="371902"/>
                  </a:lnTo>
                  <a:lnTo>
                    <a:pt x="1407218" y="360895"/>
                  </a:lnTo>
                  <a:lnTo>
                    <a:pt x="1450780" y="349816"/>
                  </a:lnTo>
                  <a:lnTo>
                    <a:pt x="1494966" y="338681"/>
                  </a:lnTo>
                  <a:lnTo>
                    <a:pt x="1539766" y="327504"/>
                  </a:lnTo>
                  <a:lnTo>
                    <a:pt x="1585168" y="316303"/>
                  </a:lnTo>
                  <a:lnTo>
                    <a:pt x="1631160" y="305093"/>
                  </a:lnTo>
                  <a:lnTo>
                    <a:pt x="1677732" y="293890"/>
                  </a:lnTo>
                  <a:lnTo>
                    <a:pt x="1724870" y="282710"/>
                  </a:lnTo>
                  <a:lnTo>
                    <a:pt x="1772565" y="271568"/>
                  </a:lnTo>
                  <a:lnTo>
                    <a:pt x="1820804" y="260481"/>
                  </a:lnTo>
                  <a:lnTo>
                    <a:pt x="1869576" y="249464"/>
                  </a:lnTo>
                  <a:lnTo>
                    <a:pt x="1918869" y="238533"/>
                  </a:lnTo>
                  <a:lnTo>
                    <a:pt x="1968673" y="227704"/>
                  </a:lnTo>
                  <a:lnTo>
                    <a:pt x="2018974" y="216994"/>
                  </a:lnTo>
                  <a:lnTo>
                    <a:pt x="2069762" y="206417"/>
                  </a:lnTo>
                  <a:lnTo>
                    <a:pt x="2121025" y="195989"/>
                  </a:lnTo>
                  <a:lnTo>
                    <a:pt x="2172752" y="185728"/>
                  </a:lnTo>
                  <a:lnTo>
                    <a:pt x="2224931" y="175647"/>
                  </a:lnTo>
                  <a:lnTo>
                    <a:pt x="2277551" y="165764"/>
                  </a:lnTo>
                  <a:lnTo>
                    <a:pt x="2330600" y="156094"/>
                  </a:lnTo>
                  <a:lnTo>
                    <a:pt x="2384066" y="146653"/>
                  </a:lnTo>
                  <a:lnTo>
                    <a:pt x="2437938" y="137456"/>
                  </a:lnTo>
                  <a:lnTo>
                    <a:pt x="2492205" y="128521"/>
                  </a:lnTo>
                  <a:lnTo>
                    <a:pt x="2546855" y="119862"/>
                  </a:lnTo>
                  <a:lnTo>
                    <a:pt x="2601876" y="111495"/>
                  </a:lnTo>
                  <a:lnTo>
                    <a:pt x="2657257" y="103436"/>
                  </a:lnTo>
                  <a:lnTo>
                    <a:pt x="2712987" y="95702"/>
                  </a:lnTo>
                  <a:lnTo>
                    <a:pt x="2769053" y="88307"/>
                  </a:lnTo>
                  <a:lnTo>
                    <a:pt x="2825445" y="81269"/>
                  </a:lnTo>
                  <a:lnTo>
                    <a:pt x="2882151" y="74602"/>
                  </a:lnTo>
                  <a:lnTo>
                    <a:pt x="2939159" y="68322"/>
                  </a:lnTo>
                  <a:lnTo>
                    <a:pt x="2996457" y="62446"/>
                  </a:lnTo>
                  <a:lnTo>
                    <a:pt x="3054035" y="56990"/>
                  </a:lnTo>
                  <a:lnTo>
                    <a:pt x="3111881" y="51968"/>
                  </a:lnTo>
                  <a:lnTo>
                    <a:pt x="3156318" y="48359"/>
                  </a:lnTo>
                  <a:lnTo>
                    <a:pt x="3201095" y="44877"/>
                  </a:lnTo>
                  <a:lnTo>
                    <a:pt x="3246208" y="41521"/>
                  </a:lnTo>
                  <a:lnTo>
                    <a:pt x="3291649" y="38292"/>
                  </a:lnTo>
                  <a:lnTo>
                    <a:pt x="3337414" y="35191"/>
                  </a:lnTo>
                  <a:lnTo>
                    <a:pt x="3383497" y="32217"/>
                  </a:lnTo>
                  <a:lnTo>
                    <a:pt x="3429892" y="29372"/>
                  </a:lnTo>
                  <a:lnTo>
                    <a:pt x="3476594" y="26655"/>
                  </a:lnTo>
                  <a:lnTo>
                    <a:pt x="3523597" y="24067"/>
                  </a:lnTo>
                  <a:lnTo>
                    <a:pt x="3570896" y="21609"/>
                  </a:lnTo>
                  <a:lnTo>
                    <a:pt x="3618486" y="19281"/>
                  </a:lnTo>
                  <a:lnTo>
                    <a:pt x="3666359" y="17084"/>
                  </a:lnTo>
                  <a:lnTo>
                    <a:pt x="3714512" y="15017"/>
                  </a:lnTo>
                  <a:lnTo>
                    <a:pt x="3762937" y="13081"/>
                  </a:lnTo>
                  <a:lnTo>
                    <a:pt x="3811631" y="11277"/>
                  </a:lnTo>
                  <a:lnTo>
                    <a:pt x="3860587" y="9605"/>
                  </a:lnTo>
                  <a:lnTo>
                    <a:pt x="3909799" y="8066"/>
                  </a:lnTo>
                  <a:lnTo>
                    <a:pt x="3959262" y="6659"/>
                  </a:lnTo>
                  <a:lnTo>
                    <a:pt x="4008971" y="5386"/>
                  </a:lnTo>
                  <a:lnTo>
                    <a:pt x="4058920" y="4247"/>
                  </a:lnTo>
                  <a:lnTo>
                    <a:pt x="4109103" y="3241"/>
                  </a:lnTo>
                  <a:lnTo>
                    <a:pt x="4159515" y="2371"/>
                  </a:lnTo>
                  <a:lnTo>
                    <a:pt x="4210150" y="1636"/>
                  </a:lnTo>
                  <a:lnTo>
                    <a:pt x="4261002" y="1036"/>
                  </a:lnTo>
                  <a:lnTo>
                    <a:pt x="4312066" y="572"/>
                  </a:lnTo>
                  <a:lnTo>
                    <a:pt x="4363337" y="244"/>
                  </a:lnTo>
                  <a:lnTo>
                    <a:pt x="4414809" y="53"/>
                  </a:lnTo>
                  <a:lnTo>
                    <a:pt x="4466475" y="0"/>
                  </a:lnTo>
                  <a:lnTo>
                    <a:pt x="4518332" y="83"/>
                  </a:lnTo>
                  <a:lnTo>
                    <a:pt x="4570373" y="305"/>
                  </a:lnTo>
                  <a:lnTo>
                    <a:pt x="4622592" y="666"/>
                  </a:lnTo>
                  <a:lnTo>
                    <a:pt x="4674984" y="1165"/>
                  </a:lnTo>
                  <a:lnTo>
                    <a:pt x="4727543" y="1804"/>
                  </a:lnTo>
                  <a:lnTo>
                    <a:pt x="4780264" y="2583"/>
                  </a:lnTo>
                  <a:lnTo>
                    <a:pt x="4833141" y="3501"/>
                  </a:lnTo>
                  <a:lnTo>
                    <a:pt x="4886169" y="4560"/>
                  </a:lnTo>
                  <a:lnTo>
                    <a:pt x="4939342" y="5761"/>
                  </a:lnTo>
                  <a:lnTo>
                    <a:pt x="4992655" y="7102"/>
                  </a:lnTo>
                  <a:lnTo>
                    <a:pt x="5046101" y="8586"/>
                  </a:lnTo>
                  <a:lnTo>
                    <a:pt x="5099676" y="10212"/>
                  </a:lnTo>
                  <a:lnTo>
                    <a:pt x="5153373" y="11981"/>
                  </a:lnTo>
                  <a:lnTo>
                    <a:pt x="5207188" y="13893"/>
                  </a:lnTo>
                  <a:lnTo>
                    <a:pt x="5261114" y="15948"/>
                  </a:lnTo>
                  <a:lnTo>
                    <a:pt x="5315146" y="18147"/>
                  </a:lnTo>
                  <a:lnTo>
                    <a:pt x="5369278" y="20491"/>
                  </a:lnTo>
                  <a:lnTo>
                    <a:pt x="5423505" y="22980"/>
                  </a:lnTo>
                  <a:lnTo>
                    <a:pt x="5477822" y="25614"/>
                  </a:lnTo>
                  <a:lnTo>
                    <a:pt x="5532222" y="28394"/>
                  </a:lnTo>
                  <a:lnTo>
                    <a:pt x="5586700" y="31320"/>
                  </a:lnTo>
                  <a:lnTo>
                    <a:pt x="5641251" y="34392"/>
                  </a:lnTo>
                  <a:lnTo>
                    <a:pt x="5695869" y="37612"/>
                  </a:lnTo>
                  <a:lnTo>
                    <a:pt x="5750548" y="40979"/>
                  </a:lnTo>
                  <a:lnTo>
                    <a:pt x="5805283" y="44493"/>
                  </a:lnTo>
                  <a:lnTo>
                    <a:pt x="5860068" y="48156"/>
                  </a:lnTo>
                  <a:lnTo>
                    <a:pt x="5914897" y="51968"/>
                  </a:lnTo>
                  <a:lnTo>
                    <a:pt x="5962519" y="55457"/>
                  </a:lnTo>
                  <a:lnTo>
                    <a:pt x="6011082" y="59249"/>
                  </a:lnTo>
                  <a:lnTo>
                    <a:pt x="6060546" y="63334"/>
                  </a:lnTo>
                  <a:lnTo>
                    <a:pt x="6110870" y="67703"/>
                  </a:lnTo>
                  <a:lnTo>
                    <a:pt x="6162011" y="72347"/>
                  </a:lnTo>
                  <a:lnTo>
                    <a:pt x="6213930" y="77254"/>
                  </a:lnTo>
                  <a:lnTo>
                    <a:pt x="6266585" y="82416"/>
                  </a:lnTo>
                  <a:lnTo>
                    <a:pt x="6319934" y="87822"/>
                  </a:lnTo>
                  <a:lnTo>
                    <a:pt x="6373937" y="93463"/>
                  </a:lnTo>
                  <a:lnTo>
                    <a:pt x="6428553" y="99330"/>
                  </a:lnTo>
                  <a:lnTo>
                    <a:pt x="6483739" y="105411"/>
                  </a:lnTo>
                  <a:lnTo>
                    <a:pt x="6539455" y="111698"/>
                  </a:lnTo>
                  <a:lnTo>
                    <a:pt x="6595661" y="118181"/>
                  </a:lnTo>
                  <a:lnTo>
                    <a:pt x="6652314" y="124849"/>
                  </a:lnTo>
                  <a:lnTo>
                    <a:pt x="6709373" y="131694"/>
                  </a:lnTo>
                  <a:lnTo>
                    <a:pt x="6766798" y="138705"/>
                  </a:lnTo>
                  <a:lnTo>
                    <a:pt x="6824546" y="145873"/>
                  </a:lnTo>
                  <a:lnTo>
                    <a:pt x="6882578" y="153187"/>
                  </a:lnTo>
                  <a:lnTo>
                    <a:pt x="6940851" y="160638"/>
                  </a:lnTo>
                  <a:lnTo>
                    <a:pt x="6999325" y="168217"/>
                  </a:lnTo>
                  <a:lnTo>
                    <a:pt x="7057958" y="175913"/>
                  </a:lnTo>
                  <a:lnTo>
                    <a:pt x="7116709" y="183716"/>
                  </a:lnTo>
                  <a:lnTo>
                    <a:pt x="7175538" y="191618"/>
                  </a:lnTo>
                  <a:lnTo>
                    <a:pt x="7234402" y="199607"/>
                  </a:lnTo>
                  <a:lnTo>
                    <a:pt x="7293260" y="207675"/>
                  </a:lnTo>
                  <a:lnTo>
                    <a:pt x="7352072" y="215811"/>
                  </a:lnTo>
                  <a:lnTo>
                    <a:pt x="7410797" y="224006"/>
                  </a:lnTo>
                  <a:lnTo>
                    <a:pt x="7469392" y="232250"/>
                  </a:lnTo>
                  <a:lnTo>
                    <a:pt x="7527817" y="240533"/>
                  </a:lnTo>
                  <a:lnTo>
                    <a:pt x="7586031" y="248845"/>
                  </a:lnTo>
                  <a:lnTo>
                    <a:pt x="7643993" y="257177"/>
                  </a:lnTo>
                  <a:lnTo>
                    <a:pt x="7701660" y="265519"/>
                  </a:lnTo>
                  <a:lnTo>
                    <a:pt x="7758993" y="273860"/>
                  </a:lnTo>
                  <a:lnTo>
                    <a:pt x="7815950" y="282192"/>
                  </a:lnTo>
                  <a:lnTo>
                    <a:pt x="7872490" y="290504"/>
                  </a:lnTo>
                  <a:lnTo>
                    <a:pt x="7928571" y="298787"/>
                  </a:lnTo>
                  <a:lnTo>
                    <a:pt x="7984153" y="307031"/>
                  </a:lnTo>
                  <a:lnTo>
                    <a:pt x="8039193" y="315226"/>
                  </a:lnTo>
                  <a:lnTo>
                    <a:pt x="8093652" y="323362"/>
                  </a:lnTo>
                  <a:lnTo>
                    <a:pt x="8147488" y="331430"/>
                  </a:lnTo>
                  <a:lnTo>
                    <a:pt x="8200659" y="339419"/>
                  </a:lnTo>
                  <a:lnTo>
                    <a:pt x="8253125" y="347321"/>
                  </a:lnTo>
                  <a:lnTo>
                    <a:pt x="8304844" y="355124"/>
                  </a:lnTo>
                  <a:lnTo>
                    <a:pt x="8355776" y="362820"/>
                  </a:lnTo>
                  <a:lnTo>
                    <a:pt x="8405878" y="370399"/>
                  </a:lnTo>
                  <a:lnTo>
                    <a:pt x="8455110" y="377850"/>
                  </a:lnTo>
                  <a:lnTo>
                    <a:pt x="8503430" y="385164"/>
                  </a:lnTo>
                  <a:lnTo>
                    <a:pt x="8550798" y="392332"/>
                  </a:lnTo>
                  <a:lnTo>
                    <a:pt x="8597172" y="399343"/>
                  </a:lnTo>
                  <a:lnTo>
                    <a:pt x="8642512" y="406188"/>
                  </a:lnTo>
                  <a:lnTo>
                    <a:pt x="8686775" y="412856"/>
                  </a:lnTo>
                  <a:lnTo>
                    <a:pt x="8729920" y="419339"/>
                  </a:lnTo>
                  <a:lnTo>
                    <a:pt x="8771907" y="425626"/>
                  </a:lnTo>
                  <a:lnTo>
                    <a:pt x="8812695" y="431707"/>
                  </a:lnTo>
                  <a:lnTo>
                    <a:pt x="8852241" y="437574"/>
                  </a:lnTo>
                  <a:lnTo>
                    <a:pt x="8890506" y="443215"/>
                  </a:lnTo>
                  <a:lnTo>
                    <a:pt x="8963023" y="453783"/>
                  </a:lnTo>
                  <a:lnTo>
                    <a:pt x="9029919" y="463334"/>
                  </a:lnTo>
                  <a:lnTo>
                    <a:pt x="9061155" y="467703"/>
                  </a:lnTo>
                  <a:lnTo>
                    <a:pt x="9078468" y="47008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" y="5640324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2" y="5285232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30" y="13040"/>
                  </a:lnTo>
                  <a:lnTo>
                    <a:pt x="74781" y="26102"/>
                  </a:lnTo>
                  <a:lnTo>
                    <a:pt x="112476" y="39209"/>
                  </a:lnTo>
                  <a:lnTo>
                    <a:pt x="150535" y="52381"/>
                  </a:lnTo>
                  <a:lnTo>
                    <a:pt x="189081" y="65641"/>
                  </a:lnTo>
                  <a:lnTo>
                    <a:pt x="228234" y="79010"/>
                  </a:lnTo>
                  <a:lnTo>
                    <a:pt x="268117" y="92511"/>
                  </a:lnTo>
                  <a:lnTo>
                    <a:pt x="308850" y="106166"/>
                  </a:lnTo>
                  <a:lnTo>
                    <a:pt x="350556" y="119996"/>
                  </a:lnTo>
                  <a:lnTo>
                    <a:pt x="393355" y="134024"/>
                  </a:lnTo>
                  <a:lnTo>
                    <a:pt x="437370" y="148271"/>
                  </a:lnTo>
                  <a:lnTo>
                    <a:pt x="482722" y="162760"/>
                  </a:lnTo>
                  <a:lnTo>
                    <a:pt x="529532" y="177511"/>
                  </a:lnTo>
                  <a:lnTo>
                    <a:pt x="577923" y="192548"/>
                  </a:lnTo>
                  <a:lnTo>
                    <a:pt x="628015" y="207892"/>
                  </a:lnTo>
                  <a:lnTo>
                    <a:pt x="679930" y="223566"/>
                  </a:lnTo>
                  <a:lnTo>
                    <a:pt x="733790" y="239590"/>
                  </a:lnTo>
                  <a:lnTo>
                    <a:pt x="789716" y="255987"/>
                  </a:lnTo>
                  <a:lnTo>
                    <a:pt x="847830" y="272779"/>
                  </a:lnTo>
                  <a:lnTo>
                    <a:pt x="908254" y="289988"/>
                  </a:lnTo>
                  <a:lnTo>
                    <a:pt x="971108" y="307635"/>
                  </a:lnTo>
                  <a:lnTo>
                    <a:pt x="1036514" y="325744"/>
                  </a:lnTo>
                  <a:lnTo>
                    <a:pt x="1104595" y="344335"/>
                  </a:lnTo>
                  <a:lnTo>
                    <a:pt x="1143070" y="354783"/>
                  </a:lnTo>
                  <a:lnTo>
                    <a:pt x="1182416" y="365482"/>
                  </a:lnTo>
                  <a:lnTo>
                    <a:pt x="1222610" y="376420"/>
                  </a:lnTo>
                  <a:lnTo>
                    <a:pt x="1263628" y="387587"/>
                  </a:lnTo>
                  <a:lnTo>
                    <a:pt x="1305446" y="398970"/>
                  </a:lnTo>
                  <a:lnTo>
                    <a:pt x="1348038" y="410558"/>
                  </a:lnTo>
                  <a:lnTo>
                    <a:pt x="1391383" y="422339"/>
                  </a:lnTo>
                  <a:lnTo>
                    <a:pt x="1435454" y="434301"/>
                  </a:lnTo>
                  <a:lnTo>
                    <a:pt x="1480229" y="446435"/>
                  </a:lnTo>
                  <a:lnTo>
                    <a:pt x="1525683" y="458726"/>
                  </a:lnTo>
                  <a:lnTo>
                    <a:pt x="1571793" y="471165"/>
                  </a:lnTo>
                  <a:lnTo>
                    <a:pt x="1618533" y="483740"/>
                  </a:lnTo>
                  <a:lnTo>
                    <a:pt x="1665881" y="496438"/>
                  </a:lnTo>
                  <a:lnTo>
                    <a:pt x="1713812" y="509249"/>
                  </a:lnTo>
                  <a:lnTo>
                    <a:pt x="1762302" y="522161"/>
                  </a:lnTo>
                  <a:lnTo>
                    <a:pt x="1811326" y="535163"/>
                  </a:lnTo>
                  <a:lnTo>
                    <a:pt x="1860862" y="548242"/>
                  </a:lnTo>
                  <a:lnTo>
                    <a:pt x="1910884" y="561388"/>
                  </a:lnTo>
                  <a:lnTo>
                    <a:pt x="1961369" y="574589"/>
                  </a:lnTo>
                  <a:lnTo>
                    <a:pt x="2012293" y="587832"/>
                  </a:lnTo>
                  <a:lnTo>
                    <a:pt x="2063632" y="601108"/>
                  </a:lnTo>
                  <a:lnTo>
                    <a:pt x="2115361" y="614404"/>
                  </a:lnTo>
                  <a:lnTo>
                    <a:pt x="2167457" y="627708"/>
                  </a:lnTo>
                  <a:lnTo>
                    <a:pt x="2219896" y="641010"/>
                  </a:lnTo>
                  <a:lnTo>
                    <a:pt x="2272652" y="654297"/>
                  </a:lnTo>
                  <a:lnTo>
                    <a:pt x="2325704" y="667558"/>
                  </a:lnTo>
                  <a:lnTo>
                    <a:pt x="2379025" y="680782"/>
                  </a:lnTo>
                  <a:lnTo>
                    <a:pt x="2432593" y="693956"/>
                  </a:lnTo>
                  <a:lnTo>
                    <a:pt x="2486383" y="707070"/>
                  </a:lnTo>
                  <a:lnTo>
                    <a:pt x="2540372" y="720112"/>
                  </a:lnTo>
                  <a:lnTo>
                    <a:pt x="2594535" y="733070"/>
                  </a:lnTo>
                  <a:lnTo>
                    <a:pt x="2648847" y="745933"/>
                  </a:lnTo>
                  <a:lnTo>
                    <a:pt x="2703286" y="758689"/>
                  </a:lnTo>
                  <a:lnTo>
                    <a:pt x="2757827" y="771327"/>
                  </a:lnTo>
                  <a:lnTo>
                    <a:pt x="2812445" y="783835"/>
                  </a:lnTo>
                  <a:lnTo>
                    <a:pt x="2867118" y="796202"/>
                  </a:lnTo>
                  <a:lnTo>
                    <a:pt x="2921820" y="808416"/>
                  </a:lnTo>
                  <a:lnTo>
                    <a:pt x="2976529" y="820465"/>
                  </a:lnTo>
                  <a:lnTo>
                    <a:pt x="3031219" y="832339"/>
                  </a:lnTo>
                  <a:lnTo>
                    <a:pt x="3085866" y="844024"/>
                  </a:lnTo>
                  <a:lnTo>
                    <a:pt x="3140448" y="855511"/>
                  </a:lnTo>
                  <a:lnTo>
                    <a:pt x="3194939" y="866787"/>
                  </a:lnTo>
                  <a:lnTo>
                    <a:pt x="3240905" y="876174"/>
                  </a:lnTo>
                  <a:lnTo>
                    <a:pt x="3287337" y="885572"/>
                  </a:lnTo>
                  <a:lnTo>
                    <a:pt x="3334214" y="894977"/>
                  </a:lnTo>
                  <a:lnTo>
                    <a:pt x="3381516" y="904385"/>
                  </a:lnTo>
                  <a:lnTo>
                    <a:pt x="3429225" y="913795"/>
                  </a:lnTo>
                  <a:lnTo>
                    <a:pt x="3477320" y="923202"/>
                  </a:lnTo>
                  <a:lnTo>
                    <a:pt x="3525781" y="932602"/>
                  </a:lnTo>
                  <a:lnTo>
                    <a:pt x="3574590" y="941993"/>
                  </a:lnTo>
                  <a:lnTo>
                    <a:pt x="3623725" y="951370"/>
                  </a:lnTo>
                  <a:lnTo>
                    <a:pt x="3673169" y="960731"/>
                  </a:lnTo>
                  <a:lnTo>
                    <a:pt x="3722900" y="970072"/>
                  </a:lnTo>
                  <a:lnTo>
                    <a:pt x="3772900" y="979390"/>
                  </a:lnTo>
                  <a:lnTo>
                    <a:pt x="3823148" y="988681"/>
                  </a:lnTo>
                  <a:lnTo>
                    <a:pt x="3873625" y="997942"/>
                  </a:lnTo>
                  <a:lnTo>
                    <a:pt x="3924312" y="1007169"/>
                  </a:lnTo>
                  <a:lnTo>
                    <a:pt x="3975188" y="1016359"/>
                  </a:lnTo>
                  <a:lnTo>
                    <a:pt x="4026234" y="1025508"/>
                  </a:lnTo>
                  <a:lnTo>
                    <a:pt x="4077431" y="1034614"/>
                  </a:lnTo>
                  <a:lnTo>
                    <a:pt x="4128758" y="1043673"/>
                  </a:lnTo>
                  <a:lnTo>
                    <a:pt x="4180196" y="1052680"/>
                  </a:lnTo>
                  <a:lnTo>
                    <a:pt x="4231726" y="1061634"/>
                  </a:lnTo>
                  <a:lnTo>
                    <a:pt x="4283327" y="1070530"/>
                  </a:lnTo>
                  <a:lnTo>
                    <a:pt x="4334980" y="1079365"/>
                  </a:lnTo>
                  <a:lnTo>
                    <a:pt x="4386666" y="1088135"/>
                  </a:lnTo>
                  <a:lnTo>
                    <a:pt x="4438364" y="1096838"/>
                  </a:lnTo>
                  <a:lnTo>
                    <a:pt x="4490055" y="1105470"/>
                  </a:lnTo>
                  <a:lnTo>
                    <a:pt x="4541719" y="1114027"/>
                  </a:lnTo>
                  <a:lnTo>
                    <a:pt x="4593337" y="1122505"/>
                  </a:lnTo>
                  <a:lnTo>
                    <a:pt x="4644889" y="1130903"/>
                  </a:lnTo>
                  <a:lnTo>
                    <a:pt x="4696356" y="1139215"/>
                  </a:lnTo>
                  <a:lnTo>
                    <a:pt x="4747717" y="1147439"/>
                  </a:lnTo>
                  <a:lnTo>
                    <a:pt x="4798953" y="1155572"/>
                  </a:lnTo>
                  <a:lnTo>
                    <a:pt x="4850044" y="1163609"/>
                  </a:lnTo>
                  <a:lnTo>
                    <a:pt x="4900971" y="1171548"/>
                  </a:lnTo>
                  <a:lnTo>
                    <a:pt x="4951715" y="1179384"/>
                  </a:lnTo>
                  <a:lnTo>
                    <a:pt x="5002254" y="1187116"/>
                  </a:lnTo>
                  <a:lnTo>
                    <a:pt x="5052570" y="1194738"/>
                  </a:lnTo>
                  <a:lnTo>
                    <a:pt x="5102643" y="1202248"/>
                  </a:lnTo>
                  <a:lnTo>
                    <a:pt x="5152453" y="1209643"/>
                  </a:lnTo>
                  <a:lnTo>
                    <a:pt x="5201981" y="1216918"/>
                  </a:lnTo>
                  <a:lnTo>
                    <a:pt x="5251208" y="1224071"/>
                  </a:lnTo>
                  <a:lnTo>
                    <a:pt x="5300112" y="1231098"/>
                  </a:lnTo>
                  <a:lnTo>
                    <a:pt x="5348675" y="1237995"/>
                  </a:lnTo>
                  <a:lnTo>
                    <a:pt x="5396877" y="1244760"/>
                  </a:lnTo>
                  <a:lnTo>
                    <a:pt x="5444699" y="1251389"/>
                  </a:lnTo>
                  <a:lnTo>
                    <a:pt x="5492120" y="1257878"/>
                  </a:lnTo>
                  <a:lnTo>
                    <a:pt x="5539121" y="1264224"/>
                  </a:lnTo>
                  <a:lnTo>
                    <a:pt x="5585682" y="1270423"/>
                  </a:lnTo>
                  <a:lnTo>
                    <a:pt x="5631784" y="1276473"/>
                  </a:lnTo>
                  <a:lnTo>
                    <a:pt x="5677408" y="1282369"/>
                  </a:lnTo>
                  <a:lnTo>
                    <a:pt x="5732837" y="1289363"/>
                  </a:lnTo>
                  <a:lnTo>
                    <a:pt x="5788444" y="1296155"/>
                  </a:lnTo>
                  <a:lnTo>
                    <a:pt x="5844194" y="1302751"/>
                  </a:lnTo>
                  <a:lnTo>
                    <a:pt x="5900055" y="1309154"/>
                  </a:lnTo>
                  <a:lnTo>
                    <a:pt x="5955991" y="1315370"/>
                  </a:lnTo>
                  <a:lnTo>
                    <a:pt x="6011969" y="1321401"/>
                  </a:lnTo>
                  <a:lnTo>
                    <a:pt x="6067954" y="1327252"/>
                  </a:lnTo>
                  <a:lnTo>
                    <a:pt x="6123913" y="1332927"/>
                  </a:lnTo>
                  <a:lnTo>
                    <a:pt x="6179810" y="1338430"/>
                  </a:lnTo>
                  <a:lnTo>
                    <a:pt x="6235613" y="1343766"/>
                  </a:lnTo>
                  <a:lnTo>
                    <a:pt x="6291286" y="1348938"/>
                  </a:lnTo>
                  <a:lnTo>
                    <a:pt x="6346796" y="1353951"/>
                  </a:lnTo>
                  <a:lnTo>
                    <a:pt x="6402109" y="1358809"/>
                  </a:lnTo>
                  <a:lnTo>
                    <a:pt x="6457190" y="1363515"/>
                  </a:lnTo>
                  <a:lnTo>
                    <a:pt x="6512005" y="1368075"/>
                  </a:lnTo>
                  <a:lnTo>
                    <a:pt x="6566521" y="1372492"/>
                  </a:lnTo>
                  <a:lnTo>
                    <a:pt x="6620702" y="1376770"/>
                  </a:lnTo>
                  <a:lnTo>
                    <a:pt x="6674516" y="1380913"/>
                  </a:lnTo>
                  <a:lnTo>
                    <a:pt x="6727927" y="1384927"/>
                  </a:lnTo>
                  <a:lnTo>
                    <a:pt x="6780902" y="1388814"/>
                  </a:lnTo>
                  <a:lnTo>
                    <a:pt x="6833407" y="1392578"/>
                  </a:lnTo>
                  <a:lnTo>
                    <a:pt x="6885407" y="1396225"/>
                  </a:lnTo>
                  <a:lnTo>
                    <a:pt x="6936868" y="1399758"/>
                  </a:lnTo>
                  <a:lnTo>
                    <a:pt x="6987756" y="1403181"/>
                  </a:lnTo>
                  <a:lnTo>
                    <a:pt x="7038038" y="1406499"/>
                  </a:lnTo>
                  <a:lnTo>
                    <a:pt x="7087678" y="1409715"/>
                  </a:lnTo>
                  <a:lnTo>
                    <a:pt x="7136643" y="1412834"/>
                  </a:lnTo>
                  <a:lnTo>
                    <a:pt x="7184899" y="1415860"/>
                  </a:lnTo>
                  <a:lnTo>
                    <a:pt x="7232411" y="1418796"/>
                  </a:lnTo>
                  <a:lnTo>
                    <a:pt x="7279146" y="1421648"/>
                  </a:lnTo>
                  <a:lnTo>
                    <a:pt x="7325068" y="1424419"/>
                  </a:lnTo>
                  <a:lnTo>
                    <a:pt x="7370145" y="1427113"/>
                  </a:lnTo>
                  <a:lnTo>
                    <a:pt x="7414342" y="1429735"/>
                  </a:lnTo>
                  <a:lnTo>
                    <a:pt x="7457625" y="1432289"/>
                  </a:lnTo>
                  <a:lnTo>
                    <a:pt x="7499959" y="1434778"/>
                  </a:lnTo>
                  <a:lnTo>
                    <a:pt x="7541311" y="1437207"/>
                  </a:lnTo>
                  <a:lnTo>
                    <a:pt x="7581647" y="1439580"/>
                  </a:lnTo>
                  <a:lnTo>
                    <a:pt x="7620931" y="1441901"/>
                  </a:lnTo>
                  <a:lnTo>
                    <a:pt x="7659131" y="1444175"/>
                  </a:lnTo>
                  <a:lnTo>
                    <a:pt x="7696213" y="1446405"/>
                  </a:lnTo>
                  <a:lnTo>
                    <a:pt x="7732141" y="1448596"/>
                  </a:lnTo>
                  <a:lnTo>
                    <a:pt x="7813749" y="1453393"/>
                  </a:lnTo>
                  <a:lnTo>
                    <a:pt x="7888492" y="1457351"/>
                  </a:lnTo>
                  <a:lnTo>
                    <a:pt x="7956943" y="1460536"/>
                  </a:lnTo>
                  <a:lnTo>
                    <a:pt x="8019675" y="1463013"/>
                  </a:lnTo>
                  <a:lnTo>
                    <a:pt x="8077260" y="1464848"/>
                  </a:lnTo>
                  <a:lnTo>
                    <a:pt x="8130273" y="1466104"/>
                  </a:lnTo>
                  <a:lnTo>
                    <a:pt x="8179284" y="1466849"/>
                  </a:lnTo>
                  <a:lnTo>
                    <a:pt x="8224868" y="1467146"/>
                  </a:lnTo>
                  <a:lnTo>
                    <a:pt x="8267598" y="1467061"/>
                  </a:lnTo>
                  <a:lnTo>
                    <a:pt x="8308046" y="1466660"/>
                  </a:lnTo>
                  <a:lnTo>
                    <a:pt x="8346785" y="1466007"/>
                  </a:lnTo>
                  <a:lnTo>
                    <a:pt x="8421428" y="1464209"/>
                  </a:lnTo>
                  <a:lnTo>
                    <a:pt x="8458479" y="1463194"/>
                  </a:lnTo>
                  <a:lnTo>
                    <a:pt x="8496113" y="1462189"/>
                  </a:lnTo>
                  <a:lnTo>
                    <a:pt x="8534902" y="1461258"/>
                  </a:lnTo>
                  <a:lnTo>
                    <a:pt x="8575421" y="1460468"/>
                  </a:lnTo>
                  <a:lnTo>
                    <a:pt x="8638028" y="1459103"/>
                  </a:lnTo>
                  <a:lnTo>
                    <a:pt x="8697556" y="1457203"/>
                  </a:lnTo>
                  <a:lnTo>
                    <a:pt x="8754312" y="1454821"/>
                  </a:lnTo>
                  <a:lnTo>
                    <a:pt x="8808603" y="1452010"/>
                  </a:lnTo>
                  <a:lnTo>
                    <a:pt x="8860739" y="1448825"/>
                  </a:lnTo>
                  <a:lnTo>
                    <a:pt x="8911026" y="1445320"/>
                  </a:lnTo>
                  <a:lnTo>
                    <a:pt x="8959774" y="1441546"/>
                  </a:lnTo>
                  <a:lnTo>
                    <a:pt x="9007289" y="1437559"/>
                  </a:lnTo>
                  <a:lnTo>
                    <a:pt x="9053881" y="1433412"/>
                  </a:lnTo>
                  <a:lnTo>
                    <a:pt x="9078468" y="1431137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4372" y="5138558"/>
              <a:ext cx="6929755" cy="1713864"/>
            </a:xfrm>
            <a:custGeom>
              <a:avLst/>
              <a:gdLst/>
              <a:ahLst/>
              <a:cxnLst/>
              <a:rect l="l" t="t" r="r" b="b"/>
              <a:pathLst>
                <a:path w="6929755" h="1713865">
                  <a:moveTo>
                    <a:pt x="0" y="1713344"/>
                  </a:moveTo>
                  <a:lnTo>
                    <a:pt x="32478" y="1676752"/>
                  </a:lnTo>
                  <a:lnTo>
                    <a:pt x="65062" y="1640186"/>
                  </a:lnTo>
                  <a:lnTo>
                    <a:pt x="97858" y="1603673"/>
                  </a:lnTo>
                  <a:lnTo>
                    <a:pt x="130969" y="1567238"/>
                  </a:lnTo>
                  <a:lnTo>
                    <a:pt x="164502" y="1530909"/>
                  </a:lnTo>
                  <a:lnTo>
                    <a:pt x="198562" y="1494711"/>
                  </a:lnTo>
                  <a:lnTo>
                    <a:pt x="233255" y="1458672"/>
                  </a:lnTo>
                  <a:lnTo>
                    <a:pt x="268686" y="1422817"/>
                  </a:lnTo>
                  <a:lnTo>
                    <a:pt x="304961" y="1387174"/>
                  </a:lnTo>
                  <a:lnTo>
                    <a:pt x="342185" y="1351767"/>
                  </a:lnTo>
                  <a:lnTo>
                    <a:pt x="380462" y="1316625"/>
                  </a:lnTo>
                  <a:lnTo>
                    <a:pt x="419900" y="1281772"/>
                  </a:lnTo>
                  <a:lnTo>
                    <a:pt x="460603" y="1247236"/>
                  </a:lnTo>
                  <a:lnTo>
                    <a:pt x="502677" y="1213044"/>
                  </a:lnTo>
                  <a:lnTo>
                    <a:pt x="546226" y="1179221"/>
                  </a:lnTo>
                  <a:lnTo>
                    <a:pt x="583948" y="1151080"/>
                  </a:lnTo>
                  <a:lnTo>
                    <a:pt x="623105" y="1122756"/>
                  </a:lnTo>
                  <a:lnTo>
                    <a:pt x="663556" y="1094323"/>
                  </a:lnTo>
                  <a:lnTo>
                    <a:pt x="705161" y="1065853"/>
                  </a:lnTo>
                  <a:lnTo>
                    <a:pt x="747779" y="1037419"/>
                  </a:lnTo>
                  <a:lnTo>
                    <a:pt x="791271" y="1009096"/>
                  </a:lnTo>
                  <a:lnTo>
                    <a:pt x="835494" y="980955"/>
                  </a:lnTo>
                  <a:lnTo>
                    <a:pt x="880309" y="953072"/>
                  </a:lnTo>
                  <a:lnTo>
                    <a:pt x="925575" y="925518"/>
                  </a:lnTo>
                  <a:lnTo>
                    <a:pt x="971152" y="898366"/>
                  </a:lnTo>
                  <a:lnTo>
                    <a:pt x="1016899" y="871692"/>
                  </a:lnTo>
                  <a:lnTo>
                    <a:pt x="1062674" y="845566"/>
                  </a:lnTo>
                  <a:lnTo>
                    <a:pt x="1108339" y="820064"/>
                  </a:lnTo>
                  <a:lnTo>
                    <a:pt x="1153751" y="795257"/>
                  </a:lnTo>
                  <a:lnTo>
                    <a:pt x="1198771" y="771220"/>
                  </a:lnTo>
                  <a:lnTo>
                    <a:pt x="1243258" y="748025"/>
                  </a:lnTo>
                  <a:lnTo>
                    <a:pt x="1287072" y="725746"/>
                  </a:lnTo>
                  <a:lnTo>
                    <a:pt x="1330070" y="704457"/>
                  </a:lnTo>
                  <a:lnTo>
                    <a:pt x="1376865" y="681872"/>
                  </a:lnTo>
                  <a:lnTo>
                    <a:pt x="1421746" y="660755"/>
                  </a:lnTo>
                  <a:lnTo>
                    <a:pt x="1465124" y="640947"/>
                  </a:lnTo>
                  <a:lnTo>
                    <a:pt x="1507406" y="622293"/>
                  </a:lnTo>
                  <a:lnTo>
                    <a:pt x="1549003" y="604635"/>
                  </a:lnTo>
                  <a:lnTo>
                    <a:pt x="1590322" y="587818"/>
                  </a:lnTo>
                  <a:lnTo>
                    <a:pt x="1631773" y="571684"/>
                  </a:lnTo>
                  <a:lnTo>
                    <a:pt x="1673764" y="556078"/>
                  </a:lnTo>
                  <a:lnTo>
                    <a:pt x="1716705" y="540841"/>
                  </a:lnTo>
                  <a:lnTo>
                    <a:pt x="1761005" y="525819"/>
                  </a:lnTo>
                  <a:lnTo>
                    <a:pt x="1807072" y="510854"/>
                  </a:lnTo>
                  <a:lnTo>
                    <a:pt x="1855315" y="495789"/>
                  </a:lnTo>
                  <a:lnTo>
                    <a:pt x="1906143" y="480469"/>
                  </a:lnTo>
                  <a:lnTo>
                    <a:pt x="1959965" y="464736"/>
                  </a:lnTo>
                  <a:lnTo>
                    <a:pt x="2017190" y="448434"/>
                  </a:lnTo>
                  <a:lnTo>
                    <a:pt x="2078227" y="431407"/>
                  </a:lnTo>
                  <a:lnTo>
                    <a:pt x="2118257" y="420519"/>
                  </a:lnTo>
                  <a:lnTo>
                    <a:pt x="2160550" y="409335"/>
                  </a:lnTo>
                  <a:lnTo>
                    <a:pt x="2204913" y="397889"/>
                  </a:lnTo>
                  <a:lnTo>
                    <a:pt x="2251151" y="386220"/>
                  </a:lnTo>
                  <a:lnTo>
                    <a:pt x="2299069" y="374362"/>
                  </a:lnTo>
                  <a:lnTo>
                    <a:pt x="2348473" y="362354"/>
                  </a:lnTo>
                  <a:lnTo>
                    <a:pt x="2399168" y="350230"/>
                  </a:lnTo>
                  <a:lnTo>
                    <a:pt x="2450960" y="338028"/>
                  </a:lnTo>
                  <a:lnTo>
                    <a:pt x="2503654" y="325784"/>
                  </a:lnTo>
                  <a:lnTo>
                    <a:pt x="2557056" y="313534"/>
                  </a:lnTo>
                  <a:lnTo>
                    <a:pt x="2610971" y="301316"/>
                  </a:lnTo>
                  <a:lnTo>
                    <a:pt x="2665204" y="289165"/>
                  </a:lnTo>
                  <a:lnTo>
                    <a:pt x="2719562" y="277117"/>
                  </a:lnTo>
                  <a:lnTo>
                    <a:pt x="2773849" y="265211"/>
                  </a:lnTo>
                  <a:lnTo>
                    <a:pt x="2827871" y="253480"/>
                  </a:lnTo>
                  <a:lnTo>
                    <a:pt x="2881434" y="241964"/>
                  </a:lnTo>
                  <a:lnTo>
                    <a:pt x="2934342" y="230696"/>
                  </a:lnTo>
                  <a:lnTo>
                    <a:pt x="2986402" y="219715"/>
                  </a:lnTo>
                  <a:lnTo>
                    <a:pt x="3037419" y="209057"/>
                  </a:lnTo>
                  <a:lnTo>
                    <a:pt x="3087198" y="198758"/>
                  </a:lnTo>
                  <a:lnTo>
                    <a:pt x="3135545" y="188854"/>
                  </a:lnTo>
                  <a:lnTo>
                    <a:pt x="3182266" y="179383"/>
                  </a:lnTo>
                  <a:lnTo>
                    <a:pt x="3227165" y="170379"/>
                  </a:lnTo>
                  <a:lnTo>
                    <a:pt x="3270048" y="161881"/>
                  </a:lnTo>
                  <a:lnTo>
                    <a:pt x="3310721" y="153924"/>
                  </a:lnTo>
                  <a:lnTo>
                    <a:pt x="3348990" y="146546"/>
                  </a:lnTo>
                  <a:lnTo>
                    <a:pt x="3418406" y="133499"/>
                  </a:lnTo>
                  <a:lnTo>
                    <a:pt x="3479570" y="122452"/>
                  </a:lnTo>
                  <a:lnTo>
                    <a:pt x="3533862" y="113160"/>
                  </a:lnTo>
                  <a:lnTo>
                    <a:pt x="3582659" y="105382"/>
                  </a:lnTo>
                  <a:lnTo>
                    <a:pt x="3627342" y="98875"/>
                  </a:lnTo>
                  <a:lnTo>
                    <a:pt x="3669289" y="93396"/>
                  </a:lnTo>
                  <a:lnTo>
                    <a:pt x="3709879" y="88704"/>
                  </a:lnTo>
                  <a:lnTo>
                    <a:pt x="3750491" y="84556"/>
                  </a:lnTo>
                  <a:lnTo>
                    <a:pt x="3792504" y="80709"/>
                  </a:lnTo>
                  <a:lnTo>
                    <a:pt x="3837298" y="76922"/>
                  </a:lnTo>
                  <a:lnTo>
                    <a:pt x="3886251" y="72950"/>
                  </a:lnTo>
                  <a:lnTo>
                    <a:pt x="3940742" y="68553"/>
                  </a:lnTo>
                  <a:lnTo>
                    <a:pt x="4002151" y="63488"/>
                  </a:lnTo>
                  <a:lnTo>
                    <a:pt x="4043676" y="60084"/>
                  </a:lnTo>
                  <a:lnTo>
                    <a:pt x="4087243" y="56666"/>
                  </a:lnTo>
                  <a:lnTo>
                    <a:pt x="4132660" y="53244"/>
                  </a:lnTo>
                  <a:lnTo>
                    <a:pt x="4179734" y="49831"/>
                  </a:lnTo>
                  <a:lnTo>
                    <a:pt x="4228274" y="46438"/>
                  </a:lnTo>
                  <a:lnTo>
                    <a:pt x="4278086" y="43077"/>
                  </a:lnTo>
                  <a:lnTo>
                    <a:pt x="4328978" y="39757"/>
                  </a:lnTo>
                  <a:lnTo>
                    <a:pt x="4380758" y="36492"/>
                  </a:lnTo>
                  <a:lnTo>
                    <a:pt x="4433235" y="33293"/>
                  </a:lnTo>
                  <a:lnTo>
                    <a:pt x="4486215" y="30171"/>
                  </a:lnTo>
                  <a:lnTo>
                    <a:pt x="4539506" y="27137"/>
                  </a:lnTo>
                  <a:lnTo>
                    <a:pt x="4592916" y="24203"/>
                  </a:lnTo>
                  <a:lnTo>
                    <a:pt x="4646253" y="21380"/>
                  </a:lnTo>
                  <a:lnTo>
                    <a:pt x="4699324" y="18680"/>
                  </a:lnTo>
                  <a:lnTo>
                    <a:pt x="4751937" y="16114"/>
                  </a:lnTo>
                  <a:lnTo>
                    <a:pt x="4803901" y="13694"/>
                  </a:lnTo>
                  <a:lnTo>
                    <a:pt x="4855021" y="11431"/>
                  </a:lnTo>
                  <a:lnTo>
                    <a:pt x="4905107" y="9337"/>
                  </a:lnTo>
                  <a:lnTo>
                    <a:pt x="4953966" y="7422"/>
                  </a:lnTo>
                  <a:lnTo>
                    <a:pt x="5001406" y="5699"/>
                  </a:lnTo>
                  <a:lnTo>
                    <a:pt x="5047233" y="4179"/>
                  </a:lnTo>
                  <a:lnTo>
                    <a:pt x="5311743" y="0"/>
                  </a:lnTo>
                  <a:lnTo>
                    <a:pt x="5586825" y="464"/>
                  </a:lnTo>
                  <a:lnTo>
                    <a:pt x="5802899" y="2786"/>
                  </a:lnTo>
                  <a:lnTo>
                    <a:pt x="5890386" y="4179"/>
                  </a:lnTo>
                  <a:lnTo>
                    <a:pt x="6496050" y="4179"/>
                  </a:lnTo>
                  <a:lnTo>
                    <a:pt x="6558382" y="6085"/>
                  </a:lnTo>
                  <a:lnTo>
                    <a:pt x="6618712" y="8711"/>
                  </a:lnTo>
                  <a:lnTo>
                    <a:pt x="6676344" y="11849"/>
                  </a:lnTo>
                  <a:lnTo>
                    <a:pt x="6730587" y="15291"/>
                  </a:lnTo>
                  <a:lnTo>
                    <a:pt x="6780745" y="18828"/>
                  </a:lnTo>
                  <a:lnTo>
                    <a:pt x="6826126" y="22252"/>
                  </a:lnTo>
                  <a:lnTo>
                    <a:pt x="6866037" y="25355"/>
                  </a:lnTo>
                  <a:lnTo>
                    <a:pt x="6899783" y="27928"/>
                  </a:lnTo>
                  <a:lnTo>
                    <a:pt x="6929627" y="30185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6778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6778" y="2749931"/>
              <a:ext cx="2118995" cy="2874645"/>
            </a:xfrm>
            <a:custGeom>
              <a:avLst/>
              <a:gdLst/>
              <a:ahLst/>
              <a:cxnLst/>
              <a:rect l="l" t="t" r="r" b="b"/>
              <a:pathLst>
                <a:path w="2118995" h="2874645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18995" h="2874645">
                  <a:moveTo>
                    <a:pt x="727837" y="1670050"/>
                  </a:moveTo>
                  <a:lnTo>
                    <a:pt x="1418463" y="1266825"/>
                  </a:lnTo>
                  <a:lnTo>
                    <a:pt x="2118868" y="1671193"/>
                  </a:lnTo>
                  <a:lnTo>
                    <a:pt x="2115058" y="2470912"/>
                  </a:lnTo>
                  <a:lnTo>
                    <a:pt x="1424432" y="2874200"/>
                  </a:lnTo>
                  <a:lnTo>
                    <a:pt x="723900" y="2469769"/>
                  </a:lnTo>
                  <a:lnTo>
                    <a:pt x="727837" y="16700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0203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3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7728" y="21628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8" y="21628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43628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50" y="1583942"/>
                  </a:lnTo>
                  <a:lnTo>
                    <a:pt x="740655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8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5" y="1583942"/>
                  </a:lnTo>
                </a:path>
                <a:path w="1395095" h="1584325">
                  <a:moveTo>
                    <a:pt x="659950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090" y="4007739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101347" y="0"/>
                  </a:moveTo>
                  <a:lnTo>
                    <a:pt x="0" y="62737"/>
                  </a:lnTo>
                  <a:lnTo>
                    <a:pt x="4065" y="1545590"/>
                  </a:lnTo>
                  <a:lnTo>
                    <a:pt x="108433" y="1606207"/>
                  </a:lnTo>
                  <a:lnTo>
                    <a:pt x="798628" y="1203579"/>
                  </a:lnTo>
                  <a:lnTo>
                    <a:pt x="802171" y="404622"/>
                  </a:lnTo>
                  <a:lnTo>
                    <a:pt x="10134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090" y="4007739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0" y="62737"/>
                  </a:moveTo>
                  <a:lnTo>
                    <a:pt x="101347" y="0"/>
                  </a:lnTo>
                  <a:lnTo>
                    <a:pt x="802171" y="404622"/>
                  </a:lnTo>
                  <a:lnTo>
                    <a:pt x="798628" y="1203579"/>
                  </a:lnTo>
                  <a:lnTo>
                    <a:pt x="108433" y="1606207"/>
                  </a:lnTo>
                  <a:lnTo>
                    <a:pt x="4065" y="1545590"/>
                  </a:lnTo>
                  <a:lnTo>
                    <a:pt x="0" y="62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003" y="5293106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3237"/>
                  </a:moveTo>
                  <a:lnTo>
                    <a:pt x="694537" y="0"/>
                  </a:lnTo>
                  <a:lnTo>
                    <a:pt x="1394942" y="404406"/>
                  </a:lnTo>
                  <a:lnTo>
                    <a:pt x="1391132" y="1204137"/>
                  </a:lnTo>
                  <a:lnTo>
                    <a:pt x="773200" y="1564892"/>
                  </a:lnTo>
                </a:path>
                <a:path w="1395095" h="1565275">
                  <a:moveTo>
                    <a:pt x="626871" y="1564892"/>
                  </a:moveTo>
                  <a:lnTo>
                    <a:pt x="0" y="1202969"/>
                  </a:lnTo>
                  <a:lnTo>
                    <a:pt x="3898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578" y="27404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578" y="27404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7478" y="4016756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75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  <a:path w="2128520" h="2841625">
                  <a:moveTo>
                    <a:pt x="737336" y="1689112"/>
                  </a:moveTo>
                  <a:lnTo>
                    <a:pt x="1427962" y="1285875"/>
                  </a:lnTo>
                  <a:lnTo>
                    <a:pt x="2128367" y="1690281"/>
                  </a:lnTo>
                  <a:lnTo>
                    <a:pt x="2124557" y="2490012"/>
                  </a:lnTo>
                  <a:lnTo>
                    <a:pt x="1522996" y="2841242"/>
                  </a:lnTo>
                </a:path>
                <a:path w="2128520" h="2841625">
                  <a:moveTo>
                    <a:pt x="1343850" y="2841242"/>
                  </a:moveTo>
                  <a:lnTo>
                    <a:pt x="733399" y="2488844"/>
                  </a:lnTo>
                  <a:lnTo>
                    <a:pt x="737336" y="16891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09928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9928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88301" y="4036187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88301" y="4036187"/>
              <a:ext cx="2136775" cy="2821940"/>
            </a:xfrm>
            <a:custGeom>
              <a:avLst/>
              <a:gdLst/>
              <a:ahLst/>
              <a:cxnLst/>
              <a:rect l="l" t="t" r="r" b="b"/>
              <a:pathLst>
                <a:path w="2136775" h="282194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36775" h="2821940">
                  <a:moveTo>
                    <a:pt x="746887" y="1679613"/>
                  </a:moveTo>
                  <a:lnTo>
                    <a:pt x="1437513" y="1276350"/>
                  </a:lnTo>
                  <a:lnTo>
                    <a:pt x="2136521" y="1679981"/>
                  </a:lnTo>
                  <a:lnTo>
                    <a:pt x="2132583" y="2479713"/>
                  </a:lnTo>
                  <a:lnTo>
                    <a:pt x="1546656" y="2821811"/>
                  </a:lnTo>
                </a:path>
                <a:path w="2136775" h="2821940">
                  <a:moveTo>
                    <a:pt x="1336088" y="2821811"/>
                  </a:moveTo>
                  <a:lnTo>
                    <a:pt x="742950" y="2479332"/>
                  </a:lnTo>
                  <a:lnTo>
                    <a:pt x="746887" y="167961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1251" y="2759837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1251" y="2759837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64676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679323" y="0"/>
                  </a:moveTo>
                  <a:lnTo>
                    <a:pt x="3809" y="394339"/>
                  </a:lnTo>
                  <a:lnTo>
                    <a:pt x="0" y="1193169"/>
                  </a:lnTo>
                  <a:lnTo>
                    <a:pt x="679323" y="1585424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64169" y="1500889"/>
              <a:ext cx="680085" cy="4129404"/>
            </a:xfrm>
            <a:custGeom>
              <a:avLst/>
              <a:gdLst/>
              <a:ahLst/>
              <a:cxnLst/>
              <a:rect l="l" t="t" r="r" b="b"/>
              <a:pathLst>
                <a:path w="680084" h="4129404">
                  <a:moveTo>
                    <a:pt x="4317" y="2938141"/>
                  </a:moveTo>
                  <a:lnTo>
                    <a:pt x="679830" y="2543802"/>
                  </a:lnTo>
                </a:path>
                <a:path w="680084" h="4129404">
                  <a:moveTo>
                    <a:pt x="679830" y="4129227"/>
                  </a:moveTo>
                  <a:lnTo>
                    <a:pt x="507" y="3736971"/>
                  </a:lnTo>
                  <a:lnTo>
                    <a:pt x="4317" y="2938141"/>
                  </a:lnTo>
                </a:path>
                <a:path w="680084" h="4129404">
                  <a:moveTo>
                    <a:pt x="4063" y="394839"/>
                  </a:moveTo>
                  <a:lnTo>
                    <a:pt x="679830" y="0"/>
                  </a:lnTo>
                </a:path>
                <a:path w="680084" h="4129404">
                  <a:moveTo>
                    <a:pt x="679830" y="1586686"/>
                  </a:moveTo>
                  <a:lnTo>
                    <a:pt x="0" y="1194177"/>
                  </a:lnTo>
                  <a:lnTo>
                    <a:pt x="4063" y="3948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7199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49724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34465" y="1609978"/>
            <a:ext cx="5955665" cy="221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sz="4000" b="1" spc="-5" dirty="0">
                <a:solidFill>
                  <a:srgbClr val="AC0000"/>
                </a:solidFill>
                <a:latin typeface="Calibri"/>
                <a:cs typeface="Calibri"/>
              </a:rPr>
              <a:t>θ</a:t>
            </a:r>
            <a:r>
              <a:rPr sz="4000" b="1" spc="-1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AC0000"/>
                </a:solidFill>
                <a:latin typeface="Calibri"/>
                <a:cs typeface="Calibri"/>
              </a:rPr>
              <a:t>notasyonu</a:t>
            </a:r>
            <a:endParaRPr sz="4000">
              <a:latin typeface="Calibri"/>
              <a:cs typeface="Calibri"/>
            </a:endParaRPr>
          </a:p>
          <a:p>
            <a:pPr marL="342900" indent="-273050">
              <a:lnSpc>
                <a:spcPct val="99700"/>
              </a:lnSpc>
              <a:spcBef>
                <a:spcPts val="2065"/>
              </a:spcBef>
              <a:tabLst>
                <a:tab pos="342900" algn="l"/>
                <a:tab pos="2862580" algn="l"/>
                <a:tab pos="5139690" algn="l"/>
              </a:tabLst>
            </a:pPr>
            <a:r>
              <a:rPr sz="2400" dirty="0">
                <a:solidFill>
                  <a:srgbClr val="D26900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D269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Her </a:t>
            </a:r>
            <a:r>
              <a:rPr sz="2400" spc="-5" dirty="0">
                <a:latin typeface="Calibri"/>
                <a:cs typeface="Calibri"/>
              </a:rPr>
              <a:t>durumda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f(N) </a:t>
            </a:r>
            <a:r>
              <a:rPr sz="2400" dirty="0">
                <a:latin typeface="Symbol"/>
                <a:cs typeface="Symbol"/>
              </a:rPr>
              <a:t>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T(N) </a:t>
            </a:r>
            <a:r>
              <a:rPr sz="2400" dirty="0">
                <a:latin typeface="Symbol"/>
                <a:cs typeface="Symbol"/>
              </a:rPr>
              <a:t>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spc="44" baseline="-20833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f(n)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	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dirty="0">
                <a:latin typeface="Symbol"/>
                <a:cs typeface="Symbol"/>
              </a:rPr>
              <a:t>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7" baseline="-20833" dirty="0">
                <a:latin typeface="Calibri"/>
                <a:cs typeface="Calibri"/>
              </a:rPr>
              <a:t>0  </a:t>
            </a:r>
            <a:r>
              <a:rPr sz="2400" spc="-15" dirty="0">
                <a:latin typeface="Calibri"/>
                <a:cs typeface="Calibri"/>
              </a:rPr>
              <a:t>koşullarını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sağlayan	</a:t>
            </a:r>
            <a:r>
              <a:rPr sz="2400" spc="-25" dirty="0">
                <a:latin typeface="Calibri"/>
                <a:cs typeface="Calibri"/>
              </a:rPr>
              <a:t>pozitif, </a:t>
            </a:r>
            <a:r>
              <a:rPr sz="2400" spc="-5" dirty="0">
                <a:latin typeface="Calibri"/>
                <a:cs typeface="Calibri"/>
              </a:rPr>
              <a:t>sabit 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spc="7" baseline="-20833" dirty="0">
                <a:latin typeface="Calibri"/>
                <a:cs typeface="Calibri"/>
              </a:rPr>
              <a:t>1</a:t>
            </a:r>
            <a:r>
              <a:rPr sz="2400" spc="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baseline="-20833" dirty="0">
                <a:latin typeface="Calibri"/>
                <a:cs typeface="Calibri"/>
              </a:rPr>
              <a:t>2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7" baseline="-20833" dirty="0">
                <a:latin typeface="Calibri"/>
                <a:cs typeface="Calibri"/>
              </a:rPr>
              <a:t>0 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ğ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le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bulunabili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T(N)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θ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f(n</a:t>
            </a:r>
            <a:r>
              <a:rPr sz="2400" spc="5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)	</a:t>
            </a:r>
            <a:r>
              <a:rPr sz="2400" spc="-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ade</a:t>
            </a:r>
            <a:r>
              <a:rPr sz="2400" spc="-5" dirty="0">
                <a:latin typeface="Calibri"/>
                <a:cs typeface="Calibri"/>
              </a:rPr>
              <a:t>si  </a:t>
            </a:r>
            <a:r>
              <a:rPr sz="2400" spc="-30" dirty="0">
                <a:latin typeface="Calibri"/>
                <a:cs typeface="Calibri"/>
              </a:rPr>
              <a:t>doğrudur.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0936" y="1269491"/>
            <a:ext cx="7848600" cy="4392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90346"/>
            <a:ext cx="6251575" cy="11182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75"/>
              </a:spcBef>
            </a:pPr>
            <a:r>
              <a:rPr b="0" spc="-40" dirty="0">
                <a:latin typeface="Calibri"/>
                <a:cs typeface="Calibri"/>
              </a:rPr>
              <a:t>O, </a:t>
            </a:r>
            <a:r>
              <a:rPr b="0" dirty="0">
                <a:latin typeface="Symbol"/>
                <a:cs typeface="Symbol"/>
              </a:rPr>
              <a:t>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Calibri"/>
                <a:cs typeface="Calibri"/>
              </a:rPr>
              <a:t>ve </a:t>
            </a:r>
            <a:r>
              <a:rPr b="0" dirty="0">
                <a:latin typeface="Symbol"/>
                <a:cs typeface="Symbol"/>
              </a:rPr>
              <a:t>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Calibri"/>
                <a:cs typeface="Calibri"/>
              </a:rPr>
              <a:t>notasyonları</a:t>
            </a:r>
            <a:r>
              <a:rPr b="0" spc="-1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arasındaki  </a:t>
            </a:r>
            <a:r>
              <a:rPr b="0" dirty="0">
                <a:latin typeface="Calibri"/>
                <a:cs typeface="Calibri"/>
              </a:rPr>
              <a:t>ilişkiler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2340990"/>
            <a:ext cx="6744970" cy="214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033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Calibri"/>
                <a:cs typeface="Calibri"/>
              </a:rPr>
              <a:t>Eğer </a:t>
            </a:r>
            <a:r>
              <a:rPr sz="2400" dirty="0">
                <a:latin typeface="Calibri"/>
                <a:cs typeface="Calibri"/>
              </a:rPr>
              <a:t>g(n)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Ω(f(n))	</a:t>
            </a:r>
            <a:r>
              <a:rPr sz="2400" dirty="0">
                <a:latin typeface="Calibri"/>
                <a:cs typeface="Calibri"/>
              </a:rPr>
              <a:t>ise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f(n)=O(g(n))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Eğer </a:t>
            </a:r>
            <a:r>
              <a:rPr sz="2400" spc="-5" dirty="0">
                <a:latin typeface="Calibri"/>
                <a:cs typeface="Calibri"/>
              </a:rPr>
              <a:t>f(n)= </a:t>
            </a:r>
            <a:r>
              <a:rPr sz="2400" dirty="0">
                <a:latin typeface="Calibri"/>
                <a:cs typeface="Calibri"/>
              </a:rPr>
              <a:t>O(g(n))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spc="-5" dirty="0">
                <a:latin typeface="Calibri"/>
                <a:cs typeface="Calibri"/>
              </a:rPr>
              <a:t>f(n)= </a:t>
            </a:r>
            <a:r>
              <a:rPr sz="2400" dirty="0">
                <a:latin typeface="Calibri"/>
                <a:cs typeface="Calibri"/>
              </a:rPr>
              <a:t>Ω(g(n)) ise </a:t>
            </a:r>
            <a:r>
              <a:rPr sz="2400" spc="-5" dirty="0">
                <a:latin typeface="Wingdings"/>
                <a:cs typeface="Wingdings"/>
              </a:rPr>
              <a:t></a:t>
            </a:r>
            <a:r>
              <a:rPr sz="2400" spc="-5" dirty="0">
                <a:latin typeface="Calibri"/>
                <a:cs typeface="Calibri"/>
              </a:rPr>
              <a:t>f(n)=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</a:t>
            </a:r>
            <a:r>
              <a:rPr sz="2400" dirty="0">
                <a:latin typeface="Calibri"/>
                <a:cs typeface="Calibri"/>
              </a:rPr>
              <a:t>(g(n))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</a:t>
            </a:r>
            <a:r>
              <a:rPr sz="2400" dirty="0">
                <a:latin typeface="Calibri"/>
                <a:cs typeface="Calibri"/>
              </a:rPr>
              <a:t>(g(n)) = O(g(n)) ∩ Ω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(g(n))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5013959"/>
            <a:ext cx="7700772" cy="115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40281"/>
            <a:ext cx="61309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/>
              <a:t>O, </a:t>
            </a:r>
            <a:r>
              <a:rPr sz="2800" spc="-5" dirty="0">
                <a:latin typeface="Symbol"/>
                <a:cs typeface="Symbol"/>
              </a:rPr>
              <a:t>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0" dirty="0"/>
              <a:t>ve </a:t>
            </a:r>
            <a:r>
              <a:rPr sz="2800" spc="-5" dirty="0">
                <a:latin typeface="Symbol"/>
                <a:cs typeface="Symbol"/>
              </a:rPr>
              <a:t>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5" dirty="0"/>
              <a:t>notasyonları </a:t>
            </a:r>
            <a:r>
              <a:rPr sz="2800" spc="-10" dirty="0"/>
              <a:t>arasındaki</a:t>
            </a:r>
            <a:r>
              <a:rPr sz="2800" spc="55" dirty="0"/>
              <a:t> </a:t>
            </a:r>
            <a:r>
              <a:rPr sz="2800" spc="-5" dirty="0"/>
              <a:t>ilişkiler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650" y="1806701"/>
            <a:ext cx="6867525" cy="411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</a:t>
            </a:r>
            <a:r>
              <a:rPr sz="2000" spc="-10" dirty="0">
                <a:latin typeface="Calibri"/>
                <a:cs typeface="Calibri"/>
              </a:rPr>
              <a:t>’nin </a:t>
            </a:r>
            <a:r>
              <a:rPr sz="2000" dirty="0">
                <a:latin typeface="Calibri"/>
                <a:cs typeface="Calibri"/>
              </a:rPr>
              <a:t>büyük </a:t>
            </a:r>
            <a:r>
              <a:rPr sz="2000" spc="-5" dirty="0">
                <a:latin typeface="Calibri"/>
                <a:cs typeface="Calibri"/>
              </a:rPr>
              <a:t>olduğu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-5" dirty="0">
                <a:latin typeface="Calibri"/>
                <a:cs typeface="Calibri"/>
              </a:rPr>
              <a:t>sabitlerin </a:t>
            </a:r>
            <a:r>
              <a:rPr sz="2000" dirty="0">
                <a:latin typeface="Calibri"/>
                <a:cs typeface="Calibri"/>
              </a:rPr>
              <a:t>elendiği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durumlarda.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O(g(n)) </a:t>
            </a:r>
            <a:r>
              <a:rPr sz="2000" spc="-5" dirty="0">
                <a:latin typeface="Calibri"/>
                <a:cs typeface="Calibri"/>
              </a:rPr>
              <a:t>düşünürsek </a:t>
            </a:r>
            <a:r>
              <a:rPr sz="2000" dirty="0">
                <a:latin typeface="Calibri"/>
                <a:cs typeface="Calibri"/>
              </a:rPr>
              <a:t>f(n) </a:t>
            </a:r>
            <a:r>
              <a:rPr sz="2000" spc="-5" dirty="0">
                <a:latin typeface="Calibri"/>
                <a:cs typeface="Calibri"/>
              </a:rPr>
              <a:t>ile </a:t>
            </a:r>
            <a:r>
              <a:rPr sz="2000" spc="-20" dirty="0">
                <a:latin typeface="Calibri"/>
                <a:cs typeface="Calibri"/>
              </a:rPr>
              <a:t>“eşit veya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büyük”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10"/>
              </a:spcBef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Calibri"/>
                <a:cs typeface="Calibri"/>
              </a:rPr>
              <a:t>Üstten </a:t>
            </a:r>
            <a:r>
              <a:rPr sz="1900" spc="-10" dirty="0">
                <a:latin typeface="Calibri"/>
                <a:cs typeface="Calibri"/>
              </a:rPr>
              <a:t>sınır: </a:t>
            </a:r>
            <a:r>
              <a:rPr sz="1900" spc="-5" dirty="0">
                <a:latin typeface="Calibri"/>
                <a:cs typeface="Calibri"/>
              </a:rPr>
              <a:t>f(n) ile </a:t>
            </a:r>
            <a:r>
              <a:rPr sz="1900" spc="-20" dirty="0">
                <a:latin typeface="Calibri"/>
                <a:cs typeface="Calibri"/>
              </a:rPr>
              <a:t>“aynı hızda veya </a:t>
            </a:r>
            <a:r>
              <a:rPr sz="1900" spc="-10" dirty="0">
                <a:latin typeface="Calibri"/>
                <a:cs typeface="Calibri"/>
              </a:rPr>
              <a:t>hızlı</a:t>
            </a:r>
            <a:r>
              <a:rPr sz="1900" spc="120" dirty="0">
                <a:latin typeface="Calibri"/>
                <a:cs typeface="Calibri"/>
              </a:rPr>
              <a:t> </a:t>
            </a:r>
            <a:r>
              <a:rPr sz="1900" spc="5" dirty="0">
                <a:latin typeface="Calibri"/>
                <a:cs typeface="Calibri"/>
              </a:rPr>
              <a:t>büyür”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Ω(g(n)) </a:t>
            </a:r>
            <a:r>
              <a:rPr sz="2000" spc="-5" dirty="0">
                <a:latin typeface="Calibri"/>
                <a:cs typeface="Calibri"/>
              </a:rPr>
              <a:t>düşünürsek </a:t>
            </a:r>
            <a:r>
              <a:rPr sz="2000" dirty="0">
                <a:latin typeface="Calibri"/>
                <a:cs typeface="Calibri"/>
              </a:rPr>
              <a:t>f(n) </a:t>
            </a:r>
            <a:r>
              <a:rPr sz="2000" spc="-5" dirty="0">
                <a:latin typeface="Calibri"/>
                <a:cs typeface="Calibri"/>
              </a:rPr>
              <a:t>ile </a:t>
            </a:r>
            <a:r>
              <a:rPr sz="2000" spc="-20" dirty="0">
                <a:latin typeface="Calibri"/>
                <a:cs typeface="Calibri"/>
              </a:rPr>
              <a:t>“eşit veya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küçük”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"/>
              </a:spcBef>
              <a:tabLst>
                <a:tab pos="636905" algn="l"/>
              </a:tabLst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900" spc="-15" dirty="0">
                <a:latin typeface="Calibri"/>
                <a:cs typeface="Calibri"/>
              </a:rPr>
              <a:t>Alttan </a:t>
            </a:r>
            <a:r>
              <a:rPr sz="1900" spc="-10" dirty="0">
                <a:latin typeface="Calibri"/>
                <a:cs typeface="Calibri"/>
              </a:rPr>
              <a:t>sınır: </a:t>
            </a:r>
            <a:r>
              <a:rPr sz="1900" spc="-5" dirty="0">
                <a:latin typeface="Calibri"/>
                <a:cs typeface="Calibri"/>
              </a:rPr>
              <a:t>f(n) ile </a:t>
            </a:r>
            <a:r>
              <a:rPr sz="1900" spc="-20" dirty="0">
                <a:latin typeface="Calibri"/>
                <a:cs typeface="Calibri"/>
              </a:rPr>
              <a:t>“aynı hızda veya yavaş</a:t>
            </a:r>
            <a:r>
              <a:rPr sz="1900" spc="160" dirty="0">
                <a:latin typeface="Calibri"/>
                <a:cs typeface="Calibri"/>
              </a:rPr>
              <a:t> </a:t>
            </a:r>
            <a:r>
              <a:rPr sz="1900" spc="10" dirty="0">
                <a:latin typeface="Calibri"/>
                <a:cs typeface="Calibri"/>
              </a:rPr>
              <a:t>büyür”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Θ(g(n)) </a:t>
            </a:r>
            <a:r>
              <a:rPr sz="2000" spc="-5" dirty="0">
                <a:latin typeface="Calibri"/>
                <a:cs typeface="Calibri"/>
              </a:rPr>
              <a:t>düşünürsek </a:t>
            </a:r>
            <a:r>
              <a:rPr sz="2000" dirty="0">
                <a:latin typeface="Calibri"/>
                <a:cs typeface="Calibri"/>
              </a:rPr>
              <a:t>f(n) </a:t>
            </a:r>
            <a:r>
              <a:rPr sz="2000" spc="-5" dirty="0">
                <a:latin typeface="Calibri"/>
                <a:cs typeface="Calibri"/>
              </a:rPr>
              <a:t>ile</a:t>
            </a:r>
            <a:r>
              <a:rPr sz="2000" spc="-1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“eşit”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"/>
              </a:spcBef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Calibri"/>
                <a:cs typeface="Calibri"/>
              </a:rPr>
              <a:t>Alttan </a:t>
            </a:r>
            <a:r>
              <a:rPr sz="1900" spc="-20" dirty="0">
                <a:latin typeface="Calibri"/>
                <a:cs typeface="Calibri"/>
              </a:rPr>
              <a:t>ve </a:t>
            </a:r>
            <a:r>
              <a:rPr sz="1900" spc="-15" dirty="0">
                <a:latin typeface="Calibri"/>
                <a:cs typeface="Calibri"/>
              </a:rPr>
              <a:t>Üsten </a:t>
            </a:r>
            <a:r>
              <a:rPr sz="1900" spc="-10" dirty="0">
                <a:latin typeface="Calibri"/>
                <a:cs typeface="Calibri"/>
              </a:rPr>
              <a:t>sınır </a:t>
            </a:r>
            <a:r>
              <a:rPr sz="1900" spc="-5" dirty="0">
                <a:latin typeface="Calibri"/>
                <a:cs typeface="Calibri"/>
              </a:rPr>
              <a:t>: </a:t>
            </a:r>
            <a:r>
              <a:rPr sz="1900" spc="-10" dirty="0">
                <a:latin typeface="Calibri"/>
                <a:cs typeface="Calibri"/>
              </a:rPr>
              <a:t>büyüme oranları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eşit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Calibri"/>
              <a:cs typeface="Calibri"/>
            </a:endParaRPr>
          </a:p>
          <a:p>
            <a:pPr marL="286385" marR="5080" indent="-274320">
              <a:lnSpc>
                <a:spcPts val="192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Her bağıntı </a:t>
            </a:r>
            <a:r>
              <a:rPr sz="2000" dirty="0">
                <a:latin typeface="Calibri"/>
                <a:cs typeface="Calibri"/>
              </a:rPr>
              <a:t>için alt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-10" dirty="0">
                <a:latin typeface="Calibri"/>
                <a:cs typeface="Calibri"/>
              </a:rPr>
              <a:t>üst </a:t>
            </a:r>
            <a:r>
              <a:rPr sz="2000" spc="-5" dirty="0">
                <a:latin typeface="Calibri"/>
                <a:cs typeface="Calibri"/>
              </a:rPr>
              <a:t>sınırlar </a:t>
            </a:r>
            <a:r>
              <a:rPr sz="2000" spc="-10" dirty="0">
                <a:latin typeface="Calibri"/>
                <a:cs typeface="Calibri"/>
              </a:rPr>
              <a:t>aynı </a:t>
            </a:r>
            <a:r>
              <a:rPr sz="2000" spc="-5" dirty="0">
                <a:latin typeface="Calibri"/>
                <a:cs typeface="Calibri"/>
              </a:rPr>
              <a:t>zamanda </a:t>
            </a:r>
            <a:r>
              <a:rPr sz="2000" spc="-10" dirty="0">
                <a:latin typeface="Calibri"/>
                <a:cs typeface="Calibri"/>
              </a:rPr>
              <a:t>belirlenemiyorsa  </a:t>
            </a:r>
            <a:r>
              <a:rPr sz="2000" spc="-20" dirty="0">
                <a:latin typeface="Calibri"/>
                <a:cs typeface="Calibri"/>
              </a:rPr>
              <a:t>veya </a:t>
            </a:r>
            <a:r>
              <a:rPr sz="2000" spc="-5" dirty="0">
                <a:latin typeface="Calibri"/>
                <a:cs typeface="Calibri"/>
              </a:rPr>
              <a:t>bu </a:t>
            </a:r>
            <a:r>
              <a:rPr sz="2000" spc="-10" dirty="0">
                <a:latin typeface="Calibri"/>
                <a:cs typeface="Calibri"/>
              </a:rPr>
              <a:t>sınırlardan </a:t>
            </a:r>
            <a:r>
              <a:rPr sz="2000" spc="-5" dirty="0">
                <a:latin typeface="Calibri"/>
                <a:cs typeface="Calibri"/>
              </a:rPr>
              <a:t>sadece biri </a:t>
            </a:r>
            <a:r>
              <a:rPr sz="2000" spc="-10" dirty="0">
                <a:latin typeface="Calibri"/>
                <a:cs typeface="Calibri"/>
              </a:rPr>
              <a:t>belirlenebiliyorsa, 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15" dirty="0">
                <a:latin typeface="Calibri"/>
                <a:cs typeface="Calibri"/>
              </a:rPr>
              <a:t>sınıra </a:t>
            </a:r>
            <a:r>
              <a:rPr sz="2000" spc="-10" dirty="0">
                <a:latin typeface="Calibri"/>
                <a:cs typeface="Calibri"/>
              </a:rPr>
              <a:t>göre  </a:t>
            </a:r>
            <a:r>
              <a:rPr sz="2000" spc="-15" dirty="0">
                <a:latin typeface="Calibri"/>
                <a:cs typeface="Calibri"/>
              </a:rPr>
              <a:t>notasyon </a:t>
            </a:r>
            <a:r>
              <a:rPr sz="2000" spc="-10" dirty="0">
                <a:latin typeface="Calibri"/>
                <a:cs typeface="Calibri"/>
              </a:rPr>
              <a:t>gösterimi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90346"/>
            <a:ext cx="5048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Symbol"/>
                <a:cs typeface="Symbol"/>
              </a:rPr>
              <a:t>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15" dirty="0">
                <a:latin typeface="Calibri"/>
                <a:cs typeface="Calibri"/>
              </a:rPr>
              <a:t>Notasyonunun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4819" y="1981580"/>
            <a:ext cx="7578725" cy="3954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f(n) </a:t>
            </a:r>
            <a:r>
              <a:rPr sz="1900" spc="-5" dirty="0">
                <a:latin typeface="Calibri"/>
                <a:cs typeface="Calibri"/>
              </a:rPr>
              <a:t>= </a:t>
            </a:r>
            <a:r>
              <a:rPr sz="1900" spc="-5" dirty="0">
                <a:latin typeface="Symbol"/>
                <a:cs typeface="Symbol"/>
              </a:rPr>
              <a:t></a:t>
            </a:r>
            <a:r>
              <a:rPr sz="1900" spc="-5" dirty="0">
                <a:latin typeface="Calibri"/>
                <a:cs typeface="Calibri"/>
              </a:rPr>
              <a:t>(f(n)), yansıtma </a:t>
            </a:r>
            <a:r>
              <a:rPr sz="1900" spc="-10" dirty="0">
                <a:latin typeface="Calibri"/>
                <a:cs typeface="Calibri"/>
              </a:rPr>
              <a:t>(reflexivity)</a:t>
            </a:r>
            <a:r>
              <a:rPr sz="1900" spc="37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özelliği</a:t>
            </a:r>
            <a:endParaRPr sz="1900">
              <a:latin typeface="Calibri"/>
              <a:cs typeface="Calibri"/>
            </a:endParaRPr>
          </a:p>
          <a:p>
            <a:pPr marL="325120" marR="657860" indent="-274955">
              <a:lnSpc>
                <a:spcPts val="2030"/>
              </a:lnSpc>
              <a:spcBef>
                <a:spcPts val="2090"/>
              </a:spcBef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g(n) = </a:t>
            </a:r>
            <a:r>
              <a:rPr sz="1900" spc="-5" dirty="0">
                <a:latin typeface="Symbol"/>
                <a:cs typeface="Symbol"/>
              </a:rPr>
              <a:t></a:t>
            </a:r>
            <a:r>
              <a:rPr sz="1900" spc="-5" dirty="0">
                <a:latin typeface="Calibri"/>
                <a:cs typeface="Calibri"/>
              </a:rPr>
              <a:t>(f(n)) </a:t>
            </a:r>
            <a:r>
              <a:rPr sz="1900" spc="-10" dirty="0">
                <a:latin typeface="Calibri"/>
                <a:cs typeface="Calibri"/>
              </a:rPr>
              <a:t>olduğu durumda </a:t>
            </a:r>
            <a:r>
              <a:rPr sz="1900" spc="-5" dirty="0">
                <a:latin typeface="Calibri"/>
                <a:cs typeface="Calibri"/>
              </a:rPr>
              <a:t>f(n) = </a:t>
            </a:r>
            <a:r>
              <a:rPr sz="1900" spc="-5" dirty="0">
                <a:latin typeface="Symbol"/>
                <a:cs typeface="Symbol"/>
              </a:rPr>
              <a:t></a:t>
            </a:r>
            <a:r>
              <a:rPr sz="1900" spc="-5" dirty="0">
                <a:latin typeface="Calibri"/>
                <a:cs typeface="Calibri"/>
              </a:rPr>
              <a:t>(g(n)) </a:t>
            </a:r>
            <a:r>
              <a:rPr sz="1900" spc="-55" dirty="0">
                <a:latin typeface="Calibri"/>
                <a:cs typeface="Calibri"/>
              </a:rPr>
              <a:t>dir. </a:t>
            </a:r>
            <a:r>
              <a:rPr sz="1900" spc="-10" dirty="0">
                <a:latin typeface="Calibri"/>
                <a:cs typeface="Calibri"/>
              </a:rPr>
              <a:t>simetri </a:t>
            </a:r>
            <a:r>
              <a:rPr sz="1900" spc="-5" dirty="0">
                <a:latin typeface="Calibri"/>
                <a:cs typeface="Calibri"/>
              </a:rPr>
              <a:t>(symmetry)  </a:t>
            </a:r>
            <a:r>
              <a:rPr sz="1900" spc="-15" dirty="0">
                <a:latin typeface="Calibri"/>
                <a:cs typeface="Calibri"/>
              </a:rPr>
              <a:t>özelliği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libri"/>
              <a:cs typeface="Calibri"/>
            </a:endParaRPr>
          </a:p>
          <a:p>
            <a:pPr marL="325120" marR="61594" indent="-274955">
              <a:lnSpc>
                <a:spcPts val="2030"/>
              </a:lnSpc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Eğer f(n)= </a:t>
            </a:r>
            <a:r>
              <a:rPr sz="1900" spc="-5" dirty="0">
                <a:latin typeface="Symbol"/>
                <a:cs typeface="Symbol"/>
              </a:rPr>
              <a:t>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(g(n)) </a:t>
            </a:r>
            <a:r>
              <a:rPr sz="1900" spc="-20" dirty="0">
                <a:latin typeface="Calibri"/>
                <a:cs typeface="Calibri"/>
              </a:rPr>
              <a:t>ve </a:t>
            </a:r>
            <a:r>
              <a:rPr sz="1900" spc="-5" dirty="0">
                <a:latin typeface="Calibri"/>
                <a:cs typeface="Calibri"/>
              </a:rPr>
              <a:t>g(n)= </a:t>
            </a:r>
            <a:r>
              <a:rPr sz="1900" spc="-5" dirty="0">
                <a:latin typeface="Symbol"/>
                <a:cs typeface="Symbol"/>
              </a:rPr>
              <a:t>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(h(n)) ise </a:t>
            </a:r>
            <a:r>
              <a:rPr sz="1900" spc="-10" dirty="0">
                <a:latin typeface="Calibri"/>
                <a:cs typeface="Calibri"/>
              </a:rPr>
              <a:t>f(n)= </a:t>
            </a:r>
            <a:r>
              <a:rPr sz="1900" spc="-5" dirty="0">
                <a:latin typeface="Symbol"/>
                <a:cs typeface="Symbol"/>
              </a:rPr>
              <a:t></a:t>
            </a:r>
            <a:r>
              <a:rPr sz="1900" spc="-5" dirty="0">
                <a:latin typeface="Calibri"/>
                <a:cs typeface="Calibri"/>
              </a:rPr>
              <a:t>(h(n)) geçişme (transitivity)  </a:t>
            </a:r>
            <a:r>
              <a:rPr sz="1900" spc="-15" dirty="0">
                <a:latin typeface="Calibri"/>
                <a:cs typeface="Calibri"/>
              </a:rPr>
              <a:t>özeliği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c&gt; 0 </a:t>
            </a:r>
            <a:r>
              <a:rPr sz="1900" spc="-10" dirty="0">
                <a:latin typeface="Calibri"/>
                <a:cs typeface="Calibri"/>
              </a:rPr>
              <a:t>olduğu her hangi </a:t>
            </a:r>
            <a:r>
              <a:rPr sz="1900" spc="-5" dirty="0">
                <a:latin typeface="Calibri"/>
                <a:cs typeface="Calibri"/>
              </a:rPr>
              <a:t>bir </a:t>
            </a:r>
            <a:r>
              <a:rPr sz="1900" spc="-10" dirty="0">
                <a:latin typeface="Calibri"/>
                <a:cs typeface="Calibri"/>
              </a:rPr>
              <a:t>durum </a:t>
            </a:r>
            <a:r>
              <a:rPr sz="1900" spc="-5" dirty="0">
                <a:latin typeface="Calibri"/>
                <a:cs typeface="Calibri"/>
              </a:rPr>
              <a:t>için, bu </a:t>
            </a:r>
            <a:r>
              <a:rPr sz="1900" spc="-15" dirty="0">
                <a:latin typeface="Calibri"/>
                <a:cs typeface="Calibri"/>
              </a:rPr>
              <a:t>fonksiyon </a:t>
            </a:r>
            <a:r>
              <a:rPr sz="1900" spc="-10" dirty="0">
                <a:latin typeface="Calibri"/>
                <a:cs typeface="Calibri"/>
              </a:rPr>
              <a:t>c.f(n) </a:t>
            </a:r>
            <a:r>
              <a:rPr sz="1900" spc="-5" dirty="0">
                <a:latin typeface="Calibri"/>
                <a:cs typeface="Calibri"/>
              </a:rPr>
              <a:t>= </a:t>
            </a:r>
            <a:r>
              <a:rPr sz="1900" spc="-5" dirty="0">
                <a:latin typeface="Symbol"/>
                <a:cs typeface="Symbol"/>
              </a:rPr>
              <a:t></a:t>
            </a:r>
            <a:r>
              <a:rPr sz="1900" spc="-5" dirty="0">
                <a:latin typeface="Calibri"/>
                <a:cs typeface="Calibri"/>
              </a:rPr>
              <a:t>(f(n))</a:t>
            </a:r>
            <a:r>
              <a:rPr sz="1900" spc="80" dirty="0">
                <a:latin typeface="Calibri"/>
                <a:cs typeface="Calibri"/>
              </a:rPr>
              <a:t> </a:t>
            </a:r>
            <a:r>
              <a:rPr sz="1900" spc="-55" dirty="0">
                <a:latin typeface="Calibri"/>
                <a:cs typeface="Calibri"/>
              </a:rPr>
              <a:t>dir.</a:t>
            </a:r>
            <a:endParaRPr sz="19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814"/>
              </a:spcBef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Eğer </a:t>
            </a:r>
            <a:r>
              <a:rPr sz="1900" dirty="0">
                <a:latin typeface="Calibri"/>
                <a:cs typeface="Calibri"/>
              </a:rPr>
              <a:t>f</a:t>
            </a:r>
            <a:r>
              <a:rPr sz="1875" baseline="-20000" dirty="0">
                <a:latin typeface="Calibri"/>
                <a:cs typeface="Calibri"/>
              </a:rPr>
              <a:t>1</a:t>
            </a:r>
            <a:r>
              <a:rPr sz="1900" dirty="0">
                <a:latin typeface="Calibri"/>
                <a:cs typeface="Calibri"/>
              </a:rPr>
              <a:t>= </a:t>
            </a:r>
            <a:r>
              <a:rPr sz="1900" spc="-5" dirty="0">
                <a:latin typeface="Symbol"/>
                <a:cs typeface="Symbol"/>
              </a:rPr>
              <a:t></a:t>
            </a:r>
            <a:r>
              <a:rPr sz="1900" spc="-5" dirty="0">
                <a:latin typeface="Calibri"/>
                <a:cs typeface="Calibri"/>
              </a:rPr>
              <a:t>(g</a:t>
            </a:r>
            <a:r>
              <a:rPr sz="1875" spc="-7" baseline="-20000" dirty="0">
                <a:latin typeface="Calibri"/>
                <a:cs typeface="Calibri"/>
              </a:rPr>
              <a:t>1</a:t>
            </a:r>
            <a:r>
              <a:rPr sz="1900" spc="-5" dirty="0">
                <a:latin typeface="Calibri"/>
                <a:cs typeface="Calibri"/>
              </a:rPr>
              <a:t>(n)) </a:t>
            </a:r>
            <a:r>
              <a:rPr sz="1900" spc="-20" dirty="0">
                <a:latin typeface="Calibri"/>
                <a:cs typeface="Calibri"/>
              </a:rPr>
              <a:t>ve </a:t>
            </a:r>
            <a:r>
              <a:rPr sz="1900" dirty="0">
                <a:latin typeface="Calibri"/>
                <a:cs typeface="Calibri"/>
              </a:rPr>
              <a:t>f</a:t>
            </a:r>
            <a:r>
              <a:rPr sz="1875" baseline="-20000" dirty="0">
                <a:latin typeface="Calibri"/>
                <a:cs typeface="Calibri"/>
              </a:rPr>
              <a:t>2</a:t>
            </a:r>
            <a:r>
              <a:rPr sz="1900" dirty="0">
                <a:latin typeface="Calibri"/>
                <a:cs typeface="Calibri"/>
              </a:rPr>
              <a:t>(n)=</a:t>
            </a:r>
            <a:r>
              <a:rPr sz="1900" dirty="0">
                <a:latin typeface="Symbol"/>
                <a:cs typeface="Symbol"/>
              </a:rPr>
              <a:t>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(g</a:t>
            </a:r>
            <a:r>
              <a:rPr sz="1875" spc="-7" baseline="-20000" dirty="0">
                <a:latin typeface="Calibri"/>
                <a:cs typeface="Calibri"/>
              </a:rPr>
              <a:t>2</a:t>
            </a:r>
            <a:r>
              <a:rPr sz="1900" spc="-5" dirty="0">
                <a:latin typeface="Calibri"/>
                <a:cs typeface="Calibri"/>
              </a:rPr>
              <a:t>(n)) </a:t>
            </a:r>
            <a:r>
              <a:rPr sz="1900" spc="-10" dirty="0">
                <a:latin typeface="Calibri"/>
                <a:cs typeface="Calibri"/>
              </a:rPr>
              <a:t>ise </a:t>
            </a:r>
            <a:r>
              <a:rPr sz="1900" dirty="0">
                <a:latin typeface="Calibri"/>
                <a:cs typeface="Calibri"/>
              </a:rPr>
              <a:t>(f</a:t>
            </a:r>
            <a:r>
              <a:rPr sz="1875" baseline="-20000" dirty="0">
                <a:latin typeface="Calibri"/>
                <a:cs typeface="Calibri"/>
              </a:rPr>
              <a:t>1</a:t>
            </a:r>
            <a:r>
              <a:rPr sz="1900" dirty="0">
                <a:latin typeface="Calibri"/>
                <a:cs typeface="Calibri"/>
              </a:rPr>
              <a:t>+ </a:t>
            </a:r>
            <a:r>
              <a:rPr sz="1900" spc="-5" dirty="0">
                <a:latin typeface="Calibri"/>
                <a:cs typeface="Calibri"/>
              </a:rPr>
              <a:t>f</a:t>
            </a:r>
            <a:r>
              <a:rPr sz="1875" spc="-7" baseline="-20000" dirty="0">
                <a:latin typeface="Calibri"/>
                <a:cs typeface="Calibri"/>
              </a:rPr>
              <a:t>2</a:t>
            </a:r>
            <a:r>
              <a:rPr sz="1900" spc="-5" dirty="0">
                <a:latin typeface="Calibri"/>
                <a:cs typeface="Calibri"/>
              </a:rPr>
              <a:t>)(n)= </a:t>
            </a:r>
            <a:r>
              <a:rPr sz="1900" spc="-5" dirty="0">
                <a:latin typeface="Symbol"/>
                <a:cs typeface="Symbol"/>
              </a:rPr>
              <a:t>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(max{</a:t>
            </a:r>
            <a:r>
              <a:rPr sz="1900" spc="-5" dirty="0">
                <a:latin typeface="Calibri"/>
                <a:cs typeface="Calibri"/>
              </a:rPr>
              <a:t> g</a:t>
            </a:r>
            <a:r>
              <a:rPr sz="1875" spc="-7" baseline="-20000" dirty="0">
                <a:latin typeface="Calibri"/>
                <a:cs typeface="Calibri"/>
              </a:rPr>
              <a:t>1</a:t>
            </a:r>
            <a:r>
              <a:rPr sz="1900" spc="-5" dirty="0">
                <a:latin typeface="Calibri"/>
                <a:cs typeface="Calibri"/>
              </a:rPr>
              <a:t>(n),g</a:t>
            </a:r>
            <a:r>
              <a:rPr sz="1875" spc="-7" baseline="-20000" dirty="0">
                <a:latin typeface="Calibri"/>
                <a:cs typeface="Calibri"/>
              </a:rPr>
              <a:t>2</a:t>
            </a:r>
            <a:r>
              <a:rPr sz="1900" spc="-5" dirty="0">
                <a:latin typeface="Calibri"/>
                <a:cs typeface="Calibri"/>
              </a:rPr>
              <a:t>(n)})</a:t>
            </a:r>
            <a:endParaRPr sz="19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815"/>
              </a:spcBef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Eğer </a:t>
            </a:r>
            <a:r>
              <a:rPr sz="1900" dirty="0">
                <a:latin typeface="Calibri"/>
                <a:cs typeface="Calibri"/>
              </a:rPr>
              <a:t>f</a:t>
            </a:r>
            <a:r>
              <a:rPr sz="1875" baseline="-20000" dirty="0">
                <a:latin typeface="Calibri"/>
                <a:cs typeface="Calibri"/>
              </a:rPr>
              <a:t>1</a:t>
            </a:r>
            <a:r>
              <a:rPr sz="1900" dirty="0">
                <a:latin typeface="Calibri"/>
                <a:cs typeface="Calibri"/>
              </a:rPr>
              <a:t>= </a:t>
            </a:r>
            <a:r>
              <a:rPr sz="1900" spc="-5" dirty="0">
                <a:latin typeface="Symbol"/>
                <a:cs typeface="Symbol"/>
              </a:rPr>
              <a:t></a:t>
            </a:r>
            <a:r>
              <a:rPr sz="1900" spc="-5" dirty="0">
                <a:latin typeface="Calibri"/>
                <a:cs typeface="Calibri"/>
              </a:rPr>
              <a:t>(g</a:t>
            </a:r>
            <a:r>
              <a:rPr sz="1875" spc="-7" baseline="-20000" dirty="0">
                <a:latin typeface="Calibri"/>
                <a:cs typeface="Calibri"/>
              </a:rPr>
              <a:t>1</a:t>
            </a:r>
            <a:r>
              <a:rPr sz="1900" spc="-5" dirty="0">
                <a:latin typeface="Calibri"/>
                <a:cs typeface="Calibri"/>
              </a:rPr>
              <a:t>(n)) </a:t>
            </a:r>
            <a:r>
              <a:rPr sz="1900" spc="-20" dirty="0">
                <a:latin typeface="Calibri"/>
                <a:cs typeface="Calibri"/>
              </a:rPr>
              <a:t>ve </a:t>
            </a:r>
            <a:r>
              <a:rPr sz="1900" spc="-5" dirty="0">
                <a:latin typeface="Calibri"/>
                <a:cs typeface="Calibri"/>
              </a:rPr>
              <a:t>f</a:t>
            </a:r>
            <a:r>
              <a:rPr sz="1875" spc="-7" baseline="-20000" dirty="0">
                <a:latin typeface="Calibri"/>
                <a:cs typeface="Calibri"/>
              </a:rPr>
              <a:t>2</a:t>
            </a:r>
            <a:r>
              <a:rPr sz="1900" spc="-5" dirty="0">
                <a:latin typeface="Calibri"/>
                <a:cs typeface="Calibri"/>
              </a:rPr>
              <a:t>(n)=</a:t>
            </a:r>
            <a:r>
              <a:rPr sz="1900" spc="-5" dirty="0">
                <a:latin typeface="Symbol"/>
                <a:cs typeface="Symbol"/>
              </a:rPr>
              <a:t></a:t>
            </a:r>
            <a:r>
              <a:rPr sz="1900" spc="-5" dirty="0">
                <a:latin typeface="Calibri"/>
                <a:cs typeface="Calibri"/>
              </a:rPr>
              <a:t>(g</a:t>
            </a:r>
            <a:r>
              <a:rPr sz="1875" spc="-7" baseline="-20000" dirty="0">
                <a:latin typeface="Calibri"/>
                <a:cs typeface="Calibri"/>
              </a:rPr>
              <a:t>2</a:t>
            </a:r>
            <a:r>
              <a:rPr sz="1900" spc="-5" dirty="0">
                <a:latin typeface="Calibri"/>
                <a:cs typeface="Calibri"/>
              </a:rPr>
              <a:t>(n)) ise (f</a:t>
            </a:r>
            <a:r>
              <a:rPr sz="1875" spc="-7" baseline="-20000" dirty="0">
                <a:latin typeface="Calibri"/>
                <a:cs typeface="Calibri"/>
              </a:rPr>
              <a:t>1</a:t>
            </a:r>
            <a:r>
              <a:rPr sz="1900" spc="-5" dirty="0">
                <a:latin typeface="Calibri"/>
                <a:cs typeface="Calibri"/>
              </a:rPr>
              <a:t>.f</a:t>
            </a:r>
            <a:r>
              <a:rPr sz="1875" spc="-7" baseline="-20000" dirty="0">
                <a:latin typeface="Calibri"/>
                <a:cs typeface="Calibri"/>
              </a:rPr>
              <a:t>2</a:t>
            </a:r>
            <a:r>
              <a:rPr sz="1900" spc="-5" dirty="0">
                <a:latin typeface="Calibri"/>
                <a:cs typeface="Calibri"/>
              </a:rPr>
              <a:t>)(n)=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Symbol"/>
                <a:cs typeface="Symbol"/>
              </a:rPr>
              <a:t></a:t>
            </a:r>
            <a:r>
              <a:rPr sz="1900" dirty="0">
                <a:latin typeface="Calibri"/>
                <a:cs typeface="Calibri"/>
              </a:rPr>
              <a:t>((g</a:t>
            </a:r>
            <a:r>
              <a:rPr sz="1875" baseline="-20000" dirty="0">
                <a:latin typeface="Calibri"/>
                <a:cs typeface="Calibri"/>
              </a:rPr>
              <a:t>1</a:t>
            </a:r>
            <a:r>
              <a:rPr sz="1900" dirty="0">
                <a:latin typeface="Calibri"/>
                <a:cs typeface="Calibri"/>
              </a:rPr>
              <a:t>.g</a:t>
            </a:r>
            <a:r>
              <a:rPr sz="1875" baseline="-20000" dirty="0">
                <a:latin typeface="Calibri"/>
                <a:cs typeface="Calibri"/>
              </a:rPr>
              <a:t>2</a:t>
            </a:r>
            <a:r>
              <a:rPr sz="1900" dirty="0">
                <a:latin typeface="Calibri"/>
                <a:cs typeface="Calibri"/>
              </a:rPr>
              <a:t>)(n))</a:t>
            </a:r>
            <a:endParaRPr sz="19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810"/>
              </a:spcBef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alibri"/>
                <a:cs typeface="Calibri"/>
              </a:rPr>
              <a:t>Simetri </a:t>
            </a:r>
            <a:r>
              <a:rPr sz="1900" spc="-15" dirty="0">
                <a:latin typeface="Calibri"/>
                <a:cs typeface="Calibri"/>
              </a:rPr>
              <a:t>özelliği </a:t>
            </a:r>
            <a:r>
              <a:rPr sz="1900" spc="-10" dirty="0">
                <a:latin typeface="Calibri"/>
                <a:cs typeface="Calibri"/>
              </a:rPr>
              <a:t>dışındaki diğer </a:t>
            </a:r>
            <a:r>
              <a:rPr sz="1900" spc="-15" dirty="0">
                <a:latin typeface="Calibri"/>
                <a:cs typeface="Calibri"/>
              </a:rPr>
              <a:t>özellikler </a:t>
            </a:r>
            <a:r>
              <a:rPr sz="1900" b="1" spc="-5" dirty="0">
                <a:latin typeface="Calibri"/>
                <a:cs typeface="Calibri"/>
              </a:rPr>
              <a:t>O </a:t>
            </a:r>
            <a:r>
              <a:rPr sz="1900" spc="-20" dirty="0">
                <a:latin typeface="Calibri"/>
                <a:cs typeface="Calibri"/>
              </a:rPr>
              <a:t>ve </a:t>
            </a:r>
            <a:r>
              <a:rPr sz="1900" b="1" spc="-5" dirty="0">
                <a:latin typeface="Symbol"/>
                <a:cs typeface="Symbol"/>
              </a:rPr>
              <a:t>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notasyonlarında </a:t>
            </a:r>
            <a:r>
              <a:rPr sz="1900" spc="-5" dirty="0">
                <a:latin typeface="Calibri"/>
                <a:cs typeface="Calibri"/>
              </a:rPr>
              <a:t>da</a:t>
            </a:r>
            <a:r>
              <a:rPr sz="1900" spc="135" dirty="0">
                <a:latin typeface="Calibri"/>
                <a:cs typeface="Calibri"/>
              </a:rPr>
              <a:t> </a:t>
            </a:r>
            <a:r>
              <a:rPr sz="1900" spc="-45" dirty="0">
                <a:latin typeface="Calibri"/>
                <a:cs typeface="Calibri"/>
              </a:rPr>
              <a:t>vardır.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534414"/>
            <a:ext cx="5382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Calibri"/>
                <a:cs typeface="Calibri"/>
              </a:rPr>
              <a:t>o-notasyonu ve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ω-notasyonu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474" y="2264791"/>
            <a:ext cx="6451600" cy="3244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-notasyonu ve </a:t>
            </a:r>
            <a:r>
              <a:rPr sz="2400" b="1" spc="-15" dirty="0">
                <a:latin typeface="Calibri"/>
                <a:cs typeface="Calibri"/>
              </a:rPr>
              <a:t>Ω</a:t>
            </a:r>
            <a:r>
              <a:rPr sz="2400" spc="-15" dirty="0">
                <a:latin typeface="Calibri"/>
                <a:cs typeface="Calibri"/>
              </a:rPr>
              <a:t>-notasyonu </a:t>
            </a:r>
            <a:r>
              <a:rPr sz="2400" b="1" dirty="0">
                <a:latin typeface="Calibri"/>
                <a:cs typeface="Calibri"/>
              </a:rPr>
              <a:t>≤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b="1" dirty="0">
                <a:latin typeface="Calibri"/>
                <a:cs typeface="Calibri"/>
              </a:rPr>
              <a:t>≥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gibidir.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-notasyonu ve </a:t>
            </a:r>
            <a:r>
              <a:rPr sz="2400" b="1" spc="-15" dirty="0">
                <a:latin typeface="Calibri"/>
                <a:cs typeface="Calibri"/>
              </a:rPr>
              <a:t>ω</a:t>
            </a:r>
            <a:r>
              <a:rPr sz="2400" spc="-15" dirty="0">
                <a:latin typeface="Calibri"/>
                <a:cs typeface="Calibri"/>
              </a:rPr>
              <a:t>-notasyonu </a:t>
            </a:r>
            <a:r>
              <a:rPr sz="2400" b="1" dirty="0">
                <a:latin typeface="Calibri"/>
                <a:cs typeface="Calibri"/>
              </a:rPr>
              <a:t>&lt;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b="1" dirty="0">
                <a:latin typeface="Calibri"/>
                <a:cs typeface="Calibri"/>
              </a:rPr>
              <a:t>&gt;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gibidir.</a:t>
            </a:r>
            <a:endParaRPr sz="2400">
              <a:latin typeface="Calibri"/>
              <a:cs typeface="Calibri"/>
            </a:endParaRPr>
          </a:p>
          <a:p>
            <a:pPr marL="297815" marR="33655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o-notasyonunda üst </a:t>
            </a:r>
            <a:r>
              <a:rPr sz="2400" spc="-10" dirty="0">
                <a:latin typeface="Calibri"/>
                <a:cs typeface="Calibri"/>
              </a:rPr>
              <a:t>sınıra, </a:t>
            </a:r>
            <a:r>
              <a:rPr sz="2400" dirty="0">
                <a:latin typeface="Calibri"/>
                <a:cs typeface="Calibri"/>
              </a:rPr>
              <a:t>ω </a:t>
            </a:r>
            <a:r>
              <a:rPr sz="2400" spc="-10" dirty="0">
                <a:latin typeface="Calibri"/>
                <a:cs typeface="Calibri"/>
              </a:rPr>
              <a:t>notasyonununda </a:t>
            </a:r>
            <a:r>
              <a:rPr sz="2400" dirty="0">
                <a:latin typeface="Calibri"/>
                <a:cs typeface="Calibri"/>
              </a:rPr>
              <a:t>ise  alt </a:t>
            </a:r>
            <a:r>
              <a:rPr sz="2400" spc="-15" dirty="0">
                <a:latin typeface="Calibri"/>
                <a:cs typeface="Calibri"/>
              </a:rPr>
              <a:t>sınıra </a:t>
            </a:r>
            <a:r>
              <a:rPr sz="2400" dirty="0">
                <a:latin typeface="Calibri"/>
                <a:cs typeface="Calibri"/>
              </a:rPr>
              <a:t>eşitlik </a:t>
            </a:r>
            <a:r>
              <a:rPr sz="2400" spc="-45" dirty="0">
                <a:latin typeface="Calibri"/>
                <a:cs typeface="Calibri"/>
              </a:rPr>
              <a:t>yoktur. </a:t>
            </a:r>
            <a:r>
              <a:rPr sz="2400" dirty="0">
                <a:latin typeface="Calibri"/>
                <a:cs typeface="Calibri"/>
              </a:rPr>
              <a:t>Bundan </a:t>
            </a:r>
            <a:r>
              <a:rPr sz="2400" spc="-15" dirty="0">
                <a:latin typeface="Calibri"/>
                <a:cs typeface="Calibri"/>
              </a:rPr>
              <a:t>dolayı üst </a:t>
            </a:r>
            <a:r>
              <a:rPr sz="2400" spc="-20" dirty="0">
                <a:latin typeface="Calibri"/>
                <a:cs typeface="Calibri"/>
              </a:rPr>
              <a:t>ve </a:t>
            </a:r>
            <a:r>
              <a:rPr sz="2400" dirty="0">
                <a:latin typeface="Calibri"/>
                <a:cs typeface="Calibri"/>
              </a:rPr>
              <a:t>alt  </a:t>
            </a:r>
            <a:r>
              <a:rPr sz="2400" spc="-5" dirty="0">
                <a:latin typeface="Calibri"/>
                <a:cs typeface="Calibri"/>
              </a:rPr>
              <a:t>sınırları sıkı bir asimptotik </a:t>
            </a:r>
            <a:r>
              <a:rPr sz="2400" spc="-15" dirty="0">
                <a:latin typeface="Calibri"/>
                <a:cs typeface="Calibri"/>
              </a:rPr>
              <a:t>notasyon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değildir.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Öncekinden </a:t>
            </a:r>
            <a:r>
              <a:rPr sz="2400" spc="-10" dirty="0">
                <a:latin typeface="Calibri"/>
                <a:cs typeface="Calibri"/>
              </a:rPr>
              <a:t>tek </a:t>
            </a:r>
            <a:r>
              <a:rPr sz="2400" spc="-5" dirty="0">
                <a:latin typeface="Calibri"/>
                <a:cs typeface="Calibri"/>
              </a:rPr>
              <a:t>farklılığı, </a:t>
            </a:r>
            <a:r>
              <a:rPr sz="2400" dirty="0">
                <a:latin typeface="Calibri"/>
                <a:cs typeface="Calibri"/>
              </a:rPr>
              <a:t>c </a:t>
            </a:r>
            <a:r>
              <a:rPr sz="2400" spc="-15" dirty="0">
                <a:latin typeface="Calibri"/>
                <a:cs typeface="Calibri"/>
              </a:rPr>
              <a:t>katsayısı ve </a:t>
            </a:r>
            <a:r>
              <a:rPr sz="2400" spc="-5" dirty="0">
                <a:latin typeface="Calibri"/>
                <a:cs typeface="Calibri"/>
              </a:rPr>
              <a:t>bir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7" baseline="-20833" dirty="0">
                <a:latin typeface="Calibri"/>
                <a:cs typeface="Calibri"/>
              </a:rPr>
              <a:t>0</a:t>
            </a:r>
            <a:endParaRPr sz="2400" baseline="-20833">
              <a:latin typeface="Calibri"/>
              <a:cs typeface="Calibri"/>
            </a:endParaRPr>
          </a:p>
          <a:p>
            <a:pPr marL="297815" marR="177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değeri </a:t>
            </a:r>
            <a:r>
              <a:rPr sz="2400" spc="-15" dirty="0">
                <a:latin typeface="Calibri"/>
                <a:cs typeface="Calibri"/>
              </a:rPr>
              <a:t>var </a:t>
            </a:r>
            <a:r>
              <a:rPr sz="2400" spc="-5" dirty="0">
                <a:latin typeface="Calibri"/>
                <a:cs typeface="Calibri"/>
              </a:rPr>
              <a:t>demek yerine, her </a:t>
            </a:r>
            <a:r>
              <a:rPr sz="2400" dirty="0">
                <a:latin typeface="Calibri"/>
                <a:cs typeface="Calibri"/>
              </a:rPr>
              <a:t>c </a:t>
            </a:r>
            <a:r>
              <a:rPr sz="2400" spc="-15" dirty="0">
                <a:latin typeface="Calibri"/>
                <a:cs typeface="Calibri"/>
              </a:rPr>
              <a:t>katsayısı </a:t>
            </a:r>
            <a:r>
              <a:rPr sz="2400" dirty="0">
                <a:latin typeface="Calibri"/>
                <a:cs typeface="Calibri"/>
              </a:rPr>
              <a:t>için </a:t>
            </a:r>
            <a:r>
              <a:rPr sz="2400" spc="-15" dirty="0">
                <a:latin typeface="Calibri"/>
                <a:cs typeface="Calibri"/>
              </a:rPr>
              <a:t>başka  </a:t>
            </a:r>
            <a:r>
              <a:rPr sz="2400" spc="-5" dirty="0">
                <a:latin typeface="Calibri"/>
                <a:cs typeface="Calibri"/>
              </a:rPr>
              <a:t>bir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baseline="-20833" dirty="0">
                <a:latin typeface="Calibri"/>
                <a:cs typeface="Calibri"/>
              </a:rPr>
              <a:t>0 </a:t>
            </a:r>
            <a:r>
              <a:rPr sz="2400" spc="-5" dirty="0">
                <a:latin typeface="Calibri"/>
                <a:cs typeface="Calibri"/>
              </a:rPr>
              <a:t>olacağını </a:t>
            </a:r>
            <a:r>
              <a:rPr sz="2400" spc="-10" dirty="0">
                <a:latin typeface="Calibri"/>
                <a:cs typeface="Calibri"/>
              </a:rPr>
              <a:t>kabul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etmek.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8902" y="3775075"/>
            <a:ext cx="190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AC0000"/>
                </a:solidFill>
                <a:latin typeface="Calibri"/>
                <a:cs typeface="Calibri"/>
              </a:rPr>
              <a:t>Al</a:t>
            </a:r>
            <a:r>
              <a:rPr sz="3600" b="1" spc="-35" dirty="0">
                <a:solidFill>
                  <a:srgbClr val="AC0000"/>
                </a:solidFill>
                <a:latin typeface="Calibri"/>
                <a:cs typeface="Calibri"/>
              </a:rPr>
              <a:t>g</a:t>
            </a:r>
            <a:r>
              <a:rPr sz="3600" b="1" dirty="0">
                <a:solidFill>
                  <a:srgbClr val="AC0000"/>
                </a:solidFill>
                <a:latin typeface="Calibri"/>
                <a:cs typeface="Calibri"/>
              </a:rPr>
              <a:t>oritma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1435" y="4768672"/>
            <a:ext cx="794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24242"/>
                </a:solidFill>
                <a:latin typeface="Calibri"/>
                <a:cs typeface="Calibri"/>
              </a:rPr>
              <a:t>Bölüm</a:t>
            </a:r>
            <a:r>
              <a:rPr sz="1800" spc="-7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24242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579434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534414"/>
            <a:ext cx="2348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Calibri"/>
                <a:cs typeface="Calibri"/>
              </a:rPr>
              <a:t>o-notasyonu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2550" y="2264790"/>
            <a:ext cx="7167245" cy="410717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  <a:tabLst>
                <a:tab pos="15360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8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o(g(n))</a:t>
            </a:r>
            <a:r>
              <a:rPr sz="2400" b="1" dirty="0">
                <a:latin typeface="Calibri"/>
                <a:cs typeface="Calibri"/>
              </a:rPr>
              <a:t> =	{ </a:t>
            </a:r>
            <a:r>
              <a:rPr sz="2400" b="1" spc="-5" dirty="0">
                <a:latin typeface="Calibri"/>
                <a:cs typeface="Calibri"/>
              </a:rPr>
              <a:t>f(n) </a:t>
            </a:r>
            <a:r>
              <a:rPr sz="2400" b="1" dirty="0">
                <a:latin typeface="Calibri"/>
                <a:cs typeface="Calibri"/>
              </a:rPr>
              <a:t>: </a:t>
            </a:r>
            <a:r>
              <a:rPr sz="2400" b="1" spc="-5" dirty="0">
                <a:latin typeface="Calibri"/>
                <a:cs typeface="Calibri"/>
              </a:rPr>
              <a:t>tüm </a:t>
            </a:r>
            <a:r>
              <a:rPr sz="2400" b="1" dirty="0">
                <a:latin typeface="Calibri"/>
                <a:cs typeface="Calibri"/>
              </a:rPr>
              <a:t>n ≥ </a:t>
            </a:r>
            <a:r>
              <a:rPr sz="2400" b="1" spc="-10" dirty="0">
                <a:latin typeface="Calibri"/>
                <a:cs typeface="Calibri"/>
              </a:rPr>
              <a:t>n</a:t>
            </a:r>
            <a:r>
              <a:rPr sz="2400" b="1" spc="-15" baseline="-20833" dirty="0">
                <a:latin typeface="Calibri"/>
                <a:cs typeface="Calibri"/>
              </a:rPr>
              <a:t>0</a:t>
            </a:r>
            <a:r>
              <a:rPr sz="2400" b="1" spc="254" baseline="-20833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değerlerinde</a:t>
            </a:r>
            <a:endParaRPr sz="2400">
              <a:latin typeface="Calibri"/>
              <a:cs typeface="Calibri"/>
            </a:endParaRPr>
          </a:p>
          <a:p>
            <a:pPr marL="2289810" marR="1335405">
              <a:lnSpc>
                <a:spcPct val="110000"/>
              </a:lnSpc>
            </a:pPr>
            <a:r>
              <a:rPr sz="2400" b="1" dirty="0">
                <a:latin typeface="Calibri"/>
                <a:cs typeface="Calibri"/>
              </a:rPr>
              <a:t>c&gt;0 </a:t>
            </a:r>
            <a:r>
              <a:rPr sz="2400" b="1" spc="-5" dirty="0">
                <a:latin typeface="Calibri"/>
                <a:cs typeface="Calibri"/>
              </a:rPr>
              <a:t>sabiti </a:t>
            </a:r>
            <a:r>
              <a:rPr sz="2400" b="1" dirty="0">
                <a:latin typeface="Calibri"/>
                <a:cs typeface="Calibri"/>
              </a:rPr>
              <a:t>için </a:t>
            </a:r>
            <a:r>
              <a:rPr sz="2400" b="1" spc="-5" dirty="0">
                <a:latin typeface="Calibri"/>
                <a:cs typeface="Calibri"/>
              </a:rPr>
              <a:t>n</a:t>
            </a:r>
            <a:r>
              <a:rPr sz="2400" b="1" spc="-7" baseline="-20833" dirty="0">
                <a:latin typeface="Calibri"/>
                <a:cs typeface="Calibri"/>
              </a:rPr>
              <a:t>0 </a:t>
            </a:r>
            <a:r>
              <a:rPr sz="2400" b="1" spc="-5" dirty="0">
                <a:latin typeface="Calibri"/>
                <a:cs typeface="Calibri"/>
              </a:rPr>
              <a:t>sabiti </a:t>
            </a:r>
            <a:r>
              <a:rPr sz="2400" b="1" spc="-10" dirty="0">
                <a:latin typeface="Calibri"/>
                <a:cs typeface="Calibri"/>
              </a:rPr>
              <a:t>varsa  </a:t>
            </a:r>
            <a:r>
              <a:rPr sz="2400" b="1" dirty="0">
                <a:latin typeface="Calibri"/>
                <a:cs typeface="Calibri"/>
              </a:rPr>
              <a:t>0 ≤ </a:t>
            </a:r>
            <a:r>
              <a:rPr sz="2400" b="1" spc="-10" dirty="0">
                <a:latin typeface="Calibri"/>
                <a:cs typeface="Calibri"/>
              </a:rPr>
              <a:t>f(n) </a:t>
            </a:r>
            <a:r>
              <a:rPr sz="2400" b="1" dirty="0">
                <a:latin typeface="Calibri"/>
                <a:cs typeface="Calibri"/>
              </a:rPr>
              <a:t>&lt;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cg(n)</a:t>
            </a:r>
            <a:r>
              <a:rPr sz="2400" spc="-5" dirty="0">
                <a:latin typeface="Calibri"/>
                <a:cs typeface="Calibri"/>
              </a:rPr>
              <a:t>.}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00">
              <a:latin typeface="Calibri"/>
              <a:cs typeface="Calibri"/>
            </a:endParaRPr>
          </a:p>
          <a:p>
            <a:pPr marL="393065" marR="172085" indent="-342900">
              <a:lnSpc>
                <a:spcPts val="2590"/>
              </a:lnSpc>
              <a:spcBef>
                <a:spcPts val="5"/>
              </a:spcBef>
              <a:tabLst>
                <a:tab pos="3930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Çalışma sürelerinin </a:t>
            </a:r>
            <a:r>
              <a:rPr sz="2400" spc="-10" dirty="0">
                <a:latin typeface="Calibri"/>
                <a:cs typeface="Calibri"/>
              </a:rPr>
              <a:t>karşılaştırılması </a:t>
            </a:r>
            <a:r>
              <a:rPr sz="2400" dirty="0">
                <a:latin typeface="Calibri"/>
                <a:cs typeface="Calibri"/>
              </a:rPr>
              <a:t>için </a:t>
            </a:r>
            <a:r>
              <a:rPr sz="2400" spc="-30" dirty="0">
                <a:latin typeface="Calibri"/>
                <a:cs typeface="Calibri"/>
              </a:rPr>
              <a:t>kullanılır. </a:t>
            </a:r>
            <a:r>
              <a:rPr sz="2400" spc="-10" dirty="0">
                <a:latin typeface="Calibri"/>
                <a:cs typeface="Calibri"/>
              </a:rPr>
              <a:t>Eğer  </a:t>
            </a:r>
            <a:r>
              <a:rPr sz="2400" spc="-5" dirty="0">
                <a:latin typeface="Calibri"/>
                <a:cs typeface="Calibri"/>
              </a:rPr>
              <a:t>f(n)= </a:t>
            </a:r>
            <a:r>
              <a:rPr sz="2400" dirty="0">
                <a:latin typeface="Calibri"/>
                <a:cs typeface="Calibri"/>
              </a:rPr>
              <a:t>o(g(n)), ise g </a:t>
            </a:r>
            <a:r>
              <a:rPr sz="2400" spc="-5" dirty="0">
                <a:latin typeface="Calibri"/>
                <a:cs typeface="Calibri"/>
              </a:rPr>
              <a:t>(n), f(n) </a:t>
            </a:r>
            <a:r>
              <a:rPr sz="2400" spc="-15" dirty="0">
                <a:latin typeface="Calibri"/>
                <a:cs typeface="Calibri"/>
              </a:rPr>
              <a:t>fonksiyonundan </a:t>
            </a:r>
            <a:r>
              <a:rPr sz="2400" spc="-5" dirty="0">
                <a:latin typeface="Calibri"/>
                <a:cs typeface="Calibri"/>
              </a:rPr>
              <a:t>daha  </a:t>
            </a:r>
            <a:r>
              <a:rPr sz="2400" spc="-20" dirty="0">
                <a:latin typeface="Calibri"/>
                <a:cs typeface="Calibri"/>
              </a:rPr>
              <a:t>ağırlıklıdır. </a:t>
            </a:r>
            <a:r>
              <a:rPr sz="2400" spc="-5" dirty="0">
                <a:latin typeface="Calibri"/>
                <a:cs typeface="Calibri"/>
              </a:rPr>
              <a:t>Sıkı bir </a:t>
            </a:r>
            <a:r>
              <a:rPr sz="2400" spc="-15" dirty="0">
                <a:latin typeface="Calibri"/>
                <a:cs typeface="Calibri"/>
              </a:rPr>
              <a:t>üst </a:t>
            </a:r>
            <a:r>
              <a:rPr sz="2400" spc="-5" dirty="0">
                <a:latin typeface="Calibri"/>
                <a:cs typeface="Calibri"/>
              </a:rPr>
              <a:t>sınır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vermez.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alibri"/>
              <a:cs typeface="Calibri"/>
            </a:endParaRPr>
          </a:p>
          <a:p>
            <a:pPr marL="347345">
              <a:lnSpc>
                <a:spcPct val="100000"/>
              </a:lnSpc>
              <a:tabLst>
                <a:tab pos="690245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alibri"/>
                <a:cs typeface="Calibri"/>
              </a:rPr>
              <a:t>lim </a:t>
            </a:r>
            <a:r>
              <a:rPr sz="2175" spc="7" baseline="-21072" dirty="0">
                <a:latin typeface="Calibri"/>
                <a:cs typeface="Calibri"/>
              </a:rPr>
              <a:t>n </a:t>
            </a:r>
            <a:r>
              <a:rPr sz="2175" spc="7" baseline="-21072" dirty="0">
                <a:latin typeface="Symbol"/>
                <a:cs typeface="Symbol"/>
              </a:rPr>
              <a:t></a:t>
            </a:r>
            <a:r>
              <a:rPr sz="2175" spc="7" baseline="-21072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f(n)/g(n)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1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</a:t>
            </a:r>
            <a:endParaRPr sz="2200">
              <a:latin typeface="Calibri"/>
              <a:cs typeface="Calibri"/>
            </a:endParaRPr>
          </a:p>
          <a:p>
            <a:pPr marL="690245" marR="43180" indent="-342900">
              <a:lnSpc>
                <a:spcPts val="2380"/>
              </a:lnSpc>
              <a:spcBef>
                <a:spcPts val="560"/>
              </a:spcBef>
              <a:tabLst>
                <a:tab pos="690245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b="1" spc="-15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-notasyonunda </a:t>
            </a:r>
            <a:r>
              <a:rPr sz="2200" b="1" spc="-5" dirty="0">
                <a:latin typeface="Calibri"/>
                <a:cs typeface="Calibri"/>
              </a:rPr>
              <a:t>n </a:t>
            </a:r>
            <a:r>
              <a:rPr sz="2200" spc="-10" dirty="0">
                <a:latin typeface="Calibri"/>
                <a:cs typeface="Calibri"/>
              </a:rPr>
              <a:t>sonsuza gittiğinde f(n) </a:t>
            </a:r>
            <a:r>
              <a:rPr sz="2200" spc="-15" dirty="0">
                <a:latin typeface="Calibri"/>
                <a:cs typeface="Calibri"/>
              </a:rPr>
              <a:t>fonksiyonu </a:t>
            </a:r>
            <a:r>
              <a:rPr sz="2200" spc="-5" dirty="0">
                <a:latin typeface="Calibri"/>
                <a:cs typeface="Calibri"/>
              </a:rPr>
              <a:t>g(n)  </a:t>
            </a:r>
            <a:r>
              <a:rPr sz="2200" spc="-15" dirty="0">
                <a:latin typeface="Calibri"/>
                <a:cs typeface="Calibri"/>
              </a:rPr>
              <a:t>fonksiyonu </a:t>
            </a:r>
            <a:r>
              <a:rPr sz="2200" spc="-10" dirty="0">
                <a:latin typeface="Calibri"/>
                <a:cs typeface="Calibri"/>
              </a:rPr>
              <a:t>karşısında önemini </a:t>
            </a:r>
            <a:r>
              <a:rPr sz="2200" spc="-35" dirty="0">
                <a:latin typeface="Calibri"/>
                <a:cs typeface="Calibri"/>
              </a:rPr>
              <a:t>kaybeder.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534414"/>
            <a:ext cx="2348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Calibri"/>
                <a:cs typeface="Calibri"/>
              </a:rPr>
              <a:t>o-notasyonu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150" y="2267705"/>
            <a:ext cx="5746750" cy="3501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75"/>
              </a:spcBef>
              <a:tabLst>
                <a:tab pos="4184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Örnek: n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/2 </a:t>
            </a:r>
            <a:r>
              <a:rPr sz="2400" b="1" spc="-5" dirty="0">
                <a:latin typeface="Symbol"/>
                <a:cs typeface="Symbol"/>
              </a:rPr>
              <a:t>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o(n</a:t>
            </a:r>
            <a:r>
              <a:rPr sz="2400" spc="-15" baseline="24305" dirty="0">
                <a:latin typeface="Calibri"/>
                <a:cs typeface="Calibri"/>
              </a:rPr>
              <a:t>3</a:t>
            </a:r>
            <a:r>
              <a:rPr sz="2400" spc="-10" dirty="0">
                <a:latin typeface="Calibri"/>
                <a:cs typeface="Calibri"/>
              </a:rPr>
              <a:t>),</a:t>
            </a:r>
            <a:endParaRPr sz="2400">
              <a:latin typeface="Calibri"/>
              <a:cs typeface="Calibri"/>
            </a:endParaRPr>
          </a:p>
          <a:p>
            <a:pPr marL="372745">
              <a:lnSpc>
                <a:spcPct val="100000"/>
              </a:lnSpc>
              <a:spcBef>
                <a:spcPts val="525"/>
              </a:spcBef>
              <a:tabLst>
                <a:tab pos="715645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alibri"/>
                <a:cs typeface="Calibri"/>
              </a:rPr>
              <a:t>lim </a:t>
            </a:r>
            <a:r>
              <a:rPr sz="2175" spc="7" baseline="-21072" dirty="0">
                <a:latin typeface="Calibri"/>
                <a:cs typeface="Calibri"/>
              </a:rPr>
              <a:t>n </a:t>
            </a:r>
            <a:r>
              <a:rPr sz="2175" spc="7" baseline="-21072" dirty="0">
                <a:latin typeface="Symbol"/>
                <a:cs typeface="Symbol"/>
              </a:rPr>
              <a:t></a:t>
            </a:r>
            <a:r>
              <a:rPr sz="2175" spc="7" baseline="-21072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(n</a:t>
            </a:r>
            <a:r>
              <a:rPr sz="2175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/2)/ n</a:t>
            </a:r>
            <a:r>
              <a:rPr sz="2175" spc="-7" baseline="24904" dirty="0">
                <a:latin typeface="Calibri"/>
                <a:cs typeface="Calibri"/>
              </a:rPr>
              <a:t>3 </a:t>
            </a:r>
            <a:r>
              <a:rPr sz="2200" spc="-5" dirty="0">
                <a:latin typeface="Calibri"/>
                <a:cs typeface="Calibri"/>
              </a:rPr>
              <a:t>= lim </a:t>
            </a:r>
            <a:r>
              <a:rPr sz="2175" spc="7" baseline="-21072" dirty="0">
                <a:latin typeface="Calibri"/>
                <a:cs typeface="Calibri"/>
              </a:rPr>
              <a:t>n </a:t>
            </a:r>
            <a:r>
              <a:rPr sz="2175" spc="7" baseline="-21072" dirty="0">
                <a:latin typeface="Symbol"/>
                <a:cs typeface="Symbol"/>
              </a:rPr>
              <a:t></a:t>
            </a:r>
            <a:r>
              <a:rPr sz="2175" spc="7" baseline="-21072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1/2n= 0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tabLst>
                <a:tab pos="4184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Örnek: </a:t>
            </a:r>
            <a:r>
              <a:rPr sz="2400" dirty="0">
                <a:latin typeface="Calibri"/>
                <a:cs typeface="Calibri"/>
              </a:rPr>
              <a:t>2n = o </a:t>
            </a:r>
            <a:r>
              <a:rPr sz="2400" spc="-5" dirty="0">
                <a:latin typeface="Calibri"/>
                <a:cs typeface="Calibri"/>
              </a:rPr>
              <a:t>(n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), </a:t>
            </a:r>
            <a:r>
              <a:rPr sz="2400" spc="-25" dirty="0">
                <a:latin typeface="Calibri"/>
                <a:cs typeface="Calibri"/>
              </a:rPr>
              <a:t>fakat </a:t>
            </a:r>
            <a:r>
              <a:rPr sz="2400" spc="-5" dirty="0">
                <a:latin typeface="Calibri"/>
                <a:cs typeface="Calibri"/>
              </a:rPr>
              <a:t>2n</a:t>
            </a:r>
            <a:r>
              <a:rPr sz="2400" spc="-7" baseline="24305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≠</a:t>
            </a:r>
            <a:r>
              <a:rPr sz="2400" spc="-2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o(n</a:t>
            </a:r>
            <a:r>
              <a:rPr sz="2400" spc="-7" baseline="24305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tabLst>
                <a:tab pos="4184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Örnek: 2n</a:t>
            </a:r>
            <a:r>
              <a:rPr sz="2400" spc="-7" baseline="24305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o(n</a:t>
            </a:r>
            <a:r>
              <a:rPr sz="2400" spc="-7" baseline="24305" dirty="0">
                <a:latin typeface="Calibri"/>
                <a:cs typeface="Calibri"/>
              </a:rPr>
              <a:t>3</a:t>
            </a:r>
            <a:r>
              <a:rPr sz="2400" spc="-5" dirty="0">
                <a:latin typeface="Calibri"/>
                <a:cs typeface="Calibri"/>
              </a:rPr>
              <a:t>) (n</a:t>
            </a:r>
            <a:r>
              <a:rPr sz="2400" spc="-7" baseline="-20833" dirty="0">
                <a:latin typeface="Calibri"/>
                <a:cs typeface="Calibri"/>
              </a:rPr>
              <a:t>0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2/c)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tabLst>
                <a:tab pos="4184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alibri"/>
                <a:cs typeface="Calibri"/>
              </a:rPr>
              <a:t>Önerme</a:t>
            </a:r>
            <a:r>
              <a:rPr sz="2400" spc="-5" dirty="0">
                <a:latin typeface="Calibri"/>
                <a:cs typeface="Calibri"/>
              </a:rPr>
              <a:t>: f(n) </a:t>
            </a:r>
            <a:r>
              <a:rPr sz="2400" b="1" spc="-5" dirty="0">
                <a:latin typeface="Symbol"/>
                <a:cs typeface="Symbol"/>
              </a:rPr>
              <a:t>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o(g(n)) </a:t>
            </a:r>
            <a:r>
              <a:rPr sz="2400" b="1" spc="-5" dirty="0">
                <a:latin typeface="Symbol"/>
                <a:cs typeface="Symbol"/>
              </a:rPr>
              <a:t>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O(f(n)) </a:t>
            </a:r>
            <a:r>
              <a:rPr sz="2400" b="1" spc="-5" dirty="0">
                <a:latin typeface="Symbol"/>
                <a:cs typeface="Symbol"/>
              </a:rPr>
              <a:t></a:t>
            </a:r>
            <a:r>
              <a:rPr sz="2400" b="1" spc="-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O(g(n))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534414"/>
            <a:ext cx="2425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Calibri"/>
                <a:cs typeface="Calibri"/>
              </a:rPr>
              <a:t>ω-notasyonu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5124" y="2298598"/>
            <a:ext cx="7490459" cy="388175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65"/>
              </a:spcBef>
              <a:tabLst>
                <a:tab pos="148590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50" spc="1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ω(g(n))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=	{ f(n) : </a:t>
            </a:r>
            <a:r>
              <a:rPr sz="2200" b="1" spc="-10" dirty="0">
                <a:latin typeface="Calibri"/>
                <a:cs typeface="Calibri"/>
              </a:rPr>
              <a:t>tüm </a:t>
            </a:r>
            <a:r>
              <a:rPr sz="2200" b="1" spc="-5" dirty="0">
                <a:latin typeface="Calibri"/>
                <a:cs typeface="Calibri"/>
              </a:rPr>
              <a:t>n ≥ </a:t>
            </a:r>
            <a:r>
              <a:rPr sz="2200" b="1" dirty="0">
                <a:latin typeface="Calibri"/>
                <a:cs typeface="Calibri"/>
              </a:rPr>
              <a:t>n</a:t>
            </a:r>
            <a:r>
              <a:rPr sz="2175" b="1" baseline="-21072" dirty="0">
                <a:latin typeface="Calibri"/>
                <a:cs typeface="Calibri"/>
              </a:rPr>
              <a:t>0</a:t>
            </a:r>
            <a:r>
              <a:rPr sz="2175" b="1" spc="345" baseline="-21072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değerlerinde</a:t>
            </a:r>
            <a:endParaRPr sz="2200">
              <a:latin typeface="Calibri"/>
              <a:cs typeface="Calibri"/>
            </a:endParaRPr>
          </a:p>
          <a:p>
            <a:pPr marL="2256155" marR="1989455">
              <a:lnSpc>
                <a:spcPts val="2910"/>
              </a:lnSpc>
              <a:spcBef>
                <a:spcPts val="135"/>
              </a:spcBef>
              <a:tabLst>
                <a:tab pos="4057650" algn="l"/>
              </a:tabLst>
            </a:pPr>
            <a:r>
              <a:rPr sz="2200" b="1" spc="-10" dirty="0">
                <a:latin typeface="Calibri"/>
                <a:cs typeface="Calibri"/>
              </a:rPr>
              <a:t>c&gt;0 </a:t>
            </a:r>
            <a:r>
              <a:rPr sz="2200" b="1" spc="-5" dirty="0">
                <a:latin typeface="Calibri"/>
                <a:cs typeface="Calibri"/>
              </a:rPr>
              <a:t>sabiti için </a:t>
            </a:r>
            <a:r>
              <a:rPr sz="2200" b="1" spc="5" dirty="0">
                <a:latin typeface="Calibri"/>
                <a:cs typeface="Calibri"/>
              </a:rPr>
              <a:t>n</a:t>
            </a:r>
            <a:r>
              <a:rPr sz="2175" b="1" spc="7" baseline="-21072" dirty="0">
                <a:latin typeface="Calibri"/>
                <a:cs typeface="Calibri"/>
              </a:rPr>
              <a:t>0 </a:t>
            </a:r>
            <a:r>
              <a:rPr sz="2200" b="1" spc="-5" dirty="0">
                <a:latin typeface="Calibri"/>
                <a:cs typeface="Calibri"/>
              </a:rPr>
              <a:t>sabiti </a:t>
            </a:r>
            <a:r>
              <a:rPr sz="2200" b="1" spc="-15" dirty="0">
                <a:latin typeface="Calibri"/>
                <a:cs typeface="Calibri"/>
              </a:rPr>
              <a:t>varsa  </a:t>
            </a:r>
            <a:r>
              <a:rPr sz="2200" b="1" spc="-5" dirty="0">
                <a:latin typeface="Calibri"/>
                <a:cs typeface="Calibri"/>
              </a:rPr>
              <a:t>0 ≤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c.g(n)&lt;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f(n)	</a:t>
            </a:r>
            <a:r>
              <a:rPr sz="2200" spc="-5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  <a:p>
            <a:pPr marL="393700" marR="30480" indent="-342900">
              <a:lnSpc>
                <a:spcPts val="2380"/>
              </a:lnSpc>
              <a:spcBef>
                <a:spcPts val="414"/>
              </a:spcBef>
              <a:tabLst>
                <a:tab pos="393065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Calibri"/>
                <a:cs typeface="Calibri"/>
              </a:rPr>
              <a:t>Çalışma sürelerinin </a:t>
            </a:r>
            <a:r>
              <a:rPr sz="2200" spc="-10" dirty="0">
                <a:latin typeface="Calibri"/>
                <a:cs typeface="Calibri"/>
              </a:rPr>
              <a:t>karşılaştırılması </a:t>
            </a:r>
            <a:r>
              <a:rPr sz="2200" spc="-5" dirty="0">
                <a:latin typeface="Calibri"/>
                <a:cs typeface="Calibri"/>
              </a:rPr>
              <a:t>için </a:t>
            </a:r>
            <a:r>
              <a:rPr sz="2200" spc="-30" dirty="0">
                <a:latin typeface="Calibri"/>
                <a:cs typeface="Calibri"/>
              </a:rPr>
              <a:t>kullanılır. </a:t>
            </a:r>
            <a:r>
              <a:rPr sz="2200" spc="-15" dirty="0">
                <a:latin typeface="Calibri"/>
                <a:cs typeface="Calibri"/>
              </a:rPr>
              <a:t>Eğer  </a:t>
            </a:r>
            <a:r>
              <a:rPr sz="2200" spc="-10" dirty="0">
                <a:latin typeface="Calibri"/>
                <a:cs typeface="Calibri"/>
              </a:rPr>
              <a:t>f(n)=ω(g(n)), </a:t>
            </a:r>
            <a:r>
              <a:rPr sz="2200" spc="-5" dirty="0">
                <a:latin typeface="Calibri"/>
                <a:cs typeface="Calibri"/>
              </a:rPr>
              <a:t>ise g </a:t>
            </a:r>
            <a:r>
              <a:rPr sz="2200" spc="-10" dirty="0">
                <a:latin typeface="Calibri"/>
                <a:cs typeface="Calibri"/>
              </a:rPr>
              <a:t>(n), f(n) </a:t>
            </a:r>
            <a:r>
              <a:rPr sz="2200" spc="-15" dirty="0">
                <a:latin typeface="Calibri"/>
                <a:cs typeface="Calibri"/>
              </a:rPr>
              <a:t>fonksiyonundan </a:t>
            </a:r>
            <a:r>
              <a:rPr sz="2200" spc="-10" dirty="0">
                <a:latin typeface="Calibri"/>
                <a:cs typeface="Calibri"/>
              </a:rPr>
              <a:t>daha </a:t>
            </a:r>
            <a:r>
              <a:rPr sz="2200" spc="-20" dirty="0">
                <a:latin typeface="Calibri"/>
                <a:cs typeface="Calibri"/>
              </a:rPr>
              <a:t>ağırlıklıdır. </a:t>
            </a:r>
            <a:r>
              <a:rPr sz="2200" spc="-10" dirty="0">
                <a:latin typeface="Calibri"/>
                <a:cs typeface="Calibri"/>
              </a:rPr>
              <a:t>Sıkı  </a:t>
            </a:r>
            <a:r>
              <a:rPr sz="2200" spc="-5" dirty="0">
                <a:latin typeface="Calibri"/>
                <a:cs typeface="Calibri"/>
              </a:rPr>
              <a:t>bir alt </a:t>
            </a:r>
            <a:r>
              <a:rPr sz="2200" spc="-10" dirty="0">
                <a:latin typeface="Calibri"/>
                <a:cs typeface="Calibri"/>
              </a:rPr>
              <a:t>sınır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vermez.</a:t>
            </a:r>
            <a:endParaRPr sz="2200">
              <a:latin typeface="Calibri"/>
              <a:cs typeface="Calibri"/>
            </a:endParaRPr>
          </a:p>
          <a:p>
            <a:pPr marL="347345">
              <a:lnSpc>
                <a:spcPct val="100000"/>
              </a:lnSpc>
              <a:spcBef>
                <a:spcPts val="225"/>
              </a:spcBef>
              <a:tabLst>
                <a:tab pos="690245" algn="l"/>
              </a:tabLst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libri"/>
                <a:cs typeface="Calibri"/>
              </a:rPr>
              <a:t>lim </a:t>
            </a:r>
            <a:r>
              <a:rPr sz="1950" spc="22" baseline="-21367" dirty="0">
                <a:latin typeface="Calibri"/>
                <a:cs typeface="Calibri"/>
              </a:rPr>
              <a:t>n </a:t>
            </a:r>
            <a:r>
              <a:rPr sz="1950" spc="37" baseline="-21367" dirty="0">
                <a:latin typeface="Symbol"/>
                <a:cs typeface="Symbol"/>
              </a:rPr>
              <a:t></a:t>
            </a:r>
            <a:r>
              <a:rPr sz="1950" spc="37" baseline="-21367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f(n)/g(n)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b="1" dirty="0">
                <a:latin typeface="Symbol"/>
                <a:cs typeface="Symbol"/>
              </a:rPr>
              <a:t>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eğer limit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varsa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393065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Calibri"/>
                <a:cs typeface="Calibri"/>
              </a:rPr>
              <a:t>Örnek: 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175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/2 ϵ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ω(n),</a:t>
            </a:r>
            <a:endParaRPr sz="2200">
              <a:latin typeface="Calibri"/>
              <a:cs typeface="Calibri"/>
            </a:endParaRPr>
          </a:p>
          <a:p>
            <a:pPr marL="347345">
              <a:lnSpc>
                <a:spcPct val="100000"/>
              </a:lnSpc>
              <a:spcBef>
                <a:spcPts val="270"/>
              </a:spcBef>
              <a:tabLst>
                <a:tab pos="69024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libri"/>
                <a:cs typeface="Calibri"/>
              </a:rPr>
              <a:t>lim </a:t>
            </a:r>
            <a:r>
              <a:rPr sz="1950" spc="22" baseline="-21367" dirty="0">
                <a:latin typeface="Calibri"/>
                <a:cs typeface="Calibri"/>
              </a:rPr>
              <a:t>n </a:t>
            </a:r>
            <a:r>
              <a:rPr sz="1950" spc="37" baseline="-21367" dirty="0">
                <a:latin typeface="Symbol"/>
                <a:cs typeface="Symbol"/>
              </a:rPr>
              <a:t></a:t>
            </a:r>
            <a:r>
              <a:rPr sz="1950" spc="3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(n</a:t>
            </a:r>
            <a:r>
              <a:rPr sz="1950" baseline="25641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/2)/ n = </a:t>
            </a:r>
            <a:r>
              <a:rPr sz="2000" b="1" dirty="0">
                <a:latin typeface="Symbol"/>
                <a:cs typeface="Symbol"/>
              </a:rPr>
              <a:t>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, </a:t>
            </a:r>
            <a:r>
              <a:rPr sz="2000" spc="-20" dirty="0">
                <a:latin typeface="Calibri"/>
                <a:cs typeface="Calibri"/>
              </a:rPr>
              <a:t>fakat 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1950" spc="7" baseline="25641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/2 </a:t>
            </a:r>
            <a:r>
              <a:rPr sz="2000" dirty="0">
                <a:latin typeface="Calibri"/>
                <a:cs typeface="Calibri"/>
              </a:rPr>
              <a:t>≠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ω(n</a:t>
            </a:r>
            <a:r>
              <a:rPr sz="1950" baseline="25641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29"/>
              </a:spcBef>
              <a:tabLst>
                <a:tab pos="393065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Calibri"/>
                <a:cs typeface="Calibri"/>
              </a:rPr>
              <a:t>Örnek: 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175" baseline="24904" dirty="0">
                <a:latin typeface="Calibri"/>
                <a:cs typeface="Calibri"/>
              </a:rPr>
              <a:t>1/2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ω(log </a:t>
            </a:r>
            <a:r>
              <a:rPr sz="2200" spc="-5" dirty="0">
                <a:latin typeface="Calibri"/>
                <a:cs typeface="Calibri"/>
              </a:rPr>
              <a:t>n) , (n</a:t>
            </a:r>
            <a:r>
              <a:rPr sz="2175" spc="-7" baseline="-21072" dirty="0">
                <a:latin typeface="Calibri"/>
                <a:cs typeface="Calibri"/>
              </a:rPr>
              <a:t>0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1+1/c)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534414"/>
            <a:ext cx="4514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Asimptotik</a:t>
            </a:r>
            <a:r>
              <a:rPr spc="-65" dirty="0"/>
              <a:t> </a:t>
            </a:r>
            <a:r>
              <a:rPr spc="-15" dirty="0"/>
              <a:t>Notasyonlar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50" y="2608834"/>
            <a:ext cx="197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6600"/>
                </a:solidFill>
                <a:latin typeface="Calibri"/>
                <a:cs typeface="Calibri"/>
              </a:rPr>
              <a:t>f(n) </a:t>
            </a:r>
            <a:r>
              <a:rPr sz="2400" dirty="0">
                <a:solidFill>
                  <a:srgbClr val="006600"/>
                </a:solidFill>
                <a:latin typeface="Calibri"/>
                <a:cs typeface="Calibri"/>
              </a:rPr>
              <a:t>=</a:t>
            </a:r>
            <a:r>
              <a:rPr sz="2400" spc="-9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600"/>
                </a:solidFill>
                <a:latin typeface="Calibri"/>
                <a:cs typeface="Calibri"/>
              </a:rPr>
              <a:t>O(g(n))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0026" y="2608834"/>
            <a:ext cx="565150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00"/>
                </a:solidFill>
                <a:latin typeface="Calibri"/>
                <a:cs typeface="Calibri"/>
              </a:rPr>
              <a:t>f </a:t>
            </a:r>
            <a:r>
              <a:rPr sz="2400" dirty="0">
                <a:solidFill>
                  <a:srgbClr val="006600"/>
                </a:solidFill>
                <a:latin typeface="Symbol"/>
                <a:cs typeface="Symbol"/>
              </a:rPr>
              <a:t></a:t>
            </a:r>
            <a:r>
              <a:rPr sz="2400" spc="-17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4900"/>
              </a:lnSpc>
              <a:spcBef>
                <a:spcPts val="495"/>
              </a:spcBef>
            </a:pPr>
            <a:r>
              <a:rPr sz="2400" dirty="0">
                <a:solidFill>
                  <a:srgbClr val="006600"/>
                </a:solidFill>
                <a:latin typeface="Calibri"/>
                <a:cs typeface="Calibri"/>
              </a:rPr>
              <a:t>f </a:t>
            </a:r>
            <a:r>
              <a:rPr sz="2400" dirty="0">
                <a:solidFill>
                  <a:srgbClr val="006600"/>
                </a:solidFill>
                <a:latin typeface="Symbol"/>
                <a:cs typeface="Symbol"/>
              </a:rPr>
              <a:t></a:t>
            </a:r>
            <a:r>
              <a:rPr sz="2400" spc="-17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Calibri"/>
                <a:cs typeface="Calibri"/>
              </a:rPr>
              <a:t>g  f =</a:t>
            </a:r>
            <a:r>
              <a:rPr sz="2400" spc="-11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600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650" y="3230626"/>
            <a:ext cx="199707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6600"/>
                </a:solidFill>
                <a:latin typeface="Calibri"/>
                <a:cs typeface="Calibri"/>
              </a:rPr>
              <a:t>f(n) </a:t>
            </a:r>
            <a:r>
              <a:rPr sz="2400" dirty="0">
                <a:solidFill>
                  <a:srgbClr val="006600"/>
                </a:solidFill>
                <a:latin typeface="Calibri"/>
                <a:cs typeface="Calibri"/>
              </a:rPr>
              <a:t>=</a:t>
            </a:r>
            <a:r>
              <a:rPr sz="2400" spc="-85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600"/>
                </a:solidFill>
                <a:latin typeface="Calibri"/>
                <a:cs typeface="Calibri"/>
              </a:rPr>
              <a:t>Ω(g(n))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  <a:tabLst>
                <a:tab pos="3549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6600"/>
                </a:solidFill>
                <a:latin typeface="Calibri"/>
                <a:cs typeface="Calibri"/>
              </a:rPr>
              <a:t>f(n) </a:t>
            </a:r>
            <a:r>
              <a:rPr sz="2400" dirty="0">
                <a:solidFill>
                  <a:srgbClr val="006600"/>
                </a:solidFill>
                <a:latin typeface="Calibri"/>
                <a:cs typeface="Calibri"/>
              </a:rPr>
              <a:t>=</a:t>
            </a:r>
            <a:r>
              <a:rPr sz="2400" spc="-90" dirty="0">
                <a:solidFill>
                  <a:srgbClr val="0066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600"/>
                </a:solidFill>
                <a:latin typeface="Symbol"/>
                <a:cs typeface="Symbol"/>
              </a:rPr>
              <a:t></a:t>
            </a:r>
            <a:r>
              <a:rPr sz="2400" dirty="0">
                <a:solidFill>
                  <a:srgbClr val="006600"/>
                </a:solidFill>
                <a:latin typeface="Calibri"/>
                <a:cs typeface="Calibri"/>
              </a:rPr>
              <a:t>(g(n))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3549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f(n)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4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o(g(n))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0026" y="4474591"/>
            <a:ext cx="551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f &lt;</a:t>
            </a:r>
            <a:r>
              <a:rPr sz="24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0650" y="5096078"/>
            <a:ext cx="19837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f(n)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4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ω(g(n))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5626" y="2608834"/>
            <a:ext cx="193040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00"/>
                </a:solidFill>
                <a:latin typeface="Symbol"/>
                <a:cs typeface="Symbol"/>
              </a:rPr>
              <a:t>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solidFill>
                  <a:srgbClr val="006600"/>
                </a:solidFill>
                <a:latin typeface="Symbol"/>
                <a:cs typeface="Symbol"/>
              </a:rPr>
              <a:t>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solidFill>
                  <a:srgbClr val="006600"/>
                </a:solidFill>
                <a:latin typeface="Symbol"/>
                <a:cs typeface="Symbol"/>
              </a:rPr>
              <a:t>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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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0026" y="5096078"/>
            <a:ext cx="552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f &gt;</a:t>
            </a:r>
            <a:r>
              <a:rPr sz="2400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85571"/>
            <a:ext cx="531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Asimptotik </a:t>
            </a:r>
            <a:r>
              <a:rPr sz="2400" spc="-10" dirty="0"/>
              <a:t>Notasyonların</a:t>
            </a:r>
            <a:r>
              <a:rPr sz="2400" spc="-45" dirty="0"/>
              <a:t> </a:t>
            </a:r>
            <a:r>
              <a:rPr sz="2400" spc="-10" dirty="0"/>
              <a:t>Karşılaştırılması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90650" y="1372774"/>
            <a:ext cx="4674870" cy="460438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54965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Geçişlilik(Transitivity):</a:t>
            </a:r>
            <a:endParaRPr sz="18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05"/>
              </a:spcBef>
              <a:tabLst>
                <a:tab pos="65214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alibri"/>
                <a:cs typeface="Calibri"/>
              </a:rPr>
              <a:t>f(n) = Θ(g(n)) </a:t>
            </a:r>
            <a:r>
              <a:rPr sz="1600" spc="-10" dirty="0">
                <a:latin typeface="Calibri"/>
                <a:cs typeface="Calibri"/>
              </a:rPr>
              <a:t>ve </a:t>
            </a:r>
            <a:r>
              <a:rPr sz="1600" spc="-5" dirty="0">
                <a:latin typeface="Calibri"/>
                <a:cs typeface="Calibri"/>
              </a:rPr>
              <a:t>g(n) = Θ(h(n)) ise f(n) =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Θ(h(n)),</a:t>
            </a:r>
            <a:endParaRPr sz="16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385"/>
              </a:spcBef>
              <a:tabLst>
                <a:tab pos="65214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alibri"/>
                <a:cs typeface="Calibri"/>
              </a:rPr>
              <a:t>f(n) = O(g(n)) </a:t>
            </a:r>
            <a:r>
              <a:rPr sz="1600" spc="-10" dirty="0">
                <a:latin typeface="Calibri"/>
                <a:cs typeface="Calibri"/>
              </a:rPr>
              <a:t>ve </a:t>
            </a:r>
            <a:r>
              <a:rPr sz="1600" spc="-5" dirty="0">
                <a:latin typeface="Calibri"/>
                <a:cs typeface="Calibri"/>
              </a:rPr>
              <a:t>g(n) = </a:t>
            </a:r>
            <a:r>
              <a:rPr sz="1600" spc="-10" dirty="0">
                <a:latin typeface="Calibri"/>
                <a:cs typeface="Calibri"/>
              </a:rPr>
              <a:t>O(h(n)) </a:t>
            </a:r>
            <a:r>
              <a:rPr sz="1600" spc="-5" dirty="0">
                <a:latin typeface="Calibri"/>
                <a:cs typeface="Calibri"/>
              </a:rPr>
              <a:t>ise f(n) =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O(h(n)),</a:t>
            </a:r>
            <a:endParaRPr sz="16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385"/>
              </a:spcBef>
              <a:tabLst>
                <a:tab pos="65214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alibri"/>
                <a:cs typeface="Calibri"/>
              </a:rPr>
              <a:t>f(n) = </a:t>
            </a:r>
            <a:r>
              <a:rPr sz="1600" spc="-10" dirty="0">
                <a:latin typeface="Calibri"/>
                <a:cs typeface="Calibri"/>
              </a:rPr>
              <a:t>Ω(g(n)) ve </a:t>
            </a:r>
            <a:r>
              <a:rPr sz="1600" spc="-5" dirty="0">
                <a:latin typeface="Calibri"/>
                <a:cs typeface="Calibri"/>
              </a:rPr>
              <a:t>g(n) = </a:t>
            </a:r>
            <a:r>
              <a:rPr sz="1600" spc="-10" dirty="0">
                <a:latin typeface="Calibri"/>
                <a:cs typeface="Calibri"/>
              </a:rPr>
              <a:t>Ω(h(n)) </a:t>
            </a:r>
            <a:r>
              <a:rPr sz="1600" spc="-5" dirty="0">
                <a:latin typeface="Calibri"/>
                <a:cs typeface="Calibri"/>
              </a:rPr>
              <a:t>ise f(n) =</a:t>
            </a:r>
            <a:r>
              <a:rPr sz="1600" spc="1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Ω(h(n)),</a:t>
            </a:r>
            <a:endParaRPr sz="16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385"/>
              </a:spcBef>
              <a:tabLst>
                <a:tab pos="65214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alibri"/>
                <a:cs typeface="Calibri"/>
              </a:rPr>
              <a:t>f(n) = o(g(n)) </a:t>
            </a:r>
            <a:r>
              <a:rPr sz="1600" spc="-10" dirty="0">
                <a:latin typeface="Calibri"/>
                <a:cs typeface="Calibri"/>
              </a:rPr>
              <a:t>ve </a:t>
            </a:r>
            <a:r>
              <a:rPr sz="1600" spc="-5" dirty="0">
                <a:latin typeface="Calibri"/>
                <a:cs typeface="Calibri"/>
              </a:rPr>
              <a:t>g(n) = </a:t>
            </a:r>
            <a:r>
              <a:rPr sz="1600" spc="-10" dirty="0">
                <a:latin typeface="Calibri"/>
                <a:cs typeface="Calibri"/>
              </a:rPr>
              <a:t>o(h(n)) </a:t>
            </a:r>
            <a:r>
              <a:rPr sz="1600" spc="-5" dirty="0">
                <a:latin typeface="Calibri"/>
                <a:cs typeface="Calibri"/>
              </a:rPr>
              <a:t>ise f(n) =</a:t>
            </a:r>
            <a:r>
              <a:rPr sz="1600" spc="1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o(h(n)),</a:t>
            </a:r>
            <a:endParaRPr sz="16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384"/>
              </a:spcBef>
              <a:tabLst>
                <a:tab pos="65214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alibri"/>
                <a:cs typeface="Calibri"/>
              </a:rPr>
              <a:t>f(n) = ω(g(n)) </a:t>
            </a:r>
            <a:r>
              <a:rPr sz="1600" spc="-10" dirty="0">
                <a:latin typeface="Calibri"/>
                <a:cs typeface="Calibri"/>
              </a:rPr>
              <a:t>ve </a:t>
            </a:r>
            <a:r>
              <a:rPr sz="1600" spc="-5" dirty="0">
                <a:latin typeface="Calibri"/>
                <a:cs typeface="Calibri"/>
              </a:rPr>
              <a:t>g(n) = ω(h(n)) ise f(n) =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ω(h(n)).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407034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Dönüşlülük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veya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yansıma(Reflexivity):</a:t>
            </a:r>
            <a:endParaRPr sz="18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05"/>
              </a:spcBef>
              <a:tabLst>
                <a:tab pos="65214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Calibri"/>
                <a:cs typeface="Calibri"/>
              </a:rPr>
              <a:t>f(n)=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Θ(f(n)),</a:t>
            </a:r>
            <a:endParaRPr sz="16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385"/>
              </a:spcBef>
              <a:tabLst>
                <a:tab pos="65214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alibri"/>
                <a:cs typeface="Calibri"/>
              </a:rPr>
              <a:t>f(n)=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O(f(n)),</a:t>
            </a:r>
            <a:endParaRPr sz="16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385"/>
              </a:spcBef>
              <a:tabLst>
                <a:tab pos="65214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alibri"/>
                <a:cs typeface="Calibri"/>
              </a:rPr>
              <a:t>f(n)=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Ω(f(n)).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354965" algn="l"/>
              </a:tabLst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Simetri(Symmetry):</a:t>
            </a:r>
            <a:endParaRPr sz="18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05"/>
              </a:spcBef>
              <a:tabLst>
                <a:tab pos="65214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alibri"/>
                <a:cs typeface="Calibri"/>
              </a:rPr>
              <a:t>g(n) = </a:t>
            </a:r>
            <a:r>
              <a:rPr sz="1600" spc="-10" dirty="0">
                <a:latin typeface="Calibri"/>
                <a:cs typeface="Calibri"/>
              </a:rPr>
              <a:t>Θ(f(n)) </a:t>
            </a:r>
            <a:r>
              <a:rPr sz="1600" spc="-5" dirty="0">
                <a:latin typeface="Calibri"/>
                <a:cs typeface="Calibri"/>
              </a:rPr>
              <a:t>olduğu </a:t>
            </a:r>
            <a:r>
              <a:rPr sz="1600" spc="-10" dirty="0">
                <a:latin typeface="Calibri"/>
                <a:cs typeface="Calibri"/>
              </a:rPr>
              <a:t>durumda, </a:t>
            </a:r>
            <a:r>
              <a:rPr sz="1600" spc="-5" dirty="0">
                <a:latin typeface="Calibri"/>
                <a:cs typeface="Calibri"/>
              </a:rPr>
              <a:t>f(n) =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Θ(g(n))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35496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Transpose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symmetry: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09"/>
              </a:spcBef>
              <a:tabLst>
                <a:tab pos="65214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alibri"/>
                <a:cs typeface="Calibri"/>
              </a:rPr>
              <a:t>g(n) = </a:t>
            </a:r>
            <a:r>
              <a:rPr sz="1600" spc="-10" dirty="0">
                <a:latin typeface="Calibri"/>
                <a:cs typeface="Calibri"/>
              </a:rPr>
              <a:t>Ω(f(n)) </a:t>
            </a:r>
            <a:r>
              <a:rPr sz="1600" spc="-5" dirty="0">
                <a:latin typeface="Calibri"/>
                <a:cs typeface="Calibri"/>
              </a:rPr>
              <a:t>olduğu durumda, f(n) =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O(g(n)),</a:t>
            </a:r>
            <a:endParaRPr sz="16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385"/>
              </a:spcBef>
              <a:tabLst>
                <a:tab pos="652145" algn="l"/>
              </a:tabLst>
            </a:pPr>
            <a:r>
              <a:rPr sz="1200" spc="-12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200" spc="-12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alibri"/>
                <a:cs typeface="Calibri"/>
              </a:rPr>
              <a:t>g(n) = </a:t>
            </a:r>
            <a:r>
              <a:rPr sz="1600" spc="-10" dirty="0">
                <a:latin typeface="Calibri"/>
                <a:cs typeface="Calibri"/>
              </a:rPr>
              <a:t>ω(f(n)) </a:t>
            </a:r>
            <a:r>
              <a:rPr sz="1600" spc="-5" dirty="0">
                <a:latin typeface="Calibri"/>
                <a:cs typeface="Calibri"/>
              </a:rPr>
              <a:t>olduğu </a:t>
            </a:r>
            <a:r>
              <a:rPr sz="1600" spc="-10" dirty="0">
                <a:latin typeface="Calibri"/>
                <a:cs typeface="Calibri"/>
              </a:rPr>
              <a:t>durumda, </a:t>
            </a:r>
            <a:r>
              <a:rPr sz="1600" spc="-5" dirty="0">
                <a:latin typeface="Calibri"/>
                <a:cs typeface="Calibri"/>
              </a:rPr>
              <a:t>f(n) =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o(g(n)).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64217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En iyi </a:t>
            </a:r>
            <a:r>
              <a:rPr spc="-10" dirty="0"/>
              <a:t>(Best), </a:t>
            </a:r>
            <a:r>
              <a:rPr dirty="0"/>
              <a:t>En </a:t>
            </a:r>
            <a:r>
              <a:rPr spc="-25" dirty="0"/>
              <a:t>kötü </a:t>
            </a:r>
            <a:r>
              <a:rPr spc="-30" dirty="0"/>
              <a:t>(Worst),  </a:t>
            </a:r>
            <a:r>
              <a:rPr spc="-20" dirty="0"/>
              <a:t>Ortalama(Average) </a:t>
            </a:r>
            <a:r>
              <a:rPr spc="-5" dirty="0"/>
              <a:t>Durum</a:t>
            </a:r>
            <a:r>
              <a:rPr spc="30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50" y="2435098"/>
            <a:ext cx="6967855" cy="35585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550"/>
              </a:spcBef>
              <a:tabLst>
                <a:tab pos="354965" algn="l"/>
              </a:tabLst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900" b="1" spc="-5" dirty="0">
                <a:latin typeface="Calibri"/>
                <a:cs typeface="Calibri"/>
              </a:rPr>
              <a:t>En iyi durum </a:t>
            </a:r>
            <a:r>
              <a:rPr sz="1900" b="1" spc="-10" dirty="0">
                <a:latin typeface="Calibri"/>
                <a:cs typeface="Calibri"/>
              </a:rPr>
              <a:t>(best </a:t>
            </a:r>
            <a:r>
              <a:rPr sz="1900" b="1" spc="-5" dirty="0">
                <a:latin typeface="Calibri"/>
                <a:cs typeface="Calibri"/>
              </a:rPr>
              <a:t>case): </a:t>
            </a:r>
            <a:r>
              <a:rPr sz="1900" spc="-5" dirty="0">
                <a:latin typeface="Calibri"/>
                <a:cs typeface="Calibri"/>
              </a:rPr>
              <a:t>Bir </a:t>
            </a:r>
            <a:r>
              <a:rPr sz="1900" spc="-10" dirty="0">
                <a:latin typeface="Calibri"/>
                <a:cs typeface="Calibri"/>
              </a:rPr>
              <a:t>algoritma </a:t>
            </a:r>
            <a:r>
              <a:rPr sz="1900" spc="-5" dirty="0">
                <a:latin typeface="Calibri"/>
                <a:cs typeface="Calibri"/>
              </a:rPr>
              <a:t>için, çalışma </a:t>
            </a:r>
            <a:r>
              <a:rPr sz="1900" spc="-10" dirty="0">
                <a:latin typeface="Calibri"/>
                <a:cs typeface="Calibri"/>
              </a:rPr>
              <a:t>zamanı, maliyet  </a:t>
            </a:r>
            <a:r>
              <a:rPr sz="1900" spc="-20" dirty="0">
                <a:latin typeface="Calibri"/>
                <a:cs typeface="Calibri"/>
              </a:rPr>
              <a:t>veya </a:t>
            </a:r>
            <a:r>
              <a:rPr sz="1900" spc="-5" dirty="0">
                <a:latin typeface="Calibri"/>
                <a:cs typeface="Calibri"/>
              </a:rPr>
              <a:t>karmaşıklık hesaplamalarında en iyi </a:t>
            </a:r>
            <a:r>
              <a:rPr sz="1900" spc="-10" dirty="0">
                <a:latin typeface="Calibri"/>
                <a:cs typeface="Calibri"/>
              </a:rPr>
              <a:t>sonucun </a:t>
            </a:r>
            <a:r>
              <a:rPr sz="1900" spc="-5" dirty="0">
                <a:latin typeface="Calibri"/>
                <a:cs typeface="Calibri"/>
              </a:rPr>
              <a:t>elde edildiği  </a:t>
            </a:r>
            <a:r>
              <a:rPr sz="1900" spc="-10" dirty="0">
                <a:latin typeface="Calibri"/>
                <a:cs typeface="Calibri"/>
              </a:rPr>
              <a:t>duruma </a:t>
            </a:r>
            <a:r>
              <a:rPr sz="1900" spc="-35" dirty="0">
                <a:latin typeface="Calibri"/>
                <a:cs typeface="Calibri"/>
              </a:rPr>
              <a:t>“en </a:t>
            </a:r>
            <a:r>
              <a:rPr sz="1900" spc="-5" dirty="0">
                <a:latin typeface="Calibri"/>
                <a:cs typeface="Calibri"/>
              </a:rPr>
              <a:t>iyi </a:t>
            </a:r>
            <a:r>
              <a:rPr sz="1900" spc="-10" dirty="0">
                <a:latin typeface="Calibri"/>
                <a:cs typeface="Calibri"/>
              </a:rPr>
              <a:t>durum” </a:t>
            </a:r>
            <a:r>
              <a:rPr sz="1900" spc="-40" dirty="0">
                <a:latin typeface="Calibri"/>
                <a:cs typeface="Calibri"/>
              </a:rPr>
              <a:t>denir. </a:t>
            </a:r>
            <a:r>
              <a:rPr sz="1900" spc="-5" dirty="0">
                <a:latin typeface="Calibri"/>
                <a:cs typeface="Calibri"/>
              </a:rPr>
              <a:t>Bir giriş yapısında </a:t>
            </a:r>
            <a:r>
              <a:rPr sz="1900" spc="-10" dirty="0">
                <a:latin typeface="Calibri"/>
                <a:cs typeface="Calibri"/>
              </a:rPr>
              <a:t>hızlı </a:t>
            </a:r>
            <a:r>
              <a:rPr sz="1900" spc="-5" dirty="0">
                <a:latin typeface="Calibri"/>
                <a:cs typeface="Calibri"/>
              </a:rPr>
              <a:t>çalışan </a:t>
            </a:r>
            <a:r>
              <a:rPr sz="1900" spc="-20" dirty="0">
                <a:latin typeface="Calibri"/>
                <a:cs typeface="Calibri"/>
              </a:rPr>
              <a:t>yavaş  </a:t>
            </a:r>
            <a:r>
              <a:rPr sz="1900" spc="-5" dirty="0">
                <a:latin typeface="Calibri"/>
                <a:cs typeface="Calibri"/>
              </a:rPr>
              <a:t>bir </a:t>
            </a:r>
            <a:r>
              <a:rPr sz="1900" spc="-10" dirty="0">
                <a:latin typeface="Calibri"/>
                <a:cs typeface="Calibri"/>
              </a:rPr>
              <a:t>algoritma </a:t>
            </a:r>
            <a:r>
              <a:rPr sz="1900" spc="-5" dirty="0">
                <a:latin typeface="Calibri"/>
                <a:cs typeface="Calibri"/>
              </a:rPr>
              <a:t>ile </a:t>
            </a:r>
            <a:r>
              <a:rPr sz="1900" spc="-10" dirty="0">
                <a:latin typeface="Calibri"/>
                <a:cs typeface="Calibri"/>
              </a:rPr>
              <a:t>hile </a:t>
            </a:r>
            <a:r>
              <a:rPr sz="1900" spc="-5" dirty="0">
                <a:latin typeface="Calibri"/>
                <a:cs typeface="Calibri"/>
              </a:rPr>
              <a:t>yapmak. </a:t>
            </a:r>
            <a:r>
              <a:rPr sz="1900" spc="-10" dirty="0">
                <a:latin typeface="Calibri"/>
                <a:cs typeface="Calibri"/>
              </a:rPr>
              <a:t>(gerçek </a:t>
            </a:r>
            <a:r>
              <a:rPr sz="1900" spc="-5" dirty="0">
                <a:latin typeface="Calibri"/>
                <a:cs typeface="Calibri"/>
              </a:rPr>
              <a:t>dışı) </a:t>
            </a:r>
            <a:r>
              <a:rPr sz="1900" dirty="0">
                <a:latin typeface="Calibri"/>
                <a:cs typeface="Calibri"/>
              </a:rPr>
              <a:t>Ör: </a:t>
            </a:r>
            <a:r>
              <a:rPr sz="1900" spc="-5" dirty="0">
                <a:latin typeface="Calibri"/>
                <a:cs typeface="Calibri"/>
              </a:rPr>
              <a:t>Bütün elemanların  </a:t>
            </a:r>
            <a:r>
              <a:rPr sz="1900" spc="-10" dirty="0">
                <a:latin typeface="Calibri"/>
                <a:cs typeface="Calibri"/>
              </a:rPr>
              <a:t>sıralı olduğu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durum.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libri"/>
              <a:cs typeface="Calibri"/>
            </a:endParaRPr>
          </a:p>
          <a:p>
            <a:pPr marL="354965" marR="296545" indent="-342900">
              <a:lnSpc>
                <a:spcPts val="1820"/>
              </a:lnSpc>
              <a:tabLst>
                <a:tab pos="354965" algn="l"/>
              </a:tabLst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900" b="1" spc="-5" dirty="0">
                <a:latin typeface="Calibri"/>
                <a:cs typeface="Calibri"/>
              </a:rPr>
              <a:t>En </a:t>
            </a:r>
            <a:r>
              <a:rPr sz="1900" b="1" spc="-15" dirty="0">
                <a:latin typeface="Calibri"/>
                <a:cs typeface="Calibri"/>
              </a:rPr>
              <a:t>kötü </a:t>
            </a:r>
            <a:r>
              <a:rPr sz="1900" b="1" spc="-5" dirty="0">
                <a:latin typeface="Calibri"/>
                <a:cs typeface="Calibri"/>
              </a:rPr>
              <a:t>durum </a:t>
            </a:r>
            <a:r>
              <a:rPr sz="1900" b="1" spc="-15" dirty="0">
                <a:latin typeface="Calibri"/>
                <a:cs typeface="Calibri"/>
              </a:rPr>
              <a:t>(worst </a:t>
            </a:r>
            <a:r>
              <a:rPr sz="1900" b="1" spc="-5" dirty="0">
                <a:latin typeface="Calibri"/>
                <a:cs typeface="Calibri"/>
              </a:rPr>
              <a:t>case): </a:t>
            </a:r>
            <a:r>
              <a:rPr sz="1900" spc="-45" dirty="0">
                <a:latin typeface="Calibri"/>
                <a:cs typeface="Calibri"/>
              </a:rPr>
              <a:t>Tüm </a:t>
            </a:r>
            <a:r>
              <a:rPr sz="1900" spc="-10" dirty="0">
                <a:latin typeface="Calibri"/>
                <a:cs typeface="Calibri"/>
              </a:rPr>
              <a:t>olumsuz </a:t>
            </a:r>
            <a:r>
              <a:rPr sz="1900" spc="-15" dirty="0">
                <a:latin typeface="Calibri"/>
                <a:cs typeface="Calibri"/>
              </a:rPr>
              <a:t>koşulların </a:t>
            </a:r>
            <a:r>
              <a:rPr sz="1900" spc="-10" dirty="0">
                <a:latin typeface="Calibri"/>
                <a:cs typeface="Calibri"/>
              </a:rPr>
              <a:t>oluşması  durumunda algoritmanın </a:t>
            </a:r>
            <a:r>
              <a:rPr sz="1900" spc="-15" dirty="0">
                <a:latin typeface="Calibri"/>
                <a:cs typeface="Calibri"/>
              </a:rPr>
              <a:t>çözüm </a:t>
            </a:r>
            <a:r>
              <a:rPr sz="1900" spc="-10" dirty="0">
                <a:latin typeface="Calibri"/>
                <a:cs typeface="Calibri"/>
              </a:rPr>
              <a:t>üretmesi </a:t>
            </a:r>
            <a:r>
              <a:rPr sz="1900" spc="-5" dirty="0">
                <a:latin typeface="Calibri"/>
                <a:cs typeface="Calibri"/>
              </a:rPr>
              <a:t>için </a:t>
            </a:r>
            <a:r>
              <a:rPr sz="1900" spc="-10" dirty="0">
                <a:latin typeface="Calibri"/>
                <a:cs typeface="Calibri"/>
              </a:rPr>
              <a:t>gerekli maksimum  </a:t>
            </a:r>
            <a:r>
              <a:rPr sz="1900" spc="-5" dirty="0">
                <a:latin typeface="Calibri"/>
                <a:cs typeface="Calibri"/>
              </a:rPr>
              <a:t>çalışma </a:t>
            </a:r>
            <a:r>
              <a:rPr sz="1900" spc="-30" dirty="0">
                <a:latin typeface="Calibri"/>
                <a:cs typeface="Calibri"/>
              </a:rPr>
              <a:t>zamanıdır. </a:t>
            </a:r>
            <a:r>
              <a:rPr sz="1900" spc="-5" dirty="0">
                <a:latin typeface="Calibri"/>
                <a:cs typeface="Calibri"/>
              </a:rPr>
              <a:t>(genellikle). Ör: Bütün elemanlar </a:t>
            </a:r>
            <a:r>
              <a:rPr sz="1900" spc="-20" dirty="0">
                <a:latin typeface="Calibri"/>
                <a:cs typeface="Calibri"/>
              </a:rPr>
              <a:t>ters</a:t>
            </a:r>
            <a:r>
              <a:rPr sz="1900" spc="1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sıralı.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libri"/>
              <a:cs typeface="Calibri"/>
            </a:endParaRPr>
          </a:p>
          <a:p>
            <a:pPr marL="354965" marR="153670" indent="-342900">
              <a:lnSpc>
                <a:spcPct val="80000"/>
              </a:lnSpc>
              <a:tabLst>
                <a:tab pos="354965" algn="l"/>
              </a:tabLst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900" b="1" spc="-10" dirty="0">
                <a:latin typeface="Calibri"/>
                <a:cs typeface="Calibri"/>
              </a:rPr>
              <a:t>Ortalama </a:t>
            </a:r>
            <a:r>
              <a:rPr sz="1900" b="1" spc="-5" dirty="0">
                <a:latin typeface="Calibri"/>
                <a:cs typeface="Calibri"/>
              </a:rPr>
              <a:t>durum </a:t>
            </a:r>
            <a:r>
              <a:rPr sz="1900" b="1" spc="-20" dirty="0">
                <a:latin typeface="Calibri"/>
                <a:cs typeface="Calibri"/>
              </a:rPr>
              <a:t>(avarage </a:t>
            </a:r>
            <a:r>
              <a:rPr sz="1900" b="1" spc="-5" dirty="0">
                <a:latin typeface="Calibri"/>
                <a:cs typeface="Calibri"/>
              </a:rPr>
              <a:t>case): </a:t>
            </a:r>
            <a:r>
              <a:rPr sz="1900" spc="-5" dirty="0">
                <a:latin typeface="Calibri"/>
                <a:cs typeface="Calibri"/>
              </a:rPr>
              <a:t>Giriş </a:t>
            </a:r>
            <a:r>
              <a:rPr sz="1900" spc="-10" dirty="0">
                <a:latin typeface="Calibri"/>
                <a:cs typeface="Calibri"/>
              </a:rPr>
              <a:t>parametrelerin </a:t>
            </a:r>
            <a:r>
              <a:rPr sz="1900" spc="-5" dirty="0">
                <a:latin typeface="Calibri"/>
                <a:cs typeface="Calibri"/>
              </a:rPr>
              <a:t>en iyi </a:t>
            </a:r>
            <a:r>
              <a:rPr sz="1900" spc="-20" dirty="0">
                <a:latin typeface="Calibri"/>
                <a:cs typeface="Calibri"/>
              </a:rPr>
              <a:t>ve </a:t>
            </a:r>
            <a:r>
              <a:rPr sz="1900" spc="-5" dirty="0">
                <a:latin typeface="Calibri"/>
                <a:cs typeface="Calibri"/>
              </a:rPr>
              <a:t>en  </a:t>
            </a:r>
            <a:r>
              <a:rPr sz="1900" spc="-20" dirty="0">
                <a:latin typeface="Calibri"/>
                <a:cs typeface="Calibri"/>
              </a:rPr>
              <a:t>kötü </a:t>
            </a:r>
            <a:r>
              <a:rPr sz="1900" spc="-10" dirty="0">
                <a:latin typeface="Calibri"/>
                <a:cs typeface="Calibri"/>
              </a:rPr>
              <a:t>durum arasında </a:t>
            </a:r>
            <a:r>
              <a:rPr sz="1900" spc="-5" dirty="0">
                <a:latin typeface="Calibri"/>
                <a:cs typeface="Calibri"/>
              </a:rPr>
              <a:t>gelmesi ile </a:t>
            </a:r>
            <a:r>
              <a:rPr sz="1900" spc="-20" dirty="0">
                <a:latin typeface="Calibri"/>
                <a:cs typeface="Calibri"/>
              </a:rPr>
              <a:t>ortaya </a:t>
            </a:r>
            <a:r>
              <a:rPr sz="1900" spc="-10" dirty="0">
                <a:latin typeface="Calibri"/>
                <a:cs typeface="Calibri"/>
              </a:rPr>
              <a:t>çıkan durumda harcanan  </a:t>
            </a:r>
            <a:r>
              <a:rPr sz="1900" spc="-30" dirty="0">
                <a:latin typeface="Calibri"/>
                <a:cs typeface="Calibri"/>
              </a:rPr>
              <a:t>zamandır. </a:t>
            </a:r>
            <a:r>
              <a:rPr sz="1900" spc="-20" dirty="0">
                <a:latin typeface="Calibri"/>
                <a:cs typeface="Calibri"/>
              </a:rPr>
              <a:t>Fakat </a:t>
            </a:r>
            <a:r>
              <a:rPr sz="1900" spc="-5" dirty="0">
                <a:latin typeface="Calibri"/>
                <a:cs typeface="Calibri"/>
              </a:rPr>
              <a:t>bu </a:t>
            </a:r>
            <a:r>
              <a:rPr sz="1900" spc="-10" dirty="0">
                <a:latin typeface="Calibri"/>
                <a:cs typeface="Calibri"/>
              </a:rPr>
              <a:t>her </a:t>
            </a:r>
            <a:r>
              <a:rPr sz="1900" spc="-15" dirty="0">
                <a:latin typeface="Calibri"/>
                <a:cs typeface="Calibri"/>
              </a:rPr>
              <a:t>zaman </a:t>
            </a:r>
            <a:r>
              <a:rPr sz="1900" spc="-10" dirty="0">
                <a:latin typeface="Calibri"/>
                <a:cs typeface="Calibri"/>
              </a:rPr>
              <a:t>ortalama durumu </a:t>
            </a:r>
            <a:r>
              <a:rPr sz="1900" spc="-20" dirty="0">
                <a:latin typeface="Calibri"/>
                <a:cs typeface="Calibri"/>
              </a:rPr>
              <a:t>vermeyebilir.  </a:t>
            </a:r>
            <a:r>
              <a:rPr sz="1900" spc="-15" dirty="0">
                <a:latin typeface="Calibri"/>
                <a:cs typeface="Calibri"/>
              </a:rPr>
              <a:t>(bazen) </a:t>
            </a:r>
            <a:r>
              <a:rPr sz="1900" spc="-5" dirty="0">
                <a:latin typeface="Calibri"/>
                <a:cs typeface="Calibri"/>
              </a:rPr>
              <a:t>Ör: Elemanların yaklaşık yarısı </a:t>
            </a:r>
            <a:r>
              <a:rPr sz="1900" spc="-15" dirty="0">
                <a:latin typeface="Calibri"/>
                <a:cs typeface="Calibri"/>
              </a:rPr>
              <a:t>kendi</a:t>
            </a:r>
            <a:r>
              <a:rPr sz="1900" spc="7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sırasındadır.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64217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En iyi </a:t>
            </a:r>
            <a:r>
              <a:rPr spc="-10" dirty="0"/>
              <a:t>(Best), </a:t>
            </a:r>
            <a:r>
              <a:rPr dirty="0"/>
              <a:t>En </a:t>
            </a:r>
            <a:r>
              <a:rPr spc="-25" dirty="0"/>
              <a:t>kötü </a:t>
            </a:r>
            <a:r>
              <a:rPr spc="-30" dirty="0"/>
              <a:t>(Worst),  </a:t>
            </a:r>
            <a:r>
              <a:rPr spc="-20" dirty="0"/>
              <a:t>Ortalama(Average) </a:t>
            </a:r>
            <a:r>
              <a:rPr spc="-5" dirty="0"/>
              <a:t>Durum</a:t>
            </a:r>
            <a:r>
              <a:rPr spc="30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0026" y="2848101"/>
            <a:ext cx="22656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libri"/>
                <a:cs typeface="Calibri"/>
              </a:rPr>
              <a:t>Average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O(n)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0026" y="3619627"/>
            <a:ext cx="2882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libri"/>
                <a:cs typeface="Calibri"/>
              </a:rPr>
              <a:t>Average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O(n </a:t>
            </a:r>
            <a:r>
              <a:rPr sz="2200" spc="-5" dirty="0">
                <a:latin typeface="Calibri"/>
                <a:cs typeface="Calibri"/>
              </a:rPr>
              <a:t>log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0026" y="4390771"/>
            <a:ext cx="2882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libri"/>
                <a:cs typeface="Calibri"/>
              </a:rPr>
              <a:t>Average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O(n </a:t>
            </a:r>
            <a:r>
              <a:rPr sz="2200" spc="-5" dirty="0">
                <a:latin typeface="Calibri"/>
                <a:cs typeface="Calibri"/>
              </a:rPr>
              <a:t>log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774" y="2405791"/>
            <a:ext cx="3268345" cy="311658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14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Dizi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arama</a:t>
            </a:r>
            <a:endParaRPr sz="24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28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Worst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O(n)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Quick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2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Worst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O(n</a:t>
            </a:r>
            <a:r>
              <a:rPr sz="2175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Merge </a:t>
            </a:r>
            <a:r>
              <a:rPr sz="2400" b="1" spc="-5" dirty="0">
                <a:latin typeface="Calibri"/>
                <a:cs typeface="Calibri"/>
              </a:rPr>
              <a:t>Sort, </a:t>
            </a:r>
            <a:r>
              <a:rPr sz="2400" b="1" dirty="0">
                <a:latin typeface="Calibri"/>
                <a:cs typeface="Calibri"/>
              </a:rPr>
              <a:t>Heap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2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Worst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O(n </a:t>
            </a:r>
            <a:r>
              <a:rPr sz="2200" spc="-5" dirty="0">
                <a:latin typeface="Calibri"/>
                <a:cs typeface="Calibri"/>
              </a:rPr>
              <a:t>log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n)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Bubble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29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Worst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O(n</a:t>
            </a:r>
            <a:r>
              <a:rPr sz="2175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4626" y="5162169"/>
            <a:ext cx="2410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libri"/>
                <a:cs typeface="Calibri"/>
              </a:rPr>
              <a:t>Average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O(n</a:t>
            </a:r>
            <a:r>
              <a:rPr sz="2175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2174" y="5491028"/>
            <a:ext cx="6262370" cy="80264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Binary </a:t>
            </a:r>
            <a:r>
              <a:rPr sz="2400" b="1" spc="-10" dirty="0">
                <a:latin typeface="Calibri"/>
                <a:cs typeface="Calibri"/>
              </a:rPr>
              <a:t>Search </a:t>
            </a:r>
            <a:r>
              <a:rPr sz="2400" b="1" spc="-35" dirty="0">
                <a:latin typeface="Calibri"/>
                <a:cs typeface="Calibri"/>
              </a:rPr>
              <a:t>Tree: </a:t>
            </a:r>
            <a:r>
              <a:rPr sz="2400" dirty="0">
                <a:latin typeface="Calibri"/>
                <a:cs typeface="Calibri"/>
              </a:rPr>
              <a:t>Bir elaman için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arama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80"/>
              </a:spcBef>
              <a:tabLst>
                <a:tab pos="360045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2200" spc="-35" dirty="0">
                <a:latin typeface="Calibri"/>
                <a:cs typeface="Calibri"/>
              </a:rPr>
              <a:t>Worst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O(log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n)	</a:t>
            </a:r>
            <a:r>
              <a:rPr sz="2200" spc="-25" dirty="0">
                <a:latin typeface="Calibri"/>
                <a:cs typeface="Calibri"/>
              </a:rPr>
              <a:t>Average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 O(log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2200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Diziler</a:t>
            </a:r>
            <a:r>
              <a:rPr sz="2800" spc="-10" dirty="0"/>
              <a:t> </a:t>
            </a:r>
            <a:r>
              <a:rPr sz="2800" spc="-25" dirty="0"/>
              <a:t>(Arrays)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92174" y="1861566"/>
            <a:ext cx="6988175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Diziler, </a:t>
            </a:r>
            <a:r>
              <a:rPr sz="2000" spc="-5" dirty="0">
                <a:latin typeface="Calibri"/>
                <a:cs typeface="Calibri"/>
              </a:rPr>
              <a:t>tipleri homojen olan </a:t>
            </a:r>
            <a:r>
              <a:rPr sz="2000" spc="-10" dirty="0">
                <a:latin typeface="Calibri"/>
                <a:cs typeface="Calibri"/>
              </a:rPr>
              <a:t>birden fazla </a:t>
            </a:r>
            <a:r>
              <a:rPr sz="2000" dirty="0">
                <a:latin typeface="Calibri"/>
                <a:cs typeface="Calibri"/>
              </a:rPr>
              <a:t>elemandan </a:t>
            </a:r>
            <a:r>
              <a:rPr sz="2000" spc="-5" dirty="0">
                <a:latin typeface="Calibri"/>
                <a:cs typeface="Calibri"/>
              </a:rPr>
              <a:t>oluşan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veri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25" dirty="0">
                <a:latin typeface="Calibri"/>
                <a:cs typeface="Calibri"/>
              </a:rPr>
              <a:t>grubudur. </a:t>
            </a:r>
            <a:r>
              <a:rPr sz="2000" spc="-5" dirty="0">
                <a:latin typeface="Calibri"/>
                <a:cs typeface="Calibri"/>
              </a:rPr>
              <a:t>Diziler </a:t>
            </a:r>
            <a:r>
              <a:rPr sz="2000" spc="-10" dirty="0">
                <a:latin typeface="Calibri"/>
                <a:cs typeface="Calibri"/>
              </a:rPr>
              <a:t>tek </a:t>
            </a:r>
            <a:r>
              <a:rPr sz="2000" dirty="0">
                <a:latin typeface="Calibri"/>
                <a:cs typeface="Calibri"/>
              </a:rPr>
              <a:t>boyutlu, iki boyutlu, </a:t>
            </a:r>
            <a:r>
              <a:rPr sz="2000" spc="-5" dirty="0">
                <a:latin typeface="Calibri"/>
                <a:cs typeface="Calibri"/>
              </a:rPr>
              <a:t>üç </a:t>
            </a:r>
            <a:r>
              <a:rPr sz="2000" dirty="0">
                <a:latin typeface="Calibri"/>
                <a:cs typeface="Calibri"/>
              </a:rPr>
              <a:t>boyutlu, vb.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şeklinde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tanımlanabilirler.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Diziler </a:t>
            </a:r>
            <a:r>
              <a:rPr sz="2000" dirty="0">
                <a:latin typeface="Calibri"/>
                <a:cs typeface="Calibri"/>
              </a:rPr>
              <a:t>genelde </a:t>
            </a:r>
            <a:r>
              <a:rPr sz="2000" spc="-5" dirty="0">
                <a:latin typeface="Calibri"/>
                <a:cs typeface="Calibri"/>
              </a:rPr>
              <a:t>diğer </a:t>
            </a:r>
            <a:r>
              <a:rPr sz="2000" spc="-10" dirty="0">
                <a:latin typeface="Calibri"/>
                <a:cs typeface="Calibri"/>
              </a:rPr>
              <a:t>veri </a:t>
            </a:r>
            <a:r>
              <a:rPr sz="2000" spc="-5" dirty="0">
                <a:latin typeface="Calibri"/>
                <a:cs typeface="Calibri"/>
              </a:rPr>
              <a:t>yapılarında kullanılan bir </a:t>
            </a:r>
            <a:r>
              <a:rPr sz="2000" spc="-10" dirty="0">
                <a:latin typeface="Calibri"/>
                <a:cs typeface="Calibri"/>
              </a:rPr>
              <a:t>veri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yapısıdır.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Diziler </a:t>
            </a:r>
            <a:r>
              <a:rPr sz="2000" b="1" spc="-15" dirty="0">
                <a:latin typeface="Calibri"/>
                <a:cs typeface="Calibri"/>
              </a:rPr>
              <a:t>statik </a:t>
            </a:r>
            <a:r>
              <a:rPr sz="2000" b="1" spc="-10" dirty="0">
                <a:latin typeface="Calibri"/>
                <a:cs typeface="Calibri"/>
              </a:rPr>
              <a:t>veriler </a:t>
            </a:r>
            <a:r>
              <a:rPr sz="2000" spc="-10" dirty="0">
                <a:latin typeface="Calibri"/>
                <a:cs typeface="Calibri"/>
              </a:rPr>
              <a:t>olarak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isimlendirilebilirler.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Örnek: </a:t>
            </a:r>
            <a:r>
              <a:rPr sz="2000" spc="-60" dirty="0">
                <a:latin typeface="Calibri"/>
                <a:cs typeface="Calibri"/>
              </a:rPr>
              <a:t>Tek </a:t>
            </a:r>
            <a:r>
              <a:rPr sz="2000" dirty="0">
                <a:latin typeface="Calibri"/>
                <a:cs typeface="Calibri"/>
              </a:rPr>
              <a:t>boyutlu A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dizisi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32547" y="693419"/>
            <a:ext cx="1162811" cy="119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1272" y="4646803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4718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Diziler-Doğrusal </a:t>
            </a:r>
            <a:r>
              <a:rPr sz="2800" spc="-15" dirty="0"/>
              <a:t>Arama</a:t>
            </a:r>
            <a:r>
              <a:rPr sz="2800" spc="85" dirty="0"/>
              <a:t> </a:t>
            </a:r>
            <a:r>
              <a:rPr sz="2800" spc="-10" dirty="0"/>
              <a:t>(Search)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92174" y="1861566"/>
            <a:ext cx="64725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Statik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-5" dirty="0">
                <a:latin typeface="Calibri"/>
                <a:cs typeface="Calibri"/>
              </a:rPr>
              <a:t>sıralanmamış </a:t>
            </a:r>
            <a:r>
              <a:rPr sz="2000" spc="-10" dirty="0">
                <a:latin typeface="Calibri"/>
                <a:cs typeface="Calibri"/>
              </a:rPr>
              <a:t>veri </a:t>
            </a:r>
            <a:r>
              <a:rPr sz="2000" spc="-5" dirty="0">
                <a:latin typeface="Calibri"/>
                <a:cs typeface="Calibri"/>
              </a:rPr>
              <a:t>dizisi </a:t>
            </a:r>
            <a:r>
              <a:rPr sz="2000" spc="-10" dirty="0">
                <a:latin typeface="Calibri"/>
                <a:cs typeface="Calibri"/>
              </a:rPr>
              <a:t>üzerinde arama </a:t>
            </a:r>
            <a:r>
              <a:rPr sz="2000" spc="-5" dirty="0">
                <a:latin typeface="Calibri"/>
                <a:cs typeface="Calibri"/>
              </a:rPr>
              <a:t>algoritması  (Lineer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arama).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5032552"/>
            <a:ext cx="6529705" cy="1062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x 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dizi </a:t>
            </a:r>
            <a:r>
              <a:rPr sz="2000" dirty="0">
                <a:latin typeface="Calibri"/>
                <a:cs typeface="Calibri"/>
              </a:rPr>
              <a:t>içinde </a:t>
            </a:r>
            <a:r>
              <a:rPr sz="2000" spc="-5" dirty="0">
                <a:latin typeface="Calibri"/>
                <a:cs typeface="Calibri"/>
              </a:rPr>
              <a:t>aranacak </a:t>
            </a:r>
            <a:r>
              <a:rPr sz="2000" spc="-10" dirty="0">
                <a:latin typeface="Calibri"/>
                <a:cs typeface="Calibri"/>
              </a:rPr>
              <a:t>veri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b="1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dizinin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boyutudur.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~ </a:t>
            </a:r>
            <a:r>
              <a:rPr sz="2000" spc="-5" dirty="0">
                <a:latin typeface="Calibri"/>
                <a:cs typeface="Calibri"/>
              </a:rPr>
              <a:t>simgesinin </a:t>
            </a:r>
            <a:r>
              <a:rPr sz="2000" dirty="0">
                <a:latin typeface="Calibri"/>
                <a:cs typeface="Calibri"/>
              </a:rPr>
              <a:t>anlamı önüne </a:t>
            </a:r>
            <a:r>
              <a:rPr sz="2000" spc="-5" dirty="0">
                <a:latin typeface="Calibri"/>
                <a:cs typeface="Calibri"/>
              </a:rPr>
              <a:t>geldiği </a:t>
            </a:r>
            <a:r>
              <a:rPr sz="2000" spc="-10" dirty="0">
                <a:latin typeface="Calibri"/>
                <a:cs typeface="Calibri"/>
              </a:rPr>
              <a:t>mantıksal </a:t>
            </a:r>
            <a:r>
              <a:rPr sz="2000" spc="-5" dirty="0">
                <a:latin typeface="Calibri"/>
                <a:cs typeface="Calibri"/>
              </a:rPr>
              <a:t>ifadenin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değilini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25" dirty="0">
                <a:latin typeface="Calibri"/>
                <a:cs typeface="Calibri"/>
              </a:rPr>
              <a:t>almaktır.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32547" y="693419"/>
            <a:ext cx="1162811" cy="119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3603" y="2701035"/>
            <a:ext cx="6697345" cy="2026920"/>
          </a:xfrm>
          <a:prstGeom prst="rect">
            <a:avLst/>
          </a:prstGeom>
          <a:solidFill>
            <a:srgbClr val="FFFFFF"/>
          </a:solidFill>
          <a:ln w="6350">
            <a:solidFill>
              <a:srgbClr val="001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8775">
              <a:lnSpc>
                <a:spcPts val="2045"/>
              </a:lnSpc>
            </a:pP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Lineer</a:t>
            </a:r>
            <a:r>
              <a:rPr sz="18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Arama(n,x)</a:t>
            </a:r>
            <a:endParaRPr sz="1800">
              <a:latin typeface="Calibri"/>
              <a:cs typeface="Calibri"/>
            </a:endParaRPr>
          </a:p>
          <a:p>
            <a:pPr marL="387350" indent="-34353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387350" algn="l"/>
                <a:tab pos="387985" algn="l"/>
              </a:tabLst>
            </a:pP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001F5F"/>
                </a:solidFill>
                <a:latin typeface="Symbol"/>
                <a:cs typeface="Symbol"/>
              </a:rPr>
              <a:t>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1,</a:t>
            </a:r>
            <a:r>
              <a:rPr sz="18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001F5F"/>
                </a:solidFill>
                <a:latin typeface="Calibri"/>
                <a:cs typeface="Calibri"/>
              </a:rPr>
              <a:t>Veri_Var</a:t>
            </a:r>
            <a:r>
              <a:rPr sz="1800" b="1" spc="-20" dirty="0">
                <a:solidFill>
                  <a:srgbClr val="001F5F"/>
                </a:solidFill>
                <a:latin typeface="Symbol"/>
                <a:cs typeface="Symbol"/>
              </a:rPr>
              <a:t></a:t>
            </a:r>
            <a:r>
              <a:rPr sz="1800" b="1" spc="-20" dirty="0">
                <a:solidFill>
                  <a:srgbClr val="001F5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387350" indent="-34353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87350" algn="l"/>
                <a:tab pos="387985" algn="l"/>
              </a:tabLst>
            </a:pP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(i&lt;=n) 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ve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~ </a:t>
            </a:r>
            <a:r>
              <a:rPr sz="1800" b="1" spc="-25" dirty="0">
                <a:solidFill>
                  <a:srgbClr val="001F5F"/>
                </a:solidFill>
                <a:latin typeface="Calibri"/>
                <a:cs typeface="Calibri"/>
              </a:rPr>
              <a:t>(Veri_Var)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olduğu </a:t>
            </a: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sürece 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devam</a:t>
            </a:r>
            <a:r>
              <a:rPr sz="1800" b="1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et</a:t>
            </a:r>
            <a:endParaRPr sz="1800">
              <a:latin typeface="Calibri"/>
              <a:cs typeface="Calibri"/>
            </a:endParaRPr>
          </a:p>
          <a:p>
            <a:pPr marL="649605" indent="-60579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49605" algn="l"/>
                <a:tab pos="650240" algn="l"/>
              </a:tabLst>
            </a:pPr>
            <a:r>
              <a:rPr sz="1800" b="1" spc="-10" dirty="0">
                <a:solidFill>
                  <a:srgbClr val="001F5F"/>
                </a:solidFill>
                <a:latin typeface="Calibri"/>
                <a:cs typeface="Calibri"/>
              </a:rPr>
              <a:t>eğer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Dizi[i]=x</a:t>
            </a:r>
            <a:r>
              <a:rPr sz="18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ise</a:t>
            </a:r>
            <a:endParaRPr sz="1800">
              <a:latin typeface="Calibri"/>
              <a:cs typeface="Calibri"/>
            </a:endParaRPr>
          </a:p>
          <a:p>
            <a:pPr marL="911860" indent="-868044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911860" algn="l"/>
                <a:tab pos="912494" algn="l"/>
              </a:tabLst>
            </a:pPr>
            <a:r>
              <a:rPr sz="1800" b="1" spc="-25" dirty="0">
                <a:solidFill>
                  <a:srgbClr val="001F5F"/>
                </a:solidFill>
                <a:latin typeface="Calibri"/>
                <a:cs typeface="Calibri"/>
              </a:rPr>
              <a:t>Veri_Var</a:t>
            </a:r>
            <a:r>
              <a:rPr sz="1800" b="1" spc="-25" dirty="0">
                <a:solidFill>
                  <a:srgbClr val="001F5F"/>
                </a:solidFill>
                <a:latin typeface="Symbol"/>
                <a:cs typeface="Symbol"/>
              </a:rPr>
              <a:t></a:t>
            </a:r>
            <a:r>
              <a:rPr sz="1800" b="1" spc="-2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605"/>
              </a:spcBef>
              <a:tabLst>
                <a:tab pos="701040" algn="l"/>
              </a:tabLst>
            </a:pPr>
            <a:r>
              <a:rPr sz="1800" b="1" spc="-5" dirty="0">
                <a:solidFill>
                  <a:srgbClr val="001F5F"/>
                </a:solidFill>
                <a:latin typeface="Calibri"/>
                <a:cs typeface="Calibri"/>
              </a:rPr>
              <a:t>5.	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800" b="1" dirty="0">
                <a:solidFill>
                  <a:srgbClr val="001F5F"/>
                </a:solidFill>
                <a:latin typeface="Symbol"/>
                <a:cs typeface="Symbol"/>
              </a:rPr>
              <a:t></a:t>
            </a:r>
            <a:r>
              <a:rPr sz="1800" b="1" dirty="0">
                <a:solidFill>
                  <a:srgbClr val="001F5F"/>
                </a:solidFill>
                <a:latin typeface="Calibri"/>
                <a:cs typeface="Calibri"/>
              </a:rPr>
              <a:t>i+1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65605"/>
            <a:ext cx="6263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Diziler-Arama </a:t>
            </a:r>
            <a:r>
              <a:rPr sz="4000" spc="-15" dirty="0"/>
              <a:t>(Serach)</a:t>
            </a:r>
            <a:r>
              <a:rPr sz="4000" spc="-5" dirty="0"/>
              <a:t> Analizi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2174" y="2270887"/>
            <a:ext cx="6874509" cy="25368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Başarısız </a:t>
            </a:r>
            <a:r>
              <a:rPr sz="2400" b="1" spc="-10" dirty="0">
                <a:latin typeface="Calibri"/>
                <a:cs typeface="Calibri"/>
              </a:rPr>
              <a:t>Arama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Symbol"/>
                <a:cs typeface="Symbol"/>
              </a:rPr>
              <a:t></a:t>
            </a:r>
            <a:r>
              <a:rPr sz="2400" b="1" spc="-5" dirty="0">
                <a:latin typeface="Calibri"/>
                <a:cs typeface="Calibri"/>
              </a:rPr>
              <a:t>(n)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Başarılı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Arama: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Best-Case: </a:t>
            </a:r>
            <a:r>
              <a:rPr sz="2200" b="1" spc="-5" dirty="0">
                <a:latin typeface="Calibri"/>
                <a:cs typeface="Calibri"/>
              </a:rPr>
              <a:t>x </a:t>
            </a:r>
            <a:r>
              <a:rPr sz="2200" spc="-10" dirty="0">
                <a:latin typeface="Calibri"/>
                <a:cs typeface="Calibri"/>
              </a:rPr>
              <a:t>dizinin </a:t>
            </a:r>
            <a:r>
              <a:rPr sz="2200" spc="-5" dirty="0">
                <a:latin typeface="Calibri"/>
                <a:cs typeface="Calibri"/>
              </a:rPr>
              <a:t>ilk elemanı ise: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Symbol"/>
                <a:cs typeface="Symbol"/>
              </a:rPr>
              <a:t></a:t>
            </a:r>
            <a:r>
              <a:rPr sz="2200" b="1" spc="-5" dirty="0">
                <a:latin typeface="Calibri"/>
                <a:cs typeface="Calibri"/>
              </a:rPr>
              <a:t>(1)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Worst-Case: </a:t>
            </a:r>
            <a:r>
              <a:rPr sz="2200" b="1" spc="-5" dirty="0">
                <a:latin typeface="Calibri"/>
                <a:cs typeface="Calibri"/>
              </a:rPr>
              <a:t>x </a:t>
            </a:r>
            <a:r>
              <a:rPr sz="2200" spc="-5" dirty="0">
                <a:latin typeface="Calibri"/>
                <a:cs typeface="Calibri"/>
              </a:rPr>
              <a:t>dizinin son elamanı ise: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b="1" dirty="0">
                <a:latin typeface="Symbol"/>
                <a:cs typeface="Symbol"/>
              </a:rPr>
              <a:t></a:t>
            </a:r>
            <a:r>
              <a:rPr sz="2200" b="1" dirty="0">
                <a:latin typeface="Calibri"/>
                <a:cs typeface="Calibri"/>
              </a:rPr>
              <a:t>(n)</a:t>
            </a:r>
            <a:endParaRPr sz="2200">
              <a:latin typeface="Calibri"/>
              <a:cs typeface="Calibri"/>
            </a:endParaRPr>
          </a:p>
          <a:p>
            <a:pPr marL="582295" marR="5080" indent="-273050">
              <a:lnSpc>
                <a:spcPts val="238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Average-Case: </a:t>
            </a:r>
            <a:r>
              <a:rPr sz="2200" spc="-10" dirty="0">
                <a:latin typeface="Calibri"/>
                <a:cs typeface="Calibri"/>
              </a:rPr>
              <a:t>Listedeki her </a:t>
            </a:r>
            <a:r>
              <a:rPr sz="2200" spc="-5" dirty="0">
                <a:latin typeface="Calibri"/>
                <a:cs typeface="Calibri"/>
              </a:rPr>
              <a:t>bir </a:t>
            </a:r>
            <a:r>
              <a:rPr sz="2200" spc="-10" dirty="0">
                <a:latin typeface="Calibri"/>
                <a:cs typeface="Calibri"/>
              </a:rPr>
              <a:t>sayıyı </a:t>
            </a:r>
            <a:r>
              <a:rPr sz="2200" spc="-5" dirty="0">
                <a:latin typeface="Calibri"/>
                <a:cs typeface="Calibri"/>
              </a:rPr>
              <a:t>bir </a:t>
            </a:r>
            <a:r>
              <a:rPr sz="2200" spc="-40" dirty="0">
                <a:latin typeface="Calibri"/>
                <a:cs typeface="Calibri"/>
              </a:rPr>
              <a:t>kez </a:t>
            </a:r>
            <a:r>
              <a:rPr sz="2200" spc="-10" dirty="0">
                <a:latin typeface="Calibri"/>
                <a:cs typeface="Calibri"/>
              </a:rPr>
              <a:t>aradığımızı  düşünelim. Anahtar karşılaştırmalarının sayısı </a:t>
            </a:r>
            <a:r>
              <a:rPr sz="2200" spc="-5" dirty="0">
                <a:latin typeface="Calibri"/>
                <a:cs typeface="Calibri"/>
              </a:rPr>
              <a:t>1,2,……,n  ise : </a:t>
            </a:r>
            <a:r>
              <a:rPr sz="2200" b="1" spc="-10" dirty="0">
                <a:latin typeface="Calibri"/>
                <a:cs typeface="Calibri"/>
              </a:rPr>
              <a:t>O(n)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5435" y="5116067"/>
            <a:ext cx="1978152" cy="1091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3895" y="6011606"/>
            <a:ext cx="13462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15" dirty="0">
                <a:latin typeface="Symbol"/>
                <a:cs typeface="Symbol"/>
              </a:rPr>
              <a:t>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8494" y="5948341"/>
            <a:ext cx="64833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550" spc="120" baseline="22875" dirty="0">
                <a:latin typeface="Symbol"/>
                <a:cs typeface="Symbol"/>
              </a:rPr>
              <a:t></a:t>
            </a:r>
            <a:r>
              <a:rPr sz="1700" spc="80" dirty="0">
                <a:latin typeface="Symbol"/>
                <a:cs typeface="Symbol"/>
              </a:rPr>
              <a:t></a:t>
            </a:r>
            <a:r>
              <a:rPr sz="1700" spc="80" dirty="0">
                <a:latin typeface="Times New Roman"/>
                <a:cs typeface="Times New Roman"/>
              </a:rPr>
              <a:t>(n)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3984" y="5513261"/>
            <a:ext cx="794385" cy="725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32410">
              <a:lnSpc>
                <a:spcPct val="135000"/>
              </a:lnSpc>
              <a:spcBef>
                <a:spcPts val="90"/>
              </a:spcBef>
            </a:pPr>
            <a:r>
              <a:rPr sz="1700" spc="-10" dirty="0">
                <a:latin typeface="Times New Roman"/>
                <a:cs typeface="Times New Roman"/>
              </a:rPr>
              <a:t>d</a:t>
            </a:r>
            <a:r>
              <a:rPr sz="1700" spc="-110" dirty="0">
                <a:latin typeface="Times New Roman"/>
                <a:cs typeface="Times New Roman"/>
              </a:rPr>
              <a:t>u</a:t>
            </a:r>
            <a:r>
              <a:rPr sz="1700" spc="-45" dirty="0">
                <a:latin typeface="Times New Roman"/>
                <a:cs typeface="Times New Roman"/>
              </a:rPr>
              <a:t>r</a:t>
            </a:r>
            <a:r>
              <a:rPr sz="1700" spc="-110" dirty="0">
                <a:latin typeface="Times New Roman"/>
                <a:cs typeface="Times New Roman"/>
              </a:rPr>
              <a:t>u</a:t>
            </a:r>
            <a:r>
              <a:rPr sz="1700" spc="15" dirty="0">
                <a:latin typeface="Times New Roman"/>
                <a:cs typeface="Times New Roman"/>
              </a:rPr>
              <a:t>m  </a:t>
            </a:r>
            <a:r>
              <a:rPr sz="1700" spc="-70" dirty="0">
                <a:latin typeface="Times New Roman"/>
                <a:cs typeface="Times New Roman"/>
              </a:rPr>
              <a:t>durumu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0511" y="5513261"/>
            <a:ext cx="856615" cy="725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  <a:tabLst>
                <a:tab pos="463550" algn="l"/>
              </a:tabLst>
            </a:pPr>
            <a:r>
              <a:rPr sz="1700" spc="-15" dirty="0">
                <a:latin typeface="Times New Roman"/>
                <a:cs typeface="Times New Roman"/>
              </a:rPr>
              <a:t>e</a:t>
            </a:r>
            <a:r>
              <a:rPr sz="1700" spc="15" dirty="0">
                <a:latin typeface="Times New Roman"/>
                <a:cs typeface="Times New Roman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10" dirty="0">
                <a:latin typeface="Times New Roman"/>
                <a:cs typeface="Times New Roman"/>
              </a:rPr>
              <a:t>k</a:t>
            </a:r>
            <a:r>
              <a:rPr sz="1700" spc="-5" dirty="0">
                <a:latin typeface="Times New Roman"/>
                <a:cs typeface="Times New Roman"/>
              </a:rPr>
              <a:t>ö</a:t>
            </a:r>
            <a:r>
              <a:rPr sz="1700" spc="-60" dirty="0">
                <a:latin typeface="Times New Roman"/>
                <a:cs typeface="Times New Roman"/>
              </a:rPr>
              <a:t>t</a:t>
            </a:r>
            <a:r>
              <a:rPr sz="1700" spc="10" dirty="0">
                <a:latin typeface="Times New Roman"/>
                <a:cs typeface="Times New Roman"/>
              </a:rPr>
              <a:t>ü  </a:t>
            </a:r>
            <a:r>
              <a:rPr sz="1700" spc="-55" dirty="0">
                <a:latin typeface="Times New Roman"/>
                <a:cs typeface="Times New Roman"/>
              </a:rPr>
              <a:t>ortalama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3894" y="5248376"/>
            <a:ext cx="1863089" cy="50545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35"/>
              </a:spcBef>
              <a:tabLst>
                <a:tab pos="753745" algn="l"/>
              </a:tabLst>
            </a:pPr>
            <a:r>
              <a:rPr sz="2550" spc="-7" baseline="-4901" dirty="0">
                <a:latin typeface="Symbol"/>
                <a:cs typeface="Symbol"/>
              </a:rPr>
              <a:t></a:t>
            </a:r>
            <a:r>
              <a:rPr sz="1700" spc="-5" dirty="0">
                <a:latin typeface="Symbol"/>
                <a:cs typeface="Symbol"/>
              </a:rPr>
              <a:t></a:t>
            </a:r>
            <a:r>
              <a:rPr sz="1700" spc="-5" dirty="0">
                <a:latin typeface="Times New Roman"/>
                <a:cs typeface="Times New Roman"/>
              </a:rPr>
              <a:t>(1)	</a:t>
            </a:r>
            <a:r>
              <a:rPr sz="1700" dirty="0">
                <a:latin typeface="Times New Roman"/>
                <a:cs typeface="Times New Roman"/>
              </a:rPr>
              <a:t>en </a:t>
            </a:r>
            <a:r>
              <a:rPr sz="1700" spc="-90" dirty="0">
                <a:latin typeface="Times New Roman"/>
                <a:cs typeface="Times New Roman"/>
              </a:rPr>
              <a:t>iyi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durum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64"/>
              </a:lnSpc>
            </a:pPr>
            <a:r>
              <a:rPr sz="1700" spc="15" dirty="0">
                <a:latin typeface="Symbol"/>
                <a:cs typeface="Symbol"/>
              </a:rPr>
              <a:t>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0990" y="5598616"/>
            <a:ext cx="131572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00" spc="95" dirty="0">
                <a:latin typeface="Times New Roman"/>
                <a:cs typeface="Times New Roman"/>
              </a:rPr>
              <a:t>T(n) </a:t>
            </a:r>
            <a:r>
              <a:rPr sz="1700" spc="15" dirty="0">
                <a:latin typeface="Symbol"/>
                <a:cs typeface="Symbol"/>
              </a:rPr>
              <a:t>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2550" spc="120" baseline="-9803" dirty="0">
                <a:latin typeface="Symbol"/>
                <a:cs typeface="Symbol"/>
              </a:rPr>
              <a:t></a:t>
            </a:r>
            <a:r>
              <a:rPr sz="1700" spc="80" dirty="0">
                <a:latin typeface="Symbol"/>
                <a:cs typeface="Symbol"/>
              </a:rPr>
              <a:t></a:t>
            </a:r>
            <a:r>
              <a:rPr sz="1700" spc="80" dirty="0">
                <a:latin typeface="Times New Roman"/>
                <a:cs typeface="Times New Roman"/>
              </a:rPr>
              <a:t>(n)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5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70" dirty="0"/>
              <a:t> </a:t>
            </a:r>
            <a:r>
              <a:rPr dirty="0"/>
              <a:t>Nedir?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0272" y="1636632"/>
            <a:ext cx="4987925" cy="48272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libri"/>
                <a:cs typeface="Calibri"/>
              </a:rPr>
              <a:t>Algoritma,</a:t>
            </a:r>
            <a:endParaRPr sz="2400">
              <a:latin typeface="Calibri"/>
              <a:cs typeface="Calibri"/>
            </a:endParaRPr>
          </a:p>
          <a:p>
            <a:pPr marL="582295" marR="25400" indent="-273050">
              <a:lnSpc>
                <a:spcPts val="2380"/>
              </a:lnSpc>
              <a:spcBef>
                <a:spcPts val="58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bir </a:t>
            </a:r>
            <a:r>
              <a:rPr sz="2200" spc="-15" dirty="0">
                <a:latin typeface="Calibri"/>
                <a:cs typeface="Calibri"/>
              </a:rPr>
              <a:t>problemin çözmek </a:t>
            </a:r>
            <a:r>
              <a:rPr sz="2200" spc="-5" dirty="0">
                <a:latin typeface="Calibri"/>
                <a:cs typeface="Calibri"/>
              </a:rPr>
              <a:t>için </a:t>
            </a:r>
            <a:r>
              <a:rPr sz="2200" spc="-10" dirty="0">
                <a:latin typeface="Calibri"/>
                <a:cs typeface="Calibri"/>
              </a:rPr>
              <a:t>bir </a:t>
            </a:r>
            <a:r>
              <a:rPr sz="2200" spc="-15" dirty="0">
                <a:latin typeface="Calibri"/>
                <a:cs typeface="Calibri"/>
              </a:rPr>
              <a:t>prosedür  </a:t>
            </a:r>
            <a:r>
              <a:rPr sz="2200" spc="-20" dirty="0">
                <a:latin typeface="Calibri"/>
                <a:cs typeface="Calibri"/>
              </a:rPr>
              <a:t>veya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formüldür.</a:t>
            </a:r>
            <a:endParaRPr sz="2200">
              <a:latin typeface="Calibri"/>
              <a:cs typeface="Calibri"/>
            </a:endParaRPr>
          </a:p>
          <a:p>
            <a:pPr marL="582295" marR="364490" indent="-273050">
              <a:lnSpc>
                <a:spcPts val="2380"/>
              </a:lnSpc>
              <a:spcBef>
                <a:spcPts val="52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problemi </a:t>
            </a:r>
            <a:r>
              <a:rPr sz="2200" spc="-15" dirty="0">
                <a:latin typeface="Calibri"/>
                <a:cs typeface="Calibri"/>
              </a:rPr>
              <a:t>çözmek </a:t>
            </a:r>
            <a:r>
              <a:rPr sz="2200" spc="-5" dirty="0">
                <a:latin typeface="Calibri"/>
                <a:cs typeface="Calibri"/>
              </a:rPr>
              <a:t>için </a:t>
            </a:r>
            <a:r>
              <a:rPr sz="2200" spc="-10" dirty="0">
                <a:latin typeface="Calibri"/>
                <a:cs typeface="Calibri"/>
              </a:rPr>
              <a:t>takip edilmesi  </a:t>
            </a:r>
            <a:r>
              <a:rPr sz="2200" spc="-25" dirty="0">
                <a:latin typeface="Calibri"/>
                <a:cs typeface="Calibri"/>
              </a:rPr>
              <a:t>gereken </a:t>
            </a:r>
            <a:r>
              <a:rPr sz="2200" spc="-15" dirty="0">
                <a:latin typeface="Calibri"/>
                <a:cs typeface="Calibri"/>
              </a:rPr>
              <a:t>yönergeler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kümesidir.</a:t>
            </a:r>
            <a:endParaRPr sz="2200">
              <a:latin typeface="Calibri"/>
              <a:cs typeface="Calibri"/>
            </a:endParaRPr>
          </a:p>
          <a:p>
            <a:pPr marL="582295" marR="5080" indent="-273050">
              <a:lnSpc>
                <a:spcPts val="2380"/>
              </a:lnSpc>
              <a:spcBef>
                <a:spcPts val="52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matematikte ve bilgisayar </a:t>
            </a:r>
            <a:r>
              <a:rPr sz="2200" spc="-5" dirty="0">
                <a:latin typeface="Calibri"/>
                <a:cs typeface="Calibri"/>
              </a:rPr>
              <a:t>biliminde </a:t>
            </a:r>
            <a:r>
              <a:rPr sz="2200" spc="-10" dirty="0">
                <a:latin typeface="Calibri"/>
                <a:cs typeface="Calibri"/>
              </a:rPr>
              <a:t>bir  </a:t>
            </a:r>
            <a:r>
              <a:rPr sz="2200" spc="-5" dirty="0">
                <a:latin typeface="Calibri"/>
                <a:cs typeface="Calibri"/>
              </a:rPr>
              <a:t>işi </a:t>
            </a:r>
            <a:r>
              <a:rPr sz="2200" spc="-10" dirty="0">
                <a:latin typeface="Calibri"/>
                <a:cs typeface="Calibri"/>
              </a:rPr>
              <a:t>yapmak </a:t>
            </a:r>
            <a:r>
              <a:rPr sz="2200" spc="-5" dirty="0">
                <a:latin typeface="Calibri"/>
                <a:cs typeface="Calibri"/>
              </a:rPr>
              <a:t>için tanımlanan, </a:t>
            </a:r>
            <a:r>
              <a:rPr sz="2200" spc="-10" dirty="0">
                <a:latin typeface="Calibri"/>
                <a:cs typeface="Calibri"/>
              </a:rPr>
              <a:t>bir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ts val="2205"/>
              </a:lnSpc>
            </a:pPr>
            <a:r>
              <a:rPr sz="2200" spc="-5" dirty="0">
                <a:latin typeface="Calibri"/>
                <a:cs typeface="Calibri"/>
              </a:rPr>
              <a:t>başlangıç </a:t>
            </a:r>
            <a:r>
              <a:rPr sz="2200" spc="-10" dirty="0">
                <a:latin typeface="Calibri"/>
                <a:cs typeface="Calibri"/>
              </a:rPr>
              <a:t>durumundan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başladığında,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ts val="2375"/>
              </a:lnSpc>
            </a:pPr>
            <a:r>
              <a:rPr sz="2200" spc="-20" dirty="0">
                <a:latin typeface="Calibri"/>
                <a:cs typeface="Calibri"/>
              </a:rPr>
              <a:t>açıkça </a:t>
            </a:r>
            <a:r>
              <a:rPr sz="2200" spc="-10" dirty="0">
                <a:latin typeface="Calibri"/>
                <a:cs typeface="Calibri"/>
              </a:rPr>
              <a:t>belirlenmiş </a:t>
            </a:r>
            <a:r>
              <a:rPr sz="2200" spc="-5" dirty="0">
                <a:latin typeface="Calibri"/>
                <a:cs typeface="Calibri"/>
              </a:rPr>
              <a:t>bir son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durumunda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sonlanan, sonlu işlemler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kümesidir.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1F5F"/>
                </a:solidFill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582295" marR="162560" indent="-273050">
              <a:lnSpc>
                <a:spcPts val="2380"/>
              </a:lnSpc>
              <a:spcBef>
                <a:spcPts val="58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Bir </a:t>
            </a:r>
            <a:r>
              <a:rPr sz="2200" spc="-15" dirty="0">
                <a:latin typeface="Calibri"/>
                <a:cs typeface="Calibri"/>
              </a:rPr>
              <a:t>programlama </a:t>
            </a:r>
            <a:r>
              <a:rPr sz="2200" spc="-10" dirty="0">
                <a:latin typeface="Calibri"/>
                <a:cs typeface="Calibri"/>
              </a:rPr>
              <a:t>dilinde </a:t>
            </a:r>
            <a:r>
              <a:rPr sz="2200" spc="-5" dirty="0">
                <a:latin typeface="Calibri"/>
                <a:cs typeface="Calibri"/>
              </a:rPr>
              <a:t>algoritmanın  </a:t>
            </a:r>
            <a:r>
              <a:rPr sz="2200" spc="-20" dirty="0">
                <a:latin typeface="Calibri"/>
                <a:cs typeface="Calibri"/>
              </a:rPr>
              <a:t>gerçekleştirilmesidir.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27064" y="2020823"/>
            <a:ext cx="2471928" cy="3363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4395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Diziler-Arama </a:t>
            </a:r>
            <a:r>
              <a:rPr sz="2800" spc="-15" dirty="0"/>
              <a:t>(Serach)</a:t>
            </a:r>
            <a:r>
              <a:rPr sz="2800" spc="60" dirty="0"/>
              <a:t> </a:t>
            </a:r>
            <a:r>
              <a:rPr sz="2800" spc="-5" dirty="0"/>
              <a:t>Analizi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1020" marR="297815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Lineer </a:t>
            </a:r>
            <a:r>
              <a:rPr spc="-10" dirty="0"/>
              <a:t>arama </a:t>
            </a:r>
            <a:r>
              <a:rPr spc="-5" dirty="0"/>
              <a:t>algoritması, herhangi bir dizi </a:t>
            </a:r>
            <a:r>
              <a:rPr spc="-10" dirty="0"/>
              <a:t>üzerinde </a:t>
            </a:r>
            <a:r>
              <a:rPr spc="-5" dirty="0"/>
              <a:t>yapılan bir  </a:t>
            </a:r>
            <a:r>
              <a:rPr spc="-30" dirty="0"/>
              <a:t>aramadır.</a:t>
            </a:r>
            <a:endParaRPr sz="1500">
              <a:latin typeface="Times New Roman"/>
              <a:cs typeface="Times New Roman"/>
            </a:endParaRPr>
          </a:p>
          <a:p>
            <a:pPr marL="255904">
              <a:lnSpc>
                <a:spcPct val="100000"/>
              </a:lnSpc>
            </a:pPr>
            <a:endParaRPr sz="2750"/>
          </a:p>
          <a:p>
            <a:pPr marL="541020" marR="5080" indent="-273050">
              <a:lnSpc>
                <a:spcPct val="10000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Dizinin elemanları </a:t>
            </a:r>
            <a:r>
              <a:rPr spc="-10" dirty="0"/>
              <a:t>sıralı </a:t>
            </a:r>
            <a:r>
              <a:rPr spc="-5" dirty="0"/>
              <a:t>olması </a:t>
            </a:r>
            <a:r>
              <a:rPr spc="-20" dirty="0"/>
              <a:t>veya </a:t>
            </a:r>
            <a:r>
              <a:rPr spc="-5" dirty="0"/>
              <a:t>olmaması herhangi bir </a:t>
            </a:r>
            <a:r>
              <a:rPr dirty="0"/>
              <a:t>anlam  </a:t>
            </a:r>
            <a:r>
              <a:rPr spc="-10" dirty="0"/>
              <a:t>ifade etmez. </a:t>
            </a:r>
            <a:r>
              <a:rPr dirty="0"/>
              <a:t>Bu </a:t>
            </a:r>
            <a:r>
              <a:rPr spc="-5" dirty="0"/>
              <a:t>aramada aranacak eleman dizinin</a:t>
            </a:r>
            <a:r>
              <a:rPr spc="30" dirty="0"/>
              <a:t> </a:t>
            </a:r>
            <a:r>
              <a:rPr spc="-5" dirty="0"/>
              <a:t>bütün</a:t>
            </a:r>
            <a:endParaRPr sz="1500">
              <a:latin typeface="Times New Roman"/>
              <a:cs typeface="Times New Roman"/>
            </a:endParaRPr>
          </a:p>
          <a:p>
            <a:pPr marL="541020" marR="325755">
              <a:lnSpc>
                <a:spcPct val="100000"/>
              </a:lnSpc>
            </a:pPr>
            <a:r>
              <a:rPr spc="-5" dirty="0"/>
              <a:t>elemanları ile </a:t>
            </a:r>
            <a:r>
              <a:rPr spc="-10" dirty="0"/>
              <a:t>karşılaştırılır </a:t>
            </a:r>
            <a:r>
              <a:rPr spc="-15" dirty="0"/>
              <a:t>ve </a:t>
            </a:r>
            <a:r>
              <a:rPr spc="-5" dirty="0"/>
              <a:t>bu işleme, </a:t>
            </a:r>
            <a:r>
              <a:rPr spc="-10" dirty="0"/>
              <a:t>aranan </a:t>
            </a:r>
            <a:r>
              <a:rPr spc="-5" dirty="0"/>
              <a:t>eleman dizide  </a:t>
            </a:r>
            <a:r>
              <a:rPr spc="-10" dirty="0"/>
              <a:t>bulununcaya kadar </a:t>
            </a:r>
            <a:r>
              <a:rPr spc="-20" dirty="0"/>
              <a:t>veya </a:t>
            </a:r>
            <a:r>
              <a:rPr spc="-5" dirty="0"/>
              <a:t>dizide olmadığı </a:t>
            </a:r>
            <a:r>
              <a:rPr spc="-10" dirty="0"/>
              <a:t>kesinlik </a:t>
            </a:r>
            <a:r>
              <a:rPr spc="-15" dirty="0"/>
              <a:t>kazanıncaya  </a:t>
            </a:r>
            <a:r>
              <a:rPr spc="-10" dirty="0"/>
              <a:t>kadar devam</a:t>
            </a:r>
            <a:r>
              <a:rPr spc="-5" dirty="0"/>
              <a:t> </a:t>
            </a:r>
            <a:r>
              <a:rPr spc="-30" dirty="0"/>
              <a:t>edilir.</a:t>
            </a:r>
          </a:p>
          <a:p>
            <a:pPr marL="255904">
              <a:lnSpc>
                <a:spcPct val="100000"/>
              </a:lnSpc>
            </a:pPr>
            <a:endParaRPr sz="2750"/>
          </a:p>
          <a:p>
            <a:pPr marL="541020" marR="140335" indent="-273050">
              <a:lnSpc>
                <a:spcPct val="10000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Eğer dizinin elemanları </a:t>
            </a:r>
            <a:r>
              <a:rPr spc="-10" dirty="0"/>
              <a:t>sıralı </a:t>
            </a:r>
            <a:r>
              <a:rPr spc="-5" dirty="0"/>
              <a:t>ise, </a:t>
            </a:r>
            <a:r>
              <a:rPr dirty="0"/>
              <a:t>bu </a:t>
            </a:r>
            <a:r>
              <a:rPr spc="-5" dirty="0"/>
              <a:t>durumda mertebesi </a:t>
            </a:r>
            <a:r>
              <a:rPr dirty="0"/>
              <a:t>daha iyi  </a:t>
            </a:r>
            <a:r>
              <a:rPr spc="-5" dirty="0"/>
              <a:t>olan bir algoritma</a:t>
            </a:r>
            <a:r>
              <a:rPr spc="-10" dirty="0"/>
              <a:t> </a:t>
            </a:r>
            <a:r>
              <a:rPr spc="-15" dirty="0"/>
              <a:t>kullanılabilmektedir.</a:t>
            </a:r>
            <a:endParaRPr sz="1500">
              <a:latin typeface="Times New Roman"/>
              <a:cs typeface="Times New Roman"/>
            </a:endParaRPr>
          </a:p>
          <a:p>
            <a:pPr marL="5651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İkili </a:t>
            </a:r>
            <a:r>
              <a:rPr b="1" spc="-15" dirty="0">
                <a:latin typeface="Calibri"/>
                <a:cs typeface="Calibri"/>
              </a:rPr>
              <a:t>Arama </a:t>
            </a:r>
            <a:r>
              <a:rPr b="1" dirty="0">
                <a:latin typeface="Calibri"/>
                <a:cs typeface="Calibri"/>
              </a:rPr>
              <a:t>(Binary</a:t>
            </a:r>
            <a:r>
              <a:rPr b="1" spc="-15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Search)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32547" y="693419"/>
            <a:ext cx="1162811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65605"/>
            <a:ext cx="559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İkili </a:t>
            </a:r>
            <a:r>
              <a:rPr sz="4000" spc="-20" dirty="0"/>
              <a:t>Arama </a:t>
            </a:r>
            <a:r>
              <a:rPr sz="4000" spc="-5" dirty="0"/>
              <a:t>(Binary </a:t>
            </a:r>
            <a:r>
              <a:rPr sz="4000" spc="-15" dirty="0"/>
              <a:t>Search)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6979920" cy="319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438784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İkili aramada dizi sıralanmış olduğundan, dizinin ortasında  </a:t>
            </a:r>
            <a:r>
              <a:rPr sz="2000" dirty="0">
                <a:latin typeface="Calibri"/>
                <a:cs typeface="Calibri"/>
              </a:rPr>
              <a:t>bulunan </a:t>
            </a:r>
            <a:r>
              <a:rPr sz="2000" spc="-15" dirty="0">
                <a:latin typeface="Calibri"/>
                <a:cs typeface="Calibri"/>
              </a:rPr>
              <a:t>sayı </a:t>
            </a:r>
            <a:r>
              <a:rPr sz="2000" spc="-5" dirty="0">
                <a:latin typeface="Calibri"/>
                <a:cs typeface="Calibri"/>
              </a:rPr>
              <a:t>ile aranan </a:t>
            </a:r>
            <a:r>
              <a:rPr sz="2000" spc="-10" dirty="0">
                <a:latin typeface="Calibri"/>
                <a:cs typeface="Calibri"/>
              </a:rPr>
              <a:t>sayıyı </a:t>
            </a:r>
            <a:r>
              <a:rPr sz="2000" spc="-15" dirty="0">
                <a:latin typeface="Calibri"/>
                <a:cs typeface="Calibri"/>
              </a:rPr>
              <a:t>karşılaştırarak </a:t>
            </a:r>
            <a:r>
              <a:rPr sz="2000" spc="-10" dirty="0">
                <a:latin typeface="Calibri"/>
                <a:cs typeface="Calibri"/>
              </a:rPr>
              <a:t>arama </a:t>
            </a:r>
            <a:r>
              <a:rPr sz="2000" dirty="0">
                <a:latin typeface="Calibri"/>
                <a:cs typeface="Calibri"/>
              </a:rPr>
              <a:t>boyutunu  </a:t>
            </a:r>
            <a:r>
              <a:rPr sz="2000" spc="-15" dirty="0">
                <a:latin typeface="Calibri"/>
                <a:cs typeface="Calibri"/>
              </a:rPr>
              <a:t>yarıya </a:t>
            </a:r>
            <a:r>
              <a:rPr sz="2000" spc="-5" dirty="0">
                <a:latin typeface="Calibri"/>
                <a:cs typeface="Calibri"/>
              </a:rPr>
              <a:t>düşürülür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-5" dirty="0">
                <a:latin typeface="Calibri"/>
                <a:cs typeface="Calibri"/>
              </a:rPr>
              <a:t>bu şekilde </a:t>
            </a:r>
            <a:r>
              <a:rPr sz="2000" spc="-10" dirty="0">
                <a:latin typeface="Calibri"/>
                <a:cs typeface="Calibri"/>
              </a:rPr>
              <a:t>devam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edilir.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285115" marR="451484" indent="-273050">
              <a:lnSpc>
                <a:spcPct val="10000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5" dirty="0">
                <a:latin typeface="Calibri"/>
                <a:cs typeface="Calibri"/>
              </a:rPr>
              <a:t>algoritmanın </a:t>
            </a:r>
            <a:r>
              <a:rPr sz="2000" spc="-10" dirty="0">
                <a:latin typeface="Calibri"/>
                <a:cs typeface="Calibri"/>
              </a:rPr>
              <a:t>temel </a:t>
            </a:r>
            <a:r>
              <a:rPr sz="2000" spc="-5" dirty="0">
                <a:latin typeface="Calibri"/>
                <a:cs typeface="Calibri"/>
              </a:rPr>
              <a:t>mantığı aranacak elemanı dizinin  ortasındaki eleman ile </a:t>
            </a:r>
            <a:r>
              <a:rPr sz="2000" spc="-10" dirty="0">
                <a:latin typeface="Calibri"/>
                <a:cs typeface="Calibri"/>
              </a:rPr>
              <a:t>karşılaştırıp, </a:t>
            </a:r>
            <a:r>
              <a:rPr sz="2000" spc="-5" dirty="0">
                <a:latin typeface="Calibri"/>
                <a:cs typeface="Calibri"/>
              </a:rPr>
              <a:t>aranacak eleman eğer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</a:t>
            </a:r>
            <a:endParaRPr sz="2000">
              <a:latin typeface="Calibri"/>
              <a:cs typeface="Calibri"/>
            </a:endParaRPr>
          </a:p>
          <a:p>
            <a:pPr marL="285115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elemana </a:t>
            </a:r>
            <a:r>
              <a:rPr sz="2000" dirty="0">
                <a:latin typeface="Calibri"/>
                <a:cs typeface="Calibri"/>
              </a:rPr>
              <a:t>eşitse, </a:t>
            </a:r>
            <a:r>
              <a:rPr sz="2000" spc="-5" dirty="0">
                <a:latin typeface="Calibri"/>
                <a:cs typeface="Calibri"/>
              </a:rPr>
              <a:t>amaca </a:t>
            </a:r>
            <a:r>
              <a:rPr sz="2000" spc="-20" dirty="0">
                <a:latin typeface="Calibri"/>
                <a:cs typeface="Calibri"/>
              </a:rPr>
              <a:t>ulaşılmıştır. </a:t>
            </a:r>
            <a:r>
              <a:rPr sz="2000" spc="-5" dirty="0">
                <a:latin typeface="Calibri"/>
                <a:cs typeface="Calibri"/>
              </a:rPr>
              <a:t>Eğer eşit değilse, bu </a:t>
            </a:r>
            <a:r>
              <a:rPr sz="2000" dirty="0">
                <a:latin typeface="Calibri"/>
                <a:cs typeface="Calibri"/>
              </a:rPr>
              <a:t>durumda  </a:t>
            </a:r>
            <a:r>
              <a:rPr sz="2000" spc="-5" dirty="0">
                <a:latin typeface="Calibri"/>
                <a:cs typeface="Calibri"/>
              </a:rPr>
              <a:t>aranacak eleman dizinin hangi parçası </a:t>
            </a:r>
            <a:r>
              <a:rPr sz="2000" dirty="0">
                <a:latin typeface="Calibri"/>
                <a:cs typeface="Calibri"/>
              </a:rPr>
              <a:t>içinde </a:t>
            </a:r>
            <a:r>
              <a:rPr sz="2000" spc="-5" dirty="0">
                <a:latin typeface="Calibri"/>
                <a:cs typeface="Calibri"/>
              </a:rPr>
              <a:t>olabileceği </a:t>
            </a:r>
            <a:r>
              <a:rPr sz="2000" spc="-15" dirty="0">
                <a:latin typeface="Calibri"/>
                <a:cs typeface="Calibri"/>
              </a:rPr>
              <a:t>kararı  </a:t>
            </a:r>
            <a:r>
              <a:rPr sz="2000" spc="-35" dirty="0">
                <a:latin typeface="Calibri"/>
                <a:cs typeface="Calibri"/>
              </a:rPr>
              <a:t>verilir.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10" dirty="0">
                <a:latin typeface="Calibri"/>
                <a:cs typeface="Calibri"/>
              </a:rPr>
              <a:t>sayede arama </a:t>
            </a:r>
            <a:r>
              <a:rPr sz="2000" spc="-5" dirty="0">
                <a:latin typeface="Calibri"/>
                <a:cs typeface="Calibri"/>
              </a:rPr>
              <a:t>boyutu </a:t>
            </a:r>
            <a:r>
              <a:rPr sz="2000" spc="-15" dirty="0">
                <a:latin typeface="Calibri"/>
                <a:cs typeface="Calibri"/>
              </a:rPr>
              <a:t>yarıya </a:t>
            </a:r>
            <a:r>
              <a:rPr sz="2000" spc="-5" dirty="0">
                <a:latin typeface="Calibri"/>
                <a:cs typeface="Calibri"/>
              </a:rPr>
              <a:t>düşürülür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5" dirty="0">
                <a:latin typeface="Calibri"/>
                <a:cs typeface="Calibri"/>
              </a:rPr>
              <a:t>şekilde  </a:t>
            </a:r>
            <a:r>
              <a:rPr sz="2000" spc="-10" dirty="0">
                <a:latin typeface="Calibri"/>
                <a:cs typeface="Calibri"/>
              </a:rPr>
              <a:t>devam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edilir.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32547" y="693419"/>
            <a:ext cx="1162811" cy="119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556005"/>
            <a:ext cx="559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İkili </a:t>
            </a:r>
            <a:r>
              <a:rPr sz="4000" spc="-20" dirty="0"/>
              <a:t>Arama </a:t>
            </a:r>
            <a:r>
              <a:rPr sz="4000" spc="-5" dirty="0"/>
              <a:t>(Binary </a:t>
            </a:r>
            <a:r>
              <a:rPr sz="4000" spc="-15" dirty="0"/>
              <a:t>Search)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2174" y="2310511"/>
            <a:ext cx="6064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Statik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-10" dirty="0">
                <a:latin typeface="Calibri"/>
                <a:cs typeface="Calibri"/>
              </a:rPr>
              <a:t>sıralı veri </a:t>
            </a:r>
            <a:r>
              <a:rPr sz="2000" spc="-5" dirty="0">
                <a:latin typeface="Calibri"/>
                <a:cs typeface="Calibri"/>
              </a:rPr>
              <a:t>dizisi </a:t>
            </a:r>
            <a:r>
              <a:rPr sz="2000" spc="-10" dirty="0">
                <a:latin typeface="Calibri"/>
                <a:cs typeface="Calibri"/>
              </a:rPr>
              <a:t>üzerinde </a:t>
            </a:r>
            <a:r>
              <a:rPr sz="2000" spc="-5" dirty="0">
                <a:latin typeface="Calibri"/>
                <a:cs typeface="Calibri"/>
              </a:rPr>
              <a:t>ikili </a:t>
            </a:r>
            <a:r>
              <a:rPr sz="2000" spc="-10" dirty="0">
                <a:latin typeface="Calibri"/>
                <a:cs typeface="Calibri"/>
              </a:rPr>
              <a:t>arama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algoritması.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43621" y="1409509"/>
            <a:ext cx="5913755" cy="357505"/>
            <a:chOff x="1543621" y="1409509"/>
            <a:chExt cx="5913755" cy="357505"/>
          </a:xfrm>
        </p:grpSpPr>
        <p:sp>
          <p:nvSpPr>
            <p:cNvPr id="6" name="object 6"/>
            <p:cNvSpPr/>
            <p:nvPr/>
          </p:nvSpPr>
          <p:spPr>
            <a:xfrm>
              <a:off x="1548383" y="1421892"/>
              <a:ext cx="5904230" cy="327660"/>
            </a:xfrm>
            <a:custGeom>
              <a:avLst/>
              <a:gdLst/>
              <a:ahLst/>
              <a:cxnLst/>
              <a:rect l="l" t="t" r="r" b="b"/>
              <a:pathLst>
                <a:path w="5904230" h="327660">
                  <a:moveTo>
                    <a:pt x="0" y="327660"/>
                  </a:moveTo>
                  <a:lnTo>
                    <a:pt x="5903975" y="327660"/>
                  </a:lnTo>
                  <a:lnTo>
                    <a:pt x="5903975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2175" y="1414272"/>
              <a:ext cx="0" cy="347980"/>
            </a:xfrm>
            <a:custGeom>
              <a:avLst/>
              <a:gdLst/>
              <a:ahLst/>
              <a:cxnLst/>
              <a:rect l="l" t="t" r="r" b="b"/>
              <a:pathLst>
                <a:path h="347980">
                  <a:moveTo>
                    <a:pt x="0" y="0"/>
                  </a:moveTo>
                  <a:lnTo>
                    <a:pt x="0" y="34747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48383" y="1421891"/>
            <a:ext cx="1384300" cy="3276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65"/>
              </a:spcBef>
            </a:pPr>
            <a:r>
              <a:rPr sz="1600" spc="-5" dirty="0">
                <a:latin typeface="Courier New"/>
                <a:cs typeface="Courier New"/>
              </a:rPr>
              <a:t>&lt;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hedef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01695" y="1748027"/>
            <a:ext cx="76200" cy="252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1564" y="1983486"/>
            <a:ext cx="2635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12308" y="1752600"/>
            <a:ext cx="76200" cy="271780"/>
          </a:xfrm>
          <a:custGeom>
            <a:avLst/>
            <a:gdLst/>
            <a:ahLst/>
            <a:cxnLst/>
            <a:rect l="l" t="t" r="r" b="b"/>
            <a:pathLst>
              <a:path w="76200" h="271780">
                <a:moveTo>
                  <a:pt x="44450" y="63500"/>
                </a:moveTo>
                <a:lnTo>
                  <a:pt x="31750" y="63500"/>
                </a:lnTo>
                <a:lnTo>
                  <a:pt x="31750" y="271272"/>
                </a:lnTo>
                <a:lnTo>
                  <a:pt x="44450" y="271272"/>
                </a:lnTo>
                <a:lnTo>
                  <a:pt x="44450" y="63500"/>
                </a:lnTo>
                <a:close/>
              </a:path>
              <a:path w="76200" h="27178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7178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03011" y="2000504"/>
            <a:ext cx="2959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sağ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8277" y="1465274"/>
            <a:ext cx="32042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98650" algn="l"/>
              </a:tabLst>
            </a:pPr>
            <a:r>
              <a:rPr sz="1600" spc="-5" dirty="0">
                <a:latin typeface="Courier New"/>
                <a:cs typeface="Courier New"/>
              </a:rPr>
              <a:t>?	&gt;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hedef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1594" y="2795777"/>
            <a:ext cx="6619240" cy="3528695"/>
          </a:xfrm>
          <a:prstGeom prst="rect">
            <a:avLst/>
          </a:prstGeom>
          <a:solidFill>
            <a:srgbClr val="FFFFFF"/>
          </a:solidFill>
          <a:ln w="6350">
            <a:solidFill>
              <a:srgbClr val="001F5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825"/>
              </a:lnSpc>
            </a:pP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İkili Arama(Dizi,n,x,bulundu,</a:t>
            </a:r>
            <a:r>
              <a:rPr sz="1600" b="1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yeri)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Calibri"/>
              <a:cs typeface="Calibri"/>
            </a:endParaRPr>
          </a:p>
          <a:p>
            <a:pPr marL="38735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87350" algn="l"/>
                <a:tab pos="387985" algn="l"/>
              </a:tabLst>
            </a:pPr>
            <a:r>
              <a:rPr sz="1600" b="1" spc="-35" dirty="0">
                <a:solidFill>
                  <a:srgbClr val="001F5F"/>
                </a:solidFill>
                <a:latin typeface="Calibri"/>
                <a:cs typeface="Calibri"/>
              </a:rPr>
              <a:t>Yerel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1F5F"/>
                </a:solidFill>
                <a:latin typeface="Calibri"/>
                <a:cs typeface="Calibri"/>
              </a:rPr>
              <a:t>değişkenler</a:t>
            </a:r>
            <a:endParaRPr sz="1600">
              <a:latin typeface="Calibri"/>
              <a:cs typeface="Calibri"/>
            </a:endParaRPr>
          </a:p>
          <a:p>
            <a:pPr marL="413384">
              <a:lnSpc>
                <a:spcPct val="100000"/>
              </a:lnSpc>
            </a:pP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alt,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ust, orta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:</a:t>
            </a:r>
            <a:r>
              <a:rPr sz="1600" b="1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integer;</a:t>
            </a:r>
            <a:endParaRPr sz="1600">
              <a:latin typeface="Calibri"/>
              <a:cs typeface="Calibri"/>
            </a:endParaRPr>
          </a:p>
          <a:p>
            <a:pPr marL="387350" indent="-343535">
              <a:lnSpc>
                <a:spcPct val="100000"/>
              </a:lnSpc>
              <a:spcBef>
                <a:spcPts val="10"/>
              </a:spcBef>
              <a:buAutoNum type="arabicPeriod" startAt="2"/>
              <a:tabLst>
                <a:tab pos="387350" algn="l"/>
                <a:tab pos="387985" algn="l"/>
              </a:tabLst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Ust </a:t>
            </a:r>
            <a:r>
              <a:rPr sz="1600" b="1" spc="-5" dirty="0">
                <a:solidFill>
                  <a:srgbClr val="001F5F"/>
                </a:solidFill>
                <a:latin typeface="Symbol"/>
                <a:cs typeface="Symbol"/>
              </a:rPr>
              <a:t></a:t>
            </a:r>
            <a:r>
              <a:rPr sz="16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n, alt </a:t>
            </a:r>
            <a:r>
              <a:rPr sz="1600" b="1" spc="-5" dirty="0">
                <a:solidFill>
                  <a:srgbClr val="001F5F"/>
                </a:solidFill>
                <a:latin typeface="Symbol"/>
                <a:cs typeface="Symbol"/>
              </a:rPr>
              <a:t></a:t>
            </a:r>
            <a:r>
              <a:rPr sz="16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1,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bulundu </a:t>
            </a:r>
            <a:r>
              <a:rPr sz="1600" b="1" spc="-5" dirty="0">
                <a:solidFill>
                  <a:srgbClr val="001F5F"/>
                </a:solidFill>
                <a:latin typeface="Symbol"/>
                <a:cs typeface="Symbol"/>
              </a:rPr>
              <a:t></a:t>
            </a:r>
            <a:r>
              <a:rPr sz="16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387350" indent="-343535">
              <a:lnSpc>
                <a:spcPct val="100000"/>
              </a:lnSpc>
              <a:buAutoNum type="arabicPeriod" startAt="2"/>
              <a:tabLst>
                <a:tab pos="387350" algn="l"/>
                <a:tab pos="387985" algn="l"/>
              </a:tabLst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(bulundu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= 0)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ve (ust </a:t>
            </a:r>
            <a:r>
              <a:rPr sz="1600" b="1" spc="-5" dirty="0">
                <a:solidFill>
                  <a:srgbClr val="001F5F"/>
                </a:solidFill>
                <a:latin typeface="Symbol"/>
                <a:cs typeface="Symbol"/>
              </a:rPr>
              <a:t></a:t>
            </a:r>
            <a:r>
              <a:rPr sz="16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alt) olduğu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sürece </a:t>
            </a:r>
            <a:r>
              <a:rPr sz="1600" b="1" spc="-15" dirty="0">
                <a:solidFill>
                  <a:srgbClr val="001F5F"/>
                </a:solidFill>
                <a:latin typeface="Calibri"/>
                <a:cs typeface="Calibri"/>
              </a:rPr>
              <a:t>devam</a:t>
            </a:r>
            <a:r>
              <a:rPr sz="1600" b="1" spc="1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1F5F"/>
                </a:solidFill>
                <a:latin typeface="Calibri"/>
                <a:cs typeface="Calibri"/>
              </a:rPr>
              <a:t>et</a:t>
            </a:r>
            <a:endParaRPr sz="1600">
              <a:latin typeface="Calibri"/>
              <a:cs typeface="Calibri"/>
            </a:endParaRPr>
          </a:p>
          <a:p>
            <a:pPr marL="617855" indent="-573405">
              <a:lnSpc>
                <a:spcPts val="1914"/>
              </a:lnSpc>
              <a:buAutoNum type="arabicPeriod" startAt="2"/>
              <a:tabLst>
                <a:tab pos="617220" algn="l"/>
                <a:tab pos="617855" algn="l"/>
              </a:tabLst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orta </a:t>
            </a:r>
            <a:r>
              <a:rPr sz="1600" b="1" spc="-5" dirty="0">
                <a:solidFill>
                  <a:srgbClr val="001F5F"/>
                </a:solidFill>
                <a:latin typeface="Symbol"/>
                <a:cs typeface="Symbol"/>
              </a:rPr>
              <a:t></a:t>
            </a:r>
            <a:r>
              <a:rPr sz="16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Symbol"/>
                <a:cs typeface="Symbol"/>
              </a:rPr>
              <a:t></a:t>
            </a:r>
            <a:r>
              <a:rPr sz="16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( alt +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ust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) / 2</a:t>
            </a:r>
            <a:r>
              <a:rPr sz="16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Symbol"/>
                <a:cs typeface="Symbol"/>
              </a:rPr>
              <a:t></a:t>
            </a:r>
            <a:endParaRPr sz="1600">
              <a:latin typeface="Symbol"/>
              <a:cs typeface="Symbol"/>
            </a:endParaRPr>
          </a:p>
          <a:p>
            <a:pPr marL="617855" indent="-573405">
              <a:lnSpc>
                <a:spcPts val="1914"/>
              </a:lnSpc>
              <a:buAutoNum type="arabicPeriod" startAt="2"/>
              <a:tabLst>
                <a:tab pos="617220" algn="l"/>
                <a:tab pos="617855" algn="l"/>
              </a:tabLst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eğer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x = Dizi[orta]</a:t>
            </a:r>
            <a:r>
              <a:rPr sz="1600" b="1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ise</a:t>
            </a:r>
            <a:endParaRPr sz="1600">
              <a:latin typeface="Calibri"/>
              <a:cs typeface="Calibri"/>
            </a:endParaRPr>
          </a:p>
          <a:p>
            <a:pPr marL="847725" indent="-803910">
              <a:lnSpc>
                <a:spcPts val="1914"/>
              </a:lnSpc>
              <a:spcBef>
                <a:spcPts val="15"/>
              </a:spcBef>
              <a:buAutoNum type="arabicPeriod" startAt="2"/>
              <a:tabLst>
                <a:tab pos="847725" algn="l"/>
                <a:tab pos="848360" algn="l"/>
              </a:tabLst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bulundu </a:t>
            </a:r>
            <a:r>
              <a:rPr sz="1600" b="1" spc="-5" dirty="0">
                <a:solidFill>
                  <a:srgbClr val="001F5F"/>
                </a:solidFill>
                <a:latin typeface="Symbol"/>
                <a:cs typeface="Symbol"/>
              </a:rPr>
              <a:t></a:t>
            </a:r>
            <a:r>
              <a:rPr sz="1600" b="1" spc="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  <a:p>
            <a:pPr marL="617855" indent="-573405">
              <a:lnSpc>
                <a:spcPts val="1914"/>
              </a:lnSpc>
              <a:buAutoNum type="arabicPeriod" startAt="2"/>
              <a:tabLst>
                <a:tab pos="617220" algn="l"/>
                <a:tab pos="617855" algn="l"/>
              </a:tabLst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değil ve eğer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x &lt; </a:t>
            </a:r>
            <a:r>
              <a:rPr sz="1600" b="1" dirty="0">
                <a:solidFill>
                  <a:srgbClr val="001F5F"/>
                </a:solidFill>
                <a:latin typeface="Calibri"/>
                <a:cs typeface="Calibri"/>
              </a:rPr>
              <a:t>Dizi</a:t>
            </a:r>
            <a:r>
              <a:rPr sz="1575" b="1" baseline="-21164" dirty="0">
                <a:solidFill>
                  <a:srgbClr val="001F5F"/>
                </a:solidFill>
                <a:latin typeface="Calibri"/>
                <a:cs typeface="Calibri"/>
              </a:rPr>
              <a:t>2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[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orta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]</a:t>
            </a:r>
            <a:r>
              <a:rPr sz="1600" b="1" spc="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ise</a:t>
            </a:r>
            <a:endParaRPr sz="1600">
              <a:latin typeface="Calibri"/>
              <a:cs typeface="Calibri"/>
            </a:endParaRPr>
          </a:p>
          <a:p>
            <a:pPr marL="802005" indent="-758190">
              <a:lnSpc>
                <a:spcPts val="1914"/>
              </a:lnSpc>
              <a:spcBef>
                <a:spcPts val="10"/>
              </a:spcBef>
              <a:buAutoNum type="arabicPeriod" startAt="2"/>
              <a:tabLst>
                <a:tab pos="802005" algn="l"/>
                <a:tab pos="802640" algn="l"/>
              </a:tabLst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ust </a:t>
            </a:r>
            <a:r>
              <a:rPr sz="1600" b="1" spc="-5" dirty="0">
                <a:solidFill>
                  <a:srgbClr val="001F5F"/>
                </a:solidFill>
                <a:latin typeface="Symbol"/>
                <a:cs typeface="Symbol"/>
              </a:rPr>
              <a:t></a:t>
            </a:r>
            <a:r>
              <a:rPr sz="1600" b="1" spc="-3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orta-1</a:t>
            </a:r>
            <a:endParaRPr sz="1600">
              <a:latin typeface="Calibri"/>
              <a:cs typeface="Calibri"/>
            </a:endParaRPr>
          </a:p>
          <a:p>
            <a:pPr marL="617855" indent="-573405">
              <a:lnSpc>
                <a:spcPts val="1914"/>
              </a:lnSpc>
              <a:buAutoNum type="arabicPeriod" startAt="2"/>
              <a:tabLst>
                <a:tab pos="617220" algn="l"/>
                <a:tab pos="617855" algn="l"/>
              </a:tabLst>
            </a:pP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değilse</a:t>
            </a:r>
            <a:endParaRPr sz="1600">
              <a:latin typeface="Calibri"/>
              <a:cs typeface="Calibri"/>
            </a:endParaRPr>
          </a:p>
          <a:p>
            <a:pPr marL="756285" indent="-712470">
              <a:lnSpc>
                <a:spcPct val="100000"/>
              </a:lnSpc>
              <a:spcBef>
                <a:spcPts val="15"/>
              </a:spcBef>
              <a:buAutoNum type="arabicPeriod" startAt="2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001F5F"/>
                </a:solidFill>
                <a:latin typeface="Calibri"/>
                <a:cs typeface="Calibri"/>
              </a:rPr>
              <a:t>alt </a:t>
            </a:r>
            <a:r>
              <a:rPr sz="1600" b="1" spc="-5" dirty="0">
                <a:solidFill>
                  <a:srgbClr val="001F5F"/>
                </a:solidFill>
                <a:latin typeface="Symbol"/>
                <a:cs typeface="Symbol"/>
              </a:rPr>
              <a:t></a:t>
            </a:r>
            <a:r>
              <a:rPr sz="1600" b="1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orta+1</a:t>
            </a:r>
            <a:endParaRPr sz="1600">
              <a:latin typeface="Calibri"/>
              <a:cs typeface="Calibri"/>
            </a:endParaRPr>
          </a:p>
          <a:p>
            <a:pPr marL="387350" indent="-343535">
              <a:lnSpc>
                <a:spcPct val="100000"/>
              </a:lnSpc>
              <a:buAutoNum type="arabicPeriod" startAt="2"/>
              <a:tabLst>
                <a:tab pos="387985" algn="l"/>
              </a:tabLst>
            </a:pP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yeri </a:t>
            </a:r>
            <a:r>
              <a:rPr sz="1600" b="1" spc="-5" dirty="0">
                <a:solidFill>
                  <a:srgbClr val="001F5F"/>
                </a:solidFill>
                <a:latin typeface="Symbol"/>
                <a:cs typeface="Symbol"/>
              </a:rPr>
              <a:t></a:t>
            </a:r>
            <a:r>
              <a:rPr sz="1600" b="1" spc="-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libri"/>
                <a:cs typeface="Calibri"/>
              </a:rPr>
              <a:t>orta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17892" y="288036"/>
            <a:ext cx="1161288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65605"/>
            <a:ext cx="559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İkili </a:t>
            </a:r>
            <a:r>
              <a:rPr sz="4000" spc="-20" dirty="0"/>
              <a:t>Arama </a:t>
            </a:r>
            <a:r>
              <a:rPr sz="4000" spc="-5" dirty="0"/>
              <a:t>(Binary </a:t>
            </a:r>
            <a:r>
              <a:rPr sz="4000" spc="-15" dirty="0"/>
              <a:t>Search)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2759" rIns="0" bIns="0" rtlCol="0">
            <a:spAutoFit/>
          </a:bodyPr>
          <a:lstStyle/>
          <a:p>
            <a:pPr marL="541020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İkili aramanın mantığı </a:t>
            </a:r>
            <a:r>
              <a:rPr spc="-20" dirty="0"/>
              <a:t>veya </a:t>
            </a:r>
            <a:r>
              <a:rPr spc="-5" dirty="0"/>
              <a:t>işleyiş şekli </a:t>
            </a:r>
            <a:r>
              <a:rPr spc="-10" dirty="0"/>
              <a:t>ağaç </a:t>
            </a:r>
            <a:r>
              <a:rPr spc="-5" dirty="0"/>
              <a:t>şeklinde </a:t>
            </a:r>
            <a:r>
              <a:rPr spc="-10" dirty="0"/>
              <a:t>gösterilebilir  </a:t>
            </a:r>
            <a:r>
              <a:rPr spc="-15" dirty="0"/>
              <a:t>ve </a:t>
            </a:r>
            <a:r>
              <a:rPr spc="-5" dirty="0"/>
              <a:t>bu </a:t>
            </a:r>
            <a:r>
              <a:rPr spc="-10" dirty="0"/>
              <a:t>ağaca </a:t>
            </a:r>
            <a:r>
              <a:rPr b="1" spc="-10" dirty="0">
                <a:latin typeface="Calibri"/>
                <a:cs typeface="Calibri"/>
              </a:rPr>
              <a:t>karşılaştırma ağacı </a:t>
            </a:r>
            <a:r>
              <a:rPr spc="-20" dirty="0"/>
              <a:t>veya </a:t>
            </a:r>
            <a:r>
              <a:rPr b="1" spc="-20" dirty="0">
                <a:latin typeface="Calibri"/>
                <a:cs typeface="Calibri"/>
              </a:rPr>
              <a:t>karar </a:t>
            </a:r>
            <a:r>
              <a:rPr b="1" spc="-10" dirty="0">
                <a:latin typeface="Calibri"/>
                <a:cs typeface="Calibri"/>
              </a:rPr>
              <a:t>ağacı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spc="-40" dirty="0"/>
              <a:t>denir.</a:t>
            </a:r>
            <a:endParaRPr sz="1500">
              <a:latin typeface="Calibri"/>
              <a:cs typeface="Calibri"/>
            </a:endParaRPr>
          </a:p>
          <a:p>
            <a:pPr marL="541020" marR="1392555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Karşılaştırma ağacı</a:t>
            </a:r>
            <a:r>
              <a:rPr spc="-10" dirty="0"/>
              <a:t>, </a:t>
            </a:r>
            <a:r>
              <a:rPr spc="-5" dirty="0"/>
              <a:t>bir algoritmanın yapmış olduğu  </a:t>
            </a:r>
            <a:r>
              <a:rPr spc="-10" dirty="0"/>
              <a:t>karşılaştırmaların </a:t>
            </a:r>
            <a:r>
              <a:rPr spc="-5" dirty="0"/>
              <a:t>hepsinin </a:t>
            </a:r>
            <a:r>
              <a:rPr spc="-10" dirty="0"/>
              <a:t>temsil </a:t>
            </a:r>
            <a:r>
              <a:rPr spc="-5" dirty="0"/>
              <a:t>edildiği bir</a:t>
            </a:r>
            <a:r>
              <a:rPr spc="120" dirty="0"/>
              <a:t> </a:t>
            </a:r>
            <a:r>
              <a:rPr spc="-30" dirty="0"/>
              <a:t>ağaçtır.</a:t>
            </a:r>
          </a:p>
          <a:p>
            <a:pPr marL="541020" marR="7239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Örneğin, </a:t>
            </a:r>
            <a:r>
              <a:rPr spc="-15" dirty="0"/>
              <a:t>statik </a:t>
            </a:r>
            <a:r>
              <a:rPr spc="-10" dirty="0"/>
              <a:t>veri </a:t>
            </a:r>
            <a:r>
              <a:rPr spc="-5" dirty="0"/>
              <a:t>yapıları </a:t>
            </a:r>
            <a:r>
              <a:rPr spc="-10" dirty="0"/>
              <a:t>üzerinde </a:t>
            </a:r>
            <a:r>
              <a:rPr spc="-5" dirty="0"/>
              <a:t>Lineer </a:t>
            </a:r>
            <a:r>
              <a:rPr spc="-10" dirty="0"/>
              <a:t>arama </a:t>
            </a:r>
            <a:r>
              <a:rPr spc="-5" dirty="0"/>
              <a:t>algoritmasının  </a:t>
            </a:r>
            <a:r>
              <a:rPr spc="-10" dirty="0"/>
              <a:t>karşılaştırma</a:t>
            </a:r>
            <a:r>
              <a:rPr spc="55" dirty="0"/>
              <a:t> </a:t>
            </a:r>
            <a:r>
              <a:rPr spc="-5" dirty="0"/>
              <a:t>ağacı;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62018" y="883919"/>
            <a:ext cx="2244725" cy="3485515"/>
            <a:chOff x="5862018" y="883919"/>
            <a:chExt cx="2244725" cy="3485515"/>
          </a:xfrm>
        </p:grpSpPr>
        <p:sp>
          <p:nvSpPr>
            <p:cNvPr id="6" name="object 6"/>
            <p:cNvSpPr/>
            <p:nvPr/>
          </p:nvSpPr>
          <p:spPr>
            <a:xfrm>
              <a:off x="6943343" y="883919"/>
              <a:ext cx="1162811" cy="1190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2018" y="4163478"/>
              <a:ext cx="206358" cy="2054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28220" y="4195664"/>
            <a:ext cx="7302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6427" y="4565598"/>
            <a:ext cx="206358" cy="2051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32629" y="4597449"/>
            <a:ext cx="7302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70858" y="4967383"/>
            <a:ext cx="206291" cy="205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7016" y="4999233"/>
            <a:ext cx="7302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79631" y="5770975"/>
            <a:ext cx="206067" cy="2050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45901" y="5802837"/>
            <a:ext cx="7302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n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59678" y="4567720"/>
            <a:ext cx="202565" cy="214629"/>
          </a:xfrm>
          <a:custGeom>
            <a:avLst/>
            <a:gdLst/>
            <a:ahLst/>
            <a:cxnLst/>
            <a:rect l="l" t="t" r="r" b="b"/>
            <a:pathLst>
              <a:path w="202564" h="214629">
                <a:moveTo>
                  <a:pt x="0" y="214069"/>
                </a:moveTo>
                <a:lnTo>
                  <a:pt x="202204" y="214069"/>
                </a:lnTo>
                <a:lnTo>
                  <a:pt x="202204" y="0"/>
                </a:lnTo>
                <a:lnTo>
                  <a:pt x="0" y="0"/>
                </a:lnTo>
                <a:lnTo>
                  <a:pt x="0" y="214069"/>
                </a:lnTo>
                <a:close/>
              </a:path>
            </a:pathLst>
          </a:custGeom>
          <a:ln w="4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23810" y="4604255"/>
            <a:ext cx="7302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64095" y="4969505"/>
            <a:ext cx="202565" cy="214629"/>
          </a:xfrm>
          <a:custGeom>
            <a:avLst/>
            <a:gdLst/>
            <a:ahLst/>
            <a:cxnLst/>
            <a:rect l="l" t="t" r="r" b="b"/>
            <a:pathLst>
              <a:path w="202564" h="214629">
                <a:moveTo>
                  <a:pt x="0" y="214069"/>
                </a:moveTo>
                <a:lnTo>
                  <a:pt x="202204" y="214069"/>
                </a:lnTo>
                <a:lnTo>
                  <a:pt x="202204" y="0"/>
                </a:lnTo>
                <a:lnTo>
                  <a:pt x="0" y="0"/>
                </a:lnTo>
                <a:lnTo>
                  <a:pt x="0" y="214069"/>
                </a:lnTo>
                <a:close/>
              </a:path>
            </a:pathLst>
          </a:custGeom>
          <a:ln w="4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28221" y="5006040"/>
            <a:ext cx="7302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68504" y="5371256"/>
            <a:ext cx="202565" cy="214629"/>
          </a:xfrm>
          <a:custGeom>
            <a:avLst/>
            <a:gdLst/>
            <a:ahLst/>
            <a:cxnLst/>
            <a:rect l="l" t="t" r="r" b="b"/>
            <a:pathLst>
              <a:path w="202564" h="214629">
                <a:moveTo>
                  <a:pt x="0" y="214370"/>
                </a:moveTo>
                <a:lnTo>
                  <a:pt x="202204" y="214370"/>
                </a:lnTo>
                <a:lnTo>
                  <a:pt x="202204" y="0"/>
                </a:lnTo>
                <a:lnTo>
                  <a:pt x="0" y="0"/>
                </a:lnTo>
                <a:lnTo>
                  <a:pt x="0" y="214370"/>
                </a:lnTo>
                <a:close/>
              </a:path>
            </a:pathLst>
          </a:custGeom>
          <a:ln w="4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32629" y="5407780"/>
            <a:ext cx="7302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77322" y="6161369"/>
            <a:ext cx="202565" cy="214629"/>
          </a:xfrm>
          <a:custGeom>
            <a:avLst/>
            <a:gdLst/>
            <a:ahLst/>
            <a:cxnLst/>
            <a:rect l="l" t="t" r="r" b="b"/>
            <a:pathLst>
              <a:path w="202565" h="214629">
                <a:moveTo>
                  <a:pt x="0" y="214370"/>
                </a:moveTo>
                <a:lnTo>
                  <a:pt x="202204" y="214370"/>
                </a:lnTo>
                <a:lnTo>
                  <a:pt x="202204" y="0"/>
                </a:lnTo>
                <a:lnTo>
                  <a:pt x="0" y="0"/>
                </a:lnTo>
                <a:lnTo>
                  <a:pt x="0" y="214370"/>
                </a:lnTo>
                <a:close/>
              </a:path>
            </a:pathLst>
          </a:custGeom>
          <a:ln w="4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41402" y="6198184"/>
            <a:ext cx="7302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n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85871" y="6174840"/>
            <a:ext cx="202565" cy="214629"/>
          </a:xfrm>
          <a:custGeom>
            <a:avLst/>
            <a:gdLst/>
            <a:ahLst/>
            <a:cxnLst/>
            <a:rect l="l" t="t" r="r" b="b"/>
            <a:pathLst>
              <a:path w="202565" h="214629">
                <a:moveTo>
                  <a:pt x="0" y="214370"/>
                </a:moveTo>
                <a:lnTo>
                  <a:pt x="202204" y="214370"/>
                </a:lnTo>
                <a:lnTo>
                  <a:pt x="202204" y="0"/>
                </a:lnTo>
                <a:lnTo>
                  <a:pt x="0" y="0"/>
                </a:lnTo>
                <a:lnTo>
                  <a:pt x="0" y="214370"/>
                </a:lnTo>
                <a:close/>
              </a:path>
            </a:pathLst>
          </a:custGeom>
          <a:ln w="4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47489" y="6211366"/>
            <a:ext cx="77470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F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59801" y="4264230"/>
            <a:ext cx="2228215" cy="1913255"/>
            <a:chOff x="5659801" y="4264230"/>
            <a:chExt cx="2228215" cy="1913255"/>
          </a:xfrm>
        </p:grpSpPr>
        <p:sp>
          <p:nvSpPr>
            <p:cNvPr id="26" name="object 26"/>
            <p:cNvSpPr/>
            <p:nvPr/>
          </p:nvSpPr>
          <p:spPr>
            <a:xfrm>
              <a:off x="5661879" y="4266308"/>
              <a:ext cx="1112520" cy="703580"/>
            </a:xfrm>
            <a:custGeom>
              <a:avLst/>
              <a:gdLst/>
              <a:ahLst/>
              <a:cxnLst/>
              <a:rect l="l" t="t" r="r" b="b"/>
              <a:pathLst>
                <a:path w="1112520" h="703579">
                  <a:moveTo>
                    <a:pt x="202215" y="0"/>
                  </a:moveTo>
                  <a:lnTo>
                    <a:pt x="0" y="301366"/>
                  </a:lnTo>
                </a:path>
                <a:path w="1112520" h="703579">
                  <a:moveTo>
                    <a:pt x="404419" y="0"/>
                  </a:moveTo>
                  <a:lnTo>
                    <a:pt x="707581" y="301366"/>
                  </a:lnTo>
                </a:path>
                <a:path w="1112520" h="703579">
                  <a:moveTo>
                    <a:pt x="808828" y="401784"/>
                  </a:moveTo>
                  <a:lnTo>
                    <a:pt x="1112012" y="703151"/>
                  </a:lnTo>
                </a:path>
              </a:pathLst>
            </a:custGeom>
            <a:ln w="4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72995" y="5067801"/>
              <a:ext cx="401713" cy="3992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66299" y="4668093"/>
              <a:ext cx="1819910" cy="1506855"/>
            </a:xfrm>
            <a:custGeom>
              <a:avLst/>
              <a:gdLst/>
              <a:ahLst/>
              <a:cxnLst/>
              <a:rect l="l" t="t" r="r" b="b"/>
              <a:pathLst>
                <a:path w="1819909" h="1506854">
                  <a:moveTo>
                    <a:pt x="1213271" y="803614"/>
                  </a:moveTo>
                  <a:lnTo>
                    <a:pt x="1516365" y="1104958"/>
                  </a:lnTo>
                </a:path>
                <a:path w="1819909" h="1506854">
                  <a:moveTo>
                    <a:pt x="202204" y="0"/>
                  </a:moveTo>
                  <a:lnTo>
                    <a:pt x="0" y="301366"/>
                  </a:lnTo>
                </a:path>
                <a:path w="1819909" h="1506854">
                  <a:moveTo>
                    <a:pt x="606635" y="401784"/>
                  </a:moveTo>
                  <a:lnTo>
                    <a:pt x="404408" y="703173"/>
                  </a:lnTo>
                </a:path>
                <a:path w="1819909" h="1506854">
                  <a:moveTo>
                    <a:pt x="1415408" y="1205410"/>
                  </a:moveTo>
                  <a:lnTo>
                    <a:pt x="1213271" y="1506755"/>
                  </a:lnTo>
                </a:path>
                <a:path w="1819909" h="1506854">
                  <a:moveTo>
                    <a:pt x="1617322" y="1205410"/>
                  </a:moveTo>
                  <a:lnTo>
                    <a:pt x="1819571" y="1506755"/>
                  </a:lnTo>
                </a:path>
              </a:pathLst>
            </a:custGeom>
            <a:ln w="4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065799" y="4686913"/>
            <a:ext cx="9969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61390" y="4285129"/>
            <a:ext cx="9969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70208" y="5104765"/>
            <a:ext cx="9969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11694" y="4294365"/>
            <a:ext cx="838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Symbol"/>
                <a:cs typeface="Symbol"/>
              </a:rPr>
              <a:t>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19718" y="4714895"/>
            <a:ext cx="838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Symbol"/>
                <a:cs typeface="Symbol"/>
              </a:rPr>
              <a:t>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24105" y="5116679"/>
            <a:ext cx="838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Symbol"/>
                <a:cs typeface="Symbol"/>
              </a:rPr>
              <a:t>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82176" y="5920582"/>
            <a:ext cx="8318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Symbol"/>
                <a:cs typeface="Symbol"/>
              </a:rPr>
              <a:t>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57357" y="5908391"/>
            <a:ext cx="9969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6576" y="4455921"/>
            <a:ext cx="43783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5134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Aranacak </a:t>
            </a:r>
            <a:r>
              <a:rPr sz="1800" spc="-5" dirty="0">
                <a:latin typeface="Calibri"/>
                <a:cs typeface="Calibri"/>
              </a:rPr>
              <a:t>bir </a:t>
            </a:r>
            <a:r>
              <a:rPr sz="1800" dirty="0">
                <a:latin typeface="Calibri"/>
                <a:cs typeface="Calibri"/>
              </a:rPr>
              <a:t>elemanın </a:t>
            </a:r>
            <a:r>
              <a:rPr sz="1800" spc="-5" dirty="0">
                <a:latin typeface="Calibri"/>
                <a:cs typeface="Calibri"/>
              </a:rPr>
              <a:t>dizinin içinde </a:t>
            </a:r>
            <a:r>
              <a:rPr sz="1800" spc="-10" dirty="0">
                <a:latin typeface="Calibri"/>
                <a:cs typeface="Calibri"/>
              </a:rPr>
              <a:t>olup  </a:t>
            </a:r>
            <a:r>
              <a:rPr sz="1800" spc="-5" dirty="0">
                <a:latin typeface="Calibri"/>
                <a:cs typeface="Calibri"/>
              </a:rPr>
              <a:t>olmadığını </a:t>
            </a:r>
            <a:r>
              <a:rPr sz="1800" spc="-15" dirty="0">
                <a:latin typeface="Calibri"/>
                <a:cs typeface="Calibri"/>
              </a:rPr>
              <a:t>test </a:t>
            </a:r>
            <a:r>
              <a:rPr sz="1800" spc="-5" dirty="0">
                <a:latin typeface="Calibri"/>
                <a:cs typeface="Calibri"/>
              </a:rPr>
              <a:t>etmek amacıyla dizinin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her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elemanı </a:t>
            </a:r>
            <a:r>
              <a:rPr sz="1800" spc="-5" dirty="0">
                <a:latin typeface="Calibri"/>
                <a:cs typeface="Calibri"/>
              </a:rPr>
              <a:t>ile </a:t>
            </a:r>
            <a:r>
              <a:rPr sz="1800" spc="-10" dirty="0">
                <a:latin typeface="Calibri"/>
                <a:cs typeface="Calibri"/>
              </a:rPr>
              <a:t>karşılaştırma yapıldığından ağaç tek  </a:t>
            </a:r>
            <a:r>
              <a:rPr sz="1800" spc="-5" dirty="0">
                <a:latin typeface="Calibri"/>
                <a:cs typeface="Calibri"/>
              </a:rPr>
              <a:t>dal </a:t>
            </a:r>
            <a:r>
              <a:rPr sz="1800" spc="-10" dirty="0">
                <a:latin typeface="Calibri"/>
                <a:cs typeface="Calibri"/>
              </a:rPr>
              <a:t>üzerine </a:t>
            </a:r>
            <a:r>
              <a:rPr sz="1800" spc="-5" dirty="0">
                <a:latin typeface="Calibri"/>
                <a:cs typeface="Calibri"/>
              </a:rPr>
              <a:t>büyümektedir ve </a:t>
            </a:r>
            <a:r>
              <a:rPr sz="1800" spc="-10" dirty="0">
                <a:latin typeface="Calibri"/>
                <a:cs typeface="Calibri"/>
              </a:rPr>
              <a:t>ağacın </a:t>
            </a:r>
            <a:r>
              <a:rPr sz="1800" spc="-5" dirty="0">
                <a:latin typeface="Calibri"/>
                <a:cs typeface="Calibri"/>
              </a:rPr>
              <a:t>bir </a:t>
            </a:r>
            <a:r>
              <a:rPr sz="1800" spc="-20" dirty="0">
                <a:latin typeface="Calibri"/>
                <a:cs typeface="Calibri"/>
              </a:rPr>
              <a:t>tarafı  </a:t>
            </a:r>
            <a:r>
              <a:rPr sz="1800" spc="-5" dirty="0">
                <a:latin typeface="Calibri"/>
                <a:cs typeface="Calibri"/>
              </a:rPr>
              <a:t>hiç </a:t>
            </a:r>
            <a:r>
              <a:rPr sz="1800" spc="-10" dirty="0">
                <a:latin typeface="Calibri"/>
                <a:cs typeface="Calibri"/>
              </a:rPr>
              <a:t>yok </a:t>
            </a:r>
            <a:r>
              <a:rPr sz="1800" spc="-15" dirty="0">
                <a:latin typeface="Calibri"/>
                <a:cs typeface="Calibri"/>
              </a:rPr>
              <a:t>iken, </a:t>
            </a:r>
            <a:r>
              <a:rPr sz="1800" spc="-5" dirty="0">
                <a:latin typeface="Calibri"/>
                <a:cs typeface="Calibri"/>
              </a:rPr>
              <a:t>diğer </a:t>
            </a:r>
            <a:r>
              <a:rPr sz="1800" spc="-15" dirty="0">
                <a:latin typeface="Calibri"/>
                <a:cs typeface="Calibri"/>
              </a:rPr>
              <a:t>tarafı </a:t>
            </a:r>
            <a:r>
              <a:rPr sz="1800" spc="-10" dirty="0">
                <a:latin typeface="Calibri"/>
                <a:cs typeface="Calibri"/>
              </a:rPr>
              <a:t>çok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büyüyebilir.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Buradan da </a:t>
            </a:r>
            <a:r>
              <a:rPr sz="1800" spc="-10" dirty="0">
                <a:latin typeface="Calibri"/>
                <a:cs typeface="Calibri"/>
              </a:rPr>
              <a:t>rahatlıkla </a:t>
            </a:r>
            <a:r>
              <a:rPr sz="1800" spc="-5" dirty="0">
                <a:latin typeface="Calibri"/>
                <a:cs typeface="Calibri"/>
              </a:rPr>
              <a:t>görülebileceği </a:t>
            </a:r>
            <a:r>
              <a:rPr sz="1800" dirty="0">
                <a:latin typeface="Calibri"/>
                <a:cs typeface="Calibri"/>
              </a:rPr>
              <a:t>gibi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6576" y="6102197"/>
            <a:ext cx="39833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arama </a:t>
            </a:r>
            <a:r>
              <a:rPr sz="1800" spc="-5" dirty="0">
                <a:latin typeface="Calibri"/>
                <a:cs typeface="Calibri"/>
              </a:rPr>
              <a:t>algoritması iyi bir algoritma </a:t>
            </a:r>
            <a:r>
              <a:rPr sz="1800" spc="-25" dirty="0">
                <a:latin typeface="Calibri"/>
                <a:cs typeface="Calibri"/>
              </a:rPr>
              <a:t>değildir.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65605"/>
            <a:ext cx="559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İkili </a:t>
            </a:r>
            <a:r>
              <a:rPr sz="4000" spc="-20" dirty="0"/>
              <a:t>Arama </a:t>
            </a:r>
            <a:r>
              <a:rPr sz="4000" spc="-5" dirty="0"/>
              <a:t>(Binary </a:t>
            </a:r>
            <a:r>
              <a:rPr sz="4000" spc="-15" dirty="0"/>
              <a:t>Search)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66249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Statik veri </a:t>
            </a:r>
            <a:r>
              <a:rPr sz="2000" spc="-5" dirty="0">
                <a:latin typeface="Calibri"/>
                <a:cs typeface="Calibri"/>
              </a:rPr>
              <a:t>yapıları </a:t>
            </a:r>
            <a:r>
              <a:rPr sz="2000" spc="-10" dirty="0">
                <a:latin typeface="Calibri"/>
                <a:cs typeface="Calibri"/>
              </a:rPr>
              <a:t>üzerinde </a:t>
            </a:r>
            <a:r>
              <a:rPr sz="2000" spc="-5" dirty="0">
                <a:latin typeface="Calibri"/>
                <a:cs typeface="Calibri"/>
              </a:rPr>
              <a:t>yapılan ikili </a:t>
            </a:r>
            <a:r>
              <a:rPr sz="2000" spc="-10" dirty="0">
                <a:latin typeface="Calibri"/>
                <a:cs typeface="Calibri"/>
              </a:rPr>
              <a:t>arama </a:t>
            </a:r>
            <a:r>
              <a:rPr sz="2000" spc="-5" dirty="0">
                <a:latin typeface="Calibri"/>
                <a:cs typeface="Calibri"/>
              </a:rPr>
              <a:t>algoritması </a:t>
            </a:r>
            <a:r>
              <a:rPr sz="2000" dirty="0">
                <a:latin typeface="Calibri"/>
                <a:cs typeface="Calibri"/>
              </a:rPr>
              <a:t>için  </a:t>
            </a:r>
            <a:r>
              <a:rPr sz="2000" spc="-10" dirty="0">
                <a:latin typeface="Calibri"/>
                <a:cs typeface="Calibri"/>
              </a:rPr>
              <a:t>karşılaştırma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ağacı;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5206746"/>
            <a:ext cx="69418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Görülen </a:t>
            </a:r>
            <a:r>
              <a:rPr sz="2000" spc="-10" dirty="0">
                <a:latin typeface="Calibri"/>
                <a:cs typeface="Calibri"/>
              </a:rPr>
              <a:t>karşılaştırma ağacı </a:t>
            </a:r>
            <a:r>
              <a:rPr sz="2000" dirty="0">
                <a:latin typeface="Calibri"/>
                <a:cs typeface="Calibri"/>
              </a:rPr>
              <a:t>dengeli </a:t>
            </a:r>
            <a:r>
              <a:rPr sz="2000" spc="-5" dirty="0">
                <a:latin typeface="Calibri"/>
                <a:cs typeface="Calibri"/>
              </a:rPr>
              <a:t>bir </a:t>
            </a:r>
            <a:r>
              <a:rPr sz="2000" spc="-30" dirty="0">
                <a:latin typeface="Calibri"/>
                <a:cs typeface="Calibri"/>
              </a:rPr>
              <a:t>ağaçtır. </a:t>
            </a:r>
            <a:r>
              <a:rPr sz="2000" dirty="0">
                <a:latin typeface="Calibri"/>
                <a:cs typeface="Calibri"/>
              </a:rPr>
              <a:t>Bazı </a:t>
            </a:r>
            <a:r>
              <a:rPr sz="2000" spc="-10" dirty="0">
                <a:latin typeface="Calibri"/>
                <a:cs typeface="Calibri"/>
              </a:rPr>
              <a:t>durumlarda  karşılaştırma </a:t>
            </a:r>
            <a:r>
              <a:rPr sz="2000" spc="-5" dirty="0">
                <a:latin typeface="Calibri"/>
                <a:cs typeface="Calibri"/>
              </a:rPr>
              <a:t>ağacının </a:t>
            </a:r>
            <a:r>
              <a:rPr sz="2000" dirty="0">
                <a:latin typeface="Calibri"/>
                <a:cs typeface="Calibri"/>
              </a:rPr>
              <a:t>bütün </a:t>
            </a:r>
            <a:r>
              <a:rPr sz="2000" spc="-10" dirty="0">
                <a:latin typeface="Calibri"/>
                <a:cs typeface="Calibri"/>
              </a:rPr>
              <a:t>yaprakları aynı seviyede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olmayabilir.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26399" y="883919"/>
            <a:ext cx="4380230" cy="2842260"/>
            <a:chOff x="3726399" y="883919"/>
            <a:chExt cx="4380230" cy="2842260"/>
          </a:xfrm>
        </p:grpSpPr>
        <p:sp>
          <p:nvSpPr>
            <p:cNvPr id="7" name="object 7"/>
            <p:cNvSpPr/>
            <p:nvPr/>
          </p:nvSpPr>
          <p:spPr>
            <a:xfrm>
              <a:off x="6943344" y="883919"/>
              <a:ext cx="1162811" cy="1190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9257" y="3452405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122092" y="0"/>
                  </a:moveTo>
                  <a:lnTo>
                    <a:pt x="70115" y="14417"/>
                  </a:lnTo>
                  <a:lnTo>
                    <a:pt x="27477" y="52320"/>
                  </a:lnTo>
                  <a:lnTo>
                    <a:pt x="3383" y="106543"/>
                  </a:lnTo>
                  <a:lnTo>
                    <a:pt x="0" y="135423"/>
                  </a:lnTo>
                  <a:lnTo>
                    <a:pt x="3383" y="165849"/>
                  </a:lnTo>
                  <a:lnTo>
                    <a:pt x="27477" y="220072"/>
                  </a:lnTo>
                  <a:lnTo>
                    <a:pt x="70115" y="257915"/>
                  </a:lnTo>
                  <a:lnTo>
                    <a:pt x="122092" y="270401"/>
                  </a:lnTo>
                  <a:lnTo>
                    <a:pt x="149570" y="266893"/>
                  </a:lnTo>
                  <a:lnTo>
                    <a:pt x="198569" y="241922"/>
                  </a:lnTo>
                  <a:lnTo>
                    <a:pt x="232815" y="194715"/>
                  </a:lnTo>
                  <a:lnTo>
                    <a:pt x="244185" y="135423"/>
                  </a:lnTo>
                  <a:lnTo>
                    <a:pt x="240801" y="106543"/>
                  </a:lnTo>
                  <a:lnTo>
                    <a:pt x="218061" y="52320"/>
                  </a:lnTo>
                  <a:lnTo>
                    <a:pt x="175694" y="14417"/>
                  </a:lnTo>
                  <a:lnTo>
                    <a:pt x="122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9257" y="3452405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0" y="135423"/>
                  </a:moveTo>
                  <a:lnTo>
                    <a:pt x="12994" y="77677"/>
                  </a:lnTo>
                  <a:lnTo>
                    <a:pt x="47239" y="30916"/>
                  </a:lnTo>
                  <a:lnTo>
                    <a:pt x="95968" y="3567"/>
                  </a:lnTo>
                  <a:lnTo>
                    <a:pt x="122092" y="0"/>
                  </a:lnTo>
                  <a:lnTo>
                    <a:pt x="149570" y="3567"/>
                  </a:lnTo>
                  <a:lnTo>
                    <a:pt x="198569" y="30916"/>
                  </a:lnTo>
                  <a:lnTo>
                    <a:pt x="232815" y="77677"/>
                  </a:lnTo>
                  <a:lnTo>
                    <a:pt x="244185" y="135423"/>
                  </a:lnTo>
                  <a:lnTo>
                    <a:pt x="240801" y="165849"/>
                  </a:lnTo>
                  <a:lnTo>
                    <a:pt x="218061" y="220072"/>
                  </a:lnTo>
                  <a:lnTo>
                    <a:pt x="175694" y="257915"/>
                  </a:lnTo>
                  <a:lnTo>
                    <a:pt x="122092" y="270401"/>
                  </a:lnTo>
                  <a:lnTo>
                    <a:pt x="95968" y="266893"/>
                  </a:lnTo>
                  <a:lnTo>
                    <a:pt x="47239" y="241922"/>
                  </a:lnTo>
                  <a:lnTo>
                    <a:pt x="12994" y="194715"/>
                  </a:lnTo>
                  <a:lnTo>
                    <a:pt x="0" y="135423"/>
                  </a:lnTo>
                  <a:close/>
                </a:path>
              </a:pathLst>
            </a:custGeom>
            <a:ln w="5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09141" y="3496821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80777" y="3719949"/>
            <a:ext cx="250190" cy="276860"/>
            <a:chOff x="4580777" y="3719949"/>
            <a:chExt cx="250190" cy="276860"/>
          </a:xfrm>
        </p:grpSpPr>
        <p:sp>
          <p:nvSpPr>
            <p:cNvPr id="12" name="object 12"/>
            <p:cNvSpPr/>
            <p:nvPr/>
          </p:nvSpPr>
          <p:spPr>
            <a:xfrm>
              <a:off x="4583635" y="3722806"/>
              <a:ext cx="244475" cy="271145"/>
            </a:xfrm>
            <a:custGeom>
              <a:avLst/>
              <a:gdLst/>
              <a:ahLst/>
              <a:cxnLst/>
              <a:rect l="l" t="t" r="r" b="b"/>
              <a:pathLst>
                <a:path w="244475" h="271145">
                  <a:moveTo>
                    <a:pt x="122092" y="0"/>
                  </a:moveTo>
                  <a:lnTo>
                    <a:pt x="70115" y="14432"/>
                  </a:lnTo>
                  <a:lnTo>
                    <a:pt x="27748" y="52662"/>
                  </a:lnTo>
                  <a:lnTo>
                    <a:pt x="3383" y="106498"/>
                  </a:lnTo>
                  <a:lnTo>
                    <a:pt x="0" y="135378"/>
                  </a:lnTo>
                  <a:lnTo>
                    <a:pt x="3383" y="166191"/>
                  </a:lnTo>
                  <a:lnTo>
                    <a:pt x="27748" y="220027"/>
                  </a:lnTo>
                  <a:lnTo>
                    <a:pt x="70115" y="257871"/>
                  </a:lnTo>
                  <a:lnTo>
                    <a:pt x="122092" y="270743"/>
                  </a:lnTo>
                  <a:lnTo>
                    <a:pt x="149570" y="267235"/>
                  </a:lnTo>
                  <a:lnTo>
                    <a:pt x="198569" y="241877"/>
                  </a:lnTo>
                  <a:lnTo>
                    <a:pt x="232815" y="195056"/>
                  </a:lnTo>
                  <a:lnTo>
                    <a:pt x="244185" y="135378"/>
                  </a:lnTo>
                  <a:lnTo>
                    <a:pt x="240801" y="106498"/>
                  </a:lnTo>
                  <a:lnTo>
                    <a:pt x="218061" y="52662"/>
                  </a:lnTo>
                  <a:lnTo>
                    <a:pt x="175694" y="14432"/>
                  </a:lnTo>
                  <a:lnTo>
                    <a:pt x="122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83635" y="3722806"/>
              <a:ext cx="244475" cy="271145"/>
            </a:xfrm>
            <a:custGeom>
              <a:avLst/>
              <a:gdLst/>
              <a:ahLst/>
              <a:cxnLst/>
              <a:rect l="l" t="t" r="r" b="b"/>
              <a:pathLst>
                <a:path w="244475" h="271145">
                  <a:moveTo>
                    <a:pt x="0" y="135378"/>
                  </a:moveTo>
                  <a:lnTo>
                    <a:pt x="12994" y="77633"/>
                  </a:lnTo>
                  <a:lnTo>
                    <a:pt x="47239" y="30812"/>
                  </a:lnTo>
                  <a:lnTo>
                    <a:pt x="95833" y="3894"/>
                  </a:lnTo>
                  <a:lnTo>
                    <a:pt x="122092" y="0"/>
                  </a:lnTo>
                  <a:lnTo>
                    <a:pt x="149570" y="3894"/>
                  </a:lnTo>
                  <a:lnTo>
                    <a:pt x="198569" y="30812"/>
                  </a:lnTo>
                  <a:lnTo>
                    <a:pt x="232815" y="77633"/>
                  </a:lnTo>
                  <a:lnTo>
                    <a:pt x="244185" y="135378"/>
                  </a:lnTo>
                  <a:lnTo>
                    <a:pt x="240801" y="166191"/>
                  </a:lnTo>
                  <a:lnTo>
                    <a:pt x="218061" y="220027"/>
                  </a:lnTo>
                  <a:lnTo>
                    <a:pt x="175694" y="257871"/>
                  </a:lnTo>
                  <a:lnTo>
                    <a:pt x="122092" y="270743"/>
                  </a:lnTo>
                  <a:lnTo>
                    <a:pt x="95833" y="267235"/>
                  </a:lnTo>
                  <a:lnTo>
                    <a:pt x="47239" y="241877"/>
                  </a:lnTo>
                  <a:lnTo>
                    <a:pt x="12994" y="195056"/>
                  </a:lnTo>
                  <a:lnTo>
                    <a:pt x="0" y="135378"/>
                  </a:lnTo>
                  <a:close/>
                </a:path>
              </a:pathLst>
            </a:custGeom>
            <a:ln w="5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70152" y="3787313"/>
            <a:ext cx="6858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71981" y="3584971"/>
            <a:ext cx="1837055" cy="681990"/>
            <a:chOff x="2871981" y="3584971"/>
            <a:chExt cx="1837055" cy="681990"/>
          </a:xfrm>
        </p:grpSpPr>
        <p:sp>
          <p:nvSpPr>
            <p:cNvPr id="16" name="object 16"/>
            <p:cNvSpPr/>
            <p:nvPr/>
          </p:nvSpPr>
          <p:spPr>
            <a:xfrm>
              <a:off x="2996944" y="3587828"/>
              <a:ext cx="1708785" cy="676275"/>
            </a:xfrm>
            <a:custGeom>
              <a:avLst/>
              <a:gdLst/>
              <a:ahLst/>
              <a:cxnLst/>
              <a:rect l="l" t="t" r="r" b="b"/>
              <a:pathLst>
                <a:path w="1708785" h="676275">
                  <a:moveTo>
                    <a:pt x="732312" y="0"/>
                  </a:moveTo>
                  <a:lnTo>
                    <a:pt x="0" y="134977"/>
                  </a:lnTo>
                </a:path>
                <a:path w="1708785" h="676275">
                  <a:moveTo>
                    <a:pt x="976497" y="0"/>
                  </a:moveTo>
                  <a:lnTo>
                    <a:pt x="1708783" y="134977"/>
                  </a:lnTo>
                </a:path>
                <a:path w="1708785" h="676275">
                  <a:moveTo>
                    <a:pt x="1586690" y="270356"/>
                  </a:moveTo>
                  <a:lnTo>
                    <a:pt x="1404498" y="676077"/>
                  </a:lnTo>
                </a:path>
              </a:pathLst>
            </a:custGeom>
            <a:ln w="5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74838" y="3722806"/>
              <a:ext cx="244475" cy="271145"/>
            </a:xfrm>
            <a:custGeom>
              <a:avLst/>
              <a:gdLst/>
              <a:ahLst/>
              <a:cxnLst/>
              <a:rect l="l" t="t" r="r" b="b"/>
              <a:pathLst>
                <a:path w="244475" h="271145">
                  <a:moveTo>
                    <a:pt x="122106" y="0"/>
                  </a:moveTo>
                  <a:lnTo>
                    <a:pt x="69776" y="14432"/>
                  </a:lnTo>
                  <a:lnTo>
                    <a:pt x="27518" y="52662"/>
                  </a:lnTo>
                  <a:lnTo>
                    <a:pt x="3032" y="106498"/>
                  </a:lnTo>
                  <a:lnTo>
                    <a:pt x="0" y="135378"/>
                  </a:lnTo>
                  <a:lnTo>
                    <a:pt x="3032" y="166191"/>
                  </a:lnTo>
                  <a:lnTo>
                    <a:pt x="27518" y="220027"/>
                  </a:lnTo>
                  <a:lnTo>
                    <a:pt x="69776" y="257871"/>
                  </a:lnTo>
                  <a:lnTo>
                    <a:pt x="122106" y="270743"/>
                  </a:lnTo>
                  <a:lnTo>
                    <a:pt x="149610" y="267235"/>
                  </a:lnTo>
                  <a:lnTo>
                    <a:pt x="198583" y="241877"/>
                  </a:lnTo>
                  <a:lnTo>
                    <a:pt x="232801" y="195056"/>
                  </a:lnTo>
                  <a:lnTo>
                    <a:pt x="243874" y="135378"/>
                  </a:lnTo>
                  <a:lnTo>
                    <a:pt x="240855" y="106498"/>
                  </a:lnTo>
                  <a:lnTo>
                    <a:pt x="218047" y="52662"/>
                  </a:lnTo>
                  <a:lnTo>
                    <a:pt x="175775" y="14432"/>
                  </a:lnTo>
                  <a:lnTo>
                    <a:pt x="1221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74838" y="3722806"/>
              <a:ext cx="244475" cy="271145"/>
            </a:xfrm>
            <a:custGeom>
              <a:avLst/>
              <a:gdLst/>
              <a:ahLst/>
              <a:cxnLst/>
              <a:rect l="l" t="t" r="r" b="b"/>
              <a:pathLst>
                <a:path w="244475" h="271145">
                  <a:moveTo>
                    <a:pt x="0" y="135378"/>
                  </a:moveTo>
                  <a:lnTo>
                    <a:pt x="13089" y="77633"/>
                  </a:lnTo>
                  <a:lnTo>
                    <a:pt x="46969" y="30812"/>
                  </a:lnTo>
                  <a:lnTo>
                    <a:pt x="95941" y="3894"/>
                  </a:lnTo>
                  <a:lnTo>
                    <a:pt x="122106" y="0"/>
                  </a:lnTo>
                  <a:lnTo>
                    <a:pt x="149610" y="3894"/>
                  </a:lnTo>
                  <a:lnTo>
                    <a:pt x="198583" y="30812"/>
                  </a:lnTo>
                  <a:lnTo>
                    <a:pt x="232801" y="77633"/>
                  </a:lnTo>
                  <a:lnTo>
                    <a:pt x="243874" y="135378"/>
                  </a:lnTo>
                  <a:lnTo>
                    <a:pt x="240855" y="166191"/>
                  </a:lnTo>
                  <a:lnTo>
                    <a:pt x="218047" y="220027"/>
                  </a:lnTo>
                  <a:lnTo>
                    <a:pt x="175775" y="257871"/>
                  </a:lnTo>
                  <a:lnTo>
                    <a:pt x="122106" y="270743"/>
                  </a:lnTo>
                  <a:lnTo>
                    <a:pt x="95941" y="267235"/>
                  </a:lnTo>
                  <a:lnTo>
                    <a:pt x="46969" y="241877"/>
                  </a:lnTo>
                  <a:lnTo>
                    <a:pt x="13089" y="195056"/>
                  </a:lnTo>
                  <a:lnTo>
                    <a:pt x="0" y="135378"/>
                  </a:lnTo>
                  <a:close/>
                </a:path>
              </a:pathLst>
            </a:custGeom>
            <a:ln w="52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54723" y="3767563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77916" y="4261048"/>
            <a:ext cx="250190" cy="276225"/>
            <a:chOff x="3177916" y="4261048"/>
            <a:chExt cx="250190" cy="276225"/>
          </a:xfrm>
        </p:grpSpPr>
        <p:sp>
          <p:nvSpPr>
            <p:cNvPr id="21" name="object 21"/>
            <p:cNvSpPr/>
            <p:nvPr/>
          </p:nvSpPr>
          <p:spPr>
            <a:xfrm>
              <a:off x="3180774" y="4263906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122092" y="0"/>
                  </a:moveTo>
                  <a:lnTo>
                    <a:pt x="68423" y="14432"/>
                  </a:lnTo>
                  <a:lnTo>
                    <a:pt x="25826" y="52275"/>
                  </a:lnTo>
                  <a:lnTo>
                    <a:pt x="3356" y="106498"/>
                  </a:lnTo>
                  <a:lnTo>
                    <a:pt x="0" y="135378"/>
                  </a:lnTo>
                  <a:lnTo>
                    <a:pt x="3356" y="165805"/>
                  </a:lnTo>
                  <a:lnTo>
                    <a:pt x="25826" y="220027"/>
                  </a:lnTo>
                  <a:lnTo>
                    <a:pt x="68423" y="257871"/>
                  </a:lnTo>
                  <a:lnTo>
                    <a:pt x="122092" y="270356"/>
                  </a:lnTo>
                  <a:lnTo>
                    <a:pt x="147932" y="266848"/>
                  </a:lnTo>
                  <a:lnTo>
                    <a:pt x="198583" y="241877"/>
                  </a:lnTo>
                  <a:lnTo>
                    <a:pt x="231123" y="194670"/>
                  </a:lnTo>
                  <a:lnTo>
                    <a:pt x="244198" y="135378"/>
                  </a:lnTo>
                  <a:lnTo>
                    <a:pt x="240842" y="106498"/>
                  </a:lnTo>
                  <a:lnTo>
                    <a:pt x="216355" y="52275"/>
                  </a:lnTo>
                  <a:lnTo>
                    <a:pt x="174097" y="14432"/>
                  </a:lnTo>
                  <a:lnTo>
                    <a:pt x="122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80774" y="4263906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0" y="135378"/>
                  </a:moveTo>
                  <a:lnTo>
                    <a:pt x="11397" y="77633"/>
                  </a:lnTo>
                  <a:lnTo>
                    <a:pt x="45615" y="30827"/>
                  </a:lnTo>
                  <a:lnTo>
                    <a:pt x="94249" y="3507"/>
                  </a:lnTo>
                  <a:lnTo>
                    <a:pt x="122092" y="0"/>
                  </a:lnTo>
                  <a:lnTo>
                    <a:pt x="147932" y="3507"/>
                  </a:lnTo>
                  <a:lnTo>
                    <a:pt x="198583" y="30827"/>
                  </a:lnTo>
                  <a:lnTo>
                    <a:pt x="231123" y="77633"/>
                  </a:lnTo>
                  <a:lnTo>
                    <a:pt x="244198" y="135378"/>
                  </a:lnTo>
                  <a:lnTo>
                    <a:pt x="240842" y="165805"/>
                  </a:lnTo>
                  <a:lnTo>
                    <a:pt x="216355" y="220027"/>
                  </a:lnTo>
                  <a:lnTo>
                    <a:pt x="174097" y="257871"/>
                  </a:lnTo>
                  <a:lnTo>
                    <a:pt x="122092" y="270356"/>
                  </a:lnTo>
                  <a:lnTo>
                    <a:pt x="94249" y="266848"/>
                  </a:lnTo>
                  <a:lnTo>
                    <a:pt x="45615" y="241877"/>
                  </a:lnTo>
                  <a:lnTo>
                    <a:pt x="11397" y="194670"/>
                  </a:lnTo>
                  <a:lnTo>
                    <a:pt x="0" y="135378"/>
                  </a:lnTo>
                  <a:close/>
                </a:path>
              </a:pathLst>
            </a:custGeom>
            <a:ln w="5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259305" y="430827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76493" y="4261048"/>
            <a:ext cx="250190" cy="276225"/>
            <a:chOff x="4276493" y="4261048"/>
            <a:chExt cx="250190" cy="276225"/>
          </a:xfrm>
        </p:grpSpPr>
        <p:sp>
          <p:nvSpPr>
            <p:cNvPr id="25" name="object 25"/>
            <p:cNvSpPr/>
            <p:nvPr/>
          </p:nvSpPr>
          <p:spPr>
            <a:xfrm>
              <a:off x="4279351" y="4263906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122092" y="0"/>
                  </a:moveTo>
                  <a:lnTo>
                    <a:pt x="68490" y="14432"/>
                  </a:lnTo>
                  <a:lnTo>
                    <a:pt x="25853" y="52275"/>
                  </a:lnTo>
                  <a:lnTo>
                    <a:pt x="3383" y="106498"/>
                  </a:lnTo>
                  <a:lnTo>
                    <a:pt x="0" y="135378"/>
                  </a:lnTo>
                  <a:lnTo>
                    <a:pt x="3383" y="165805"/>
                  </a:lnTo>
                  <a:lnTo>
                    <a:pt x="25853" y="220027"/>
                  </a:lnTo>
                  <a:lnTo>
                    <a:pt x="68491" y="257871"/>
                  </a:lnTo>
                  <a:lnTo>
                    <a:pt x="122092" y="270356"/>
                  </a:lnTo>
                  <a:lnTo>
                    <a:pt x="147946" y="266848"/>
                  </a:lnTo>
                  <a:lnTo>
                    <a:pt x="198569" y="241877"/>
                  </a:lnTo>
                  <a:lnTo>
                    <a:pt x="231055" y="194670"/>
                  </a:lnTo>
                  <a:lnTo>
                    <a:pt x="244185" y="135378"/>
                  </a:lnTo>
                  <a:lnTo>
                    <a:pt x="240801" y="106498"/>
                  </a:lnTo>
                  <a:lnTo>
                    <a:pt x="216301" y="52275"/>
                  </a:lnTo>
                  <a:lnTo>
                    <a:pt x="174070" y="14432"/>
                  </a:lnTo>
                  <a:lnTo>
                    <a:pt x="122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79351" y="4263906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0" y="135378"/>
                  </a:moveTo>
                  <a:lnTo>
                    <a:pt x="11370" y="77633"/>
                  </a:lnTo>
                  <a:lnTo>
                    <a:pt x="45615" y="30827"/>
                  </a:lnTo>
                  <a:lnTo>
                    <a:pt x="94208" y="3507"/>
                  </a:lnTo>
                  <a:lnTo>
                    <a:pt x="122092" y="0"/>
                  </a:lnTo>
                  <a:lnTo>
                    <a:pt x="147945" y="3507"/>
                  </a:lnTo>
                  <a:lnTo>
                    <a:pt x="198569" y="30827"/>
                  </a:lnTo>
                  <a:lnTo>
                    <a:pt x="231055" y="77633"/>
                  </a:lnTo>
                  <a:lnTo>
                    <a:pt x="244185" y="135378"/>
                  </a:lnTo>
                  <a:lnTo>
                    <a:pt x="240801" y="165805"/>
                  </a:lnTo>
                  <a:lnTo>
                    <a:pt x="216301" y="220027"/>
                  </a:lnTo>
                  <a:lnTo>
                    <a:pt x="174070" y="257871"/>
                  </a:lnTo>
                  <a:lnTo>
                    <a:pt x="122092" y="270356"/>
                  </a:lnTo>
                  <a:lnTo>
                    <a:pt x="94208" y="266848"/>
                  </a:lnTo>
                  <a:lnTo>
                    <a:pt x="45615" y="241877"/>
                  </a:lnTo>
                  <a:lnTo>
                    <a:pt x="11370" y="194670"/>
                  </a:lnTo>
                  <a:lnTo>
                    <a:pt x="0" y="135378"/>
                  </a:lnTo>
                  <a:close/>
                </a:path>
              </a:pathLst>
            </a:custGeom>
            <a:ln w="5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357882" y="4308277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08778" y="4261048"/>
            <a:ext cx="250190" cy="276225"/>
            <a:chOff x="5008778" y="4261048"/>
            <a:chExt cx="250190" cy="276225"/>
          </a:xfrm>
        </p:grpSpPr>
        <p:sp>
          <p:nvSpPr>
            <p:cNvPr id="29" name="object 29"/>
            <p:cNvSpPr/>
            <p:nvPr/>
          </p:nvSpPr>
          <p:spPr>
            <a:xfrm>
              <a:off x="5011636" y="4263906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122092" y="0"/>
                  </a:moveTo>
                  <a:lnTo>
                    <a:pt x="68355" y="14432"/>
                  </a:lnTo>
                  <a:lnTo>
                    <a:pt x="26124" y="52275"/>
                  </a:lnTo>
                  <a:lnTo>
                    <a:pt x="3383" y="106498"/>
                  </a:lnTo>
                  <a:lnTo>
                    <a:pt x="0" y="135378"/>
                  </a:lnTo>
                  <a:lnTo>
                    <a:pt x="3383" y="165805"/>
                  </a:lnTo>
                  <a:lnTo>
                    <a:pt x="26124" y="220027"/>
                  </a:lnTo>
                  <a:lnTo>
                    <a:pt x="68355" y="257871"/>
                  </a:lnTo>
                  <a:lnTo>
                    <a:pt x="122092" y="270356"/>
                  </a:lnTo>
                  <a:lnTo>
                    <a:pt x="148216" y="266848"/>
                  </a:lnTo>
                  <a:lnTo>
                    <a:pt x="198569" y="241877"/>
                  </a:lnTo>
                  <a:lnTo>
                    <a:pt x="231055" y="194670"/>
                  </a:lnTo>
                  <a:lnTo>
                    <a:pt x="244185" y="135378"/>
                  </a:lnTo>
                  <a:lnTo>
                    <a:pt x="240801" y="106498"/>
                  </a:lnTo>
                  <a:lnTo>
                    <a:pt x="216301" y="52275"/>
                  </a:lnTo>
                  <a:lnTo>
                    <a:pt x="174070" y="14432"/>
                  </a:lnTo>
                  <a:lnTo>
                    <a:pt x="122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11636" y="4263906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0" y="135378"/>
                  </a:moveTo>
                  <a:lnTo>
                    <a:pt x="11370" y="77633"/>
                  </a:lnTo>
                  <a:lnTo>
                    <a:pt x="45615" y="30827"/>
                  </a:lnTo>
                  <a:lnTo>
                    <a:pt x="94615" y="3507"/>
                  </a:lnTo>
                  <a:lnTo>
                    <a:pt x="122092" y="0"/>
                  </a:lnTo>
                  <a:lnTo>
                    <a:pt x="148216" y="3507"/>
                  </a:lnTo>
                  <a:lnTo>
                    <a:pt x="198569" y="30827"/>
                  </a:lnTo>
                  <a:lnTo>
                    <a:pt x="231055" y="77633"/>
                  </a:lnTo>
                  <a:lnTo>
                    <a:pt x="244185" y="135378"/>
                  </a:lnTo>
                  <a:lnTo>
                    <a:pt x="240801" y="165805"/>
                  </a:lnTo>
                  <a:lnTo>
                    <a:pt x="216301" y="220027"/>
                  </a:lnTo>
                  <a:lnTo>
                    <a:pt x="174070" y="257871"/>
                  </a:lnTo>
                  <a:lnTo>
                    <a:pt x="122092" y="270356"/>
                  </a:lnTo>
                  <a:lnTo>
                    <a:pt x="94615" y="266848"/>
                  </a:lnTo>
                  <a:lnTo>
                    <a:pt x="45615" y="241877"/>
                  </a:lnTo>
                  <a:lnTo>
                    <a:pt x="11370" y="194670"/>
                  </a:lnTo>
                  <a:lnTo>
                    <a:pt x="0" y="135378"/>
                  </a:lnTo>
                  <a:close/>
                </a:path>
              </a:pathLst>
            </a:custGeom>
            <a:ln w="5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98153" y="4328413"/>
            <a:ext cx="6858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45631" y="4261048"/>
            <a:ext cx="250190" cy="276225"/>
            <a:chOff x="2445631" y="4261048"/>
            <a:chExt cx="250190" cy="276225"/>
          </a:xfrm>
        </p:grpSpPr>
        <p:sp>
          <p:nvSpPr>
            <p:cNvPr id="33" name="object 33"/>
            <p:cNvSpPr/>
            <p:nvPr/>
          </p:nvSpPr>
          <p:spPr>
            <a:xfrm>
              <a:off x="2448488" y="4263906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121767" y="0"/>
                  </a:moveTo>
                  <a:lnTo>
                    <a:pt x="68098" y="14432"/>
                  </a:lnTo>
                  <a:lnTo>
                    <a:pt x="25839" y="52275"/>
                  </a:lnTo>
                  <a:lnTo>
                    <a:pt x="3032" y="106498"/>
                  </a:lnTo>
                  <a:lnTo>
                    <a:pt x="0" y="135378"/>
                  </a:lnTo>
                  <a:lnTo>
                    <a:pt x="3032" y="165805"/>
                  </a:lnTo>
                  <a:lnTo>
                    <a:pt x="25839" y="220027"/>
                  </a:lnTo>
                  <a:lnTo>
                    <a:pt x="68098" y="257871"/>
                  </a:lnTo>
                  <a:lnTo>
                    <a:pt x="121767" y="270356"/>
                  </a:lnTo>
                  <a:lnTo>
                    <a:pt x="147932" y="266848"/>
                  </a:lnTo>
                  <a:lnTo>
                    <a:pt x="198258" y="241877"/>
                  </a:lnTo>
                  <a:lnTo>
                    <a:pt x="230798" y="194670"/>
                  </a:lnTo>
                  <a:lnTo>
                    <a:pt x="243874" y="135378"/>
                  </a:lnTo>
                  <a:lnTo>
                    <a:pt x="240855" y="106498"/>
                  </a:lnTo>
                  <a:lnTo>
                    <a:pt x="216369" y="52275"/>
                  </a:lnTo>
                  <a:lnTo>
                    <a:pt x="174097" y="14432"/>
                  </a:lnTo>
                  <a:lnTo>
                    <a:pt x="121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48488" y="4263906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0" y="135378"/>
                  </a:moveTo>
                  <a:lnTo>
                    <a:pt x="11410" y="77633"/>
                  </a:lnTo>
                  <a:lnTo>
                    <a:pt x="45290" y="30827"/>
                  </a:lnTo>
                  <a:lnTo>
                    <a:pt x="94263" y="3507"/>
                  </a:lnTo>
                  <a:lnTo>
                    <a:pt x="121767" y="0"/>
                  </a:lnTo>
                  <a:lnTo>
                    <a:pt x="147932" y="3507"/>
                  </a:lnTo>
                  <a:lnTo>
                    <a:pt x="198258" y="30827"/>
                  </a:lnTo>
                  <a:lnTo>
                    <a:pt x="230798" y="77633"/>
                  </a:lnTo>
                  <a:lnTo>
                    <a:pt x="243874" y="135378"/>
                  </a:lnTo>
                  <a:lnTo>
                    <a:pt x="240855" y="165805"/>
                  </a:lnTo>
                  <a:lnTo>
                    <a:pt x="216369" y="220027"/>
                  </a:lnTo>
                  <a:lnTo>
                    <a:pt x="174097" y="257871"/>
                  </a:lnTo>
                  <a:lnTo>
                    <a:pt x="121767" y="270356"/>
                  </a:lnTo>
                  <a:lnTo>
                    <a:pt x="94263" y="266848"/>
                  </a:lnTo>
                  <a:lnTo>
                    <a:pt x="45290" y="241877"/>
                  </a:lnTo>
                  <a:lnTo>
                    <a:pt x="11410" y="194670"/>
                  </a:lnTo>
                  <a:lnTo>
                    <a:pt x="0" y="135378"/>
                  </a:lnTo>
                  <a:close/>
                </a:path>
              </a:pathLst>
            </a:custGeom>
            <a:ln w="5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526694" y="430827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64334" y="3858185"/>
            <a:ext cx="3051810" cy="1113155"/>
          </a:xfrm>
          <a:custGeom>
            <a:avLst/>
            <a:gdLst/>
            <a:ahLst/>
            <a:cxnLst/>
            <a:rect l="l" t="t" r="r" b="b"/>
            <a:pathLst>
              <a:path w="3051810" h="1113154">
                <a:moveTo>
                  <a:pt x="854377" y="0"/>
                </a:moveTo>
                <a:lnTo>
                  <a:pt x="1038532" y="405720"/>
                </a:lnTo>
              </a:path>
              <a:path w="3051810" h="1113154">
                <a:moveTo>
                  <a:pt x="610503" y="0"/>
                </a:moveTo>
                <a:lnTo>
                  <a:pt x="305921" y="405720"/>
                </a:lnTo>
              </a:path>
              <a:path w="3051810" h="1113154">
                <a:moveTo>
                  <a:pt x="2563485" y="0"/>
                </a:moveTo>
                <a:lnTo>
                  <a:pt x="2869394" y="405720"/>
                </a:lnTo>
              </a:path>
              <a:path w="3051810" h="1113154">
                <a:moveTo>
                  <a:pt x="184154" y="541099"/>
                </a:moveTo>
                <a:lnTo>
                  <a:pt x="122106" y="811456"/>
                </a:lnTo>
              </a:path>
              <a:path w="3051810" h="1113154">
                <a:moveTo>
                  <a:pt x="428028" y="541099"/>
                </a:moveTo>
                <a:lnTo>
                  <a:pt x="488411" y="811456"/>
                </a:lnTo>
              </a:path>
              <a:path w="3051810" h="1113154">
                <a:moveTo>
                  <a:pt x="916439" y="541099"/>
                </a:moveTo>
                <a:lnTo>
                  <a:pt x="854377" y="811456"/>
                </a:lnTo>
              </a:path>
              <a:path w="3051810" h="1113154">
                <a:moveTo>
                  <a:pt x="1160638" y="541099"/>
                </a:moveTo>
                <a:lnTo>
                  <a:pt x="1220737" y="811456"/>
                </a:lnTo>
              </a:path>
              <a:path w="3051810" h="1113154">
                <a:moveTo>
                  <a:pt x="2015016" y="541099"/>
                </a:moveTo>
                <a:lnTo>
                  <a:pt x="1953022" y="797023"/>
                </a:lnTo>
              </a:path>
              <a:path w="3051810" h="1113154">
                <a:moveTo>
                  <a:pt x="2259201" y="541099"/>
                </a:moveTo>
                <a:lnTo>
                  <a:pt x="2319300" y="811456"/>
                </a:lnTo>
              </a:path>
              <a:path w="3051810" h="1113154">
                <a:moveTo>
                  <a:pt x="2747301" y="541099"/>
                </a:moveTo>
                <a:lnTo>
                  <a:pt x="2685578" y="811456"/>
                </a:lnTo>
              </a:path>
              <a:path w="3051810" h="1113154">
                <a:moveTo>
                  <a:pt x="2991487" y="541099"/>
                </a:moveTo>
                <a:lnTo>
                  <a:pt x="3051585" y="811456"/>
                </a:lnTo>
              </a:path>
              <a:path w="3051810" h="1113154">
                <a:moveTo>
                  <a:pt x="0" y="1112628"/>
                </a:moveTo>
                <a:lnTo>
                  <a:pt x="244198" y="1112628"/>
                </a:lnTo>
                <a:lnTo>
                  <a:pt x="244198" y="811459"/>
                </a:lnTo>
                <a:lnTo>
                  <a:pt x="0" y="811459"/>
                </a:lnTo>
                <a:lnTo>
                  <a:pt x="0" y="1112628"/>
                </a:lnTo>
                <a:close/>
              </a:path>
            </a:pathLst>
          </a:custGeom>
          <a:ln w="5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44557" y="473039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30639" y="4655209"/>
            <a:ext cx="2807335" cy="316230"/>
          </a:xfrm>
          <a:custGeom>
            <a:avLst/>
            <a:gdLst/>
            <a:ahLst/>
            <a:cxnLst/>
            <a:rect l="l" t="t" r="r" b="b"/>
            <a:pathLst>
              <a:path w="2807335" h="316229">
                <a:moveTo>
                  <a:pt x="0" y="315604"/>
                </a:moveTo>
                <a:lnTo>
                  <a:pt x="244198" y="315604"/>
                </a:lnTo>
                <a:lnTo>
                  <a:pt x="244198" y="14435"/>
                </a:lnTo>
                <a:lnTo>
                  <a:pt x="0" y="14435"/>
                </a:lnTo>
                <a:lnTo>
                  <a:pt x="0" y="315604"/>
                </a:lnTo>
                <a:close/>
              </a:path>
              <a:path w="2807335" h="316229">
                <a:moveTo>
                  <a:pt x="366305" y="315604"/>
                </a:moveTo>
                <a:lnTo>
                  <a:pt x="610179" y="315604"/>
                </a:lnTo>
                <a:lnTo>
                  <a:pt x="610179" y="14435"/>
                </a:lnTo>
                <a:lnTo>
                  <a:pt x="366305" y="14435"/>
                </a:lnTo>
                <a:lnTo>
                  <a:pt x="366305" y="315604"/>
                </a:lnTo>
                <a:close/>
              </a:path>
              <a:path w="2807335" h="316229">
                <a:moveTo>
                  <a:pt x="732271" y="315604"/>
                </a:moveTo>
                <a:lnTo>
                  <a:pt x="976470" y="315604"/>
                </a:lnTo>
                <a:lnTo>
                  <a:pt x="976470" y="14435"/>
                </a:lnTo>
                <a:lnTo>
                  <a:pt x="732271" y="14435"/>
                </a:lnTo>
                <a:lnTo>
                  <a:pt x="732271" y="315604"/>
                </a:lnTo>
                <a:close/>
              </a:path>
              <a:path w="2807335" h="316229">
                <a:moveTo>
                  <a:pt x="1464895" y="301169"/>
                </a:moveTo>
                <a:lnTo>
                  <a:pt x="1708769" y="301169"/>
                </a:lnTo>
                <a:lnTo>
                  <a:pt x="1708769" y="0"/>
                </a:lnTo>
                <a:lnTo>
                  <a:pt x="1464895" y="0"/>
                </a:lnTo>
                <a:lnTo>
                  <a:pt x="1464895" y="301169"/>
                </a:lnTo>
                <a:close/>
              </a:path>
              <a:path w="2807335" h="316229">
                <a:moveTo>
                  <a:pt x="1830902" y="315604"/>
                </a:moveTo>
                <a:lnTo>
                  <a:pt x="2075101" y="315604"/>
                </a:lnTo>
                <a:lnTo>
                  <a:pt x="2075101" y="14435"/>
                </a:lnTo>
                <a:lnTo>
                  <a:pt x="1830902" y="14435"/>
                </a:lnTo>
                <a:lnTo>
                  <a:pt x="1830902" y="315604"/>
                </a:lnTo>
                <a:close/>
              </a:path>
              <a:path w="2807335" h="316229">
                <a:moveTo>
                  <a:pt x="2197180" y="315604"/>
                </a:moveTo>
                <a:lnTo>
                  <a:pt x="2441379" y="315604"/>
                </a:lnTo>
                <a:lnTo>
                  <a:pt x="2441379" y="14435"/>
                </a:lnTo>
                <a:lnTo>
                  <a:pt x="2197180" y="14435"/>
                </a:lnTo>
                <a:lnTo>
                  <a:pt x="2197180" y="315604"/>
                </a:lnTo>
                <a:close/>
              </a:path>
              <a:path w="2807335" h="316229">
                <a:moveTo>
                  <a:pt x="2563458" y="315604"/>
                </a:moveTo>
                <a:lnTo>
                  <a:pt x="2807332" y="315604"/>
                </a:lnTo>
                <a:lnTo>
                  <a:pt x="2807332" y="14435"/>
                </a:lnTo>
                <a:lnTo>
                  <a:pt x="2563458" y="14435"/>
                </a:lnTo>
                <a:lnTo>
                  <a:pt x="2563458" y="315604"/>
                </a:lnTo>
                <a:close/>
              </a:path>
            </a:pathLst>
          </a:custGeom>
          <a:ln w="5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269037" y="3482245"/>
            <a:ext cx="10477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65" dirty="0">
                <a:latin typeface="Symbol"/>
                <a:cs typeface="Symbol"/>
              </a:rPr>
              <a:t>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17939" y="3887609"/>
            <a:ext cx="10477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65" dirty="0">
                <a:latin typeface="Symbol"/>
                <a:cs typeface="Symbol"/>
              </a:rPr>
              <a:t>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26749" y="3955403"/>
            <a:ext cx="10413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45" dirty="0">
                <a:latin typeface="Symbol"/>
                <a:cs typeface="Symbol"/>
              </a:rPr>
              <a:t>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34818" y="3895338"/>
            <a:ext cx="113030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45" dirty="0">
                <a:latin typeface="Times New Roman"/>
                <a:cs typeface="Times New Roman"/>
              </a:rPr>
              <a:t>&gt;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26043" y="3468154"/>
            <a:ext cx="113030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45" dirty="0">
                <a:latin typeface="Times New Roman"/>
                <a:cs typeface="Times New Roman"/>
              </a:rPr>
              <a:t>&gt;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68074" y="3873875"/>
            <a:ext cx="113030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45" dirty="0">
                <a:latin typeface="Times New Roman"/>
                <a:cs typeface="Times New Roman"/>
              </a:rPr>
              <a:t>&gt;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13696" y="4388814"/>
            <a:ext cx="10922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45967" y="4415361"/>
            <a:ext cx="114300" cy="4775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45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005"/>
              </a:spcBef>
            </a:pPr>
            <a:r>
              <a:rPr sz="900" spc="-4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44558" y="4415361"/>
            <a:ext cx="114300" cy="461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45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875"/>
              </a:spcBef>
            </a:pPr>
            <a:r>
              <a:rPr sz="900" spc="-4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76843" y="4428679"/>
            <a:ext cx="114300" cy="464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70" dirty="0">
                <a:latin typeface="Arial"/>
                <a:cs typeface="Arial"/>
              </a:rPr>
              <a:t>=</a:t>
            </a:r>
            <a:endParaRPr sz="125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880"/>
              </a:spcBef>
            </a:pPr>
            <a:r>
              <a:rPr sz="900" spc="-4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07505" y="4393957"/>
            <a:ext cx="136525" cy="499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95"/>
              </a:spcBef>
            </a:pPr>
            <a:r>
              <a:rPr sz="1250" spc="-65" dirty="0">
                <a:latin typeface="Symbol"/>
                <a:cs typeface="Symbol"/>
              </a:rPr>
              <a:t>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900" spc="-50" dirty="0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39777" y="4393957"/>
            <a:ext cx="137160" cy="499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95"/>
              </a:spcBef>
            </a:pPr>
            <a:r>
              <a:rPr sz="1250" spc="-65" dirty="0">
                <a:latin typeface="Symbol"/>
                <a:cs typeface="Symbol"/>
              </a:rPr>
              <a:t>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900" spc="-50" dirty="0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38313" y="4393957"/>
            <a:ext cx="142240" cy="499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sz="1250" spc="-65" dirty="0">
                <a:latin typeface="Symbol"/>
                <a:cs typeface="Symbol"/>
              </a:rPr>
              <a:t>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900" spc="-50" dirty="0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70599" y="4393957"/>
            <a:ext cx="137160" cy="499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95"/>
              </a:spcBef>
            </a:pPr>
            <a:r>
              <a:rPr sz="1250" spc="-65" dirty="0">
                <a:latin typeface="Symbol"/>
                <a:cs typeface="Symbol"/>
              </a:rPr>
              <a:t>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900" spc="-50" dirty="0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65605"/>
            <a:ext cx="559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İkili </a:t>
            </a:r>
            <a:r>
              <a:rPr sz="4000" spc="-20" dirty="0"/>
              <a:t>Arama </a:t>
            </a:r>
            <a:r>
              <a:rPr sz="4000" spc="-5" dirty="0"/>
              <a:t>(Binary </a:t>
            </a:r>
            <a:r>
              <a:rPr sz="4000" spc="-15" dirty="0"/>
              <a:t>Search)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66774" y="2293747"/>
            <a:ext cx="64357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5" dirty="0">
                <a:latin typeface="Calibri"/>
                <a:cs typeface="Calibri"/>
              </a:rPr>
              <a:t>algoritmanın analizini yapmak </a:t>
            </a:r>
            <a:r>
              <a:rPr sz="2000" dirty="0">
                <a:latin typeface="Calibri"/>
                <a:cs typeface="Calibri"/>
              </a:rPr>
              <a:t>için </a:t>
            </a:r>
            <a:r>
              <a:rPr sz="2000" spc="-5" dirty="0">
                <a:latin typeface="Calibri"/>
                <a:cs typeface="Calibri"/>
              </a:rPr>
              <a:t>ilk </a:t>
            </a:r>
            <a:r>
              <a:rPr sz="2000" spc="-10" dirty="0">
                <a:latin typeface="Calibri"/>
                <a:cs typeface="Calibri"/>
              </a:rPr>
              <a:t>olarak </a:t>
            </a:r>
            <a:r>
              <a:rPr sz="2000" spc="5" dirty="0">
                <a:latin typeface="Calibri"/>
                <a:cs typeface="Calibri"/>
              </a:rPr>
              <a:t>n=2</a:t>
            </a:r>
            <a:r>
              <a:rPr sz="1950" spc="7" baseline="25641" dirty="0">
                <a:latin typeface="Calibri"/>
                <a:cs typeface="Calibri"/>
              </a:rPr>
              <a:t>k </a:t>
            </a:r>
            <a:r>
              <a:rPr sz="2000" spc="-5" dirty="0">
                <a:latin typeface="Calibri"/>
                <a:cs typeface="Calibri"/>
              </a:rPr>
              <a:t>kabulü  yapılsın.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7391" y="3576828"/>
            <a:ext cx="123825" cy="17145"/>
          </a:xfrm>
          <a:custGeom>
            <a:avLst/>
            <a:gdLst/>
            <a:ahLst/>
            <a:cxnLst/>
            <a:rect l="l" t="t" r="r" b="b"/>
            <a:pathLst>
              <a:path w="123825" h="17145">
                <a:moveTo>
                  <a:pt x="123443" y="0"/>
                </a:moveTo>
                <a:lnTo>
                  <a:pt x="0" y="0"/>
                </a:lnTo>
                <a:lnTo>
                  <a:pt x="0" y="16763"/>
                </a:lnTo>
                <a:lnTo>
                  <a:pt x="123443" y="16763"/>
                </a:lnTo>
                <a:lnTo>
                  <a:pt x="123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2564" y="3587876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7995" y="3576827"/>
            <a:ext cx="1228725" cy="17145"/>
          </a:xfrm>
          <a:custGeom>
            <a:avLst/>
            <a:gdLst/>
            <a:ahLst/>
            <a:cxnLst/>
            <a:rect l="l" t="t" r="r" b="b"/>
            <a:pathLst>
              <a:path w="1228725" h="17145">
                <a:moveTo>
                  <a:pt x="205727" y="0"/>
                </a:moveTo>
                <a:lnTo>
                  <a:pt x="0" y="0"/>
                </a:lnTo>
                <a:lnTo>
                  <a:pt x="0" y="16764"/>
                </a:lnTo>
                <a:lnTo>
                  <a:pt x="205727" y="16764"/>
                </a:lnTo>
                <a:lnTo>
                  <a:pt x="205727" y="0"/>
                </a:lnTo>
                <a:close/>
              </a:path>
              <a:path w="1228725" h="17145">
                <a:moveTo>
                  <a:pt x="548627" y="0"/>
                </a:moveTo>
                <a:lnTo>
                  <a:pt x="342900" y="0"/>
                </a:lnTo>
                <a:lnTo>
                  <a:pt x="342900" y="16764"/>
                </a:lnTo>
                <a:lnTo>
                  <a:pt x="548627" y="16764"/>
                </a:lnTo>
                <a:lnTo>
                  <a:pt x="548627" y="0"/>
                </a:lnTo>
                <a:close/>
              </a:path>
              <a:path w="1228725" h="17145">
                <a:moveTo>
                  <a:pt x="1228344" y="0"/>
                </a:moveTo>
                <a:lnTo>
                  <a:pt x="1014984" y="0"/>
                </a:lnTo>
                <a:lnTo>
                  <a:pt x="1014984" y="16764"/>
                </a:lnTo>
                <a:lnTo>
                  <a:pt x="1228344" y="16764"/>
                </a:lnTo>
                <a:lnTo>
                  <a:pt x="1228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87448" y="3531234"/>
            <a:ext cx="132334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393065" algn="l"/>
                <a:tab pos="1065530" algn="l"/>
              </a:tabLst>
            </a:pPr>
            <a:r>
              <a:rPr sz="2175" spc="67" baseline="-17241" dirty="0">
                <a:latin typeface="Cambria Math"/>
                <a:cs typeface="Cambria Math"/>
              </a:rPr>
              <a:t>2</a:t>
            </a:r>
            <a:r>
              <a:rPr sz="1200" spc="45" dirty="0">
                <a:latin typeface="Cambria Math"/>
                <a:cs typeface="Cambria Math"/>
              </a:rPr>
              <a:t>2	</a:t>
            </a:r>
            <a:r>
              <a:rPr sz="2175" spc="67" baseline="-17241" dirty="0">
                <a:latin typeface="Cambria Math"/>
                <a:cs typeface="Cambria Math"/>
              </a:rPr>
              <a:t>2</a:t>
            </a:r>
            <a:r>
              <a:rPr sz="1200" spc="45" dirty="0">
                <a:latin typeface="Cambria Math"/>
                <a:cs typeface="Cambria Math"/>
              </a:rPr>
              <a:t>3	</a:t>
            </a:r>
            <a:r>
              <a:rPr sz="2175" spc="112" baseline="-17241" dirty="0">
                <a:latin typeface="Cambria Math"/>
                <a:cs typeface="Cambria Math"/>
              </a:rPr>
              <a:t>2</a:t>
            </a:r>
            <a:r>
              <a:rPr sz="1200" spc="75" dirty="0">
                <a:latin typeface="Cambria Math"/>
                <a:cs typeface="Cambria Math"/>
              </a:rPr>
              <a:t>𝑘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6774" y="3310254"/>
            <a:ext cx="2887980" cy="412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0515">
              <a:lnSpc>
                <a:spcPts val="1185"/>
              </a:lnSpc>
              <a:spcBef>
                <a:spcPts val="110"/>
              </a:spcBef>
              <a:tabLst>
                <a:tab pos="612140" algn="l"/>
                <a:tab pos="955040" algn="l"/>
                <a:tab pos="1630045" algn="l"/>
              </a:tabLst>
            </a:pPr>
            <a:r>
              <a:rPr sz="1450" spc="114" dirty="0">
                <a:latin typeface="Cambria Math"/>
                <a:cs typeface="Cambria Math"/>
              </a:rPr>
              <a:t>𝑛	𝑛	𝑛	𝑛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ts val="1845"/>
              </a:lnSpc>
              <a:tabLst>
                <a:tab pos="476884" algn="l"/>
                <a:tab pos="819785" algn="l"/>
                <a:tab pos="1162685" algn="l"/>
                <a:tab pos="1869439" algn="l"/>
              </a:tabLst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mbria Math"/>
                <a:cs typeface="Cambria Math"/>
              </a:rPr>
              <a:t>,	,	,</a:t>
            </a:r>
            <a:r>
              <a:rPr sz="2000" spc="-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	= </a:t>
            </a:r>
            <a:r>
              <a:rPr sz="2000" spc="-5" dirty="0">
                <a:latin typeface="Cambria Math"/>
                <a:cs typeface="Cambria Math"/>
              </a:rPr>
              <a:t>1,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n=2</a:t>
            </a:r>
            <a:r>
              <a:rPr sz="1950" baseline="25641" dirty="0">
                <a:latin typeface="Calibri"/>
                <a:cs typeface="Calibri"/>
              </a:rPr>
              <a:t>k</a:t>
            </a:r>
            <a:endParaRPr sz="1950" baseline="25641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6774" y="4183760"/>
            <a:ext cx="696150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234950" indent="-27305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5" dirty="0">
                <a:latin typeface="Calibri"/>
                <a:cs typeface="Calibri"/>
              </a:rPr>
              <a:t>kabulün yapılması genelliliği </a:t>
            </a:r>
            <a:r>
              <a:rPr sz="2000" spc="-25" dirty="0">
                <a:latin typeface="Calibri"/>
                <a:cs typeface="Calibri"/>
              </a:rPr>
              <a:t>bozmayacaktır. </a:t>
            </a:r>
            <a:r>
              <a:rPr sz="2000" spc="-5" dirty="0">
                <a:latin typeface="Calibri"/>
                <a:cs typeface="Calibri"/>
              </a:rPr>
              <a:t>Algoritma  çalıştığında ilk </a:t>
            </a:r>
            <a:r>
              <a:rPr sz="2000" dirty="0">
                <a:latin typeface="Calibri"/>
                <a:cs typeface="Calibri"/>
              </a:rPr>
              <a:t>bakılacak </a:t>
            </a:r>
            <a:r>
              <a:rPr sz="2000" spc="-5" dirty="0">
                <a:latin typeface="Calibri"/>
                <a:cs typeface="Calibri"/>
              </a:rPr>
              <a:t>eleman </a:t>
            </a:r>
            <a:r>
              <a:rPr sz="2000" spc="10" dirty="0">
                <a:latin typeface="Calibri"/>
                <a:cs typeface="Calibri"/>
              </a:rPr>
              <a:t>2</a:t>
            </a:r>
            <a:r>
              <a:rPr sz="1950" spc="15" baseline="25641" dirty="0">
                <a:latin typeface="Calibri"/>
                <a:cs typeface="Calibri"/>
              </a:rPr>
              <a:t>k-1 </a:t>
            </a:r>
            <a:r>
              <a:rPr sz="2000" spc="-5" dirty="0">
                <a:latin typeface="Calibri"/>
                <a:cs typeface="Calibri"/>
              </a:rPr>
              <a:t>endeksli eleman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olacaktır.</a:t>
            </a:r>
            <a:endParaRPr sz="2000">
              <a:latin typeface="Calibri"/>
              <a:cs typeface="Calibri"/>
            </a:endParaRPr>
          </a:p>
          <a:p>
            <a:pPr marL="31051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Eğer eşitlik </a:t>
            </a:r>
            <a:r>
              <a:rPr sz="2000" spc="-15" dirty="0">
                <a:latin typeface="Calibri"/>
                <a:cs typeface="Calibri"/>
              </a:rPr>
              <a:t>varsa, </a:t>
            </a:r>
            <a:r>
              <a:rPr sz="2000" spc="-5" dirty="0">
                <a:latin typeface="Calibri"/>
                <a:cs typeface="Calibri"/>
              </a:rPr>
              <a:t>amaca </a:t>
            </a:r>
            <a:r>
              <a:rPr sz="2000" spc="-25" dirty="0">
                <a:latin typeface="Calibri"/>
                <a:cs typeface="Calibri"/>
              </a:rPr>
              <a:t>ulaşılmıştır. </a:t>
            </a:r>
            <a:r>
              <a:rPr sz="2000" spc="-5" dirty="0">
                <a:latin typeface="Calibri"/>
                <a:cs typeface="Calibri"/>
              </a:rPr>
              <a:t>Eşitlik </a:t>
            </a:r>
            <a:r>
              <a:rPr sz="2000" spc="-10" dirty="0">
                <a:latin typeface="Calibri"/>
                <a:cs typeface="Calibri"/>
              </a:rPr>
              <a:t>yoksa geriye kalan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</a:t>
            </a:r>
            <a:endParaRPr sz="2000">
              <a:latin typeface="Calibri"/>
              <a:cs typeface="Calibri"/>
            </a:endParaRPr>
          </a:p>
          <a:p>
            <a:pPr marL="310515" marR="23939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her birinin </a:t>
            </a:r>
            <a:r>
              <a:rPr sz="2000" dirty="0">
                <a:latin typeface="Calibri"/>
                <a:cs typeface="Calibri"/>
              </a:rPr>
              <a:t>boyutu </a:t>
            </a:r>
            <a:r>
              <a:rPr sz="2000" spc="10" dirty="0">
                <a:latin typeface="Calibri"/>
                <a:cs typeface="Calibri"/>
              </a:rPr>
              <a:t>2</a:t>
            </a:r>
            <a:r>
              <a:rPr sz="1950" spc="15" baseline="25641" dirty="0">
                <a:latin typeface="Calibri"/>
                <a:cs typeface="Calibri"/>
              </a:rPr>
              <a:t>k-1 </a:t>
            </a:r>
            <a:r>
              <a:rPr sz="2000" spc="-5" dirty="0">
                <a:latin typeface="Calibri"/>
                <a:cs typeface="Calibri"/>
              </a:rPr>
              <a:t>olan dizi parçalarının </a:t>
            </a:r>
            <a:r>
              <a:rPr sz="2000" dirty="0">
                <a:latin typeface="Calibri"/>
                <a:cs typeface="Calibri"/>
              </a:rPr>
              <a:t>hangisinde </a:t>
            </a:r>
            <a:r>
              <a:rPr sz="2000" spc="-10" dirty="0">
                <a:latin typeface="Calibri"/>
                <a:cs typeface="Calibri"/>
              </a:rPr>
              <a:t>aranan  </a:t>
            </a:r>
            <a:r>
              <a:rPr sz="2000" spc="-5" dirty="0">
                <a:latin typeface="Calibri"/>
                <a:cs typeface="Calibri"/>
              </a:rPr>
              <a:t>elemanın olacağına </a:t>
            </a:r>
            <a:r>
              <a:rPr sz="2000" spc="-20" dirty="0">
                <a:latin typeface="Calibri"/>
                <a:cs typeface="Calibri"/>
              </a:rPr>
              <a:t>karar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verilir.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43343" y="883919"/>
            <a:ext cx="1162811" cy="119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65605"/>
            <a:ext cx="559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İkili </a:t>
            </a:r>
            <a:r>
              <a:rPr sz="4000" spc="-20" dirty="0"/>
              <a:t>Arama </a:t>
            </a:r>
            <a:r>
              <a:rPr sz="4000" spc="-5" dirty="0"/>
              <a:t>(Binary </a:t>
            </a:r>
            <a:r>
              <a:rPr sz="4000" spc="-15" dirty="0"/>
              <a:t>Search)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95146" y="2149601"/>
            <a:ext cx="62166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Eğer </a:t>
            </a:r>
            <a:r>
              <a:rPr sz="2000" dirty="0">
                <a:latin typeface="Calibri"/>
                <a:cs typeface="Calibri"/>
              </a:rPr>
              <a:t>x </a:t>
            </a:r>
            <a:r>
              <a:rPr sz="2000" spc="-10" dirty="0">
                <a:latin typeface="Calibri"/>
                <a:cs typeface="Calibri"/>
              </a:rPr>
              <a:t>değişkeninin </a:t>
            </a:r>
            <a:r>
              <a:rPr sz="2000" spc="-5" dirty="0">
                <a:latin typeface="Calibri"/>
                <a:cs typeface="Calibri"/>
              </a:rPr>
              <a:t>değeri </a:t>
            </a:r>
            <a:r>
              <a:rPr sz="2000" dirty="0">
                <a:latin typeface="Calibri"/>
                <a:cs typeface="Calibri"/>
              </a:rPr>
              <a:t>Dizi[2</a:t>
            </a:r>
            <a:r>
              <a:rPr sz="1950" baseline="25641" dirty="0">
                <a:latin typeface="Calibri"/>
                <a:cs typeface="Calibri"/>
              </a:rPr>
              <a:t>k-1</a:t>
            </a:r>
            <a:r>
              <a:rPr sz="2000" dirty="0">
                <a:latin typeface="Calibri"/>
                <a:cs typeface="Calibri"/>
              </a:rPr>
              <a:t>] </a:t>
            </a:r>
            <a:r>
              <a:rPr sz="2000" spc="-5" dirty="0">
                <a:latin typeface="Calibri"/>
                <a:cs typeface="Calibri"/>
              </a:rPr>
              <a:t>elemanın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değerinden</a:t>
            </a:r>
            <a:endParaRPr sz="2000">
              <a:latin typeface="Calibri"/>
              <a:cs typeface="Calibri"/>
            </a:endParaRPr>
          </a:p>
          <a:p>
            <a:pPr marL="31051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küçükse,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2446" y="3076448"/>
            <a:ext cx="708787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215" marR="431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x elemanı bu </a:t>
            </a:r>
            <a:r>
              <a:rPr sz="2000" spc="-5" dirty="0">
                <a:latin typeface="Calibri"/>
                <a:cs typeface="Calibri"/>
              </a:rPr>
              <a:t>parçanın </a:t>
            </a:r>
            <a:r>
              <a:rPr sz="2000" dirty="0">
                <a:latin typeface="Calibri"/>
                <a:cs typeface="Calibri"/>
              </a:rPr>
              <a:t>içinde </a:t>
            </a:r>
            <a:r>
              <a:rPr sz="2000" spc="-25" dirty="0">
                <a:latin typeface="Calibri"/>
                <a:cs typeface="Calibri"/>
              </a:rPr>
              <a:t>olabilir, </a:t>
            </a:r>
            <a:r>
              <a:rPr sz="2000" spc="-5" dirty="0">
                <a:latin typeface="Calibri"/>
                <a:cs typeface="Calibri"/>
              </a:rPr>
              <a:t>diğer parçanın </a:t>
            </a:r>
            <a:r>
              <a:rPr sz="2000" dirty="0">
                <a:latin typeface="Calibri"/>
                <a:cs typeface="Calibri"/>
              </a:rPr>
              <a:t>içinde </a:t>
            </a:r>
            <a:r>
              <a:rPr sz="2000" spc="-5" dirty="0">
                <a:latin typeface="Calibri"/>
                <a:cs typeface="Calibri"/>
              </a:rPr>
              <a:t>olması  </a:t>
            </a:r>
            <a:r>
              <a:rPr sz="2000" dirty="0">
                <a:latin typeface="Calibri"/>
                <a:cs typeface="Calibri"/>
              </a:rPr>
              <a:t>mümkün </a:t>
            </a:r>
            <a:r>
              <a:rPr sz="2000" spc="-30" dirty="0">
                <a:latin typeface="Calibri"/>
                <a:cs typeface="Calibri"/>
              </a:rPr>
              <a:t>değildir. </a:t>
            </a:r>
            <a:r>
              <a:rPr sz="2000" dirty="0">
                <a:latin typeface="Calibri"/>
                <a:cs typeface="Calibri"/>
              </a:rPr>
              <a:t>Eğer x </a:t>
            </a:r>
            <a:r>
              <a:rPr sz="2000" spc="-5" dirty="0">
                <a:latin typeface="Calibri"/>
                <a:cs typeface="Calibri"/>
              </a:rPr>
              <a:t>değişkeninin değeri </a:t>
            </a:r>
            <a:r>
              <a:rPr sz="2000" dirty="0">
                <a:latin typeface="Calibri"/>
                <a:cs typeface="Calibri"/>
              </a:rPr>
              <a:t>Dizi[2</a:t>
            </a:r>
            <a:r>
              <a:rPr sz="1950" baseline="25641" dirty="0">
                <a:latin typeface="Calibri"/>
                <a:cs typeface="Calibri"/>
              </a:rPr>
              <a:t>k-1</a:t>
            </a:r>
            <a:r>
              <a:rPr sz="2000" dirty="0">
                <a:latin typeface="Calibri"/>
                <a:cs typeface="Calibri"/>
              </a:rPr>
              <a:t>] </a:t>
            </a:r>
            <a:r>
              <a:rPr sz="2000" spc="-5" dirty="0">
                <a:latin typeface="Calibri"/>
                <a:cs typeface="Calibri"/>
              </a:rPr>
              <a:t>elemanın  değerinden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büyükse,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0546" y="4582414"/>
            <a:ext cx="700214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x elemanı </a:t>
            </a:r>
            <a:r>
              <a:rPr sz="2000" spc="-5" dirty="0">
                <a:latin typeface="Calibri"/>
                <a:cs typeface="Calibri"/>
              </a:rPr>
              <a:t>bu parçanın </a:t>
            </a:r>
            <a:r>
              <a:rPr sz="2000" dirty="0">
                <a:latin typeface="Calibri"/>
                <a:cs typeface="Calibri"/>
              </a:rPr>
              <a:t>içinde </a:t>
            </a:r>
            <a:r>
              <a:rPr sz="2000" spc="-25" dirty="0">
                <a:latin typeface="Calibri"/>
                <a:cs typeface="Calibri"/>
              </a:rPr>
              <a:t>olabilir, </a:t>
            </a:r>
            <a:r>
              <a:rPr sz="2000" spc="-5" dirty="0">
                <a:latin typeface="Calibri"/>
                <a:cs typeface="Calibri"/>
              </a:rPr>
              <a:t>diğer parçanın </a:t>
            </a:r>
            <a:r>
              <a:rPr sz="2000" dirty="0">
                <a:latin typeface="Calibri"/>
                <a:cs typeface="Calibri"/>
              </a:rPr>
              <a:t>içinde </a:t>
            </a:r>
            <a:r>
              <a:rPr sz="2000" spc="-5" dirty="0">
                <a:latin typeface="Calibri"/>
                <a:cs typeface="Calibri"/>
              </a:rPr>
              <a:t>olması  olasılığı </a:t>
            </a:r>
            <a:r>
              <a:rPr sz="2000" spc="-30" dirty="0">
                <a:latin typeface="Calibri"/>
                <a:cs typeface="Calibri"/>
              </a:rPr>
              <a:t>sıfırdır.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5" dirty="0">
                <a:latin typeface="Calibri"/>
                <a:cs typeface="Calibri"/>
              </a:rPr>
              <a:t>şekilde geriye </a:t>
            </a:r>
            <a:r>
              <a:rPr sz="2000" spc="-10" dirty="0">
                <a:latin typeface="Calibri"/>
                <a:cs typeface="Calibri"/>
              </a:rPr>
              <a:t>kalan </a:t>
            </a:r>
            <a:r>
              <a:rPr sz="2000" spc="-5" dirty="0">
                <a:latin typeface="Calibri"/>
                <a:cs typeface="Calibri"/>
              </a:rPr>
              <a:t>parçanın </a:t>
            </a:r>
            <a:r>
              <a:rPr sz="2000" dirty="0">
                <a:latin typeface="Calibri"/>
                <a:cs typeface="Calibri"/>
              </a:rPr>
              <a:t>içindeki eleman  </a:t>
            </a:r>
            <a:r>
              <a:rPr sz="2000" spc="-10" dirty="0">
                <a:latin typeface="Calibri"/>
                <a:cs typeface="Calibri"/>
              </a:rPr>
              <a:t>sayısı </a:t>
            </a:r>
            <a:r>
              <a:rPr sz="2000" dirty="0">
                <a:latin typeface="Calibri"/>
                <a:cs typeface="Calibri"/>
              </a:rPr>
              <a:t>2’ </a:t>
            </a:r>
            <a:r>
              <a:rPr sz="2000" spc="-5" dirty="0">
                <a:latin typeface="Calibri"/>
                <a:cs typeface="Calibri"/>
              </a:rPr>
              <a:t>nin </a:t>
            </a:r>
            <a:r>
              <a:rPr sz="2000" spc="-10" dirty="0">
                <a:latin typeface="Calibri"/>
                <a:cs typeface="Calibri"/>
              </a:rPr>
              <a:t>kuvveti kadar </a:t>
            </a:r>
            <a:r>
              <a:rPr sz="2000" dirty="0">
                <a:latin typeface="Calibri"/>
                <a:cs typeface="Calibri"/>
              </a:rPr>
              <a:t>eleman </a:t>
            </a:r>
            <a:r>
              <a:rPr sz="2000" spc="-25" dirty="0">
                <a:latin typeface="Calibri"/>
                <a:cs typeface="Calibri"/>
              </a:rPr>
              <a:t>kalacaktır. </a:t>
            </a:r>
            <a:r>
              <a:rPr sz="2000" dirty="0">
                <a:latin typeface="Calibri"/>
                <a:cs typeface="Calibri"/>
              </a:rPr>
              <a:t>Bundan </a:t>
            </a:r>
            <a:r>
              <a:rPr sz="2000" spc="-10" dirty="0">
                <a:latin typeface="Calibri"/>
                <a:cs typeface="Calibri"/>
              </a:rPr>
              <a:t>dolayı  </a:t>
            </a:r>
            <a:r>
              <a:rPr sz="2000" spc="-5" dirty="0">
                <a:latin typeface="Calibri"/>
                <a:cs typeface="Calibri"/>
              </a:rPr>
              <a:t>ortadaki </a:t>
            </a:r>
            <a:r>
              <a:rPr sz="2000" dirty="0">
                <a:latin typeface="Calibri"/>
                <a:cs typeface="Calibri"/>
              </a:rPr>
              <a:t>elemanı bulmak için </a:t>
            </a:r>
            <a:r>
              <a:rPr sz="2000" spc="-5" dirty="0">
                <a:latin typeface="Calibri"/>
                <a:cs typeface="Calibri"/>
              </a:rPr>
              <a:t>taban </a:t>
            </a:r>
            <a:r>
              <a:rPr sz="2000" spc="-20" dirty="0">
                <a:latin typeface="Calibri"/>
                <a:cs typeface="Calibri"/>
              </a:rPr>
              <a:t>veya tavan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fonksiyonuna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ihtiyaç </a:t>
            </a:r>
            <a:r>
              <a:rPr sz="2000" spc="-20" dirty="0">
                <a:latin typeface="Calibri"/>
                <a:cs typeface="Calibri"/>
              </a:rPr>
              <a:t>duyulmayacaktır. </a:t>
            </a:r>
            <a:r>
              <a:rPr sz="2000" spc="-5" dirty="0">
                <a:latin typeface="Calibri"/>
                <a:cs typeface="Calibri"/>
              </a:rPr>
              <a:t>Dizi </a:t>
            </a:r>
            <a:r>
              <a:rPr sz="2000" spc="-10" dirty="0">
                <a:latin typeface="Calibri"/>
                <a:cs typeface="Calibri"/>
              </a:rPr>
              <a:t>üzerinde </a:t>
            </a:r>
            <a:r>
              <a:rPr sz="2000" spc="-5" dirty="0">
                <a:latin typeface="Calibri"/>
                <a:cs typeface="Calibri"/>
              </a:rPr>
              <a:t>yapılacak bölme </a:t>
            </a:r>
            <a:r>
              <a:rPr sz="2000" spc="-10" dirty="0">
                <a:latin typeface="Calibri"/>
                <a:cs typeface="Calibri"/>
              </a:rPr>
              <a:t>sayısı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logn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25" dirty="0">
                <a:latin typeface="Calibri"/>
                <a:cs typeface="Calibri"/>
              </a:rPr>
              <a:t>olacaktır.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43343" y="883919"/>
            <a:ext cx="1162811" cy="119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45503" y="3950806"/>
          <a:ext cx="2017394" cy="301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322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79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40" dirty="0">
                          <a:latin typeface="Arial"/>
                          <a:cs typeface="Arial"/>
                        </a:rPr>
                        <a:t>............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625139" y="4207598"/>
            <a:ext cx="228028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2094864" algn="l"/>
              </a:tabLst>
            </a:pPr>
            <a:r>
              <a:rPr sz="1650" spc="15" baseline="-20202" dirty="0">
                <a:latin typeface="Arial"/>
                <a:cs typeface="Arial"/>
              </a:rPr>
              <a:t>2</a:t>
            </a:r>
            <a:r>
              <a:rPr sz="750" spc="10" dirty="0">
                <a:latin typeface="Arial"/>
                <a:cs typeface="Arial"/>
              </a:rPr>
              <a:t>k-1 </a:t>
            </a:r>
            <a:r>
              <a:rPr sz="1650" spc="52" baseline="-20202" dirty="0">
                <a:latin typeface="Arial"/>
                <a:cs typeface="Arial"/>
              </a:rPr>
              <a:t>+1</a:t>
            </a:r>
            <a:r>
              <a:rPr sz="1650" spc="-277" baseline="-20202" dirty="0">
                <a:latin typeface="Arial"/>
                <a:cs typeface="Arial"/>
              </a:rPr>
              <a:t> </a:t>
            </a:r>
            <a:r>
              <a:rPr sz="1650" spc="15" baseline="-20202" dirty="0">
                <a:latin typeface="Arial"/>
                <a:cs typeface="Arial"/>
              </a:rPr>
              <a:t>2</a:t>
            </a:r>
            <a:r>
              <a:rPr sz="750" spc="10" dirty="0">
                <a:latin typeface="Arial"/>
                <a:cs typeface="Arial"/>
              </a:rPr>
              <a:t>k-1</a:t>
            </a:r>
            <a:r>
              <a:rPr sz="750" spc="-135" dirty="0">
                <a:latin typeface="Arial"/>
                <a:cs typeface="Arial"/>
              </a:rPr>
              <a:t> </a:t>
            </a:r>
            <a:r>
              <a:rPr sz="1650" spc="52" baseline="-20202" dirty="0">
                <a:latin typeface="Arial"/>
                <a:cs typeface="Arial"/>
              </a:rPr>
              <a:t>+2	</a:t>
            </a:r>
            <a:r>
              <a:rPr sz="1650" spc="37" baseline="-20202" dirty="0">
                <a:latin typeface="Arial"/>
                <a:cs typeface="Arial"/>
              </a:rPr>
              <a:t>2</a:t>
            </a:r>
            <a:r>
              <a:rPr sz="750" spc="25" dirty="0">
                <a:latin typeface="Arial"/>
                <a:cs typeface="Arial"/>
              </a:rPr>
              <a:t>k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2429" y="2889542"/>
            <a:ext cx="33528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1935" algn="l"/>
              </a:tabLst>
            </a:pPr>
            <a:r>
              <a:rPr sz="1100" spc="15" dirty="0">
                <a:latin typeface="Arial"/>
                <a:cs typeface="Arial"/>
              </a:rPr>
              <a:t>1	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2125" y="2839824"/>
            <a:ext cx="2952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spc="15" baseline="-20202" dirty="0">
                <a:latin typeface="Arial"/>
                <a:cs typeface="Arial"/>
              </a:rPr>
              <a:t>2</a:t>
            </a:r>
            <a:r>
              <a:rPr sz="750" spc="10" dirty="0">
                <a:latin typeface="Arial"/>
                <a:cs typeface="Arial"/>
              </a:rPr>
              <a:t>k-1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771003" y="2582307"/>
          <a:ext cx="2028189" cy="301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385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98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1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spc="35" dirty="0">
                          <a:latin typeface="Arial"/>
                          <a:cs typeface="Arial"/>
                        </a:rPr>
                        <a:t>............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65605"/>
            <a:ext cx="559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İkili </a:t>
            </a:r>
            <a:r>
              <a:rPr sz="4000" spc="-20" dirty="0"/>
              <a:t>Arama </a:t>
            </a:r>
            <a:r>
              <a:rPr sz="4000" spc="-5" dirty="0"/>
              <a:t>(Binary </a:t>
            </a:r>
            <a:r>
              <a:rPr sz="4000" spc="-15" dirty="0"/>
              <a:t>Search)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0546" y="2149601"/>
            <a:ext cx="6969125" cy="264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dizi için </a:t>
            </a:r>
            <a:r>
              <a:rPr sz="2000" spc="-5" dirty="0">
                <a:latin typeface="Calibri"/>
                <a:cs typeface="Calibri"/>
              </a:rPr>
              <a:t>başarılı </a:t>
            </a:r>
            <a:r>
              <a:rPr sz="2000" spc="-10" dirty="0">
                <a:latin typeface="Calibri"/>
                <a:cs typeface="Calibri"/>
              </a:rPr>
              <a:t>arama sayısı 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20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tanede başarısız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arama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sayısı </a:t>
            </a:r>
            <a:r>
              <a:rPr sz="2000" spc="-25" dirty="0">
                <a:latin typeface="Calibri"/>
                <a:cs typeface="Calibri"/>
              </a:rPr>
              <a:t>yapılabilir. </a:t>
            </a:r>
            <a:r>
              <a:rPr sz="2000" spc="-35" dirty="0">
                <a:latin typeface="Calibri"/>
                <a:cs typeface="Calibri"/>
              </a:rPr>
              <a:t>Toplam </a:t>
            </a:r>
            <a:r>
              <a:rPr sz="2000" spc="-5" dirty="0">
                <a:latin typeface="Calibri"/>
                <a:cs typeface="Calibri"/>
              </a:rPr>
              <a:t>n+1 tane </a:t>
            </a:r>
            <a:r>
              <a:rPr sz="2000" spc="-10" dirty="0">
                <a:latin typeface="Calibri"/>
                <a:cs typeface="Calibri"/>
              </a:rPr>
              <a:t>arama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yapılabilir.</a:t>
            </a:r>
            <a:endParaRPr sz="2000">
              <a:latin typeface="Calibri"/>
              <a:cs typeface="Calibri"/>
            </a:endParaRPr>
          </a:p>
          <a:p>
            <a:pPr marL="285115" marR="27813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5" dirty="0">
                <a:latin typeface="Calibri"/>
                <a:cs typeface="Calibri"/>
              </a:rPr>
              <a:t>algoritmada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5" dirty="0">
                <a:latin typeface="Calibri"/>
                <a:cs typeface="Calibri"/>
              </a:rPr>
              <a:t>iyi durum aramasında </a:t>
            </a:r>
            <a:r>
              <a:rPr sz="2000" dirty="0">
                <a:latin typeface="Calibri"/>
                <a:cs typeface="Calibri"/>
              </a:rPr>
              <a:t>döngü </a:t>
            </a:r>
            <a:r>
              <a:rPr sz="2000" spc="-5" dirty="0">
                <a:latin typeface="Calibri"/>
                <a:cs typeface="Calibri"/>
              </a:rPr>
              <a:t>kısmı bir </a:t>
            </a:r>
            <a:r>
              <a:rPr sz="2000" spc="-15" dirty="0">
                <a:latin typeface="Calibri"/>
                <a:cs typeface="Calibri"/>
              </a:rPr>
              <a:t>sefer  </a:t>
            </a:r>
            <a:r>
              <a:rPr sz="2000" spc="-5" dirty="0">
                <a:latin typeface="Calibri"/>
                <a:cs typeface="Calibri"/>
              </a:rPr>
              <a:t>çalışır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25" dirty="0">
                <a:latin typeface="Calibri"/>
                <a:cs typeface="Calibri"/>
              </a:rPr>
              <a:t>kötü </a:t>
            </a:r>
            <a:r>
              <a:rPr sz="2000" spc="-5" dirty="0">
                <a:latin typeface="Calibri"/>
                <a:cs typeface="Calibri"/>
              </a:rPr>
              <a:t>durumda </a:t>
            </a:r>
            <a:r>
              <a:rPr sz="2000" dirty="0">
                <a:latin typeface="Calibri"/>
                <a:cs typeface="Calibri"/>
              </a:rPr>
              <a:t>döngü </a:t>
            </a:r>
            <a:r>
              <a:rPr sz="2000" spc="-5" dirty="0">
                <a:latin typeface="Calibri"/>
                <a:cs typeface="Calibri"/>
              </a:rPr>
              <a:t>kısmı </a:t>
            </a:r>
            <a:r>
              <a:rPr sz="2000" dirty="0">
                <a:latin typeface="Calibri"/>
                <a:cs typeface="Calibri"/>
              </a:rPr>
              <a:t>lgn+1 </a:t>
            </a:r>
            <a:r>
              <a:rPr sz="2000" spc="-15" dirty="0">
                <a:latin typeface="Calibri"/>
                <a:cs typeface="Calibri"/>
              </a:rPr>
              <a:t>sefer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çalışır.</a:t>
            </a:r>
            <a:endParaRPr sz="2000">
              <a:latin typeface="Calibri"/>
              <a:cs typeface="Calibri"/>
            </a:endParaRPr>
          </a:p>
          <a:p>
            <a:pPr marL="285115" marR="7874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Ortalama </a:t>
            </a:r>
            <a:r>
              <a:rPr sz="2000" spc="-10" dirty="0">
                <a:latin typeface="Calibri"/>
                <a:cs typeface="Calibri"/>
              </a:rPr>
              <a:t>arama </a:t>
            </a:r>
            <a:r>
              <a:rPr sz="2000" spc="-5" dirty="0">
                <a:latin typeface="Calibri"/>
                <a:cs typeface="Calibri"/>
              </a:rPr>
              <a:t>zamanına bakılacak </a:t>
            </a:r>
            <a:r>
              <a:rPr sz="2000" spc="-10" dirty="0">
                <a:latin typeface="Calibri"/>
                <a:cs typeface="Calibri"/>
              </a:rPr>
              <a:t>olursa, toplam arama sayısı  </a:t>
            </a:r>
            <a:r>
              <a:rPr sz="2000" spc="-5" dirty="0">
                <a:latin typeface="Calibri"/>
                <a:cs typeface="Calibri"/>
              </a:rPr>
              <a:t>ile </a:t>
            </a:r>
            <a:r>
              <a:rPr sz="2000" spc="-10" dirty="0">
                <a:latin typeface="Calibri"/>
                <a:cs typeface="Calibri"/>
              </a:rPr>
              <a:t>arama </a:t>
            </a:r>
            <a:r>
              <a:rPr sz="2000" dirty="0">
                <a:latin typeface="Calibri"/>
                <a:cs typeface="Calibri"/>
              </a:rPr>
              <a:t>adım </a:t>
            </a:r>
            <a:r>
              <a:rPr sz="2000" spc="-10" dirty="0">
                <a:latin typeface="Calibri"/>
                <a:cs typeface="Calibri"/>
              </a:rPr>
              <a:t>sayısı </a:t>
            </a:r>
            <a:r>
              <a:rPr sz="2000" spc="-5" dirty="0">
                <a:latin typeface="Calibri"/>
                <a:cs typeface="Calibri"/>
              </a:rPr>
              <a:t>çarpılır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değerine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bölünür.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Asimptotik </a:t>
            </a:r>
            <a:r>
              <a:rPr sz="2000" spc="-10" dirty="0">
                <a:latin typeface="Calibri"/>
                <a:cs typeface="Calibri"/>
              </a:rPr>
              <a:t>notasyonda </a:t>
            </a:r>
            <a:r>
              <a:rPr sz="2000" spc="-5" dirty="0">
                <a:latin typeface="Calibri"/>
                <a:cs typeface="Calibri"/>
              </a:rPr>
              <a:t>sabit </a:t>
            </a:r>
            <a:r>
              <a:rPr sz="2000" spc="-10" dirty="0">
                <a:latin typeface="Calibri"/>
                <a:cs typeface="Calibri"/>
              </a:rPr>
              <a:t>katsayılar </a:t>
            </a:r>
            <a:r>
              <a:rPr sz="2000" dirty="0">
                <a:latin typeface="Calibri"/>
                <a:cs typeface="Calibri"/>
              </a:rPr>
              <a:t>ihmal </a:t>
            </a:r>
            <a:r>
              <a:rPr sz="2000" spc="-5" dirty="0">
                <a:latin typeface="Calibri"/>
                <a:cs typeface="Calibri"/>
              </a:rPr>
              <a:t>edildiğinden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dolayı,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ikili </a:t>
            </a:r>
            <a:r>
              <a:rPr sz="2000" spc="-10" dirty="0">
                <a:latin typeface="Calibri"/>
                <a:cs typeface="Calibri"/>
              </a:rPr>
              <a:t>arama </a:t>
            </a:r>
            <a:r>
              <a:rPr sz="2000" spc="-5" dirty="0">
                <a:latin typeface="Calibri"/>
                <a:cs typeface="Calibri"/>
              </a:rPr>
              <a:t>algoritmasının mertebesi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T(n),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3343" y="883919"/>
            <a:ext cx="1162811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3179" y="5982651"/>
            <a:ext cx="169545" cy="374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250" spc="20" dirty="0">
                <a:latin typeface="Symbol"/>
                <a:cs typeface="Symbol"/>
              </a:rPr>
              <a:t>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7779" y="5894473"/>
            <a:ext cx="1086485" cy="374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375" baseline="22222" dirty="0">
                <a:latin typeface="Symbol"/>
                <a:cs typeface="Symbol"/>
              </a:rPr>
              <a:t></a:t>
            </a:r>
            <a:r>
              <a:rPr sz="2250" dirty="0">
                <a:latin typeface="Symbol"/>
                <a:cs typeface="Symbol"/>
              </a:rPr>
              <a:t></a:t>
            </a:r>
            <a:r>
              <a:rPr sz="2250" dirty="0">
                <a:latin typeface="Arial"/>
                <a:cs typeface="Arial"/>
              </a:rPr>
              <a:t>(lg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0" dirty="0">
                <a:latin typeface="Arial"/>
                <a:cs typeface="Arial"/>
              </a:rPr>
              <a:t>n)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4117" y="4857276"/>
            <a:ext cx="2082164" cy="1411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 marR="220345" indent="37465">
              <a:lnSpc>
                <a:spcPct val="134800"/>
              </a:lnSpc>
              <a:spcBef>
                <a:spcPts val="90"/>
              </a:spcBef>
            </a:pPr>
            <a:r>
              <a:rPr sz="2250" spc="15" dirty="0">
                <a:latin typeface="Arial"/>
                <a:cs typeface="Arial"/>
              </a:rPr>
              <a:t>en </a:t>
            </a:r>
            <a:r>
              <a:rPr sz="2250" spc="-30" dirty="0">
                <a:latin typeface="Arial"/>
                <a:cs typeface="Arial"/>
              </a:rPr>
              <a:t>iyi </a:t>
            </a:r>
            <a:r>
              <a:rPr sz="2250" spc="-60" dirty="0">
                <a:latin typeface="Arial"/>
                <a:cs typeface="Arial"/>
              </a:rPr>
              <a:t>durum  </a:t>
            </a:r>
            <a:r>
              <a:rPr sz="2250" spc="15" dirty="0">
                <a:latin typeface="Arial"/>
                <a:cs typeface="Arial"/>
              </a:rPr>
              <a:t>en </a:t>
            </a:r>
            <a:r>
              <a:rPr sz="2250" spc="-15" dirty="0">
                <a:latin typeface="Arial"/>
                <a:cs typeface="Arial"/>
              </a:rPr>
              <a:t>kötü</a:t>
            </a:r>
            <a:r>
              <a:rPr sz="2250" spc="26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durum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1292860" algn="l"/>
              </a:tabLst>
            </a:pPr>
            <a:r>
              <a:rPr sz="2250" spc="5" dirty="0">
                <a:latin typeface="Arial"/>
                <a:cs typeface="Arial"/>
              </a:rPr>
              <a:t>o</a:t>
            </a:r>
            <a:r>
              <a:rPr sz="2250" spc="-55" dirty="0">
                <a:latin typeface="Arial"/>
                <a:cs typeface="Arial"/>
              </a:rPr>
              <a:t>r</a:t>
            </a:r>
            <a:r>
              <a:rPr sz="2250" spc="-75" dirty="0">
                <a:latin typeface="Arial"/>
                <a:cs typeface="Arial"/>
              </a:rPr>
              <a:t>t</a:t>
            </a:r>
            <a:r>
              <a:rPr sz="2250" spc="5" dirty="0">
                <a:latin typeface="Arial"/>
                <a:cs typeface="Arial"/>
              </a:rPr>
              <a:t>a</a:t>
            </a:r>
            <a:r>
              <a:rPr sz="2250" spc="-90" dirty="0">
                <a:latin typeface="Arial"/>
                <a:cs typeface="Arial"/>
              </a:rPr>
              <a:t>l</a:t>
            </a:r>
            <a:r>
              <a:rPr sz="2250" spc="5" dirty="0">
                <a:latin typeface="Arial"/>
                <a:cs typeface="Arial"/>
              </a:rPr>
              <a:t>a</a:t>
            </a:r>
            <a:r>
              <a:rPr sz="2250" spc="-55" dirty="0">
                <a:latin typeface="Arial"/>
                <a:cs typeface="Arial"/>
              </a:rPr>
              <a:t>m</a:t>
            </a:r>
            <a:r>
              <a:rPr sz="2250" spc="20" dirty="0">
                <a:latin typeface="Arial"/>
                <a:cs typeface="Arial"/>
              </a:rPr>
              <a:t>a</a:t>
            </a:r>
            <a:r>
              <a:rPr sz="2250" dirty="0">
                <a:latin typeface="Arial"/>
                <a:cs typeface="Arial"/>
              </a:rPr>
              <a:t>	</a:t>
            </a:r>
            <a:r>
              <a:rPr sz="2250" spc="5" dirty="0">
                <a:latin typeface="Arial"/>
                <a:cs typeface="Arial"/>
              </a:rPr>
              <a:t>d</a:t>
            </a:r>
            <a:r>
              <a:rPr sz="2250" spc="-140" dirty="0">
                <a:latin typeface="Arial"/>
                <a:cs typeface="Arial"/>
              </a:rPr>
              <a:t>u</a:t>
            </a:r>
            <a:r>
              <a:rPr sz="2250" spc="-55" dirty="0">
                <a:latin typeface="Arial"/>
                <a:cs typeface="Arial"/>
              </a:rPr>
              <a:t>r</a:t>
            </a:r>
            <a:r>
              <a:rPr sz="2250" spc="-140" dirty="0">
                <a:latin typeface="Arial"/>
                <a:cs typeface="Arial"/>
              </a:rPr>
              <a:t>u</a:t>
            </a:r>
            <a:r>
              <a:rPr sz="2250" spc="30" dirty="0">
                <a:latin typeface="Arial"/>
                <a:cs typeface="Arial"/>
              </a:rPr>
              <a:t>m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3179" y="4970610"/>
            <a:ext cx="713105" cy="6584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470"/>
              </a:lnSpc>
              <a:spcBef>
                <a:spcPts val="140"/>
              </a:spcBef>
            </a:pPr>
            <a:r>
              <a:rPr sz="3375" spc="89" baseline="-3703" dirty="0">
                <a:latin typeface="Symbol"/>
                <a:cs typeface="Symbol"/>
              </a:rPr>
              <a:t></a:t>
            </a:r>
            <a:r>
              <a:rPr sz="2250" spc="70" dirty="0">
                <a:latin typeface="Symbol"/>
                <a:cs typeface="Symbol"/>
              </a:rPr>
              <a:t></a:t>
            </a:r>
            <a:r>
              <a:rPr sz="2250" spc="-75" dirty="0">
                <a:latin typeface="Arial"/>
                <a:cs typeface="Arial"/>
              </a:rPr>
              <a:t>(</a:t>
            </a:r>
            <a:r>
              <a:rPr sz="2250" spc="-204" dirty="0">
                <a:latin typeface="Arial"/>
                <a:cs typeface="Arial"/>
              </a:rPr>
              <a:t>1</a:t>
            </a:r>
            <a:r>
              <a:rPr sz="2250" spc="10" dirty="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ts val="2470"/>
              </a:lnSpc>
            </a:pPr>
            <a:r>
              <a:rPr sz="2250" spc="20" dirty="0">
                <a:latin typeface="Symbol"/>
                <a:cs typeface="Symbol"/>
              </a:rPr>
              <a:t>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4543" y="5432880"/>
            <a:ext cx="1969770" cy="374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250" spc="60" dirty="0">
                <a:latin typeface="Arial"/>
                <a:cs typeface="Arial"/>
              </a:rPr>
              <a:t>T(n) </a:t>
            </a:r>
            <a:r>
              <a:rPr sz="2250" spc="20" dirty="0">
                <a:latin typeface="Symbol"/>
                <a:cs typeface="Symbol"/>
              </a:rPr>
              <a:t></a:t>
            </a:r>
            <a:r>
              <a:rPr sz="2250" spc="20" dirty="0">
                <a:latin typeface="Times New Roman"/>
                <a:cs typeface="Times New Roman"/>
              </a:rPr>
              <a:t> </a:t>
            </a:r>
            <a:r>
              <a:rPr sz="3375" baseline="-9876" dirty="0">
                <a:latin typeface="Symbol"/>
                <a:cs typeface="Symbol"/>
              </a:rPr>
              <a:t></a:t>
            </a:r>
            <a:r>
              <a:rPr sz="2250" dirty="0">
                <a:latin typeface="Symbol"/>
                <a:cs typeface="Symbol"/>
              </a:rPr>
              <a:t></a:t>
            </a:r>
            <a:r>
              <a:rPr sz="2250" dirty="0">
                <a:latin typeface="Arial"/>
                <a:cs typeface="Arial"/>
              </a:rPr>
              <a:t>(lg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60" dirty="0">
                <a:latin typeface="Arial"/>
                <a:cs typeface="Arial"/>
              </a:rPr>
              <a:t>n)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0529" y="5765393"/>
            <a:ext cx="315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225" baseline="-20833" dirty="0">
                <a:latin typeface="Cambria Math"/>
                <a:cs typeface="Cambria Math"/>
              </a:rPr>
              <a:t>σ</a:t>
            </a:r>
            <a:r>
              <a:rPr sz="1150" spc="150" dirty="0">
                <a:latin typeface="Cambria Math"/>
                <a:cs typeface="Cambria Math"/>
              </a:rPr>
              <a:t>𝑛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4173" y="5847689"/>
            <a:ext cx="439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mbria Math"/>
                <a:cs typeface="Cambria Math"/>
              </a:rPr>
              <a:t>log</a:t>
            </a:r>
            <a:r>
              <a:rPr sz="1600" spc="-14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𝑛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8641" y="6137249"/>
            <a:ext cx="142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𝑛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9640" y="5897981"/>
            <a:ext cx="1130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83285" algn="l"/>
              </a:tabLst>
            </a:pPr>
            <a:r>
              <a:rPr sz="11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15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heavy" spc="3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𝑖=1	</a:t>
            </a:r>
            <a:r>
              <a:rPr sz="2400" spc="-7" baseline="-27777" dirty="0">
                <a:latin typeface="Cambria Math"/>
                <a:cs typeface="Cambria Math"/>
              </a:rPr>
              <a:t>=</a:t>
            </a:r>
            <a:endParaRPr sz="2400" baseline="-2777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58736" y="6151841"/>
            <a:ext cx="530860" cy="13970"/>
          </a:xfrm>
          <a:custGeom>
            <a:avLst/>
            <a:gdLst/>
            <a:ahLst/>
            <a:cxnLst/>
            <a:rect l="l" t="t" r="r" b="b"/>
            <a:pathLst>
              <a:path w="530859" h="13970">
                <a:moveTo>
                  <a:pt x="530351" y="0"/>
                </a:moveTo>
                <a:lnTo>
                  <a:pt x="0" y="0"/>
                </a:lnTo>
                <a:lnTo>
                  <a:pt x="0" y="13716"/>
                </a:lnTo>
                <a:lnTo>
                  <a:pt x="530351" y="13716"/>
                </a:lnTo>
                <a:lnTo>
                  <a:pt x="530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47180" y="5847689"/>
            <a:ext cx="553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𝑛𝑙𝑜</a:t>
            </a:r>
            <a:r>
              <a:rPr sz="1600" spc="-15" dirty="0">
                <a:latin typeface="Cambria Math"/>
                <a:cs typeface="Cambria Math"/>
              </a:rPr>
              <a:t>𝑔</a:t>
            </a:r>
            <a:r>
              <a:rPr sz="1600" spc="-5" dirty="0">
                <a:latin typeface="Cambria Math"/>
                <a:cs typeface="Cambria Math"/>
              </a:rPr>
              <a:t>𝑛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2919" y="6137249"/>
            <a:ext cx="142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𝑛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33919" y="6001613"/>
            <a:ext cx="647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2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𝑙𝑜𝑔𝑛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65605"/>
            <a:ext cx="559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İkili </a:t>
            </a:r>
            <a:r>
              <a:rPr sz="4000" spc="-20" dirty="0"/>
              <a:t>Arama </a:t>
            </a:r>
            <a:r>
              <a:rPr sz="4000" spc="-5" dirty="0"/>
              <a:t>(Binary </a:t>
            </a:r>
            <a:r>
              <a:rPr sz="4000" spc="-15" dirty="0"/>
              <a:t>Search)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0546" y="2149601"/>
            <a:ext cx="6917690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5" dirty="0">
                <a:latin typeface="Calibri"/>
                <a:cs typeface="Calibri"/>
              </a:rPr>
              <a:t>algoritmanın </a:t>
            </a:r>
            <a:r>
              <a:rPr sz="2000" dirty="0">
                <a:latin typeface="Calibri"/>
                <a:cs typeface="Calibri"/>
              </a:rPr>
              <a:t>da en </a:t>
            </a:r>
            <a:r>
              <a:rPr sz="2000" spc="-20" dirty="0">
                <a:latin typeface="Calibri"/>
                <a:cs typeface="Calibri"/>
              </a:rPr>
              <a:t>kötü </a:t>
            </a:r>
            <a:r>
              <a:rPr sz="2000" spc="-5" dirty="0">
                <a:latin typeface="Calibri"/>
                <a:cs typeface="Calibri"/>
              </a:rPr>
              <a:t>durumu ile ortalama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durumun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asimptotik </a:t>
            </a:r>
            <a:r>
              <a:rPr sz="2000" spc="-10" dirty="0">
                <a:latin typeface="Calibri"/>
                <a:cs typeface="Calibri"/>
              </a:rPr>
              <a:t>davranışları </a:t>
            </a:r>
            <a:r>
              <a:rPr sz="2000" spc="-30" dirty="0">
                <a:latin typeface="Calibri"/>
                <a:cs typeface="Calibri"/>
              </a:rPr>
              <a:t>aynıdır. </a:t>
            </a:r>
            <a:r>
              <a:rPr sz="2000" spc="-25" dirty="0">
                <a:latin typeface="Calibri"/>
                <a:cs typeface="Calibri"/>
              </a:rPr>
              <a:t>Fakat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20" dirty="0">
                <a:latin typeface="Calibri"/>
                <a:cs typeface="Calibri"/>
              </a:rPr>
              <a:t>kötü </a:t>
            </a:r>
            <a:r>
              <a:rPr sz="2000" spc="-5" dirty="0">
                <a:latin typeface="Calibri"/>
                <a:cs typeface="Calibri"/>
              </a:rPr>
              <a:t>durum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ortalama</a:t>
            </a:r>
            <a:endParaRPr sz="2000">
              <a:latin typeface="Calibri"/>
              <a:cs typeface="Calibri"/>
            </a:endParaRPr>
          </a:p>
          <a:p>
            <a:pPr marL="285115" marR="4210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durum </a:t>
            </a:r>
            <a:r>
              <a:rPr sz="2000" spc="-5" dirty="0">
                <a:latin typeface="Calibri"/>
                <a:cs typeface="Calibri"/>
              </a:rPr>
              <a:t>mertebeleri (çalışma </a:t>
            </a:r>
            <a:r>
              <a:rPr sz="2000" spc="-10" dirty="0">
                <a:latin typeface="Calibri"/>
                <a:cs typeface="Calibri"/>
              </a:rPr>
              <a:t>zamanı) </a:t>
            </a:r>
            <a:r>
              <a:rPr sz="2000" spc="-5" dirty="0">
                <a:latin typeface="Calibri"/>
                <a:cs typeface="Calibri"/>
              </a:rPr>
              <a:t>logaritmik olduğundan,  lineer </a:t>
            </a:r>
            <a:r>
              <a:rPr sz="2000" spc="-20" dirty="0">
                <a:latin typeface="Calibri"/>
                <a:cs typeface="Calibri"/>
              </a:rPr>
              <a:t>aramaya </a:t>
            </a:r>
            <a:r>
              <a:rPr sz="2000" spc="-10" dirty="0">
                <a:latin typeface="Calibri"/>
                <a:cs typeface="Calibri"/>
              </a:rPr>
              <a:t>göre </a:t>
            </a:r>
            <a:r>
              <a:rPr sz="2000" spc="-5" dirty="0">
                <a:latin typeface="Calibri"/>
                <a:cs typeface="Calibri"/>
              </a:rPr>
              <a:t>çok </a:t>
            </a:r>
            <a:r>
              <a:rPr sz="2000" dirty="0">
                <a:latin typeface="Calibri"/>
                <a:cs typeface="Calibri"/>
              </a:rPr>
              <a:t>iyi </a:t>
            </a:r>
            <a:r>
              <a:rPr sz="2000" spc="-5" dirty="0">
                <a:latin typeface="Calibri"/>
                <a:cs typeface="Calibri"/>
              </a:rPr>
              <a:t>olan bir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algoritmadır.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R="635635" algn="ctr">
              <a:lnSpc>
                <a:spcPct val="10000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Eğer bir dizi </a:t>
            </a:r>
            <a:r>
              <a:rPr sz="2000" dirty="0">
                <a:latin typeface="Calibri"/>
                <a:cs typeface="Calibri"/>
              </a:rPr>
              <a:t>içindeki </a:t>
            </a:r>
            <a:r>
              <a:rPr sz="2000" spc="-5" dirty="0">
                <a:latin typeface="Calibri"/>
                <a:cs typeface="Calibri"/>
              </a:rPr>
              <a:t>veriler </a:t>
            </a:r>
            <a:r>
              <a:rPr sz="2000" spc="-10" dirty="0">
                <a:latin typeface="Calibri"/>
                <a:cs typeface="Calibri"/>
              </a:rPr>
              <a:t>sıralı </a:t>
            </a:r>
            <a:r>
              <a:rPr sz="2000" spc="-5" dirty="0">
                <a:latin typeface="Calibri"/>
                <a:cs typeface="Calibri"/>
              </a:rPr>
              <a:t>ise, her zaman ikili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arama</a:t>
            </a:r>
            <a:endParaRPr sz="2000">
              <a:latin typeface="Calibri"/>
              <a:cs typeface="Calibri"/>
            </a:endParaRPr>
          </a:p>
          <a:p>
            <a:pPr marR="683260"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algoritmasını kullanmak </a:t>
            </a:r>
            <a:r>
              <a:rPr sz="2000" spc="-10" dirty="0">
                <a:latin typeface="Calibri"/>
                <a:cs typeface="Calibri"/>
              </a:rPr>
              <a:t>sistemin </a:t>
            </a:r>
            <a:r>
              <a:rPr sz="2000" spc="-5" dirty="0">
                <a:latin typeface="Calibri"/>
                <a:cs typeface="Calibri"/>
              </a:rPr>
              <a:t>performansını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arttırır.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3343" y="883919"/>
            <a:ext cx="1162811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470405"/>
            <a:ext cx="4415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Binary </a:t>
            </a:r>
            <a:r>
              <a:rPr sz="4000" spc="-20" dirty="0"/>
              <a:t>Arama</a:t>
            </a:r>
            <a:r>
              <a:rPr sz="4000" dirty="0"/>
              <a:t> </a:t>
            </a:r>
            <a:r>
              <a:rPr sz="4000" spc="-5" dirty="0"/>
              <a:t>Analizi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76680" y="2270887"/>
            <a:ext cx="3160395" cy="203453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Başarısız </a:t>
            </a:r>
            <a:r>
              <a:rPr sz="2400" b="1" spc="-10" dirty="0">
                <a:latin typeface="Calibri"/>
                <a:cs typeface="Calibri"/>
              </a:rPr>
              <a:t>Arama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Symbol"/>
                <a:cs typeface="Symbol"/>
              </a:rPr>
              <a:t></a:t>
            </a:r>
            <a:r>
              <a:rPr sz="2400" spc="-10" dirty="0">
                <a:latin typeface="Calibri"/>
                <a:cs typeface="Calibri"/>
              </a:rPr>
              <a:t>(n)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Başarılı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Arama: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1739264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Best-Case:	</a:t>
            </a:r>
            <a:r>
              <a:rPr sz="2400" spc="-10" dirty="0">
                <a:latin typeface="Symbol"/>
                <a:cs typeface="Symbol"/>
              </a:rPr>
              <a:t></a:t>
            </a:r>
            <a:r>
              <a:rPr sz="2400" spc="-10" dirty="0">
                <a:latin typeface="Calibri"/>
                <a:cs typeface="Calibri"/>
              </a:rPr>
              <a:t>(1)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Worst-Case: </a:t>
            </a:r>
            <a:r>
              <a:rPr sz="2400" spc="-5" dirty="0">
                <a:latin typeface="Symbol"/>
                <a:cs typeface="Symbol"/>
              </a:rPr>
              <a:t></a:t>
            </a:r>
            <a:r>
              <a:rPr sz="2400" spc="-5" dirty="0">
                <a:latin typeface="Calibri"/>
                <a:cs typeface="Calibri"/>
              </a:rPr>
              <a:t>(log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Average-Case: </a:t>
            </a:r>
            <a:r>
              <a:rPr sz="2400" spc="-5" dirty="0">
                <a:latin typeface="Symbol"/>
                <a:cs typeface="Symbol"/>
              </a:rPr>
              <a:t></a:t>
            </a:r>
            <a:r>
              <a:rPr sz="2400" spc="-5" dirty="0">
                <a:latin typeface="Calibri"/>
                <a:cs typeface="Calibri"/>
              </a:rPr>
              <a:t>(log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6364" y="2532888"/>
            <a:ext cx="4104640" cy="3091180"/>
          </a:xfrm>
          <a:prstGeom prst="rect">
            <a:avLst/>
          </a:prstGeom>
          <a:solidFill>
            <a:srgbClr val="F8F8F8"/>
          </a:solidFill>
          <a:ln w="9144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85"/>
              </a:spcBef>
            </a:pPr>
            <a:r>
              <a:rPr sz="1500" b="1" spc="-5" dirty="0">
                <a:solidFill>
                  <a:srgbClr val="C00000"/>
                </a:solidFill>
                <a:latin typeface="Calibri"/>
                <a:cs typeface="Calibri"/>
              </a:rPr>
              <a:t>int ikiliArama(int </a:t>
            </a:r>
            <a:r>
              <a:rPr sz="1500" b="1" dirty="0">
                <a:solidFill>
                  <a:srgbClr val="C00000"/>
                </a:solidFill>
                <a:latin typeface="Calibri"/>
                <a:cs typeface="Calibri"/>
              </a:rPr>
              <a:t>A[], </a:t>
            </a:r>
            <a:r>
              <a:rPr sz="1500" b="1" spc="-5" dirty="0">
                <a:solidFill>
                  <a:srgbClr val="C00000"/>
                </a:solidFill>
                <a:latin typeface="Calibri"/>
                <a:cs typeface="Calibri"/>
              </a:rPr>
              <a:t>int </a:t>
            </a:r>
            <a:r>
              <a:rPr sz="1500" b="1" dirty="0">
                <a:solidFill>
                  <a:srgbClr val="C00000"/>
                </a:solidFill>
                <a:latin typeface="Calibri"/>
                <a:cs typeface="Calibri"/>
              </a:rPr>
              <a:t>N, </a:t>
            </a:r>
            <a:r>
              <a:rPr sz="1500" b="1" spc="-5" dirty="0">
                <a:solidFill>
                  <a:srgbClr val="C00000"/>
                </a:solidFill>
                <a:latin typeface="Calibri"/>
                <a:cs typeface="Calibri"/>
              </a:rPr>
              <a:t>int</a:t>
            </a:r>
            <a:r>
              <a:rPr sz="15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Calibri"/>
                <a:cs typeface="Calibri"/>
              </a:rPr>
              <a:t>sayi)</a:t>
            </a:r>
            <a:endParaRPr sz="1500">
              <a:latin typeface="Calibri"/>
              <a:cs typeface="Calibri"/>
            </a:endParaRPr>
          </a:p>
          <a:p>
            <a:pPr marL="434340" marR="2899410" indent="-274320">
              <a:lnSpc>
                <a:spcPct val="110000"/>
              </a:lnSpc>
              <a:spcBef>
                <a:spcPts val="5"/>
              </a:spcBef>
              <a:tabLst>
                <a:tab pos="434340" algn="l"/>
              </a:tabLst>
            </a:pPr>
            <a:r>
              <a:rPr sz="1500" b="1" dirty="0">
                <a:solidFill>
                  <a:srgbClr val="C00000"/>
                </a:solidFill>
                <a:latin typeface="Calibri"/>
                <a:cs typeface="Calibri"/>
              </a:rPr>
              <a:t>{	</a:t>
            </a:r>
            <a:r>
              <a:rPr sz="1500" dirty="0">
                <a:latin typeface="Calibri"/>
                <a:cs typeface="Calibri"/>
              </a:rPr>
              <a:t>sol = </a:t>
            </a:r>
            <a:r>
              <a:rPr sz="1500" spc="-5" dirty="0">
                <a:latin typeface="Calibri"/>
                <a:cs typeface="Calibri"/>
              </a:rPr>
              <a:t>0;  </a:t>
            </a:r>
            <a:r>
              <a:rPr sz="1500" dirty="0">
                <a:latin typeface="Calibri"/>
                <a:cs typeface="Calibri"/>
              </a:rPr>
              <a:t>sag =</a:t>
            </a:r>
            <a:r>
              <a:rPr sz="1500" spc="-1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N-1;</a:t>
            </a:r>
            <a:endParaRPr sz="150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latin typeface="Calibri"/>
                <a:cs typeface="Calibri"/>
              </a:rPr>
              <a:t>while (sol </a:t>
            </a:r>
            <a:r>
              <a:rPr sz="1500" spc="-5" dirty="0">
                <a:latin typeface="Calibri"/>
                <a:cs typeface="Calibri"/>
              </a:rPr>
              <a:t>&lt;=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sag){</a:t>
            </a:r>
            <a:endParaRPr sz="15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solidFill>
                  <a:srgbClr val="003399"/>
                </a:solidFill>
                <a:latin typeface="Calibri"/>
                <a:cs typeface="Calibri"/>
              </a:rPr>
              <a:t>int </a:t>
            </a:r>
            <a:r>
              <a:rPr sz="1500" spc="-10" dirty="0">
                <a:solidFill>
                  <a:srgbClr val="003399"/>
                </a:solidFill>
                <a:latin typeface="Calibri"/>
                <a:cs typeface="Calibri"/>
              </a:rPr>
              <a:t>orta </a:t>
            </a:r>
            <a:r>
              <a:rPr sz="1500" dirty="0">
                <a:solidFill>
                  <a:srgbClr val="003399"/>
                </a:solidFill>
                <a:latin typeface="Calibri"/>
                <a:cs typeface="Calibri"/>
              </a:rPr>
              <a:t>=</a:t>
            </a:r>
            <a:r>
              <a:rPr sz="1500" spc="-30" dirty="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3399"/>
                </a:solidFill>
                <a:latin typeface="Calibri"/>
                <a:cs typeface="Calibri"/>
              </a:rPr>
              <a:t>(sol+sag)/2;</a:t>
            </a:r>
            <a:endParaRPr sz="15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latin typeface="Calibri"/>
                <a:cs typeface="Calibri"/>
              </a:rPr>
              <a:t>if </a:t>
            </a:r>
            <a:r>
              <a:rPr sz="1500" spc="-10" dirty="0">
                <a:latin typeface="Calibri"/>
                <a:cs typeface="Calibri"/>
              </a:rPr>
              <a:t>(A[orta] </a:t>
            </a:r>
            <a:r>
              <a:rPr sz="1500" spc="-5" dirty="0">
                <a:latin typeface="Calibri"/>
                <a:cs typeface="Calibri"/>
              </a:rPr>
              <a:t>== sayi) </a:t>
            </a:r>
            <a:r>
              <a:rPr sz="1500" spc="-10" dirty="0">
                <a:latin typeface="Calibri"/>
                <a:cs typeface="Calibri"/>
              </a:rPr>
              <a:t>return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orta;</a:t>
            </a:r>
            <a:endParaRPr sz="1500">
              <a:latin typeface="Calibri"/>
              <a:cs typeface="Calibri"/>
            </a:endParaRPr>
          </a:p>
          <a:p>
            <a:pPr marL="1005840" marR="335280">
              <a:lnSpc>
                <a:spcPct val="110000"/>
              </a:lnSpc>
            </a:pPr>
            <a:r>
              <a:rPr sz="1500" dirty="0">
                <a:latin typeface="Calibri"/>
                <a:cs typeface="Calibri"/>
              </a:rPr>
              <a:t>else if </a:t>
            </a:r>
            <a:r>
              <a:rPr sz="1500" spc="-10" dirty="0">
                <a:latin typeface="Calibri"/>
                <a:cs typeface="Calibri"/>
              </a:rPr>
              <a:t>(sayi </a:t>
            </a:r>
            <a:r>
              <a:rPr sz="1500" dirty="0">
                <a:latin typeface="Calibri"/>
                <a:cs typeface="Calibri"/>
              </a:rPr>
              <a:t>&lt; </a:t>
            </a:r>
            <a:r>
              <a:rPr sz="1500" spc="-10" dirty="0">
                <a:latin typeface="Calibri"/>
                <a:cs typeface="Calibri"/>
              </a:rPr>
              <a:t>A[orta]) </a:t>
            </a:r>
            <a:r>
              <a:rPr sz="1500" dirty="0">
                <a:latin typeface="Calibri"/>
                <a:cs typeface="Calibri"/>
              </a:rPr>
              <a:t>sag = </a:t>
            </a:r>
            <a:r>
              <a:rPr sz="1500" spc="-10" dirty="0">
                <a:latin typeface="Calibri"/>
                <a:cs typeface="Calibri"/>
              </a:rPr>
              <a:t>orta </a:t>
            </a:r>
            <a:r>
              <a:rPr sz="1500" dirty="0">
                <a:latin typeface="Calibri"/>
                <a:cs typeface="Calibri"/>
              </a:rPr>
              <a:t>– </a:t>
            </a:r>
            <a:r>
              <a:rPr sz="1500" spc="-5" dirty="0">
                <a:latin typeface="Calibri"/>
                <a:cs typeface="Calibri"/>
              </a:rPr>
              <a:t>1;  </a:t>
            </a:r>
            <a:r>
              <a:rPr sz="1500" dirty="0">
                <a:latin typeface="Calibri"/>
                <a:cs typeface="Calibri"/>
              </a:rPr>
              <a:t>else sol = </a:t>
            </a:r>
            <a:r>
              <a:rPr sz="1500" spc="-10" dirty="0">
                <a:latin typeface="Calibri"/>
                <a:cs typeface="Calibri"/>
              </a:rPr>
              <a:t>orta+1;</a:t>
            </a:r>
            <a:endParaRPr sz="1500">
              <a:latin typeface="Calibri"/>
              <a:cs typeface="Calibri"/>
            </a:endParaRPr>
          </a:p>
          <a:p>
            <a:pPr marL="905510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  <a:spcBef>
                <a:spcPts val="180"/>
              </a:spcBef>
            </a:pPr>
            <a:r>
              <a:rPr sz="1500" spc="-10" dirty="0">
                <a:latin typeface="Calibri"/>
                <a:cs typeface="Calibri"/>
              </a:rPr>
              <a:t>return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–1;</a:t>
            </a:r>
            <a:endParaRPr sz="150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  <a:spcBef>
                <a:spcPts val="180"/>
              </a:spcBef>
            </a:pPr>
            <a:r>
              <a:rPr sz="1500" b="1" dirty="0">
                <a:solidFill>
                  <a:srgbClr val="C00000"/>
                </a:solidFill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3451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Algoritmik</a:t>
            </a:r>
            <a:r>
              <a:rPr spc="-70" dirty="0"/>
              <a:t> </a:t>
            </a:r>
            <a:r>
              <a:rPr spc="-15" dirty="0"/>
              <a:t>çözüm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0047" y="4038345"/>
            <a:ext cx="6024245" cy="15252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5080" indent="-273050">
              <a:lnSpc>
                <a:spcPts val="2590"/>
              </a:lnSpc>
              <a:spcBef>
                <a:spcPts val="42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Aynı </a:t>
            </a:r>
            <a:r>
              <a:rPr sz="2400" spc="-5" dirty="0">
                <a:latin typeface="Calibri"/>
                <a:cs typeface="Calibri"/>
              </a:rPr>
              <a:t>algoritmik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dirty="0">
                <a:latin typeface="Calibri"/>
                <a:cs typeface="Calibri"/>
              </a:rPr>
              <a:t>için </a:t>
            </a:r>
            <a:r>
              <a:rPr sz="2400" spc="-10" dirty="0">
                <a:latin typeface="Calibri"/>
                <a:cs typeface="Calibri"/>
              </a:rPr>
              <a:t>farklı </a:t>
            </a:r>
            <a:r>
              <a:rPr sz="2400" spc="-5" dirty="0">
                <a:latin typeface="Calibri"/>
                <a:cs typeface="Calibri"/>
              </a:rPr>
              <a:t>algoritmalar  </a:t>
            </a:r>
            <a:r>
              <a:rPr sz="2400" spc="-35" dirty="0">
                <a:latin typeface="Calibri"/>
                <a:cs typeface="Calibri"/>
              </a:rPr>
              <a:t>olabilir.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Algoritmaların </a:t>
            </a:r>
            <a:r>
              <a:rPr sz="2400" spc="-10" dirty="0">
                <a:latin typeface="Calibri"/>
                <a:cs typeface="Calibri"/>
              </a:rPr>
              <a:t>özellikleri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nelerdir?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1988820"/>
            <a:ext cx="5943600" cy="1705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65605"/>
            <a:ext cx="559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İkili </a:t>
            </a:r>
            <a:r>
              <a:rPr sz="4000" spc="-20" dirty="0"/>
              <a:t>Arama </a:t>
            </a:r>
            <a:r>
              <a:rPr sz="4000" spc="-5" dirty="0"/>
              <a:t>(Binary </a:t>
            </a:r>
            <a:r>
              <a:rPr sz="4000" spc="-15" dirty="0"/>
              <a:t>Search)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0546" y="2149601"/>
            <a:ext cx="7383145" cy="2310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İkili </a:t>
            </a:r>
            <a:r>
              <a:rPr sz="2000" spc="-10" dirty="0">
                <a:latin typeface="Calibri"/>
                <a:cs typeface="Calibri"/>
              </a:rPr>
              <a:t>arama </a:t>
            </a:r>
            <a:r>
              <a:rPr sz="2000" spc="-5" dirty="0">
                <a:latin typeface="Calibri"/>
                <a:cs typeface="Calibri"/>
              </a:rPr>
              <a:t>algoritmasının performansını ölçmek için, bu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algoritmanın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T(n) </a:t>
            </a:r>
            <a:r>
              <a:rPr sz="2000" spc="-10" dirty="0">
                <a:latin typeface="Calibri"/>
                <a:cs typeface="Calibri"/>
              </a:rPr>
              <a:t>zaman </a:t>
            </a:r>
            <a:r>
              <a:rPr sz="2000" spc="-5" dirty="0">
                <a:latin typeface="Calibri"/>
                <a:cs typeface="Calibri"/>
              </a:rPr>
              <a:t>bağıntısının </a:t>
            </a:r>
            <a:r>
              <a:rPr sz="2000" spc="-10" dirty="0">
                <a:latin typeface="Calibri"/>
                <a:cs typeface="Calibri"/>
              </a:rPr>
              <a:t>tekrarlı </a:t>
            </a:r>
            <a:r>
              <a:rPr sz="2000" spc="-5" dirty="0">
                <a:latin typeface="Calibri"/>
                <a:cs typeface="Calibri"/>
              </a:rPr>
              <a:t>bağıntısı (özyinelemeli bağıntı)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elde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edilebilir. </a:t>
            </a:r>
            <a:r>
              <a:rPr sz="2000" spc="-5" dirty="0">
                <a:latin typeface="Calibri"/>
                <a:cs typeface="Calibri"/>
              </a:rPr>
              <a:t>İkili </a:t>
            </a:r>
            <a:r>
              <a:rPr sz="2000" spc="-10" dirty="0">
                <a:latin typeface="Calibri"/>
                <a:cs typeface="Calibri"/>
              </a:rPr>
              <a:t>arama </a:t>
            </a:r>
            <a:r>
              <a:rPr sz="2000" spc="-5" dirty="0">
                <a:latin typeface="Calibri"/>
                <a:cs typeface="Calibri"/>
              </a:rPr>
              <a:t>algoritmasının T(n)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bağıntısı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34163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T(n)=T(</a:t>
            </a:r>
            <a:r>
              <a:rPr sz="2000" dirty="0">
                <a:latin typeface="Symbol"/>
                <a:cs typeface="Symbol"/>
              </a:rPr>
              <a:t></a:t>
            </a:r>
            <a:r>
              <a:rPr sz="2000" dirty="0">
                <a:latin typeface="Calibri"/>
                <a:cs typeface="Calibri"/>
              </a:rPr>
              <a:t>n/2</a:t>
            </a:r>
            <a:r>
              <a:rPr sz="2000" dirty="0">
                <a:latin typeface="Symbol"/>
                <a:cs typeface="Symbol"/>
              </a:rPr>
              <a:t>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(1)</a:t>
            </a:r>
            <a:endParaRPr sz="2000">
              <a:latin typeface="Calibri"/>
              <a:cs typeface="Calibri"/>
            </a:endParaRPr>
          </a:p>
          <a:p>
            <a:pPr marL="304800" marR="715010">
              <a:lnSpc>
                <a:spcPct val="100000"/>
              </a:lnSpc>
              <a:spcBef>
                <a:spcPts val="455"/>
              </a:spcBef>
            </a:pPr>
            <a:r>
              <a:rPr sz="2000" spc="-5" dirty="0">
                <a:latin typeface="Calibri"/>
                <a:cs typeface="Calibri"/>
              </a:rPr>
              <a:t>şeklinde </a:t>
            </a:r>
            <a:r>
              <a:rPr sz="2000" spc="-45" dirty="0">
                <a:latin typeface="Calibri"/>
                <a:cs typeface="Calibri"/>
              </a:rPr>
              <a:t>olur.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10" dirty="0">
                <a:latin typeface="Calibri"/>
                <a:cs typeface="Calibri"/>
              </a:rPr>
              <a:t>tekrarlı </a:t>
            </a:r>
            <a:r>
              <a:rPr sz="2000" spc="-5" dirty="0">
                <a:latin typeface="Calibri"/>
                <a:cs typeface="Calibri"/>
              </a:rPr>
              <a:t>bağıntının </a:t>
            </a:r>
            <a:r>
              <a:rPr sz="2000" spc="-10" dirty="0">
                <a:latin typeface="Calibri"/>
                <a:cs typeface="Calibri"/>
              </a:rPr>
              <a:t>çözümü </a:t>
            </a:r>
            <a:r>
              <a:rPr sz="2000" spc="-15" dirty="0">
                <a:latin typeface="Calibri"/>
                <a:cs typeface="Calibri"/>
              </a:rPr>
              <a:t>iteratif (iterasyon)  </a:t>
            </a:r>
            <a:r>
              <a:rPr sz="2000" spc="-10" dirty="0">
                <a:latin typeface="Calibri"/>
                <a:cs typeface="Calibri"/>
              </a:rPr>
              <a:t>yapılırsa </a:t>
            </a:r>
            <a:r>
              <a:rPr sz="2000" spc="-5" dirty="0">
                <a:latin typeface="Calibri"/>
                <a:cs typeface="Calibri"/>
              </a:rPr>
              <a:t>(taban </a:t>
            </a:r>
            <a:r>
              <a:rPr sz="2000" spc="-10" dirty="0">
                <a:latin typeface="Calibri"/>
                <a:cs typeface="Calibri"/>
              </a:rPr>
              <a:t>fonksiyonunu </a:t>
            </a:r>
            <a:r>
              <a:rPr sz="2000" dirty="0">
                <a:latin typeface="Calibri"/>
                <a:cs typeface="Calibri"/>
              </a:rPr>
              <a:t>ihmal </a:t>
            </a:r>
            <a:r>
              <a:rPr sz="2000" spc="-5" dirty="0">
                <a:latin typeface="Calibri"/>
                <a:cs typeface="Calibri"/>
              </a:rPr>
              <a:t>ederek),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65"/>
              </a:spcBef>
              <a:tabLst>
                <a:tab pos="634365" algn="l"/>
              </a:tabLst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Calibri"/>
                <a:cs typeface="Calibri"/>
              </a:rPr>
              <a:t>T(n)=T(n/2)+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Symbol"/>
                <a:cs typeface="Symbol"/>
              </a:rPr>
              <a:t></a:t>
            </a:r>
            <a:r>
              <a:rPr sz="1800" spc="-5" dirty="0">
                <a:latin typeface="Calibri"/>
                <a:cs typeface="Calibri"/>
              </a:rPr>
              <a:t>(1)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7700" y="4423613"/>
            <a:ext cx="180340" cy="13423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9422" y="4434585"/>
            <a:ext cx="2841625" cy="13423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latin typeface="Calibri"/>
                <a:cs typeface="Calibri"/>
              </a:rPr>
              <a:t>=</a:t>
            </a:r>
            <a:r>
              <a:rPr sz="1800" spc="-5" dirty="0">
                <a:latin typeface="Symbol"/>
                <a:cs typeface="Symbol"/>
              </a:rPr>
              <a:t></a:t>
            </a:r>
            <a:r>
              <a:rPr sz="1800" spc="-5" dirty="0">
                <a:latin typeface="Calibri"/>
                <a:cs typeface="Calibri"/>
              </a:rPr>
              <a:t>(1)+(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Symbol"/>
                <a:cs typeface="Symbol"/>
              </a:rPr>
              <a:t></a:t>
            </a:r>
            <a:r>
              <a:rPr sz="1800" spc="-10" dirty="0">
                <a:latin typeface="Calibri"/>
                <a:cs typeface="Calibri"/>
              </a:rPr>
              <a:t>(1)+T(n/2</a:t>
            </a:r>
            <a:r>
              <a:rPr sz="1800" spc="-15" baseline="25462" dirty="0">
                <a:latin typeface="Calibri"/>
                <a:cs typeface="Calibri"/>
              </a:rPr>
              <a:t>2</a:t>
            </a:r>
            <a:r>
              <a:rPr sz="1800" spc="-10" dirty="0">
                <a:latin typeface="Calibri"/>
                <a:cs typeface="Calibri"/>
              </a:rPr>
              <a:t>))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=</a:t>
            </a:r>
            <a:r>
              <a:rPr sz="1800" spc="-5" dirty="0">
                <a:latin typeface="Symbol"/>
                <a:cs typeface="Symbol"/>
              </a:rPr>
              <a:t></a:t>
            </a:r>
            <a:r>
              <a:rPr sz="1800" spc="-5" dirty="0">
                <a:latin typeface="Calibri"/>
                <a:cs typeface="Calibri"/>
              </a:rPr>
              <a:t>(1)+( </a:t>
            </a:r>
            <a:r>
              <a:rPr sz="1800" spc="-5" dirty="0">
                <a:latin typeface="Symbol"/>
                <a:cs typeface="Symbol"/>
              </a:rPr>
              <a:t></a:t>
            </a:r>
            <a:r>
              <a:rPr sz="1800" spc="-5" dirty="0">
                <a:latin typeface="Calibri"/>
                <a:cs typeface="Calibri"/>
              </a:rPr>
              <a:t>(1)+(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Symbol"/>
                <a:cs typeface="Symbol"/>
              </a:rPr>
              <a:t></a:t>
            </a:r>
            <a:r>
              <a:rPr sz="1800" spc="-5" dirty="0">
                <a:latin typeface="Calibri"/>
                <a:cs typeface="Calibri"/>
              </a:rPr>
              <a:t>(1)+T(n/2</a:t>
            </a:r>
            <a:r>
              <a:rPr sz="1800" spc="-7" baseline="25462" dirty="0">
                <a:latin typeface="Calibri"/>
                <a:cs typeface="Calibri"/>
              </a:rPr>
              <a:t>3</a:t>
            </a:r>
            <a:r>
              <a:rPr sz="1800" spc="-5" dirty="0">
                <a:latin typeface="Calibri"/>
                <a:cs typeface="Calibri"/>
              </a:rPr>
              <a:t>)))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=(lgn-1)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Symbol"/>
                <a:cs typeface="Symbol"/>
              </a:rPr>
              <a:t></a:t>
            </a:r>
            <a:r>
              <a:rPr sz="1800" spc="-5" dirty="0">
                <a:latin typeface="Calibri"/>
                <a:cs typeface="Calibri"/>
              </a:rPr>
              <a:t>(1)+T(n/2</a:t>
            </a:r>
            <a:r>
              <a:rPr sz="1800" spc="-7" baseline="25462" dirty="0">
                <a:latin typeface="Calibri"/>
                <a:cs typeface="Calibri"/>
              </a:rPr>
              <a:t>lgn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Calibri"/>
                <a:cs typeface="Calibri"/>
              </a:rPr>
              <a:t>=(lgn-1)</a:t>
            </a:r>
            <a:r>
              <a:rPr sz="1800" spc="-5" dirty="0">
                <a:latin typeface="Symbol"/>
                <a:cs typeface="Symbol"/>
              </a:rPr>
              <a:t></a:t>
            </a:r>
            <a:r>
              <a:rPr sz="1800" spc="-5" dirty="0">
                <a:latin typeface="Calibri"/>
                <a:cs typeface="Calibri"/>
              </a:rPr>
              <a:t>(1)+T(1)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0546" y="5808065"/>
            <a:ext cx="1421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163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libri"/>
                <a:cs typeface="Calibri"/>
              </a:rPr>
              <a:t>elde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edilir.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43343" y="883919"/>
            <a:ext cx="1162811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65605"/>
            <a:ext cx="559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İkili </a:t>
            </a:r>
            <a:r>
              <a:rPr sz="4000" spc="-20" dirty="0"/>
              <a:t>Arama </a:t>
            </a:r>
            <a:r>
              <a:rPr sz="4000" spc="-5" dirty="0"/>
              <a:t>(Binary </a:t>
            </a:r>
            <a:r>
              <a:rPr sz="4000" spc="-15" dirty="0"/>
              <a:t>Search)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0546" y="2092676"/>
            <a:ext cx="4879340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İkili </a:t>
            </a:r>
            <a:r>
              <a:rPr sz="2000" spc="-10" dirty="0">
                <a:latin typeface="Calibri"/>
                <a:cs typeface="Calibri"/>
              </a:rPr>
              <a:t>arama </a:t>
            </a:r>
            <a:r>
              <a:rPr sz="2000" dirty="0">
                <a:latin typeface="Calibri"/>
                <a:cs typeface="Calibri"/>
              </a:rPr>
              <a:t>için T(1)=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(1) </a:t>
            </a:r>
            <a:r>
              <a:rPr sz="2000" spc="-40" dirty="0">
                <a:latin typeface="Calibri"/>
                <a:cs typeface="Calibri"/>
              </a:rPr>
              <a:t>olur, </a:t>
            </a:r>
            <a:r>
              <a:rPr sz="2000" dirty="0">
                <a:latin typeface="Calibri"/>
                <a:cs typeface="Calibri"/>
              </a:rPr>
              <a:t>bundan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dolayı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341630" algn="l"/>
              </a:tabLst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T(n) 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(lgn-1)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(1)+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0546" y="2811881"/>
            <a:ext cx="198120" cy="7569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285" y="2824073"/>
            <a:ext cx="143383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(lgn)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(1)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= 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(lgn)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0546" y="3615944"/>
            <a:ext cx="56051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Master </a:t>
            </a:r>
            <a:r>
              <a:rPr sz="2000" spc="-15" dirty="0">
                <a:latin typeface="Calibri"/>
                <a:cs typeface="Calibri"/>
              </a:rPr>
              <a:t>yöntemi </a:t>
            </a:r>
            <a:r>
              <a:rPr sz="2000" spc="-10" dirty="0">
                <a:latin typeface="Calibri"/>
                <a:cs typeface="Calibri"/>
              </a:rPr>
              <a:t>kullanılırsa, </a:t>
            </a:r>
            <a:r>
              <a:rPr sz="2000" spc="-5" dirty="0">
                <a:latin typeface="Calibri"/>
                <a:cs typeface="Calibri"/>
              </a:rPr>
              <a:t>f(n)= 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(1) </a:t>
            </a:r>
            <a:r>
              <a:rPr sz="2000" spc="-20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a=1, </a:t>
            </a:r>
            <a:r>
              <a:rPr sz="2000" spc="-5" dirty="0">
                <a:latin typeface="Calibri"/>
                <a:cs typeface="Calibri"/>
              </a:rPr>
              <a:t>b=2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0546" y="4039616"/>
            <a:ext cx="198120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0546" y="4945684"/>
            <a:ext cx="198120" cy="75755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1885" y="4957876"/>
            <a:ext cx="1136650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Calibri"/>
                <a:cs typeface="Calibri"/>
              </a:rPr>
              <a:t>=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(n</a:t>
            </a:r>
            <a:r>
              <a:rPr sz="1950" baseline="25641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lgn)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(lgn)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0546" y="5685829"/>
            <a:ext cx="6589395" cy="7581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elde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edilir.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10" dirty="0">
                <a:latin typeface="Calibri"/>
                <a:cs typeface="Calibri"/>
              </a:rPr>
              <a:t>yöntemler ilerleyen </a:t>
            </a:r>
            <a:r>
              <a:rPr sz="2000" spc="-5" dirty="0">
                <a:latin typeface="Calibri"/>
                <a:cs typeface="Calibri"/>
              </a:rPr>
              <a:t>bölümde </a:t>
            </a:r>
            <a:r>
              <a:rPr sz="2000" spc="-15" dirty="0">
                <a:latin typeface="Calibri"/>
                <a:cs typeface="Calibri"/>
              </a:rPr>
              <a:t>detaylı </a:t>
            </a:r>
            <a:r>
              <a:rPr sz="2000" spc="-10" dirty="0">
                <a:latin typeface="Calibri"/>
                <a:cs typeface="Calibri"/>
              </a:rPr>
              <a:t>olarak </a:t>
            </a:r>
            <a:r>
              <a:rPr sz="2000" dirty="0">
                <a:latin typeface="Calibri"/>
                <a:cs typeface="Calibri"/>
              </a:rPr>
              <a:t>ele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alınacaktır.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43343" y="883919"/>
            <a:ext cx="1162811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7397" y="3943273"/>
            <a:ext cx="173799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sz="2400" spc="254" baseline="-26041" dirty="0">
                <a:latin typeface="Arial"/>
                <a:cs typeface="Arial"/>
              </a:rPr>
              <a:t>n</a:t>
            </a:r>
            <a:r>
              <a:rPr sz="1425" spc="127" baseline="2923" dirty="0">
                <a:latin typeface="Arial"/>
                <a:cs typeface="Arial"/>
              </a:rPr>
              <a:t>l</a:t>
            </a:r>
            <a:r>
              <a:rPr sz="1425" spc="97" baseline="2923" dirty="0">
                <a:latin typeface="Arial"/>
                <a:cs typeface="Arial"/>
              </a:rPr>
              <a:t>o</a:t>
            </a:r>
            <a:r>
              <a:rPr sz="1425" spc="-112" baseline="2923" dirty="0">
                <a:latin typeface="Arial"/>
                <a:cs typeface="Arial"/>
              </a:rPr>
              <a:t>g</a:t>
            </a:r>
            <a:r>
              <a:rPr sz="975" spc="60" baseline="-17094" dirty="0">
                <a:latin typeface="Arial"/>
                <a:cs typeface="Arial"/>
              </a:rPr>
              <a:t>b</a:t>
            </a:r>
            <a:r>
              <a:rPr sz="975" baseline="-17094" dirty="0">
                <a:latin typeface="Arial"/>
                <a:cs typeface="Arial"/>
              </a:rPr>
              <a:t> </a:t>
            </a:r>
            <a:r>
              <a:rPr sz="975" spc="-75" baseline="-17094" dirty="0">
                <a:latin typeface="Arial"/>
                <a:cs typeface="Arial"/>
              </a:rPr>
              <a:t> </a:t>
            </a:r>
            <a:r>
              <a:rPr sz="1425" spc="44" baseline="2923" dirty="0">
                <a:latin typeface="Arial"/>
                <a:cs typeface="Arial"/>
              </a:rPr>
              <a:t>a</a:t>
            </a:r>
            <a:r>
              <a:rPr sz="1425" baseline="2923" dirty="0">
                <a:latin typeface="Arial"/>
                <a:cs typeface="Arial"/>
              </a:rPr>
              <a:t>  </a:t>
            </a:r>
            <a:r>
              <a:rPr sz="1425" spc="-127" baseline="2923" dirty="0">
                <a:latin typeface="Arial"/>
                <a:cs typeface="Arial"/>
              </a:rPr>
              <a:t> </a:t>
            </a:r>
            <a:r>
              <a:rPr sz="2400" spc="104" baseline="-26041" dirty="0">
                <a:latin typeface="Symbol"/>
                <a:cs typeface="Symbol"/>
              </a:rPr>
              <a:t></a:t>
            </a:r>
            <a:r>
              <a:rPr sz="2400" spc="-75" baseline="-26041" dirty="0">
                <a:latin typeface="Times New Roman"/>
                <a:cs typeface="Times New Roman"/>
              </a:rPr>
              <a:t> </a:t>
            </a:r>
            <a:r>
              <a:rPr sz="2400" spc="254" baseline="-26041" dirty="0">
                <a:latin typeface="Arial"/>
                <a:cs typeface="Arial"/>
              </a:rPr>
              <a:t>n</a:t>
            </a:r>
            <a:r>
              <a:rPr sz="1425" spc="127" baseline="2923" dirty="0">
                <a:latin typeface="Arial"/>
                <a:cs typeface="Arial"/>
              </a:rPr>
              <a:t>l</a:t>
            </a:r>
            <a:r>
              <a:rPr sz="1425" spc="97" baseline="2923" dirty="0">
                <a:latin typeface="Arial"/>
                <a:cs typeface="Arial"/>
              </a:rPr>
              <a:t>o</a:t>
            </a:r>
            <a:r>
              <a:rPr sz="1425" spc="-75" baseline="2923" dirty="0">
                <a:latin typeface="Arial"/>
                <a:cs typeface="Arial"/>
              </a:rPr>
              <a:t>g</a:t>
            </a:r>
            <a:r>
              <a:rPr sz="975" spc="60" baseline="-17094" dirty="0">
                <a:latin typeface="Arial"/>
                <a:cs typeface="Arial"/>
              </a:rPr>
              <a:t>2</a:t>
            </a:r>
            <a:r>
              <a:rPr sz="975" spc="89" baseline="-17094" dirty="0">
                <a:latin typeface="Arial"/>
                <a:cs typeface="Arial"/>
              </a:rPr>
              <a:t> </a:t>
            </a:r>
            <a:r>
              <a:rPr sz="1425" spc="44" baseline="2923" dirty="0">
                <a:latin typeface="Arial"/>
                <a:cs typeface="Arial"/>
              </a:rPr>
              <a:t>1</a:t>
            </a:r>
            <a:r>
              <a:rPr sz="1425" baseline="2923" dirty="0">
                <a:latin typeface="Arial"/>
                <a:cs typeface="Arial"/>
              </a:rPr>
              <a:t> </a:t>
            </a:r>
            <a:r>
              <a:rPr sz="1425" spc="60" baseline="2923" dirty="0">
                <a:latin typeface="Arial"/>
                <a:cs typeface="Arial"/>
              </a:rPr>
              <a:t> </a:t>
            </a:r>
            <a:r>
              <a:rPr sz="2400" spc="104" baseline="-26041" dirty="0">
                <a:latin typeface="Symbol"/>
                <a:cs typeface="Symbol"/>
              </a:rPr>
              <a:t></a:t>
            </a:r>
            <a:r>
              <a:rPr sz="2400" spc="-75" baseline="-26041" dirty="0">
                <a:latin typeface="Times New Roman"/>
                <a:cs typeface="Times New Roman"/>
              </a:rPr>
              <a:t> </a:t>
            </a:r>
            <a:r>
              <a:rPr sz="2400" spc="277" baseline="-26041" dirty="0">
                <a:latin typeface="Arial"/>
                <a:cs typeface="Arial"/>
              </a:rPr>
              <a:t>n</a:t>
            </a:r>
            <a:r>
              <a:rPr sz="950" spc="3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86548" y="3889769"/>
            <a:ext cx="520827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104" baseline="-3472" dirty="0">
                <a:latin typeface="Symbol"/>
                <a:cs typeface="Symbol"/>
              </a:rPr>
              <a:t></a:t>
            </a:r>
            <a:r>
              <a:rPr sz="2400" spc="-202" baseline="-3472" dirty="0">
                <a:latin typeface="Times New Roman"/>
                <a:cs typeface="Times New Roman"/>
              </a:rPr>
              <a:t> </a:t>
            </a:r>
            <a:r>
              <a:rPr sz="2400" spc="104" baseline="-3472" dirty="0">
                <a:latin typeface="Arial"/>
                <a:cs typeface="Arial"/>
              </a:rPr>
              <a:t>1</a:t>
            </a:r>
            <a:r>
              <a:rPr sz="2400" spc="232" baseline="-3472" dirty="0">
                <a:latin typeface="Arial"/>
                <a:cs typeface="Arial"/>
              </a:rPr>
              <a:t> </a:t>
            </a:r>
            <a:r>
              <a:rPr sz="2000" spc="-5" dirty="0">
                <a:latin typeface="Calibri"/>
                <a:cs typeface="Calibri"/>
              </a:rPr>
              <a:t>oldu</a:t>
            </a:r>
            <a:r>
              <a:rPr sz="2000" spc="5" dirty="0">
                <a:latin typeface="Calibri"/>
                <a:cs typeface="Calibri"/>
              </a:rPr>
              <a:t>ğ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u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Bun</a:t>
            </a:r>
            <a:r>
              <a:rPr sz="2000" spc="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dol</a:t>
            </a:r>
            <a:r>
              <a:rPr sz="2000" spc="-4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yı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f(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400" spc="127" baseline="-3472" dirty="0">
                <a:latin typeface="Symbol"/>
                <a:cs typeface="Symbol"/>
              </a:rPr>
              <a:t></a:t>
            </a:r>
            <a:r>
              <a:rPr sz="4050" spc="-825" baseline="-2057" dirty="0">
                <a:latin typeface="Symbol"/>
                <a:cs typeface="Symbol"/>
              </a:rPr>
              <a:t></a:t>
            </a:r>
            <a:r>
              <a:rPr sz="2400" spc="217" baseline="-3472" dirty="0">
                <a:latin typeface="Arial"/>
                <a:cs typeface="Arial"/>
              </a:rPr>
              <a:t>n</a:t>
            </a:r>
            <a:r>
              <a:rPr sz="1350" spc="135" baseline="43209" dirty="0">
                <a:latin typeface="Arial"/>
                <a:cs typeface="Arial"/>
              </a:rPr>
              <a:t>l</a:t>
            </a:r>
            <a:r>
              <a:rPr sz="1350" spc="127" baseline="43209" dirty="0">
                <a:latin typeface="Arial"/>
                <a:cs typeface="Arial"/>
              </a:rPr>
              <a:t>o</a:t>
            </a:r>
            <a:r>
              <a:rPr sz="1350" spc="-89" baseline="43209" dirty="0">
                <a:latin typeface="Arial"/>
                <a:cs typeface="Arial"/>
              </a:rPr>
              <a:t>g</a:t>
            </a:r>
            <a:r>
              <a:rPr sz="975" spc="37" baseline="38461" dirty="0">
                <a:latin typeface="Arial"/>
                <a:cs typeface="Arial"/>
              </a:rPr>
              <a:t>b</a:t>
            </a:r>
            <a:r>
              <a:rPr sz="975" baseline="38461" dirty="0">
                <a:latin typeface="Arial"/>
                <a:cs typeface="Arial"/>
              </a:rPr>
              <a:t> </a:t>
            </a:r>
            <a:r>
              <a:rPr sz="975" spc="-75" baseline="38461" dirty="0">
                <a:latin typeface="Arial"/>
                <a:cs typeface="Arial"/>
              </a:rPr>
              <a:t> </a:t>
            </a:r>
            <a:r>
              <a:rPr sz="1350" spc="60" baseline="43209" dirty="0">
                <a:latin typeface="Arial"/>
                <a:cs typeface="Arial"/>
              </a:rPr>
              <a:t>a</a:t>
            </a:r>
            <a:r>
              <a:rPr sz="1350" spc="150" baseline="43209" dirty="0">
                <a:latin typeface="Arial"/>
                <a:cs typeface="Arial"/>
              </a:rPr>
              <a:t> </a:t>
            </a:r>
            <a:r>
              <a:rPr sz="4050" spc="-532" baseline="-2057" dirty="0">
                <a:latin typeface="Symbol"/>
                <a:cs typeface="Symbol"/>
              </a:rPr>
              <a:t></a:t>
            </a:r>
            <a:endParaRPr sz="4050" baseline="-2057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5146" y="4283709"/>
            <a:ext cx="5142230" cy="716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>
              <a:lnSpc>
                <a:spcPts val="2240"/>
              </a:lnSpc>
              <a:spcBef>
                <a:spcPts val="100"/>
              </a:spcBef>
            </a:pPr>
            <a:r>
              <a:rPr sz="2000" spc="-45" dirty="0">
                <a:latin typeface="Calibri"/>
                <a:cs typeface="Calibri"/>
              </a:rPr>
              <a:t>olur. </a:t>
            </a:r>
            <a:r>
              <a:rPr sz="2000" spc="-10" dirty="0">
                <a:latin typeface="Calibri"/>
                <a:cs typeface="Calibri"/>
              </a:rPr>
              <a:t>Master yönteminde </a:t>
            </a:r>
            <a:r>
              <a:rPr sz="2000" spc="-5" dirty="0">
                <a:latin typeface="Calibri"/>
                <a:cs typeface="Calibri"/>
              </a:rPr>
              <a:t>bu şart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sağlandığında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ts val="3200"/>
              </a:lnSpc>
              <a:tabLst>
                <a:tab pos="36703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alibri"/>
                <a:cs typeface="Calibri"/>
              </a:rPr>
              <a:t>T(n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45" dirty="0">
                <a:latin typeface="Calibri"/>
                <a:cs typeface="Calibri"/>
              </a:rPr>
              <a:t> </a:t>
            </a:r>
            <a:r>
              <a:rPr sz="2550" spc="150" baseline="3267" dirty="0">
                <a:latin typeface="Symbol"/>
                <a:cs typeface="Symbol"/>
              </a:rPr>
              <a:t></a:t>
            </a:r>
            <a:r>
              <a:rPr sz="4200" spc="-810" baseline="1984" dirty="0">
                <a:latin typeface="Symbol"/>
                <a:cs typeface="Symbol"/>
              </a:rPr>
              <a:t></a:t>
            </a:r>
            <a:r>
              <a:rPr sz="2550" spc="262" baseline="3267" dirty="0">
                <a:latin typeface="Arial"/>
                <a:cs typeface="Arial"/>
              </a:rPr>
              <a:t>n</a:t>
            </a:r>
            <a:r>
              <a:rPr sz="1350" spc="30" baseline="58641" dirty="0">
                <a:latin typeface="Arial"/>
                <a:cs typeface="Arial"/>
              </a:rPr>
              <a:t>l</a:t>
            </a:r>
            <a:r>
              <a:rPr sz="1350" spc="-60" baseline="58641" dirty="0">
                <a:latin typeface="Arial"/>
                <a:cs typeface="Arial"/>
              </a:rPr>
              <a:t>o</a:t>
            </a:r>
            <a:r>
              <a:rPr sz="1350" spc="44" baseline="58641" dirty="0">
                <a:latin typeface="Arial"/>
                <a:cs typeface="Arial"/>
              </a:rPr>
              <a:t>g</a:t>
            </a:r>
            <a:r>
              <a:rPr sz="1350" spc="-187" baseline="58641" dirty="0">
                <a:latin typeface="Arial"/>
                <a:cs typeface="Arial"/>
              </a:rPr>
              <a:t> </a:t>
            </a:r>
            <a:r>
              <a:rPr sz="900" spc="22" baseline="64814" dirty="0">
                <a:latin typeface="Arial"/>
                <a:cs typeface="Arial"/>
              </a:rPr>
              <a:t>b</a:t>
            </a:r>
            <a:r>
              <a:rPr sz="900" baseline="64814" dirty="0">
                <a:latin typeface="Arial"/>
                <a:cs typeface="Arial"/>
              </a:rPr>
              <a:t> </a:t>
            </a:r>
            <a:r>
              <a:rPr sz="900" spc="37" baseline="64814" dirty="0">
                <a:latin typeface="Arial"/>
                <a:cs typeface="Arial"/>
              </a:rPr>
              <a:t> </a:t>
            </a:r>
            <a:r>
              <a:rPr sz="1350" spc="44" baseline="58641" dirty="0">
                <a:latin typeface="Arial"/>
                <a:cs typeface="Arial"/>
              </a:rPr>
              <a:t>a</a:t>
            </a:r>
            <a:r>
              <a:rPr sz="1350" baseline="58641" dirty="0">
                <a:latin typeface="Arial"/>
                <a:cs typeface="Arial"/>
              </a:rPr>
              <a:t> </a:t>
            </a:r>
            <a:r>
              <a:rPr sz="1350" spc="82" baseline="58641" dirty="0">
                <a:latin typeface="Arial"/>
                <a:cs typeface="Arial"/>
              </a:rPr>
              <a:t> </a:t>
            </a:r>
            <a:r>
              <a:rPr sz="2550" spc="-52" baseline="3267" dirty="0">
                <a:latin typeface="Arial"/>
                <a:cs typeface="Arial"/>
              </a:rPr>
              <a:t>l</a:t>
            </a:r>
            <a:r>
              <a:rPr sz="2550" spc="37" baseline="3267" dirty="0">
                <a:latin typeface="Arial"/>
                <a:cs typeface="Arial"/>
              </a:rPr>
              <a:t>g</a:t>
            </a:r>
            <a:r>
              <a:rPr sz="2550" spc="-322" baseline="3267" dirty="0">
                <a:latin typeface="Arial"/>
                <a:cs typeface="Arial"/>
              </a:rPr>
              <a:t> </a:t>
            </a:r>
            <a:r>
              <a:rPr sz="2550" spc="150" baseline="3267" dirty="0">
                <a:latin typeface="Arial"/>
                <a:cs typeface="Arial"/>
              </a:rPr>
              <a:t>n</a:t>
            </a:r>
            <a:r>
              <a:rPr sz="4200" spc="-540" baseline="1984" dirty="0">
                <a:latin typeface="Symbol"/>
                <a:cs typeface="Symbol"/>
              </a:rPr>
              <a:t></a:t>
            </a:r>
            <a:endParaRPr sz="4200" baseline="1984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13553" y="2375662"/>
            <a:ext cx="2461895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2.Hafta</a:t>
            </a:r>
            <a:endParaRPr sz="3200"/>
          </a:p>
          <a:p>
            <a:pPr marL="12700" marR="5080">
              <a:lnSpc>
                <a:spcPct val="100000"/>
              </a:lnSpc>
            </a:pPr>
            <a:r>
              <a:rPr sz="3200" dirty="0"/>
              <a:t>Al</a:t>
            </a:r>
            <a:r>
              <a:rPr sz="3200" spc="-30" dirty="0"/>
              <a:t>g</a:t>
            </a:r>
            <a:r>
              <a:rPr sz="3200" dirty="0"/>
              <a:t>or</a:t>
            </a:r>
            <a:r>
              <a:rPr sz="3200" spc="5" dirty="0"/>
              <a:t>i</a:t>
            </a:r>
            <a:r>
              <a:rPr sz="3200" dirty="0"/>
              <a:t>tmal</a:t>
            </a:r>
            <a:r>
              <a:rPr sz="3200" spc="-15" dirty="0"/>
              <a:t>a</a:t>
            </a:r>
            <a:r>
              <a:rPr sz="3200" spc="-5" dirty="0"/>
              <a:t>rın  </a:t>
            </a:r>
            <a:r>
              <a:rPr sz="3200" dirty="0"/>
              <a:t>Analizi</a:t>
            </a:r>
            <a:endParaRPr sz="3200"/>
          </a:p>
        </p:txBody>
      </p:sp>
      <p:sp>
        <p:nvSpPr>
          <p:cNvPr id="18" name="object 18"/>
          <p:cNvSpPr txBox="1"/>
          <p:nvPr/>
        </p:nvSpPr>
        <p:spPr>
          <a:xfrm>
            <a:off x="4729353" y="4390450"/>
            <a:ext cx="3209925" cy="16129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00"/>
              </a:spcBef>
            </a:pPr>
            <a:r>
              <a:rPr sz="1700" spc="-20" dirty="0">
                <a:solidFill>
                  <a:srgbClr val="424242"/>
                </a:solidFill>
                <a:latin typeface="Calibri"/>
                <a:cs typeface="Calibri"/>
              </a:rPr>
              <a:t>Araya </a:t>
            </a:r>
            <a:r>
              <a:rPr sz="1700" spc="-15" dirty="0">
                <a:solidFill>
                  <a:srgbClr val="424242"/>
                </a:solidFill>
                <a:latin typeface="Calibri"/>
                <a:cs typeface="Calibri"/>
              </a:rPr>
              <a:t>Yerleştirme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 Sırlaması</a:t>
            </a:r>
            <a:endParaRPr sz="1700">
              <a:latin typeface="Calibri"/>
              <a:cs typeface="Calibri"/>
            </a:endParaRPr>
          </a:p>
          <a:p>
            <a:pPr marL="96520">
              <a:lnSpc>
                <a:spcPct val="100000"/>
              </a:lnSpc>
              <a:spcBef>
                <a:spcPts val="204"/>
              </a:spcBef>
            </a:pP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(Insert</a:t>
            </a:r>
            <a:r>
              <a:rPr sz="1700" spc="-1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Sort)</a:t>
            </a:r>
            <a:endParaRPr sz="1700">
              <a:latin typeface="Calibri"/>
              <a:cs typeface="Calibri"/>
            </a:endParaRPr>
          </a:p>
          <a:p>
            <a:pPr marL="96520" marR="5080">
              <a:lnSpc>
                <a:spcPct val="110000"/>
              </a:lnSpc>
            </a:pP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Birleştirme Sıralaması </a:t>
            </a:r>
            <a:r>
              <a:rPr sz="1700" spc="-10" dirty="0">
                <a:solidFill>
                  <a:srgbClr val="424242"/>
                </a:solidFill>
                <a:latin typeface="Calibri"/>
                <a:cs typeface="Calibri"/>
              </a:rPr>
              <a:t>(Merge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Sort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) 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Yinelemeler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77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1247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So</a:t>
            </a:r>
            <a:r>
              <a:rPr sz="3200" spc="5" dirty="0"/>
              <a:t>r</a:t>
            </a:r>
            <a:r>
              <a:rPr sz="3200" dirty="0"/>
              <a:t>ular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66774" y="1932813"/>
            <a:ext cx="6822440" cy="43580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10515" marR="30480" indent="-273050">
              <a:lnSpc>
                <a:spcPct val="101000"/>
              </a:lnSpc>
              <a:spcBef>
                <a:spcPts val="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1. </a:t>
            </a:r>
            <a:r>
              <a:rPr sz="2000" spc="-5" dirty="0">
                <a:latin typeface="Calibri"/>
                <a:cs typeface="Calibri"/>
              </a:rPr>
              <a:t>f(n) </a:t>
            </a:r>
            <a:r>
              <a:rPr sz="2000" spc="-20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g(n) </a:t>
            </a:r>
            <a:r>
              <a:rPr sz="2000" spc="-5" dirty="0">
                <a:latin typeface="Calibri"/>
                <a:cs typeface="Calibri"/>
              </a:rPr>
              <a:t>asimptotik </a:t>
            </a:r>
            <a:r>
              <a:rPr sz="2000" spc="-10" dirty="0">
                <a:latin typeface="Calibri"/>
                <a:cs typeface="Calibri"/>
              </a:rPr>
              <a:t>negatif </a:t>
            </a:r>
            <a:r>
              <a:rPr sz="2000" spc="-15" dirty="0">
                <a:latin typeface="Calibri"/>
                <a:cs typeface="Calibri"/>
              </a:rPr>
              <a:t>olmayan </a:t>
            </a:r>
            <a:r>
              <a:rPr sz="2000" spc="-10" dirty="0">
                <a:latin typeface="Calibri"/>
                <a:cs typeface="Calibri"/>
              </a:rPr>
              <a:t>fonksiyonlar </a:t>
            </a:r>
            <a:r>
              <a:rPr sz="2000" spc="-25" dirty="0">
                <a:latin typeface="Calibri"/>
                <a:cs typeface="Calibri"/>
              </a:rPr>
              <a:t>olsunlar.  </a:t>
            </a:r>
            <a:r>
              <a:rPr sz="2000" spc="-5" dirty="0">
                <a:latin typeface="Calibri"/>
                <a:cs typeface="Calibri"/>
              </a:rPr>
              <a:t>max(f(n),g(n))= 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(f(n)+g(n)) </a:t>
            </a:r>
            <a:r>
              <a:rPr sz="2000" spc="-5" dirty="0">
                <a:latin typeface="Calibri"/>
                <a:cs typeface="Calibri"/>
              </a:rPr>
              <a:t>olduğunu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gösteriniz.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ts val="239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2. </a:t>
            </a:r>
            <a:r>
              <a:rPr sz="2000" spc="-5" dirty="0">
                <a:latin typeface="Calibri"/>
                <a:cs typeface="Calibri"/>
              </a:rPr>
              <a:t>b&gt;0 olmak </a:t>
            </a:r>
            <a:r>
              <a:rPr sz="2000" spc="-20" dirty="0">
                <a:latin typeface="Calibri"/>
                <a:cs typeface="Calibri"/>
              </a:rPr>
              <a:t>üzere </a:t>
            </a:r>
            <a:r>
              <a:rPr sz="2000" spc="-10" dirty="0">
                <a:latin typeface="Calibri"/>
                <a:cs typeface="Calibri"/>
              </a:rPr>
              <a:t>reel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b </a:t>
            </a:r>
            <a:r>
              <a:rPr sz="2000" spc="-5" dirty="0">
                <a:latin typeface="Calibri"/>
                <a:cs typeface="Calibri"/>
              </a:rPr>
              <a:t>sabitleri için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(n+a)</a:t>
            </a:r>
            <a:r>
              <a:rPr sz="1950" baseline="25641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(n</a:t>
            </a:r>
            <a:r>
              <a:rPr sz="1950" baseline="25641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10515">
              <a:lnSpc>
                <a:spcPts val="2390"/>
              </a:lnSpc>
            </a:pPr>
            <a:r>
              <a:rPr sz="2000" spc="-5" dirty="0">
                <a:latin typeface="Calibri"/>
                <a:cs typeface="Calibri"/>
              </a:rPr>
              <a:t>olduğunu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gösteriniz.</a:t>
            </a:r>
            <a:endParaRPr sz="2000">
              <a:latin typeface="Calibri"/>
              <a:cs typeface="Calibri"/>
            </a:endParaRPr>
          </a:p>
          <a:p>
            <a:pPr marL="310515" marR="240029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3. f(n)=2</a:t>
            </a:r>
            <a:r>
              <a:rPr sz="1950" baseline="25641" dirty="0">
                <a:latin typeface="Calibri"/>
                <a:cs typeface="Calibri"/>
              </a:rPr>
              <a:t>n+1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g(n)=2</a:t>
            </a:r>
            <a:r>
              <a:rPr sz="1950" baseline="25641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ise </a:t>
            </a:r>
            <a:r>
              <a:rPr sz="2000" dirty="0">
                <a:latin typeface="Calibri"/>
                <a:cs typeface="Calibri"/>
              </a:rPr>
              <a:t>f(n)=O(g(n)) </a:t>
            </a:r>
            <a:r>
              <a:rPr sz="2000" spc="-5" dirty="0">
                <a:latin typeface="Calibri"/>
                <a:cs typeface="Calibri"/>
              </a:rPr>
              <a:t>midir? </a:t>
            </a:r>
            <a:r>
              <a:rPr sz="2000" spc="5" dirty="0">
                <a:latin typeface="Calibri"/>
                <a:cs typeface="Calibri"/>
              </a:rPr>
              <a:t>f(n)=3</a:t>
            </a:r>
            <a:r>
              <a:rPr sz="1950" spc="7" baseline="25641" dirty="0">
                <a:latin typeface="Calibri"/>
                <a:cs typeface="Calibri"/>
              </a:rPr>
              <a:t>2n</a:t>
            </a:r>
            <a:r>
              <a:rPr sz="1950" spc="450" baseline="2564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olduğu  </a:t>
            </a:r>
            <a:r>
              <a:rPr sz="2000" dirty="0">
                <a:latin typeface="Calibri"/>
                <a:cs typeface="Calibri"/>
              </a:rPr>
              <a:t>durumda f(n)=O(n))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midir?</a:t>
            </a:r>
            <a:endParaRPr sz="2000">
              <a:latin typeface="Calibri"/>
              <a:cs typeface="Calibri"/>
            </a:endParaRPr>
          </a:p>
          <a:p>
            <a:pPr marL="310515" marR="10287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4. Bir </a:t>
            </a:r>
            <a:r>
              <a:rPr sz="2000" spc="-5" dirty="0">
                <a:latin typeface="Calibri"/>
                <a:cs typeface="Calibri"/>
              </a:rPr>
              <a:t>algoritmanın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5" dirty="0">
                <a:latin typeface="Calibri"/>
                <a:cs typeface="Calibri"/>
              </a:rPr>
              <a:t>iyi çalışma performansında çalışma  </a:t>
            </a:r>
            <a:r>
              <a:rPr sz="2000" spc="-10" dirty="0">
                <a:latin typeface="Calibri"/>
                <a:cs typeface="Calibri"/>
              </a:rPr>
              <a:t>zamanı </a:t>
            </a:r>
            <a:r>
              <a:rPr sz="2000" dirty="0">
                <a:latin typeface="Symbol"/>
                <a:cs typeface="Symbol"/>
              </a:rPr>
              <a:t></a:t>
            </a:r>
            <a:r>
              <a:rPr sz="2000" dirty="0">
                <a:latin typeface="Calibri"/>
                <a:cs typeface="Calibri"/>
              </a:rPr>
              <a:t>(g(n))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20" dirty="0">
                <a:latin typeface="Calibri"/>
                <a:cs typeface="Calibri"/>
              </a:rPr>
              <a:t>kötü </a:t>
            </a:r>
            <a:r>
              <a:rPr sz="2000" spc="-5" dirty="0">
                <a:latin typeface="Calibri"/>
                <a:cs typeface="Calibri"/>
              </a:rPr>
              <a:t>çalışma durumunda çalışma </a:t>
            </a:r>
            <a:r>
              <a:rPr sz="2000" spc="-10" dirty="0">
                <a:latin typeface="Calibri"/>
                <a:cs typeface="Calibri"/>
              </a:rPr>
              <a:t>zamanı  </a:t>
            </a:r>
            <a:r>
              <a:rPr sz="2000" dirty="0">
                <a:latin typeface="Calibri"/>
                <a:cs typeface="Calibri"/>
              </a:rPr>
              <a:t>O(g(n)) </a:t>
            </a:r>
            <a:r>
              <a:rPr sz="2000" spc="-5" dirty="0">
                <a:latin typeface="Calibri"/>
                <a:cs typeface="Calibri"/>
              </a:rPr>
              <a:t>ise, algoritmanın mertebesi </a:t>
            </a:r>
            <a:r>
              <a:rPr sz="2000" dirty="0">
                <a:latin typeface="Calibri"/>
                <a:cs typeface="Calibri"/>
              </a:rPr>
              <a:t>f(n)=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(g(n)) </a:t>
            </a:r>
            <a:r>
              <a:rPr sz="2000" spc="-5" dirty="0">
                <a:latin typeface="Calibri"/>
                <a:cs typeface="Calibri"/>
              </a:rPr>
              <a:t>olduğunu  </a:t>
            </a:r>
            <a:r>
              <a:rPr sz="2000" spc="-10" dirty="0">
                <a:latin typeface="Calibri"/>
                <a:cs typeface="Calibri"/>
              </a:rPr>
              <a:t>gösteriniz.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5. Aşağıdaki </a:t>
            </a:r>
            <a:r>
              <a:rPr sz="2000" spc="-5" dirty="0">
                <a:latin typeface="Calibri"/>
                <a:cs typeface="Calibri"/>
              </a:rPr>
              <a:t>kümelerden </a:t>
            </a:r>
            <a:r>
              <a:rPr sz="2000" dirty="0">
                <a:latin typeface="Calibri"/>
                <a:cs typeface="Calibri"/>
              </a:rPr>
              <a:t>hangisi </a:t>
            </a:r>
            <a:r>
              <a:rPr sz="2000" spc="-20" dirty="0">
                <a:latin typeface="Calibri"/>
                <a:cs typeface="Calibri"/>
              </a:rPr>
              <a:t>veya </a:t>
            </a:r>
            <a:r>
              <a:rPr sz="2000" dirty="0">
                <a:latin typeface="Calibri"/>
                <a:cs typeface="Calibri"/>
              </a:rPr>
              <a:t>hangileri boş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kümedir?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</a:t>
            </a:r>
            <a:r>
              <a:rPr sz="2000" spc="-5" dirty="0">
                <a:latin typeface="Calibri"/>
                <a:cs typeface="Calibri"/>
              </a:rPr>
              <a:t>(f(n))</a:t>
            </a:r>
            <a:r>
              <a:rPr sz="2000" spc="-5" dirty="0">
                <a:latin typeface="Symbol"/>
                <a:cs typeface="Symbol"/>
              </a:rPr>
              <a:t></a:t>
            </a:r>
            <a:r>
              <a:rPr sz="2000" spc="-5" dirty="0">
                <a:latin typeface="Calibri"/>
                <a:cs typeface="Calibri"/>
              </a:rPr>
              <a:t>o(f(n))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</a:t>
            </a:r>
            <a:r>
              <a:rPr sz="2000" dirty="0">
                <a:latin typeface="Calibri"/>
                <a:cs typeface="Calibri"/>
              </a:rPr>
              <a:t>(f(n))</a:t>
            </a:r>
            <a:r>
              <a:rPr sz="2000" dirty="0">
                <a:latin typeface="Symbol"/>
                <a:cs typeface="Symbol"/>
              </a:rPr>
              <a:t></a:t>
            </a:r>
            <a:r>
              <a:rPr sz="2000" dirty="0">
                <a:latin typeface="Calibri"/>
                <a:cs typeface="Calibri"/>
              </a:rPr>
              <a:t>O(f(n))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1247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So</a:t>
            </a:r>
            <a:r>
              <a:rPr sz="3200" spc="5" dirty="0"/>
              <a:t>r</a:t>
            </a:r>
            <a:r>
              <a:rPr sz="3200" dirty="0"/>
              <a:t>ular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54074" y="1932813"/>
            <a:ext cx="6779895" cy="460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6. </a:t>
            </a:r>
            <a:r>
              <a:rPr sz="2000" spc="-5" dirty="0">
                <a:latin typeface="Calibri"/>
                <a:cs typeface="Calibri"/>
              </a:rPr>
              <a:t>Asimptotik </a:t>
            </a:r>
            <a:r>
              <a:rPr sz="2000" spc="-10" dirty="0">
                <a:latin typeface="Calibri"/>
                <a:cs typeface="Calibri"/>
              </a:rPr>
              <a:t>notasyonların </a:t>
            </a:r>
            <a:r>
              <a:rPr sz="2000" spc="-5" dirty="0">
                <a:latin typeface="Calibri"/>
                <a:cs typeface="Calibri"/>
              </a:rPr>
              <a:t>tanımı bir </a:t>
            </a:r>
            <a:r>
              <a:rPr sz="2000" spc="-10" dirty="0">
                <a:latin typeface="Calibri"/>
                <a:cs typeface="Calibri"/>
              </a:rPr>
              <a:t>parametre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</a:t>
            </a:r>
            <a:endParaRPr sz="2000">
              <a:latin typeface="Calibri"/>
              <a:cs typeface="Calibri"/>
            </a:endParaRPr>
          </a:p>
          <a:p>
            <a:pPr marL="323215" marR="71755">
              <a:lnSpc>
                <a:spcPct val="100000"/>
              </a:lnSpc>
            </a:pPr>
            <a:r>
              <a:rPr sz="2000" spc="-25" dirty="0">
                <a:latin typeface="Calibri"/>
                <a:cs typeface="Calibri"/>
              </a:rPr>
              <a:t>verilmiştir. </a:t>
            </a:r>
            <a:r>
              <a:rPr sz="2000" spc="-5" dirty="0">
                <a:latin typeface="Calibri"/>
                <a:cs typeface="Calibri"/>
              </a:rPr>
              <a:t>Eğer algoritmada </a:t>
            </a:r>
            <a:r>
              <a:rPr sz="2000" spc="-10" dirty="0">
                <a:latin typeface="Calibri"/>
                <a:cs typeface="Calibri"/>
              </a:rPr>
              <a:t>birden fazla parametre </a:t>
            </a:r>
            <a:r>
              <a:rPr sz="2000" spc="-15" dirty="0">
                <a:latin typeface="Calibri"/>
                <a:cs typeface="Calibri"/>
              </a:rPr>
              <a:t>varsa, </a:t>
            </a:r>
            <a:r>
              <a:rPr sz="2000" dirty="0">
                <a:latin typeface="Calibri"/>
                <a:cs typeface="Calibri"/>
              </a:rPr>
              <a:t>bu  durumda </a:t>
            </a:r>
            <a:r>
              <a:rPr sz="2000" spc="-5" dirty="0">
                <a:latin typeface="Calibri"/>
                <a:cs typeface="Calibri"/>
              </a:rPr>
              <a:t>tanımlama şu şekilde </a:t>
            </a:r>
            <a:r>
              <a:rPr sz="2000" spc="-25" dirty="0">
                <a:latin typeface="Calibri"/>
                <a:cs typeface="Calibri"/>
              </a:rPr>
              <a:t>yapılabilir. </a:t>
            </a:r>
            <a:r>
              <a:rPr sz="2000" dirty="0">
                <a:latin typeface="Calibri"/>
                <a:cs typeface="Calibri"/>
              </a:rPr>
              <a:t>f(m,n) </a:t>
            </a:r>
            <a:r>
              <a:rPr sz="2000" spc="-20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g(m,n)  </a:t>
            </a:r>
            <a:r>
              <a:rPr sz="2000" spc="-10" dirty="0">
                <a:latin typeface="Calibri"/>
                <a:cs typeface="Calibri"/>
              </a:rPr>
              <a:t>asimptotik negatif </a:t>
            </a:r>
            <a:r>
              <a:rPr sz="2000" spc="-15" dirty="0">
                <a:latin typeface="Calibri"/>
                <a:cs typeface="Calibri"/>
              </a:rPr>
              <a:t>olmayan </a:t>
            </a:r>
            <a:r>
              <a:rPr sz="2000" spc="-10" dirty="0">
                <a:latin typeface="Calibri"/>
                <a:cs typeface="Calibri"/>
              </a:rPr>
              <a:t>fonksiyonlar </a:t>
            </a:r>
            <a:r>
              <a:rPr sz="2000" spc="-30" dirty="0">
                <a:latin typeface="Calibri"/>
                <a:cs typeface="Calibri"/>
              </a:rPr>
              <a:t>olsunlar.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5" dirty="0">
                <a:latin typeface="Calibri"/>
                <a:cs typeface="Calibri"/>
              </a:rPr>
              <a:t>durumda  </a:t>
            </a:r>
            <a:r>
              <a:rPr sz="2000" spc="-10" dirty="0">
                <a:latin typeface="Calibri"/>
                <a:cs typeface="Calibri"/>
              </a:rPr>
              <a:t>O-notasyonun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tanımı</a:t>
            </a:r>
            <a:endParaRPr sz="2000">
              <a:latin typeface="Calibri"/>
              <a:cs typeface="Calibri"/>
            </a:endParaRPr>
          </a:p>
          <a:p>
            <a:pPr marL="323215" marR="488950" indent="-273050">
              <a:lnSpc>
                <a:spcPct val="101000"/>
              </a:lnSpc>
              <a:spcBef>
                <a:spcPts val="45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O(g(m,n))={ f(m,n): c, </a:t>
            </a:r>
            <a:r>
              <a:rPr sz="2000" spc="10" dirty="0">
                <a:latin typeface="Calibri"/>
                <a:cs typeface="Calibri"/>
              </a:rPr>
              <a:t>n</a:t>
            </a:r>
            <a:r>
              <a:rPr sz="1950" spc="15" baseline="-21367" dirty="0">
                <a:latin typeface="Calibri"/>
                <a:cs typeface="Calibri"/>
              </a:rPr>
              <a:t>0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5" dirty="0">
                <a:latin typeface="Calibri"/>
                <a:cs typeface="Calibri"/>
              </a:rPr>
              <a:t>m</a:t>
            </a:r>
            <a:r>
              <a:rPr sz="1950" spc="7" baseline="-21367" dirty="0">
                <a:latin typeface="Calibri"/>
                <a:cs typeface="Calibri"/>
              </a:rPr>
              <a:t>0 </a:t>
            </a:r>
            <a:r>
              <a:rPr sz="2000" spc="-5" dirty="0">
                <a:latin typeface="Calibri"/>
                <a:cs typeface="Calibri"/>
              </a:rPr>
              <a:t>pozitif sabitler olmak </a:t>
            </a:r>
            <a:r>
              <a:rPr sz="2000" spc="-15" dirty="0">
                <a:latin typeface="Calibri"/>
                <a:cs typeface="Calibri"/>
              </a:rPr>
              <a:t>üzere 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dirty="0">
                <a:latin typeface="Calibri"/>
                <a:cs typeface="Calibri"/>
              </a:rPr>
              <a:t>f(m,n)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dirty="0">
                <a:latin typeface="Calibri"/>
                <a:cs typeface="Calibri"/>
              </a:rPr>
              <a:t>cg(m,n), 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2000" spc="5" dirty="0">
                <a:latin typeface="Symbol"/>
                <a:cs typeface="Symbol"/>
              </a:rPr>
              <a:t></a:t>
            </a:r>
            <a:r>
              <a:rPr sz="2000" spc="5" dirty="0">
                <a:latin typeface="Calibri"/>
                <a:cs typeface="Calibri"/>
              </a:rPr>
              <a:t>n</a:t>
            </a:r>
            <a:r>
              <a:rPr sz="1950" spc="7" baseline="-21367" dirty="0">
                <a:latin typeface="Calibri"/>
                <a:cs typeface="Calibri"/>
              </a:rPr>
              <a:t>0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2000" dirty="0">
                <a:latin typeface="Symbol"/>
                <a:cs typeface="Symbol"/>
              </a:rPr>
              <a:t></a:t>
            </a:r>
            <a:r>
              <a:rPr sz="2000" dirty="0">
                <a:latin typeface="Calibri"/>
                <a:cs typeface="Calibri"/>
              </a:rPr>
              <a:t>m</a:t>
            </a:r>
            <a:r>
              <a:rPr sz="1950" baseline="-21367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Benzer </a:t>
            </a:r>
            <a:r>
              <a:rPr sz="2000" spc="-5" dirty="0">
                <a:latin typeface="Calibri"/>
                <a:cs typeface="Calibri"/>
              </a:rPr>
              <a:t>tanımlamaları 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dirty="0">
                <a:latin typeface="Symbol"/>
                <a:cs typeface="Symbol"/>
              </a:rPr>
              <a:t>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dirty="0">
                <a:latin typeface="Symbol"/>
                <a:cs typeface="Symbol"/>
              </a:rPr>
              <a:t>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için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yapınız.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7. lg(n!)=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(nlgn)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n!=o(n</a:t>
            </a:r>
            <a:r>
              <a:rPr sz="1950" baseline="25641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) </a:t>
            </a:r>
            <a:r>
              <a:rPr sz="2000" spc="-5" dirty="0">
                <a:latin typeface="Calibri"/>
                <a:cs typeface="Calibri"/>
              </a:rPr>
              <a:t>olduğunu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gösteriniz.</a:t>
            </a:r>
            <a:endParaRPr sz="2000">
              <a:latin typeface="Calibri"/>
              <a:cs typeface="Calibri"/>
            </a:endParaRPr>
          </a:p>
          <a:p>
            <a:pPr marL="323215" marR="43180" indent="-273050">
              <a:lnSpc>
                <a:spcPct val="100000"/>
              </a:lnSpc>
              <a:spcBef>
                <a:spcPts val="45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8 . </a:t>
            </a:r>
            <a:r>
              <a:rPr sz="2000" spc="-5" dirty="0">
                <a:latin typeface="Calibri"/>
                <a:cs typeface="Calibri"/>
              </a:rPr>
              <a:t>Eğer bir algoritmanın çalışma ortalama </a:t>
            </a:r>
            <a:r>
              <a:rPr sz="2000" spc="-10" dirty="0">
                <a:latin typeface="Calibri"/>
                <a:cs typeface="Calibri"/>
              </a:rPr>
              <a:t>zaman </a:t>
            </a:r>
            <a:r>
              <a:rPr sz="2000" spc="-5" dirty="0">
                <a:latin typeface="Calibri"/>
                <a:cs typeface="Calibri"/>
              </a:rPr>
              <a:t>bir </a:t>
            </a:r>
            <a:r>
              <a:rPr sz="2000" dirty="0">
                <a:latin typeface="Calibri"/>
                <a:cs typeface="Calibri"/>
              </a:rPr>
              <a:t>k&gt;0 </a:t>
            </a:r>
            <a:r>
              <a:rPr sz="2000" spc="-5" dirty="0">
                <a:latin typeface="Calibri"/>
                <a:cs typeface="Calibri"/>
              </a:rPr>
              <a:t>sabiti  </a:t>
            </a:r>
            <a:r>
              <a:rPr sz="2000" dirty="0">
                <a:latin typeface="Calibri"/>
                <a:cs typeface="Calibri"/>
              </a:rPr>
              <a:t>için T(n)=O(n</a:t>
            </a:r>
            <a:r>
              <a:rPr sz="1950" baseline="25641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) </a:t>
            </a:r>
            <a:r>
              <a:rPr sz="2000" spc="-5" dirty="0">
                <a:latin typeface="Calibri"/>
                <a:cs typeface="Calibri"/>
              </a:rPr>
              <a:t>ise </a:t>
            </a:r>
            <a:r>
              <a:rPr sz="2000" spc="5" dirty="0">
                <a:latin typeface="Calibri"/>
                <a:cs typeface="Calibri"/>
              </a:rPr>
              <a:t>T(n)=n</a:t>
            </a:r>
            <a:r>
              <a:rPr sz="1950" spc="7" baseline="25641" dirty="0">
                <a:latin typeface="Calibri"/>
                <a:cs typeface="Calibri"/>
              </a:rPr>
              <a:t>O(1) </a:t>
            </a:r>
            <a:r>
              <a:rPr sz="2000" spc="-5" dirty="0">
                <a:latin typeface="Calibri"/>
                <a:cs typeface="Calibri"/>
              </a:rPr>
              <a:t>olduğunu </a:t>
            </a:r>
            <a:r>
              <a:rPr sz="2000" spc="-10" dirty="0">
                <a:latin typeface="Calibri"/>
                <a:cs typeface="Calibri"/>
              </a:rPr>
              <a:t>gösteriniz. </a:t>
            </a:r>
            <a:r>
              <a:rPr sz="2000" spc="-35" dirty="0">
                <a:latin typeface="Calibri"/>
                <a:cs typeface="Calibri"/>
              </a:rPr>
              <a:t>Tersinin </a:t>
            </a:r>
            <a:r>
              <a:rPr sz="2000" spc="-5" dirty="0">
                <a:latin typeface="Calibri"/>
                <a:cs typeface="Calibri"/>
              </a:rPr>
              <a:t>de  </a:t>
            </a:r>
            <a:r>
              <a:rPr sz="2000" dirty="0">
                <a:latin typeface="Calibri"/>
                <a:cs typeface="Calibri"/>
              </a:rPr>
              <a:t>doğruluğunu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gösteriniz.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9. </a:t>
            </a:r>
            <a:r>
              <a:rPr sz="2000" dirty="0">
                <a:latin typeface="Symbol"/>
                <a:cs typeface="Symbol"/>
              </a:rPr>
              <a:t></a:t>
            </a:r>
            <a:r>
              <a:rPr sz="2000" dirty="0">
                <a:latin typeface="Calibri"/>
                <a:cs typeface="Calibri"/>
              </a:rPr>
              <a:t>lgn</a:t>
            </a:r>
            <a:r>
              <a:rPr sz="2000" dirty="0">
                <a:latin typeface="Symbol"/>
                <a:cs typeface="Symbol"/>
              </a:rPr>
              <a:t></a:t>
            </a:r>
            <a:r>
              <a:rPr sz="2000" dirty="0">
                <a:latin typeface="Calibri"/>
                <a:cs typeface="Calibri"/>
              </a:rPr>
              <a:t>! </a:t>
            </a:r>
            <a:r>
              <a:rPr sz="2000" spc="-10" dirty="0">
                <a:latin typeface="Calibri"/>
                <a:cs typeface="Calibri"/>
              </a:rPr>
              <a:t>fonksiyonu asimptotik olarak </a:t>
            </a:r>
            <a:r>
              <a:rPr sz="2000" spc="-5" dirty="0">
                <a:latin typeface="Calibri"/>
                <a:cs typeface="Calibri"/>
              </a:rPr>
              <a:t>sınırlı mıdır? n&gt;0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için</a:t>
            </a:r>
            <a:endParaRPr sz="20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</a:pPr>
            <a:r>
              <a:rPr sz="2000" spc="-5" dirty="0">
                <a:latin typeface="Symbol"/>
                <a:cs typeface="Symbol"/>
              </a:rPr>
              <a:t></a:t>
            </a:r>
            <a:r>
              <a:rPr sz="2000" spc="-5" dirty="0">
                <a:latin typeface="Calibri"/>
                <a:cs typeface="Calibri"/>
              </a:rPr>
              <a:t>lgn</a:t>
            </a:r>
            <a:r>
              <a:rPr sz="2000" spc="-5" dirty="0">
                <a:latin typeface="Symbol"/>
                <a:cs typeface="Symbol"/>
              </a:rPr>
              <a:t></a:t>
            </a:r>
            <a:r>
              <a:rPr sz="2000" spc="-5" dirty="0">
                <a:latin typeface="Calibri"/>
                <a:cs typeface="Calibri"/>
              </a:rPr>
              <a:t>! </a:t>
            </a:r>
            <a:r>
              <a:rPr sz="2000" spc="-15" dirty="0">
                <a:latin typeface="Calibri"/>
                <a:cs typeface="Calibri"/>
              </a:rPr>
              <a:t>fonksiyonu </a:t>
            </a:r>
            <a:r>
              <a:rPr sz="2000" spc="-5" dirty="0">
                <a:latin typeface="Calibri"/>
                <a:cs typeface="Calibri"/>
              </a:rPr>
              <a:t>polinom </a:t>
            </a:r>
            <a:r>
              <a:rPr sz="2000" spc="-10" dirty="0">
                <a:latin typeface="Calibri"/>
                <a:cs typeface="Calibri"/>
              </a:rPr>
              <a:t>olarak </a:t>
            </a:r>
            <a:r>
              <a:rPr sz="2000" spc="-5" dirty="0">
                <a:latin typeface="Calibri"/>
                <a:cs typeface="Calibri"/>
              </a:rPr>
              <a:t>sınırlı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mıdır?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1247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So</a:t>
            </a:r>
            <a:r>
              <a:rPr sz="3200" spc="5" dirty="0"/>
              <a:t>r</a:t>
            </a:r>
            <a:r>
              <a:rPr sz="3200" dirty="0"/>
              <a:t>ular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66774" y="1932813"/>
            <a:ext cx="6769100" cy="3919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10. P(n), </a:t>
            </a:r>
            <a:r>
              <a:rPr sz="2000" spc="-5" dirty="0">
                <a:latin typeface="Calibri"/>
                <a:cs typeface="Calibri"/>
              </a:rPr>
              <a:t>derecesi 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5" dirty="0">
                <a:latin typeface="Calibri"/>
                <a:cs typeface="Calibri"/>
              </a:rPr>
              <a:t>olan bir polinom olsun. </a:t>
            </a:r>
            <a:r>
              <a:rPr sz="2000" dirty="0">
                <a:latin typeface="Calibri"/>
                <a:cs typeface="Calibri"/>
              </a:rPr>
              <a:t>k&gt;0 </a:t>
            </a:r>
            <a:r>
              <a:rPr sz="2000" spc="-5" dirty="0">
                <a:latin typeface="Calibri"/>
                <a:cs typeface="Calibri"/>
              </a:rPr>
              <a:t>bir sabit olmak  </a:t>
            </a:r>
            <a:r>
              <a:rPr sz="2000" spc="-15" dirty="0">
                <a:latin typeface="Calibri"/>
                <a:cs typeface="Calibri"/>
              </a:rPr>
              <a:t>üzere </a:t>
            </a:r>
            <a:r>
              <a:rPr sz="2000" dirty="0">
                <a:latin typeface="Calibri"/>
                <a:cs typeface="Calibri"/>
              </a:rPr>
              <a:t>P(n)=O(n</a:t>
            </a:r>
            <a:r>
              <a:rPr sz="1950" baseline="25641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), P(n)=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(n</a:t>
            </a:r>
            <a:r>
              <a:rPr sz="1950" baseline="25641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), P(n)=</a:t>
            </a:r>
            <a:r>
              <a:rPr sz="2000" dirty="0">
                <a:latin typeface="Symbol"/>
                <a:cs typeface="Symbol"/>
              </a:rPr>
              <a:t></a:t>
            </a:r>
            <a:r>
              <a:rPr sz="2000" dirty="0">
                <a:latin typeface="Calibri"/>
                <a:cs typeface="Calibri"/>
              </a:rPr>
              <a:t>(n</a:t>
            </a:r>
            <a:r>
              <a:rPr sz="1950" baseline="25641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), </a:t>
            </a:r>
            <a:r>
              <a:rPr sz="2000" spc="-5" dirty="0">
                <a:latin typeface="Calibri"/>
                <a:cs typeface="Calibri"/>
              </a:rPr>
              <a:t>P(n)=</a:t>
            </a:r>
            <a:r>
              <a:rPr sz="2000" spc="-5" dirty="0">
                <a:latin typeface="Symbol"/>
                <a:cs typeface="Symbol"/>
              </a:rPr>
              <a:t></a:t>
            </a:r>
            <a:r>
              <a:rPr sz="2000" spc="-5" dirty="0">
                <a:latin typeface="Calibri"/>
                <a:cs typeface="Calibri"/>
              </a:rPr>
              <a:t>(n</a:t>
            </a:r>
            <a:r>
              <a:rPr sz="1950" spc="-7" baseline="25641" dirty="0">
                <a:latin typeface="Calibri"/>
                <a:cs typeface="Calibri"/>
              </a:rPr>
              <a:t>k</a:t>
            </a:r>
            <a:r>
              <a:rPr sz="2000" spc="-5" dirty="0">
                <a:latin typeface="Calibri"/>
                <a:cs typeface="Calibri"/>
              </a:rPr>
              <a:t>) </a:t>
            </a:r>
            <a:r>
              <a:rPr sz="2000" spc="-15" dirty="0">
                <a:latin typeface="Calibri"/>
                <a:cs typeface="Calibri"/>
              </a:rPr>
              <a:t>ve  </a:t>
            </a:r>
            <a:r>
              <a:rPr sz="2000" dirty="0">
                <a:latin typeface="Calibri"/>
                <a:cs typeface="Calibri"/>
              </a:rPr>
              <a:t>P(n)=o(n</a:t>
            </a:r>
            <a:r>
              <a:rPr sz="1950" baseline="25641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) </a:t>
            </a:r>
            <a:r>
              <a:rPr sz="2000" spc="-5" dirty="0">
                <a:latin typeface="Calibri"/>
                <a:cs typeface="Calibri"/>
              </a:rPr>
              <a:t>durumları </a:t>
            </a:r>
            <a:r>
              <a:rPr sz="2000" dirty="0">
                <a:latin typeface="Calibri"/>
                <a:cs typeface="Calibri"/>
              </a:rPr>
              <a:t>için d </a:t>
            </a:r>
            <a:r>
              <a:rPr sz="2000" spc="-20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k </a:t>
            </a:r>
            <a:r>
              <a:rPr sz="2000" spc="-5" dirty="0">
                <a:latin typeface="Calibri"/>
                <a:cs typeface="Calibri"/>
              </a:rPr>
              <a:t>arasındaki ilişkileri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gösteriniz.</a:t>
            </a:r>
            <a:endParaRPr sz="2000">
              <a:latin typeface="Calibri"/>
              <a:cs typeface="Calibri"/>
            </a:endParaRPr>
          </a:p>
          <a:p>
            <a:pPr marL="310515" marR="8559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11. f(n) </a:t>
            </a:r>
            <a:r>
              <a:rPr sz="2000" spc="-20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g(n) </a:t>
            </a:r>
            <a:r>
              <a:rPr sz="2000" spc="-5" dirty="0">
                <a:latin typeface="Calibri"/>
                <a:cs typeface="Calibri"/>
              </a:rPr>
              <a:t>asimptotik pozitif </a:t>
            </a:r>
            <a:r>
              <a:rPr sz="2000" spc="-10" dirty="0">
                <a:latin typeface="Calibri"/>
                <a:cs typeface="Calibri"/>
              </a:rPr>
              <a:t>fonksiyonlar </a:t>
            </a:r>
            <a:r>
              <a:rPr sz="2000" spc="-25" dirty="0">
                <a:latin typeface="Calibri"/>
                <a:cs typeface="Calibri"/>
              </a:rPr>
              <a:t>olsunlar.  </a:t>
            </a:r>
            <a:r>
              <a:rPr sz="2000" dirty="0">
                <a:latin typeface="Calibri"/>
                <a:cs typeface="Calibri"/>
              </a:rPr>
              <a:t>Aşağıdakilerin doğruluğunu </a:t>
            </a:r>
            <a:r>
              <a:rPr sz="2000" spc="-20" dirty="0">
                <a:latin typeface="Calibri"/>
                <a:cs typeface="Calibri"/>
              </a:rPr>
              <a:t>veya </a:t>
            </a:r>
            <a:r>
              <a:rPr sz="2000" spc="-5" dirty="0">
                <a:latin typeface="Calibri"/>
                <a:cs typeface="Calibri"/>
              </a:rPr>
              <a:t>yanlışlığını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gösteriniz.</a:t>
            </a:r>
            <a:endParaRPr sz="20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46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f(n)=O(g(n))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Calibri"/>
                <a:cs typeface="Calibri"/>
              </a:rPr>
              <a:t>g(n)=O(f(n))</a:t>
            </a:r>
            <a:endParaRPr sz="18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f(n)+g(n)=</a:t>
            </a:r>
            <a:r>
              <a:rPr sz="1800" spc="-5" dirty="0">
                <a:latin typeface="Symbol"/>
                <a:cs typeface="Symbol"/>
              </a:rPr>
              <a:t></a:t>
            </a:r>
            <a:r>
              <a:rPr sz="1800" spc="-5" dirty="0">
                <a:latin typeface="Calibri"/>
                <a:cs typeface="Calibri"/>
              </a:rPr>
              <a:t>(min(f(n),g(n)))</a:t>
            </a:r>
            <a:endParaRPr sz="18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f(n)=O(g(n))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Calibri"/>
                <a:cs typeface="Calibri"/>
              </a:rPr>
              <a:t>2</a:t>
            </a:r>
            <a:r>
              <a:rPr sz="1800" spc="-7" baseline="25462" dirty="0">
                <a:latin typeface="Calibri"/>
                <a:cs typeface="Calibri"/>
              </a:rPr>
              <a:t>f(n)</a:t>
            </a:r>
            <a:r>
              <a:rPr sz="1800" spc="-5" dirty="0">
                <a:latin typeface="Calibri"/>
                <a:cs typeface="Calibri"/>
              </a:rPr>
              <a:t>=O(2</a:t>
            </a:r>
            <a:r>
              <a:rPr sz="1800" spc="-7" baseline="25462" dirty="0">
                <a:latin typeface="Calibri"/>
                <a:cs typeface="Calibri"/>
              </a:rPr>
              <a:t>g(n)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409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f(n)=O((f(n))</a:t>
            </a:r>
            <a:r>
              <a:rPr sz="1800" spc="-7" baseline="25462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45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f(n)=O(g(n))</a:t>
            </a:r>
            <a:r>
              <a:rPr sz="1800" spc="-5" dirty="0">
                <a:latin typeface="Symbol"/>
                <a:cs typeface="Symbol"/>
              </a:rPr>
              <a:t></a:t>
            </a:r>
            <a:r>
              <a:rPr sz="1800" spc="-5" dirty="0">
                <a:latin typeface="Calibri"/>
                <a:cs typeface="Calibri"/>
              </a:rPr>
              <a:t>g(n)=</a:t>
            </a:r>
            <a:r>
              <a:rPr sz="1800" spc="-5" dirty="0">
                <a:latin typeface="Symbol"/>
                <a:cs typeface="Symbol"/>
              </a:rPr>
              <a:t></a:t>
            </a:r>
            <a:r>
              <a:rPr sz="1800" spc="-5" dirty="0">
                <a:latin typeface="Calibri"/>
                <a:cs typeface="Calibri"/>
              </a:rPr>
              <a:t>(f(n))</a:t>
            </a:r>
            <a:endParaRPr sz="18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f(n)=</a:t>
            </a:r>
            <a:r>
              <a:rPr sz="1800" spc="-5" dirty="0">
                <a:latin typeface="Symbol"/>
                <a:cs typeface="Symbol"/>
              </a:rPr>
              <a:t></a:t>
            </a:r>
            <a:r>
              <a:rPr sz="1800" spc="-5" dirty="0">
                <a:latin typeface="Calibri"/>
                <a:cs typeface="Calibri"/>
              </a:rPr>
              <a:t>(f(n/2))</a:t>
            </a:r>
            <a:endParaRPr sz="18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f(n)+o(f(n))=</a:t>
            </a:r>
            <a:r>
              <a:rPr sz="1800" spc="-5" dirty="0">
                <a:latin typeface="Symbol"/>
                <a:cs typeface="Symbol"/>
              </a:rPr>
              <a:t></a:t>
            </a:r>
            <a:r>
              <a:rPr sz="1800" spc="-5" dirty="0">
                <a:latin typeface="Calibri"/>
                <a:cs typeface="Calibri"/>
              </a:rPr>
              <a:t>(f(n))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1247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So</a:t>
            </a:r>
            <a:r>
              <a:rPr sz="3200" spc="5" dirty="0"/>
              <a:t>r</a:t>
            </a:r>
            <a:r>
              <a:rPr sz="3200" dirty="0"/>
              <a:t>ular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92174" y="1932813"/>
            <a:ext cx="661352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12. f(n) </a:t>
            </a:r>
            <a:r>
              <a:rPr sz="2000" spc="-20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g(n) </a:t>
            </a:r>
            <a:r>
              <a:rPr sz="2000" spc="-5" dirty="0">
                <a:latin typeface="Calibri"/>
                <a:cs typeface="Calibri"/>
              </a:rPr>
              <a:t>asimptotik pozitif </a:t>
            </a:r>
            <a:r>
              <a:rPr sz="2000" spc="-10" dirty="0">
                <a:latin typeface="Calibri"/>
                <a:cs typeface="Calibri"/>
              </a:rPr>
              <a:t>fonksiyonlar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-10" dirty="0">
                <a:latin typeface="Calibri"/>
                <a:cs typeface="Calibri"/>
              </a:rPr>
              <a:t>yeterince  </a:t>
            </a:r>
            <a:r>
              <a:rPr sz="2000" dirty="0">
                <a:latin typeface="Calibri"/>
                <a:cs typeface="Calibri"/>
              </a:rPr>
              <a:t>büyük bütün </a:t>
            </a:r>
            <a:r>
              <a:rPr sz="2000" spc="-5" dirty="0">
                <a:latin typeface="Calibri"/>
                <a:cs typeface="Calibri"/>
              </a:rPr>
              <a:t>n’ </a:t>
            </a:r>
            <a:r>
              <a:rPr sz="2000" dirty="0">
                <a:latin typeface="Calibri"/>
                <a:cs typeface="Calibri"/>
              </a:rPr>
              <a:t>ler için f(n)</a:t>
            </a:r>
            <a:r>
              <a:rPr sz="2000" dirty="0">
                <a:latin typeface="Symbol"/>
                <a:cs typeface="Symbol"/>
              </a:rPr>
              <a:t>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lg(g(n))&gt;0 </a:t>
            </a:r>
            <a:r>
              <a:rPr sz="2000" spc="-5" dirty="0">
                <a:latin typeface="Calibri"/>
                <a:cs typeface="Calibri"/>
              </a:rPr>
              <a:t>olsun. </a:t>
            </a:r>
            <a:r>
              <a:rPr sz="2000" dirty="0">
                <a:latin typeface="Calibri"/>
                <a:cs typeface="Calibri"/>
              </a:rPr>
              <a:t>f(n)=O(g(n))  </a:t>
            </a:r>
            <a:r>
              <a:rPr sz="2000" spc="-5" dirty="0">
                <a:latin typeface="Calibri"/>
                <a:cs typeface="Calibri"/>
              </a:rPr>
              <a:t>ise </a:t>
            </a:r>
            <a:r>
              <a:rPr sz="2000" dirty="0">
                <a:latin typeface="Calibri"/>
                <a:cs typeface="Calibri"/>
              </a:rPr>
              <a:t>lg(f(n))=O(lg(g(n))) </a:t>
            </a:r>
            <a:r>
              <a:rPr sz="2000" spc="-5" dirty="0">
                <a:latin typeface="Calibri"/>
                <a:cs typeface="Calibri"/>
              </a:rPr>
              <a:t>olduğunu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gösteriniz.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13. </a:t>
            </a:r>
            <a:r>
              <a:rPr sz="2000" spc="-5" dirty="0">
                <a:latin typeface="Calibri"/>
                <a:cs typeface="Calibri"/>
              </a:rPr>
              <a:t>Eğer </a:t>
            </a:r>
            <a:r>
              <a:rPr sz="2000" dirty="0">
                <a:latin typeface="Calibri"/>
                <a:cs typeface="Calibri"/>
              </a:rPr>
              <a:t>f(n)=O(F(n))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g(n)=O(G(n))</a:t>
            </a:r>
            <a:r>
              <a:rPr sz="2000" spc="-1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3945860"/>
            <a:ext cx="6566534" cy="14916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697865">
              <a:lnSpc>
                <a:spcPct val="100000"/>
              </a:lnSpc>
              <a:spcBef>
                <a:spcPts val="575"/>
              </a:spcBef>
            </a:pPr>
            <a:r>
              <a:rPr sz="2000" spc="-45" dirty="0">
                <a:latin typeface="Calibri"/>
                <a:cs typeface="Calibri"/>
              </a:rPr>
              <a:t>olur. </a:t>
            </a:r>
            <a:r>
              <a:rPr sz="2000" dirty="0">
                <a:latin typeface="Calibri"/>
                <a:cs typeface="Calibri"/>
              </a:rPr>
              <a:t>Bu iddianın doğru </a:t>
            </a:r>
            <a:r>
              <a:rPr sz="2000" spc="-20" dirty="0">
                <a:latin typeface="Calibri"/>
                <a:cs typeface="Calibri"/>
              </a:rPr>
              <a:t>ya </a:t>
            </a:r>
            <a:r>
              <a:rPr sz="2000" spc="-5" dirty="0">
                <a:latin typeface="Calibri"/>
                <a:cs typeface="Calibri"/>
              </a:rPr>
              <a:t>da </a:t>
            </a:r>
            <a:r>
              <a:rPr sz="2000" spc="-10" dirty="0">
                <a:latin typeface="Calibri"/>
                <a:cs typeface="Calibri"/>
              </a:rPr>
              <a:t>yanlış </a:t>
            </a:r>
            <a:r>
              <a:rPr sz="2000" dirty="0">
                <a:latin typeface="Calibri"/>
                <a:cs typeface="Calibri"/>
              </a:rPr>
              <a:t>olduğunu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gösteriniz.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14. Aşağıda iddiaların </a:t>
            </a:r>
            <a:r>
              <a:rPr sz="2000" spc="-5" dirty="0">
                <a:latin typeface="Calibri"/>
                <a:cs typeface="Calibri"/>
              </a:rPr>
              <a:t>doğru </a:t>
            </a:r>
            <a:r>
              <a:rPr sz="2000" spc="-15" dirty="0">
                <a:latin typeface="Calibri"/>
                <a:cs typeface="Calibri"/>
              </a:rPr>
              <a:t>ya </a:t>
            </a:r>
            <a:r>
              <a:rPr sz="2000" dirty="0">
                <a:latin typeface="Calibri"/>
                <a:cs typeface="Calibri"/>
              </a:rPr>
              <a:t>da </a:t>
            </a:r>
            <a:r>
              <a:rPr sz="2000" spc="-5" dirty="0">
                <a:latin typeface="Calibri"/>
                <a:cs typeface="Calibri"/>
              </a:rPr>
              <a:t>yanlış olduğunu</a:t>
            </a:r>
            <a:r>
              <a:rPr sz="2000" spc="-1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gösteriniz.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Eğer </a:t>
            </a:r>
            <a:r>
              <a:rPr sz="2000" dirty="0">
                <a:latin typeface="Calibri"/>
                <a:cs typeface="Calibri"/>
              </a:rPr>
              <a:t>f(n)=O(g(n))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g(n)=O(h(n)) </a:t>
            </a:r>
            <a:r>
              <a:rPr sz="2000" spc="-5" dirty="0">
                <a:latin typeface="Calibri"/>
                <a:cs typeface="Calibri"/>
              </a:rPr>
              <a:t>ise, </a:t>
            </a:r>
            <a:r>
              <a:rPr sz="2000" dirty="0">
                <a:latin typeface="Calibri"/>
                <a:cs typeface="Calibri"/>
              </a:rPr>
              <a:t>f(n)=O(h(n))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Eğer </a:t>
            </a:r>
            <a:r>
              <a:rPr sz="2000" dirty="0">
                <a:latin typeface="Calibri"/>
                <a:cs typeface="Calibri"/>
              </a:rPr>
              <a:t>f(n)=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(g(n))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g(n)=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(h(n)) </a:t>
            </a:r>
            <a:r>
              <a:rPr sz="2000" spc="-5" dirty="0">
                <a:latin typeface="Calibri"/>
                <a:cs typeface="Calibri"/>
              </a:rPr>
              <a:t>ise, </a:t>
            </a:r>
            <a:r>
              <a:rPr sz="2000" dirty="0">
                <a:latin typeface="Calibri"/>
                <a:cs typeface="Calibri"/>
              </a:rPr>
              <a:t>f(n)=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(h(n))</a:t>
            </a:r>
            <a:r>
              <a:rPr sz="2000" spc="-17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83367" y="3627117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357395" y="0"/>
                </a:lnTo>
              </a:path>
              <a:path w="1212850">
                <a:moveTo>
                  <a:pt x="810204" y="0"/>
                </a:moveTo>
                <a:lnTo>
                  <a:pt x="1212554" y="0"/>
                </a:lnTo>
              </a:path>
            </a:pathLst>
          </a:custGeom>
          <a:ln w="8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82320" y="3683584"/>
            <a:ext cx="6210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210" algn="l"/>
              </a:tabLst>
            </a:pPr>
            <a:r>
              <a:rPr sz="1600" spc="-60" dirty="0">
                <a:latin typeface="Symbol"/>
                <a:cs typeface="Symbol"/>
              </a:rPr>
              <a:t></a:t>
            </a:r>
            <a:r>
              <a:rPr sz="1600" spc="-60" dirty="0">
                <a:latin typeface="Times New Roman"/>
                <a:cs typeface="Times New Roman"/>
              </a:rPr>
              <a:t>	</a:t>
            </a:r>
            <a:r>
              <a:rPr sz="1600" spc="-60" dirty="0">
                <a:latin typeface="Symbol"/>
                <a:cs typeface="Symbol"/>
              </a:rPr>
              <a:t>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5043" y="3464679"/>
            <a:ext cx="1374140" cy="44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770">
              <a:lnSpc>
                <a:spcPts val="1635"/>
              </a:lnSpc>
              <a:spcBef>
                <a:spcPts val="100"/>
              </a:spcBef>
              <a:tabLst>
                <a:tab pos="1264285" algn="l"/>
              </a:tabLst>
            </a:pPr>
            <a:r>
              <a:rPr sz="1600" spc="-85" dirty="0">
                <a:latin typeface="Symbol"/>
                <a:cs typeface="Symbol"/>
              </a:rPr>
              <a:t>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70" dirty="0">
                <a:latin typeface="Times New Roman"/>
                <a:cs typeface="Times New Roman"/>
              </a:rPr>
              <a:t>O</a:t>
            </a:r>
            <a:r>
              <a:rPr sz="2400" spc="-104" baseline="1736" dirty="0">
                <a:latin typeface="Symbol"/>
                <a:cs typeface="Symbol"/>
              </a:rPr>
              <a:t></a:t>
            </a:r>
            <a:r>
              <a:rPr sz="2400" spc="-104" baseline="1736" dirty="0">
                <a:latin typeface="Times New Roman"/>
                <a:cs typeface="Times New Roman"/>
              </a:rPr>
              <a:t>	</a:t>
            </a:r>
            <a:r>
              <a:rPr sz="2400" spc="-509" baseline="1736" dirty="0">
                <a:latin typeface="Symbol"/>
                <a:cs typeface="Symbol"/>
              </a:rPr>
              <a:t></a:t>
            </a:r>
            <a:r>
              <a:rPr sz="2400" spc="-509" baseline="-22569" dirty="0">
                <a:latin typeface="Symbol"/>
                <a:cs typeface="Symbol"/>
              </a:rPr>
              <a:t></a:t>
            </a:r>
            <a:endParaRPr sz="2400" baseline="-22569">
              <a:latin typeface="Symbol"/>
              <a:cs typeface="Symbol"/>
            </a:endParaRPr>
          </a:p>
          <a:p>
            <a:pPr marL="38100">
              <a:lnSpc>
                <a:spcPts val="1635"/>
              </a:lnSpc>
              <a:tabLst>
                <a:tab pos="848360" algn="l"/>
              </a:tabLst>
            </a:pPr>
            <a:r>
              <a:rPr sz="1600" spc="-10" dirty="0">
                <a:latin typeface="Times New Roman"/>
                <a:cs typeface="Times New Roman"/>
              </a:rPr>
              <a:t>g(n)	G(n)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4744" y="3326676"/>
            <a:ext cx="13188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9930" algn="l"/>
              </a:tabLst>
            </a:pPr>
            <a:r>
              <a:rPr sz="1600" spc="-50" dirty="0">
                <a:latin typeface="Times New Roman"/>
                <a:cs typeface="Times New Roman"/>
              </a:rPr>
              <a:t>f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(n)	</a:t>
            </a:r>
            <a:r>
              <a:rPr sz="2400" spc="-89" baseline="1736" dirty="0">
                <a:latin typeface="Symbol"/>
                <a:cs typeface="Symbol"/>
              </a:rPr>
              <a:t></a:t>
            </a:r>
            <a:r>
              <a:rPr sz="2400" spc="-89" baseline="1736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F(n)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2400" spc="-89" baseline="1736" dirty="0">
                <a:latin typeface="Symbol"/>
                <a:cs typeface="Symbol"/>
              </a:rPr>
              <a:t></a:t>
            </a:r>
            <a:endParaRPr sz="2400" baseline="1736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3553" y="3775075"/>
            <a:ext cx="607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AC0000"/>
                </a:solidFill>
                <a:latin typeface="Calibri"/>
                <a:cs typeface="Calibri"/>
              </a:rPr>
              <a:t>E</a:t>
            </a:r>
            <a:r>
              <a:rPr sz="3600" b="1" dirty="0">
                <a:solidFill>
                  <a:srgbClr val="AC0000"/>
                </a:solidFill>
                <a:latin typeface="Calibri"/>
                <a:cs typeface="Calibri"/>
              </a:rPr>
              <a:t>k-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579434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82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276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Algoritmaların</a:t>
            </a:r>
            <a:r>
              <a:rPr sz="3200" spc="-45" dirty="0"/>
              <a:t> </a:t>
            </a:r>
            <a:r>
              <a:rPr sz="3200" dirty="0"/>
              <a:t>doğruluğu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92174" y="1929765"/>
            <a:ext cx="635254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Bir </a:t>
            </a:r>
            <a:r>
              <a:rPr sz="2400" spc="-5" dirty="0">
                <a:latin typeface="Calibri"/>
                <a:cs typeface="Calibri"/>
              </a:rPr>
              <a:t>algoritma geçerli olan herhangi bir </a:t>
            </a:r>
            <a:r>
              <a:rPr sz="2400" dirty="0">
                <a:latin typeface="Calibri"/>
                <a:cs typeface="Calibri"/>
              </a:rPr>
              <a:t>giriş için  </a:t>
            </a:r>
            <a:r>
              <a:rPr sz="2400" spc="-10" dirty="0">
                <a:latin typeface="Calibri"/>
                <a:cs typeface="Calibri"/>
              </a:rPr>
              <a:t>sonlanmakta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spc="-10" dirty="0">
                <a:latin typeface="Calibri"/>
                <a:cs typeface="Calibri"/>
              </a:rPr>
              <a:t>istenen </a:t>
            </a:r>
            <a:r>
              <a:rPr sz="2400" spc="-5" dirty="0">
                <a:latin typeface="Calibri"/>
                <a:cs typeface="Calibri"/>
              </a:rPr>
              <a:t>bir sonucu </a:t>
            </a:r>
            <a:r>
              <a:rPr sz="2400" spc="-10" dirty="0">
                <a:latin typeface="Calibri"/>
                <a:cs typeface="Calibri"/>
              </a:rPr>
              <a:t>üretmekte </a:t>
            </a:r>
            <a:r>
              <a:rPr sz="2400" dirty="0">
                <a:latin typeface="Calibri"/>
                <a:cs typeface="Calibri"/>
              </a:rPr>
              <a:t>ise  </a:t>
            </a:r>
            <a:r>
              <a:rPr sz="2400" spc="-30" dirty="0">
                <a:latin typeface="Calibri"/>
                <a:cs typeface="Calibri"/>
              </a:rPr>
              <a:t>doğrudur.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285115" marR="118110" indent="-27305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Algoritmaların doğruluğunun </a:t>
            </a:r>
            <a:r>
              <a:rPr sz="2400" spc="-20" dirty="0">
                <a:latin typeface="Calibri"/>
                <a:cs typeface="Calibri"/>
              </a:rPr>
              <a:t>kontrolünde </a:t>
            </a:r>
            <a:r>
              <a:rPr sz="2400" spc="-15" dirty="0">
                <a:latin typeface="Calibri"/>
                <a:cs typeface="Calibri"/>
              </a:rPr>
              <a:t>pratik  </a:t>
            </a:r>
            <a:r>
              <a:rPr sz="2400" spc="-5" dirty="0">
                <a:latin typeface="Calibri"/>
                <a:cs typeface="Calibri"/>
              </a:rPr>
              <a:t>teknikler</a:t>
            </a:r>
            <a:r>
              <a:rPr sz="2400" spc="-30" dirty="0">
                <a:latin typeface="Calibri"/>
                <a:cs typeface="Calibri"/>
              </a:rPr>
              <a:t> kullanılır.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6450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Döngü </a:t>
            </a:r>
            <a:r>
              <a:rPr sz="3200" spc="-5" dirty="0"/>
              <a:t>Değişmezleri </a:t>
            </a:r>
            <a:r>
              <a:rPr sz="3200" spc="-10" dirty="0"/>
              <a:t>(Loop</a:t>
            </a:r>
            <a:r>
              <a:rPr sz="3200" spc="-50" dirty="0"/>
              <a:t> </a:t>
            </a:r>
            <a:r>
              <a:rPr sz="3200" spc="-15" dirty="0"/>
              <a:t>Invaritants)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92174" y="1932812"/>
            <a:ext cx="6823709" cy="431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Değişmezler </a:t>
            </a:r>
            <a:r>
              <a:rPr sz="2200" b="1" spc="-15" dirty="0">
                <a:latin typeface="Calibri"/>
                <a:cs typeface="Calibri"/>
              </a:rPr>
              <a:t>(Invariants)- </a:t>
            </a:r>
            <a:r>
              <a:rPr sz="2200" spc="-10" dirty="0">
                <a:latin typeface="Calibri"/>
                <a:cs typeface="Calibri"/>
              </a:rPr>
              <a:t>Herhangi </a:t>
            </a:r>
            <a:r>
              <a:rPr sz="2200" spc="-5" dirty="0">
                <a:latin typeface="Calibri"/>
                <a:cs typeface="Calibri"/>
              </a:rPr>
              <a:t>bir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zamanda</a:t>
            </a:r>
            <a:endParaRPr sz="2200">
              <a:latin typeface="Calibri"/>
              <a:cs typeface="Calibri"/>
            </a:endParaRPr>
          </a:p>
          <a:p>
            <a:pPr marL="285115" marR="62230" algn="just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ulaşıldıklarında </a:t>
            </a:r>
            <a:r>
              <a:rPr sz="2200" spc="-20" dirty="0">
                <a:latin typeface="Calibri"/>
                <a:cs typeface="Calibri"/>
              </a:rPr>
              <a:t>veya </a:t>
            </a:r>
            <a:r>
              <a:rPr sz="2200" spc="-5" dirty="0">
                <a:latin typeface="Calibri"/>
                <a:cs typeface="Calibri"/>
              </a:rPr>
              <a:t>işlem yapıldıklarında </a:t>
            </a:r>
            <a:r>
              <a:rPr sz="2200" spc="-10" dirty="0">
                <a:latin typeface="Calibri"/>
                <a:cs typeface="Calibri"/>
              </a:rPr>
              <a:t>doğru </a:t>
            </a:r>
            <a:r>
              <a:rPr sz="2200" spc="-5" dirty="0">
                <a:latin typeface="Calibri"/>
                <a:cs typeface="Calibri"/>
              </a:rPr>
              <a:t>oldukları  </a:t>
            </a:r>
            <a:r>
              <a:rPr sz="2200" spc="-15" dirty="0">
                <a:latin typeface="Calibri"/>
                <a:cs typeface="Calibri"/>
              </a:rPr>
              <a:t>varsayılır </a:t>
            </a:r>
            <a:r>
              <a:rPr sz="2200" spc="-10" dirty="0">
                <a:latin typeface="Calibri"/>
                <a:cs typeface="Calibri"/>
              </a:rPr>
              <a:t>(algoritma çalışma sırasında </a:t>
            </a:r>
            <a:r>
              <a:rPr sz="2200" spc="-15" dirty="0">
                <a:latin typeface="Calibri"/>
                <a:cs typeface="Calibri"/>
              </a:rPr>
              <a:t>tekrarlı gerçekleşen  </a:t>
            </a:r>
            <a:r>
              <a:rPr sz="2200" spc="-25" dirty="0">
                <a:latin typeface="Calibri"/>
                <a:cs typeface="Calibri"/>
              </a:rPr>
              <a:t>işlemler, </a:t>
            </a:r>
            <a:r>
              <a:rPr sz="2200" spc="-10" dirty="0">
                <a:latin typeface="Calibri"/>
                <a:cs typeface="Calibri"/>
              </a:rPr>
              <a:t>Örnek: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döngülerde)</a:t>
            </a:r>
            <a:endParaRPr sz="2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Döngü </a:t>
            </a:r>
            <a:r>
              <a:rPr sz="2200" spc="-10" dirty="0">
                <a:latin typeface="Calibri"/>
                <a:cs typeface="Calibri"/>
              </a:rPr>
              <a:t>değişmezleri </a:t>
            </a:r>
            <a:r>
              <a:rPr sz="2200" spc="-5" dirty="0">
                <a:latin typeface="Calibri"/>
                <a:cs typeface="Calibri"/>
              </a:rPr>
              <a:t>için üç </a:t>
            </a:r>
            <a:r>
              <a:rPr sz="2200" spc="-10" dirty="0">
                <a:latin typeface="Calibri"/>
                <a:cs typeface="Calibri"/>
              </a:rPr>
              <a:t>şeyi göstermek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zorunludur:</a:t>
            </a:r>
            <a:endParaRPr sz="2200">
              <a:latin typeface="Calibri"/>
              <a:cs typeface="Calibri"/>
            </a:endParaRPr>
          </a:p>
          <a:p>
            <a:pPr marL="582295" marR="935990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Başlatma(Initialization) </a:t>
            </a:r>
            <a:r>
              <a:rPr sz="2200" spc="-5" dirty="0">
                <a:latin typeface="Calibri"/>
                <a:cs typeface="Calibri"/>
              </a:rPr>
              <a:t>- ilk </a:t>
            </a:r>
            <a:r>
              <a:rPr sz="2200" spc="-15" dirty="0">
                <a:latin typeface="Calibri"/>
                <a:cs typeface="Calibri"/>
              </a:rPr>
              <a:t>iterasyondan </a:t>
            </a:r>
            <a:r>
              <a:rPr sz="2200" spc="-10" dirty="0">
                <a:latin typeface="Calibri"/>
                <a:cs typeface="Calibri"/>
              </a:rPr>
              <a:t>önce  doğrudur</a:t>
            </a:r>
            <a:endParaRPr sz="2200">
              <a:latin typeface="Calibri"/>
              <a:cs typeface="Calibri"/>
            </a:endParaRPr>
          </a:p>
          <a:p>
            <a:pPr marL="582295" marR="5080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Koruma(Maintenance) </a:t>
            </a:r>
            <a:r>
              <a:rPr sz="2200" spc="-5" dirty="0">
                <a:latin typeface="Calibri"/>
                <a:cs typeface="Calibri"/>
              </a:rPr>
              <a:t>- bir </a:t>
            </a:r>
            <a:r>
              <a:rPr sz="2200" spc="-15" dirty="0">
                <a:latin typeface="Calibri"/>
                <a:cs typeface="Calibri"/>
              </a:rPr>
              <a:t>iterasyondan </a:t>
            </a:r>
            <a:r>
              <a:rPr sz="2200" spc="-10" dirty="0">
                <a:latin typeface="Calibri"/>
                <a:cs typeface="Calibri"/>
              </a:rPr>
              <a:t>önce  doğruysa </a:t>
            </a:r>
            <a:r>
              <a:rPr sz="2200" spc="-5" dirty="0">
                <a:latin typeface="Calibri"/>
                <a:cs typeface="Calibri"/>
              </a:rPr>
              <a:t>bir </a:t>
            </a:r>
            <a:r>
              <a:rPr sz="2200" spc="-10" dirty="0">
                <a:latin typeface="Calibri"/>
                <a:cs typeface="Calibri"/>
              </a:rPr>
              <a:t>sonraki </a:t>
            </a:r>
            <a:r>
              <a:rPr sz="2200" spc="-15" dirty="0">
                <a:latin typeface="Calibri"/>
                <a:cs typeface="Calibri"/>
              </a:rPr>
              <a:t>iterasyondan </a:t>
            </a:r>
            <a:r>
              <a:rPr sz="2200" spc="-10" dirty="0">
                <a:latin typeface="Calibri"/>
                <a:cs typeface="Calibri"/>
              </a:rPr>
              <a:t>öncede doğruluğunu  </a:t>
            </a:r>
            <a:r>
              <a:rPr sz="2200" spc="-20" dirty="0">
                <a:latin typeface="Calibri"/>
                <a:cs typeface="Calibri"/>
              </a:rPr>
              <a:t>korur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2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Sonlandırma </a:t>
            </a:r>
            <a:r>
              <a:rPr sz="2200" b="1" spc="-25" dirty="0">
                <a:latin typeface="Calibri"/>
                <a:cs typeface="Calibri"/>
              </a:rPr>
              <a:t>(Termination) </a:t>
            </a:r>
            <a:r>
              <a:rPr sz="2200" spc="-5" dirty="0">
                <a:latin typeface="Calibri"/>
                <a:cs typeface="Calibri"/>
              </a:rPr>
              <a:t>– </a:t>
            </a:r>
            <a:r>
              <a:rPr sz="2200" spc="-10" dirty="0">
                <a:latin typeface="Calibri"/>
                <a:cs typeface="Calibri"/>
              </a:rPr>
              <a:t>döngünün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değişmezleri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bitirmesi </a:t>
            </a:r>
            <a:r>
              <a:rPr sz="2200" spc="-10" dirty="0">
                <a:latin typeface="Calibri"/>
                <a:cs typeface="Calibri"/>
              </a:rPr>
              <a:t>algoritmanın doğruluğunu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gösterir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758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30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789557"/>
            <a:ext cx="6797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</a:t>
            </a:r>
            <a:r>
              <a:rPr sz="2000" spc="-5" dirty="0">
                <a:latin typeface="Calibri"/>
                <a:cs typeface="Calibri"/>
              </a:rPr>
              <a:t>algoritmanın taşıması </a:t>
            </a:r>
            <a:r>
              <a:rPr sz="2000" spc="-15" dirty="0">
                <a:latin typeface="Calibri"/>
                <a:cs typeface="Calibri"/>
              </a:rPr>
              <a:t>gereken </a:t>
            </a:r>
            <a:r>
              <a:rPr sz="2000" dirty="0">
                <a:latin typeface="Calibri"/>
                <a:cs typeface="Calibri"/>
              </a:rPr>
              <a:t>beş </a:t>
            </a:r>
            <a:r>
              <a:rPr sz="2000" spc="-5" dirty="0">
                <a:latin typeface="Calibri"/>
                <a:cs typeface="Calibri"/>
              </a:rPr>
              <a:t>tane temel </a:t>
            </a:r>
            <a:r>
              <a:rPr sz="2000" spc="-10" dirty="0">
                <a:latin typeface="Calibri"/>
                <a:cs typeface="Calibri"/>
              </a:rPr>
              <a:t>özelliği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vardır.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328" y="2447649"/>
            <a:ext cx="6725920" cy="35223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1. Giriş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(Input)</a:t>
            </a:r>
            <a:endParaRPr sz="1800">
              <a:latin typeface="Calibri"/>
              <a:cs typeface="Calibri"/>
            </a:endParaRPr>
          </a:p>
          <a:p>
            <a:pPr marL="559435" marR="310515" indent="-228600">
              <a:lnSpc>
                <a:spcPct val="100000"/>
              </a:lnSpc>
              <a:spcBef>
                <a:spcPts val="295"/>
              </a:spcBef>
              <a:tabLst>
                <a:tab pos="559435" algn="l"/>
              </a:tabLst>
            </a:pPr>
            <a:r>
              <a:rPr sz="750" spc="-8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750" spc="-8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Calibri"/>
                <a:cs typeface="Calibri"/>
              </a:rPr>
              <a:t>Bir algoritmanın sıfır veya daha fazla giriş değişkeni vardır. Giriş değişkenleri algoritma işlemeye başlamadan önce,  algoritmaya </a:t>
            </a:r>
            <a:r>
              <a:rPr sz="1000" spc="-10" dirty="0">
                <a:latin typeface="Calibri"/>
                <a:cs typeface="Calibri"/>
              </a:rPr>
              <a:t>verilen </a:t>
            </a:r>
            <a:r>
              <a:rPr sz="1000" spc="-5" dirty="0">
                <a:latin typeface="Calibri"/>
                <a:cs typeface="Calibri"/>
              </a:rPr>
              <a:t>değerler kümesidir veya değer kaydetmesi için </a:t>
            </a:r>
            <a:r>
              <a:rPr sz="1000" spc="-10" dirty="0">
                <a:latin typeface="Calibri"/>
                <a:cs typeface="Calibri"/>
              </a:rPr>
              <a:t>verilen </a:t>
            </a:r>
            <a:r>
              <a:rPr sz="1000" spc="-5" dirty="0">
                <a:latin typeface="Calibri"/>
                <a:cs typeface="Calibri"/>
              </a:rPr>
              <a:t>hafıza</a:t>
            </a:r>
            <a:r>
              <a:rPr sz="1000" spc="1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bölgesidir.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2. Belirlilik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(Definiteness)</a:t>
            </a:r>
            <a:endParaRPr sz="1800">
              <a:latin typeface="Calibri"/>
              <a:cs typeface="Calibri"/>
            </a:endParaRPr>
          </a:p>
          <a:p>
            <a:pPr marL="559435" marR="6350" indent="-228600">
              <a:lnSpc>
                <a:spcPct val="100000"/>
              </a:lnSpc>
              <a:spcBef>
                <a:spcPts val="295"/>
              </a:spcBef>
              <a:tabLst>
                <a:tab pos="559435" algn="l"/>
              </a:tabLst>
            </a:pPr>
            <a:r>
              <a:rPr sz="750" spc="-8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750" spc="-8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Calibri"/>
                <a:cs typeface="Calibri"/>
              </a:rPr>
              <a:t>Bir algoritmanın her adımı için kesin olarak ne iş yapacağı belirlenmelidir </a:t>
            </a:r>
            <a:r>
              <a:rPr sz="1000" spc="-10" dirty="0">
                <a:latin typeface="Calibri"/>
                <a:cs typeface="Calibri"/>
              </a:rPr>
              <a:t>ve </a:t>
            </a:r>
            <a:r>
              <a:rPr sz="1000" spc="-5" dirty="0">
                <a:latin typeface="Calibri"/>
                <a:cs typeface="Calibri"/>
              </a:rPr>
              <a:t>belirsizlik olmamalıdır. Her durum için hangi  işlem gerçekleştirilecekse, o açık olarak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tanımlanmalıdır.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3. </a:t>
            </a:r>
            <a:r>
              <a:rPr sz="1800" b="1" spc="-5" dirty="0">
                <a:latin typeface="Calibri"/>
                <a:cs typeface="Calibri"/>
              </a:rPr>
              <a:t>Çıkış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(Output)</a:t>
            </a:r>
            <a:endParaRPr sz="18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295"/>
              </a:spcBef>
              <a:tabLst>
                <a:tab pos="559435" algn="l"/>
              </a:tabLst>
            </a:pPr>
            <a:r>
              <a:rPr sz="750" spc="-8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750" spc="-8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Calibri"/>
                <a:cs typeface="Calibri"/>
              </a:rPr>
              <a:t>Her algoritmanın bir </a:t>
            </a:r>
            <a:r>
              <a:rPr sz="1000" spc="-10" dirty="0">
                <a:latin typeface="Calibri"/>
                <a:cs typeface="Calibri"/>
              </a:rPr>
              <a:t>veya </a:t>
            </a:r>
            <a:r>
              <a:rPr sz="1000" spc="-5" dirty="0">
                <a:latin typeface="Calibri"/>
                <a:cs typeface="Calibri"/>
              </a:rPr>
              <a:t>daha fazla çıkış değeri vardır. Çıkış değerleri ile giriş değerleri arasında bağıntılar</a:t>
            </a:r>
            <a:r>
              <a:rPr sz="1000" spc="14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vardır.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4. </a:t>
            </a:r>
            <a:r>
              <a:rPr sz="1800" b="1" spc="-5" dirty="0">
                <a:latin typeface="Calibri"/>
                <a:cs typeface="Calibri"/>
              </a:rPr>
              <a:t>Etkililik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(Efficiency)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295"/>
              </a:spcBef>
              <a:tabLst>
                <a:tab pos="472440" algn="l"/>
              </a:tabLst>
            </a:pPr>
            <a:r>
              <a:rPr sz="750" spc="-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750" spc="-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Calibri"/>
                <a:cs typeface="Calibri"/>
              </a:rPr>
              <a:t>Olabildiğince hızlı çalışmalıdır, olabildiğince az hafıza kullanmalıdır. Bunun anlamı yapılan </a:t>
            </a:r>
            <a:r>
              <a:rPr sz="1000" spc="-10" dirty="0">
                <a:latin typeface="Calibri"/>
                <a:cs typeface="Calibri"/>
              </a:rPr>
              <a:t>işlemler </a:t>
            </a:r>
            <a:r>
              <a:rPr sz="1000" spc="-5" dirty="0">
                <a:latin typeface="Calibri"/>
                <a:cs typeface="Calibri"/>
              </a:rPr>
              <a:t>yeterince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temel</a:t>
            </a:r>
            <a:endParaRPr sz="1000">
              <a:latin typeface="Calibri"/>
              <a:cs typeface="Calibri"/>
            </a:endParaRPr>
          </a:p>
          <a:p>
            <a:pPr marL="47244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libri"/>
                <a:cs typeface="Calibri"/>
              </a:rPr>
              <a:t>işlemler olacak </a:t>
            </a:r>
            <a:r>
              <a:rPr sz="1000" spc="-10" dirty="0">
                <a:latin typeface="Calibri"/>
                <a:cs typeface="Calibri"/>
              </a:rPr>
              <a:t>ve </a:t>
            </a:r>
            <a:r>
              <a:rPr sz="1000" spc="-5" dirty="0">
                <a:latin typeface="Calibri"/>
                <a:cs typeface="Calibri"/>
              </a:rPr>
              <a:t>sınırlı zaman süresince işleyip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bitmelidir.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5. Sınırlılık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(Boundedness)</a:t>
            </a:r>
            <a:endParaRPr sz="1800">
              <a:latin typeface="Calibri"/>
              <a:cs typeface="Calibri"/>
            </a:endParaRPr>
          </a:p>
          <a:p>
            <a:pPr marL="559435" marR="5080" indent="-228600" algn="just">
              <a:lnSpc>
                <a:spcPct val="100000"/>
              </a:lnSpc>
              <a:spcBef>
                <a:spcPts val="295"/>
              </a:spcBef>
            </a:pPr>
            <a:r>
              <a:rPr sz="750" spc="-8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750" spc="-8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Her algoritma sınırlı sayıda çalışma adımı sonunda bitmelidir. Bir algoritma için sınırlılık çok önemlidir. Aynı işlemi </a:t>
            </a:r>
            <a:r>
              <a:rPr sz="1000" dirty="0">
                <a:latin typeface="Calibri"/>
                <a:cs typeface="Calibri"/>
              </a:rPr>
              <a:t>yapan  </a:t>
            </a:r>
            <a:r>
              <a:rPr sz="1000" spc="-5" dirty="0">
                <a:latin typeface="Calibri"/>
                <a:cs typeface="Calibri"/>
              </a:rPr>
              <a:t>iki algoritmadan biri bir milyar adımda bitiyor olsun </a:t>
            </a:r>
            <a:r>
              <a:rPr sz="1000" spc="-10" dirty="0">
                <a:latin typeface="Calibri"/>
                <a:cs typeface="Calibri"/>
              </a:rPr>
              <a:t>ve </a:t>
            </a:r>
            <a:r>
              <a:rPr sz="1000" spc="-5" dirty="0">
                <a:latin typeface="Calibri"/>
                <a:cs typeface="Calibri"/>
              </a:rPr>
              <a:t>diğeri </a:t>
            </a:r>
            <a:r>
              <a:rPr sz="1000" dirty="0">
                <a:latin typeface="Calibri"/>
                <a:cs typeface="Calibri"/>
              </a:rPr>
              <a:t>de </a:t>
            </a:r>
            <a:r>
              <a:rPr sz="1000" spc="-5" dirty="0">
                <a:latin typeface="Calibri"/>
                <a:cs typeface="Calibri"/>
              </a:rPr>
              <a:t>yüz adımda bitiyor olsun. Bu durumda yüz adımda biten  algoritma her zaman </a:t>
            </a:r>
            <a:r>
              <a:rPr sz="1000" dirty="0">
                <a:latin typeface="Calibri"/>
                <a:cs typeface="Calibri"/>
              </a:rPr>
              <a:t>daha </a:t>
            </a:r>
            <a:r>
              <a:rPr sz="1000" spc="-5" dirty="0">
                <a:latin typeface="Calibri"/>
                <a:cs typeface="Calibri"/>
              </a:rPr>
              <a:t>iyidir. Bunun anlamı sınırlılık kavramı ile anlatılmak istenen mümkün olan en </a:t>
            </a:r>
            <a:r>
              <a:rPr sz="1000" dirty="0">
                <a:latin typeface="Calibri"/>
                <a:cs typeface="Calibri"/>
              </a:rPr>
              <a:t>az </a:t>
            </a:r>
            <a:r>
              <a:rPr sz="1000" spc="-5" dirty="0">
                <a:latin typeface="Calibri"/>
                <a:cs typeface="Calibri"/>
              </a:rPr>
              <a:t>sayıda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adım</a:t>
            </a:r>
            <a:endParaRPr sz="1000">
              <a:latin typeface="Calibri"/>
              <a:cs typeface="Calibri"/>
            </a:endParaRPr>
          </a:p>
          <a:p>
            <a:pPr marL="559435" algn="just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ile işlemin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bitirilmesidir.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118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Örnek: Binary </a:t>
            </a:r>
            <a:r>
              <a:rPr sz="3200" spc="-10" dirty="0"/>
              <a:t>Search</a:t>
            </a:r>
            <a:r>
              <a:rPr sz="3200" spc="-110" dirty="0"/>
              <a:t> </a:t>
            </a:r>
            <a:r>
              <a:rPr sz="3200" spc="-5" dirty="0"/>
              <a:t>(1)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92174" y="1929765"/>
            <a:ext cx="634301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233679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null değeri döndüğünde </a:t>
            </a:r>
            <a:r>
              <a:rPr sz="2400" dirty="0">
                <a:latin typeface="Calibri"/>
                <a:cs typeface="Calibri"/>
              </a:rPr>
              <a:t>q </a:t>
            </a:r>
            <a:r>
              <a:rPr sz="2400" spc="-5" dirty="0">
                <a:latin typeface="Calibri"/>
                <a:cs typeface="Calibri"/>
              </a:rPr>
              <a:t>değerinin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dizisinde  olmadığından </a:t>
            </a:r>
            <a:r>
              <a:rPr sz="2400" dirty="0">
                <a:latin typeface="Calibri"/>
                <a:cs typeface="Calibri"/>
              </a:rPr>
              <a:t>emin </a:t>
            </a:r>
            <a:r>
              <a:rPr sz="2400" spc="-5" dirty="0">
                <a:latin typeface="Calibri"/>
                <a:cs typeface="Calibri"/>
              </a:rPr>
              <a:t>olmak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istiyoruz.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Değişmez </a:t>
            </a:r>
            <a:r>
              <a:rPr sz="2400" dirty="0">
                <a:latin typeface="Calibri"/>
                <a:cs typeface="Calibri"/>
              </a:rPr>
              <a:t>: </a:t>
            </a:r>
            <a:r>
              <a:rPr sz="2400" spc="-5" dirty="0">
                <a:latin typeface="Calibri"/>
                <a:cs typeface="Calibri"/>
              </a:rPr>
              <a:t>her </a:t>
            </a:r>
            <a:r>
              <a:rPr sz="2400" b="1" spc="-5" dirty="0">
                <a:latin typeface="Calibri"/>
                <a:cs typeface="Calibri"/>
              </a:rPr>
              <a:t>while </a:t>
            </a:r>
            <a:r>
              <a:rPr sz="2400" spc="-5" dirty="0">
                <a:latin typeface="Calibri"/>
                <a:cs typeface="Calibri"/>
              </a:rPr>
              <a:t>döngüsünün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başlangıcında,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3033771"/>
            <a:ext cx="3908425" cy="26530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550"/>
              </a:spcBef>
            </a:pPr>
            <a:r>
              <a:rPr sz="2400" i="1" dirty="0">
                <a:latin typeface="Calibri"/>
                <a:cs typeface="Calibri"/>
              </a:rPr>
              <a:t>A[i] &lt; q </a:t>
            </a:r>
            <a:r>
              <a:rPr sz="2400" spc="-5" dirty="0">
                <a:latin typeface="Calibri"/>
                <a:cs typeface="Calibri"/>
              </a:rPr>
              <a:t>bütün </a:t>
            </a:r>
            <a:r>
              <a:rPr sz="2400" i="1" spc="-10" dirty="0">
                <a:latin typeface="Calibri"/>
                <a:cs typeface="Calibri"/>
              </a:rPr>
              <a:t>i</a:t>
            </a:r>
            <a:r>
              <a:rPr sz="2500" i="1" spc="-10" dirty="0">
                <a:latin typeface="Symbol"/>
                <a:cs typeface="Symbol"/>
              </a:rPr>
              <a:t></a:t>
            </a:r>
            <a:r>
              <a:rPr sz="2400" i="1" spc="-10" dirty="0">
                <a:latin typeface="Calibri"/>
                <a:cs typeface="Calibri"/>
              </a:rPr>
              <a:t>[1…left-1]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455"/>
              </a:spcBef>
            </a:pPr>
            <a:r>
              <a:rPr sz="2400" i="1" dirty="0">
                <a:latin typeface="Calibri"/>
                <a:cs typeface="Calibri"/>
              </a:rPr>
              <a:t>A[i] &gt; q </a:t>
            </a:r>
            <a:r>
              <a:rPr sz="2400" spc="-5" dirty="0">
                <a:latin typeface="Calibri"/>
                <a:cs typeface="Calibri"/>
              </a:rPr>
              <a:t>bütün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i</a:t>
            </a:r>
            <a:r>
              <a:rPr sz="2500" i="1" spc="-10" dirty="0">
                <a:latin typeface="Symbol"/>
                <a:cs typeface="Symbol"/>
              </a:rPr>
              <a:t></a:t>
            </a:r>
            <a:r>
              <a:rPr sz="2400" i="1" spc="-10" dirty="0">
                <a:latin typeface="Calibri"/>
                <a:cs typeface="Calibri"/>
              </a:rPr>
              <a:t>[right+1…n]</a:t>
            </a:r>
            <a:endParaRPr sz="2400">
              <a:latin typeface="Calibri"/>
              <a:cs typeface="Calibri"/>
            </a:endParaRPr>
          </a:p>
          <a:p>
            <a:pPr marL="285115" indent="-273050">
              <a:lnSpc>
                <a:spcPct val="100000"/>
              </a:lnSpc>
              <a:spcBef>
                <a:spcPts val="53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Başlatma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i="1" spc="-5" dirty="0">
                <a:latin typeface="Calibri"/>
                <a:cs typeface="Calibri"/>
              </a:rPr>
              <a:t>left=1,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right=n</a:t>
            </a:r>
            <a:endParaRPr sz="2400">
              <a:latin typeface="Calibri"/>
              <a:cs typeface="Calibri"/>
            </a:endParaRPr>
          </a:p>
          <a:p>
            <a:pPr marL="285115" marR="228600">
              <a:lnSpc>
                <a:spcPct val="12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olarak </a:t>
            </a:r>
            <a:r>
              <a:rPr sz="2400" spc="-5" dirty="0">
                <a:latin typeface="Calibri"/>
                <a:cs typeface="Calibri"/>
              </a:rPr>
              <a:t>seçilir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i="1" dirty="0">
                <a:latin typeface="Calibri"/>
                <a:cs typeface="Calibri"/>
              </a:rPr>
              <a:t>left</a:t>
            </a:r>
            <a:r>
              <a:rPr sz="2400" dirty="0">
                <a:latin typeface="Calibri"/>
                <a:cs typeface="Calibri"/>
              </a:rPr>
              <a:t>’ in  </a:t>
            </a:r>
            <a:r>
              <a:rPr sz="2400" spc="-5" dirty="0">
                <a:latin typeface="Calibri"/>
                <a:cs typeface="Calibri"/>
              </a:rPr>
              <a:t>solunda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i="1" spc="10" dirty="0">
                <a:latin typeface="Calibri"/>
                <a:cs typeface="Calibri"/>
              </a:rPr>
              <a:t>right’ </a:t>
            </a:r>
            <a:r>
              <a:rPr sz="2400" dirty="0">
                <a:latin typeface="Calibri"/>
                <a:cs typeface="Calibri"/>
              </a:rPr>
              <a:t>ın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sağında  hiçbir </a:t>
            </a:r>
            <a:r>
              <a:rPr sz="2400" dirty="0">
                <a:latin typeface="Calibri"/>
                <a:cs typeface="Calibri"/>
              </a:rPr>
              <a:t>elaman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kalmaz.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3228" y="3148583"/>
            <a:ext cx="3351529" cy="2583180"/>
          </a:xfrm>
          <a:prstGeom prst="rect">
            <a:avLst/>
          </a:prstGeom>
          <a:solidFill>
            <a:srgbClr val="FFFFFF"/>
          </a:solidFill>
          <a:ln w="15240">
            <a:solidFill>
              <a:srgbClr val="AC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 marR="2472690" algn="just">
              <a:lnSpc>
                <a:spcPct val="99500"/>
              </a:lnSpc>
              <a:spcBef>
                <a:spcPts val="275"/>
              </a:spcBef>
            </a:pPr>
            <a:r>
              <a:rPr sz="1800" spc="-5" dirty="0">
                <a:latin typeface="Calibri"/>
                <a:cs typeface="Calibri"/>
              </a:rPr>
              <a:t>left </a:t>
            </a:r>
            <a:r>
              <a:rPr sz="1800" dirty="0">
                <a:latin typeface="Wingdings"/>
                <a:cs typeface="Wingdings"/>
              </a:rPr>
              <a:t>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1  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gh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Wingdings"/>
                <a:cs typeface="Wingdings"/>
              </a:rPr>
              <a:t></a:t>
            </a:r>
            <a:r>
              <a:rPr sz="1800" dirty="0">
                <a:latin typeface="Calibri"/>
                <a:cs typeface="Calibri"/>
              </a:rPr>
              <a:t>n  </a:t>
            </a:r>
            <a:r>
              <a:rPr sz="1800" b="1" spc="5" dirty="0"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  <a:p>
            <a:pPr marL="353695" algn="just">
              <a:lnSpc>
                <a:spcPts val="215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j</a:t>
            </a:r>
            <a:r>
              <a:rPr sz="1800" dirty="0">
                <a:latin typeface="Wingdings"/>
                <a:cs typeface="Wingdings"/>
              </a:rPr>
              <a:t>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(left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right </a:t>
            </a:r>
            <a:r>
              <a:rPr sz="1800" dirty="0">
                <a:latin typeface="Calibri"/>
                <a:cs typeface="Calibri"/>
              </a:rPr>
              <a:t>) / 2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</a:t>
            </a:r>
            <a:endParaRPr sz="1800">
              <a:latin typeface="Symbol"/>
              <a:cs typeface="Symbol"/>
            </a:endParaRPr>
          </a:p>
          <a:p>
            <a:pPr marL="300355">
              <a:lnSpc>
                <a:spcPts val="2150"/>
              </a:lnSpc>
            </a:pPr>
            <a:r>
              <a:rPr sz="1800" b="1" dirty="0"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A[j]=q </a:t>
            </a:r>
            <a:r>
              <a:rPr sz="1800" b="1" dirty="0">
                <a:latin typeface="Calibri"/>
                <a:cs typeface="Calibri"/>
              </a:rPr>
              <a:t>then </a:t>
            </a:r>
            <a:r>
              <a:rPr sz="1800" b="1" spc="-10" dirty="0">
                <a:latin typeface="Calibri"/>
                <a:cs typeface="Calibri"/>
              </a:rPr>
              <a:t>return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  <a:p>
            <a:pPr marL="300355">
              <a:lnSpc>
                <a:spcPts val="2150"/>
              </a:lnSpc>
              <a:spcBef>
                <a:spcPts val="25"/>
              </a:spcBef>
            </a:pPr>
            <a:r>
              <a:rPr sz="1800" b="1" dirty="0">
                <a:latin typeface="Calibri"/>
                <a:cs typeface="Calibri"/>
              </a:rPr>
              <a:t>else if </a:t>
            </a:r>
            <a:r>
              <a:rPr sz="1800" spc="-5" dirty="0">
                <a:latin typeface="Calibri"/>
                <a:cs typeface="Calibri"/>
              </a:rPr>
              <a:t>A[j]&gt;q </a:t>
            </a:r>
            <a:r>
              <a:rPr sz="1800" b="1" dirty="0">
                <a:latin typeface="Calibri"/>
                <a:cs typeface="Calibri"/>
              </a:rPr>
              <a:t>then </a:t>
            </a:r>
            <a:r>
              <a:rPr sz="1800" spc="-5" dirty="0">
                <a:latin typeface="Calibri"/>
                <a:cs typeface="Calibri"/>
              </a:rPr>
              <a:t>right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</a:t>
            </a:r>
            <a:r>
              <a:rPr sz="1800" dirty="0">
                <a:latin typeface="Calibri"/>
                <a:cs typeface="Calibri"/>
              </a:rPr>
              <a:t>j-1</a:t>
            </a:r>
            <a:endParaRPr sz="1800">
              <a:latin typeface="Calibri"/>
              <a:cs typeface="Calibri"/>
            </a:endParaRPr>
          </a:p>
          <a:p>
            <a:pPr marL="300355">
              <a:lnSpc>
                <a:spcPts val="2150"/>
              </a:lnSpc>
            </a:pPr>
            <a:r>
              <a:rPr sz="1800" b="1" spc="-5" dirty="0">
                <a:latin typeface="Calibri"/>
                <a:cs typeface="Calibri"/>
              </a:rPr>
              <a:t>else </a:t>
            </a:r>
            <a:r>
              <a:rPr sz="1800" spc="-5" dirty="0">
                <a:latin typeface="Calibri"/>
                <a:cs typeface="Calibri"/>
              </a:rPr>
              <a:t>left=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j+1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while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left&lt;=right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return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118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Örnek: Binary </a:t>
            </a:r>
            <a:r>
              <a:rPr sz="3200" spc="-10" dirty="0"/>
              <a:t>Search</a:t>
            </a:r>
            <a:r>
              <a:rPr sz="3200" spc="-110" dirty="0"/>
              <a:t> </a:t>
            </a:r>
            <a:r>
              <a:rPr sz="3200" spc="-5" dirty="0"/>
              <a:t>(2)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92174" y="1881482"/>
            <a:ext cx="3703320" cy="282638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29565" marR="5080" indent="-317500">
              <a:lnSpc>
                <a:spcPct val="118300"/>
              </a:lnSpc>
              <a:spcBef>
                <a:spcPts val="1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Koruma </a:t>
            </a:r>
            <a:r>
              <a:rPr sz="2200" spc="-10" dirty="0">
                <a:latin typeface="Calibri"/>
                <a:cs typeface="Calibri"/>
              </a:rPr>
              <a:t>:Eğer </a:t>
            </a:r>
            <a:r>
              <a:rPr sz="2200" i="1" spc="-5" dirty="0">
                <a:latin typeface="Calibri"/>
                <a:cs typeface="Calibri"/>
              </a:rPr>
              <a:t>A[j]&gt;q </a:t>
            </a:r>
            <a:r>
              <a:rPr sz="2200" spc="-5" dirty="0">
                <a:latin typeface="Calibri"/>
                <a:cs typeface="Calibri"/>
              </a:rPr>
              <a:t>ise  </a:t>
            </a:r>
            <a:r>
              <a:rPr sz="2200" i="1" spc="-5" dirty="0">
                <a:latin typeface="Calibri"/>
                <a:cs typeface="Calibri"/>
              </a:rPr>
              <a:t>A[i]&gt;q </a:t>
            </a:r>
            <a:r>
              <a:rPr sz="2200" spc="-5" dirty="0">
                <a:latin typeface="Calibri"/>
                <a:cs typeface="Calibri"/>
              </a:rPr>
              <a:t>olur </a:t>
            </a:r>
            <a:r>
              <a:rPr sz="2200" spc="-10" dirty="0">
                <a:latin typeface="Calibri"/>
                <a:cs typeface="Calibri"/>
              </a:rPr>
              <a:t>her </a:t>
            </a:r>
            <a:r>
              <a:rPr sz="2200" i="1" spc="-15" dirty="0">
                <a:latin typeface="Calibri"/>
                <a:cs typeface="Calibri"/>
              </a:rPr>
              <a:t>i</a:t>
            </a:r>
            <a:r>
              <a:rPr sz="2300" i="1" spc="-15" dirty="0">
                <a:latin typeface="Symbol"/>
                <a:cs typeface="Symbol"/>
              </a:rPr>
              <a:t></a:t>
            </a:r>
            <a:r>
              <a:rPr sz="2200" i="1" spc="-15" dirty="0">
                <a:latin typeface="Calibri"/>
                <a:cs typeface="Calibri"/>
              </a:rPr>
              <a:t>[j…n]</a:t>
            </a:r>
            <a:r>
              <a:rPr sz="2200" spc="-15" dirty="0">
                <a:latin typeface="Calibri"/>
                <a:cs typeface="Calibri"/>
              </a:rPr>
              <a:t>, </a:t>
            </a:r>
            <a:r>
              <a:rPr sz="2200" spc="-5" dirty="0">
                <a:latin typeface="Calibri"/>
                <a:cs typeface="Calibri"/>
              </a:rPr>
              <a:t>çünkü  </a:t>
            </a:r>
            <a:r>
              <a:rPr sz="2200" spc="-10" dirty="0">
                <a:latin typeface="Calibri"/>
                <a:cs typeface="Calibri"/>
              </a:rPr>
              <a:t>dizi </a:t>
            </a:r>
            <a:r>
              <a:rPr sz="2200" spc="-30" dirty="0">
                <a:latin typeface="Calibri"/>
                <a:cs typeface="Calibri"/>
              </a:rPr>
              <a:t>sıralıdır. </a:t>
            </a:r>
            <a:r>
              <a:rPr sz="2200" spc="-10" dirty="0">
                <a:latin typeface="Calibri"/>
                <a:cs typeface="Calibri"/>
              </a:rPr>
              <a:t>Algoritma </a:t>
            </a:r>
            <a:r>
              <a:rPr sz="2200" i="1" spc="-10" dirty="0">
                <a:latin typeface="Calibri"/>
                <a:cs typeface="Calibri"/>
              </a:rPr>
              <a:t>right  </a:t>
            </a:r>
            <a:r>
              <a:rPr sz="2200" spc="-15" dirty="0">
                <a:latin typeface="Calibri"/>
                <a:cs typeface="Calibri"/>
              </a:rPr>
              <a:t>değişkenine </a:t>
            </a:r>
            <a:r>
              <a:rPr sz="2200" i="1" spc="-5" dirty="0">
                <a:latin typeface="Calibri"/>
                <a:cs typeface="Calibri"/>
              </a:rPr>
              <a:t>j-1 </a:t>
            </a:r>
            <a:r>
              <a:rPr sz="2200" spc="-10" dirty="0">
                <a:latin typeface="Calibri"/>
                <a:cs typeface="Calibri"/>
              </a:rPr>
              <a:t>değerini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5" dirty="0">
                <a:latin typeface="Calibri"/>
                <a:cs typeface="Calibri"/>
              </a:rPr>
              <a:t>atar.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Sonlandırma</a:t>
            </a:r>
            <a:r>
              <a:rPr sz="2200" spc="-5" dirty="0">
                <a:latin typeface="Calibri"/>
                <a:cs typeface="Calibri"/>
              </a:rPr>
              <a:t>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left&gt;right</a:t>
            </a:r>
            <a:endParaRPr sz="22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Calibri"/>
                <a:cs typeface="Calibri"/>
              </a:rPr>
              <a:t>olduğunda </a:t>
            </a:r>
            <a:r>
              <a:rPr sz="2200" spc="-10" dirty="0">
                <a:latin typeface="Calibri"/>
                <a:cs typeface="Calibri"/>
              </a:rPr>
              <a:t>döngü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bitirilir.</a:t>
            </a:r>
            <a:endParaRPr sz="22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530"/>
              </a:spcBef>
              <a:tabLst>
                <a:tab pos="1754505" algn="l"/>
              </a:tabLst>
            </a:pPr>
            <a:r>
              <a:rPr sz="2200" i="1" spc="-5" dirty="0">
                <a:latin typeface="Calibri"/>
                <a:cs typeface="Calibri"/>
              </a:rPr>
              <a:t>q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değeri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left	</a:t>
            </a:r>
            <a:r>
              <a:rPr sz="2200" spc="-5" dirty="0">
                <a:latin typeface="Calibri"/>
                <a:cs typeface="Calibri"/>
              </a:rPr>
              <a:t>solundaki</a:t>
            </a:r>
            <a:r>
              <a:rPr sz="2200" spc="-35" dirty="0">
                <a:latin typeface="Calibri"/>
                <a:cs typeface="Calibri"/>
              </a:rPr>
              <a:t> A’nın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6657" y="4682134"/>
            <a:ext cx="636206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060">
              <a:lnSpc>
                <a:spcPct val="12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tüm değerlerinden </a:t>
            </a:r>
            <a:r>
              <a:rPr sz="2200" spc="-10" dirty="0">
                <a:latin typeface="Calibri"/>
                <a:cs typeface="Calibri"/>
              </a:rPr>
              <a:t>büyüktür </a:t>
            </a:r>
            <a:r>
              <a:rPr sz="2200" spc="-15" dirty="0">
                <a:latin typeface="Calibri"/>
                <a:cs typeface="Calibri"/>
              </a:rPr>
              <a:t>ve </a:t>
            </a:r>
            <a:r>
              <a:rPr sz="2200" i="1" spc="5" dirty="0">
                <a:latin typeface="Calibri"/>
                <a:cs typeface="Calibri"/>
              </a:rPr>
              <a:t>right’ </a:t>
            </a:r>
            <a:r>
              <a:rPr sz="2200" spc="-5" dirty="0">
                <a:latin typeface="Calibri"/>
                <a:cs typeface="Calibri"/>
              </a:rPr>
              <a:t>ın sağındaki </a:t>
            </a:r>
            <a:r>
              <a:rPr sz="2200" spc="-35" dirty="0">
                <a:latin typeface="Calibri"/>
                <a:cs typeface="Calibri"/>
              </a:rPr>
              <a:t>A’nın  </a:t>
            </a:r>
            <a:r>
              <a:rPr sz="2200" spc="-5" dirty="0">
                <a:latin typeface="Calibri"/>
                <a:cs typeface="Calibri"/>
              </a:rPr>
              <a:t>tüm değerlerinden </a:t>
            </a:r>
            <a:r>
              <a:rPr sz="2200" spc="-30" dirty="0">
                <a:latin typeface="Calibri"/>
                <a:cs typeface="Calibri"/>
              </a:rPr>
              <a:t>küçüktür. </a:t>
            </a:r>
            <a:r>
              <a:rPr sz="2200" spc="-5" dirty="0">
                <a:latin typeface="Calibri"/>
                <a:cs typeface="Calibri"/>
              </a:rPr>
              <a:t>Bu </a:t>
            </a:r>
            <a:r>
              <a:rPr sz="2200" spc="-35" dirty="0">
                <a:latin typeface="Calibri"/>
                <a:cs typeface="Calibri"/>
              </a:rPr>
              <a:t>A’nın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tüm</a:t>
            </a:r>
            <a:endParaRPr sz="2200">
              <a:latin typeface="Calibri"/>
              <a:cs typeface="Calibri"/>
            </a:endParaRPr>
          </a:p>
          <a:p>
            <a:pPr marL="74930" marR="5080" indent="-62865">
              <a:lnSpc>
                <a:spcPts val="3170"/>
              </a:lnSpc>
              <a:spcBef>
                <a:spcPts val="190"/>
              </a:spcBef>
            </a:pPr>
            <a:r>
              <a:rPr sz="2200" spc="-5" dirty="0">
                <a:latin typeface="Calibri"/>
                <a:cs typeface="Calibri"/>
              </a:rPr>
              <a:t>elemanlarından </a:t>
            </a:r>
            <a:r>
              <a:rPr sz="2200" i="1" spc="-5" dirty="0">
                <a:latin typeface="Calibri"/>
                <a:cs typeface="Calibri"/>
              </a:rPr>
              <a:t>q </a:t>
            </a:r>
            <a:r>
              <a:rPr sz="2200" spc="-10" dirty="0">
                <a:latin typeface="Calibri"/>
                <a:cs typeface="Calibri"/>
              </a:rPr>
              <a:t>değerinin </a:t>
            </a:r>
            <a:r>
              <a:rPr sz="2200" spc="-5" dirty="0">
                <a:latin typeface="Calibri"/>
                <a:cs typeface="Calibri"/>
              </a:rPr>
              <a:t>küçük </a:t>
            </a:r>
            <a:r>
              <a:rPr sz="2200" spc="-10" dirty="0">
                <a:latin typeface="Calibri"/>
                <a:cs typeface="Calibri"/>
              </a:rPr>
              <a:t>yada büyük </a:t>
            </a:r>
            <a:r>
              <a:rPr sz="2200" spc="-5" dirty="0">
                <a:latin typeface="Calibri"/>
                <a:cs typeface="Calibri"/>
              </a:rPr>
              <a:t>olduğunu  </a:t>
            </a:r>
            <a:r>
              <a:rPr sz="2200" spc="-35" dirty="0">
                <a:latin typeface="Calibri"/>
                <a:cs typeface="Calibri"/>
              </a:rPr>
              <a:t>gösterir.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9209" y="1916429"/>
            <a:ext cx="3351529" cy="2586355"/>
          </a:xfrm>
          <a:prstGeom prst="rect">
            <a:avLst/>
          </a:prstGeom>
          <a:solidFill>
            <a:srgbClr val="FFFFFF"/>
          </a:solidFill>
          <a:ln w="28955">
            <a:solidFill>
              <a:srgbClr val="AC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1440" marR="2473325" algn="just">
              <a:lnSpc>
                <a:spcPct val="99400"/>
              </a:lnSpc>
              <a:spcBef>
                <a:spcPts val="275"/>
              </a:spcBef>
            </a:pPr>
            <a:r>
              <a:rPr sz="1800" spc="-5" dirty="0">
                <a:latin typeface="Calibri"/>
                <a:cs typeface="Calibri"/>
              </a:rPr>
              <a:t>left </a:t>
            </a:r>
            <a:r>
              <a:rPr sz="1800" dirty="0">
                <a:latin typeface="Wingdings"/>
                <a:cs typeface="Wingdings"/>
              </a:rPr>
              <a:t>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1  r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gh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Wingdings"/>
                <a:cs typeface="Wingdings"/>
              </a:rPr>
              <a:t></a:t>
            </a:r>
            <a:r>
              <a:rPr sz="1800" dirty="0">
                <a:latin typeface="Calibri"/>
                <a:cs typeface="Calibri"/>
              </a:rPr>
              <a:t>n  </a:t>
            </a:r>
            <a:r>
              <a:rPr sz="1800" b="1" spc="5" dirty="0">
                <a:solidFill>
                  <a:srgbClr val="FF6600"/>
                </a:solidFill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  <a:p>
            <a:pPr marL="353060" algn="just">
              <a:lnSpc>
                <a:spcPts val="2150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j</a:t>
            </a:r>
            <a:r>
              <a:rPr sz="1800" dirty="0">
                <a:latin typeface="Wingdings"/>
                <a:cs typeface="Wingdings"/>
              </a:rPr>
              <a:t>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(left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right </a:t>
            </a:r>
            <a:r>
              <a:rPr sz="1800" dirty="0">
                <a:latin typeface="Calibri"/>
                <a:cs typeface="Calibri"/>
              </a:rPr>
              <a:t>) / 2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</a:t>
            </a:r>
            <a:endParaRPr sz="1800">
              <a:latin typeface="Symbol"/>
              <a:cs typeface="Symbol"/>
            </a:endParaRPr>
          </a:p>
          <a:p>
            <a:pPr marL="299720">
              <a:lnSpc>
                <a:spcPts val="2150"/>
              </a:lnSpc>
            </a:pPr>
            <a:r>
              <a:rPr sz="1800" b="1" dirty="0">
                <a:solidFill>
                  <a:srgbClr val="FF6600"/>
                </a:solidFill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A[j]=q </a:t>
            </a:r>
            <a:r>
              <a:rPr sz="1800" b="1" dirty="0">
                <a:solidFill>
                  <a:srgbClr val="FF6600"/>
                </a:solidFill>
                <a:latin typeface="Calibri"/>
                <a:cs typeface="Calibri"/>
              </a:rPr>
              <a:t>then </a:t>
            </a:r>
            <a:r>
              <a:rPr sz="1800" b="1" spc="-10" dirty="0">
                <a:solidFill>
                  <a:srgbClr val="FF6600"/>
                </a:solidFill>
                <a:latin typeface="Calibri"/>
                <a:cs typeface="Calibri"/>
              </a:rPr>
              <a:t>return</a:t>
            </a:r>
            <a:r>
              <a:rPr sz="1800" b="1" spc="-4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  <a:p>
            <a:pPr marL="299720">
              <a:lnSpc>
                <a:spcPts val="2150"/>
              </a:lnSpc>
              <a:spcBef>
                <a:spcPts val="25"/>
              </a:spcBef>
            </a:pPr>
            <a:r>
              <a:rPr sz="1800" b="1" dirty="0">
                <a:solidFill>
                  <a:srgbClr val="FF6600"/>
                </a:solidFill>
                <a:latin typeface="Calibri"/>
                <a:cs typeface="Calibri"/>
              </a:rPr>
              <a:t>else if </a:t>
            </a:r>
            <a:r>
              <a:rPr sz="1800" spc="-5" dirty="0">
                <a:latin typeface="Calibri"/>
                <a:cs typeface="Calibri"/>
              </a:rPr>
              <a:t>A[j]&gt;q </a:t>
            </a:r>
            <a:r>
              <a:rPr sz="1800" b="1" dirty="0">
                <a:solidFill>
                  <a:srgbClr val="FF6600"/>
                </a:solidFill>
                <a:latin typeface="Calibri"/>
                <a:cs typeface="Calibri"/>
              </a:rPr>
              <a:t>then </a:t>
            </a:r>
            <a:r>
              <a:rPr sz="1800" spc="-5" dirty="0">
                <a:latin typeface="Calibri"/>
                <a:cs typeface="Calibri"/>
              </a:rPr>
              <a:t>right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</a:t>
            </a:r>
            <a:r>
              <a:rPr sz="1800" dirty="0">
                <a:latin typeface="Calibri"/>
                <a:cs typeface="Calibri"/>
              </a:rPr>
              <a:t>j-1</a:t>
            </a:r>
            <a:endParaRPr sz="1800">
              <a:latin typeface="Calibri"/>
              <a:cs typeface="Calibri"/>
            </a:endParaRPr>
          </a:p>
          <a:p>
            <a:pPr marL="91440" marR="1706245" indent="208279">
              <a:lnSpc>
                <a:spcPts val="2160"/>
              </a:lnSpc>
              <a:spcBef>
                <a:spcPts val="60"/>
              </a:spcBef>
            </a:pPr>
            <a:r>
              <a:rPr sz="1800" b="1" dirty="0">
                <a:solidFill>
                  <a:srgbClr val="FF6600"/>
                </a:solidFill>
                <a:latin typeface="Calibri"/>
                <a:cs typeface="Calibri"/>
              </a:rPr>
              <a:t>else </a:t>
            </a:r>
            <a:r>
              <a:rPr sz="1800" spc="-5" dirty="0">
                <a:latin typeface="Calibri"/>
                <a:cs typeface="Calibri"/>
              </a:rPr>
              <a:t>left= j+1  </a:t>
            </a:r>
            <a:r>
              <a:rPr sz="1800" b="1" dirty="0">
                <a:solidFill>
                  <a:srgbClr val="FF6600"/>
                </a:solidFill>
                <a:latin typeface="Calibri"/>
                <a:cs typeface="Calibri"/>
              </a:rPr>
              <a:t>while</a:t>
            </a:r>
            <a:r>
              <a:rPr sz="1800" b="1" spc="-9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left&lt;=right  </a:t>
            </a:r>
            <a:r>
              <a:rPr sz="1800" b="1" spc="-10" dirty="0">
                <a:solidFill>
                  <a:srgbClr val="FF6600"/>
                </a:solidFill>
                <a:latin typeface="Calibri"/>
                <a:cs typeface="Calibri"/>
              </a:rPr>
              <a:t>return</a:t>
            </a:r>
            <a:r>
              <a:rPr sz="1800" b="1" spc="-3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30359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Örnek: Insert</a:t>
            </a:r>
            <a:r>
              <a:rPr sz="3200" spc="-110" dirty="0"/>
              <a:t> </a:t>
            </a:r>
            <a:r>
              <a:rPr sz="3200" dirty="0"/>
              <a:t>Sort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92174" y="1865147"/>
            <a:ext cx="6710045" cy="44526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Değişmez: </a:t>
            </a:r>
            <a:r>
              <a:rPr sz="2200" spc="-10" dirty="0">
                <a:latin typeface="Calibri"/>
                <a:cs typeface="Calibri"/>
              </a:rPr>
              <a:t>her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döngüsü</a:t>
            </a:r>
            <a:endParaRPr sz="22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530"/>
              </a:spcBef>
            </a:pPr>
            <a:r>
              <a:rPr sz="2200" i="1" spc="-5" dirty="0">
                <a:latin typeface="Calibri"/>
                <a:cs typeface="Calibri"/>
              </a:rPr>
              <a:t>başlangıcında, A[1…j-1] </a:t>
            </a:r>
            <a:r>
              <a:rPr sz="2200" spc="-10" dirty="0">
                <a:latin typeface="Calibri"/>
                <a:cs typeface="Calibri"/>
              </a:rPr>
              <a:t>dizisi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sıralı</a:t>
            </a:r>
            <a:endParaRPr sz="22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Calibri"/>
                <a:cs typeface="Calibri"/>
              </a:rPr>
              <a:t>olarak </a:t>
            </a:r>
            <a:r>
              <a:rPr sz="2200" i="1" spc="-5" dirty="0">
                <a:latin typeface="Calibri"/>
                <a:cs typeface="Calibri"/>
              </a:rPr>
              <a:t>A[1…j-1] </a:t>
            </a:r>
            <a:r>
              <a:rPr sz="2200" spc="-10" dirty="0">
                <a:latin typeface="Calibri"/>
                <a:cs typeface="Calibri"/>
              </a:rPr>
              <a:t>aralığındaki </a:t>
            </a:r>
            <a:r>
              <a:rPr sz="2200" spc="-5" dirty="0">
                <a:latin typeface="Calibri"/>
                <a:cs typeface="Calibri"/>
              </a:rPr>
              <a:t>elemanlardan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ibarettir.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Başlatma: </a:t>
            </a:r>
            <a:r>
              <a:rPr sz="2200" i="1" spc="-10" dirty="0">
                <a:latin typeface="Calibri"/>
                <a:cs typeface="Calibri"/>
              </a:rPr>
              <a:t>j=2, </a:t>
            </a:r>
            <a:r>
              <a:rPr sz="2200" spc="-10" dirty="0">
                <a:latin typeface="Calibri"/>
                <a:cs typeface="Calibri"/>
              </a:rPr>
              <a:t>olarak </a:t>
            </a:r>
            <a:r>
              <a:rPr sz="2200" spc="-35" dirty="0">
                <a:latin typeface="Calibri"/>
                <a:cs typeface="Calibri"/>
              </a:rPr>
              <a:t>alınır. </a:t>
            </a:r>
            <a:r>
              <a:rPr sz="2200" spc="-5" dirty="0">
                <a:latin typeface="Calibri"/>
                <a:cs typeface="Calibri"/>
              </a:rPr>
              <a:t>Çünkü A[1] </a:t>
            </a:r>
            <a:r>
              <a:rPr sz="2200" spc="-20" dirty="0">
                <a:latin typeface="Calibri"/>
                <a:cs typeface="Calibri"/>
              </a:rPr>
              <a:t>zaten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sıralıdır.</a:t>
            </a:r>
            <a:endParaRPr sz="22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52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Koruma </a:t>
            </a:r>
            <a:r>
              <a:rPr sz="2200" spc="-5" dirty="0">
                <a:latin typeface="Calibri"/>
                <a:cs typeface="Calibri"/>
              </a:rPr>
              <a:t>: </a:t>
            </a:r>
            <a:r>
              <a:rPr sz="2200" spc="-10" dirty="0">
                <a:latin typeface="Calibri"/>
                <a:cs typeface="Calibri"/>
              </a:rPr>
              <a:t>İçteki </a:t>
            </a:r>
            <a:r>
              <a:rPr sz="2200" spc="-5" dirty="0">
                <a:latin typeface="Calibri"/>
                <a:cs typeface="Calibri"/>
              </a:rPr>
              <a:t>while </a:t>
            </a:r>
            <a:r>
              <a:rPr sz="2200" spc="-10" dirty="0">
                <a:latin typeface="Calibri"/>
                <a:cs typeface="Calibri"/>
              </a:rPr>
              <a:t>döngü </a:t>
            </a:r>
            <a:r>
              <a:rPr sz="2200" spc="-5" dirty="0">
                <a:latin typeface="Calibri"/>
                <a:cs typeface="Calibri"/>
              </a:rPr>
              <a:t>elemanlar </a:t>
            </a:r>
            <a:r>
              <a:rPr sz="2200" spc="-10" dirty="0">
                <a:latin typeface="Calibri"/>
                <a:cs typeface="Calibri"/>
              </a:rPr>
              <a:t>arasında </a:t>
            </a:r>
            <a:r>
              <a:rPr sz="2200" i="1" spc="-5" dirty="0">
                <a:latin typeface="Calibri"/>
                <a:cs typeface="Calibri"/>
              </a:rPr>
              <a:t>A[j-1],  A[j-2], …, A[j-k] </a:t>
            </a:r>
            <a:r>
              <a:rPr sz="2200" spc="-10" dirty="0">
                <a:latin typeface="Calibri"/>
                <a:cs typeface="Calibri"/>
              </a:rPr>
              <a:t>şeklinde sırasını değiştirmeden </a:t>
            </a:r>
            <a:r>
              <a:rPr sz="2200" spc="-5" dirty="0">
                <a:latin typeface="Calibri"/>
                <a:cs typeface="Calibri"/>
              </a:rPr>
              <a:t>bir </a:t>
            </a:r>
            <a:r>
              <a:rPr sz="2200" spc="-10" dirty="0">
                <a:latin typeface="Calibri"/>
                <a:cs typeface="Calibri"/>
              </a:rPr>
              <a:t>önceki  </a:t>
            </a:r>
            <a:r>
              <a:rPr sz="2200" spc="-5" dirty="0">
                <a:latin typeface="Calibri"/>
                <a:cs typeface="Calibri"/>
              </a:rPr>
              <a:t>elemana </a:t>
            </a:r>
            <a:r>
              <a:rPr sz="2200" spc="-40" dirty="0">
                <a:latin typeface="Calibri"/>
                <a:cs typeface="Calibri"/>
              </a:rPr>
              <a:t>gider. </a:t>
            </a:r>
            <a:r>
              <a:rPr sz="2200" spc="-5" dirty="0">
                <a:latin typeface="Calibri"/>
                <a:cs typeface="Calibri"/>
              </a:rPr>
              <a:t>Daha </a:t>
            </a:r>
            <a:r>
              <a:rPr sz="2200" spc="-10" dirty="0">
                <a:latin typeface="Calibri"/>
                <a:cs typeface="Calibri"/>
              </a:rPr>
              <a:t>sonra </a:t>
            </a:r>
            <a:r>
              <a:rPr sz="2200" i="1" spc="-5" dirty="0">
                <a:latin typeface="Calibri"/>
                <a:cs typeface="Calibri"/>
              </a:rPr>
              <a:t>A[j] </a:t>
            </a:r>
            <a:r>
              <a:rPr sz="2200" spc="-5" dirty="0">
                <a:latin typeface="Calibri"/>
                <a:cs typeface="Calibri"/>
              </a:rPr>
              <a:t>elemanı </a:t>
            </a:r>
            <a:r>
              <a:rPr sz="2200" i="1" spc="-5" dirty="0">
                <a:latin typeface="Calibri"/>
                <a:cs typeface="Calibri"/>
              </a:rPr>
              <a:t>k.</a:t>
            </a:r>
            <a:r>
              <a:rPr sz="2200" i="1" spc="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Pozisyona</a:t>
            </a:r>
            <a:endParaRPr sz="2200">
              <a:latin typeface="Calibri"/>
              <a:cs typeface="Calibri"/>
            </a:endParaRPr>
          </a:p>
          <a:p>
            <a:pPr marL="285115">
              <a:lnSpc>
                <a:spcPts val="2595"/>
              </a:lnSpc>
              <a:spcBef>
                <a:spcPts val="5"/>
              </a:spcBef>
            </a:pPr>
            <a:r>
              <a:rPr sz="2200" spc="-20" dirty="0">
                <a:latin typeface="Calibri"/>
                <a:cs typeface="Calibri"/>
              </a:rPr>
              <a:t>yerleştirilir, </a:t>
            </a:r>
            <a:r>
              <a:rPr sz="2200" spc="-10" dirty="0">
                <a:latin typeface="Calibri"/>
                <a:cs typeface="Calibri"/>
              </a:rPr>
              <a:t>böylece </a:t>
            </a:r>
            <a:r>
              <a:rPr sz="2200" i="1" spc="-5" dirty="0">
                <a:latin typeface="Calibri"/>
                <a:cs typeface="Calibri"/>
              </a:rPr>
              <a:t>A[k-1]&lt;A[k]&lt;A[k+1]</a:t>
            </a:r>
            <a:r>
              <a:rPr sz="2200" i="1" spc="10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olur.</a:t>
            </a:r>
            <a:endParaRPr sz="2200">
              <a:latin typeface="Calibri"/>
              <a:cs typeface="Calibri"/>
            </a:endParaRPr>
          </a:p>
          <a:p>
            <a:pPr marL="285115">
              <a:lnSpc>
                <a:spcPts val="2715"/>
              </a:lnSpc>
            </a:pPr>
            <a:r>
              <a:rPr sz="2200" i="1" spc="-5" dirty="0">
                <a:latin typeface="Calibri"/>
                <a:cs typeface="Calibri"/>
              </a:rPr>
              <a:t>A[1...j-1] </a:t>
            </a:r>
            <a:r>
              <a:rPr sz="2200" spc="-15" dirty="0">
                <a:latin typeface="Calibri"/>
                <a:cs typeface="Calibri"/>
              </a:rPr>
              <a:t>sıralı </a:t>
            </a:r>
            <a:r>
              <a:rPr sz="2200" i="1" spc="-5" dirty="0">
                <a:latin typeface="Calibri"/>
                <a:cs typeface="Calibri"/>
              </a:rPr>
              <a:t>+ A [ j] </a:t>
            </a:r>
            <a:r>
              <a:rPr sz="2300" i="1" spc="-105" dirty="0">
                <a:latin typeface="Wingdings"/>
                <a:cs typeface="Wingdings"/>
              </a:rPr>
              <a:t></a:t>
            </a:r>
            <a:r>
              <a:rPr sz="2300" i="1" spc="-10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Calibri"/>
                <a:cs typeface="Calibri"/>
              </a:rPr>
              <a:t>A[1...j]</a:t>
            </a:r>
            <a:r>
              <a:rPr sz="2200" i="1" spc="5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sıralı</a:t>
            </a:r>
            <a:endParaRPr sz="2200">
              <a:latin typeface="Calibri"/>
              <a:cs typeface="Calibri"/>
            </a:endParaRPr>
          </a:p>
          <a:p>
            <a:pPr marL="285115" marR="323215" indent="-273050">
              <a:lnSpc>
                <a:spcPct val="100000"/>
              </a:lnSpc>
              <a:spcBef>
                <a:spcPts val="4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Sonlandırma</a:t>
            </a:r>
            <a:r>
              <a:rPr sz="2200" spc="-5" dirty="0">
                <a:latin typeface="Calibri"/>
                <a:cs typeface="Calibri"/>
              </a:rPr>
              <a:t>: </a:t>
            </a:r>
            <a:r>
              <a:rPr sz="2200" i="1" spc="-5" dirty="0">
                <a:latin typeface="Calibri"/>
                <a:cs typeface="Calibri"/>
              </a:rPr>
              <a:t>j=n+1 </a:t>
            </a:r>
            <a:r>
              <a:rPr sz="2200" spc="-5" dirty="0">
                <a:latin typeface="Calibri"/>
                <a:cs typeface="Calibri"/>
              </a:rPr>
              <a:t>olduğunda </a:t>
            </a:r>
            <a:r>
              <a:rPr sz="2200" spc="-10" dirty="0">
                <a:latin typeface="Calibri"/>
                <a:cs typeface="Calibri"/>
              </a:rPr>
              <a:t>döngü </a:t>
            </a:r>
            <a:r>
              <a:rPr sz="2200" spc="-30" dirty="0">
                <a:latin typeface="Calibri"/>
                <a:cs typeface="Calibri"/>
              </a:rPr>
              <a:t>bitirilir. </a:t>
            </a:r>
            <a:r>
              <a:rPr sz="2200" spc="-5" dirty="0">
                <a:latin typeface="Calibri"/>
                <a:cs typeface="Calibri"/>
              </a:rPr>
              <a:t>Böylece  </a:t>
            </a:r>
            <a:r>
              <a:rPr sz="2200" i="1" spc="-5" dirty="0">
                <a:latin typeface="Calibri"/>
                <a:cs typeface="Calibri"/>
              </a:rPr>
              <a:t>A[1...n] </a:t>
            </a:r>
            <a:r>
              <a:rPr sz="2200" spc="-5" dirty="0">
                <a:latin typeface="Calibri"/>
                <a:cs typeface="Calibri"/>
              </a:rPr>
              <a:t>orijinal </a:t>
            </a:r>
            <a:r>
              <a:rPr sz="2200" spc="-10" dirty="0">
                <a:latin typeface="Calibri"/>
                <a:cs typeface="Calibri"/>
              </a:rPr>
              <a:t>olarak </a:t>
            </a:r>
            <a:r>
              <a:rPr sz="2200" spc="-5" dirty="0">
                <a:latin typeface="Calibri"/>
                <a:cs typeface="Calibri"/>
              </a:rPr>
              <a:t>alınmış olan </a:t>
            </a:r>
            <a:r>
              <a:rPr sz="2200" i="1" spc="-5" dirty="0">
                <a:latin typeface="Calibri"/>
                <a:cs typeface="Calibri"/>
              </a:rPr>
              <a:t>A[1...n] </a:t>
            </a:r>
            <a:r>
              <a:rPr sz="2200" spc="-5" dirty="0">
                <a:latin typeface="Calibri"/>
                <a:cs typeface="Calibri"/>
              </a:rPr>
              <a:t>elemanla  </a:t>
            </a:r>
            <a:r>
              <a:rPr sz="2200" spc="-10" dirty="0">
                <a:latin typeface="Calibri"/>
                <a:cs typeface="Calibri"/>
              </a:rPr>
              <a:t>aynıdır ancak sıralanmış</a:t>
            </a:r>
            <a:r>
              <a:rPr sz="2200" spc="-30" dirty="0">
                <a:latin typeface="Calibri"/>
                <a:cs typeface="Calibri"/>
              </a:rPr>
              <a:t> şekildedir.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89903" y="295656"/>
            <a:ext cx="2624455" cy="2310765"/>
            <a:chOff x="6089903" y="295656"/>
            <a:chExt cx="2624455" cy="2310765"/>
          </a:xfrm>
        </p:grpSpPr>
        <p:sp>
          <p:nvSpPr>
            <p:cNvPr id="5" name="object 5"/>
            <p:cNvSpPr/>
            <p:nvPr/>
          </p:nvSpPr>
          <p:spPr>
            <a:xfrm>
              <a:off x="6128003" y="333756"/>
              <a:ext cx="2548128" cy="22341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8953" y="314706"/>
              <a:ext cx="2586355" cy="2272665"/>
            </a:xfrm>
            <a:custGeom>
              <a:avLst/>
              <a:gdLst/>
              <a:ahLst/>
              <a:cxnLst/>
              <a:rect l="l" t="t" r="r" b="b"/>
              <a:pathLst>
                <a:path w="2586354" h="2272665">
                  <a:moveTo>
                    <a:pt x="0" y="2272284"/>
                  </a:moveTo>
                  <a:lnTo>
                    <a:pt x="2586228" y="2272284"/>
                  </a:lnTo>
                  <a:lnTo>
                    <a:pt x="2586228" y="0"/>
                  </a:lnTo>
                  <a:lnTo>
                    <a:pt x="0" y="0"/>
                  </a:lnTo>
                  <a:lnTo>
                    <a:pt x="0" y="2272284"/>
                  </a:lnTo>
                  <a:close/>
                </a:path>
              </a:pathLst>
            </a:custGeom>
            <a:ln w="380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5376</Words>
  <Application>Microsoft Office PowerPoint</Application>
  <PresentationFormat>Ekran Gösterisi (4:3)</PresentationFormat>
  <Paragraphs>1082</Paragraphs>
  <Slides>92</Slides>
  <Notes>42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92</vt:i4>
      </vt:variant>
    </vt:vector>
  </HeadingPairs>
  <TitlesOfParts>
    <vt:vector size="101" baseType="lpstr">
      <vt:lpstr>Arial</vt:lpstr>
      <vt:lpstr>Calibri</vt:lpstr>
      <vt:lpstr>Cambria Math</vt:lpstr>
      <vt:lpstr>Comic Sans MS</vt:lpstr>
      <vt:lpstr>Courier New</vt:lpstr>
      <vt:lpstr>Symbol</vt:lpstr>
      <vt:lpstr>Times New Roman</vt:lpstr>
      <vt:lpstr>Wingdings</vt:lpstr>
      <vt:lpstr>Office Theme</vt:lpstr>
      <vt:lpstr>PowerPoint Sunusu</vt:lpstr>
      <vt:lpstr>PowerPoint Sunusu</vt:lpstr>
      <vt:lpstr>Ders Kitapları ve Yardımcı Kaynaklar</vt:lpstr>
      <vt:lpstr>Dersin Gereksinimleri</vt:lpstr>
      <vt:lpstr>Ders İşleme Kuralları</vt:lpstr>
      <vt:lpstr>PowerPoint Sunusu</vt:lpstr>
      <vt:lpstr>Algoritma Nedir?</vt:lpstr>
      <vt:lpstr>Algoritmik çözüm</vt:lpstr>
      <vt:lpstr>Algoritmaların Özellikleri</vt:lpstr>
      <vt:lpstr>Algoritmaların Özellikleri</vt:lpstr>
      <vt:lpstr>Algoritmaların Yönleri</vt:lpstr>
      <vt:lpstr>Algoritmaların Yönleri</vt:lpstr>
      <vt:lpstr>Algoritmaların Yönleri</vt:lpstr>
      <vt:lpstr>Algoritma Tasarımı</vt:lpstr>
      <vt:lpstr>Algoritmaları tasarlamada kullanılacak yöntemler:</vt:lpstr>
      <vt:lpstr>Algoritmaları tasarlamada kullanılacak yöntemler:</vt:lpstr>
      <vt:lpstr>Algoritmaları tasarlamada kullanılacak yöntemler:</vt:lpstr>
      <vt:lpstr>Algoritmaları tasarlamada kullanılacak yöntemler:</vt:lpstr>
      <vt:lpstr>Algoritmaları tasarlamada kullanılacak yöntemler:</vt:lpstr>
      <vt:lpstr>Algoritma Analizi</vt:lpstr>
      <vt:lpstr>Algoritma Analizi</vt:lpstr>
      <vt:lpstr>Neden algoritmalar ve başarımla  uğraşırız?</vt:lpstr>
      <vt:lpstr>Algoritmik Performans</vt:lpstr>
      <vt:lpstr>Algoritma Analizi</vt:lpstr>
      <vt:lpstr>Algoritma Analizi</vt:lpstr>
      <vt:lpstr>Algoritmaların Analizi</vt:lpstr>
      <vt:lpstr>Algoritma Analizi</vt:lpstr>
      <vt:lpstr>Algoritmaların Analizi</vt:lpstr>
      <vt:lpstr>Algoritmaların Analizi: Çalışma Zamanı fonksiyonu :T(n)</vt:lpstr>
      <vt:lpstr>Çalışma Zamanı Ölçü Biriminin Belirlenmesi</vt:lpstr>
      <vt:lpstr>Çalışma Zamanı Ölçü Biriminin Belirlenmesi</vt:lpstr>
      <vt:lpstr>Algoritmaların Çalışma Zamanı</vt:lpstr>
      <vt:lpstr>Tahmin için Genel Kurallar</vt:lpstr>
      <vt:lpstr>Algoritmaların Çalışma Zamanı</vt:lpstr>
      <vt:lpstr>Algoritmaların Çalışma Zamanı</vt:lpstr>
      <vt:lpstr>PowerPoint Sunusu</vt:lpstr>
      <vt:lpstr>Algoritmanın Büyüme Oranları</vt:lpstr>
      <vt:lpstr>Asimptotik simgelem (notasyon) O-simgelemi (üst sınırlar)</vt:lpstr>
      <vt:lpstr>O-simgelemi (üst sınırlar)</vt:lpstr>
      <vt:lpstr>Algoritmanın Büyüme Oranları</vt:lpstr>
      <vt:lpstr>O-notasyonu</vt:lpstr>
      <vt:lpstr>Ortak Büyüme Oranları</vt:lpstr>
      <vt:lpstr>Büyüme oranı fonksiyonlarının  karşılaştırılması</vt:lpstr>
      <vt:lpstr>Büyüme oranı fonksiyonlarının  karşılaştırılması</vt:lpstr>
      <vt:lpstr>Büyüme oranı fonksiyonlarının  karşılaştırılması</vt:lpstr>
      <vt:lpstr>Büyüme oranı fonksiyonlarının  özellikleri</vt:lpstr>
      <vt:lpstr>Büyüme oranı analizi ile ilgili  problemler</vt:lpstr>
      <vt:lpstr>Notasyonlarda eşitlik"=" gösterimi</vt:lpstr>
      <vt:lpstr>Diğer Asimptotik Notasyonlar Ω-simgelemi (alt sınırlar)</vt:lpstr>
      <vt:lpstr> notasyonu-Örnek</vt:lpstr>
      <vt:lpstr>PowerPoint Sunusu</vt:lpstr>
      <vt:lpstr> Notasyonu – Sıkı Sınırlar</vt:lpstr>
      <vt:lpstr> notasyonu- Örnek</vt:lpstr>
      <vt:lpstr>PowerPoint Sunusu</vt:lpstr>
      <vt:lpstr>PowerPoint Sunusu</vt:lpstr>
      <vt:lpstr>O,  ve  notasyonları arasındaki  ilişkiler</vt:lpstr>
      <vt:lpstr>O,  ve  notasyonları arasındaki ilişkiler</vt:lpstr>
      <vt:lpstr> Notasyonunun özellikleri</vt:lpstr>
      <vt:lpstr>o-notasyonu ve ω-notasyonu</vt:lpstr>
      <vt:lpstr>o-notasyonu</vt:lpstr>
      <vt:lpstr>o-notasyonu</vt:lpstr>
      <vt:lpstr>ω-notasyonu</vt:lpstr>
      <vt:lpstr>Asimptotik Notasyonlar</vt:lpstr>
      <vt:lpstr>Asimptotik Notasyonların Karşılaştırılması</vt:lpstr>
      <vt:lpstr>En iyi (Best), En kötü (Worst),  Ortalama(Average) Durum Analizi</vt:lpstr>
      <vt:lpstr>En iyi (Best), En kötü (Worst),  Ortalama(Average) Durum Analizi</vt:lpstr>
      <vt:lpstr>Diziler (Arrays)</vt:lpstr>
      <vt:lpstr>Diziler-Doğrusal Arama (Search)</vt:lpstr>
      <vt:lpstr>Diziler-Arama (Serach) Analizi</vt:lpstr>
      <vt:lpstr>Diziler-Arama (Serach) Analizi</vt:lpstr>
      <vt:lpstr>İkili Arama (Binary Search)</vt:lpstr>
      <vt:lpstr>İkili Arama (Binary Search)</vt:lpstr>
      <vt:lpstr>İkili Arama (Binary Search)</vt:lpstr>
      <vt:lpstr>İkili Arama (Binary Search)</vt:lpstr>
      <vt:lpstr>İkili Arama (Binary Search)</vt:lpstr>
      <vt:lpstr>İkili Arama (Binary Search)</vt:lpstr>
      <vt:lpstr>İkili Arama (Binary Search)</vt:lpstr>
      <vt:lpstr>İkili Arama (Binary Search)</vt:lpstr>
      <vt:lpstr>Binary Arama Analizi</vt:lpstr>
      <vt:lpstr>İkili Arama (Binary Search)</vt:lpstr>
      <vt:lpstr>İkili Arama (Binary Search)</vt:lpstr>
      <vt:lpstr>2.Hafta Algoritmaların  Analizi</vt:lpstr>
      <vt:lpstr>Sorular</vt:lpstr>
      <vt:lpstr>Sorular</vt:lpstr>
      <vt:lpstr>Sorular</vt:lpstr>
      <vt:lpstr>Sorular</vt:lpstr>
      <vt:lpstr>PowerPoint Sunusu</vt:lpstr>
      <vt:lpstr>Algoritmaların doğruluğu</vt:lpstr>
      <vt:lpstr>Döngü Değişmezleri (Loop Invaritants)</vt:lpstr>
      <vt:lpstr>Örnek: Binary Search (1)</vt:lpstr>
      <vt:lpstr>Örnek: Binary Search (2)</vt:lpstr>
      <vt:lpstr>Örnek: Insert Sort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 ve Algoritmalar</dc:title>
  <dc:creator>ERKAN TANYILDIZI</dc:creator>
  <cp:lastModifiedBy>CASPER</cp:lastModifiedBy>
  <cp:revision>59</cp:revision>
  <dcterms:created xsi:type="dcterms:W3CDTF">2020-10-06T18:03:32Z</dcterms:created>
  <dcterms:modified xsi:type="dcterms:W3CDTF">2023-10-31T13:57:36Z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2020-10-06T00:00:00Z</vt:filetime>
  </property>
</Properties>
</file>